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85" r:id="rId2"/>
    <p:sldId id="290" r:id="rId3"/>
    <p:sldId id="257" r:id="rId4"/>
    <p:sldId id="262" r:id="rId5"/>
    <p:sldId id="266" r:id="rId6"/>
    <p:sldId id="294" r:id="rId7"/>
    <p:sldId id="271" r:id="rId8"/>
    <p:sldId id="272" r:id="rId9"/>
    <p:sldId id="273" r:id="rId10"/>
    <p:sldId id="274" r:id="rId11"/>
    <p:sldId id="275" r:id="rId12"/>
    <p:sldId id="280" r:id="rId13"/>
    <p:sldId id="279" r:id="rId14"/>
    <p:sldId id="282" r:id="rId15"/>
    <p:sldId id="283" r:id="rId16"/>
    <p:sldId id="292" r:id="rId17"/>
    <p:sldId id="293" r:id="rId18"/>
    <p:sldId id="295" r:id="rId19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57" d="100"/>
          <a:sy n="57" d="100"/>
        </p:scale>
        <p:origin x="-96" y="-1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663CF7-BC6D-4B38-8271-BEB8C60A7370}" type="datetimeFigureOut">
              <a:rPr lang="de-DE" smtClean="0"/>
              <a:t>18.12.2011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1711B2-93B1-4987-B1C6-06685AAD350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79638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1711B2-93B1-4987-B1C6-06685AAD350D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72474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1846A-30CB-4967-A004-B3CC22C7CBEE}" type="datetimeFigureOut">
              <a:rPr lang="de-DE" smtClean="0"/>
              <a:t>18.12.2011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B8ED8-0D22-42C1-B1E3-8AED82E8071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671276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1846A-30CB-4967-A004-B3CC22C7CBEE}" type="datetimeFigureOut">
              <a:rPr lang="de-DE" smtClean="0"/>
              <a:t>18.12.2011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B8ED8-0D22-42C1-B1E3-8AED82E8071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745834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1846A-30CB-4967-A004-B3CC22C7CBEE}" type="datetimeFigureOut">
              <a:rPr lang="de-DE" smtClean="0"/>
              <a:t>18.12.2011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B8ED8-0D22-42C1-B1E3-8AED82E8071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46789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1846A-30CB-4967-A004-B3CC22C7CBEE}" type="datetimeFigureOut">
              <a:rPr lang="de-DE" smtClean="0"/>
              <a:t>18.12.2011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B8ED8-0D22-42C1-B1E3-8AED82E8071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718185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1846A-30CB-4967-A004-B3CC22C7CBEE}" type="datetimeFigureOut">
              <a:rPr lang="de-DE" smtClean="0"/>
              <a:t>18.12.2011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B8ED8-0D22-42C1-B1E3-8AED82E8071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880580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1846A-30CB-4967-A004-B3CC22C7CBEE}" type="datetimeFigureOut">
              <a:rPr lang="de-DE" smtClean="0"/>
              <a:t>18.12.2011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B8ED8-0D22-42C1-B1E3-8AED82E8071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069408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1846A-30CB-4967-A004-B3CC22C7CBEE}" type="datetimeFigureOut">
              <a:rPr lang="de-DE" smtClean="0"/>
              <a:t>18.12.2011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B8ED8-0D22-42C1-B1E3-8AED82E8071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043137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1846A-30CB-4967-A004-B3CC22C7CBEE}" type="datetimeFigureOut">
              <a:rPr lang="de-DE" smtClean="0"/>
              <a:t>18.12.2011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B8ED8-0D22-42C1-B1E3-8AED82E8071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90345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1846A-30CB-4967-A004-B3CC22C7CBEE}" type="datetimeFigureOut">
              <a:rPr lang="de-DE" smtClean="0"/>
              <a:t>18.12.2011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B8ED8-0D22-42C1-B1E3-8AED82E8071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50548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1846A-30CB-4967-A004-B3CC22C7CBEE}" type="datetimeFigureOut">
              <a:rPr lang="de-DE" smtClean="0"/>
              <a:t>18.12.2011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B8ED8-0D22-42C1-B1E3-8AED82E8071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471671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1846A-30CB-4967-A004-B3CC22C7CBEE}" type="datetimeFigureOut">
              <a:rPr lang="de-DE" smtClean="0"/>
              <a:t>18.12.2011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B8ED8-0D22-42C1-B1E3-8AED82E8071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407238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B1846A-30CB-4967-A004-B3CC22C7CBEE}" type="datetimeFigureOut">
              <a:rPr lang="de-DE" smtClean="0"/>
              <a:t>18.12.2011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2B8ED8-0D22-42C1-B1E3-8AED82E8071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838460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251520" y="188640"/>
            <a:ext cx="8640960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dirty="0" smtClean="0"/>
              <a:t>Schülerleistungen im standardbasierten und kompetenzorientierten Unterricht bewerten</a:t>
            </a:r>
            <a:endParaRPr lang="de-DE" dirty="0"/>
          </a:p>
        </p:txBody>
      </p:sp>
      <p:sp>
        <p:nvSpPr>
          <p:cNvPr id="3" name="Rechteck 2"/>
          <p:cNvSpPr/>
          <p:nvPr/>
        </p:nvSpPr>
        <p:spPr>
          <a:xfrm>
            <a:off x="251520" y="980728"/>
            <a:ext cx="8640960" cy="432048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Rechtliche Grundlagen</a:t>
            </a:r>
            <a:endParaRPr lang="de-DE" sz="28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Abgerundetes Rechteck 3"/>
          <p:cNvSpPr/>
          <p:nvPr/>
        </p:nvSpPr>
        <p:spPr>
          <a:xfrm>
            <a:off x="274390" y="1640632"/>
            <a:ext cx="8618090" cy="1644352"/>
          </a:xfrm>
          <a:prstGeom prst="roundRect">
            <a:avLst/>
          </a:prstGeom>
          <a:gradFill>
            <a:gsLst>
              <a:gs pos="0">
                <a:srgbClr val="FFFF00"/>
              </a:gs>
              <a:gs pos="35000">
                <a:srgbClr val="FFFF00"/>
              </a:gs>
              <a:gs pos="100000">
                <a:schemeClr val="accent3">
                  <a:tint val="15000"/>
                  <a:satMod val="350000"/>
                </a:schemeClr>
              </a:gs>
            </a:gsLst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r>
              <a:rPr lang="de-DE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Verordnung des Kultusministeriums über die Notenbildung </a:t>
            </a:r>
          </a:p>
          <a:p>
            <a:pPr algn="ctr"/>
            <a:r>
              <a:rPr lang="de-DE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(Notenbildungsverordnung, NVO)</a:t>
            </a:r>
          </a:p>
          <a:p>
            <a:endParaRPr lang="de-DE" sz="28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endParaRPr lang="de-DE" sz="28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Abgerundetes Rechteck 4"/>
          <p:cNvSpPr/>
          <p:nvPr/>
        </p:nvSpPr>
        <p:spPr>
          <a:xfrm>
            <a:off x="239928" y="3645024"/>
            <a:ext cx="8618090" cy="2508448"/>
          </a:xfrm>
          <a:prstGeom prst="roundRect">
            <a:avLst/>
          </a:prstGeom>
          <a:gradFill>
            <a:gsLst>
              <a:gs pos="0">
                <a:srgbClr val="FFFF00"/>
              </a:gs>
              <a:gs pos="35000">
                <a:srgbClr val="FFFF00"/>
              </a:gs>
              <a:gs pos="100000">
                <a:schemeClr val="accent3">
                  <a:tint val="15000"/>
                  <a:satMod val="350000"/>
                </a:schemeClr>
              </a:gs>
            </a:gsLst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r>
              <a:rPr lang="de-DE" sz="2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Verordnung des Kultusministeriums</a:t>
            </a:r>
          </a:p>
          <a:p>
            <a:pPr algn="ctr"/>
            <a:r>
              <a:rPr lang="de-DE" sz="2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über die Jahrgangsstufen sowie über</a:t>
            </a:r>
          </a:p>
          <a:p>
            <a:pPr algn="ctr"/>
            <a:r>
              <a:rPr lang="de-DE" sz="2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die Abiturprüfung an Gymnasien der</a:t>
            </a:r>
          </a:p>
          <a:p>
            <a:pPr algn="ctr"/>
            <a:r>
              <a:rPr lang="de-DE" sz="2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Normalform und Gymnasien in Aufbauform mit Heim</a:t>
            </a:r>
          </a:p>
          <a:p>
            <a:pPr algn="ctr"/>
            <a:r>
              <a:rPr lang="de-DE" sz="2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(Abiturverordnung Gymnasien der Normalform - NGVO)</a:t>
            </a:r>
          </a:p>
          <a:p>
            <a:endParaRPr lang="de-DE" sz="24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1033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251520" y="188640"/>
            <a:ext cx="8640960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dirty="0" smtClean="0"/>
              <a:t>Schülerleistungen im standardbasierten und kompetenzorientierten Unterricht bewerten</a:t>
            </a:r>
            <a:endParaRPr lang="de-DE" dirty="0"/>
          </a:p>
        </p:txBody>
      </p:sp>
      <p:sp>
        <p:nvSpPr>
          <p:cNvPr id="5" name="Abgerundetes Rechteck 4"/>
          <p:cNvSpPr/>
          <p:nvPr/>
        </p:nvSpPr>
        <p:spPr>
          <a:xfrm>
            <a:off x="251520" y="980728"/>
            <a:ext cx="3960440" cy="5112568"/>
          </a:xfrm>
          <a:prstGeom prst="roundRect">
            <a:avLst>
              <a:gd name="adj" fmla="val 17065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 anchorCtr="0">
            <a:normAutofit/>
          </a:bodyPr>
          <a:lstStyle/>
          <a:p>
            <a:pPr algn="ctr"/>
            <a:r>
              <a:rPr lang="de-DE" sz="2000" b="1" dirty="0" smtClean="0">
                <a:latin typeface="Arial" pitchFamily="34" charset="0"/>
                <a:cs typeface="Arial" pitchFamily="34" charset="0"/>
              </a:rPr>
              <a:t>Weitere Formen der Leistungsmessung</a:t>
            </a:r>
          </a:p>
          <a:p>
            <a:pPr algn="ctr"/>
            <a:endParaRPr lang="de-DE" sz="2000" b="1" dirty="0" smtClean="0">
              <a:latin typeface="Arial" pitchFamily="34" charset="0"/>
              <a:cs typeface="Arial" pitchFamily="34" charset="0"/>
            </a:endParaRP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§"/>
            </a:pPr>
            <a:r>
              <a:rPr lang="de-DE" sz="2400" dirty="0" smtClean="0">
                <a:latin typeface="Arial" pitchFamily="34" charset="0"/>
                <a:cs typeface="Arial" pitchFamily="34" charset="0"/>
              </a:rPr>
              <a:t>Aufgabe zur Analyse und zum korrekten Gebrauch der metasprachlichen Terminologie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§"/>
            </a:pPr>
            <a:endParaRPr lang="de-DE" sz="2400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endParaRPr lang="de-DE" sz="24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hteck 1"/>
          <p:cNvSpPr/>
          <p:nvPr/>
        </p:nvSpPr>
        <p:spPr>
          <a:xfrm>
            <a:off x="5148064" y="980728"/>
            <a:ext cx="3744416" cy="5400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marL="342900" indent="-342900">
              <a:spcAft>
                <a:spcPts val="1200"/>
              </a:spcAft>
              <a:buFont typeface="Wingdings" pitchFamily="2" charset="2"/>
              <a:buChar char="§"/>
            </a:pPr>
            <a:r>
              <a:rPr lang="de-DE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Wortschatz</a:t>
            </a:r>
          </a:p>
          <a:p>
            <a:pPr marL="342900" indent="-342900">
              <a:spcAft>
                <a:spcPts val="1200"/>
              </a:spcAft>
              <a:buFont typeface="Wingdings" pitchFamily="2" charset="2"/>
              <a:buChar char="§"/>
            </a:pPr>
            <a:r>
              <a:rPr lang="de-DE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Satzlehre</a:t>
            </a:r>
          </a:p>
          <a:p>
            <a:pPr marL="342900" indent="-342900">
              <a:spcAft>
                <a:spcPts val="1200"/>
              </a:spcAft>
              <a:buFont typeface="Wingdings" pitchFamily="2" charset="2"/>
              <a:buChar char="§"/>
            </a:pPr>
            <a:r>
              <a:rPr lang="de-DE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Formenlehre</a:t>
            </a:r>
          </a:p>
          <a:p>
            <a:pPr marL="342900" indent="-342900">
              <a:spcAft>
                <a:spcPts val="1200"/>
              </a:spcAft>
              <a:buFont typeface="Wingdings" pitchFamily="2" charset="2"/>
              <a:buChar char="§"/>
            </a:pPr>
            <a:r>
              <a:rPr lang="de-DE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Analyse morphologischer, syntaktischer und semantischer Spracherscheinungen</a:t>
            </a:r>
          </a:p>
          <a:p>
            <a:pPr marL="342900" indent="-342900">
              <a:spcAft>
                <a:spcPts val="1200"/>
              </a:spcAft>
              <a:buFont typeface="Wingdings" pitchFamily="2" charset="2"/>
              <a:buChar char="§"/>
            </a:pPr>
            <a:r>
              <a:rPr lang="de-DE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vergleichende Analyse von Latein und Deutsch</a:t>
            </a:r>
          </a:p>
          <a:p>
            <a:endParaRPr lang="de-DE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" name="Gerade Verbindung mit Pfeil 6"/>
          <p:cNvCxnSpPr>
            <a:stCxn id="5" idx="3"/>
          </p:cNvCxnSpPr>
          <p:nvPr/>
        </p:nvCxnSpPr>
        <p:spPr>
          <a:xfrm flipV="1">
            <a:off x="4211960" y="1772854"/>
            <a:ext cx="1088504" cy="1764158"/>
          </a:xfrm>
          <a:prstGeom prst="straightConnector1">
            <a:avLst/>
          </a:prstGeom>
          <a:ln w="508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Gerade Verbindung mit Pfeil 16"/>
          <p:cNvCxnSpPr>
            <a:stCxn id="5" idx="3"/>
          </p:cNvCxnSpPr>
          <p:nvPr/>
        </p:nvCxnSpPr>
        <p:spPr>
          <a:xfrm flipV="1">
            <a:off x="4211960" y="1196752"/>
            <a:ext cx="1088504" cy="2340260"/>
          </a:xfrm>
          <a:prstGeom prst="straightConnector1">
            <a:avLst/>
          </a:prstGeom>
          <a:ln w="50800">
            <a:solidFill>
              <a:srgbClr val="FF0000"/>
            </a:solidFill>
            <a:prstDash val="dash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Gerade Verbindung mit Pfeil 18"/>
          <p:cNvCxnSpPr>
            <a:stCxn id="5" idx="3"/>
          </p:cNvCxnSpPr>
          <p:nvPr/>
        </p:nvCxnSpPr>
        <p:spPr>
          <a:xfrm flipV="1">
            <a:off x="4211960" y="2249252"/>
            <a:ext cx="1139051" cy="1287760"/>
          </a:xfrm>
          <a:prstGeom prst="straightConnector1">
            <a:avLst/>
          </a:prstGeom>
          <a:ln w="508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Gerade Verbindung mit Pfeil 23"/>
          <p:cNvCxnSpPr>
            <a:stCxn id="5" idx="3"/>
          </p:cNvCxnSpPr>
          <p:nvPr/>
        </p:nvCxnSpPr>
        <p:spPr>
          <a:xfrm flipV="1">
            <a:off x="4211960" y="2780928"/>
            <a:ext cx="1088504" cy="756084"/>
          </a:xfrm>
          <a:prstGeom prst="straightConnector1">
            <a:avLst/>
          </a:prstGeom>
          <a:ln w="508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Gerade Verbindung mit Pfeil 21"/>
          <p:cNvCxnSpPr>
            <a:stCxn id="5" idx="3"/>
          </p:cNvCxnSpPr>
          <p:nvPr/>
        </p:nvCxnSpPr>
        <p:spPr>
          <a:xfrm>
            <a:off x="4211960" y="3537012"/>
            <a:ext cx="1088504" cy="1260140"/>
          </a:xfrm>
          <a:prstGeom prst="straightConnector1">
            <a:avLst/>
          </a:prstGeom>
          <a:ln w="508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92519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251520" y="188640"/>
            <a:ext cx="8640960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dirty="0" smtClean="0"/>
              <a:t>Schülerleistungen im standardbasierten und kompetenzorientierten Unterricht bewerten</a:t>
            </a:r>
            <a:endParaRPr lang="de-DE" dirty="0"/>
          </a:p>
        </p:txBody>
      </p:sp>
      <p:sp>
        <p:nvSpPr>
          <p:cNvPr id="5" name="Abgerundetes Rechteck 4"/>
          <p:cNvSpPr/>
          <p:nvPr/>
        </p:nvSpPr>
        <p:spPr>
          <a:xfrm>
            <a:off x="251520" y="980728"/>
            <a:ext cx="3960440" cy="5400600"/>
          </a:xfrm>
          <a:prstGeom prst="roundRect">
            <a:avLst>
              <a:gd name="adj" fmla="val 17065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 anchorCtr="0">
            <a:normAutofit/>
          </a:bodyPr>
          <a:lstStyle/>
          <a:p>
            <a:pPr algn="ctr"/>
            <a:r>
              <a:rPr lang="de-DE" sz="2000" b="1" dirty="0">
                <a:latin typeface="Arial" pitchFamily="34" charset="0"/>
                <a:cs typeface="Arial" pitchFamily="34" charset="0"/>
              </a:rPr>
              <a:t>„Kompetenzorientierte Formen der Leistungsmessung“</a:t>
            </a:r>
          </a:p>
          <a:p>
            <a:pPr algn="ctr"/>
            <a:endParaRPr lang="de-DE" sz="2000" b="1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§"/>
            </a:pPr>
            <a:r>
              <a:rPr lang="de-DE" sz="2400" dirty="0">
                <a:latin typeface="Arial" pitchFamily="34" charset="0"/>
                <a:cs typeface="Arial" pitchFamily="34" charset="0"/>
              </a:rPr>
              <a:t>Aufgabe zur Analyse und zum korrekten Gebrauch der metasprachlichen Terminologie</a:t>
            </a:r>
          </a:p>
          <a:p>
            <a:pPr>
              <a:lnSpc>
                <a:spcPct val="150000"/>
              </a:lnSpc>
            </a:pPr>
            <a:endParaRPr lang="de-DE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hteck 1"/>
          <p:cNvSpPr/>
          <p:nvPr/>
        </p:nvSpPr>
        <p:spPr>
          <a:xfrm>
            <a:off x="5148064" y="1268760"/>
            <a:ext cx="3744416" cy="511256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de-DE" sz="2800" b="1" dirty="0" smtClean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Bewertung:</a:t>
            </a:r>
          </a:p>
          <a:p>
            <a:endParaRPr lang="de-DE" sz="2800" b="1" dirty="0" smtClean="0">
              <a:solidFill>
                <a:schemeClr val="bg1">
                  <a:lumMod val="8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de-DE" sz="2800" b="1" dirty="0" smtClean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40%-Regel</a:t>
            </a:r>
          </a:p>
          <a:p>
            <a:endParaRPr lang="de-DE" sz="2800" dirty="0" smtClean="0">
              <a:solidFill>
                <a:schemeClr val="bg1">
                  <a:lumMod val="8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de-DE" sz="2800" dirty="0" smtClean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d</a:t>
            </a:r>
            <a:r>
              <a:rPr lang="de-DE" sz="2800" dirty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de-DE" sz="2800" dirty="0" smtClean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h. 40% </a:t>
            </a:r>
            <a:r>
              <a:rPr lang="de-DE" sz="2800" dirty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der </a:t>
            </a:r>
            <a:r>
              <a:rPr lang="de-DE" sz="2800" dirty="0" smtClean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erreichbaren Punkte entsprechen einer </a:t>
            </a:r>
            <a:r>
              <a:rPr lang="de-DE" sz="2800" dirty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ausreichenden Leistung </a:t>
            </a:r>
            <a:r>
              <a:rPr lang="de-DE" sz="2800" dirty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 </a:t>
            </a:r>
          </a:p>
          <a:p>
            <a:endParaRPr lang="de-DE" sz="2800" dirty="0">
              <a:solidFill>
                <a:schemeClr val="bg1">
                  <a:lumMod val="85000"/>
                </a:schemeClr>
              </a:solidFill>
              <a:latin typeface="Arial" pitchFamily="34" charset="0"/>
              <a:cs typeface="Arial" pitchFamily="34" charset="0"/>
              <a:sym typeface="Wingdings" pitchFamily="2" charset="2"/>
            </a:endParaRPr>
          </a:p>
          <a:p>
            <a:pPr algn="ctr"/>
            <a:r>
              <a:rPr lang="de-DE" sz="2800" b="1" dirty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05 NP</a:t>
            </a:r>
            <a:endParaRPr lang="de-DE" sz="2800" b="1" dirty="0">
              <a:solidFill>
                <a:schemeClr val="bg1">
                  <a:lumMod val="8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endParaRPr lang="de-DE" sz="2800" b="1" dirty="0">
              <a:solidFill>
                <a:schemeClr val="bg1">
                  <a:lumMod val="8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1485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251520" y="188640"/>
            <a:ext cx="8640960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dirty="0" smtClean="0"/>
              <a:t>Schülerleistungen im standardbasierten und kompetenzorientierten Unterricht bewerten</a:t>
            </a:r>
            <a:endParaRPr lang="de-DE" dirty="0"/>
          </a:p>
        </p:txBody>
      </p:sp>
      <p:sp>
        <p:nvSpPr>
          <p:cNvPr id="6" name="Abgerundetes Rechteck 5"/>
          <p:cNvSpPr/>
          <p:nvPr/>
        </p:nvSpPr>
        <p:spPr>
          <a:xfrm>
            <a:off x="251520" y="980728"/>
            <a:ext cx="3960440" cy="5400600"/>
          </a:xfrm>
          <a:prstGeom prst="roundRect">
            <a:avLst>
              <a:gd name="adj" fmla="val 17065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 anchorCtr="0">
            <a:normAutofit/>
          </a:bodyPr>
          <a:lstStyle/>
          <a:p>
            <a:pPr algn="ctr"/>
            <a:r>
              <a:rPr lang="de-DE" sz="2000" b="1" dirty="0">
                <a:latin typeface="Arial" pitchFamily="34" charset="0"/>
                <a:cs typeface="Arial" pitchFamily="34" charset="0"/>
              </a:rPr>
              <a:t>Aufgaben zur Leistungsmessung und Leistungsbeurteilung</a:t>
            </a:r>
          </a:p>
          <a:p>
            <a:pPr algn="ctr"/>
            <a:endParaRPr lang="de-DE" sz="20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de-DE" sz="2000" b="1" dirty="0">
              <a:latin typeface="Arial" pitchFamily="34" charset="0"/>
              <a:cs typeface="Arial" pitchFamily="34" charset="0"/>
            </a:endParaRPr>
          </a:p>
          <a:p>
            <a:pPr algn="ctr"/>
            <a:endParaRPr lang="de-DE" sz="20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de-DE" sz="2000" b="1" dirty="0" smtClean="0">
              <a:latin typeface="Arial" pitchFamily="34" charset="0"/>
              <a:cs typeface="Arial" pitchFamily="34" charset="0"/>
            </a:endParaRPr>
          </a:p>
          <a:p>
            <a:pPr marL="268288" indent="-268288">
              <a:lnSpc>
                <a:spcPct val="150000"/>
              </a:lnSpc>
              <a:buFont typeface="Wingdings" pitchFamily="2" charset="2"/>
              <a:buChar char="§"/>
            </a:pPr>
            <a:r>
              <a:rPr lang="de-DE" sz="2400" dirty="0" smtClean="0">
                <a:latin typeface="Arial" pitchFamily="34" charset="0"/>
                <a:cs typeface="Arial" pitchFamily="34" charset="0"/>
              </a:rPr>
              <a:t>Interpretationsaufgabe</a:t>
            </a:r>
          </a:p>
        </p:txBody>
      </p:sp>
    </p:spTree>
    <p:extLst>
      <p:ext uri="{BB962C8B-B14F-4D97-AF65-F5344CB8AC3E}">
        <p14:creationId xmlns:p14="http://schemas.microsoft.com/office/powerpoint/2010/main" val="4123056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251520" y="188640"/>
            <a:ext cx="8640960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dirty="0" smtClean="0"/>
              <a:t>Schülerleistungen im standardbasierten und kompetenzorientierten Unterricht bewerten</a:t>
            </a:r>
            <a:endParaRPr lang="de-DE" dirty="0"/>
          </a:p>
        </p:txBody>
      </p:sp>
      <p:sp>
        <p:nvSpPr>
          <p:cNvPr id="2" name="Rechteck 1"/>
          <p:cNvSpPr/>
          <p:nvPr/>
        </p:nvSpPr>
        <p:spPr>
          <a:xfrm>
            <a:off x="5148064" y="1268760"/>
            <a:ext cx="3744416" cy="511256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de-DE" sz="2800" b="1" dirty="0" smtClean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Bewertung:</a:t>
            </a:r>
          </a:p>
          <a:p>
            <a:endParaRPr lang="de-DE" sz="2800" b="1" dirty="0">
              <a:solidFill>
                <a:schemeClr val="bg1">
                  <a:lumMod val="8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de-DE" sz="2800" b="1" dirty="0" smtClean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40% - Regel</a:t>
            </a:r>
          </a:p>
          <a:p>
            <a:endParaRPr lang="de-DE" sz="2400" dirty="0">
              <a:solidFill>
                <a:schemeClr val="bg1">
                  <a:lumMod val="8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de-DE" sz="2400" dirty="0" smtClean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d. h. 40% der maximal erreichbaren Punkte entsprechen einer ausreichenden Leistung </a:t>
            </a:r>
            <a:r>
              <a:rPr lang="de-DE" sz="2400" dirty="0" smtClean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 </a:t>
            </a:r>
          </a:p>
          <a:p>
            <a:endParaRPr lang="de-DE" sz="2400" dirty="0">
              <a:solidFill>
                <a:schemeClr val="bg1">
                  <a:lumMod val="85000"/>
                </a:schemeClr>
              </a:solidFill>
              <a:latin typeface="Arial" pitchFamily="34" charset="0"/>
              <a:cs typeface="Arial" pitchFamily="34" charset="0"/>
              <a:sym typeface="Wingdings" pitchFamily="2" charset="2"/>
            </a:endParaRPr>
          </a:p>
          <a:p>
            <a:pPr algn="ctr"/>
            <a:r>
              <a:rPr lang="de-DE" sz="2400" b="1" dirty="0" smtClean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05 NP</a:t>
            </a:r>
            <a:endParaRPr lang="de-DE" sz="2400" b="1" dirty="0">
              <a:solidFill>
                <a:schemeClr val="bg1">
                  <a:lumMod val="8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Abgerundetes Rechteck 5"/>
          <p:cNvSpPr/>
          <p:nvPr/>
        </p:nvSpPr>
        <p:spPr>
          <a:xfrm>
            <a:off x="251520" y="980728"/>
            <a:ext cx="3960440" cy="5400600"/>
          </a:xfrm>
          <a:prstGeom prst="roundRect">
            <a:avLst>
              <a:gd name="adj" fmla="val 17065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 anchorCtr="0">
            <a:normAutofit/>
          </a:bodyPr>
          <a:lstStyle/>
          <a:p>
            <a:pPr algn="ctr"/>
            <a:r>
              <a:rPr lang="de-DE" sz="2000" b="1" dirty="0">
                <a:latin typeface="Arial" pitchFamily="34" charset="0"/>
                <a:cs typeface="Arial" pitchFamily="34" charset="0"/>
              </a:rPr>
              <a:t>Aufgaben zur Leistungsmessung und Leistungsbeurteilung</a:t>
            </a:r>
          </a:p>
          <a:p>
            <a:pPr algn="ctr"/>
            <a:endParaRPr lang="de-DE" sz="20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de-DE" sz="2000" b="1" dirty="0">
              <a:latin typeface="Arial" pitchFamily="34" charset="0"/>
              <a:cs typeface="Arial" pitchFamily="34" charset="0"/>
            </a:endParaRPr>
          </a:p>
          <a:p>
            <a:pPr algn="ctr"/>
            <a:endParaRPr lang="de-DE" sz="20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de-DE" sz="2000" b="1" dirty="0" smtClean="0">
              <a:latin typeface="Arial" pitchFamily="34" charset="0"/>
              <a:cs typeface="Arial" pitchFamily="34" charset="0"/>
            </a:endParaRPr>
          </a:p>
          <a:p>
            <a:pPr marL="268288" indent="-268288">
              <a:lnSpc>
                <a:spcPct val="150000"/>
              </a:lnSpc>
              <a:buFont typeface="Wingdings" pitchFamily="2" charset="2"/>
              <a:buChar char="§"/>
            </a:pPr>
            <a:r>
              <a:rPr lang="de-DE" sz="2400" dirty="0" smtClean="0">
                <a:latin typeface="Arial" pitchFamily="34" charset="0"/>
                <a:cs typeface="Arial" pitchFamily="34" charset="0"/>
              </a:rPr>
              <a:t>Interpretationsaufgabe</a:t>
            </a:r>
          </a:p>
        </p:txBody>
      </p:sp>
    </p:spTree>
    <p:extLst>
      <p:ext uri="{BB962C8B-B14F-4D97-AF65-F5344CB8AC3E}">
        <p14:creationId xmlns:p14="http://schemas.microsoft.com/office/powerpoint/2010/main" val="4123056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251520" y="188640"/>
            <a:ext cx="8640960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dirty="0" smtClean="0"/>
              <a:t>Schülerleistungen im standardbasierten und kompetenzorientierten Unterricht bewerten</a:t>
            </a:r>
            <a:endParaRPr lang="de-DE" dirty="0"/>
          </a:p>
        </p:txBody>
      </p:sp>
      <p:sp>
        <p:nvSpPr>
          <p:cNvPr id="5" name="Abgerundetes Rechteck 4"/>
          <p:cNvSpPr/>
          <p:nvPr/>
        </p:nvSpPr>
        <p:spPr>
          <a:xfrm>
            <a:off x="251520" y="764704"/>
            <a:ext cx="8640960" cy="1080120"/>
          </a:xfrm>
          <a:prstGeom prst="roundRect">
            <a:avLst>
              <a:gd name="adj" fmla="val 17065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 anchorCtr="0">
            <a:normAutofit/>
          </a:bodyPr>
          <a:lstStyle/>
          <a:p>
            <a:pPr algn="ctr"/>
            <a:r>
              <a:rPr lang="de-DE" sz="2000" b="1" dirty="0" smtClean="0">
                <a:latin typeface="Arial" pitchFamily="34" charset="0"/>
                <a:cs typeface="Arial" pitchFamily="34" charset="0"/>
              </a:rPr>
              <a:t>Formen der Leistungsmessung und Leistungsbeurteilung </a:t>
            </a:r>
            <a:endParaRPr lang="de-DE" sz="2000" b="1" dirty="0" smtClean="0">
              <a:latin typeface="Arial" pitchFamily="34" charset="0"/>
              <a:cs typeface="Arial" pitchFamily="34" charset="0"/>
            </a:endParaRP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§"/>
            </a:pPr>
            <a:r>
              <a:rPr lang="de-DE" sz="2200" dirty="0" smtClean="0">
                <a:latin typeface="Arial" pitchFamily="34" charset="0"/>
                <a:cs typeface="Arial" pitchFamily="34" charset="0"/>
              </a:rPr>
              <a:t>Interpretationsaufgabe</a:t>
            </a:r>
          </a:p>
        </p:txBody>
      </p:sp>
      <p:sp>
        <p:nvSpPr>
          <p:cNvPr id="11" name="Rechteck 10"/>
          <p:cNvSpPr/>
          <p:nvPr/>
        </p:nvSpPr>
        <p:spPr>
          <a:xfrm>
            <a:off x="251520" y="2060228"/>
            <a:ext cx="4176464" cy="471896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>
              <a:spcAft>
                <a:spcPts val="1200"/>
              </a:spcAft>
            </a:pPr>
            <a:r>
              <a:rPr lang="de-DE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Bisherige Form der Interpretation</a:t>
            </a:r>
          </a:p>
          <a:p>
            <a:pPr marL="342900" indent="-342900">
              <a:spcAft>
                <a:spcPts val="600"/>
              </a:spcAft>
              <a:buFont typeface="Wingdings" pitchFamily="2" charset="2"/>
              <a:buChar char="§"/>
            </a:pPr>
            <a:r>
              <a:rPr lang="de-DE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Exzerpieren</a:t>
            </a:r>
            <a:r>
              <a:rPr lang="de-DE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Zusammenfassen</a:t>
            </a:r>
          </a:p>
          <a:p>
            <a:pPr marL="342900" indent="-342900">
              <a:spcAft>
                <a:spcPts val="600"/>
              </a:spcAft>
              <a:buFont typeface="Wingdings" pitchFamily="2" charset="2"/>
              <a:buChar char="§"/>
            </a:pPr>
            <a:r>
              <a:rPr lang="de-DE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Exzerpieren, Interpretation (textimmanent) </a:t>
            </a:r>
          </a:p>
          <a:p>
            <a:pPr marL="342900" indent="-342900">
              <a:spcAft>
                <a:spcPts val="600"/>
              </a:spcAft>
              <a:buFont typeface="Wingdings" pitchFamily="2" charset="2"/>
              <a:buChar char="§"/>
            </a:pPr>
            <a:r>
              <a:rPr lang="de-DE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Vergleichen</a:t>
            </a:r>
          </a:p>
          <a:p>
            <a:pPr marL="342900" indent="-342900">
              <a:spcAft>
                <a:spcPts val="600"/>
              </a:spcAft>
              <a:buFont typeface="Wingdings" pitchFamily="2" charset="2"/>
              <a:buChar char="§"/>
            </a:pPr>
            <a:r>
              <a:rPr lang="de-DE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Interpretation (textimmanent)</a:t>
            </a:r>
          </a:p>
          <a:p>
            <a:pPr marL="342900" indent="-342900">
              <a:spcAft>
                <a:spcPts val="600"/>
              </a:spcAft>
              <a:buFont typeface="Wingdings" pitchFamily="2" charset="2"/>
              <a:buChar char="§"/>
            </a:pPr>
            <a:r>
              <a:rPr lang="de-DE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Analyse philosophischer Grundgedanken</a:t>
            </a:r>
          </a:p>
          <a:p>
            <a:pPr marL="342900" indent="-342900">
              <a:spcAft>
                <a:spcPts val="600"/>
              </a:spcAft>
              <a:buFont typeface="Wingdings" pitchFamily="2" charset="2"/>
              <a:buChar char="§"/>
            </a:pPr>
            <a:r>
              <a:rPr lang="de-DE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zeitgebundene Antwort auf ein Denkmodell</a:t>
            </a:r>
          </a:p>
          <a:p>
            <a:pPr marL="342900" indent="-342900">
              <a:spcAft>
                <a:spcPts val="600"/>
              </a:spcAft>
              <a:buFont typeface="Wingdings" pitchFamily="2" charset="2"/>
              <a:buChar char="§"/>
            </a:pPr>
            <a:r>
              <a:rPr lang="de-DE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Produktiver Umgang mit dem Text, Interpretation</a:t>
            </a:r>
          </a:p>
          <a:p>
            <a:pPr marL="342900" indent="-342900">
              <a:spcAft>
                <a:spcPts val="600"/>
              </a:spcAft>
              <a:buFont typeface="Wingdings" pitchFamily="2" charset="2"/>
              <a:buChar char="§"/>
            </a:pPr>
            <a:r>
              <a:rPr lang="de-DE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de-DE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wissenschaftliche</a:t>
            </a:r>
            <a:r>
              <a:rPr lang="de-DE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 Rezeption</a:t>
            </a:r>
          </a:p>
          <a:p>
            <a:endParaRPr lang="de-DE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de-DE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Abgerundetes Rechteck 1"/>
          <p:cNvSpPr/>
          <p:nvPr/>
        </p:nvSpPr>
        <p:spPr>
          <a:xfrm>
            <a:off x="4716016" y="1988840"/>
            <a:ext cx="4176464" cy="4790356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spcAft>
                <a:spcPts val="1200"/>
              </a:spcAft>
            </a:pPr>
            <a:r>
              <a:rPr lang="de-DE" b="1" dirty="0" smtClean="0">
                <a:latin typeface="Arial" pitchFamily="34" charset="0"/>
                <a:cs typeface="Arial" pitchFamily="34" charset="0"/>
              </a:rPr>
              <a:t>Nicht erfasste, vom Bildungsplan geforderte Kompetenzen </a:t>
            </a:r>
          </a:p>
          <a:p>
            <a:pPr marL="285750" indent="-285750">
              <a:spcAft>
                <a:spcPts val="600"/>
              </a:spcAft>
              <a:buFont typeface="Wingdings" pitchFamily="2" charset="2"/>
              <a:buChar char="§"/>
            </a:pPr>
            <a:r>
              <a:rPr lang="de-DE" dirty="0" smtClean="0">
                <a:latin typeface="Arial" pitchFamily="34" charset="0"/>
                <a:cs typeface="Arial" pitchFamily="34" charset="0"/>
              </a:rPr>
              <a:t>Wortgrammatik</a:t>
            </a:r>
            <a:r>
              <a:rPr lang="de-DE" dirty="0" smtClean="0">
                <a:latin typeface="Arial" pitchFamily="34" charset="0"/>
                <a:cs typeface="Arial" pitchFamily="34" charset="0"/>
              </a:rPr>
              <a:t>, Satzgrammatik, Textgrammatik</a:t>
            </a:r>
          </a:p>
          <a:p>
            <a:pPr marL="285750" indent="-285750">
              <a:spcAft>
                <a:spcPts val="600"/>
              </a:spcAft>
              <a:buFont typeface="Wingdings" pitchFamily="2" charset="2"/>
              <a:buChar char="§"/>
            </a:pPr>
            <a:r>
              <a:rPr lang="de-DE" dirty="0" smtClean="0">
                <a:latin typeface="Arial" pitchFamily="34" charset="0"/>
                <a:cs typeface="Arial" pitchFamily="34" charset="0"/>
              </a:rPr>
              <a:t>Bestimmen wesentlicher Textsorten</a:t>
            </a:r>
          </a:p>
          <a:p>
            <a:pPr marL="285750" indent="-285750">
              <a:spcAft>
                <a:spcPts val="600"/>
              </a:spcAft>
              <a:buFont typeface="Wingdings" pitchFamily="2" charset="2"/>
              <a:buChar char="§"/>
            </a:pPr>
            <a:r>
              <a:rPr lang="de-DE" dirty="0" smtClean="0">
                <a:latin typeface="Arial" pitchFamily="34" charset="0"/>
                <a:cs typeface="Arial" pitchFamily="34" charset="0"/>
              </a:rPr>
              <a:t>Benutzen von Übersetzungen/Vergleichende Sprachanalyse</a:t>
            </a:r>
          </a:p>
          <a:p>
            <a:pPr marL="285750" indent="-285750">
              <a:spcAft>
                <a:spcPts val="600"/>
              </a:spcAft>
              <a:buFont typeface="Wingdings" pitchFamily="2" charset="2"/>
              <a:buChar char="§"/>
            </a:pPr>
            <a:r>
              <a:rPr lang="de-DE" dirty="0" smtClean="0">
                <a:latin typeface="Arial" pitchFamily="34" charset="0"/>
                <a:cs typeface="Arial" pitchFamily="34" charset="0"/>
              </a:rPr>
              <a:t>Weiterentwicklung philosophischer Grundgedanken</a:t>
            </a:r>
            <a:endParaRPr lang="de-DE" dirty="0">
              <a:latin typeface="Arial" pitchFamily="34" charset="0"/>
              <a:cs typeface="Arial" pitchFamily="34" charset="0"/>
            </a:endParaRPr>
          </a:p>
          <a:p>
            <a:pPr marL="285750" indent="-285750">
              <a:spcAft>
                <a:spcPts val="600"/>
              </a:spcAft>
              <a:buFont typeface="Wingdings" pitchFamily="2" charset="2"/>
              <a:buChar char="§"/>
            </a:pPr>
            <a:r>
              <a:rPr lang="de-DE" dirty="0" smtClean="0">
                <a:latin typeface="Arial" pitchFamily="34" charset="0"/>
                <a:cs typeface="Arial" pitchFamily="34" charset="0"/>
              </a:rPr>
              <a:t>Selbstständigkeit (?)</a:t>
            </a:r>
          </a:p>
        </p:txBody>
      </p:sp>
    </p:spTree>
    <p:extLst>
      <p:ext uri="{BB962C8B-B14F-4D97-AF65-F5344CB8AC3E}">
        <p14:creationId xmlns:p14="http://schemas.microsoft.com/office/powerpoint/2010/main" val="2280855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251520" y="188640"/>
            <a:ext cx="8640960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dirty="0" smtClean="0"/>
              <a:t>Schülerleistungen im standardbasierten und kompetenzorientierten Unterricht bewerten</a:t>
            </a:r>
            <a:endParaRPr lang="de-DE" dirty="0"/>
          </a:p>
        </p:txBody>
      </p:sp>
      <p:sp>
        <p:nvSpPr>
          <p:cNvPr id="5" name="Abgerundetes Rechteck 4"/>
          <p:cNvSpPr/>
          <p:nvPr/>
        </p:nvSpPr>
        <p:spPr>
          <a:xfrm>
            <a:off x="251520" y="764704"/>
            <a:ext cx="8640960" cy="1080120"/>
          </a:xfrm>
          <a:prstGeom prst="roundRect">
            <a:avLst>
              <a:gd name="adj" fmla="val 17065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 anchorCtr="0">
            <a:normAutofit/>
          </a:bodyPr>
          <a:lstStyle/>
          <a:p>
            <a:pPr algn="ctr"/>
            <a:r>
              <a:rPr lang="de-DE" sz="2000" b="1" dirty="0" smtClean="0">
                <a:latin typeface="Arial" pitchFamily="34" charset="0"/>
                <a:cs typeface="Arial" pitchFamily="34" charset="0"/>
              </a:rPr>
              <a:t>„Traditionelle Formen der Leistungsmessung“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§"/>
            </a:pPr>
            <a:r>
              <a:rPr lang="de-DE" sz="2200" dirty="0" smtClean="0">
                <a:latin typeface="Arial" pitchFamily="34" charset="0"/>
                <a:cs typeface="Arial" pitchFamily="34" charset="0"/>
              </a:rPr>
              <a:t>Interpretationsaufgabe</a:t>
            </a:r>
          </a:p>
        </p:txBody>
      </p:sp>
      <p:sp>
        <p:nvSpPr>
          <p:cNvPr id="11" name="Rechteck 10"/>
          <p:cNvSpPr/>
          <p:nvPr/>
        </p:nvSpPr>
        <p:spPr>
          <a:xfrm>
            <a:off x="251520" y="2060228"/>
            <a:ext cx="4176464" cy="158479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de-DE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Überprüfung und Bewertung ausgewählter Kompetenzbereiche anhand einzelner Fragestellungen</a:t>
            </a:r>
            <a:endParaRPr lang="de-DE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de-DE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Abgerundetes Rechteck 1"/>
          <p:cNvSpPr/>
          <p:nvPr/>
        </p:nvSpPr>
        <p:spPr>
          <a:xfrm>
            <a:off x="251520" y="3738488"/>
            <a:ext cx="4176464" cy="144016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spcAft>
                <a:spcPts val="1200"/>
              </a:spcAft>
            </a:pPr>
            <a:r>
              <a:rPr lang="de-DE" sz="2400" dirty="0" smtClean="0">
                <a:latin typeface="Arial" pitchFamily="34" charset="0"/>
                <a:cs typeface="Arial" pitchFamily="34" charset="0"/>
              </a:rPr>
              <a:t>Vom Bildungsplan geforderte Kompetenzen bleiben unberücksichtigt.</a:t>
            </a:r>
          </a:p>
        </p:txBody>
      </p:sp>
      <p:sp>
        <p:nvSpPr>
          <p:cNvPr id="6" name="Rechteck 5"/>
          <p:cNvSpPr/>
          <p:nvPr/>
        </p:nvSpPr>
        <p:spPr>
          <a:xfrm>
            <a:off x="271364" y="5373216"/>
            <a:ext cx="4176464" cy="136815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de-DE" sz="2400" dirty="0" smtClean="0">
                <a:latin typeface="Arial" pitchFamily="34" charset="0"/>
                <a:cs typeface="Arial" pitchFamily="34" charset="0"/>
              </a:rPr>
              <a:t>Kompetenz ist an </a:t>
            </a:r>
            <a:r>
              <a:rPr lang="de-DE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komplexen Aufgaben</a:t>
            </a:r>
            <a:r>
              <a:rPr lang="de-DE" sz="2400" dirty="0" smtClean="0">
                <a:latin typeface="Arial" pitchFamily="34" charset="0"/>
                <a:cs typeface="Arial" pitchFamily="34" charset="0"/>
              </a:rPr>
              <a:t> zu </a:t>
            </a:r>
            <a:r>
              <a:rPr lang="de-DE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überprüfen</a:t>
            </a:r>
            <a:r>
              <a:rPr lang="de-DE" sz="2400" dirty="0" smtClean="0">
                <a:latin typeface="Arial" pitchFamily="34" charset="0"/>
                <a:cs typeface="Arial" pitchFamily="34" charset="0"/>
              </a:rPr>
              <a:t> und zu </a:t>
            </a:r>
            <a:r>
              <a:rPr lang="de-DE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bewerten</a:t>
            </a:r>
            <a:endParaRPr lang="de-DE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Abgerundetes Rechteck 6"/>
          <p:cNvSpPr/>
          <p:nvPr/>
        </p:nvSpPr>
        <p:spPr>
          <a:xfrm>
            <a:off x="4909964" y="2037656"/>
            <a:ext cx="3960440" cy="4703712"/>
          </a:xfrm>
          <a:prstGeom prst="roundRect">
            <a:avLst>
              <a:gd name="adj" fmla="val 17065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 anchorCtr="0">
            <a:normAutofit/>
          </a:bodyPr>
          <a:lstStyle/>
          <a:p>
            <a:pPr algn="ctr"/>
            <a:r>
              <a:rPr lang="de-DE" sz="2000" b="1" dirty="0">
                <a:latin typeface="Arial" pitchFamily="34" charset="0"/>
                <a:cs typeface="Arial" pitchFamily="34" charset="0"/>
              </a:rPr>
              <a:t>„Kompetenzorientierte Formen der Leistungsmessung</a:t>
            </a:r>
            <a:r>
              <a:rPr lang="de-DE" sz="2000" b="1" dirty="0" smtClean="0">
                <a:latin typeface="Arial" pitchFamily="34" charset="0"/>
                <a:cs typeface="Arial" pitchFamily="34" charset="0"/>
              </a:rPr>
              <a:t>“</a:t>
            </a:r>
          </a:p>
          <a:p>
            <a:pPr algn="ctr"/>
            <a:endParaRPr lang="de-DE" sz="2000" b="1" dirty="0">
              <a:latin typeface="Arial" pitchFamily="34" charset="0"/>
              <a:cs typeface="Arial" pitchFamily="34" charset="0"/>
            </a:endParaRPr>
          </a:p>
          <a:p>
            <a:pPr algn="ctr"/>
            <a:endParaRPr lang="de-DE" sz="20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de-DE" sz="13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?</a:t>
            </a:r>
          </a:p>
          <a:p>
            <a:pPr algn="ctr"/>
            <a:endParaRPr lang="de-DE" sz="20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endParaRPr lang="de-DE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3325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251520" y="188640"/>
            <a:ext cx="8640960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dirty="0" smtClean="0"/>
              <a:t>Schülerleistungen im standardbasierten und kompetenzorientierten Unterricht bewerten</a:t>
            </a:r>
            <a:endParaRPr lang="de-DE" dirty="0"/>
          </a:p>
        </p:txBody>
      </p:sp>
      <p:sp>
        <p:nvSpPr>
          <p:cNvPr id="5" name="Abgerundetes Rechteck 4"/>
          <p:cNvSpPr/>
          <p:nvPr/>
        </p:nvSpPr>
        <p:spPr>
          <a:xfrm>
            <a:off x="251520" y="764704"/>
            <a:ext cx="8640960" cy="3600400"/>
          </a:xfrm>
          <a:prstGeom prst="roundRect">
            <a:avLst>
              <a:gd name="adj" fmla="val 17065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 anchorCtr="0">
            <a:normAutofit/>
          </a:bodyPr>
          <a:lstStyle/>
          <a:p>
            <a:pPr algn="ctr"/>
            <a:endParaRPr lang="de-DE" sz="22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hteck 1"/>
          <p:cNvSpPr/>
          <p:nvPr/>
        </p:nvSpPr>
        <p:spPr>
          <a:xfrm>
            <a:off x="197768" y="4443590"/>
            <a:ext cx="2574032" cy="151216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marL="342900" indent="-342900">
              <a:spcAft>
                <a:spcPts val="1200"/>
              </a:spcAft>
              <a:buFont typeface="Wingdings" pitchFamily="2" charset="2"/>
              <a:buChar char="§"/>
            </a:pPr>
            <a:r>
              <a:rPr lang="de-DE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Wissenschaft-</a:t>
            </a:r>
            <a:r>
              <a:rPr lang="de-DE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liche</a:t>
            </a:r>
            <a:r>
              <a:rPr lang="de-DE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Position</a:t>
            </a:r>
          </a:p>
          <a:p>
            <a:endParaRPr lang="de-DE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Rechteck 28"/>
          <p:cNvSpPr/>
          <p:nvPr/>
        </p:nvSpPr>
        <p:spPr>
          <a:xfrm>
            <a:off x="2988006" y="4461231"/>
            <a:ext cx="2574032" cy="151216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marL="342900" indent="-342900">
              <a:spcAft>
                <a:spcPts val="1200"/>
              </a:spcAft>
              <a:buFont typeface="Wingdings" pitchFamily="2" charset="2"/>
              <a:buChar char="§"/>
            </a:pPr>
            <a:r>
              <a:rPr lang="de-DE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selbstständi-ger</a:t>
            </a:r>
            <a:r>
              <a:rPr lang="de-DE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Vergleich von Texten</a:t>
            </a:r>
          </a:p>
          <a:p>
            <a:endParaRPr lang="de-DE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Rechteck 32"/>
          <p:cNvSpPr/>
          <p:nvPr/>
        </p:nvSpPr>
        <p:spPr>
          <a:xfrm>
            <a:off x="6012160" y="4449941"/>
            <a:ext cx="2574032" cy="151216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marL="342900" indent="-342900">
              <a:spcAft>
                <a:spcPts val="1200"/>
              </a:spcAft>
              <a:buFont typeface="Wingdings" pitchFamily="2" charset="2"/>
              <a:buChar char="§"/>
            </a:pPr>
            <a:r>
              <a:rPr lang="de-DE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Nachweis von Kenntnissen im Bereich „Textsorte“</a:t>
            </a:r>
          </a:p>
          <a:p>
            <a:endParaRPr lang="de-DE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692" y="836712"/>
            <a:ext cx="7830616" cy="34563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1" name="Gerade Verbindung mit Pfeil 18"/>
          <p:cNvCxnSpPr/>
          <p:nvPr/>
        </p:nvCxnSpPr>
        <p:spPr>
          <a:xfrm rot="5400000">
            <a:off x="-326181" y="2797912"/>
            <a:ext cx="2616407" cy="674948"/>
          </a:xfrm>
          <a:prstGeom prst="bentConnector3">
            <a:avLst>
              <a:gd name="adj1" fmla="val 489"/>
            </a:avLst>
          </a:prstGeom>
          <a:ln w="508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Gerade Verbindung mit Pfeil 18"/>
          <p:cNvCxnSpPr/>
          <p:nvPr/>
        </p:nvCxnSpPr>
        <p:spPr>
          <a:xfrm>
            <a:off x="4067944" y="3717032"/>
            <a:ext cx="0" cy="780007"/>
          </a:xfrm>
          <a:prstGeom prst="straightConnector1">
            <a:avLst/>
          </a:prstGeom>
          <a:ln w="508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Gerade Verbindung mit Pfeil 18"/>
          <p:cNvCxnSpPr/>
          <p:nvPr/>
        </p:nvCxnSpPr>
        <p:spPr>
          <a:xfrm>
            <a:off x="4275022" y="3933056"/>
            <a:ext cx="2457218" cy="563982"/>
          </a:xfrm>
          <a:prstGeom prst="straightConnector1">
            <a:avLst/>
          </a:prstGeom>
          <a:ln w="508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50579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9" grpId="0" animBg="1"/>
      <p:bldP spid="3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251520" y="188640"/>
            <a:ext cx="8640960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dirty="0" smtClean="0"/>
              <a:t>Schülerleistungen im standardbasierten und kompetenzorientierten Unterricht bewerten</a:t>
            </a:r>
            <a:endParaRPr lang="de-DE" dirty="0"/>
          </a:p>
        </p:txBody>
      </p:sp>
      <p:sp>
        <p:nvSpPr>
          <p:cNvPr id="5" name="Abgerundetes Rechteck 4"/>
          <p:cNvSpPr/>
          <p:nvPr/>
        </p:nvSpPr>
        <p:spPr>
          <a:xfrm>
            <a:off x="251520" y="764704"/>
            <a:ext cx="8640960" cy="3600400"/>
          </a:xfrm>
          <a:prstGeom prst="roundRect">
            <a:avLst>
              <a:gd name="adj" fmla="val 17065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 anchorCtr="0">
            <a:normAutofit/>
          </a:bodyPr>
          <a:lstStyle/>
          <a:p>
            <a:pPr algn="ctr"/>
            <a:endParaRPr lang="de-DE" sz="22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hteck 1"/>
          <p:cNvSpPr/>
          <p:nvPr/>
        </p:nvSpPr>
        <p:spPr>
          <a:xfrm>
            <a:off x="197768" y="4443590"/>
            <a:ext cx="2574032" cy="208175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marL="342900" indent="-342900">
              <a:spcAft>
                <a:spcPts val="1200"/>
              </a:spcAft>
              <a:buFont typeface="Wingdings" pitchFamily="2" charset="2"/>
              <a:buChar char="§"/>
            </a:pPr>
            <a:r>
              <a:rPr lang="de-DE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Anwendung erworbener Kenntnisse: </a:t>
            </a:r>
            <a:r>
              <a:rPr lang="de-DE" sz="2200" i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recusatio</a:t>
            </a:r>
            <a:endParaRPr lang="de-DE" sz="2200" i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de-DE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Rechteck 28"/>
          <p:cNvSpPr/>
          <p:nvPr/>
        </p:nvSpPr>
        <p:spPr>
          <a:xfrm>
            <a:off x="2988006" y="4461230"/>
            <a:ext cx="2736122" cy="206411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marL="342900" indent="-342900">
              <a:spcAft>
                <a:spcPts val="1200"/>
              </a:spcAft>
              <a:buFont typeface="Wingdings" pitchFamily="2" charset="2"/>
              <a:buChar char="§"/>
            </a:pPr>
            <a:r>
              <a:rPr lang="de-DE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Anwendung von Kenntnissen auf dem Gebiet inhaltlicher und formaler Analyse</a:t>
            </a:r>
          </a:p>
          <a:p>
            <a:endParaRPr lang="de-DE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Rechteck 32"/>
          <p:cNvSpPr/>
          <p:nvPr/>
        </p:nvSpPr>
        <p:spPr>
          <a:xfrm>
            <a:off x="6012160" y="4449940"/>
            <a:ext cx="2736304" cy="207540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marL="342900" indent="-342900">
              <a:spcAft>
                <a:spcPts val="1200"/>
              </a:spcAft>
              <a:buFont typeface="Wingdings" pitchFamily="2" charset="2"/>
              <a:buChar char="§"/>
            </a:pPr>
            <a:r>
              <a:rPr lang="de-DE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Anwendung von Kenntnissen auf den Gebieten Literatur-geschichte/Antike Kultur/Methoden</a:t>
            </a:r>
          </a:p>
          <a:p>
            <a:endParaRPr lang="de-DE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952172"/>
            <a:ext cx="8208912" cy="24768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1" name="Gerade Verbindung mit Pfeil 18"/>
          <p:cNvCxnSpPr/>
          <p:nvPr/>
        </p:nvCxnSpPr>
        <p:spPr>
          <a:xfrm rot="5400000">
            <a:off x="-581031" y="2836591"/>
            <a:ext cx="2760423" cy="488856"/>
          </a:xfrm>
          <a:prstGeom prst="bentConnector3">
            <a:avLst>
              <a:gd name="adj1" fmla="val 312"/>
            </a:avLst>
          </a:prstGeom>
          <a:ln w="508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Gerade Verbindung mit Pfeil 18"/>
          <p:cNvCxnSpPr/>
          <p:nvPr/>
        </p:nvCxnSpPr>
        <p:spPr>
          <a:xfrm>
            <a:off x="5076056" y="2564904"/>
            <a:ext cx="0" cy="1896327"/>
          </a:xfrm>
          <a:prstGeom prst="straightConnector1">
            <a:avLst/>
          </a:prstGeom>
          <a:ln w="508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Gerade Verbindung mit Pfeil 18"/>
          <p:cNvCxnSpPr/>
          <p:nvPr/>
        </p:nvCxnSpPr>
        <p:spPr>
          <a:xfrm rot="16200000" flipH="1">
            <a:off x="6831306" y="3658472"/>
            <a:ext cx="1254607" cy="350912"/>
          </a:xfrm>
          <a:prstGeom prst="bentConnector3">
            <a:avLst>
              <a:gd name="adj1" fmla="val 3841"/>
            </a:avLst>
          </a:prstGeom>
          <a:ln w="508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16621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9" grpId="0" animBg="1"/>
      <p:bldP spid="3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251520" y="188640"/>
            <a:ext cx="8640960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dirty="0" smtClean="0"/>
              <a:t>Schülerleistungen im standardbasierten und kompetenzorientierten Unterricht bewerten</a:t>
            </a:r>
            <a:endParaRPr lang="de-DE" dirty="0"/>
          </a:p>
        </p:txBody>
      </p:sp>
      <p:sp>
        <p:nvSpPr>
          <p:cNvPr id="2" name="Rechteck 1"/>
          <p:cNvSpPr/>
          <p:nvPr/>
        </p:nvSpPr>
        <p:spPr>
          <a:xfrm>
            <a:off x="251520" y="4509120"/>
            <a:ext cx="2574032" cy="179172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marL="342900" indent="-342900">
              <a:spcAft>
                <a:spcPts val="1200"/>
              </a:spcAft>
              <a:buFont typeface="Wingdings" pitchFamily="2" charset="2"/>
              <a:buChar char="§"/>
            </a:pPr>
            <a:r>
              <a:rPr lang="de-DE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Anwendung erworbener Kenntnisse: </a:t>
            </a:r>
            <a:r>
              <a:rPr lang="de-DE" b="1" i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recusatio</a:t>
            </a:r>
            <a:endParaRPr lang="de-DE" b="1" i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de-DE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Rechteck 28"/>
          <p:cNvSpPr/>
          <p:nvPr/>
        </p:nvSpPr>
        <p:spPr>
          <a:xfrm>
            <a:off x="3125810" y="4509120"/>
            <a:ext cx="2736122" cy="179172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marL="342900" indent="-342900">
              <a:spcAft>
                <a:spcPts val="1200"/>
              </a:spcAft>
              <a:buFont typeface="Wingdings" pitchFamily="2" charset="2"/>
              <a:buChar char="§"/>
            </a:pPr>
            <a:r>
              <a:rPr lang="de-DE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Anwendung von Kenntnissen auf dem Gebiet inhaltlicher und formaler Analyse</a:t>
            </a:r>
          </a:p>
          <a:p>
            <a:endParaRPr lang="de-DE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Rechteck 32"/>
          <p:cNvSpPr/>
          <p:nvPr/>
        </p:nvSpPr>
        <p:spPr>
          <a:xfrm>
            <a:off x="6131829" y="4503802"/>
            <a:ext cx="2736304" cy="179172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marL="342900" indent="-342900">
              <a:spcAft>
                <a:spcPts val="1200"/>
              </a:spcAft>
              <a:buFont typeface="Wingdings" pitchFamily="2" charset="2"/>
              <a:buChar char="§"/>
            </a:pPr>
            <a:r>
              <a:rPr lang="de-DE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Anwendung von Kenntnissen auf den Gebieten Literatur-geschichte/Antike Kultur/Methoden</a:t>
            </a:r>
          </a:p>
          <a:p>
            <a:endParaRPr lang="de-DE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256290" y="836712"/>
            <a:ext cx="2574032" cy="179172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marL="342900" indent="-342900">
              <a:spcAft>
                <a:spcPts val="1200"/>
              </a:spcAft>
              <a:buFont typeface="Wingdings" pitchFamily="2" charset="2"/>
              <a:buChar char="§"/>
            </a:pPr>
            <a:r>
              <a:rPr lang="de-DE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Wissenschaftliche Position</a:t>
            </a:r>
          </a:p>
          <a:p>
            <a:endParaRPr lang="de-DE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echteck 12"/>
          <p:cNvSpPr/>
          <p:nvPr/>
        </p:nvSpPr>
        <p:spPr>
          <a:xfrm>
            <a:off x="3131840" y="836711"/>
            <a:ext cx="2736122" cy="179172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marL="342900" indent="-342900">
              <a:spcAft>
                <a:spcPts val="1200"/>
              </a:spcAft>
              <a:buFont typeface="Wingdings" pitchFamily="2" charset="2"/>
              <a:buChar char="§"/>
            </a:pPr>
            <a:r>
              <a:rPr lang="de-DE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selbstständiger Vergleich von Texten</a:t>
            </a:r>
          </a:p>
          <a:p>
            <a:endParaRPr lang="de-DE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Rechteck 14"/>
          <p:cNvSpPr/>
          <p:nvPr/>
        </p:nvSpPr>
        <p:spPr>
          <a:xfrm>
            <a:off x="6156176" y="836712"/>
            <a:ext cx="2736304" cy="179172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marL="342900" indent="-342900">
              <a:spcAft>
                <a:spcPts val="1200"/>
              </a:spcAft>
              <a:buFont typeface="Wingdings" pitchFamily="2" charset="2"/>
              <a:buChar char="§"/>
            </a:pPr>
            <a:r>
              <a:rPr lang="de-DE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Nachweis von Kenntnissen im Bereich „Textsorte“</a:t>
            </a:r>
          </a:p>
          <a:p>
            <a:endParaRPr lang="de-DE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Abgerundetes Rechteck 2"/>
          <p:cNvSpPr/>
          <p:nvPr/>
        </p:nvSpPr>
        <p:spPr>
          <a:xfrm>
            <a:off x="256289" y="2852936"/>
            <a:ext cx="8611843" cy="1440160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000" dirty="0" smtClean="0">
                <a:latin typeface="Arial" pitchFamily="34" charset="0"/>
                <a:cs typeface="Arial" pitchFamily="34" charset="0"/>
              </a:rPr>
              <a:t>Möglichkeit zum Nachweis von Kompetenz(en) im Umgang mit einem  Text der römischen Literatur</a:t>
            </a:r>
            <a:endParaRPr lang="de-DE" sz="3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3824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9" grpId="0" animBg="1"/>
      <p:bldP spid="33" grpId="0" animBg="1"/>
      <p:bldP spid="11" grpId="0" animBg="1"/>
      <p:bldP spid="13" grpId="0" animBg="1"/>
      <p:bldP spid="15" grpId="0" animBg="1"/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251520" y="188640"/>
            <a:ext cx="8640960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dirty="0" smtClean="0"/>
              <a:t>Schülerleistungen im standardbasierten und kompetenzorientierten Unterricht bewerten</a:t>
            </a:r>
            <a:endParaRPr lang="de-DE" dirty="0"/>
          </a:p>
        </p:txBody>
      </p:sp>
      <p:sp>
        <p:nvSpPr>
          <p:cNvPr id="3" name="Rechteck 2"/>
          <p:cNvSpPr/>
          <p:nvPr/>
        </p:nvSpPr>
        <p:spPr>
          <a:xfrm>
            <a:off x="251520" y="980728"/>
            <a:ext cx="8640960" cy="432048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Rechtliche Grundlagen</a:t>
            </a:r>
            <a:endParaRPr lang="de-DE" sz="28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Abgerundetes Rechteck 3"/>
          <p:cNvSpPr/>
          <p:nvPr/>
        </p:nvSpPr>
        <p:spPr>
          <a:xfrm>
            <a:off x="274390" y="1640632"/>
            <a:ext cx="8618090" cy="1932384"/>
          </a:xfrm>
          <a:prstGeom prst="roundRect">
            <a:avLst/>
          </a:prstGeom>
          <a:gradFill>
            <a:gsLst>
              <a:gs pos="0">
                <a:srgbClr val="FFFF00"/>
              </a:gs>
              <a:gs pos="35000">
                <a:srgbClr val="FFFF00"/>
              </a:gs>
              <a:gs pos="100000">
                <a:schemeClr val="accent3">
                  <a:tint val="15000"/>
                  <a:satMod val="350000"/>
                </a:schemeClr>
              </a:gs>
            </a:gsLst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r>
              <a:rPr lang="de-DE" sz="2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Einheitliche Prüfungsanforderungen in der </a:t>
            </a:r>
            <a:r>
              <a:rPr lang="de-DE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Abiturprüfung (EPA) </a:t>
            </a:r>
            <a:r>
              <a:rPr lang="de-DE" sz="2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Latein</a:t>
            </a:r>
          </a:p>
          <a:p>
            <a:pPr algn="ctr"/>
            <a:r>
              <a:rPr lang="de-DE" sz="2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Beschluss der Kultusministerkonferenz vom 01.02.1980 in der Fassung vom 10.02.2005</a:t>
            </a:r>
            <a:endParaRPr lang="de-DE" sz="22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endParaRPr lang="de-DE" sz="24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Abgerundetes Rechteck 5"/>
          <p:cNvSpPr/>
          <p:nvPr/>
        </p:nvSpPr>
        <p:spPr>
          <a:xfrm>
            <a:off x="251520" y="4005064"/>
            <a:ext cx="8618090" cy="1788368"/>
          </a:xfrm>
          <a:prstGeom prst="roundRect">
            <a:avLst/>
          </a:prstGeom>
          <a:gradFill>
            <a:gsLst>
              <a:gs pos="0">
                <a:srgbClr val="FFFF00"/>
              </a:gs>
              <a:gs pos="35000">
                <a:srgbClr val="FFFF00"/>
              </a:gs>
              <a:gs pos="100000">
                <a:schemeClr val="accent3">
                  <a:tint val="15000"/>
                  <a:satMod val="350000"/>
                </a:schemeClr>
              </a:gs>
            </a:gsLst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endParaRPr lang="de-DE" sz="24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de-DE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Bildungsplan</a:t>
            </a:r>
            <a:endParaRPr lang="de-DE" sz="22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endParaRPr lang="de-DE" sz="24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3764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251520" y="188640"/>
            <a:ext cx="8640960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dirty="0" smtClean="0"/>
              <a:t>Schülerleistungen im standardbasierten und kompetenzorientierten Unterricht bewerten</a:t>
            </a:r>
            <a:endParaRPr lang="de-DE" dirty="0"/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996" y="1018032"/>
            <a:ext cx="4114800" cy="4821936"/>
          </a:xfrm>
          <a:prstGeom prst="rect">
            <a:avLst/>
          </a:prstGeom>
        </p:spPr>
      </p:pic>
      <p:sp>
        <p:nvSpPr>
          <p:cNvPr id="6" name="Abgerundetes Rechteck 5"/>
          <p:cNvSpPr/>
          <p:nvPr/>
        </p:nvSpPr>
        <p:spPr>
          <a:xfrm>
            <a:off x="4595907" y="1018032"/>
            <a:ext cx="4114800" cy="1728191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de-DE" sz="2400" b="1" i="1" dirty="0" smtClean="0">
                <a:latin typeface="Arial" pitchFamily="34" charset="0"/>
                <a:cs typeface="Arial" pitchFamily="34" charset="0"/>
              </a:rPr>
              <a:t>Arbeitsbereiche 1-3:</a:t>
            </a:r>
          </a:p>
          <a:p>
            <a:endParaRPr lang="de-DE" sz="2400" b="1" i="1" dirty="0">
              <a:latin typeface="Arial" pitchFamily="34" charset="0"/>
              <a:cs typeface="Arial" pitchFamily="34" charset="0"/>
            </a:endParaRPr>
          </a:p>
          <a:p>
            <a:r>
              <a:rPr lang="de-DE" sz="2400" b="1" i="1" dirty="0" smtClean="0">
                <a:latin typeface="Arial" pitchFamily="34" charset="0"/>
                <a:cs typeface="Arial" pitchFamily="34" charset="0"/>
              </a:rPr>
              <a:t>Sprache</a:t>
            </a:r>
          </a:p>
          <a:p>
            <a:endParaRPr lang="de-DE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Abgerundetes Rechteck 6"/>
          <p:cNvSpPr/>
          <p:nvPr/>
        </p:nvSpPr>
        <p:spPr>
          <a:xfrm>
            <a:off x="4554913" y="3429000"/>
            <a:ext cx="4464496" cy="3277813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t" anchorCtr="0"/>
          <a:lstStyle/>
          <a:p>
            <a:pPr marL="342900" indent="-342900">
              <a:buFont typeface="Wingdings" pitchFamily="2" charset="2"/>
              <a:buChar char="§"/>
            </a:pPr>
            <a:r>
              <a:rPr lang="de-DE" sz="2800" dirty="0" smtClean="0">
                <a:latin typeface="Arial" pitchFamily="34" charset="0"/>
                <a:cs typeface="Arial" pitchFamily="34" charset="0"/>
              </a:rPr>
              <a:t>eigenständiges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de-DE" sz="2800" dirty="0" smtClean="0">
                <a:latin typeface="Arial" pitchFamily="34" charset="0"/>
                <a:cs typeface="Arial" pitchFamily="34" charset="0"/>
              </a:rPr>
              <a:t>adäquates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de-DE" sz="2800" dirty="0" smtClean="0">
                <a:latin typeface="Arial" pitchFamily="34" charset="0"/>
                <a:cs typeface="Arial" pitchFamily="34" charset="0"/>
              </a:rPr>
              <a:t>zielsprachen-orientiertes</a:t>
            </a:r>
          </a:p>
          <a:p>
            <a:r>
              <a:rPr lang="de-DE" sz="2800" b="1" dirty="0" smtClean="0">
                <a:latin typeface="Arial" pitchFamily="34" charset="0"/>
                <a:cs typeface="Arial" pitchFamily="34" charset="0"/>
              </a:rPr>
              <a:t>Übersetzen</a:t>
            </a:r>
            <a:r>
              <a:rPr lang="de-DE" sz="2800" dirty="0" smtClean="0">
                <a:latin typeface="Arial" pitchFamily="34" charset="0"/>
                <a:cs typeface="Arial" pitchFamily="34" charset="0"/>
              </a:rPr>
              <a:t> eines lateinischen Originaltextes</a:t>
            </a:r>
            <a:endParaRPr lang="de-DE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Pfeil nach unten 7"/>
          <p:cNvSpPr/>
          <p:nvPr/>
        </p:nvSpPr>
        <p:spPr>
          <a:xfrm>
            <a:off x="6372200" y="2746223"/>
            <a:ext cx="576064" cy="682777"/>
          </a:xfrm>
          <a:prstGeom prst="down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78149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251520" y="188640"/>
            <a:ext cx="8640960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dirty="0" smtClean="0"/>
              <a:t>Schülerleistungen im standardbasierten und kompetenzorientierten Unterricht bewerten</a:t>
            </a:r>
            <a:endParaRPr lang="de-DE" dirty="0"/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996" y="1018032"/>
            <a:ext cx="4114800" cy="4821936"/>
          </a:xfrm>
          <a:prstGeom prst="rect">
            <a:avLst/>
          </a:prstGeom>
        </p:spPr>
      </p:pic>
      <p:sp>
        <p:nvSpPr>
          <p:cNvPr id="5" name="Abgerundetes Rechteck 4"/>
          <p:cNvSpPr/>
          <p:nvPr/>
        </p:nvSpPr>
        <p:spPr>
          <a:xfrm>
            <a:off x="4572000" y="1018032"/>
            <a:ext cx="4086276" cy="1514917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de-DE" sz="2400" b="1" i="1" dirty="0" smtClean="0">
                <a:latin typeface="Arial" pitchFamily="34" charset="0"/>
                <a:cs typeface="Arial" pitchFamily="34" charset="0"/>
              </a:rPr>
              <a:t>Arbeitsbereich 4:</a:t>
            </a:r>
          </a:p>
          <a:p>
            <a:endParaRPr lang="de-DE" sz="2400" b="1" i="1" dirty="0" smtClean="0">
              <a:latin typeface="Arial" pitchFamily="34" charset="0"/>
              <a:cs typeface="Arial" pitchFamily="34" charset="0"/>
            </a:endParaRPr>
          </a:p>
          <a:p>
            <a:r>
              <a:rPr lang="de-DE" sz="2400" b="1" i="1" dirty="0" smtClean="0">
                <a:latin typeface="Arial" pitchFamily="34" charset="0"/>
                <a:cs typeface="Arial" pitchFamily="34" charset="0"/>
              </a:rPr>
              <a:t>Literatur</a:t>
            </a:r>
            <a:endParaRPr lang="de-DE" sz="2400" b="1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Abgerundetes Rechteck 5"/>
          <p:cNvSpPr/>
          <p:nvPr/>
        </p:nvSpPr>
        <p:spPr>
          <a:xfrm>
            <a:off x="4572000" y="2852936"/>
            <a:ext cx="4086276" cy="144016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de-DE" sz="2400" dirty="0" smtClean="0">
                <a:latin typeface="Arial" pitchFamily="34" charset="0"/>
                <a:cs typeface="Arial" pitchFamily="34" charset="0"/>
              </a:rPr>
              <a:t>Selbstständige Anwendung von Methoden der Textarbeit</a:t>
            </a:r>
          </a:p>
          <a:p>
            <a:endParaRPr lang="de-DE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Abgerundetes Rechteck 6"/>
          <p:cNvSpPr/>
          <p:nvPr/>
        </p:nvSpPr>
        <p:spPr>
          <a:xfrm>
            <a:off x="4572000" y="5119888"/>
            <a:ext cx="4086276" cy="144016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endParaRPr lang="de-DE" sz="28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de-DE" sz="2800" dirty="0" smtClean="0">
                <a:latin typeface="Arial" pitchFamily="34" charset="0"/>
                <a:cs typeface="Arial" pitchFamily="34" charset="0"/>
              </a:rPr>
              <a:t>Interpretationsaufgabe</a:t>
            </a:r>
            <a:endParaRPr lang="de-DE" sz="2800" dirty="0" smtClean="0">
              <a:latin typeface="Arial" pitchFamily="34" charset="0"/>
              <a:cs typeface="Arial" pitchFamily="34" charset="0"/>
            </a:endParaRPr>
          </a:p>
          <a:p>
            <a:endParaRPr lang="de-DE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Pfeil nach unten 7"/>
          <p:cNvSpPr/>
          <p:nvPr/>
        </p:nvSpPr>
        <p:spPr>
          <a:xfrm>
            <a:off x="6327106" y="4293097"/>
            <a:ext cx="576064" cy="826792"/>
          </a:xfrm>
          <a:prstGeom prst="down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32640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251520" y="188640"/>
            <a:ext cx="8640960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dirty="0" smtClean="0"/>
              <a:t>Schülerleistungen im standardbasierten und kompetenzorientierten Unterricht bewerten</a:t>
            </a:r>
            <a:endParaRPr lang="de-DE" dirty="0"/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996" y="1018032"/>
            <a:ext cx="4114800" cy="4821936"/>
          </a:xfrm>
          <a:prstGeom prst="rect">
            <a:avLst/>
          </a:prstGeom>
        </p:spPr>
      </p:pic>
      <p:sp>
        <p:nvSpPr>
          <p:cNvPr id="4" name="Abgerundetes Rechteck 3"/>
          <p:cNvSpPr/>
          <p:nvPr/>
        </p:nvSpPr>
        <p:spPr>
          <a:xfrm>
            <a:off x="4583436" y="2780928"/>
            <a:ext cx="4074840" cy="252028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de-DE" dirty="0" smtClean="0">
                <a:latin typeface="Arial" pitchFamily="34" charset="0"/>
                <a:cs typeface="Arial" pitchFamily="34" charset="0"/>
              </a:rPr>
              <a:t>Vergleichende Analyse 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de-DE" dirty="0" smtClean="0">
                <a:latin typeface="Arial" pitchFamily="34" charset="0"/>
                <a:cs typeface="Arial" pitchFamily="34" charset="0"/>
              </a:rPr>
              <a:t>Kunstwerke</a:t>
            </a:r>
            <a:endParaRPr lang="de-DE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Wingdings" pitchFamily="2" charset="2"/>
              <a:buChar char="§"/>
            </a:pPr>
            <a:r>
              <a:rPr lang="de-DE" dirty="0" smtClean="0">
                <a:latin typeface="Arial" pitchFamily="34" charset="0"/>
                <a:cs typeface="Arial" pitchFamily="34" charset="0"/>
              </a:rPr>
              <a:t>Literatur von </a:t>
            </a:r>
            <a:r>
              <a:rPr lang="de-DE" dirty="0" smtClean="0">
                <a:latin typeface="Arial" pitchFamily="34" charset="0"/>
                <a:cs typeface="Arial" pitchFamily="34" charset="0"/>
              </a:rPr>
              <a:t>der Antike bis zur Moderne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de-DE" dirty="0" smtClean="0">
                <a:latin typeface="Arial" pitchFamily="34" charset="0"/>
                <a:cs typeface="Arial" pitchFamily="34" charset="0"/>
              </a:rPr>
              <a:t>politisch-gesellschaftliche Institutionen </a:t>
            </a:r>
            <a:r>
              <a:rPr lang="de-DE" dirty="0" smtClean="0">
                <a:latin typeface="Arial" pitchFamily="34" charset="0"/>
                <a:cs typeface="Arial" pitchFamily="34" charset="0"/>
              </a:rPr>
              <a:t>und </a:t>
            </a:r>
            <a:r>
              <a:rPr lang="de-DE" dirty="0" smtClean="0">
                <a:latin typeface="Arial" pitchFamily="34" charset="0"/>
                <a:cs typeface="Arial" pitchFamily="34" charset="0"/>
              </a:rPr>
              <a:t>ihr </a:t>
            </a:r>
            <a:r>
              <a:rPr lang="de-DE" dirty="0" smtClean="0">
                <a:latin typeface="Arial" pitchFamily="34" charset="0"/>
                <a:cs typeface="Arial" pitchFamily="34" charset="0"/>
              </a:rPr>
              <a:t>Fortwirken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de-DE" dirty="0" smtClean="0">
                <a:latin typeface="Arial" pitchFamily="34" charset="0"/>
                <a:cs typeface="Arial" pitchFamily="34" charset="0"/>
              </a:rPr>
              <a:t>philosophische Grundgedanken</a:t>
            </a:r>
            <a:endParaRPr lang="de-DE" dirty="0" smtClean="0">
              <a:latin typeface="Arial" pitchFamily="34" charset="0"/>
              <a:cs typeface="Arial" pitchFamily="34" charset="0"/>
            </a:endParaRPr>
          </a:p>
          <a:p>
            <a:endParaRPr lang="de-DE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Abgerundetes Rechteck 4"/>
          <p:cNvSpPr/>
          <p:nvPr/>
        </p:nvSpPr>
        <p:spPr>
          <a:xfrm>
            <a:off x="4572000" y="984942"/>
            <a:ext cx="4086276" cy="1656183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de-DE" sz="2400" b="1" i="1" dirty="0" smtClean="0">
                <a:latin typeface="Arial" pitchFamily="34" charset="0"/>
                <a:cs typeface="Arial" pitchFamily="34" charset="0"/>
              </a:rPr>
              <a:t>Arbeitsbereich 5:</a:t>
            </a:r>
          </a:p>
          <a:p>
            <a:endParaRPr lang="de-DE" sz="2400" b="1" i="1" dirty="0">
              <a:latin typeface="Arial" pitchFamily="34" charset="0"/>
              <a:cs typeface="Arial" pitchFamily="34" charset="0"/>
            </a:endParaRPr>
          </a:p>
          <a:p>
            <a:r>
              <a:rPr lang="de-DE" sz="2400" b="1" i="1" dirty="0" smtClean="0">
                <a:latin typeface="Arial" pitchFamily="34" charset="0"/>
                <a:cs typeface="Arial" pitchFamily="34" charset="0"/>
              </a:rPr>
              <a:t>Antike Kultur</a:t>
            </a:r>
            <a:endParaRPr lang="de-DE" sz="2400" b="1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Abgerundetes Rechteck 5"/>
          <p:cNvSpPr/>
          <p:nvPr/>
        </p:nvSpPr>
        <p:spPr>
          <a:xfrm>
            <a:off x="4572000" y="5661248"/>
            <a:ext cx="4086276" cy="8988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r>
              <a:rPr lang="de-DE" sz="2800" dirty="0" smtClean="0">
                <a:latin typeface="Arial" pitchFamily="34" charset="0"/>
                <a:cs typeface="Arial" pitchFamily="34" charset="0"/>
              </a:rPr>
              <a:t>Interpretationsaufgabe</a:t>
            </a:r>
            <a:endParaRPr lang="de-DE" sz="2800" dirty="0" smtClean="0">
              <a:latin typeface="Arial" pitchFamily="34" charset="0"/>
              <a:cs typeface="Arial" pitchFamily="34" charset="0"/>
            </a:endParaRPr>
          </a:p>
          <a:p>
            <a:endParaRPr lang="de-DE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Pfeil nach unten 6"/>
          <p:cNvSpPr/>
          <p:nvPr/>
        </p:nvSpPr>
        <p:spPr>
          <a:xfrm>
            <a:off x="6310679" y="5301207"/>
            <a:ext cx="576064" cy="360041"/>
          </a:xfrm>
          <a:prstGeom prst="down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79171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251520" y="188640"/>
            <a:ext cx="8640960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dirty="0" smtClean="0"/>
              <a:t>Schülerleistungen im standardbasierten und kompetenzorientierten Unterricht bewerten</a:t>
            </a:r>
            <a:endParaRPr lang="de-DE" dirty="0"/>
          </a:p>
        </p:txBody>
      </p:sp>
      <p:sp>
        <p:nvSpPr>
          <p:cNvPr id="5" name="Fensterinhalt horizontal verschieben 4"/>
          <p:cNvSpPr/>
          <p:nvPr/>
        </p:nvSpPr>
        <p:spPr>
          <a:xfrm>
            <a:off x="4355976" y="804065"/>
            <a:ext cx="1512168" cy="5852408"/>
          </a:xfrm>
          <a:prstGeom prst="horizontalScroll">
            <a:avLst/>
          </a:prstGeom>
          <a:ln/>
        </p:spPr>
        <p:style>
          <a:lnRef idx="0">
            <a:schemeClr val="accent2"/>
          </a:lnRef>
          <a:fillRef idx="1003">
            <a:schemeClr val="lt1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de-DE" sz="6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Text</a:t>
            </a:r>
            <a:endParaRPr lang="de-DE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Pfeil nach rechts 6"/>
          <p:cNvSpPr/>
          <p:nvPr/>
        </p:nvSpPr>
        <p:spPr>
          <a:xfrm>
            <a:off x="251520" y="836712"/>
            <a:ext cx="4104456" cy="1944216"/>
          </a:xfrm>
          <a:prstGeom prst="rightArrow">
            <a:avLst>
              <a:gd name="adj1" fmla="val 77570"/>
              <a:gd name="adj2" fmla="val 50000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de-DE" sz="2400" dirty="0" smtClean="0">
                <a:latin typeface="Arial" pitchFamily="34" charset="0"/>
                <a:cs typeface="Arial" pitchFamily="34" charset="0"/>
              </a:rPr>
              <a:t>Kenntnisse aus den Arbeitsbereichen 1-3: Sprache</a:t>
            </a:r>
          </a:p>
        </p:txBody>
      </p:sp>
      <p:sp>
        <p:nvSpPr>
          <p:cNvPr id="10" name="Pfeil nach rechts 9"/>
          <p:cNvSpPr/>
          <p:nvPr/>
        </p:nvSpPr>
        <p:spPr>
          <a:xfrm>
            <a:off x="251520" y="2813963"/>
            <a:ext cx="4104456" cy="1944216"/>
          </a:xfrm>
          <a:prstGeom prst="rightArrow">
            <a:avLst>
              <a:gd name="adj1" fmla="val 77570"/>
              <a:gd name="adj2" fmla="val 50000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de-DE" sz="2400" dirty="0" smtClean="0">
                <a:latin typeface="Arial" pitchFamily="34" charset="0"/>
                <a:cs typeface="Arial" pitchFamily="34" charset="0"/>
              </a:rPr>
              <a:t>Kenntnisse aus Arbeitsbereichen 4: Literatur</a:t>
            </a:r>
          </a:p>
        </p:txBody>
      </p:sp>
      <p:sp>
        <p:nvSpPr>
          <p:cNvPr id="11" name="Pfeil nach rechts 10"/>
          <p:cNvSpPr/>
          <p:nvPr/>
        </p:nvSpPr>
        <p:spPr>
          <a:xfrm>
            <a:off x="251520" y="4772882"/>
            <a:ext cx="4104456" cy="1944216"/>
          </a:xfrm>
          <a:prstGeom prst="rightArrow">
            <a:avLst>
              <a:gd name="adj1" fmla="val 77570"/>
              <a:gd name="adj2" fmla="val 50000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de-DE" sz="2400" dirty="0" smtClean="0">
                <a:latin typeface="Arial" pitchFamily="34" charset="0"/>
                <a:cs typeface="Arial" pitchFamily="34" charset="0"/>
              </a:rPr>
              <a:t>Kenntnisse aus Arbeitsbereich 5: Antike Kultur</a:t>
            </a:r>
          </a:p>
        </p:txBody>
      </p:sp>
      <p:sp>
        <p:nvSpPr>
          <p:cNvPr id="3" name="Abgerundetes Rechteck 2"/>
          <p:cNvSpPr/>
          <p:nvPr/>
        </p:nvSpPr>
        <p:spPr>
          <a:xfrm>
            <a:off x="6012160" y="980728"/>
            <a:ext cx="2880320" cy="5675745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3200" dirty="0" smtClean="0">
                <a:latin typeface="Arial" pitchFamily="34" charset="0"/>
                <a:cs typeface="Arial" pitchFamily="34" charset="0"/>
              </a:rPr>
              <a:t>Anwendung in Aufgaben zur Leistungs-messung und               Leistungs-beurteilung</a:t>
            </a:r>
          </a:p>
          <a:p>
            <a:pPr algn="ctr"/>
            <a:endParaRPr lang="de-DE" sz="3200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de-DE" sz="2400" dirty="0" smtClean="0">
                <a:latin typeface="Arial" pitchFamily="34" charset="0"/>
                <a:cs typeface="Arial" pitchFamily="34" charset="0"/>
              </a:rPr>
              <a:t>(„prozedurales Wissen“)</a:t>
            </a:r>
            <a:endParaRPr lang="de-DE" sz="2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6648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 animBg="1"/>
      <p:bldP spid="11" grpId="0" animBg="1"/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251520" y="188640"/>
            <a:ext cx="8640960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dirty="0" smtClean="0"/>
              <a:t>Schülerleistungen im standardbasierten und kompetenzorientierten Unterricht bewerten</a:t>
            </a:r>
            <a:endParaRPr lang="de-DE" dirty="0"/>
          </a:p>
        </p:txBody>
      </p:sp>
      <p:sp>
        <p:nvSpPr>
          <p:cNvPr id="5" name="Abgerundetes Rechteck 4"/>
          <p:cNvSpPr/>
          <p:nvPr/>
        </p:nvSpPr>
        <p:spPr>
          <a:xfrm>
            <a:off x="251520" y="980728"/>
            <a:ext cx="3960440" cy="5400600"/>
          </a:xfrm>
          <a:prstGeom prst="roundRect">
            <a:avLst>
              <a:gd name="adj" fmla="val 17065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 anchorCtr="0">
            <a:normAutofit fontScale="92500"/>
          </a:bodyPr>
          <a:lstStyle/>
          <a:p>
            <a:pPr algn="ctr"/>
            <a:r>
              <a:rPr lang="de-DE" sz="2000" b="1" dirty="0">
                <a:latin typeface="Arial" pitchFamily="34" charset="0"/>
                <a:cs typeface="Arial" pitchFamily="34" charset="0"/>
              </a:rPr>
              <a:t>Aufgaben zur Leistungsmessung und </a:t>
            </a:r>
            <a:r>
              <a:rPr lang="de-DE" sz="2000" b="1" dirty="0" smtClean="0">
                <a:latin typeface="Arial" pitchFamily="34" charset="0"/>
                <a:cs typeface="Arial" pitchFamily="34" charset="0"/>
              </a:rPr>
              <a:t>Leistungsbeurteilung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§"/>
            </a:pPr>
            <a:r>
              <a:rPr lang="de-DE" sz="2400" dirty="0" smtClean="0">
                <a:latin typeface="Arial" pitchFamily="34" charset="0"/>
                <a:cs typeface="Arial" pitchFamily="34" charset="0"/>
              </a:rPr>
              <a:t>Übersetzungsaufgabe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§"/>
            </a:pPr>
            <a:r>
              <a:rPr lang="de-DE" sz="2400" dirty="0" smtClean="0">
                <a:latin typeface="Arial" pitchFamily="34" charset="0"/>
                <a:cs typeface="Arial" pitchFamily="34" charset="0"/>
              </a:rPr>
              <a:t>Interpretationsaufgabe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§"/>
            </a:pPr>
            <a:r>
              <a:rPr lang="de-DE" sz="2400" dirty="0" smtClean="0">
                <a:latin typeface="Arial" pitchFamily="34" charset="0"/>
                <a:cs typeface="Arial" pitchFamily="34" charset="0"/>
              </a:rPr>
              <a:t>GFS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§"/>
            </a:pPr>
            <a:r>
              <a:rPr lang="de-DE" sz="2400" dirty="0" smtClean="0">
                <a:latin typeface="Arial" pitchFamily="34" charset="0"/>
                <a:cs typeface="Arial" pitchFamily="34" charset="0"/>
              </a:rPr>
              <a:t>Referat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§"/>
            </a:pPr>
            <a:endParaRPr lang="de-DE" sz="2400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Wingdings" pitchFamily="2" charset="2"/>
              <a:buChar char="§"/>
            </a:pPr>
            <a:r>
              <a:rPr lang="de-DE" sz="2400" dirty="0" smtClean="0">
                <a:latin typeface="Arial" pitchFamily="34" charset="0"/>
                <a:cs typeface="Arial" pitchFamily="34" charset="0"/>
              </a:rPr>
              <a:t>Wettbewerbsarbeit (als besondere Lernleistung)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§"/>
            </a:pPr>
            <a:r>
              <a:rPr lang="de-DE" sz="2400" dirty="0" smtClean="0">
                <a:latin typeface="Arial" pitchFamily="34" charset="0"/>
                <a:cs typeface="Arial" pitchFamily="34" charset="0"/>
              </a:rPr>
              <a:t>Facharbeit</a:t>
            </a:r>
            <a:endParaRPr lang="de-DE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hteck 1"/>
          <p:cNvSpPr/>
          <p:nvPr/>
        </p:nvSpPr>
        <p:spPr>
          <a:xfrm>
            <a:off x="6012160" y="1268760"/>
            <a:ext cx="2880320" cy="511256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2400" dirty="0" smtClean="0">
                <a:latin typeface="Arial" pitchFamily="34" charset="0"/>
                <a:cs typeface="Arial" pitchFamily="34" charset="0"/>
              </a:rPr>
              <a:t>Kompetenz ist an </a:t>
            </a:r>
            <a:r>
              <a:rPr lang="de-DE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komplexen Aufgaben</a:t>
            </a:r>
            <a:r>
              <a:rPr lang="de-DE" sz="2400" dirty="0" smtClean="0">
                <a:latin typeface="Arial" pitchFamily="34" charset="0"/>
                <a:cs typeface="Arial" pitchFamily="34" charset="0"/>
              </a:rPr>
              <a:t> und </a:t>
            </a:r>
            <a:r>
              <a:rPr lang="de-DE" sz="2400" dirty="0" err="1" smtClean="0">
                <a:latin typeface="Arial" pitchFamily="34" charset="0"/>
                <a:cs typeface="Arial" pitchFamily="34" charset="0"/>
              </a:rPr>
              <a:t>Aufgabenarrange-ments</a:t>
            </a:r>
            <a:r>
              <a:rPr lang="de-DE" sz="2400" dirty="0" smtClean="0">
                <a:latin typeface="Arial" pitchFamily="34" charset="0"/>
                <a:cs typeface="Arial" pitchFamily="34" charset="0"/>
              </a:rPr>
              <a:t> zu erwerben,</a:t>
            </a:r>
          </a:p>
          <a:p>
            <a:pPr algn="ctr"/>
            <a:endParaRPr lang="de-DE" sz="2400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de-DE" sz="24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de-DE" sz="2400" dirty="0" smtClean="0">
                <a:latin typeface="Arial" pitchFamily="34" charset="0"/>
                <a:cs typeface="Arial" pitchFamily="34" charset="0"/>
              </a:rPr>
              <a:t>folglich auch</a:t>
            </a:r>
          </a:p>
          <a:p>
            <a:pPr algn="ctr"/>
            <a:endParaRPr lang="de-DE" sz="2400" dirty="0">
              <a:latin typeface="Arial" pitchFamily="34" charset="0"/>
              <a:cs typeface="Arial" pitchFamily="34" charset="0"/>
            </a:endParaRPr>
          </a:p>
          <a:p>
            <a:pPr algn="ctr"/>
            <a:endParaRPr lang="de-DE" sz="24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de-DE" sz="2400" dirty="0" smtClean="0">
                <a:latin typeface="Arial" pitchFamily="34" charset="0"/>
                <a:cs typeface="Arial" pitchFamily="34" charset="0"/>
              </a:rPr>
              <a:t>zu </a:t>
            </a:r>
            <a:r>
              <a:rPr lang="de-DE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messen </a:t>
            </a:r>
            <a:r>
              <a:rPr lang="de-DE" sz="2400" dirty="0" smtClean="0">
                <a:latin typeface="Arial" pitchFamily="34" charset="0"/>
                <a:cs typeface="Arial" pitchFamily="34" charset="0"/>
              </a:rPr>
              <a:t>und zu </a:t>
            </a:r>
            <a:r>
              <a:rPr lang="de-DE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bewerten</a:t>
            </a:r>
            <a:endParaRPr lang="de-DE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" name="Gerade Verbindung mit Pfeil 6"/>
          <p:cNvCxnSpPr/>
          <p:nvPr/>
        </p:nvCxnSpPr>
        <p:spPr>
          <a:xfrm flipH="1">
            <a:off x="3851920" y="2420888"/>
            <a:ext cx="2592288" cy="0"/>
          </a:xfrm>
          <a:prstGeom prst="straightConnector1">
            <a:avLst/>
          </a:prstGeom>
          <a:ln w="508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Gerade Verbindung mit Pfeil 11"/>
          <p:cNvCxnSpPr/>
          <p:nvPr/>
        </p:nvCxnSpPr>
        <p:spPr>
          <a:xfrm flipH="1">
            <a:off x="3851920" y="2420888"/>
            <a:ext cx="2592288" cy="2376264"/>
          </a:xfrm>
          <a:prstGeom prst="straightConnector1">
            <a:avLst/>
          </a:prstGeom>
          <a:ln w="508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Gerade Verbindung mit Pfeil 13"/>
          <p:cNvCxnSpPr/>
          <p:nvPr/>
        </p:nvCxnSpPr>
        <p:spPr>
          <a:xfrm flipH="1">
            <a:off x="3635896" y="2420888"/>
            <a:ext cx="2808312" cy="3168352"/>
          </a:xfrm>
          <a:prstGeom prst="straightConnector1">
            <a:avLst/>
          </a:prstGeom>
          <a:ln w="508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Gerade Verbindung mit Pfeil 16"/>
          <p:cNvCxnSpPr/>
          <p:nvPr/>
        </p:nvCxnSpPr>
        <p:spPr>
          <a:xfrm flipH="1">
            <a:off x="3851920" y="2420888"/>
            <a:ext cx="2592288" cy="432048"/>
          </a:xfrm>
          <a:prstGeom prst="straightConnector1">
            <a:avLst/>
          </a:prstGeom>
          <a:ln w="50800">
            <a:solidFill>
              <a:srgbClr val="FF0000"/>
            </a:solidFill>
            <a:prstDash val="dash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Gerade Verbindung mit Pfeil 19"/>
          <p:cNvCxnSpPr/>
          <p:nvPr/>
        </p:nvCxnSpPr>
        <p:spPr>
          <a:xfrm flipH="1">
            <a:off x="3203848" y="2420888"/>
            <a:ext cx="3240360" cy="1008112"/>
          </a:xfrm>
          <a:prstGeom prst="straightConnector1">
            <a:avLst/>
          </a:prstGeom>
          <a:ln w="50800">
            <a:solidFill>
              <a:srgbClr val="FF0000"/>
            </a:solidFill>
            <a:prstDash val="dash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Gerade Verbindung mit Pfeil 22"/>
          <p:cNvCxnSpPr/>
          <p:nvPr/>
        </p:nvCxnSpPr>
        <p:spPr>
          <a:xfrm flipH="1">
            <a:off x="2915816" y="2420888"/>
            <a:ext cx="3528392" cy="1404156"/>
          </a:xfrm>
          <a:prstGeom prst="straightConnector1">
            <a:avLst/>
          </a:prstGeom>
          <a:ln w="50800">
            <a:solidFill>
              <a:srgbClr val="FF0000"/>
            </a:solidFill>
            <a:prstDash val="dash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71203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251520" y="188640"/>
            <a:ext cx="8640960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dirty="0" smtClean="0"/>
              <a:t>Schülerleistungen im standardbasierten und kompetenzorientierten Unterricht bewerten</a:t>
            </a:r>
            <a:endParaRPr lang="de-DE" dirty="0"/>
          </a:p>
        </p:txBody>
      </p:sp>
      <p:sp>
        <p:nvSpPr>
          <p:cNvPr id="5" name="Abgerundetes Rechteck 4"/>
          <p:cNvSpPr/>
          <p:nvPr/>
        </p:nvSpPr>
        <p:spPr>
          <a:xfrm>
            <a:off x="251520" y="980728"/>
            <a:ext cx="3960440" cy="5400600"/>
          </a:xfrm>
          <a:prstGeom prst="roundRect">
            <a:avLst>
              <a:gd name="adj" fmla="val 17065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 anchorCtr="0">
            <a:normAutofit/>
          </a:bodyPr>
          <a:lstStyle/>
          <a:p>
            <a:pPr algn="ctr"/>
            <a:r>
              <a:rPr lang="de-DE" sz="2000" b="1" dirty="0">
                <a:latin typeface="Arial" pitchFamily="34" charset="0"/>
                <a:cs typeface="Arial" pitchFamily="34" charset="0"/>
              </a:rPr>
              <a:t>Aufgaben zur Leistungsmessung und Leistungsbeurteilung</a:t>
            </a:r>
          </a:p>
          <a:p>
            <a:pPr algn="ctr"/>
            <a:endParaRPr lang="de-DE" sz="20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de-DE" sz="2000" b="1" dirty="0">
              <a:latin typeface="Arial" pitchFamily="34" charset="0"/>
              <a:cs typeface="Arial" pitchFamily="34" charset="0"/>
            </a:endParaRPr>
          </a:p>
          <a:p>
            <a:pPr algn="ctr"/>
            <a:endParaRPr lang="de-DE" sz="20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de-DE" sz="2000" b="1" dirty="0" smtClean="0">
              <a:latin typeface="Arial" pitchFamily="34" charset="0"/>
              <a:cs typeface="Arial" pitchFamily="34" charset="0"/>
            </a:endParaRP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§"/>
            </a:pPr>
            <a:r>
              <a:rPr lang="de-DE" sz="2400" dirty="0" smtClean="0">
                <a:latin typeface="Arial" pitchFamily="34" charset="0"/>
                <a:cs typeface="Arial" pitchFamily="34" charset="0"/>
              </a:rPr>
              <a:t>Übersetzungsaufgabe</a:t>
            </a:r>
          </a:p>
        </p:txBody>
      </p:sp>
      <p:sp>
        <p:nvSpPr>
          <p:cNvPr id="2" name="Rechteck 1"/>
          <p:cNvSpPr/>
          <p:nvPr/>
        </p:nvSpPr>
        <p:spPr>
          <a:xfrm>
            <a:off x="5148064" y="980728"/>
            <a:ext cx="3744416" cy="5400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marL="342900" indent="-342900">
              <a:spcAft>
                <a:spcPts val="1200"/>
              </a:spcAft>
              <a:buFont typeface="Wingdings" pitchFamily="2" charset="2"/>
              <a:buChar char="§"/>
            </a:pPr>
            <a:r>
              <a:rPr lang="de-DE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Wortschatz</a:t>
            </a:r>
          </a:p>
          <a:p>
            <a:pPr marL="342900" indent="-342900">
              <a:spcAft>
                <a:spcPts val="1200"/>
              </a:spcAft>
              <a:buFont typeface="Wingdings" pitchFamily="2" charset="2"/>
              <a:buChar char="§"/>
            </a:pPr>
            <a:r>
              <a:rPr lang="de-DE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Einsatz von Hilfsmitteln: Wörterbuch</a:t>
            </a:r>
          </a:p>
          <a:p>
            <a:pPr marL="342900" indent="-342900">
              <a:spcAft>
                <a:spcPts val="1200"/>
              </a:spcAft>
              <a:buFont typeface="Wingdings" pitchFamily="2" charset="2"/>
              <a:buChar char="§"/>
            </a:pPr>
            <a:r>
              <a:rPr lang="de-DE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Formenlehre</a:t>
            </a:r>
          </a:p>
          <a:p>
            <a:pPr marL="342900" indent="-342900">
              <a:spcAft>
                <a:spcPts val="1200"/>
              </a:spcAft>
              <a:buFont typeface="Wingdings" pitchFamily="2" charset="2"/>
              <a:buChar char="§"/>
            </a:pPr>
            <a:r>
              <a:rPr lang="de-DE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Satzlehre</a:t>
            </a:r>
          </a:p>
          <a:p>
            <a:pPr marL="342900" indent="-342900">
              <a:spcAft>
                <a:spcPts val="1200"/>
              </a:spcAft>
              <a:buFont typeface="Wingdings" pitchFamily="2" charset="2"/>
              <a:buChar char="§"/>
            </a:pPr>
            <a:r>
              <a:rPr lang="de-DE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Sprachanalyse von Latein und Deutsch</a:t>
            </a:r>
          </a:p>
          <a:p>
            <a:pPr marL="342900" indent="-342900">
              <a:spcAft>
                <a:spcPts val="1200"/>
              </a:spcAft>
              <a:buFont typeface="Wingdings" pitchFamily="2" charset="2"/>
              <a:buChar char="§"/>
            </a:pPr>
            <a:r>
              <a:rPr lang="de-DE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Interpretation</a:t>
            </a:r>
          </a:p>
          <a:p>
            <a:pPr marL="342900" indent="-342900">
              <a:spcAft>
                <a:spcPts val="1200"/>
              </a:spcAft>
              <a:buFont typeface="Wingdings" pitchFamily="2" charset="2"/>
              <a:buChar char="§"/>
            </a:pPr>
            <a:r>
              <a:rPr lang="de-DE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Textsorte</a:t>
            </a:r>
            <a:endParaRPr lang="de-DE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" name="Gerade Verbindung mit Pfeil 6"/>
          <p:cNvCxnSpPr>
            <a:stCxn id="5" idx="3"/>
          </p:cNvCxnSpPr>
          <p:nvPr/>
        </p:nvCxnSpPr>
        <p:spPr>
          <a:xfrm flipV="1">
            <a:off x="4211960" y="1772816"/>
            <a:ext cx="1088504" cy="1908212"/>
          </a:xfrm>
          <a:prstGeom prst="straightConnector1">
            <a:avLst/>
          </a:prstGeom>
          <a:ln w="508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Gerade Verbindung mit Pfeil 16"/>
          <p:cNvCxnSpPr>
            <a:stCxn id="5" idx="3"/>
          </p:cNvCxnSpPr>
          <p:nvPr/>
        </p:nvCxnSpPr>
        <p:spPr>
          <a:xfrm flipV="1">
            <a:off x="4211960" y="1196752"/>
            <a:ext cx="1088504" cy="2484276"/>
          </a:xfrm>
          <a:prstGeom prst="straightConnector1">
            <a:avLst/>
          </a:prstGeom>
          <a:ln w="50800">
            <a:solidFill>
              <a:srgbClr val="FF0000"/>
            </a:solidFill>
            <a:prstDash val="dash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Gerade Verbindung mit Pfeil 18"/>
          <p:cNvCxnSpPr>
            <a:stCxn id="5" idx="3"/>
          </p:cNvCxnSpPr>
          <p:nvPr/>
        </p:nvCxnSpPr>
        <p:spPr>
          <a:xfrm flipV="1">
            <a:off x="4211960" y="2996952"/>
            <a:ext cx="1088504" cy="684076"/>
          </a:xfrm>
          <a:prstGeom prst="straightConnector1">
            <a:avLst/>
          </a:prstGeom>
          <a:ln w="508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Gerade Verbindung mit Pfeil 23"/>
          <p:cNvCxnSpPr>
            <a:stCxn id="5" idx="3"/>
          </p:cNvCxnSpPr>
          <p:nvPr/>
        </p:nvCxnSpPr>
        <p:spPr>
          <a:xfrm flipV="1">
            <a:off x="4211960" y="3451194"/>
            <a:ext cx="1088504" cy="229834"/>
          </a:xfrm>
          <a:prstGeom prst="straightConnector1">
            <a:avLst/>
          </a:prstGeom>
          <a:ln w="508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Gerade Verbindung mit Pfeil 26"/>
          <p:cNvCxnSpPr>
            <a:stCxn id="5" idx="3"/>
          </p:cNvCxnSpPr>
          <p:nvPr/>
        </p:nvCxnSpPr>
        <p:spPr>
          <a:xfrm>
            <a:off x="4211960" y="3681028"/>
            <a:ext cx="1088504" cy="378042"/>
          </a:xfrm>
          <a:prstGeom prst="straightConnector1">
            <a:avLst/>
          </a:prstGeom>
          <a:ln w="50800">
            <a:solidFill>
              <a:srgbClr val="FF0000"/>
            </a:solidFill>
            <a:prstDash val="dash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Gerade Verbindung mit Pfeil 11"/>
          <p:cNvCxnSpPr/>
          <p:nvPr/>
        </p:nvCxnSpPr>
        <p:spPr>
          <a:xfrm>
            <a:off x="4364360" y="3833428"/>
            <a:ext cx="936104" cy="1107740"/>
          </a:xfrm>
          <a:prstGeom prst="straightConnector1">
            <a:avLst/>
          </a:prstGeom>
          <a:ln w="50800">
            <a:solidFill>
              <a:srgbClr val="FF0000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Gerade Verbindung mit Pfeil 17"/>
          <p:cNvCxnSpPr>
            <a:stCxn id="5" idx="3"/>
          </p:cNvCxnSpPr>
          <p:nvPr/>
        </p:nvCxnSpPr>
        <p:spPr>
          <a:xfrm>
            <a:off x="4211960" y="3681028"/>
            <a:ext cx="1088504" cy="1692188"/>
          </a:xfrm>
          <a:prstGeom prst="straightConnector1">
            <a:avLst/>
          </a:prstGeom>
          <a:ln w="508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26548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251520" y="188640"/>
            <a:ext cx="8640960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dirty="0" smtClean="0"/>
              <a:t>Schülerleistungen im standardbasierten und kompetenzorientierten Unterricht bewerten</a:t>
            </a:r>
            <a:endParaRPr lang="de-DE" dirty="0"/>
          </a:p>
        </p:txBody>
      </p:sp>
      <p:sp>
        <p:nvSpPr>
          <p:cNvPr id="2" name="Rechteck 1"/>
          <p:cNvSpPr/>
          <p:nvPr/>
        </p:nvSpPr>
        <p:spPr>
          <a:xfrm>
            <a:off x="5148064" y="1268760"/>
            <a:ext cx="3744416" cy="511256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de-DE" sz="2800" b="1" dirty="0" smtClean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Bewertung:</a:t>
            </a:r>
          </a:p>
          <a:p>
            <a:endParaRPr lang="de-DE" sz="2800" b="1" dirty="0">
              <a:solidFill>
                <a:schemeClr val="bg1">
                  <a:lumMod val="8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de-DE" sz="2800" b="1" dirty="0" smtClean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10% - Regel</a:t>
            </a:r>
          </a:p>
          <a:p>
            <a:endParaRPr lang="de-DE" sz="2400" dirty="0">
              <a:solidFill>
                <a:schemeClr val="bg1">
                  <a:lumMod val="8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de-DE" sz="2400" dirty="0" smtClean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d. h. 10% der gegebenen Wörterzahl als Fehler </a:t>
            </a:r>
            <a:r>
              <a:rPr lang="de-DE" sz="2400" dirty="0" err="1" smtClean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entsprichen</a:t>
            </a:r>
            <a:r>
              <a:rPr lang="de-DE" sz="2400" dirty="0" smtClean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 einer ausreichenden Leistung </a:t>
            </a:r>
            <a:r>
              <a:rPr lang="de-DE" sz="2400" dirty="0" smtClean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 </a:t>
            </a:r>
          </a:p>
          <a:p>
            <a:endParaRPr lang="de-DE" sz="2400" dirty="0">
              <a:solidFill>
                <a:schemeClr val="bg1">
                  <a:lumMod val="85000"/>
                </a:schemeClr>
              </a:solidFill>
              <a:latin typeface="Arial" pitchFamily="34" charset="0"/>
              <a:cs typeface="Arial" pitchFamily="34" charset="0"/>
              <a:sym typeface="Wingdings" pitchFamily="2" charset="2"/>
            </a:endParaRPr>
          </a:p>
          <a:p>
            <a:pPr algn="ctr"/>
            <a:r>
              <a:rPr lang="de-DE" sz="2400" b="1" dirty="0" smtClean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05 NP</a:t>
            </a:r>
            <a:endParaRPr lang="de-DE" sz="2400" b="1" dirty="0">
              <a:solidFill>
                <a:schemeClr val="bg1">
                  <a:lumMod val="8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Abgerundetes Rechteck 5"/>
          <p:cNvSpPr/>
          <p:nvPr/>
        </p:nvSpPr>
        <p:spPr>
          <a:xfrm>
            <a:off x="251520" y="980728"/>
            <a:ext cx="3960440" cy="5400600"/>
          </a:xfrm>
          <a:prstGeom prst="roundRect">
            <a:avLst>
              <a:gd name="adj" fmla="val 17065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 anchorCtr="0">
            <a:normAutofit/>
          </a:bodyPr>
          <a:lstStyle/>
          <a:p>
            <a:pPr algn="ctr"/>
            <a:r>
              <a:rPr lang="de-DE" sz="2000" b="1" dirty="0">
                <a:latin typeface="Arial" pitchFamily="34" charset="0"/>
                <a:cs typeface="Arial" pitchFamily="34" charset="0"/>
              </a:rPr>
              <a:t>Aufgaben zur Leistungsmessung und Leistungsbeurteilung</a:t>
            </a:r>
          </a:p>
          <a:p>
            <a:pPr algn="ctr"/>
            <a:endParaRPr lang="de-DE" sz="20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de-DE" sz="2000" b="1" dirty="0">
              <a:latin typeface="Arial" pitchFamily="34" charset="0"/>
              <a:cs typeface="Arial" pitchFamily="34" charset="0"/>
            </a:endParaRPr>
          </a:p>
          <a:p>
            <a:pPr algn="ctr"/>
            <a:endParaRPr lang="de-DE" sz="20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de-DE" sz="2000" b="1" dirty="0" smtClean="0">
              <a:latin typeface="Arial" pitchFamily="34" charset="0"/>
              <a:cs typeface="Arial" pitchFamily="34" charset="0"/>
            </a:endParaRP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§"/>
            </a:pPr>
            <a:r>
              <a:rPr lang="de-DE" sz="2400" dirty="0" smtClean="0">
                <a:latin typeface="Arial" pitchFamily="34" charset="0"/>
                <a:cs typeface="Arial" pitchFamily="34" charset="0"/>
              </a:rPr>
              <a:t>Übersetzungsaufgabe</a:t>
            </a:r>
          </a:p>
        </p:txBody>
      </p:sp>
    </p:spTree>
    <p:extLst>
      <p:ext uri="{BB962C8B-B14F-4D97-AF65-F5344CB8AC3E}">
        <p14:creationId xmlns:p14="http://schemas.microsoft.com/office/powerpoint/2010/main" val="1760984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651</Words>
  <Application>Microsoft Office PowerPoint</Application>
  <PresentationFormat>Bildschirmpräsentation (4:3)</PresentationFormat>
  <Paragraphs>178</Paragraphs>
  <Slides>18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18</vt:i4>
      </vt:variant>
    </vt:vector>
  </HeadingPairs>
  <TitlesOfParts>
    <vt:vector size="19" baseType="lpstr">
      <vt:lpstr>Larissa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Detlef</dc:creator>
  <cp:lastModifiedBy>Detlef</cp:lastModifiedBy>
  <cp:revision>57</cp:revision>
  <dcterms:created xsi:type="dcterms:W3CDTF">2011-10-03T11:46:05Z</dcterms:created>
  <dcterms:modified xsi:type="dcterms:W3CDTF">2011-12-18T13:46:45Z</dcterms:modified>
</cp:coreProperties>
</file>