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5" r:id="rId2"/>
    <p:sldId id="289" r:id="rId3"/>
    <p:sldId id="290" r:id="rId4"/>
    <p:sldId id="291" r:id="rId5"/>
    <p:sldId id="257" r:id="rId6"/>
    <p:sldId id="258" r:id="rId7"/>
    <p:sldId id="259" r:id="rId8"/>
    <p:sldId id="268" r:id="rId9"/>
    <p:sldId id="262" r:id="rId10"/>
    <p:sldId id="263" r:id="rId11"/>
    <p:sldId id="264" r:id="rId12"/>
    <p:sldId id="266" r:id="rId13"/>
    <p:sldId id="267" r:id="rId14"/>
    <p:sldId id="294" r:id="rId15"/>
    <p:sldId id="256" r:id="rId16"/>
    <p:sldId id="271" r:id="rId17"/>
    <p:sldId id="272" r:id="rId18"/>
    <p:sldId id="273" r:id="rId19"/>
    <p:sldId id="274" r:id="rId20"/>
    <p:sldId id="275" r:id="rId21"/>
    <p:sldId id="280" r:id="rId22"/>
    <p:sldId id="276" r:id="rId23"/>
    <p:sldId id="277" r:id="rId24"/>
    <p:sldId id="278" r:id="rId25"/>
    <p:sldId id="281" r:id="rId26"/>
    <p:sldId id="279" r:id="rId27"/>
    <p:sldId id="282" r:id="rId28"/>
    <p:sldId id="283" r:id="rId29"/>
    <p:sldId id="284" r:id="rId30"/>
    <p:sldId id="292" r:id="rId31"/>
    <p:sldId id="293" r:id="rId32"/>
    <p:sldId id="295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28" d="100"/>
          <a:sy n="28" d="100"/>
        </p:scale>
        <p:origin x="-84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63CF7-BC6D-4B38-8271-BEB8C60A7370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711B2-93B1-4987-B1C6-06685AAD3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6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711B2-93B1-4987-B1C6-06685AAD350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4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12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58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7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81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5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94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31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3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5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16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72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846A-30CB-4967-A004-B3CC22C7CBEE}" type="datetimeFigureOut">
              <a:rPr lang="de-DE" smtClean="0"/>
              <a:t>18.12.2011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8ED8-0D22-42C1-B1E3-8AED82E807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84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51520" y="980728"/>
            <a:ext cx="86409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Rechtliche Grundlagen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74390" y="1640632"/>
            <a:ext cx="8618090" cy="4668688"/>
          </a:xfrm>
          <a:prstGeom prst="roundRect">
            <a:avLst/>
          </a:prstGeom>
          <a:gradFill>
            <a:gsLst>
              <a:gs pos="0">
                <a:srgbClr val="FFFF00"/>
              </a:gs>
              <a:gs pos="35000">
                <a:srgbClr val="FFFF0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Verordnung des Kultusministeriums über die Notenbildung </a:t>
            </a:r>
          </a:p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(Notenbildungsverordnung, NVO)</a:t>
            </a:r>
          </a:p>
          <a:p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besonders 	§ 1:	Leistungsnachweis</a:t>
            </a:r>
          </a:p>
          <a:p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§ 5: 	Leistungsnoten</a:t>
            </a:r>
          </a:p>
          <a:p>
            <a:r>
              <a:rPr lang="de-DE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§ 7:	Formen von Leistungen</a:t>
            </a:r>
          </a:p>
          <a:p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§ 8:	Klassenarbeiten 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8033"/>
            <a:ext cx="4464496" cy="4571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200" dirty="0" smtClean="0">
                <a:latin typeface="Arial" pitchFamily="34" charset="0"/>
                <a:cs typeface="Arial" pitchFamily="34" charset="0"/>
              </a:rPr>
              <a:t>Selbstständige Anwendung von Methoden der Textarbeit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Erschließen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 nach textimmanenten und textexternen Kategorien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Exzerpieren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Reduzieren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Paraphrasieren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Ordnen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Strukturieren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Zusammenfassen</a:t>
            </a: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0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8033"/>
            <a:ext cx="4464496" cy="4571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Vergleich von Original und Übersetzung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Stellungnahme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Rezeption in Literatur und Kunst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Parallel- 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und Kontrasttexte</a:t>
            </a: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5282"/>
            <a:ext cx="4464496" cy="53660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Vergleichende Analyse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von antiken Kunstwerken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der Rezeption antiker Kunst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von Literatur und Kunst von der Antike bis zur Moderne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von politisch-gesellschaftlichen Institutionen und ihrem Fortwirken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philosophischer Grundgedanken und ihrer Weiterentwicklung </a:t>
            </a: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51520" y="5011876"/>
            <a:ext cx="4086276" cy="165618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Arbeitsbereich 5:</a:t>
            </a:r>
          </a:p>
          <a:p>
            <a:endParaRPr lang="de-DE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Antike Kultur</a:t>
            </a:r>
            <a:endParaRPr lang="de-DE" sz="2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7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5282"/>
            <a:ext cx="4464496" cy="5366046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63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Fähigkeit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zur Benutzung von Medien und Hilfsmitteln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zu referieren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zur Präsentation von Arbeitsergebnissen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Fensterinhalt horizontal verschieben 4"/>
          <p:cNvSpPr/>
          <p:nvPr/>
        </p:nvSpPr>
        <p:spPr>
          <a:xfrm>
            <a:off x="4355976" y="804065"/>
            <a:ext cx="1512168" cy="5852408"/>
          </a:xfrm>
          <a:prstGeom prst="horizontalScroll">
            <a:avLst/>
          </a:prstGeom>
          <a:ln/>
        </p:spPr>
        <p:style>
          <a:lnRef idx="0">
            <a:schemeClr val="accent2"/>
          </a:lnRef>
          <a:fillRef idx="1003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251520" y="836712"/>
            <a:ext cx="4104456" cy="1944216"/>
          </a:xfrm>
          <a:prstGeom prst="rightArrow">
            <a:avLst>
              <a:gd name="adj1" fmla="val 7757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Kenntnisse aus den Arbeitsbereichen 1-3: Sprache</a:t>
            </a:r>
          </a:p>
        </p:txBody>
      </p:sp>
      <p:sp>
        <p:nvSpPr>
          <p:cNvPr id="10" name="Pfeil nach rechts 9"/>
          <p:cNvSpPr/>
          <p:nvPr/>
        </p:nvSpPr>
        <p:spPr>
          <a:xfrm>
            <a:off x="251520" y="2813963"/>
            <a:ext cx="4104456" cy="1944216"/>
          </a:xfrm>
          <a:prstGeom prst="rightArrow">
            <a:avLst>
              <a:gd name="adj1" fmla="val 7757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Kenntnisse aus Arbeitsbereichen 4: Literatur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251520" y="4772882"/>
            <a:ext cx="4104456" cy="1944216"/>
          </a:xfrm>
          <a:prstGeom prst="rightArrow">
            <a:avLst>
              <a:gd name="adj1" fmla="val 7757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Kenntnisse aus Arbeitsbereich 5: Antike Kultur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6012160" y="980728"/>
            <a:ext cx="2880320" cy="56757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latin typeface="Arial" pitchFamily="34" charset="0"/>
                <a:cs typeface="Arial" pitchFamily="34" charset="0"/>
              </a:rPr>
              <a:t>Anwendung in Aufgaben zur Leistungs-messung und               Leistungs-beurteilung</a:t>
            </a:r>
          </a:p>
          <a:p>
            <a:pPr algn="ctr"/>
            <a:endParaRPr lang="de-DE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(„prozedurales Wissen“)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 fontScale="92500"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Übersetzungsaufgabe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GFS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Referat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Wettbewerbsarbeit (als besondere Lernleistung)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Facharbeit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557480" y="1268760"/>
            <a:ext cx="4127405" cy="1008112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47000">
                <a:schemeClr val="accent3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Fachliche Kompetenz</a:t>
            </a:r>
            <a:endParaRPr lang="de-DE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557479" y="3681028"/>
            <a:ext cx="4127405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Personale</a:t>
            </a:r>
          </a:p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Kompetenz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554577" y="4835244"/>
            <a:ext cx="4127405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Soziale</a:t>
            </a:r>
          </a:p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Kompetenz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586444" y="2453741"/>
            <a:ext cx="4127405" cy="1008112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47000">
                <a:schemeClr val="accent3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Methodische Kompetenz</a:t>
            </a:r>
            <a:endParaRPr lang="de-DE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 fontScale="92500"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Leistungsbeurteilung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Übersetzungsaufgabe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GFS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Referat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Wettbewerbsarbeit (als besondere Lernleistung)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Facharbeit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12160" y="1268760"/>
            <a:ext cx="2880320" cy="511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Kompetenz ist an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komplexen Aufgaben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Aufgabenarrange-ments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zu erwerben,</a:t>
            </a:r>
          </a:p>
          <a:p>
            <a:pPr algn="ctr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folglich auch</a:t>
            </a:r>
          </a:p>
          <a:p>
            <a:pPr algn="ctr"/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zu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messen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und zu </a:t>
            </a:r>
            <a:r>
              <a:rPr lang="de-D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bewerten</a:t>
            </a:r>
            <a:endParaRPr lang="de-DE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3851920" y="2420888"/>
            <a:ext cx="25922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3851920" y="2420888"/>
            <a:ext cx="2592288" cy="237626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3635896" y="2420888"/>
            <a:ext cx="2808312" cy="316835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>
            <a:off x="3851920" y="2420888"/>
            <a:ext cx="2592288" cy="432048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3203848" y="2420888"/>
            <a:ext cx="3240360" cy="1008112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2915816" y="2420888"/>
            <a:ext cx="3528392" cy="1404156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20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Übersetzungsaufgabe</a:t>
            </a:r>
          </a:p>
        </p:txBody>
      </p:sp>
      <p:sp>
        <p:nvSpPr>
          <p:cNvPr id="2" name="Rechteck 1"/>
          <p:cNvSpPr/>
          <p:nvPr/>
        </p:nvSpPr>
        <p:spPr>
          <a:xfrm>
            <a:off x="5148064" y="980728"/>
            <a:ext cx="3744416" cy="54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Wortschatz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Einsatz von Hilfsmitteln: Wörterbuch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Formenlehre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Satzlehre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Sprachanalyse von Latein und Deutsch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Interpretation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Textsorte</a:t>
            </a:r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Gerade Verbindung mit Pfeil 6"/>
          <p:cNvCxnSpPr>
            <a:stCxn id="5" idx="3"/>
          </p:cNvCxnSpPr>
          <p:nvPr/>
        </p:nvCxnSpPr>
        <p:spPr>
          <a:xfrm flipV="1">
            <a:off x="4211960" y="1772816"/>
            <a:ext cx="1088504" cy="190821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5" idx="3"/>
          </p:cNvCxnSpPr>
          <p:nvPr/>
        </p:nvCxnSpPr>
        <p:spPr>
          <a:xfrm flipV="1">
            <a:off x="4211960" y="1196752"/>
            <a:ext cx="1088504" cy="2484276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5" idx="3"/>
          </p:cNvCxnSpPr>
          <p:nvPr/>
        </p:nvCxnSpPr>
        <p:spPr>
          <a:xfrm flipV="1">
            <a:off x="4211960" y="2996952"/>
            <a:ext cx="1088504" cy="68407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5" idx="3"/>
          </p:cNvCxnSpPr>
          <p:nvPr/>
        </p:nvCxnSpPr>
        <p:spPr>
          <a:xfrm flipV="1">
            <a:off x="4211960" y="3451194"/>
            <a:ext cx="1088504" cy="22983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5" idx="3"/>
          </p:cNvCxnSpPr>
          <p:nvPr/>
        </p:nvCxnSpPr>
        <p:spPr>
          <a:xfrm>
            <a:off x="4211960" y="3681028"/>
            <a:ext cx="1088504" cy="378042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364360" y="3833428"/>
            <a:ext cx="936104" cy="1107740"/>
          </a:xfrm>
          <a:prstGeom prst="straightConnector1">
            <a:avLst/>
          </a:prstGeom>
          <a:ln w="508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5" idx="3"/>
          </p:cNvCxnSpPr>
          <p:nvPr/>
        </p:nvCxnSpPr>
        <p:spPr>
          <a:xfrm>
            <a:off x="4211960" y="3681028"/>
            <a:ext cx="1088504" cy="16921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5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148064" y="1268760"/>
            <a:ext cx="3744416" cy="51125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Bewertung:</a:t>
            </a:r>
          </a:p>
          <a:p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10% - Regel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d. h. 10% der gegebenen Wörterzahl als Fehler </a:t>
            </a:r>
            <a:r>
              <a:rPr lang="de-DE" sz="2400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entsprichen</a:t>
            </a:r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einer ausreichenden Leistung </a:t>
            </a:r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/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05 NP</a:t>
            </a:r>
            <a:endParaRPr lang="de-DE" sz="24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Übersetzungsaufgabe</a:t>
            </a:r>
          </a:p>
        </p:txBody>
      </p:sp>
    </p:spTree>
    <p:extLst>
      <p:ext uri="{BB962C8B-B14F-4D97-AF65-F5344CB8AC3E}">
        <p14:creationId xmlns:p14="http://schemas.microsoft.com/office/powerpoint/2010/main" val="176098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112568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Weitere Formen der Leistungsmessung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Aufgabe zur Analyse und zum korrekten Gebrauch der metasprachlichen Terminologie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148064" y="980728"/>
            <a:ext cx="3744416" cy="54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Wortschatz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Satzlehre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Formenlehre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Analyse morphologischer, syntaktischer und semantischer Spracherscheinungen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vergleichende Analyse von Latein und Deutsch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Gerade Verbindung mit Pfeil 6"/>
          <p:cNvCxnSpPr>
            <a:stCxn id="5" idx="3"/>
          </p:cNvCxnSpPr>
          <p:nvPr/>
        </p:nvCxnSpPr>
        <p:spPr>
          <a:xfrm flipV="1">
            <a:off x="4211960" y="1772854"/>
            <a:ext cx="1088504" cy="176415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5" idx="3"/>
          </p:cNvCxnSpPr>
          <p:nvPr/>
        </p:nvCxnSpPr>
        <p:spPr>
          <a:xfrm flipV="1">
            <a:off x="4211960" y="1196752"/>
            <a:ext cx="1088504" cy="2340260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5" idx="3"/>
          </p:cNvCxnSpPr>
          <p:nvPr/>
        </p:nvCxnSpPr>
        <p:spPr>
          <a:xfrm flipV="1">
            <a:off x="4211960" y="2249252"/>
            <a:ext cx="1139051" cy="1287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5" idx="3"/>
          </p:cNvCxnSpPr>
          <p:nvPr/>
        </p:nvCxnSpPr>
        <p:spPr>
          <a:xfrm flipV="1">
            <a:off x="4211960" y="2780928"/>
            <a:ext cx="1088504" cy="7560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5" idx="3"/>
          </p:cNvCxnSpPr>
          <p:nvPr/>
        </p:nvCxnSpPr>
        <p:spPr>
          <a:xfrm>
            <a:off x="4211960" y="3537012"/>
            <a:ext cx="1088504" cy="126014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1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51520" y="980728"/>
            <a:ext cx="86409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Rechtliche Grundlagen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74390" y="1640632"/>
            <a:ext cx="8618090" cy="4668688"/>
          </a:xfrm>
          <a:prstGeom prst="roundRect">
            <a:avLst/>
          </a:prstGeom>
          <a:gradFill>
            <a:gsLst>
              <a:gs pos="0">
                <a:srgbClr val="FFFF00"/>
              </a:gs>
              <a:gs pos="35000">
                <a:srgbClr val="FFFF0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Verordnung des Kultusministeriums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über die Jahrgangsstufen sowie über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die Abiturprüfung an Gymnasien der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Normalform und Gymnasien in Aufbauform mit Heim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(Abiturverordnung Gymnasien der Normalform - NGVO)</a:t>
            </a:r>
          </a:p>
          <a:p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besonders 	§ 6: 	Klassenarbeiten und gleichwertige 			Feststellungen von 					Schülerleistungen</a:t>
            </a:r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2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„Kompetenzorientierte Formen der Leistungsmessung“</a:t>
            </a: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Aufgabe zur Analyse und zum korrekten Gebrauch der metasprachlichen Terminologie</a:t>
            </a: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148064" y="1268760"/>
            <a:ext cx="3744416" cy="51125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Bewertung:</a:t>
            </a:r>
          </a:p>
          <a:p>
            <a:endParaRPr lang="de-DE" sz="2800" b="1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%-Regel</a:t>
            </a:r>
          </a:p>
          <a:p>
            <a:endParaRPr lang="de-DE" sz="28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h.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der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erreichbaren Punkte entsprechen einer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ausreichenden Leistung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</a:p>
          <a:p>
            <a:endParaRPr lang="de-DE" sz="2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/>
            <a:r>
              <a:rPr lang="de-DE" sz="28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05 NP</a:t>
            </a:r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</p:spTree>
    <p:extLst>
      <p:ext uri="{BB962C8B-B14F-4D97-AF65-F5344CB8AC3E}">
        <p14:creationId xmlns:p14="http://schemas.microsoft.com/office/powerpoint/2010/main" val="41230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36004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2" name="Rechteck 1"/>
          <p:cNvSpPr/>
          <p:nvPr/>
        </p:nvSpPr>
        <p:spPr>
          <a:xfrm>
            <a:off x="197768" y="4443590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Exzerpieren, Zusammen-fassen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115" y="1772816"/>
            <a:ext cx="714811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Gerade Verbindung mit Pfeil 23"/>
          <p:cNvCxnSpPr/>
          <p:nvPr/>
        </p:nvCxnSpPr>
        <p:spPr>
          <a:xfrm rot="5400000">
            <a:off x="-2357" y="2962799"/>
            <a:ext cx="2238727" cy="735557"/>
          </a:xfrm>
          <a:prstGeom prst="bentConnector3">
            <a:avLst>
              <a:gd name="adj1" fmla="val 1213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2988006" y="446123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Analyse 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philo-sophischer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Grundgedan-ken</a:t>
            </a:r>
            <a:endParaRPr lang="de-DE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Gerade Verbindung mit Pfeil 18"/>
          <p:cNvCxnSpPr>
            <a:endCxn id="29" idx="3"/>
          </p:cNvCxnSpPr>
          <p:nvPr/>
        </p:nvCxnSpPr>
        <p:spPr>
          <a:xfrm rot="5400000">
            <a:off x="5000954" y="4350125"/>
            <a:ext cx="1428274" cy="306106"/>
          </a:xfrm>
          <a:prstGeom prst="bentConnector2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6012160" y="444994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Interpretation (textimmanent)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Gerade Verbindung mit Pfeil 18"/>
          <p:cNvCxnSpPr/>
          <p:nvPr/>
        </p:nvCxnSpPr>
        <p:spPr>
          <a:xfrm>
            <a:off x="7605282" y="2984594"/>
            <a:ext cx="0" cy="145899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87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36004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Aufgaben zur </a:t>
            </a:r>
            <a:r>
              <a:rPr lang="de-DE" sz="2000" b="1" dirty="0" err="1" smtClean="0">
                <a:latin typeface="Arial" pitchFamily="34" charset="0"/>
                <a:cs typeface="Arial" pitchFamily="34" charset="0"/>
              </a:rPr>
              <a:t>Lesitungsmessung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 und Leistungsbeurteilung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2" name="Rechteck 1"/>
          <p:cNvSpPr/>
          <p:nvPr/>
        </p:nvSpPr>
        <p:spPr>
          <a:xfrm>
            <a:off x="197768" y="4443590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Exzerpieren, Interpretation (textimmanent)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988006" y="446123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Produktiver Umgang mit dem Text, Interpretation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5859107" y="447252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zeitgebundene Antwort auf ein Denkmodell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60" y="1765193"/>
            <a:ext cx="7211401" cy="221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Gerade Verbindung mit Pfeil 23"/>
          <p:cNvCxnSpPr/>
          <p:nvPr/>
        </p:nvCxnSpPr>
        <p:spPr>
          <a:xfrm rot="5400000">
            <a:off x="-219770" y="3042546"/>
            <a:ext cx="2238727" cy="576063"/>
          </a:xfrm>
          <a:prstGeom prst="bentConnector3">
            <a:avLst>
              <a:gd name="adj1" fmla="val 1213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18"/>
          <p:cNvCxnSpPr/>
          <p:nvPr/>
        </p:nvCxnSpPr>
        <p:spPr>
          <a:xfrm>
            <a:off x="4298404" y="3002235"/>
            <a:ext cx="0" cy="1458996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endCxn id="33" idx="0"/>
          </p:cNvCxnSpPr>
          <p:nvPr/>
        </p:nvCxnSpPr>
        <p:spPr>
          <a:xfrm>
            <a:off x="6012160" y="3743023"/>
            <a:ext cx="1133963" cy="72949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36004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2" name="Rechteck 1"/>
          <p:cNvSpPr/>
          <p:nvPr/>
        </p:nvSpPr>
        <p:spPr>
          <a:xfrm>
            <a:off x="197768" y="4443590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Vergleichen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988006" y="446123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Stellung nehmen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Gerade Verbindung mit Pfeil 18"/>
          <p:cNvCxnSpPr/>
          <p:nvPr/>
        </p:nvCxnSpPr>
        <p:spPr>
          <a:xfrm>
            <a:off x="4275022" y="3212977"/>
            <a:ext cx="2871101" cy="1248254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endCxn id="29" idx="0"/>
          </p:cNvCxnSpPr>
          <p:nvPr/>
        </p:nvCxnSpPr>
        <p:spPr>
          <a:xfrm>
            <a:off x="4275022" y="3212977"/>
            <a:ext cx="0" cy="124825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02" y="1700809"/>
            <a:ext cx="801362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Gerade Verbindung mit Pfeil 23"/>
          <p:cNvCxnSpPr>
            <a:endCxn id="2" idx="0"/>
          </p:cNvCxnSpPr>
          <p:nvPr/>
        </p:nvCxnSpPr>
        <p:spPr>
          <a:xfrm flipH="1">
            <a:off x="1484784" y="3212977"/>
            <a:ext cx="2790238" cy="123061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5940152" y="446123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wissenschaft-liche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Rezeption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7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108012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Aufgaben zur Leistungsmessung und Beurteilung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29" name="Rechteck 28"/>
          <p:cNvSpPr/>
          <p:nvPr/>
        </p:nvSpPr>
        <p:spPr>
          <a:xfrm>
            <a:off x="3264396" y="5263556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Stellung nehmen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320060" y="5267028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Auseinanderset-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zung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mit (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wissenschaft-licher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Rezeption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1520" y="1916832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Exzerpieren, Zusammen-fassen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285075" y="1916832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Analyse 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philo-sophischer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Grundgedan-ken</a:t>
            </a:r>
            <a:endParaRPr lang="de-DE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318448" y="1916832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Interpretation (textimmanent)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51520" y="3573016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Exzerpieren, Interpretation (textimmanent)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284984" y="3573016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Produktiver Umgang mit dem Text, Interpretation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51520" y="5267028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Vergleichen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316116" y="3573016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zeitgebundene Antwort auf ein Denkmodell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148064" y="1268760"/>
            <a:ext cx="3744416" cy="51125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Bewertung:</a:t>
            </a:r>
          </a:p>
          <a:p>
            <a:endParaRPr lang="de-DE" sz="28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40% - Regel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d. h. 40% der maximal erreichbaren Punkte entsprechen einer ausreichenden Leistung </a:t>
            </a:r>
            <a:r>
              <a:rPr lang="de-DE" sz="2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</a:p>
          <a:p>
            <a:endParaRPr lang="de-DE" sz="24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/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05 NP</a:t>
            </a:r>
            <a:endParaRPr lang="de-DE" sz="24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marL="268288" indent="-268288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</p:spTree>
    <p:extLst>
      <p:ext uri="{BB962C8B-B14F-4D97-AF65-F5344CB8AC3E}">
        <p14:creationId xmlns:p14="http://schemas.microsoft.com/office/powerpoint/2010/main" val="412305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108012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„Traditionelle Formen der Leistungsmessung“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11" name="Rechteck 10"/>
          <p:cNvSpPr/>
          <p:nvPr/>
        </p:nvSpPr>
        <p:spPr>
          <a:xfrm>
            <a:off x="251520" y="2060228"/>
            <a:ext cx="4176464" cy="4718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Exzerpieren, Zusammenfassen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Exzerpieren, Interpretation (textimmanent)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Vergleichen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Interpretation (textimmanent)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Analyse philosophischer Grundgedanken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zeitgebundene Antwort auf ein Denkmodell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Produktiver Umgang mit dem Text, Interpretation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wissenschaftliche</a:t>
            </a:r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Rezeption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4716016" y="1988840"/>
            <a:ext cx="4176464" cy="47903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Wortgrammatik, Satzgrammatik, Textgrammatik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Bestimmen wesentlicher Textsorten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Benutzen von Übersetzungen/Vergleichende Sprachanalyse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Weiterentwicklung philosophischer Grundgedanken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Selbstständigkeit (?)</a:t>
            </a:r>
          </a:p>
        </p:txBody>
      </p:sp>
    </p:spTree>
    <p:extLst>
      <p:ext uri="{BB962C8B-B14F-4D97-AF65-F5344CB8AC3E}">
        <p14:creationId xmlns:p14="http://schemas.microsoft.com/office/powerpoint/2010/main" val="228085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108012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„Traditionelle Formen der Leistungsmessung“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200" dirty="0" smtClean="0">
                <a:latin typeface="Arial" pitchFamily="34" charset="0"/>
                <a:cs typeface="Arial" pitchFamily="34" charset="0"/>
              </a:rPr>
              <a:t>Interpretationsaufgabe</a:t>
            </a:r>
          </a:p>
        </p:txBody>
      </p:sp>
      <p:sp>
        <p:nvSpPr>
          <p:cNvPr id="11" name="Rechteck 10"/>
          <p:cNvSpPr/>
          <p:nvPr/>
        </p:nvSpPr>
        <p:spPr>
          <a:xfrm>
            <a:off x="251520" y="2060228"/>
            <a:ext cx="4176464" cy="15847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Überprüfung und Bewertung ausgewählter Kompetenzbereiche anhand einzelner Fragestellungen</a:t>
            </a:r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51520" y="3738488"/>
            <a:ext cx="4176464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Vom Bildungsplan geforderte Kompetenzen bleiben unberücksichtigt.</a:t>
            </a:r>
          </a:p>
        </p:txBody>
      </p:sp>
      <p:sp>
        <p:nvSpPr>
          <p:cNvPr id="6" name="Rechteck 5"/>
          <p:cNvSpPr/>
          <p:nvPr/>
        </p:nvSpPr>
        <p:spPr>
          <a:xfrm>
            <a:off x="271364" y="5373216"/>
            <a:ext cx="4176464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Kompetenz ist an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komplexen Aufgaben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zu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überprüfen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und zu </a:t>
            </a:r>
            <a:r>
              <a:rPr lang="de-DE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bewerten</a:t>
            </a:r>
            <a:endParaRPr lang="de-DE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909964" y="2037656"/>
            <a:ext cx="3960440" cy="4703712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</a:rPr>
              <a:t>„Kompetenzorientierte Formen der Leistungsmessung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2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980728"/>
            <a:ext cx="3960440" cy="54006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 fontScale="92500" lnSpcReduction="10000"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Aufgaben zur Leistungsmessung und Leistungsbeurteilung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Komplexe Aufgaben, die dem Schüler Möglichkeiten bieten, seine Kompetenz(en) nachzuweisen</a:t>
            </a: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Beispiel: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Aufgabe zu Vergils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Aeneis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51520" y="980728"/>
            <a:ext cx="86409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Rechtliche Grundlagen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74390" y="1640632"/>
            <a:ext cx="8618090" cy="4668688"/>
          </a:xfrm>
          <a:prstGeom prst="roundRect">
            <a:avLst/>
          </a:prstGeom>
          <a:gradFill>
            <a:gsLst>
              <a:gs pos="0">
                <a:srgbClr val="FFFF00"/>
              </a:gs>
              <a:gs pos="35000">
                <a:srgbClr val="FFFF0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Einheitliche Prüfungsanforderungen in der </a:t>
            </a:r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Abiturprüfung (EPA) </a:t>
            </a:r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Latein</a:t>
            </a:r>
          </a:p>
          <a:p>
            <a:pPr algn="ctr"/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Beschluss der Kultusministerkonferenz vom 01.02.1980 in der Fassung vom 10.02.2005</a:t>
            </a:r>
            <a:endParaRPr lang="de-DE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besonders 	1.1	Grundlagen der Abiturprüfung</a:t>
            </a:r>
          </a:p>
          <a:p>
            <a:r>
              <a: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2.2	Fachspezifische Beschreibung der 			Anforderungsbereiche</a:t>
            </a:r>
          </a:p>
          <a:p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3.2	Aufgabenarten</a:t>
            </a:r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7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36004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endParaRPr lang="de-DE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768" y="4443590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Wissenschaft-</a:t>
            </a: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liche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Position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988006" y="446123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selbstständi-ger</a:t>
            </a: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Vergleich von Texten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012160" y="4449941"/>
            <a:ext cx="257403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Nachweis von Kenntnissen im Bereich „Textsorte“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92" y="836712"/>
            <a:ext cx="783061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Gerade Verbindung mit Pfeil 18"/>
          <p:cNvCxnSpPr/>
          <p:nvPr/>
        </p:nvCxnSpPr>
        <p:spPr>
          <a:xfrm rot="5400000">
            <a:off x="-326181" y="2797912"/>
            <a:ext cx="2616407" cy="674948"/>
          </a:xfrm>
          <a:prstGeom prst="bentConnector3">
            <a:avLst>
              <a:gd name="adj1" fmla="val 489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8"/>
          <p:cNvCxnSpPr/>
          <p:nvPr/>
        </p:nvCxnSpPr>
        <p:spPr>
          <a:xfrm>
            <a:off x="4067944" y="3717032"/>
            <a:ext cx="0" cy="78000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8"/>
          <p:cNvCxnSpPr/>
          <p:nvPr/>
        </p:nvCxnSpPr>
        <p:spPr>
          <a:xfrm>
            <a:off x="4275022" y="3933056"/>
            <a:ext cx="2457218" cy="5639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57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251520" y="764704"/>
            <a:ext cx="8640960" cy="3600400"/>
          </a:xfrm>
          <a:prstGeom prst="roundRect">
            <a:avLst>
              <a:gd name="adj" fmla="val 170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>
            <a:normAutofit/>
          </a:bodyPr>
          <a:lstStyle/>
          <a:p>
            <a:pPr algn="ctr"/>
            <a:endParaRPr lang="de-DE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768" y="4443590"/>
            <a:ext cx="2574032" cy="20817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erworbener Kenntnisse: </a:t>
            </a:r>
            <a:r>
              <a:rPr lang="de-DE" sz="22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recusatio</a:t>
            </a:r>
            <a:endParaRPr lang="de-DE" sz="22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988006" y="4461230"/>
            <a:ext cx="2736122" cy="20641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dem Gebiet inhaltlicher und formaler Analyse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012160" y="4449940"/>
            <a:ext cx="2736304" cy="2075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den Gebieten Literatur-geschichte/Antike Kultur/Methoden</a:t>
            </a:r>
          </a:p>
          <a:p>
            <a:endParaRPr lang="de-D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52172"/>
            <a:ext cx="8208912" cy="2476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Gerade Verbindung mit Pfeil 18"/>
          <p:cNvCxnSpPr/>
          <p:nvPr/>
        </p:nvCxnSpPr>
        <p:spPr>
          <a:xfrm rot="5400000">
            <a:off x="-581031" y="2836591"/>
            <a:ext cx="2760423" cy="488856"/>
          </a:xfrm>
          <a:prstGeom prst="bentConnector3">
            <a:avLst>
              <a:gd name="adj1" fmla="val 312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8"/>
          <p:cNvCxnSpPr/>
          <p:nvPr/>
        </p:nvCxnSpPr>
        <p:spPr>
          <a:xfrm>
            <a:off x="5076056" y="2564904"/>
            <a:ext cx="0" cy="189632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8"/>
          <p:cNvCxnSpPr/>
          <p:nvPr/>
        </p:nvCxnSpPr>
        <p:spPr>
          <a:xfrm rot="16200000" flipH="1">
            <a:off x="6831306" y="3658472"/>
            <a:ext cx="1254607" cy="350912"/>
          </a:xfrm>
          <a:prstGeom prst="bentConnector3">
            <a:avLst>
              <a:gd name="adj1" fmla="val 3841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6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251520" y="4509120"/>
            <a:ext cx="2574032" cy="1791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erworbener Kenntnisse: </a:t>
            </a:r>
            <a:r>
              <a:rPr lang="de-DE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recusatio</a:t>
            </a:r>
            <a:endParaRPr lang="de-DE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125810" y="4509120"/>
            <a:ext cx="2736122" cy="1791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dem Gebiet inhaltlicher und formaler Analyse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131829" y="4503802"/>
            <a:ext cx="2736304" cy="17917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Anwendung von Kenntnissen auf den Gebieten Literatur-geschichte/Antike Kultur/Methoden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6290" y="836712"/>
            <a:ext cx="2574032" cy="17917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Wissenschaftliche Position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131840" y="836711"/>
            <a:ext cx="2736122" cy="17917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selbstständiger Vergleich von Texten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156176" y="836712"/>
            <a:ext cx="2736304" cy="1791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Nachweis von Kenntnissen im Bereich „Textsorte“</a:t>
            </a:r>
          </a:p>
          <a:p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56289" y="2852936"/>
            <a:ext cx="8611843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latin typeface="Arial" pitchFamily="34" charset="0"/>
                <a:cs typeface="Arial" pitchFamily="34" charset="0"/>
              </a:rPr>
              <a:t>Möglichkeit zum Nachweis von Kompetenz(en) im Umgang mit einem  Text der römischen Literatur</a:t>
            </a:r>
            <a:endParaRPr lang="de-DE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3" grpId="0" animBg="1"/>
      <p:bldP spid="11" grpId="0" animBg="1"/>
      <p:bldP spid="13" grpId="0" animBg="1"/>
      <p:bldP spid="15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51520" y="980728"/>
            <a:ext cx="86409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Rechtliche Grundlagen</a:t>
            </a:r>
            <a:endParaRPr lang="de-DE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74390" y="1640632"/>
            <a:ext cx="8618090" cy="4668688"/>
            <a:chOff x="274390" y="1640632"/>
            <a:chExt cx="8618090" cy="4668688"/>
          </a:xfrm>
        </p:grpSpPr>
        <p:sp>
          <p:nvSpPr>
            <p:cNvPr id="4" name="Abgerundetes Rechteck 3"/>
            <p:cNvSpPr/>
            <p:nvPr/>
          </p:nvSpPr>
          <p:spPr>
            <a:xfrm>
              <a:off x="274390" y="1640632"/>
              <a:ext cx="8618090" cy="4668688"/>
            </a:xfrm>
            <a:prstGeom prst="roundRect">
              <a:avLst/>
            </a:prstGeom>
            <a:gradFill>
              <a:gsLst>
                <a:gs pos="0">
                  <a:srgbClr val="FFFF00"/>
                </a:gs>
                <a:gs pos="35000">
                  <a:srgbClr val="FFFF00"/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de-DE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Bildungsplan</a:t>
              </a:r>
              <a:endParaRPr lang="de-DE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  <a:p>
              <a:endParaRPr lang="de-D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2918" y="1844824"/>
              <a:ext cx="3339282" cy="4418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82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5283"/>
            <a:ext cx="4464496" cy="26297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Einsatz gesicherter Kenntnisse  in den Bereichen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Wortschatz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Satzlehre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Formenlehre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bei Arbeit am Text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572000" y="3766928"/>
            <a:ext cx="4464496" cy="28304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Analyse und korrekte metasprachliche Bezeichnung von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morphologischen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syntaktischen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semantischen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sprachlichen Erscheinungen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22996" y="4975872"/>
            <a:ext cx="4114800" cy="17281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Arbeitsbereiche 1-3:</a:t>
            </a:r>
          </a:p>
          <a:p>
            <a:endParaRPr lang="de-DE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Sprache</a:t>
            </a: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4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5283"/>
            <a:ext cx="4464496" cy="26297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Erklärung des Zusammenhangs von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Morphologie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Syntax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Semantik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572000" y="3766928"/>
            <a:ext cx="4464496" cy="28304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Anwendung von Grundelementen der Wortbildungslehre beim Erschließen unbekannter Wörter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1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5283"/>
            <a:ext cx="4464496" cy="26297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Nachweis einer generellen Sprachkompetenz in vergleichender Analyse von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Latein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Deutsch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modernen Fremdsprachen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572000" y="3766928"/>
            <a:ext cx="4464496" cy="28304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Selbstständige Arbeit mit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Grammatik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Wörterbuch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Kommentar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5282"/>
            <a:ext cx="4464496" cy="42139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Wingdings" pitchFamily="2" charset="2"/>
              <a:buChar char="§"/>
            </a:pPr>
            <a:r>
              <a:rPr lang="de-DE" sz="3200" dirty="0" smtClean="0">
                <a:latin typeface="Arial" pitchFamily="34" charset="0"/>
                <a:cs typeface="Arial" pitchFamily="34" charset="0"/>
              </a:rPr>
              <a:t>eigenständiges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3200" dirty="0" smtClean="0">
                <a:latin typeface="Arial" pitchFamily="34" charset="0"/>
                <a:cs typeface="Arial" pitchFamily="34" charset="0"/>
              </a:rPr>
              <a:t>adäquates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3200" dirty="0" smtClean="0">
                <a:latin typeface="Arial" pitchFamily="34" charset="0"/>
                <a:cs typeface="Arial" pitchFamily="34" charset="0"/>
              </a:rPr>
              <a:t>zielsprachen-orientiertes</a:t>
            </a:r>
          </a:p>
          <a:p>
            <a:r>
              <a:rPr lang="de-DE" sz="3200" b="1" dirty="0" smtClean="0">
                <a:latin typeface="Arial" pitchFamily="34" charset="0"/>
                <a:cs typeface="Arial" pitchFamily="34" charset="0"/>
              </a:rPr>
              <a:t>Übersetzen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 eines lateinischen Originaltextes</a:t>
            </a:r>
            <a:endParaRPr lang="de-DE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6409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Schülerleistungen im standardbasierten und kompetenzorientierten Unterricht bewerten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6" y="1018032"/>
            <a:ext cx="4114800" cy="4821936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572000" y="1015282"/>
            <a:ext cx="4464496" cy="32778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Auseinandersetzung mit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allgemeingültigen Fragen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zeitgebundenen Antworten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überzeitliche Antworten</a:t>
            </a: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Einbeziehung von Denkmodellen für Gegenwart und Zukunft</a:t>
            </a: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51520" y="5013176"/>
            <a:ext cx="4086276" cy="151491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Arbeitsbereich 4:</a:t>
            </a:r>
          </a:p>
          <a:p>
            <a:endParaRPr lang="de-DE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b="1" i="1" dirty="0" smtClean="0">
                <a:latin typeface="Arial" pitchFamily="34" charset="0"/>
                <a:cs typeface="Arial" pitchFamily="34" charset="0"/>
              </a:rPr>
              <a:t>Literatur</a:t>
            </a:r>
            <a:endParaRPr lang="de-DE" sz="2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1016</Words>
  <Application>Microsoft Office PowerPoint</Application>
  <PresentationFormat>Bildschirmpräsentation (4:3)</PresentationFormat>
  <Paragraphs>290</Paragraphs>
  <Slides>32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</dc:creator>
  <cp:lastModifiedBy>Detlef</cp:lastModifiedBy>
  <cp:revision>55</cp:revision>
  <dcterms:created xsi:type="dcterms:W3CDTF">2011-10-03T11:46:05Z</dcterms:created>
  <dcterms:modified xsi:type="dcterms:W3CDTF">2011-12-18T14:00:46Z</dcterms:modified>
</cp:coreProperties>
</file>