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79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93" r:id="rId13"/>
    <p:sldId id="294" r:id="rId14"/>
    <p:sldId id="286" r:id="rId15"/>
    <p:sldId id="380" r:id="rId16"/>
    <p:sldId id="300" r:id="rId17"/>
    <p:sldId id="301" r:id="rId18"/>
    <p:sldId id="381" r:id="rId19"/>
    <p:sldId id="302" r:id="rId20"/>
    <p:sldId id="382" r:id="rId21"/>
    <p:sldId id="383" r:id="rId22"/>
    <p:sldId id="384" r:id="rId23"/>
    <p:sldId id="287" r:id="rId24"/>
    <p:sldId id="303" r:id="rId25"/>
    <p:sldId id="306" r:id="rId26"/>
    <p:sldId id="307" r:id="rId27"/>
    <p:sldId id="308" r:id="rId28"/>
    <p:sldId id="309" r:id="rId29"/>
    <p:sldId id="310" r:id="rId30"/>
    <p:sldId id="375" r:id="rId31"/>
    <p:sldId id="376" r:id="rId32"/>
    <p:sldId id="377" r:id="rId33"/>
    <p:sldId id="311" r:id="rId34"/>
    <p:sldId id="378" r:id="rId35"/>
    <p:sldId id="379" r:id="rId36"/>
    <p:sldId id="297" r:id="rId37"/>
    <p:sldId id="373" r:id="rId38"/>
    <p:sldId id="374" r:id="rId39"/>
    <p:sldId id="315" r:id="rId40"/>
    <p:sldId id="316" r:id="rId41"/>
    <p:sldId id="317" r:id="rId42"/>
    <p:sldId id="288" r:id="rId43"/>
    <p:sldId id="333" r:id="rId44"/>
    <p:sldId id="334" r:id="rId45"/>
    <p:sldId id="335" r:id="rId46"/>
    <p:sldId id="336" r:id="rId47"/>
    <p:sldId id="343" r:id="rId48"/>
    <p:sldId id="337" r:id="rId49"/>
    <p:sldId id="338" r:id="rId50"/>
    <p:sldId id="339" r:id="rId51"/>
    <p:sldId id="344" r:id="rId52"/>
    <p:sldId id="340" r:id="rId53"/>
    <p:sldId id="341" r:id="rId54"/>
    <p:sldId id="342" r:id="rId55"/>
    <p:sldId id="345" r:id="rId56"/>
    <p:sldId id="295" r:id="rId57"/>
    <p:sldId id="289" r:id="rId58"/>
    <p:sldId id="331" r:id="rId59"/>
    <p:sldId id="332" r:id="rId60"/>
    <p:sldId id="291" r:id="rId61"/>
    <p:sldId id="330" r:id="rId62"/>
    <p:sldId id="367" r:id="rId63"/>
    <p:sldId id="368" r:id="rId64"/>
    <p:sldId id="369" r:id="rId65"/>
    <p:sldId id="370" r:id="rId66"/>
    <p:sldId id="371" r:id="rId67"/>
    <p:sldId id="372" r:id="rId68"/>
    <p:sldId id="327" r:id="rId69"/>
    <p:sldId id="329" r:id="rId70"/>
    <p:sldId id="296" r:id="rId71"/>
    <p:sldId id="292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290" r:id="rId84"/>
    <p:sldId id="357" r:id="rId85"/>
    <p:sldId id="361" r:id="rId86"/>
    <p:sldId id="359" r:id="rId87"/>
    <p:sldId id="360" r:id="rId88"/>
    <p:sldId id="362" r:id="rId89"/>
    <p:sldId id="363" r:id="rId90"/>
    <p:sldId id="364" r:id="rId91"/>
    <p:sldId id="365" r:id="rId92"/>
    <p:sldId id="366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833"/>
  </p:normalViewPr>
  <p:slideViewPr>
    <p:cSldViewPr snapToGrid="0" snapToObjects="1">
      <p:cViewPr varScale="1">
        <p:scale>
          <a:sx n="95" d="100"/>
          <a:sy n="95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441450"/>
            <a:ext cx="10515600" cy="465455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0FED-403C-5342-8221-7A5C193AE24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9954-47F9-8048-BACB-9643D4DC39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polino.ch/navigation/0126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repolino.ch/navigation/0001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-51458" y="1662545"/>
            <a:ext cx="6044541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de-D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ntegration des W</a:t>
            </a:r>
            <a:r>
              <a:rPr lang="en-AU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örterbuchs</a:t>
            </a:r>
            <a:r>
              <a:rPr lang="en-A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die</a:t>
            </a:r>
            <a:endParaRPr lang="la-Latn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51458" y="2470067"/>
            <a:ext cx="6258296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Wortschatzarbeit der </a:t>
            </a:r>
            <a:r>
              <a:rPr lang="de-DE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Lekt</a:t>
            </a:r>
            <a:r>
              <a:rPr lang="en-AU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ürephase</a:t>
            </a:r>
            <a:endParaRPr lang="la-Latn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-51459" y="4417620"/>
            <a:ext cx="3954483" cy="4981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Vorgestellt</a:t>
            </a:r>
            <a:r>
              <a:rPr lang="en-AU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von: Iris </a:t>
            </a:r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Theis</a:t>
            </a:r>
            <a:endParaRPr lang="la-Latn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9618" cy="720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Basiskompetenzen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96398"/>
            <a:ext cx="5521036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Spracherwerbsphase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027671"/>
            <a:ext cx="10584872" cy="66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</a:t>
            </a:r>
            <a:r>
              <a:rPr lang="en-AU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üler</a:t>
            </a:r>
            <a:endParaRPr lang="en-AU" sz="28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AU" sz="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7" y="2627104"/>
            <a:ext cx="6158345" cy="64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Verfügen</a:t>
            </a:r>
            <a:r>
              <a:rPr lang="en-AU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über</a:t>
            </a:r>
            <a:r>
              <a:rPr lang="en-AU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einen</a:t>
            </a:r>
            <a:r>
              <a:rPr lang="en-AU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Grundwortschatz</a:t>
            </a:r>
            <a:endParaRPr lang="en-AU" sz="2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9473" y="3366974"/>
            <a:ext cx="6158345" cy="89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Führen</a:t>
            </a:r>
            <a:r>
              <a:rPr lang="en-AU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Formen durch Analyse auf ihre Grundformen zurück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6162" y="4362149"/>
            <a:ext cx="6158345" cy="1019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de-DE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rschließen aus den Lernbedeutungen kontextabhängig passende Bedeutungen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798" y="5478324"/>
            <a:ext cx="6158345" cy="856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de-DE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utzen Wortbildungsmerkmale zum Erschließen bisher unbekannter Vokabeln</a:t>
            </a:r>
          </a:p>
        </p:txBody>
      </p:sp>
    </p:spTree>
    <p:extLst>
      <p:ext uri="{BB962C8B-B14F-4D97-AF65-F5344CB8AC3E}">
        <p14:creationId xmlns:p14="http://schemas.microsoft.com/office/powerpoint/2010/main" val="14250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0" y="2729345"/>
            <a:ext cx="6978731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AU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Materialvorstellung</a:t>
            </a:r>
            <a:r>
              <a:rPr lang="en-A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und </a:t>
            </a:r>
            <a:r>
              <a:rPr lang="en-AU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Kompetenzziele</a:t>
            </a:r>
            <a:endParaRPr lang="la-Latn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84298"/>
              </p:ext>
            </p:extLst>
          </p:nvPr>
        </p:nvGraphicFramePr>
        <p:xfrm>
          <a:off x="415636" y="1158327"/>
          <a:ext cx="11333019" cy="1369695"/>
        </p:xfrm>
        <a:graphic>
          <a:graphicData uri="http://schemas.openxmlformats.org/drawingml/2006/table">
            <a:tbl>
              <a:tblPr firstRow="1" firstCol="1" bandRow="1"/>
              <a:tblGrid>
                <a:gridCol w="11333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7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Basiskompetenzen aus der Spracherwerbsphase:</a:t>
                      </a:r>
                      <a:r>
                        <a:rPr lang="de-DE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de-DE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Die </a:t>
                      </a:r>
                      <a:r>
                        <a:rPr lang="de-DE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Schüler </a:t>
                      </a:r>
                      <a:endParaRPr lang="de-DE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de-DE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verfügen </a:t>
                      </a:r>
                      <a:r>
                        <a:rPr lang="de-DE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über einen Grundwortschatz, </a:t>
                      </a:r>
                      <a:endParaRPr lang="de-DE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de-DE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führen </a:t>
                      </a:r>
                      <a:r>
                        <a:rPr lang="de-DE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Formen durch Analyse auf ihre Grundformen zurück, </a:t>
                      </a:r>
                      <a:endParaRPr lang="de-DE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de-DE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erschließen </a:t>
                      </a:r>
                      <a:r>
                        <a:rPr lang="de-DE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aus den Lernbedeutungen kontextabhängig passende Bedeutungen, </a:t>
                      </a:r>
                      <a:endParaRPr lang="de-DE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de-DE" sz="1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nutzen </a:t>
                      </a:r>
                      <a:r>
                        <a:rPr lang="de-DE" sz="1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Wortbildungsmerkmale zum Erschließen bisher unbekannter Vokabeln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19881" y="476868"/>
            <a:ext cx="71545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b="1" u="sng" dirty="0">
                <a:latin typeface="Arial" charset="0"/>
                <a:ea typeface="Arial" charset="0"/>
                <a:cs typeface="Arial" charset="0"/>
              </a:rPr>
              <a:t>Integrative Einführung des Wörterbuchs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15636" y="2656124"/>
            <a:ext cx="3780000" cy="970493"/>
          </a:xfrm>
          <a:prstGeom prst="chevron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Phase 1: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Vorbereitung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auf die W</a:t>
            </a:r>
            <a:r>
              <a:rPr lang="en-AU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örterbuchbenutzung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968655" y="2656124"/>
            <a:ext cx="3780000" cy="970493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Phase 3: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Arbeiten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mit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dem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</a:t>
            </a:r>
            <a:r>
              <a:rPr lang="en-AU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örterbuch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92146" y="2656124"/>
            <a:ext cx="3780000" cy="9704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Phase 2: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Einf</a:t>
            </a:r>
            <a:r>
              <a:rPr lang="en-AU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ührung</a:t>
            </a:r>
            <a:r>
              <a:rPr lang="en-AU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AU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Wörterbuchs</a:t>
            </a:r>
            <a:r>
              <a:rPr lang="en-AU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(am </a:t>
            </a:r>
            <a:r>
              <a:rPr lang="en-AU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Beispiel</a:t>
            </a:r>
            <a:r>
              <a:rPr lang="en-AU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Stowasser</a:t>
            </a:r>
            <a:r>
              <a:rPr lang="en-AU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2016)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433" y="3823595"/>
            <a:ext cx="2804406" cy="551181"/>
          </a:xfrm>
          <a:prstGeom prst="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M1: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Wann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Nachschlagen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sinnvoll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? 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593" y="4447544"/>
            <a:ext cx="2816245" cy="589833"/>
          </a:xfrm>
          <a:prstGeom prst="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M2: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Verfassen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eigener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W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örterbucheinträge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938" y="5122936"/>
            <a:ext cx="2792900" cy="551724"/>
          </a:xfrm>
          <a:prstGeom prst="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M3: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Klassenarbeit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ohne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WB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0127" y="3823595"/>
            <a:ext cx="2757055" cy="79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M1: Integration des W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örterbuchs</a:t>
            </a: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 in die 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Textarbeit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3617" y="3823595"/>
            <a:ext cx="2757055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M1: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Abk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ürzungen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5455" y="4742461"/>
            <a:ext cx="2757055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M2: 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Siglen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80127" y="4742461"/>
            <a:ext cx="2757055" cy="79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M2: 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Fehleranalyse</a:t>
            </a: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Klassenarbeit</a:t>
            </a: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 smtClean="0">
                <a:latin typeface="Arial" charset="0"/>
                <a:ea typeface="Arial" charset="0"/>
                <a:cs typeface="Arial" charset="0"/>
              </a:rPr>
              <a:t>mit</a:t>
            </a: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 WB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891592" y="5760219"/>
            <a:ext cx="2816245" cy="541969"/>
          </a:xfrm>
          <a:prstGeom prst="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M4: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Eingangsdiagnose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-Test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8280"/>
            <a:ext cx="2446639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Phase 1: 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66799"/>
            <a:ext cx="5325763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Vorbereitung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auf die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085318"/>
            <a:ext cx="5733535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Wörterbuchbenutzung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16236" cy="72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M1.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/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82538"/>
            <a:ext cx="7155873" cy="55261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 err="1" smtClean="0"/>
              <a:t>Wann</a:t>
            </a:r>
            <a:r>
              <a:rPr lang="en-US" sz="4000" dirty="0" smtClean="0"/>
              <a:t> </a:t>
            </a: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Nachschlagen</a:t>
            </a:r>
            <a:r>
              <a:rPr lang="en-US" sz="4000" dirty="0" smtClean="0"/>
              <a:t> </a:t>
            </a:r>
            <a:r>
              <a:rPr lang="en-US" sz="4000" dirty="0" err="1" smtClean="0"/>
              <a:t>sinnvoll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2041854"/>
            <a:ext cx="9216081" cy="46914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Komptenzziele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Die </a:t>
            </a:r>
            <a:r>
              <a:rPr lang="en-US" dirty="0" err="1" smtClean="0"/>
              <a:t>SuS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</a:t>
            </a:r>
            <a:r>
              <a:rPr lang="en-AU" dirty="0" err="1" smtClean="0"/>
              <a:t>ählen</a:t>
            </a:r>
            <a:r>
              <a:rPr lang="en-AU" dirty="0" smtClean="0"/>
              <a:t>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kontextabhängig eine treffende Bedeutung bekannter polysemer Vokabeln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erschließen</a:t>
            </a:r>
            <a:r>
              <a:rPr lang="en-AU" dirty="0" smtClean="0"/>
              <a:t> </a:t>
            </a:r>
            <a:r>
              <a:rPr lang="en-AU" dirty="0" err="1" smtClean="0"/>
              <a:t>aus</a:t>
            </a:r>
            <a:r>
              <a:rPr lang="en-AU" dirty="0" smtClean="0"/>
              <a:t> </a:t>
            </a:r>
            <a:r>
              <a:rPr lang="en-AU" dirty="0" err="1" smtClean="0"/>
              <a:t>ihren</a:t>
            </a:r>
            <a:r>
              <a:rPr lang="en-AU" dirty="0" smtClean="0"/>
              <a:t> </a:t>
            </a:r>
            <a:r>
              <a:rPr lang="en-AU" dirty="0" err="1" smtClean="0"/>
              <a:t>Kenntnissen</a:t>
            </a:r>
            <a:r>
              <a:rPr lang="en-AU" dirty="0" smtClean="0"/>
              <a:t> </a:t>
            </a:r>
            <a:r>
              <a:rPr lang="en-AU" dirty="0" err="1" smtClean="0"/>
              <a:t>zur</a:t>
            </a:r>
            <a:r>
              <a:rPr lang="en-AU" dirty="0" smtClean="0"/>
              <a:t> </a:t>
            </a:r>
            <a:r>
              <a:rPr lang="en-AU" dirty="0" err="1" smtClean="0"/>
              <a:t>Wortbildungslehre</a:t>
            </a:r>
            <a:r>
              <a:rPr lang="en-AU" dirty="0" smtClean="0"/>
              <a:t> und </a:t>
            </a:r>
            <a:r>
              <a:rPr lang="en-AU" dirty="0" err="1" smtClean="0"/>
              <a:t>bekannten</a:t>
            </a:r>
            <a:r>
              <a:rPr lang="en-AU" dirty="0" smtClean="0"/>
              <a:t> </a:t>
            </a:r>
            <a:r>
              <a:rPr lang="en-AU" dirty="0" err="1" smtClean="0"/>
              <a:t>Vokabeln</a:t>
            </a:r>
            <a:r>
              <a:rPr lang="en-AU" dirty="0" smtClean="0"/>
              <a:t> die </a:t>
            </a:r>
            <a:r>
              <a:rPr lang="en-AU" dirty="0" err="1" smtClean="0"/>
              <a:t>Bedeutung</a:t>
            </a:r>
            <a:r>
              <a:rPr lang="en-AU" dirty="0" smtClean="0"/>
              <a:t> </a:t>
            </a:r>
            <a:r>
              <a:rPr lang="en-AU" dirty="0" err="1" smtClean="0"/>
              <a:t>neuer</a:t>
            </a:r>
            <a:r>
              <a:rPr lang="en-AU" dirty="0" smtClean="0"/>
              <a:t> </a:t>
            </a:r>
            <a:r>
              <a:rPr lang="en-AU" dirty="0" err="1" smtClean="0"/>
              <a:t>Vokabeln</a:t>
            </a:r>
            <a:r>
              <a:rPr lang="en-AU" dirty="0" smtClean="0"/>
              <a:t> </a:t>
            </a:r>
            <a:r>
              <a:rPr lang="en-AU" dirty="0" err="1" smtClean="0"/>
              <a:t>einer</a:t>
            </a:r>
            <a:r>
              <a:rPr lang="en-AU" dirty="0" smtClean="0"/>
              <a:t> </a:t>
            </a:r>
            <a:r>
              <a:rPr lang="en-AU" dirty="0" err="1" smtClean="0"/>
              <a:t>Wortfamilie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err="1" smtClean="0"/>
              <a:t>erschließen</a:t>
            </a:r>
            <a:r>
              <a:rPr lang="en-AU" dirty="0" smtClean="0"/>
              <a:t> die </a:t>
            </a:r>
            <a:r>
              <a:rPr lang="en-AU" dirty="0" err="1" smtClean="0"/>
              <a:t>Bedeutung</a:t>
            </a:r>
            <a:r>
              <a:rPr lang="en-AU" dirty="0" smtClean="0"/>
              <a:t> </a:t>
            </a:r>
            <a:r>
              <a:rPr lang="en-AU" dirty="0" err="1" smtClean="0"/>
              <a:t>unbekannter</a:t>
            </a:r>
            <a:r>
              <a:rPr lang="en-AU" dirty="0" smtClean="0"/>
              <a:t> </a:t>
            </a:r>
            <a:r>
              <a:rPr lang="en-AU" dirty="0" err="1" smtClean="0"/>
              <a:t>Vokabeln</a:t>
            </a:r>
            <a:r>
              <a:rPr lang="en-AU" dirty="0" smtClean="0"/>
              <a:t> </a:t>
            </a:r>
            <a:r>
              <a:rPr lang="en-AU" dirty="0" err="1" smtClean="0"/>
              <a:t>aus</a:t>
            </a:r>
            <a:r>
              <a:rPr lang="en-AU" dirty="0" smtClean="0"/>
              <a:t> </a:t>
            </a:r>
            <a:r>
              <a:rPr lang="en-AU" dirty="0" err="1" smtClean="0"/>
              <a:t>dem</a:t>
            </a:r>
            <a:r>
              <a:rPr lang="en-AU" dirty="0" smtClean="0"/>
              <a:t> </a:t>
            </a:r>
            <a:r>
              <a:rPr lang="en-AU" dirty="0" err="1" smtClean="0"/>
              <a:t>Satzkontext</a:t>
            </a:r>
            <a:r>
              <a:rPr lang="en-AU" dirty="0" smtClean="0"/>
              <a:t> und </a:t>
            </a:r>
            <a:r>
              <a:rPr lang="en-AU" dirty="0" err="1" smtClean="0"/>
              <a:t>ihrem</a:t>
            </a:r>
            <a:r>
              <a:rPr lang="en-AU" dirty="0" smtClean="0"/>
              <a:t> </a:t>
            </a:r>
            <a:r>
              <a:rPr lang="en-AU" dirty="0" err="1" smtClean="0"/>
              <a:t>Hintergrundwissen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err="1" smtClean="0"/>
              <a:t>bilden</a:t>
            </a:r>
            <a:r>
              <a:rPr lang="en-AU" dirty="0" smtClean="0"/>
              <a:t> </a:t>
            </a:r>
            <a:r>
              <a:rPr lang="en-AU" dirty="0" err="1" smtClean="0"/>
              <a:t>Bedürfnisse</a:t>
            </a:r>
            <a:r>
              <a:rPr lang="en-AU" dirty="0" smtClean="0"/>
              <a:t> / </a:t>
            </a:r>
            <a:r>
              <a:rPr lang="en-AU" dirty="0" err="1" smtClean="0"/>
              <a:t>Erwartungen</a:t>
            </a:r>
            <a:r>
              <a:rPr lang="en-AU" dirty="0" smtClean="0"/>
              <a:t> </a:t>
            </a:r>
            <a:r>
              <a:rPr lang="en-AU" dirty="0" err="1" smtClean="0"/>
              <a:t>hinsichtlich</a:t>
            </a:r>
            <a:r>
              <a:rPr lang="en-AU" dirty="0" smtClean="0"/>
              <a:t> </a:t>
            </a:r>
            <a:r>
              <a:rPr lang="en-AU" dirty="0" err="1" smtClean="0"/>
              <a:t>eines</a:t>
            </a:r>
            <a:r>
              <a:rPr lang="en-AU" dirty="0" smtClean="0"/>
              <a:t> WB</a:t>
            </a:r>
            <a:endParaRPr lang="de-DE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3044551"/>
            <a:ext cx="544135" cy="544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5841297"/>
            <a:ext cx="544135" cy="544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4930815"/>
            <a:ext cx="544135" cy="544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0" y="3955033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29360" y="169353"/>
            <a:ext cx="8784000" cy="8693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Im Text finden sich </a:t>
            </a:r>
            <a:r>
              <a:rPr lang="de-DE" b="1" i="1" u="db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fett und kursiv gedruckte, doppelt unterstrichene Wörter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bekannte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Wörter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du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kennst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Im Text finden sich 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fett gedruckte Wörter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Dieses sind noch nicht gelernte Wörter, deren Bedeutung sich aber aus bekannten erschließen lässt.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du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jeweils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vorgegebenen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bekannten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Wort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erschließt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Im Text finden sich </a:t>
            </a:r>
            <a:r>
              <a:rPr lang="de-DE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fett gedruckte, einfach unterstrichene Wörter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Dieses sind noch nicht gelernte Wörter, deren Bedeutung sich aus dem Kontext vermuten lässt.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Übersetze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Satz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erschließe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vermutliche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Du hast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Wort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Möglichkeit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Wörterbuch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brauchst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z.B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die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weißt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die, die du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weißt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Kontext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Gründen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nachschlagen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würdest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82800" y="652856"/>
            <a:ext cx="8778240" cy="502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Orgetorix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db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cupiditate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commotus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coniurationem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fecit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i="1" u="db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regnum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(Königs-)Herrschaft, Königreich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 nötig, weil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______________________________________________________________________________________________________________________________________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cupere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cupio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cupivi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begehren, wünschen, wollen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de-DE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cupiditas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de-DE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atis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Wunsch, Begierde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 nötig, weil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______________________________________________________________________________________________________________________________________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ÜS: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Orgetorix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zettelte eine Verschwörung an, weil er vom Wunsch nach Herrschaft besessen war.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78000" y="373090"/>
            <a:ext cx="8168640" cy="574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binnendifferenziert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Übersetzung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die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erschließenden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Wörter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vorgegeben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Helvetiis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persuasit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db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angustos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haberent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u="db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finis, -is m.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 nötig, weil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angustus</a:t>
            </a:r>
            <a:r>
              <a:rPr lang="de-DE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-a, -um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vermutliche Bedeutung: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 nötig, weil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ÜS: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redete den Helvetiern ein, dass sie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hätten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38200" y="1539727"/>
            <a:ext cx="5860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Arial" charset="0"/>
                <a:ea typeface="Arial" charset="0"/>
                <a:cs typeface="Arial" charset="0"/>
              </a:rPr>
              <a:t>Dido </a:t>
            </a:r>
            <a:r>
              <a:rPr lang="de-DE" sz="3600" dirty="0" err="1" smtClean="0">
                <a:latin typeface="Arial" charset="0"/>
                <a:ea typeface="Arial" charset="0"/>
                <a:cs typeface="Arial" charset="0"/>
              </a:rPr>
              <a:t>vitae</a:t>
            </a:r>
            <a:r>
              <a:rPr lang="de-DE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3600" dirty="0" err="1" smtClean="0">
                <a:latin typeface="Arial" charset="0"/>
                <a:ea typeface="Arial" charset="0"/>
                <a:cs typeface="Arial" charset="0"/>
              </a:rPr>
              <a:t>suae</a:t>
            </a:r>
            <a:r>
              <a:rPr lang="de-DE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3600" dirty="0" err="1" smtClean="0">
                <a:latin typeface="Arial" charset="0"/>
                <a:ea typeface="Arial" charset="0"/>
                <a:cs typeface="Arial" charset="0"/>
              </a:rPr>
              <a:t>finem</a:t>
            </a:r>
            <a:r>
              <a:rPr lang="de-DE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3600" dirty="0" err="1" smtClean="0">
                <a:latin typeface="Arial" charset="0"/>
                <a:ea typeface="Arial" charset="0"/>
                <a:cs typeface="Arial" charset="0"/>
              </a:rPr>
              <a:t>fecit</a:t>
            </a:r>
            <a:r>
              <a:rPr lang="de-DE" sz="36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de-DE" sz="3600" dirty="0">
              <a:latin typeface="Arial" charset="0"/>
              <a:ea typeface="Arial" charset="0"/>
              <a:cs typeface="Arial" charset="0"/>
            </a:endParaRPr>
          </a:p>
          <a:p>
            <a:endParaRPr lang="de-DE" sz="3600" dirty="0" smtClean="0">
              <a:latin typeface="Arial" charset="0"/>
              <a:ea typeface="Arial" charset="0"/>
              <a:cs typeface="Arial" charset="0"/>
            </a:endParaRPr>
          </a:p>
          <a:p>
            <a:endParaRPr lang="de-DE" sz="3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de-DE" sz="3600" dirty="0" smtClean="0">
                <a:latin typeface="Arial" charset="0"/>
                <a:ea typeface="Arial" charset="0"/>
                <a:cs typeface="Arial" charset="0"/>
              </a:rPr>
              <a:t>Dido machte sich lebend über die Grenze.</a:t>
            </a:r>
            <a:endParaRPr lang="la-Latn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nhaltsplatzhalter 4" descr="http://4.bp.blogspot.com/-YhPQ4-VaSe4/Tgm3KcvNk_I/AAAAAAAAAaU/GCfrMIYAboI/s1600/verzweiflung.gif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07" r="51094" b="1"/>
          <a:stretch/>
        </p:blipFill>
        <p:spPr bwMode="auto">
          <a:xfrm>
            <a:off x="7099881" y="1923363"/>
            <a:ext cx="4253919" cy="465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qual 5"/>
          <p:cNvSpPr/>
          <p:nvPr/>
        </p:nvSpPr>
        <p:spPr>
          <a:xfrm>
            <a:off x="2755557" y="2414834"/>
            <a:ext cx="864973" cy="556054"/>
          </a:xfrm>
          <a:prstGeom prst="mathEqual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02013" y="6233652"/>
            <a:ext cx="4355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Bildquelle: computer_verzweiflung.gif von Prepolino.ch [ </a:t>
            </a:r>
            <a:r>
              <a:rPr lang="de-DE" sz="1000" dirty="0" smtClean="0">
                <a:hlinkClick r:id="rId3"/>
              </a:rPr>
              <a:t>PL</a:t>
            </a:r>
            <a:r>
              <a:rPr lang="de-DE" sz="1000" dirty="0" smtClean="0"/>
              <a:t> ], via   </a:t>
            </a:r>
          </a:p>
          <a:p>
            <a:r>
              <a:rPr lang="de-DE" sz="1000" dirty="0" smtClean="0">
                <a:hlinkClick r:id="rId4"/>
              </a:rPr>
              <a:t>Prepolino.ch</a:t>
            </a:r>
            <a:r>
              <a:rPr lang="de-DE" sz="1000" dirty="0" smtClean="0"/>
              <a:t>, bearbeitet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099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848601" cy="72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M2. </a:t>
            </a:r>
            <a:r>
              <a:rPr lang="en-US" dirty="0" err="1" smtClean="0"/>
              <a:t>Bedeutungsbreite</a:t>
            </a:r>
            <a:r>
              <a:rPr lang="en-US" dirty="0" smtClean="0"/>
              <a:t> </a:t>
            </a:r>
            <a:r>
              <a:rPr lang="en-US" dirty="0" err="1" smtClean="0"/>
              <a:t>erkennen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82538"/>
            <a:ext cx="7640782" cy="55261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 smtClean="0"/>
              <a:t>W</a:t>
            </a:r>
            <a:r>
              <a:rPr lang="en-AU" sz="4000" dirty="0" err="1" smtClean="0"/>
              <a:t>örterbucheintrag</a:t>
            </a:r>
            <a:r>
              <a:rPr lang="en-AU" sz="4000" dirty="0" smtClean="0"/>
              <a:t> </a:t>
            </a:r>
            <a:r>
              <a:rPr lang="en-AU" sz="4000" dirty="0" err="1" smtClean="0"/>
              <a:t>selbst</a:t>
            </a:r>
            <a:r>
              <a:rPr lang="en-AU" sz="4000" dirty="0" smtClean="0"/>
              <a:t> </a:t>
            </a:r>
            <a:r>
              <a:rPr lang="en-AU" sz="4000" dirty="0" err="1" smtClean="0"/>
              <a:t>verfassen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2041854"/>
            <a:ext cx="9216081" cy="46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</a:t>
            </a:r>
            <a:r>
              <a:rPr lang="en-AU" sz="2200" dirty="0" err="1" smtClean="0"/>
              <a:t>inden</a:t>
            </a:r>
            <a:r>
              <a:rPr lang="en-AU" sz="2200" dirty="0" smtClean="0"/>
              <a:t> </a:t>
            </a:r>
            <a:r>
              <a:rPr lang="en-AU" sz="2200" dirty="0" err="1" smtClean="0"/>
              <a:t>ausgehend</a:t>
            </a:r>
            <a:r>
              <a:rPr lang="en-AU" sz="2200" dirty="0" smtClean="0"/>
              <a:t> von den </a:t>
            </a:r>
            <a:r>
              <a:rPr lang="en-AU" sz="2200" dirty="0" err="1" smtClean="0"/>
              <a:t>Lernbedeutungen</a:t>
            </a:r>
            <a:r>
              <a:rPr lang="en-AU" sz="2200" dirty="0" smtClean="0"/>
              <a:t> </a:t>
            </a:r>
            <a:r>
              <a:rPr lang="en-AU" sz="2200" dirty="0" err="1" smtClean="0"/>
              <a:t>kontextadäquate</a:t>
            </a:r>
            <a:r>
              <a:rPr lang="en-AU" sz="2200" dirty="0" smtClean="0"/>
              <a:t> deutsche </a:t>
            </a:r>
            <a:r>
              <a:rPr lang="en-AU" sz="2200" dirty="0" err="1" smtClean="0"/>
              <a:t>Äquivalente</a:t>
            </a:r>
            <a:endParaRPr lang="de-DE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err="1" smtClean="0"/>
              <a:t>Entwickeln</a:t>
            </a:r>
            <a:r>
              <a:rPr lang="en-AU" sz="2200" dirty="0" smtClean="0"/>
              <a:t> </a:t>
            </a:r>
            <a:r>
              <a:rPr lang="en-AU" sz="2200" dirty="0" err="1" smtClean="0"/>
              <a:t>Grundzüge</a:t>
            </a:r>
            <a:r>
              <a:rPr lang="en-AU" sz="2200" dirty="0" smtClean="0"/>
              <a:t> des </a:t>
            </a:r>
            <a:r>
              <a:rPr lang="en-AU" sz="2200" dirty="0" err="1" smtClean="0"/>
              <a:t>Aufbaus</a:t>
            </a:r>
            <a:r>
              <a:rPr lang="en-AU" sz="2200" dirty="0" smtClean="0"/>
              <a:t> von </a:t>
            </a:r>
            <a:r>
              <a:rPr lang="en-AU" sz="2200" dirty="0" err="1" smtClean="0"/>
              <a:t>Lemmata</a:t>
            </a:r>
            <a:endParaRPr lang="en-AU" sz="2200" dirty="0" smtClean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 err="1" smtClean="0"/>
              <a:t>Aktivieren</a:t>
            </a:r>
            <a:r>
              <a:rPr lang="en-AU" sz="2200" dirty="0" smtClean="0"/>
              <a:t> und </a:t>
            </a:r>
            <a:r>
              <a:rPr lang="en-AU" sz="2200" dirty="0" err="1" smtClean="0"/>
              <a:t>festigen</a:t>
            </a:r>
            <a:r>
              <a:rPr lang="en-AU" sz="2200" dirty="0" smtClean="0"/>
              <a:t> </a:t>
            </a:r>
            <a:r>
              <a:rPr lang="en-AU" sz="2200" dirty="0" err="1" smtClean="0"/>
              <a:t>ihre</a:t>
            </a:r>
            <a:r>
              <a:rPr lang="en-AU" sz="2200" dirty="0" smtClean="0"/>
              <a:t> </a:t>
            </a:r>
            <a:r>
              <a:rPr lang="en-AU" sz="2200" dirty="0" err="1" smtClean="0"/>
              <a:t>Kenntnisse</a:t>
            </a:r>
            <a:r>
              <a:rPr lang="en-AU" sz="2200" dirty="0" smtClean="0"/>
              <a:t> in </a:t>
            </a:r>
            <a:r>
              <a:rPr lang="en-AU" sz="2200" dirty="0" err="1" smtClean="0"/>
              <a:t>Formenlehre</a:t>
            </a:r>
            <a:r>
              <a:rPr lang="en-AU" sz="2200" dirty="0" smtClean="0"/>
              <a:t>, Syntax und </a:t>
            </a:r>
            <a:r>
              <a:rPr lang="en-AU" sz="2200" dirty="0" err="1" smtClean="0"/>
              <a:t>Semantik</a:t>
            </a:r>
            <a:endParaRPr lang="en-AU" sz="2200" dirty="0" smtClean="0"/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0" y="3388937"/>
            <a:ext cx="544135" cy="544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0" y="5413860"/>
            <a:ext cx="544135" cy="54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0" y="4457306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08480" y="619760"/>
            <a:ext cx="8818880" cy="534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Aufgaben: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la-Lat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 </a:t>
            </a:r>
            <a:r>
              <a:rPr lang="la-Lat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Wort und doch viele! Findet gemeinsam deutsche Wiedergaben für das unterstrichene Wort, die im Kontext des Satzes besonders treffend sind</a:t>
            </a:r>
            <a:r>
              <a:rPr lang="la-Lat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la-Latn" sz="2000" dirty="0">
                <a:latin typeface="Arial" panose="020B0604020202020204" pitchFamily="34" charset="0"/>
                <a:cs typeface="Arial" panose="020B0604020202020204" pitchFamily="34" charset="0"/>
              </a:rPr>
              <a:t>2. Verfasst mit Hilfe der Beispielsätze oben einen Wörterbucheintrag für das Wort </a:t>
            </a:r>
            <a:r>
              <a:rPr lang="la-Latn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contendere</a:t>
            </a:r>
            <a:r>
              <a:rPr lang="la-Lat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(bzw.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fieri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causa,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intellegere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la-Latn" sz="2000" dirty="0">
                <a:latin typeface="Arial" panose="020B0604020202020204" pitchFamily="34" charset="0"/>
                <a:cs typeface="Arial" panose="020B0604020202020204" pitchFamily="34" charset="0"/>
              </a:rPr>
              <a:t>a) Nennt die nötigen deutschen Bedeutungen.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la-Latn" sz="2000" dirty="0">
                <a:latin typeface="Arial" panose="020B0604020202020204" pitchFamily="34" charset="0"/>
                <a:cs typeface="Arial" panose="020B0604020202020204" pitchFamily="34" charset="0"/>
              </a:rPr>
              <a:t>b) Gebt Verwendungshinweise (z. B. Kombinationen mit bestimmten Kasus, typische Wendungen).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la-Latn" sz="2000" dirty="0">
                <a:latin typeface="Arial" panose="020B0604020202020204" pitchFamily="34" charset="0"/>
                <a:cs typeface="Arial" panose="020B0604020202020204" pitchFamily="34" charset="0"/>
              </a:rPr>
              <a:t>c) Gliedert euren Eintrag übersichtlich (z. B. mit Zahlen und Buchstaben).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la-Latn" sz="2000" dirty="0">
                <a:latin typeface="Arial" panose="020B0604020202020204" pitchFamily="34" charset="0"/>
                <a:cs typeface="Arial" panose="020B0604020202020204" pitchFamily="34" charset="0"/>
              </a:rPr>
              <a:t>Material: </a:t>
            </a:r>
            <a:r>
              <a:rPr lang="la-Lat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 dirty="0" smtClean="0"/>
              <a:t/>
            </a:r>
            <a:br>
              <a:rPr lang="de-DE" i="1" dirty="0" smtClean="0"/>
            </a:br>
            <a:r>
              <a:rPr lang="la-Latn" sz="3100" b="1" dirty="0"/>
              <a:t>1. </a:t>
            </a:r>
            <a:r>
              <a:rPr lang="la-Latn" sz="3100" i="1" dirty="0"/>
              <a:t>Die Helvetier ziehen aus ihrem Gebiet aus.</a:t>
            </a:r>
            <a:r>
              <a:rPr lang="de-DE" sz="3100" dirty="0"/>
              <a:t/>
            </a:r>
            <a:br>
              <a:rPr lang="de-DE" sz="3100" dirty="0"/>
            </a:b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a-Latn" dirty="0"/>
              <a:t>Caesari cum id nuntiatum esset, eos per provinciam nostram iter facere conari, maturat ab urbe proficisci et quam maximis potest itineribus in Galliam ulteriorem </a:t>
            </a:r>
            <a:r>
              <a:rPr lang="la-Latn" b="1" u="sng" dirty="0"/>
              <a:t>contendit</a:t>
            </a:r>
            <a:r>
              <a:rPr lang="la-Latn" dirty="0"/>
              <a:t>.</a:t>
            </a:r>
            <a:endParaRPr lang="de-DE" dirty="0"/>
          </a:p>
          <a:p>
            <a:pPr marL="0" indent="0" algn="r">
              <a:buNone/>
            </a:pPr>
            <a:r>
              <a:rPr lang="la-Latn" sz="1200" i="1" dirty="0"/>
              <a:t>Caesar, De bello Gallico 1,7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Als </a:t>
            </a:r>
            <a:r>
              <a:rPr lang="la-Latn" dirty="0"/>
              <a:t>Caesar das gemeldet wurde, dass diese durch unsere Provinz zu ziehen versuchten, beeilt er sich, aus der Stadt aufzubrechen und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la-Latn" dirty="0" smtClean="0"/>
              <a:t>___________________________, </a:t>
            </a: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so </a:t>
            </a:r>
            <a:r>
              <a:rPr lang="la-Latn" dirty="0"/>
              <a:t>schnell er kann, ins jenseitige Gallien.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2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a-Latn" sz="2800" b="1" dirty="0"/>
              <a:t>2. </a:t>
            </a:r>
            <a:r>
              <a:rPr lang="la-Latn" sz="2800" i="1" dirty="0"/>
              <a:t>Der Helvetier Divico sagt als Führer einer Gesandtschaft nach einer verlorenen Schlacht u.a. zu Caesar</a:t>
            </a:r>
            <a:r>
              <a:rPr lang="la-Latn" sz="2800" i="1" dirty="0" smtClean="0"/>
              <a:t>: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a-Latn" dirty="0"/>
              <a:t>Se a patribus maioribusque suis didicisse, ut magis virtute </a:t>
            </a:r>
            <a:r>
              <a:rPr lang="la-Latn" b="1" u="sng" dirty="0"/>
              <a:t>contenderent</a:t>
            </a:r>
            <a:r>
              <a:rPr lang="la-Latn" dirty="0"/>
              <a:t> quam dolo aut insidiis niterentur.</a:t>
            </a:r>
            <a:endParaRPr lang="de-DE" dirty="0"/>
          </a:p>
          <a:p>
            <a:pPr marL="0" indent="0" algn="r">
              <a:buNone/>
            </a:pPr>
            <a:r>
              <a:rPr lang="la-Latn" sz="1200" i="1" dirty="0"/>
              <a:t>Caesar, De bello Gallico 1,13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Sie </a:t>
            </a:r>
            <a:r>
              <a:rPr lang="la-Latn" dirty="0"/>
              <a:t>hätten von ihren Vätern und Vorfahren gelernt, mehr mit Tapferkeit ____________________________ </a:t>
            </a: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als </a:t>
            </a:r>
            <a:r>
              <a:rPr lang="la-Latn" dirty="0"/>
              <a:t>sich auf List oder Hinterhalt zu verlassen.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0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a-Latn" sz="2800" b="1" dirty="0"/>
              <a:t>3. </a:t>
            </a:r>
            <a:r>
              <a:rPr lang="la-Latn" sz="2800" i="1" dirty="0"/>
              <a:t>Nachdem der Krieg mit den Helvetiern beendet war, kamen Stammesfürsten aus Gallien zu Caesar, die ohne Zeugen mit ihm sprechen wollten</a:t>
            </a:r>
            <a:r>
              <a:rPr lang="la-Latn" sz="2800" dirty="0" smtClean="0"/>
              <a:t>.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a-Latn" dirty="0"/>
              <a:t>Sese omnes flentes Caesari ad pedes proiecerunt: non minus se </a:t>
            </a:r>
            <a:r>
              <a:rPr lang="la-Latn" b="1" u="sng" dirty="0"/>
              <a:t>contendere</a:t>
            </a:r>
            <a:r>
              <a:rPr lang="la-Latn" dirty="0"/>
              <a:t>, ne ea, quae dixissent, enuntiarentur quam uti ea, quae vellent, impetrarent.</a:t>
            </a:r>
            <a:endParaRPr lang="de-DE" dirty="0"/>
          </a:p>
          <a:p>
            <a:pPr marL="0" indent="0" algn="r">
              <a:buNone/>
            </a:pPr>
            <a:r>
              <a:rPr lang="la-Latn" sz="1200" i="1" dirty="0"/>
              <a:t>Caesar, De bello Gallico 1,31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Sie </a:t>
            </a:r>
            <a:r>
              <a:rPr lang="la-Latn" dirty="0"/>
              <a:t>warfen sie sich alle weinend Caesar zu Füßen: sie </a:t>
            </a:r>
            <a:r>
              <a:rPr lang="la-Latn" dirty="0" smtClean="0"/>
              <a:t>____________________________</a:t>
            </a: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nicht </a:t>
            </a:r>
            <a:r>
              <a:rPr lang="la-Latn" dirty="0"/>
              <a:t>weniger, dass das, was sie gesagt hatten, nicht an die Öffentlichkeit gelange, als dass sie das, was sie wollten, erlangten.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1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a-Latn" sz="3100" b="1" dirty="0"/>
              <a:t>4. </a:t>
            </a:r>
            <a:r>
              <a:rPr lang="la-Latn" sz="3100" i="1" dirty="0"/>
              <a:t>Die Gallier hatten Caesar um Unterstützung gegen den Germanenfürsten Ariovist gebeten. Dieser ist aus verschiedenen Gründen dazu bereit, u.a. aus folgendem</a:t>
            </a:r>
            <a:r>
              <a:rPr lang="la-Latn" sz="3100" i="1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a-Latn" dirty="0"/>
              <a:t>Paulatim autem Germanos consuescere Rhenum transire periculosum videbat, neque sibi homines feros ac barbaros temperaturos existimabat quin, cum omnem Galliam occupavissent, in provinciam exirent atque inde in Italiam </a:t>
            </a:r>
            <a:r>
              <a:rPr lang="la-Latn" b="1" u="sng" dirty="0"/>
              <a:t>contenderent</a:t>
            </a:r>
            <a:r>
              <a:rPr lang="la-Latn" dirty="0"/>
              <a:t>.</a:t>
            </a:r>
            <a:endParaRPr lang="de-DE" dirty="0"/>
          </a:p>
          <a:p>
            <a:pPr marL="0" indent="0" algn="r">
              <a:buNone/>
            </a:pPr>
            <a:r>
              <a:rPr lang="la-Latn" sz="1200" i="1" dirty="0"/>
              <a:t>Caesar, De bello Gallico 1,33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a-Latn" dirty="0"/>
              <a:t>Dass allmählich aber die Germanen sich daran gewöhnten, den Rhein zu überschreiten, betrachtete er als gefährlich; auch war er der Meinung, die wilden und rohen Menschen würden, wenn sie ganz Gallien besetzt hätten, sich nicht enthalten können, in die Provinz auszurücken und von dort nach Italien </a:t>
            </a:r>
            <a:r>
              <a:rPr lang="la-Latn" dirty="0" smtClean="0"/>
              <a:t>_____________________________.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a-Latn" sz="2800" b="1" dirty="0"/>
              <a:t>5. </a:t>
            </a:r>
            <a:r>
              <a:rPr lang="la-Latn" sz="2800" i="1" dirty="0"/>
              <a:t>Ariovist bereitet Caesar als Gegner einige Schwierigkeiten.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a-Latn" dirty="0"/>
              <a:t>Cum tridui viam processisset, nuntiatum est ei Ariovistum cum suis omnibus copiis ad occupandum Vesontionem </a:t>
            </a:r>
            <a:r>
              <a:rPr lang="la-Latn" b="1" u="sng" dirty="0"/>
              <a:t>contendere</a:t>
            </a:r>
            <a:r>
              <a:rPr lang="la-Latn" dirty="0"/>
              <a:t>.</a:t>
            </a:r>
            <a:endParaRPr lang="de-DE" dirty="0"/>
          </a:p>
          <a:p>
            <a:pPr marL="0" indent="0">
              <a:buNone/>
            </a:pPr>
            <a:r>
              <a:rPr lang="la-Latn" dirty="0"/>
              <a:t> </a:t>
            </a:r>
            <a:endParaRPr lang="de-DE" dirty="0"/>
          </a:p>
          <a:p>
            <a:pPr marL="0" indent="0" algn="r">
              <a:buNone/>
            </a:pPr>
            <a:r>
              <a:rPr lang="la-Latn" sz="1200" i="1" dirty="0"/>
              <a:t>Caesar, De bello Gallico 1,38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Als </a:t>
            </a:r>
            <a:r>
              <a:rPr lang="la-Latn" dirty="0"/>
              <a:t>er drei  Tagesmärsche weit  vorgerückt war, wurde ihm gemeldet, Ariovist </a:t>
            </a:r>
            <a:r>
              <a:rPr lang="la-Latn" dirty="0" smtClean="0"/>
              <a:t>____________________________</a:t>
            </a:r>
            <a:endParaRPr lang="de-DE" dirty="0" smtClean="0"/>
          </a:p>
          <a:p>
            <a:pPr marL="0" indent="0">
              <a:buNone/>
            </a:pPr>
            <a:r>
              <a:rPr lang="la-Latn" dirty="0" smtClean="0"/>
              <a:t>mit </a:t>
            </a:r>
            <a:r>
              <a:rPr lang="la-Latn" dirty="0"/>
              <a:t>allen seinen Truppen Vesontio zu besetzen.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37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855237" y="1690254"/>
            <a:ext cx="10515600" cy="570339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 smtClean="0">
                <a:solidFill>
                  <a:schemeClr val="bg1"/>
                </a:solidFill>
              </a:rPr>
              <a:t>Es </a:t>
            </a:r>
            <a:r>
              <a:rPr lang="de-DE" sz="3000" dirty="0">
                <a:solidFill>
                  <a:schemeClr val="bg1"/>
                </a:solidFill>
              </a:rPr>
              <a:t>war einmal ein Kaul </a:t>
            </a:r>
            <a:r>
              <a:rPr lang="de-DE" sz="3000" dirty="0" err="1">
                <a:solidFill>
                  <a:schemeClr val="bg1"/>
                </a:solidFill>
              </a:rPr>
              <a:t>urdens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Darbis</a:t>
            </a:r>
            <a:r>
              <a:rPr lang="de-DE" sz="3000" dirty="0">
                <a:solidFill>
                  <a:schemeClr val="bg1"/>
                </a:solidFill>
              </a:rPr>
              <a:t> und eine </a:t>
            </a:r>
            <a:r>
              <a:rPr lang="de-DE" sz="3000" dirty="0" err="1">
                <a:solidFill>
                  <a:schemeClr val="bg1"/>
                </a:solidFill>
              </a:rPr>
              <a:t>Kaulin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urdens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Prysta</a:t>
            </a:r>
            <a:r>
              <a:rPr lang="de-DE" sz="3000" dirty="0">
                <a:solidFill>
                  <a:schemeClr val="bg1"/>
                </a:solidFill>
              </a:rPr>
              <a:t>. Die hatten </a:t>
            </a:r>
            <a:r>
              <a:rPr lang="de-DE" sz="3000" dirty="0" err="1">
                <a:solidFill>
                  <a:schemeClr val="bg1"/>
                </a:solidFill>
              </a:rPr>
              <a:t>fluff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Stritze</a:t>
            </a:r>
            <a:r>
              <a:rPr lang="de-DE" sz="3000" dirty="0">
                <a:solidFill>
                  <a:schemeClr val="bg1"/>
                </a:solidFill>
              </a:rPr>
              <a:t>: Der </a:t>
            </a:r>
            <a:r>
              <a:rPr lang="de-DE" sz="3000" dirty="0" err="1">
                <a:solidFill>
                  <a:schemeClr val="bg1"/>
                </a:solidFill>
              </a:rPr>
              <a:t>hurzere</a:t>
            </a:r>
            <a:r>
              <a:rPr lang="de-DE" sz="3000" dirty="0">
                <a:solidFill>
                  <a:schemeClr val="bg1"/>
                </a:solidFill>
              </a:rPr>
              <a:t> wurde </a:t>
            </a:r>
            <a:r>
              <a:rPr lang="de-DE" sz="3000" dirty="0" err="1">
                <a:solidFill>
                  <a:schemeClr val="bg1"/>
                </a:solidFill>
              </a:rPr>
              <a:t>Quarxes</a:t>
            </a:r>
            <a:r>
              <a:rPr lang="de-DE" sz="3000" dirty="0">
                <a:solidFill>
                  <a:schemeClr val="bg1"/>
                </a:solidFill>
              </a:rPr>
              <a:t>, der </a:t>
            </a:r>
            <a:r>
              <a:rPr lang="de-DE" sz="3000" dirty="0" err="1">
                <a:solidFill>
                  <a:schemeClr val="bg1"/>
                </a:solidFill>
              </a:rPr>
              <a:t>harzere</a:t>
            </a:r>
            <a:r>
              <a:rPr lang="de-DE" sz="3000" dirty="0">
                <a:solidFill>
                  <a:schemeClr val="bg1"/>
                </a:solidFill>
              </a:rPr>
              <a:t> aber </a:t>
            </a:r>
            <a:r>
              <a:rPr lang="de-DE" sz="3000" dirty="0" err="1">
                <a:solidFill>
                  <a:schemeClr val="bg1"/>
                </a:solidFill>
              </a:rPr>
              <a:t>Lytro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geschlimpft</a:t>
            </a:r>
            <a:r>
              <a:rPr lang="de-DE" sz="3000" dirty="0">
                <a:solidFill>
                  <a:schemeClr val="bg1"/>
                </a:solidFill>
              </a:rPr>
              <a:t>. </a:t>
            </a:r>
            <a:r>
              <a:rPr lang="de-DE" sz="3000" dirty="0" err="1">
                <a:solidFill>
                  <a:schemeClr val="bg1"/>
                </a:solidFill>
              </a:rPr>
              <a:t>Darbis</a:t>
            </a:r>
            <a:r>
              <a:rPr lang="de-DE" sz="3000" dirty="0">
                <a:solidFill>
                  <a:schemeClr val="bg1"/>
                </a:solidFill>
              </a:rPr>
              <a:t> nun wurde </a:t>
            </a:r>
            <a:r>
              <a:rPr lang="de-DE" sz="3000" dirty="0" err="1">
                <a:solidFill>
                  <a:schemeClr val="bg1"/>
                </a:solidFill>
              </a:rPr>
              <a:t>fersch</a:t>
            </a:r>
            <a:r>
              <a:rPr lang="de-DE" sz="3000" dirty="0">
                <a:solidFill>
                  <a:schemeClr val="bg1"/>
                </a:solidFill>
              </a:rPr>
              <a:t> und fühlte das </a:t>
            </a:r>
            <a:r>
              <a:rPr lang="de-DE" sz="3000" dirty="0" err="1">
                <a:solidFill>
                  <a:schemeClr val="bg1"/>
                </a:solidFill>
              </a:rPr>
              <a:t>Zumpf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striesen</a:t>
            </a:r>
            <a:r>
              <a:rPr lang="de-DE" sz="3000" dirty="0">
                <a:solidFill>
                  <a:schemeClr val="bg1"/>
                </a:solidFill>
              </a:rPr>
              <a:t>. Daher rief er nach seinen </a:t>
            </a:r>
            <a:r>
              <a:rPr lang="de-DE" sz="3000" dirty="0" err="1">
                <a:solidFill>
                  <a:schemeClr val="bg1"/>
                </a:solidFill>
              </a:rPr>
              <a:t>glumpfen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Stritzen</a:t>
            </a:r>
            <a:r>
              <a:rPr lang="de-DE" sz="3000" dirty="0">
                <a:solidFill>
                  <a:schemeClr val="bg1"/>
                </a:solidFill>
              </a:rPr>
              <a:t>, von denen der </a:t>
            </a:r>
            <a:r>
              <a:rPr lang="de-DE" sz="3000" dirty="0" err="1">
                <a:solidFill>
                  <a:schemeClr val="bg1"/>
                </a:solidFill>
              </a:rPr>
              <a:t>hurzere</a:t>
            </a:r>
            <a:r>
              <a:rPr lang="de-DE" sz="3000" dirty="0">
                <a:solidFill>
                  <a:schemeClr val="bg1"/>
                </a:solidFill>
              </a:rPr>
              <a:t> ohnehin zufällig in der </a:t>
            </a:r>
            <a:r>
              <a:rPr lang="de-DE" sz="3000" dirty="0" err="1">
                <a:solidFill>
                  <a:schemeClr val="bg1"/>
                </a:solidFill>
              </a:rPr>
              <a:t>Fuhle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ahlte</a:t>
            </a:r>
            <a:r>
              <a:rPr lang="de-DE" sz="3000" dirty="0">
                <a:solidFill>
                  <a:schemeClr val="bg1"/>
                </a:solidFill>
              </a:rPr>
              <a:t>.  </a:t>
            </a:r>
            <a:endParaRPr lang="de-DE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3000" dirty="0" smtClean="0">
                <a:solidFill>
                  <a:schemeClr val="bg1"/>
                </a:solidFill>
              </a:rPr>
              <a:t>(51 W</a:t>
            </a:r>
            <a:r>
              <a:rPr lang="en-AU" sz="3000" dirty="0" err="1" smtClean="0">
                <a:solidFill>
                  <a:schemeClr val="bg1"/>
                </a:solidFill>
              </a:rPr>
              <a:t>örter</a:t>
            </a:r>
            <a:r>
              <a:rPr lang="en-AU" sz="3000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i="1" dirty="0" err="1" smtClean="0">
                <a:solidFill>
                  <a:schemeClr val="bg1"/>
                </a:solidFill>
              </a:rPr>
              <a:t>Quelle</a:t>
            </a:r>
            <a:r>
              <a:rPr lang="en-US" sz="1400" i="1" dirty="0" smtClean="0">
                <a:solidFill>
                  <a:schemeClr val="bg1"/>
                </a:solidFill>
              </a:rPr>
              <a:t>: </a:t>
            </a:r>
            <a:r>
              <a:rPr lang="de-DE" sz="1400" i="1" dirty="0">
                <a:solidFill>
                  <a:schemeClr val="bg1"/>
                </a:solidFill>
              </a:rPr>
              <a:t>nach Kuhlmann, </a:t>
            </a:r>
            <a:r>
              <a:rPr lang="de-DE" sz="1400" i="1" dirty="0" err="1">
                <a:solidFill>
                  <a:schemeClr val="bg1"/>
                </a:solidFill>
              </a:rPr>
              <a:t>Multilplikation</a:t>
            </a:r>
            <a:r>
              <a:rPr lang="de-DE" sz="1400" i="1" dirty="0">
                <a:solidFill>
                  <a:schemeClr val="bg1"/>
                </a:solidFill>
              </a:rPr>
              <a:t> der Fachleiter in Bad </a:t>
            </a:r>
            <a:r>
              <a:rPr lang="de-DE" sz="1400" i="1" dirty="0" err="1">
                <a:solidFill>
                  <a:schemeClr val="bg1"/>
                </a:solidFill>
              </a:rPr>
              <a:t>Wilbad</a:t>
            </a:r>
            <a:r>
              <a:rPr lang="de-DE" sz="1400" i="1" dirty="0">
                <a:solidFill>
                  <a:schemeClr val="bg1"/>
                </a:solidFill>
              </a:rPr>
              <a:t>, Oktober 2014</a:t>
            </a:r>
            <a:endParaRPr lang="en-US" sz="1400" i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1746" y="-207818"/>
            <a:ext cx="6802582" cy="169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Semantik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ist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wichtiger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Grammatik - Text 1</a:t>
            </a:r>
            <a:endParaRPr lang="en-US" sz="4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Schülerbewertung der Wörterbücher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6374768"/>
              </p:ext>
            </p:extLst>
          </p:nvPr>
        </p:nvGraphicFramePr>
        <p:xfrm>
          <a:off x="838197" y="1848485"/>
          <a:ext cx="10515602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Pons: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1. Platz: 3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2. Platz: 13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3. Platz: 13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4. Platz: 8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Stowasser: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1. Platz: 5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2. Platz: 12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3. Platz: 13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4. Platz: 7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Langenscheidt: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1. Platz: 23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2. Platz: 5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3. Platz: 3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4. Platz: 6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Stowasser neu: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1. Platz: 6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2. Platz: 7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3. Platz: 8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4. Platz: 16 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9220201" cy="720000"/>
          </a:xfrm>
        </p:spPr>
        <p:txBody>
          <a:bodyPr>
            <a:normAutofit/>
          </a:bodyPr>
          <a:lstStyle/>
          <a:p>
            <a:r>
              <a:rPr lang="en-US" dirty="0" smtClean="0"/>
              <a:t>M3. </a:t>
            </a:r>
            <a:r>
              <a:rPr lang="en-US" dirty="0" err="1" smtClean="0"/>
              <a:t>Klassenarbeit</a:t>
            </a:r>
            <a:r>
              <a:rPr lang="en-US" dirty="0" smtClean="0"/>
              <a:t> </a:t>
            </a:r>
            <a:r>
              <a:rPr lang="en-US" dirty="0" err="1" smtClean="0"/>
              <a:t>ohne</a:t>
            </a:r>
            <a:r>
              <a:rPr lang="en-US" dirty="0" smtClean="0"/>
              <a:t> W</a:t>
            </a:r>
            <a:r>
              <a:rPr lang="en-AU" dirty="0" err="1" smtClean="0"/>
              <a:t>örterbuch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1421028"/>
            <a:ext cx="9216081" cy="5312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w</a:t>
            </a:r>
            <a:r>
              <a:rPr lang="en-AU" sz="2200" dirty="0" err="1"/>
              <a:t>ählen</a:t>
            </a:r>
            <a:r>
              <a:rPr lang="en-AU" sz="2200" dirty="0"/>
              <a:t> 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kontextabhängig eine treffende Bedeutung </a:t>
            </a:r>
            <a:r>
              <a:rPr lang="de-DE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(polyseme) Vokabeln aus dem Lektürelernwortschatz</a:t>
            </a:r>
          </a:p>
          <a:p>
            <a:pPr marL="0" indent="0">
              <a:buNone/>
            </a:pPr>
            <a:endParaRPr lang="de-DE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200" dirty="0" err="1" smtClean="0"/>
              <a:t>erschließen</a:t>
            </a:r>
            <a:r>
              <a:rPr lang="en-AU" sz="2200" dirty="0" smtClean="0"/>
              <a:t> </a:t>
            </a:r>
            <a:r>
              <a:rPr lang="en-AU" sz="2200" dirty="0" err="1"/>
              <a:t>aus</a:t>
            </a:r>
            <a:r>
              <a:rPr lang="en-AU" sz="2200" dirty="0"/>
              <a:t> </a:t>
            </a:r>
            <a:r>
              <a:rPr lang="en-AU" sz="2200" dirty="0" err="1"/>
              <a:t>ihren</a:t>
            </a:r>
            <a:r>
              <a:rPr lang="en-AU" sz="2200" dirty="0"/>
              <a:t> </a:t>
            </a:r>
            <a:r>
              <a:rPr lang="en-AU" sz="2200" dirty="0" err="1"/>
              <a:t>Kenntnissen</a:t>
            </a:r>
            <a:r>
              <a:rPr lang="en-AU" sz="2200" dirty="0"/>
              <a:t> </a:t>
            </a:r>
            <a:r>
              <a:rPr lang="en-AU" sz="2200" dirty="0" err="1"/>
              <a:t>zur</a:t>
            </a:r>
            <a:r>
              <a:rPr lang="en-AU" sz="2200" dirty="0"/>
              <a:t> </a:t>
            </a:r>
            <a:r>
              <a:rPr lang="en-AU" sz="2200" dirty="0" err="1"/>
              <a:t>Wortbildungslehre</a:t>
            </a:r>
            <a:r>
              <a:rPr lang="en-AU" sz="2200" dirty="0"/>
              <a:t> und </a:t>
            </a:r>
            <a:r>
              <a:rPr lang="en-AU" sz="2200" dirty="0" err="1"/>
              <a:t>bekannten</a:t>
            </a:r>
            <a:r>
              <a:rPr lang="en-AU" sz="2200" dirty="0"/>
              <a:t> </a:t>
            </a:r>
            <a:r>
              <a:rPr lang="en-AU" sz="2200" dirty="0" err="1"/>
              <a:t>Vokabeln</a:t>
            </a:r>
            <a:r>
              <a:rPr lang="en-AU" sz="2200" dirty="0"/>
              <a:t> die </a:t>
            </a:r>
            <a:r>
              <a:rPr lang="en-AU" sz="2200" dirty="0" err="1"/>
              <a:t>Bedeutung</a:t>
            </a:r>
            <a:r>
              <a:rPr lang="en-AU" sz="2200" dirty="0"/>
              <a:t> </a:t>
            </a:r>
            <a:r>
              <a:rPr lang="en-AU" sz="2200" dirty="0" err="1"/>
              <a:t>neuer</a:t>
            </a:r>
            <a:r>
              <a:rPr lang="en-AU" sz="2200" dirty="0"/>
              <a:t> </a:t>
            </a:r>
            <a:r>
              <a:rPr lang="en-AU" sz="2200" dirty="0" err="1"/>
              <a:t>Vokabeln</a:t>
            </a:r>
            <a:r>
              <a:rPr lang="en-AU" sz="2200" dirty="0"/>
              <a:t> </a:t>
            </a:r>
            <a:r>
              <a:rPr lang="en-AU" sz="2200" dirty="0" err="1"/>
              <a:t>einer</a:t>
            </a:r>
            <a:r>
              <a:rPr lang="en-AU" sz="2200" dirty="0"/>
              <a:t> </a:t>
            </a:r>
            <a:r>
              <a:rPr lang="en-AU" sz="2200" dirty="0" err="1" smtClean="0"/>
              <a:t>Wortfamilie</a:t>
            </a:r>
            <a:endParaRPr lang="en-AU" sz="2200" dirty="0" smtClean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 err="1"/>
              <a:t>erschließen</a:t>
            </a:r>
            <a:r>
              <a:rPr lang="en-AU" sz="2200" dirty="0"/>
              <a:t> die </a:t>
            </a:r>
            <a:r>
              <a:rPr lang="en-AU" sz="2200" dirty="0" err="1"/>
              <a:t>Bedeutung</a:t>
            </a:r>
            <a:r>
              <a:rPr lang="en-AU" sz="2200" dirty="0"/>
              <a:t> </a:t>
            </a:r>
            <a:r>
              <a:rPr lang="en-AU" sz="2200" dirty="0" err="1"/>
              <a:t>unbekannter</a:t>
            </a:r>
            <a:r>
              <a:rPr lang="en-AU" sz="2200" dirty="0"/>
              <a:t> </a:t>
            </a:r>
            <a:r>
              <a:rPr lang="en-AU" sz="2200" dirty="0" err="1"/>
              <a:t>Vokabeln</a:t>
            </a:r>
            <a:r>
              <a:rPr lang="en-AU" sz="2200" dirty="0"/>
              <a:t> </a:t>
            </a:r>
            <a:r>
              <a:rPr lang="en-AU" sz="2200" dirty="0" err="1"/>
              <a:t>aus</a:t>
            </a:r>
            <a:r>
              <a:rPr lang="en-AU" sz="2200" dirty="0"/>
              <a:t> </a:t>
            </a:r>
            <a:r>
              <a:rPr lang="en-AU" sz="2200" dirty="0" err="1"/>
              <a:t>dem</a:t>
            </a:r>
            <a:r>
              <a:rPr lang="en-AU" sz="2200" dirty="0"/>
              <a:t> </a:t>
            </a:r>
            <a:r>
              <a:rPr lang="en-AU" sz="2200" dirty="0" err="1"/>
              <a:t>Satzkontext</a:t>
            </a:r>
            <a:r>
              <a:rPr lang="en-AU" sz="2200" dirty="0"/>
              <a:t> und </a:t>
            </a:r>
            <a:r>
              <a:rPr lang="en-AU" sz="2200" dirty="0" err="1"/>
              <a:t>ihrem</a:t>
            </a:r>
            <a:r>
              <a:rPr lang="en-AU" sz="2200" dirty="0"/>
              <a:t> </a:t>
            </a:r>
            <a:r>
              <a:rPr lang="en-AU" sz="2200" dirty="0" err="1"/>
              <a:t>Hintergrundwissen</a:t>
            </a:r>
            <a:r>
              <a:rPr lang="en-AU" sz="2200" dirty="0"/>
              <a:t> </a:t>
            </a:r>
            <a:endParaRPr lang="en-AU" sz="2200" dirty="0" smtClean="0"/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de-DE" sz="2200" dirty="0" smtClean="0"/>
              <a:t>finden </a:t>
            </a:r>
            <a:r>
              <a:rPr lang="de-DE" sz="2200" dirty="0"/>
              <a:t>ausgehend von vorgegebenen WB-Einträgen kontextadäquate deutsche Äquivalente</a:t>
            </a: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9" y="2581660"/>
            <a:ext cx="544135" cy="54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37" y="3627428"/>
            <a:ext cx="544135" cy="544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8" y="4659244"/>
            <a:ext cx="544135" cy="544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7" y="5705012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06823" y="824752"/>
            <a:ext cx="10408024" cy="575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Legende zu den im Text hervorgehobenen Wörtern: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de-DE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kursiv und fettgedruckte Wörter: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 unserem Lektüre-Lernwortschatz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de-DE" sz="2400" b="1" i="1" u="db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kursiv und fettgedruckte, doppelt unterstrichene Wörter: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polyseme Wörter aus unserem Lektüre-Lernwortschatz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de-D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kursiv gedruckte Wörter: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siehe Angaben in der Spalte neben dem Text!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gedruckte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Wörter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gelernte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Wörter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Bedeutung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bekannten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erschließen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lässt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de-DE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fett gedruckte, einfach unterstrichene Wörter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noch nicht gelernte Wörter, deren Bedeutung sich aus dem Kontext vermuten lässt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f) </a:t>
            </a:r>
            <a:r>
              <a:rPr lang="de-DE" sz="2400" u="db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doppelt unterstrichene Wörter: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siehe Wörterbuchartikel auf Seite 3 und 4!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855237" y="1690254"/>
            <a:ext cx="10515600" cy="570339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err="1" smtClean="0">
                <a:solidFill>
                  <a:schemeClr val="bg1"/>
                </a:solidFill>
              </a:rPr>
              <a:t>Theseus</a:t>
            </a:r>
            <a:r>
              <a:rPr lang="de-DE" sz="3200" dirty="0" smtClean="0">
                <a:solidFill>
                  <a:schemeClr val="bg1"/>
                </a:solidFill>
              </a:rPr>
              <a:t> auf Insel Naxos Schiff stranden; </a:t>
            </a:r>
            <a:r>
              <a:rPr lang="de-DE" sz="3200" dirty="0" err="1" smtClean="0">
                <a:solidFill>
                  <a:schemeClr val="bg1"/>
                </a:solidFill>
              </a:rPr>
              <a:t>Theseus</a:t>
            </a:r>
            <a:r>
              <a:rPr lang="de-DE" sz="3200" dirty="0" smtClean="0">
                <a:solidFill>
                  <a:schemeClr val="bg1"/>
                </a:solidFill>
              </a:rPr>
              <a:t> denken Ariadne Schande in Heimat sein werden; daher Ariadne schlafen auf Insel verlassen; dann Dionysos kommen und sich verlieben, Ariadne heiraten. </a:t>
            </a:r>
            <a:r>
              <a:rPr lang="de-DE" sz="3200" dirty="0" err="1" smtClean="0">
                <a:solidFill>
                  <a:schemeClr val="bg1"/>
                </a:solidFill>
              </a:rPr>
              <a:t>Theseus</a:t>
            </a:r>
            <a:r>
              <a:rPr lang="de-DE" sz="3200" dirty="0" smtClean="0">
                <a:solidFill>
                  <a:schemeClr val="bg1"/>
                </a:solidFill>
              </a:rPr>
              <a:t> aber, während segeln, vergessen schwarze Segel auswechseln, daher </a:t>
            </a:r>
            <a:r>
              <a:rPr lang="de-DE" sz="3200" dirty="0" err="1" smtClean="0">
                <a:solidFill>
                  <a:schemeClr val="bg1"/>
                </a:solidFill>
              </a:rPr>
              <a:t>Aigeus</a:t>
            </a:r>
            <a:r>
              <a:rPr lang="de-DE" sz="3200" dirty="0" smtClean="0">
                <a:solidFill>
                  <a:schemeClr val="bg1"/>
                </a:solidFill>
              </a:rPr>
              <a:t> sein Vater glauben </a:t>
            </a:r>
            <a:r>
              <a:rPr lang="de-DE" sz="3200" dirty="0" err="1" smtClean="0">
                <a:solidFill>
                  <a:schemeClr val="bg1"/>
                </a:solidFill>
              </a:rPr>
              <a:t>Theseus</a:t>
            </a:r>
            <a:r>
              <a:rPr lang="de-DE" sz="3200" dirty="0" smtClean="0">
                <a:solidFill>
                  <a:schemeClr val="bg1"/>
                </a:solidFill>
              </a:rPr>
              <a:t> von Minotaurus gefressen, in Meer stürzen. Daher Meer genannt.   </a:t>
            </a:r>
          </a:p>
          <a:p>
            <a:pPr marL="0" indent="0">
              <a:buNone/>
            </a:pPr>
            <a:r>
              <a:rPr lang="de-DE" sz="3200" dirty="0" smtClean="0">
                <a:solidFill>
                  <a:schemeClr val="bg1"/>
                </a:solidFill>
              </a:rPr>
              <a:t>(50 Wörter)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i="1" dirty="0" err="1" smtClean="0">
                <a:solidFill>
                  <a:schemeClr val="bg1"/>
                </a:solidFill>
              </a:rPr>
              <a:t>Quelle</a:t>
            </a:r>
            <a:r>
              <a:rPr lang="en-US" sz="1400" i="1" dirty="0" smtClean="0">
                <a:solidFill>
                  <a:schemeClr val="bg1"/>
                </a:solidFill>
              </a:rPr>
              <a:t>: </a:t>
            </a:r>
            <a:r>
              <a:rPr lang="de-DE" sz="1400" i="1" dirty="0">
                <a:solidFill>
                  <a:schemeClr val="bg1"/>
                </a:solidFill>
              </a:rPr>
              <a:t>nach Kuhlmann, </a:t>
            </a:r>
            <a:r>
              <a:rPr lang="de-DE" sz="1400" i="1" dirty="0" err="1">
                <a:solidFill>
                  <a:schemeClr val="bg1"/>
                </a:solidFill>
              </a:rPr>
              <a:t>Multilplikation</a:t>
            </a:r>
            <a:r>
              <a:rPr lang="de-DE" sz="1400" i="1" dirty="0">
                <a:solidFill>
                  <a:schemeClr val="bg1"/>
                </a:solidFill>
              </a:rPr>
              <a:t> der Fachleiter in Bad </a:t>
            </a:r>
            <a:r>
              <a:rPr lang="de-DE" sz="1400" i="1" dirty="0" err="1">
                <a:solidFill>
                  <a:schemeClr val="bg1"/>
                </a:solidFill>
              </a:rPr>
              <a:t>Wilbad</a:t>
            </a:r>
            <a:r>
              <a:rPr lang="de-DE" sz="1400" i="1" dirty="0">
                <a:solidFill>
                  <a:schemeClr val="bg1"/>
                </a:solidFill>
              </a:rPr>
              <a:t>, Oktober 2014</a:t>
            </a:r>
            <a:endParaRPr lang="en-US" sz="1400" i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1746" y="-207818"/>
            <a:ext cx="6802582" cy="169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Semantik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ist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wichtiger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als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Grammatik – Text 2</a:t>
            </a:r>
            <a:endParaRPr lang="en-US" sz="4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0306" y="484093"/>
            <a:ext cx="11044518" cy="588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Aufgaben: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Erschließe die Bedeutung folgender Wörter (s. Legende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schicken         &gt;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di-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mittere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________________________________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halten              &gt;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re-tinere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________________________________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advenire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ankommen &gt;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adventus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m.:   ________________________________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minuere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deminuere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           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Übersetze den Text in angemessenes Deutsch. Erschließe bzw. ermittle dabei aus den Wörterbuchartikeln eine im Kontext passende Bedeutung für die im Text markierten (unbekannten) Wörter (s. Legende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23365" y="627529"/>
            <a:ext cx="10488706" cy="615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agitare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o,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atum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treiben, in Bewegung setzen a)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Lebewesen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antreiben: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agitabat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trieb das Pferd an;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gloria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agitabat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ihn spornte der Ruhm an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verfolgen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jagen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(Wild, Vögel):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agitant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furiae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Rachegöttinnen hetzen sie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Gegenstände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bewegen: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agitat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schwingt den Stab;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currus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agitare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Wagen lenken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aufwirbeln, aufwühlen: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vento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agitari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glaubten, Erde werde durch Wind aufgewirbelt;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agitatus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umor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aufgewühltes Meerwasser;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agitatis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bewegten Zeiten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Tätigkeiten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verrichten a)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honorem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imperium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praesidium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ausüben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(Künste, ein Amt, die Herrschaft, Schutz):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agitare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Frieden halten oder Krieg führen;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luctus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atque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gaudia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agitabantur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herrschten Trauer und Freude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convivia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feiern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(Gastmähler, Orgien):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choros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agitabat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tanzte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verbringen: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aevum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agitare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undis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Leben im Wasser zubringen;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sine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cupiditate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agitabatur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Leben verlief ohne Begehrlichkeit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behandeln: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multum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agitata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Thema wurde erschöpfend behandelt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bedenken, überlegen: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agitavi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 Überlegungen;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agitate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fugam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denkt an Flucht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Stowasser 2016, S.60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629401" cy="72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M4. W</a:t>
            </a:r>
            <a:r>
              <a:rPr lang="en-AU" dirty="0" err="1" smtClean="0"/>
              <a:t>örterbuch-Benutzung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82538"/>
            <a:ext cx="5160818" cy="55261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 err="1" smtClean="0"/>
              <a:t>Eingangsdiagnose</a:t>
            </a:r>
            <a:r>
              <a:rPr lang="en-US" sz="4000" dirty="0" smtClean="0"/>
              <a:t>-Test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2041854"/>
            <a:ext cx="9216081" cy="46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AU" sz="2200" dirty="0" err="1" smtClean="0"/>
              <a:t>Unterscheiden</a:t>
            </a:r>
            <a:r>
              <a:rPr lang="en-AU" sz="2200" dirty="0" smtClean="0"/>
              <a:t> die </a:t>
            </a:r>
            <a:r>
              <a:rPr lang="en-AU" sz="2200" dirty="0" err="1" smtClean="0"/>
              <a:t>Wortarten</a:t>
            </a:r>
            <a:endParaRPr lang="de-DE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err="1" smtClean="0"/>
              <a:t>Nutzen</a:t>
            </a:r>
            <a:r>
              <a:rPr lang="en-AU" sz="2200" dirty="0" smtClean="0"/>
              <a:t> </a:t>
            </a:r>
            <a:r>
              <a:rPr lang="en-AU" sz="2200" dirty="0" err="1" smtClean="0"/>
              <a:t>ihre</a:t>
            </a:r>
            <a:r>
              <a:rPr lang="en-AU" sz="2200" dirty="0" smtClean="0"/>
              <a:t> </a:t>
            </a:r>
            <a:r>
              <a:rPr lang="en-AU" sz="2200" dirty="0" err="1" smtClean="0"/>
              <a:t>Kenntnisse</a:t>
            </a:r>
            <a:r>
              <a:rPr lang="en-AU" sz="2200" dirty="0" smtClean="0"/>
              <a:t> der </a:t>
            </a:r>
            <a:r>
              <a:rPr lang="en-AU" sz="2200" dirty="0" err="1" smtClean="0"/>
              <a:t>Formenlehre</a:t>
            </a:r>
            <a:r>
              <a:rPr lang="en-AU" sz="2200" dirty="0" smtClean="0"/>
              <a:t>, um </a:t>
            </a:r>
            <a:r>
              <a:rPr lang="en-AU" sz="2200" dirty="0" err="1" smtClean="0"/>
              <a:t>flektierte</a:t>
            </a:r>
            <a:r>
              <a:rPr lang="en-AU" sz="2200" dirty="0" smtClean="0"/>
              <a:t> </a:t>
            </a:r>
            <a:r>
              <a:rPr lang="en-AU" sz="2200" dirty="0" err="1" smtClean="0"/>
              <a:t>Formen</a:t>
            </a:r>
            <a:r>
              <a:rPr lang="en-AU" sz="2200" dirty="0" smtClean="0"/>
              <a:t> auf </a:t>
            </a:r>
            <a:r>
              <a:rPr lang="en-AU" sz="2200" dirty="0" err="1" smtClean="0"/>
              <a:t>ihre</a:t>
            </a:r>
            <a:r>
              <a:rPr lang="en-AU" sz="2200" dirty="0" smtClean="0"/>
              <a:t> </a:t>
            </a:r>
            <a:r>
              <a:rPr lang="en-AU" sz="2200" dirty="0" err="1" smtClean="0"/>
              <a:t>Grundform</a:t>
            </a:r>
            <a:r>
              <a:rPr lang="en-AU" sz="2200" dirty="0" smtClean="0"/>
              <a:t> </a:t>
            </a:r>
            <a:r>
              <a:rPr lang="en-AU" sz="2200" dirty="0" err="1" smtClean="0"/>
              <a:t>zurückzuführen</a:t>
            </a:r>
            <a:endParaRPr lang="en-AU" sz="2200" dirty="0" smtClean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 err="1" smtClean="0"/>
              <a:t>Berücksichtigen</a:t>
            </a:r>
            <a:r>
              <a:rPr lang="en-AU" sz="2200" dirty="0" smtClean="0"/>
              <a:t> den </a:t>
            </a:r>
            <a:r>
              <a:rPr lang="en-AU" sz="2200" dirty="0" err="1" smtClean="0"/>
              <a:t>Kontext</a:t>
            </a:r>
            <a:r>
              <a:rPr lang="en-AU" sz="2200" dirty="0" smtClean="0"/>
              <a:t>, um </a:t>
            </a:r>
            <a:r>
              <a:rPr lang="en-AU" sz="2200" dirty="0" err="1" smtClean="0"/>
              <a:t>Grundformen</a:t>
            </a:r>
            <a:r>
              <a:rPr lang="en-AU" sz="2200" dirty="0" smtClean="0"/>
              <a:t> </a:t>
            </a:r>
            <a:r>
              <a:rPr lang="en-AU" sz="2200" dirty="0" err="1" smtClean="0"/>
              <a:t>zu</a:t>
            </a:r>
            <a:r>
              <a:rPr lang="en-AU" sz="2200" dirty="0" smtClean="0"/>
              <a:t> </a:t>
            </a:r>
            <a:r>
              <a:rPr lang="en-AU" sz="2200" dirty="0" err="1" smtClean="0"/>
              <a:t>bilden</a:t>
            </a:r>
            <a:r>
              <a:rPr lang="en-AU" sz="2200" dirty="0"/>
              <a:t> </a:t>
            </a:r>
            <a:r>
              <a:rPr lang="en-AU" sz="2200" dirty="0" smtClean="0"/>
              <a:t>und </a:t>
            </a:r>
            <a:r>
              <a:rPr lang="en-AU" sz="2200" dirty="0" err="1" smtClean="0"/>
              <a:t>für</a:t>
            </a:r>
            <a:r>
              <a:rPr lang="en-AU" sz="2200" dirty="0" smtClean="0"/>
              <a:t> </a:t>
            </a:r>
            <a:r>
              <a:rPr lang="en-AU" sz="2200" dirty="0" err="1" smtClean="0"/>
              <a:t>einzelne</a:t>
            </a:r>
            <a:r>
              <a:rPr lang="en-AU" sz="2200" dirty="0" smtClean="0"/>
              <a:t> </a:t>
            </a:r>
            <a:r>
              <a:rPr lang="en-AU" sz="2200" dirty="0" err="1" smtClean="0"/>
              <a:t>Wörter</a:t>
            </a:r>
            <a:r>
              <a:rPr lang="en-AU" sz="2200" dirty="0" smtClean="0"/>
              <a:t> </a:t>
            </a:r>
            <a:r>
              <a:rPr lang="en-AU" sz="2200" dirty="0" err="1" smtClean="0"/>
              <a:t>adäquate</a:t>
            </a:r>
            <a:r>
              <a:rPr lang="en-AU" sz="2200" dirty="0" smtClean="0"/>
              <a:t> </a:t>
            </a:r>
            <a:r>
              <a:rPr lang="en-AU" sz="2200" dirty="0" err="1" smtClean="0"/>
              <a:t>Übersetzungen</a:t>
            </a:r>
            <a:r>
              <a:rPr lang="en-AU" sz="2200" dirty="0" smtClean="0"/>
              <a:t> </a:t>
            </a:r>
            <a:r>
              <a:rPr lang="en-AU" sz="2200" dirty="0" err="1" smtClean="0"/>
              <a:t>zu</a:t>
            </a:r>
            <a:r>
              <a:rPr lang="en-AU" sz="2200" dirty="0" smtClean="0"/>
              <a:t> </a:t>
            </a:r>
            <a:r>
              <a:rPr lang="en-AU" sz="2200" dirty="0" err="1" smtClean="0"/>
              <a:t>finden</a:t>
            </a:r>
            <a:endParaRPr lang="en-AU" sz="2200" dirty="0" smtClean="0"/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3272831"/>
            <a:ext cx="544135" cy="544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5256735"/>
            <a:ext cx="544135" cy="54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4115511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71919" cy="720000"/>
          </a:xfrm>
        </p:spPr>
        <p:txBody>
          <a:bodyPr/>
          <a:lstStyle/>
          <a:p>
            <a:r>
              <a:rPr lang="en-US" dirty="0" err="1" smtClean="0"/>
              <a:t>Bildungsplan</a:t>
            </a:r>
            <a:r>
              <a:rPr lang="en-US" dirty="0" smtClean="0"/>
              <a:t> 2016 </a:t>
            </a:r>
            <a:r>
              <a:rPr lang="en-US" dirty="0" err="1" smtClean="0"/>
              <a:t>zum</a:t>
            </a:r>
            <a:r>
              <a:rPr lang="en-US" dirty="0" smtClean="0"/>
              <a:t> W</a:t>
            </a:r>
            <a:r>
              <a:rPr lang="en-AU" dirty="0" err="1" smtClean="0"/>
              <a:t>örterbuch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7718" y="1882343"/>
            <a:ext cx="9216081" cy="46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Die </a:t>
            </a:r>
            <a:r>
              <a:rPr lang="en-US" dirty="0" err="1" smtClean="0"/>
              <a:t>SuS</a:t>
            </a:r>
            <a:r>
              <a:rPr lang="en-US" dirty="0" smtClean="0"/>
              <a:t> k</a:t>
            </a:r>
            <a:r>
              <a:rPr lang="en-AU" dirty="0" err="1" smtClean="0"/>
              <a:t>önnen</a:t>
            </a:r>
            <a:r>
              <a:rPr lang="en-AU" dirty="0" smtClean="0"/>
              <a:t> </a:t>
            </a:r>
            <a:r>
              <a:rPr lang="en-AU" dirty="0" err="1" smtClean="0"/>
              <a:t>nach</a:t>
            </a:r>
            <a:r>
              <a:rPr lang="en-AU" dirty="0" smtClean="0"/>
              <a:t> </a:t>
            </a:r>
            <a:r>
              <a:rPr lang="en-AU" dirty="0" err="1" smtClean="0"/>
              <a:t>Einführung</a:t>
            </a:r>
            <a:r>
              <a:rPr lang="en-AU" dirty="0" smtClean="0"/>
              <a:t> in die </a:t>
            </a:r>
            <a:r>
              <a:rPr lang="en-AU" dirty="0" err="1" smtClean="0"/>
              <a:t>wichtigsten</a:t>
            </a:r>
            <a:r>
              <a:rPr lang="en-AU" dirty="0" smtClean="0"/>
              <a:t> </a:t>
            </a:r>
            <a:r>
              <a:rPr lang="en-AU" dirty="0" err="1" smtClean="0"/>
              <a:t>Benutzungsregeln</a:t>
            </a:r>
            <a:r>
              <a:rPr lang="en-AU" dirty="0" smtClean="0"/>
              <a:t> des </a:t>
            </a:r>
            <a:r>
              <a:rPr lang="en-AU" dirty="0" err="1" smtClean="0"/>
              <a:t>Wörterbuchs</a:t>
            </a:r>
            <a:r>
              <a:rPr lang="en-AU" dirty="0" smtClean="0"/>
              <a:t> das </a:t>
            </a:r>
            <a:r>
              <a:rPr lang="en-AU" dirty="0" err="1" smtClean="0"/>
              <a:t>Bedeutungsspektrum</a:t>
            </a:r>
            <a:r>
              <a:rPr lang="en-AU" dirty="0" smtClean="0"/>
              <a:t> von </a:t>
            </a:r>
            <a:r>
              <a:rPr lang="en-AU" dirty="0" err="1" smtClean="0"/>
              <a:t>Wörtern</a:t>
            </a:r>
            <a:r>
              <a:rPr lang="en-AU" dirty="0" smtClean="0"/>
              <a:t> </a:t>
            </a:r>
            <a:r>
              <a:rPr lang="en-AU" dirty="0" err="1" smtClean="0"/>
              <a:t>analysieren</a:t>
            </a:r>
            <a:r>
              <a:rPr lang="en-AU" dirty="0" smtClean="0"/>
              <a:t>. </a:t>
            </a:r>
          </a:p>
          <a:p>
            <a:pPr marL="0" indent="0">
              <a:buNone/>
            </a:pPr>
            <a:r>
              <a:rPr lang="en-AU" sz="1000" i="1" dirty="0" err="1" smtClean="0"/>
              <a:t>Quelle</a:t>
            </a:r>
            <a:r>
              <a:rPr lang="en-AU" sz="1000" i="1" dirty="0" smtClean="0"/>
              <a:t>: </a:t>
            </a:r>
            <a:r>
              <a:rPr lang="en-AU" sz="1000" i="1" dirty="0" err="1" smtClean="0"/>
              <a:t>Bildungsplan</a:t>
            </a:r>
            <a:r>
              <a:rPr lang="en-AU" sz="1000" i="1" dirty="0" smtClean="0"/>
              <a:t> 2016, </a:t>
            </a:r>
            <a:r>
              <a:rPr lang="en-AU" sz="1000" i="1" dirty="0" err="1" smtClean="0"/>
              <a:t>Latein</a:t>
            </a:r>
            <a:r>
              <a:rPr lang="en-AU" sz="1000" i="1" dirty="0" smtClean="0"/>
              <a:t> </a:t>
            </a:r>
            <a:r>
              <a:rPr lang="en-AU" sz="1000" i="1" dirty="0" err="1" smtClean="0"/>
              <a:t>als</a:t>
            </a:r>
            <a:r>
              <a:rPr lang="en-AU" sz="1000" i="1" dirty="0" smtClean="0"/>
              <a:t> </a:t>
            </a:r>
            <a:r>
              <a:rPr lang="en-AU" sz="1000" i="1" dirty="0" err="1" smtClean="0"/>
              <a:t>erste</a:t>
            </a:r>
            <a:r>
              <a:rPr lang="en-AU" sz="1000" i="1" dirty="0" smtClean="0"/>
              <a:t> </a:t>
            </a:r>
            <a:r>
              <a:rPr lang="en-AU" sz="1000" i="1" dirty="0" err="1" smtClean="0"/>
              <a:t>Fremdsprach</a:t>
            </a:r>
            <a:r>
              <a:rPr lang="en-AU" sz="1000" i="1" dirty="0" smtClean="0"/>
              <a:t>, S.27 </a:t>
            </a:r>
            <a:r>
              <a:rPr lang="en-AU" sz="1000" i="1" dirty="0" err="1" smtClean="0"/>
              <a:t>bzw</a:t>
            </a:r>
            <a:r>
              <a:rPr lang="en-AU" sz="1000" i="1" dirty="0" smtClean="0"/>
              <a:t>. </a:t>
            </a:r>
            <a:r>
              <a:rPr lang="en-AU" sz="1000" i="1" dirty="0" err="1" smtClean="0"/>
              <a:t>Latein</a:t>
            </a:r>
            <a:r>
              <a:rPr lang="en-AU" sz="1000" i="1" dirty="0" smtClean="0"/>
              <a:t> </a:t>
            </a:r>
            <a:r>
              <a:rPr lang="en-AU" sz="1000" i="1" dirty="0" err="1" smtClean="0"/>
              <a:t>als</a:t>
            </a:r>
            <a:r>
              <a:rPr lang="en-AU" sz="1000" i="1" dirty="0" smtClean="0"/>
              <a:t> </a:t>
            </a:r>
            <a:r>
              <a:rPr lang="en-AU" sz="1000" i="1" dirty="0" err="1" smtClean="0"/>
              <a:t>zweite</a:t>
            </a:r>
            <a:r>
              <a:rPr lang="en-AU" sz="1000" i="1" dirty="0" smtClean="0"/>
              <a:t> </a:t>
            </a:r>
            <a:r>
              <a:rPr lang="en-AU" sz="1000" i="1" dirty="0" err="1" smtClean="0"/>
              <a:t>Fremdsprach</a:t>
            </a:r>
            <a:r>
              <a:rPr lang="en-AU" sz="1000" i="1" dirty="0" smtClean="0"/>
              <a:t>, S.20</a:t>
            </a:r>
            <a:endParaRPr lang="en-AU" sz="1000" i="1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Die </a:t>
            </a:r>
            <a:r>
              <a:rPr lang="en-AU" dirty="0" err="1" smtClean="0"/>
              <a:t>SuS</a:t>
            </a:r>
            <a:r>
              <a:rPr lang="en-AU" dirty="0" smtClean="0"/>
              <a:t> </a:t>
            </a:r>
            <a:r>
              <a:rPr lang="en-AU" dirty="0" err="1" smtClean="0"/>
              <a:t>können</a:t>
            </a:r>
            <a:r>
              <a:rPr lang="en-AU" dirty="0" smtClean="0"/>
              <a:t> </a:t>
            </a:r>
            <a:r>
              <a:rPr lang="en-AU" dirty="0" err="1" smtClean="0"/>
              <a:t>eine</a:t>
            </a:r>
            <a:r>
              <a:rPr lang="en-AU" dirty="0" smtClean="0"/>
              <a:t> </a:t>
            </a:r>
            <a:r>
              <a:rPr lang="en-AU" dirty="0" err="1" smtClean="0"/>
              <a:t>kontextgemäße</a:t>
            </a:r>
            <a:r>
              <a:rPr lang="en-AU" dirty="0" smtClean="0"/>
              <a:t> </a:t>
            </a:r>
            <a:r>
              <a:rPr lang="en-AU" dirty="0" err="1" smtClean="0"/>
              <a:t>Bedeutung</a:t>
            </a:r>
            <a:r>
              <a:rPr lang="en-AU" dirty="0" smtClean="0"/>
              <a:t> </a:t>
            </a:r>
            <a:r>
              <a:rPr lang="en-AU" dirty="0" err="1" smtClean="0"/>
              <a:t>aus</a:t>
            </a:r>
            <a:r>
              <a:rPr lang="en-AU" dirty="0" smtClean="0"/>
              <a:t> </a:t>
            </a:r>
            <a:r>
              <a:rPr lang="en-AU" dirty="0" err="1" smtClean="0"/>
              <a:t>einem</a:t>
            </a:r>
            <a:r>
              <a:rPr lang="en-AU" dirty="0" smtClean="0"/>
              <a:t> </a:t>
            </a:r>
            <a:r>
              <a:rPr lang="en-AU" dirty="0" err="1" smtClean="0"/>
              <a:t>Wörterbuchartikel</a:t>
            </a:r>
            <a:r>
              <a:rPr lang="en-AU" dirty="0" smtClean="0"/>
              <a:t> </a:t>
            </a:r>
            <a:r>
              <a:rPr lang="en-AU" dirty="0" err="1" smtClean="0"/>
              <a:t>zunehmend</a:t>
            </a:r>
            <a:r>
              <a:rPr lang="en-AU" dirty="0" smtClean="0"/>
              <a:t> </a:t>
            </a:r>
            <a:r>
              <a:rPr lang="en-AU" dirty="0" err="1" smtClean="0"/>
              <a:t>selbstständig</a:t>
            </a:r>
            <a:r>
              <a:rPr lang="en-AU" dirty="0" smtClean="0"/>
              <a:t> </a:t>
            </a:r>
            <a:r>
              <a:rPr lang="de-DE" dirty="0"/>
              <a:t>auswählen und ihre Entscheidung begründen, auch unter Berücksichtigung der dort genannten Angaben zur grammatischen </a:t>
            </a:r>
            <a:r>
              <a:rPr lang="de-DE" dirty="0" err="1" smtClean="0"/>
              <a:t>Kontruktion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r>
              <a:rPr lang="de-DE" sz="1000" i="1" dirty="0" smtClean="0"/>
              <a:t>Quelle: Bildungsplan 2016, Latein als erste Fremdsprache, S.31 bzw. Latein als zweite Fremdsprache, S.24</a:t>
            </a:r>
            <a:endParaRPr lang="en-US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57" y="3997755"/>
            <a:ext cx="724243" cy="724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57" y="1882345"/>
            <a:ext cx="724243" cy="7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835" y="-2112093"/>
            <a:ext cx="18288000" cy="98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8280"/>
            <a:ext cx="2446639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Phase 2: 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66799"/>
            <a:ext cx="7329055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Einführung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Wörterbuchs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085318"/>
            <a:ext cx="7689272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(am </a:t>
            </a:r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Beispiel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Stowasser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2016)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4" y="259976"/>
            <a:ext cx="4269239" cy="796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M1. </a:t>
            </a:r>
            <a:r>
              <a:rPr lang="en-US" dirty="0" err="1" smtClean="0"/>
              <a:t>Abk</a:t>
            </a:r>
            <a:r>
              <a:rPr lang="en-AU" dirty="0" err="1" smtClean="0"/>
              <a:t>ürzungen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1293700"/>
            <a:ext cx="9216081" cy="46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L</a:t>
            </a:r>
            <a:r>
              <a:rPr lang="en-AU" sz="2200" dirty="0" err="1" smtClean="0"/>
              <a:t>ösen</a:t>
            </a:r>
            <a:r>
              <a:rPr lang="en-AU" sz="2200" dirty="0" smtClean="0"/>
              <a:t> </a:t>
            </a:r>
            <a:r>
              <a:rPr lang="en-AU" sz="2200" dirty="0" err="1" smtClean="0"/>
              <a:t>ihnen</a:t>
            </a:r>
            <a:r>
              <a:rPr lang="en-AU" sz="2200" dirty="0" smtClean="0"/>
              <a:t> </a:t>
            </a:r>
            <a:r>
              <a:rPr lang="en-AU" sz="2200" dirty="0" err="1" smtClean="0"/>
              <a:t>bekannte</a:t>
            </a:r>
            <a:r>
              <a:rPr lang="en-AU" sz="2200" dirty="0" smtClean="0"/>
              <a:t> </a:t>
            </a:r>
            <a:r>
              <a:rPr lang="en-AU" sz="2200" dirty="0" err="1" smtClean="0"/>
              <a:t>Abkürzungen</a:t>
            </a:r>
            <a:r>
              <a:rPr lang="en-AU" sz="2200" dirty="0" smtClean="0"/>
              <a:t> auf</a:t>
            </a:r>
            <a:endParaRPr lang="de-DE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err="1" smtClean="0"/>
              <a:t>Schlagen</a:t>
            </a:r>
            <a:r>
              <a:rPr lang="en-AU" sz="2200" dirty="0" smtClean="0"/>
              <a:t> </a:t>
            </a:r>
            <a:r>
              <a:rPr lang="en-AU" sz="2200" dirty="0" err="1" smtClean="0"/>
              <a:t>ihnen</a:t>
            </a:r>
            <a:r>
              <a:rPr lang="en-AU" sz="2200" dirty="0" smtClean="0"/>
              <a:t> </a:t>
            </a:r>
            <a:r>
              <a:rPr lang="en-AU" sz="2200" dirty="0" err="1" smtClean="0"/>
              <a:t>unbekannte</a:t>
            </a:r>
            <a:r>
              <a:rPr lang="en-AU" sz="2200" dirty="0" smtClean="0"/>
              <a:t> </a:t>
            </a:r>
            <a:r>
              <a:rPr lang="en-AU" sz="2200" dirty="0" err="1" smtClean="0"/>
              <a:t>Abkürzungen</a:t>
            </a:r>
            <a:r>
              <a:rPr lang="en-AU" sz="2200" dirty="0" smtClean="0"/>
              <a:t> </a:t>
            </a:r>
            <a:r>
              <a:rPr lang="en-AU" sz="2200" dirty="0" err="1" smtClean="0"/>
              <a:t>nach</a:t>
            </a:r>
            <a:r>
              <a:rPr lang="en-AU" sz="2200" dirty="0" smtClean="0"/>
              <a:t> und </a:t>
            </a:r>
            <a:r>
              <a:rPr lang="en-AU" sz="2200" dirty="0" err="1" smtClean="0"/>
              <a:t>lösen</a:t>
            </a:r>
            <a:r>
              <a:rPr lang="en-AU" sz="2200" dirty="0" smtClean="0"/>
              <a:t> </a:t>
            </a:r>
            <a:r>
              <a:rPr lang="en-AU" sz="2200" dirty="0" err="1" smtClean="0"/>
              <a:t>sie</a:t>
            </a:r>
            <a:r>
              <a:rPr lang="en-AU" sz="2200" dirty="0" smtClean="0"/>
              <a:t> auf</a:t>
            </a:r>
            <a:endParaRPr lang="en-AU" sz="2200" dirty="0"/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3367357"/>
            <a:ext cx="544135" cy="544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2495610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13618" cy="720000"/>
          </a:xfrm>
        </p:spPr>
        <p:txBody>
          <a:bodyPr/>
          <a:lstStyle/>
          <a:p>
            <a:r>
              <a:rPr lang="en-US" dirty="0" err="1" smtClean="0"/>
              <a:t>Vorausgesetzte</a:t>
            </a:r>
            <a:r>
              <a:rPr lang="en-US" dirty="0" smtClean="0"/>
              <a:t> </a:t>
            </a:r>
            <a:r>
              <a:rPr lang="en-US" dirty="0" err="1" smtClean="0"/>
              <a:t>Kompetenzen</a:t>
            </a:r>
            <a:r>
              <a:rPr lang="en-US" dirty="0" smtClean="0"/>
              <a:t> f</a:t>
            </a:r>
            <a:r>
              <a:rPr lang="en-AU" dirty="0" err="1" smtClean="0"/>
              <a:t>ür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96397"/>
            <a:ext cx="7086600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 err="1" smtClean="0"/>
              <a:t>Erfolgreiche</a:t>
            </a:r>
            <a:r>
              <a:rPr lang="en-AU" dirty="0" smtClean="0"/>
              <a:t> WB-</a:t>
            </a:r>
            <a:r>
              <a:rPr lang="en-AU" dirty="0" err="1" smtClean="0"/>
              <a:t>Benutzung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58291"/>
            <a:ext cx="98159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Auffinden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eines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Lemmas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mittels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morphologischer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Kenntnisse</a:t>
            </a:r>
            <a:endParaRPr lang="en-AU" sz="2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Kenntnis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Verfahrens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, das das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Wörterbuch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für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die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unterschiedlichen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Wortarten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verwendet</a:t>
            </a:r>
            <a:endParaRPr lang="en-AU" sz="2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Vertrautheit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im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Umgang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mit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Verweisen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Wörterbuchs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Aufl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ösung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von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Abkürzungen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Erschlie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ßung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und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Verständnis</a:t>
            </a:r>
            <a:r>
              <a:rPr lang="en-AU" sz="2600" dirty="0" smtClean="0"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AU" sz="2600" dirty="0" err="1" smtClean="0">
                <a:latin typeface="Arial" charset="0"/>
                <a:ea typeface="Arial" charset="0"/>
                <a:cs typeface="Arial" charset="0"/>
              </a:rPr>
              <a:t>Kontextes</a:t>
            </a:r>
            <a:endParaRPr lang="en-AU" sz="26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67255" cy="72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M2. Das “</a:t>
            </a:r>
            <a:r>
              <a:rPr lang="en-US" dirty="0" err="1" smtClean="0"/>
              <a:t>Entsiegeln</a:t>
            </a:r>
            <a:r>
              <a:rPr lang="en-US" dirty="0" smtClean="0"/>
              <a:t>” von </a:t>
            </a:r>
            <a:r>
              <a:rPr lang="en-US" dirty="0" err="1" smtClean="0"/>
              <a:t>Siglen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1293700"/>
            <a:ext cx="9216081" cy="46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 smtClean="0"/>
              <a:t>Kennen</a:t>
            </a:r>
            <a:r>
              <a:rPr lang="en-US" sz="2200" dirty="0" smtClean="0"/>
              <a:t> die </a:t>
            </a:r>
            <a:r>
              <a:rPr lang="en-US" sz="2200" dirty="0" err="1" smtClean="0"/>
              <a:t>Bedeutung</a:t>
            </a:r>
            <a:r>
              <a:rPr lang="en-US" sz="2200" dirty="0" smtClean="0"/>
              <a:t> des </a:t>
            </a:r>
            <a:r>
              <a:rPr lang="en-US" sz="2200" dirty="0" err="1" smtClean="0"/>
              <a:t>Wortes</a:t>
            </a:r>
            <a:r>
              <a:rPr lang="en-US" sz="2200" dirty="0" smtClean="0"/>
              <a:t> </a:t>
            </a:r>
            <a:r>
              <a:rPr lang="de-DE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200" dirty="0" err="1" smtClean="0"/>
              <a:t>Sigle</a:t>
            </a:r>
            <a:r>
              <a:rPr lang="en-US" sz="2200" dirty="0" smtClean="0"/>
              <a:t>”</a:t>
            </a:r>
            <a:endParaRPr lang="de-DE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err="1" smtClean="0"/>
              <a:t>Erkennen</a:t>
            </a:r>
            <a:r>
              <a:rPr lang="en-AU" sz="2200" dirty="0" smtClean="0"/>
              <a:t> die </a:t>
            </a:r>
            <a:r>
              <a:rPr lang="en-AU" sz="2200" dirty="0" err="1" smtClean="0"/>
              <a:t>Möglichkeit</a:t>
            </a:r>
            <a:r>
              <a:rPr lang="en-AU" sz="2200" dirty="0" smtClean="0"/>
              <a:t>, </a:t>
            </a:r>
            <a:r>
              <a:rPr lang="en-AU" sz="2200" dirty="0" err="1" smtClean="0"/>
              <a:t>bei</a:t>
            </a:r>
            <a:r>
              <a:rPr lang="en-AU" sz="2200" dirty="0" smtClean="0"/>
              <a:t> der Caesar- / </a:t>
            </a:r>
            <a:r>
              <a:rPr lang="en-AU" sz="2200" dirty="0" err="1" smtClean="0"/>
              <a:t>Autoren-Lektüre</a:t>
            </a:r>
            <a:r>
              <a:rPr lang="en-AU" sz="2200" dirty="0" smtClean="0"/>
              <a:t> </a:t>
            </a:r>
            <a:r>
              <a:rPr lang="en-AU" sz="2200" dirty="0" err="1" smtClean="0"/>
              <a:t>mittels</a:t>
            </a:r>
            <a:r>
              <a:rPr lang="en-AU" sz="2200" dirty="0" smtClean="0"/>
              <a:t> der </a:t>
            </a:r>
            <a:r>
              <a:rPr lang="en-AU" sz="2200" dirty="0" err="1" smtClean="0"/>
              <a:t>Siglen</a:t>
            </a:r>
            <a:r>
              <a:rPr lang="en-AU" sz="2200" dirty="0" smtClean="0"/>
              <a:t> die </a:t>
            </a:r>
            <a:r>
              <a:rPr lang="en-AU" sz="2200" dirty="0" err="1" smtClean="0"/>
              <a:t>Bedeutungsbreite</a:t>
            </a:r>
            <a:r>
              <a:rPr lang="en-AU" sz="2200" dirty="0" smtClean="0"/>
              <a:t> </a:t>
            </a:r>
            <a:r>
              <a:rPr lang="en-AU" sz="2200" dirty="0" err="1" smtClean="0"/>
              <a:t>eines</a:t>
            </a:r>
            <a:r>
              <a:rPr lang="en-AU" sz="2200" dirty="0" smtClean="0"/>
              <a:t> </a:t>
            </a:r>
            <a:r>
              <a:rPr lang="en-AU" sz="2200" dirty="0" err="1" smtClean="0"/>
              <a:t>Wortes</a:t>
            </a:r>
            <a:r>
              <a:rPr lang="en-AU" sz="2200" dirty="0" smtClean="0"/>
              <a:t> </a:t>
            </a:r>
            <a:r>
              <a:rPr lang="en-AU" sz="2200" dirty="0" err="1" smtClean="0"/>
              <a:t>einzugrenzen</a:t>
            </a:r>
            <a:endParaRPr lang="en-AU" sz="2200" dirty="0"/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1" y="3408758"/>
            <a:ext cx="544135" cy="544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0" y="2498474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65813" y="1365813"/>
            <a:ext cx="9236597" cy="290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</a:t>
            </a:r>
            <a:r>
              <a:rPr 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Übersetze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den Text.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Nimm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fettgedruckten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doppelt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unterstrichenen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Wörter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rechte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Spalte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Musterlösung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Siglen-Aufgabe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Hilfe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finde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Kontext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passende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deutsche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Bedeutung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0" y="2729345"/>
            <a:ext cx="6978731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A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Grundprinzipien</a:t>
            </a:r>
            <a:r>
              <a:rPr lang="en-A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der </a:t>
            </a:r>
            <a:r>
              <a:rPr lang="en-AU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Wörterbuchdidaktik</a:t>
            </a:r>
            <a:r>
              <a:rPr lang="en-A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la-Latn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8280"/>
            <a:ext cx="2446639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Phase 3: 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66799"/>
            <a:ext cx="4696691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Arbeiten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mit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dem</a:t>
            </a:r>
            <a:r>
              <a:rPr lang="en-AU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085318"/>
            <a:ext cx="3089563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AU" sz="4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Wörterbuch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198" y="365125"/>
            <a:ext cx="9281985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M1. Integration des WB in die </a:t>
            </a:r>
            <a:r>
              <a:rPr lang="en-US" dirty="0" err="1" smtClean="0"/>
              <a:t>Textarbeit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61" y="1293700"/>
            <a:ext cx="9216081" cy="469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Font typeface="Arial"/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Font typeface="Arial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AU" sz="2200" dirty="0" err="1"/>
              <a:t>Festigen</a:t>
            </a:r>
            <a:r>
              <a:rPr lang="en-AU" sz="2200" dirty="0"/>
              <a:t> und </a:t>
            </a:r>
            <a:r>
              <a:rPr lang="en-AU" sz="2200" dirty="0" err="1"/>
              <a:t>vertiefen</a:t>
            </a:r>
            <a:r>
              <a:rPr lang="en-AU" sz="2200" dirty="0"/>
              <a:t> </a:t>
            </a:r>
            <a:r>
              <a:rPr lang="en-AU" sz="2200" dirty="0" err="1"/>
              <a:t>ihre</a:t>
            </a:r>
            <a:r>
              <a:rPr lang="en-AU" sz="2200" dirty="0"/>
              <a:t> </a:t>
            </a:r>
            <a:r>
              <a:rPr lang="en-AU" sz="2200" dirty="0" err="1"/>
              <a:t>bisherigen</a:t>
            </a:r>
            <a:r>
              <a:rPr lang="en-AU" sz="2200" dirty="0"/>
              <a:t> </a:t>
            </a:r>
            <a:r>
              <a:rPr lang="en-AU" sz="2200" dirty="0" err="1"/>
              <a:t>Fertigkeiten</a:t>
            </a:r>
            <a:r>
              <a:rPr lang="en-AU" sz="2200" dirty="0"/>
              <a:t> </a:t>
            </a:r>
            <a:r>
              <a:rPr lang="en-AU" sz="2200" dirty="0" err="1"/>
              <a:t>im</a:t>
            </a:r>
            <a:r>
              <a:rPr lang="en-AU" sz="2200" dirty="0"/>
              <a:t> </a:t>
            </a:r>
            <a:r>
              <a:rPr lang="en-AU" sz="2200" dirty="0" err="1"/>
              <a:t>Umgang</a:t>
            </a:r>
            <a:r>
              <a:rPr lang="en-AU" sz="2200" dirty="0"/>
              <a:t> </a:t>
            </a:r>
            <a:r>
              <a:rPr lang="en-AU" sz="2200" dirty="0" err="1"/>
              <a:t>mit</a:t>
            </a:r>
            <a:r>
              <a:rPr lang="en-AU" sz="2200" dirty="0"/>
              <a:t> </a:t>
            </a:r>
            <a:r>
              <a:rPr lang="en-AU" sz="2200" dirty="0" err="1"/>
              <a:t>dem</a:t>
            </a:r>
            <a:r>
              <a:rPr lang="en-AU" sz="2200" dirty="0"/>
              <a:t> WB </a:t>
            </a:r>
            <a:r>
              <a:rPr lang="en-AU" sz="2200" dirty="0" err="1"/>
              <a:t>während</a:t>
            </a:r>
            <a:r>
              <a:rPr lang="en-AU" sz="2200" dirty="0"/>
              <a:t> der </a:t>
            </a:r>
            <a:r>
              <a:rPr lang="en-AU" sz="2200" dirty="0" err="1"/>
              <a:t>Textarbeit</a:t>
            </a:r>
            <a:endParaRPr lang="de-DE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US" sz="2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0" y="2510831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720000"/>
          </a:xfrm>
        </p:spPr>
        <p:txBody>
          <a:bodyPr/>
          <a:lstStyle/>
          <a:p>
            <a:r>
              <a:rPr lang="en-US" dirty="0" err="1" smtClean="0"/>
              <a:t>Grundprinzipien</a:t>
            </a:r>
            <a:r>
              <a:rPr lang="en-US" dirty="0" smtClean="0"/>
              <a:t> der W</a:t>
            </a:r>
            <a:r>
              <a:rPr lang="en-AU" dirty="0" err="1" smtClean="0"/>
              <a:t>örterbuchdidaktik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25220"/>
            <a:ext cx="5077692" cy="198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sprach- und nicht wörterbuchorientiert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6109" y="1625220"/>
            <a:ext cx="5098473" cy="1981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nicht in Form geschlossener Unterrichtseinheiten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3730100"/>
            <a:ext cx="5077693" cy="1742449"/>
          </a:xfrm>
          <a:prstGeom prst="rect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charset="0"/>
                <a:ea typeface="Arial" charset="0"/>
                <a:cs typeface="Arial" charset="0"/>
              </a:rPr>
              <a:t>nicht nur Einüben von Nachschlagetechniken; Wörterbucheinsatz auch beim Wortschatzerwerb und bei komplexen sprachlichen Fragestellungen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109" y="3730100"/>
            <a:ext cx="5098473" cy="1742449"/>
          </a:xfrm>
          <a:prstGeom prst="rect">
            <a:avLst/>
          </a:prstGeom>
          <a:solidFill>
            <a:schemeClr val="bg2">
              <a:lumMod val="50000"/>
              <a:alpha val="768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Hinleitung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lehrerunabhängigem, selbstbestimmtem Gebrauch 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"/>
          <p:cNvSpPr/>
          <p:nvPr/>
        </p:nvSpPr>
        <p:spPr>
          <a:xfrm>
            <a:off x="838200" y="6086637"/>
            <a:ext cx="11173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000" i="1" smtClean="0">
                <a:latin typeface="Arial" charset="0"/>
                <a:ea typeface="Arial" charset="0"/>
                <a:cs typeface="Arial" charset="0"/>
              </a:rPr>
              <a:t>Quelle: AU </a:t>
            </a:r>
            <a:r>
              <a:rPr lang="de-DE" sz="1000" i="1" dirty="0">
                <a:latin typeface="Arial" charset="0"/>
                <a:ea typeface="Arial" charset="0"/>
                <a:cs typeface="Arial" charset="0"/>
              </a:rPr>
              <a:t>6/2009: Arbeiten mit dem Wörterbuch, </a:t>
            </a:r>
            <a:r>
              <a:rPr lang="de-DE" sz="1000" i="1" dirty="0" smtClean="0">
                <a:latin typeface="Arial" charset="0"/>
                <a:ea typeface="Arial" charset="0"/>
                <a:cs typeface="Arial" charset="0"/>
              </a:rPr>
              <a:t>S.8</a:t>
            </a:r>
          </a:p>
        </p:txBody>
      </p:sp>
    </p:spTree>
    <p:extLst>
      <p:ext uri="{BB962C8B-B14F-4D97-AF65-F5344CB8AC3E}">
        <p14:creationId xmlns:p14="http://schemas.microsoft.com/office/powerpoint/2010/main" val="2208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615617" cy="72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M2. </a:t>
            </a:r>
            <a:r>
              <a:rPr lang="en-US" dirty="0" err="1" smtClean="0"/>
              <a:t>Fehleranalyse</a:t>
            </a:r>
            <a:r>
              <a:rPr lang="en-US" dirty="0" smtClean="0"/>
              <a:t> </a:t>
            </a:r>
            <a:r>
              <a:rPr lang="en-US" dirty="0" err="1" smtClean="0"/>
              <a:t>Klassenarbeit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Hilfe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1795161" y="2081168"/>
            <a:ext cx="9216081" cy="469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Komptenzziele</a:t>
            </a:r>
            <a:r>
              <a:rPr lang="en-US" sz="2200" b="1" dirty="0" smtClean="0"/>
              <a:t>: </a:t>
            </a:r>
          </a:p>
          <a:p>
            <a:pPr marL="0" indent="0">
              <a:buNone/>
            </a:pPr>
            <a:r>
              <a:rPr lang="en-US" sz="2200" dirty="0" smtClean="0"/>
              <a:t>Die </a:t>
            </a:r>
            <a:r>
              <a:rPr lang="en-US" sz="2200" dirty="0" err="1" smtClean="0"/>
              <a:t>SuS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AU" sz="2200" dirty="0" err="1" smtClean="0"/>
              <a:t>Finden</a:t>
            </a:r>
            <a:r>
              <a:rPr lang="en-AU" sz="2200" dirty="0" smtClean="0"/>
              <a:t> </a:t>
            </a:r>
            <a:r>
              <a:rPr lang="en-AU" sz="2200" dirty="0" err="1" smtClean="0"/>
              <a:t>ausgehend</a:t>
            </a:r>
            <a:r>
              <a:rPr lang="en-AU" sz="2200" dirty="0" smtClean="0"/>
              <a:t> von den WB-</a:t>
            </a:r>
            <a:r>
              <a:rPr lang="en-AU" sz="2200" dirty="0" err="1" smtClean="0"/>
              <a:t>Einträgen</a:t>
            </a:r>
            <a:r>
              <a:rPr lang="en-AU" sz="2200" dirty="0" smtClean="0"/>
              <a:t> </a:t>
            </a:r>
            <a:r>
              <a:rPr lang="en-AU" sz="2200" dirty="0" err="1" smtClean="0"/>
              <a:t>kontextadäquate</a:t>
            </a:r>
            <a:r>
              <a:rPr lang="en-AU" sz="2200" dirty="0" smtClean="0"/>
              <a:t> deutsche </a:t>
            </a:r>
            <a:r>
              <a:rPr lang="en-AU" sz="2200" dirty="0" err="1" smtClean="0"/>
              <a:t>Äquivalente</a:t>
            </a:r>
            <a:endParaRPr lang="de-DE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 err="1" smtClean="0"/>
              <a:t>Beschreiben</a:t>
            </a:r>
            <a:r>
              <a:rPr lang="en-AU" sz="2200" dirty="0" smtClean="0"/>
              <a:t> </a:t>
            </a:r>
            <a:r>
              <a:rPr lang="en-AU" sz="2200" dirty="0" err="1" smtClean="0"/>
              <a:t>Schwierigkeiten</a:t>
            </a:r>
            <a:r>
              <a:rPr lang="en-AU" sz="2200" dirty="0" smtClean="0"/>
              <a:t> </a:t>
            </a:r>
            <a:r>
              <a:rPr lang="en-AU" sz="2200" dirty="0" err="1" smtClean="0"/>
              <a:t>beim</a:t>
            </a:r>
            <a:r>
              <a:rPr lang="en-AU" sz="2200" dirty="0" smtClean="0"/>
              <a:t> </a:t>
            </a:r>
            <a:r>
              <a:rPr lang="en-AU" sz="2200" dirty="0" err="1" smtClean="0"/>
              <a:t>Finden</a:t>
            </a:r>
            <a:r>
              <a:rPr lang="en-AU" sz="2200" dirty="0" smtClean="0"/>
              <a:t> und </a:t>
            </a:r>
            <a:r>
              <a:rPr lang="en-AU" sz="2200" dirty="0" err="1" smtClean="0"/>
              <a:t>Auswerten</a:t>
            </a:r>
            <a:r>
              <a:rPr lang="en-AU" sz="2200" dirty="0" smtClean="0"/>
              <a:t> von WB-</a:t>
            </a:r>
            <a:r>
              <a:rPr lang="en-AU" sz="2200" dirty="0" err="1" smtClean="0"/>
              <a:t>Lemmata</a:t>
            </a:r>
            <a:endParaRPr lang="en-AU" sz="2200" dirty="0"/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9" y="3379455"/>
            <a:ext cx="544135" cy="5441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199" y="1248837"/>
            <a:ext cx="4092147" cy="72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d</a:t>
            </a:r>
            <a:r>
              <a:rPr lang="en-US" sz="4000" smtClean="0"/>
              <a:t>es </a:t>
            </a:r>
            <a:r>
              <a:rPr lang="en-US" sz="4000" dirty="0" smtClean="0"/>
              <a:t>W</a:t>
            </a:r>
            <a:r>
              <a:rPr lang="en-AU" sz="4000" dirty="0" err="1" smtClean="0"/>
              <a:t>örterbuchs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9" y="4426893"/>
            <a:ext cx="544135" cy="5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720000"/>
          </a:xfrm>
        </p:spPr>
        <p:txBody>
          <a:bodyPr/>
          <a:lstStyle/>
          <a:p>
            <a:r>
              <a:rPr lang="en-US" dirty="0" err="1" smtClean="0"/>
              <a:t>Grundprinzipien</a:t>
            </a:r>
            <a:r>
              <a:rPr lang="en-US" dirty="0" smtClean="0"/>
              <a:t> der W</a:t>
            </a:r>
            <a:r>
              <a:rPr lang="en-AU" dirty="0" err="1" smtClean="0"/>
              <a:t>örterbuchdidaktik</a:t>
            </a:r>
            <a:endParaRPr lang="en-US" dirty="0"/>
          </a:p>
        </p:txBody>
      </p:sp>
      <p:sp>
        <p:nvSpPr>
          <p:cNvPr id="8" name="Rechteck 1"/>
          <p:cNvSpPr/>
          <p:nvPr/>
        </p:nvSpPr>
        <p:spPr>
          <a:xfrm>
            <a:off x="838200" y="6086637"/>
            <a:ext cx="11173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000" i="1" dirty="0" smtClean="0">
                <a:latin typeface="Arial" charset="0"/>
                <a:ea typeface="Arial" charset="0"/>
                <a:cs typeface="Arial" charset="0"/>
              </a:rPr>
              <a:t>Quelle: AU </a:t>
            </a:r>
            <a:r>
              <a:rPr lang="de-DE" sz="1000" i="1" dirty="0">
                <a:latin typeface="Arial" charset="0"/>
                <a:ea typeface="Arial" charset="0"/>
                <a:cs typeface="Arial" charset="0"/>
              </a:rPr>
              <a:t>6/2009: Arbeiten mit dem Wörterbuch, </a:t>
            </a:r>
            <a:r>
              <a:rPr lang="de-DE" sz="1000" i="1" dirty="0" smtClean="0">
                <a:latin typeface="Arial" charset="0"/>
                <a:ea typeface="Arial" charset="0"/>
                <a:cs typeface="Arial" charset="0"/>
              </a:rPr>
              <a:t>S.8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619964"/>
            <a:ext cx="5077693" cy="14141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Berücksichtigung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verschiedener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Benutzungsstile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6110" y="1619964"/>
            <a:ext cx="5098473" cy="1414174"/>
          </a:xfrm>
          <a:prstGeom prst="rect">
            <a:avLst/>
          </a:prstGeom>
          <a:solidFill>
            <a:srgbClr val="009193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Platz im Lehrplan schon in den ersten Schulklassen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438" y="4534926"/>
            <a:ext cx="6941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" charset="0"/>
                <a:ea typeface="Arial" charset="0"/>
                <a:cs typeface="Arial" charset="0"/>
              </a:rPr>
              <a:t>induktive Einführung des Wörterbuchs und schrittweise Aufbau von Wörterbuchbenutzungskompetenz auf der Grundlage der jeweils gelesenen Lektüre</a:t>
            </a:r>
            <a:endParaRPr lang="de-DE" sz="2000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424056" y="3209568"/>
            <a:ext cx="1343891" cy="1149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4" grpId="0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19238"/>
            <a:ext cx="1828800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Breitbild</PresentationFormat>
  <Paragraphs>268</Paragraphs>
  <Slides>92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Calibri Light</vt:lpstr>
      <vt:lpstr>Comic Sans MS</vt:lpstr>
      <vt:lpstr>Palatino Linotype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Bildungsplan 2016 zum Wörterbuch</vt:lpstr>
      <vt:lpstr>Vorausgesetzte Kompetenzen für </vt:lpstr>
      <vt:lpstr>PowerPoint-Präsentation</vt:lpstr>
      <vt:lpstr>Grundprinzipien der Wörterbuchdidaktik</vt:lpstr>
      <vt:lpstr>Grundprinzipien der Wörterbuchdidaktik</vt:lpstr>
      <vt:lpstr>Basiskompetenzen aus der</vt:lpstr>
      <vt:lpstr>PowerPoint-Präsentation</vt:lpstr>
      <vt:lpstr>PowerPoint-Präsentation</vt:lpstr>
      <vt:lpstr>PowerPoint-Präsentation</vt:lpstr>
      <vt:lpstr>M1. Weniger ist mehr!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M2. Bedeutungsbreite erkennen</vt:lpstr>
      <vt:lpstr>PowerPoint-Präsentation</vt:lpstr>
      <vt:lpstr> 1. Die Helvetier ziehen aus ihrem Gebiet aus. </vt:lpstr>
      <vt:lpstr>2. Der Helvetier Divico sagt als Führer einer Gesandtschaft nach einer verlorenen Schlacht u.a. zu Caesar:</vt:lpstr>
      <vt:lpstr>3. Nachdem der Krieg mit den Helvetiern beendet war, kamen Stammesfürsten aus Gallien zu Caesar, die ohne Zeugen mit ihm sprechen wollten.</vt:lpstr>
      <vt:lpstr>4. Die Gallier hatten Caesar um Unterstützung gegen den Germanenfürsten Ariovist gebeten. Dieser ist aus verschiedenen Gründen dazu bereit, u.a. aus folgendem:</vt:lpstr>
      <vt:lpstr>5. Ariovist bereitet Caesar als Gegner einige Schwierigkeiten.</vt:lpstr>
      <vt:lpstr>PowerPoint-Präsentation</vt:lpstr>
      <vt:lpstr>PowerPoint-Präsentation</vt:lpstr>
      <vt:lpstr>PowerPoint-Präsentation</vt:lpstr>
      <vt:lpstr>Schülerbewertung der Wörterbücher</vt:lpstr>
      <vt:lpstr>PowerPoint-Präsentation</vt:lpstr>
      <vt:lpstr>PowerPoint-Präsentation</vt:lpstr>
      <vt:lpstr>M3. Klassenarbeit ohne Wörterbuch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M4. Wörterbuch-Benutzung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M1. Abkürzungen</vt:lpstr>
      <vt:lpstr>PowerPoint-Präsentation</vt:lpstr>
      <vt:lpstr>PowerPoint-Präsentation</vt:lpstr>
      <vt:lpstr>M2. Das “Entsiegeln” von Siglen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M2. Fehleranalyse Klassenarbeit mit Hilfe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Huber, Bernhard</cp:lastModifiedBy>
  <cp:revision>74</cp:revision>
  <dcterms:created xsi:type="dcterms:W3CDTF">2016-10-31T08:38:33Z</dcterms:created>
  <dcterms:modified xsi:type="dcterms:W3CDTF">2017-10-17T11:43:35Z</dcterms:modified>
</cp:coreProperties>
</file>