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305593" indent="-305593">
              <a:buSzPct val="145000"/>
              <a:buChar char="-"/>
            </a:pPr>
            <a:r>
              <a:t>Erzähltheorie: Was ist eine Erzählung, eine Geschichte? Wie ist eine Erzählung aufgebaut? Wie kann man Erzählungen untersuchen?</a:t>
            </a:r>
          </a:p>
          <a:p>
            <a:pPr marL="305593" indent="-305593">
              <a:buSzPct val="145000"/>
              <a:buChar char="-"/>
            </a:pPr>
            <a:r>
              <a:t>Wechselwirkung von Inhalt und Präsentation des Erzählten (Schwerpunkt auf dem „Wie?“)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 &amp;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Christian Bauer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–Christian Bauer</a:t>
            </a:r>
          </a:p>
        </p:txBody>
      </p:sp>
      <p:sp>
        <p:nvSpPr>
          <p:cNvPr id="94" name="„Zitat hier eingeben.“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„Zitat hier eingeben.“ </a:t>
            </a:r>
          </a:p>
        </p:txBody>
      </p:sp>
      <p:sp>
        <p:nvSpPr>
          <p:cNvPr id="9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eg"/>
          <p:cNvSpPr/>
          <p:nvPr>
            <p:ph type="pic" idx="21"/>
          </p:nvPr>
        </p:nvSpPr>
        <p:spPr>
          <a:xfrm>
            <a:off x="-1308100" y="-50800"/>
            <a:ext cx="14782800" cy="9855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bg>
      <p:bgPr>
        <a:solidFill>
          <a:srgbClr val="FFF5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Linie"/>
          <p:cNvSpPr/>
          <p:nvPr/>
        </p:nvSpPr>
        <p:spPr>
          <a:xfrm>
            <a:off x="508000" y="698500"/>
            <a:ext cx="11986199" cy="0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0" tIns="0" rIns="0" bIns="0" anchor="ctr"/>
          <a:lstStyle/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18" name="Linie"/>
          <p:cNvSpPr/>
          <p:nvPr/>
        </p:nvSpPr>
        <p:spPr>
          <a:xfrm>
            <a:off x="508000" y="8989059"/>
            <a:ext cx="11986199" cy="1"/>
          </a:xfrm>
          <a:prstGeom prst="line">
            <a:avLst/>
          </a:prstGeom>
          <a:ln w="76200">
            <a:solidFill>
              <a:srgbClr val="443658"/>
            </a:solidFill>
            <a:miter lim="400000"/>
          </a:ln>
        </p:spPr>
        <p:txBody>
          <a:bodyPr lIns="0" tIns="0" rIns="0" bIns="0" anchor="ctr"/>
          <a:lstStyle/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19" name="Folientitel"/>
          <p:cNvSpPr txBox="1"/>
          <p:nvPr>
            <p:ph type="title" hasCustomPrompt="1"/>
          </p:nvPr>
        </p:nvSpPr>
        <p:spPr>
          <a:xfrm>
            <a:off x="1117562" y="901700"/>
            <a:ext cx="10769676" cy="1183154"/>
          </a:xfrm>
          <a:prstGeom prst="rect">
            <a:avLst/>
          </a:prstGeom>
        </p:spPr>
        <p:txBody>
          <a:bodyPr anchor="t"/>
          <a:lstStyle>
            <a:lvl1pPr defTabSz="415431">
              <a:lnSpc>
                <a:spcPct val="90000"/>
              </a:lnSpc>
              <a:defRPr b="1" cap="all" spc="64" sz="6400">
                <a:solidFill>
                  <a:srgbClr val="5B516A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Folientitel</a:t>
            </a:r>
          </a:p>
        </p:txBody>
      </p:sp>
      <p:sp>
        <p:nvSpPr>
          <p:cNvPr id="120" name="Textebene 1…"/>
          <p:cNvSpPr txBox="1"/>
          <p:nvPr>
            <p:ph type="body" idx="1" hasCustomPrompt="1"/>
          </p:nvPr>
        </p:nvSpPr>
        <p:spPr>
          <a:xfrm>
            <a:off x="1117562" y="3061779"/>
            <a:ext cx="10769676" cy="4771619"/>
          </a:xfrm>
          <a:prstGeom prst="rect">
            <a:avLst/>
          </a:prstGeom>
        </p:spPr>
        <p:txBody>
          <a:bodyPr anchor="t"/>
          <a:lstStyle>
            <a:lvl1pPr marL="406400" indent="-406400" defTabSz="252871">
              <a:spcBef>
                <a:spcPts val="2400"/>
              </a:spcBef>
              <a:buSzPct val="100000"/>
              <a:buBlip>
                <a:blip r:embed="rId2"/>
              </a:buBlip>
              <a:defRPr b="1" spc="24" sz="2400">
                <a:solidFill>
                  <a:srgbClr val="1A5C71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  <a:lvl2pPr marL="812800" indent="-406400" defTabSz="252871">
              <a:spcBef>
                <a:spcPts val="2400"/>
              </a:spcBef>
              <a:buSzPct val="100000"/>
              <a:buBlip>
                <a:blip r:embed="rId2"/>
              </a:buBlip>
              <a:defRPr b="1" spc="24" sz="2400">
                <a:solidFill>
                  <a:srgbClr val="1A5C71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2pPr>
            <a:lvl3pPr marL="1219200" indent="-406400" defTabSz="252871">
              <a:spcBef>
                <a:spcPts val="2400"/>
              </a:spcBef>
              <a:buSzPct val="100000"/>
              <a:buBlip>
                <a:blip r:embed="rId2"/>
              </a:buBlip>
              <a:defRPr b="1" spc="24" sz="2400">
                <a:solidFill>
                  <a:srgbClr val="1A5C71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3pPr>
            <a:lvl4pPr marL="1625600" indent="-406400" defTabSz="252871">
              <a:spcBef>
                <a:spcPts val="2400"/>
              </a:spcBef>
              <a:buSzPct val="100000"/>
              <a:buBlip>
                <a:blip r:embed="rId2"/>
              </a:buBlip>
              <a:defRPr b="1" spc="24" sz="2400">
                <a:solidFill>
                  <a:srgbClr val="1A5C71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4pPr>
            <a:lvl5pPr marL="2032000" indent="-406400" defTabSz="252871">
              <a:spcBef>
                <a:spcPts val="2400"/>
              </a:spcBef>
              <a:buSzPct val="100000"/>
              <a:buBlip>
                <a:blip r:embed="rId2"/>
              </a:buBlip>
              <a:defRPr b="1" spc="24" sz="2400">
                <a:solidFill>
                  <a:srgbClr val="1A5C71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5pPr>
          </a:lstStyle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1" name="Foliennummer"/>
          <p:cNvSpPr txBox="1"/>
          <p:nvPr>
            <p:ph type="sldNum" sz="quarter" idx="2"/>
          </p:nvPr>
        </p:nvSpPr>
        <p:spPr>
          <a:xfrm>
            <a:off x="6342888" y="9053321"/>
            <a:ext cx="327661" cy="342901"/>
          </a:xfrm>
          <a:prstGeom prst="rect">
            <a:avLst/>
          </a:prstGeom>
        </p:spPr>
        <p:txBody>
          <a:bodyPr anchor="b"/>
          <a:lstStyle>
            <a:lvl1pPr defTabSz="252871">
              <a:defRPr spc="28" sz="1400">
                <a:solidFill>
                  <a:srgbClr val="5E5E5E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eg"/>
          <p:cNvSpPr/>
          <p:nvPr>
            <p:ph type="pic" idx="21"/>
          </p:nvPr>
        </p:nvSpPr>
        <p:spPr>
          <a:xfrm>
            <a:off x="1625600" y="374650"/>
            <a:ext cx="9753600" cy="6502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el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Titeltext</a:t>
            </a:r>
          </a:p>
        </p:txBody>
      </p:sp>
      <p:sp>
        <p:nvSpPr>
          <p:cNvPr id="22" name="Textebene 1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Mi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eg"/>
          <p:cNvSpPr/>
          <p:nvPr>
            <p:ph type="pic" idx="21"/>
          </p:nvPr>
        </p:nvSpPr>
        <p:spPr>
          <a:xfrm>
            <a:off x="6375400" y="635000"/>
            <a:ext cx="82169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el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40" name="Textebene 1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- Ob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7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eg"/>
          <p:cNvSpPr/>
          <p:nvPr>
            <p:ph type="pic" idx="21"/>
          </p:nvPr>
        </p:nvSpPr>
        <p:spPr>
          <a:xfrm>
            <a:off x="3810000" y="2590800"/>
            <a:ext cx="942975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67" name="Textebene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8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bene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eg"/>
          <p:cNvSpPr/>
          <p:nvPr>
            <p:ph type="pic" sz="quarter" idx="21"/>
          </p:nvPr>
        </p:nvSpPr>
        <p:spPr>
          <a:xfrm>
            <a:off x="6556375" y="5092700"/>
            <a:ext cx="565785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532204087_1355x1355.jpeg"/>
          <p:cNvSpPr/>
          <p:nvPr>
            <p:ph type="pic" sz="half" idx="22"/>
          </p:nvPr>
        </p:nvSpPr>
        <p:spPr>
          <a:xfrm>
            <a:off x="6718300" y="749300"/>
            <a:ext cx="5334000" cy="5334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532241774_2880x1920.jpeg"/>
          <p:cNvSpPr/>
          <p:nvPr>
            <p:ph type="pic" idx="23"/>
          </p:nvPr>
        </p:nvSpPr>
        <p:spPr>
          <a:xfrm>
            <a:off x="-2832100" y="889000"/>
            <a:ext cx="119634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arratologisches Close reading"/>
          <p:cNvSpPr txBox="1"/>
          <p:nvPr/>
        </p:nvSpPr>
        <p:spPr>
          <a:xfrm>
            <a:off x="210691" y="9285730"/>
            <a:ext cx="205903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49580"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Narratologisches Close reading</a:t>
            </a:r>
          </a:p>
        </p:txBody>
      </p:sp>
      <p:pic>
        <p:nvPicPr>
          <p:cNvPr id="131" name="KuMi_ZSL_Logo_mit_Schutzraum_4c.jpg" descr="KuMi_ZSL_Logo_mit_Schutzraum_4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20181" y="9211561"/>
            <a:ext cx="973928" cy="427739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narratologie"/>
          <p:cNvSpPr txBox="1"/>
          <p:nvPr/>
        </p:nvSpPr>
        <p:spPr>
          <a:xfrm>
            <a:off x="1252909" y="4126144"/>
            <a:ext cx="10769675" cy="1183155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398813">
              <a:defRPr cap="all" spc="61" sz="6144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narratologie</a:t>
            </a:r>
          </a:p>
        </p:txBody>
      </p:sp>
      <p:sp>
        <p:nvSpPr>
          <p:cNvPr id="133" name="lat. narrare (erzählen)"/>
          <p:cNvSpPr/>
          <p:nvPr/>
        </p:nvSpPr>
        <p:spPr>
          <a:xfrm>
            <a:off x="1539179" y="1393714"/>
            <a:ext cx="3909061" cy="1505966"/>
          </a:xfrm>
          <a:prstGeom prst="roundRect">
            <a:avLst>
              <a:gd name="adj" fmla="val 12650"/>
            </a:avLst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lat. </a:t>
            </a:r>
            <a:r>
              <a:rPr b="1">
                <a:latin typeface="Avenir Next Regular"/>
                <a:ea typeface="Avenir Next Regular"/>
                <a:cs typeface="Avenir Next Regular"/>
                <a:sym typeface="Avenir Next Regular"/>
              </a:rPr>
              <a:t>narrare</a:t>
            </a:r>
            <a:r>
              <a:t> (erzählen)</a:t>
            </a:r>
          </a:p>
        </p:txBody>
      </p:sp>
      <p:sp>
        <p:nvSpPr>
          <p:cNvPr id="134" name="Linie"/>
          <p:cNvSpPr/>
          <p:nvPr/>
        </p:nvSpPr>
        <p:spPr>
          <a:xfrm>
            <a:off x="3588313" y="3019797"/>
            <a:ext cx="1571695" cy="979880"/>
          </a:xfrm>
          <a:prstGeom prst="line">
            <a:avLst/>
          </a:prstGeom>
          <a:ln w="12700">
            <a:solidFill>
              <a:srgbClr val="443658"/>
            </a:solidFill>
            <a:miter lim="400000"/>
          </a:ln>
        </p:spPr>
        <p:txBody>
          <a:bodyPr lIns="50800" tIns="50800" rIns="50800" bIns="50800" anchor="ctr"/>
          <a:lstStyle/>
          <a:p>
            <a:pPr defTabSz="252871">
              <a:defRPr b="0" spc="28" sz="1400">
                <a:solidFill>
                  <a:srgbClr val="002C3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35" name="Wissenschaft vom Erzählen…"/>
          <p:cNvSpPr/>
          <p:nvPr/>
        </p:nvSpPr>
        <p:spPr>
          <a:xfrm>
            <a:off x="7575106" y="1368356"/>
            <a:ext cx="3909061" cy="1505966"/>
          </a:xfrm>
          <a:prstGeom prst="roundRect">
            <a:avLst>
              <a:gd name="adj" fmla="val 12650"/>
            </a:avLst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Wissenschaft vom Erzählen</a:t>
            </a:r>
          </a:p>
          <a:p>
            <a:pPr defTabSz="825500">
              <a:defRPr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r>
              <a:t>(„Erzähltheorie“)</a:t>
            </a:r>
          </a:p>
        </p:txBody>
      </p:sp>
      <p:sp>
        <p:nvSpPr>
          <p:cNvPr id="136" name="Linie"/>
          <p:cNvSpPr/>
          <p:nvPr/>
        </p:nvSpPr>
        <p:spPr>
          <a:xfrm flipH="1">
            <a:off x="7256903" y="3019864"/>
            <a:ext cx="1644410" cy="979879"/>
          </a:xfrm>
          <a:prstGeom prst="line">
            <a:avLst/>
          </a:prstGeom>
          <a:ln w="12700">
            <a:solidFill>
              <a:srgbClr val="443658"/>
            </a:solidFill>
            <a:miter lim="400000"/>
          </a:ln>
        </p:spPr>
        <p:txBody>
          <a:bodyPr lIns="50800" tIns="50800" rIns="50800" bIns="50800" anchor="ctr"/>
          <a:lstStyle/>
          <a:p>
            <a:pPr defTabSz="252871">
              <a:defRPr b="0" spc="28" sz="1400">
                <a:solidFill>
                  <a:srgbClr val="002C3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37" name="Inhalt des Erzählten…"/>
          <p:cNvSpPr/>
          <p:nvPr/>
        </p:nvSpPr>
        <p:spPr>
          <a:xfrm>
            <a:off x="1539179" y="6535763"/>
            <a:ext cx="3909061" cy="1505966"/>
          </a:xfrm>
          <a:prstGeom prst="roundRect">
            <a:avLst>
              <a:gd name="adj" fmla="val 12650"/>
            </a:avLst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b="1">
                <a:latin typeface="Avenir Next Regular"/>
                <a:ea typeface="Avenir Next Regular"/>
                <a:cs typeface="Avenir Next Regular"/>
                <a:sym typeface="Avenir Next Regular"/>
              </a:rPr>
              <a:t>Inhalt</a:t>
            </a:r>
            <a:r>
              <a:t> </a:t>
            </a:r>
            <a:r>
              <a:rPr sz="2200"/>
              <a:t>des Erzählten</a:t>
            </a:r>
            <a:r>
              <a:t> </a:t>
            </a:r>
          </a:p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  <a:p>
            <a:pPr defTabSz="825500">
              <a:defRPr b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b="1">
                <a:latin typeface="Avenir Next Regular"/>
                <a:ea typeface="Avenir Next Regular"/>
                <a:cs typeface="Avenir Next Regular"/>
                <a:sym typeface="Avenir Next Regular"/>
              </a:rPr>
              <a:t>Präsentation</a:t>
            </a:r>
            <a:r>
              <a:t> </a:t>
            </a:r>
            <a:r>
              <a:rPr sz="2200"/>
              <a:t>des</a:t>
            </a:r>
            <a:r>
              <a:t> </a:t>
            </a:r>
            <a:r>
              <a:rPr sz="2200"/>
              <a:t>Erzählten</a:t>
            </a:r>
          </a:p>
        </p:txBody>
      </p:sp>
      <p:sp>
        <p:nvSpPr>
          <p:cNvPr id="138" name="Linie"/>
          <p:cNvSpPr/>
          <p:nvPr/>
        </p:nvSpPr>
        <p:spPr>
          <a:xfrm flipV="1">
            <a:off x="3587674" y="5436221"/>
            <a:ext cx="1572973" cy="984548"/>
          </a:xfrm>
          <a:prstGeom prst="line">
            <a:avLst/>
          </a:prstGeom>
          <a:ln w="12700">
            <a:solidFill>
              <a:srgbClr val="443658"/>
            </a:solidFill>
            <a:miter lim="400000"/>
          </a:ln>
        </p:spPr>
        <p:txBody>
          <a:bodyPr lIns="50800" tIns="50800" rIns="50800" bIns="50800" anchor="ctr"/>
          <a:lstStyle/>
          <a:p>
            <a:pPr defTabSz="252871">
              <a:defRPr b="0" spc="28" sz="1400">
                <a:solidFill>
                  <a:srgbClr val="002C3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39" name="Linie"/>
          <p:cNvSpPr/>
          <p:nvPr/>
        </p:nvSpPr>
        <p:spPr>
          <a:xfrm flipH="1">
            <a:off x="2948780" y="7288745"/>
            <a:ext cx="1089859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arrow"/>
            <a:tailEnd type="arrow"/>
          </a:ln>
        </p:spPr>
        <p:txBody>
          <a:bodyPr lIns="50800" tIns="50800" rIns="50800" bIns="50800" anchor="ctr"/>
          <a:lstStyle/>
          <a:p>
            <a:pPr defTabSz="252871">
              <a:defRPr b="0" spc="28" sz="1400">
                <a:solidFill>
                  <a:srgbClr val="002C3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40" name="Was?"/>
          <p:cNvSpPr/>
          <p:nvPr/>
        </p:nvSpPr>
        <p:spPr>
          <a:xfrm>
            <a:off x="1702584" y="5553894"/>
            <a:ext cx="1651001" cy="812801"/>
          </a:xfrm>
          <a:prstGeom prst="wedgeEllipseCallout">
            <a:avLst>
              <a:gd name="adj1" fmla="val 3935"/>
              <a:gd name="adj2" fmla="val 86082"/>
            </a:avLst>
          </a:prstGeom>
          <a:solidFill>
            <a:srgbClr val="00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5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Was?</a:t>
            </a:r>
          </a:p>
        </p:txBody>
      </p:sp>
      <p:sp>
        <p:nvSpPr>
          <p:cNvPr id="141" name="Wie?"/>
          <p:cNvSpPr/>
          <p:nvPr/>
        </p:nvSpPr>
        <p:spPr>
          <a:xfrm>
            <a:off x="210691" y="6529413"/>
            <a:ext cx="1651001" cy="812801"/>
          </a:xfrm>
          <a:prstGeom prst="wedgeEllipseCallout">
            <a:avLst>
              <a:gd name="adj1" fmla="val 38497"/>
              <a:gd name="adj2" fmla="val 77753"/>
            </a:avLst>
          </a:prstGeom>
          <a:solidFill>
            <a:srgbClr val="3ABA5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5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Wie?</a:t>
            </a:r>
          </a:p>
        </p:txBody>
      </p:sp>
      <p:sp>
        <p:nvSpPr>
          <p:cNvPr id="142" name="Kategorien"/>
          <p:cNvSpPr/>
          <p:nvPr/>
        </p:nvSpPr>
        <p:spPr>
          <a:xfrm>
            <a:off x="7575106" y="6561121"/>
            <a:ext cx="3909061" cy="1505966"/>
          </a:xfrm>
          <a:prstGeom prst="roundRect">
            <a:avLst>
              <a:gd name="adj" fmla="val 12650"/>
            </a:avLst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30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Kategorien</a:t>
            </a:r>
          </a:p>
        </p:txBody>
      </p:sp>
      <p:sp>
        <p:nvSpPr>
          <p:cNvPr id="143" name="Linie"/>
          <p:cNvSpPr/>
          <p:nvPr/>
        </p:nvSpPr>
        <p:spPr>
          <a:xfrm>
            <a:off x="7196692" y="5448445"/>
            <a:ext cx="1571695" cy="979879"/>
          </a:xfrm>
          <a:prstGeom prst="line">
            <a:avLst/>
          </a:prstGeom>
          <a:ln w="12700">
            <a:solidFill>
              <a:srgbClr val="443658"/>
            </a:solidFill>
            <a:miter lim="400000"/>
          </a:ln>
        </p:spPr>
        <p:txBody>
          <a:bodyPr lIns="50800" tIns="50800" rIns="50800" bIns="50800" anchor="ctr"/>
          <a:lstStyle/>
          <a:p>
            <a:pPr defTabSz="252871">
              <a:defRPr b="0" spc="28" sz="1400">
                <a:solidFill>
                  <a:srgbClr val="002C3A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</a:p>
        </p:txBody>
      </p:sp>
      <p:sp>
        <p:nvSpPr>
          <p:cNvPr id="144" name="Raum"/>
          <p:cNvSpPr/>
          <p:nvPr/>
        </p:nvSpPr>
        <p:spPr>
          <a:xfrm>
            <a:off x="8904562" y="5873105"/>
            <a:ext cx="1651001" cy="812801"/>
          </a:xfrm>
          <a:prstGeom prst="wedgeEllipseCallout">
            <a:avLst>
              <a:gd name="adj1" fmla="val 3935"/>
              <a:gd name="adj2" fmla="val 86082"/>
            </a:avLst>
          </a:prstGeom>
          <a:solidFill>
            <a:srgbClr val="E4E9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Raum</a:t>
            </a:r>
          </a:p>
        </p:txBody>
      </p:sp>
      <p:sp>
        <p:nvSpPr>
          <p:cNvPr id="145" name="Zeit"/>
          <p:cNvSpPr/>
          <p:nvPr/>
        </p:nvSpPr>
        <p:spPr>
          <a:xfrm>
            <a:off x="10784078" y="6157687"/>
            <a:ext cx="1651001" cy="812801"/>
          </a:xfrm>
          <a:prstGeom prst="wedgeEllipseCallout">
            <a:avLst>
              <a:gd name="adj1" fmla="val -35559"/>
              <a:gd name="adj2" fmla="val 74769"/>
            </a:avLst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Zeit</a:t>
            </a:r>
          </a:p>
        </p:txBody>
      </p:sp>
      <p:sp>
        <p:nvSpPr>
          <p:cNvPr id="146" name="Figuren"/>
          <p:cNvSpPr/>
          <p:nvPr/>
        </p:nvSpPr>
        <p:spPr>
          <a:xfrm>
            <a:off x="10551850" y="7530303"/>
            <a:ext cx="1651001" cy="812801"/>
          </a:xfrm>
          <a:prstGeom prst="wedgeEllipseCallout">
            <a:avLst>
              <a:gd name="adj1" fmla="val -56344"/>
              <a:gd name="adj2" fmla="val -44583"/>
            </a:avLst>
          </a:prstGeom>
          <a:solidFill>
            <a:srgbClr val="B5D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Figuren</a:t>
            </a:r>
          </a:p>
        </p:txBody>
      </p:sp>
      <p:sp>
        <p:nvSpPr>
          <p:cNvPr id="147" name="Fokalisierung"/>
          <p:cNvSpPr/>
          <p:nvPr/>
        </p:nvSpPr>
        <p:spPr>
          <a:xfrm>
            <a:off x="6407044" y="7667214"/>
            <a:ext cx="2747368" cy="907958"/>
          </a:xfrm>
          <a:prstGeom prst="wedgeEllipseCallout">
            <a:avLst>
              <a:gd name="adj1" fmla="val 36286"/>
              <a:gd name="adj2" fmla="val -60547"/>
            </a:avLst>
          </a:prstGeom>
          <a:solidFill>
            <a:srgbClr val="FF5E2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Fokalisierung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0" grpId="9"/>
      <p:bldP build="whole" bldLvl="1" animBg="1" rev="0" advAuto="0" spid="136" grpId="4"/>
      <p:bldP build="whole" bldLvl="1" animBg="1" rev="0" advAuto="0" spid="142" grpId="12"/>
      <p:bldP build="whole" bldLvl="1" animBg="1" rev="0" advAuto="0" spid="133" grpId="3"/>
      <p:bldP build="whole" bldLvl="1" animBg="1" rev="0" advAuto="0" spid="138" grpId="6"/>
      <p:bldP build="whole" bldLvl="1" animBg="1" rev="0" advAuto="0" spid="141" grpId="10"/>
      <p:bldP build="whole" bldLvl="1" animBg="1" rev="0" advAuto="0" spid="132" grpId="1"/>
      <p:bldP build="whole" bldLvl="1" animBg="1" rev="0" advAuto="0" spid="143" grpId="11"/>
      <p:bldP build="whole" bldLvl="1" animBg="1" rev="0" advAuto="0" spid="135" grpId="5"/>
      <p:bldP build="whole" bldLvl="1" animBg="1" rev="0" advAuto="0" spid="145" grpId="14"/>
      <p:bldP build="whole" bldLvl="1" animBg="1" rev="0" advAuto="0" spid="146" grpId="15"/>
      <p:bldP build="whole" bldLvl="1" animBg="1" rev="0" advAuto="0" spid="137" grpId="8"/>
      <p:bldP build="whole" bldLvl="1" animBg="1" rev="0" advAuto="0" spid="147" grpId="16"/>
      <p:bldP build="whole" bldLvl="1" animBg="1" rev="0" advAuto="0" spid="139" grpId="7"/>
      <p:bldP build="whole" bldLvl="1" animBg="1" rev="0" advAuto="0" spid="134" grpId="2"/>
      <p:bldP build="whole" bldLvl="1" animBg="1" rev="0" advAuto="0" spid="144" grpId="1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AUM"/>
          <p:cNvSpPr txBox="1"/>
          <p:nvPr/>
        </p:nvSpPr>
        <p:spPr>
          <a:xfrm rot="20820000">
            <a:off x="3043461" y="3224602"/>
            <a:ext cx="2061846" cy="965201"/>
          </a:xfrm>
          <a:prstGeom prst="rect">
            <a:avLst/>
          </a:prstGeom>
          <a:solidFill>
            <a:srgbClr val="E4E9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50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RAUM</a:t>
            </a:r>
          </a:p>
        </p:txBody>
      </p:sp>
      <p:sp>
        <p:nvSpPr>
          <p:cNvPr id="152" name="ZEIT"/>
          <p:cNvSpPr txBox="1"/>
          <p:nvPr/>
        </p:nvSpPr>
        <p:spPr>
          <a:xfrm rot="600000">
            <a:off x="8599804" y="3125697"/>
            <a:ext cx="1473836" cy="965201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50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ZEIT</a:t>
            </a:r>
          </a:p>
        </p:txBody>
      </p:sp>
      <p:sp>
        <p:nvSpPr>
          <p:cNvPr id="153" name="FIGUREN"/>
          <p:cNvSpPr txBox="1"/>
          <p:nvPr/>
        </p:nvSpPr>
        <p:spPr>
          <a:xfrm rot="660000">
            <a:off x="1335405" y="6215026"/>
            <a:ext cx="2947036" cy="965201"/>
          </a:xfrm>
          <a:prstGeom prst="rect">
            <a:avLst/>
          </a:prstGeom>
          <a:solidFill>
            <a:srgbClr val="B5D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50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FIGUREN</a:t>
            </a:r>
          </a:p>
        </p:txBody>
      </p:sp>
      <p:sp>
        <p:nvSpPr>
          <p:cNvPr id="154" name="FOKALISIERUNG"/>
          <p:cNvSpPr txBox="1"/>
          <p:nvPr/>
        </p:nvSpPr>
        <p:spPr>
          <a:xfrm rot="21060000">
            <a:off x="6783705" y="6078286"/>
            <a:ext cx="5305426" cy="965201"/>
          </a:xfrm>
          <a:prstGeom prst="rect">
            <a:avLst/>
          </a:prstGeom>
          <a:solidFill>
            <a:srgbClr val="FF5E2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50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FOKALISIERUNG</a:t>
            </a:r>
          </a:p>
        </p:txBody>
      </p:sp>
      <p:sp>
        <p:nvSpPr>
          <p:cNvPr id="155" name="narratologische kategorien"/>
          <p:cNvSpPr txBox="1"/>
          <p:nvPr>
            <p:ph type="title"/>
          </p:nvPr>
        </p:nvSpPr>
        <p:spPr>
          <a:xfrm>
            <a:off x="1117562" y="900747"/>
            <a:ext cx="10769676" cy="1183155"/>
          </a:xfrm>
          <a:prstGeom prst="rect">
            <a:avLst/>
          </a:prstGeom>
          <a:ln w="25400">
            <a:solidFill>
              <a:srgbClr val="5B516A"/>
            </a:solidFill>
          </a:ln>
        </p:spPr>
        <p:txBody>
          <a:bodyPr anchor="ctr"/>
          <a:lstStyle>
            <a:lvl1pPr defTabSz="315727">
              <a:defRPr spc="48" sz="4864"/>
            </a:lvl1pPr>
          </a:lstStyle>
          <a:p>
            <a:pPr/>
            <a:r>
              <a:t>narratologische kategorien</a:t>
            </a:r>
          </a:p>
        </p:txBody>
      </p:sp>
      <p:sp>
        <p:nvSpPr>
          <p:cNvPr id="156" name="Narratologisches Close reading"/>
          <p:cNvSpPr txBox="1"/>
          <p:nvPr/>
        </p:nvSpPr>
        <p:spPr>
          <a:xfrm>
            <a:off x="210691" y="9285730"/>
            <a:ext cx="205903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49580"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Narratologisches Close reading</a:t>
            </a:r>
          </a:p>
        </p:txBody>
      </p:sp>
      <p:pic>
        <p:nvPicPr>
          <p:cNvPr id="157" name="KuMi_ZSL_Logo_mit_Schutzraum_4c.jpg" descr="KuMi_ZSL_Logo_mit_Schutzraum_4c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20181" y="9211561"/>
            <a:ext cx="973928" cy="427739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narratologische kategorien"/>
          <p:cNvSpPr txBox="1"/>
          <p:nvPr/>
        </p:nvSpPr>
        <p:spPr>
          <a:xfrm>
            <a:off x="1117562" y="900747"/>
            <a:ext cx="10769676" cy="1183155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>
            <a:lvl1pPr defTabSz="315727">
              <a:lnSpc>
                <a:spcPct val="90000"/>
              </a:lnSpc>
              <a:defRPr cap="all" spc="48" sz="4864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narratologische kategorien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narratologische kategorien"/>
          <p:cNvSpPr txBox="1"/>
          <p:nvPr>
            <p:ph type="title"/>
          </p:nvPr>
        </p:nvSpPr>
        <p:spPr>
          <a:xfrm>
            <a:off x="1252909" y="1045518"/>
            <a:ext cx="10769675" cy="1183155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anchor="ctr"/>
          <a:lstStyle>
            <a:lvl1pPr defTabSz="315727">
              <a:defRPr spc="48" sz="4864">
                <a:solidFill>
                  <a:srgbClr val="000000"/>
                </a:solidFill>
              </a:defRPr>
            </a:lvl1pPr>
          </a:lstStyle>
          <a:p>
            <a:pPr/>
            <a:r>
              <a:t>narratologische kategorien</a:t>
            </a:r>
          </a:p>
        </p:txBody>
      </p:sp>
      <p:pic>
        <p:nvPicPr>
          <p:cNvPr id="161" name="KuMi_ZSL_Logo_mit_Schutzraum_4c.jpg" descr="KuMi_ZSL_Logo_mit_Schutzraum_4c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20181" y="9211561"/>
            <a:ext cx="973928" cy="4277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Grundriss.pdf" descr="Grundriss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20528" y="2588390"/>
            <a:ext cx="2181441" cy="2237610"/>
          </a:xfrm>
          <a:prstGeom prst="rect">
            <a:avLst/>
          </a:prstGeom>
          <a:ln w="101600">
            <a:solidFill>
              <a:srgbClr val="E4E942"/>
            </a:solidFill>
            <a:miter lim="400000"/>
          </a:ln>
        </p:spPr>
      </p:pic>
      <p:pic>
        <p:nvPicPr>
          <p:cNvPr id="163" name="Symbol_Zeit.pdf" descr="Symbol_Zeit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00103" y="2748552"/>
            <a:ext cx="2182724" cy="2139697"/>
          </a:xfrm>
          <a:prstGeom prst="rect">
            <a:avLst/>
          </a:prstGeom>
          <a:ln w="101600">
            <a:solidFill>
              <a:schemeClr val="accent6"/>
            </a:solidFill>
            <a:miter lim="400000"/>
          </a:ln>
        </p:spPr>
      </p:pic>
      <p:pic>
        <p:nvPicPr>
          <p:cNvPr id="164" name="Symbol_Fokalisierung.pdf" descr="Symbol_Fokalisierung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00103" y="6088703"/>
            <a:ext cx="2182724" cy="1871215"/>
          </a:xfrm>
          <a:prstGeom prst="rect">
            <a:avLst/>
          </a:prstGeom>
          <a:ln w="101600">
            <a:solidFill>
              <a:srgbClr val="FF5E29"/>
            </a:solidFill>
            <a:miter lim="400000"/>
          </a:ln>
        </p:spPr>
      </p:pic>
      <p:pic>
        <p:nvPicPr>
          <p:cNvPr id="165" name="Symol_Figuren.pdf" descr="Symol_Figuren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320528" y="5922879"/>
            <a:ext cx="2181441" cy="2041426"/>
          </a:xfrm>
          <a:prstGeom prst="rect">
            <a:avLst/>
          </a:prstGeom>
          <a:ln w="101600">
            <a:solidFill>
              <a:srgbClr val="B5D0FF"/>
            </a:solidFill>
            <a:miter lim="400000"/>
          </a:ln>
        </p:spPr>
      </p:pic>
      <p:sp>
        <p:nvSpPr>
          <p:cNvPr id="166" name="Narratologisches Close-Reading"/>
          <p:cNvSpPr txBox="1"/>
          <p:nvPr/>
        </p:nvSpPr>
        <p:spPr>
          <a:xfrm>
            <a:off x="210691" y="9285730"/>
            <a:ext cx="2102347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49580"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Narratologisches Close-Reading</a:t>
            </a:r>
          </a:p>
        </p:txBody>
      </p:sp>
      <p:sp>
        <p:nvSpPr>
          <p:cNvPr id="167" name="RAUM"/>
          <p:cNvSpPr txBox="1"/>
          <p:nvPr/>
        </p:nvSpPr>
        <p:spPr>
          <a:xfrm>
            <a:off x="2867212" y="5062056"/>
            <a:ext cx="1088073" cy="533401"/>
          </a:xfrm>
          <a:prstGeom prst="rect">
            <a:avLst/>
          </a:prstGeom>
          <a:solidFill>
            <a:srgbClr val="E4E9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RAUM</a:t>
            </a:r>
          </a:p>
        </p:txBody>
      </p:sp>
      <p:sp>
        <p:nvSpPr>
          <p:cNvPr id="168" name="ZEIT"/>
          <p:cNvSpPr txBox="1"/>
          <p:nvPr/>
        </p:nvSpPr>
        <p:spPr>
          <a:xfrm>
            <a:off x="9194431" y="5062056"/>
            <a:ext cx="794068" cy="533401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ZEIT</a:t>
            </a:r>
          </a:p>
        </p:txBody>
      </p:sp>
      <p:sp>
        <p:nvSpPr>
          <p:cNvPr id="169" name="FIGUREN"/>
          <p:cNvSpPr txBox="1"/>
          <p:nvPr/>
        </p:nvSpPr>
        <p:spPr>
          <a:xfrm>
            <a:off x="2645914" y="8158988"/>
            <a:ext cx="1530669" cy="533401"/>
          </a:xfrm>
          <a:prstGeom prst="rect">
            <a:avLst/>
          </a:prstGeom>
          <a:solidFill>
            <a:srgbClr val="B5D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FIGUREN</a:t>
            </a:r>
          </a:p>
        </p:txBody>
      </p:sp>
      <p:sp>
        <p:nvSpPr>
          <p:cNvPr id="170" name="FOKALISIERUNG"/>
          <p:cNvSpPr txBox="1"/>
          <p:nvPr/>
        </p:nvSpPr>
        <p:spPr>
          <a:xfrm>
            <a:off x="8236533" y="8158988"/>
            <a:ext cx="2709864" cy="533401"/>
          </a:xfrm>
          <a:prstGeom prst="rect">
            <a:avLst/>
          </a:prstGeom>
          <a:solidFill>
            <a:srgbClr val="FF5E2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25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FOKALISIERUNG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