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3" r:id="rId5"/>
    <p:sldId id="259" r:id="rId6"/>
    <p:sldId id="260"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de-DE"/>
              <a:t>Mastertitelformat bearbeiten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4/6/2019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de-DE"/>
              <a:t>Mastertitelformat bearbeiten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dirty="0"/>
              <a:t>Bild durch Klicken auf Symbol hinzufügen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446C117F-5CCF-4837-BE5F-2B92066CAFAF}" type="datetimeFigureOut">
              <a:rPr lang="en-US" dirty="0"/>
              <a:t>4/6/2019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de-DE"/>
              <a:t>Mastertitelformat bearbeiten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84EB90BD-B6CE-46B7-997F-7313B992CCDC}" type="datetimeFigureOut">
              <a:rPr lang="en-US" dirty="0"/>
              <a:t>4/6/2019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de-DE"/>
              <a:t>Mastertitelformat bearbeiten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CDB9D11F-B188-461D-B23F-39381795C052}" type="datetimeFigureOut">
              <a:rPr lang="en-US" dirty="0"/>
              <a:t>4/6/2019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‹Nr.›</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de-DE"/>
              <a:t>Mastertitelformat bearbeiten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52E6D8D9-55A2-4063-B0F3-121F44549695}" type="datetimeFigureOut">
              <a:rPr lang="en-US" dirty="0"/>
              <a:t>4/6/2019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palte">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de-DE"/>
              <a:t>Mastertitelformat bearbeiten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3" name="Date Placeholder 2"/>
          <p:cNvSpPr>
            <a:spLocks noGrp="1"/>
          </p:cNvSpPr>
          <p:nvPr>
            <p:ph type="dt" sz="half" idx="10"/>
          </p:nvPr>
        </p:nvSpPr>
        <p:spPr/>
        <p:txBody>
          <a:bodyPr/>
          <a:lstStyle/>
          <a:p>
            <a:fld id="{D4B24536-994D-4021-A283-9F449C0DB509}" type="datetimeFigureOut">
              <a:rPr lang="en-US" dirty="0"/>
              <a:t>4/6/2019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spalt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de-DE"/>
              <a:t>Mastertitelformat bearbeiten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dirty="0"/>
              <a:t>Bild durch Klicken auf Symbol hinzufügen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dirty="0"/>
              <a:t>Bild durch Klicken auf Symbol hinzufügen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dirty="0"/>
              <a:t>Bild durch Klicken auf Symbol hinzufügen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3" name="Date Placeholder 2"/>
          <p:cNvSpPr>
            <a:spLocks noGrp="1"/>
          </p:cNvSpPr>
          <p:nvPr>
            <p:ph type="dt" sz="half" idx="10"/>
          </p:nvPr>
        </p:nvSpPr>
        <p:spPr/>
        <p:txBody>
          <a:bodyPr/>
          <a:lstStyle/>
          <a:p>
            <a:fld id="{3CBBBB78-C96F-47B7-AB17-D852CA960AC9}" type="datetimeFigureOut">
              <a:rPr lang="en-US" dirty="0"/>
              <a:t>4/6/2019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4/6/2019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4/6/2019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4/6/2019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de-DE"/>
              <a:t>Mastertitelformat bearbeiten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30578ACC-22D6-47C1-A373-4FD133E34F3C}" type="datetimeFigureOut">
              <a:rPr lang="en-US" dirty="0"/>
              <a:t>4/6/2019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4/6/2019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de-DE"/>
              <a:t>Mastertitelformat bearbeiten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80322" y="3030008"/>
            <a:ext cx="4698355" cy="290617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594123" y="3030008"/>
            <a:ext cx="4700059" cy="290617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4/6/2019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4/6/2019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4/6/2019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de-DE"/>
              <a:t>Mastertitelformat bearbeiten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E331444B-B92B-4E27-8C94-BB93EAF5CB18}" type="datetimeFigureOut">
              <a:rPr lang="en-US" dirty="0"/>
              <a:t>4/6/2019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de-DE"/>
              <a:t>Mastertitelformat bearbeiten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dirty="0"/>
              <a:t>Bild durch Klicken auf Symbol hinzufügen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363EFA5E-FA76-400D-B3DC-F0BA90E6D107}" type="datetimeFigureOut">
              <a:rPr lang="en-US" dirty="0"/>
              <a:t>4/6/2019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4/6/2019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0BCECF-8597-459C-BE3B-F831F354E5BA}"/>
              </a:ext>
            </a:extLst>
          </p:cNvPr>
          <p:cNvSpPr>
            <a:spLocks noGrp="1"/>
          </p:cNvSpPr>
          <p:nvPr>
            <p:ph type="ctrTitle"/>
          </p:nvPr>
        </p:nvSpPr>
        <p:spPr/>
        <p:txBody>
          <a:bodyPr/>
          <a:lstStyle/>
          <a:p>
            <a:r>
              <a:rPr lang="de-DE" dirty="0"/>
              <a:t>15 </a:t>
            </a:r>
            <a:r>
              <a:rPr lang="de-DE" dirty="0" err="1"/>
              <a:t>años</a:t>
            </a:r>
            <a:r>
              <a:rPr lang="de-DE" dirty="0"/>
              <a:t> y </a:t>
            </a:r>
            <a:r>
              <a:rPr lang="de-DE" dirty="0" err="1"/>
              <a:t>un</a:t>
            </a:r>
            <a:r>
              <a:rPr lang="de-DE" dirty="0"/>
              <a:t> </a:t>
            </a:r>
            <a:r>
              <a:rPr lang="de-DE" dirty="0" err="1"/>
              <a:t>día</a:t>
            </a:r>
            <a:endParaRPr lang="de-DE" dirty="0"/>
          </a:p>
        </p:txBody>
      </p:sp>
      <p:sp>
        <p:nvSpPr>
          <p:cNvPr id="3" name="Untertitel 2">
            <a:extLst>
              <a:ext uri="{FF2B5EF4-FFF2-40B4-BE49-F238E27FC236}">
                <a16:creationId xmlns:a16="http://schemas.microsoft.com/office/drawing/2014/main" id="{2F56F8D3-421F-4C9F-B909-ADF673015D03}"/>
              </a:ext>
            </a:extLst>
          </p:cNvPr>
          <p:cNvSpPr>
            <a:spLocks noGrp="1"/>
          </p:cNvSpPr>
          <p:nvPr>
            <p:ph type="subTitle" idx="1"/>
          </p:nvPr>
        </p:nvSpPr>
        <p:spPr/>
        <p:txBody>
          <a:bodyPr/>
          <a:lstStyle/>
          <a:p>
            <a:endParaRPr lang="de-DE"/>
          </a:p>
        </p:txBody>
      </p:sp>
    </p:spTree>
    <p:extLst>
      <p:ext uri="{BB962C8B-B14F-4D97-AF65-F5344CB8AC3E}">
        <p14:creationId xmlns:p14="http://schemas.microsoft.com/office/powerpoint/2010/main" val="2713260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89C81712-9CC3-4876-95DC-5343C236C18D}"/>
              </a:ext>
            </a:extLst>
          </p:cNvPr>
          <p:cNvSpPr txBox="1"/>
          <p:nvPr/>
        </p:nvSpPr>
        <p:spPr>
          <a:xfrm rot="2174575">
            <a:off x="220898" y="2091459"/>
            <a:ext cx="3114087" cy="461665"/>
          </a:xfrm>
          <a:prstGeom prst="rect">
            <a:avLst/>
          </a:prstGeom>
          <a:noFill/>
        </p:spPr>
        <p:txBody>
          <a:bodyPr wrap="square" rtlCol="0">
            <a:spAutoFit/>
          </a:bodyPr>
          <a:lstStyle/>
          <a:p>
            <a:r>
              <a:rPr lang="de-DE" sz="2400" dirty="0"/>
              <a:t>La </a:t>
            </a:r>
            <a:r>
              <a:rPr lang="de-DE" sz="2400" dirty="0" err="1"/>
              <a:t>prueba</a:t>
            </a:r>
            <a:r>
              <a:rPr lang="de-DE" sz="2400" dirty="0"/>
              <a:t> de </a:t>
            </a:r>
            <a:r>
              <a:rPr lang="de-DE" sz="2400" dirty="0" err="1"/>
              <a:t>valor</a:t>
            </a:r>
            <a:endParaRPr lang="de-DE" sz="2400" dirty="0"/>
          </a:p>
        </p:txBody>
      </p:sp>
      <p:sp>
        <p:nvSpPr>
          <p:cNvPr id="6" name="Textfeld 5">
            <a:extLst>
              <a:ext uri="{FF2B5EF4-FFF2-40B4-BE49-F238E27FC236}">
                <a16:creationId xmlns:a16="http://schemas.microsoft.com/office/drawing/2014/main" id="{3F543F26-A6F9-43AC-B431-A9734B7783A7}"/>
              </a:ext>
            </a:extLst>
          </p:cNvPr>
          <p:cNvSpPr txBox="1"/>
          <p:nvPr/>
        </p:nvSpPr>
        <p:spPr>
          <a:xfrm>
            <a:off x="3615449" y="1088895"/>
            <a:ext cx="4068866" cy="461665"/>
          </a:xfrm>
          <a:prstGeom prst="rect">
            <a:avLst/>
          </a:prstGeom>
          <a:noFill/>
        </p:spPr>
        <p:txBody>
          <a:bodyPr wrap="square" rtlCol="0">
            <a:spAutoFit/>
          </a:bodyPr>
          <a:lstStyle/>
          <a:p>
            <a:r>
              <a:rPr lang="de-DE" sz="2400" dirty="0"/>
              <a:t>La </a:t>
            </a:r>
            <a:r>
              <a:rPr lang="de-DE" sz="2400" dirty="0" err="1"/>
              <a:t>madre</a:t>
            </a:r>
            <a:r>
              <a:rPr lang="de-DE" sz="2400" dirty="0"/>
              <a:t> y </a:t>
            </a:r>
            <a:r>
              <a:rPr lang="de-DE" sz="2400" dirty="0" err="1"/>
              <a:t>el</a:t>
            </a:r>
            <a:r>
              <a:rPr lang="de-DE" sz="2400" dirty="0"/>
              <a:t> </a:t>
            </a:r>
            <a:r>
              <a:rPr lang="de-DE" sz="2400" dirty="0" err="1"/>
              <a:t>castin</a:t>
            </a:r>
            <a:endParaRPr lang="de-DE" sz="2400" dirty="0"/>
          </a:p>
        </p:txBody>
      </p:sp>
      <p:sp>
        <p:nvSpPr>
          <p:cNvPr id="7" name="Textfeld 6">
            <a:extLst>
              <a:ext uri="{FF2B5EF4-FFF2-40B4-BE49-F238E27FC236}">
                <a16:creationId xmlns:a16="http://schemas.microsoft.com/office/drawing/2014/main" id="{8B02DB68-3283-4023-9474-46E7FEB89FDE}"/>
              </a:ext>
            </a:extLst>
          </p:cNvPr>
          <p:cNvSpPr txBox="1"/>
          <p:nvPr/>
        </p:nvSpPr>
        <p:spPr>
          <a:xfrm rot="20714191">
            <a:off x="5989370" y="1544698"/>
            <a:ext cx="3833768" cy="461665"/>
          </a:xfrm>
          <a:prstGeom prst="rect">
            <a:avLst/>
          </a:prstGeom>
          <a:noFill/>
        </p:spPr>
        <p:txBody>
          <a:bodyPr wrap="square" rtlCol="0">
            <a:spAutoFit/>
          </a:bodyPr>
          <a:lstStyle/>
          <a:p>
            <a:r>
              <a:rPr lang="de-DE" sz="2400" dirty="0"/>
              <a:t>Jon y </a:t>
            </a:r>
            <a:r>
              <a:rPr lang="de-DE" sz="2400" dirty="0" err="1"/>
              <a:t>el</a:t>
            </a:r>
            <a:r>
              <a:rPr lang="de-DE" sz="2400" dirty="0"/>
              <a:t> </a:t>
            </a:r>
            <a:r>
              <a:rPr lang="de-DE" sz="2400" dirty="0" err="1"/>
              <a:t>perro</a:t>
            </a:r>
            <a:r>
              <a:rPr lang="de-DE" sz="2400" dirty="0"/>
              <a:t> del </a:t>
            </a:r>
            <a:r>
              <a:rPr lang="de-DE" sz="2400" dirty="0" err="1"/>
              <a:t>vecino</a:t>
            </a:r>
            <a:endParaRPr lang="de-DE" sz="2400" dirty="0"/>
          </a:p>
        </p:txBody>
      </p:sp>
      <p:sp>
        <p:nvSpPr>
          <p:cNvPr id="8" name="Textfeld 7">
            <a:extLst>
              <a:ext uri="{FF2B5EF4-FFF2-40B4-BE49-F238E27FC236}">
                <a16:creationId xmlns:a16="http://schemas.microsoft.com/office/drawing/2014/main" id="{40092676-684F-4DF4-B673-BD83907236EA}"/>
              </a:ext>
            </a:extLst>
          </p:cNvPr>
          <p:cNvSpPr txBox="1"/>
          <p:nvPr/>
        </p:nvSpPr>
        <p:spPr>
          <a:xfrm rot="624660">
            <a:off x="1140903" y="4325357"/>
            <a:ext cx="2155970" cy="923330"/>
          </a:xfrm>
          <a:prstGeom prst="rect">
            <a:avLst/>
          </a:prstGeom>
          <a:noFill/>
        </p:spPr>
        <p:txBody>
          <a:bodyPr wrap="square" rtlCol="0">
            <a:spAutoFit/>
          </a:bodyPr>
          <a:lstStyle/>
          <a:p>
            <a:r>
              <a:rPr lang="de-DE" sz="5400" dirty="0"/>
              <a:t>Max</a:t>
            </a:r>
          </a:p>
        </p:txBody>
      </p:sp>
      <p:sp>
        <p:nvSpPr>
          <p:cNvPr id="9" name="Textfeld 8">
            <a:extLst>
              <a:ext uri="{FF2B5EF4-FFF2-40B4-BE49-F238E27FC236}">
                <a16:creationId xmlns:a16="http://schemas.microsoft.com/office/drawing/2014/main" id="{314BF399-206E-41C9-9925-D08C666EE313}"/>
              </a:ext>
            </a:extLst>
          </p:cNvPr>
          <p:cNvSpPr txBox="1"/>
          <p:nvPr/>
        </p:nvSpPr>
        <p:spPr>
          <a:xfrm rot="800485">
            <a:off x="4087063" y="2937664"/>
            <a:ext cx="2306972" cy="1846659"/>
          </a:xfrm>
          <a:prstGeom prst="rect">
            <a:avLst/>
          </a:prstGeom>
          <a:noFill/>
        </p:spPr>
        <p:txBody>
          <a:bodyPr wrap="square" rtlCol="0">
            <a:spAutoFit/>
          </a:bodyPr>
          <a:lstStyle/>
          <a:p>
            <a:pPr algn="ctr"/>
            <a:r>
              <a:rPr lang="de-DE" sz="3200" dirty="0"/>
              <a:t>Jon</a:t>
            </a:r>
          </a:p>
          <a:p>
            <a:pPr algn="ctr"/>
            <a:r>
              <a:rPr lang="de-DE" sz="3200" dirty="0"/>
              <a:t>y </a:t>
            </a:r>
          </a:p>
          <a:p>
            <a:pPr algn="ctr"/>
            <a:r>
              <a:rPr lang="de-DE" sz="3200" dirty="0" err="1"/>
              <a:t>el</a:t>
            </a:r>
            <a:r>
              <a:rPr lang="de-DE" sz="3200" dirty="0"/>
              <a:t> </a:t>
            </a:r>
            <a:r>
              <a:rPr lang="de-DE" sz="3200" dirty="0" err="1"/>
              <a:t>colegio</a:t>
            </a:r>
            <a:endParaRPr lang="de-DE" sz="3200" dirty="0"/>
          </a:p>
          <a:p>
            <a:endParaRPr lang="de-DE" dirty="0"/>
          </a:p>
        </p:txBody>
      </p:sp>
      <p:sp>
        <p:nvSpPr>
          <p:cNvPr id="10" name="Textfeld 9">
            <a:extLst>
              <a:ext uri="{FF2B5EF4-FFF2-40B4-BE49-F238E27FC236}">
                <a16:creationId xmlns:a16="http://schemas.microsoft.com/office/drawing/2014/main" id="{EACE2BF6-BB0E-4D17-9CB1-DECF2E21ED6A}"/>
              </a:ext>
            </a:extLst>
          </p:cNvPr>
          <p:cNvSpPr txBox="1"/>
          <p:nvPr/>
        </p:nvSpPr>
        <p:spPr>
          <a:xfrm rot="19423906">
            <a:off x="5970211" y="4112324"/>
            <a:ext cx="4201102" cy="2123658"/>
          </a:xfrm>
          <a:prstGeom prst="rect">
            <a:avLst/>
          </a:prstGeom>
          <a:noFill/>
        </p:spPr>
        <p:txBody>
          <a:bodyPr wrap="square" rtlCol="0">
            <a:spAutoFit/>
          </a:bodyPr>
          <a:lstStyle/>
          <a:p>
            <a:pPr algn="ctr"/>
            <a:r>
              <a:rPr lang="de-DE" sz="4400" dirty="0"/>
              <a:t>Jon, </a:t>
            </a:r>
          </a:p>
          <a:p>
            <a:pPr algn="ctr"/>
            <a:r>
              <a:rPr lang="de-DE" sz="4400" dirty="0"/>
              <a:t>¿</a:t>
            </a:r>
            <a:r>
              <a:rPr lang="de-DE" sz="4400" dirty="0" err="1"/>
              <a:t>un</a:t>
            </a:r>
            <a:r>
              <a:rPr lang="de-DE" sz="4400" dirty="0"/>
              <a:t> </a:t>
            </a:r>
            <a:r>
              <a:rPr lang="de-DE" sz="4400" dirty="0" err="1"/>
              <a:t>hombre</a:t>
            </a:r>
            <a:r>
              <a:rPr lang="de-DE" sz="4400" dirty="0"/>
              <a:t> de </a:t>
            </a:r>
            <a:r>
              <a:rPr lang="de-DE" sz="4400" dirty="0" err="1"/>
              <a:t>verdad</a:t>
            </a:r>
            <a:r>
              <a:rPr lang="de-DE" sz="4400" dirty="0"/>
              <a:t>?</a:t>
            </a:r>
          </a:p>
        </p:txBody>
      </p:sp>
      <p:sp>
        <p:nvSpPr>
          <p:cNvPr id="11" name="Textfeld 10">
            <a:extLst>
              <a:ext uri="{FF2B5EF4-FFF2-40B4-BE49-F238E27FC236}">
                <a16:creationId xmlns:a16="http://schemas.microsoft.com/office/drawing/2014/main" id="{4B8E0E3A-8C38-4E05-A0AD-F4238028324A}"/>
              </a:ext>
            </a:extLst>
          </p:cNvPr>
          <p:cNvSpPr txBox="1"/>
          <p:nvPr/>
        </p:nvSpPr>
        <p:spPr>
          <a:xfrm rot="20440243">
            <a:off x="1864306" y="596713"/>
            <a:ext cx="1820411" cy="369332"/>
          </a:xfrm>
          <a:prstGeom prst="rect">
            <a:avLst/>
          </a:prstGeom>
          <a:noFill/>
        </p:spPr>
        <p:txBody>
          <a:bodyPr wrap="square" rtlCol="0">
            <a:spAutoFit/>
          </a:bodyPr>
          <a:lstStyle/>
          <a:p>
            <a:r>
              <a:rPr lang="de-DE" dirty="0"/>
              <a:t>La </a:t>
            </a:r>
            <a:r>
              <a:rPr lang="de-DE" dirty="0" err="1"/>
              <a:t>abuela</a:t>
            </a:r>
            <a:r>
              <a:rPr lang="de-DE" dirty="0"/>
              <a:t> Kati</a:t>
            </a:r>
          </a:p>
        </p:txBody>
      </p:sp>
      <p:sp>
        <p:nvSpPr>
          <p:cNvPr id="12" name="Textfeld 11">
            <a:extLst>
              <a:ext uri="{FF2B5EF4-FFF2-40B4-BE49-F238E27FC236}">
                <a16:creationId xmlns:a16="http://schemas.microsoft.com/office/drawing/2014/main" id="{91F2A884-7C6D-487D-A08D-27CE72180B48}"/>
              </a:ext>
            </a:extLst>
          </p:cNvPr>
          <p:cNvSpPr txBox="1"/>
          <p:nvPr/>
        </p:nvSpPr>
        <p:spPr>
          <a:xfrm>
            <a:off x="1116969" y="5882363"/>
            <a:ext cx="3315084" cy="646331"/>
          </a:xfrm>
          <a:prstGeom prst="rect">
            <a:avLst/>
          </a:prstGeom>
          <a:noFill/>
        </p:spPr>
        <p:txBody>
          <a:bodyPr wrap="square" rtlCol="0">
            <a:spAutoFit/>
          </a:bodyPr>
          <a:lstStyle/>
          <a:p>
            <a:pPr algn="ctr"/>
            <a:r>
              <a:rPr lang="de-DE" dirty="0"/>
              <a:t>La </a:t>
            </a:r>
            <a:r>
              <a:rPr lang="de-DE" dirty="0" err="1"/>
              <a:t>relación</a:t>
            </a:r>
            <a:r>
              <a:rPr lang="de-DE" dirty="0"/>
              <a:t> entre Jon y </a:t>
            </a:r>
            <a:r>
              <a:rPr lang="de-DE" dirty="0" err="1"/>
              <a:t>su</a:t>
            </a:r>
            <a:r>
              <a:rPr lang="de-DE" dirty="0"/>
              <a:t> </a:t>
            </a:r>
            <a:r>
              <a:rPr lang="de-DE" dirty="0" err="1"/>
              <a:t>madre</a:t>
            </a:r>
            <a:endParaRPr lang="de-DE" dirty="0"/>
          </a:p>
        </p:txBody>
      </p:sp>
    </p:spTree>
    <p:extLst>
      <p:ext uri="{BB962C8B-B14F-4D97-AF65-F5344CB8AC3E}">
        <p14:creationId xmlns:p14="http://schemas.microsoft.com/office/powerpoint/2010/main" val="1077209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AA440B-7719-44A4-AD53-F995F8395118}"/>
              </a:ext>
            </a:extLst>
          </p:cNvPr>
          <p:cNvSpPr>
            <a:spLocks noGrp="1"/>
          </p:cNvSpPr>
          <p:nvPr>
            <p:ph type="title"/>
          </p:nvPr>
        </p:nvSpPr>
        <p:spPr/>
        <p:txBody>
          <a:bodyPr/>
          <a:lstStyle/>
          <a:p>
            <a:r>
              <a:rPr lang="de-DE" dirty="0" err="1"/>
              <a:t>Tarea</a:t>
            </a:r>
            <a:r>
              <a:rPr lang="de-DE" dirty="0"/>
              <a:t> final</a:t>
            </a:r>
          </a:p>
        </p:txBody>
      </p:sp>
      <p:sp>
        <p:nvSpPr>
          <p:cNvPr id="3" name="Inhaltsplatzhalter 2">
            <a:extLst>
              <a:ext uri="{FF2B5EF4-FFF2-40B4-BE49-F238E27FC236}">
                <a16:creationId xmlns:a16="http://schemas.microsoft.com/office/drawing/2014/main" id="{70F49EF5-F1A2-4612-BA27-C17FCC4525C0}"/>
              </a:ext>
            </a:extLst>
          </p:cNvPr>
          <p:cNvSpPr>
            <a:spLocks noGrp="1"/>
          </p:cNvSpPr>
          <p:nvPr>
            <p:ph idx="1"/>
          </p:nvPr>
        </p:nvSpPr>
        <p:spPr/>
        <p:txBody>
          <a:bodyPr>
            <a:normAutofit fontScale="92500" lnSpcReduction="20000"/>
          </a:bodyPr>
          <a:lstStyle/>
          <a:p>
            <a:pPr marL="0" indent="0">
              <a:buNone/>
            </a:pPr>
            <a:r>
              <a:rPr lang="es-ES" dirty="0"/>
              <a:t>Trabajas en el comité que elige las nominaciones para los Premios Goya (el Óscar del cine español) de la Academia de Cine española. Para garantizar una cierta transparencia frente al público, la dirección te pide un informe detallado sobre si la película ‘15 años y un día’ de la directora Gracia Querejeta podría ser una candidata para la categoría ‘Mejor largometraje’. El informe será publicado posteriormente en la revista de la Academia. </a:t>
            </a:r>
          </a:p>
          <a:p>
            <a:pPr marL="0" indent="0">
              <a:buNone/>
            </a:pPr>
            <a:r>
              <a:rPr lang="es-ES" dirty="0"/>
              <a:t>Solo se admiten películas que cumplen con los siguientes requisitos:</a:t>
            </a:r>
          </a:p>
          <a:p>
            <a:pPr marL="914400" lvl="1" indent="-457200">
              <a:buFont typeface="+mj-lt"/>
              <a:buAutoNum type="alphaLcParenR"/>
            </a:pPr>
            <a:r>
              <a:rPr lang="es-ES" dirty="0"/>
              <a:t>película que refleja un tema actual relevante</a:t>
            </a:r>
          </a:p>
          <a:p>
            <a:pPr marL="914400" lvl="1" indent="-457200">
              <a:buFont typeface="+mj-lt"/>
              <a:buAutoNum type="alphaLcParenR"/>
            </a:pPr>
            <a:r>
              <a:rPr lang="es-ES" dirty="0"/>
              <a:t>película artísticamente compleja</a:t>
            </a:r>
          </a:p>
          <a:p>
            <a:pPr marL="914400" lvl="1" indent="-457200">
              <a:buFont typeface="+mj-lt"/>
              <a:buAutoNum type="alphaLcParenR"/>
            </a:pPr>
            <a:r>
              <a:rPr lang="es-ES" dirty="0"/>
              <a:t>película con actrices y actores bien seleccionados</a:t>
            </a:r>
          </a:p>
          <a:p>
            <a:pPr marL="0" indent="0">
              <a:buNone/>
            </a:pPr>
            <a:r>
              <a:rPr lang="es-ES" dirty="0"/>
              <a:t>Redacta este informe.</a:t>
            </a:r>
          </a:p>
        </p:txBody>
      </p:sp>
    </p:spTree>
    <p:extLst>
      <p:ext uri="{BB962C8B-B14F-4D97-AF65-F5344CB8AC3E}">
        <p14:creationId xmlns:p14="http://schemas.microsoft.com/office/powerpoint/2010/main" val="3383470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43B138-00D4-4F8D-9C6C-E6EF7A89240B}"/>
              </a:ext>
            </a:extLst>
          </p:cNvPr>
          <p:cNvSpPr>
            <a:spLocks noGrp="1"/>
          </p:cNvSpPr>
          <p:nvPr>
            <p:ph type="title"/>
          </p:nvPr>
        </p:nvSpPr>
        <p:spPr/>
        <p:txBody>
          <a:bodyPr/>
          <a:lstStyle/>
          <a:p>
            <a:r>
              <a:rPr lang="es-ES" dirty="0"/>
              <a:t>Minitarea</a:t>
            </a:r>
          </a:p>
        </p:txBody>
      </p:sp>
      <p:sp>
        <p:nvSpPr>
          <p:cNvPr id="3" name="Inhaltsplatzhalter 2">
            <a:extLst>
              <a:ext uri="{FF2B5EF4-FFF2-40B4-BE49-F238E27FC236}">
                <a16:creationId xmlns:a16="http://schemas.microsoft.com/office/drawing/2014/main" id="{F6D34C7E-0038-476E-A791-C85CCCD60D10}"/>
              </a:ext>
            </a:extLst>
          </p:cNvPr>
          <p:cNvSpPr>
            <a:spLocks noGrp="1"/>
          </p:cNvSpPr>
          <p:nvPr>
            <p:ph idx="1"/>
          </p:nvPr>
        </p:nvSpPr>
        <p:spPr/>
        <p:txBody>
          <a:bodyPr/>
          <a:lstStyle/>
          <a:p>
            <a:pPr marL="0" indent="0">
              <a:buNone/>
            </a:pPr>
            <a:r>
              <a:rPr lang="es-ES" dirty="0"/>
              <a:t>El director simplemente ha oído que la primera escena es artísticamente muy prometedora porque resume de una manera muy inteligente el argumento de la película y su mensaje.</a:t>
            </a:r>
          </a:p>
          <a:p>
            <a:pPr marL="0" indent="0">
              <a:buNone/>
            </a:pPr>
            <a:endParaRPr lang="es-ES" dirty="0"/>
          </a:p>
          <a:p>
            <a:pPr marL="0" indent="0">
              <a:buNone/>
            </a:pPr>
            <a:r>
              <a:rPr lang="es-ES" dirty="0"/>
              <a:t>Te pide que en una reunión le hagas un breve análisis oral de esta primera escena y su posible importancia para el resto de la película.</a:t>
            </a:r>
          </a:p>
          <a:p>
            <a:pPr marL="0" indent="0">
              <a:buNone/>
            </a:pPr>
            <a:endParaRPr lang="es-ES" dirty="0"/>
          </a:p>
          <a:p>
            <a:pPr marL="0" indent="0">
              <a:buNone/>
            </a:pPr>
            <a:r>
              <a:rPr lang="es-ES" dirty="0"/>
              <a:t>Redacta la presentación y preséntaselo en la reunión (= final de la clase de hoy o inicio de la clase del lunes)</a:t>
            </a:r>
          </a:p>
        </p:txBody>
      </p:sp>
    </p:spTree>
    <p:extLst>
      <p:ext uri="{BB962C8B-B14F-4D97-AF65-F5344CB8AC3E}">
        <p14:creationId xmlns:p14="http://schemas.microsoft.com/office/powerpoint/2010/main" val="3585648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534A5F-1CAC-4A07-8027-8036400D1A4D}"/>
              </a:ext>
            </a:extLst>
          </p:cNvPr>
          <p:cNvSpPr>
            <a:spLocks noGrp="1"/>
          </p:cNvSpPr>
          <p:nvPr>
            <p:ph type="title"/>
          </p:nvPr>
        </p:nvSpPr>
        <p:spPr/>
        <p:txBody>
          <a:bodyPr/>
          <a:lstStyle/>
          <a:p>
            <a:r>
              <a:rPr lang="de-DE" dirty="0"/>
              <a:t>La </a:t>
            </a:r>
            <a:r>
              <a:rPr lang="de-DE" dirty="0" err="1"/>
              <a:t>prueba</a:t>
            </a:r>
            <a:r>
              <a:rPr lang="de-DE" dirty="0"/>
              <a:t> de </a:t>
            </a:r>
            <a:r>
              <a:rPr lang="de-DE" dirty="0" err="1"/>
              <a:t>valor</a:t>
            </a:r>
            <a:endParaRPr lang="de-DE" dirty="0"/>
          </a:p>
        </p:txBody>
      </p:sp>
      <p:sp>
        <p:nvSpPr>
          <p:cNvPr id="3" name="Inhaltsplatzhalter 2">
            <a:extLst>
              <a:ext uri="{FF2B5EF4-FFF2-40B4-BE49-F238E27FC236}">
                <a16:creationId xmlns:a16="http://schemas.microsoft.com/office/drawing/2014/main" id="{7E8E0FC2-8061-4DE5-8006-585BD9420AD5}"/>
              </a:ext>
            </a:extLst>
          </p:cNvPr>
          <p:cNvSpPr>
            <a:spLocks noGrp="1"/>
          </p:cNvSpPr>
          <p:nvPr>
            <p:ph idx="1"/>
          </p:nvPr>
        </p:nvSpPr>
        <p:spPr/>
        <p:txBody>
          <a:bodyPr/>
          <a:lstStyle/>
          <a:p>
            <a:r>
              <a:rPr lang="es-ES" dirty="0"/>
              <a:t>En muchas películas la(s) primera(s) escena(s) ya da(n) muchas informaciones sobre el resto de la película; hasta puede(n) ser un resumen de toda la película.</a:t>
            </a:r>
          </a:p>
          <a:p>
            <a:endParaRPr lang="es-ES" dirty="0"/>
          </a:p>
          <a:p>
            <a:r>
              <a:rPr lang="es-ES" dirty="0"/>
              <a:t>La prueba de valor es realmente casi un resumen del argumento de ’15 años y un día’</a:t>
            </a:r>
          </a:p>
          <a:p>
            <a:endParaRPr lang="es-ES" dirty="0"/>
          </a:p>
          <a:p>
            <a:r>
              <a:rPr lang="es-ES" dirty="0"/>
              <a:t>Analiza la escena. </a:t>
            </a:r>
          </a:p>
        </p:txBody>
      </p:sp>
    </p:spTree>
    <p:extLst>
      <p:ext uri="{BB962C8B-B14F-4D97-AF65-F5344CB8AC3E}">
        <p14:creationId xmlns:p14="http://schemas.microsoft.com/office/powerpoint/2010/main" val="3721751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E712A3-FB78-4F1B-AECD-97A084D83710}"/>
              </a:ext>
            </a:extLst>
          </p:cNvPr>
          <p:cNvSpPr>
            <a:spLocks noGrp="1"/>
          </p:cNvSpPr>
          <p:nvPr>
            <p:ph type="title"/>
          </p:nvPr>
        </p:nvSpPr>
        <p:spPr/>
        <p:txBody>
          <a:bodyPr/>
          <a:lstStyle/>
          <a:p>
            <a:r>
              <a:rPr lang="es-ES" dirty="0"/>
              <a:t>Analiza la escena</a:t>
            </a:r>
          </a:p>
        </p:txBody>
      </p:sp>
      <p:sp>
        <p:nvSpPr>
          <p:cNvPr id="3" name="Inhaltsplatzhalter 2">
            <a:extLst>
              <a:ext uri="{FF2B5EF4-FFF2-40B4-BE49-F238E27FC236}">
                <a16:creationId xmlns:a16="http://schemas.microsoft.com/office/drawing/2014/main" id="{AACA80A7-C53E-4781-95BC-D8711636916C}"/>
              </a:ext>
            </a:extLst>
          </p:cNvPr>
          <p:cNvSpPr>
            <a:spLocks noGrp="1"/>
          </p:cNvSpPr>
          <p:nvPr>
            <p:ph idx="1"/>
          </p:nvPr>
        </p:nvSpPr>
        <p:spPr/>
        <p:txBody>
          <a:bodyPr>
            <a:normAutofit fontScale="92500" lnSpcReduction="10000"/>
          </a:bodyPr>
          <a:lstStyle/>
          <a:p>
            <a:r>
              <a:rPr lang="es-ES" dirty="0"/>
              <a:t>¿Quiénes son los actuantes y cómo actúan?</a:t>
            </a:r>
          </a:p>
          <a:p>
            <a:r>
              <a:rPr lang="es-ES" dirty="0"/>
              <a:t>¿Qué pasa?</a:t>
            </a:r>
          </a:p>
          <a:p>
            <a:r>
              <a:rPr lang="es-ES" dirty="0"/>
              <a:t>¿Qué objetos importantes hay?</a:t>
            </a:r>
          </a:p>
          <a:p>
            <a:r>
              <a:rPr lang="es-ES" dirty="0"/>
              <a:t>¿Qué recursos cinematográficos hay?</a:t>
            </a:r>
          </a:p>
          <a:p>
            <a:pPr lvl="1"/>
            <a:r>
              <a:rPr lang="es-ES" dirty="0"/>
              <a:t>música</a:t>
            </a:r>
          </a:p>
          <a:p>
            <a:pPr lvl="1"/>
            <a:r>
              <a:rPr lang="es-ES" dirty="0"/>
              <a:t>sonido</a:t>
            </a:r>
          </a:p>
          <a:p>
            <a:pPr lvl="1"/>
            <a:r>
              <a:rPr lang="es-ES" dirty="0"/>
              <a:t>colores</a:t>
            </a:r>
          </a:p>
          <a:p>
            <a:pPr lvl="1"/>
            <a:r>
              <a:rPr lang="es-ES" dirty="0"/>
              <a:t>ambientación</a:t>
            </a:r>
          </a:p>
          <a:p>
            <a:pPr lvl="1"/>
            <a:r>
              <a:rPr lang="es-ES" dirty="0"/>
              <a:t>etc.</a:t>
            </a:r>
          </a:p>
          <a:p>
            <a:r>
              <a:rPr lang="es-ES" dirty="0"/>
              <a:t>¿Qué informaciones nos da lo que dicen los actuantes?</a:t>
            </a:r>
          </a:p>
          <a:p>
            <a:endParaRPr lang="es-ES" dirty="0"/>
          </a:p>
          <a:p>
            <a:endParaRPr lang="es-ES" dirty="0"/>
          </a:p>
          <a:p>
            <a:endParaRPr lang="es-ES" dirty="0"/>
          </a:p>
        </p:txBody>
      </p:sp>
    </p:spTree>
    <p:extLst>
      <p:ext uri="{BB962C8B-B14F-4D97-AF65-F5344CB8AC3E}">
        <p14:creationId xmlns:p14="http://schemas.microsoft.com/office/powerpoint/2010/main" val="376999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24238B-9925-487C-BEAA-518E26E2E7DE}"/>
              </a:ext>
            </a:extLst>
          </p:cNvPr>
          <p:cNvSpPr>
            <a:spLocks noGrp="1"/>
          </p:cNvSpPr>
          <p:nvPr>
            <p:ph type="title"/>
          </p:nvPr>
        </p:nvSpPr>
        <p:spPr/>
        <p:txBody>
          <a:bodyPr/>
          <a:lstStyle/>
          <a:p>
            <a:r>
              <a:rPr lang="es-ES" dirty="0"/>
              <a:t>¿Qué anticipa esta primera escena?</a:t>
            </a:r>
          </a:p>
        </p:txBody>
      </p:sp>
      <p:sp>
        <p:nvSpPr>
          <p:cNvPr id="3" name="Inhaltsplatzhalter 2">
            <a:extLst>
              <a:ext uri="{FF2B5EF4-FFF2-40B4-BE49-F238E27FC236}">
                <a16:creationId xmlns:a16="http://schemas.microsoft.com/office/drawing/2014/main" id="{AF6179BA-A1B2-4404-80C1-A2886A642DE1}"/>
              </a:ext>
            </a:extLst>
          </p:cNvPr>
          <p:cNvSpPr>
            <a:spLocks noGrp="1"/>
          </p:cNvSpPr>
          <p:nvPr>
            <p:ph idx="1"/>
          </p:nvPr>
        </p:nvSpPr>
        <p:spPr/>
        <p:txBody>
          <a:bodyPr/>
          <a:lstStyle/>
          <a:p>
            <a:r>
              <a:rPr lang="es-ES" dirty="0"/>
              <a:t>Formula suposiciones utilizando expresiones como</a:t>
            </a:r>
          </a:p>
          <a:p>
            <a:pPr marL="0" indent="0">
              <a:buNone/>
            </a:pPr>
            <a:r>
              <a:rPr lang="es-ES" dirty="0"/>
              <a:t>supongo que, creo que, pienso que, me parece que, resulta evidente que, etc.</a:t>
            </a:r>
          </a:p>
          <a:p>
            <a:pPr marL="0" indent="0">
              <a:buNone/>
            </a:pPr>
            <a:endParaRPr lang="es-ES" dirty="0"/>
          </a:p>
          <a:p>
            <a:pPr marL="0" indent="0">
              <a:buNone/>
            </a:pPr>
            <a:r>
              <a:rPr lang="es-ES" dirty="0"/>
              <a:t>no supongo que, no creo que, no pienso que, no me parece que, etc.</a:t>
            </a:r>
          </a:p>
          <a:p>
            <a:pPr marL="0" indent="0">
              <a:buNone/>
            </a:pPr>
            <a:endParaRPr lang="es-ES" dirty="0"/>
          </a:p>
          <a:p>
            <a:pPr marL="0" indent="0">
              <a:buNone/>
            </a:pPr>
            <a:r>
              <a:rPr lang="es-ES" dirty="0"/>
              <a:t>me parece consecuente que, resulta lógico que, puede ser que, etc.</a:t>
            </a:r>
          </a:p>
        </p:txBody>
      </p:sp>
    </p:spTree>
    <p:extLst>
      <p:ext uri="{BB962C8B-B14F-4D97-AF65-F5344CB8AC3E}">
        <p14:creationId xmlns:p14="http://schemas.microsoft.com/office/powerpoint/2010/main" val="3729323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B30DDA-3C16-4669-8DD1-4F4EE4E9CC08}"/>
              </a:ext>
            </a:extLst>
          </p:cNvPr>
          <p:cNvSpPr>
            <a:spLocks noGrp="1"/>
          </p:cNvSpPr>
          <p:nvPr>
            <p:ph type="title"/>
          </p:nvPr>
        </p:nvSpPr>
        <p:spPr/>
        <p:txBody>
          <a:bodyPr/>
          <a:lstStyle/>
          <a:p>
            <a:r>
              <a:rPr lang="es-ES" dirty="0"/>
              <a:t>Explica la simbología de ...</a:t>
            </a:r>
          </a:p>
        </p:txBody>
      </p:sp>
      <p:sp>
        <p:nvSpPr>
          <p:cNvPr id="3" name="Inhaltsplatzhalter 2">
            <a:extLst>
              <a:ext uri="{FF2B5EF4-FFF2-40B4-BE49-F238E27FC236}">
                <a16:creationId xmlns:a16="http://schemas.microsoft.com/office/drawing/2014/main" id="{EFFCE633-20BF-4019-BC71-963BC0A7F1C7}"/>
              </a:ext>
            </a:extLst>
          </p:cNvPr>
          <p:cNvSpPr>
            <a:spLocks noGrp="1"/>
          </p:cNvSpPr>
          <p:nvPr>
            <p:ph idx="1"/>
          </p:nvPr>
        </p:nvSpPr>
        <p:spPr/>
        <p:txBody>
          <a:bodyPr/>
          <a:lstStyle/>
          <a:p>
            <a:r>
              <a:rPr lang="es-ES" dirty="0"/>
              <a:t>de la cerveza</a:t>
            </a:r>
          </a:p>
          <a:p>
            <a:r>
              <a:rPr lang="es-ES" dirty="0"/>
              <a:t>del beso</a:t>
            </a:r>
          </a:p>
          <a:p>
            <a:r>
              <a:rPr lang="es-ES" dirty="0"/>
              <a:t>del mar y del horizonte</a:t>
            </a:r>
          </a:p>
          <a:p>
            <a:r>
              <a:rPr lang="es-ES" dirty="0"/>
              <a:t>de la relación entre los amigos</a:t>
            </a:r>
          </a:p>
          <a:p>
            <a:r>
              <a:rPr lang="es-ES" dirty="0"/>
              <a:t>de la calle cuesta abajo (la caída)</a:t>
            </a:r>
          </a:p>
          <a:p>
            <a:endParaRPr lang="es-ES" dirty="0"/>
          </a:p>
          <a:p>
            <a:endParaRPr lang="es-ES" dirty="0"/>
          </a:p>
        </p:txBody>
      </p:sp>
    </p:spTree>
    <p:extLst>
      <p:ext uri="{BB962C8B-B14F-4D97-AF65-F5344CB8AC3E}">
        <p14:creationId xmlns:p14="http://schemas.microsoft.com/office/powerpoint/2010/main" val="2137073109"/>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0</TotalTime>
  <Words>446</Words>
  <Application>Microsoft Office PowerPoint</Application>
  <PresentationFormat>Breitbild</PresentationFormat>
  <Paragraphs>56</Paragraphs>
  <Slides>8</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8</vt:i4>
      </vt:variant>
    </vt:vector>
  </HeadingPairs>
  <TitlesOfParts>
    <vt:vector size="11" baseType="lpstr">
      <vt:lpstr>Arial</vt:lpstr>
      <vt:lpstr>Trebuchet MS</vt:lpstr>
      <vt:lpstr>Berlin</vt:lpstr>
      <vt:lpstr>15 años y un día</vt:lpstr>
      <vt:lpstr>PowerPoint-Präsentation</vt:lpstr>
      <vt:lpstr>Tarea final</vt:lpstr>
      <vt:lpstr>Minitarea</vt:lpstr>
      <vt:lpstr>La prueba de valor</vt:lpstr>
      <vt:lpstr>Analiza la escena</vt:lpstr>
      <vt:lpstr>¿Qué anticipa esta primera escena?</vt:lpstr>
      <vt:lpstr>Explica la simbología de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 años y un día</dc:title>
  <dc:creator>Roland Trusits</dc:creator>
  <cp:lastModifiedBy>Roland Trusits</cp:lastModifiedBy>
  <cp:revision>11</cp:revision>
  <dcterms:created xsi:type="dcterms:W3CDTF">2019-01-23T22:07:02Z</dcterms:created>
  <dcterms:modified xsi:type="dcterms:W3CDTF">2019-04-06T13:00:16Z</dcterms:modified>
</cp:coreProperties>
</file>