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sldIdLst>
    <p:sldId id="260"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58"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18.01.2021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a:t>
            </a:r>
            <a:r>
              <a:rPr lang="de-DE" baseline="0" dirty="0" smtClean="0"/>
              <a:t> Wirksamkeit steigt, desto mehr Feedbackgeber vorhanden sind. Landwehr 2003 prägt die Metapher eines 360 Grad Feedback, dass als besonders wirksam gilt</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3</a:t>
            </a:fld>
            <a:endParaRPr lang="de-DE"/>
          </a:p>
        </p:txBody>
      </p:sp>
    </p:spTree>
    <p:extLst>
      <p:ext uri="{BB962C8B-B14F-4D97-AF65-F5344CB8AC3E}">
        <p14:creationId xmlns:p14="http://schemas.microsoft.com/office/powerpoint/2010/main" val="1217199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Empirische Studie von </a:t>
            </a:r>
            <a:r>
              <a:rPr lang="de-DE" dirty="0" err="1" smtClean="0"/>
              <a:t>Scherm</a:t>
            </a:r>
            <a:r>
              <a:rPr lang="de-DE" baseline="0" dirty="0" smtClean="0"/>
              <a:t> und Sarges (2002, S. 37): 3 Regeln für den Zusammenhang Individuelles Feedback und Wirksamkeit</a:t>
            </a:r>
          </a:p>
          <a:p>
            <a:endParaRPr lang="de-DE" baseline="0" dirty="0" smtClean="0"/>
          </a:p>
          <a:p>
            <a:r>
              <a:rPr lang="de-DE" baseline="0" dirty="0" smtClean="0"/>
              <a:t>Wenn also eher nicht so selbstsicherer Menschen, die ein stärkendes Feedback brauchen könnten, diesem wenig offen gegenüberstehen, müssen gute Voraussetzungen geschaffen werden, gerade diese Menschen zu erreichen (psychologische Voraussetzungen und Organisatorische…</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7</a:t>
            </a:fld>
            <a:endParaRPr lang="de-DE"/>
          </a:p>
        </p:txBody>
      </p:sp>
    </p:spTree>
    <p:extLst>
      <p:ext uri="{BB962C8B-B14F-4D97-AF65-F5344CB8AC3E}">
        <p14:creationId xmlns:p14="http://schemas.microsoft.com/office/powerpoint/2010/main" val="979051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8</a:t>
            </a:fld>
            <a:endParaRPr lang="de-DE"/>
          </a:p>
        </p:txBody>
      </p:sp>
    </p:spTree>
    <p:extLst>
      <p:ext uri="{BB962C8B-B14F-4D97-AF65-F5344CB8AC3E}">
        <p14:creationId xmlns:p14="http://schemas.microsoft.com/office/powerpoint/2010/main" val="242237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Ausführliches Feedback braucht zudem Zeit. Man sollte es</a:t>
            </a:r>
            <a:r>
              <a:rPr lang="de-DE" baseline="0" dirty="0" smtClean="0"/>
              <a:t> nicht zwischen Tür und Angel geben, sondern einen Termin vereinbaren (auch der Feedbacknehmer hat die Möglichkeit ein Feedback abzulehnen, denn dieses ist freiwillig.).. </a:t>
            </a:r>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pPr/>
              <a:t>9</a:t>
            </a:fld>
            <a:endParaRPr lang="de-DE"/>
          </a:p>
        </p:txBody>
      </p:sp>
    </p:spTree>
    <p:extLst>
      <p:ext uri="{BB962C8B-B14F-4D97-AF65-F5344CB8AC3E}">
        <p14:creationId xmlns:p14="http://schemas.microsoft.com/office/powerpoint/2010/main" val="426374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Vermutlich hat jeder von Ihnen schon</a:t>
            </a:r>
            <a:r>
              <a:rPr lang="de-DE" baseline="0" dirty="0" smtClean="0"/>
              <a:t> die Erfahrung gemacht, dass es ganz schön schwer sein kann mit Kritik umzugehen. Oft liegt dies aber auch daran, das die von uns zuvor gehörten Regeln/ Kriterien für ein lernwirksames Feedback wenig berücksichtigt wurden –Sprich: Sie wurden Opfer von Frustabbau oder gar Machtspielen Ihres Gegenübers. Eine häufige Folge ist dabei der Rückzug (Sie laden einfach alle Schuld auf sich) oder aber die Verteidigung (Angriff ist die beste Verteidigung). Keine der beiden Verhaltensweisen ist zielführend, denn Sie werden wichtige Hinweise und Beziehungsangebote nicht hören können…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12</a:t>
            </a:fld>
            <a:endParaRPr lang="de-DE"/>
          </a:p>
        </p:txBody>
      </p:sp>
    </p:spTree>
    <p:extLst>
      <p:ext uri="{BB962C8B-B14F-4D97-AF65-F5344CB8AC3E}">
        <p14:creationId xmlns:p14="http://schemas.microsoft.com/office/powerpoint/2010/main" val="2910206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18.01.2021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Feedback geben und </a:t>
            </a:r>
            <a:r>
              <a:rPr lang="de-DE" dirty="0" smtClean="0"/>
              <a:t>nehmen</a:t>
            </a:r>
            <a:br>
              <a:rPr lang="de-DE" dirty="0" smtClean="0"/>
            </a:br>
            <a:r>
              <a:rPr lang="de-DE" sz="4000" dirty="0">
                <a:ea typeface="Calibri"/>
                <a:cs typeface="Times New Roman"/>
              </a:rPr>
              <a:t>Was bringt uns das Individual-Feedback</a:t>
            </a:r>
            <a:r>
              <a:rPr lang="de-DE" sz="4000" dirty="0" smtClean="0">
                <a:ea typeface="Calibri"/>
                <a:cs typeface="Times New Roman"/>
              </a:rPr>
              <a:t>?</a:t>
            </a:r>
            <a:endParaRPr lang="de-DE" sz="4000" dirty="0"/>
          </a:p>
        </p:txBody>
      </p:sp>
      <p:sp>
        <p:nvSpPr>
          <p:cNvPr id="3" name="Untertitel 2"/>
          <p:cNvSpPr>
            <a:spLocks noGrp="1"/>
          </p:cNvSpPr>
          <p:nvPr>
            <p:ph type="subTitle" idx="1"/>
          </p:nvPr>
        </p:nvSpPr>
        <p:spPr/>
        <p:txBody>
          <a:bodyPr/>
          <a:lstStyle/>
          <a:p>
            <a:r>
              <a:rPr lang="de-DE" dirty="0">
                <a:cs typeface="Times New Roman"/>
              </a:rPr>
              <a:t>Solf</a:t>
            </a:r>
            <a:endParaRPr lang="de-DE" dirty="0"/>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18.01.2021</a:t>
            </a:fld>
            <a:endParaRPr lang="de-DE" dirty="0"/>
          </a:p>
        </p:txBody>
      </p:sp>
    </p:spTree>
    <p:extLst>
      <p:ext uri="{BB962C8B-B14F-4D97-AF65-F5344CB8AC3E}">
        <p14:creationId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800695"/>
          </a:xfrm>
        </p:spPr>
        <p:txBody>
          <a:bodyPr>
            <a:noAutofit/>
          </a:bodyPr>
          <a:lstStyle/>
          <a:p>
            <a:r>
              <a:rPr lang="de-DE" sz="2800" dirty="0"/>
              <a:t>Individualfeedback in der </a:t>
            </a:r>
            <a:r>
              <a:rPr lang="de-DE" sz="2800" dirty="0" smtClean="0"/>
              <a:t>Teamarbeit   </a:t>
            </a:r>
            <a:r>
              <a:rPr lang="de-DE" dirty="0" smtClean="0"/>
              <a:t/>
            </a:r>
            <a:br>
              <a:rPr lang="de-DE" dirty="0" smtClean="0"/>
            </a:br>
            <a:r>
              <a:rPr lang="de-DE" sz="3200" dirty="0" smtClean="0"/>
              <a:t>Dinge die man vermeiden sollte!</a:t>
            </a:r>
            <a:endParaRPr lang="de-DE" sz="3200" dirty="0"/>
          </a:p>
        </p:txBody>
      </p:sp>
      <p:sp>
        <p:nvSpPr>
          <p:cNvPr id="3" name="Inhaltsplatzhalter 2"/>
          <p:cNvSpPr>
            <a:spLocks noGrp="1"/>
          </p:cNvSpPr>
          <p:nvPr>
            <p:ph idx="1"/>
          </p:nvPr>
        </p:nvSpPr>
        <p:spPr>
          <a:xfrm>
            <a:off x="395039" y="1988393"/>
            <a:ext cx="8353425" cy="4320927"/>
          </a:xfrm>
        </p:spPr>
        <p:txBody>
          <a:bodyPr>
            <a:noAutofit/>
          </a:bodyPr>
          <a:lstStyle/>
          <a:p>
            <a:r>
              <a:rPr lang="de-DE" dirty="0" smtClean="0"/>
              <a:t>Ein Feedback geben, ohne dass das Gegenüber dieses nehmen möchte.</a:t>
            </a:r>
          </a:p>
          <a:p>
            <a:pPr marL="0" indent="0">
              <a:buNone/>
            </a:pPr>
            <a:r>
              <a:rPr lang="de-DE" sz="2000" dirty="0" smtClean="0">
                <a:sym typeface="Wingdings" panose="05000000000000000000" pitchFamily="2" charset="2"/>
              </a:rPr>
              <a:t>	</a:t>
            </a:r>
            <a:r>
              <a:rPr lang="de-DE" sz="1800" dirty="0" smtClean="0">
                <a:sym typeface="Wingdings" panose="05000000000000000000" pitchFamily="2" charset="2"/>
              </a:rPr>
              <a:t> </a:t>
            </a:r>
            <a:r>
              <a:rPr lang="de-DE" sz="1800" dirty="0">
                <a:sym typeface="Wingdings" panose="05000000000000000000" pitchFamily="2" charset="2"/>
              </a:rPr>
              <a:t>Die Feedbackgeberin / </a:t>
            </a:r>
            <a:r>
              <a:rPr lang="de-DE" sz="1800" dirty="0" smtClean="0">
                <a:sym typeface="Wingdings" panose="05000000000000000000" pitchFamily="2" charset="2"/>
              </a:rPr>
              <a:t>der Feedbackgeber muss im Vorfeld fragen, </a:t>
            </a:r>
          </a:p>
          <a:p>
            <a:pPr marL="0" indent="0">
              <a:buNone/>
            </a:pPr>
            <a:r>
              <a:rPr lang="de-DE" sz="1800" dirty="0">
                <a:sym typeface="Wingdings" panose="05000000000000000000" pitchFamily="2" charset="2"/>
              </a:rPr>
              <a:t>	 </a:t>
            </a:r>
            <a:r>
              <a:rPr lang="de-DE" sz="1800" dirty="0" smtClean="0">
                <a:sym typeface="Wingdings" panose="05000000000000000000" pitchFamily="2" charset="2"/>
              </a:rPr>
              <a:t>    bzw. </a:t>
            </a:r>
            <a:r>
              <a:rPr lang="de-DE" sz="1800" dirty="0">
                <a:sym typeface="Wingdings" panose="05000000000000000000" pitchFamily="2" charset="2"/>
              </a:rPr>
              <a:t>die Nehmerin / der Nehmer </a:t>
            </a:r>
            <a:r>
              <a:rPr lang="de-DE" sz="1800" dirty="0" smtClean="0">
                <a:sym typeface="Wingdings" panose="05000000000000000000" pitchFamily="2" charset="2"/>
              </a:rPr>
              <a:t>muss aktiv wünschen.</a:t>
            </a:r>
          </a:p>
          <a:p>
            <a:pPr marL="0" indent="0">
              <a:buNone/>
            </a:pPr>
            <a:endParaRPr lang="de-DE" sz="1000" dirty="0" smtClean="0"/>
          </a:p>
          <a:p>
            <a:r>
              <a:rPr lang="de-DE" dirty="0" smtClean="0"/>
              <a:t>„Alte Kamellen“ durchkauen, die mit der aktuellen Sachlage nichts zu tun haben.</a:t>
            </a:r>
          </a:p>
          <a:p>
            <a:pPr marL="0" indent="0">
              <a:buNone/>
            </a:pPr>
            <a:r>
              <a:rPr lang="de-DE" sz="1800" dirty="0" smtClean="0">
                <a:sym typeface="Wingdings" panose="05000000000000000000" pitchFamily="2" charset="2"/>
              </a:rPr>
              <a:t>	 Eine oder zwei Situationen aus der jüngsten Vergangenheit 	  	     auswählen und mit Beispielen konkretisieren.</a:t>
            </a:r>
          </a:p>
          <a:p>
            <a:pPr marL="0" indent="0">
              <a:buNone/>
            </a:pPr>
            <a:endParaRPr lang="de-DE" sz="1000" dirty="0" smtClean="0"/>
          </a:p>
          <a:p>
            <a:r>
              <a:rPr lang="de-DE" dirty="0" smtClean="0"/>
              <a:t>Einem aufgestauten Ärger freien Lauf lassen.</a:t>
            </a:r>
          </a:p>
          <a:p>
            <a:pPr marL="0" indent="0">
              <a:buNone/>
            </a:pPr>
            <a:r>
              <a:rPr lang="de-DE" sz="2000" dirty="0" smtClean="0">
                <a:sym typeface="Wingdings" panose="05000000000000000000" pitchFamily="2" charset="2"/>
              </a:rPr>
              <a:t>	</a:t>
            </a:r>
            <a:r>
              <a:rPr lang="de-DE" sz="1800" dirty="0" smtClean="0">
                <a:sym typeface="Wingdings" panose="05000000000000000000" pitchFamily="2" charset="2"/>
              </a:rPr>
              <a:t> Lässt sich vermeiden, indem man rechtzeitig ein Feedback gibt.</a:t>
            </a:r>
            <a:endParaRPr lang="de-DE" sz="1800" dirty="0"/>
          </a:p>
        </p:txBody>
      </p:sp>
    </p:spTree>
    <p:extLst>
      <p:ext uri="{BB962C8B-B14F-4D97-AF65-F5344CB8AC3E}">
        <p14:creationId xmlns:p14="http://schemas.microsoft.com/office/powerpoint/2010/main" val="3033197456"/>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Arbeitsphase (30 Min.)</a:t>
            </a:r>
            <a:endParaRPr lang="de-DE" sz="3600" dirty="0"/>
          </a:p>
        </p:txBody>
      </p:sp>
      <p:sp>
        <p:nvSpPr>
          <p:cNvPr id="3" name="Inhaltsplatzhalter 2"/>
          <p:cNvSpPr>
            <a:spLocks noGrp="1"/>
          </p:cNvSpPr>
          <p:nvPr>
            <p:ph idx="1"/>
          </p:nvPr>
        </p:nvSpPr>
        <p:spPr/>
        <p:txBody>
          <a:bodyPr>
            <a:normAutofit/>
          </a:bodyPr>
          <a:lstStyle/>
          <a:p>
            <a:pPr marL="0" indent="0">
              <a:buNone/>
            </a:pPr>
            <a:r>
              <a:rPr lang="de-DE" dirty="0" smtClean="0"/>
              <a:t>Was von dem Gehörten möchten Sie in Ihre Praxis mitnehmen? </a:t>
            </a:r>
          </a:p>
          <a:p>
            <a:pPr marL="0" indent="0">
              <a:buNone/>
            </a:pPr>
            <a:r>
              <a:rPr lang="de-DE" dirty="0" smtClean="0"/>
              <a:t>Wo sehen Sie Zeit und Raum, um das Individualfeedback bei Ihnen zu institutionalisieren?</a:t>
            </a:r>
          </a:p>
          <a:p>
            <a:pPr marL="0" indent="0">
              <a:buNone/>
            </a:pPr>
            <a:endParaRPr lang="de-DE" dirty="0"/>
          </a:p>
          <a:p>
            <a:pPr marL="514350" indent="-514350">
              <a:buAutoNum type="arabicPeriod"/>
            </a:pPr>
            <a:r>
              <a:rPr lang="de-DE" dirty="0" smtClean="0"/>
              <a:t>Tauschen Sie sich mit Ihren Teampartnerinnen und Teampartnern aus und halten Sie Ihre Pläne auf Papier fest.</a:t>
            </a:r>
          </a:p>
          <a:p>
            <a:pPr marL="514350" indent="-514350">
              <a:buAutoNum type="arabicPeriod"/>
            </a:pPr>
            <a:r>
              <a:rPr lang="de-DE" dirty="0" smtClean="0"/>
              <a:t>Stellen Sie Ihre Ergebnisse innerhalb von 5 Minuten dem Plenum vor.</a:t>
            </a:r>
          </a:p>
        </p:txBody>
      </p:sp>
    </p:spTree>
    <p:extLst>
      <p:ext uri="{BB962C8B-B14F-4D97-AF65-F5344CB8AC3E}">
        <p14:creationId xmlns:p14="http://schemas.microsoft.com/office/powerpoint/2010/main" val="535082665"/>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620688"/>
            <a:ext cx="9144000" cy="504056"/>
          </a:xfrm>
        </p:spPr>
        <p:txBody>
          <a:bodyPr>
            <a:noAutofit/>
          </a:bodyPr>
          <a:lstStyle/>
          <a:p>
            <a:pPr marL="342900" lvl="0" indent="-342900">
              <a:spcBef>
                <a:spcPct val="20000"/>
              </a:spcBef>
            </a:pPr>
            <a:r>
              <a:rPr lang="de-DE" sz="2800" dirty="0" smtClean="0"/>
              <a:t/>
            </a:r>
            <a:br>
              <a:rPr lang="de-DE" sz="2800" dirty="0" smtClean="0"/>
            </a:br>
            <a:r>
              <a:rPr lang="de-DE" sz="3600" dirty="0" smtClean="0"/>
              <a:t>Produktiver Umgang mit Kritik</a:t>
            </a:r>
            <a:r>
              <a:rPr lang="de-DE" sz="2800" dirty="0">
                <a:solidFill>
                  <a:prstClr val="black"/>
                </a:solidFill>
                <a:ea typeface="+mn-ea"/>
                <a:cs typeface="+mn-cs"/>
                <a:sym typeface="Wingdings" panose="05000000000000000000" pitchFamily="2" charset="2"/>
              </a:rPr>
              <a:t/>
            </a:r>
            <a:br>
              <a:rPr lang="de-DE" sz="2800" dirty="0">
                <a:solidFill>
                  <a:prstClr val="black"/>
                </a:solidFill>
                <a:ea typeface="+mn-ea"/>
                <a:cs typeface="+mn-cs"/>
                <a:sym typeface="Wingdings" panose="05000000000000000000" pitchFamily="2" charset="2"/>
              </a:rPr>
            </a:br>
            <a:endParaRPr lang="de-DE" sz="2800" dirty="0"/>
          </a:p>
        </p:txBody>
      </p:sp>
      <p:sp>
        <p:nvSpPr>
          <p:cNvPr id="3" name="Inhaltsplatzhalter 2"/>
          <p:cNvSpPr>
            <a:spLocks noGrp="1"/>
          </p:cNvSpPr>
          <p:nvPr>
            <p:ph idx="1"/>
          </p:nvPr>
        </p:nvSpPr>
        <p:spPr>
          <a:xfrm>
            <a:off x="395287" y="1347926"/>
            <a:ext cx="8353425" cy="4752504"/>
          </a:xfrm>
        </p:spPr>
        <p:txBody>
          <a:bodyPr>
            <a:normAutofit fontScale="70000" lnSpcReduction="20000"/>
          </a:bodyPr>
          <a:lstStyle/>
          <a:p>
            <a:pPr marL="0" indent="0">
              <a:buNone/>
            </a:pPr>
            <a:r>
              <a:rPr lang="de-DE" sz="2600" b="1" dirty="0" smtClean="0"/>
              <a:t>Wie reagiere ich sinnvoll in einer kritischen Gesprächssituation?</a:t>
            </a:r>
          </a:p>
          <a:p>
            <a:pPr marL="0" indent="0">
              <a:buNone/>
            </a:pPr>
            <a:endParaRPr lang="de-DE" sz="2000" b="1" dirty="0" smtClean="0"/>
          </a:p>
          <a:p>
            <a:r>
              <a:rPr lang="de-DE" dirty="0" smtClean="0"/>
              <a:t>Prüfen, ob Sie der richtige Adressat sind und ob für Sie Raum und Zeit für eine kritische Rückmeldung stimmen.</a:t>
            </a:r>
          </a:p>
          <a:p>
            <a:pPr marL="0" indent="0">
              <a:buNone/>
            </a:pPr>
            <a:endParaRPr lang="de-DE" sz="1300" dirty="0" smtClean="0"/>
          </a:p>
          <a:p>
            <a:r>
              <a:rPr lang="de-DE" dirty="0" smtClean="0"/>
              <a:t>Kritik anhören ohne zu unterbrechen (dabei Emotionen des Gegenübers tolerieren und nicht jedes Wort auf die Goldwaage legen).</a:t>
            </a:r>
          </a:p>
          <a:p>
            <a:pPr marL="0" indent="0">
              <a:buNone/>
            </a:pPr>
            <a:endParaRPr lang="de-DE" sz="1400" dirty="0" smtClean="0"/>
          </a:p>
          <a:p>
            <a:r>
              <a:rPr lang="de-DE" dirty="0"/>
              <a:t>Konstruktive Anteile der Kritik wahrnehmen und anerkennen (anderes herausfiltern</a:t>
            </a:r>
            <a:r>
              <a:rPr lang="de-DE" dirty="0" smtClean="0"/>
              <a:t>).</a:t>
            </a:r>
          </a:p>
          <a:p>
            <a:pPr marL="0" indent="0">
              <a:buNone/>
            </a:pPr>
            <a:endParaRPr lang="de-DE" sz="1400" dirty="0" smtClean="0"/>
          </a:p>
          <a:p>
            <a:r>
              <a:rPr lang="de-DE" dirty="0" smtClean="0"/>
              <a:t>Den „Kern“ des Gehörten mit eigenen Worten wiedergeben (ohne abwertende oder interpretierende  Kommentare).</a:t>
            </a:r>
          </a:p>
          <a:p>
            <a:pPr marL="0" indent="0">
              <a:buNone/>
            </a:pPr>
            <a:endParaRPr lang="de-DE" sz="1400" dirty="0" smtClean="0"/>
          </a:p>
          <a:p>
            <a:r>
              <a:rPr lang="de-DE" dirty="0" smtClean="0"/>
              <a:t>Entscheiden, was Sie von der Kritik annehmen wollen und dieses formulieren.</a:t>
            </a:r>
          </a:p>
          <a:p>
            <a:pPr marL="0" indent="0">
              <a:buNone/>
            </a:pPr>
            <a:endParaRPr lang="de-DE" sz="1400" dirty="0" smtClean="0"/>
          </a:p>
          <a:p>
            <a:r>
              <a:rPr lang="de-DE" dirty="0" smtClean="0"/>
              <a:t>Gegebenenfalls eigenes Verhalten erklären (aber ohne zu rechtfertigen!) und bei Bedarf sachliche Unrichtigkeiten richtig stellen.</a:t>
            </a:r>
          </a:p>
          <a:p>
            <a:pPr marL="0" indent="0">
              <a:buNone/>
            </a:pPr>
            <a:endParaRPr lang="de-DE" sz="1400" dirty="0" smtClean="0"/>
          </a:p>
          <a:p>
            <a:r>
              <a:rPr lang="de-DE" dirty="0" smtClean="0"/>
              <a:t>Absprachen/ Vereinbarungen treffen.</a:t>
            </a:r>
          </a:p>
          <a:p>
            <a:pPr marL="0" indent="0">
              <a:buNone/>
            </a:pPr>
            <a:endParaRPr lang="de-DE" sz="1400" dirty="0" smtClean="0"/>
          </a:p>
          <a:p>
            <a:r>
              <a:rPr lang="de-DE" dirty="0" smtClean="0"/>
              <a:t>Gespräch reflektieren (Metakommunikation).</a:t>
            </a:r>
            <a:endParaRPr lang="de-DE" dirty="0"/>
          </a:p>
        </p:txBody>
      </p:sp>
    </p:spTree>
    <p:extLst>
      <p:ext uri="{BB962C8B-B14F-4D97-AF65-F5344CB8AC3E}">
        <p14:creationId xmlns:p14="http://schemas.microsoft.com/office/powerpoint/2010/main" val="961185943"/>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11" y="620688"/>
            <a:ext cx="9144000" cy="792088"/>
          </a:xfrm>
        </p:spPr>
        <p:txBody>
          <a:bodyPr>
            <a:noAutofit/>
          </a:bodyPr>
          <a:lstStyle/>
          <a:p>
            <a:r>
              <a:rPr lang="de-DE" sz="2800" dirty="0" smtClean="0">
                <a:ea typeface="Calibri"/>
                <a:cs typeface="Times New Roman"/>
              </a:rPr>
              <a:t>Übung Rollenspiel:</a:t>
            </a:r>
            <a:br>
              <a:rPr lang="de-DE" sz="2800" dirty="0" smtClean="0">
                <a:ea typeface="Calibri"/>
                <a:cs typeface="Times New Roman"/>
              </a:rPr>
            </a:br>
            <a:r>
              <a:rPr lang="de-DE" sz="3200" dirty="0" smtClean="0">
                <a:sym typeface="Wingdings" panose="05000000000000000000" pitchFamily="2" charset="2"/>
              </a:rPr>
              <a:t>Wie </a:t>
            </a:r>
            <a:r>
              <a:rPr lang="de-DE" sz="3200" dirty="0">
                <a:sym typeface="Wingdings" panose="05000000000000000000" pitchFamily="2" charset="2"/>
              </a:rPr>
              <a:t>übe ich </a:t>
            </a:r>
            <a:r>
              <a:rPr lang="de-DE" sz="3200" dirty="0" smtClean="0">
                <a:sym typeface="Wingdings" panose="05000000000000000000" pitchFamily="2" charset="2"/>
              </a:rPr>
              <a:t>Kritik, </a:t>
            </a:r>
            <a:r>
              <a:rPr lang="de-DE" sz="3200" dirty="0">
                <a:sym typeface="Wingdings" panose="05000000000000000000" pitchFamily="2" charset="2"/>
              </a:rPr>
              <a:t>ohne zu </a:t>
            </a:r>
            <a:r>
              <a:rPr lang="de-DE" sz="3200" dirty="0" smtClean="0">
                <a:sym typeface="Wingdings" panose="05000000000000000000" pitchFamily="2" charset="2"/>
              </a:rPr>
              <a:t>verletzen </a:t>
            </a:r>
            <a:r>
              <a:rPr lang="de-DE" sz="3200" dirty="0" smtClean="0">
                <a:ea typeface="Calibri"/>
                <a:cs typeface="Times New Roman"/>
              </a:rPr>
              <a:t> (30 Min.)</a:t>
            </a:r>
            <a:endParaRPr lang="de-DE" sz="3200" dirty="0"/>
          </a:p>
        </p:txBody>
      </p:sp>
      <p:sp>
        <p:nvSpPr>
          <p:cNvPr id="3" name="Inhaltsplatzhalter 2"/>
          <p:cNvSpPr>
            <a:spLocks noGrp="1"/>
          </p:cNvSpPr>
          <p:nvPr>
            <p:ph idx="1"/>
          </p:nvPr>
        </p:nvSpPr>
        <p:spPr>
          <a:xfrm>
            <a:off x="197423" y="1556792"/>
            <a:ext cx="8784976" cy="4752975"/>
          </a:xfrm>
        </p:spPr>
        <p:txBody>
          <a:bodyPr>
            <a:normAutofit fontScale="92500"/>
          </a:bodyPr>
          <a:lstStyle/>
          <a:p>
            <a:pPr marL="514350" indent="-514350">
              <a:buFont typeface="+mj-lt"/>
              <a:buAutoNum type="arabicPeriod"/>
            </a:pPr>
            <a:r>
              <a:rPr lang="de-DE" sz="2200" dirty="0" smtClean="0"/>
              <a:t>Überlegen Sie sich eine reale Person, der Sie ein kritisches Feedback geben möchten.</a:t>
            </a:r>
          </a:p>
          <a:p>
            <a:pPr marL="514350" indent="-514350">
              <a:buFont typeface="+mj-lt"/>
              <a:buAutoNum type="arabicPeriod"/>
            </a:pPr>
            <a:r>
              <a:rPr lang="de-DE" sz="2200" dirty="0" smtClean="0"/>
              <a:t>Suchen Sie sich einen Mitspieler. Geben Sie diesem möglichst viele Informationen über die zu kritisierende Person (Aussehen, Verhalten…</a:t>
            </a:r>
            <a:r>
              <a:rPr lang="de-DE" sz="2200" dirty="0" smtClean="0">
                <a:sym typeface="Wingdings" panose="05000000000000000000" pitchFamily="2" charset="2"/>
              </a:rPr>
              <a:t> der Mitspieler sollte sich möglichst gut in die Person hineinversetzen können).</a:t>
            </a:r>
          </a:p>
          <a:p>
            <a:pPr marL="514350" indent="-514350">
              <a:buFont typeface="+mj-lt"/>
              <a:buAutoNum type="arabicPeriod"/>
            </a:pPr>
            <a:r>
              <a:rPr lang="de-DE" sz="2200" dirty="0" smtClean="0">
                <a:sym typeface="Wingdings" panose="05000000000000000000" pitchFamily="2" charset="2"/>
              </a:rPr>
              <a:t>Erarbeiten Sie gemeinsam das kritische Feedback (Was schätzen Sie an der Zusammenarbeit? Was hat Sie konkret gestört? Was wünschen Sie sich vom anderen? Wie bauen Sie das Gespräch auf?).</a:t>
            </a:r>
          </a:p>
          <a:p>
            <a:pPr marL="514350" indent="-514350">
              <a:buFont typeface="+mj-lt"/>
              <a:buAutoNum type="arabicPeriod"/>
            </a:pPr>
            <a:r>
              <a:rPr lang="de-DE" sz="2200" dirty="0" smtClean="0">
                <a:sym typeface="Wingdings" panose="05000000000000000000" pitchFamily="2" charset="2"/>
              </a:rPr>
              <a:t>Nun begeben Sie sich in das Rollenspiel und  geben das Feedback. Der Mitspieler versetzt sich in die zu kritisierende Person und hört zu.</a:t>
            </a:r>
          </a:p>
          <a:p>
            <a:pPr marL="514350" indent="-514350">
              <a:buFont typeface="+mj-lt"/>
              <a:buAutoNum type="arabicPeriod"/>
            </a:pPr>
            <a:r>
              <a:rPr lang="de-DE" sz="2200" dirty="0" smtClean="0">
                <a:sym typeface="Wingdings" panose="05000000000000000000" pitchFamily="2" charset="2"/>
              </a:rPr>
              <a:t>Anschließend reflektieren Sie, wie es war, die Kritik zu äußern und wie es für den Feedbacknehmer war, diese zu hören.</a:t>
            </a:r>
            <a:endParaRPr lang="de-DE" sz="2200" dirty="0" smtClean="0"/>
          </a:p>
          <a:p>
            <a:pPr marL="0" indent="0">
              <a:buNone/>
            </a:pPr>
            <a:endParaRPr lang="de-DE" dirty="0"/>
          </a:p>
        </p:txBody>
      </p:sp>
    </p:spTree>
    <p:extLst>
      <p:ext uri="{BB962C8B-B14F-4D97-AF65-F5344CB8AC3E}">
        <p14:creationId xmlns:p14="http://schemas.microsoft.com/office/powerpoint/2010/main" val="3863644878"/>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Literaturverzeichnis</a:t>
            </a:r>
            <a:endParaRPr lang="de-DE" sz="3600" dirty="0"/>
          </a:p>
        </p:txBody>
      </p:sp>
      <p:sp>
        <p:nvSpPr>
          <p:cNvPr id="3" name="Inhaltsplatzhalter 2"/>
          <p:cNvSpPr>
            <a:spLocks noGrp="1"/>
          </p:cNvSpPr>
          <p:nvPr>
            <p:ph idx="1"/>
          </p:nvPr>
        </p:nvSpPr>
        <p:spPr>
          <a:xfrm>
            <a:off x="395288" y="1772369"/>
            <a:ext cx="8353425" cy="4752975"/>
          </a:xfrm>
        </p:spPr>
        <p:txBody>
          <a:bodyPr>
            <a:normAutofit/>
          </a:bodyPr>
          <a:lstStyle/>
          <a:p>
            <a:r>
              <a:rPr lang="de-DE" dirty="0" smtClean="0"/>
              <a:t>Gellert, M. </a:t>
            </a:r>
            <a:r>
              <a:rPr lang="de-DE" dirty="0"/>
              <a:t>u. </a:t>
            </a:r>
            <a:r>
              <a:rPr lang="de-DE" dirty="0" smtClean="0"/>
              <a:t>Nowak, C. </a:t>
            </a:r>
            <a:r>
              <a:rPr lang="de-DE" dirty="0"/>
              <a:t>(2014</a:t>
            </a:r>
            <a:r>
              <a:rPr lang="de-DE" dirty="0" smtClean="0"/>
              <a:t>): </a:t>
            </a:r>
            <a:r>
              <a:rPr lang="de-DE" dirty="0"/>
              <a:t>Ein Praxisbuch für die Arbeit in und mit Teams. </a:t>
            </a:r>
            <a:r>
              <a:rPr lang="de-DE" dirty="0" err="1"/>
              <a:t>Meezen</a:t>
            </a:r>
            <a:r>
              <a:rPr lang="de-DE" dirty="0"/>
              <a:t>: Limmer</a:t>
            </a:r>
            <a:r>
              <a:rPr lang="de-DE" dirty="0" smtClean="0"/>
              <a:t>.</a:t>
            </a:r>
          </a:p>
          <a:p>
            <a:pPr marL="0" indent="0">
              <a:buNone/>
            </a:pPr>
            <a:endParaRPr lang="de-DE" sz="1000" dirty="0" smtClean="0"/>
          </a:p>
          <a:p>
            <a:r>
              <a:rPr lang="de-DE" dirty="0" smtClean="0"/>
              <a:t>Landwehr, N.(2003): Grundlagen zum Aufbau einer Feedback-Kultur. Bern: </a:t>
            </a:r>
            <a:r>
              <a:rPr lang="de-DE" dirty="0" err="1" smtClean="0"/>
              <a:t>hep</a:t>
            </a:r>
            <a:r>
              <a:rPr lang="de-DE" dirty="0" smtClean="0"/>
              <a:t> Verlag.</a:t>
            </a:r>
          </a:p>
          <a:p>
            <a:pPr marL="0" indent="0">
              <a:buNone/>
            </a:pPr>
            <a:endParaRPr lang="de-DE" sz="1000" dirty="0" smtClean="0"/>
          </a:p>
          <a:p>
            <a:pPr lvl="0"/>
            <a:r>
              <a:rPr lang="de-DE" dirty="0"/>
              <a:t>Philipp, E. (2014</a:t>
            </a:r>
            <a:r>
              <a:rPr lang="de-DE" dirty="0" smtClean="0"/>
              <a:t>): </a:t>
            </a:r>
            <a:r>
              <a:rPr lang="de-DE" dirty="0"/>
              <a:t>Multiprofessionelle Teamentwicklung. Erfolgsfaktoren für die Zusammenarbeit in der Schule. Weinheim und Basel. Beltz-Verlag.</a:t>
            </a:r>
          </a:p>
          <a:p>
            <a:endParaRPr lang="de-DE" sz="2800" dirty="0" smtClean="0"/>
          </a:p>
        </p:txBody>
      </p:sp>
    </p:spTree>
    <p:extLst>
      <p:ext uri="{BB962C8B-B14F-4D97-AF65-F5344CB8AC3E}">
        <p14:creationId xmlns:p14="http://schemas.microsoft.com/office/powerpoint/2010/main" val="4283189771"/>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 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normAutofit/>
          </a:bodyPr>
          <a:lstStyle/>
          <a:p>
            <a:r>
              <a:rPr lang="de-DE" sz="3600" dirty="0" smtClean="0"/>
              <a:t>Kontaktperson</a:t>
            </a:r>
            <a:endParaRPr lang="de-DE" sz="3600"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89545"/>
            <a:ext cx="8229600" cy="1066800"/>
          </a:xfrm>
        </p:spPr>
        <p:txBody>
          <a:bodyPr>
            <a:normAutofit/>
          </a:bodyPr>
          <a:lstStyle/>
          <a:p>
            <a:r>
              <a:rPr lang="de-DE" sz="3600" dirty="0" smtClean="0"/>
              <a:t>Inhaltsverzeichnis</a:t>
            </a:r>
            <a:endParaRPr lang="de-DE" sz="3600" dirty="0"/>
          </a:p>
        </p:txBody>
      </p:sp>
      <p:sp>
        <p:nvSpPr>
          <p:cNvPr id="3" name="Inhaltsplatzhalter 2"/>
          <p:cNvSpPr>
            <a:spLocks noGrp="1"/>
          </p:cNvSpPr>
          <p:nvPr>
            <p:ph idx="1"/>
          </p:nvPr>
        </p:nvSpPr>
        <p:spPr>
          <a:xfrm>
            <a:off x="395288" y="1556345"/>
            <a:ext cx="8353425" cy="4752975"/>
          </a:xfrm>
        </p:spPr>
        <p:txBody>
          <a:bodyPr>
            <a:normAutofit/>
          </a:bodyPr>
          <a:lstStyle/>
          <a:p>
            <a:pPr marL="0" indent="0">
              <a:buNone/>
            </a:pPr>
            <a:r>
              <a:rPr lang="de-DE" sz="2000" b="1" dirty="0" smtClean="0"/>
              <a:t>Individualfeedback in der Teamarbeit</a:t>
            </a:r>
          </a:p>
          <a:p>
            <a:pPr marL="0" indent="0">
              <a:buNone/>
            </a:pPr>
            <a:endParaRPr lang="de-DE" sz="1000" b="1" dirty="0" smtClean="0"/>
          </a:p>
          <a:p>
            <a:pPr>
              <a:buFont typeface="Wingdings" pitchFamily="2" charset="2"/>
              <a:buChar char="à"/>
            </a:pPr>
            <a:r>
              <a:rPr lang="de-DE" sz="1800" dirty="0" smtClean="0">
                <a:sym typeface="Wingdings" panose="05000000000000000000" pitchFamily="2" charset="2"/>
              </a:rPr>
              <a:t> Blick auf die eigene Praxissituation</a:t>
            </a:r>
          </a:p>
          <a:p>
            <a:pPr>
              <a:buFont typeface="Wingdings" pitchFamily="2" charset="2"/>
              <a:buChar char="à"/>
            </a:pPr>
            <a:r>
              <a:rPr lang="de-DE" sz="1800" dirty="0" smtClean="0">
                <a:sym typeface="Wingdings" panose="05000000000000000000" pitchFamily="2" charset="2"/>
              </a:rPr>
              <a:t> Positive Aspekte</a:t>
            </a:r>
          </a:p>
          <a:p>
            <a:pPr>
              <a:buFont typeface="Wingdings" pitchFamily="2" charset="2"/>
              <a:buChar char="à"/>
            </a:pPr>
            <a:r>
              <a:rPr lang="de-DE" sz="1800" dirty="0" smtClean="0">
                <a:sym typeface="Wingdings" panose="05000000000000000000" pitchFamily="2" charset="2"/>
              </a:rPr>
              <a:t> Voraussetzungen</a:t>
            </a:r>
          </a:p>
          <a:p>
            <a:pPr>
              <a:buFont typeface="Wingdings" pitchFamily="2" charset="2"/>
              <a:buChar char="à"/>
            </a:pPr>
            <a:r>
              <a:rPr lang="de-DE" sz="1800" dirty="0" smtClean="0">
                <a:sym typeface="Wingdings" panose="05000000000000000000" pitchFamily="2" charset="2"/>
              </a:rPr>
              <a:t> Kriterien für ein lernförderliches Feedback</a:t>
            </a:r>
          </a:p>
          <a:p>
            <a:pPr>
              <a:buFont typeface="Wingdings" pitchFamily="2" charset="2"/>
              <a:buChar char="à"/>
            </a:pPr>
            <a:r>
              <a:rPr lang="de-DE" sz="1800" dirty="0" smtClean="0">
                <a:sym typeface="Wingdings" panose="05000000000000000000" pitchFamily="2" charset="2"/>
              </a:rPr>
              <a:t> Dinge die man vermeiden sollte</a:t>
            </a:r>
          </a:p>
          <a:p>
            <a:pPr>
              <a:buFont typeface="Wingdings" pitchFamily="2" charset="2"/>
              <a:buChar char="à"/>
            </a:pPr>
            <a:r>
              <a:rPr lang="de-DE" sz="1800" dirty="0" smtClean="0">
                <a:sym typeface="Wingdings" panose="05000000000000000000" pitchFamily="2" charset="2"/>
              </a:rPr>
              <a:t> Blick auf die eigene Praxis/ Was nehmen wir mit?</a:t>
            </a:r>
          </a:p>
          <a:p>
            <a:pPr>
              <a:buFont typeface="Wingdings" pitchFamily="2" charset="2"/>
              <a:buChar char="à"/>
            </a:pPr>
            <a:endParaRPr lang="de-DE" sz="2000" dirty="0">
              <a:sym typeface="Wingdings" panose="05000000000000000000" pitchFamily="2" charset="2"/>
            </a:endParaRPr>
          </a:p>
          <a:p>
            <a:pPr marL="0" indent="0">
              <a:buNone/>
            </a:pPr>
            <a:r>
              <a:rPr lang="de-DE" sz="2000" b="1" dirty="0" smtClean="0">
                <a:sym typeface="Wingdings" panose="05000000000000000000" pitchFamily="2" charset="2"/>
              </a:rPr>
              <a:t>Produktiver Umgang mit Kritik</a:t>
            </a:r>
          </a:p>
          <a:p>
            <a:pPr marL="0" indent="0">
              <a:buNone/>
            </a:pPr>
            <a:endParaRPr lang="de-DE" sz="1000" b="1" dirty="0" smtClean="0">
              <a:sym typeface="Wingdings" panose="05000000000000000000" pitchFamily="2" charset="2"/>
            </a:endParaRPr>
          </a:p>
          <a:p>
            <a:pPr>
              <a:buFont typeface="Wingdings" pitchFamily="2" charset="2"/>
              <a:buChar char="à"/>
            </a:pPr>
            <a:r>
              <a:rPr lang="de-DE" sz="1800" dirty="0" smtClean="0">
                <a:sym typeface="Wingdings" panose="05000000000000000000" pitchFamily="2" charset="2"/>
              </a:rPr>
              <a:t> Wie reagiere ich sinnvoll in einer kritischen</a:t>
            </a:r>
          </a:p>
          <a:p>
            <a:pPr marL="0" indent="0">
              <a:buNone/>
            </a:pPr>
            <a:r>
              <a:rPr lang="de-DE" sz="1800" dirty="0">
                <a:sym typeface="Wingdings" panose="05000000000000000000" pitchFamily="2" charset="2"/>
              </a:rPr>
              <a:t> </a:t>
            </a:r>
            <a:r>
              <a:rPr lang="de-DE" sz="1800" dirty="0" smtClean="0">
                <a:sym typeface="Wingdings" panose="05000000000000000000" pitchFamily="2" charset="2"/>
              </a:rPr>
              <a:t>   </a:t>
            </a:r>
            <a:r>
              <a:rPr lang="de-DE" sz="1800" dirty="0">
                <a:sym typeface="Wingdings" panose="05000000000000000000" pitchFamily="2" charset="2"/>
              </a:rPr>
              <a:t> </a:t>
            </a:r>
            <a:r>
              <a:rPr lang="de-DE" sz="1800" dirty="0" smtClean="0">
                <a:sym typeface="Wingdings" panose="05000000000000000000" pitchFamily="2" charset="2"/>
              </a:rPr>
              <a:t>Gesprächssituation?</a:t>
            </a:r>
          </a:p>
          <a:p>
            <a:pPr>
              <a:buFont typeface="Wingdings" pitchFamily="2" charset="2"/>
              <a:buChar char="à"/>
            </a:pPr>
            <a:r>
              <a:rPr lang="de-DE" sz="1800" dirty="0" smtClean="0">
                <a:sym typeface="Wingdings" panose="05000000000000000000" pitchFamily="2" charset="2"/>
              </a:rPr>
              <a:t> Übung Rollenspiel: Wie übe ich Kritik ohne zu verletzen?</a:t>
            </a:r>
          </a:p>
          <a:p>
            <a:pPr>
              <a:buFont typeface="Wingdings" pitchFamily="2" charset="2"/>
              <a:buChar char="à"/>
            </a:pPr>
            <a:endParaRPr lang="de-DE" sz="2800" dirty="0" smtClean="0">
              <a:sym typeface="Wingdings" panose="05000000000000000000" pitchFamily="2" charset="2"/>
            </a:endParaRPr>
          </a:p>
          <a:p>
            <a:pPr>
              <a:buFont typeface="Wingdings" pitchFamily="2" charset="2"/>
              <a:buChar char="à"/>
            </a:pPr>
            <a:endParaRPr lang="de-DE" sz="2800" dirty="0" smtClean="0">
              <a:sym typeface="Wingdings" panose="05000000000000000000" pitchFamily="2" charset="2"/>
            </a:endParaRPr>
          </a:p>
          <a:p>
            <a:pPr>
              <a:buFont typeface="Wingdings" pitchFamily="2" charset="2"/>
              <a:buChar char="à"/>
            </a:pPr>
            <a:endParaRPr lang="de-DE" sz="2800" dirty="0" smtClean="0"/>
          </a:p>
        </p:txBody>
      </p:sp>
    </p:spTree>
    <p:extLst>
      <p:ext uri="{BB962C8B-B14F-4D97-AF65-F5344CB8AC3E}">
        <p14:creationId xmlns:p14="http://schemas.microsoft.com/office/powerpoint/2010/main" val="746130738"/>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066800"/>
          </a:xfrm>
        </p:spPr>
        <p:txBody>
          <a:bodyPr>
            <a:noAutofit/>
          </a:bodyPr>
          <a:lstStyle/>
          <a:p>
            <a:r>
              <a:rPr lang="de-DE" sz="3600" dirty="0" smtClean="0"/>
              <a:t>Individualfeedback in der Teamarbeit</a:t>
            </a:r>
            <a:endParaRPr lang="de-DE" sz="1800" dirty="0"/>
          </a:p>
        </p:txBody>
      </p:sp>
      <p:sp>
        <p:nvSpPr>
          <p:cNvPr id="3" name="Inhaltsplatzhalter 2"/>
          <p:cNvSpPr>
            <a:spLocks noGrp="1"/>
          </p:cNvSpPr>
          <p:nvPr>
            <p:ph idx="1"/>
          </p:nvPr>
        </p:nvSpPr>
        <p:spPr>
          <a:xfrm>
            <a:off x="395288" y="1628353"/>
            <a:ext cx="8353425" cy="4752975"/>
          </a:xfrm>
        </p:spPr>
        <p:txBody>
          <a:bodyPr>
            <a:normAutofit/>
          </a:bodyPr>
          <a:lstStyle/>
          <a:p>
            <a:pPr marL="0" indent="0">
              <a:buNone/>
            </a:pPr>
            <a:r>
              <a:rPr lang="de-DE" sz="3600" dirty="0" smtClean="0"/>
              <a:t>„Wenn Sie einem anderen Feedback geben, dann informieren Sie ihn darüber, wie sein Verhalten von Ihnen (oder anderen) wahrgenommen, verstanden und erlebt wird“ </a:t>
            </a:r>
          </a:p>
          <a:p>
            <a:pPr marL="0" indent="0" algn="r">
              <a:buNone/>
            </a:pPr>
            <a:r>
              <a:rPr lang="de-DE" sz="1200" dirty="0"/>
              <a:t>(Gellert, M. u. Nowak, C. (2014): Ein Praxisbuch für die Arbeit in und mit Teams. </a:t>
            </a:r>
            <a:r>
              <a:rPr lang="de-DE" sz="1200" dirty="0" err="1"/>
              <a:t>Meezen</a:t>
            </a:r>
            <a:r>
              <a:rPr lang="de-DE" sz="1200" dirty="0"/>
              <a:t>: Limmer, </a:t>
            </a:r>
            <a:r>
              <a:rPr lang="de-DE" sz="1200" dirty="0" smtClean="0"/>
              <a:t>S. 55)</a:t>
            </a:r>
          </a:p>
          <a:p>
            <a:pPr marL="0" indent="0">
              <a:buNone/>
            </a:pPr>
            <a:endParaRPr lang="de-DE" dirty="0"/>
          </a:p>
        </p:txBody>
      </p:sp>
    </p:spTree>
    <p:extLst>
      <p:ext uri="{BB962C8B-B14F-4D97-AF65-F5344CB8AC3E}">
        <p14:creationId xmlns:p14="http://schemas.microsoft.com/office/powerpoint/2010/main" val="2239144127"/>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Murmelphase</a:t>
            </a:r>
            <a:endParaRPr lang="de-DE" sz="3600" dirty="0"/>
          </a:p>
        </p:txBody>
      </p:sp>
      <p:sp>
        <p:nvSpPr>
          <p:cNvPr id="3" name="Inhaltsplatzhalter 2"/>
          <p:cNvSpPr>
            <a:spLocks noGrp="1"/>
          </p:cNvSpPr>
          <p:nvPr>
            <p:ph idx="1"/>
          </p:nvPr>
        </p:nvSpPr>
        <p:spPr>
          <a:xfrm>
            <a:off x="611560" y="1988393"/>
            <a:ext cx="7777112" cy="4752975"/>
          </a:xfrm>
        </p:spPr>
        <p:txBody>
          <a:bodyPr/>
          <a:lstStyle/>
          <a:p>
            <a:pPr marL="0" indent="0">
              <a:buNone/>
            </a:pPr>
            <a:r>
              <a:rPr lang="de-DE" dirty="0" smtClean="0"/>
              <a:t>Tauschen Sie sich 10 Minuten mit Ihren Nachbarinnen und Nachbarn (oder mit den Teampartnerinnen und Teampartnern) darüber aus, ob es eine Feedbackpraxis in Ihrem Arbeitsumfeld gibt und wie diese aussieht.</a:t>
            </a:r>
            <a:endParaRPr lang="de-DE" dirty="0"/>
          </a:p>
        </p:txBody>
      </p:sp>
    </p:spTree>
    <p:extLst>
      <p:ext uri="{BB962C8B-B14F-4D97-AF65-F5344CB8AC3E}">
        <p14:creationId xmlns:p14="http://schemas.microsoft.com/office/powerpoint/2010/main" val="3151842712"/>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872703"/>
          </a:xfrm>
        </p:spPr>
        <p:txBody>
          <a:bodyPr>
            <a:normAutofit fontScale="90000"/>
          </a:bodyPr>
          <a:lstStyle/>
          <a:p>
            <a:r>
              <a:rPr lang="de-DE" sz="3100" dirty="0" smtClean="0"/>
              <a:t>Individualfeedback in der Teamarbeit</a:t>
            </a:r>
            <a:r>
              <a:rPr lang="de-DE" dirty="0" smtClean="0"/>
              <a:t/>
            </a:r>
            <a:br>
              <a:rPr lang="de-DE" dirty="0" smtClean="0"/>
            </a:br>
            <a:r>
              <a:rPr lang="de-DE" sz="3600" b="1" dirty="0" smtClean="0"/>
              <a:t>positive Aspekte</a:t>
            </a:r>
            <a:endParaRPr lang="de-DE" b="1" dirty="0"/>
          </a:p>
        </p:txBody>
      </p:sp>
      <p:sp>
        <p:nvSpPr>
          <p:cNvPr id="3" name="Inhaltsplatzhalter 2"/>
          <p:cNvSpPr>
            <a:spLocks noGrp="1"/>
          </p:cNvSpPr>
          <p:nvPr>
            <p:ph idx="1"/>
          </p:nvPr>
        </p:nvSpPr>
        <p:spPr>
          <a:xfrm>
            <a:off x="395288" y="2060872"/>
            <a:ext cx="8353425" cy="4392464"/>
          </a:xfrm>
        </p:spPr>
        <p:txBody>
          <a:bodyPr/>
          <a:lstStyle/>
          <a:p>
            <a:r>
              <a:rPr lang="de-DE" dirty="0">
                <a:cs typeface="Arial" pitchFamily="34" charset="0"/>
              </a:rPr>
              <a:t>Anerkennendes und positives Feedback erhöht die Motivation und fördert ein produktives Arbeitsverhalten (intakte Zuwendungskultur). </a:t>
            </a:r>
            <a:endParaRPr lang="de-DE" dirty="0" smtClean="0">
              <a:cs typeface="Arial" pitchFamily="34" charset="0"/>
            </a:endParaRPr>
          </a:p>
          <a:p>
            <a:pPr marL="0" indent="0">
              <a:buNone/>
            </a:pPr>
            <a:endParaRPr lang="de-DE" sz="1000" dirty="0" smtClean="0">
              <a:cs typeface="Arial" pitchFamily="34" charset="0"/>
            </a:endParaRPr>
          </a:p>
          <a:p>
            <a:r>
              <a:rPr lang="de-DE" dirty="0" smtClean="0">
                <a:cs typeface="Arial" pitchFamily="34" charset="0"/>
              </a:rPr>
              <a:t>Zudem </a:t>
            </a:r>
            <a:r>
              <a:rPr lang="de-DE" dirty="0">
                <a:cs typeface="Arial" pitchFamily="34" charset="0"/>
              </a:rPr>
              <a:t>steigert es die Bereitschaft, auch kritisches Feedback anzunehmen und sich auf Veränderungen einzulassen</a:t>
            </a:r>
            <a:r>
              <a:rPr lang="de-DE" dirty="0" smtClean="0">
                <a:cs typeface="Arial" pitchFamily="34" charset="0"/>
              </a:rPr>
              <a:t>.</a:t>
            </a:r>
          </a:p>
          <a:p>
            <a:pPr marL="0" indent="0" algn="r">
              <a:buNone/>
            </a:pPr>
            <a:endParaRPr lang="de-DE" sz="1400" dirty="0" smtClean="0">
              <a:cs typeface="Arial" pitchFamily="34" charset="0"/>
            </a:endParaRPr>
          </a:p>
          <a:p>
            <a:pPr marL="0" indent="0" algn="r">
              <a:buNone/>
            </a:pPr>
            <a:r>
              <a:rPr lang="de-DE" sz="1400" dirty="0" smtClean="0">
                <a:cs typeface="Arial" pitchFamily="34" charset="0"/>
              </a:rPr>
              <a:t>(</a:t>
            </a:r>
            <a:r>
              <a:rPr lang="de-DE" sz="1400" dirty="0">
                <a:cs typeface="Arial" pitchFamily="34" charset="0"/>
              </a:rPr>
              <a:t>vgl. </a:t>
            </a:r>
            <a:r>
              <a:rPr lang="de-DE" sz="1400" dirty="0"/>
              <a:t>Gellert, M. u. Nowak, C. (2014): Ein Praxisbuch für die Arbeit in und mit Teams. </a:t>
            </a:r>
            <a:r>
              <a:rPr lang="de-DE" sz="1400" dirty="0" err="1"/>
              <a:t>Meezen</a:t>
            </a:r>
            <a:r>
              <a:rPr lang="de-DE" sz="1400" dirty="0"/>
              <a:t>: Limmer)</a:t>
            </a:r>
            <a:endParaRPr lang="de-DE" sz="1400" dirty="0">
              <a:cs typeface="Arial" pitchFamily="34" charset="0"/>
            </a:endParaRPr>
          </a:p>
          <a:p>
            <a:pPr marL="0" indent="0">
              <a:buNone/>
            </a:pPr>
            <a:endParaRPr lang="de-DE" dirty="0"/>
          </a:p>
        </p:txBody>
      </p:sp>
    </p:spTree>
    <p:extLst>
      <p:ext uri="{BB962C8B-B14F-4D97-AF65-F5344CB8AC3E}">
        <p14:creationId xmlns:p14="http://schemas.microsoft.com/office/powerpoint/2010/main" val="1152844725"/>
      </p:ext>
    </p:extLst>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872703"/>
          </a:xfrm>
        </p:spPr>
        <p:txBody>
          <a:bodyPr>
            <a:normAutofit fontScale="90000"/>
          </a:bodyPr>
          <a:lstStyle/>
          <a:p>
            <a:r>
              <a:rPr lang="de-DE" sz="3100" dirty="0" smtClean="0"/>
              <a:t>Individualfeedback in der Teamarbeit</a:t>
            </a:r>
            <a:r>
              <a:rPr lang="de-DE" sz="2500" dirty="0" smtClean="0"/>
              <a:t/>
            </a:r>
            <a:br>
              <a:rPr lang="de-DE" sz="2500" dirty="0" smtClean="0"/>
            </a:br>
            <a:r>
              <a:rPr lang="de-DE" sz="3600" b="1" dirty="0" smtClean="0"/>
              <a:t>positive Aspekte</a:t>
            </a:r>
            <a:endParaRPr lang="de-DE" b="1" dirty="0"/>
          </a:p>
        </p:txBody>
      </p:sp>
      <p:sp>
        <p:nvSpPr>
          <p:cNvPr id="3" name="Inhaltsplatzhalter 2"/>
          <p:cNvSpPr>
            <a:spLocks noGrp="1"/>
          </p:cNvSpPr>
          <p:nvPr>
            <p:ph idx="1"/>
          </p:nvPr>
        </p:nvSpPr>
        <p:spPr>
          <a:xfrm>
            <a:off x="395039" y="1772816"/>
            <a:ext cx="8353425" cy="4392464"/>
          </a:xfrm>
        </p:spPr>
        <p:txBody>
          <a:bodyPr>
            <a:normAutofit lnSpcReduction="10000"/>
          </a:bodyPr>
          <a:lstStyle/>
          <a:p>
            <a:pPr>
              <a:lnSpc>
                <a:spcPct val="150000"/>
              </a:lnSpc>
            </a:pPr>
            <a:r>
              <a:rPr lang="de-DE" sz="2000" dirty="0">
                <a:cs typeface="Arial" pitchFamily="34" charset="0"/>
              </a:rPr>
              <a:t>Förderung der eigenen </a:t>
            </a:r>
            <a:r>
              <a:rPr lang="de-DE" sz="2000" dirty="0" smtClean="0">
                <a:cs typeface="Arial" pitchFamily="34" charset="0"/>
              </a:rPr>
              <a:t>Kompetenzentwicklung</a:t>
            </a:r>
          </a:p>
          <a:p>
            <a:pPr>
              <a:lnSpc>
                <a:spcPct val="150000"/>
              </a:lnSpc>
            </a:pPr>
            <a:r>
              <a:rPr lang="de-DE" sz="2000" dirty="0">
                <a:cs typeface="Arial" pitchFamily="34" charset="0"/>
              </a:rPr>
              <a:t>Ankurbeln von </a:t>
            </a:r>
            <a:r>
              <a:rPr lang="de-DE" sz="2000" dirty="0" smtClean="0">
                <a:cs typeface="Arial" pitchFamily="34" charset="0"/>
              </a:rPr>
              <a:t>Selbstreflexion</a:t>
            </a:r>
          </a:p>
          <a:p>
            <a:pPr>
              <a:lnSpc>
                <a:spcPct val="150000"/>
              </a:lnSpc>
            </a:pPr>
            <a:r>
              <a:rPr lang="de-DE" sz="2000" dirty="0">
                <a:cs typeface="Arial" pitchFamily="34" charset="0"/>
              </a:rPr>
              <a:t>Erhöhung des Vertrauens in die eigenen </a:t>
            </a:r>
            <a:r>
              <a:rPr lang="de-DE" sz="2000" dirty="0" smtClean="0">
                <a:cs typeface="Arial" pitchFamily="34" charset="0"/>
              </a:rPr>
              <a:t>Kompetenzen</a:t>
            </a:r>
          </a:p>
          <a:p>
            <a:pPr>
              <a:lnSpc>
                <a:spcPct val="150000"/>
              </a:lnSpc>
            </a:pPr>
            <a:r>
              <a:rPr lang="de-DE" sz="2000" dirty="0">
                <a:cs typeface="Arial" pitchFamily="34" charset="0"/>
              </a:rPr>
              <a:t>Trainieren eines </a:t>
            </a:r>
            <a:r>
              <a:rPr lang="de-DE" sz="2000" dirty="0" smtClean="0">
                <a:cs typeface="Arial" pitchFamily="34" charset="0"/>
              </a:rPr>
              <a:t>Perspektivwechsels</a:t>
            </a:r>
          </a:p>
          <a:p>
            <a:pPr>
              <a:lnSpc>
                <a:spcPct val="150000"/>
              </a:lnSpc>
            </a:pPr>
            <a:r>
              <a:rPr lang="de-DE" sz="2000" dirty="0">
                <a:cs typeface="Arial" pitchFamily="34" charset="0"/>
              </a:rPr>
              <a:t>Verbesserung von  </a:t>
            </a:r>
            <a:r>
              <a:rPr lang="de-DE" sz="2000" dirty="0" smtClean="0">
                <a:cs typeface="Arial" pitchFamily="34" charset="0"/>
              </a:rPr>
              <a:t>Entscheidungsprozessen </a:t>
            </a:r>
            <a:endParaRPr lang="de-DE" sz="2000" dirty="0">
              <a:cs typeface="Arial" pitchFamily="34" charset="0"/>
            </a:endParaRPr>
          </a:p>
          <a:p>
            <a:pPr>
              <a:lnSpc>
                <a:spcPct val="150000"/>
              </a:lnSpc>
            </a:pPr>
            <a:r>
              <a:rPr lang="de-DE" sz="2000" dirty="0">
                <a:cs typeface="Arial" pitchFamily="34" charset="0"/>
              </a:rPr>
              <a:t>Antreiben des Wandels in der </a:t>
            </a:r>
            <a:r>
              <a:rPr lang="de-DE" sz="2000" dirty="0" smtClean="0">
                <a:cs typeface="Arial" pitchFamily="34" charset="0"/>
              </a:rPr>
              <a:t>Schule</a:t>
            </a:r>
            <a:endParaRPr lang="de-DE" sz="2000" dirty="0">
              <a:cs typeface="Arial" pitchFamily="34" charset="0"/>
            </a:endParaRPr>
          </a:p>
          <a:p>
            <a:pPr marL="0" indent="0">
              <a:lnSpc>
                <a:spcPct val="150000"/>
              </a:lnSpc>
              <a:buNone/>
            </a:pPr>
            <a:endParaRPr lang="de-DE" sz="100" dirty="0">
              <a:cs typeface="Arial" pitchFamily="34" charset="0"/>
            </a:endParaRPr>
          </a:p>
          <a:p>
            <a:r>
              <a:rPr lang="de-DE" sz="2000" dirty="0">
                <a:cs typeface="Arial" pitchFamily="34" charset="0"/>
              </a:rPr>
              <a:t>Klärung der Beziehung zwischen Personen und Unterstützung eines besseren gegenseitigen </a:t>
            </a:r>
            <a:r>
              <a:rPr lang="de-DE" sz="2000" dirty="0" smtClean="0">
                <a:cs typeface="Arial" pitchFamily="34" charset="0"/>
              </a:rPr>
              <a:t>Verstehens</a:t>
            </a:r>
          </a:p>
          <a:p>
            <a:pPr marL="0" indent="0">
              <a:buNone/>
            </a:pPr>
            <a:endParaRPr lang="de-DE" sz="600" dirty="0">
              <a:cs typeface="Arial" pitchFamily="34" charset="0"/>
            </a:endParaRPr>
          </a:p>
          <a:p>
            <a:r>
              <a:rPr lang="de-DE" sz="2000" dirty="0">
                <a:cs typeface="Arial" pitchFamily="34" charset="0"/>
              </a:rPr>
              <a:t>Korrektur von Verhaltensweisen, die dem Einzelnen aber vor allem auch der Gruppe nicht </a:t>
            </a:r>
            <a:r>
              <a:rPr lang="de-DE" sz="2000" dirty="0" smtClean="0">
                <a:cs typeface="Arial" pitchFamily="34" charset="0"/>
              </a:rPr>
              <a:t>weiterhelfen</a:t>
            </a:r>
            <a:endParaRPr lang="de-DE" sz="2000" dirty="0">
              <a:cs typeface="Arial" pitchFamily="34" charset="0"/>
            </a:endParaRPr>
          </a:p>
        </p:txBody>
      </p:sp>
    </p:spTree>
    <p:extLst>
      <p:ext uri="{BB962C8B-B14F-4D97-AF65-F5344CB8AC3E}">
        <p14:creationId xmlns:p14="http://schemas.microsoft.com/office/powerpoint/2010/main" val="838531323"/>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0113"/>
            <a:ext cx="9144000" cy="728687"/>
          </a:xfrm>
        </p:spPr>
        <p:txBody>
          <a:bodyPr>
            <a:noAutofit/>
          </a:bodyPr>
          <a:lstStyle/>
          <a:p>
            <a:r>
              <a:rPr lang="de-DE" sz="2800" dirty="0" smtClean="0"/>
              <a:t>Individualfeedback in der Teamarbeit </a:t>
            </a:r>
            <a:r>
              <a:rPr lang="de-DE" sz="2500" dirty="0" smtClean="0"/>
              <a:t/>
            </a:r>
            <a:br>
              <a:rPr lang="de-DE" sz="2500" dirty="0" smtClean="0"/>
            </a:br>
            <a:r>
              <a:rPr lang="de-DE" sz="3200" b="1" dirty="0" smtClean="0"/>
              <a:t>Persönliche  Voraussetzungen</a:t>
            </a:r>
            <a:endParaRPr lang="de-DE" b="1" dirty="0"/>
          </a:p>
        </p:txBody>
      </p:sp>
      <p:sp>
        <p:nvSpPr>
          <p:cNvPr id="3" name="Inhaltsplatzhalter 2"/>
          <p:cNvSpPr>
            <a:spLocks noGrp="1"/>
          </p:cNvSpPr>
          <p:nvPr>
            <p:ph idx="1"/>
          </p:nvPr>
        </p:nvSpPr>
        <p:spPr>
          <a:xfrm>
            <a:off x="395288" y="1772369"/>
            <a:ext cx="8353425" cy="4536951"/>
          </a:xfrm>
        </p:spPr>
        <p:txBody>
          <a:bodyPr>
            <a:normAutofit/>
          </a:bodyPr>
          <a:lstStyle/>
          <a:p>
            <a:pPr marL="0" indent="0">
              <a:buNone/>
            </a:pPr>
            <a:r>
              <a:rPr lang="de-DE" dirty="0" smtClean="0"/>
              <a:t>Forschungsergebnisse:</a:t>
            </a:r>
          </a:p>
          <a:p>
            <a:pPr marL="0" indent="0">
              <a:buNone/>
            </a:pPr>
            <a:endParaRPr lang="de-DE" sz="1000" dirty="0" smtClean="0"/>
          </a:p>
          <a:p>
            <a:pPr marL="514350" indent="-514350">
              <a:buAutoNum type="arabicPeriod"/>
            </a:pPr>
            <a:r>
              <a:rPr lang="de-DE" dirty="0" smtClean="0"/>
              <a:t>Personen, die eine hohe Selbstachtung aufweisen, zeigen sich besonders offen gegenüber Feedback – Prozessen. </a:t>
            </a:r>
          </a:p>
          <a:p>
            <a:pPr marL="514350" indent="-514350">
              <a:buAutoNum type="arabicPeriod"/>
            </a:pPr>
            <a:r>
              <a:rPr lang="de-DE" dirty="0" smtClean="0"/>
              <a:t>Personen, die sich als selbstwirksam erleben, zeigen sich offen gegenüber Feedback-Prozessen. </a:t>
            </a:r>
          </a:p>
          <a:p>
            <a:pPr marL="514350" indent="-514350">
              <a:buAutoNum type="arabicPeriod"/>
            </a:pPr>
            <a:r>
              <a:rPr lang="de-DE" dirty="0" smtClean="0"/>
              <a:t>Personen, bei denen Rückmeldungen Ängste und Befürchtungen bezüglich zu erwartender </a:t>
            </a:r>
            <a:r>
              <a:rPr lang="de-DE" dirty="0"/>
              <a:t>B</a:t>
            </a:r>
            <a:r>
              <a:rPr lang="de-DE" dirty="0" smtClean="0"/>
              <a:t>elastungen auslösen, stehen dem Feedback eher ablehnend gegenüber</a:t>
            </a:r>
            <a:r>
              <a:rPr lang="de-DE" sz="2800" dirty="0" smtClean="0"/>
              <a:t>.</a:t>
            </a:r>
          </a:p>
          <a:p>
            <a:endParaRPr lang="de-DE" dirty="0"/>
          </a:p>
        </p:txBody>
      </p:sp>
    </p:spTree>
    <p:extLst>
      <p:ext uri="{BB962C8B-B14F-4D97-AF65-F5344CB8AC3E}">
        <p14:creationId xmlns:p14="http://schemas.microsoft.com/office/powerpoint/2010/main" val="1035130261"/>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8720"/>
            <a:ext cx="9144000" cy="792088"/>
          </a:xfrm>
        </p:spPr>
        <p:txBody>
          <a:bodyPr>
            <a:normAutofit fontScale="90000"/>
          </a:bodyPr>
          <a:lstStyle/>
          <a:p>
            <a:r>
              <a:rPr lang="de-DE" sz="3100" dirty="0" smtClean="0"/>
              <a:t>Individualfeedback in der Teamarbeit</a:t>
            </a:r>
            <a:br>
              <a:rPr lang="de-DE" sz="3100" dirty="0" smtClean="0"/>
            </a:br>
            <a:r>
              <a:rPr lang="de-DE" sz="3600" b="1" dirty="0" smtClean="0"/>
              <a:t>Weitere Voraussetzungen</a:t>
            </a:r>
            <a:endParaRPr lang="de-DE" b="1" dirty="0"/>
          </a:p>
        </p:txBody>
      </p:sp>
      <p:sp>
        <p:nvSpPr>
          <p:cNvPr id="3" name="Inhaltsplatzhalter 2"/>
          <p:cNvSpPr>
            <a:spLocks noGrp="1"/>
          </p:cNvSpPr>
          <p:nvPr>
            <p:ph idx="1"/>
          </p:nvPr>
        </p:nvSpPr>
        <p:spPr>
          <a:xfrm>
            <a:off x="395288" y="2060401"/>
            <a:ext cx="8353425" cy="4752975"/>
          </a:xfrm>
        </p:spPr>
        <p:txBody>
          <a:bodyPr/>
          <a:lstStyle/>
          <a:p>
            <a:pPr marL="0" indent="0">
              <a:buNone/>
            </a:pPr>
            <a:endParaRPr lang="de-DE" dirty="0" smtClean="0"/>
          </a:p>
          <a:p>
            <a:r>
              <a:rPr lang="de-DE" dirty="0" smtClean="0"/>
              <a:t>Kultur der persönlichen Wertschätzung</a:t>
            </a:r>
          </a:p>
          <a:p>
            <a:pPr marL="0" indent="0">
              <a:buNone/>
            </a:pPr>
            <a:r>
              <a:rPr lang="de-DE" dirty="0" smtClean="0">
                <a:solidFill>
                  <a:srgbClr val="DD3A43"/>
                </a:solidFill>
                <a:sym typeface="Wingdings" panose="05000000000000000000" pitchFamily="2" charset="2"/>
              </a:rPr>
              <a:t>		</a:t>
            </a:r>
            <a:r>
              <a:rPr lang="de-DE" dirty="0" smtClean="0">
                <a:sym typeface="Wingdings" panose="05000000000000000000" pitchFamily="2" charset="2"/>
              </a:rPr>
              <a:t> angstfrei, unterstützend</a:t>
            </a:r>
          </a:p>
          <a:p>
            <a:pPr marL="0" indent="0">
              <a:buNone/>
            </a:pPr>
            <a:endParaRPr lang="de-DE" dirty="0" smtClean="0"/>
          </a:p>
          <a:p>
            <a:r>
              <a:rPr lang="de-DE" dirty="0" smtClean="0"/>
              <a:t>Klarheit über die Ziele und den Kontext des Feedbacks</a:t>
            </a:r>
          </a:p>
          <a:p>
            <a:pPr marL="0" indent="0">
              <a:buNone/>
            </a:pPr>
            <a:r>
              <a:rPr lang="de-DE" dirty="0" smtClean="0">
                <a:solidFill>
                  <a:srgbClr val="DD3A43"/>
                </a:solidFill>
                <a:sym typeface="Wingdings" panose="05000000000000000000" pitchFamily="2" charset="2"/>
              </a:rPr>
              <a:t>	</a:t>
            </a:r>
            <a:r>
              <a:rPr lang="de-DE" dirty="0" smtClean="0">
                <a:sym typeface="Wingdings" panose="05000000000000000000" pitchFamily="2" charset="2"/>
              </a:rPr>
              <a:t> 	keine Kontrolle, sondern Ziel der persönlichen 	     		Weiterentwicklung</a:t>
            </a:r>
          </a:p>
          <a:p>
            <a:endParaRPr lang="de-DE" dirty="0" smtClean="0"/>
          </a:p>
          <a:p>
            <a:endParaRPr lang="de-DE" dirty="0"/>
          </a:p>
        </p:txBody>
      </p:sp>
    </p:spTree>
    <p:extLst>
      <p:ext uri="{BB962C8B-B14F-4D97-AF65-F5344CB8AC3E}">
        <p14:creationId xmlns:p14="http://schemas.microsoft.com/office/powerpoint/2010/main" val="1406876533"/>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0" y="836712"/>
            <a:ext cx="9144000" cy="931168"/>
          </a:xfrm>
        </p:spPr>
        <p:txBody>
          <a:bodyPr>
            <a:normAutofit fontScale="90000"/>
          </a:bodyPr>
          <a:lstStyle/>
          <a:p>
            <a:pPr>
              <a:defRPr/>
            </a:pPr>
            <a:r>
              <a:rPr lang="de-DE" sz="3100" dirty="0"/>
              <a:t>Individualfeedback in der </a:t>
            </a:r>
            <a:r>
              <a:rPr lang="de-DE" sz="3100" dirty="0" smtClean="0"/>
              <a:t>Teamarbeit   </a:t>
            </a:r>
            <a:r>
              <a:rPr lang="de-DE" dirty="0" smtClean="0"/>
              <a:t/>
            </a:r>
            <a:br>
              <a:rPr lang="de-DE" dirty="0" smtClean="0"/>
            </a:br>
            <a:r>
              <a:rPr lang="de-DE" sz="3600" b="1" dirty="0" smtClean="0"/>
              <a:t>Kriterien für ein lernwirksames Feedback</a:t>
            </a:r>
            <a:endParaRPr lang="de-DE" b="1" dirty="0"/>
          </a:p>
        </p:txBody>
      </p:sp>
      <p:sp>
        <p:nvSpPr>
          <p:cNvPr id="8" name="Inhaltsplatzhalter 2"/>
          <p:cNvSpPr>
            <a:spLocks noGrp="1"/>
          </p:cNvSpPr>
          <p:nvPr>
            <p:ph sz="quarter" idx="1"/>
          </p:nvPr>
        </p:nvSpPr>
        <p:spPr>
          <a:xfrm>
            <a:off x="467544" y="1888232"/>
            <a:ext cx="7991800" cy="5069160"/>
          </a:xfrm>
        </p:spPr>
        <p:txBody>
          <a:bodyPr>
            <a:normAutofit fontScale="70000" lnSpcReduction="20000"/>
          </a:bodyPr>
          <a:lstStyle/>
          <a:p>
            <a:pPr>
              <a:lnSpc>
                <a:spcPct val="120000"/>
              </a:lnSpc>
            </a:pPr>
            <a:r>
              <a:rPr lang="de-DE" sz="3600" dirty="0" smtClean="0"/>
              <a:t>glaubwürdig, offen und ehrlich (Grundvoraussetzung ist hierfür eine vertrauensvolle Beziehung)</a:t>
            </a:r>
          </a:p>
          <a:p>
            <a:pPr>
              <a:lnSpc>
                <a:spcPct val="170000"/>
              </a:lnSpc>
            </a:pPr>
            <a:r>
              <a:rPr lang="de-DE" sz="3600" dirty="0"/>
              <a:t>k</a:t>
            </a:r>
            <a:r>
              <a:rPr lang="de-DE" sz="3600" dirty="0" smtClean="0"/>
              <a:t>onkret und zeitnah</a:t>
            </a:r>
          </a:p>
          <a:p>
            <a:pPr>
              <a:lnSpc>
                <a:spcPct val="170000"/>
              </a:lnSpc>
            </a:pPr>
            <a:r>
              <a:rPr lang="de-DE" sz="3600" dirty="0" smtClean="0"/>
              <a:t>Rückmeldung bezieht sich auf veränderbare Aspekte</a:t>
            </a:r>
          </a:p>
          <a:p>
            <a:pPr>
              <a:lnSpc>
                <a:spcPct val="170000"/>
              </a:lnSpc>
            </a:pPr>
            <a:r>
              <a:rPr lang="de-DE" sz="3600" dirty="0"/>
              <a:t>e</a:t>
            </a:r>
            <a:r>
              <a:rPr lang="de-DE" sz="3600" dirty="0" smtClean="0"/>
              <a:t>motional verkraftbar ohne moralische Bewertungen</a:t>
            </a:r>
          </a:p>
          <a:p>
            <a:pPr>
              <a:lnSpc>
                <a:spcPct val="170000"/>
              </a:lnSpc>
            </a:pPr>
            <a:r>
              <a:rPr lang="de-DE" sz="3600" dirty="0"/>
              <a:t>l</a:t>
            </a:r>
            <a:r>
              <a:rPr lang="de-DE" sz="3600" dirty="0" smtClean="0"/>
              <a:t>ernunterstützende Absicht des Feedbackgebers</a:t>
            </a:r>
          </a:p>
          <a:p>
            <a:pPr>
              <a:lnSpc>
                <a:spcPct val="170000"/>
              </a:lnSpc>
            </a:pPr>
            <a:r>
              <a:rPr lang="de-DE" sz="3600" dirty="0"/>
              <a:t>l</a:t>
            </a:r>
            <a:r>
              <a:rPr lang="de-DE" sz="3600" dirty="0" smtClean="0"/>
              <a:t>ernbereite Haltung des Feedbacknehmers</a:t>
            </a:r>
          </a:p>
          <a:p>
            <a:pPr marL="109728" indent="0" algn="r">
              <a:lnSpc>
                <a:spcPct val="170000"/>
              </a:lnSpc>
              <a:buNone/>
            </a:pPr>
            <a:r>
              <a:rPr lang="de-DE" sz="2000" dirty="0" smtClean="0"/>
              <a:t>(vgl. </a:t>
            </a:r>
            <a:r>
              <a:rPr lang="de-DE" sz="2000" dirty="0"/>
              <a:t>Landwehr, N.(2003): Grundlagen zum Aufbau einer Feedback-Kultur. Bern: </a:t>
            </a:r>
            <a:r>
              <a:rPr lang="de-DE" sz="2000" dirty="0" err="1"/>
              <a:t>hep</a:t>
            </a:r>
            <a:r>
              <a:rPr lang="de-DE" sz="2000" dirty="0"/>
              <a:t> Verlag)</a:t>
            </a:r>
            <a:endParaRPr lang="de-DE" sz="2000" dirty="0" smtClean="0"/>
          </a:p>
          <a:p>
            <a:pPr marL="0" indent="0">
              <a:lnSpc>
                <a:spcPct val="200000"/>
              </a:lnSpc>
              <a:buNone/>
            </a:pPr>
            <a:endParaRPr lang="de-DE" dirty="0" smtClean="0"/>
          </a:p>
          <a:p>
            <a:pPr>
              <a:lnSpc>
                <a:spcPct val="200000"/>
              </a:lnSpc>
            </a:pPr>
            <a:endParaRPr lang="de-DE" dirty="0" smtClean="0"/>
          </a:p>
          <a:p>
            <a:pPr>
              <a:lnSpc>
                <a:spcPct val="200000"/>
              </a:lnSpc>
              <a:buNone/>
            </a:pPr>
            <a:endParaRPr lang="de-DE" dirty="0" smtClean="0"/>
          </a:p>
          <a:p>
            <a:pPr>
              <a:lnSpc>
                <a:spcPct val="200000"/>
              </a:lnSpc>
              <a:buNone/>
            </a:pPr>
            <a:endParaRPr lang="de-DE" dirty="0" smtClean="0"/>
          </a:p>
          <a:p>
            <a:pPr>
              <a:lnSpc>
                <a:spcPct val="200000"/>
              </a:lnSpc>
              <a:buNone/>
            </a:pPr>
            <a:endParaRPr lang="de-DE" dirty="0" smtClean="0"/>
          </a:p>
          <a:p>
            <a:pPr>
              <a:lnSpc>
                <a:spcPct val="200000"/>
              </a:lnSpc>
              <a:buNone/>
            </a:pPr>
            <a:endParaRPr lang="de-DE" dirty="0"/>
          </a:p>
        </p:txBody>
      </p:sp>
    </p:spTree>
    <p:extLst>
      <p:ext uri="{BB962C8B-B14F-4D97-AF65-F5344CB8AC3E}">
        <p14:creationId xmlns:p14="http://schemas.microsoft.com/office/powerpoint/2010/main" val="1879762850"/>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1226</Words>
  <Application>Microsoft Office PowerPoint</Application>
  <PresentationFormat>Bildschirmpräsentation (4:3)</PresentationFormat>
  <Paragraphs>129</Paragraphs>
  <Slides>15</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Garamond</vt:lpstr>
      <vt:lpstr>Georgia</vt:lpstr>
      <vt:lpstr>Times New Roman</vt:lpstr>
      <vt:lpstr>Wingdings</vt:lpstr>
      <vt:lpstr>Formatvorlage_KM-Rot ZSL-Logo</vt:lpstr>
      <vt:lpstr>Feedback geben und nehmen Was bringt uns das Individual-Feedback?</vt:lpstr>
      <vt:lpstr>Inhaltsverzeichnis</vt:lpstr>
      <vt:lpstr>Individualfeedback in der Teamarbeit</vt:lpstr>
      <vt:lpstr>Murmelphase</vt:lpstr>
      <vt:lpstr>Individualfeedback in der Teamarbeit positive Aspekte</vt:lpstr>
      <vt:lpstr>Individualfeedback in der Teamarbeit positive Aspekte</vt:lpstr>
      <vt:lpstr>Individualfeedback in der Teamarbeit  Persönliche  Voraussetzungen</vt:lpstr>
      <vt:lpstr>Individualfeedback in der Teamarbeit Weitere Voraussetzungen</vt:lpstr>
      <vt:lpstr>Individualfeedback in der Teamarbeit    Kriterien für ein lernwirksames Feedback</vt:lpstr>
      <vt:lpstr>Individualfeedback in der Teamarbeit    Dinge die man vermeiden sollte!</vt:lpstr>
      <vt:lpstr>Arbeitsphase (30 Min.)</vt:lpstr>
      <vt:lpstr> Produktiver Umgang mit Kritik </vt:lpstr>
      <vt:lpstr>Übung Rollenspiel: Wie übe ich Kritik, ohne zu verletzen  (30 Min.)</vt:lpstr>
      <vt:lpstr>Literaturverzeichnis</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60</cp:revision>
  <dcterms:created xsi:type="dcterms:W3CDTF">2014-03-18T09:41:04Z</dcterms:created>
  <dcterms:modified xsi:type="dcterms:W3CDTF">2021-01-18T17:31:48Z</dcterms:modified>
</cp:coreProperties>
</file>