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5"/>
  </p:notesMasterIdLst>
  <p:sldIdLst>
    <p:sldId id="260" r:id="rId2"/>
    <p:sldId id="262" r:id="rId3"/>
    <p:sldId id="263" r:id="rId4"/>
    <p:sldId id="264" r:id="rId5"/>
    <p:sldId id="265" r:id="rId6"/>
    <p:sldId id="266" r:id="rId7"/>
    <p:sldId id="267" r:id="rId8"/>
    <p:sldId id="268" r:id="rId9"/>
    <p:sldId id="269" r:id="rId10"/>
    <p:sldId id="270" r:id="rId11"/>
    <p:sldId id="271" r:id="rId12"/>
    <p:sldId id="272" r:id="rId13"/>
    <p:sldId id="25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01.03.2021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12118">
              <a:spcBef>
                <a:spcPct val="30000"/>
              </a:spcBef>
              <a:defRPr sz="1200">
                <a:solidFill>
                  <a:schemeClr val="tx1"/>
                </a:solidFill>
                <a:latin typeface="Arial" charset="0"/>
              </a:defRPr>
            </a:lvl1pPr>
            <a:lvl2pPr marL="742568" indent="-284154" defTabSz="912118">
              <a:spcBef>
                <a:spcPct val="30000"/>
              </a:spcBef>
              <a:defRPr sz="1200">
                <a:solidFill>
                  <a:schemeClr val="tx1"/>
                </a:solidFill>
                <a:latin typeface="Arial" charset="0"/>
              </a:defRPr>
            </a:lvl2pPr>
            <a:lvl3pPr marL="1141326" indent="-227638" defTabSz="912118">
              <a:spcBef>
                <a:spcPct val="30000"/>
              </a:spcBef>
              <a:defRPr sz="1200">
                <a:solidFill>
                  <a:schemeClr val="tx1"/>
                </a:solidFill>
                <a:latin typeface="Arial" charset="0"/>
              </a:defRPr>
            </a:lvl3pPr>
            <a:lvl4pPr marL="1599740" indent="-227638" defTabSz="912118">
              <a:spcBef>
                <a:spcPct val="30000"/>
              </a:spcBef>
              <a:defRPr sz="1200">
                <a:solidFill>
                  <a:schemeClr val="tx1"/>
                </a:solidFill>
                <a:latin typeface="Arial" charset="0"/>
              </a:defRPr>
            </a:lvl4pPr>
            <a:lvl5pPr marL="2058153" indent="-227638" defTabSz="912118">
              <a:spcBef>
                <a:spcPct val="30000"/>
              </a:spcBef>
              <a:defRPr sz="1200">
                <a:solidFill>
                  <a:schemeClr val="tx1"/>
                </a:solidFill>
                <a:latin typeface="Arial" charset="0"/>
              </a:defRPr>
            </a:lvl5pPr>
            <a:lvl6pPr marL="2510287" indent="-227638" defTabSz="912118" eaLnBrk="0" fontAlgn="base" hangingPunct="0">
              <a:spcBef>
                <a:spcPct val="30000"/>
              </a:spcBef>
              <a:spcAft>
                <a:spcPct val="0"/>
              </a:spcAft>
              <a:defRPr sz="1200">
                <a:solidFill>
                  <a:schemeClr val="tx1"/>
                </a:solidFill>
                <a:latin typeface="Arial" charset="0"/>
              </a:defRPr>
            </a:lvl6pPr>
            <a:lvl7pPr marL="2962421" indent="-227638" defTabSz="912118" eaLnBrk="0" fontAlgn="base" hangingPunct="0">
              <a:spcBef>
                <a:spcPct val="30000"/>
              </a:spcBef>
              <a:spcAft>
                <a:spcPct val="0"/>
              </a:spcAft>
              <a:defRPr sz="1200">
                <a:solidFill>
                  <a:schemeClr val="tx1"/>
                </a:solidFill>
                <a:latin typeface="Arial" charset="0"/>
              </a:defRPr>
            </a:lvl7pPr>
            <a:lvl8pPr marL="3414556" indent="-227638" defTabSz="912118" eaLnBrk="0" fontAlgn="base" hangingPunct="0">
              <a:spcBef>
                <a:spcPct val="30000"/>
              </a:spcBef>
              <a:spcAft>
                <a:spcPct val="0"/>
              </a:spcAft>
              <a:defRPr sz="1200">
                <a:solidFill>
                  <a:schemeClr val="tx1"/>
                </a:solidFill>
                <a:latin typeface="Arial" charset="0"/>
              </a:defRPr>
            </a:lvl8pPr>
            <a:lvl9pPr marL="3866690" indent="-227638" defTabSz="912118" eaLnBrk="0" fontAlgn="base" hangingPunct="0">
              <a:spcBef>
                <a:spcPct val="30000"/>
              </a:spcBef>
              <a:spcAft>
                <a:spcPct val="0"/>
              </a:spcAft>
              <a:defRPr sz="1200">
                <a:solidFill>
                  <a:schemeClr val="tx1"/>
                </a:solidFill>
                <a:latin typeface="Arial" charset="0"/>
              </a:defRPr>
            </a:lvl9pPr>
          </a:lstStyle>
          <a:p>
            <a:pPr>
              <a:spcBef>
                <a:spcPct val="0"/>
              </a:spcBef>
            </a:pPr>
            <a:fld id="{71E86BE1-43AE-4FAD-ABAB-C355EED8ADCE}" type="slidenum">
              <a:rPr lang="de-DE" altLang="de-DE"/>
              <a:pPr>
                <a:spcBef>
                  <a:spcPct val="0"/>
                </a:spcBef>
              </a:pPr>
              <a:t>2</a:t>
            </a:fld>
            <a:endParaRPr lang="de-DE" altLang="de-DE"/>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112227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p:spPr>
        <p:txBody>
          <a:bodyPr/>
          <a:lstStyle/>
          <a:p>
            <a:endParaRPr lang="de-DE" altLang="de-DE" smtClean="0"/>
          </a:p>
        </p:txBody>
      </p:sp>
      <p:sp>
        <p:nvSpPr>
          <p:cNvPr id="19460" name="Foliennummernplatzhalter 3"/>
          <p:cNvSpPr>
            <a:spLocks noGrp="1"/>
          </p:cNvSpPr>
          <p:nvPr>
            <p:ph type="sldNum" sz="quarter" idx="5"/>
          </p:nvPr>
        </p:nvSpPr>
        <p:spPr>
          <a:noFill/>
        </p:spPr>
        <p:txBody>
          <a:bodyPr/>
          <a:lstStyle/>
          <a:p>
            <a:fld id="{5FF12E0A-575E-461A-8662-17DC4A319ABE}" type="slidenum">
              <a:rPr lang="de-DE" altLang="de-DE"/>
              <a:pPr/>
              <a:t>3</a:t>
            </a:fld>
            <a:endParaRPr lang="de-DE" altLang="de-DE"/>
          </a:p>
        </p:txBody>
      </p:sp>
    </p:spTree>
    <p:extLst>
      <p:ext uri="{BB962C8B-B14F-4D97-AF65-F5344CB8AC3E}">
        <p14:creationId xmlns:p14="http://schemas.microsoft.com/office/powerpoint/2010/main" val="68704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a:ln/>
        </p:spPr>
      </p:sp>
      <p:sp>
        <p:nvSpPr>
          <p:cNvPr id="20483" name="Notizenplatzhalter 2"/>
          <p:cNvSpPr>
            <a:spLocks noGrp="1"/>
          </p:cNvSpPr>
          <p:nvPr>
            <p:ph type="body" idx="1"/>
          </p:nvPr>
        </p:nvSpPr>
        <p:spPr>
          <a:noFill/>
        </p:spPr>
        <p:txBody>
          <a:bodyPr/>
          <a:lstStyle/>
          <a:p>
            <a:r>
              <a:rPr lang="de-DE" altLang="de-DE" smtClean="0"/>
              <a:t>Hunger kann beispielsweise beim Lernen auftauchen, die lernende Person möchte aber zuerst die begonnene Aufgabe zu Ende bringen und ihr Bedürfnis nach Verständnis und Kompetenz (Ebene 4 du 5) befriedigen.</a:t>
            </a:r>
          </a:p>
          <a:p>
            <a:endParaRPr lang="de-DE" altLang="de-DE" smtClean="0"/>
          </a:p>
        </p:txBody>
      </p:sp>
      <p:sp>
        <p:nvSpPr>
          <p:cNvPr id="20484" name="Foliennummernplatzhalter 3"/>
          <p:cNvSpPr>
            <a:spLocks noGrp="1"/>
          </p:cNvSpPr>
          <p:nvPr>
            <p:ph type="sldNum" sz="quarter" idx="5"/>
          </p:nvPr>
        </p:nvSpPr>
        <p:spPr>
          <a:noFill/>
        </p:spPr>
        <p:txBody>
          <a:bodyPr/>
          <a:lstStyle/>
          <a:p>
            <a:fld id="{A4B38FF2-FF2E-434B-8A3B-DF169E5A313F}" type="slidenum">
              <a:rPr lang="de-DE" altLang="de-DE"/>
              <a:pPr/>
              <a:t>6</a:t>
            </a:fld>
            <a:endParaRPr lang="de-DE" altLang="de-DE"/>
          </a:p>
        </p:txBody>
      </p:sp>
    </p:spTree>
    <p:extLst>
      <p:ext uri="{BB962C8B-B14F-4D97-AF65-F5344CB8AC3E}">
        <p14:creationId xmlns:p14="http://schemas.microsoft.com/office/powerpoint/2010/main" val="3165498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p:spPr>
        <p:txBody>
          <a:bodyPr/>
          <a:lstStyle/>
          <a:p>
            <a:r>
              <a:rPr lang="de-DE" altLang="de-DE" smtClean="0"/>
              <a:t>https://www.klaus-grawe-institut.ch/blog/1205/</a:t>
            </a:r>
          </a:p>
        </p:txBody>
      </p:sp>
      <p:sp>
        <p:nvSpPr>
          <p:cNvPr id="21508" name="Foliennummernplatzhalter 3"/>
          <p:cNvSpPr>
            <a:spLocks noGrp="1"/>
          </p:cNvSpPr>
          <p:nvPr>
            <p:ph type="sldNum" sz="quarter" idx="5"/>
          </p:nvPr>
        </p:nvSpPr>
        <p:spPr>
          <a:noFill/>
        </p:spPr>
        <p:txBody>
          <a:bodyPr/>
          <a:lstStyle/>
          <a:p>
            <a:fld id="{1D28B114-DDE3-4611-922D-F687D5600A8B}" type="slidenum">
              <a:rPr lang="de-DE" altLang="de-DE"/>
              <a:pPr/>
              <a:t>8</a:t>
            </a:fld>
            <a:endParaRPr lang="de-DE" altLang="de-DE"/>
          </a:p>
        </p:txBody>
      </p:sp>
    </p:spTree>
    <p:extLst>
      <p:ext uri="{BB962C8B-B14F-4D97-AF65-F5344CB8AC3E}">
        <p14:creationId xmlns:p14="http://schemas.microsoft.com/office/powerpoint/2010/main" val="2531716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01.03.2021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01.03.2021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Grundbedürfnisse berücksichtigen</a:t>
            </a:r>
          </a:p>
        </p:txBody>
      </p:sp>
      <p:sp>
        <p:nvSpPr>
          <p:cNvPr id="3" name="Untertitel 2"/>
          <p:cNvSpPr>
            <a:spLocks noGrp="1"/>
          </p:cNvSpPr>
          <p:nvPr>
            <p:ph type="subTitle" idx="1"/>
          </p:nvPr>
        </p:nvSpPr>
        <p:spPr/>
        <p:txBody>
          <a:bodyPr/>
          <a:lstStyle/>
          <a:p>
            <a:r>
              <a:rPr lang="de-DE" altLang="de-DE" dirty="0">
                <a:latin typeface="Arial" charset="0"/>
              </a:rPr>
              <a:t>Handlungsansätze zum Umgang mit herausforderndem Verhalten</a:t>
            </a:r>
          </a:p>
          <a:p>
            <a:endParaRPr lang="de-DE" dirty="0"/>
          </a:p>
        </p:txBody>
      </p:sp>
      <p:sp>
        <p:nvSpPr>
          <p:cNvPr id="4" name="Fußzeilenplatzhalter 3"/>
          <p:cNvSpPr>
            <a:spLocks noGrp="1"/>
          </p:cNvSpPr>
          <p:nvPr>
            <p:ph type="ftr" sz="quarter" idx="3"/>
          </p:nvPr>
        </p:nvSpPr>
        <p:spPr/>
        <p:txBody>
          <a:bodyPr/>
          <a:lstStyle/>
          <a:p>
            <a:r>
              <a:rPr lang="de-DE" dirty="0" smtClean="0"/>
              <a:t>www.zsl-bw.de</a:t>
            </a:r>
          </a:p>
        </p:txBody>
      </p:sp>
      <p:sp>
        <p:nvSpPr>
          <p:cNvPr id="5" name="Datumsplatzhalter 4"/>
          <p:cNvSpPr>
            <a:spLocks noGrp="1"/>
          </p:cNvSpPr>
          <p:nvPr>
            <p:ph type="dt" sz="half" idx="2"/>
          </p:nvPr>
        </p:nvSpPr>
        <p:spPr/>
        <p:txBody>
          <a:bodyPr/>
          <a:lstStyle/>
          <a:p>
            <a:fld id="{F6217CD7-B80F-41AC-80A1-96685E759953}" type="datetime1">
              <a:rPr lang="de-DE" smtClean="0"/>
              <a:t>01.03.2021</a:t>
            </a:fld>
            <a:endParaRPr lang="de-DE" dirty="0"/>
          </a:p>
        </p:txBody>
      </p:sp>
    </p:spTree>
    <p:extLst>
      <p:ext uri="{BB962C8B-B14F-4D97-AF65-F5344CB8AC3E}">
        <p14:creationId xmlns:p14="http://schemas.microsoft.com/office/powerpoint/2010/main" val="3850176356"/>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de-DE" altLang="de-DE" smtClean="0"/>
              <a:t>Grundbedürfnisse nach Grawe (1986)</a:t>
            </a:r>
          </a:p>
        </p:txBody>
      </p:sp>
      <p:sp>
        <p:nvSpPr>
          <p:cNvPr id="12291" name="Inhaltsplatzhalter 2"/>
          <p:cNvSpPr>
            <a:spLocks noGrp="1"/>
          </p:cNvSpPr>
          <p:nvPr>
            <p:ph idx="1"/>
          </p:nvPr>
        </p:nvSpPr>
        <p:spPr/>
        <p:txBody>
          <a:bodyPr>
            <a:normAutofit/>
          </a:bodyPr>
          <a:lstStyle/>
          <a:p>
            <a:pPr>
              <a:lnSpc>
                <a:spcPct val="107000"/>
              </a:lnSpc>
              <a:spcAft>
                <a:spcPts val="800"/>
              </a:spcAft>
              <a:tabLst>
                <a:tab pos="819150" algn="l"/>
              </a:tabLst>
            </a:pPr>
            <a:r>
              <a:rPr lang="de-DE" altLang="de-DE" b="1" dirty="0" smtClean="0">
                <a:latin typeface="Arial" charset="0"/>
                <a:ea typeface="Calibri" pitchFamily="34" charset="0"/>
                <a:cs typeface="Times New Roman" pitchFamily="18" charset="0"/>
              </a:rPr>
              <a:t>Bedürfnis nach Selbstwerterhöhung und -schutz:</a:t>
            </a:r>
            <a:r>
              <a:rPr lang="de-DE" altLang="de-DE" dirty="0" smtClean="0">
                <a:latin typeface="Arial" charset="0"/>
                <a:ea typeface="Calibri" pitchFamily="34" charset="0"/>
                <a:cs typeface="Times New Roman" pitchFamily="18" charset="0"/>
              </a:rPr>
              <a:t> Um sich selber als kompetent und von anderen geliebt zu fühlen, brauchen Kinder eine wertschätzende Umgebung, die ihnen etwas zutraut und sie unterstützt.</a:t>
            </a:r>
          </a:p>
          <a:p>
            <a:pPr>
              <a:lnSpc>
                <a:spcPct val="107000"/>
              </a:lnSpc>
              <a:spcAft>
                <a:spcPts val="800"/>
              </a:spcAft>
              <a:tabLst>
                <a:tab pos="819150" algn="l"/>
              </a:tabLst>
            </a:pPr>
            <a:endParaRPr lang="de-DE" altLang="de-DE" dirty="0" smtClean="0">
              <a:latin typeface="Arial" charset="0"/>
              <a:ea typeface="Calibri" pitchFamily="34" charset="0"/>
              <a:cs typeface="Times New Roman" pitchFamily="18" charset="0"/>
            </a:endParaRPr>
          </a:p>
          <a:p>
            <a:pPr>
              <a:lnSpc>
                <a:spcPct val="107000"/>
              </a:lnSpc>
              <a:spcAft>
                <a:spcPts val="800"/>
              </a:spcAft>
              <a:tabLst>
                <a:tab pos="819150" algn="l"/>
              </a:tabLst>
            </a:pPr>
            <a:r>
              <a:rPr lang="de-DE" altLang="de-DE" b="1" dirty="0" smtClean="0">
                <a:latin typeface="Arial" charset="0"/>
                <a:ea typeface="Calibri" pitchFamily="34" charset="0"/>
                <a:cs typeface="Times New Roman" pitchFamily="18" charset="0"/>
              </a:rPr>
              <a:t>Lustgewinnung und Unlustvermeidung:</a:t>
            </a:r>
            <a:r>
              <a:rPr lang="de-DE" altLang="de-DE" dirty="0" smtClean="0">
                <a:latin typeface="Arial" charset="0"/>
                <a:ea typeface="Calibri" pitchFamily="34" charset="0"/>
                <a:cs typeface="Times New Roman" pitchFamily="18" charset="0"/>
              </a:rPr>
              <a:t> Menschen versuchen erfreuliche, lustvolle Erfahrungen herbeizuführen und schmerzhafte, unangenehme Erfahrungen zu vermeiden.</a:t>
            </a:r>
          </a:p>
        </p:txBody>
      </p:sp>
    </p:spTree>
    <p:extLst>
      <p:ext uri="{BB962C8B-B14F-4D97-AF65-F5344CB8AC3E}">
        <p14:creationId xmlns:p14="http://schemas.microsoft.com/office/powerpoint/2010/main" val="412126233"/>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de-DE" altLang="de-DE" smtClean="0"/>
              <a:t>Grundbedürfnisse nach Grawe (1986)</a:t>
            </a:r>
          </a:p>
        </p:txBody>
      </p:sp>
      <p:sp>
        <p:nvSpPr>
          <p:cNvPr id="13315" name="Inhaltsplatzhalter 2"/>
          <p:cNvSpPr>
            <a:spLocks noGrp="1"/>
          </p:cNvSpPr>
          <p:nvPr>
            <p:ph idx="1"/>
          </p:nvPr>
        </p:nvSpPr>
        <p:spPr/>
        <p:txBody>
          <a:bodyPr>
            <a:normAutofit/>
          </a:bodyPr>
          <a:lstStyle/>
          <a:p>
            <a:pPr>
              <a:lnSpc>
                <a:spcPct val="107000"/>
              </a:lnSpc>
              <a:spcAft>
                <a:spcPts val="800"/>
              </a:spcAft>
              <a:tabLst>
                <a:tab pos="819150" algn="l"/>
              </a:tabLst>
            </a:pPr>
            <a:r>
              <a:rPr lang="de-DE" altLang="de-DE" sz="2800" dirty="0" smtClean="0">
                <a:latin typeface="Arial" charset="0"/>
                <a:ea typeface="Calibri" pitchFamily="34" charset="0"/>
                <a:cs typeface="Times New Roman" pitchFamily="18" charset="0"/>
              </a:rPr>
              <a:t>In den meisten Situationen sind mehrere Bedürfnisse gleichzeitig aktiv. </a:t>
            </a:r>
          </a:p>
          <a:p>
            <a:pPr marL="109728" indent="0" algn="r">
              <a:lnSpc>
                <a:spcPct val="107000"/>
              </a:lnSpc>
              <a:spcAft>
                <a:spcPts val="800"/>
              </a:spcAft>
              <a:buNone/>
              <a:tabLst>
                <a:tab pos="819150" algn="l"/>
              </a:tabLst>
            </a:pPr>
            <a:r>
              <a:rPr lang="de-DE" altLang="de-DE" sz="1400" dirty="0" smtClean="0">
                <a:latin typeface="Arial" charset="0"/>
                <a:ea typeface="Calibri" pitchFamily="34" charset="0"/>
                <a:cs typeface="Times New Roman" pitchFamily="18" charset="0"/>
              </a:rPr>
              <a:t>(</a:t>
            </a:r>
            <a:r>
              <a:rPr lang="de-DE" altLang="de-DE" sz="1400" dirty="0">
                <a:latin typeface="Arial" charset="0"/>
                <a:ea typeface="Calibri" pitchFamily="34" charset="0"/>
                <a:cs typeface="Times New Roman" pitchFamily="18" charset="0"/>
              </a:rPr>
              <a:t>Grawe, K. (2004). Neuropsychotherapie. Göttingen: </a:t>
            </a:r>
            <a:r>
              <a:rPr lang="de-DE" altLang="de-DE" sz="1400" dirty="0" err="1">
                <a:latin typeface="Arial" charset="0"/>
                <a:ea typeface="Calibri" pitchFamily="34" charset="0"/>
                <a:cs typeface="Times New Roman" pitchFamily="18" charset="0"/>
              </a:rPr>
              <a:t>Hogrefe</a:t>
            </a:r>
            <a:r>
              <a:rPr lang="de-DE" altLang="de-DE" sz="1400" dirty="0">
                <a:latin typeface="Arial" charset="0"/>
                <a:ea typeface="Calibri" pitchFamily="34" charset="0"/>
                <a:cs typeface="Times New Roman" pitchFamily="18" charset="0"/>
              </a:rPr>
              <a:t>)</a:t>
            </a:r>
            <a:endParaRPr lang="de-DE" altLang="de-DE" sz="1400" dirty="0" smtClean="0">
              <a:latin typeface="Arial" charset="0"/>
              <a:ea typeface="Calibri" pitchFamily="34" charset="0"/>
              <a:cs typeface="Times New Roman" pitchFamily="18" charset="0"/>
            </a:endParaRPr>
          </a:p>
          <a:p>
            <a:pPr>
              <a:tabLst>
                <a:tab pos="819150" algn="l"/>
              </a:tabLst>
            </a:pPr>
            <a:r>
              <a:rPr lang="de-DE" altLang="de-DE" sz="2800" dirty="0" smtClean="0">
                <a:latin typeface="Arial" charset="0"/>
                <a:ea typeface="Calibri" pitchFamily="34" charset="0"/>
                <a:cs typeface="Times New Roman" pitchFamily="18" charset="0"/>
              </a:rPr>
              <a:t>Bindungsmuster sind veränderbar. Besonders Lehrerinnen und Lehrer bieten sich als alternative Bindungsfiguren an, da sie viel Zeit mit den Kindern verbringen. </a:t>
            </a:r>
          </a:p>
          <a:p>
            <a:pPr marL="109728" indent="0" algn="r">
              <a:buNone/>
              <a:tabLst>
                <a:tab pos="819150" algn="l"/>
              </a:tabLst>
            </a:pPr>
            <a:r>
              <a:rPr lang="de-DE" altLang="de-DE" sz="1400" dirty="0" smtClean="0">
                <a:latin typeface="Arial" charset="0"/>
                <a:ea typeface="Calibri" pitchFamily="34" charset="0"/>
                <a:cs typeface="Times New Roman" pitchFamily="18" charset="0"/>
              </a:rPr>
              <a:t>(</a:t>
            </a:r>
            <a:r>
              <a:rPr lang="de-DE" altLang="de-DE" sz="1400" dirty="0">
                <a:latin typeface="Arial" charset="0"/>
                <a:ea typeface="Calibri" pitchFamily="34" charset="0"/>
                <a:cs typeface="Times New Roman" pitchFamily="18" charset="0"/>
              </a:rPr>
              <a:t>Julius, H. (2008). </a:t>
            </a:r>
            <a:r>
              <a:rPr lang="de-DE" altLang="de-DE" sz="1400" dirty="0" smtClean="0">
                <a:latin typeface="Arial" charset="0"/>
                <a:ea typeface="Calibri" pitchFamily="34" charset="0"/>
                <a:cs typeface="Times New Roman" pitchFamily="18" charset="0"/>
              </a:rPr>
              <a:t>Bindungsgeleitete Interventionen</a:t>
            </a:r>
            <a:r>
              <a:rPr lang="de-DE" altLang="de-DE" sz="1400" dirty="0">
                <a:latin typeface="Arial" charset="0"/>
                <a:ea typeface="Calibri" pitchFamily="34" charset="0"/>
                <a:cs typeface="Times New Roman" pitchFamily="18" charset="0"/>
              </a:rPr>
              <a:t>. In B. Gasteiger-</a:t>
            </a:r>
            <a:r>
              <a:rPr lang="de-DE" altLang="de-DE" sz="1400" dirty="0" err="1">
                <a:latin typeface="Arial" charset="0"/>
                <a:ea typeface="Calibri" pitchFamily="34" charset="0"/>
                <a:cs typeface="Times New Roman" pitchFamily="18" charset="0"/>
              </a:rPr>
              <a:t>Klicpera</a:t>
            </a:r>
            <a:r>
              <a:rPr lang="de-DE" altLang="de-DE" sz="1400" dirty="0">
                <a:latin typeface="Arial" charset="0"/>
                <a:ea typeface="Calibri" pitchFamily="34" charset="0"/>
                <a:cs typeface="Times New Roman" pitchFamily="18" charset="0"/>
              </a:rPr>
              <a:t>, Julius, H. &amp; </a:t>
            </a:r>
            <a:r>
              <a:rPr lang="de-DE" altLang="de-DE" sz="1400" dirty="0" err="1">
                <a:latin typeface="Arial" charset="0"/>
                <a:ea typeface="Calibri" pitchFamily="34" charset="0"/>
                <a:cs typeface="Times New Roman" pitchFamily="18" charset="0"/>
              </a:rPr>
              <a:t>Klicpera</a:t>
            </a:r>
            <a:r>
              <a:rPr lang="de-DE" altLang="de-DE" sz="1400" dirty="0">
                <a:latin typeface="Arial" charset="0"/>
                <a:ea typeface="Calibri" pitchFamily="34" charset="0"/>
                <a:cs typeface="Times New Roman" pitchFamily="18" charset="0"/>
              </a:rPr>
              <a:t>, C. (Hrsg.). </a:t>
            </a:r>
            <a:r>
              <a:rPr lang="de-DE" altLang="de-DE" sz="1400" dirty="0" smtClean="0">
                <a:latin typeface="Arial" charset="0"/>
                <a:ea typeface="Calibri" pitchFamily="34" charset="0"/>
                <a:cs typeface="Times New Roman" pitchFamily="18" charset="0"/>
              </a:rPr>
              <a:t>Sonderpädagogik </a:t>
            </a:r>
            <a:r>
              <a:rPr lang="de-DE" altLang="de-DE" sz="1400" dirty="0">
                <a:latin typeface="Arial" charset="0"/>
                <a:ea typeface="Calibri" pitchFamily="34" charset="0"/>
                <a:cs typeface="Times New Roman" pitchFamily="18" charset="0"/>
              </a:rPr>
              <a:t>der sozialen und emotionalen </a:t>
            </a:r>
            <a:r>
              <a:rPr lang="de-DE" altLang="de-DE" sz="1400" dirty="0" smtClean="0">
                <a:latin typeface="Arial" charset="0"/>
                <a:ea typeface="Calibri" pitchFamily="34" charset="0"/>
                <a:cs typeface="Times New Roman" pitchFamily="18" charset="0"/>
              </a:rPr>
              <a:t>Entwicklung </a:t>
            </a:r>
            <a:r>
              <a:rPr lang="de-DE" altLang="de-DE" sz="1400" dirty="0">
                <a:latin typeface="Arial" charset="0"/>
                <a:ea typeface="Calibri" pitchFamily="34" charset="0"/>
                <a:cs typeface="Times New Roman" pitchFamily="18" charset="0"/>
              </a:rPr>
              <a:t>(570 – 585). Göttingen: </a:t>
            </a:r>
            <a:r>
              <a:rPr lang="de-DE" altLang="de-DE" sz="1400" dirty="0" err="1" smtClean="0">
                <a:latin typeface="Arial" charset="0"/>
                <a:ea typeface="Calibri" pitchFamily="34" charset="0"/>
                <a:cs typeface="Times New Roman" pitchFamily="18" charset="0"/>
              </a:rPr>
              <a:t>Hogrefe</a:t>
            </a:r>
            <a:r>
              <a:rPr lang="de-DE" altLang="de-DE" sz="1400" dirty="0" smtClean="0">
                <a:latin typeface="Arial" charset="0"/>
                <a:ea typeface="Calibri" pitchFamily="34" charset="0"/>
                <a:cs typeface="Times New Roman" pitchFamily="18" charset="0"/>
              </a:rPr>
              <a:t>, S.574)</a:t>
            </a:r>
          </a:p>
          <a:p>
            <a:pPr>
              <a:tabLst>
                <a:tab pos="819150" algn="l"/>
              </a:tabLst>
            </a:pPr>
            <a:endParaRPr lang="de-DE" altLang="de-DE" dirty="0" smtClean="0">
              <a:latin typeface="Arial" charset="0"/>
              <a:ea typeface="Calibri" pitchFamily="34" charset="0"/>
              <a:cs typeface="Times New Roman" pitchFamily="18" charset="0"/>
            </a:endParaRPr>
          </a:p>
        </p:txBody>
      </p:sp>
    </p:spTree>
    <p:extLst>
      <p:ext uri="{BB962C8B-B14F-4D97-AF65-F5344CB8AC3E}">
        <p14:creationId xmlns:p14="http://schemas.microsoft.com/office/powerpoint/2010/main" val="3226533365"/>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smtClean="0"/>
              <a:t>Literatur</a:t>
            </a:r>
          </a:p>
        </p:txBody>
      </p:sp>
      <p:sp>
        <p:nvSpPr>
          <p:cNvPr id="3" name="Inhaltsplatzhalter 2"/>
          <p:cNvSpPr>
            <a:spLocks noGrp="1"/>
          </p:cNvSpPr>
          <p:nvPr>
            <p:ph idx="1"/>
          </p:nvPr>
        </p:nvSpPr>
        <p:spPr/>
        <p:txBody>
          <a:bodyPr>
            <a:normAutofit lnSpcReduction="10000"/>
          </a:bodyPr>
          <a:lstStyle/>
          <a:p>
            <a:pPr marL="0" indent="0">
              <a:buFont typeface="Wingdings" pitchFamily="2" charset="2"/>
              <a:buNone/>
              <a:defRPr/>
            </a:pPr>
            <a:r>
              <a:rPr lang="de-DE" dirty="0"/>
              <a:t>Literatur:</a:t>
            </a:r>
          </a:p>
          <a:p>
            <a:pPr>
              <a:defRPr/>
            </a:pPr>
            <a:r>
              <a:rPr lang="de-DE" dirty="0"/>
              <a:t>Dresel, M. &amp; Lämmle, L. (</a:t>
            </a:r>
            <a:r>
              <a:rPr lang="de-DE" dirty="0" smtClean="0"/>
              <a:t>2017). </a:t>
            </a:r>
            <a:r>
              <a:rPr lang="de-DE" dirty="0"/>
              <a:t>Motivation. In Thomas Götz (</a:t>
            </a:r>
            <a:r>
              <a:rPr lang="de-DE" dirty="0" err="1"/>
              <a:t>Hg</a:t>
            </a:r>
            <a:r>
              <a:rPr lang="de-DE" dirty="0"/>
              <a:t>.): Emotion, Motivation und selbstreguliertes Lernen. 2., aktualisierte Auflage, Paderborn: Verlag Ferdinand Schöningh </a:t>
            </a:r>
            <a:endParaRPr lang="de-DE" dirty="0" smtClean="0"/>
          </a:p>
          <a:p>
            <a:pPr>
              <a:defRPr/>
            </a:pPr>
            <a:r>
              <a:rPr lang="de-DE" dirty="0" smtClean="0"/>
              <a:t>Grawe</a:t>
            </a:r>
            <a:r>
              <a:rPr lang="de-DE" dirty="0"/>
              <a:t>, K. (2004). </a:t>
            </a:r>
            <a:r>
              <a:rPr lang="de-DE" i="1" dirty="0"/>
              <a:t>Neuropsychotherapie</a:t>
            </a:r>
            <a:r>
              <a:rPr lang="de-DE" dirty="0"/>
              <a:t>. Göttingen: </a:t>
            </a:r>
            <a:r>
              <a:rPr lang="de-DE" dirty="0" err="1"/>
              <a:t>Hogrefe</a:t>
            </a:r>
            <a:endParaRPr lang="de-DE" dirty="0"/>
          </a:p>
          <a:p>
            <a:pPr>
              <a:defRPr/>
            </a:pPr>
            <a:r>
              <a:rPr lang="de-DE" dirty="0"/>
              <a:t>Julius, H. (2008). Bindungsgeleitete Interventionen</a:t>
            </a:r>
            <a:r>
              <a:rPr lang="de-DE" i="1" dirty="0"/>
              <a:t>. </a:t>
            </a:r>
            <a:r>
              <a:rPr lang="de-DE" dirty="0"/>
              <a:t>In B. Gasteiger-</a:t>
            </a:r>
            <a:r>
              <a:rPr lang="de-DE" dirty="0" err="1"/>
              <a:t>Klicpera</a:t>
            </a:r>
            <a:r>
              <a:rPr lang="de-DE" dirty="0"/>
              <a:t>, Julius, H. &amp; </a:t>
            </a:r>
            <a:r>
              <a:rPr lang="de-DE" dirty="0" err="1"/>
              <a:t>Klicpera</a:t>
            </a:r>
            <a:r>
              <a:rPr lang="de-DE" dirty="0"/>
              <a:t>, C. (Hrsg.). </a:t>
            </a:r>
            <a:r>
              <a:rPr lang="de-DE" i="1" dirty="0"/>
              <a:t>Sonderpädagogik der sozialen und emotionalen Entwicklung </a:t>
            </a:r>
            <a:r>
              <a:rPr lang="de-DE" i="1" dirty="0" smtClean="0"/>
              <a:t>(S. 570 </a:t>
            </a:r>
            <a:r>
              <a:rPr lang="de-DE" i="1" dirty="0"/>
              <a:t>– 585)</a:t>
            </a:r>
            <a:r>
              <a:rPr lang="de-DE" dirty="0"/>
              <a:t>. Göttingen: </a:t>
            </a:r>
            <a:r>
              <a:rPr lang="de-DE" dirty="0" err="1"/>
              <a:t>Hogrefe</a:t>
            </a:r>
            <a:endParaRPr lang="de-DE" dirty="0"/>
          </a:p>
        </p:txBody>
      </p:sp>
    </p:spTree>
    <p:extLst>
      <p:ext uri="{BB962C8B-B14F-4D97-AF65-F5344CB8AC3E}">
        <p14:creationId xmlns:p14="http://schemas.microsoft.com/office/powerpoint/2010/main" val="2864730834"/>
      </p:ext>
    </p:extLst>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smtClean="0"/>
              <a:t>Max/Erika </a:t>
            </a:r>
            <a:r>
              <a:rPr lang="de-DE" dirty="0"/>
              <a:t>Mustermann</a:t>
            </a:r>
          </a:p>
          <a:p>
            <a:pPr marL="109728" indent="0">
              <a:buNone/>
            </a:pPr>
            <a:r>
              <a:rPr lang="de-DE" dirty="0"/>
              <a:t>Telefon 0711 </a:t>
            </a:r>
            <a:r>
              <a:rPr lang="de-DE" dirty="0" smtClean="0"/>
              <a:t>XXXX – XXXX</a:t>
            </a:r>
            <a:endParaRPr lang="de-DE" dirty="0"/>
          </a:p>
          <a:p>
            <a:pPr marL="109728" indent="0">
              <a:buNone/>
            </a:pPr>
            <a:r>
              <a:rPr lang="de-DE" dirty="0"/>
              <a:t>E-Mail </a:t>
            </a:r>
            <a:r>
              <a:rPr lang="de-DE" dirty="0">
                <a:solidFill>
                  <a:srgbClr val="007AC9"/>
                </a:solidFill>
              </a:rPr>
              <a:t>max/erika.mustermann@zsl.kv.bwl.de</a:t>
            </a:r>
          </a:p>
          <a:p>
            <a:pPr marL="109728" indent="0">
              <a:buNone/>
            </a:pPr>
            <a:r>
              <a:rPr lang="de-DE" dirty="0"/>
              <a:t>Internet </a:t>
            </a:r>
            <a:r>
              <a:rPr lang="de-DE" dirty="0" smtClean="0">
                <a:solidFill>
                  <a:srgbClr val="007AC9"/>
                </a:solidFill>
              </a:rPr>
              <a:t>www.zsl-bw.de</a:t>
            </a:r>
            <a:endParaRPr lang="de-DE" dirty="0">
              <a:solidFill>
                <a:srgbClr val="007AC9"/>
              </a:solidFill>
            </a:endParaRPr>
          </a:p>
        </p:txBody>
      </p:sp>
      <p:sp>
        <p:nvSpPr>
          <p:cNvPr id="3" name="Titel 2"/>
          <p:cNvSpPr>
            <a:spLocks noGrp="1"/>
          </p:cNvSpPr>
          <p:nvPr>
            <p:ph type="title"/>
          </p:nvPr>
        </p:nvSpPr>
        <p:spPr/>
        <p:txBody>
          <a:bodyPr/>
          <a:lstStyle/>
          <a:p>
            <a:r>
              <a:rPr lang="de-DE" dirty="0" smtClean="0"/>
              <a:t>Kontaktperson</a:t>
            </a:r>
            <a:endParaRPr lang="de-DE" dirty="0"/>
          </a:p>
        </p:txBody>
      </p:sp>
    </p:spTree>
    <p:extLst>
      <p:ext uri="{BB962C8B-B14F-4D97-AF65-F5344CB8AC3E}">
        <p14:creationId xmlns:p14="http://schemas.microsoft.com/office/powerpoint/2010/main" val="3426076523"/>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863599"/>
            <a:ext cx="8676456" cy="620713"/>
          </a:xfrm>
        </p:spPr>
        <p:txBody>
          <a:bodyPr>
            <a:normAutofit fontScale="90000"/>
          </a:bodyPr>
          <a:lstStyle/>
          <a:p>
            <a:pPr defTabSz="912813" eaLnBrk="1" hangingPunct="1"/>
            <a:r>
              <a:rPr lang="de-DE" altLang="de-DE" dirty="0" smtClean="0"/>
              <a:t>Inhaltsverzeichnis</a:t>
            </a:r>
          </a:p>
        </p:txBody>
      </p:sp>
      <p:sp>
        <p:nvSpPr>
          <p:cNvPr id="4099" name="Rectangle 3"/>
          <p:cNvSpPr>
            <a:spLocks noGrp="1" noChangeArrowheads="1"/>
          </p:cNvSpPr>
          <p:nvPr>
            <p:ph idx="1"/>
          </p:nvPr>
        </p:nvSpPr>
        <p:spPr>
          <a:xfrm>
            <a:off x="323850" y="1484313"/>
            <a:ext cx="8424863" cy="4752975"/>
          </a:xfrm>
        </p:spPr>
        <p:txBody>
          <a:bodyPr/>
          <a:lstStyle/>
          <a:p>
            <a:pPr defTabSz="912813" eaLnBrk="1" hangingPunct="1"/>
            <a:endParaRPr lang="de-DE" altLang="de-DE" sz="2000" dirty="0" smtClean="0">
              <a:latin typeface="Arial" charset="0"/>
            </a:endParaRPr>
          </a:p>
          <a:p>
            <a:pPr defTabSz="912813" eaLnBrk="1" hangingPunct="1"/>
            <a:r>
              <a:rPr lang="de-DE" altLang="de-DE" dirty="0" smtClean="0">
                <a:latin typeface="Arial" charset="0"/>
              </a:rPr>
              <a:t>Die Bedürfnishierarchie nach </a:t>
            </a:r>
            <a:r>
              <a:rPr lang="de-DE" altLang="de-DE" dirty="0" err="1" smtClean="0">
                <a:latin typeface="Arial" charset="0"/>
              </a:rPr>
              <a:t>Maslow</a:t>
            </a:r>
            <a:endParaRPr lang="de-DE" altLang="de-DE" dirty="0" smtClean="0">
              <a:latin typeface="Arial" charset="0"/>
            </a:endParaRPr>
          </a:p>
          <a:p>
            <a:pPr lvl="1" defTabSz="912813" eaLnBrk="1" hangingPunct="1"/>
            <a:r>
              <a:rPr lang="de-DE" altLang="de-DE" sz="2400" dirty="0" smtClean="0">
                <a:latin typeface="Arial" charset="0"/>
              </a:rPr>
              <a:t>Kritik an </a:t>
            </a:r>
            <a:r>
              <a:rPr lang="de-DE" altLang="de-DE" sz="2400" dirty="0" err="1" smtClean="0">
                <a:latin typeface="Arial" charset="0"/>
              </a:rPr>
              <a:t>Maslow</a:t>
            </a:r>
            <a:endParaRPr lang="de-DE" altLang="de-DE" sz="2400" dirty="0" smtClean="0">
              <a:latin typeface="Arial" charset="0"/>
            </a:endParaRPr>
          </a:p>
          <a:p>
            <a:pPr lvl="1" defTabSz="912813" eaLnBrk="1" hangingPunct="1"/>
            <a:endParaRPr lang="de-DE" altLang="de-DE" dirty="0" smtClean="0">
              <a:latin typeface="Arial" charset="0"/>
            </a:endParaRPr>
          </a:p>
          <a:p>
            <a:pPr defTabSz="912813" eaLnBrk="1" hangingPunct="1"/>
            <a:r>
              <a:rPr lang="de-DE" altLang="de-DE" dirty="0" smtClean="0">
                <a:latin typeface="Arial" charset="0"/>
              </a:rPr>
              <a:t>Grundbedürfnisse nach </a:t>
            </a:r>
            <a:r>
              <a:rPr lang="de-DE" altLang="de-DE" dirty="0" err="1" smtClean="0">
                <a:latin typeface="Arial" charset="0"/>
              </a:rPr>
              <a:t>Grawe</a:t>
            </a:r>
            <a:endParaRPr lang="de-DE" altLang="de-DE" dirty="0" smtClean="0">
              <a:latin typeface="Arial" charset="0"/>
            </a:endParaRPr>
          </a:p>
        </p:txBody>
      </p:sp>
    </p:spTree>
    <p:extLst>
      <p:ext uri="{BB962C8B-B14F-4D97-AF65-F5344CB8AC3E}">
        <p14:creationId xmlns:p14="http://schemas.microsoft.com/office/powerpoint/2010/main" val="3561522627"/>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normAutofit fontScale="90000"/>
          </a:bodyPr>
          <a:lstStyle/>
          <a:p>
            <a:pPr defTabSz="912813"/>
            <a:r>
              <a:rPr lang="de-DE" altLang="de-DE" dirty="0" smtClean="0"/>
              <a:t>Die Bedürfnishierarchie nach Maslow (1954)</a:t>
            </a:r>
          </a:p>
        </p:txBody>
      </p:sp>
      <p:graphicFrame>
        <p:nvGraphicFramePr>
          <p:cNvPr id="5" name="Inhaltsplatzhalter 4"/>
          <p:cNvGraphicFramePr>
            <a:graphicFrameLocks noGrp="1"/>
          </p:cNvGraphicFramePr>
          <p:nvPr>
            <p:ph idx="1"/>
            <p:extLst/>
          </p:nvPr>
        </p:nvGraphicFramePr>
        <p:xfrm>
          <a:off x="2195513" y="2133600"/>
          <a:ext cx="6121400" cy="2930591"/>
        </p:xfrm>
        <a:graphic>
          <a:graphicData uri="http://schemas.openxmlformats.org/drawingml/2006/table">
            <a:tbl>
              <a:tblPr firstRow="1" bandRow="1">
                <a:tableStyleId>{69CF1AB2-1976-4502-BF36-3FF5EA218861}</a:tableStyleId>
              </a:tblPr>
              <a:tblGrid>
                <a:gridCol w="6121400">
                  <a:extLst>
                    <a:ext uri="{9D8B030D-6E8A-4147-A177-3AD203B41FA5}">
                      <a16:colId xmlns:a16="http://schemas.microsoft.com/office/drawing/2014/main" val="20000"/>
                    </a:ext>
                  </a:extLst>
                </a:gridCol>
              </a:tblGrid>
              <a:tr h="639993">
                <a:tc>
                  <a:txBody>
                    <a:bodyPr/>
                    <a:lstStyle/>
                    <a:p>
                      <a:r>
                        <a:rPr lang="de-DE" sz="1800" dirty="0"/>
                        <a:t>5. Selbstverwirklichung</a:t>
                      </a:r>
                      <a:r>
                        <a:rPr lang="de-DE" sz="1800" baseline="0" dirty="0"/>
                        <a:t> </a:t>
                      </a:r>
                      <a:r>
                        <a:rPr lang="de-DE" sz="1800" b="0" baseline="0" dirty="0"/>
                        <a:t>(eigenes Potential ausschöpfen, Verstehen, Autonomie </a:t>
                      </a:r>
                      <a:r>
                        <a:rPr lang="de-DE" sz="1800" b="0" baseline="0" dirty="0" smtClean="0"/>
                        <a:t>etc.)</a:t>
                      </a:r>
                      <a:endParaRPr lang="de-DE" sz="1800" baseline="0" dirty="0"/>
                    </a:p>
                  </a:txBody>
                  <a:tcPr marL="91451" marR="91451" marT="45685" marB="45685"/>
                </a:tc>
                <a:extLst>
                  <a:ext uri="{0D108BD9-81ED-4DB2-BD59-A6C34878D82A}">
                    <a16:rowId xmlns:a16="http://schemas.microsoft.com/office/drawing/2014/main" val="10000"/>
                  </a:ext>
                </a:extLst>
              </a:tr>
              <a:tr h="639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1" baseline="0" dirty="0"/>
                        <a:t>4. Wertschätzung </a:t>
                      </a:r>
                      <a:r>
                        <a:rPr lang="de-DE" sz="1800" b="0" baseline="0" dirty="0"/>
                        <a:t>(Selbstwert, Kompetenz, Anerkennung etc.)</a:t>
                      </a:r>
                      <a:endParaRPr lang="de-DE" sz="1800" b="1" dirty="0"/>
                    </a:p>
                  </a:txBody>
                  <a:tcPr marL="91451" marR="91451" marT="45685" marB="45685"/>
                </a:tc>
                <a:extLst>
                  <a:ext uri="{0D108BD9-81ED-4DB2-BD59-A6C34878D82A}">
                    <a16:rowId xmlns:a16="http://schemas.microsoft.com/office/drawing/2014/main" val="10001"/>
                  </a:ext>
                </a:extLst>
              </a:tr>
              <a:tr h="639993">
                <a:tc>
                  <a:txBody>
                    <a:bodyPr/>
                    <a:lstStyle/>
                    <a:p>
                      <a:r>
                        <a:rPr lang="de-DE" sz="1800" b="1" dirty="0"/>
                        <a:t>3. Bindung </a:t>
                      </a:r>
                      <a:r>
                        <a:rPr lang="de-DE" sz="1800" b="0" dirty="0"/>
                        <a:t>(Zusammengehörigkeit, Bindung, Liebe,</a:t>
                      </a:r>
                      <a:r>
                        <a:rPr lang="de-DE" sz="1800" b="0" baseline="0" dirty="0"/>
                        <a:t> Akzeptanz etc.)</a:t>
                      </a:r>
                      <a:endParaRPr lang="de-DE" sz="1800" b="1" dirty="0"/>
                    </a:p>
                  </a:txBody>
                  <a:tcPr marL="91451" marR="91451" marT="45685" marB="45685"/>
                </a:tc>
                <a:extLst>
                  <a:ext uri="{0D108BD9-81ED-4DB2-BD59-A6C34878D82A}">
                    <a16:rowId xmlns:a16="http://schemas.microsoft.com/office/drawing/2014/main" val="10002"/>
                  </a:ext>
                </a:extLst>
              </a:tr>
              <a:tr h="370551">
                <a:tc>
                  <a:txBody>
                    <a:bodyPr/>
                    <a:lstStyle/>
                    <a:p>
                      <a:r>
                        <a:rPr lang="de-DE" sz="1800" b="1" dirty="0"/>
                        <a:t>2. Sicherheit </a:t>
                      </a:r>
                      <a:r>
                        <a:rPr lang="de-DE" sz="1800" b="0" dirty="0"/>
                        <a:t>(Schutz,</a:t>
                      </a:r>
                      <a:r>
                        <a:rPr lang="de-DE" sz="1800" b="0" baseline="0" dirty="0"/>
                        <a:t> Angstfreiheit, Ordnung etc.)</a:t>
                      </a:r>
                      <a:endParaRPr lang="de-DE" sz="1800" b="1" dirty="0"/>
                    </a:p>
                  </a:txBody>
                  <a:tcPr marL="91451" marR="91451" marT="45685" marB="45685"/>
                </a:tc>
                <a:extLst>
                  <a:ext uri="{0D108BD9-81ED-4DB2-BD59-A6C34878D82A}">
                    <a16:rowId xmlns:a16="http://schemas.microsoft.com/office/drawing/2014/main" val="10003"/>
                  </a:ext>
                </a:extLst>
              </a:tr>
              <a:tr h="639993">
                <a:tc>
                  <a:txBody>
                    <a:bodyPr/>
                    <a:lstStyle/>
                    <a:p>
                      <a:r>
                        <a:rPr lang="de-DE" sz="1800" b="1" dirty="0"/>
                        <a:t>1. Physiologische</a:t>
                      </a:r>
                      <a:r>
                        <a:rPr lang="de-DE" sz="1800" b="1" baseline="0" dirty="0"/>
                        <a:t> Bedürfnisse </a:t>
                      </a:r>
                      <a:r>
                        <a:rPr lang="de-DE" sz="1800" b="0" baseline="0" dirty="0"/>
                        <a:t>(Hunger, Durst, Sexualität etc.)</a:t>
                      </a:r>
                      <a:endParaRPr lang="de-DE" sz="1800" b="1" dirty="0"/>
                    </a:p>
                  </a:txBody>
                  <a:tcPr marL="91451" marR="91451" marT="45685" marB="45685"/>
                </a:tc>
                <a:extLst>
                  <a:ext uri="{0D108BD9-81ED-4DB2-BD59-A6C34878D82A}">
                    <a16:rowId xmlns:a16="http://schemas.microsoft.com/office/drawing/2014/main" val="10004"/>
                  </a:ext>
                </a:extLst>
              </a:tr>
            </a:tbl>
          </a:graphicData>
        </a:graphic>
      </p:graphicFrame>
      <p:cxnSp>
        <p:nvCxnSpPr>
          <p:cNvPr id="9" name="Gerade Verbindung mit Pfeil 8"/>
          <p:cNvCxnSpPr/>
          <p:nvPr/>
        </p:nvCxnSpPr>
        <p:spPr bwMode="auto">
          <a:xfrm>
            <a:off x="1619250" y="2276475"/>
            <a:ext cx="0" cy="2787650"/>
          </a:xfrm>
          <a:prstGeom prst="straightConnector1">
            <a:avLst/>
          </a:prstGeom>
          <a:ln w="28575">
            <a:headEnd type="triangle"/>
            <a:tailEnd type="triangle"/>
          </a:ln>
          <a:extLst/>
        </p:spPr>
        <p:style>
          <a:lnRef idx="1">
            <a:schemeClr val="accent6"/>
          </a:lnRef>
          <a:fillRef idx="0">
            <a:schemeClr val="accent6"/>
          </a:fillRef>
          <a:effectRef idx="0">
            <a:schemeClr val="accent6"/>
          </a:effectRef>
          <a:fontRef idx="minor">
            <a:schemeClr val="tx1"/>
          </a:fontRef>
        </p:style>
      </p:cxnSp>
      <p:sp>
        <p:nvSpPr>
          <p:cNvPr id="10" name="Textfeld 9"/>
          <p:cNvSpPr txBox="1"/>
          <p:nvPr/>
        </p:nvSpPr>
        <p:spPr>
          <a:xfrm>
            <a:off x="250825" y="2014538"/>
            <a:ext cx="1584325" cy="523875"/>
          </a:xfrm>
          <a:prstGeom prst="rect">
            <a:avLst/>
          </a:prstGeom>
          <a:noFill/>
        </p:spPr>
        <p:txBody>
          <a:bodyPr>
            <a:spAutoFit/>
          </a:bodyPr>
          <a:lstStyle/>
          <a:p>
            <a:pPr>
              <a:defRPr/>
            </a:pPr>
            <a:r>
              <a:rPr lang="de-DE" sz="1400" dirty="0">
                <a:ln w="0"/>
                <a:solidFill>
                  <a:schemeClr val="tx1"/>
                </a:solidFill>
                <a:latin typeface="+mn-lt"/>
              </a:rPr>
              <a:t>auf Entwicklung gerichtet</a:t>
            </a:r>
          </a:p>
        </p:txBody>
      </p:sp>
      <p:sp>
        <p:nvSpPr>
          <p:cNvPr id="13" name="Textfeld 12"/>
          <p:cNvSpPr txBox="1"/>
          <p:nvPr/>
        </p:nvSpPr>
        <p:spPr>
          <a:xfrm>
            <a:off x="250825" y="5064125"/>
            <a:ext cx="1728788" cy="523875"/>
          </a:xfrm>
          <a:prstGeom prst="rect">
            <a:avLst/>
          </a:prstGeom>
          <a:noFill/>
        </p:spPr>
        <p:txBody>
          <a:bodyPr>
            <a:spAutoFit/>
          </a:bodyPr>
          <a:lstStyle/>
          <a:p>
            <a:pPr>
              <a:defRPr/>
            </a:pPr>
            <a:r>
              <a:rPr lang="de-DE" sz="1400" dirty="0">
                <a:ln w="0"/>
                <a:solidFill>
                  <a:schemeClr val="tx1"/>
                </a:solidFill>
                <a:latin typeface="+mn-lt"/>
              </a:rPr>
              <a:t>auf Defizitreduktion gerichtet</a:t>
            </a:r>
          </a:p>
        </p:txBody>
      </p:sp>
      <p:sp>
        <p:nvSpPr>
          <p:cNvPr id="11" name="Textfeld 10"/>
          <p:cNvSpPr txBox="1"/>
          <p:nvPr/>
        </p:nvSpPr>
        <p:spPr>
          <a:xfrm>
            <a:off x="2195513" y="5445125"/>
            <a:ext cx="6048375" cy="646331"/>
          </a:xfrm>
          <a:prstGeom prst="rect">
            <a:avLst/>
          </a:prstGeom>
          <a:noFill/>
        </p:spPr>
        <p:txBody>
          <a:bodyPr wrap="square">
            <a:spAutoFit/>
          </a:bodyPr>
          <a:lstStyle/>
          <a:p>
            <a:pPr>
              <a:defRPr/>
            </a:pPr>
            <a:r>
              <a:rPr lang="de-DE" sz="1200" dirty="0"/>
              <a:t>Dresel, M. &amp; Lämmle, L. (</a:t>
            </a:r>
            <a:r>
              <a:rPr lang="de-DE" sz="1200" dirty="0" smtClean="0"/>
              <a:t>2017). </a:t>
            </a:r>
            <a:r>
              <a:rPr lang="de-DE" sz="1200" dirty="0"/>
              <a:t>Motivation. Thomas Götz (</a:t>
            </a:r>
            <a:r>
              <a:rPr lang="de-DE" sz="1200" dirty="0" err="1"/>
              <a:t>Hg</a:t>
            </a:r>
            <a:r>
              <a:rPr lang="de-DE" sz="1200" dirty="0"/>
              <a:t>.): Emotion, Motivation und selbstreguliertes Lernen. 2., aktualisierte Auflage, Paderborn: Verlag Ferdinand </a:t>
            </a:r>
            <a:r>
              <a:rPr lang="de-DE" sz="1200" dirty="0" smtClean="0"/>
              <a:t>Schöningh (= </a:t>
            </a:r>
            <a:r>
              <a:rPr lang="de-DE" sz="1200" dirty="0"/>
              <a:t>UTB 3481)</a:t>
            </a:r>
            <a:endParaRPr lang="de-DE" sz="1200" dirty="0">
              <a:solidFill>
                <a:schemeClr val="tx1"/>
              </a:solidFill>
              <a:latin typeface="+mn-lt"/>
            </a:endParaRPr>
          </a:p>
        </p:txBody>
      </p:sp>
    </p:spTree>
    <p:extLst>
      <p:ext uri="{BB962C8B-B14F-4D97-AF65-F5344CB8AC3E}">
        <p14:creationId xmlns:p14="http://schemas.microsoft.com/office/powerpoint/2010/main" val="543885835"/>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e-DE" altLang="de-DE" smtClean="0"/>
              <a:t>Die Bedürfnishierarchie nach Maslow</a:t>
            </a:r>
          </a:p>
        </p:txBody>
      </p:sp>
      <p:sp>
        <p:nvSpPr>
          <p:cNvPr id="6147" name="Inhaltsplatzhalter 2"/>
          <p:cNvSpPr>
            <a:spLocks noGrp="1"/>
          </p:cNvSpPr>
          <p:nvPr>
            <p:ph idx="1"/>
          </p:nvPr>
        </p:nvSpPr>
        <p:spPr/>
        <p:txBody>
          <a:bodyPr>
            <a:normAutofit/>
          </a:bodyPr>
          <a:lstStyle/>
          <a:p>
            <a:r>
              <a:rPr lang="de-DE" altLang="de-DE" b="1" dirty="0" smtClean="0">
                <a:latin typeface="Arial" charset="0"/>
              </a:rPr>
              <a:t>Physiologische Grundbedürfnisse:</a:t>
            </a:r>
            <a:r>
              <a:rPr lang="de-DE" altLang="de-DE" dirty="0" smtClean="0">
                <a:latin typeface="Arial" charset="0"/>
              </a:rPr>
              <a:t> Kinder mit problematischen Verhaltensweisen kommen übermüdet, hungrig, manchmal krank in die Schule, weil Bezugspersonen sich nicht fürsorglich um sie kümmern können.</a:t>
            </a:r>
          </a:p>
          <a:p>
            <a:endParaRPr lang="de-DE" altLang="de-DE" dirty="0" smtClean="0">
              <a:latin typeface="Arial" charset="0"/>
            </a:endParaRPr>
          </a:p>
          <a:p>
            <a:r>
              <a:rPr lang="de-DE" altLang="de-DE" b="1" dirty="0" smtClean="0">
                <a:latin typeface="Arial" charset="0"/>
              </a:rPr>
              <a:t>Bedürfnis nach Sicherheit: </a:t>
            </a:r>
            <a:r>
              <a:rPr lang="de-DE" altLang="de-DE" dirty="0" smtClean="0">
                <a:latin typeface="Arial" charset="0"/>
              </a:rPr>
              <a:t>Diese Kinder leiden häufig unter Gewalt, Verlust und Vernachlässigung in ihren Familien. </a:t>
            </a:r>
          </a:p>
          <a:p>
            <a:pPr marL="109728" indent="0" algn="r">
              <a:buNone/>
            </a:pPr>
            <a:r>
              <a:rPr lang="de-DE" altLang="de-DE" sz="1300" dirty="0" smtClean="0">
                <a:latin typeface="Arial" charset="0"/>
              </a:rPr>
              <a:t>(</a:t>
            </a:r>
            <a:r>
              <a:rPr lang="de-DE" altLang="de-DE" sz="1300" dirty="0">
                <a:latin typeface="Arial" charset="0"/>
              </a:rPr>
              <a:t>Julius, H. (2008). </a:t>
            </a:r>
            <a:r>
              <a:rPr lang="de-DE" altLang="de-DE" sz="1300" dirty="0" smtClean="0">
                <a:latin typeface="Arial" charset="0"/>
              </a:rPr>
              <a:t>Bindungsgeleitete Interventionen</a:t>
            </a:r>
            <a:r>
              <a:rPr lang="de-DE" altLang="de-DE" sz="1300" dirty="0">
                <a:latin typeface="Arial" charset="0"/>
              </a:rPr>
              <a:t>. In B. Gasteiger-</a:t>
            </a:r>
            <a:r>
              <a:rPr lang="de-DE" altLang="de-DE" sz="1300" dirty="0" err="1">
                <a:latin typeface="Arial" charset="0"/>
              </a:rPr>
              <a:t>Klicpera</a:t>
            </a:r>
            <a:r>
              <a:rPr lang="de-DE" altLang="de-DE" sz="1300" dirty="0">
                <a:latin typeface="Arial" charset="0"/>
              </a:rPr>
              <a:t>, Julius, H. &amp; </a:t>
            </a:r>
            <a:r>
              <a:rPr lang="de-DE" altLang="de-DE" sz="1300" dirty="0" err="1">
                <a:latin typeface="Arial" charset="0"/>
              </a:rPr>
              <a:t>Klicpera</a:t>
            </a:r>
            <a:r>
              <a:rPr lang="de-DE" altLang="de-DE" sz="1300" dirty="0">
                <a:latin typeface="Arial" charset="0"/>
              </a:rPr>
              <a:t>, C. (Hrsg.). </a:t>
            </a:r>
            <a:r>
              <a:rPr lang="de-DE" altLang="de-DE" sz="1300" dirty="0" smtClean="0">
                <a:latin typeface="Arial" charset="0"/>
              </a:rPr>
              <a:t>Sonderpädagogik </a:t>
            </a:r>
            <a:r>
              <a:rPr lang="de-DE" altLang="de-DE" sz="1300" dirty="0">
                <a:latin typeface="Arial" charset="0"/>
              </a:rPr>
              <a:t>der sozialen und emotionalen </a:t>
            </a:r>
            <a:r>
              <a:rPr lang="de-DE" altLang="de-DE" sz="1300" dirty="0" smtClean="0">
                <a:latin typeface="Arial" charset="0"/>
              </a:rPr>
              <a:t>Entwicklung </a:t>
            </a:r>
            <a:r>
              <a:rPr lang="de-DE" altLang="de-DE" sz="1300" dirty="0">
                <a:latin typeface="Arial" charset="0"/>
              </a:rPr>
              <a:t>(570 – 585). Göttingen: </a:t>
            </a:r>
            <a:r>
              <a:rPr lang="de-DE" altLang="de-DE" sz="1300" dirty="0" err="1">
                <a:latin typeface="Arial" charset="0"/>
              </a:rPr>
              <a:t>Hogrefe</a:t>
            </a:r>
            <a:r>
              <a:rPr lang="de-DE" altLang="de-DE" sz="1300" dirty="0">
                <a:latin typeface="Arial" charset="0"/>
              </a:rPr>
              <a:t>)</a:t>
            </a:r>
            <a:endParaRPr lang="de-DE" altLang="de-DE" sz="1300" dirty="0" smtClean="0">
              <a:latin typeface="Arial" charset="0"/>
            </a:endParaRPr>
          </a:p>
          <a:p>
            <a:endParaRPr lang="de-DE" altLang="de-DE" dirty="0" smtClean="0">
              <a:latin typeface="Arial" charset="0"/>
            </a:endParaRPr>
          </a:p>
          <a:p>
            <a:endParaRPr lang="de-DE" altLang="de-DE" dirty="0" smtClean="0">
              <a:latin typeface="Arial" charset="0"/>
            </a:endParaRPr>
          </a:p>
          <a:p>
            <a:endParaRPr lang="de-DE" altLang="de-DE" dirty="0" smtClean="0">
              <a:latin typeface="Arial" charset="0"/>
            </a:endParaRPr>
          </a:p>
        </p:txBody>
      </p:sp>
    </p:spTree>
    <p:extLst>
      <p:ext uri="{BB962C8B-B14F-4D97-AF65-F5344CB8AC3E}">
        <p14:creationId xmlns:p14="http://schemas.microsoft.com/office/powerpoint/2010/main" val="4151874040"/>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de-DE" altLang="de-DE" smtClean="0"/>
              <a:t>Die Bedürfnishierarchie nach Maslow</a:t>
            </a:r>
          </a:p>
        </p:txBody>
      </p:sp>
      <p:sp>
        <p:nvSpPr>
          <p:cNvPr id="7171" name="Inhaltsplatzhalter 2"/>
          <p:cNvSpPr>
            <a:spLocks noGrp="1"/>
          </p:cNvSpPr>
          <p:nvPr>
            <p:ph idx="1"/>
          </p:nvPr>
        </p:nvSpPr>
        <p:spPr/>
        <p:txBody>
          <a:bodyPr/>
          <a:lstStyle/>
          <a:p>
            <a:r>
              <a:rPr lang="de-DE" altLang="de-DE" b="1" dirty="0" smtClean="0">
                <a:latin typeface="Arial" charset="0"/>
              </a:rPr>
              <a:t>Bedürfnis nach Bindung: </a:t>
            </a:r>
            <a:r>
              <a:rPr lang="de-DE" altLang="de-DE" dirty="0" smtClean="0">
                <a:latin typeface="Arial" charset="0"/>
              </a:rPr>
              <a:t>Gewalt, Verlust und Vernachlässigung spiegeln sich in unsicheren Bindungsmustern wider. (Julius, H., ebd.)</a:t>
            </a:r>
          </a:p>
          <a:p>
            <a:endParaRPr lang="de-DE" altLang="de-DE" dirty="0" smtClean="0">
              <a:latin typeface="Arial" charset="0"/>
            </a:endParaRPr>
          </a:p>
          <a:p>
            <a:r>
              <a:rPr lang="de-DE" altLang="de-DE" b="1" dirty="0" smtClean="0">
                <a:latin typeface="Arial" charset="0"/>
              </a:rPr>
              <a:t>Bedürfnis nach Wertschätzung: </a:t>
            </a:r>
            <a:r>
              <a:rPr lang="de-DE" altLang="de-DE" dirty="0" smtClean="0">
                <a:solidFill>
                  <a:srgbClr val="000000"/>
                </a:solidFill>
                <a:latin typeface="Arial" charset="0"/>
              </a:rPr>
              <a:t>Ein stabiles Selbstkonzept kann nicht aufgebaut werden.</a:t>
            </a:r>
          </a:p>
        </p:txBody>
      </p:sp>
    </p:spTree>
    <p:extLst>
      <p:ext uri="{BB962C8B-B14F-4D97-AF65-F5344CB8AC3E}">
        <p14:creationId xmlns:p14="http://schemas.microsoft.com/office/powerpoint/2010/main" val="55586795"/>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de-DE" altLang="de-DE" dirty="0" smtClean="0"/>
              <a:t>Kritik an Maslow</a:t>
            </a:r>
          </a:p>
        </p:txBody>
      </p:sp>
      <p:sp>
        <p:nvSpPr>
          <p:cNvPr id="8195" name="Inhaltsplatzhalter 2"/>
          <p:cNvSpPr>
            <a:spLocks noGrp="1"/>
          </p:cNvSpPr>
          <p:nvPr>
            <p:ph idx="1"/>
          </p:nvPr>
        </p:nvSpPr>
        <p:spPr/>
        <p:txBody>
          <a:bodyPr>
            <a:normAutofit fontScale="92500"/>
          </a:bodyPr>
          <a:lstStyle/>
          <a:p>
            <a:r>
              <a:rPr lang="de-DE" altLang="de-DE" smtClean="0">
                <a:latin typeface="Arial" charset="0"/>
              </a:rPr>
              <a:t>Die hierarchische Beschreibung der Bedürfnisse verleitet zu statischem Denken: Bedürfnisse höherer Ordnung werden so lange nicht beachtet wie Bedürfnisse niedriger Ordnung nicht erfüllt sind. Bedürfnisse sind jedoch dynamisch zu sehen und es gibt Überlappungen. Das Hungerbedürfnis wird beispielsweise bei intensiven Beschäftigungen manchmal nicht wahrgenommen.</a:t>
            </a:r>
          </a:p>
          <a:p>
            <a:endParaRPr lang="de-DE" altLang="de-DE" smtClean="0">
              <a:latin typeface="Arial" charset="0"/>
            </a:endParaRPr>
          </a:p>
          <a:p>
            <a:r>
              <a:rPr lang="de-DE" altLang="de-DE" smtClean="0">
                <a:latin typeface="Arial" charset="0"/>
              </a:rPr>
              <a:t>Im Zusammenhang mit herausforderndem Verhalten erscheinen die Bedürfnisse nach Bindung und Sicherheit ebenso grundlegend wie physiologische  Bedürfnisse. </a:t>
            </a:r>
          </a:p>
          <a:p>
            <a:endParaRPr lang="de-DE" altLang="de-DE" smtClean="0">
              <a:latin typeface="Arial" charset="0"/>
            </a:endParaRPr>
          </a:p>
        </p:txBody>
      </p:sp>
    </p:spTree>
    <p:extLst>
      <p:ext uri="{BB962C8B-B14F-4D97-AF65-F5344CB8AC3E}">
        <p14:creationId xmlns:p14="http://schemas.microsoft.com/office/powerpoint/2010/main" val="1453041726"/>
      </p:ext>
    </p:extLst>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altLang="de-DE" dirty="0"/>
              <a:t>Kritik an Maslow</a:t>
            </a:r>
            <a:endParaRPr lang="de-DE" altLang="de-DE" dirty="0" smtClean="0"/>
          </a:p>
        </p:txBody>
      </p:sp>
      <p:sp>
        <p:nvSpPr>
          <p:cNvPr id="9219" name="Inhaltsplatzhalter 2"/>
          <p:cNvSpPr>
            <a:spLocks noGrp="1"/>
          </p:cNvSpPr>
          <p:nvPr>
            <p:ph idx="1"/>
          </p:nvPr>
        </p:nvSpPr>
        <p:spPr/>
        <p:txBody>
          <a:bodyPr/>
          <a:lstStyle/>
          <a:p>
            <a:r>
              <a:rPr lang="de-DE" altLang="de-DE" dirty="0" smtClean="0">
                <a:latin typeface="Arial" charset="0"/>
              </a:rPr>
              <a:t>Interindividuelle und intraindividuelle Unterschiede werden vernachlässigt. </a:t>
            </a:r>
          </a:p>
          <a:p>
            <a:pPr marL="109728" indent="0" algn="r">
              <a:buNone/>
            </a:pPr>
            <a:r>
              <a:rPr lang="de-DE" altLang="de-DE" sz="1400" dirty="0">
                <a:latin typeface="Arial" charset="0"/>
              </a:rPr>
              <a:t>(Dresel, M. &amp; Lämmle, L. (</a:t>
            </a:r>
            <a:r>
              <a:rPr lang="de-DE" altLang="de-DE" sz="1400" dirty="0" smtClean="0">
                <a:latin typeface="Arial" charset="0"/>
              </a:rPr>
              <a:t>2017). </a:t>
            </a:r>
            <a:r>
              <a:rPr lang="de-DE" altLang="de-DE" sz="1400" dirty="0">
                <a:latin typeface="Arial" charset="0"/>
              </a:rPr>
              <a:t>Motivation. Thomas Götz (</a:t>
            </a:r>
            <a:r>
              <a:rPr lang="de-DE" altLang="de-DE" sz="1400" dirty="0" err="1">
                <a:latin typeface="Arial" charset="0"/>
              </a:rPr>
              <a:t>Hg</a:t>
            </a:r>
            <a:r>
              <a:rPr lang="de-DE" altLang="de-DE" sz="1400" dirty="0">
                <a:latin typeface="Arial" charset="0"/>
              </a:rPr>
              <a:t>.): Emotion, Motivation und selbstreguliertes Lernen. 2., aktualisierte Auflage, Paderborn: Verlag Ferdinand </a:t>
            </a:r>
            <a:r>
              <a:rPr lang="de-DE" altLang="de-DE" sz="1400" dirty="0" smtClean="0">
                <a:latin typeface="Arial" charset="0"/>
              </a:rPr>
              <a:t>Schöningh)</a:t>
            </a:r>
          </a:p>
          <a:p>
            <a:endParaRPr lang="de-DE" altLang="de-DE" dirty="0" smtClean="0">
              <a:latin typeface="Arial" charset="0"/>
            </a:endParaRPr>
          </a:p>
          <a:p>
            <a:r>
              <a:rPr lang="de-DE" altLang="de-DE" dirty="0" smtClean="0">
                <a:latin typeface="Arial" charset="0"/>
              </a:rPr>
              <a:t>Dennoch zeigt das Modell, dass bei der Gestaltung von Unterricht und Schule alle Bedürfnisse der Schülerinnen und Schüler berücksichtigt werden sollten.</a:t>
            </a:r>
          </a:p>
          <a:p>
            <a:endParaRPr lang="de-DE" altLang="de-DE" dirty="0" smtClean="0">
              <a:latin typeface="Arial" charset="0"/>
            </a:endParaRPr>
          </a:p>
        </p:txBody>
      </p:sp>
    </p:spTree>
    <p:extLst>
      <p:ext uri="{BB962C8B-B14F-4D97-AF65-F5344CB8AC3E}">
        <p14:creationId xmlns:p14="http://schemas.microsoft.com/office/powerpoint/2010/main" val="3762979569"/>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457200" y="476672"/>
            <a:ext cx="8229600" cy="1066800"/>
          </a:xfrm>
        </p:spPr>
        <p:txBody>
          <a:bodyPr/>
          <a:lstStyle/>
          <a:p>
            <a:r>
              <a:rPr lang="de-DE" altLang="de-DE" dirty="0" smtClean="0"/>
              <a:t>Grundbedürfnisse nach Grawe (1986)</a:t>
            </a:r>
          </a:p>
        </p:txBody>
      </p:sp>
      <p:sp>
        <p:nvSpPr>
          <p:cNvPr id="10245" name="Textfeld 2"/>
          <p:cNvSpPr txBox="1">
            <a:spLocks noChangeArrowheads="1"/>
          </p:cNvSpPr>
          <p:nvPr/>
        </p:nvSpPr>
        <p:spPr bwMode="auto">
          <a:xfrm>
            <a:off x="2287588" y="6060301"/>
            <a:ext cx="3672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defRPr sz="2800">
                <a:solidFill>
                  <a:schemeClr val="bg1"/>
                </a:solidFill>
                <a:latin typeface="Arial Narrow" pitchFamily="34" charset="0"/>
              </a:defRPr>
            </a:lvl1pPr>
            <a:lvl2pPr defTabSz="912813">
              <a:defRPr sz="2800">
                <a:solidFill>
                  <a:schemeClr val="bg1"/>
                </a:solidFill>
                <a:latin typeface="Arial Narrow" pitchFamily="34" charset="0"/>
              </a:defRPr>
            </a:lvl2pPr>
            <a:lvl3pPr defTabSz="912813">
              <a:defRPr sz="2800">
                <a:solidFill>
                  <a:schemeClr val="bg1"/>
                </a:solidFill>
                <a:latin typeface="Arial Narrow" pitchFamily="34" charset="0"/>
              </a:defRPr>
            </a:lvl3pPr>
            <a:lvl4pPr defTabSz="912813">
              <a:defRPr sz="2800">
                <a:solidFill>
                  <a:schemeClr val="bg1"/>
                </a:solidFill>
                <a:latin typeface="Arial Narrow" pitchFamily="34" charset="0"/>
              </a:defRPr>
            </a:lvl4pPr>
            <a:lvl5pPr defTabSz="912813">
              <a:defRPr sz="2800">
                <a:solidFill>
                  <a:schemeClr val="bg1"/>
                </a:solidFill>
                <a:latin typeface="Arial Narrow" pitchFamily="34" charset="0"/>
              </a:defRPr>
            </a:lvl5pPr>
            <a:lvl6pPr marL="2284413" indent="1588" defTabSz="912813" eaLnBrk="0" fontAlgn="base" hangingPunct="0">
              <a:spcBef>
                <a:spcPct val="0"/>
              </a:spcBef>
              <a:spcAft>
                <a:spcPct val="0"/>
              </a:spcAft>
              <a:defRPr sz="2800">
                <a:solidFill>
                  <a:schemeClr val="bg1"/>
                </a:solidFill>
                <a:latin typeface="Arial Narrow" pitchFamily="34" charset="0"/>
              </a:defRPr>
            </a:lvl6pPr>
            <a:lvl7pPr marL="2741613" indent="1588" defTabSz="912813" eaLnBrk="0" fontAlgn="base" hangingPunct="0">
              <a:spcBef>
                <a:spcPct val="0"/>
              </a:spcBef>
              <a:spcAft>
                <a:spcPct val="0"/>
              </a:spcAft>
              <a:defRPr sz="2800">
                <a:solidFill>
                  <a:schemeClr val="bg1"/>
                </a:solidFill>
                <a:latin typeface="Arial Narrow" pitchFamily="34" charset="0"/>
              </a:defRPr>
            </a:lvl7pPr>
            <a:lvl8pPr marL="3198813" indent="1588" defTabSz="912813" eaLnBrk="0" fontAlgn="base" hangingPunct="0">
              <a:spcBef>
                <a:spcPct val="0"/>
              </a:spcBef>
              <a:spcAft>
                <a:spcPct val="0"/>
              </a:spcAft>
              <a:defRPr sz="2800">
                <a:solidFill>
                  <a:schemeClr val="bg1"/>
                </a:solidFill>
                <a:latin typeface="Arial Narrow" pitchFamily="34" charset="0"/>
              </a:defRPr>
            </a:lvl8pPr>
            <a:lvl9pPr marL="3656013" indent="1588" defTabSz="912813" eaLnBrk="0" fontAlgn="base" hangingPunct="0">
              <a:spcBef>
                <a:spcPct val="0"/>
              </a:spcBef>
              <a:spcAft>
                <a:spcPct val="0"/>
              </a:spcAft>
              <a:defRPr sz="2800">
                <a:solidFill>
                  <a:schemeClr val="bg1"/>
                </a:solidFill>
                <a:latin typeface="Arial Narrow" pitchFamily="34" charset="0"/>
              </a:defRPr>
            </a:lvl9pPr>
          </a:lstStyle>
          <a:p>
            <a:pPr>
              <a:spcBef>
                <a:spcPct val="30000"/>
              </a:spcBef>
            </a:pPr>
            <a:r>
              <a:rPr lang="de-DE" altLang="de-DE" sz="1200" dirty="0" smtClean="0">
                <a:solidFill>
                  <a:schemeClr val="tx1"/>
                </a:solidFill>
                <a:latin typeface="Arial" charset="0"/>
              </a:rPr>
              <a:t>www.klaus-grawe-institut.ch/blog/1205/205/</a:t>
            </a:r>
            <a:endParaRPr lang="de-DE" altLang="de-DE" sz="1200" dirty="0">
              <a:solidFill>
                <a:schemeClr val="tx1"/>
              </a:solidFill>
              <a:latin typeface="Arial" charset="0"/>
            </a:endParaRPr>
          </a:p>
        </p:txBody>
      </p:sp>
      <p:sp>
        <p:nvSpPr>
          <p:cNvPr id="3" name="Inhaltsplatzhalter 2"/>
          <p:cNvSpPr>
            <a:spLocks noGrp="1"/>
          </p:cNvSpPr>
          <p:nvPr>
            <p:ph idx="1"/>
          </p:nvPr>
        </p:nvSpPr>
        <p:spPr>
          <a:xfrm>
            <a:off x="683568" y="1700808"/>
            <a:ext cx="8003232" cy="4178439"/>
          </a:xfrm>
        </p:spPr>
        <p:txBody>
          <a:bodyPr/>
          <a:lstStyle/>
          <a:p>
            <a:r>
              <a:rPr lang="de-DE" sz="3200" dirty="0" smtClean="0"/>
              <a:t>Bedürfnis nach Bindung </a:t>
            </a:r>
            <a:r>
              <a:rPr lang="de-DE" sz="3200" dirty="0"/>
              <a:t>und Zugehörigkeit</a:t>
            </a:r>
          </a:p>
          <a:p>
            <a:r>
              <a:rPr lang="de-DE" sz="3200" dirty="0" smtClean="0"/>
              <a:t>Bedürfnis nach </a:t>
            </a:r>
            <a:r>
              <a:rPr lang="de-DE" sz="3200" dirty="0"/>
              <a:t>Kontrolle </a:t>
            </a:r>
            <a:r>
              <a:rPr lang="de-DE" sz="3200" dirty="0" smtClean="0"/>
              <a:t>und Orientierung</a:t>
            </a:r>
            <a:endParaRPr lang="de-DE" sz="3200" dirty="0"/>
          </a:p>
          <a:p>
            <a:r>
              <a:rPr lang="de-DE" sz="3200" dirty="0"/>
              <a:t>Bedürfnis nach Selbstwerterhöhung und -schutz</a:t>
            </a:r>
          </a:p>
          <a:p>
            <a:r>
              <a:rPr lang="de-DE" sz="3200" dirty="0" smtClean="0"/>
              <a:t>Lustgewinnung </a:t>
            </a:r>
            <a:r>
              <a:rPr lang="de-DE" sz="3200" dirty="0"/>
              <a:t>und Unlustvermeidung</a:t>
            </a:r>
          </a:p>
          <a:p>
            <a:endParaRPr lang="de-DE" dirty="0"/>
          </a:p>
        </p:txBody>
      </p:sp>
    </p:spTree>
    <p:extLst>
      <p:ext uri="{BB962C8B-B14F-4D97-AF65-F5344CB8AC3E}">
        <p14:creationId xmlns:p14="http://schemas.microsoft.com/office/powerpoint/2010/main" val="2500199378"/>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e-DE" altLang="de-DE" smtClean="0"/>
              <a:t>Grundbedürfnisse nach Grawe (1986)</a:t>
            </a:r>
          </a:p>
        </p:txBody>
      </p:sp>
      <p:sp>
        <p:nvSpPr>
          <p:cNvPr id="11267" name="Inhaltsplatzhalter 2"/>
          <p:cNvSpPr>
            <a:spLocks noGrp="1"/>
          </p:cNvSpPr>
          <p:nvPr>
            <p:ph idx="1"/>
          </p:nvPr>
        </p:nvSpPr>
        <p:spPr>
          <a:xfrm>
            <a:off x="457200" y="1759496"/>
            <a:ext cx="8229600" cy="4119752"/>
          </a:xfrm>
        </p:spPr>
        <p:txBody>
          <a:bodyPr>
            <a:normAutofit fontScale="92500" lnSpcReduction="10000"/>
          </a:bodyPr>
          <a:lstStyle/>
          <a:p>
            <a:r>
              <a:rPr lang="de-DE" altLang="de-DE" sz="2600" b="1" dirty="0" smtClean="0">
                <a:latin typeface="Arial" charset="0"/>
                <a:ea typeface="Calibri" pitchFamily="34" charset="0"/>
                <a:cs typeface="Times New Roman" pitchFamily="18" charset="0"/>
              </a:rPr>
              <a:t>Bedürfnis nach Bindung und Zugehörigkeit:</a:t>
            </a:r>
            <a:r>
              <a:rPr lang="de-DE" altLang="de-DE" sz="2600" dirty="0" smtClean="0">
                <a:latin typeface="Arial" charset="0"/>
                <a:ea typeface="Calibri" pitchFamily="34" charset="0"/>
                <a:cs typeface="Times New Roman" pitchFamily="18" charset="0"/>
              </a:rPr>
              <a:t> Kinder verinnerlichen frühe Beziehungserfahrungen. Kinder mit unsicheren Bindungsmustern entwickeln kein gutes soziales Repertoire und keine gute Emotionsregulation. </a:t>
            </a:r>
          </a:p>
          <a:p>
            <a:pPr marL="109728" indent="0" algn="r">
              <a:buNone/>
            </a:pPr>
            <a:r>
              <a:rPr lang="de-DE" altLang="de-DE" sz="1700" dirty="0" smtClean="0">
                <a:latin typeface="Arial" charset="0"/>
                <a:ea typeface="Calibri" pitchFamily="34" charset="0"/>
                <a:cs typeface="Times New Roman" pitchFamily="18" charset="0"/>
              </a:rPr>
              <a:t>(</a:t>
            </a:r>
            <a:r>
              <a:rPr lang="de-DE" altLang="de-DE" sz="1700" dirty="0">
                <a:latin typeface="Arial" charset="0"/>
                <a:ea typeface="Calibri" pitchFamily="34" charset="0"/>
                <a:cs typeface="Times New Roman" pitchFamily="18" charset="0"/>
              </a:rPr>
              <a:t>Grawe, K. (2004). Neuropsychotherapie. Göttingen: </a:t>
            </a:r>
            <a:r>
              <a:rPr lang="de-DE" altLang="de-DE" sz="1700" dirty="0" err="1" smtClean="0">
                <a:latin typeface="Arial" charset="0"/>
                <a:ea typeface="Calibri" pitchFamily="34" charset="0"/>
                <a:cs typeface="Times New Roman" pitchFamily="18" charset="0"/>
              </a:rPr>
              <a:t>Hogrefe</a:t>
            </a:r>
            <a:r>
              <a:rPr lang="de-DE" altLang="de-DE" sz="1700" dirty="0" smtClean="0">
                <a:latin typeface="Arial" charset="0"/>
                <a:ea typeface="Calibri" pitchFamily="34" charset="0"/>
                <a:cs typeface="Times New Roman" pitchFamily="18" charset="0"/>
              </a:rPr>
              <a:t>, S. 209) </a:t>
            </a:r>
            <a:endParaRPr lang="de-DE" altLang="de-DE" sz="2600" dirty="0" smtClean="0">
              <a:latin typeface="Arial" charset="0"/>
              <a:ea typeface="Calibri" pitchFamily="34" charset="0"/>
              <a:cs typeface="Times New Roman" pitchFamily="18" charset="0"/>
            </a:endParaRPr>
          </a:p>
          <a:p>
            <a:pPr>
              <a:lnSpc>
                <a:spcPct val="107000"/>
              </a:lnSpc>
              <a:spcAft>
                <a:spcPts val="800"/>
              </a:spcAft>
            </a:pPr>
            <a:endParaRPr lang="de-DE" altLang="de-DE" sz="2600" b="1" dirty="0" smtClean="0">
              <a:latin typeface="Arial" charset="0"/>
              <a:ea typeface="Calibri" pitchFamily="34" charset="0"/>
              <a:cs typeface="Times New Roman" pitchFamily="18" charset="0"/>
            </a:endParaRPr>
          </a:p>
          <a:p>
            <a:pPr>
              <a:lnSpc>
                <a:spcPct val="107000"/>
              </a:lnSpc>
              <a:spcAft>
                <a:spcPts val="800"/>
              </a:spcAft>
            </a:pPr>
            <a:r>
              <a:rPr lang="de-DE" altLang="de-DE" sz="2600" b="1" dirty="0" smtClean="0">
                <a:latin typeface="Arial" charset="0"/>
                <a:ea typeface="Calibri" pitchFamily="34" charset="0"/>
                <a:cs typeface="Times New Roman" pitchFamily="18" charset="0"/>
              </a:rPr>
              <a:t>Bedürfnis nach Kontrolle und Orientierung:</a:t>
            </a:r>
            <a:r>
              <a:rPr lang="de-DE" altLang="de-DE" sz="2600" dirty="0" smtClean="0">
                <a:latin typeface="Arial" charset="0"/>
                <a:ea typeface="Calibri" pitchFamily="34" charset="0"/>
                <a:cs typeface="Times New Roman" pitchFamily="18" charset="0"/>
              </a:rPr>
              <a:t> Kinder, die davon überzeugt sind, dass sie Handlungen kontrollieren können und Situationen vorhersehen können, erleben Handlungsspielräume. Kinder mit Schwierigkeiten haben wenig Handlungsalternativen.</a:t>
            </a:r>
          </a:p>
          <a:p>
            <a:endParaRPr lang="de-DE" altLang="de-DE" dirty="0" smtClean="0">
              <a:latin typeface="Arial" charset="0"/>
              <a:ea typeface="Calibri" pitchFamily="34" charset="0"/>
              <a:cs typeface="Times New Roman" pitchFamily="18" charset="0"/>
            </a:endParaRPr>
          </a:p>
        </p:txBody>
      </p:sp>
    </p:spTree>
    <p:extLst>
      <p:ext uri="{BB962C8B-B14F-4D97-AF65-F5344CB8AC3E}">
        <p14:creationId xmlns:p14="http://schemas.microsoft.com/office/powerpoint/2010/main" val="1719891083"/>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821</Words>
  <Application>Microsoft Office PowerPoint</Application>
  <PresentationFormat>Bildschirmpräsentation (4:3)</PresentationFormat>
  <Paragraphs>74</Paragraphs>
  <Slides>13</Slides>
  <Notes>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Arial</vt:lpstr>
      <vt:lpstr>Calibri</vt:lpstr>
      <vt:lpstr>Garamond</vt:lpstr>
      <vt:lpstr>Georgia</vt:lpstr>
      <vt:lpstr>Times New Roman</vt:lpstr>
      <vt:lpstr>Wingdings</vt:lpstr>
      <vt:lpstr>Formatvorlage_KM-Rot ZSL-Logo</vt:lpstr>
      <vt:lpstr>Grundbedürfnisse berücksichtigen</vt:lpstr>
      <vt:lpstr>Inhaltsverzeichnis</vt:lpstr>
      <vt:lpstr>Die Bedürfnishierarchie nach Maslow (1954)</vt:lpstr>
      <vt:lpstr>Die Bedürfnishierarchie nach Maslow</vt:lpstr>
      <vt:lpstr>Die Bedürfnishierarchie nach Maslow</vt:lpstr>
      <vt:lpstr>Kritik an Maslow</vt:lpstr>
      <vt:lpstr>Kritik an Maslow</vt:lpstr>
      <vt:lpstr>Grundbedürfnisse nach Grawe (1986)</vt:lpstr>
      <vt:lpstr>Grundbedürfnisse nach Grawe (1986)</vt:lpstr>
      <vt:lpstr>Grundbedürfnisse nach Grawe (1986)</vt:lpstr>
      <vt:lpstr>Grundbedürfnisse nach Grawe (1986)</vt:lpstr>
      <vt:lpstr>Literatur</vt:lpstr>
      <vt:lpstr>Kontaktperson</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60</cp:revision>
  <dcterms:created xsi:type="dcterms:W3CDTF">2014-03-18T09:41:04Z</dcterms:created>
  <dcterms:modified xsi:type="dcterms:W3CDTF">2021-03-01T09:34:09Z</dcterms:modified>
</cp:coreProperties>
</file>