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3004800" cy="9753600"/>
  <p:notesSz cx="6858000" cy="9144000"/>
  <p:defaultTextStyle>
    <a:lvl1pPr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28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57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685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144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1430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371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00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828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Halterungen ab 30€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Auf Feststellmöglichkeit achten!</a:t>
            </a:r>
            <a:endParaRPr sz="2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9" name="Shape 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Nicht alle kostenlos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Unterschiedliche Anwendungsschwerpunkte (Live Bild, Tutorial, Kollaboration)</a:t>
            </a:r>
            <a:endParaRPr sz="2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0" name="Shape 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beliebiges Objekt (Heft, AB, Bild, Skulptur, Werkstück, Blume, usw.)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Farbe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3-dimensional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Beschriftung (Board Cam, Stage)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Fotografieren und Filmen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Unterrichtsdokumentation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Schüler-, Gruppenarbeit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jederzeit abrufbar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5" name="Shape 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brain storming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Gruppenarbeit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über Grenzen hinweg (Erasmus)</a:t>
            </a:r>
            <a:endParaRPr sz="2200"/>
          </a:p>
          <a:p>
            <a:pPr lvl="0" marL="249030" indent="-249030">
              <a:buClr>
                <a:srgbClr val="535353"/>
              </a:buClr>
              <a:buSzPct val="82000"/>
              <a:buChar char="-"/>
              <a:defRPr sz="1800"/>
            </a:pPr>
            <a:r>
              <a:rPr sz="2200"/>
              <a:t>Vorsicht! Gewöhungsphase nötig.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Titeltext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1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2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3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4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5</a:t>
            </a:r>
          </a:p>
        </p:txBody>
      </p:sp>
      <p:pic>
        <p:nvPicPr>
          <p:cNvPr id="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26998" y="391531"/>
            <a:ext cx="1896116" cy="68949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1062905" y="346632"/>
            <a:ext cx="9305738" cy="779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Landesakademie für Fortbildung und Personalentwicklung an Schulen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Titeltext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1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2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3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4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Titeltext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Titeltext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1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2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3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4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Titeltext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Titeltext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1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2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3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4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Titeltext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1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2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3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4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Textebene 5</a:t>
            </a:r>
          </a:p>
        </p:txBody>
      </p:sp>
      <p:pic>
        <p:nvPicPr>
          <p:cNvPr id="2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26998" y="391531"/>
            <a:ext cx="1896116" cy="68949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/>
          <p:nvPr/>
        </p:nvSpPr>
        <p:spPr>
          <a:xfrm>
            <a:off x="1062905" y="346632"/>
            <a:ext cx="9305738" cy="779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Landesakademie für Fortbildung und Personalentwicklung an Schulen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1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2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3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4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Titeltext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1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2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3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4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Textebene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.jpeg"/><Relationship Id="rId5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355600" y="205105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Das iPad als dokumentenkamera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Halterungen</a:t>
            </a:r>
          </a:p>
        </p:txBody>
      </p:sp>
      <p:pic>
        <p:nvPicPr>
          <p:cNvPr id="40" name="67A18D9D-5CFB-4030-8667-56B11609EB4B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6637" y="2839117"/>
            <a:ext cx="4252597" cy="6081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6ABE4EBD-62C9-4F0E-BEBF-DFEBFCCA46F2-L0-00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2962" y="2522998"/>
            <a:ext cx="6189637" cy="6189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41119" y="4595221"/>
            <a:ext cx="3695701" cy="369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Apps</a:t>
            </a:r>
          </a:p>
        </p:txBody>
      </p:sp>
      <p:pic>
        <p:nvPicPr>
          <p:cNvPr id="47" name="DD852423-FBD8-45A5-8216-93E00343183D-L0-001.png"/>
          <p:cNvPicPr/>
          <p:nvPr/>
        </p:nvPicPr>
        <p:blipFill>
          <a:blip r:embed="rId3">
            <a:extLst/>
          </a:blip>
          <a:srcRect l="26570" t="18925" r="26570" b="20976"/>
          <a:stretch>
            <a:fillRect/>
          </a:stretch>
        </p:blipFill>
        <p:spPr>
          <a:xfrm>
            <a:off x="3551832" y="2587093"/>
            <a:ext cx="5901126" cy="5676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3"/>
          <p:cNvGrpSpPr/>
          <p:nvPr/>
        </p:nvGrpSpPr>
        <p:grpSpPr>
          <a:xfrm>
            <a:off x="4116668" y="2359895"/>
            <a:ext cx="6567813" cy="5033810"/>
            <a:chOff x="-88900" y="-50800"/>
            <a:chExt cx="6567812" cy="5033809"/>
          </a:xfrm>
        </p:grpSpPr>
        <p:pic>
          <p:nvPicPr>
            <p:cNvPr id="52" name="08034357-D744-42F2-B5C2-EB47814F7EC1-L0-001.png"/>
            <p:cNvPicPr/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390013" cy="47925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8900" y="-50800"/>
              <a:ext cx="6567813" cy="5033810"/>
            </a:xfrm>
            <a:prstGeom prst="rect">
              <a:avLst/>
            </a:prstGeom>
            <a:effectLst/>
          </p:spPr>
        </p:pic>
      </p:grpSp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Live cam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Kamera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Board Cam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Stage Pro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5928513" y="4261302"/>
            <a:ext cx="6569223" cy="5034867"/>
            <a:chOff x="-88900" y="-50800"/>
            <a:chExt cx="6569221" cy="5034865"/>
          </a:xfrm>
        </p:grpSpPr>
        <p:pic>
          <p:nvPicPr>
            <p:cNvPr id="57" name="A8315F81-FF2A-4B5D-A638-91A7D7EB79F9-L0-001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391422" cy="47935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88900" y="-50800"/>
              <a:ext cx="6569222" cy="50348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Lehrfilme erstellen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Doceri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Explain Everything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Show Me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4444236" y="2437561"/>
            <a:ext cx="6360705" cy="4878478"/>
            <a:chOff x="-88900" y="-50800"/>
            <a:chExt cx="6360703" cy="4878477"/>
          </a:xfrm>
        </p:grpSpPr>
        <p:pic>
          <p:nvPicPr>
            <p:cNvPr id="65" name="0C7EFB35-46A8-44C1-BB13-F2D857E235C9-L0-001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82904" cy="46371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8900" y="-50800"/>
              <a:ext cx="6360704" cy="4878478"/>
            </a:xfrm>
            <a:prstGeom prst="rect">
              <a:avLst/>
            </a:prstGeom>
            <a:effectLst/>
          </p:spPr>
        </p:pic>
      </p:grpSp>
      <p:grpSp>
        <p:nvGrpSpPr>
          <p:cNvPr id="69" name="Group 69"/>
          <p:cNvGrpSpPr/>
          <p:nvPr/>
        </p:nvGrpSpPr>
        <p:grpSpPr>
          <a:xfrm>
            <a:off x="6110261" y="4475292"/>
            <a:ext cx="6119783" cy="4697788"/>
            <a:chOff x="-88900" y="-50800"/>
            <a:chExt cx="6119781" cy="4697786"/>
          </a:xfrm>
        </p:grpSpPr>
        <p:pic>
          <p:nvPicPr>
            <p:cNvPr id="68" name="925B96C8-DB14-4178-827A-9AF4812C7A8E-L0-001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941982" cy="44564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7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88900" y="-50800"/>
              <a:ext cx="6119782" cy="469778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Kollaborieren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Talkboard 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BaiBoard 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Smart Board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4683750" y="2326719"/>
            <a:ext cx="6195864" cy="4754848"/>
            <a:chOff x="-88900" y="-50800"/>
            <a:chExt cx="6195862" cy="4754846"/>
          </a:xfrm>
        </p:grpSpPr>
        <p:pic>
          <p:nvPicPr>
            <p:cNvPr id="76" name="94138C75-F717-434F-8A33-5C252834E366-L0-001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18063" cy="45135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8900" y="-50800"/>
              <a:ext cx="6195863" cy="4754847"/>
            </a:xfrm>
            <a:prstGeom prst="rect">
              <a:avLst/>
            </a:prstGeom>
            <a:effectLst/>
          </p:spPr>
        </p:pic>
      </p:grpSp>
      <p:grpSp>
        <p:nvGrpSpPr>
          <p:cNvPr id="80" name="Group 80"/>
          <p:cNvGrpSpPr/>
          <p:nvPr/>
        </p:nvGrpSpPr>
        <p:grpSpPr>
          <a:xfrm>
            <a:off x="6861206" y="4927888"/>
            <a:ext cx="5774602" cy="4438902"/>
            <a:chOff x="-88900" y="-50800"/>
            <a:chExt cx="5774601" cy="4438900"/>
          </a:xfrm>
        </p:grpSpPr>
        <p:pic>
          <p:nvPicPr>
            <p:cNvPr id="79" name="CFDFF4B0-B4D3-4351-B4D1-A981CD250F6A-L0-001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96802" cy="41976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88900" y="-50800"/>
              <a:ext cx="5774602" cy="4438901"/>
            </a:xfrm>
            <a:prstGeom prst="rect">
              <a:avLst/>
            </a:prstGeom>
            <a:effectLst/>
          </p:spPr>
        </p:pic>
      </p:grpSp>
      <p:grpSp>
        <p:nvGrpSpPr>
          <p:cNvPr id="83" name="Group 83"/>
          <p:cNvGrpSpPr/>
          <p:nvPr/>
        </p:nvGrpSpPr>
        <p:grpSpPr>
          <a:xfrm>
            <a:off x="3586622" y="3965974"/>
            <a:ext cx="4163417" cy="5555456"/>
            <a:chOff x="-88900" y="-50800"/>
            <a:chExt cx="4163416" cy="5555454"/>
          </a:xfrm>
        </p:grpSpPr>
        <p:pic>
          <p:nvPicPr>
            <p:cNvPr id="82" name="58846F77-1084-474F-8815-A521251AE7A0-L0-001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985617" cy="53141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88900" y="-50800"/>
              <a:ext cx="4163417" cy="55554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3"/>
      <p:bldP build="whole" bldLvl="1" animBg="1" rev="0" advAuto="0" spid="77" grpId="1"/>
      <p:bldP build="whole" bldLvl="1" animBg="1" rev="0" advAuto="0" spid="80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