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77" r:id="rId4"/>
    <p:sldId id="279" r:id="rId5"/>
    <p:sldId id="259" r:id="rId6"/>
    <p:sldId id="280" r:id="rId7"/>
    <p:sldId id="287" r:id="rId8"/>
    <p:sldId id="288" r:id="rId9"/>
    <p:sldId id="260" r:id="rId10"/>
    <p:sldId id="265" r:id="rId11"/>
    <p:sldId id="281" r:id="rId12"/>
    <p:sldId id="282" r:id="rId13"/>
    <p:sldId id="261" r:id="rId14"/>
    <p:sldId id="290" r:id="rId15"/>
    <p:sldId id="263" r:id="rId16"/>
    <p:sldId id="275" r:id="rId17"/>
    <p:sldId id="276" r:id="rId1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579"/>
    <a:srgbClr val="F773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Helle Formatvorlag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386"/>
    <p:restoredTop sz="94661"/>
  </p:normalViewPr>
  <p:slideViewPr>
    <p:cSldViewPr snapToGrid="0" snapToObjects="1">
      <p:cViewPr>
        <p:scale>
          <a:sx n="87" d="100"/>
          <a:sy n="87" d="100"/>
        </p:scale>
        <p:origin x="1764" y="-3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EECC43-2396-F94C-8BC3-F9F876A0EAEB}" type="datetimeFigureOut">
              <a:rPr lang="de-DE" smtClean="0"/>
              <a:t>14.07.2016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3F9E69-302C-DC4F-A7E7-4024803970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923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59EB2EB-E7AC-4789-A40D-E29E45C38AE3}" type="slidenum">
              <a:rPr lang="de-DE" smtClean="0"/>
              <a:pPr/>
              <a:t>11</a:t>
            </a:fld>
            <a:endParaRPr lang="de-DE" smtClean="0"/>
          </a:p>
        </p:txBody>
      </p:sp>
      <p:sp>
        <p:nvSpPr>
          <p:cNvPr id="59395" name="Rectangle 7"/>
          <p:cNvSpPr txBox="1">
            <a:spLocks noGrp="1" noChangeArrowheads="1"/>
          </p:cNvSpPr>
          <p:nvPr/>
        </p:nvSpPr>
        <p:spPr bwMode="auto">
          <a:xfrm>
            <a:off x="3883852" y="8685256"/>
            <a:ext cx="2972547" cy="457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7472" tIns="43736" rIns="87472" bIns="43736" anchor="b"/>
          <a:lstStyle/>
          <a:p>
            <a:pPr algn="r" defTabSz="874713"/>
            <a:fld id="{E73500C1-95EF-4C1C-A37E-721F92D76963}" type="slidenum">
              <a:rPr lang="de-DE" sz="1100"/>
              <a:pPr algn="r" defTabSz="874713"/>
              <a:t>11</a:t>
            </a:fld>
            <a:endParaRPr lang="de-DE" sz="1100"/>
          </a:p>
        </p:txBody>
      </p:sp>
      <p:sp>
        <p:nvSpPr>
          <p:cNvPr id="593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80" y="4344834"/>
            <a:ext cx="5487041" cy="4113991"/>
          </a:xfrm>
          <a:noFill/>
        </p:spPr>
        <p:txBody>
          <a:bodyPr lIns="87472" tIns="43736" rIns="87472" bIns="43736"/>
          <a:lstStyle/>
          <a:p>
            <a:pPr eaLnBrk="1" hangingPunct="1"/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2118755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59EB2EB-E7AC-4789-A40D-E29E45C38AE3}" type="slidenum">
              <a:rPr lang="de-DE" smtClean="0"/>
              <a:pPr/>
              <a:t>12</a:t>
            </a:fld>
            <a:endParaRPr lang="de-DE" smtClean="0"/>
          </a:p>
        </p:txBody>
      </p:sp>
      <p:sp>
        <p:nvSpPr>
          <p:cNvPr id="59395" name="Rectangle 7"/>
          <p:cNvSpPr txBox="1">
            <a:spLocks noGrp="1" noChangeArrowheads="1"/>
          </p:cNvSpPr>
          <p:nvPr/>
        </p:nvSpPr>
        <p:spPr bwMode="auto">
          <a:xfrm>
            <a:off x="3883852" y="8685256"/>
            <a:ext cx="2972547" cy="457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7472" tIns="43736" rIns="87472" bIns="43736" anchor="b"/>
          <a:lstStyle/>
          <a:p>
            <a:pPr algn="r" defTabSz="874713"/>
            <a:fld id="{E73500C1-95EF-4C1C-A37E-721F92D76963}" type="slidenum">
              <a:rPr lang="de-DE" sz="1100"/>
              <a:pPr algn="r" defTabSz="874713"/>
              <a:t>12</a:t>
            </a:fld>
            <a:endParaRPr lang="de-DE" sz="1100"/>
          </a:p>
        </p:txBody>
      </p:sp>
      <p:sp>
        <p:nvSpPr>
          <p:cNvPr id="593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80" y="4344834"/>
            <a:ext cx="5487041" cy="4113991"/>
          </a:xfrm>
          <a:noFill/>
        </p:spPr>
        <p:txBody>
          <a:bodyPr lIns="87472" tIns="43736" rIns="87472" bIns="43736"/>
          <a:lstStyle/>
          <a:p>
            <a:pPr eaLnBrk="1" hangingPunct="1"/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93280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de-DE" smtClean="0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charset="0"/>
                <a:ea typeface="Calibri" charset="0"/>
                <a:cs typeface="Calibri" charset="0"/>
              </a:defRPr>
            </a:lvl1pPr>
            <a:lvl2pPr>
              <a:defRPr>
                <a:latin typeface="Calibri" charset="0"/>
                <a:ea typeface="Calibri" charset="0"/>
                <a:cs typeface="Calibri" charset="0"/>
              </a:defRPr>
            </a:lvl2pPr>
            <a:lvl3pPr>
              <a:defRPr>
                <a:latin typeface="Calibri" charset="0"/>
                <a:ea typeface="Calibri" charset="0"/>
                <a:cs typeface="Calibri" charset="0"/>
              </a:defRPr>
            </a:lvl3pPr>
            <a:lvl4pPr>
              <a:defRPr>
                <a:latin typeface="Calibri" charset="0"/>
                <a:ea typeface="Calibri" charset="0"/>
                <a:cs typeface="Calibri" charset="0"/>
              </a:defRPr>
            </a:lvl4pPr>
            <a:lvl5pPr>
              <a:defRPr>
                <a:latin typeface="Calibri" charset="0"/>
                <a:ea typeface="Calibri" charset="0"/>
                <a:cs typeface="Calibri" charset="0"/>
              </a:defRPr>
            </a:lvl5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1165519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686800" y="533400"/>
            <a:ext cx="2590800" cy="5562600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914400" y="533400"/>
            <a:ext cx="7569200" cy="5562600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6430147"/>
      </p:ext>
    </p:extLst>
  </p:cSld>
  <p:clrMapOvr>
    <a:masterClrMapping/>
  </p:clrMapOvr>
  <p:transition>
    <p:pull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el und Diagramm oder Organi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10363200" cy="1219200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SmartArt-Platzhalter 2"/>
          <p:cNvSpPr>
            <a:spLocks noGrp="1"/>
          </p:cNvSpPr>
          <p:nvPr>
            <p:ph type="dgm" idx="1"/>
          </p:nvPr>
        </p:nvSpPr>
        <p:spPr>
          <a:xfrm>
            <a:off x="914400" y="2133600"/>
            <a:ext cx="10363200" cy="3962400"/>
          </a:xfrm>
        </p:spPr>
        <p:txBody>
          <a:bodyPr/>
          <a:lstStyle/>
          <a:p>
            <a:pPr lvl="0"/>
            <a:r>
              <a:rPr lang="de-DE" noProof="0" smtClean="0"/>
              <a:t>SmartArt-Grafik durch Klicken auf Symbol hinzuzufügen</a:t>
            </a:r>
            <a:endParaRPr lang="de-DE" noProof="0" dirty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2749012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el und 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10363200" cy="1219200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Diagrammplatzhalter 2"/>
          <p:cNvSpPr>
            <a:spLocks noGrp="1"/>
          </p:cNvSpPr>
          <p:nvPr>
            <p:ph type="chart" idx="1"/>
          </p:nvPr>
        </p:nvSpPr>
        <p:spPr>
          <a:xfrm>
            <a:off x="914400" y="2133600"/>
            <a:ext cx="10363200" cy="3962400"/>
          </a:xfrm>
        </p:spPr>
        <p:txBody>
          <a:bodyPr/>
          <a:lstStyle/>
          <a:p>
            <a:pPr lvl="0"/>
            <a:r>
              <a:rPr lang="de-DE" noProof="0" smtClean="0"/>
              <a:t>Diagramm durch Klicken auf Symbol hinzufügen</a:t>
            </a:r>
            <a:endParaRPr lang="de-DE" noProof="0" dirty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2755741"/>
      </p:ext>
    </p:extLst>
  </p:cSld>
  <p:clrMapOvr>
    <a:masterClrMapping/>
  </p:clrMapOvr>
  <p:transition>
    <p:pull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1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53" indent="0" algn="ctr">
              <a:buNone/>
              <a:defRPr/>
            </a:lvl2pPr>
            <a:lvl3pPr marL="914305" indent="0" algn="ctr">
              <a:buNone/>
              <a:defRPr/>
            </a:lvl3pPr>
            <a:lvl4pPr marL="1371458" indent="0" algn="ctr">
              <a:buNone/>
              <a:defRPr/>
            </a:lvl4pPr>
            <a:lvl5pPr marL="1828610" indent="0" algn="ctr">
              <a:buNone/>
              <a:defRPr/>
            </a:lvl5pPr>
            <a:lvl6pPr marL="2285763" indent="0" algn="ctr">
              <a:buNone/>
              <a:defRPr/>
            </a:lvl6pPr>
            <a:lvl7pPr marL="2742915" indent="0" algn="ctr">
              <a:buNone/>
              <a:defRPr/>
            </a:lvl7pPr>
            <a:lvl8pPr marL="3200068" indent="0" algn="ctr">
              <a:buNone/>
              <a:defRPr/>
            </a:lvl8pPr>
            <a:lvl9pPr marL="3657220" indent="0" algn="ctr">
              <a:buNone/>
              <a:defRPr/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9652000" y="6553200"/>
            <a:ext cx="2540000" cy="304800"/>
          </a:xfrm>
          <a:prstGeom prst="rect">
            <a:avLst/>
          </a:prstGeom>
        </p:spPr>
        <p:txBody>
          <a:bodyPr vert="horz" wrap="square" lIns="82945" tIns="41473" rIns="82945" bIns="41473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</a:defRPr>
            </a:lvl1pPr>
          </a:lstStyle>
          <a:p>
            <a:fld id="{320EAB1E-B0B7-694F-94ED-7B23A15E2D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33778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0841598"/>
              </p:ext>
            </p:extLst>
          </p:nvPr>
        </p:nvGraphicFramePr>
        <p:xfrm>
          <a:off x="0" y="57077"/>
          <a:ext cx="12192000" cy="6937157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048000"/>
                <a:gridCol w="3048000"/>
                <a:gridCol w="3048000"/>
                <a:gridCol w="3048000"/>
              </a:tblGrid>
              <a:tr h="403497">
                <a:tc gridSpan="4"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789"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 smtClean="0">
                          <a:solidFill>
                            <a:schemeClr val="tx1"/>
                          </a:solidFill>
                        </a:rPr>
                        <a:t>5/6</a:t>
                      </a:r>
                      <a:endParaRPr lang="de-DE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 smtClean="0">
                          <a:solidFill>
                            <a:schemeClr val="tx1"/>
                          </a:solidFill>
                        </a:rPr>
                        <a:t>7/8</a:t>
                      </a:r>
                      <a:endParaRPr lang="de-DE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 smtClean="0">
                          <a:solidFill>
                            <a:schemeClr val="tx1"/>
                          </a:solidFill>
                        </a:rPr>
                        <a:t>9/10</a:t>
                      </a:r>
                      <a:endParaRPr lang="de-DE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 smtClean="0">
                          <a:solidFill>
                            <a:schemeClr val="tx1"/>
                          </a:solidFill>
                        </a:rPr>
                        <a:t>Kursstufe</a:t>
                      </a:r>
                      <a:endParaRPr lang="de-DE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7133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121920" marR="1219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121920" marR="1219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121920" marR="1219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121920" marR="1219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287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marL="121920" marR="1219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marL="121920" marR="1219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marL="121920" marR="1219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marL="121920" marR="1219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49057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060023"/>
              </p:ext>
            </p:extLst>
          </p:nvPr>
        </p:nvGraphicFramePr>
        <p:xfrm>
          <a:off x="0" y="57077"/>
          <a:ext cx="12192000" cy="6937157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048000"/>
                <a:gridCol w="3048000"/>
                <a:gridCol w="3048000"/>
                <a:gridCol w="3048000"/>
              </a:tblGrid>
              <a:tr h="403497">
                <a:tc gridSpan="4"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789"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 smtClean="0">
                          <a:solidFill>
                            <a:schemeClr val="tx1"/>
                          </a:solidFill>
                        </a:rPr>
                        <a:t>5/6</a:t>
                      </a:r>
                      <a:endParaRPr lang="de-DE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 smtClean="0">
                          <a:solidFill>
                            <a:schemeClr val="tx1"/>
                          </a:solidFill>
                        </a:rPr>
                        <a:t>7/8</a:t>
                      </a:r>
                      <a:endParaRPr lang="de-DE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 smtClean="0">
                          <a:solidFill>
                            <a:schemeClr val="tx1"/>
                          </a:solidFill>
                        </a:rPr>
                        <a:t>9/10</a:t>
                      </a:r>
                      <a:endParaRPr lang="de-DE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 smtClean="0">
                          <a:solidFill>
                            <a:schemeClr val="tx1"/>
                          </a:solidFill>
                        </a:rPr>
                        <a:t>Kursstufe</a:t>
                      </a:r>
                      <a:endParaRPr lang="de-DE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7133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121920" marR="1219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121920" marR="1219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121920" marR="1219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121920" marR="1219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287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121920" marR="1219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marL="121920" marR="1219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marL="121920" marR="1219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marL="121920" marR="1219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60972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701912"/>
              </p:ext>
            </p:extLst>
          </p:nvPr>
        </p:nvGraphicFramePr>
        <p:xfrm>
          <a:off x="0" y="57077"/>
          <a:ext cx="12192000" cy="6937157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048000"/>
                <a:gridCol w="3048000"/>
                <a:gridCol w="3048000"/>
                <a:gridCol w="3048000"/>
              </a:tblGrid>
              <a:tr h="403497">
                <a:tc gridSpan="4"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789"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 smtClean="0">
                          <a:solidFill>
                            <a:schemeClr val="tx1"/>
                          </a:solidFill>
                        </a:rPr>
                        <a:t>5/6</a:t>
                      </a:r>
                      <a:endParaRPr lang="de-DE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 smtClean="0">
                          <a:solidFill>
                            <a:schemeClr val="tx1"/>
                          </a:solidFill>
                        </a:rPr>
                        <a:t>7/8</a:t>
                      </a:r>
                      <a:endParaRPr lang="de-DE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 smtClean="0">
                          <a:solidFill>
                            <a:schemeClr val="tx1"/>
                          </a:solidFill>
                        </a:rPr>
                        <a:t>9/10</a:t>
                      </a:r>
                      <a:endParaRPr lang="de-DE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 smtClean="0">
                          <a:solidFill>
                            <a:schemeClr val="tx1"/>
                          </a:solidFill>
                        </a:rPr>
                        <a:t>Kursstufe</a:t>
                      </a:r>
                      <a:endParaRPr lang="de-DE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7133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121920" marR="1219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121920" marR="1219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121920" marR="1219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121920" marR="1219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287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121920" marR="1219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marL="121920" marR="1219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marL="121920" marR="1219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marL="121920" marR="1219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43121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7642454"/>
              </p:ext>
            </p:extLst>
          </p:nvPr>
        </p:nvGraphicFramePr>
        <p:xfrm>
          <a:off x="0" y="57077"/>
          <a:ext cx="12192000" cy="6937157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048000"/>
                <a:gridCol w="3048000"/>
                <a:gridCol w="3048000"/>
                <a:gridCol w="3048000"/>
              </a:tblGrid>
              <a:tr h="403497">
                <a:tc gridSpan="4"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789"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 smtClean="0">
                          <a:solidFill>
                            <a:schemeClr val="tx1"/>
                          </a:solidFill>
                        </a:rPr>
                        <a:t>5/6</a:t>
                      </a:r>
                      <a:endParaRPr lang="de-DE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 smtClean="0">
                          <a:solidFill>
                            <a:schemeClr val="tx1"/>
                          </a:solidFill>
                        </a:rPr>
                        <a:t>7/8</a:t>
                      </a:r>
                      <a:endParaRPr lang="de-DE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 smtClean="0">
                          <a:solidFill>
                            <a:schemeClr val="tx1"/>
                          </a:solidFill>
                        </a:rPr>
                        <a:t>9/10</a:t>
                      </a:r>
                      <a:endParaRPr lang="de-DE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 smtClean="0">
                          <a:solidFill>
                            <a:schemeClr val="tx1"/>
                          </a:solidFill>
                        </a:rPr>
                        <a:t>Kursstufe</a:t>
                      </a:r>
                      <a:endParaRPr lang="de-DE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7133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121920" marR="1219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121920" marR="1219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121920" marR="1219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121920" marR="1219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287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121920" marR="1219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marL="121920" marR="1219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marL="121920" marR="1219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marL="121920" marR="1219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40837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3093352"/>
              </p:ext>
            </p:extLst>
          </p:nvPr>
        </p:nvGraphicFramePr>
        <p:xfrm>
          <a:off x="0" y="57077"/>
          <a:ext cx="12192000" cy="6937157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048000"/>
                <a:gridCol w="3048000"/>
                <a:gridCol w="3048000"/>
                <a:gridCol w="3048000"/>
              </a:tblGrid>
              <a:tr h="403497">
                <a:tc gridSpan="4"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789"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 smtClean="0">
                          <a:solidFill>
                            <a:schemeClr val="tx1"/>
                          </a:solidFill>
                        </a:rPr>
                        <a:t>5/6</a:t>
                      </a:r>
                      <a:endParaRPr lang="de-DE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 smtClean="0">
                          <a:solidFill>
                            <a:schemeClr val="tx1"/>
                          </a:solidFill>
                        </a:rPr>
                        <a:t>7/8</a:t>
                      </a:r>
                      <a:endParaRPr lang="de-DE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 smtClean="0">
                          <a:solidFill>
                            <a:schemeClr val="tx1"/>
                          </a:solidFill>
                        </a:rPr>
                        <a:t>9/10</a:t>
                      </a:r>
                      <a:endParaRPr lang="de-DE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 smtClean="0">
                          <a:solidFill>
                            <a:schemeClr val="tx1"/>
                          </a:solidFill>
                        </a:rPr>
                        <a:t>Kursstufe</a:t>
                      </a:r>
                      <a:endParaRPr lang="de-DE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7133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121920" marR="1219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121920" marR="1219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121920" marR="1219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121920" marR="1219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287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121920" marR="1219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marL="121920" marR="1219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marL="121920" marR="1219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marL="121920" marR="1219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47012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917083"/>
              </p:ext>
            </p:extLst>
          </p:nvPr>
        </p:nvGraphicFramePr>
        <p:xfrm>
          <a:off x="0" y="57077"/>
          <a:ext cx="12192000" cy="6937157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048000"/>
                <a:gridCol w="3048000"/>
                <a:gridCol w="3048000"/>
                <a:gridCol w="3048000"/>
              </a:tblGrid>
              <a:tr h="403497">
                <a:tc gridSpan="4"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789"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 smtClean="0">
                          <a:solidFill>
                            <a:schemeClr val="tx1"/>
                          </a:solidFill>
                        </a:rPr>
                        <a:t>5/6</a:t>
                      </a:r>
                      <a:endParaRPr lang="de-DE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 smtClean="0">
                          <a:solidFill>
                            <a:schemeClr val="tx1"/>
                          </a:solidFill>
                        </a:rPr>
                        <a:t>7/8</a:t>
                      </a:r>
                      <a:endParaRPr lang="de-DE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 smtClean="0">
                          <a:solidFill>
                            <a:schemeClr val="tx1"/>
                          </a:solidFill>
                        </a:rPr>
                        <a:t>9/10</a:t>
                      </a:r>
                      <a:endParaRPr lang="de-DE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 smtClean="0">
                          <a:solidFill>
                            <a:schemeClr val="tx1"/>
                          </a:solidFill>
                        </a:rPr>
                        <a:t>Kursstufe</a:t>
                      </a:r>
                      <a:endParaRPr lang="de-DE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7133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121920" marR="1219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121920" marR="1219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121920" marR="1219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121920" marR="1219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287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121920" marR="1219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marL="121920" marR="1219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marL="121920" marR="1219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marL="121920" marR="1219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8010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5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53" indent="0">
              <a:buNone/>
              <a:defRPr sz="1800"/>
            </a:lvl2pPr>
            <a:lvl3pPr marL="914305" indent="0">
              <a:buNone/>
              <a:defRPr sz="1600"/>
            </a:lvl3pPr>
            <a:lvl4pPr marL="1371458" indent="0">
              <a:buNone/>
              <a:defRPr sz="1400"/>
            </a:lvl4pPr>
            <a:lvl5pPr marL="1828610" indent="0">
              <a:buNone/>
              <a:defRPr sz="1400"/>
            </a:lvl5pPr>
            <a:lvl6pPr marL="2285763" indent="0">
              <a:buNone/>
              <a:defRPr sz="1400"/>
            </a:lvl6pPr>
            <a:lvl7pPr marL="2742915" indent="0">
              <a:buNone/>
              <a:defRPr sz="1400"/>
            </a:lvl7pPr>
            <a:lvl8pPr marL="3200068" indent="0">
              <a:buNone/>
              <a:defRPr sz="1400"/>
            </a:lvl8pPr>
            <a:lvl9pPr marL="3657220" indent="0">
              <a:buNone/>
              <a:defRPr sz="14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7235944"/>
      </p:ext>
    </p:extLst>
  </p:cSld>
  <p:clrMapOvr>
    <a:masterClrMapping/>
  </p:clrMapOvr>
  <p:transition>
    <p:pull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290583"/>
              </p:ext>
            </p:extLst>
          </p:nvPr>
        </p:nvGraphicFramePr>
        <p:xfrm>
          <a:off x="0" y="57077"/>
          <a:ext cx="12192000" cy="6937157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048000"/>
                <a:gridCol w="3048000"/>
                <a:gridCol w="3048000"/>
                <a:gridCol w="3048000"/>
              </a:tblGrid>
              <a:tr h="403497">
                <a:tc gridSpan="4"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789"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 smtClean="0">
                          <a:solidFill>
                            <a:schemeClr val="tx1"/>
                          </a:solidFill>
                        </a:rPr>
                        <a:t>5/6</a:t>
                      </a:r>
                      <a:endParaRPr lang="de-DE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 smtClean="0">
                          <a:solidFill>
                            <a:schemeClr val="tx1"/>
                          </a:solidFill>
                        </a:rPr>
                        <a:t>7/8</a:t>
                      </a:r>
                      <a:endParaRPr lang="de-DE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 smtClean="0">
                          <a:solidFill>
                            <a:schemeClr val="tx1"/>
                          </a:solidFill>
                        </a:rPr>
                        <a:t>9/10</a:t>
                      </a:r>
                      <a:endParaRPr lang="de-DE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 smtClean="0">
                          <a:solidFill>
                            <a:schemeClr val="tx1"/>
                          </a:solidFill>
                        </a:rPr>
                        <a:t>Kursstufe</a:t>
                      </a:r>
                      <a:endParaRPr lang="de-DE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7133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121920" marR="1219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121920" marR="1219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121920" marR="1219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121920" marR="1219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287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121920" marR="1219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marL="121920" marR="1219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marL="121920" marR="1219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marL="121920" marR="1219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59694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0169147"/>
              </p:ext>
            </p:extLst>
          </p:nvPr>
        </p:nvGraphicFramePr>
        <p:xfrm>
          <a:off x="0" y="57077"/>
          <a:ext cx="12192000" cy="6937157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048000"/>
                <a:gridCol w="3048000"/>
                <a:gridCol w="3048000"/>
                <a:gridCol w="3048000"/>
              </a:tblGrid>
              <a:tr h="403497">
                <a:tc gridSpan="4"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789"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 smtClean="0">
                          <a:solidFill>
                            <a:schemeClr val="tx1"/>
                          </a:solidFill>
                        </a:rPr>
                        <a:t>5/6</a:t>
                      </a:r>
                      <a:endParaRPr lang="de-DE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 smtClean="0">
                          <a:solidFill>
                            <a:schemeClr val="tx1"/>
                          </a:solidFill>
                        </a:rPr>
                        <a:t>7/8</a:t>
                      </a:r>
                      <a:endParaRPr lang="de-DE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 smtClean="0">
                          <a:solidFill>
                            <a:schemeClr val="tx1"/>
                          </a:solidFill>
                        </a:rPr>
                        <a:t>9/10</a:t>
                      </a:r>
                      <a:endParaRPr lang="de-DE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 smtClean="0">
                          <a:solidFill>
                            <a:schemeClr val="tx1"/>
                          </a:solidFill>
                        </a:rPr>
                        <a:t>Kursstufe</a:t>
                      </a:r>
                      <a:endParaRPr lang="de-DE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7133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121920" marR="1219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121920" marR="1219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121920" marR="1219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121920" marR="1219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287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121920" marR="1219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marL="121920" marR="1219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marL="121920" marR="1219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marL="121920" marR="1219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85156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9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6798394"/>
              </p:ext>
            </p:extLst>
          </p:nvPr>
        </p:nvGraphicFramePr>
        <p:xfrm>
          <a:off x="0" y="57077"/>
          <a:ext cx="12192000" cy="6937157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048000"/>
                <a:gridCol w="3048000"/>
                <a:gridCol w="3048000"/>
                <a:gridCol w="3048000"/>
              </a:tblGrid>
              <a:tr h="403497">
                <a:tc gridSpan="4"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789"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 smtClean="0">
                          <a:solidFill>
                            <a:schemeClr val="tx1"/>
                          </a:solidFill>
                        </a:rPr>
                        <a:t>5/6</a:t>
                      </a:r>
                      <a:endParaRPr lang="de-DE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 smtClean="0">
                          <a:solidFill>
                            <a:schemeClr val="tx1"/>
                          </a:solidFill>
                        </a:rPr>
                        <a:t>7/8</a:t>
                      </a:r>
                      <a:endParaRPr lang="de-DE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 smtClean="0">
                          <a:solidFill>
                            <a:schemeClr val="tx1"/>
                          </a:solidFill>
                        </a:rPr>
                        <a:t>9/10</a:t>
                      </a:r>
                      <a:endParaRPr lang="de-DE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 smtClean="0">
                          <a:solidFill>
                            <a:schemeClr val="tx1"/>
                          </a:solidFill>
                        </a:rPr>
                        <a:t>Kursstufe</a:t>
                      </a:r>
                      <a:endParaRPr lang="de-DE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7133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121920" marR="1219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121920" marR="1219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121920" marR="1219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121920" marR="1219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287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marL="121920" marR="1219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marL="121920" marR="1219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marL="121920" marR="1219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marL="121920" marR="12192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5051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914400" y="2133600"/>
            <a:ext cx="508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2133600"/>
            <a:ext cx="508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0786665"/>
      </p:ext>
    </p:extLst>
  </p:cSld>
  <p:clrMapOvr>
    <a:masterClrMapping/>
  </p:clrMapOvr>
  <p:transition>
    <p:pull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4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3" indent="0">
              <a:buNone/>
              <a:defRPr sz="2000" b="1"/>
            </a:lvl2pPr>
            <a:lvl3pPr marL="914305" indent="0">
              <a:buNone/>
              <a:defRPr sz="1800" b="1"/>
            </a:lvl3pPr>
            <a:lvl4pPr marL="1371458" indent="0">
              <a:buNone/>
              <a:defRPr sz="1600" b="1"/>
            </a:lvl4pPr>
            <a:lvl5pPr marL="1828610" indent="0">
              <a:buNone/>
              <a:defRPr sz="1600" b="1"/>
            </a:lvl5pPr>
            <a:lvl6pPr marL="2285763" indent="0">
              <a:buNone/>
              <a:defRPr sz="1600" b="1"/>
            </a:lvl6pPr>
            <a:lvl7pPr marL="2742915" indent="0">
              <a:buNone/>
              <a:defRPr sz="1600" b="1"/>
            </a:lvl7pPr>
            <a:lvl8pPr marL="3200068" indent="0">
              <a:buNone/>
              <a:defRPr sz="1600" b="1"/>
            </a:lvl8pPr>
            <a:lvl9pPr marL="365722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4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3" indent="0">
              <a:buNone/>
              <a:defRPr sz="2000" b="1"/>
            </a:lvl2pPr>
            <a:lvl3pPr marL="914305" indent="0">
              <a:buNone/>
              <a:defRPr sz="1800" b="1"/>
            </a:lvl3pPr>
            <a:lvl4pPr marL="1371458" indent="0">
              <a:buNone/>
              <a:defRPr sz="1600" b="1"/>
            </a:lvl4pPr>
            <a:lvl5pPr marL="1828610" indent="0">
              <a:buNone/>
              <a:defRPr sz="1600" b="1"/>
            </a:lvl5pPr>
            <a:lvl6pPr marL="2285763" indent="0">
              <a:buNone/>
              <a:defRPr sz="1600" b="1"/>
            </a:lvl6pPr>
            <a:lvl7pPr marL="2742915" indent="0">
              <a:buNone/>
              <a:defRPr sz="1600" b="1"/>
            </a:lvl7pPr>
            <a:lvl8pPr marL="3200068" indent="0">
              <a:buNone/>
              <a:defRPr sz="1600" b="1"/>
            </a:lvl8pPr>
            <a:lvl9pPr marL="365722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3876884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921243"/>
      </p:ext>
    </p:extLst>
  </p:cSld>
  <p:clrMapOvr>
    <a:masterClrMapping/>
  </p:clrMapOvr>
  <p:transition>
    <p:pull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0112381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5" y="273052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53" indent="0">
              <a:buNone/>
              <a:defRPr sz="1200"/>
            </a:lvl2pPr>
            <a:lvl3pPr marL="914305" indent="0">
              <a:buNone/>
              <a:defRPr sz="1000"/>
            </a:lvl3pPr>
            <a:lvl4pPr marL="1371458" indent="0">
              <a:buNone/>
              <a:defRPr sz="900"/>
            </a:lvl4pPr>
            <a:lvl5pPr marL="1828610" indent="0">
              <a:buNone/>
              <a:defRPr sz="900"/>
            </a:lvl5pPr>
            <a:lvl6pPr marL="2285763" indent="0">
              <a:buNone/>
              <a:defRPr sz="900"/>
            </a:lvl6pPr>
            <a:lvl7pPr marL="2742915" indent="0">
              <a:buNone/>
              <a:defRPr sz="900"/>
            </a:lvl7pPr>
            <a:lvl8pPr marL="3200068" indent="0">
              <a:buNone/>
              <a:defRPr sz="900"/>
            </a:lvl8pPr>
            <a:lvl9pPr marL="365722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0818133"/>
      </p:ext>
    </p:extLst>
  </p:cSld>
  <p:clrMapOvr>
    <a:masterClrMapping/>
  </p:clrMapOvr>
  <p:transition>
    <p:pull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53" indent="0">
              <a:buNone/>
              <a:defRPr sz="2800"/>
            </a:lvl2pPr>
            <a:lvl3pPr marL="914305" indent="0">
              <a:buNone/>
              <a:defRPr sz="2400"/>
            </a:lvl3pPr>
            <a:lvl4pPr marL="1371458" indent="0">
              <a:buNone/>
              <a:defRPr sz="2000"/>
            </a:lvl4pPr>
            <a:lvl5pPr marL="1828610" indent="0">
              <a:buNone/>
              <a:defRPr sz="2000"/>
            </a:lvl5pPr>
            <a:lvl6pPr marL="2285763" indent="0">
              <a:buNone/>
              <a:defRPr sz="2000"/>
            </a:lvl6pPr>
            <a:lvl7pPr marL="2742915" indent="0">
              <a:buNone/>
              <a:defRPr sz="2000"/>
            </a:lvl7pPr>
            <a:lvl8pPr marL="3200068" indent="0">
              <a:buNone/>
              <a:defRPr sz="2000"/>
            </a:lvl8pPr>
            <a:lvl9pPr marL="3657220" indent="0">
              <a:buNone/>
              <a:defRPr sz="2000"/>
            </a:lvl9pPr>
          </a:lstStyle>
          <a:p>
            <a:pPr lvl="0"/>
            <a:r>
              <a:rPr lang="de-DE" noProof="0" smtClean="0"/>
              <a:t>Bild auf Platzhalter ziehen oder durch Klicken auf Symbol hinzufügen</a:t>
            </a:r>
            <a:endParaRPr lang="de-DE" noProof="0" dirty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53" indent="0">
              <a:buNone/>
              <a:defRPr sz="1200"/>
            </a:lvl2pPr>
            <a:lvl3pPr marL="914305" indent="0">
              <a:buNone/>
              <a:defRPr sz="1000"/>
            </a:lvl3pPr>
            <a:lvl4pPr marL="1371458" indent="0">
              <a:buNone/>
              <a:defRPr sz="900"/>
            </a:lvl4pPr>
            <a:lvl5pPr marL="1828610" indent="0">
              <a:buNone/>
              <a:defRPr sz="900"/>
            </a:lvl5pPr>
            <a:lvl6pPr marL="2285763" indent="0">
              <a:buNone/>
              <a:defRPr sz="900"/>
            </a:lvl6pPr>
            <a:lvl7pPr marL="2742915" indent="0">
              <a:buNone/>
              <a:defRPr sz="900"/>
            </a:lvl7pPr>
            <a:lvl8pPr marL="3200068" indent="0">
              <a:buNone/>
              <a:defRPr sz="900"/>
            </a:lvl8pPr>
            <a:lvl9pPr marL="365722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3154603"/>
      </p:ext>
    </p:extLst>
  </p:cSld>
  <p:clrMapOvr>
    <a:masterClrMapping/>
  </p:clrMapOvr>
  <p:transition>
    <p:pull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2874315"/>
      </p:ext>
    </p:extLst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D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533400"/>
            <a:ext cx="10363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zum Bearbeiten.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133600"/>
            <a:ext cx="103632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 smtClean="0"/>
              <a:t>Klicken Sie, um die Textformatierung des Masters zu bearbeiten.</a:t>
            </a:r>
          </a:p>
          <a:p>
            <a:pPr lvl="1"/>
            <a:r>
              <a:rPr lang="de-DE" altLang="de-DE" dirty="0" smtClean="0"/>
              <a:t>Zweite Ebene</a:t>
            </a:r>
          </a:p>
          <a:p>
            <a:pPr lvl="2"/>
            <a:r>
              <a:rPr lang="de-DE" altLang="de-DE" dirty="0" smtClean="0"/>
              <a:t>Dritte Ebene</a:t>
            </a:r>
          </a:p>
          <a:p>
            <a:pPr lvl="3"/>
            <a:r>
              <a:rPr lang="de-DE" altLang="de-DE" dirty="0" smtClean="0"/>
              <a:t>Vierte Ebene</a:t>
            </a:r>
          </a:p>
          <a:p>
            <a:pPr lvl="4"/>
            <a:r>
              <a:rPr lang="de-DE" altLang="de-DE" dirty="0" smtClean="0"/>
              <a:t>Fünfte Ebene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277536" y="381001"/>
            <a:ext cx="65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latin typeface="+mn-lt"/>
                <a:ea typeface="+mn-ea"/>
                <a:cs typeface="+mn-cs"/>
              </a:defRPr>
            </a:lvl1pPr>
          </a:lstStyle>
          <a:p>
            <a:endParaRPr lang="de-DE"/>
          </a:p>
        </p:txBody>
      </p:sp>
      <p:pic>
        <p:nvPicPr>
          <p:cNvPr id="27653" name="Picture 8" descr="R:\Gestaltungsrichtlinien\Logo RP mit Hintergrund.jpg"/>
          <p:cNvPicPr>
            <a:picLocks noChangeAspect="1" noChangeArrowheads="1"/>
          </p:cNvPicPr>
          <p:nvPr/>
        </p:nvPicPr>
        <p:blipFill>
          <a:blip r:embed="rId24"/>
          <a:srcRect/>
          <a:stretch>
            <a:fillRect/>
          </a:stretch>
        </p:blipFill>
        <p:spPr bwMode="auto">
          <a:xfrm>
            <a:off x="10243391" y="6329102"/>
            <a:ext cx="1035200" cy="43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44664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</p:sldLayoutIdLst>
  <p:transition>
    <p:pull dir="r"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charset="0"/>
          <a:ea typeface="Calibri" charset="0"/>
          <a:cs typeface="Calibri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153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"/>
        </a:defRPr>
      </a:lvl6pPr>
      <a:lvl7pPr marL="914305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"/>
        </a:defRPr>
      </a:lvl7pPr>
      <a:lvl8pPr marL="1371458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"/>
        </a:defRPr>
      </a:lvl8pPr>
      <a:lvl9pPr marL="182861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"/>
        </a:defRPr>
      </a:lvl9pPr>
    </p:titleStyle>
    <p:bodyStyle>
      <a:lvl1pPr marL="279400" indent="-279400" algn="l" rtl="0" eaLnBrk="1" fontAlgn="base" hangingPunct="1">
        <a:spcBef>
          <a:spcPct val="30000"/>
        </a:spcBef>
        <a:spcAft>
          <a:spcPct val="0"/>
        </a:spcAft>
        <a:buSzPct val="90000"/>
        <a:buChar char="•"/>
        <a:defRPr sz="2400">
          <a:solidFill>
            <a:schemeClr val="tx1"/>
          </a:solidFill>
          <a:latin typeface="Calibri" charset="0"/>
          <a:ea typeface="Calibri" charset="0"/>
          <a:cs typeface="Calibri" charset="0"/>
        </a:defRPr>
      </a:lvl1pPr>
      <a:lvl2pPr marL="755650" indent="-284163" algn="l" rtl="0" eaLnBrk="1" fontAlgn="base" hangingPunct="1">
        <a:spcBef>
          <a:spcPct val="0"/>
        </a:spcBef>
        <a:spcAft>
          <a:spcPct val="0"/>
        </a:spcAft>
        <a:buChar char="–"/>
        <a:defRPr sz="2400">
          <a:solidFill>
            <a:schemeClr val="tx1"/>
          </a:solidFill>
          <a:latin typeface="Calibri" charset="0"/>
          <a:ea typeface="Calibri" charset="0"/>
          <a:cs typeface="Calibri" charset="0"/>
        </a:defRPr>
      </a:lvl2pPr>
      <a:lvl3pPr marL="1174750" indent="-227013" algn="l" rtl="0" eaLnBrk="1" fontAlgn="base" hangingPunct="1">
        <a:spcBef>
          <a:spcPct val="30000"/>
        </a:spcBef>
        <a:spcAft>
          <a:spcPct val="0"/>
        </a:spcAft>
        <a:buSzPct val="90000"/>
        <a:buChar char="•"/>
        <a:defRPr sz="2000">
          <a:solidFill>
            <a:schemeClr val="tx1"/>
          </a:solidFill>
          <a:latin typeface="Calibri" charset="0"/>
          <a:ea typeface="Calibri" charset="0"/>
          <a:cs typeface="Calibri" charset="0"/>
        </a:defRPr>
      </a:lvl3pPr>
      <a:lvl4pPr marL="1593850" indent="-227013" algn="l" rtl="0" eaLnBrk="1" fontAlgn="base" hangingPunct="1">
        <a:spcBef>
          <a:spcPct val="30000"/>
        </a:spcBef>
        <a:spcAft>
          <a:spcPct val="0"/>
        </a:spcAft>
        <a:buSzPct val="90000"/>
        <a:buChar char="•"/>
        <a:defRPr sz="2000">
          <a:solidFill>
            <a:schemeClr val="tx1"/>
          </a:solidFill>
          <a:latin typeface="Calibri" charset="0"/>
          <a:ea typeface="Calibri" charset="0"/>
          <a:cs typeface="Calibri" charset="0"/>
        </a:defRPr>
      </a:lvl4pPr>
      <a:lvl5pPr marL="2012950" indent="-227013" algn="l" rtl="0" eaLnBrk="1" fontAlgn="base" hangingPunct="1">
        <a:spcBef>
          <a:spcPct val="30000"/>
        </a:spcBef>
        <a:spcAft>
          <a:spcPct val="0"/>
        </a:spcAft>
        <a:buSzPct val="90000"/>
        <a:buChar char="•"/>
        <a:defRPr sz="2000">
          <a:solidFill>
            <a:schemeClr val="tx1"/>
          </a:solidFill>
          <a:latin typeface="Calibri" charset="0"/>
          <a:ea typeface="Calibri" charset="0"/>
          <a:cs typeface="Calibri" charset="0"/>
        </a:defRPr>
      </a:lvl5pPr>
      <a:lvl6pPr marL="2471482" indent="-228577" algn="l" rtl="0" eaLnBrk="1" fontAlgn="base" hangingPunct="1">
        <a:spcBef>
          <a:spcPct val="30000"/>
        </a:spcBef>
        <a:spcAft>
          <a:spcPct val="0"/>
        </a:spcAft>
        <a:buSzPct val="90000"/>
        <a:buChar char="•"/>
        <a:defRPr sz="2000">
          <a:solidFill>
            <a:schemeClr val="tx1"/>
          </a:solidFill>
          <a:latin typeface="+mn-lt"/>
        </a:defRPr>
      </a:lvl6pPr>
      <a:lvl7pPr marL="2928634" indent="-228577" algn="l" rtl="0" eaLnBrk="1" fontAlgn="base" hangingPunct="1">
        <a:spcBef>
          <a:spcPct val="30000"/>
        </a:spcBef>
        <a:spcAft>
          <a:spcPct val="0"/>
        </a:spcAft>
        <a:buSzPct val="90000"/>
        <a:buChar char="•"/>
        <a:defRPr sz="2000">
          <a:solidFill>
            <a:schemeClr val="tx1"/>
          </a:solidFill>
          <a:latin typeface="+mn-lt"/>
        </a:defRPr>
      </a:lvl7pPr>
      <a:lvl8pPr marL="3385787" indent="-228577" algn="l" rtl="0" eaLnBrk="1" fontAlgn="base" hangingPunct="1">
        <a:spcBef>
          <a:spcPct val="30000"/>
        </a:spcBef>
        <a:spcAft>
          <a:spcPct val="0"/>
        </a:spcAft>
        <a:buSzPct val="90000"/>
        <a:buChar char="•"/>
        <a:defRPr sz="2000">
          <a:solidFill>
            <a:schemeClr val="tx1"/>
          </a:solidFill>
          <a:latin typeface="+mn-lt"/>
        </a:defRPr>
      </a:lvl8pPr>
      <a:lvl9pPr marL="3842939" indent="-228577" algn="l" rtl="0" eaLnBrk="1" fontAlgn="base" hangingPunct="1">
        <a:spcBef>
          <a:spcPct val="30000"/>
        </a:spcBef>
        <a:spcAft>
          <a:spcPct val="0"/>
        </a:spcAft>
        <a:buSzPct val="9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3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5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58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0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63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15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68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20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png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ldungsplaene-bw.de/,Lde/Startseite/ALLG/ALLG_SEK1_GEO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786270" y="350874"/>
            <a:ext cx="97213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3600" dirty="0" smtClean="0">
                <a:latin typeface="Calibri" charset="0"/>
                <a:ea typeface="Calibri" charset="0"/>
                <a:cs typeface="Calibri" charset="0"/>
              </a:rPr>
              <a:t>Bildungsplan 2016</a:t>
            </a:r>
          </a:p>
          <a:p>
            <a:pPr algn="r"/>
            <a:r>
              <a:rPr lang="de-DE" sz="3600" b="1" dirty="0" smtClean="0">
                <a:latin typeface="Calibri" charset="0"/>
                <a:ea typeface="Calibri" charset="0"/>
                <a:cs typeface="Calibri" charset="0"/>
              </a:rPr>
              <a:t>Geographie</a:t>
            </a:r>
            <a:r>
              <a:rPr lang="de-DE" sz="36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endParaRPr lang="de-DE" sz="3600" dirty="0"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21" name="Gruppierung 20"/>
          <p:cNvGrpSpPr/>
          <p:nvPr/>
        </p:nvGrpSpPr>
        <p:grpSpPr>
          <a:xfrm>
            <a:off x="-21535" y="350874"/>
            <a:ext cx="288001" cy="5833708"/>
            <a:chOff x="-21535" y="350874"/>
            <a:chExt cx="288001" cy="5833708"/>
          </a:xfrm>
        </p:grpSpPr>
        <p:sp>
          <p:nvSpPr>
            <p:cNvPr id="22" name="Rechteck 21"/>
            <p:cNvSpPr/>
            <p:nvPr/>
          </p:nvSpPr>
          <p:spPr>
            <a:xfrm>
              <a:off x="-21534" y="959017"/>
              <a:ext cx="287999" cy="1075852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3" name="Rechteck 22"/>
            <p:cNvSpPr/>
            <p:nvPr/>
          </p:nvSpPr>
          <p:spPr>
            <a:xfrm>
              <a:off x="-21535" y="2019718"/>
              <a:ext cx="288000" cy="1005372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4" name="Rechteck 23"/>
            <p:cNvSpPr/>
            <p:nvPr/>
          </p:nvSpPr>
          <p:spPr>
            <a:xfrm>
              <a:off x="-21534" y="350874"/>
              <a:ext cx="288000" cy="63170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5" name="Rechteck 24"/>
            <p:cNvSpPr/>
            <p:nvPr/>
          </p:nvSpPr>
          <p:spPr>
            <a:xfrm>
              <a:off x="-21535" y="5236762"/>
              <a:ext cx="288000" cy="4052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6" name="Rechteck 25"/>
            <p:cNvSpPr/>
            <p:nvPr/>
          </p:nvSpPr>
          <p:spPr>
            <a:xfrm>
              <a:off x="-21535" y="3025090"/>
              <a:ext cx="288000" cy="2211672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7" name="Rechteck 26"/>
            <p:cNvSpPr/>
            <p:nvPr/>
          </p:nvSpPr>
          <p:spPr>
            <a:xfrm>
              <a:off x="-21535" y="5642048"/>
              <a:ext cx="288000" cy="542534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518968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/>
          <p:cNvSpPr txBox="1"/>
          <p:nvPr/>
        </p:nvSpPr>
        <p:spPr>
          <a:xfrm>
            <a:off x="850595" y="226740"/>
            <a:ext cx="10731805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de-DE"/>
            </a:defPPr>
            <a:lvl1pPr eaLnBrk="0" fontAlgn="base" hangingPunct="0">
              <a:spcBef>
                <a:spcPct val="0"/>
              </a:spcBef>
              <a:buSzPct val="150000"/>
              <a:defRPr sz="2000" b="1">
                <a:solidFill>
                  <a:prstClr val="black"/>
                </a:solidFill>
                <a:latin typeface="Arial" charset="0"/>
                <a:cs typeface="Arial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de-DE" sz="2800" b="0" dirty="0">
                <a:latin typeface="Calibri" charset="0"/>
                <a:ea typeface="Calibri" charset="0"/>
                <a:cs typeface="Calibri" charset="0"/>
              </a:rPr>
              <a:t>Kompetenzorientierung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850595" y="3646597"/>
            <a:ext cx="1060480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Calibri" charset="0"/>
                <a:ea typeface="Calibri" charset="0"/>
                <a:cs typeface="Calibri" charset="0"/>
              </a:rPr>
              <a:t>WEINERT definiert Kompetenzen als</a:t>
            </a:r>
            <a:endParaRPr lang="de-DE" sz="2400" dirty="0">
              <a:latin typeface="Calibri" charset="0"/>
              <a:ea typeface="Calibri" charset="0"/>
              <a:cs typeface="Calibri" charset="0"/>
            </a:endParaRPr>
          </a:p>
          <a:p>
            <a:r>
              <a:rPr lang="de-DE" sz="2400" dirty="0">
                <a:latin typeface="Calibri" charset="0"/>
                <a:ea typeface="Calibri" charset="0"/>
                <a:cs typeface="Calibri" charset="0"/>
              </a:rPr>
              <a:t>„</a:t>
            </a:r>
            <a:r>
              <a:rPr lang="de-DE" sz="2400" i="1" dirty="0">
                <a:latin typeface="Calibri" charset="0"/>
                <a:ea typeface="Calibri" charset="0"/>
                <a:cs typeface="Calibri" charset="0"/>
              </a:rPr>
              <a:t>die bei Individuen verfügbaren oder durch sie erlernbaren kognitiven Fähigkeiten und Fertigkeiten, um bestimmte Probleme zu lösen, sowie die damit verbundenen </a:t>
            </a:r>
            <a:r>
              <a:rPr lang="de-DE" sz="2400" i="1" dirty="0" smtClean="0">
                <a:latin typeface="Calibri" charset="0"/>
                <a:ea typeface="Calibri" charset="0"/>
                <a:cs typeface="Calibri" charset="0"/>
              </a:rPr>
              <a:t>motivationalen</a:t>
            </a:r>
            <a:r>
              <a:rPr lang="de-DE" sz="2400" i="1" dirty="0">
                <a:latin typeface="Calibri" charset="0"/>
                <a:ea typeface="Calibri" charset="0"/>
                <a:cs typeface="Calibri" charset="0"/>
              </a:rPr>
              <a:t>, volitionalen und sozialen Bereitschaften und Fähigkeiten, um die Problemlösungen in variablen Situationen erfolgreich und verantwortungsvoll nutzen zu können</a:t>
            </a:r>
            <a:r>
              <a:rPr lang="de-DE" sz="2400" dirty="0">
                <a:latin typeface="Calibri" charset="0"/>
                <a:ea typeface="Calibri" charset="0"/>
                <a:cs typeface="Calibri" charset="0"/>
              </a:rPr>
              <a:t>“ (Weinert, 2001, S. 27 f.).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850595" y="957396"/>
            <a:ext cx="10731805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dirty="0" smtClean="0">
                <a:latin typeface="Calibri" charset="0"/>
                <a:ea typeface="Calibri" charset="0"/>
                <a:cs typeface="Calibri" charset="0"/>
              </a:rPr>
              <a:t>„Was </a:t>
            </a:r>
            <a:r>
              <a:rPr lang="de-DE" sz="2400" dirty="0">
                <a:latin typeface="Calibri" charset="0"/>
                <a:ea typeface="Calibri" charset="0"/>
                <a:cs typeface="Calibri" charset="0"/>
              </a:rPr>
              <a:t>muss durchgenommen </a:t>
            </a:r>
            <a:r>
              <a:rPr lang="de-DE" sz="2400" dirty="0" smtClean="0">
                <a:latin typeface="Calibri" charset="0"/>
                <a:ea typeface="Calibri" charset="0"/>
                <a:cs typeface="Calibri" charset="0"/>
              </a:rPr>
              <a:t>werden?“</a:t>
            </a:r>
          </a:p>
          <a:p>
            <a:endParaRPr lang="de-DE" sz="2400" dirty="0">
              <a:latin typeface="Calibri" charset="0"/>
              <a:ea typeface="Calibri" charset="0"/>
              <a:cs typeface="Calibri" charset="0"/>
            </a:endParaRPr>
          </a:p>
          <a:p>
            <a:endParaRPr lang="de-DE" sz="2400" dirty="0" smtClean="0">
              <a:latin typeface="Calibri" charset="0"/>
              <a:ea typeface="Calibri" charset="0"/>
              <a:cs typeface="Calibri" charset="0"/>
            </a:endParaRPr>
          </a:p>
          <a:p>
            <a:endParaRPr lang="de-DE" sz="2400" dirty="0">
              <a:latin typeface="Calibri" charset="0"/>
              <a:ea typeface="Calibri" charset="0"/>
              <a:cs typeface="Calibri" charset="0"/>
            </a:endParaRPr>
          </a:p>
          <a:p>
            <a:pPr algn="ctr"/>
            <a:r>
              <a:rPr lang="de-DE" sz="2800" b="1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de-DE" sz="2400" b="1" dirty="0" smtClean="0">
                <a:latin typeface="Calibri" charset="0"/>
                <a:ea typeface="Calibri" charset="0"/>
                <a:cs typeface="Calibri" charset="0"/>
              </a:rPr>
              <a:t>„</a:t>
            </a:r>
            <a:r>
              <a:rPr lang="de-DE" sz="2400" b="1" dirty="0">
                <a:latin typeface="Calibri" charset="0"/>
                <a:ea typeface="Calibri" charset="0"/>
                <a:cs typeface="Calibri" charset="0"/>
              </a:rPr>
              <a:t>Wie und was müssen Schülerinnen und Schüler lernen, damit sie am Ende eine bestimmte Kompetenz erworben haben</a:t>
            </a:r>
            <a:r>
              <a:rPr lang="de-DE" sz="2400" b="1" dirty="0" smtClean="0">
                <a:latin typeface="Calibri" charset="0"/>
                <a:ea typeface="Calibri" charset="0"/>
                <a:cs typeface="Calibri" charset="0"/>
              </a:rPr>
              <a:t>?“</a:t>
            </a:r>
            <a:endParaRPr lang="de-DE" sz="2400" b="1" dirty="0">
              <a:latin typeface="Calibri" charset="0"/>
              <a:ea typeface="Calibri" charset="0"/>
              <a:cs typeface="Calibri" charset="0"/>
            </a:endParaRPr>
          </a:p>
        </p:txBody>
      </p:sp>
      <p:cxnSp>
        <p:nvCxnSpPr>
          <p:cNvPr id="11" name="Gerade Verbindung 10"/>
          <p:cNvCxnSpPr/>
          <p:nvPr/>
        </p:nvCxnSpPr>
        <p:spPr bwMode="auto">
          <a:xfrm>
            <a:off x="3731817" y="1214772"/>
            <a:ext cx="4929103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Gerade Verbindung mit Pfeil 14"/>
          <p:cNvCxnSpPr/>
          <p:nvPr/>
        </p:nvCxnSpPr>
        <p:spPr bwMode="auto">
          <a:xfrm>
            <a:off x="6196369" y="1459600"/>
            <a:ext cx="0" cy="95579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30" name="Gruppierung 29"/>
          <p:cNvGrpSpPr/>
          <p:nvPr/>
        </p:nvGrpSpPr>
        <p:grpSpPr>
          <a:xfrm>
            <a:off x="-21536" y="350874"/>
            <a:ext cx="286712" cy="5833708"/>
            <a:chOff x="-21537" y="350874"/>
            <a:chExt cx="588100" cy="5833708"/>
          </a:xfrm>
        </p:grpSpPr>
        <p:sp>
          <p:nvSpPr>
            <p:cNvPr id="31" name="Rechteck 30"/>
            <p:cNvSpPr/>
            <p:nvPr/>
          </p:nvSpPr>
          <p:spPr>
            <a:xfrm>
              <a:off x="-21537" y="959017"/>
              <a:ext cx="288001" cy="1075852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2" name="Rechteck 31"/>
            <p:cNvSpPr/>
            <p:nvPr/>
          </p:nvSpPr>
          <p:spPr>
            <a:xfrm>
              <a:off x="-21535" y="2019718"/>
              <a:ext cx="288000" cy="1005372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3" name="Rechteck 32"/>
            <p:cNvSpPr/>
            <p:nvPr/>
          </p:nvSpPr>
          <p:spPr>
            <a:xfrm>
              <a:off x="-21533" y="350874"/>
              <a:ext cx="287999" cy="63170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4" name="Rechteck 33"/>
            <p:cNvSpPr/>
            <p:nvPr/>
          </p:nvSpPr>
          <p:spPr>
            <a:xfrm>
              <a:off x="-21535" y="5236762"/>
              <a:ext cx="288000" cy="4052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5" name="Rechteck 34"/>
            <p:cNvSpPr/>
            <p:nvPr/>
          </p:nvSpPr>
          <p:spPr>
            <a:xfrm>
              <a:off x="-21535" y="3025090"/>
              <a:ext cx="588098" cy="2211672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6" name="Rechteck 35"/>
            <p:cNvSpPr/>
            <p:nvPr/>
          </p:nvSpPr>
          <p:spPr>
            <a:xfrm>
              <a:off x="-21535" y="5642048"/>
              <a:ext cx="288000" cy="542534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1046969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Gerade Verbindung 15"/>
          <p:cNvCxnSpPr/>
          <p:nvPr/>
        </p:nvCxnSpPr>
        <p:spPr>
          <a:xfrm>
            <a:off x="1244549" y="693571"/>
            <a:ext cx="951234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>
            <a:off x="1257300" y="231906"/>
            <a:ext cx="7405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Calibri" charset="0"/>
                <a:ea typeface="Calibri" charset="0"/>
                <a:cs typeface="Calibri" charset="0"/>
              </a:rPr>
              <a:t>Was lernt ein Schüler, wenn er Geographie lernt?</a:t>
            </a:r>
            <a:endParaRPr lang="de-DE" sz="2400" b="1" dirty="0">
              <a:solidFill>
                <a:schemeClr val="accent4">
                  <a:lumMod val="75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4" name="Abgerundetes Rechteck 13"/>
          <p:cNvSpPr/>
          <p:nvPr/>
        </p:nvSpPr>
        <p:spPr>
          <a:xfrm>
            <a:off x="1244549" y="709877"/>
            <a:ext cx="9512349" cy="392023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buSzPct val="150000"/>
            </a:pPr>
            <a:r>
              <a:rPr lang="de-DE" sz="2000" b="1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Geographische Kompetenzen </a:t>
            </a:r>
            <a:r>
              <a:rPr lang="de-DE" sz="2000" b="1" dirty="0">
                <a:solidFill>
                  <a:prstClr val="black"/>
                </a:solidFill>
                <a:latin typeface="Arial" charset="0"/>
                <a:cs typeface="Arial" charset="0"/>
              </a:rPr>
              <a:t>werden erworben …</a:t>
            </a:r>
            <a:endParaRPr lang="de-DE" sz="20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1257300" y="1157918"/>
            <a:ext cx="4765954" cy="400110"/>
          </a:xfrm>
          <a:prstGeom prst="rect">
            <a:avLst/>
          </a:prstGeom>
          <a:solidFill>
            <a:srgbClr val="FFE3AB"/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>
            <a:defPPr>
              <a:defRPr lang="de-DE"/>
            </a:defPPr>
            <a:lvl1pPr algn="ctr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b="0" dirty="0">
                <a:solidFill>
                  <a:prstClr val="black"/>
                </a:solidFill>
              </a:rPr>
              <a:t> </a:t>
            </a:r>
            <a:r>
              <a:rPr lang="de-DE" b="0" i="1" dirty="0">
                <a:solidFill>
                  <a:prstClr val="black"/>
                </a:solidFill>
              </a:rPr>
              <a:t>(a) in </a:t>
            </a:r>
            <a:r>
              <a:rPr lang="de-DE" i="1" dirty="0">
                <a:solidFill>
                  <a:schemeClr val="accent6">
                    <a:lumMod val="75000"/>
                  </a:schemeClr>
                </a:solidFill>
              </a:rPr>
              <a:t>Prozessen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6199060" y="1157918"/>
            <a:ext cx="4557833" cy="400110"/>
          </a:xfrm>
          <a:prstGeom prst="rect">
            <a:avLst/>
          </a:prstGeom>
          <a:solidFill>
            <a:srgbClr val="FFE3AB"/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>
            <a:defPPr>
              <a:defRPr lang="de-DE"/>
            </a:defPPr>
            <a:lvl1pPr algn="ctr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b="0" dirty="0">
                <a:solidFill>
                  <a:prstClr val="black"/>
                </a:solidFill>
              </a:rPr>
              <a:t> </a:t>
            </a:r>
            <a:r>
              <a:rPr lang="de-DE" b="0" i="1" dirty="0">
                <a:solidFill>
                  <a:prstClr val="black"/>
                </a:solidFill>
              </a:rPr>
              <a:t>(b) an </a:t>
            </a:r>
            <a:r>
              <a:rPr lang="de-DE" i="1" dirty="0">
                <a:solidFill>
                  <a:schemeClr val="accent4">
                    <a:lumMod val="75000"/>
                  </a:schemeClr>
                </a:solidFill>
              </a:rPr>
              <a:t>Inhalten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1249700" y="1608377"/>
            <a:ext cx="4751023" cy="923330"/>
          </a:xfrm>
          <a:prstGeom prst="rect">
            <a:avLst/>
          </a:prstGeom>
          <a:solidFill>
            <a:srgbClr val="FFE3AB"/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>
            <a:defPPr>
              <a:defRPr lang="de-DE"/>
            </a:defPPr>
            <a:lvl1pPr algn="ctr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dirty="0">
                <a:solidFill>
                  <a:prstClr val="black"/>
                </a:solidFill>
              </a:rPr>
              <a:t> </a:t>
            </a:r>
            <a:r>
              <a:rPr lang="de-DE" sz="1800" i="1" dirty="0">
                <a:solidFill>
                  <a:prstClr val="black"/>
                </a:solidFill>
              </a:rPr>
              <a:t>„Was lernt man </a:t>
            </a:r>
            <a:r>
              <a:rPr lang="de-DE" sz="1600" b="0" i="1" dirty="0">
                <a:solidFill>
                  <a:prstClr val="black"/>
                </a:solidFill>
              </a:rPr>
              <a:t>– durchgängig, themenübergreifend, fortlaufend … </a:t>
            </a:r>
            <a:br>
              <a:rPr lang="de-DE" sz="1600" b="0" i="1" dirty="0">
                <a:solidFill>
                  <a:prstClr val="black"/>
                </a:solidFill>
              </a:rPr>
            </a:br>
            <a:r>
              <a:rPr lang="de-DE" sz="1600" b="0" i="1" dirty="0">
                <a:solidFill>
                  <a:prstClr val="black"/>
                </a:solidFill>
              </a:rPr>
              <a:t>- </a:t>
            </a:r>
            <a:r>
              <a:rPr lang="de-DE" sz="1800" i="1" dirty="0">
                <a:solidFill>
                  <a:prstClr val="black"/>
                </a:solidFill>
              </a:rPr>
              <a:t>wenn man </a:t>
            </a:r>
            <a:r>
              <a:rPr lang="de-DE" sz="1800" i="1" dirty="0" smtClean="0">
                <a:solidFill>
                  <a:srgbClr val="00B050"/>
                </a:solidFill>
              </a:rPr>
              <a:t>Geographie </a:t>
            </a:r>
            <a:r>
              <a:rPr lang="de-DE" sz="1800" i="1" dirty="0">
                <a:solidFill>
                  <a:prstClr val="black"/>
                </a:solidFill>
              </a:rPr>
              <a:t>lernt?“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1268514" y="2588704"/>
            <a:ext cx="4739809" cy="2800767"/>
          </a:xfrm>
          <a:prstGeom prst="rect">
            <a:avLst/>
          </a:prstGeom>
          <a:solidFill>
            <a:srgbClr val="FFE3AB"/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>
            <a:defPPr>
              <a:defRPr lang="de-DE"/>
            </a:defPPr>
            <a:lvl1pPr algn="ctr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1600" b="0" dirty="0">
                <a:solidFill>
                  <a:prstClr val="black"/>
                </a:solidFill>
              </a:rPr>
              <a:t> </a:t>
            </a:r>
            <a:r>
              <a:rPr lang="de-DE" sz="1600" b="0" i="1" dirty="0">
                <a:solidFill>
                  <a:prstClr val="black"/>
                </a:solidFill>
              </a:rPr>
              <a:t>Antwort: </a:t>
            </a:r>
            <a:r>
              <a:rPr lang="de-DE" sz="1600" b="0" i="1" dirty="0" smtClean="0">
                <a:solidFill>
                  <a:prstClr val="black"/>
                </a:solidFill>
              </a:rPr>
              <a:t>in </a:t>
            </a:r>
            <a:r>
              <a:rPr lang="de-DE" sz="1600" i="1" dirty="0" smtClean="0">
                <a:solidFill>
                  <a:srgbClr val="00B050"/>
                </a:solidFill>
              </a:rPr>
              <a:t>Geographie</a:t>
            </a:r>
            <a:r>
              <a:rPr lang="de-DE" sz="1600" b="0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600" b="0" i="1" dirty="0" smtClean="0">
                <a:solidFill>
                  <a:prstClr val="black"/>
                </a:solidFill>
              </a:rPr>
              <a:t>lernt </a:t>
            </a:r>
            <a:r>
              <a:rPr lang="de-DE" sz="1600" b="0" i="1" dirty="0">
                <a:solidFill>
                  <a:prstClr val="black"/>
                </a:solidFill>
              </a:rPr>
              <a:t>man </a:t>
            </a:r>
            <a:r>
              <a:rPr lang="de-DE" sz="1600" b="0" i="1" dirty="0" smtClean="0">
                <a:solidFill>
                  <a:prstClr val="black"/>
                </a:solidFill>
              </a:rPr>
              <a:t>…</a:t>
            </a:r>
            <a:endParaRPr lang="de-DE" sz="1600" b="0" i="1" dirty="0">
              <a:solidFill>
                <a:prstClr val="black"/>
              </a:solidFill>
            </a:endParaRPr>
          </a:p>
          <a:p>
            <a:pPr marL="342900" indent="-342900" algn="l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de-DE" sz="1600" b="0" i="1" dirty="0">
                <a:solidFill>
                  <a:prstClr val="black"/>
                </a:solidFill>
              </a:rPr>
              <a:t>s</a:t>
            </a:r>
            <a:r>
              <a:rPr lang="de-DE" sz="1600" b="0" i="1" dirty="0" smtClean="0">
                <a:solidFill>
                  <a:prstClr val="black"/>
                </a:solidFill>
              </a:rPr>
              <a:t>ich räumlich und systemisch </a:t>
            </a:r>
            <a:r>
              <a:rPr lang="de-DE" sz="1600" i="1" dirty="0" smtClean="0">
                <a:solidFill>
                  <a:prstClr val="black"/>
                </a:solidFill>
              </a:rPr>
              <a:t>orientieren</a:t>
            </a:r>
            <a:endParaRPr lang="de-DE" sz="1600" i="1" dirty="0">
              <a:solidFill>
                <a:prstClr val="black"/>
              </a:solidFill>
            </a:endParaRPr>
          </a:p>
          <a:p>
            <a:pPr marL="342900" indent="-342900" algn="l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de-DE" sz="1600" b="0" i="1" dirty="0" smtClean="0">
                <a:solidFill>
                  <a:prstClr val="black"/>
                </a:solidFill>
              </a:rPr>
              <a:t>Räume in natur- und humangeographischen Strukturen und Prozessen </a:t>
            </a:r>
            <a:r>
              <a:rPr lang="de-DE" sz="1600" i="1" dirty="0" smtClean="0">
                <a:solidFill>
                  <a:prstClr val="black"/>
                </a:solidFill>
              </a:rPr>
              <a:t>analysieren</a:t>
            </a:r>
            <a:endParaRPr lang="de-DE" sz="1600" i="1" dirty="0">
              <a:solidFill>
                <a:prstClr val="black"/>
              </a:solidFill>
            </a:endParaRPr>
          </a:p>
          <a:p>
            <a:pPr marL="342900" indent="-342900" algn="l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de-DE" sz="1600" b="0" i="1" dirty="0">
                <a:solidFill>
                  <a:prstClr val="black"/>
                </a:solidFill>
              </a:rPr>
              <a:t>r</a:t>
            </a:r>
            <a:r>
              <a:rPr lang="de-DE" sz="1600" b="0" i="1" dirty="0" smtClean="0">
                <a:solidFill>
                  <a:prstClr val="black"/>
                </a:solidFill>
              </a:rPr>
              <a:t>aumbezogene Strukturen und Prozesse </a:t>
            </a:r>
            <a:r>
              <a:rPr lang="de-DE" sz="1600" i="1" dirty="0" smtClean="0">
                <a:solidFill>
                  <a:prstClr val="black"/>
                </a:solidFill>
              </a:rPr>
              <a:t>beurteilen</a:t>
            </a:r>
            <a:endParaRPr lang="de-DE" sz="1600" i="1" dirty="0">
              <a:solidFill>
                <a:prstClr val="black"/>
              </a:solidFill>
            </a:endParaRPr>
          </a:p>
          <a:p>
            <a:pPr marL="342900" indent="-342900" algn="l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de-DE" sz="1600" b="0" i="1" dirty="0">
                <a:solidFill>
                  <a:prstClr val="black"/>
                </a:solidFill>
              </a:rPr>
              <a:t>n</a:t>
            </a:r>
            <a:r>
              <a:rPr lang="de-DE" sz="1600" b="0" i="1" dirty="0" smtClean="0">
                <a:solidFill>
                  <a:prstClr val="black"/>
                </a:solidFill>
              </a:rPr>
              <a:t>achhaltige </a:t>
            </a:r>
            <a:r>
              <a:rPr lang="de-DE" sz="1600" i="1" dirty="0" smtClean="0">
                <a:solidFill>
                  <a:prstClr val="black"/>
                </a:solidFill>
              </a:rPr>
              <a:t>Handlungsmöglichkeiten</a:t>
            </a:r>
            <a:r>
              <a:rPr lang="de-DE" sz="1600" b="0" i="1" dirty="0" smtClean="0">
                <a:solidFill>
                  <a:prstClr val="black"/>
                </a:solidFill>
              </a:rPr>
              <a:t> auf der Grundlage geographische Kompetenzen</a:t>
            </a:r>
          </a:p>
          <a:p>
            <a:pPr marL="342900" indent="-342900" algn="l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de-DE" sz="1600" b="0" i="1" dirty="0">
                <a:solidFill>
                  <a:prstClr val="black"/>
                </a:solidFill>
              </a:rPr>
              <a:t>m</a:t>
            </a:r>
            <a:r>
              <a:rPr lang="de-DE" sz="1600" b="0" i="1" dirty="0" smtClean="0">
                <a:solidFill>
                  <a:prstClr val="black"/>
                </a:solidFill>
              </a:rPr>
              <a:t>it Hilfe </a:t>
            </a:r>
            <a:r>
              <a:rPr lang="de-DE" sz="1600" i="1" dirty="0" smtClean="0">
                <a:solidFill>
                  <a:prstClr val="black"/>
                </a:solidFill>
              </a:rPr>
              <a:t>fachspezifischer Methoden </a:t>
            </a:r>
            <a:r>
              <a:rPr lang="de-DE" sz="1600" b="0" i="1" dirty="0" smtClean="0">
                <a:solidFill>
                  <a:prstClr val="black"/>
                </a:solidFill>
              </a:rPr>
              <a:t>Räume fragengeleitet, kritisch, reflektiert und zukunftsorientiert zu analysieren</a:t>
            </a:r>
            <a:endParaRPr lang="de-DE" sz="1600" b="0" i="1" dirty="0">
              <a:solidFill>
                <a:prstClr val="black"/>
              </a:solidFill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6199061" y="1608377"/>
            <a:ext cx="4557832" cy="677108"/>
          </a:xfrm>
          <a:prstGeom prst="rect">
            <a:avLst/>
          </a:prstGeom>
          <a:solidFill>
            <a:srgbClr val="FFE3AB"/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>
            <a:defPPr>
              <a:defRPr lang="de-DE"/>
            </a:defPPr>
            <a:lvl1pPr algn="ctr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dirty="0">
                <a:solidFill>
                  <a:prstClr val="black"/>
                </a:solidFill>
              </a:rPr>
              <a:t> </a:t>
            </a:r>
            <a:r>
              <a:rPr lang="de-DE" sz="1800" i="1" dirty="0">
                <a:solidFill>
                  <a:prstClr val="black"/>
                </a:solidFill>
              </a:rPr>
              <a:t>„</a:t>
            </a:r>
            <a:r>
              <a:rPr lang="de-DE" sz="1800" b="0" i="1" dirty="0">
                <a:solidFill>
                  <a:prstClr val="black"/>
                </a:solidFill>
              </a:rPr>
              <a:t>An </a:t>
            </a:r>
            <a:r>
              <a:rPr lang="de-DE" sz="1800" b="0" i="1">
                <a:solidFill>
                  <a:prstClr val="black"/>
                </a:solidFill>
              </a:rPr>
              <a:t>welchen </a:t>
            </a:r>
            <a:r>
              <a:rPr lang="de-DE" sz="1800" i="1" smtClean="0">
                <a:solidFill>
                  <a:schemeClr val="tx2"/>
                </a:solidFill>
              </a:rPr>
              <a:t>geographischen Inhalten </a:t>
            </a:r>
            <a:r>
              <a:rPr lang="de-DE" sz="1800" b="0" i="1" dirty="0">
                <a:solidFill>
                  <a:prstClr val="black"/>
                </a:solidFill>
              </a:rPr>
              <a:t>und</a:t>
            </a:r>
            <a:r>
              <a:rPr lang="de-DE" sz="1800" i="1" dirty="0">
                <a:solidFill>
                  <a:prstClr val="black"/>
                </a:solidFill>
              </a:rPr>
              <a:t> in welchen </a:t>
            </a:r>
            <a:r>
              <a:rPr lang="de-DE" sz="1800" i="1" dirty="0">
                <a:solidFill>
                  <a:schemeClr val="tx2"/>
                </a:solidFill>
              </a:rPr>
              <a:t>Schritten</a:t>
            </a:r>
            <a:r>
              <a:rPr lang="de-DE" sz="1800" i="1" dirty="0">
                <a:solidFill>
                  <a:prstClr val="black"/>
                </a:solidFill>
              </a:rPr>
              <a:t> </a:t>
            </a:r>
            <a:r>
              <a:rPr lang="de-DE" sz="1800" b="0" i="1" dirty="0">
                <a:solidFill>
                  <a:prstClr val="black"/>
                </a:solidFill>
              </a:rPr>
              <a:t>lernt man das</a:t>
            </a:r>
            <a:r>
              <a:rPr lang="de-DE" sz="1600" b="0" i="1" dirty="0">
                <a:solidFill>
                  <a:prstClr val="black"/>
                </a:solidFill>
              </a:rPr>
              <a:t>?“</a:t>
            </a:r>
            <a:endParaRPr lang="de-DE" sz="1800" i="1" dirty="0">
              <a:solidFill>
                <a:prstClr val="black"/>
              </a:solidFill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1260914" y="5814594"/>
            <a:ext cx="4739809" cy="400110"/>
          </a:xfrm>
          <a:prstGeom prst="rect">
            <a:avLst/>
          </a:prstGeom>
          <a:solidFill>
            <a:srgbClr val="FFE3AB"/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>
            <a:defPPr>
              <a:defRPr lang="de-DE"/>
            </a:defPPr>
            <a:lvl1pPr algn="ctr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b="0" dirty="0">
                <a:solidFill>
                  <a:prstClr val="black"/>
                </a:solidFill>
              </a:rPr>
              <a:t> </a:t>
            </a:r>
            <a:r>
              <a:rPr lang="de-DE" i="1" dirty="0">
                <a:solidFill>
                  <a:schemeClr val="accent6">
                    <a:lumMod val="75000"/>
                  </a:schemeClr>
                </a:solidFill>
              </a:rPr>
              <a:t>Prozessbezogene</a:t>
            </a:r>
            <a:r>
              <a:rPr lang="de-DE" b="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600" b="0" i="1" dirty="0">
                <a:solidFill>
                  <a:prstClr val="black"/>
                </a:solidFill>
              </a:rPr>
              <a:t>Kompetenzen</a:t>
            </a:r>
          </a:p>
        </p:txBody>
      </p:sp>
      <p:sp>
        <p:nvSpPr>
          <p:cNvPr id="22" name="Textfeld 21"/>
          <p:cNvSpPr txBox="1"/>
          <p:nvPr/>
        </p:nvSpPr>
        <p:spPr>
          <a:xfrm>
            <a:off x="6199059" y="2602088"/>
            <a:ext cx="4557833" cy="2634674"/>
          </a:xfrm>
          <a:prstGeom prst="rect">
            <a:avLst/>
          </a:prstGeom>
          <a:solidFill>
            <a:srgbClr val="FFE3AB"/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>
            <a:defPPr>
              <a:defRPr lang="de-DE"/>
            </a:defPPr>
            <a:lvl1pPr algn="ctr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1800" b="0" i="1" dirty="0">
                <a:solidFill>
                  <a:prstClr val="black"/>
                </a:solidFill>
              </a:rPr>
              <a:t>Antwort: </a:t>
            </a:r>
            <a:r>
              <a:rPr lang="de-DE" sz="1800" b="0" i="1" dirty="0" smtClean="0">
                <a:solidFill>
                  <a:prstClr val="black"/>
                </a:solidFill>
              </a:rPr>
              <a:t>man </a:t>
            </a:r>
            <a:r>
              <a:rPr lang="de-DE" sz="1800" b="0" i="1" dirty="0">
                <a:solidFill>
                  <a:prstClr val="black"/>
                </a:solidFill>
              </a:rPr>
              <a:t>lernt das in </a:t>
            </a:r>
            <a:r>
              <a:rPr lang="de-DE" sz="1800" i="1" dirty="0" smtClean="0">
                <a:solidFill>
                  <a:srgbClr val="00B050"/>
                </a:solidFill>
              </a:rPr>
              <a:t>Geographie</a:t>
            </a:r>
            <a:r>
              <a:rPr lang="de-DE" sz="1800" b="0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800" b="0" i="1" dirty="0" smtClean="0">
                <a:solidFill>
                  <a:schemeClr val="tx1"/>
                </a:solidFill>
              </a:rPr>
              <a:t>Schritt </a:t>
            </a:r>
            <a:r>
              <a:rPr lang="de-DE" sz="1800" b="0" i="1" dirty="0">
                <a:solidFill>
                  <a:schemeClr val="tx1"/>
                </a:solidFill>
              </a:rPr>
              <a:t>für Schritt </a:t>
            </a:r>
            <a:r>
              <a:rPr lang="de-DE" sz="1800" b="0" i="1" dirty="0" smtClean="0">
                <a:solidFill>
                  <a:prstClr val="black"/>
                </a:solidFill>
              </a:rPr>
              <a:t>an Phänomenen und Prozessen ... </a:t>
            </a:r>
            <a:endParaRPr lang="de-DE" sz="1800" b="0" i="1" dirty="0">
              <a:solidFill>
                <a:prstClr val="black"/>
              </a:solidFill>
            </a:endParaRPr>
          </a:p>
          <a:p>
            <a:pPr marL="342900" indent="-342900" algn="l">
              <a:buFont typeface="+mj-lt"/>
              <a:buAutoNum type="arabicPeriod"/>
            </a:pPr>
            <a:r>
              <a:rPr lang="de-DE" sz="1800" b="0" i="1" dirty="0"/>
              <a:t>d</a:t>
            </a:r>
            <a:r>
              <a:rPr lang="de-DE" sz="1800" b="0" i="1" dirty="0" smtClean="0"/>
              <a:t>er Erdoberfläche</a:t>
            </a:r>
          </a:p>
          <a:p>
            <a:pPr marL="342900" indent="-342900" algn="l">
              <a:buFont typeface="+mj-lt"/>
              <a:buAutoNum type="arabicPeriod"/>
            </a:pPr>
            <a:r>
              <a:rPr lang="de-DE" sz="1800" b="0" i="1" dirty="0"/>
              <a:t>v</a:t>
            </a:r>
            <a:r>
              <a:rPr lang="de-DE" sz="1800" b="0" i="1" dirty="0" smtClean="0"/>
              <a:t>on Wetter und Klima</a:t>
            </a:r>
          </a:p>
          <a:p>
            <a:pPr marL="342900" indent="-342900" algn="l">
              <a:buFont typeface="+mj-lt"/>
              <a:buAutoNum type="arabicPeriod"/>
            </a:pPr>
            <a:r>
              <a:rPr lang="de-DE" sz="1800" b="0" i="1" dirty="0" smtClean="0"/>
              <a:t>der Gesellschaft</a:t>
            </a:r>
          </a:p>
          <a:p>
            <a:pPr marL="342900" indent="-342900" algn="l">
              <a:buFont typeface="+mj-lt"/>
              <a:buAutoNum type="arabicPeriod"/>
            </a:pPr>
            <a:r>
              <a:rPr lang="de-DE" sz="1800" b="0" i="1" dirty="0"/>
              <a:t>d</a:t>
            </a:r>
            <a:r>
              <a:rPr lang="de-DE" sz="1800" b="0" i="1" dirty="0" smtClean="0"/>
              <a:t>er Wirtschaft </a:t>
            </a:r>
          </a:p>
          <a:p>
            <a:pPr algn="l"/>
            <a:r>
              <a:rPr lang="de-DE" sz="1800" b="0" i="1" dirty="0"/>
              <a:t>u</a:t>
            </a:r>
            <a:r>
              <a:rPr lang="de-DE" sz="1800" b="0" i="1" dirty="0" smtClean="0"/>
              <a:t>nd bei</a:t>
            </a:r>
          </a:p>
          <a:p>
            <a:pPr marL="342900" indent="-342900" algn="l">
              <a:buFont typeface="+mj-lt"/>
              <a:buAutoNum type="arabicPeriod" startAt="5"/>
            </a:pPr>
            <a:r>
              <a:rPr lang="de-DE" sz="1800" b="0" i="1" dirty="0"/>
              <a:t>d</a:t>
            </a:r>
            <a:r>
              <a:rPr lang="de-DE" sz="1800" b="0" i="1" dirty="0" smtClean="0"/>
              <a:t>er systemischen Analyse von Räumen</a:t>
            </a:r>
          </a:p>
        </p:txBody>
      </p:sp>
      <p:sp>
        <p:nvSpPr>
          <p:cNvPr id="23" name="Textfeld 22"/>
          <p:cNvSpPr txBox="1"/>
          <p:nvPr/>
        </p:nvSpPr>
        <p:spPr>
          <a:xfrm>
            <a:off x="6199063" y="5814594"/>
            <a:ext cx="4557832" cy="400110"/>
          </a:xfrm>
          <a:prstGeom prst="rect">
            <a:avLst/>
          </a:prstGeom>
          <a:solidFill>
            <a:srgbClr val="FFE3AB"/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>
            <a:defPPr>
              <a:defRPr lang="de-DE"/>
            </a:defPPr>
            <a:lvl1pPr algn="ctr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b="0" dirty="0">
                <a:solidFill>
                  <a:prstClr val="black"/>
                </a:solidFill>
              </a:rPr>
              <a:t> </a:t>
            </a:r>
            <a:r>
              <a:rPr lang="de-DE" i="1" dirty="0">
                <a:solidFill>
                  <a:schemeClr val="accent4">
                    <a:lumMod val="75000"/>
                  </a:schemeClr>
                </a:solidFill>
              </a:rPr>
              <a:t>Inhaltsbezogene</a:t>
            </a:r>
            <a:r>
              <a:rPr lang="de-DE" b="0" i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de-DE" sz="1600" b="0" i="1" dirty="0">
                <a:solidFill>
                  <a:prstClr val="black"/>
                </a:solidFill>
              </a:rPr>
              <a:t>Kompetenzen</a:t>
            </a:r>
          </a:p>
        </p:txBody>
      </p:sp>
      <p:sp>
        <p:nvSpPr>
          <p:cNvPr id="24" name="Pfeil nach links 23"/>
          <p:cNvSpPr/>
          <p:nvPr/>
        </p:nvSpPr>
        <p:spPr>
          <a:xfrm rot="16200000">
            <a:off x="3408116" y="5304909"/>
            <a:ext cx="294999" cy="594247"/>
          </a:xfrm>
          <a:prstGeom prst="lef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Pfeil nach links 24"/>
          <p:cNvSpPr/>
          <p:nvPr/>
        </p:nvSpPr>
        <p:spPr>
          <a:xfrm rot="16200000">
            <a:off x="8330478" y="5304909"/>
            <a:ext cx="294999" cy="594247"/>
          </a:xfrm>
          <a:prstGeom prst="lef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41" name="Gruppierung 40"/>
          <p:cNvGrpSpPr/>
          <p:nvPr/>
        </p:nvGrpSpPr>
        <p:grpSpPr>
          <a:xfrm>
            <a:off x="-21536" y="350874"/>
            <a:ext cx="286712" cy="5833708"/>
            <a:chOff x="-21537" y="350874"/>
            <a:chExt cx="588100" cy="5833708"/>
          </a:xfrm>
        </p:grpSpPr>
        <p:sp>
          <p:nvSpPr>
            <p:cNvPr id="42" name="Rechteck 41"/>
            <p:cNvSpPr/>
            <p:nvPr/>
          </p:nvSpPr>
          <p:spPr>
            <a:xfrm>
              <a:off x="-21537" y="959017"/>
              <a:ext cx="288001" cy="1075852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3" name="Rechteck 42"/>
            <p:cNvSpPr/>
            <p:nvPr/>
          </p:nvSpPr>
          <p:spPr>
            <a:xfrm>
              <a:off x="-21535" y="2019718"/>
              <a:ext cx="288000" cy="1005372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4" name="Rechteck 43"/>
            <p:cNvSpPr/>
            <p:nvPr/>
          </p:nvSpPr>
          <p:spPr>
            <a:xfrm>
              <a:off x="-21533" y="350874"/>
              <a:ext cx="287999" cy="63170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5" name="Rechteck 44"/>
            <p:cNvSpPr/>
            <p:nvPr/>
          </p:nvSpPr>
          <p:spPr>
            <a:xfrm>
              <a:off x="-21535" y="5236762"/>
              <a:ext cx="288000" cy="4052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6" name="Rechteck 45"/>
            <p:cNvSpPr/>
            <p:nvPr/>
          </p:nvSpPr>
          <p:spPr>
            <a:xfrm>
              <a:off x="-21535" y="3025090"/>
              <a:ext cx="588098" cy="2211672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7" name="Rechteck 46"/>
            <p:cNvSpPr/>
            <p:nvPr/>
          </p:nvSpPr>
          <p:spPr>
            <a:xfrm>
              <a:off x="-21535" y="5642048"/>
              <a:ext cx="288000" cy="542534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170138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Gerade Verbindung 15"/>
          <p:cNvCxnSpPr/>
          <p:nvPr/>
        </p:nvCxnSpPr>
        <p:spPr>
          <a:xfrm>
            <a:off x="1461247" y="800708"/>
            <a:ext cx="890621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>
            <a:off x="1453977" y="339043"/>
            <a:ext cx="89134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Calibri" charset="0"/>
                <a:ea typeface="Calibri" charset="0"/>
                <a:cs typeface="Calibri" charset="0"/>
              </a:rPr>
              <a:t>Struktur </a:t>
            </a:r>
            <a:r>
              <a:rPr lang="de-DE" sz="2400" dirty="0">
                <a:latin typeface="Calibri" charset="0"/>
                <a:ea typeface="Calibri" charset="0"/>
                <a:cs typeface="Calibri" charset="0"/>
              </a:rPr>
              <a:t>des </a:t>
            </a:r>
            <a:r>
              <a:rPr lang="de-DE" sz="2400" dirty="0" smtClean="0">
                <a:latin typeface="Calibri" charset="0"/>
                <a:ea typeface="Calibri" charset="0"/>
                <a:cs typeface="Calibri" charset="0"/>
              </a:rPr>
              <a:t>Bildungsplans Geographie: </a:t>
            </a:r>
            <a:r>
              <a:rPr lang="de-DE" sz="2400" b="1" dirty="0">
                <a:solidFill>
                  <a:schemeClr val="accent6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Prozess</a:t>
            </a:r>
            <a:r>
              <a:rPr lang="de-DE" sz="2400" dirty="0">
                <a:latin typeface="Calibri" charset="0"/>
                <a:ea typeface="Calibri" charset="0"/>
                <a:cs typeface="Calibri" charset="0"/>
              </a:rPr>
              <a:t> und </a:t>
            </a:r>
            <a:r>
              <a:rPr lang="de-DE" sz="2400" b="1" dirty="0">
                <a:solidFill>
                  <a:schemeClr val="accent4">
                    <a:lumMod val="75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Inhalt </a:t>
            </a:r>
          </a:p>
        </p:txBody>
      </p:sp>
      <p:sp>
        <p:nvSpPr>
          <p:cNvPr id="14" name="Abgerundetes Rechteck 13"/>
          <p:cNvSpPr/>
          <p:nvPr/>
        </p:nvSpPr>
        <p:spPr>
          <a:xfrm>
            <a:off x="1461246" y="926721"/>
            <a:ext cx="8906211" cy="532879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buSzPct val="150000"/>
            </a:pPr>
            <a:r>
              <a:rPr lang="de-DE" sz="2000" b="1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Geographische Kompetenzen </a:t>
            </a:r>
            <a:r>
              <a:rPr lang="de-DE" sz="2000" b="1" dirty="0">
                <a:solidFill>
                  <a:prstClr val="black"/>
                </a:solidFill>
                <a:latin typeface="Arial" charset="0"/>
                <a:cs typeface="Arial" charset="0"/>
              </a:rPr>
              <a:t>werden erworben …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1453977" y="1691593"/>
            <a:ext cx="4611001" cy="400110"/>
          </a:xfrm>
          <a:prstGeom prst="rect">
            <a:avLst/>
          </a:prstGeom>
          <a:solidFill>
            <a:srgbClr val="FFE3AB"/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>
            <a:defPPr>
              <a:defRPr lang="de-DE"/>
            </a:defPPr>
            <a:lvl1pPr algn="ctr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b="0" dirty="0">
                <a:solidFill>
                  <a:prstClr val="black"/>
                </a:solidFill>
              </a:rPr>
              <a:t> </a:t>
            </a:r>
            <a:r>
              <a:rPr lang="de-DE" b="0" i="1" dirty="0">
                <a:solidFill>
                  <a:prstClr val="black"/>
                </a:solidFill>
              </a:rPr>
              <a:t>(a) in </a:t>
            </a:r>
            <a:r>
              <a:rPr lang="de-DE" i="1" dirty="0">
                <a:solidFill>
                  <a:schemeClr val="accent6">
                    <a:lumMod val="75000"/>
                  </a:schemeClr>
                </a:solidFill>
              </a:rPr>
              <a:t>Prozessen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6204011" y="1691593"/>
            <a:ext cx="4163445" cy="400110"/>
          </a:xfrm>
          <a:prstGeom prst="rect">
            <a:avLst/>
          </a:prstGeom>
          <a:solidFill>
            <a:srgbClr val="FFE3AB"/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>
            <a:defPPr>
              <a:defRPr lang="de-DE"/>
            </a:defPPr>
            <a:lvl1pPr algn="ctr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b="0" dirty="0">
                <a:solidFill>
                  <a:prstClr val="black"/>
                </a:solidFill>
              </a:rPr>
              <a:t> </a:t>
            </a:r>
            <a:r>
              <a:rPr lang="de-DE" b="0" i="1" dirty="0">
                <a:solidFill>
                  <a:prstClr val="black"/>
                </a:solidFill>
              </a:rPr>
              <a:t>(b) an </a:t>
            </a:r>
            <a:r>
              <a:rPr lang="de-DE" i="1" dirty="0">
                <a:solidFill>
                  <a:schemeClr val="accent4">
                    <a:lumMod val="75000"/>
                  </a:schemeClr>
                </a:solidFill>
              </a:rPr>
              <a:t>Inhalten</a:t>
            </a:r>
          </a:p>
        </p:txBody>
      </p:sp>
      <p:sp>
        <p:nvSpPr>
          <p:cNvPr id="21" name="Textfeld 20"/>
          <p:cNvSpPr txBox="1"/>
          <p:nvPr/>
        </p:nvSpPr>
        <p:spPr>
          <a:xfrm>
            <a:off x="1461246" y="5551998"/>
            <a:ext cx="4145441" cy="400110"/>
          </a:xfrm>
          <a:prstGeom prst="rect">
            <a:avLst/>
          </a:prstGeom>
          <a:solidFill>
            <a:srgbClr val="FFE3AB"/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>
            <a:defPPr>
              <a:defRPr lang="de-DE"/>
            </a:defPPr>
            <a:lvl1pPr algn="ctr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b="0" dirty="0">
                <a:solidFill>
                  <a:prstClr val="black"/>
                </a:solidFill>
              </a:rPr>
              <a:t> </a:t>
            </a:r>
            <a:r>
              <a:rPr lang="de-DE" i="1" dirty="0">
                <a:solidFill>
                  <a:schemeClr val="accent6">
                    <a:lumMod val="75000"/>
                  </a:schemeClr>
                </a:solidFill>
              </a:rPr>
              <a:t>Prozessbezogene</a:t>
            </a:r>
            <a:r>
              <a:rPr lang="de-DE" b="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600" b="0" i="1" dirty="0">
                <a:solidFill>
                  <a:prstClr val="black"/>
                </a:solidFill>
              </a:rPr>
              <a:t>Kompetenzen</a:t>
            </a:r>
          </a:p>
        </p:txBody>
      </p:sp>
      <p:sp>
        <p:nvSpPr>
          <p:cNvPr id="23" name="Textfeld 22"/>
          <p:cNvSpPr txBox="1"/>
          <p:nvPr/>
        </p:nvSpPr>
        <p:spPr>
          <a:xfrm>
            <a:off x="6204010" y="5551998"/>
            <a:ext cx="4163445" cy="400110"/>
          </a:xfrm>
          <a:prstGeom prst="rect">
            <a:avLst/>
          </a:prstGeom>
          <a:solidFill>
            <a:srgbClr val="FFE3AB"/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>
            <a:defPPr>
              <a:defRPr lang="de-DE"/>
            </a:defPPr>
            <a:lvl1pPr algn="ctr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b="0" dirty="0">
                <a:solidFill>
                  <a:prstClr val="black"/>
                </a:solidFill>
              </a:rPr>
              <a:t> </a:t>
            </a:r>
            <a:r>
              <a:rPr lang="de-DE" i="1" dirty="0">
                <a:solidFill>
                  <a:schemeClr val="accent4">
                    <a:lumMod val="75000"/>
                  </a:schemeClr>
                </a:solidFill>
              </a:rPr>
              <a:t>Inhaltsbezogene</a:t>
            </a:r>
            <a:r>
              <a:rPr lang="de-DE" b="0" i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de-DE" sz="1600" b="0" i="1" dirty="0">
                <a:solidFill>
                  <a:prstClr val="black"/>
                </a:solidFill>
              </a:rPr>
              <a:t>Kompetenzen</a:t>
            </a:r>
          </a:p>
        </p:txBody>
      </p:sp>
      <p:sp>
        <p:nvSpPr>
          <p:cNvPr id="26" name="Abgerundetes Rechteck 25"/>
          <p:cNvSpPr/>
          <p:nvPr/>
        </p:nvSpPr>
        <p:spPr>
          <a:xfrm>
            <a:off x="1453977" y="2420888"/>
            <a:ext cx="4145441" cy="237626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533400" lvl="1" indent="-317500" fontAlgn="base">
              <a:spcBef>
                <a:spcPts val="700"/>
              </a:spcBef>
              <a:buClr>
                <a:schemeClr val="tx1"/>
              </a:buClr>
              <a:buSzPct val="100000"/>
              <a:buFontTx/>
              <a:buChar char="–"/>
              <a:tabLst>
                <a:tab pos="266700" algn="l"/>
                <a:tab pos="342900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fachspezifische</a:t>
            </a:r>
          </a:p>
          <a:p>
            <a:pPr marL="533400" lvl="1" indent="-317500" fontAlgn="base">
              <a:spcBef>
                <a:spcPts val="700"/>
              </a:spcBef>
              <a:buClr>
                <a:schemeClr val="tx1"/>
              </a:buClr>
              <a:buSzPct val="100000"/>
              <a:buFontTx/>
              <a:buChar char="–"/>
              <a:tabLst>
                <a:tab pos="266700" algn="l"/>
                <a:tab pos="342900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themenübergreifende</a:t>
            </a:r>
          </a:p>
          <a:p>
            <a:pPr marL="533400" lvl="1" indent="-317500" fontAlgn="base">
              <a:spcBef>
                <a:spcPts val="700"/>
              </a:spcBef>
              <a:buClr>
                <a:schemeClr val="tx1"/>
              </a:buClr>
              <a:buSzPct val="100000"/>
              <a:buFontTx/>
              <a:buChar char="–"/>
              <a:tabLst>
                <a:tab pos="266700" algn="l"/>
                <a:tab pos="342900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an Komplexität und Durchdringungstiefe</a:t>
            </a:r>
            <a:br>
              <a:rPr lang="de-DE" sz="2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</a:br>
            <a:r>
              <a:rPr lang="de-DE" sz="2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zunehmende</a:t>
            </a:r>
          </a:p>
          <a:p>
            <a:pPr algn="ctr" eaLnBrk="0" fontAlgn="base" hangingPunct="0">
              <a:spcBef>
                <a:spcPct val="0"/>
              </a:spcBef>
              <a:buSzPct val="150000"/>
            </a:pPr>
            <a:r>
              <a:rPr lang="de-DE" sz="2800" i="1" dirty="0">
                <a:solidFill>
                  <a:prstClr val="black"/>
                </a:solidFill>
                <a:latin typeface="Arial" charset="0"/>
                <a:cs typeface="Arial" charset="0"/>
              </a:rPr>
              <a:t>Lernwege</a:t>
            </a:r>
          </a:p>
        </p:txBody>
      </p:sp>
      <p:sp>
        <p:nvSpPr>
          <p:cNvPr id="27" name="Abgerundetes Rechteck 26"/>
          <p:cNvSpPr/>
          <p:nvPr/>
        </p:nvSpPr>
        <p:spPr>
          <a:xfrm>
            <a:off x="6222015" y="2392311"/>
            <a:ext cx="4145441" cy="237626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927100" lvl="1" indent="-317500" fontAlgn="base">
              <a:spcBef>
                <a:spcPts val="700"/>
              </a:spcBef>
              <a:buClr>
                <a:schemeClr val="tx1"/>
              </a:buClr>
              <a:buSzPct val="100000"/>
              <a:buFontTx/>
              <a:buChar char="–"/>
              <a:tabLst>
                <a:tab pos="266700" algn="l"/>
                <a:tab pos="342900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sach- und altersbezogene, </a:t>
            </a:r>
          </a:p>
          <a:p>
            <a:pPr marL="927100" lvl="1" indent="-317500" fontAlgn="base">
              <a:spcBef>
                <a:spcPts val="700"/>
              </a:spcBef>
              <a:buClr>
                <a:schemeClr val="tx1"/>
              </a:buClr>
              <a:buSzPct val="100000"/>
              <a:buFontTx/>
              <a:buChar char="–"/>
              <a:tabLst>
                <a:tab pos="266700" algn="l"/>
                <a:tab pos="342900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beobachtbare</a:t>
            </a:r>
          </a:p>
          <a:p>
            <a:pPr marL="927100" lvl="1" indent="-317500" fontAlgn="base">
              <a:spcBef>
                <a:spcPts val="700"/>
              </a:spcBef>
              <a:buClr>
                <a:schemeClr val="tx1"/>
              </a:buClr>
              <a:buSzPct val="100000"/>
              <a:buFontTx/>
              <a:buChar char="–"/>
              <a:tabLst>
                <a:tab pos="266700" algn="l"/>
                <a:tab pos="342900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überprüfbare</a:t>
            </a:r>
          </a:p>
          <a:p>
            <a:pPr marL="927100" lvl="1" indent="-317500" fontAlgn="base">
              <a:spcBef>
                <a:spcPts val="700"/>
              </a:spcBef>
              <a:buClr>
                <a:schemeClr val="tx1"/>
              </a:buClr>
              <a:buSzPct val="100000"/>
              <a:buFontTx/>
              <a:buChar char="–"/>
              <a:tabLst>
                <a:tab pos="266700" algn="l"/>
                <a:tab pos="342900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000" dirty="0" err="1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kumulierbare</a:t>
            </a:r>
            <a:endParaRPr lang="de-DE" sz="200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  <a:p>
            <a:pPr marL="927100" lvl="1" indent="-317500" fontAlgn="base">
              <a:spcBef>
                <a:spcPts val="700"/>
              </a:spcBef>
              <a:buClr>
                <a:schemeClr val="tx1"/>
              </a:buClr>
              <a:buSzPct val="100000"/>
              <a:buFontTx/>
              <a:buChar char="–"/>
              <a:tabLst>
                <a:tab pos="266700" algn="l"/>
                <a:tab pos="342900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0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aufbauende</a:t>
            </a:r>
          </a:p>
          <a:p>
            <a:pPr algn="ctr" eaLnBrk="0" fontAlgn="base" hangingPunct="0">
              <a:spcBef>
                <a:spcPct val="0"/>
              </a:spcBef>
              <a:buSzPct val="150000"/>
            </a:pPr>
            <a:r>
              <a:rPr lang="de-DE" sz="2800" i="1" dirty="0">
                <a:solidFill>
                  <a:prstClr val="black"/>
                </a:solidFill>
                <a:latin typeface="Arial" charset="0"/>
                <a:cs typeface="Arial" charset="0"/>
              </a:rPr>
              <a:t>Lernfortschritte</a:t>
            </a:r>
          </a:p>
        </p:txBody>
      </p:sp>
      <p:sp>
        <p:nvSpPr>
          <p:cNvPr id="3" name="Pfeil nach links und rechts 2"/>
          <p:cNvSpPr/>
          <p:nvPr/>
        </p:nvSpPr>
        <p:spPr>
          <a:xfrm>
            <a:off x="5130801" y="3281790"/>
            <a:ext cx="1409700" cy="360040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30" name="Gruppierung 29"/>
          <p:cNvGrpSpPr/>
          <p:nvPr/>
        </p:nvGrpSpPr>
        <p:grpSpPr>
          <a:xfrm>
            <a:off x="-21536" y="350874"/>
            <a:ext cx="286712" cy="5833708"/>
            <a:chOff x="-21537" y="350874"/>
            <a:chExt cx="588100" cy="5833708"/>
          </a:xfrm>
        </p:grpSpPr>
        <p:sp>
          <p:nvSpPr>
            <p:cNvPr id="31" name="Rechteck 30"/>
            <p:cNvSpPr/>
            <p:nvPr/>
          </p:nvSpPr>
          <p:spPr>
            <a:xfrm>
              <a:off x="-21537" y="959017"/>
              <a:ext cx="288001" cy="1075852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2" name="Rechteck 31"/>
            <p:cNvSpPr/>
            <p:nvPr/>
          </p:nvSpPr>
          <p:spPr>
            <a:xfrm>
              <a:off x="-21535" y="2019718"/>
              <a:ext cx="288000" cy="1005372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3" name="Rechteck 32"/>
            <p:cNvSpPr/>
            <p:nvPr/>
          </p:nvSpPr>
          <p:spPr>
            <a:xfrm>
              <a:off x="-21533" y="350874"/>
              <a:ext cx="287999" cy="63170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4" name="Rechteck 33"/>
            <p:cNvSpPr/>
            <p:nvPr/>
          </p:nvSpPr>
          <p:spPr>
            <a:xfrm>
              <a:off x="-21535" y="5236762"/>
              <a:ext cx="288000" cy="4052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5" name="Rechteck 34"/>
            <p:cNvSpPr/>
            <p:nvPr/>
          </p:nvSpPr>
          <p:spPr>
            <a:xfrm>
              <a:off x="-21535" y="3025090"/>
              <a:ext cx="588098" cy="2211672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6" name="Rechteck 35"/>
            <p:cNvSpPr/>
            <p:nvPr/>
          </p:nvSpPr>
          <p:spPr>
            <a:xfrm>
              <a:off x="-21535" y="5642048"/>
              <a:ext cx="288000" cy="542534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639765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uppierung 34"/>
          <p:cNvGrpSpPr/>
          <p:nvPr/>
        </p:nvGrpSpPr>
        <p:grpSpPr>
          <a:xfrm>
            <a:off x="7333792" y="320967"/>
            <a:ext cx="3947519" cy="6410129"/>
            <a:chOff x="7333792" y="320967"/>
            <a:chExt cx="3947519" cy="6410129"/>
          </a:xfrm>
        </p:grpSpPr>
        <p:pic>
          <p:nvPicPr>
            <p:cNvPr id="2" name="Bild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333792" y="2085108"/>
              <a:ext cx="3947519" cy="2394295"/>
            </a:xfrm>
            <a:prstGeom prst="rect">
              <a:avLst/>
            </a:prstGeom>
          </p:spPr>
        </p:pic>
        <p:pic>
          <p:nvPicPr>
            <p:cNvPr id="3" name="Bild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344315" y="320967"/>
              <a:ext cx="3931193" cy="1752403"/>
            </a:xfrm>
            <a:prstGeom prst="rect">
              <a:avLst/>
            </a:prstGeom>
          </p:spPr>
        </p:pic>
        <p:pic>
          <p:nvPicPr>
            <p:cNvPr id="31" name="Bild 3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348885" y="4491141"/>
              <a:ext cx="3926624" cy="2239955"/>
            </a:xfrm>
            <a:prstGeom prst="rect">
              <a:avLst/>
            </a:prstGeom>
          </p:spPr>
        </p:pic>
      </p:grpSp>
      <p:sp>
        <p:nvSpPr>
          <p:cNvPr id="10" name="Textfeld 9"/>
          <p:cNvSpPr txBox="1"/>
          <p:nvPr/>
        </p:nvSpPr>
        <p:spPr>
          <a:xfrm>
            <a:off x="664110" y="229736"/>
            <a:ext cx="35628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latin typeface="Calibri" charset="0"/>
                <a:ea typeface="Calibri" charset="0"/>
                <a:cs typeface="Calibri" charset="0"/>
              </a:rPr>
              <a:t>Kompetenzorientierung</a:t>
            </a:r>
            <a:endParaRPr lang="de-DE" b="1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6" name="Rechteck 5"/>
          <p:cNvSpPr/>
          <p:nvPr/>
        </p:nvSpPr>
        <p:spPr bwMode="auto">
          <a:xfrm>
            <a:off x="9961820" y="4617718"/>
            <a:ext cx="1285913" cy="613893"/>
          </a:xfrm>
          <a:prstGeom prst="rect">
            <a:avLst/>
          </a:prstGeom>
          <a:solidFill>
            <a:srgbClr val="FF0000">
              <a:alpha val="26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16" name="Rechteck 15"/>
          <p:cNvSpPr/>
          <p:nvPr/>
        </p:nvSpPr>
        <p:spPr bwMode="auto">
          <a:xfrm>
            <a:off x="8306845" y="2241743"/>
            <a:ext cx="974316" cy="327721"/>
          </a:xfrm>
          <a:prstGeom prst="rect">
            <a:avLst/>
          </a:prstGeom>
          <a:solidFill>
            <a:srgbClr val="FF0000">
              <a:alpha val="26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latin typeface="Times"/>
            </a:endParaRPr>
          </a:p>
        </p:txBody>
      </p:sp>
      <p:sp>
        <p:nvSpPr>
          <p:cNvPr id="17" name="Rechteck 16"/>
          <p:cNvSpPr/>
          <p:nvPr/>
        </p:nvSpPr>
        <p:spPr bwMode="auto">
          <a:xfrm>
            <a:off x="8658742" y="456856"/>
            <a:ext cx="1293008" cy="352066"/>
          </a:xfrm>
          <a:prstGeom prst="rect">
            <a:avLst/>
          </a:prstGeom>
          <a:solidFill>
            <a:srgbClr val="FF0000">
              <a:alpha val="26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latin typeface="Times"/>
            </a:endParaRPr>
          </a:p>
        </p:txBody>
      </p:sp>
      <p:sp>
        <p:nvSpPr>
          <p:cNvPr id="18" name="Rechteck 17"/>
          <p:cNvSpPr/>
          <p:nvPr/>
        </p:nvSpPr>
        <p:spPr bwMode="auto">
          <a:xfrm>
            <a:off x="8677231" y="4617719"/>
            <a:ext cx="1274519" cy="613893"/>
          </a:xfrm>
          <a:prstGeom prst="rect">
            <a:avLst/>
          </a:prstGeom>
          <a:solidFill>
            <a:srgbClr val="FF0000">
              <a:alpha val="26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latin typeface="Times"/>
            </a:endParaRPr>
          </a:p>
        </p:txBody>
      </p:sp>
      <p:pic>
        <p:nvPicPr>
          <p:cNvPr id="19" name="Bild 1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110" y="829326"/>
            <a:ext cx="3803190" cy="4878780"/>
          </a:xfrm>
          <a:prstGeom prst="rect">
            <a:avLst/>
          </a:prstGeom>
        </p:spPr>
      </p:pic>
      <p:sp>
        <p:nvSpPr>
          <p:cNvPr id="20" name="Rechteck 19"/>
          <p:cNvSpPr/>
          <p:nvPr/>
        </p:nvSpPr>
        <p:spPr bwMode="auto">
          <a:xfrm>
            <a:off x="8658742" y="5236762"/>
            <a:ext cx="1303078" cy="341078"/>
          </a:xfrm>
          <a:prstGeom prst="rect">
            <a:avLst/>
          </a:prstGeom>
          <a:solidFill>
            <a:srgbClr val="0070C0">
              <a:alpha val="4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latin typeface="Times"/>
            </a:endParaRPr>
          </a:p>
        </p:txBody>
      </p:sp>
      <p:sp>
        <p:nvSpPr>
          <p:cNvPr id="21" name="Rechteck 20"/>
          <p:cNvSpPr/>
          <p:nvPr/>
        </p:nvSpPr>
        <p:spPr bwMode="auto">
          <a:xfrm>
            <a:off x="10265492" y="2584394"/>
            <a:ext cx="982241" cy="309866"/>
          </a:xfrm>
          <a:prstGeom prst="rect">
            <a:avLst/>
          </a:prstGeom>
          <a:solidFill>
            <a:srgbClr val="0070C0">
              <a:alpha val="4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latin typeface="Times"/>
            </a:endParaRPr>
          </a:p>
        </p:txBody>
      </p:sp>
      <p:sp>
        <p:nvSpPr>
          <p:cNvPr id="22" name="Rechteck 21"/>
          <p:cNvSpPr/>
          <p:nvPr/>
        </p:nvSpPr>
        <p:spPr bwMode="auto">
          <a:xfrm>
            <a:off x="9281160" y="2586989"/>
            <a:ext cx="973052" cy="307271"/>
          </a:xfrm>
          <a:prstGeom prst="rect">
            <a:avLst/>
          </a:prstGeom>
          <a:solidFill>
            <a:srgbClr val="0070C0">
              <a:alpha val="4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latin typeface="Times"/>
            </a:endParaRPr>
          </a:p>
        </p:txBody>
      </p:sp>
      <p:sp>
        <p:nvSpPr>
          <p:cNvPr id="23" name="Rechteck 22"/>
          <p:cNvSpPr/>
          <p:nvPr/>
        </p:nvSpPr>
        <p:spPr bwMode="auto">
          <a:xfrm>
            <a:off x="9955582" y="5236762"/>
            <a:ext cx="1292151" cy="341078"/>
          </a:xfrm>
          <a:prstGeom prst="rect">
            <a:avLst/>
          </a:prstGeom>
          <a:solidFill>
            <a:srgbClr val="0070C0">
              <a:alpha val="4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latin typeface="Times"/>
            </a:endParaRPr>
          </a:p>
        </p:txBody>
      </p:sp>
      <p:sp>
        <p:nvSpPr>
          <p:cNvPr id="24" name="Rechteck 23"/>
          <p:cNvSpPr/>
          <p:nvPr/>
        </p:nvSpPr>
        <p:spPr bwMode="auto">
          <a:xfrm>
            <a:off x="8659599" y="5577840"/>
            <a:ext cx="1302221" cy="226500"/>
          </a:xfrm>
          <a:prstGeom prst="rect">
            <a:avLst/>
          </a:prstGeom>
          <a:solidFill>
            <a:srgbClr val="00B050">
              <a:alpha val="4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latin typeface="Times"/>
            </a:endParaRPr>
          </a:p>
        </p:txBody>
      </p:sp>
      <p:sp>
        <p:nvSpPr>
          <p:cNvPr id="25" name="Rechteck 24"/>
          <p:cNvSpPr/>
          <p:nvPr/>
        </p:nvSpPr>
        <p:spPr bwMode="auto">
          <a:xfrm>
            <a:off x="9281160" y="2909190"/>
            <a:ext cx="973052" cy="428695"/>
          </a:xfrm>
          <a:prstGeom prst="rect">
            <a:avLst/>
          </a:prstGeom>
          <a:solidFill>
            <a:srgbClr val="00B050">
              <a:alpha val="4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latin typeface="Times"/>
            </a:endParaRPr>
          </a:p>
        </p:txBody>
      </p:sp>
      <p:sp>
        <p:nvSpPr>
          <p:cNvPr id="26" name="Rechteck 25"/>
          <p:cNvSpPr/>
          <p:nvPr/>
        </p:nvSpPr>
        <p:spPr bwMode="auto">
          <a:xfrm>
            <a:off x="8306844" y="2905998"/>
            <a:ext cx="974316" cy="452185"/>
          </a:xfrm>
          <a:prstGeom prst="rect">
            <a:avLst/>
          </a:prstGeom>
          <a:solidFill>
            <a:srgbClr val="00B050">
              <a:alpha val="4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latin typeface="Times"/>
            </a:endParaRPr>
          </a:p>
        </p:txBody>
      </p:sp>
      <p:sp>
        <p:nvSpPr>
          <p:cNvPr id="27" name="Rechteck 26"/>
          <p:cNvSpPr/>
          <p:nvPr/>
        </p:nvSpPr>
        <p:spPr bwMode="auto">
          <a:xfrm>
            <a:off x="8658742" y="829220"/>
            <a:ext cx="1290030" cy="271005"/>
          </a:xfrm>
          <a:prstGeom prst="rect">
            <a:avLst/>
          </a:prstGeom>
          <a:solidFill>
            <a:srgbClr val="00B050">
              <a:alpha val="4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latin typeface="Times"/>
            </a:endParaRPr>
          </a:p>
        </p:txBody>
      </p:sp>
      <p:sp>
        <p:nvSpPr>
          <p:cNvPr id="28" name="Rechteck 27"/>
          <p:cNvSpPr/>
          <p:nvPr/>
        </p:nvSpPr>
        <p:spPr bwMode="auto">
          <a:xfrm>
            <a:off x="8306844" y="2584394"/>
            <a:ext cx="974316" cy="309866"/>
          </a:xfrm>
          <a:prstGeom prst="rect">
            <a:avLst/>
          </a:prstGeom>
          <a:solidFill>
            <a:srgbClr val="0070C0">
              <a:alpha val="4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latin typeface="Times"/>
            </a:endParaRPr>
          </a:p>
        </p:txBody>
      </p:sp>
      <p:sp>
        <p:nvSpPr>
          <p:cNvPr id="29" name="Rechteck 28"/>
          <p:cNvSpPr/>
          <p:nvPr/>
        </p:nvSpPr>
        <p:spPr bwMode="auto">
          <a:xfrm flipV="1">
            <a:off x="8658742" y="5797296"/>
            <a:ext cx="1303078" cy="443222"/>
          </a:xfrm>
          <a:prstGeom prst="rect">
            <a:avLst/>
          </a:prstGeom>
          <a:solidFill>
            <a:srgbClr val="FFFF00">
              <a:alpha val="4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latin typeface="Times"/>
            </a:endParaRPr>
          </a:p>
        </p:txBody>
      </p:sp>
      <p:sp>
        <p:nvSpPr>
          <p:cNvPr id="30" name="Rechteck 29"/>
          <p:cNvSpPr/>
          <p:nvPr/>
        </p:nvSpPr>
        <p:spPr bwMode="auto">
          <a:xfrm flipV="1">
            <a:off x="8306844" y="3390354"/>
            <a:ext cx="974316" cy="459269"/>
          </a:xfrm>
          <a:prstGeom prst="rect">
            <a:avLst/>
          </a:prstGeom>
          <a:solidFill>
            <a:srgbClr val="FFFF00">
              <a:alpha val="4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latin typeface="Times"/>
            </a:endParaRPr>
          </a:p>
        </p:txBody>
      </p:sp>
      <p:pic>
        <p:nvPicPr>
          <p:cNvPr id="32" name="Bild 31"/>
          <p:cNvPicPr>
            <a:picLocks noChangeAspect="1"/>
          </p:cNvPicPr>
          <p:nvPr/>
        </p:nvPicPr>
        <p:blipFill rotWithShape="1">
          <a:blip r:embed="rId5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78" t="44877" r="35529" b="39872"/>
          <a:stretch/>
        </p:blipFill>
        <p:spPr>
          <a:xfrm>
            <a:off x="8658742" y="6291072"/>
            <a:ext cx="1303078" cy="451762"/>
          </a:xfrm>
          <a:prstGeom prst="rect">
            <a:avLst/>
          </a:prstGeom>
        </p:spPr>
      </p:pic>
      <p:pic>
        <p:nvPicPr>
          <p:cNvPr id="33" name="Bild 32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78" t="44877" r="35529" b="39872"/>
          <a:stretch/>
        </p:blipFill>
        <p:spPr>
          <a:xfrm>
            <a:off x="8347560" y="3893782"/>
            <a:ext cx="933600" cy="529985"/>
          </a:xfrm>
          <a:prstGeom prst="rect">
            <a:avLst/>
          </a:prstGeom>
        </p:spPr>
      </p:pic>
      <p:pic>
        <p:nvPicPr>
          <p:cNvPr id="34" name="Bild 33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78" t="44877" r="35529" b="39872"/>
          <a:stretch/>
        </p:blipFill>
        <p:spPr>
          <a:xfrm>
            <a:off x="8651071" y="1766637"/>
            <a:ext cx="1304511" cy="306733"/>
          </a:xfrm>
          <a:prstGeom prst="rect">
            <a:avLst/>
          </a:prstGeom>
        </p:spPr>
      </p:pic>
      <p:pic>
        <p:nvPicPr>
          <p:cNvPr id="36" name="Bild 35"/>
          <p:cNvPicPr>
            <a:picLocks noChangeAspect="1"/>
          </p:cNvPicPr>
          <p:nvPr/>
        </p:nvPicPr>
        <p:blipFill rotWithShape="1">
          <a:blip r:embed="rId6"/>
          <a:srcRect b="83431"/>
          <a:stretch/>
        </p:blipFill>
        <p:spPr>
          <a:xfrm>
            <a:off x="4540240" y="0"/>
            <a:ext cx="2226206" cy="274778"/>
          </a:xfrm>
          <a:prstGeom prst="rect">
            <a:avLst/>
          </a:prstGeom>
        </p:spPr>
      </p:pic>
      <p:pic>
        <p:nvPicPr>
          <p:cNvPr id="47" name="Bild 4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92237" y="14364"/>
            <a:ext cx="3331920" cy="246050"/>
          </a:xfrm>
          <a:prstGeom prst="rect">
            <a:avLst/>
          </a:prstGeom>
        </p:spPr>
      </p:pic>
      <p:pic>
        <p:nvPicPr>
          <p:cNvPr id="48" name="Bild 47"/>
          <p:cNvPicPr>
            <a:picLocks noChangeAspect="1"/>
          </p:cNvPicPr>
          <p:nvPr/>
        </p:nvPicPr>
        <p:blipFill rotWithShape="1">
          <a:blip r:embed="rId6"/>
          <a:srcRect t="83798"/>
          <a:stretch/>
        </p:blipFill>
        <p:spPr>
          <a:xfrm>
            <a:off x="4639654" y="393034"/>
            <a:ext cx="2053912" cy="247895"/>
          </a:xfrm>
          <a:prstGeom prst="rect">
            <a:avLst/>
          </a:prstGeom>
        </p:spPr>
      </p:pic>
      <p:pic>
        <p:nvPicPr>
          <p:cNvPr id="49" name="Bild 48"/>
          <p:cNvPicPr>
            <a:picLocks noChangeAspect="1"/>
          </p:cNvPicPr>
          <p:nvPr/>
        </p:nvPicPr>
        <p:blipFill rotWithShape="1">
          <a:blip r:embed="rId6"/>
          <a:srcRect t="68512" b="15416"/>
          <a:stretch/>
        </p:blipFill>
        <p:spPr>
          <a:xfrm>
            <a:off x="4639654" y="710532"/>
            <a:ext cx="2053912" cy="245917"/>
          </a:xfrm>
          <a:prstGeom prst="rect">
            <a:avLst/>
          </a:prstGeom>
        </p:spPr>
      </p:pic>
      <p:pic>
        <p:nvPicPr>
          <p:cNvPr id="50" name="Bild 49"/>
          <p:cNvPicPr>
            <a:picLocks noChangeAspect="1"/>
          </p:cNvPicPr>
          <p:nvPr/>
        </p:nvPicPr>
        <p:blipFill rotWithShape="1">
          <a:blip r:embed="rId6"/>
          <a:srcRect t="50652" b="35337"/>
          <a:stretch/>
        </p:blipFill>
        <p:spPr>
          <a:xfrm>
            <a:off x="4640914" y="1018632"/>
            <a:ext cx="2053912" cy="214378"/>
          </a:xfrm>
          <a:prstGeom prst="rect">
            <a:avLst/>
          </a:prstGeom>
        </p:spPr>
      </p:pic>
      <p:pic>
        <p:nvPicPr>
          <p:cNvPr id="51" name="Bild 50"/>
          <p:cNvPicPr>
            <a:picLocks noChangeAspect="1"/>
          </p:cNvPicPr>
          <p:nvPr/>
        </p:nvPicPr>
        <p:blipFill rotWithShape="1">
          <a:blip r:embed="rId6"/>
          <a:srcRect t="30513" b="48967"/>
          <a:stretch/>
        </p:blipFill>
        <p:spPr>
          <a:xfrm>
            <a:off x="4640914" y="1311062"/>
            <a:ext cx="2053912" cy="313968"/>
          </a:xfrm>
          <a:prstGeom prst="rect">
            <a:avLst/>
          </a:prstGeom>
        </p:spPr>
      </p:pic>
      <p:pic>
        <p:nvPicPr>
          <p:cNvPr id="52" name="Bild 51"/>
          <p:cNvPicPr>
            <a:picLocks noChangeAspect="1"/>
          </p:cNvPicPr>
          <p:nvPr/>
        </p:nvPicPr>
        <p:blipFill rotWithShape="1">
          <a:blip r:embed="rId6"/>
          <a:srcRect t="16747" b="69953"/>
          <a:stretch/>
        </p:blipFill>
        <p:spPr>
          <a:xfrm>
            <a:off x="4658880" y="1656206"/>
            <a:ext cx="2053912" cy="203488"/>
          </a:xfrm>
          <a:prstGeom prst="rect">
            <a:avLst/>
          </a:prstGeom>
        </p:spPr>
      </p:pic>
      <p:sp>
        <p:nvSpPr>
          <p:cNvPr id="53" name="Pfeil nach oben 52"/>
          <p:cNvSpPr/>
          <p:nvPr/>
        </p:nvSpPr>
        <p:spPr bwMode="auto">
          <a:xfrm>
            <a:off x="4642676" y="1948993"/>
            <a:ext cx="276295" cy="4675091"/>
          </a:xfrm>
          <a:prstGeom prst="upArrow">
            <a:avLst/>
          </a:prstGeom>
          <a:solidFill>
            <a:srgbClr val="FFC000">
              <a:alpha val="8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54" name="Pfeil nach oben 53"/>
          <p:cNvSpPr/>
          <p:nvPr/>
        </p:nvSpPr>
        <p:spPr bwMode="auto">
          <a:xfrm>
            <a:off x="5507130" y="1948993"/>
            <a:ext cx="276295" cy="4675091"/>
          </a:xfrm>
          <a:prstGeom prst="upArrow">
            <a:avLst/>
          </a:prstGeom>
          <a:solidFill>
            <a:srgbClr val="FFC000">
              <a:alpha val="8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55" name="Pfeil nach oben 54"/>
          <p:cNvSpPr/>
          <p:nvPr/>
        </p:nvSpPr>
        <p:spPr bwMode="auto">
          <a:xfrm>
            <a:off x="6371664" y="1948992"/>
            <a:ext cx="276295" cy="4675091"/>
          </a:xfrm>
          <a:prstGeom prst="upArrow">
            <a:avLst/>
          </a:prstGeom>
          <a:solidFill>
            <a:srgbClr val="FFC000">
              <a:alpha val="8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56" name="Pfeil nach oben 55"/>
          <p:cNvSpPr/>
          <p:nvPr/>
        </p:nvSpPr>
        <p:spPr bwMode="auto">
          <a:xfrm>
            <a:off x="5060766" y="1961024"/>
            <a:ext cx="276295" cy="4675091"/>
          </a:xfrm>
          <a:prstGeom prst="upArrow">
            <a:avLst/>
          </a:prstGeom>
          <a:solidFill>
            <a:srgbClr val="FFC000">
              <a:alpha val="4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57" name="Pfeil nach oben 56"/>
          <p:cNvSpPr/>
          <p:nvPr/>
        </p:nvSpPr>
        <p:spPr bwMode="auto">
          <a:xfrm>
            <a:off x="5924503" y="1940870"/>
            <a:ext cx="276295" cy="4675091"/>
          </a:xfrm>
          <a:prstGeom prst="upArrow">
            <a:avLst/>
          </a:prstGeom>
          <a:solidFill>
            <a:srgbClr val="FFC000">
              <a:alpha val="4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grpSp>
        <p:nvGrpSpPr>
          <p:cNvPr id="44" name="Gruppierung 43"/>
          <p:cNvGrpSpPr/>
          <p:nvPr/>
        </p:nvGrpSpPr>
        <p:grpSpPr>
          <a:xfrm>
            <a:off x="-21536" y="350874"/>
            <a:ext cx="286712" cy="5833708"/>
            <a:chOff x="-21537" y="350874"/>
            <a:chExt cx="588100" cy="5833708"/>
          </a:xfrm>
        </p:grpSpPr>
        <p:sp>
          <p:nvSpPr>
            <p:cNvPr id="45" name="Rechteck 44"/>
            <p:cNvSpPr/>
            <p:nvPr/>
          </p:nvSpPr>
          <p:spPr>
            <a:xfrm>
              <a:off x="-21537" y="959017"/>
              <a:ext cx="288001" cy="1075852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6" name="Rechteck 45"/>
            <p:cNvSpPr/>
            <p:nvPr/>
          </p:nvSpPr>
          <p:spPr>
            <a:xfrm>
              <a:off x="-21535" y="2019718"/>
              <a:ext cx="288000" cy="1005372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8" name="Rechteck 57"/>
            <p:cNvSpPr/>
            <p:nvPr/>
          </p:nvSpPr>
          <p:spPr>
            <a:xfrm>
              <a:off x="-21533" y="350874"/>
              <a:ext cx="287999" cy="63170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9" name="Rechteck 58"/>
            <p:cNvSpPr/>
            <p:nvPr/>
          </p:nvSpPr>
          <p:spPr>
            <a:xfrm>
              <a:off x="-21535" y="5236762"/>
              <a:ext cx="288000" cy="4052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0" name="Rechteck 59"/>
            <p:cNvSpPr/>
            <p:nvPr/>
          </p:nvSpPr>
          <p:spPr>
            <a:xfrm>
              <a:off x="-21535" y="3025090"/>
              <a:ext cx="588098" cy="2211672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1" name="Rechteck 60"/>
            <p:cNvSpPr/>
            <p:nvPr/>
          </p:nvSpPr>
          <p:spPr>
            <a:xfrm>
              <a:off x="-21535" y="5642048"/>
              <a:ext cx="288000" cy="542534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62" name="Rechteck 61"/>
          <p:cNvSpPr/>
          <p:nvPr/>
        </p:nvSpPr>
        <p:spPr bwMode="auto">
          <a:xfrm>
            <a:off x="9948772" y="445012"/>
            <a:ext cx="1293008" cy="363910"/>
          </a:xfrm>
          <a:prstGeom prst="rect">
            <a:avLst/>
          </a:prstGeom>
          <a:solidFill>
            <a:srgbClr val="FF0000">
              <a:alpha val="26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latin typeface="Times"/>
            </a:endParaRPr>
          </a:p>
        </p:txBody>
      </p:sp>
      <p:sp>
        <p:nvSpPr>
          <p:cNvPr id="63" name="Rechteck 62"/>
          <p:cNvSpPr/>
          <p:nvPr/>
        </p:nvSpPr>
        <p:spPr bwMode="auto">
          <a:xfrm flipV="1">
            <a:off x="8665552" y="1144580"/>
            <a:ext cx="1290030" cy="571503"/>
          </a:xfrm>
          <a:prstGeom prst="rect">
            <a:avLst/>
          </a:prstGeom>
          <a:solidFill>
            <a:srgbClr val="FFFF00">
              <a:alpha val="4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latin typeface="Times"/>
            </a:endParaRPr>
          </a:p>
        </p:txBody>
      </p:sp>
      <p:pic>
        <p:nvPicPr>
          <p:cNvPr id="64" name="Bild 63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78" t="44877" r="35529" b="39872"/>
          <a:stretch/>
        </p:blipFill>
        <p:spPr>
          <a:xfrm>
            <a:off x="9955582" y="1761486"/>
            <a:ext cx="1304511" cy="306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052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6" grpId="0" animBg="1"/>
      <p:bldP spid="17" grpId="0" animBg="1"/>
      <p:bldP spid="18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62" grpId="0" animBg="1"/>
      <p:bldP spid="6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694557" y="224975"/>
            <a:ext cx="7510462" cy="73866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rtlCol="0" anchor="b" anchorCtr="0" compatLnSpc="1">
            <a:prstTxWarp prst="textNoShape">
              <a:avLst/>
            </a:prstTxWarp>
            <a:spAutoFit/>
          </a:bodyPr>
          <a:lstStyle/>
          <a:p>
            <a:r>
              <a:rPr lang="de-DE" sz="2400" b="1" kern="1200" dirty="0">
                <a:solidFill>
                  <a:schemeClr val="tx1"/>
                </a:solidFill>
              </a:rPr>
              <a:t/>
            </a:r>
            <a:br>
              <a:rPr lang="de-DE" sz="2400" b="1" kern="1200" dirty="0">
                <a:solidFill>
                  <a:schemeClr val="tx1"/>
                </a:solidFill>
              </a:rPr>
            </a:br>
            <a:r>
              <a:rPr lang="de-DE" sz="2400" b="1" kern="1200" dirty="0">
                <a:solidFill>
                  <a:schemeClr val="tx1"/>
                </a:solidFill>
              </a:rPr>
              <a:t>Geographische Arbeitstechniken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4294967295"/>
          </p:nvPr>
        </p:nvSpPr>
        <p:spPr>
          <a:xfrm>
            <a:off x="368710" y="1196975"/>
            <a:ext cx="11503742" cy="4895850"/>
          </a:xfrm>
        </p:spPr>
        <p:txBody>
          <a:bodyPr>
            <a:noAutofit/>
          </a:bodyPr>
          <a:lstStyle/>
          <a:p>
            <a:pPr marL="933450" lvl="1" indent="-457200">
              <a:spcBef>
                <a:spcPts val="700"/>
              </a:spcBef>
              <a:buClr>
                <a:schemeClr val="tx1"/>
              </a:buClr>
              <a:buSzPct val="100000"/>
              <a:buFont typeface="Symbol" charset="2"/>
              <a:buChar char="–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000" kern="1200" dirty="0"/>
              <a:t>Anwendung und Interpretation von Karten und anderen Hilfsmitteln, um sich räumlich orientieren zu können (auch GPS);</a:t>
            </a:r>
          </a:p>
          <a:p>
            <a:pPr marL="933450" lvl="1" indent="-457200">
              <a:spcBef>
                <a:spcPts val="700"/>
              </a:spcBef>
              <a:buClr>
                <a:schemeClr val="tx1"/>
              </a:buClr>
              <a:buSzPct val="100000"/>
              <a:buFont typeface="Symbol" charset="2"/>
              <a:buChar char="–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000" kern="1200" dirty="0"/>
              <a:t>reflektierte Nutzung verbaler, bildhafter, quantitativer und symbolischer Informationsquellen, um Rauminformationen gewinnen, verarbeiten, dokumentieren, präsentieren und bewerten zu können;</a:t>
            </a:r>
          </a:p>
          <a:p>
            <a:pPr marL="933450" lvl="1" indent="-457200">
              <a:spcBef>
                <a:spcPts val="700"/>
              </a:spcBef>
              <a:buClr>
                <a:schemeClr val="tx1"/>
              </a:buClr>
              <a:buSzPct val="100000"/>
              <a:buFont typeface="Symbol" charset="2"/>
              <a:buChar char="–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000" kern="1200" dirty="0"/>
              <a:t>reflektierter Umgang mit modernen Informations- und Kommunikationstechniken um geographisch relevante Informationen zielgerichtet und themenbezogen gewinnen, verarbeiten, dokumentieren, präsentieren und beurteilen zu können;</a:t>
            </a:r>
          </a:p>
          <a:p>
            <a:pPr marL="933450" lvl="1" indent="-457200">
              <a:spcBef>
                <a:spcPts val="700"/>
              </a:spcBef>
              <a:buClr>
                <a:schemeClr val="tx1"/>
              </a:buClr>
              <a:buSzPct val="100000"/>
              <a:buFont typeface="Symbol" charset="2"/>
              <a:buChar char="–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000" kern="1200" dirty="0"/>
              <a:t>Kommunizieren und Artikulieren von Meinungen, um geographische Themen- und Problemfelder ansprechen, vermitteln und bewerten zu können; </a:t>
            </a:r>
          </a:p>
          <a:p>
            <a:pPr marL="933450" lvl="1" indent="-457200">
              <a:spcBef>
                <a:spcPts val="700"/>
              </a:spcBef>
              <a:buClr>
                <a:schemeClr val="tx1"/>
              </a:buClr>
              <a:buSzPct val="100000"/>
              <a:buFont typeface="Symbol" charset="2"/>
              <a:buChar char="–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000" kern="1200" dirty="0"/>
              <a:t>Einsatz experimenteller Arbeitsweisen und Verfahren, um Situationen und Vorgänge simulieren zu können;</a:t>
            </a:r>
          </a:p>
          <a:p>
            <a:pPr marL="933450" lvl="1" indent="-457200">
              <a:spcBef>
                <a:spcPts val="700"/>
              </a:spcBef>
              <a:buClr>
                <a:schemeClr val="tx1"/>
              </a:buClr>
              <a:buSzPct val="100000"/>
              <a:buFont typeface="Symbol" charset="2"/>
              <a:buChar char="–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000" kern="1200" dirty="0"/>
              <a:t>Gewinnung von Erkenntnissen durch synoptische Verfahren; </a:t>
            </a:r>
          </a:p>
          <a:p>
            <a:pPr marL="933450" lvl="1" indent="-457200">
              <a:spcBef>
                <a:spcPts val="700"/>
              </a:spcBef>
              <a:buClr>
                <a:schemeClr val="tx1"/>
              </a:buClr>
              <a:buSzPct val="100000"/>
              <a:buFont typeface="Symbol" charset="2"/>
              <a:buChar char="–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000" kern="1200" dirty="0"/>
              <a:t>Einbringen von Medien und Methoden beim interdisziplinären Arbeiten, um Situationen aus geographischer Sicht mehrperspektivisch wahrnehmen und differenzierte Lösungsansätze finden zu können.</a:t>
            </a:r>
          </a:p>
        </p:txBody>
      </p:sp>
      <p:sp>
        <p:nvSpPr>
          <p:cNvPr id="4" name="Titel 1"/>
          <p:cNvSpPr txBox="1">
            <a:spLocks/>
          </p:cNvSpPr>
          <p:nvPr/>
        </p:nvSpPr>
        <p:spPr bwMode="auto">
          <a:xfrm>
            <a:off x="2243138" y="-412696"/>
            <a:ext cx="747402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rm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Calibri" charset="0"/>
                <a:ea typeface="Calibri" charset="0"/>
                <a:cs typeface="Calibri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"/>
                <a:ea typeface="ＭＳ Ｐゴシック" charset="0"/>
                <a:cs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"/>
                <a:ea typeface="ＭＳ Ｐゴシック" charset="0"/>
                <a:cs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"/>
                <a:ea typeface="ＭＳ Ｐゴシック" charset="0"/>
                <a:cs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"/>
                <a:ea typeface="ＭＳ Ｐゴシック" charset="0"/>
                <a:cs typeface="ＭＳ Ｐゴシック" charset="0"/>
              </a:defRPr>
            </a:lvl5pPr>
            <a:lvl6pPr marL="457153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"/>
              </a:defRPr>
            </a:lvl6pPr>
            <a:lvl7pPr marL="914305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"/>
              </a:defRPr>
            </a:lvl7pPr>
            <a:lvl8pPr marL="1371458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"/>
              </a:defRPr>
            </a:lvl8pPr>
            <a:lvl9pPr marL="1828610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imes"/>
              </a:defRPr>
            </a:lvl9pPr>
          </a:lstStyle>
          <a:p>
            <a:endParaRPr lang="de-DE" b="1" kern="0" dirty="0">
              <a:solidFill>
                <a:srgbClr val="006600"/>
              </a:solidFill>
            </a:endParaRPr>
          </a:p>
        </p:txBody>
      </p:sp>
      <p:grpSp>
        <p:nvGrpSpPr>
          <p:cNvPr id="5" name="Gruppierung 4"/>
          <p:cNvGrpSpPr/>
          <p:nvPr/>
        </p:nvGrpSpPr>
        <p:grpSpPr>
          <a:xfrm>
            <a:off x="-21536" y="350874"/>
            <a:ext cx="286712" cy="5833708"/>
            <a:chOff x="-21537" y="350874"/>
            <a:chExt cx="588100" cy="5833708"/>
          </a:xfrm>
        </p:grpSpPr>
        <p:sp>
          <p:nvSpPr>
            <p:cNvPr id="6" name="Rechteck 5"/>
            <p:cNvSpPr/>
            <p:nvPr/>
          </p:nvSpPr>
          <p:spPr>
            <a:xfrm>
              <a:off x="-21537" y="959017"/>
              <a:ext cx="288001" cy="1075852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" name="Rechteck 6"/>
            <p:cNvSpPr/>
            <p:nvPr/>
          </p:nvSpPr>
          <p:spPr>
            <a:xfrm>
              <a:off x="-21535" y="2019718"/>
              <a:ext cx="288000" cy="1005372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" name="Rechteck 7"/>
            <p:cNvSpPr/>
            <p:nvPr/>
          </p:nvSpPr>
          <p:spPr>
            <a:xfrm>
              <a:off x="-21533" y="350874"/>
              <a:ext cx="287999" cy="63170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" name="Rechteck 8"/>
            <p:cNvSpPr/>
            <p:nvPr/>
          </p:nvSpPr>
          <p:spPr>
            <a:xfrm>
              <a:off x="-21535" y="5236762"/>
              <a:ext cx="288000" cy="4052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" name="Rechteck 9"/>
            <p:cNvSpPr/>
            <p:nvPr/>
          </p:nvSpPr>
          <p:spPr>
            <a:xfrm>
              <a:off x="-21535" y="3025090"/>
              <a:ext cx="588098" cy="2211672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" name="Rechteck 10"/>
            <p:cNvSpPr/>
            <p:nvPr/>
          </p:nvSpPr>
          <p:spPr>
            <a:xfrm>
              <a:off x="-21535" y="5642048"/>
              <a:ext cx="288000" cy="542534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239330618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/>
          <p:cNvSpPr txBox="1"/>
          <p:nvPr/>
        </p:nvSpPr>
        <p:spPr>
          <a:xfrm>
            <a:off x="1010080" y="172258"/>
            <a:ext cx="29026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latin typeface="Calibri" charset="0"/>
                <a:ea typeface="Calibri" charset="0"/>
                <a:cs typeface="Calibri" charset="0"/>
              </a:rPr>
              <a:t>Leitperspektiven</a:t>
            </a:r>
            <a:endParaRPr lang="de-DE" sz="2400" b="1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1010081" y="633923"/>
            <a:ext cx="1069635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.AppleSystemUIFont" charset="-120"/>
              <a:buChar char="-"/>
            </a:pPr>
            <a:r>
              <a:rPr lang="de-DE" dirty="0" smtClean="0">
                <a:solidFill>
                  <a:srgbClr val="262626"/>
                </a:solidFill>
                <a:latin typeface="Calibri" charset="0"/>
                <a:ea typeface="Calibri" charset="0"/>
                <a:cs typeface="Calibri" charset="0"/>
              </a:rPr>
              <a:t>allgemeine </a:t>
            </a:r>
            <a:r>
              <a:rPr lang="de-DE" dirty="0">
                <a:solidFill>
                  <a:srgbClr val="262626"/>
                </a:solidFill>
                <a:latin typeface="Calibri" charset="0"/>
                <a:ea typeface="Calibri" charset="0"/>
                <a:cs typeface="Calibri" charset="0"/>
              </a:rPr>
              <a:t>Bildungs- und </a:t>
            </a:r>
            <a:r>
              <a:rPr lang="de-DE" dirty="0" smtClean="0">
                <a:solidFill>
                  <a:srgbClr val="262626"/>
                </a:solidFill>
                <a:latin typeface="Calibri" charset="0"/>
                <a:ea typeface="Calibri" charset="0"/>
                <a:cs typeface="Calibri" charset="0"/>
              </a:rPr>
              <a:t>Erziehungsziele</a:t>
            </a:r>
          </a:p>
          <a:p>
            <a:pPr marL="342900" indent="-342900">
              <a:buFont typeface=".AppleSystemUIFont" charset="-120"/>
              <a:buChar char="-"/>
            </a:pPr>
            <a:r>
              <a:rPr lang="de-DE" dirty="0" smtClean="0">
                <a:solidFill>
                  <a:srgbClr val="262626"/>
                </a:solidFill>
                <a:latin typeface="Calibri" charset="0"/>
                <a:ea typeface="Calibri" charset="0"/>
                <a:cs typeface="Calibri" charset="0"/>
              </a:rPr>
              <a:t>fachübergreifend</a:t>
            </a:r>
          </a:p>
          <a:p>
            <a:pPr marL="342900" indent="-342900">
              <a:buFont typeface=".AppleSystemUIFont" charset="-120"/>
              <a:buChar char="-"/>
            </a:pPr>
            <a:r>
              <a:rPr lang="de-DE" dirty="0">
                <a:solidFill>
                  <a:srgbClr val="262626"/>
                </a:solidFill>
                <a:latin typeface="Calibri" charset="0"/>
                <a:ea typeface="Calibri" charset="0"/>
                <a:cs typeface="Calibri" charset="0"/>
              </a:rPr>
              <a:t>zeitgemäße Auslegung </a:t>
            </a:r>
            <a:r>
              <a:rPr lang="de-DE" dirty="0" smtClean="0">
                <a:solidFill>
                  <a:srgbClr val="262626"/>
                </a:solidFill>
                <a:latin typeface="Calibri" charset="0"/>
                <a:ea typeface="Calibri" charset="0"/>
                <a:cs typeface="Calibri" charset="0"/>
              </a:rPr>
              <a:t>normativer Grundlagen</a:t>
            </a:r>
          </a:p>
          <a:p>
            <a:pPr marL="342900" indent="-342900">
              <a:buFont typeface=".AppleSystemUIFont" charset="-120"/>
              <a:buChar char="-"/>
            </a:pPr>
            <a:r>
              <a:rPr lang="de-DE" dirty="0">
                <a:solidFill>
                  <a:srgbClr val="262626"/>
                </a:solidFill>
                <a:latin typeface="Calibri" charset="0"/>
                <a:ea typeface="Calibri" charset="0"/>
                <a:cs typeface="Calibri" charset="0"/>
              </a:rPr>
              <a:t>Persönlichkeitsbildung und </a:t>
            </a:r>
            <a:r>
              <a:rPr lang="de-DE" dirty="0" smtClean="0">
                <a:solidFill>
                  <a:srgbClr val="262626"/>
                </a:solidFill>
                <a:latin typeface="Calibri" charset="0"/>
                <a:ea typeface="Calibri" charset="0"/>
                <a:cs typeface="Calibri" charset="0"/>
              </a:rPr>
              <a:t>–</a:t>
            </a:r>
            <a:r>
              <a:rPr lang="de-DE" dirty="0" err="1" smtClean="0">
                <a:solidFill>
                  <a:srgbClr val="262626"/>
                </a:solidFill>
                <a:latin typeface="Calibri" charset="0"/>
                <a:ea typeface="Calibri" charset="0"/>
                <a:cs typeface="Calibri" charset="0"/>
              </a:rPr>
              <a:t>stärkung</a:t>
            </a:r>
            <a:endParaRPr lang="de-DE" dirty="0" smtClean="0">
              <a:solidFill>
                <a:srgbClr val="262626"/>
              </a:solidFill>
              <a:latin typeface="Calibri" charset="0"/>
              <a:ea typeface="Calibri" charset="0"/>
              <a:cs typeface="Calibri" charset="0"/>
            </a:endParaRPr>
          </a:p>
          <a:p>
            <a:pPr marL="342900" indent="-342900">
              <a:buFont typeface=".AppleSystemUIFont" charset="-120"/>
              <a:buChar char="-"/>
            </a:pPr>
            <a:r>
              <a:rPr lang="de-DE" dirty="0">
                <a:solidFill>
                  <a:srgbClr val="262626"/>
                </a:solidFill>
                <a:latin typeface="Calibri" charset="0"/>
                <a:ea typeface="Calibri" charset="0"/>
                <a:cs typeface="Calibri" charset="0"/>
              </a:rPr>
              <a:t>Bildung zur Gemeinschafts- und Teilhabefähigkeit</a:t>
            </a:r>
          </a:p>
          <a:p>
            <a:pPr marL="342900" indent="-342900">
              <a:buFont typeface=".AppleSystemUIFont" charset="-120"/>
              <a:buChar char="-"/>
            </a:pPr>
            <a:r>
              <a:rPr lang="de-DE" dirty="0">
                <a:solidFill>
                  <a:srgbClr val="262626"/>
                </a:solidFill>
                <a:latin typeface="Calibri" charset="0"/>
                <a:ea typeface="Calibri" charset="0"/>
                <a:cs typeface="Calibri" charset="0"/>
              </a:rPr>
              <a:t>Sensibilisierung für den globalen Kontext des Alltagshandelns </a:t>
            </a:r>
            <a:endParaRPr lang="de-DE" dirty="0" smtClean="0">
              <a:solidFill>
                <a:srgbClr val="262626"/>
              </a:solidFill>
              <a:latin typeface="Calibri" charset="0"/>
              <a:ea typeface="Calibri" charset="0"/>
              <a:cs typeface="Calibri" charset="0"/>
            </a:endParaRPr>
          </a:p>
          <a:p>
            <a:pPr marL="342900" indent="-342900">
              <a:buFont typeface=".AppleSystemUIFont" charset="-120"/>
              <a:buChar char="-"/>
            </a:pPr>
            <a:endParaRPr lang="de-DE" dirty="0">
              <a:solidFill>
                <a:srgbClr val="262626"/>
              </a:solidFill>
              <a:latin typeface="Calibri" charset="0"/>
              <a:ea typeface="Calibri" charset="0"/>
              <a:cs typeface="Calibri" charset="0"/>
            </a:endParaRPr>
          </a:p>
          <a:p>
            <a:r>
              <a:rPr lang="de-DE" dirty="0" smtClean="0">
                <a:solidFill>
                  <a:srgbClr val="262626"/>
                </a:solidFill>
                <a:latin typeface="Calibri" charset="0"/>
                <a:ea typeface="Calibri" charset="0"/>
                <a:cs typeface="Calibri" charset="0"/>
              </a:rPr>
              <a:t>Herausforderungen und </a:t>
            </a:r>
            <a:r>
              <a:rPr lang="de-DE" b="1" dirty="0" smtClean="0">
                <a:solidFill>
                  <a:srgbClr val="262626"/>
                </a:solidFill>
                <a:latin typeface="Calibri" charset="0"/>
                <a:ea typeface="Calibri" charset="0"/>
                <a:cs typeface="Calibri" charset="0"/>
              </a:rPr>
              <a:t>Leitperspektiven</a:t>
            </a:r>
          </a:p>
          <a:p>
            <a:r>
              <a:rPr lang="de-DE" b="1" dirty="0" smtClean="0">
                <a:solidFill>
                  <a:srgbClr val="262626"/>
                </a:solidFill>
                <a:latin typeface="Calibri" charset="0"/>
                <a:ea typeface="Calibri" charset="0"/>
                <a:cs typeface="Calibri" charset="0"/>
              </a:rPr>
              <a:t>Allgemein</a:t>
            </a:r>
          </a:p>
          <a:p>
            <a:pPr marL="342900" indent="-342900">
              <a:buFont typeface=".AppleSystemUIFont" charset="-120"/>
              <a:buChar char="-"/>
            </a:pPr>
            <a:r>
              <a:rPr lang="de-DE" dirty="0">
                <a:solidFill>
                  <a:srgbClr val="262626"/>
                </a:solidFill>
                <a:latin typeface="Calibri" charset="0"/>
                <a:ea typeface="Calibri" charset="0"/>
                <a:cs typeface="Calibri" charset="0"/>
              </a:rPr>
              <a:t>Überlebensfrage angesichts der Begrenztheit eigener und natürlicher </a:t>
            </a:r>
            <a:r>
              <a:rPr lang="de-DE" dirty="0" smtClean="0">
                <a:solidFill>
                  <a:srgbClr val="262626"/>
                </a:solidFill>
                <a:latin typeface="Calibri" charset="0"/>
                <a:ea typeface="Calibri" charset="0"/>
                <a:cs typeface="Calibri" charset="0"/>
              </a:rPr>
              <a:t>Ressourcen: </a:t>
            </a:r>
            <a:br>
              <a:rPr lang="de-DE" dirty="0" smtClean="0">
                <a:solidFill>
                  <a:srgbClr val="262626"/>
                </a:solidFill>
                <a:latin typeface="Calibri" charset="0"/>
                <a:ea typeface="Calibri" charset="0"/>
                <a:cs typeface="Calibri" charset="0"/>
              </a:rPr>
            </a:br>
            <a:r>
              <a:rPr lang="de-DE" b="1" dirty="0" smtClean="0">
                <a:solidFill>
                  <a:srgbClr val="262626"/>
                </a:solidFill>
                <a:latin typeface="Calibri" charset="0"/>
                <a:ea typeface="Calibri" charset="0"/>
                <a:cs typeface="Calibri" charset="0"/>
              </a:rPr>
              <a:t>Bildung für nachhaltige Entwicklung (BNE)</a:t>
            </a:r>
          </a:p>
          <a:p>
            <a:pPr marL="342900" indent="-342900">
              <a:buFont typeface=".AppleSystemUIFont" charset="-120"/>
              <a:buChar char="-"/>
            </a:pPr>
            <a:r>
              <a:rPr lang="de-DE" dirty="0" smtClean="0">
                <a:solidFill>
                  <a:srgbClr val="262626"/>
                </a:solidFill>
                <a:latin typeface="Calibri" charset="0"/>
                <a:ea typeface="Calibri" charset="0"/>
                <a:cs typeface="Calibri" charset="0"/>
              </a:rPr>
              <a:t>Orientierungsfähigkeit</a:t>
            </a:r>
            <a:r>
              <a:rPr lang="de-DE" dirty="0">
                <a:solidFill>
                  <a:srgbClr val="262626"/>
                </a:solidFill>
                <a:latin typeface="Calibri" charset="0"/>
                <a:ea typeface="Calibri" charset="0"/>
                <a:cs typeface="Calibri" charset="0"/>
              </a:rPr>
              <a:t>, Verantwortungsübernahme und Konfliktfähigkeit angesichts konkurrierender Geltungsansprüche in der modernen Gesellschaft (Pluralitätsfähigkeit</a:t>
            </a:r>
            <a:r>
              <a:rPr lang="de-DE" dirty="0" smtClean="0">
                <a:solidFill>
                  <a:srgbClr val="262626"/>
                </a:solidFill>
                <a:latin typeface="Calibri" charset="0"/>
                <a:ea typeface="Calibri" charset="0"/>
                <a:cs typeface="Calibri" charset="0"/>
              </a:rPr>
              <a:t>)</a:t>
            </a:r>
            <a:br>
              <a:rPr lang="de-DE" dirty="0" smtClean="0">
                <a:solidFill>
                  <a:srgbClr val="262626"/>
                </a:solidFill>
                <a:latin typeface="Calibri" charset="0"/>
                <a:ea typeface="Calibri" charset="0"/>
                <a:cs typeface="Calibri" charset="0"/>
              </a:rPr>
            </a:br>
            <a:r>
              <a:rPr lang="de-DE" b="1" dirty="0" smtClean="0">
                <a:latin typeface="Calibri" charset="0"/>
                <a:ea typeface="Calibri" charset="0"/>
                <a:cs typeface="Calibri" charset="0"/>
              </a:rPr>
              <a:t>Bildung </a:t>
            </a:r>
            <a:r>
              <a:rPr lang="de-DE" b="1" dirty="0">
                <a:latin typeface="Calibri" charset="0"/>
                <a:ea typeface="Calibri" charset="0"/>
                <a:cs typeface="Calibri" charset="0"/>
              </a:rPr>
              <a:t>für Toleranz und Akzeptanz von Vielfalt (BTV</a:t>
            </a:r>
            <a:r>
              <a:rPr lang="de-DE" b="1" dirty="0" smtClean="0">
                <a:latin typeface="Calibri" charset="0"/>
                <a:ea typeface="Calibri" charset="0"/>
                <a:cs typeface="Calibri" charset="0"/>
              </a:rPr>
              <a:t>)</a:t>
            </a:r>
          </a:p>
          <a:p>
            <a:pPr marL="342900" indent="-342900">
              <a:buFont typeface=".AppleSystemUIFont" charset="-120"/>
              <a:buChar char="-"/>
            </a:pPr>
            <a:r>
              <a:rPr lang="de-DE" dirty="0" smtClean="0">
                <a:solidFill>
                  <a:srgbClr val="262626"/>
                </a:solidFill>
                <a:latin typeface="Calibri" charset="0"/>
                <a:ea typeface="Calibri" charset="0"/>
                <a:cs typeface="Calibri" charset="0"/>
              </a:rPr>
              <a:t>achtsamen </a:t>
            </a:r>
            <a:r>
              <a:rPr lang="de-DE" dirty="0">
                <a:solidFill>
                  <a:srgbClr val="262626"/>
                </a:solidFill>
                <a:latin typeface="Calibri" charset="0"/>
                <a:ea typeface="Calibri" charset="0"/>
                <a:cs typeface="Calibri" charset="0"/>
              </a:rPr>
              <a:t>Umgang mit eigenen psychischen und physischen Möglichkeiten und Grenzen (Resilienz) sowie denen des Anderen (</a:t>
            </a:r>
            <a:r>
              <a:rPr lang="de-DE" dirty="0" smtClean="0">
                <a:solidFill>
                  <a:srgbClr val="262626"/>
                </a:solidFill>
                <a:latin typeface="Calibri" charset="0"/>
                <a:ea typeface="Calibri" charset="0"/>
                <a:cs typeface="Calibri" charset="0"/>
              </a:rPr>
              <a:t>Empathie): </a:t>
            </a:r>
            <a:r>
              <a:rPr lang="de-DE" b="1" dirty="0" smtClean="0">
                <a:latin typeface="Calibri" charset="0"/>
                <a:ea typeface="Calibri" charset="0"/>
                <a:cs typeface="Calibri" charset="0"/>
              </a:rPr>
              <a:t>Prävention </a:t>
            </a:r>
            <a:r>
              <a:rPr lang="de-DE" b="1" dirty="0">
                <a:latin typeface="Calibri" charset="0"/>
                <a:ea typeface="Calibri" charset="0"/>
                <a:cs typeface="Calibri" charset="0"/>
              </a:rPr>
              <a:t>und Gesundheitsförderung (PG)</a:t>
            </a:r>
            <a:r>
              <a:rPr lang="de-DE" dirty="0">
                <a:latin typeface="Calibri" charset="0"/>
                <a:ea typeface="Calibri" charset="0"/>
                <a:cs typeface="Calibri" charset="0"/>
              </a:rPr>
              <a:t> </a:t>
            </a:r>
            <a:endParaRPr lang="de-DE" dirty="0" smtClean="0">
              <a:latin typeface="Calibri" charset="0"/>
              <a:ea typeface="Calibri" charset="0"/>
              <a:cs typeface="Calibri" charset="0"/>
            </a:endParaRPr>
          </a:p>
          <a:p>
            <a:r>
              <a:rPr lang="de-DE" b="1" dirty="0" smtClean="0">
                <a:solidFill>
                  <a:srgbClr val="262626"/>
                </a:solidFill>
                <a:latin typeface="Calibri" charset="0"/>
                <a:ea typeface="Calibri" charset="0"/>
                <a:cs typeface="Calibri" charset="0"/>
              </a:rPr>
              <a:t>Themenspezifisch</a:t>
            </a:r>
            <a:endParaRPr lang="de-DE" dirty="0" smtClean="0">
              <a:solidFill>
                <a:srgbClr val="262626"/>
              </a:solidFill>
              <a:latin typeface="Calibri" charset="0"/>
              <a:ea typeface="Calibri" charset="0"/>
              <a:cs typeface="Calibri" charset="0"/>
            </a:endParaRPr>
          </a:p>
          <a:p>
            <a:pPr marL="342900" indent="-342900">
              <a:buFont typeface=".AppleSystemUIFont" charset="-120"/>
              <a:buChar char="-"/>
            </a:pPr>
            <a:r>
              <a:rPr lang="de-DE" dirty="0" smtClean="0">
                <a:solidFill>
                  <a:srgbClr val="262626"/>
                </a:solidFill>
                <a:latin typeface="Calibri" charset="0"/>
                <a:ea typeface="Calibri" charset="0"/>
                <a:cs typeface="Calibri" charset="0"/>
              </a:rPr>
              <a:t>Veränderungen in Berufs- </a:t>
            </a:r>
            <a:r>
              <a:rPr lang="de-DE" dirty="0">
                <a:solidFill>
                  <a:srgbClr val="262626"/>
                </a:solidFill>
                <a:latin typeface="Calibri" charset="0"/>
                <a:ea typeface="Calibri" charset="0"/>
                <a:cs typeface="Calibri" charset="0"/>
              </a:rPr>
              <a:t>und </a:t>
            </a:r>
            <a:r>
              <a:rPr lang="de-DE" dirty="0" smtClean="0">
                <a:solidFill>
                  <a:srgbClr val="262626"/>
                </a:solidFill>
                <a:latin typeface="Calibri" charset="0"/>
                <a:ea typeface="Calibri" charset="0"/>
                <a:cs typeface="Calibri" charset="0"/>
              </a:rPr>
              <a:t>Arbeitswelt: </a:t>
            </a:r>
            <a:r>
              <a:rPr lang="de-DE" b="1" dirty="0" smtClean="0">
                <a:latin typeface="Calibri" charset="0"/>
                <a:ea typeface="Calibri" charset="0"/>
                <a:cs typeface="Calibri" charset="0"/>
              </a:rPr>
              <a:t>Berufliche </a:t>
            </a:r>
            <a:r>
              <a:rPr lang="de-DE" b="1" dirty="0">
                <a:latin typeface="Calibri" charset="0"/>
                <a:ea typeface="Calibri" charset="0"/>
                <a:cs typeface="Calibri" charset="0"/>
              </a:rPr>
              <a:t>Orientierung (BO)</a:t>
            </a:r>
            <a:endParaRPr lang="de-DE" dirty="0" smtClean="0">
              <a:solidFill>
                <a:srgbClr val="262626"/>
              </a:solidFill>
              <a:latin typeface="Calibri" charset="0"/>
              <a:ea typeface="Calibri" charset="0"/>
              <a:cs typeface="Calibri" charset="0"/>
            </a:endParaRPr>
          </a:p>
          <a:p>
            <a:pPr marL="342900" indent="-342900">
              <a:buFont typeface=".AppleSystemUIFont" charset="-120"/>
              <a:buChar char="-"/>
            </a:pPr>
            <a:r>
              <a:rPr lang="de-DE" dirty="0" smtClean="0">
                <a:solidFill>
                  <a:srgbClr val="262626"/>
                </a:solidFill>
                <a:latin typeface="Calibri" charset="0"/>
                <a:ea typeface="Calibri" charset="0"/>
                <a:cs typeface="Calibri" charset="0"/>
              </a:rPr>
              <a:t>Digitalisierung: </a:t>
            </a:r>
            <a:r>
              <a:rPr lang="de-DE" b="1" dirty="0">
                <a:latin typeface="Calibri" charset="0"/>
                <a:ea typeface="Calibri" charset="0"/>
                <a:cs typeface="Calibri" charset="0"/>
              </a:rPr>
              <a:t>Medienbildung (MB)</a:t>
            </a:r>
            <a:r>
              <a:rPr lang="de-DE" dirty="0">
                <a:latin typeface="Calibri" charset="0"/>
                <a:ea typeface="Calibri" charset="0"/>
                <a:cs typeface="Calibri" charset="0"/>
              </a:rPr>
              <a:t> </a:t>
            </a:r>
            <a:endParaRPr lang="de-DE" dirty="0" smtClean="0">
              <a:solidFill>
                <a:srgbClr val="262626"/>
              </a:solidFill>
              <a:latin typeface="Calibri" charset="0"/>
              <a:ea typeface="Calibri" charset="0"/>
              <a:cs typeface="Calibri" charset="0"/>
            </a:endParaRPr>
          </a:p>
          <a:p>
            <a:pPr marL="342900" indent="-342900">
              <a:buFont typeface=".AppleSystemUIFont" charset="-120"/>
              <a:buChar char="-"/>
            </a:pPr>
            <a:r>
              <a:rPr lang="de-DE" dirty="0" smtClean="0">
                <a:solidFill>
                  <a:srgbClr val="262626"/>
                </a:solidFill>
                <a:latin typeface="Calibri" charset="0"/>
                <a:ea typeface="Calibri" charset="0"/>
                <a:cs typeface="Calibri" charset="0"/>
              </a:rPr>
              <a:t>Ökonomisierung: </a:t>
            </a:r>
            <a:r>
              <a:rPr lang="de-DE" b="1" dirty="0">
                <a:latin typeface="Calibri" charset="0"/>
                <a:ea typeface="Calibri" charset="0"/>
                <a:cs typeface="Calibri" charset="0"/>
              </a:rPr>
              <a:t>Verbraucherbildung (VB)</a:t>
            </a:r>
            <a:r>
              <a:rPr lang="de-DE" dirty="0">
                <a:latin typeface="Calibri" charset="0"/>
                <a:ea typeface="Calibri" charset="0"/>
                <a:cs typeface="Calibri" charset="0"/>
              </a:rPr>
              <a:t> </a:t>
            </a:r>
            <a:endParaRPr lang="de-DE" dirty="0">
              <a:solidFill>
                <a:srgbClr val="262626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14" name="Gruppierung 13"/>
          <p:cNvGrpSpPr/>
          <p:nvPr/>
        </p:nvGrpSpPr>
        <p:grpSpPr>
          <a:xfrm>
            <a:off x="-21536" y="350874"/>
            <a:ext cx="286712" cy="5833708"/>
            <a:chOff x="-21537" y="350874"/>
            <a:chExt cx="588100" cy="5833708"/>
          </a:xfrm>
        </p:grpSpPr>
        <p:sp>
          <p:nvSpPr>
            <p:cNvPr id="15" name="Rechteck 14"/>
            <p:cNvSpPr/>
            <p:nvPr/>
          </p:nvSpPr>
          <p:spPr>
            <a:xfrm>
              <a:off x="-21537" y="959017"/>
              <a:ext cx="288001" cy="1075852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" name="Rechteck 15"/>
            <p:cNvSpPr/>
            <p:nvPr/>
          </p:nvSpPr>
          <p:spPr>
            <a:xfrm>
              <a:off x="-21535" y="2019718"/>
              <a:ext cx="288000" cy="1005372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7" name="Rechteck 16"/>
            <p:cNvSpPr/>
            <p:nvPr/>
          </p:nvSpPr>
          <p:spPr>
            <a:xfrm>
              <a:off x="-21533" y="350874"/>
              <a:ext cx="287999" cy="63170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8" name="Rechteck 17"/>
            <p:cNvSpPr/>
            <p:nvPr/>
          </p:nvSpPr>
          <p:spPr>
            <a:xfrm>
              <a:off x="-21535" y="5236762"/>
              <a:ext cx="588098" cy="4052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9" name="Rechteck 18"/>
            <p:cNvSpPr/>
            <p:nvPr/>
          </p:nvSpPr>
          <p:spPr>
            <a:xfrm>
              <a:off x="-21533" y="3025090"/>
              <a:ext cx="287999" cy="2211672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0" name="Rechteck 19"/>
            <p:cNvSpPr/>
            <p:nvPr/>
          </p:nvSpPr>
          <p:spPr>
            <a:xfrm>
              <a:off x="-21535" y="5642048"/>
              <a:ext cx="288000" cy="542534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21" name="Textfeld 20"/>
          <p:cNvSpPr txBox="1"/>
          <p:nvPr/>
        </p:nvSpPr>
        <p:spPr>
          <a:xfrm rot="985346">
            <a:off x="8366759" y="907060"/>
            <a:ext cx="3008376" cy="1138773"/>
          </a:xfrm>
          <a:prstGeom prst="rect">
            <a:avLst/>
          </a:prstGeom>
          <a:noFill/>
          <a:ln w="34925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 smtClean="0">
                <a:latin typeface="Calibri" charset="0"/>
                <a:ea typeface="Calibri" charset="0"/>
                <a:cs typeface="Calibri" charset="0"/>
              </a:rPr>
              <a:t>MOOC</a:t>
            </a:r>
          </a:p>
          <a:p>
            <a:r>
              <a:rPr lang="de-DE" dirty="0" smtClean="0">
                <a:latin typeface="Calibri" charset="0"/>
                <a:ea typeface="Calibri" charset="0"/>
                <a:cs typeface="Calibri" charset="0"/>
              </a:rPr>
              <a:t>(Massive Open Online Course)</a:t>
            </a:r>
          </a:p>
          <a:p>
            <a:pPr algn="ctr"/>
            <a:r>
              <a:rPr lang="de-DE" b="1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Sommer 2016</a:t>
            </a:r>
            <a:endParaRPr lang="de-DE" b="1" dirty="0">
              <a:solidFill>
                <a:srgbClr val="FF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0074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/>
          <p:cNvSpPr txBox="1"/>
          <p:nvPr/>
        </p:nvSpPr>
        <p:spPr>
          <a:xfrm>
            <a:off x="444242" y="121235"/>
            <a:ext cx="70779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latin typeface="Calibri" charset="0"/>
                <a:ea typeface="Calibri" charset="0"/>
                <a:cs typeface="Calibri" charset="0"/>
              </a:rPr>
              <a:t>S</a:t>
            </a:r>
            <a:r>
              <a:rPr lang="de-DE" sz="2400" b="1" dirty="0" smtClean="0">
                <a:latin typeface="Calibri" charset="0"/>
                <a:ea typeface="Calibri" charset="0"/>
                <a:cs typeface="Calibri" charset="0"/>
              </a:rPr>
              <a:t>trukturelle Umsetzung</a:t>
            </a:r>
            <a:endParaRPr lang="de-DE" sz="2400" b="1" dirty="0">
              <a:latin typeface="Calibri" charset="0"/>
              <a:ea typeface="Calibri" charset="0"/>
              <a:cs typeface="Calibri" charset="0"/>
            </a:endParaRPr>
          </a:p>
        </p:txBody>
      </p:sp>
      <p:graphicFrame>
        <p:nvGraphicFramePr>
          <p:cNvPr id="11" name="Tabel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8489137"/>
              </p:ext>
            </p:extLst>
          </p:nvPr>
        </p:nvGraphicFramePr>
        <p:xfrm>
          <a:off x="3908647" y="4912202"/>
          <a:ext cx="8005345" cy="1613118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1453937"/>
                <a:gridCol w="1678927"/>
                <a:gridCol w="1636087"/>
                <a:gridCol w="1611969"/>
                <a:gridCol w="1624425"/>
              </a:tblGrid>
              <a:tr h="815615">
                <a:tc rowSpan="2">
                  <a:txBody>
                    <a:bodyPr/>
                    <a:lstStyle/>
                    <a:p>
                      <a:pPr marL="0" algn="l" defTabSz="914305" rtl="0" eaLnBrk="1" latinLnBrk="0" hangingPunct="1"/>
                      <a:r>
                        <a:rPr lang="de-DE" sz="1800" b="0" kern="1200" dirty="0" smtClean="0">
                          <a:solidFill>
                            <a:schemeClr val="dk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4 Stunden / Woche</a:t>
                      </a:r>
                      <a:endParaRPr lang="de-DE" sz="1800" b="0" kern="1200" dirty="0">
                        <a:solidFill>
                          <a:schemeClr val="dk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8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10 Wochen Geographie</a:t>
                      </a:r>
                      <a:endParaRPr lang="de-DE" sz="18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8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10 Wochen Wirtschaft</a:t>
                      </a:r>
                      <a:endParaRPr lang="de-DE" sz="18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de-DE" sz="18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 Wochen (zweistündiges</a:t>
                      </a:r>
                      <a:r>
                        <a:rPr lang="de-DE" sz="1800" b="0" baseline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Fach)</a:t>
                      </a:r>
                      <a:endParaRPr lang="de-DE" sz="18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797503">
                <a:tc vMerge="1">
                  <a:txBody>
                    <a:bodyPr/>
                    <a:lstStyle/>
                    <a:p>
                      <a:endParaRPr lang="de-DE" sz="18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8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10 Wochen Geographie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8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8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5" name="Tabel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3055218"/>
              </p:ext>
            </p:extLst>
          </p:nvPr>
        </p:nvGraphicFramePr>
        <p:xfrm>
          <a:off x="3908649" y="665901"/>
          <a:ext cx="7992889" cy="1084933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1453937"/>
                <a:gridCol w="1678927"/>
                <a:gridCol w="514012"/>
                <a:gridCol w="996172"/>
                <a:gridCol w="125903"/>
                <a:gridCol w="1101817"/>
                <a:gridCol w="510152"/>
                <a:gridCol w="1611969"/>
              </a:tblGrid>
              <a:tr h="413154"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Modell</a:t>
                      </a:r>
                      <a:endParaRPr lang="de-DE" sz="18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de-DE" sz="18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40 Stunden (pro Jahr)</a:t>
                      </a:r>
                      <a:endParaRPr lang="de-DE" sz="18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671779"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1 Stunde /</a:t>
                      </a:r>
                      <a:r>
                        <a:rPr lang="de-DE" sz="1800" baseline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 Woche</a:t>
                      </a:r>
                      <a:endParaRPr lang="de-DE" sz="18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de-DE" sz="18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ganzjährig </a:t>
                      </a:r>
                      <a:endParaRPr lang="de-DE" sz="18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Tabel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9743359"/>
              </p:ext>
            </p:extLst>
          </p:nvPr>
        </p:nvGraphicFramePr>
        <p:xfrm>
          <a:off x="3908648" y="1913368"/>
          <a:ext cx="7992889" cy="1101632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1453937"/>
                <a:gridCol w="3189111"/>
                <a:gridCol w="3349841"/>
              </a:tblGrid>
              <a:tr h="476229">
                <a:tc rowSpan="2">
                  <a:txBody>
                    <a:bodyPr/>
                    <a:lstStyle/>
                    <a:p>
                      <a:r>
                        <a:rPr lang="de-DE" sz="1800" b="0" kern="1200" dirty="0" smtClean="0">
                          <a:solidFill>
                            <a:schemeClr val="dk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 Stunden / Woche</a:t>
                      </a:r>
                      <a:endParaRPr lang="de-DE" sz="1800" b="0" kern="1200" dirty="0">
                        <a:solidFill>
                          <a:schemeClr val="dk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halbjährig</a:t>
                      </a:r>
                      <a:endParaRPr lang="de-DE" sz="180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8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625403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3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halbjährig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Tabel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7471145"/>
              </p:ext>
            </p:extLst>
          </p:nvPr>
        </p:nvGraphicFramePr>
        <p:xfrm>
          <a:off x="3908647" y="3169099"/>
          <a:ext cx="7992889" cy="1624236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1453937"/>
                <a:gridCol w="2192939"/>
                <a:gridCol w="2223892"/>
                <a:gridCol w="2122121"/>
              </a:tblGrid>
              <a:tr h="952457">
                <a:tc rowSpan="2">
                  <a:txBody>
                    <a:bodyPr/>
                    <a:lstStyle/>
                    <a:p>
                      <a:r>
                        <a:rPr lang="de-DE" sz="18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3 Stunden / Woche</a:t>
                      </a:r>
                      <a:endParaRPr lang="de-DE" sz="18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8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13 Wochen Wirtschaft</a:t>
                      </a:r>
                      <a:endParaRPr lang="de-DE" sz="18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8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13 Wochen Geographie</a:t>
                      </a:r>
                      <a:endParaRPr lang="de-DE" sz="18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8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13 Wochen Politik</a:t>
                      </a:r>
                      <a:endParaRPr lang="de-DE" sz="18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671779">
                <a:tc vMerge="1">
                  <a:txBody>
                    <a:bodyPr/>
                    <a:lstStyle/>
                    <a:p>
                      <a:endParaRPr lang="de-DE" sz="18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13 Wo.</a:t>
                      </a:r>
                      <a:r>
                        <a:rPr lang="de-DE" sz="1800" baseline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de-DE" sz="18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Geographie</a:t>
                      </a:r>
                      <a:endParaRPr lang="de-DE" sz="18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de-DE" sz="18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26 Wochen </a:t>
                      </a:r>
                      <a:r>
                        <a:rPr lang="de-DE" sz="14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(zweistündiges</a:t>
                      </a:r>
                      <a:r>
                        <a:rPr lang="de-DE" sz="1400" baseline="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 Fach)</a:t>
                      </a:r>
                      <a:endParaRPr lang="de-DE" sz="14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 sz="1800" dirty="0"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feld 1"/>
          <p:cNvSpPr txBox="1"/>
          <p:nvPr/>
        </p:nvSpPr>
        <p:spPr>
          <a:xfrm>
            <a:off x="444242" y="668850"/>
            <a:ext cx="32823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Calibri" charset="0"/>
                <a:ea typeface="Calibri" charset="0"/>
                <a:cs typeface="Calibri" charset="0"/>
              </a:rPr>
              <a:t>Organisationsformen bei einstündigem Unterricht</a:t>
            </a:r>
            <a:endParaRPr lang="de-DE" sz="2400" dirty="0"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18" name="Gruppierung 17"/>
          <p:cNvGrpSpPr/>
          <p:nvPr/>
        </p:nvGrpSpPr>
        <p:grpSpPr>
          <a:xfrm>
            <a:off x="-21536" y="350874"/>
            <a:ext cx="286712" cy="5833708"/>
            <a:chOff x="-21537" y="350874"/>
            <a:chExt cx="588100" cy="5833708"/>
          </a:xfrm>
        </p:grpSpPr>
        <p:sp>
          <p:nvSpPr>
            <p:cNvPr id="19" name="Rechteck 18"/>
            <p:cNvSpPr/>
            <p:nvPr/>
          </p:nvSpPr>
          <p:spPr>
            <a:xfrm>
              <a:off x="-21537" y="959017"/>
              <a:ext cx="288001" cy="1075852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0" name="Rechteck 19"/>
            <p:cNvSpPr/>
            <p:nvPr/>
          </p:nvSpPr>
          <p:spPr>
            <a:xfrm>
              <a:off x="-21535" y="2019718"/>
              <a:ext cx="288000" cy="1005372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1" name="Rechteck 20"/>
            <p:cNvSpPr/>
            <p:nvPr/>
          </p:nvSpPr>
          <p:spPr>
            <a:xfrm>
              <a:off x="-21533" y="350874"/>
              <a:ext cx="287999" cy="63170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2" name="Rechteck 21"/>
            <p:cNvSpPr/>
            <p:nvPr/>
          </p:nvSpPr>
          <p:spPr>
            <a:xfrm>
              <a:off x="-21535" y="5236762"/>
              <a:ext cx="288000" cy="4052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3" name="Rechteck 22"/>
            <p:cNvSpPr/>
            <p:nvPr/>
          </p:nvSpPr>
          <p:spPr>
            <a:xfrm>
              <a:off x="-21533" y="3025090"/>
              <a:ext cx="287999" cy="2211672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4" name="Rechteck 23"/>
            <p:cNvSpPr/>
            <p:nvPr/>
          </p:nvSpPr>
          <p:spPr>
            <a:xfrm>
              <a:off x="-21535" y="5642048"/>
              <a:ext cx="588098" cy="542534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35272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/>
          <p:cNvSpPr txBox="1"/>
          <p:nvPr/>
        </p:nvSpPr>
        <p:spPr>
          <a:xfrm>
            <a:off x="765532" y="226740"/>
            <a:ext cx="509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Calibri" charset="0"/>
                <a:ea typeface="Calibri" charset="0"/>
                <a:cs typeface="Calibri" charset="0"/>
              </a:rPr>
              <a:t>Beispielcurricula</a:t>
            </a:r>
            <a:endParaRPr lang="de-DE" b="1" dirty="0"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724" y="596072"/>
            <a:ext cx="8658225" cy="588350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grpSp>
        <p:nvGrpSpPr>
          <p:cNvPr id="11" name="Gruppierung 10"/>
          <p:cNvGrpSpPr/>
          <p:nvPr/>
        </p:nvGrpSpPr>
        <p:grpSpPr>
          <a:xfrm>
            <a:off x="-21536" y="350874"/>
            <a:ext cx="286712" cy="5833708"/>
            <a:chOff x="-21537" y="350874"/>
            <a:chExt cx="588100" cy="5833708"/>
          </a:xfrm>
        </p:grpSpPr>
        <p:sp>
          <p:nvSpPr>
            <p:cNvPr id="14" name="Rechteck 13"/>
            <p:cNvSpPr/>
            <p:nvPr/>
          </p:nvSpPr>
          <p:spPr>
            <a:xfrm>
              <a:off x="-21537" y="959017"/>
              <a:ext cx="288001" cy="1075852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" name="Rechteck 14"/>
            <p:cNvSpPr/>
            <p:nvPr/>
          </p:nvSpPr>
          <p:spPr>
            <a:xfrm>
              <a:off x="-21535" y="2019718"/>
              <a:ext cx="288000" cy="1005372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" name="Rechteck 15"/>
            <p:cNvSpPr/>
            <p:nvPr/>
          </p:nvSpPr>
          <p:spPr>
            <a:xfrm>
              <a:off x="-21533" y="350874"/>
              <a:ext cx="287999" cy="63170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7" name="Rechteck 16"/>
            <p:cNvSpPr/>
            <p:nvPr/>
          </p:nvSpPr>
          <p:spPr>
            <a:xfrm>
              <a:off x="-21535" y="5236762"/>
              <a:ext cx="288000" cy="4052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8" name="Rechteck 17"/>
            <p:cNvSpPr/>
            <p:nvPr/>
          </p:nvSpPr>
          <p:spPr>
            <a:xfrm>
              <a:off x="-21533" y="3025090"/>
              <a:ext cx="287999" cy="2211672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9" name="Rechteck 18"/>
            <p:cNvSpPr/>
            <p:nvPr/>
          </p:nvSpPr>
          <p:spPr>
            <a:xfrm>
              <a:off x="-21535" y="5642048"/>
              <a:ext cx="588098" cy="542534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20" name="Textfeld 19"/>
          <p:cNvSpPr txBox="1"/>
          <p:nvPr/>
        </p:nvSpPr>
        <p:spPr>
          <a:xfrm rot="985346">
            <a:off x="8730614" y="824737"/>
            <a:ext cx="3008376" cy="58477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3200" b="1" smtClean="0">
                <a:latin typeface="Calibri" charset="0"/>
                <a:ea typeface="Calibri" charset="0"/>
                <a:cs typeface="Calibri" charset="0"/>
              </a:rPr>
              <a:t>Juli 2016</a:t>
            </a:r>
            <a:endParaRPr lang="de-DE" b="1" dirty="0">
              <a:solidFill>
                <a:srgbClr val="FF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8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feld 14"/>
          <p:cNvSpPr txBox="1"/>
          <p:nvPr/>
        </p:nvSpPr>
        <p:spPr>
          <a:xfrm>
            <a:off x="935652" y="370268"/>
            <a:ext cx="29026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Calibri" charset="0"/>
                <a:ea typeface="Calibri" charset="0"/>
                <a:cs typeface="Calibri" charset="0"/>
              </a:rPr>
              <a:t>Bildungsplan 2016</a:t>
            </a:r>
            <a:endParaRPr lang="de-DE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935652" y="849622"/>
            <a:ext cx="5209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Calibri" charset="0"/>
                <a:ea typeface="Calibri" charset="0"/>
                <a:cs typeface="Calibri" charset="0"/>
              </a:rPr>
              <a:t>Eckpunkte für den Bildungsplan Geographie </a:t>
            </a:r>
            <a:endParaRPr lang="de-DE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887811" y="2019718"/>
            <a:ext cx="29026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Calibri" charset="0"/>
                <a:ea typeface="Calibri" charset="0"/>
                <a:cs typeface="Calibri" charset="0"/>
              </a:rPr>
              <a:t>Systemischer Ansatz</a:t>
            </a:r>
            <a:endParaRPr lang="de-DE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887810" y="3005148"/>
            <a:ext cx="29026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Calibri" charset="0"/>
                <a:ea typeface="Calibri" charset="0"/>
                <a:cs typeface="Calibri" charset="0"/>
              </a:rPr>
              <a:t>Kompetenzorientierung</a:t>
            </a:r>
            <a:endParaRPr lang="de-DE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935652" y="5180272"/>
            <a:ext cx="29026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Calibri" charset="0"/>
                <a:ea typeface="Calibri" charset="0"/>
                <a:cs typeface="Calibri" charset="0"/>
              </a:rPr>
              <a:t>Leitperspektiven</a:t>
            </a:r>
            <a:endParaRPr lang="de-DE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887810" y="5659626"/>
            <a:ext cx="5709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Calibri" charset="0"/>
                <a:ea typeface="Calibri" charset="0"/>
                <a:cs typeface="Calibri" charset="0"/>
              </a:rPr>
              <a:t>Beispielcurricula und strukturelle Umsetzung</a:t>
            </a:r>
            <a:endParaRPr lang="de-DE" dirty="0"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3" name="Gruppierung 2"/>
          <p:cNvGrpSpPr/>
          <p:nvPr/>
        </p:nvGrpSpPr>
        <p:grpSpPr>
          <a:xfrm>
            <a:off x="-21535" y="350874"/>
            <a:ext cx="288001" cy="5833708"/>
            <a:chOff x="-21535" y="350874"/>
            <a:chExt cx="288001" cy="5833708"/>
          </a:xfrm>
        </p:grpSpPr>
        <p:sp>
          <p:nvSpPr>
            <p:cNvPr id="24" name="Rechteck 23"/>
            <p:cNvSpPr/>
            <p:nvPr/>
          </p:nvSpPr>
          <p:spPr>
            <a:xfrm>
              <a:off x="-21534" y="959017"/>
              <a:ext cx="287999" cy="1075852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5" name="Rechteck 24"/>
            <p:cNvSpPr/>
            <p:nvPr/>
          </p:nvSpPr>
          <p:spPr>
            <a:xfrm>
              <a:off x="-21535" y="2019718"/>
              <a:ext cx="288000" cy="1005372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6" name="Rechteck 25"/>
            <p:cNvSpPr/>
            <p:nvPr/>
          </p:nvSpPr>
          <p:spPr>
            <a:xfrm>
              <a:off x="-21534" y="350874"/>
              <a:ext cx="288000" cy="63170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7" name="Rechteck 26"/>
            <p:cNvSpPr/>
            <p:nvPr/>
          </p:nvSpPr>
          <p:spPr>
            <a:xfrm>
              <a:off x="-21535" y="5236762"/>
              <a:ext cx="288000" cy="4052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8" name="Rechteck 27"/>
            <p:cNvSpPr/>
            <p:nvPr/>
          </p:nvSpPr>
          <p:spPr>
            <a:xfrm>
              <a:off x="-21535" y="3025090"/>
              <a:ext cx="288000" cy="2211672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9" name="Rechteck 28"/>
            <p:cNvSpPr/>
            <p:nvPr/>
          </p:nvSpPr>
          <p:spPr>
            <a:xfrm>
              <a:off x="-21535" y="5642048"/>
              <a:ext cx="288000" cy="542534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1053627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8" grpId="0"/>
      <p:bldP spid="19" grpId="0"/>
      <p:bldP spid="21" grpId="0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/>
          <p:cNvSpPr txBox="1"/>
          <p:nvPr/>
        </p:nvSpPr>
        <p:spPr>
          <a:xfrm>
            <a:off x="597324" y="205062"/>
            <a:ext cx="4338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latin typeface="Calibri" charset="0"/>
                <a:ea typeface="Calibri" charset="0"/>
                <a:cs typeface="Calibri" charset="0"/>
              </a:rPr>
              <a:t>Bildungsplan 2016</a:t>
            </a:r>
            <a:endParaRPr lang="de-DE" sz="2400" b="1" dirty="0"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33" name="Gruppierung 32"/>
          <p:cNvGrpSpPr/>
          <p:nvPr/>
        </p:nvGrpSpPr>
        <p:grpSpPr>
          <a:xfrm>
            <a:off x="-21535" y="350874"/>
            <a:ext cx="286711" cy="5833708"/>
            <a:chOff x="-21535" y="350874"/>
            <a:chExt cx="588098" cy="5833708"/>
          </a:xfrm>
        </p:grpSpPr>
        <p:sp>
          <p:nvSpPr>
            <p:cNvPr id="34" name="Rechteck 33"/>
            <p:cNvSpPr/>
            <p:nvPr/>
          </p:nvSpPr>
          <p:spPr>
            <a:xfrm>
              <a:off x="-21534" y="959017"/>
              <a:ext cx="287999" cy="1075852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5" name="Rechteck 34"/>
            <p:cNvSpPr/>
            <p:nvPr/>
          </p:nvSpPr>
          <p:spPr>
            <a:xfrm>
              <a:off x="-21535" y="2019718"/>
              <a:ext cx="288000" cy="1005372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6" name="Rechteck 35"/>
            <p:cNvSpPr/>
            <p:nvPr/>
          </p:nvSpPr>
          <p:spPr>
            <a:xfrm>
              <a:off x="-21535" y="350874"/>
              <a:ext cx="588098" cy="63170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7" name="Rechteck 36"/>
            <p:cNvSpPr/>
            <p:nvPr/>
          </p:nvSpPr>
          <p:spPr>
            <a:xfrm>
              <a:off x="-21535" y="5236762"/>
              <a:ext cx="288000" cy="4052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8" name="Rechteck 37"/>
            <p:cNvSpPr/>
            <p:nvPr/>
          </p:nvSpPr>
          <p:spPr>
            <a:xfrm>
              <a:off x="-21535" y="3025090"/>
              <a:ext cx="288000" cy="2211672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9" name="Rechteck 38"/>
            <p:cNvSpPr/>
            <p:nvPr/>
          </p:nvSpPr>
          <p:spPr>
            <a:xfrm>
              <a:off x="-21535" y="5642048"/>
              <a:ext cx="288000" cy="542534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pic>
        <p:nvPicPr>
          <p:cNvPr id="19" name="Bild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4295" y="0"/>
            <a:ext cx="7269186" cy="6858000"/>
          </a:xfrm>
          <a:prstGeom prst="rect">
            <a:avLst/>
          </a:prstGeom>
        </p:spPr>
      </p:pic>
      <p:sp>
        <p:nvSpPr>
          <p:cNvPr id="21" name="Rechteck 20"/>
          <p:cNvSpPr/>
          <p:nvPr/>
        </p:nvSpPr>
        <p:spPr>
          <a:xfrm>
            <a:off x="597324" y="1087033"/>
            <a:ext cx="345346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Veröffentlichung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.AppleSystemUIFont" charset="-120"/>
              <a:buChar char="-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www.bildungsplaene-bw.de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Lehrkräfte: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.AppleSystemUIFont" charset="-120"/>
              <a:buChar char="-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USB- Stick </a:t>
            </a:r>
            <a:b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(mit Lehrkräftebegleitheft)</a:t>
            </a:r>
          </a:p>
          <a:p>
            <a:endParaRPr lang="de-DE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Schulen</a:t>
            </a: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342900" indent="-342900">
              <a:buFont typeface=".AppleSystemUIFont" charset="-120"/>
              <a:buChar char="-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gedrucktes Belegexemplar</a:t>
            </a:r>
          </a:p>
        </p:txBody>
      </p:sp>
    </p:spTree>
    <p:extLst>
      <p:ext uri="{BB962C8B-B14F-4D97-AF65-F5344CB8AC3E}">
        <p14:creationId xmlns:p14="http://schemas.microsoft.com/office/powerpoint/2010/main" val="621718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/>
          <p:cNvSpPr txBox="1"/>
          <p:nvPr/>
        </p:nvSpPr>
        <p:spPr>
          <a:xfrm>
            <a:off x="935652" y="201054"/>
            <a:ext cx="51545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latin typeface="Calibri" charset="0"/>
                <a:ea typeface="Calibri" charset="0"/>
                <a:cs typeface="Calibri" charset="0"/>
              </a:rPr>
              <a:t>Bildungsplan 2016</a:t>
            </a:r>
            <a:r>
              <a:rPr lang="de-DE" sz="2400" b="1" smtClean="0">
                <a:latin typeface="Calibri" charset="0"/>
                <a:ea typeface="Calibri" charset="0"/>
                <a:cs typeface="Calibri" charset="0"/>
              </a:rPr>
              <a:t>: Implementierung</a:t>
            </a:r>
            <a:endParaRPr lang="de-DE" sz="2400" b="1" dirty="0">
              <a:latin typeface="Calibri" charset="0"/>
              <a:ea typeface="Calibri" charset="0"/>
              <a:cs typeface="Calibri" charset="0"/>
            </a:endParaRPr>
          </a:p>
        </p:txBody>
      </p:sp>
      <p:graphicFrame>
        <p:nvGraphicFramePr>
          <p:cNvPr id="11" name="Tabel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54683"/>
              </p:ext>
            </p:extLst>
          </p:nvPr>
        </p:nvGraphicFramePr>
        <p:xfrm>
          <a:off x="935652" y="895253"/>
          <a:ext cx="10777050" cy="4190067"/>
        </p:xfrm>
        <a:graphic>
          <a:graphicData uri="http://schemas.openxmlformats.org/drawingml/2006/table">
            <a:tbl>
              <a:tblPr firstRow="1" firstCol="1" bandRow="1">
                <a:tableStyleId>{7E9639D4-E3E2-4D34-9284-5A2195B3D0D7}</a:tableStyleId>
              </a:tblPr>
              <a:tblGrid>
                <a:gridCol w="1796175"/>
                <a:gridCol w="1796175"/>
                <a:gridCol w="1796175"/>
                <a:gridCol w="1796175"/>
                <a:gridCol w="1796175"/>
                <a:gridCol w="1796175"/>
              </a:tblGrid>
              <a:tr h="5659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 </a:t>
                      </a:r>
                    </a:p>
                  </a:txBody>
                  <a:tcPr marL="68578" marR="68578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Bildungsplan </a:t>
                      </a:r>
                      <a:r>
                        <a:rPr lang="de-DE" sz="1800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Grundschule</a:t>
                      </a: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68578" marR="68578" marT="0" marB="0" anchor="ctr">
                    <a:solidFill>
                      <a:srgbClr val="FFC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Gemeinsamer Bildungsplan Sekundarstufe I</a:t>
                      </a:r>
                    </a:p>
                  </a:txBody>
                  <a:tcPr marL="68578" marR="68578" marT="0" marB="0" anchor="ctr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Bildungsplan </a:t>
                      </a:r>
                      <a:endParaRPr lang="de-DE" sz="1800" dirty="0" smtClean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800" dirty="0" smtClean="0"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Gymnasium</a:t>
                      </a: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68578" marR="68578" marT="0" marB="0" anchor="ctr">
                    <a:solidFill>
                      <a:srgbClr val="FFC000"/>
                    </a:solidFill>
                  </a:tcPr>
                </a:tc>
              </a:tr>
              <a:tr h="7002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Schuljahr</a:t>
                      </a:r>
                    </a:p>
                  </a:txBody>
                  <a:tcPr marL="68578" marR="68578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Klassen Grundschule</a:t>
                      </a:r>
                    </a:p>
                  </a:txBody>
                  <a:tcPr marL="68578" marR="68578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Klassen </a:t>
                      </a:r>
                      <a:br>
                        <a:rPr lang="de-DE" sz="18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</a:br>
                      <a:r>
                        <a:rPr lang="de-DE" sz="180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Werkrealschule</a:t>
                      </a:r>
                      <a:endParaRPr lang="de-DE" sz="18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68578" marR="68578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Klassen </a:t>
                      </a:r>
                      <a:br>
                        <a:rPr lang="de-DE" sz="18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</a:br>
                      <a:r>
                        <a:rPr lang="de-DE" sz="18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Realschule</a:t>
                      </a:r>
                    </a:p>
                  </a:txBody>
                  <a:tcPr marL="68578" marR="68578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Klassen </a:t>
                      </a:r>
                      <a:br>
                        <a:rPr lang="de-DE" sz="18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</a:br>
                      <a:r>
                        <a:rPr lang="de-DE" sz="180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Gemeinschafts-schule</a:t>
                      </a:r>
                      <a:endParaRPr lang="de-DE" sz="18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68578" marR="68578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Klassen Gymnasium (G8)</a:t>
                      </a:r>
                    </a:p>
                  </a:txBody>
                  <a:tcPr marL="68578" marR="68578" marT="0" marB="0">
                    <a:noFill/>
                  </a:tcPr>
                </a:tc>
              </a:tr>
              <a:tr h="350149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de-DE" sz="1800" baseline="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2016/2017</a:t>
                      </a:r>
                      <a:endParaRPr lang="de-DE" sz="1800" baseline="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68578" marR="68578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 und 2</a:t>
                      </a:r>
                    </a:p>
                  </a:txBody>
                  <a:tcPr marL="68578" marR="6857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5 und 6</a:t>
                      </a:r>
                    </a:p>
                  </a:txBody>
                  <a:tcPr marL="68578" marR="6857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5 und 6</a:t>
                      </a:r>
                    </a:p>
                  </a:txBody>
                  <a:tcPr marL="68578" marR="6857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5 und 6</a:t>
                      </a:r>
                    </a:p>
                  </a:txBody>
                  <a:tcPr marL="68578" marR="6857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5 und 6</a:t>
                      </a:r>
                    </a:p>
                  </a:txBody>
                  <a:tcPr marL="68578" marR="68578" marT="0" marB="0" anchor="ctr">
                    <a:noFill/>
                  </a:tcPr>
                </a:tc>
              </a:tr>
              <a:tr h="350149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de-DE" sz="1800" baseline="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2017/2018</a:t>
                      </a:r>
                      <a:endParaRPr lang="de-DE" sz="1800" baseline="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68578" marR="68578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3</a:t>
                      </a:r>
                    </a:p>
                  </a:txBody>
                  <a:tcPr marL="68578" marR="6857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7</a:t>
                      </a:r>
                    </a:p>
                  </a:txBody>
                  <a:tcPr marL="68578" marR="6857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7</a:t>
                      </a:r>
                    </a:p>
                  </a:txBody>
                  <a:tcPr marL="68578" marR="6857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7</a:t>
                      </a:r>
                    </a:p>
                  </a:txBody>
                  <a:tcPr marL="68578" marR="6857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7</a:t>
                      </a:r>
                    </a:p>
                  </a:txBody>
                  <a:tcPr marL="68578" marR="68578" marT="0" marB="0" anchor="ctr">
                    <a:noFill/>
                  </a:tcPr>
                </a:tc>
              </a:tr>
              <a:tr h="350149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de-DE" sz="1800" baseline="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2018/2019</a:t>
                      </a:r>
                      <a:endParaRPr lang="de-DE" sz="1800" baseline="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68578" marR="68578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4</a:t>
                      </a:r>
                    </a:p>
                  </a:txBody>
                  <a:tcPr marL="68578" marR="6857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8</a:t>
                      </a:r>
                    </a:p>
                  </a:txBody>
                  <a:tcPr marL="68578" marR="6857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8</a:t>
                      </a:r>
                    </a:p>
                  </a:txBody>
                  <a:tcPr marL="68578" marR="6857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8</a:t>
                      </a:r>
                    </a:p>
                  </a:txBody>
                  <a:tcPr marL="68578" marR="6857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8</a:t>
                      </a:r>
                    </a:p>
                  </a:txBody>
                  <a:tcPr marL="68578" marR="68578" marT="0" marB="0" anchor="ctr">
                    <a:noFill/>
                  </a:tcPr>
                </a:tc>
              </a:tr>
              <a:tr h="350149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de-DE" sz="1800" baseline="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2019/2020</a:t>
                      </a:r>
                      <a:endParaRPr lang="de-DE" sz="1800" baseline="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68578" marR="68578" marT="0" marB="0"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de-DE" sz="18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68578" marR="6857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9</a:t>
                      </a:r>
                    </a:p>
                  </a:txBody>
                  <a:tcPr marL="68578" marR="6857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9</a:t>
                      </a:r>
                    </a:p>
                  </a:txBody>
                  <a:tcPr marL="68578" marR="6857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9</a:t>
                      </a:r>
                    </a:p>
                  </a:txBody>
                  <a:tcPr marL="68578" marR="6857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9</a:t>
                      </a:r>
                    </a:p>
                  </a:txBody>
                  <a:tcPr marL="68578" marR="68578" marT="0" marB="0" anchor="ctr">
                    <a:noFill/>
                  </a:tcPr>
                </a:tc>
              </a:tr>
              <a:tr h="350149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de-DE" sz="1800" baseline="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2020/2021</a:t>
                      </a:r>
                      <a:endParaRPr lang="de-DE" sz="1800" baseline="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68578" marR="68578" marT="0" marB="0"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10</a:t>
                      </a:r>
                    </a:p>
                  </a:txBody>
                  <a:tcPr marL="68578" marR="6857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10</a:t>
                      </a:r>
                    </a:p>
                  </a:txBody>
                  <a:tcPr marL="68578" marR="6857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10</a:t>
                      </a:r>
                    </a:p>
                  </a:txBody>
                  <a:tcPr marL="68578" marR="6857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10</a:t>
                      </a:r>
                    </a:p>
                  </a:txBody>
                  <a:tcPr marL="68578" marR="68578" marT="0" marB="0" anchor="ctr">
                    <a:noFill/>
                  </a:tcPr>
                </a:tc>
              </a:tr>
              <a:tr h="350149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de-DE" sz="1800" baseline="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2021/2022</a:t>
                      </a:r>
                      <a:endParaRPr lang="de-DE" sz="1800" baseline="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68578" marR="68578" marT="0" marB="0"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de-DE" sz="18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68578" marR="68578" marT="0" marB="0" anchor="ctr"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de-DE" sz="180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68578" marR="6857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11</a:t>
                      </a:r>
                    </a:p>
                  </a:txBody>
                  <a:tcPr marL="68578" marR="6857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11</a:t>
                      </a:r>
                    </a:p>
                  </a:txBody>
                  <a:tcPr marL="68578" marR="68578" marT="0" marB="0" anchor="ctr">
                    <a:noFill/>
                  </a:tcPr>
                </a:tc>
              </a:tr>
              <a:tr h="350149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de-DE" sz="1800" baseline="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2022/2023</a:t>
                      </a:r>
                      <a:endParaRPr lang="de-DE" sz="1800" baseline="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68578" marR="68578" marT="0" marB="0"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12</a:t>
                      </a:r>
                    </a:p>
                  </a:txBody>
                  <a:tcPr marL="68578" marR="6857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12</a:t>
                      </a:r>
                    </a:p>
                  </a:txBody>
                  <a:tcPr marL="68578" marR="68578" marT="0" marB="0" anchor="ctr">
                    <a:noFill/>
                  </a:tcPr>
                </a:tc>
              </a:tr>
              <a:tr h="350149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de-DE" sz="1800" baseline="0" dirty="0" smtClean="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2023/2024</a:t>
                      </a:r>
                      <a:endParaRPr lang="de-DE" sz="1800" baseline="0" dirty="0"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68578" marR="68578" marT="0" marB="0"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de-DE" sz="1800"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13</a:t>
                      </a:r>
                    </a:p>
                  </a:txBody>
                  <a:tcPr marL="68578" marR="6857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800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68578" marR="68578" marT="0" marB="0" anchor="ctr">
                    <a:noFill/>
                  </a:tcPr>
                </a:tc>
              </a:tr>
            </a:tbl>
          </a:graphicData>
        </a:graphic>
      </p:graphicFrame>
      <p:grpSp>
        <p:nvGrpSpPr>
          <p:cNvPr id="22" name="Gruppierung 21"/>
          <p:cNvGrpSpPr/>
          <p:nvPr/>
        </p:nvGrpSpPr>
        <p:grpSpPr>
          <a:xfrm>
            <a:off x="-21535" y="350874"/>
            <a:ext cx="286711" cy="5833708"/>
            <a:chOff x="-21535" y="350874"/>
            <a:chExt cx="588098" cy="5833708"/>
          </a:xfrm>
        </p:grpSpPr>
        <p:sp>
          <p:nvSpPr>
            <p:cNvPr id="23" name="Rechteck 22"/>
            <p:cNvSpPr/>
            <p:nvPr/>
          </p:nvSpPr>
          <p:spPr>
            <a:xfrm>
              <a:off x="-21534" y="959017"/>
              <a:ext cx="287999" cy="1075852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4" name="Rechteck 23"/>
            <p:cNvSpPr/>
            <p:nvPr/>
          </p:nvSpPr>
          <p:spPr>
            <a:xfrm>
              <a:off x="-21535" y="2019718"/>
              <a:ext cx="288000" cy="1005372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5" name="Rechteck 24"/>
            <p:cNvSpPr/>
            <p:nvPr/>
          </p:nvSpPr>
          <p:spPr>
            <a:xfrm>
              <a:off x="-21533" y="350874"/>
              <a:ext cx="588096" cy="63170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6" name="Rechteck 25"/>
            <p:cNvSpPr/>
            <p:nvPr/>
          </p:nvSpPr>
          <p:spPr>
            <a:xfrm>
              <a:off x="-21535" y="5236762"/>
              <a:ext cx="288000" cy="4052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7" name="Rechteck 26"/>
            <p:cNvSpPr/>
            <p:nvPr/>
          </p:nvSpPr>
          <p:spPr>
            <a:xfrm>
              <a:off x="-21535" y="3025090"/>
              <a:ext cx="288000" cy="2211672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8" name="Rechteck 27"/>
            <p:cNvSpPr/>
            <p:nvPr/>
          </p:nvSpPr>
          <p:spPr>
            <a:xfrm>
              <a:off x="-21535" y="5642048"/>
              <a:ext cx="288000" cy="542534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62480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/>
          <p:cNvSpPr txBox="1"/>
          <p:nvPr/>
        </p:nvSpPr>
        <p:spPr>
          <a:xfrm>
            <a:off x="999447" y="191874"/>
            <a:ext cx="60605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latin typeface="Calibri" charset="0"/>
                <a:ea typeface="Calibri" charset="0"/>
                <a:cs typeface="Calibri" charset="0"/>
              </a:rPr>
              <a:t>Eckpunkte für den </a:t>
            </a:r>
            <a:r>
              <a:rPr lang="de-DE" sz="2400" b="1" smtClean="0">
                <a:latin typeface="Calibri" charset="0"/>
                <a:ea typeface="Calibri" charset="0"/>
                <a:cs typeface="Calibri" charset="0"/>
              </a:rPr>
              <a:t>Bildungsplan Geographie </a:t>
            </a:r>
            <a:endParaRPr lang="de-DE" sz="2400" b="1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999447" y="822078"/>
            <a:ext cx="8627632" cy="50131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700"/>
              </a:spcBef>
              <a:buClr>
                <a:schemeClr val="tx1"/>
              </a:buClr>
              <a:buSzPct val="70000"/>
            </a:pPr>
            <a:r>
              <a:rPr lang="de-DE" altLang="de-DE" sz="2400" b="1" dirty="0" smtClean="0">
                <a:latin typeface="Calibri" charset="0"/>
                <a:ea typeface="Calibri" charset="0"/>
                <a:cs typeface="Calibri" charset="0"/>
              </a:rPr>
              <a:t>Auftrag</a:t>
            </a:r>
            <a:endParaRPr lang="de-DE" altLang="de-DE" sz="2800" dirty="0"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90000"/>
              </a:lnSpc>
              <a:spcBef>
                <a:spcPts val="700"/>
              </a:spcBef>
              <a:buClr>
                <a:schemeClr val="tx1"/>
              </a:buClr>
              <a:buSzPct val="70000"/>
            </a:pPr>
            <a:r>
              <a:rPr lang="de-DE" altLang="de-DE" sz="2400" dirty="0" smtClean="0">
                <a:latin typeface="Calibri" charset="0"/>
                <a:ea typeface="Calibri" charset="0"/>
                <a:cs typeface="Calibri" charset="0"/>
              </a:rPr>
              <a:t>Weiterentwicklung </a:t>
            </a:r>
            <a:r>
              <a:rPr lang="de-DE" altLang="de-DE" sz="2400" dirty="0">
                <a:latin typeface="Calibri" charset="0"/>
                <a:ea typeface="Calibri" charset="0"/>
                <a:cs typeface="Calibri" charset="0"/>
              </a:rPr>
              <a:t>von:</a:t>
            </a:r>
          </a:p>
          <a:p>
            <a:pPr marL="742950" lvl="1" indent="-285750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70000"/>
              <a:buFont typeface=".AppleSystemUIFont" charset="-120"/>
              <a:buChar char="-"/>
            </a:pPr>
            <a:r>
              <a:rPr lang="de-DE" altLang="de-DE" sz="2000" dirty="0">
                <a:latin typeface="Calibri" charset="0"/>
                <a:ea typeface="Calibri" charset="0"/>
                <a:cs typeface="Calibri" charset="0"/>
              </a:rPr>
              <a:t>Standardbasierung </a:t>
            </a:r>
          </a:p>
          <a:p>
            <a:pPr marL="742950" lvl="1" indent="-285750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70000"/>
              <a:buFont typeface=".AppleSystemUIFont" charset="-120"/>
              <a:buChar char="-"/>
            </a:pPr>
            <a:r>
              <a:rPr lang="de-DE" altLang="de-DE" sz="2000" dirty="0">
                <a:latin typeface="Calibri" charset="0"/>
                <a:ea typeface="Calibri" charset="0"/>
                <a:cs typeface="Calibri" charset="0"/>
              </a:rPr>
              <a:t>Kompetenzorientierung</a:t>
            </a:r>
          </a:p>
          <a:p>
            <a:pPr>
              <a:lnSpc>
                <a:spcPct val="90000"/>
              </a:lnSpc>
              <a:spcBef>
                <a:spcPts val="700"/>
              </a:spcBef>
              <a:buClr>
                <a:schemeClr val="tx1"/>
              </a:buClr>
              <a:buSzPct val="70000"/>
            </a:pPr>
            <a:r>
              <a:rPr lang="de-DE" altLang="de-DE" sz="2400" dirty="0">
                <a:latin typeface="Calibri" charset="0"/>
                <a:ea typeface="Calibri" charset="0"/>
                <a:cs typeface="Calibri" charset="0"/>
              </a:rPr>
              <a:t>Verstärkung der Fachlichkeit: </a:t>
            </a:r>
          </a:p>
          <a:p>
            <a:pPr marL="742950" lvl="1" indent="-285750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70000"/>
              <a:buFont typeface=".AppleSystemUIFont" charset="-120"/>
              <a:buChar char="-"/>
            </a:pPr>
            <a:r>
              <a:rPr lang="de-DE" altLang="de-DE" sz="2000" dirty="0">
                <a:latin typeface="Calibri" charset="0"/>
                <a:ea typeface="Calibri" charset="0"/>
                <a:cs typeface="Calibri" charset="0"/>
              </a:rPr>
              <a:t>Auflösung der schulartspezifischen Fächerverbünde</a:t>
            </a:r>
          </a:p>
          <a:p>
            <a:pPr marL="742950" lvl="1" indent="-285750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70000"/>
              <a:buFont typeface=".AppleSystemUIFont" charset="-120"/>
              <a:buChar char="-"/>
            </a:pPr>
            <a:r>
              <a:rPr lang="de-DE" altLang="de-DE" sz="2000" dirty="0">
                <a:latin typeface="Calibri" charset="0"/>
                <a:ea typeface="Calibri" charset="0"/>
                <a:cs typeface="Calibri" charset="0"/>
              </a:rPr>
              <a:t>Lebensweltbezug</a:t>
            </a:r>
          </a:p>
          <a:p>
            <a:pPr>
              <a:lnSpc>
                <a:spcPct val="90000"/>
              </a:lnSpc>
              <a:spcBef>
                <a:spcPts val="700"/>
              </a:spcBef>
              <a:buClr>
                <a:schemeClr val="tx1"/>
              </a:buClr>
              <a:buSzPct val="70000"/>
            </a:pPr>
            <a:r>
              <a:rPr lang="de-DE" altLang="de-DE" sz="2400" dirty="0">
                <a:latin typeface="Calibri" charset="0"/>
                <a:ea typeface="Calibri" charset="0"/>
                <a:cs typeface="Calibri" charset="0"/>
              </a:rPr>
              <a:t>Präzisierung der Anforderungen für:</a:t>
            </a:r>
          </a:p>
          <a:p>
            <a:pPr marL="742950" lvl="1" indent="-285750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70000"/>
              <a:buFont typeface=".AppleSystemUIFont" charset="-120"/>
              <a:buChar char="-"/>
            </a:pPr>
            <a:r>
              <a:rPr lang="de-DE" altLang="de-DE" sz="2000" dirty="0">
                <a:latin typeface="Calibri" charset="0"/>
                <a:ea typeface="Calibri" charset="0"/>
                <a:cs typeface="Calibri" charset="0"/>
              </a:rPr>
              <a:t>Lehrkräfte</a:t>
            </a:r>
          </a:p>
          <a:p>
            <a:pPr marL="742950" lvl="1" indent="-285750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70000"/>
              <a:buFont typeface=".AppleSystemUIFont" charset="-120"/>
              <a:buChar char="-"/>
            </a:pPr>
            <a:r>
              <a:rPr lang="de-DE" altLang="de-DE" sz="2000" dirty="0" smtClean="0">
                <a:latin typeface="Calibri" charset="0"/>
                <a:ea typeface="Calibri" charset="0"/>
                <a:cs typeface="Calibri" charset="0"/>
              </a:rPr>
              <a:t>Schüler/innen</a:t>
            </a:r>
          </a:p>
          <a:p>
            <a:pPr marL="742950" lvl="1" indent="-285750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70000"/>
              <a:buFont typeface=".AppleSystemUIFont" charset="-120"/>
              <a:buChar char="-"/>
            </a:pPr>
            <a:endParaRPr lang="de-DE" altLang="de-DE" sz="2000" dirty="0">
              <a:latin typeface="Calibri" charset="0"/>
              <a:ea typeface="Calibri" charset="0"/>
              <a:cs typeface="Calibri" charset="0"/>
            </a:endParaRPr>
          </a:p>
          <a:p>
            <a:pPr marL="0" lvl="1">
              <a:lnSpc>
                <a:spcPct val="90000"/>
              </a:lnSpc>
              <a:spcBef>
                <a:spcPts val="700"/>
              </a:spcBef>
              <a:buClr>
                <a:schemeClr val="tx1"/>
              </a:buClr>
              <a:buSzPct val="70000"/>
            </a:pPr>
            <a:r>
              <a:rPr lang="de-DE" altLang="de-DE" sz="2400" b="1" dirty="0" smtClean="0">
                <a:latin typeface="Calibri" charset="0"/>
                <a:ea typeface="Calibri" charset="0"/>
                <a:cs typeface="Calibri" charset="0"/>
              </a:rPr>
              <a:t>Stundentafel</a:t>
            </a:r>
          </a:p>
          <a:p>
            <a:pPr marL="0" lvl="1">
              <a:lnSpc>
                <a:spcPct val="90000"/>
              </a:lnSpc>
              <a:spcBef>
                <a:spcPts val="700"/>
              </a:spcBef>
              <a:buClr>
                <a:schemeClr val="tx1"/>
              </a:buClr>
              <a:buSzPct val="70000"/>
            </a:pPr>
            <a:endParaRPr lang="de-DE" altLang="de-DE" sz="2400" dirty="0">
              <a:latin typeface="Calibri" charset="0"/>
              <a:ea typeface="Calibri" charset="0"/>
              <a:cs typeface="Calibri" charset="0"/>
            </a:endParaRPr>
          </a:p>
        </p:txBody>
      </p:sp>
      <p:graphicFrame>
        <p:nvGraphicFramePr>
          <p:cNvPr id="14" name="Tabel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6239524"/>
              </p:ext>
            </p:extLst>
          </p:nvPr>
        </p:nvGraphicFramePr>
        <p:xfrm>
          <a:off x="1137469" y="5445320"/>
          <a:ext cx="7920037" cy="103663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2007"/>
                <a:gridCol w="750860"/>
                <a:gridCol w="1131434"/>
                <a:gridCol w="1131434"/>
                <a:gridCol w="1131434"/>
                <a:gridCol w="1131434"/>
                <a:gridCol w="1131434"/>
              </a:tblGrid>
              <a:tr h="518319">
                <a:tc>
                  <a:txBody>
                    <a:bodyPr/>
                    <a:lstStyle/>
                    <a:p>
                      <a:r>
                        <a:rPr lang="de-DE" sz="2400" b="1" dirty="0" smtClean="0">
                          <a:latin typeface="Calibri" charset="0"/>
                          <a:ea typeface="Calibri" charset="0"/>
                          <a:cs typeface="Calibri" charset="0"/>
                        </a:rPr>
                        <a:t>Klasse</a:t>
                      </a:r>
                      <a:endParaRPr lang="de-DE" sz="2400" b="1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1430" marR="91430" marT="45734" marB="45734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Calibri" charset="0"/>
                          <a:ea typeface="Calibri" charset="0"/>
                          <a:cs typeface="Calibri" charset="0"/>
                        </a:rPr>
                        <a:t>5</a:t>
                      </a:r>
                      <a:endParaRPr lang="de-DE" sz="2400" b="1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1430" marR="91430" marT="45734" marB="45734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Calibri" charset="0"/>
                          <a:ea typeface="Calibri" charset="0"/>
                          <a:cs typeface="Calibri" charset="0"/>
                        </a:rPr>
                        <a:t>6</a:t>
                      </a:r>
                      <a:endParaRPr lang="de-DE" sz="2400" b="1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1430" marR="91430" marT="45734" marB="45734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Calibri" charset="0"/>
                          <a:ea typeface="Calibri" charset="0"/>
                          <a:cs typeface="Calibri" charset="0"/>
                        </a:rPr>
                        <a:t>7</a:t>
                      </a:r>
                      <a:endParaRPr lang="de-DE" sz="2400" b="1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1430" marR="91430" marT="45734" marB="45734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Calibri" charset="0"/>
                          <a:ea typeface="Calibri" charset="0"/>
                          <a:cs typeface="Calibri" charset="0"/>
                        </a:rPr>
                        <a:t>8</a:t>
                      </a:r>
                      <a:endParaRPr lang="de-DE" sz="2400" b="1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1430" marR="91430" marT="45734" marB="45734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Calibri" charset="0"/>
                          <a:ea typeface="Calibri" charset="0"/>
                          <a:cs typeface="Calibri" charset="0"/>
                        </a:rPr>
                        <a:t>9</a:t>
                      </a:r>
                      <a:endParaRPr lang="de-DE" sz="2400" b="1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1430" marR="91430" marT="45734" marB="45734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Calibri" charset="0"/>
                          <a:ea typeface="Calibri" charset="0"/>
                          <a:cs typeface="Calibri" charset="0"/>
                        </a:rPr>
                        <a:t>10</a:t>
                      </a:r>
                      <a:endParaRPr lang="de-DE" sz="2400" b="1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1430" marR="91430" marT="45734" marB="45734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319">
                <a:tc>
                  <a:txBody>
                    <a:bodyPr/>
                    <a:lstStyle/>
                    <a:p>
                      <a:r>
                        <a:rPr lang="de-DE" sz="2400" b="1" dirty="0" smtClean="0">
                          <a:latin typeface="Calibri" charset="0"/>
                          <a:ea typeface="Calibri" charset="0"/>
                          <a:cs typeface="Calibri" charset="0"/>
                        </a:rPr>
                        <a:t>Stunden</a:t>
                      </a:r>
                      <a:endParaRPr lang="de-DE" sz="2400" b="1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1430" marR="91430" marT="45734" marB="45734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Calibri" charset="0"/>
                          <a:ea typeface="Calibri" charset="0"/>
                          <a:cs typeface="Calibri" charset="0"/>
                        </a:rPr>
                        <a:t>2</a:t>
                      </a:r>
                      <a:endParaRPr lang="de-DE" sz="2400" b="1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1430" marR="91430" marT="45734" marB="45734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Calibri" charset="0"/>
                          <a:ea typeface="Calibri" charset="0"/>
                          <a:cs typeface="Calibri" charset="0"/>
                        </a:rPr>
                        <a:t>1</a:t>
                      </a:r>
                      <a:endParaRPr lang="de-DE" sz="2400" b="1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1430" marR="91430" marT="45734" marB="45734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Calibri" charset="0"/>
                          <a:ea typeface="Calibri" charset="0"/>
                          <a:cs typeface="Calibri" charset="0"/>
                        </a:rPr>
                        <a:t>1</a:t>
                      </a:r>
                      <a:endParaRPr lang="de-DE" sz="2400" b="1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1430" marR="91430" marT="45734" marB="45734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Calibri" charset="0"/>
                          <a:ea typeface="Calibri" charset="0"/>
                          <a:cs typeface="Calibri" charset="0"/>
                        </a:rPr>
                        <a:t>1</a:t>
                      </a:r>
                      <a:endParaRPr lang="de-DE" sz="2400" b="1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1430" marR="91430" marT="45734" marB="45734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Calibri" charset="0"/>
                          <a:ea typeface="Calibri" charset="0"/>
                          <a:cs typeface="Calibri" charset="0"/>
                        </a:rPr>
                        <a:t>1</a:t>
                      </a:r>
                      <a:endParaRPr lang="de-DE" sz="2400" b="1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1430" marR="91430" marT="45734" marB="45734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Calibri" charset="0"/>
                          <a:ea typeface="Calibri" charset="0"/>
                          <a:cs typeface="Calibri" charset="0"/>
                        </a:rPr>
                        <a:t>1</a:t>
                      </a:r>
                      <a:endParaRPr lang="de-DE" sz="2400" b="1" dirty="0"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91430" marR="91430" marT="45734" marB="45734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23" name="Gruppierung 22"/>
          <p:cNvGrpSpPr/>
          <p:nvPr/>
        </p:nvGrpSpPr>
        <p:grpSpPr>
          <a:xfrm>
            <a:off x="-21536" y="350874"/>
            <a:ext cx="286711" cy="5833708"/>
            <a:chOff x="-21537" y="350874"/>
            <a:chExt cx="588098" cy="5833708"/>
          </a:xfrm>
        </p:grpSpPr>
        <p:sp>
          <p:nvSpPr>
            <p:cNvPr id="24" name="Rechteck 23"/>
            <p:cNvSpPr/>
            <p:nvPr/>
          </p:nvSpPr>
          <p:spPr>
            <a:xfrm>
              <a:off x="-21537" y="959017"/>
              <a:ext cx="588098" cy="1075852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5" name="Rechteck 24"/>
            <p:cNvSpPr/>
            <p:nvPr/>
          </p:nvSpPr>
          <p:spPr>
            <a:xfrm>
              <a:off x="-21535" y="2019718"/>
              <a:ext cx="288000" cy="1005372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6" name="Rechteck 25"/>
            <p:cNvSpPr/>
            <p:nvPr/>
          </p:nvSpPr>
          <p:spPr>
            <a:xfrm>
              <a:off x="-21533" y="350874"/>
              <a:ext cx="287999" cy="63170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7" name="Rechteck 26"/>
            <p:cNvSpPr/>
            <p:nvPr/>
          </p:nvSpPr>
          <p:spPr>
            <a:xfrm>
              <a:off x="-21535" y="5236762"/>
              <a:ext cx="288000" cy="4052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8" name="Rechteck 27"/>
            <p:cNvSpPr/>
            <p:nvPr/>
          </p:nvSpPr>
          <p:spPr>
            <a:xfrm>
              <a:off x="-21535" y="3025090"/>
              <a:ext cx="288000" cy="2211672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9" name="Rechteck 28"/>
            <p:cNvSpPr/>
            <p:nvPr/>
          </p:nvSpPr>
          <p:spPr>
            <a:xfrm>
              <a:off x="-21535" y="5642048"/>
              <a:ext cx="288000" cy="542534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893195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/>
          <p:cNvSpPr txBox="1"/>
          <p:nvPr/>
        </p:nvSpPr>
        <p:spPr>
          <a:xfrm>
            <a:off x="999447" y="191874"/>
            <a:ext cx="60605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latin typeface="Calibri" charset="0"/>
                <a:ea typeface="Calibri" charset="0"/>
                <a:cs typeface="Calibri" charset="0"/>
              </a:rPr>
              <a:t>Eckpunkte für den Bildungsplan Geographie </a:t>
            </a:r>
            <a:endParaRPr lang="de-DE" sz="2400" b="1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999447" y="736540"/>
            <a:ext cx="4038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latin typeface="Calibri" charset="0"/>
                <a:ea typeface="Calibri" charset="0"/>
                <a:cs typeface="Calibri" charset="0"/>
              </a:rPr>
              <a:t>Fragestellungen</a:t>
            </a:r>
            <a:endParaRPr lang="de-DE" sz="2400" b="1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1120217" y="1328383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marL="403225" indent="-457200" eaLnBrk="0" hangingPunct="0"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933450" indent="-457200" eaLnBrk="0" hangingPunct="0"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indent="0" algn="l" eaLnBrk="1" hangingPunct="1">
              <a:spcBef>
                <a:spcPts val="700"/>
              </a:spcBef>
              <a:buClr>
                <a:schemeClr val="tx1"/>
              </a:buClr>
              <a:buSzPct val="100000"/>
            </a:pPr>
            <a:r>
              <a:rPr lang="de-DE" altLang="de-DE" dirty="0">
                <a:latin typeface="Calibri" charset="0"/>
                <a:ea typeface="Calibri" charset="0"/>
                <a:cs typeface="Calibri" charset="0"/>
              </a:rPr>
              <a:t>Was gehört zum geographischen Wissen?</a:t>
            </a:r>
          </a:p>
          <a:p>
            <a:pPr lvl="1" algn="l" eaLnBrk="1" hangingPunct="1">
              <a:spcBef>
                <a:spcPts val="700"/>
              </a:spcBef>
              <a:buClr>
                <a:schemeClr val="tx1"/>
              </a:buClr>
              <a:buSzPct val="100000"/>
              <a:buFontTx/>
              <a:buChar char="–"/>
            </a:pPr>
            <a:r>
              <a:rPr lang="de-DE" altLang="de-DE" b="0" dirty="0">
                <a:latin typeface="Calibri" charset="0"/>
                <a:ea typeface="Calibri" charset="0"/>
                <a:cs typeface="Calibri" charset="0"/>
              </a:rPr>
              <a:t>z.B. Kenntnisse der Planeten, Produktionskette, Sektorenmodell, Immobiliengeographie, Kenntnisse von GPS, Trompetentälchen?</a:t>
            </a:r>
          </a:p>
          <a:p>
            <a:pPr marL="0" indent="0" algn="l" eaLnBrk="1" hangingPunct="1">
              <a:spcBef>
                <a:spcPts val="700"/>
              </a:spcBef>
              <a:buClr>
                <a:schemeClr val="tx1"/>
              </a:buClr>
              <a:buSzPct val="100000"/>
            </a:pPr>
            <a:r>
              <a:rPr lang="de-DE" altLang="de-DE" dirty="0">
                <a:latin typeface="Calibri" charset="0"/>
                <a:ea typeface="Calibri" charset="0"/>
                <a:cs typeface="Calibri" charset="0"/>
              </a:rPr>
              <a:t>Was sind Alleinstellungsmerkmale der Geographie?</a:t>
            </a:r>
          </a:p>
          <a:p>
            <a:pPr lvl="1" eaLnBrk="1" hangingPunct="1">
              <a:spcBef>
                <a:spcPts val="700"/>
              </a:spcBef>
              <a:buClr>
                <a:schemeClr val="tx1"/>
              </a:buClr>
              <a:buSzPct val="100000"/>
              <a:buFontTx/>
              <a:buChar char="–"/>
            </a:pPr>
            <a:r>
              <a:rPr lang="de-DE" altLang="de-DE" b="0" dirty="0">
                <a:latin typeface="Calibri" charset="0"/>
                <a:ea typeface="Calibri" charset="0"/>
                <a:cs typeface="Calibri" charset="0"/>
              </a:rPr>
              <a:t>z.B. BNE, systemisches Denken?</a:t>
            </a:r>
          </a:p>
          <a:p>
            <a:pPr marL="0" indent="0" algn="l" eaLnBrk="1" hangingPunct="1">
              <a:spcBef>
                <a:spcPts val="700"/>
              </a:spcBef>
              <a:buClr>
                <a:schemeClr val="tx1"/>
              </a:buClr>
              <a:buSzPct val="100000"/>
            </a:pPr>
            <a:r>
              <a:rPr lang="de-DE" altLang="de-DE" dirty="0">
                <a:latin typeface="Calibri" charset="0"/>
                <a:ea typeface="Calibri" charset="0"/>
                <a:cs typeface="Calibri" charset="0"/>
              </a:rPr>
              <a:t>Welche Inhalte werden wann und wo verankert?</a:t>
            </a:r>
          </a:p>
          <a:p>
            <a:pPr lvl="1" algn="l" eaLnBrk="1" hangingPunct="1">
              <a:spcBef>
                <a:spcPts val="700"/>
              </a:spcBef>
              <a:buClr>
                <a:schemeClr val="tx1"/>
              </a:buClr>
              <a:buSzPct val="100000"/>
              <a:buFont typeface=".AppleSystemUIFont" charset="-120"/>
              <a:buChar char="-"/>
            </a:pPr>
            <a:r>
              <a:rPr lang="de-DE" altLang="de-DE" b="0" dirty="0">
                <a:latin typeface="Calibri" charset="0"/>
                <a:ea typeface="Calibri" charset="0"/>
                <a:cs typeface="Calibri" charset="0"/>
              </a:rPr>
              <a:t>z.B. Klimawandel, Talbildung, Kenntnisse über das Wetter</a:t>
            </a:r>
          </a:p>
          <a:p>
            <a:pPr marL="0" indent="0" algn="l" eaLnBrk="1" hangingPunct="1">
              <a:spcBef>
                <a:spcPts val="700"/>
              </a:spcBef>
              <a:buClr>
                <a:schemeClr val="tx1"/>
              </a:buClr>
              <a:buSzPct val="100000"/>
            </a:pPr>
            <a:r>
              <a:rPr lang="de-DE" altLang="de-DE" dirty="0">
                <a:latin typeface="Calibri" charset="0"/>
                <a:ea typeface="Calibri" charset="0"/>
                <a:cs typeface="Calibri" charset="0"/>
              </a:rPr>
              <a:t>Sind diese Inhalte auch noch im Jahr 2030 relevant?</a:t>
            </a:r>
          </a:p>
          <a:p>
            <a:pPr lvl="1" eaLnBrk="1" hangingPunct="1">
              <a:spcBef>
                <a:spcPts val="700"/>
              </a:spcBef>
              <a:buClr>
                <a:schemeClr val="tx1"/>
              </a:buClr>
              <a:buSzPct val="100000"/>
              <a:buFontTx/>
              <a:buChar char="–"/>
            </a:pPr>
            <a:r>
              <a:rPr lang="de-DE" altLang="de-DE" b="0" dirty="0">
                <a:latin typeface="Calibri" charset="0"/>
                <a:ea typeface="Calibri" charset="0"/>
                <a:cs typeface="Calibri" charset="0"/>
              </a:rPr>
              <a:t>z.B. Handyproduktion, Massentourismus, konventionelle Landwirtschaft</a:t>
            </a:r>
          </a:p>
        </p:txBody>
      </p:sp>
      <p:grpSp>
        <p:nvGrpSpPr>
          <p:cNvPr id="22" name="Gruppierung 21"/>
          <p:cNvGrpSpPr/>
          <p:nvPr/>
        </p:nvGrpSpPr>
        <p:grpSpPr>
          <a:xfrm>
            <a:off x="-21536" y="350874"/>
            <a:ext cx="286711" cy="5833708"/>
            <a:chOff x="-21537" y="350874"/>
            <a:chExt cx="588098" cy="5833708"/>
          </a:xfrm>
        </p:grpSpPr>
        <p:sp>
          <p:nvSpPr>
            <p:cNvPr id="23" name="Rechteck 22"/>
            <p:cNvSpPr/>
            <p:nvPr/>
          </p:nvSpPr>
          <p:spPr>
            <a:xfrm>
              <a:off x="-21537" y="959017"/>
              <a:ext cx="588098" cy="1075852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4" name="Rechteck 23"/>
            <p:cNvSpPr/>
            <p:nvPr/>
          </p:nvSpPr>
          <p:spPr>
            <a:xfrm>
              <a:off x="-21535" y="2019718"/>
              <a:ext cx="288000" cy="1005372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5" name="Rechteck 24"/>
            <p:cNvSpPr/>
            <p:nvPr/>
          </p:nvSpPr>
          <p:spPr>
            <a:xfrm>
              <a:off x="-21533" y="350874"/>
              <a:ext cx="287999" cy="63170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6" name="Rechteck 25"/>
            <p:cNvSpPr/>
            <p:nvPr/>
          </p:nvSpPr>
          <p:spPr>
            <a:xfrm>
              <a:off x="-21535" y="5236762"/>
              <a:ext cx="288000" cy="4052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7" name="Rechteck 26"/>
            <p:cNvSpPr/>
            <p:nvPr/>
          </p:nvSpPr>
          <p:spPr>
            <a:xfrm>
              <a:off x="-21535" y="3025090"/>
              <a:ext cx="288000" cy="2211672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8" name="Rechteck 27"/>
            <p:cNvSpPr/>
            <p:nvPr/>
          </p:nvSpPr>
          <p:spPr>
            <a:xfrm>
              <a:off x="-21535" y="5642048"/>
              <a:ext cx="288000" cy="542534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1806937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2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7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32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37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42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88142" y="377155"/>
            <a:ext cx="7772400" cy="369332"/>
          </a:xfrm>
          <a:noFill/>
        </p:spPr>
        <p:txBody>
          <a:bodyPr wrap="square" rtlCol="0">
            <a:spAutoFit/>
          </a:bodyPr>
          <a:lstStyle/>
          <a:p>
            <a:r>
              <a:rPr lang="de-DE" sz="2400" b="1" kern="1200" dirty="0">
                <a:solidFill>
                  <a:schemeClr val="tx1"/>
                </a:solidFill>
              </a:rPr>
              <a:t>Bildungswert Geographie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88142" y="908720"/>
            <a:ext cx="9500346" cy="52565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dirty="0"/>
              <a:t>Die gesellschaftliche Bedeutung des Geographieunterrichts liegt darin, dass im </a:t>
            </a:r>
            <a:r>
              <a:rPr lang="de-DE" dirty="0" smtClean="0"/>
              <a:t>Geographieunterricht</a:t>
            </a:r>
            <a:endParaRPr lang="de-DE" sz="2600" dirty="0"/>
          </a:p>
          <a:p>
            <a:pPr marL="933450" lvl="1" indent="-457200">
              <a:spcBef>
                <a:spcPts val="700"/>
              </a:spcBef>
              <a:buClr>
                <a:schemeClr val="tx1"/>
              </a:buClr>
              <a:buSzPct val="10000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kern="1200" dirty="0"/>
              <a:t>natur- und gesellschaftswissenschaftliche Phänomene und Prozesse grundsätzlich integrativ analysiert, diskutiert und bewertet werden,</a:t>
            </a:r>
          </a:p>
          <a:p>
            <a:pPr marL="933450" lvl="1" indent="-457200">
              <a:spcBef>
                <a:spcPts val="700"/>
              </a:spcBef>
              <a:buClr>
                <a:schemeClr val="tx1"/>
              </a:buClr>
              <a:buSzPct val="10000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kern="1200" dirty="0"/>
              <a:t>Räume auf allen Maßstabsebenen von der lokalen über die regionale bis hin zur globalen Dimension fragengeleitet und</a:t>
            </a:r>
          </a:p>
          <a:p>
            <a:pPr marL="933450" lvl="1" indent="-457200">
              <a:spcBef>
                <a:spcPts val="700"/>
              </a:spcBef>
              <a:buClr>
                <a:schemeClr val="tx1"/>
              </a:buClr>
              <a:buSzPct val="10000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kern="1200" dirty="0"/>
              <a:t>grundsätzlich problemlösungs- sowie handlungsorientiert im Sinne des Nachhaltigkeitsprinzips untersucht werden, </a:t>
            </a:r>
          </a:p>
          <a:p>
            <a:pPr marL="933450" lvl="1" indent="-457200">
              <a:spcBef>
                <a:spcPts val="700"/>
              </a:spcBef>
              <a:buClr>
                <a:schemeClr val="tx1"/>
              </a:buClr>
              <a:buSzPct val="10000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kern="1200" dirty="0"/>
              <a:t>die zeitliche Perspektive gegenwarts- und zukunftsgestaltend ausgerichtet ist.</a:t>
            </a:r>
          </a:p>
          <a:p>
            <a:endParaRPr lang="de-DE" sz="2600" dirty="0"/>
          </a:p>
        </p:txBody>
      </p:sp>
      <p:grpSp>
        <p:nvGrpSpPr>
          <p:cNvPr id="4" name="Gruppierung 3"/>
          <p:cNvGrpSpPr/>
          <p:nvPr/>
        </p:nvGrpSpPr>
        <p:grpSpPr>
          <a:xfrm>
            <a:off x="-21536" y="350874"/>
            <a:ext cx="286712" cy="5833708"/>
            <a:chOff x="-21537" y="350874"/>
            <a:chExt cx="588100" cy="5833708"/>
          </a:xfrm>
        </p:grpSpPr>
        <p:sp>
          <p:nvSpPr>
            <p:cNvPr id="5" name="Rechteck 4"/>
            <p:cNvSpPr/>
            <p:nvPr/>
          </p:nvSpPr>
          <p:spPr>
            <a:xfrm>
              <a:off x="-21537" y="959017"/>
              <a:ext cx="288001" cy="1075852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" name="Rechteck 5"/>
            <p:cNvSpPr/>
            <p:nvPr/>
          </p:nvSpPr>
          <p:spPr>
            <a:xfrm>
              <a:off x="-21535" y="2019718"/>
              <a:ext cx="588098" cy="1005372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" name="Rechteck 6"/>
            <p:cNvSpPr/>
            <p:nvPr/>
          </p:nvSpPr>
          <p:spPr>
            <a:xfrm>
              <a:off x="-21533" y="350874"/>
              <a:ext cx="287999" cy="63170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" name="Rechteck 7"/>
            <p:cNvSpPr/>
            <p:nvPr/>
          </p:nvSpPr>
          <p:spPr>
            <a:xfrm>
              <a:off x="-21535" y="5236762"/>
              <a:ext cx="288000" cy="4052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" name="Rechteck 8"/>
            <p:cNvSpPr/>
            <p:nvPr/>
          </p:nvSpPr>
          <p:spPr>
            <a:xfrm>
              <a:off x="-21535" y="3025090"/>
              <a:ext cx="288000" cy="2211672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" name="Rechteck 9"/>
            <p:cNvSpPr/>
            <p:nvPr/>
          </p:nvSpPr>
          <p:spPr>
            <a:xfrm>
              <a:off x="-21535" y="5642048"/>
              <a:ext cx="288000" cy="542534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2124772492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537" y="523426"/>
            <a:ext cx="8029441" cy="73866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rtlCol="0" anchor="b" anchorCtr="0" compatLnSpc="1">
            <a:prstTxWarp prst="textNoShape">
              <a:avLst/>
            </a:prstTxWarp>
            <a:spAutoFit/>
          </a:bodyPr>
          <a:lstStyle/>
          <a:p>
            <a:r>
              <a:rPr lang="de-DE" altLang="de-DE" sz="2400" b="1" kern="1200" dirty="0">
                <a:solidFill>
                  <a:schemeClr val="tx1"/>
                </a:solidFill>
              </a:rPr>
              <a:t>Systemisches Denken ... </a:t>
            </a:r>
            <a:br>
              <a:rPr lang="de-DE" altLang="de-DE" sz="2400" b="1" kern="1200" dirty="0">
                <a:solidFill>
                  <a:schemeClr val="tx1"/>
                </a:solidFill>
              </a:rPr>
            </a:br>
            <a:endParaRPr lang="de-DE" altLang="de-DE" sz="2400" b="1" kern="1200" dirty="0">
              <a:solidFill>
                <a:schemeClr val="tx1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1479918" y="1255819"/>
            <a:ext cx="8908677" cy="4320480"/>
          </a:xfrm>
        </p:spPr>
        <p:txBody>
          <a:bodyPr/>
          <a:lstStyle/>
          <a:p>
            <a:pPr marL="476250" lvl="1" indent="0">
              <a:spcBef>
                <a:spcPts val="700"/>
              </a:spcBef>
              <a:buClr>
                <a:schemeClr val="tx1"/>
              </a:buClr>
              <a:buSzPct val="100000"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de-DE" kern="1200" dirty="0"/>
              <a:t>... ist die Fähigkeit, </a:t>
            </a:r>
          </a:p>
          <a:p>
            <a:pPr marL="933450" lvl="1" indent="-457200">
              <a:spcBef>
                <a:spcPts val="700"/>
              </a:spcBef>
              <a:buClr>
                <a:schemeClr val="tx1"/>
              </a:buClr>
              <a:buSzPct val="100000"/>
              <a:buFont typeface="Symbol" charset="2"/>
              <a:buChar char="–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de-DE" kern="1200" dirty="0"/>
              <a:t>komplexe Wirklichkeitsbereiche  als Systeme zu beschreiben, zu rekonstruieren und zu modellieren [ ... ]</a:t>
            </a:r>
          </a:p>
          <a:p>
            <a:pPr marL="933450" lvl="1" indent="-457200">
              <a:spcBef>
                <a:spcPts val="700"/>
              </a:spcBef>
              <a:buClr>
                <a:schemeClr val="tx1"/>
              </a:buClr>
              <a:buSzPct val="100000"/>
              <a:buFont typeface="Symbol" charset="2"/>
              <a:buChar char="–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de-DE" kern="1200" dirty="0"/>
              <a:t>auf der Basis der Modellierung Erklärungen zu geben,</a:t>
            </a:r>
          </a:p>
          <a:p>
            <a:pPr marL="933450" lvl="1" indent="-457200">
              <a:spcBef>
                <a:spcPts val="700"/>
              </a:spcBef>
              <a:buClr>
                <a:schemeClr val="tx1"/>
              </a:buClr>
              <a:buSzPct val="100000"/>
              <a:buFont typeface="Symbol" charset="2"/>
              <a:buChar char="–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de-DE" kern="1200" dirty="0"/>
              <a:t>Prognosen – unter Berücksichtigung der </a:t>
            </a:r>
            <a:r>
              <a:rPr lang="de-DE" altLang="de-DE" kern="1200" dirty="0" err="1"/>
              <a:t>Eintretungswahrscheinlichkeit</a:t>
            </a:r>
            <a:r>
              <a:rPr lang="de-DE" altLang="de-DE" kern="1200" dirty="0"/>
              <a:t> und der Modellgrenzen – zu treffen [ ... ] </a:t>
            </a:r>
          </a:p>
          <a:p>
            <a:pPr marL="933450" lvl="1" indent="-457200">
              <a:spcBef>
                <a:spcPts val="700"/>
              </a:spcBef>
              <a:buClr>
                <a:schemeClr val="tx1"/>
              </a:buClr>
              <a:buSzPct val="100000"/>
              <a:buFont typeface="Symbol" charset="2"/>
              <a:buChar char="–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altLang="de-DE" kern="1200" dirty="0"/>
              <a:t>Handlungsmöglichkeiten zu entwerfen und zu beurteilen.</a:t>
            </a:r>
          </a:p>
          <a:p>
            <a:pPr eaLnBrk="1" hangingPunct="1"/>
            <a:endParaRPr lang="de-DE" altLang="de-DE" dirty="0"/>
          </a:p>
          <a:p>
            <a:pPr marL="452438" indent="0">
              <a:buNone/>
            </a:pPr>
            <a:r>
              <a:rPr lang="de-DE" altLang="de-DE" sz="1600" dirty="0"/>
              <a:t>Definition nach:</a:t>
            </a:r>
          </a:p>
          <a:p>
            <a:pPr marL="452438" indent="0">
              <a:buNone/>
            </a:pPr>
            <a:r>
              <a:rPr lang="de-DE" altLang="de-DE" sz="2000" dirty="0"/>
              <a:t> </a:t>
            </a:r>
            <a:r>
              <a:rPr lang="de-DE" altLang="de-DE" sz="1400" dirty="0"/>
              <a:t>Frischknecht-Tobler, Nagel, </a:t>
            </a:r>
            <a:r>
              <a:rPr lang="de-DE" altLang="de-DE" sz="1400" dirty="0" err="1"/>
              <a:t>Seyboldt</a:t>
            </a:r>
            <a:r>
              <a:rPr lang="de-DE" altLang="de-DE" sz="1400" dirty="0"/>
              <a:t> (Hrsg.) Systemdenken. Bern 2008, S. 20</a:t>
            </a:r>
          </a:p>
        </p:txBody>
      </p:sp>
      <p:grpSp>
        <p:nvGrpSpPr>
          <p:cNvPr id="4" name="Gruppierung 3"/>
          <p:cNvGrpSpPr/>
          <p:nvPr/>
        </p:nvGrpSpPr>
        <p:grpSpPr>
          <a:xfrm>
            <a:off x="-21536" y="350874"/>
            <a:ext cx="286712" cy="5833708"/>
            <a:chOff x="-21537" y="350874"/>
            <a:chExt cx="588100" cy="5833708"/>
          </a:xfrm>
        </p:grpSpPr>
        <p:sp>
          <p:nvSpPr>
            <p:cNvPr id="5" name="Rechteck 4"/>
            <p:cNvSpPr/>
            <p:nvPr/>
          </p:nvSpPr>
          <p:spPr>
            <a:xfrm>
              <a:off x="-21537" y="959017"/>
              <a:ext cx="288001" cy="1075852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" name="Rechteck 5"/>
            <p:cNvSpPr/>
            <p:nvPr/>
          </p:nvSpPr>
          <p:spPr>
            <a:xfrm>
              <a:off x="-21535" y="2019718"/>
              <a:ext cx="588098" cy="1005372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" name="Rechteck 6"/>
            <p:cNvSpPr/>
            <p:nvPr/>
          </p:nvSpPr>
          <p:spPr>
            <a:xfrm>
              <a:off x="-21533" y="350874"/>
              <a:ext cx="287999" cy="63170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" name="Rechteck 7"/>
            <p:cNvSpPr/>
            <p:nvPr/>
          </p:nvSpPr>
          <p:spPr>
            <a:xfrm>
              <a:off x="-21535" y="5236762"/>
              <a:ext cx="288000" cy="4052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" name="Rechteck 8"/>
            <p:cNvSpPr/>
            <p:nvPr/>
          </p:nvSpPr>
          <p:spPr>
            <a:xfrm>
              <a:off x="-21535" y="3025090"/>
              <a:ext cx="288000" cy="2211672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" name="Rechteck 9"/>
            <p:cNvSpPr/>
            <p:nvPr/>
          </p:nvSpPr>
          <p:spPr>
            <a:xfrm>
              <a:off x="-21535" y="5642048"/>
              <a:ext cx="288000" cy="542534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567852687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/>
          <p:cNvSpPr txBox="1"/>
          <p:nvPr/>
        </p:nvSpPr>
        <p:spPr>
          <a:xfrm>
            <a:off x="901150" y="243993"/>
            <a:ext cx="513389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latin typeface="Calibri" charset="0"/>
                <a:ea typeface="Calibri" charset="0"/>
                <a:cs typeface="Calibri" charset="0"/>
              </a:rPr>
              <a:t>Systemischer Ansatz:</a:t>
            </a:r>
          </a:p>
          <a:p>
            <a:r>
              <a:rPr lang="de-DE" sz="2400" b="1" dirty="0" smtClean="0">
                <a:latin typeface="Calibri" charset="0"/>
                <a:ea typeface="Calibri" charset="0"/>
                <a:cs typeface="Calibri" charset="0"/>
              </a:rPr>
              <a:t>Modell geographischen Lernens</a:t>
            </a:r>
          </a:p>
          <a:p>
            <a:endParaRPr lang="de-DE" sz="2400" b="1" dirty="0">
              <a:latin typeface="Calibri" charset="0"/>
              <a:ea typeface="Calibri" charset="0"/>
              <a:cs typeface="Calibri" charset="0"/>
            </a:endParaRPr>
          </a:p>
          <a:p>
            <a:endParaRPr lang="de-DE" sz="2400" b="1" dirty="0" smtClean="0">
              <a:latin typeface="Calibri" charset="0"/>
              <a:ea typeface="Calibri" charset="0"/>
              <a:cs typeface="Calibri" charset="0"/>
            </a:endParaRPr>
          </a:p>
          <a:p>
            <a:endParaRPr lang="de-DE" sz="2400" b="1" dirty="0" smtClean="0">
              <a:latin typeface="Calibri" charset="0"/>
              <a:ea typeface="Calibri" charset="0"/>
              <a:cs typeface="Calibri" charset="0"/>
            </a:endParaRPr>
          </a:p>
          <a:p>
            <a:endParaRPr lang="de-DE" sz="2400" b="1" dirty="0">
              <a:latin typeface="Calibri" charset="0"/>
              <a:ea typeface="Calibri" charset="0"/>
              <a:cs typeface="Calibri" charset="0"/>
            </a:endParaRPr>
          </a:p>
          <a:p>
            <a:endParaRPr lang="de-DE" sz="2400" b="1" dirty="0" smtClean="0">
              <a:latin typeface="Calibri" charset="0"/>
              <a:ea typeface="Calibri" charset="0"/>
              <a:cs typeface="Calibri" charset="0"/>
            </a:endParaRPr>
          </a:p>
          <a:p>
            <a:endParaRPr lang="de-DE" sz="2400" b="1" dirty="0">
              <a:latin typeface="Calibri" charset="0"/>
              <a:ea typeface="Calibri" charset="0"/>
              <a:cs typeface="Calibri" charset="0"/>
            </a:endParaRPr>
          </a:p>
          <a:p>
            <a:endParaRPr lang="de-DE" sz="2400" b="1" dirty="0" smtClean="0">
              <a:latin typeface="Calibri" charset="0"/>
              <a:ea typeface="Calibri" charset="0"/>
              <a:cs typeface="Calibri" charset="0"/>
            </a:endParaRPr>
          </a:p>
          <a:p>
            <a:endParaRPr lang="de-DE" sz="2400" b="1" dirty="0">
              <a:latin typeface="Calibri" charset="0"/>
              <a:ea typeface="Calibri" charset="0"/>
              <a:cs typeface="Calibri" charset="0"/>
            </a:endParaRPr>
          </a:p>
          <a:p>
            <a:endParaRPr lang="de-DE" sz="2400" b="1" dirty="0" smtClean="0">
              <a:latin typeface="Calibri" charset="0"/>
              <a:ea typeface="Calibri" charset="0"/>
              <a:cs typeface="Calibri" charset="0"/>
            </a:endParaRPr>
          </a:p>
          <a:p>
            <a:endParaRPr lang="de-DE" sz="2400" b="1" dirty="0">
              <a:latin typeface="Calibri" charset="0"/>
              <a:ea typeface="Calibri" charset="0"/>
              <a:cs typeface="Calibri" charset="0"/>
            </a:endParaRPr>
          </a:p>
          <a:p>
            <a:endParaRPr lang="de-DE" sz="2400" b="1" dirty="0" smtClean="0">
              <a:latin typeface="Calibri" charset="0"/>
              <a:ea typeface="Calibri" charset="0"/>
              <a:cs typeface="Calibri" charset="0"/>
            </a:endParaRPr>
          </a:p>
          <a:p>
            <a:endParaRPr lang="de-DE" sz="2400" b="1" dirty="0">
              <a:latin typeface="Calibri" charset="0"/>
              <a:ea typeface="Calibri" charset="0"/>
              <a:cs typeface="Calibri" charset="0"/>
            </a:endParaRPr>
          </a:p>
          <a:p>
            <a:endParaRPr lang="de-DE" sz="2400" b="1" dirty="0" smtClean="0">
              <a:latin typeface="Calibri" charset="0"/>
              <a:ea typeface="Calibri" charset="0"/>
              <a:cs typeface="Calibri" charset="0"/>
            </a:endParaRPr>
          </a:p>
          <a:p>
            <a:endParaRPr lang="de-DE" sz="2400" b="1" dirty="0">
              <a:latin typeface="Calibri" charset="0"/>
              <a:ea typeface="Calibri" charset="0"/>
              <a:cs typeface="Calibri" charset="0"/>
            </a:endParaRPr>
          </a:p>
          <a:p>
            <a:r>
              <a:rPr lang="de-DE" sz="1200" b="1" dirty="0">
                <a:latin typeface="Calibri" charset="0"/>
                <a:ea typeface="Calibri" charset="0"/>
                <a:cs typeface="Calibri" charset="0"/>
              </a:rPr>
              <a:t>http://</a:t>
            </a:r>
            <a:r>
              <a:rPr lang="de-DE" sz="1200" b="1" dirty="0" err="1">
                <a:latin typeface="Calibri" charset="0"/>
                <a:ea typeface="Calibri" charset="0"/>
                <a:cs typeface="Calibri" charset="0"/>
              </a:rPr>
              <a:t>www.bildungsplaene-bw.de</a:t>
            </a:r>
            <a:r>
              <a:rPr lang="de-DE" sz="1200" b="1" dirty="0">
                <a:latin typeface="Calibri" charset="0"/>
                <a:ea typeface="Calibri" charset="0"/>
                <a:cs typeface="Calibri" charset="0"/>
              </a:rPr>
              <a:t>/,</a:t>
            </a:r>
            <a:r>
              <a:rPr lang="de-DE" sz="1200" b="1" dirty="0" err="1">
                <a:latin typeface="Calibri" charset="0"/>
                <a:ea typeface="Calibri" charset="0"/>
                <a:cs typeface="Calibri" charset="0"/>
              </a:rPr>
              <a:t>Lde</a:t>
            </a:r>
            <a:r>
              <a:rPr lang="de-DE" sz="1200" b="1" dirty="0">
                <a:latin typeface="Calibri" charset="0"/>
                <a:ea typeface="Calibri" charset="0"/>
                <a:cs typeface="Calibri" charset="0"/>
              </a:rPr>
              <a:t>/Startseite/ALLG/</a:t>
            </a:r>
            <a:r>
              <a:rPr lang="de-DE" sz="1200" b="1" dirty="0" err="1">
                <a:latin typeface="Calibri" charset="0"/>
                <a:ea typeface="Calibri" charset="0"/>
                <a:cs typeface="Calibri" charset="0"/>
              </a:rPr>
              <a:t>ALLG_GYM_GEO_lg</a:t>
            </a:r>
            <a:endParaRPr lang="de-DE" sz="1200" b="1" dirty="0"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2" name="Bild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0582" y="139700"/>
            <a:ext cx="5076791" cy="6512571"/>
          </a:xfrm>
          <a:prstGeom prst="rect">
            <a:avLst/>
          </a:prstGeom>
          <a:ln>
            <a:solidFill>
              <a:schemeClr val="accent1">
                <a:shade val="95000"/>
                <a:satMod val="105000"/>
              </a:schemeClr>
            </a:solidFill>
          </a:ln>
        </p:spPr>
      </p:pic>
      <p:grpSp>
        <p:nvGrpSpPr>
          <p:cNvPr id="20" name="Gruppierung 19"/>
          <p:cNvGrpSpPr/>
          <p:nvPr/>
        </p:nvGrpSpPr>
        <p:grpSpPr>
          <a:xfrm>
            <a:off x="-21536" y="350874"/>
            <a:ext cx="286712" cy="5833708"/>
            <a:chOff x="-21537" y="350874"/>
            <a:chExt cx="588100" cy="5833708"/>
          </a:xfrm>
        </p:grpSpPr>
        <p:sp>
          <p:nvSpPr>
            <p:cNvPr id="21" name="Rechteck 20"/>
            <p:cNvSpPr/>
            <p:nvPr/>
          </p:nvSpPr>
          <p:spPr>
            <a:xfrm>
              <a:off x="-21537" y="959017"/>
              <a:ext cx="288001" cy="1075852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2" name="Rechteck 21"/>
            <p:cNvSpPr/>
            <p:nvPr/>
          </p:nvSpPr>
          <p:spPr>
            <a:xfrm>
              <a:off x="-21535" y="2019718"/>
              <a:ext cx="588098" cy="1005372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3" name="Rechteck 22"/>
            <p:cNvSpPr/>
            <p:nvPr/>
          </p:nvSpPr>
          <p:spPr>
            <a:xfrm>
              <a:off x="-21533" y="350874"/>
              <a:ext cx="287999" cy="63170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4" name="Rechteck 23"/>
            <p:cNvSpPr/>
            <p:nvPr/>
          </p:nvSpPr>
          <p:spPr>
            <a:xfrm>
              <a:off x="-21535" y="5236762"/>
              <a:ext cx="288000" cy="4052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5" name="Rechteck 24"/>
            <p:cNvSpPr/>
            <p:nvPr/>
          </p:nvSpPr>
          <p:spPr>
            <a:xfrm>
              <a:off x="-21535" y="3025090"/>
              <a:ext cx="288000" cy="2211672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6" name="Rechteck 25"/>
            <p:cNvSpPr/>
            <p:nvPr/>
          </p:nvSpPr>
          <p:spPr>
            <a:xfrm>
              <a:off x="-21535" y="5642048"/>
              <a:ext cx="288000" cy="542534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51251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ZPG">
  <a:themeElements>
    <a:clrScheme name="RPF-PowerpointVorlage 1">
      <a:dk1>
        <a:srgbClr val="000000"/>
      </a:dk1>
      <a:lt1>
        <a:srgbClr val="FFFFC1"/>
      </a:lt1>
      <a:dk2>
        <a:srgbClr val="000000"/>
      </a:dk2>
      <a:lt2>
        <a:srgbClr val="C0C0C0"/>
      </a:lt2>
      <a:accent1>
        <a:srgbClr val="969696"/>
      </a:accent1>
      <a:accent2>
        <a:srgbClr val="0000FF"/>
      </a:accent2>
      <a:accent3>
        <a:srgbClr val="FFFFDD"/>
      </a:accent3>
      <a:accent4>
        <a:srgbClr val="000000"/>
      </a:accent4>
      <a:accent5>
        <a:srgbClr val="C9C9C9"/>
      </a:accent5>
      <a:accent6>
        <a:srgbClr val="0000E7"/>
      </a:accent6>
      <a:hlink>
        <a:srgbClr val="FF0000"/>
      </a:hlink>
      <a:folHlink>
        <a:srgbClr val="5F5F5F"/>
      </a:folHlink>
    </a:clrScheme>
    <a:fontScheme name="RPF-PowerpointVorlag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RPF-PowerpointVorlage 1">
        <a:dk1>
          <a:srgbClr val="000000"/>
        </a:dk1>
        <a:lt1>
          <a:srgbClr val="FFFFC1"/>
        </a:lt1>
        <a:dk2>
          <a:srgbClr val="000000"/>
        </a:dk2>
        <a:lt2>
          <a:srgbClr val="C0C0C0"/>
        </a:lt2>
        <a:accent1>
          <a:srgbClr val="969696"/>
        </a:accent1>
        <a:accent2>
          <a:srgbClr val="0000FF"/>
        </a:accent2>
        <a:accent3>
          <a:srgbClr val="FFFFDD"/>
        </a:accent3>
        <a:accent4>
          <a:srgbClr val="000000"/>
        </a:accent4>
        <a:accent5>
          <a:srgbClr val="C9C9C9"/>
        </a:accent5>
        <a:accent6>
          <a:srgbClr val="0000E7"/>
        </a:accent6>
        <a:hlink>
          <a:srgbClr val="FF0000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ZPG" id="{B1EB2181-1B08-B64C-914F-5D200DDC0365}" vid="{BE3257B5-9C69-474B-9B71-2DE58D197AE0}"/>
    </a:ext>
  </a:ext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ZPG</Template>
  <TotalTime>0</TotalTime>
  <Words>891</Words>
  <Application>Microsoft Office PowerPoint</Application>
  <PresentationFormat>Benutzerdefiniert</PresentationFormat>
  <Paragraphs>234</Paragraphs>
  <Slides>17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18" baseType="lpstr">
      <vt:lpstr>ZPG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Bildungswert Geographie</vt:lpstr>
      <vt:lpstr>Systemisches Denken ...  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 Geographische Arbeitstechniken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Matthias Scholliers</dc:creator>
  <cp:lastModifiedBy>Job</cp:lastModifiedBy>
  <cp:revision>71</cp:revision>
  <dcterms:created xsi:type="dcterms:W3CDTF">2016-04-04T05:41:40Z</dcterms:created>
  <dcterms:modified xsi:type="dcterms:W3CDTF">2016-07-14T13:41:28Z</dcterms:modified>
</cp:coreProperties>
</file>