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281" r:id="rId3"/>
    <p:sldId id="257" r:id="rId4"/>
    <p:sldId id="280" r:id="rId5"/>
    <p:sldId id="259" r:id="rId6"/>
    <p:sldId id="258" r:id="rId7"/>
    <p:sldId id="260" r:id="rId8"/>
    <p:sldId id="261" r:id="rId9"/>
    <p:sldId id="285" r:id="rId10"/>
    <p:sldId id="262" r:id="rId11"/>
    <p:sldId id="263" r:id="rId12"/>
    <p:sldId id="287" r:id="rId13"/>
    <p:sldId id="264" r:id="rId14"/>
    <p:sldId id="265" r:id="rId15"/>
    <p:sldId id="266" r:id="rId16"/>
    <p:sldId id="270" r:id="rId17"/>
    <p:sldId id="271" r:id="rId18"/>
    <p:sldId id="267" r:id="rId19"/>
    <p:sldId id="269" r:id="rId20"/>
    <p:sldId id="286" r:id="rId21"/>
    <p:sldId id="272" r:id="rId22"/>
    <p:sldId id="289" r:id="rId23"/>
    <p:sldId id="274" r:id="rId24"/>
    <p:sldId id="284" r:id="rId25"/>
    <p:sldId id="273" r:id="rId26"/>
    <p:sldId id="288" r:id="rId27"/>
    <p:sldId id="277" r:id="rId28"/>
    <p:sldId id="275" r:id="rId29"/>
    <p:sldId id="28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F00FF"/>
    <a:srgbClr val="CC66FF"/>
    <a:srgbClr val="FFB406"/>
    <a:srgbClr val="FF6FCF"/>
    <a:srgbClr val="00FFFF"/>
    <a:srgbClr val="F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527" autoAdjust="0"/>
  </p:normalViewPr>
  <p:slideViewPr>
    <p:cSldViewPr snapToGrid="0" snapToObjects="1">
      <p:cViewPr>
        <p:scale>
          <a:sx n="100" d="100"/>
          <a:sy n="100" d="100"/>
        </p:scale>
        <p:origin x="-216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F423B-B1B1-DE43-9F73-AA3A32A86C02}" type="datetimeFigureOut">
              <a:rPr lang="de-DE" smtClean="0"/>
              <a:t>14.07.2016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34079-DD55-5843-9C7D-7A1394C186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5659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60BB0-4346-6143-B052-86ABDFF69F0C}" type="datetimeFigureOut">
              <a:rPr lang="de-DE" smtClean="0"/>
              <a:t>14.07.2016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FDC6F-98ED-304A-9A0D-4440278E8D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2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Sie erhalten hier eine Übersicht über eine sehr klassische</a:t>
            </a:r>
            <a:r>
              <a:rPr lang="de-DE" baseline="0" dirty="0" smtClean="0"/>
              <a:t> Unterrichtseinheit zu den atmosphärischen Prozessen in Klassenstufe 5+6.</a:t>
            </a:r>
          </a:p>
          <a:p>
            <a:r>
              <a:rPr lang="de-DE" baseline="0" dirty="0" smtClean="0"/>
              <a:t>Ich werde verdeutlichen, wie die inhaltsbezogenen und prozessbezogenen Kompetenzen hier verknüpft werden können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8852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Unter den inhaltsbezogenen</a:t>
            </a:r>
            <a:r>
              <a:rPr lang="de-DE" baseline="0" dirty="0" smtClean="0"/>
              <a:t> Kompetenzen stehen immer Verweise auf Prozessbezogene Kompetenzen</a:t>
            </a:r>
            <a:endParaRPr lang="de-DE" dirty="0" smtClean="0"/>
          </a:p>
          <a:p>
            <a:pPr marL="171450" indent="-171450">
              <a:buFont typeface="Lucida Grande"/>
              <a:buChar char="➔"/>
            </a:pPr>
            <a:r>
              <a:rPr lang="de-DE" dirty="0" smtClean="0"/>
              <a:t>P als Abkürzung</a:t>
            </a:r>
            <a:r>
              <a:rPr lang="de-DE" baseline="0" dirty="0" smtClean="0"/>
              <a:t> für Prozessbezogene Kompetenz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045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Erläuterung der weiteren</a:t>
            </a:r>
            <a:r>
              <a:rPr lang="de-DE" baseline="0" dirty="0" smtClean="0"/>
              <a:t> Abkürzungen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38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Erläuterung der weiteren</a:t>
            </a:r>
            <a:r>
              <a:rPr lang="de-DE" baseline="0" dirty="0" smtClean="0"/>
              <a:t> Abkürzungen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38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Vorstellung</a:t>
            </a:r>
            <a:r>
              <a:rPr lang="de-DE" baseline="0" dirty="0" smtClean="0"/>
              <a:t> der Unterrichtsidee im Einzelnen, Stunde 1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KOPIE ausgeben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030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Stunde</a:t>
            </a:r>
            <a:r>
              <a:rPr lang="de-DE" baseline="0" dirty="0" smtClean="0"/>
              <a:t> 1 – wir gehen hinaus!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892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Stunde 1 und 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918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KOPIE</a:t>
            </a:r>
            <a:r>
              <a:rPr lang="de-DE" baseline="0" dirty="0" smtClean="0"/>
              <a:t> AB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Hinführung</a:t>
            </a:r>
            <a:r>
              <a:rPr lang="de-DE" baseline="0" dirty="0" smtClean="0"/>
              <a:t> zu geographierelevanten Arbeitstechniken, u.a. dazu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Fähigkeiten und Fertigkeiten zu entwickeln zur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reflektiertenden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Nutzung QUANTITATIVER Informationsquellen, um Rauminformationen gewinnen, verarbeiten, dokumentieren, präsentieren und bewerten zu können; Fähigkeiten und Fertigkeiten zur Gewinnung von Erkenntnissen durch synoptische Verfahren</a:t>
            </a:r>
            <a:r>
              <a:rPr lang="de-DE" dirty="0" smtClean="0">
                <a:effectLst/>
              </a:rPr>
              <a:t> (Anhörungsfassung S. 7)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494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Anwendung </a:t>
            </a:r>
            <a:r>
              <a:rPr lang="de-DE" baseline="0" dirty="0" err="1" smtClean="0"/>
              <a:t>geographierelevantern</a:t>
            </a:r>
            <a:r>
              <a:rPr lang="de-DE" baseline="0" dirty="0" smtClean="0"/>
              <a:t> Arbeitstechniken,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reflektiertenden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Nutzung QUANTITATIVER Informationsquellen, um Rauminformationen gewinnen, verarbeiten, dokumentieren, präsentieren und bewerten zu können; Förderung von Fähigkeiten und Fertigkeiten zur Gewinnung von Erkenntnissen durch synoptische Verfahren</a:t>
            </a:r>
            <a:r>
              <a:rPr lang="de-DE" dirty="0" smtClean="0">
                <a:effectLst/>
              </a:rPr>
              <a:t> (Anhörungsfassung S. 7)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970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Kopie ausgeben</a:t>
            </a:r>
          </a:p>
          <a:p>
            <a:r>
              <a:rPr lang="de-DE" dirty="0" smtClean="0"/>
              <a:t>Hausaufgabe Wetterbeobachtung / geographierelevante</a:t>
            </a:r>
            <a:r>
              <a:rPr lang="de-DE" baseline="0" dirty="0" smtClean="0"/>
              <a:t> Arbeitstechnik!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236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Kontrolle,</a:t>
            </a:r>
            <a:r>
              <a:rPr lang="de-DE" baseline="0" dirty="0" smtClean="0"/>
              <a:t> welche </a:t>
            </a:r>
            <a:r>
              <a:rPr lang="de-DE" baseline="0" dirty="0" err="1" smtClean="0"/>
              <a:t>pbKs</a:t>
            </a:r>
            <a:r>
              <a:rPr lang="de-DE" baseline="0" dirty="0" smtClean="0"/>
              <a:t> entwickelt werden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918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Dies sind allgemeine Kurzinformation,</a:t>
            </a:r>
            <a:r>
              <a:rPr lang="de-DE" baseline="0" dirty="0" smtClean="0"/>
              <a:t> die z.T. aus der Präsentation der Bildungsplanberater stammt. Dort werden Prozess- und Inhaltbezogene Kompetenzen so beschrieben; in den Leitgedanken zum Fach Geographie steht u.a.  (nächste Folie)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594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Vorstellung</a:t>
            </a:r>
            <a:r>
              <a:rPr lang="de-DE" baseline="0" dirty="0" smtClean="0"/>
              <a:t> der Unterrichtsidee im Einzelnen, Stunden 3-5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Auf</a:t>
            </a:r>
            <a:r>
              <a:rPr lang="de-DE" baseline="0" dirty="0" smtClean="0"/>
              <a:t> KOPIE verweisen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03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Stunde</a:t>
            </a:r>
            <a:r>
              <a:rPr lang="de-DE" baseline="0" dirty="0" smtClean="0"/>
              <a:t> 3-5 – Hinführung Klimadiagramm und </a:t>
            </a:r>
            <a:r>
              <a:rPr lang="de-DE" dirty="0" smtClean="0"/>
              <a:t>Informationsmaterial </a:t>
            </a:r>
            <a:r>
              <a:rPr lang="de-DE" baseline="0" dirty="0" smtClean="0"/>
              <a:t>Klimadiagramm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360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Stunde</a:t>
            </a:r>
            <a:r>
              <a:rPr lang="de-DE" baseline="0" dirty="0" smtClean="0"/>
              <a:t> 3-5 – Hinführung Klimadiagramm und </a:t>
            </a:r>
            <a:r>
              <a:rPr lang="de-DE" dirty="0" smtClean="0"/>
              <a:t>Informationsmaterial </a:t>
            </a:r>
            <a:r>
              <a:rPr lang="de-DE" baseline="0" dirty="0" smtClean="0"/>
              <a:t>Klimadiagramm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360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Kontrolle, ob nun alle </a:t>
            </a:r>
            <a:r>
              <a:rPr lang="de-DE" dirty="0" err="1" smtClean="0"/>
              <a:t>pbK</a:t>
            </a:r>
            <a:r>
              <a:rPr lang="de-DE" dirty="0" smtClean="0"/>
              <a:t> erfüllt sind.... Noch nicht ganz!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918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Kritische Analyse der Daten!!!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8183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Weitere Vertiefung zur Methodenkompetenz</a:t>
            </a:r>
            <a:r>
              <a:rPr lang="de-DE" baseline="0" dirty="0" smtClean="0"/>
              <a:t> </a:t>
            </a:r>
            <a:r>
              <a:rPr lang="de-DE" dirty="0" smtClean="0"/>
              <a:t>(5) geographische Informationen zur Verdeutlichung von Strukturen und Prozessen darstellen (Klimadiagramm)</a:t>
            </a:r>
            <a:r>
              <a:rPr lang="de-DE" baseline="0" dirty="0" smtClean="0"/>
              <a:t> und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9127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Weitere Vertiefung zur Methodenkompetenz</a:t>
            </a:r>
            <a:r>
              <a:rPr lang="de-DE" baseline="0" dirty="0" smtClean="0"/>
              <a:t> </a:t>
            </a:r>
            <a:r>
              <a:rPr lang="de-DE" dirty="0" smtClean="0"/>
              <a:t>(5) geographische Informationen zur Verdeutlichung von Strukturen und Prozessen darstellen (Klimadiagramm)</a:t>
            </a:r>
            <a:r>
              <a:rPr lang="de-DE" baseline="0" dirty="0" smtClean="0"/>
              <a:t> und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9127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Weitere Vertiefung zur Methodenkompetenz (2) Informationsmaterialien in analoger und digitaler Form unter geographischen Fragestellungen problem-, sach- und zielgemäß kritisch analysieren (Klimadiagramm)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21772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 smtClean="0">
                <a:solidFill>
                  <a:srgbClr val="FFFFFF"/>
                </a:solidFill>
                <a:latin typeface="+mn-lt"/>
              </a:rPr>
              <a:t>Alle</a:t>
            </a:r>
            <a:r>
              <a:rPr lang="de-DE" sz="1200" baseline="0" dirty="0" smtClean="0">
                <a:solidFill>
                  <a:srgbClr val="FFFFFF"/>
                </a:solidFill>
                <a:latin typeface="+mn-lt"/>
              </a:rPr>
              <a:t> genannten </a:t>
            </a:r>
            <a:r>
              <a:rPr lang="de-DE" sz="1200" baseline="0" dirty="0" err="1" smtClean="0">
                <a:solidFill>
                  <a:srgbClr val="FFFFFF"/>
                </a:solidFill>
                <a:latin typeface="+mn-lt"/>
              </a:rPr>
              <a:t>pbK</a:t>
            </a:r>
            <a:r>
              <a:rPr lang="de-DE" sz="1200" baseline="0" dirty="0" smtClean="0">
                <a:solidFill>
                  <a:srgbClr val="FFFFFF"/>
                </a:solidFill>
                <a:latin typeface="+mn-lt"/>
              </a:rPr>
              <a:t> in diesem Teilbereich des BP  (</a:t>
            </a:r>
            <a:r>
              <a:rPr lang="de-DE" sz="1200" dirty="0" smtClean="0">
                <a:solidFill>
                  <a:srgbClr val="FFFFFF"/>
                </a:solidFill>
                <a:latin typeface="+mn-lt"/>
              </a:rPr>
              <a:t>3.1.2 Teilsystem Atmosphäre</a:t>
            </a:r>
            <a:r>
              <a:rPr lang="de-DE" sz="1200" baseline="0" dirty="0" smtClean="0">
                <a:solidFill>
                  <a:srgbClr val="FFFFFF"/>
                </a:solidFill>
                <a:latin typeface="+mn-lt"/>
              </a:rPr>
              <a:t> - </a:t>
            </a:r>
            <a:r>
              <a:rPr lang="de-DE" sz="1200" dirty="0" smtClean="0">
                <a:solidFill>
                  <a:srgbClr val="FFFFFF"/>
                </a:solidFill>
                <a:latin typeface="+mn-lt"/>
              </a:rPr>
              <a:t>3.1.2.1 Grundlegende klimatische Prozesse) sind hiermit</a:t>
            </a:r>
            <a:r>
              <a:rPr lang="de-DE" sz="1200" baseline="0" dirty="0" smtClean="0">
                <a:solidFill>
                  <a:srgbClr val="FFFFFF"/>
                </a:solidFill>
                <a:latin typeface="+mn-lt"/>
              </a:rPr>
              <a:t> erarbeitet!</a:t>
            </a:r>
            <a:r>
              <a:rPr lang="de-DE" sz="1200" dirty="0" smtClean="0">
                <a:solidFill>
                  <a:srgbClr val="FFFFFF"/>
                </a:solidFill>
                <a:latin typeface="+mn-lt"/>
              </a:rPr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918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  S. 8 der Anhörungsfassung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594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Folienzitat aus S. 9 der Anhörungsfassung. Definition prozessbezogenen Kompetenzen aus der Präsentation</a:t>
            </a:r>
            <a:r>
              <a:rPr lang="de-DE" baseline="0" dirty="0" smtClean="0"/>
              <a:t> der BP-Berater:</a:t>
            </a:r>
            <a:endParaRPr lang="de-DE" dirty="0" smtClean="0"/>
          </a:p>
          <a:p>
            <a:r>
              <a:rPr 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Die prozessbezogenen Kompetenzen: </a:t>
            </a:r>
          </a:p>
          <a:p>
            <a:pPr marL="171450" indent="-171450">
              <a:buFont typeface="Lucida Grande"/>
              <a:buChar char="➔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Sie sind auf das Ende des jeweiligen Bildungsganges bezogen, z. B. bei der Sekundarstufe I (Sek</a:t>
            </a:r>
            <a:r>
              <a:rPr lang="de-D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I)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auf den </a:t>
            </a:r>
            <a:r>
              <a:rPr 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Mittleren Schulabschluss</a:t>
            </a:r>
            <a:r>
              <a:rPr lang="de-D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MSA). </a:t>
            </a:r>
          </a:p>
          <a:p>
            <a:pPr marL="171450" indent="-171450">
              <a:buFont typeface="Lucida Grande"/>
              <a:buChar char="➔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Sie formieren sich im Bildungsprozess (daher prozessbezogen) und bilden diejenigen Kompetenzen ab, die sich im Laufe des Entwicklungsprozesses über die gesamte Sekundarstufe I (also i.d.R. bis Klasse 10) individuell herausbilden. </a:t>
            </a:r>
          </a:p>
          <a:p>
            <a:pPr marL="171450" indent="-171450">
              <a:buFont typeface="Lucida Grande"/>
              <a:buChar char="➔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Sie nicht auf Standardstufen,</a:t>
            </a:r>
            <a:r>
              <a:rPr lang="de-D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sondern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auf den gesamten Bildungsgang bezogen. Darüber hinaus sind sie nicht an spezifische Inhalte gebunden. Sie konkretisieren sich aber in den Standards für inhaltsbezogene Kompetenzen. </a:t>
            </a:r>
          </a:p>
          <a:p>
            <a:pPr marL="171450" indent="-171450">
              <a:buFont typeface="Lucida Grande"/>
              <a:buChar char="➔"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0164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err="1" smtClean="0"/>
              <a:t>pbK</a:t>
            </a:r>
            <a:r>
              <a:rPr lang="de-DE" baseline="0" dirty="0" smtClean="0"/>
              <a:t> sind auf das Klimadiagramm bezogen </a:t>
            </a:r>
            <a:r>
              <a:rPr lang="de-DE" baseline="0" dirty="0" err="1" smtClean="0"/>
              <a:t>z</a:t>
            </a:r>
            <a:r>
              <a:rPr lang="de-DE" baseline="0" dirty="0" smtClean="0"/>
              <a:t>..B. folgende Teilkompetenzen </a:t>
            </a:r>
          </a:p>
          <a:p>
            <a:pPr marL="171450" indent="-171450">
              <a:buFont typeface="Lucida Grande"/>
              <a:buChar char="➔"/>
            </a:pPr>
            <a:r>
              <a:rPr lang="de-DE" baseline="0" dirty="0" smtClean="0"/>
              <a:t>Orientierungskompetenz: 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können ein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Klimadiagramm einem Raum zuordnen</a:t>
            </a:r>
            <a:r>
              <a:rPr lang="de-DE" dirty="0" smtClean="0">
                <a:effectLst/>
              </a:rPr>
              <a:t> </a:t>
            </a:r>
          </a:p>
          <a:p>
            <a:pPr marL="171450" indent="-171450">
              <a:buFont typeface="Lucida Grande"/>
              <a:buChar char="➔"/>
            </a:pPr>
            <a:r>
              <a:rPr lang="de-DE" dirty="0" smtClean="0">
                <a:effectLst/>
              </a:rPr>
              <a:t>Analysekompetenz:</a:t>
            </a:r>
            <a:r>
              <a:rPr lang="de-DE" baseline="0" dirty="0" smtClean="0">
                <a:effectLst/>
              </a:rPr>
              <a:t> Die </a:t>
            </a:r>
            <a:r>
              <a:rPr lang="de-DE" baseline="0" dirty="0" err="1" smtClean="0">
                <a:effectLst/>
              </a:rPr>
              <a:t>SuS</a:t>
            </a:r>
            <a:r>
              <a:rPr lang="de-DE" baseline="0" dirty="0" smtClean="0">
                <a:effectLst/>
              </a:rPr>
              <a:t> können ein Klimadiagramm auswerten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0164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pbK</a:t>
            </a:r>
            <a:r>
              <a:rPr lang="de-DE" dirty="0" smtClean="0"/>
              <a:t> auf das </a:t>
            </a:r>
            <a:r>
              <a:rPr lang="de-DE" baseline="0" dirty="0" smtClean="0"/>
              <a:t>Klimadiagramm bezogen weitere Teilkompetenzen: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➔"/>
              <a:tabLst/>
              <a:defRPr/>
            </a:pPr>
            <a:r>
              <a:rPr lang="de-DE" baseline="0" dirty="0" smtClean="0"/>
              <a:t>Urteilskompetenz: Darstellung eines Klimadiagramms beurteilen; Zuordnung beurteilen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➔"/>
              <a:tabLst/>
              <a:defRPr/>
            </a:pPr>
            <a:r>
              <a:rPr lang="de-DE" baseline="0" dirty="0" smtClean="0"/>
              <a:t>Handlungskompetenz: Eigenes Handeln in Bezug zum Klimadiagramm beurteilen (Tourismus...)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➔"/>
              <a:tabLst/>
              <a:defRPr/>
            </a:pPr>
            <a:r>
              <a:rPr lang="de-DE" baseline="0" dirty="0" err="1" smtClean="0"/>
              <a:t>Methodenkomptetenz</a:t>
            </a:r>
            <a:r>
              <a:rPr lang="de-DE" baseline="0" dirty="0" smtClean="0"/>
              <a:t>: Klimadiagramm zeichnen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7190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/>
              <a:t>Zu den </a:t>
            </a:r>
            <a:r>
              <a:rPr lang="de-DE" sz="1200" b="1" dirty="0" smtClean="0">
                <a:solidFill>
                  <a:srgbClr val="B523B4"/>
                </a:solidFill>
              </a:rPr>
              <a:t>inhaltbezogenen Kompetenzen </a:t>
            </a:r>
            <a:r>
              <a:rPr lang="de-DE" sz="1200" dirty="0" smtClean="0"/>
              <a:t>wird ganz allgemein Folgendes im Bildungsplan :</a:t>
            </a:r>
          </a:p>
          <a:p>
            <a:pPr marL="171450" indent="-171450">
              <a:buFont typeface="Zapf Dingbats" charset="2"/>
              <a:buChar char="➔"/>
            </a:pPr>
            <a:r>
              <a:rPr lang="de-DE" dirty="0" smtClean="0">
                <a:solidFill>
                  <a:srgbClr val="FF0000"/>
                </a:solidFill>
              </a:rPr>
              <a:t>Systemische</a:t>
            </a:r>
            <a:r>
              <a:rPr lang="de-DE" baseline="0" dirty="0" smtClean="0">
                <a:solidFill>
                  <a:srgbClr val="FF0000"/>
                </a:solidFill>
              </a:rPr>
              <a:t>r Ansatz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923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Für das</a:t>
            </a:r>
            <a:r>
              <a:rPr lang="de-DE" baseline="0" dirty="0" smtClean="0"/>
              <a:t> System Atmosphäre in </a:t>
            </a:r>
            <a:r>
              <a:rPr lang="de-DE" baseline="0" dirty="0" err="1" smtClean="0"/>
              <a:t>Klassentstufe</a:t>
            </a:r>
            <a:r>
              <a:rPr lang="de-DE" baseline="0" dirty="0" smtClean="0"/>
              <a:t> 5+6 lauten die </a:t>
            </a:r>
            <a:r>
              <a:rPr lang="de-DE" baseline="0" dirty="0" err="1" smtClean="0"/>
              <a:t>ibK</a:t>
            </a:r>
            <a:r>
              <a:rPr lang="de-DE" baseline="0" dirty="0" smtClean="0"/>
              <a:t> im Einzelnen:</a:t>
            </a:r>
          </a:p>
          <a:p>
            <a:r>
              <a:rPr lang="de-DE" baseline="0" dirty="0" smtClean="0"/>
              <a:t> (in Klammern die Arbeitsbegriffe)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2196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 smtClean="0"/>
              <a:t>KOPIE UV ausgeben: Auf</a:t>
            </a:r>
            <a:r>
              <a:rPr lang="de-DE" baseline="0" dirty="0" smtClean="0"/>
              <a:t> der vorliegenden tabellarischen Übersicht finden Sie die Verweise, wie sie auch im Bildungsplan verankert sind.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DC6F-98ED-304A-9A0D-4440278E8DF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03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" y="90768"/>
            <a:ext cx="89281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" y="4184275"/>
            <a:ext cx="85598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1601" y="6425640"/>
            <a:ext cx="76073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algn="l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 rotWithShape="1">
          <a:blip r:embed="rId2" cstate="print">
            <a:alphaModFix amt="6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89900" y="52222"/>
            <a:ext cx="939800" cy="97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 13" descr="ttp://amfedersee.de/wp-content/uploads/2011/02/innenminister11.jpg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9900" y="6450292"/>
            <a:ext cx="838835" cy="331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über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mit Beschriftung,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7778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,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mit 2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Mastertextformat bearbeiten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  <a:prstGeom prst="rect">
            <a:avLst/>
          </a:prstGeo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nhalte, oben und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10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de-DE" dirty="0" smtClean="0"/>
              <a:t>Mastertitelformat bearbeiten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706" y="1371600"/>
            <a:ext cx="8727141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7/14/2016</a:t>
            </a:fld>
            <a:endParaRPr lang="en-US" dirty="0"/>
          </a:p>
        </p:txBody>
      </p:sp>
      <p:pic>
        <p:nvPicPr>
          <p:cNvPr id="8" name="Bild 7" descr="ttp://amfedersee.de/wp-content/uploads/2011/02/innenminister11.jpg"/>
          <p:cNvPicPr/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787" y="6457240"/>
            <a:ext cx="838835" cy="3314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marL="144000" algn="l" defTabSz="9144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IMG_6336.JP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697838"/>
            <a:ext cx="8928100" cy="54152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Verknüpfung </a:t>
            </a:r>
            <a:r>
              <a:rPr lang="de-DE" dirty="0" err="1" smtClean="0"/>
              <a:t>ibK</a:t>
            </a:r>
            <a:r>
              <a:rPr lang="de-DE" dirty="0" smtClean="0"/>
              <a:t> und </a:t>
            </a:r>
            <a:r>
              <a:rPr lang="de-DE" dirty="0" err="1" smtClean="0"/>
              <a:t>pbK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Klassenstufen 5, 6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0350" y="1155658"/>
            <a:ext cx="8559800" cy="1104942"/>
          </a:xfrm>
        </p:spPr>
        <p:txBody>
          <a:bodyPr>
            <a:normAutofit/>
          </a:bodyPr>
          <a:lstStyle/>
          <a:p>
            <a:pPr marL="0" lvl="3" algn="l">
              <a:spcBef>
                <a:spcPts val="300"/>
              </a:spcBef>
              <a:buClr>
                <a:schemeClr val="accent1"/>
              </a:buClr>
            </a:pPr>
            <a:r>
              <a:rPr lang="de-DE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Am Beispiel</a:t>
            </a:r>
          </a:p>
          <a:p>
            <a:pPr marL="0" lvl="3" algn="l">
              <a:spcBef>
                <a:spcPts val="300"/>
              </a:spcBef>
              <a:buClr>
                <a:schemeClr val="accent1"/>
              </a:buClr>
            </a:pPr>
            <a:r>
              <a:rPr lang="de-DE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Teilsystem Atmosphäre</a:t>
            </a:r>
          </a:p>
          <a:p>
            <a:pPr marL="0" lvl="3" algn="l">
              <a:spcBef>
                <a:spcPts val="300"/>
              </a:spcBef>
              <a:buClr>
                <a:schemeClr val="accent1"/>
              </a:buClr>
            </a:pPr>
            <a:endParaRPr lang="de-DE" sz="20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de-DE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330350" y="5478622"/>
            <a:ext cx="855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r">
              <a:spcBef>
                <a:spcPts val="300"/>
              </a:spcBef>
              <a:buClr>
                <a:schemeClr val="accent1"/>
              </a:buClr>
            </a:pPr>
            <a:r>
              <a:rPr lang="de-DE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3.1.2.1 Grundlegende klimatische Prozesse </a:t>
            </a:r>
          </a:p>
        </p:txBody>
      </p:sp>
    </p:spTree>
    <p:extLst>
      <p:ext uri="{BB962C8B-B14F-4D97-AF65-F5344CB8AC3E}">
        <p14:creationId xmlns:p14="http://schemas.microsoft.com/office/powerpoint/2010/main" val="367779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In der Unterrichtseinheit genannte Verweise auf    </a:t>
            </a:r>
            <a:r>
              <a:rPr lang="de-DE" sz="3200" dirty="0" err="1" smtClean="0"/>
              <a:t>pbK</a:t>
            </a:r>
            <a:r>
              <a:rPr lang="de-DE" sz="3200" dirty="0" smtClean="0"/>
              <a:t>      </a:t>
            </a:r>
            <a:r>
              <a:rPr lang="de-DE" sz="3200" dirty="0" err="1" smtClean="0"/>
              <a:t>rozessbezogene</a:t>
            </a:r>
            <a:r>
              <a:rPr lang="de-DE" sz="3200" dirty="0" smtClean="0"/>
              <a:t> Kompetenzen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8474" y="1311935"/>
            <a:ext cx="8083838" cy="4968604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de-DE" dirty="0" smtClean="0"/>
              <a:t> 2.2 </a:t>
            </a:r>
            <a:r>
              <a:rPr lang="de-DE" b="1" dirty="0" smtClean="0">
                <a:solidFill>
                  <a:srgbClr val="073779"/>
                </a:solidFill>
              </a:rPr>
              <a:t>Analysekompetenz</a:t>
            </a:r>
            <a:r>
              <a:rPr lang="de-DE" b="1" dirty="0" smtClean="0"/>
              <a:t> </a:t>
            </a:r>
            <a:r>
              <a:rPr lang="de-DE" dirty="0" smtClean="0">
                <a:solidFill>
                  <a:srgbClr val="000090"/>
                </a:solidFill>
              </a:rPr>
              <a:t>(1)</a:t>
            </a:r>
          </a:p>
          <a:p>
            <a:pPr marL="432000" lvl="1" indent="0">
              <a:spcBef>
                <a:spcPts val="200"/>
              </a:spcBef>
              <a:buClr>
                <a:srgbClr val="000090"/>
              </a:buClr>
              <a:buSzPct val="100000"/>
              <a:buNone/>
            </a:pPr>
            <a:r>
              <a:rPr lang="de-DE" dirty="0" smtClean="0"/>
              <a:t>(1) </a:t>
            </a:r>
            <a:r>
              <a:rPr lang="de-DE" sz="1800" dirty="0" smtClean="0"/>
              <a:t>geographische </a:t>
            </a:r>
            <a:r>
              <a:rPr lang="de-DE" sz="1800" dirty="0"/>
              <a:t>Strukturen und Prozesse </a:t>
            </a:r>
            <a:r>
              <a:rPr lang="de-DE" sz="1800" b="1" dirty="0">
                <a:solidFill>
                  <a:srgbClr val="FF6600"/>
                </a:solidFill>
              </a:rPr>
              <a:t>herausarbeiten</a:t>
            </a:r>
            <a:r>
              <a:rPr lang="de-DE" sz="1800" dirty="0"/>
              <a:t>, </a:t>
            </a:r>
            <a:r>
              <a:rPr lang="de-DE" sz="1800" b="1" dirty="0" smtClean="0">
                <a:solidFill>
                  <a:srgbClr val="FF6600"/>
                </a:solidFill>
              </a:rPr>
              <a:t>analysieren</a:t>
            </a:r>
            <a:r>
              <a:rPr lang="de-DE" sz="1800" dirty="0" smtClean="0">
                <a:solidFill>
                  <a:srgbClr val="FF6600"/>
                </a:solidFill>
              </a:rPr>
              <a:t> </a:t>
            </a:r>
            <a:r>
              <a:rPr lang="de-DE" sz="1800" dirty="0"/>
              <a:t>und </a:t>
            </a:r>
            <a:r>
              <a:rPr lang="de-DE" sz="1800" b="1" dirty="0" smtClean="0">
                <a:solidFill>
                  <a:srgbClr val="FF6600"/>
                </a:solidFill>
              </a:rPr>
              <a:t>charakterisieren</a:t>
            </a:r>
            <a:r>
              <a:rPr lang="de-DE" sz="1800" dirty="0" smtClean="0"/>
              <a:t>.</a:t>
            </a:r>
            <a:endParaRPr lang="de-DE" sz="1800" b="1" dirty="0" smtClean="0"/>
          </a:p>
          <a:p>
            <a:pPr marL="0" lvl="0" indent="0">
              <a:buNone/>
            </a:pPr>
            <a:r>
              <a:rPr lang="de-DE" dirty="0" smtClean="0"/>
              <a:t> 2.5 </a:t>
            </a:r>
            <a:r>
              <a:rPr lang="de-DE" b="1" dirty="0" smtClean="0">
                <a:solidFill>
                  <a:srgbClr val="073779"/>
                </a:solidFill>
              </a:rPr>
              <a:t>Methodenkompetenz</a:t>
            </a:r>
            <a:r>
              <a:rPr lang="de-DE" dirty="0" smtClean="0">
                <a:solidFill>
                  <a:srgbClr val="073779"/>
                </a:solidFill>
              </a:rPr>
              <a:t> </a:t>
            </a:r>
            <a:r>
              <a:rPr lang="de-DE" dirty="0" smtClean="0">
                <a:solidFill>
                  <a:srgbClr val="000090"/>
                </a:solidFill>
              </a:rPr>
              <a:t>(2), (3), (5) </a:t>
            </a:r>
          </a:p>
          <a:p>
            <a:pPr marL="432000" lvl="0" indent="0">
              <a:buNone/>
            </a:pPr>
            <a:r>
              <a:rPr lang="de-DE" dirty="0" smtClean="0"/>
              <a:t>(2) </a:t>
            </a:r>
            <a:r>
              <a:rPr lang="de-DE" dirty="0"/>
              <a:t>Informationsmaterialien (Karten, Profile, Diagramme, Bevölkerungsstrukturdiagramme, </a:t>
            </a:r>
            <a:r>
              <a:rPr lang="de-DE" b="1" dirty="0">
                <a:solidFill>
                  <a:srgbClr val="FF6600"/>
                </a:solidFill>
              </a:rPr>
              <a:t>Klimadiagramme</a:t>
            </a:r>
            <a:r>
              <a:rPr lang="de-DE" dirty="0"/>
              <a:t>, Statistiken, gegenständliche und theoretische Modelle, Bilder, Luftbilder, Satellitenbilder, </a:t>
            </a:r>
            <a:r>
              <a:rPr lang="de-DE" b="1" dirty="0"/>
              <a:t>Filme</a:t>
            </a:r>
            <a:r>
              <a:rPr lang="de-DE" dirty="0"/>
              <a:t>, Karikaturen, </a:t>
            </a:r>
            <a:r>
              <a:rPr lang="de-DE" b="1" dirty="0"/>
              <a:t>Texte</a:t>
            </a:r>
            <a:r>
              <a:rPr lang="de-DE" dirty="0"/>
              <a:t>, Animation, Simulation) in analoger und digitaler Form unter geographischen Fragestellungen problem-, sach- und zielgemäß kritisch </a:t>
            </a:r>
            <a:r>
              <a:rPr lang="de-DE" b="1" dirty="0" smtClean="0">
                <a:solidFill>
                  <a:srgbClr val="FF6600"/>
                </a:solidFill>
              </a:rPr>
              <a:t>analysieren</a:t>
            </a:r>
            <a:r>
              <a:rPr lang="de-DE" dirty="0" smtClean="0"/>
              <a:t>;</a:t>
            </a:r>
          </a:p>
          <a:p>
            <a:pPr marL="432000" lvl="0" indent="0">
              <a:buNone/>
            </a:pPr>
            <a:r>
              <a:rPr lang="de-DE" dirty="0" smtClean="0"/>
              <a:t>(3) mithilfe </a:t>
            </a:r>
            <a:r>
              <a:rPr lang="de-DE" dirty="0"/>
              <a:t>von </a:t>
            </a:r>
            <a:r>
              <a:rPr lang="de-DE" b="1" dirty="0">
                <a:solidFill>
                  <a:srgbClr val="FF6600"/>
                </a:solidFill>
              </a:rPr>
              <a:t>Versuchen</a:t>
            </a:r>
            <a:r>
              <a:rPr lang="de-DE" dirty="0">
                <a:solidFill>
                  <a:srgbClr val="FF6600"/>
                </a:solidFill>
              </a:rPr>
              <a:t> </a:t>
            </a:r>
            <a:r>
              <a:rPr lang="de-DE" dirty="0"/>
              <a:t>geographische Sachverhalte </a:t>
            </a:r>
            <a:r>
              <a:rPr lang="de-DE" b="1" dirty="0">
                <a:solidFill>
                  <a:srgbClr val="FF6600"/>
                </a:solidFill>
              </a:rPr>
              <a:t>überprüfen</a:t>
            </a:r>
            <a:r>
              <a:rPr lang="de-DE" dirty="0" smtClean="0"/>
              <a:t>;</a:t>
            </a:r>
          </a:p>
          <a:p>
            <a:pPr marL="432000" lvl="0" indent="0">
              <a:buNone/>
            </a:pPr>
            <a:r>
              <a:rPr lang="de-DE" dirty="0" smtClean="0"/>
              <a:t>(5) </a:t>
            </a:r>
            <a:r>
              <a:rPr lang="de-DE" dirty="0"/>
              <a:t>geographische Informationen zur Verdeutlichung von Strukturen und Prozessen als Karte, Skizze, </a:t>
            </a:r>
            <a:r>
              <a:rPr lang="de-DE" b="1" dirty="0">
                <a:solidFill>
                  <a:srgbClr val="FF6600"/>
                </a:solidFill>
              </a:rPr>
              <a:t>Diagramm</a:t>
            </a:r>
            <a:r>
              <a:rPr lang="de-DE" dirty="0"/>
              <a:t>, Fließschema, Profil, Wirkungsgefüge, Mindmap oder mithilfe eines geographischen Informationssystems (Desktop-GIS oder Web-GIS) </a:t>
            </a:r>
            <a:r>
              <a:rPr lang="de-DE" b="1" dirty="0">
                <a:solidFill>
                  <a:srgbClr val="FF6600"/>
                </a:solidFill>
              </a:rPr>
              <a:t>darstellen</a:t>
            </a:r>
            <a:r>
              <a:rPr lang="de-DE" dirty="0"/>
              <a:t>; </a:t>
            </a:r>
            <a:endParaRPr lang="de-DE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1154789" y="444874"/>
            <a:ext cx="468000" cy="584776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3200" dirty="0" smtClean="0">
                <a:solidFill>
                  <a:schemeClr val="bg1"/>
                </a:solidFill>
              </a:rPr>
              <a:t>P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53822" y="1243461"/>
            <a:ext cx="359999" cy="467998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P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53822" y="2140151"/>
            <a:ext cx="359999" cy="467998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P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40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7778"/>
          </a:xfrm>
        </p:spPr>
        <p:txBody>
          <a:bodyPr/>
          <a:lstStyle/>
          <a:p>
            <a:r>
              <a:rPr lang="de-DE" dirty="0" smtClean="0"/>
              <a:t>In </a:t>
            </a:r>
            <a:r>
              <a:rPr lang="de-DE" dirty="0"/>
              <a:t>der Unterrichtseinheit genannte </a:t>
            </a:r>
            <a:r>
              <a:rPr lang="de-DE" dirty="0" smtClean="0"/>
              <a:t>Verweise </a:t>
            </a:r>
            <a:br>
              <a:rPr lang="de-DE" dirty="0" smtClean="0"/>
            </a:br>
            <a:r>
              <a:rPr lang="de-DE" dirty="0" smtClean="0"/>
              <a:t>auf     </a:t>
            </a:r>
            <a:r>
              <a:rPr lang="de-DE" dirty="0" err="1" smtClean="0"/>
              <a:t>bK</a:t>
            </a:r>
            <a:r>
              <a:rPr lang="de-DE" dirty="0" smtClean="0"/>
              <a:t>      </a:t>
            </a:r>
            <a:r>
              <a:rPr lang="de-DE" dirty="0" err="1" smtClean="0"/>
              <a:t>ächer</a:t>
            </a:r>
            <a:r>
              <a:rPr lang="de-DE" dirty="0" smtClean="0"/>
              <a:t> u.    </a:t>
            </a:r>
            <a:r>
              <a:rPr lang="de-DE" dirty="0" err="1" smtClean="0"/>
              <a:t>eitperspektiven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solidFill>
            <a:srgbClr val="FFFFFF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marL="0" lvl="0" indent="0">
              <a:spcBef>
                <a:spcPts val="200"/>
              </a:spcBef>
              <a:buNone/>
            </a:pPr>
            <a:endParaRPr lang="de-DE" sz="2800" dirty="0"/>
          </a:p>
          <a:p>
            <a:pPr marL="360000" lvl="0" indent="0">
              <a:spcBef>
                <a:spcPts val="800"/>
              </a:spcBef>
              <a:buNone/>
            </a:pPr>
            <a:r>
              <a:rPr lang="de-DE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2800" dirty="0" smtClean="0"/>
              <a:t>3.1.2.2 </a:t>
            </a:r>
            <a:r>
              <a:rPr lang="de-DE" sz="2800" dirty="0"/>
              <a:t>	Klimazonen Europas</a:t>
            </a:r>
          </a:p>
          <a:p>
            <a:pPr marL="360000" lvl="0" indent="0">
              <a:spcBef>
                <a:spcPts val="800"/>
              </a:spcBef>
              <a:buNone/>
            </a:pPr>
            <a:r>
              <a:rPr lang="de-DE" sz="2800" b="1" dirty="0" smtClean="0">
                <a:solidFill>
                  <a:srgbClr val="5B125A"/>
                </a:solidFill>
              </a:rPr>
              <a:t> </a:t>
            </a:r>
            <a:r>
              <a:rPr lang="de-DE" sz="2800" dirty="0" smtClean="0"/>
              <a:t>3.1.5.1</a:t>
            </a:r>
            <a:r>
              <a:rPr lang="de-DE" sz="2800" dirty="0"/>
              <a:t>	Analyse ausgewählter </a:t>
            </a:r>
            <a:r>
              <a:rPr lang="de-DE" sz="2800" dirty="0" smtClean="0"/>
              <a:t>Räume...</a:t>
            </a:r>
            <a:endParaRPr lang="de-DE" sz="2800" dirty="0"/>
          </a:p>
          <a:p>
            <a:pPr marL="360000" lvl="0" indent="0">
              <a:spcBef>
                <a:spcPts val="800"/>
              </a:spcBef>
              <a:buNone/>
            </a:pPr>
            <a:r>
              <a:rPr lang="de-DE" sz="2800" dirty="0" smtClean="0"/>
              <a:t> B</a:t>
            </a:r>
            <a:r>
              <a:rPr lang="de-DE" sz="2800" dirty="0"/>
              <a:t>N</a:t>
            </a:r>
            <a:r>
              <a:rPr lang="de-DE" sz="2800" dirty="0" smtClean="0"/>
              <a:t>T</a:t>
            </a:r>
            <a:r>
              <a:rPr lang="de-DE" sz="2800" dirty="0"/>
              <a:t>	</a:t>
            </a:r>
          </a:p>
          <a:p>
            <a:pPr marL="360000" lvl="0" indent="0">
              <a:spcBef>
                <a:spcPts val="800"/>
              </a:spcBef>
              <a:buNone/>
            </a:pPr>
            <a:r>
              <a:rPr lang="de-DE" sz="2800" dirty="0" smtClean="0"/>
              <a:t> MB </a:t>
            </a:r>
            <a:r>
              <a:rPr lang="de-DE" sz="2800" dirty="0"/>
              <a:t>	Produktion und Präsentation</a:t>
            </a:r>
          </a:p>
          <a:p>
            <a:pPr marL="0" lvl="0" indent="0" algn="r">
              <a:buNone/>
            </a:pPr>
            <a:endParaRPr lang="de-DE" dirty="0" smtClean="0"/>
          </a:p>
          <a:p>
            <a:pPr marL="0" lvl="0" indent="0" algn="r">
              <a:buNone/>
            </a:pPr>
            <a:r>
              <a:rPr lang="de-DE" dirty="0" smtClean="0"/>
              <a:t>MB </a:t>
            </a:r>
            <a:r>
              <a:rPr lang="de-DE" dirty="0"/>
              <a:t>= </a:t>
            </a:r>
            <a:r>
              <a:rPr lang="de-DE" dirty="0" err="1"/>
              <a:t>Leitprinzip</a:t>
            </a:r>
            <a:r>
              <a:rPr lang="de-DE" dirty="0"/>
              <a:t> Medienbildung</a:t>
            </a:r>
          </a:p>
          <a:p>
            <a:endParaRPr lang="de-DE" sz="2800" dirty="0"/>
          </a:p>
          <a:p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936735" y="460889"/>
            <a:ext cx="395997" cy="58477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3200" dirty="0" smtClean="0">
                <a:solidFill>
                  <a:schemeClr val="bg1"/>
                </a:solidFill>
              </a:rPr>
              <a:t>I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065622" y="460889"/>
            <a:ext cx="395998" cy="58477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3200" dirty="0" smtClean="0">
                <a:solidFill>
                  <a:schemeClr val="bg1"/>
                </a:solidFill>
              </a:rPr>
              <a:t>F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015339" y="446780"/>
            <a:ext cx="395998" cy="58477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3200" dirty="0" smtClean="0">
                <a:solidFill>
                  <a:schemeClr val="bg1"/>
                </a:solidFill>
              </a:rPr>
              <a:t>L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77359" y="1907142"/>
            <a:ext cx="287998" cy="46799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I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74538" y="2454650"/>
            <a:ext cx="287998" cy="46799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I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7359" y="2993699"/>
            <a:ext cx="28799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84961" y="3525919"/>
            <a:ext cx="287998" cy="467998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L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13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7778"/>
          </a:xfrm>
        </p:spPr>
        <p:txBody>
          <a:bodyPr/>
          <a:lstStyle/>
          <a:p>
            <a:r>
              <a:rPr lang="de-DE" dirty="0" smtClean="0"/>
              <a:t>In </a:t>
            </a:r>
            <a:r>
              <a:rPr lang="de-DE" dirty="0"/>
              <a:t>der </a:t>
            </a:r>
            <a:r>
              <a:rPr lang="de-DE" dirty="0" smtClean="0"/>
              <a:t>Übersicht</a:t>
            </a:r>
            <a:endParaRPr lang="de-DE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  <p:pic>
        <p:nvPicPr>
          <p:cNvPr id="6" name="Bild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77" b="1541"/>
          <a:stretch/>
        </p:blipFill>
        <p:spPr bwMode="auto">
          <a:xfrm>
            <a:off x="850900" y="987779"/>
            <a:ext cx="7772400" cy="5432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578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Möglicher Unterrichtsverlauf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98" y="495784"/>
            <a:ext cx="9154598" cy="6489217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 rot="19904464">
            <a:off x="-145196" y="2099508"/>
            <a:ext cx="3178731" cy="2384778"/>
          </a:xfrm>
          <a:prstGeom prst="rightArrow">
            <a:avLst/>
          </a:prstGeom>
          <a:solidFill>
            <a:srgbClr val="FF0000">
              <a:alpha val="81000"/>
            </a:srgb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Stunden 1 und 2</a:t>
            </a:r>
            <a:endParaRPr lang="de-DE" dirty="0"/>
          </a:p>
        </p:txBody>
      </p:sp>
      <p:sp>
        <p:nvSpPr>
          <p:cNvPr id="9" name="Pfeil nach rechts 8"/>
          <p:cNvSpPr/>
          <p:nvPr/>
        </p:nvSpPr>
        <p:spPr>
          <a:xfrm rot="19609124">
            <a:off x="4978333" y="2138761"/>
            <a:ext cx="1809916" cy="998468"/>
          </a:xfrm>
          <a:prstGeom prst="rightArrow">
            <a:avLst/>
          </a:prstGeom>
          <a:solidFill>
            <a:srgbClr val="FF6600">
              <a:alpha val="79000"/>
            </a:srgb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/>
              <a:t>Arbeitsbegriffe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11441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457200"/>
            <a:r>
              <a:rPr lang="de-DE" dirty="0" smtClean="0"/>
              <a:t>Stunde 1:	Wetter mit Hilfe der Wetterelemente		charakterisieren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498474" y="2297748"/>
            <a:ext cx="269063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Die Kinder beschreiben, was sie</a:t>
            </a:r>
            <a:r>
              <a:rPr lang="de-DE" sz="3200" dirty="0" smtClean="0"/>
              <a:t>...</a:t>
            </a:r>
          </a:p>
          <a:p>
            <a:endParaRPr lang="de-DE" sz="3200" dirty="0" smtClean="0"/>
          </a:p>
          <a:p>
            <a:pPr marL="457200" indent="-457200">
              <a:buFont typeface="Arial"/>
              <a:buChar char="•"/>
            </a:pPr>
            <a:r>
              <a:rPr lang="de-DE" sz="2800" b="1" dirty="0" smtClean="0"/>
              <a:t>...sehen</a:t>
            </a:r>
          </a:p>
          <a:p>
            <a:pPr marL="457200" indent="-457200">
              <a:buFont typeface="Arial"/>
              <a:buChar char="•"/>
            </a:pPr>
            <a:r>
              <a:rPr lang="de-DE" sz="2800" b="1" dirty="0" smtClean="0"/>
              <a:t>...hören</a:t>
            </a:r>
          </a:p>
          <a:p>
            <a:pPr marL="457200" indent="-457200">
              <a:buFont typeface="Arial"/>
              <a:buChar char="•"/>
            </a:pPr>
            <a:r>
              <a:rPr lang="de-DE" sz="2800" b="1" dirty="0" smtClean="0"/>
              <a:t>...fühlen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  <p:pic>
        <p:nvPicPr>
          <p:cNvPr id="6" name="Inhaltsplatzhalter 8" descr="IMG_2093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3388" y="2085975"/>
            <a:ext cx="5157787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8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Stunde 1 – 2:	Wetter mit Hilfe der</a:t>
            </a:r>
            <a:br>
              <a:rPr lang="de-DE" dirty="0" smtClean="0"/>
            </a:br>
            <a:r>
              <a:rPr lang="de-DE" dirty="0" smtClean="0"/>
              <a:t>			Wetterelemente charakterisieren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498474" y="2112216"/>
            <a:ext cx="8212314" cy="3046988"/>
          </a:xfrm>
          <a:prstGeom prst="rect">
            <a:avLst/>
          </a:prstGeom>
          <a:solidFill>
            <a:srgbClr val="FFFFFF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de-DE" sz="3200" b="1" dirty="0" smtClean="0"/>
              <a:t>Besprechen, </a:t>
            </a:r>
            <a:r>
              <a:rPr lang="de-DE" sz="3200" b="1" dirty="0"/>
              <a:t>ob </a:t>
            </a:r>
            <a:r>
              <a:rPr lang="de-DE" sz="3200" b="1" dirty="0" smtClean="0"/>
              <a:t>diese Empfindungen messbar sind </a:t>
            </a:r>
            <a:r>
              <a:rPr lang="de-DE" sz="2000" b="1" dirty="0"/>
              <a:t>(Vorwissen Grundschule </a:t>
            </a:r>
            <a:r>
              <a:rPr lang="de-DE" sz="2000" b="1" dirty="0" smtClean="0"/>
              <a:t>abfragen)</a:t>
            </a:r>
            <a:r>
              <a:rPr lang="de-DE" sz="3200" b="1" dirty="0" smtClean="0"/>
              <a:t>,</a:t>
            </a:r>
            <a:endParaRPr lang="de-DE" sz="3200" b="1" dirty="0"/>
          </a:p>
          <a:p>
            <a:pPr marL="457200" indent="-457200">
              <a:buFont typeface="Wingdings" charset="2"/>
              <a:buChar char="Ø"/>
            </a:pPr>
            <a:r>
              <a:rPr lang="de-DE" sz="3200" b="1" dirty="0" smtClean="0"/>
              <a:t>dabei </a:t>
            </a:r>
            <a:r>
              <a:rPr lang="de-DE" sz="3200" b="1" dirty="0"/>
              <a:t>Wetter- bzw. Klimaelemente </a:t>
            </a:r>
            <a:r>
              <a:rPr lang="de-DE" sz="3200" b="1" dirty="0" smtClean="0"/>
              <a:t>nennen</a:t>
            </a:r>
            <a:endParaRPr lang="de-DE" sz="3200" b="1" dirty="0"/>
          </a:p>
          <a:p>
            <a:pPr marL="457200" indent="-457200">
              <a:buFont typeface="Wingdings" charset="2"/>
              <a:buChar char="Ø"/>
            </a:pPr>
            <a:r>
              <a:rPr lang="de-DE" sz="3200" b="1" dirty="0"/>
              <a:t>Wetter- bzw. </a:t>
            </a:r>
            <a:r>
              <a:rPr lang="de-DE" sz="3200" b="1" dirty="0" smtClean="0"/>
              <a:t>Klimaelemente messen </a:t>
            </a:r>
          </a:p>
          <a:p>
            <a:pPr marL="457200" indent="-457200">
              <a:buFont typeface="Wingdings" charset="2"/>
              <a:buChar char="Ø"/>
            </a:pPr>
            <a:endParaRPr lang="de-DE" sz="3200" dirty="0"/>
          </a:p>
        </p:txBody>
      </p:sp>
      <p:sp>
        <p:nvSpPr>
          <p:cNvPr id="15" name="Textfeld 14"/>
          <p:cNvSpPr txBox="1"/>
          <p:nvPr/>
        </p:nvSpPr>
        <p:spPr>
          <a:xfrm>
            <a:off x="313090" y="5029869"/>
            <a:ext cx="87016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rgbClr val="0000FF"/>
                </a:solidFill>
              </a:rPr>
              <a:t>Messergebnisse festhalten</a:t>
            </a:r>
            <a:endParaRPr lang="de-DE" sz="3200" b="1" dirty="0">
              <a:solidFill>
                <a:srgbClr val="0000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5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Stunde 1 – 2:	Wetter mit Hilfe der</a:t>
            </a:r>
            <a:br>
              <a:rPr lang="de-DE" dirty="0"/>
            </a:br>
            <a:r>
              <a:rPr lang="de-DE" dirty="0"/>
              <a:t>			Wetterelemente charakterisieren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7841025" y="169206"/>
            <a:ext cx="1034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siehe Kopie</a:t>
            </a:r>
            <a:endParaRPr lang="de-DE" sz="1200" b="1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2700"/>
            <a:ext cx="9144000" cy="485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9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Stunde 1 - 2: Wetterelemente messen</a:t>
            </a:r>
            <a:endParaRPr lang="de-DE" dirty="0"/>
          </a:p>
        </p:txBody>
      </p:sp>
      <p:pic>
        <p:nvPicPr>
          <p:cNvPr id="15" name="Inhaltsplatzhalter 14" descr="IMG_963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Bild 15" descr="IMG_962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87779"/>
            <a:ext cx="5422900" cy="6858000"/>
          </a:xfrm>
          <a:prstGeom prst="rect">
            <a:avLst/>
          </a:prstGeom>
        </p:spPr>
      </p:pic>
      <p:pic>
        <p:nvPicPr>
          <p:cNvPr id="17" name="Bild 16" descr="IMG_963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987779"/>
            <a:ext cx="4800600" cy="6858000"/>
          </a:xfrm>
          <a:prstGeom prst="rect">
            <a:avLst/>
          </a:prstGeom>
        </p:spPr>
      </p:pic>
      <p:pic>
        <p:nvPicPr>
          <p:cNvPr id="3" name="Bild 2" descr="IMG_963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500" y="987779"/>
            <a:ext cx="4495800" cy="73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8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Hausaufgabe: Wetterelemente messen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225" y="987779"/>
            <a:ext cx="6713175" cy="55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Stunden 1-2:	Wetter mit Hilfe der</a:t>
            </a:r>
            <a:br>
              <a:rPr lang="de-DE" dirty="0" smtClean="0"/>
            </a:br>
            <a:r>
              <a:rPr lang="de-DE" dirty="0" smtClean="0"/>
              <a:t>			Wetterelemente charakterisieren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498473" y="1858087"/>
            <a:ext cx="8320971" cy="1231106"/>
          </a:xfrm>
          <a:prstGeom prst="rect">
            <a:avLst/>
          </a:prstGeom>
          <a:solidFill>
            <a:schemeClr val="bg2">
              <a:lumMod val="20000"/>
              <a:lumOff val="80000"/>
              <a:alpha val="89000"/>
            </a:schemeClr>
          </a:solidFill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2400" b="1" dirty="0" smtClean="0"/>
              <a:t>Analysekompetenz (1)</a:t>
            </a:r>
          </a:p>
          <a:p>
            <a:pPr marL="637200" indent="-457200">
              <a:spcBef>
                <a:spcPts val="600"/>
              </a:spcBef>
              <a:spcAft>
                <a:spcPts val="600"/>
              </a:spcAft>
              <a:buAutoNum type="arabicParenBoth"/>
            </a:pPr>
            <a:r>
              <a:rPr lang="de-DE" sz="2000" dirty="0" smtClean="0"/>
              <a:t>Strukturen </a:t>
            </a:r>
            <a:r>
              <a:rPr lang="de-DE" sz="2000" dirty="0"/>
              <a:t>und </a:t>
            </a:r>
            <a:r>
              <a:rPr lang="de-DE" sz="2000" dirty="0" smtClean="0"/>
              <a:t>Prozesse werden </a:t>
            </a:r>
            <a:r>
              <a:rPr lang="de-DE" sz="2000" b="1" dirty="0" smtClean="0"/>
              <a:t>herausgearbeitet</a:t>
            </a:r>
            <a:r>
              <a:rPr lang="de-DE" sz="2000" dirty="0" smtClean="0"/>
              <a:t> und </a:t>
            </a:r>
            <a:r>
              <a:rPr lang="de-DE" sz="2000" b="1" dirty="0" smtClean="0"/>
              <a:t>charakterisiert, nicht jedoch </a:t>
            </a:r>
            <a:r>
              <a:rPr lang="de-DE" sz="2000" b="1" dirty="0" smtClean="0">
                <a:solidFill>
                  <a:srgbClr val="FF0000"/>
                </a:solidFill>
              </a:rPr>
              <a:t>analysiert.</a:t>
            </a:r>
            <a:r>
              <a:rPr lang="de-DE" sz="2000" b="1" dirty="0" smtClean="0"/>
              <a:t>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78717" y="1029572"/>
            <a:ext cx="8340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Welche prozessbezogenen Kompetenzen werden entwickelt? </a:t>
            </a:r>
            <a:endParaRPr lang="de-DE" sz="2400" b="1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498473" y="3234049"/>
            <a:ext cx="8320971" cy="3293209"/>
          </a:xfrm>
          <a:prstGeom prst="rect">
            <a:avLst/>
          </a:prstGeom>
          <a:solidFill>
            <a:schemeClr val="bg2">
              <a:lumMod val="20000"/>
              <a:lumOff val="80000"/>
              <a:alpha val="89000"/>
            </a:schemeClr>
          </a:solidFill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2400" b="1" dirty="0" smtClean="0"/>
              <a:t>Methodenkompetenzen (2), (3), (5) 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dirty="0" err="1" smtClean="0"/>
              <a:t>Desweiteren</a:t>
            </a:r>
            <a:r>
              <a:rPr lang="de-DE" dirty="0" smtClean="0"/>
              <a:t> werden</a:t>
            </a:r>
            <a:endParaRPr lang="de-DE" b="1" dirty="0" smtClean="0"/>
          </a:p>
          <a:p>
            <a:pPr marL="180000" lvl="0">
              <a:spcBef>
                <a:spcPts val="600"/>
              </a:spcBef>
              <a:spcAft>
                <a:spcPts val="600"/>
              </a:spcAft>
            </a:pPr>
            <a:r>
              <a:rPr lang="de-DE" sz="2000" dirty="0" smtClean="0"/>
              <a:t>(2) Informationsmaterialien in analoger (aber nicht in </a:t>
            </a:r>
            <a:r>
              <a:rPr lang="de-DE" sz="2000" b="1" dirty="0" smtClean="0">
                <a:solidFill>
                  <a:srgbClr val="FF0000"/>
                </a:solidFill>
              </a:rPr>
              <a:t>digitaler</a:t>
            </a:r>
            <a:r>
              <a:rPr lang="de-DE" sz="2000" dirty="0" smtClean="0"/>
              <a:t>) Form unter geographischen Fragestellungen </a:t>
            </a:r>
            <a:r>
              <a:rPr lang="de-DE" sz="2000" b="1" dirty="0" smtClean="0"/>
              <a:t>sach-, problem- und zielgemäß analysiert, </a:t>
            </a:r>
            <a:r>
              <a:rPr lang="de-DE" sz="2000" dirty="0" smtClean="0"/>
              <a:t>nicht jedoch </a:t>
            </a:r>
            <a:r>
              <a:rPr lang="de-DE" sz="2000" b="1" dirty="0" smtClean="0">
                <a:solidFill>
                  <a:srgbClr val="FF0000"/>
                </a:solidFill>
              </a:rPr>
              <a:t>kritisch </a:t>
            </a:r>
            <a:r>
              <a:rPr lang="de-DE" sz="2000" dirty="0" smtClean="0"/>
              <a:t>analysiert</a:t>
            </a:r>
            <a:endParaRPr lang="de-DE" sz="2000" b="1" dirty="0" smtClean="0"/>
          </a:p>
          <a:p>
            <a:pPr marL="180000" lvl="0">
              <a:spcBef>
                <a:spcPts val="600"/>
              </a:spcBef>
              <a:spcAft>
                <a:spcPts val="600"/>
              </a:spcAft>
            </a:pPr>
            <a:r>
              <a:rPr lang="de-DE" sz="2000" dirty="0" smtClean="0"/>
              <a:t>(3) mithilfe von Versuchen geographische Sachverhalte </a:t>
            </a:r>
            <a:r>
              <a:rPr lang="de-DE" sz="2000" b="1" dirty="0" smtClean="0"/>
              <a:t>überprüft.</a:t>
            </a:r>
          </a:p>
          <a:p>
            <a:pPr marL="180000" lvl="0">
              <a:spcBef>
                <a:spcPts val="600"/>
              </a:spcBef>
              <a:spcAft>
                <a:spcPts val="600"/>
              </a:spcAft>
            </a:pPr>
            <a:r>
              <a:rPr lang="de-DE" sz="2000" dirty="0" smtClean="0"/>
              <a:t>(5) die geographische </a:t>
            </a:r>
            <a:r>
              <a:rPr lang="de-DE" sz="2000" b="1" dirty="0" smtClean="0">
                <a:solidFill>
                  <a:srgbClr val="FF0000"/>
                </a:solidFill>
              </a:rPr>
              <a:t>Informationen</a:t>
            </a:r>
            <a:r>
              <a:rPr lang="de-DE" sz="2000" dirty="0" smtClean="0"/>
              <a:t> noch nicht im geographischen Sinn zur Verdeutlichung von Strukturen und Prozessen </a:t>
            </a:r>
            <a:r>
              <a:rPr lang="de-DE" sz="2000" b="1" dirty="0" smtClean="0">
                <a:solidFill>
                  <a:srgbClr val="FF0000"/>
                </a:solidFill>
              </a:rPr>
              <a:t>dargestellt.</a:t>
            </a:r>
            <a:endParaRPr lang="de-DE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37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000" dirty="0"/>
              <a:t>P</a:t>
            </a:r>
            <a:r>
              <a:rPr lang="de-DE" sz="3000" dirty="0" smtClean="0"/>
              <a:t>rozessbezogene Kompetenzen (</a:t>
            </a:r>
            <a:r>
              <a:rPr lang="de-DE" sz="3000" dirty="0" err="1" smtClean="0"/>
              <a:t>pbK</a:t>
            </a:r>
            <a:r>
              <a:rPr lang="de-DE" sz="3000" dirty="0" smtClean="0"/>
              <a:t>) und Inhaltsbezogene </a:t>
            </a:r>
            <a:r>
              <a:rPr lang="de-DE" sz="3000" dirty="0"/>
              <a:t>Kompetenzen (</a:t>
            </a:r>
            <a:r>
              <a:rPr lang="de-DE" sz="3000" dirty="0" err="1" smtClean="0"/>
              <a:t>ibK</a:t>
            </a:r>
            <a:r>
              <a:rPr lang="de-DE" sz="3000" dirty="0" smtClean="0"/>
              <a:t>)</a:t>
            </a:r>
            <a:endParaRPr lang="de-DE" sz="3000" dirty="0"/>
          </a:p>
        </p:txBody>
      </p:sp>
      <p:sp>
        <p:nvSpPr>
          <p:cNvPr id="5" name="Abgerundetes Rechteck 4"/>
          <p:cNvSpPr/>
          <p:nvPr/>
        </p:nvSpPr>
        <p:spPr>
          <a:xfrm>
            <a:off x="1322490" y="3424253"/>
            <a:ext cx="6192688" cy="165618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54000" rIns="54000" rtlCol="0" anchor="ctr"/>
          <a:lstStyle/>
          <a:p>
            <a:pPr algn="ctr"/>
            <a:r>
              <a:rPr lang="de-DE" sz="2000" b="1" dirty="0">
                <a:cs typeface="Arial" panose="020B0604020202020204" pitchFamily="34" charset="0"/>
              </a:rPr>
              <a:t>I</a:t>
            </a:r>
            <a:r>
              <a:rPr lang="de-DE" sz="2000" b="1" dirty="0" smtClean="0">
                <a:cs typeface="Arial" panose="020B0604020202020204" pitchFamily="34" charset="0"/>
              </a:rPr>
              <a:t>nhaltsbezogene Kompetenzen </a:t>
            </a:r>
          </a:p>
          <a:p>
            <a:pPr algn="ctr"/>
            <a:endParaRPr lang="de-DE" sz="1200" dirty="0">
              <a:cs typeface="Arial" panose="020B0604020202020204" pitchFamily="34" charset="0"/>
            </a:endParaRPr>
          </a:p>
          <a:p>
            <a:pPr algn="ctr"/>
            <a:r>
              <a:rPr lang="de-DE" sz="2000" dirty="0" smtClean="0">
                <a:cs typeface="Arial" panose="020B0604020202020204" pitchFamily="34" charset="0"/>
              </a:rPr>
              <a:t>Kompetenzbeschreibung</a:t>
            </a:r>
          </a:p>
          <a:p>
            <a:pPr marL="342900" indent="-342900" algn="ctr">
              <a:buFont typeface="Arial" pitchFamily="34" charset="0"/>
              <a:buChar char="•"/>
            </a:pPr>
            <a:endParaRPr lang="de-DE" sz="2000" dirty="0">
              <a:cs typeface="Arial" panose="020B0604020202020204" pitchFamily="34" charset="0"/>
            </a:endParaRPr>
          </a:p>
          <a:p>
            <a:pPr algn="ctr"/>
            <a:r>
              <a:rPr lang="de-DE" sz="2000" dirty="0" smtClean="0">
                <a:cs typeface="Arial" panose="020B0604020202020204" pitchFamily="34" charset="0"/>
              </a:rPr>
              <a:t>Teilkompetenzen mit Kenntnissen</a:t>
            </a:r>
            <a:endParaRPr lang="de-DE" sz="2000" dirty="0"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973013" y="4586111"/>
            <a:ext cx="5009838" cy="494326"/>
          </a:xfrm>
          <a:prstGeom prst="ellipse">
            <a:avLst/>
          </a:prstGeom>
          <a:solidFill>
            <a:srgbClr val="FF0000">
              <a:alpha val="12000"/>
            </a:srgbClr>
          </a:solidFill>
          <a:ln w="28575" cap="rnd">
            <a:solidFill>
              <a:srgbClr val="FF008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9"/>
          <p:cNvSpPr/>
          <p:nvPr/>
        </p:nvSpPr>
        <p:spPr>
          <a:xfrm>
            <a:off x="1219444" y="2273164"/>
            <a:ext cx="6623954" cy="96010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54000" rIns="54000" rtlCol="0" anchor="ctr"/>
          <a:lstStyle/>
          <a:p>
            <a:pPr algn="ctr"/>
            <a:r>
              <a:rPr lang="de-DE" sz="2000" b="1" dirty="0" smtClean="0">
                <a:cs typeface="Arial" panose="020B0604020202020204" pitchFamily="34" charset="0"/>
              </a:rPr>
              <a:t>Prozessbezogene Kompetenzen</a:t>
            </a:r>
          </a:p>
          <a:p>
            <a:pPr algn="ctr"/>
            <a:endParaRPr lang="de-DE" sz="1200" b="1" dirty="0">
              <a:cs typeface="Arial" panose="020B0604020202020204" pitchFamily="34" charset="0"/>
            </a:endParaRPr>
          </a:p>
          <a:p>
            <a:pPr algn="ctr"/>
            <a:r>
              <a:rPr lang="de-DE" sz="2000" b="1" dirty="0" smtClean="0">
                <a:cs typeface="Arial" panose="020B0604020202020204" pitchFamily="34" charset="0"/>
              </a:rPr>
              <a:t>übergreifend</a:t>
            </a:r>
            <a:r>
              <a:rPr lang="de-DE" sz="2000" b="1" dirty="0">
                <a:cs typeface="Arial" panose="020B0604020202020204" pitchFamily="34" charset="0"/>
              </a:rPr>
              <a:t>, allgemeine Ziele des Fachs betreffend</a:t>
            </a:r>
          </a:p>
        </p:txBody>
      </p:sp>
      <p:sp>
        <p:nvSpPr>
          <p:cNvPr id="11" name="Oval 10"/>
          <p:cNvSpPr/>
          <p:nvPr/>
        </p:nvSpPr>
        <p:spPr>
          <a:xfrm>
            <a:off x="1219444" y="2652889"/>
            <a:ext cx="6623954" cy="771364"/>
          </a:xfrm>
          <a:prstGeom prst="ellipse">
            <a:avLst/>
          </a:prstGeom>
          <a:solidFill>
            <a:srgbClr val="FF6600">
              <a:alpha val="13000"/>
            </a:srgbClr>
          </a:solidFill>
          <a:ln w="28575" cap="rnd">
            <a:solidFill>
              <a:schemeClr val="accent3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Wolke 3"/>
          <p:cNvSpPr/>
          <p:nvPr/>
        </p:nvSpPr>
        <p:spPr>
          <a:xfrm>
            <a:off x="2921000" y="1114778"/>
            <a:ext cx="3062111" cy="1101942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Kompetenzen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5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Unterrichtsverlauf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98" y="495784"/>
            <a:ext cx="9154598" cy="6489217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 rot="19904464">
            <a:off x="-576995" y="3660979"/>
            <a:ext cx="3178731" cy="2384778"/>
          </a:xfrm>
          <a:prstGeom prst="rightArrow">
            <a:avLst/>
          </a:prstGeom>
          <a:solidFill>
            <a:srgbClr val="FF0000">
              <a:alpha val="81000"/>
            </a:srgb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Stunden 3 bis 5</a:t>
            </a:r>
            <a:endParaRPr lang="de-DE" dirty="0"/>
          </a:p>
        </p:txBody>
      </p:sp>
      <p:sp>
        <p:nvSpPr>
          <p:cNvPr id="9" name="Pfeil nach rechts 8"/>
          <p:cNvSpPr/>
          <p:nvPr/>
        </p:nvSpPr>
        <p:spPr>
          <a:xfrm rot="19609124">
            <a:off x="4546533" y="3964971"/>
            <a:ext cx="1809916" cy="998468"/>
          </a:xfrm>
          <a:prstGeom prst="rightArrow">
            <a:avLst/>
          </a:prstGeom>
          <a:solidFill>
            <a:srgbClr val="FF6600">
              <a:alpha val="79000"/>
            </a:srgb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/>
              <a:t>Arbeitsbegriffe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22307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Stunde 3 – 5:	Von der Wetterbeobachtung zum 			Klimadiagramm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de-DE" sz="2400" b="1" dirty="0" smtClean="0">
                <a:solidFill>
                  <a:schemeClr val="tx1"/>
                </a:solidFill>
              </a:rPr>
              <a:t>Wetterbeobachtungsbogen vorstellen und vergleichen</a:t>
            </a:r>
          </a:p>
          <a:p>
            <a:pPr>
              <a:buFont typeface="Wingdings" charset="2"/>
              <a:buChar char="Ø"/>
            </a:pPr>
            <a:r>
              <a:rPr lang="de-DE" sz="2400" b="1" dirty="0" smtClean="0">
                <a:solidFill>
                  <a:schemeClr val="tx1"/>
                </a:solidFill>
              </a:rPr>
              <a:t>Unterschied Wetter und Klima herausarbeiten (Wetterbericht und Geographiebuch)</a:t>
            </a:r>
          </a:p>
          <a:p>
            <a:pPr>
              <a:buFont typeface="Wingdings" charset="2"/>
              <a:buChar char="Ø"/>
            </a:pPr>
            <a:r>
              <a:rPr lang="de-DE" sz="2400" b="1" dirty="0">
                <a:solidFill>
                  <a:schemeClr val="tx1"/>
                </a:solidFill>
              </a:rPr>
              <a:t>Niederschlagskurve und </a:t>
            </a:r>
            <a:r>
              <a:rPr lang="de-DE" sz="2400" b="1" dirty="0" smtClean="0">
                <a:solidFill>
                  <a:schemeClr val="tx1"/>
                </a:solidFill>
              </a:rPr>
              <a:t>Temperaturkurve </a:t>
            </a:r>
            <a:r>
              <a:rPr lang="de-DE" sz="2400" b="1" dirty="0">
                <a:solidFill>
                  <a:schemeClr val="tx1"/>
                </a:solidFill>
              </a:rPr>
              <a:t>aus HA </a:t>
            </a:r>
            <a:r>
              <a:rPr lang="de-DE" sz="2400" b="1" dirty="0" smtClean="0">
                <a:solidFill>
                  <a:schemeClr val="tx1"/>
                </a:solidFill>
              </a:rPr>
              <a:t>zeichnen </a:t>
            </a:r>
            <a:r>
              <a:rPr lang="de-DE" sz="2400" b="1" dirty="0">
                <a:solidFill>
                  <a:srgbClr val="FF6600"/>
                </a:solidFill>
              </a:rPr>
              <a:t>(fakultativ!</a:t>
            </a:r>
            <a:r>
              <a:rPr lang="de-DE" sz="2400" b="1" dirty="0" smtClean="0">
                <a:solidFill>
                  <a:srgbClr val="FF6600"/>
                </a:solidFill>
              </a:rPr>
              <a:t>)</a:t>
            </a:r>
            <a:endParaRPr lang="de-DE" sz="2400" b="1" dirty="0">
              <a:solidFill>
                <a:schemeClr val="tx1"/>
              </a:solidFill>
            </a:endParaRPr>
          </a:p>
          <a:p>
            <a:pPr>
              <a:buFont typeface="Wingdings" charset="2"/>
              <a:buChar char="Ø"/>
            </a:pPr>
            <a:r>
              <a:rPr lang="de-DE" sz="2400" b="1" dirty="0" smtClean="0">
                <a:solidFill>
                  <a:schemeClr val="tx1"/>
                </a:solidFill>
              </a:rPr>
              <a:t>davon ausgehend Klimadiagramm in seinem Aufbau erklären</a:t>
            </a:r>
          </a:p>
          <a:p>
            <a:pPr>
              <a:buFont typeface="Wingdings" charset="2"/>
              <a:buChar char="Ø"/>
            </a:pPr>
            <a:r>
              <a:rPr lang="de-DE" sz="2400" b="1" dirty="0" smtClean="0">
                <a:solidFill>
                  <a:schemeClr val="tx1"/>
                </a:solidFill>
              </a:rPr>
              <a:t>Klimadiagramm des Heimatraumes zeichnen </a:t>
            </a:r>
            <a:r>
              <a:rPr lang="de-DE" sz="2400" b="1" dirty="0" smtClean="0">
                <a:solidFill>
                  <a:srgbClr val="FF6600"/>
                </a:solidFill>
              </a:rPr>
              <a:t>(fakultativ!)</a:t>
            </a:r>
            <a:endParaRPr lang="de-DE" sz="2400" b="1" dirty="0">
              <a:solidFill>
                <a:srgbClr val="FF6600"/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5410"/>
            <a:ext cx="6869826" cy="6455457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173" y="987779"/>
            <a:ext cx="6869827" cy="6473088"/>
          </a:xfrm>
          <a:prstGeom prst="rect">
            <a:avLst/>
          </a:prstGeom>
        </p:spPr>
      </p:pic>
      <p:pic>
        <p:nvPicPr>
          <p:cNvPr id="7" name="Bild 6" descr="IMG_9646.JPG"/>
          <p:cNvPicPr>
            <a:picLocks noChangeAspect="1"/>
          </p:cNvPicPr>
          <p:nvPr/>
        </p:nvPicPr>
        <p:blipFill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30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7779"/>
            <a:ext cx="9144000" cy="68580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000" y="0"/>
            <a:ext cx="5074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3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Stunde 3 – 5:	Von der Wetterbeobachtung zum 			Klimadiagramm - Alternative</a:t>
            </a:r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7779"/>
            <a:ext cx="9144000" cy="617628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129888" y="1161534"/>
            <a:ext cx="4059224" cy="369332"/>
          </a:xfrm>
          <a:prstGeom prst="rect">
            <a:avLst/>
          </a:prstGeom>
          <a:solidFill>
            <a:srgbClr val="8FD9FB"/>
          </a:solidFill>
        </p:spPr>
        <p:txBody>
          <a:bodyPr wrap="none">
            <a:spAutoFit/>
          </a:bodyPr>
          <a:lstStyle/>
          <a:p>
            <a:r>
              <a:rPr lang="de-DE" dirty="0"/>
              <a:t>http://</a:t>
            </a:r>
            <a:r>
              <a:rPr lang="de-DE" dirty="0" err="1"/>
              <a:t>geo.lmz-bw.de</a:t>
            </a:r>
            <a:r>
              <a:rPr lang="de-DE" dirty="0"/>
              <a:t>/klima-</a:t>
            </a:r>
            <a:r>
              <a:rPr lang="de-DE" dirty="0" err="1"/>
              <a:t>bw</a:t>
            </a:r>
            <a:r>
              <a:rPr lang="de-DE" dirty="0"/>
              <a:t>/#/</a:t>
            </a:r>
            <a:r>
              <a:rPr lang="de-DE" dirty="0" err="1"/>
              <a:t>home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654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Stunde 3 – 5:	Von </a:t>
            </a:r>
            <a:r>
              <a:rPr lang="de-DE" dirty="0"/>
              <a:t>der Wetterbeobachtung zum </a:t>
            </a:r>
            <a:r>
              <a:rPr lang="de-DE" dirty="0" smtClean="0"/>
              <a:t>			Klimadiagramm</a:t>
            </a:r>
            <a:endParaRPr lang="de-D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478717" y="1029572"/>
            <a:ext cx="8340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Welche prozessbezogenen Kompetenzen werden vertieft? </a:t>
            </a:r>
            <a:endParaRPr lang="de-DE" sz="2400" b="1" dirty="0"/>
          </a:p>
        </p:txBody>
      </p:sp>
      <p:sp>
        <p:nvSpPr>
          <p:cNvPr id="8" name="Rechteck 7"/>
          <p:cNvSpPr/>
          <p:nvPr/>
        </p:nvSpPr>
        <p:spPr>
          <a:xfrm>
            <a:off x="478717" y="1891853"/>
            <a:ext cx="8320971" cy="1215717"/>
          </a:xfrm>
          <a:prstGeom prst="rect">
            <a:avLst/>
          </a:prstGeom>
          <a:solidFill>
            <a:srgbClr val="E0F2FB">
              <a:alpha val="89000"/>
            </a:srgbClr>
          </a:solidFill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de-DE" sz="2400" b="1" dirty="0" smtClean="0"/>
              <a:t>Analysekompetenz (1)</a:t>
            </a:r>
          </a:p>
          <a:p>
            <a:pPr marL="180000">
              <a:spcAft>
                <a:spcPts val="600"/>
              </a:spcAft>
            </a:pPr>
            <a:r>
              <a:rPr lang="de-DE" sz="2200" dirty="0" smtClean="0"/>
              <a:t>(1) Strukturen </a:t>
            </a:r>
            <a:r>
              <a:rPr lang="de-DE" sz="2200" dirty="0"/>
              <a:t>und </a:t>
            </a:r>
            <a:r>
              <a:rPr lang="de-DE" sz="2200" dirty="0" smtClean="0"/>
              <a:t>Prozesse werden nun </a:t>
            </a:r>
            <a:r>
              <a:rPr lang="de-DE" sz="2200" b="1" dirty="0" smtClean="0"/>
              <a:t>herausgearbeitet</a:t>
            </a:r>
            <a:r>
              <a:rPr lang="de-DE" sz="2200" dirty="0" smtClean="0"/>
              <a:t>, </a:t>
            </a:r>
            <a:r>
              <a:rPr lang="de-DE" sz="2200" b="1" dirty="0" smtClean="0"/>
              <a:t>analysiert</a:t>
            </a:r>
            <a:r>
              <a:rPr lang="de-DE" sz="2200" dirty="0" smtClean="0"/>
              <a:t> </a:t>
            </a:r>
            <a:r>
              <a:rPr lang="de-DE" sz="2200" dirty="0"/>
              <a:t>und </a:t>
            </a:r>
            <a:r>
              <a:rPr lang="de-DE" sz="2200" b="1" dirty="0" smtClean="0"/>
              <a:t>charakterisiert </a:t>
            </a:r>
            <a:endParaRPr lang="de-DE" sz="2200" b="1" dirty="0"/>
          </a:p>
        </p:txBody>
      </p:sp>
      <p:sp>
        <p:nvSpPr>
          <p:cNvPr id="9" name="Rechteck 8"/>
          <p:cNvSpPr/>
          <p:nvPr/>
        </p:nvSpPr>
        <p:spPr>
          <a:xfrm>
            <a:off x="478717" y="3151867"/>
            <a:ext cx="8320971" cy="3293209"/>
          </a:xfrm>
          <a:prstGeom prst="rect">
            <a:avLst/>
          </a:prstGeom>
          <a:solidFill>
            <a:srgbClr val="E0F2FB">
              <a:alpha val="89000"/>
            </a:srgbClr>
          </a:solidFill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de-DE" sz="2400" b="1" dirty="0" smtClean="0"/>
              <a:t>Methodenkompetenzen  (2), (3), (5) </a:t>
            </a:r>
            <a:endParaRPr lang="de-DE" sz="2400" b="1" dirty="0"/>
          </a:p>
          <a:p>
            <a:pPr marL="180000">
              <a:spcBef>
                <a:spcPts val="600"/>
              </a:spcBef>
              <a:spcAft>
                <a:spcPts val="600"/>
              </a:spcAft>
            </a:pPr>
            <a:r>
              <a:rPr lang="de-DE" sz="2200" dirty="0" smtClean="0"/>
              <a:t>(2) Informationsmaterialien in </a:t>
            </a:r>
            <a:r>
              <a:rPr lang="de-DE" sz="2200" dirty="0"/>
              <a:t>analoger </a:t>
            </a:r>
            <a:r>
              <a:rPr lang="de-DE" sz="2200" dirty="0" smtClean="0"/>
              <a:t>Form unter geographischen Fragestellungen </a:t>
            </a:r>
            <a:r>
              <a:rPr lang="de-DE" sz="2200" b="1" dirty="0" smtClean="0"/>
              <a:t>sach</a:t>
            </a:r>
            <a:r>
              <a:rPr lang="de-DE" sz="2200" b="1" dirty="0"/>
              <a:t>- </a:t>
            </a:r>
            <a:r>
              <a:rPr lang="de-DE" sz="2200" b="1" dirty="0" smtClean="0"/>
              <a:t>und </a:t>
            </a:r>
            <a:r>
              <a:rPr lang="de-DE" sz="2200" b="1" dirty="0"/>
              <a:t>zielgemäß </a:t>
            </a:r>
            <a:r>
              <a:rPr lang="de-DE" sz="2200" b="1" dirty="0" smtClean="0"/>
              <a:t>analysiert, </a:t>
            </a:r>
            <a:r>
              <a:rPr lang="de-DE" sz="2200" dirty="0" smtClean="0"/>
              <a:t>immer noch nicht jedoch </a:t>
            </a:r>
            <a:r>
              <a:rPr lang="de-DE" sz="2200" b="1" dirty="0">
                <a:solidFill>
                  <a:srgbClr val="FF0000"/>
                </a:solidFill>
              </a:rPr>
              <a:t>kritisch </a:t>
            </a:r>
            <a:r>
              <a:rPr lang="de-DE" sz="2200" dirty="0" smtClean="0"/>
              <a:t>analysiert</a:t>
            </a:r>
            <a:r>
              <a:rPr lang="de-DE" sz="2200" b="1" dirty="0" smtClean="0"/>
              <a:t> </a:t>
            </a:r>
            <a:endParaRPr lang="de-DE" sz="2200" b="1" dirty="0"/>
          </a:p>
          <a:p>
            <a:pPr marL="180000" lvl="0">
              <a:spcBef>
                <a:spcPts val="600"/>
              </a:spcBef>
              <a:spcAft>
                <a:spcPts val="600"/>
              </a:spcAft>
            </a:pPr>
            <a:r>
              <a:rPr lang="de-DE" sz="2200" dirty="0" smtClean="0"/>
              <a:t>(3) mithilfe </a:t>
            </a:r>
            <a:r>
              <a:rPr lang="de-DE" sz="2200" dirty="0"/>
              <a:t>von Versuchen </a:t>
            </a:r>
            <a:r>
              <a:rPr lang="de-DE" sz="2200" dirty="0" smtClean="0"/>
              <a:t>werden geographische </a:t>
            </a:r>
            <a:r>
              <a:rPr lang="de-DE" sz="2200" dirty="0"/>
              <a:t>Sachverhalte </a:t>
            </a:r>
            <a:r>
              <a:rPr lang="de-DE" sz="2200" b="1" dirty="0" smtClean="0"/>
              <a:t>überprüft</a:t>
            </a:r>
          </a:p>
          <a:p>
            <a:pPr marL="180000" lvl="0">
              <a:spcBef>
                <a:spcPts val="600"/>
              </a:spcBef>
              <a:spcAft>
                <a:spcPts val="600"/>
              </a:spcAft>
            </a:pPr>
            <a:r>
              <a:rPr lang="de-DE" sz="2200" dirty="0" smtClean="0"/>
              <a:t>(5) Nun werden auch geographische </a:t>
            </a:r>
            <a:r>
              <a:rPr lang="de-DE" sz="2200" b="1" dirty="0">
                <a:solidFill>
                  <a:srgbClr val="000000"/>
                </a:solidFill>
              </a:rPr>
              <a:t>Informationen</a:t>
            </a:r>
            <a:r>
              <a:rPr lang="de-DE" sz="2200" dirty="0">
                <a:solidFill>
                  <a:srgbClr val="000000"/>
                </a:solidFill>
              </a:rPr>
              <a:t> </a:t>
            </a:r>
            <a:r>
              <a:rPr lang="de-DE" sz="2200" dirty="0" smtClean="0"/>
              <a:t>zur </a:t>
            </a:r>
            <a:r>
              <a:rPr lang="de-DE" sz="2200" dirty="0"/>
              <a:t>Verdeutlichung von Strukturen und Prozessen </a:t>
            </a:r>
            <a:r>
              <a:rPr lang="de-DE" sz="2200" b="1" dirty="0" smtClean="0">
                <a:solidFill>
                  <a:srgbClr val="000000"/>
                </a:solidFill>
              </a:rPr>
              <a:t>dargestellt</a:t>
            </a:r>
            <a:endParaRPr lang="de-DE" sz="2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6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„</a:t>
            </a:r>
            <a:r>
              <a:rPr lang="de-DE" b="1" dirty="0" smtClean="0"/>
              <a:t>kritisch analysieren in Klasse 5?“</a:t>
            </a:r>
            <a:endParaRPr lang="de-DE" b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6414" y="1313656"/>
            <a:ext cx="2371498" cy="414496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051" y="2801794"/>
            <a:ext cx="3807422" cy="1168688"/>
          </a:xfrm>
          <a:prstGeom prst="rect">
            <a:avLst/>
          </a:prstGeom>
        </p:spPr>
      </p:pic>
      <p:sp>
        <p:nvSpPr>
          <p:cNvPr id="6" name="Pfeil nach links 5"/>
          <p:cNvSpPr/>
          <p:nvPr/>
        </p:nvSpPr>
        <p:spPr>
          <a:xfrm rot="6436765">
            <a:off x="4672012" y="4173462"/>
            <a:ext cx="1743075" cy="1200944"/>
          </a:xfrm>
          <a:prstGeom prst="leftArrow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3536651" y="1140326"/>
            <a:ext cx="53823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dirty="0" smtClean="0"/>
              <a:t>(2) Informationsmaterialien </a:t>
            </a:r>
            <a:r>
              <a:rPr lang="de-DE" dirty="0"/>
              <a:t>geographischen Fragestellungen </a:t>
            </a:r>
            <a:r>
              <a:rPr lang="de-DE" b="1" dirty="0">
                <a:solidFill>
                  <a:srgbClr val="FF0000"/>
                </a:solidFill>
              </a:rPr>
              <a:t>problem</a:t>
            </a:r>
            <a:r>
              <a:rPr lang="de-DE" dirty="0">
                <a:solidFill>
                  <a:srgbClr val="A6A6A6"/>
                </a:solidFill>
              </a:rPr>
              <a:t>-, </a:t>
            </a:r>
            <a:r>
              <a:rPr lang="de-DE" b="1" dirty="0">
                <a:solidFill>
                  <a:srgbClr val="FF0000"/>
                </a:solidFill>
              </a:rPr>
              <a:t>sach</a:t>
            </a:r>
            <a:r>
              <a:rPr lang="de-DE" dirty="0"/>
              <a:t>- und </a:t>
            </a:r>
            <a:r>
              <a:rPr lang="de-DE" b="1" dirty="0">
                <a:solidFill>
                  <a:srgbClr val="FF0000"/>
                </a:solidFill>
              </a:rPr>
              <a:t>zielgemäß</a:t>
            </a:r>
            <a:r>
              <a:rPr lang="de-DE" dirty="0"/>
              <a:t> </a:t>
            </a:r>
            <a:r>
              <a:rPr lang="de-DE" b="1" dirty="0"/>
              <a:t>kritisch</a:t>
            </a:r>
            <a:r>
              <a:rPr lang="de-DE" dirty="0"/>
              <a:t> </a:t>
            </a:r>
            <a:r>
              <a:rPr lang="de-DE" b="1" dirty="0" smtClean="0">
                <a:solidFill>
                  <a:srgbClr val="FF0000"/>
                </a:solidFill>
              </a:rPr>
              <a:t>analysieren </a:t>
            </a:r>
            <a:r>
              <a:rPr lang="de-DE" dirty="0" smtClean="0"/>
              <a:t>(Klimadiagramm)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2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Stunde 3 – 5: Vertiefung Klimadiagramm und 		       Vorbereitung verschiedene Klimate</a:t>
            </a:r>
            <a:endParaRPr lang="de-DE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98474" y="20066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de-DE" sz="2400" b="1" dirty="0" smtClean="0">
                <a:solidFill>
                  <a:schemeClr val="tx1"/>
                </a:solidFill>
              </a:rPr>
              <a:t>Klimadiagramme verschiedener Klimastationen Baden-Württembergs ausgeben oder im </a:t>
            </a:r>
            <a:r>
              <a:rPr lang="de-DE" sz="2400" b="1" dirty="0">
                <a:solidFill>
                  <a:schemeClr val="tx1"/>
                </a:solidFill>
              </a:rPr>
              <a:t>Geoportal http://</a:t>
            </a:r>
            <a:r>
              <a:rPr lang="de-DE" sz="2400" b="1" dirty="0" err="1">
                <a:solidFill>
                  <a:schemeClr val="tx1"/>
                </a:solidFill>
              </a:rPr>
              <a:t>geo.lmz-bw.de</a:t>
            </a:r>
            <a:r>
              <a:rPr lang="de-DE" sz="2400" b="1" dirty="0">
                <a:solidFill>
                  <a:schemeClr val="tx1"/>
                </a:solidFill>
              </a:rPr>
              <a:t>/klima-</a:t>
            </a:r>
            <a:r>
              <a:rPr lang="de-DE" sz="2400" b="1" dirty="0" err="1">
                <a:solidFill>
                  <a:schemeClr val="tx1"/>
                </a:solidFill>
              </a:rPr>
              <a:t>bw</a:t>
            </a:r>
            <a:r>
              <a:rPr lang="de-DE" sz="2400" b="1" dirty="0" smtClean="0">
                <a:solidFill>
                  <a:schemeClr val="tx1"/>
                </a:solidFill>
              </a:rPr>
              <a:t>/ betrachten </a:t>
            </a:r>
            <a:r>
              <a:rPr lang="de-DE" sz="2400" b="1" dirty="0" smtClean="0">
                <a:solidFill>
                  <a:srgbClr val="FF6600"/>
                </a:solidFill>
              </a:rPr>
              <a:t>und erarbeiten oder zeichnen</a:t>
            </a:r>
          </a:p>
          <a:p>
            <a:pPr>
              <a:buFont typeface="Wingdings" charset="2"/>
              <a:buChar char="Ø"/>
            </a:pPr>
            <a:r>
              <a:rPr lang="de-DE" sz="2400" b="1" dirty="0" smtClean="0">
                <a:solidFill>
                  <a:schemeClr val="tx1"/>
                </a:solidFill>
              </a:rPr>
              <a:t>Klimadiagramme vergleichen </a:t>
            </a:r>
          </a:p>
          <a:p>
            <a:pPr>
              <a:buFont typeface="Wingdings" charset="2"/>
              <a:buChar char="Ø"/>
            </a:pPr>
            <a:r>
              <a:rPr lang="de-DE" sz="2400" b="1" dirty="0" smtClean="0">
                <a:solidFill>
                  <a:schemeClr val="tx1"/>
                </a:solidFill>
              </a:rPr>
              <a:t>Unterschiede herausarbeiten</a:t>
            </a:r>
          </a:p>
          <a:p>
            <a:pPr>
              <a:buFont typeface="Wingdings" charset="2"/>
              <a:buChar char="Ø"/>
            </a:pPr>
            <a:r>
              <a:rPr lang="de-DE" sz="2400" b="1" dirty="0" smtClean="0">
                <a:solidFill>
                  <a:schemeClr val="tx1"/>
                </a:solidFill>
              </a:rPr>
              <a:t>Klimadiagramme verschiedenen Regionen Baden-Württembergs zuordnen oder Klimaprofil charakterisieren </a:t>
            </a: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 rot="19098110">
            <a:off x="5887722" y="4153196"/>
            <a:ext cx="3223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rgbClr val="FF6600"/>
                </a:solidFill>
                <a:effectLst/>
              </a:rPr>
              <a:t>fakultativ</a:t>
            </a:r>
            <a:endParaRPr lang="de-DE" sz="5400" b="1" cap="none" spc="0" dirty="0">
              <a:ln/>
              <a:solidFill>
                <a:srgbClr val="FF6600"/>
              </a:solidFill>
              <a:effectLst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95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Stunde 3 – 5: Vertiefung Klimadiagramm und 		       Vorbereitung verschiedene Klimate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 rot="19098110">
            <a:off x="5887722" y="4153196"/>
            <a:ext cx="3223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4"/>
                </a:solidFill>
                <a:effectLst/>
              </a:rPr>
              <a:t>fakultativ</a:t>
            </a:r>
            <a:endParaRPr lang="de-DE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96"/>
          <a:stretch/>
        </p:blipFill>
        <p:spPr>
          <a:xfrm>
            <a:off x="0" y="987779"/>
            <a:ext cx="9144000" cy="5424952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3222488" y="6238919"/>
            <a:ext cx="4713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Quelle: http</a:t>
            </a:r>
            <a:r>
              <a:rPr lang="de-DE" dirty="0"/>
              <a:t>://</a:t>
            </a:r>
            <a:r>
              <a:rPr lang="de-DE" dirty="0" err="1"/>
              <a:t>geo.lmz-bw.de</a:t>
            </a:r>
            <a:r>
              <a:rPr lang="de-DE" dirty="0"/>
              <a:t>/klima-</a:t>
            </a:r>
            <a:r>
              <a:rPr lang="de-DE" dirty="0" err="1"/>
              <a:t>bw</a:t>
            </a:r>
            <a:r>
              <a:rPr lang="de-DE" dirty="0"/>
              <a:t>/#/</a:t>
            </a:r>
            <a:r>
              <a:rPr lang="de-DE" dirty="0" err="1"/>
              <a:t>help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506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Mögliche Lösung Klimadiagramme</a:t>
            </a:r>
            <a:endParaRPr lang="de-DE" dirty="0"/>
          </a:p>
        </p:txBody>
      </p:sp>
      <p:grpSp>
        <p:nvGrpSpPr>
          <p:cNvPr id="3" name="Gruppierung 2"/>
          <p:cNvGrpSpPr/>
          <p:nvPr/>
        </p:nvGrpSpPr>
        <p:grpSpPr>
          <a:xfrm>
            <a:off x="2398887" y="978620"/>
            <a:ext cx="5150213" cy="5544197"/>
            <a:chOff x="1246894" y="-1469"/>
            <a:chExt cx="6062320" cy="6858000"/>
          </a:xfrm>
        </p:grpSpPr>
        <p:pic>
          <p:nvPicPr>
            <p:cNvPr id="13" name="Bild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6894" y="-1469"/>
              <a:ext cx="6062320" cy="6858000"/>
            </a:xfrm>
            <a:prstGeom prst="rect">
              <a:avLst/>
            </a:prstGeom>
          </p:spPr>
        </p:pic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4" cstate="print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7602" y="2455393"/>
              <a:ext cx="972015" cy="1121476"/>
            </a:xfrm>
            <a:prstGeom prst="rect">
              <a:avLst/>
            </a:prstGeom>
          </p:spPr>
        </p:pic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5" cstate="print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4148" y="5523802"/>
              <a:ext cx="1104214" cy="1192036"/>
            </a:xfrm>
            <a:prstGeom prst="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6" cstate="print">
              <a:alphaModFix amt="8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4148" y="3576869"/>
              <a:ext cx="813774" cy="979929"/>
            </a:xfrm>
            <a:prstGeom prst="rect">
              <a:avLst/>
            </a:prstGeom>
          </p:spPr>
        </p:pic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7" cstate="print">
              <a:alphaModFix amt="9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7098" y="5332606"/>
              <a:ext cx="935680" cy="992274"/>
            </a:xfrm>
            <a:prstGeom prst="rect">
              <a:avLst/>
            </a:prstGeom>
          </p:spPr>
        </p:pic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8" cstate="print">
              <a:alphaModFix amt="8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6819" y="5332606"/>
              <a:ext cx="963839" cy="1166354"/>
            </a:xfrm>
            <a:prstGeom prst="rect">
              <a:avLst/>
            </a:prstGeom>
          </p:spPr>
        </p:pic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9" cstate="print">
              <a:alphaModFix amt="8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9499" y="3576869"/>
              <a:ext cx="953539" cy="1334636"/>
            </a:xfrm>
            <a:prstGeom prst="rect">
              <a:avLst/>
            </a:prstGeom>
          </p:spPr>
        </p:pic>
        <p:pic>
          <p:nvPicPr>
            <p:cNvPr id="14" name="Bild 13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77A6BA"/>
                </a:clrFrom>
                <a:clrTo>
                  <a:srgbClr val="77A6BA">
                    <a:alpha val="0"/>
                  </a:srgbClr>
                </a:clrTo>
              </a:clrChange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2640" y="635000"/>
              <a:ext cx="1133629" cy="1284171"/>
            </a:xfrm>
            <a:prstGeom prst="rect">
              <a:avLst/>
            </a:prstGeom>
          </p:spPr>
        </p:pic>
        <p:pic>
          <p:nvPicPr>
            <p:cNvPr id="15" name="Bild 14"/>
            <p:cNvPicPr>
              <a:picLocks noChangeAspect="1"/>
            </p:cNvPicPr>
            <p:nvPr/>
          </p:nvPicPr>
          <p:blipFill>
            <a:blip r:embed="rId11" cstate="print">
              <a:alphaModFix amt="8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659" y="4589984"/>
              <a:ext cx="1084950" cy="1071606"/>
            </a:xfrm>
            <a:prstGeom prst="rect">
              <a:avLst/>
            </a:prstGeom>
          </p:spPr>
        </p:pic>
      </p:grpSp>
      <p:sp>
        <p:nvSpPr>
          <p:cNvPr id="1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  <p:pic>
        <p:nvPicPr>
          <p:cNvPr id="11" name="Bild 10" descr="IMG_0949.JPG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3000"/>
                    </a14:imgEffect>
                    <a14:imgEffect>
                      <a14:colorTemperature colorTemp="4754"/>
                    </a14:imgEffect>
                    <a14:imgEffect>
                      <a14:brightnessContrast bright="17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72710" y="1027456"/>
            <a:ext cx="5821316" cy="515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1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98474" y="1311935"/>
            <a:ext cx="8083838" cy="4968604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de-DE" dirty="0" smtClean="0"/>
              <a:t> 2.2 </a:t>
            </a:r>
            <a:r>
              <a:rPr lang="de-DE" b="1" dirty="0" smtClean="0">
                <a:solidFill>
                  <a:srgbClr val="073779"/>
                </a:solidFill>
              </a:rPr>
              <a:t>Analysekompetenz</a:t>
            </a:r>
            <a:r>
              <a:rPr lang="de-DE" b="1" dirty="0" smtClean="0"/>
              <a:t> </a:t>
            </a:r>
            <a:r>
              <a:rPr lang="de-DE" dirty="0" smtClean="0">
                <a:solidFill>
                  <a:srgbClr val="000090"/>
                </a:solidFill>
              </a:rPr>
              <a:t>(1)</a:t>
            </a:r>
          </a:p>
          <a:p>
            <a:pPr marL="432000" lvl="1" indent="0">
              <a:spcBef>
                <a:spcPts val="200"/>
              </a:spcBef>
              <a:buClr>
                <a:srgbClr val="000090"/>
              </a:buClr>
              <a:buSzPct val="100000"/>
              <a:buNone/>
            </a:pPr>
            <a:r>
              <a:rPr lang="de-DE" dirty="0" smtClean="0"/>
              <a:t>(1) </a:t>
            </a:r>
            <a:r>
              <a:rPr lang="de-DE" sz="1800" dirty="0" smtClean="0"/>
              <a:t>geographische </a:t>
            </a:r>
            <a:r>
              <a:rPr lang="de-DE" sz="1800" dirty="0"/>
              <a:t>Strukturen und Prozesse </a:t>
            </a:r>
            <a:r>
              <a:rPr lang="de-DE" sz="1800" b="1" dirty="0"/>
              <a:t>herausarbeiten</a:t>
            </a:r>
            <a:r>
              <a:rPr lang="de-DE" sz="1800" dirty="0"/>
              <a:t>, </a:t>
            </a:r>
            <a:r>
              <a:rPr lang="de-DE" sz="1800" b="1" dirty="0" smtClean="0"/>
              <a:t>analysieren</a:t>
            </a:r>
            <a:r>
              <a:rPr lang="de-DE" sz="1800" dirty="0" smtClean="0"/>
              <a:t> </a:t>
            </a:r>
            <a:r>
              <a:rPr lang="de-DE" sz="1800" dirty="0"/>
              <a:t>und </a:t>
            </a:r>
            <a:r>
              <a:rPr lang="de-DE" sz="1800" b="1" dirty="0" smtClean="0"/>
              <a:t>charakterisieren</a:t>
            </a:r>
            <a:r>
              <a:rPr lang="de-DE" sz="1800" dirty="0" smtClean="0"/>
              <a:t>.</a:t>
            </a:r>
            <a:endParaRPr lang="de-DE" sz="1800" b="1" dirty="0" smtClean="0"/>
          </a:p>
          <a:p>
            <a:pPr marL="0" lvl="0" indent="0">
              <a:buNone/>
            </a:pPr>
            <a:r>
              <a:rPr lang="de-DE" dirty="0" smtClean="0"/>
              <a:t> 2.5 </a:t>
            </a:r>
            <a:r>
              <a:rPr lang="de-DE" b="1" dirty="0" smtClean="0">
                <a:solidFill>
                  <a:srgbClr val="073779"/>
                </a:solidFill>
              </a:rPr>
              <a:t>Methodenkompetenz</a:t>
            </a:r>
            <a:r>
              <a:rPr lang="de-DE" dirty="0" smtClean="0">
                <a:solidFill>
                  <a:srgbClr val="073779"/>
                </a:solidFill>
              </a:rPr>
              <a:t> </a:t>
            </a:r>
            <a:r>
              <a:rPr lang="de-DE" dirty="0" smtClean="0">
                <a:solidFill>
                  <a:srgbClr val="000090"/>
                </a:solidFill>
              </a:rPr>
              <a:t>(2), (3), (5) </a:t>
            </a:r>
          </a:p>
          <a:p>
            <a:pPr marL="432000" lvl="0" indent="0">
              <a:buNone/>
            </a:pPr>
            <a:r>
              <a:rPr lang="de-DE" dirty="0" smtClean="0"/>
              <a:t>(2) </a:t>
            </a:r>
            <a:r>
              <a:rPr lang="de-DE" dirty="0"/>
              <a:t>Informationsmaterialien (Karten, Profile, Diagramme, Bevölkerungsstrukturdiagramme, Klimadiagramme, Statistiken, gegenständliche und theoretische Modelle, Bilder, Luftbilder, Satellitenbilder, Filme, Karikaturen, Texte, Animation, Simulation) in analoger und digitaler Form unter geographischen Fragestellungen problem-, sach- und zielgemäß kritisch </a:t>
            </a:r>
            <a:r>
              <a:rPr lang="de-DE" b="1" dirty="0"/>
              <a:t>analysieren</a:t>
            </a:r>
            <a:r>
              <a:rPr lang="de-DE" dirty="0"/>
              <a:t> </a:t>
            </a:r>
            <a:r>
              <a:rPr lang="de-DE" dirty="0" smtClean="0"/>
              <a:t>;</a:t>
            </a:r>
          </a:p>
          <a:p>
            <a:pPr marL="432000" lvl="0" indent="0">
              <a:buNone/>
            </a:pPr>
            <a:r>
              <a:rPr lang="de-DE" dirty="0" smtClean="0"/>
              <a:t>(3) mithilfe </a:t>
            </a:r>
            <a:r>
              <a:rPr lang="de-DE" dirty="0"/>
              <a:t>von Versuchen geographische Sachverhalte </a:t>
            </a:r>
            <a:r>
              <a:rPr lang="de-DE" b="1" dirty="0"/>
              <a:t>überprüfen</a:t>
            </a:r>
            <a:r>
              <a:rPr lang="de-DE" dirty="0" smtClean="0"/>
              <a:t>;</a:t>
            </a:r>
          </a:p>
          <a:p>
            <a:pPr marL="432000" lvl="0" indent="0">
              <a:buNone/>
            </a:pPr>
            <a:r>
              <a:rPr lang="de-DE" dirty="0" smtClean="0"/>
              <a:t>(5) </a:t>
            </a:r>
            <a:r>
              <a:rPr lang="de-DE" dirty="0"/>
              <a:t>geographische Informationen zur Verdeutlichung von Strukturen und Prozessen als Karte, Skizze, Diagramm, Fließschema, Profil, Wirkungsgefüge, Mindmap oder mithilfe eines geographischen Informationssystems (Desktop-GIS oder Web-GIS) </a:t>
            </a:r>
            <a:r>
              <a:rPr lang="de-DE" b="1" dirty="0"/>
              <a:t>darstellen</a:t>
            </a:r>
            <a:r>
              <a:rPr lang="de-DE" dirty="0"/>
              <a:t>; </a:t>
            </a:r>
            <a:r>
              <a:rPr lang="de-DE" dirty="0" smtClean="0"/>
              <a:t>;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Von der Wetterbeobachtung zum Klimadiagramm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962400" y="962915"/>
            <a:ext cx="5943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0" dirty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Bauhaus 93"/>
                <a:ea typeface="Zapf Dingbats"/>
                <a:cs typeface="Bauhaus 93"/>
                <a:sym typeface="Zapf Dingbats"/>
              </a:rPr>
              <a:t>!</a:t>
            </a:r>
            <a:endParaRPr lang="de-DE" sz="40000" dirty="0">
              <a:solidFill>
                <a:srgbClr val="FF66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Bauhaus 93"/>
              <a:cs typeface="Bauhaus 93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51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0" y="5870222"/>
            <a:ext cx="9144000" cy="9877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marL="144000" algn="l" defTabSz="9144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80000" algn="ctr">
              <a:spcBef>
                <a:spcPts val="1200"/>
              </a:spcBef>
            </a:pPr>
            <a:r>
              <a:rPr lang="de-DE" dirty="0" smtClean="0"/>
              <a:t>Vielen Erfolg beim Unterrichten!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8" descr="IMG_962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4019" y="1627809"/>
            <a:ext cx="3280934" cy="3937118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7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498474" y="1256109"/>
            <a:ext cx="8181523" cy="44165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de-DE" sz="2000" b="1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Geographieunterricht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fördert durch die Auseinandersetzung mit vielfältigen Natur- und 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Kulturräumen die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integrierte 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Entwicklung </a:t>
            </a:r>
            <a:r>
              <a:rPr lang="de-DE" sz="2000" b="1" dirty="0" smtClean="0">
                <a:solidFill>
                  <a:srgbClr val="FF0000"/>
                </a:solidFill>
              </a:rPr>
              <a:t>inhaltsbezogener 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sowie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fachspezifischer und 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fächerübergreifender</a:t>
            </a:r>
            <a:r>
              <a:rPr lang="de-DE" sz="2000" dirty="0"/>
              <a:t> </a:t>
            </a:r>
            <a:r>
              <a:rPr lang="de-DE" sz="2000" b="1" dirty="0" smtClean="0">
                <a:solidFill>
                  <a:srgbClr val="FF6600"/>
                </a:solidFill>
              </a:rPr>
              <a:t>prozessbezogener 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Kompetenzen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Dies wird vor allem durch die Herausbildung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raumbezogenen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systemischen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komplexen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vorausschauenden Denkens anhand aktueller sowie zukunfts- und 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lösungsorientierter Fragestellungen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gewährleistet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de-DE" sz="1400" dirty="0" smtClean="0"/>
              <a:t>Bildungsplan 2016 S. 6</a:t>
            </a:r>
          </a:p>
          <a:p>
            <a:pPr marL="285750" indent="-285750">
              <a:buFont typeface="Wingdings" charset="2"/>
              <a:buChar char="Ø"/>
            </a:pPr>
            <a:endParaRPr lang="de-DE" sz="20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000" dirty="0" smtClean="0"/>
              <a:t>Leitgedanken: 1.2 Zielsetzung der Kompetenzen</a:t>
            </a:r>
            <a:endParaRPr lang="de-DE" sz="300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6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Prozessbezogene Kompetenzen Geographie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4562" y="2457278"/>
            <a:ext cx="8111479" cy="3171442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marL="0" lvl="1" indent="0">
              <a:spcBef>
                <a:spcPts val="0"/>
              </a:spcBef>
              <a:buClr>
                <a:srgbClr val="000090"/>
              </a:buClr>
              <a:buNone/>
            </a:pPr>
            <a:r>
              <a:rPr lang="de-DE" sz="2800" b="1" dirty="0">
                <a:solidFill>
                  <a:srgbClr val="000090"/>
                </a:solidFill>
              </a:rPr>
              <a:t> </a:t>
            </a:r>
            <a:r>
              <a:rPr lang="de-DE" sz="2200" b="1" dirty="0" smtClean="0">
                <a:solidFill>
                  <a:srgbClr val="000090"/>
                </a:solidFill>
              </a:rPr>
              <a:t>2.1 Orientierungskompetenz,</a:t>
            </a:r>
          </a:p>
          <a:p>
            <a:pPr marL="0" lvl="1" indent="0">
              <a:spcBef>
                <a:spcPts val="2000"/>
              </a:spcBef>
              <a:buClr>
                <a:srgbClr val="000090"/>
              </a:buClr>
              <a:buFont typeface="Lucida Grande"/>
              <a:buChar char=" "/>
            </a:pPr>
            <a:r>
              <a:rPr lang="de-DE" sz="2200" b="1" dirty="0" smtClean="0">
                <a:solidFill>
                  <a:srgbClr val="000090"/>
                </a:solidFill>
              </a:rPr>
              <a:t>2.2 Analysekompetenz,</a:t>
            </a:r>
          </a:p>
          <a:p>
            <a:pPr marL="0" lvl="1" indent="0">
              <a:spcBef>
                <a:spcPts val="2000"/>
              </a:spcBef>
              <a:buClr>
                <a:srgbClr val="000090"/>
              </a:buClr>
              <a:buFont typeface="Lucida Grande"/>
              <a:buChar char=" "/>
            </a:pPr>
            <a:r>
              <a:rPr lang="de-DE" sz="2200" b="1" dirty="0" smtClean="0">
                <a:solidFill>
                  <a:srgbClr val="000090"/>
                </a:solidFill>
              </a:rPr>
              <a:t>2.3 Urteilskompetenz,</a:t>
            </a:r>
          </a:p>
          <a:p>
            <a:pPr marL="0" lvl="1" indent="0">
              <a:spcBef>
                <a:spcPts val="2000"/>
              </a:spcBef>
              <a:buClr>
                <a:srgbClr val="000090"/>
              </a:buClr>
              <a:buFont typeface="Lucida Grande"/>
              <a:buChar char=" "/>
            </a:pPr>
            <a:r>
              <a:rPr lang="de-DE" sz="2200" b="1" dirty="0" smtClean="0">
                <a:solidFill>
                  <a:srgbClr val="000090"/>
                </a:solidFill>
              </a:rPr>
              <a:t>2.4 Handlungskompetenz </a:t>
            </a:r>
            <a:r>
              <a:rPr lang="de-DE" sz="2000" dirty="0" smtClean="0"/>
              <a:t>bis zur</a:t>
            </a:r>
          </a:p>
          <a:p>
            <a:pPr marL="0" lvl="1" indent="0">
              <a:spcBef>
                <a:spcPts val="2000"/>
              </a:spcBef>
              <a:buClr>
                <a:srgbClr val="000090"/>
              </a:buClr>
              <a:buFont typeface="Lucida Grande"/>
              <a:buChar char=" "/>
            </a:pPr>
            <a:r>
              <a:rPr lang="de-DE" sz="2200" b="1" dirty="0" smtClean="0">
                <a:solidFill>
                  <a:srgbClr val="000090"/>
                </a:solidFill>
              </a:rPr>
              <a:t>2.5 Methodenkompetenz</a:t>
            </a:r>
            <a:endParaRPr lang="de-DE" sz="2200" b="1" dirty="0">
              <a:solidFill>
                <a:srgbClr val="00009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95434" y="1465459"/>
            <a:ext cx="7315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554561" y="1256948"/>
            <a:ext cx="83100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Die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Entwicklung der geographiespezifischen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prozessbezogenen Kompetenzen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erfolgt alters- und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niveaugemäß als kontinuierlicher Prozess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spiralcurricular und grundsätzlich anhand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geographischer Fragestellungen.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Die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angestrebte Entwicklung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prozessbezogener Kompetenzen reicht daher von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der...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32018" y="5514419"/>
            <a:ext cx="8611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7F7F7F"/>
                </a:solidFill>
              </a:rPr>
              <a:t>Erkennen</a:t>
            </a:r>
            <a:r>
              <a:rPr lang="de-DE" dirty="0">
                <a:solidFill>
                  <a:srgbClr val="7F7F7F"/>
                </a:solidFill>
              </a:rPr>
              <a:t>, </a:t>
            </a:r>
            <a:r>
              <a:rPr lang="de-DE" dirty="0" smtClean="0">
                <a:solidFill>
                  <a:srgbClr val="7F7F7F"/>
                </a:solidFill>
              </a:rPr>
              <a:t>Bewerten und </a:t>
            </a:r>
            <a:r>
              <a:rPr lang="de-DE" dirty="0">
                <a:solidFill>
                  <a:srgbClr val="7F7F7F"/>
                </a:solidFill>
              </a:rPr>
              <a:t>Handeln werden damit als richtungsweisende Kompetenzentwicklung im Rahmen einer </a:t>
            </a:r>
            <a:r>
              <a:rPr lang="de-DE" dirty="0" smtClean="0">
                <a:solidFill>
                  <a:srgbClr val="7F7F7F"/>
                </a:solidFill>
              </a:rPr>
              <a:t>Bildung für </a:t>
            </a:r>
            <a:r>
              <a:rPr lang="de-DE" dirty="0">
                <a:solidFill>
                  <a:srgbClr val="7F7F7F"/>
                </a:solidFill>
              </a:rPr>
              <a:t>nachhaltige Entwicklung </a:t>
            </a:r>
            <a:r>
              <a:rPr lang="de-DE" dirty="0" smtClean="0">
                <a:solidFill>
                  <a:srgbClr val="7F7F7F"/>
                </a:solidFill>
              </a:rPr>
              <a:t>mit geeigneten </a:t>
            </a:r>
            <a:r>
              <a:rPr lang="de-DE" dirty="0">
                <a:solidFill>
                  <a:srgbClr val="7F7F7F"/>
                </a:solidFill>
              </a:rPr>
              <a:t>methodischen Fähigkeiten herausgebildet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763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Prozessbezogene Kompetenzen Geographie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8474" y="1605027"/>
            <a:ext cx="8111748" cy="4490974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marL="0" lvl="1" indent="0">
              <a:spcBef>
                <a:spcPts val="2000"/>
              </a:spcBef>
              <a:buClr>
                <a:schemeClr val="accent1"/>
              </a:buClr>
              <a:buNone/>
            </a:pPr>
            <a:r>
              <a:rPr lang="de-DE" sz="2000" dirty="0"/>
              <a:t>Die Schülerinnen und Schüler können (sich) </a:t>
            </a:r>
            <a:r>
              <a:rPr lang="de-DE" sz="2000" b="1" dirty="0"/>
              <a:t>alters- und niveau-gemäß... </a:t>
            </a:r>
            <a:endParaRPr lang="de-DE" sz="2000" b="1" dirty="0" smtClean="0">
              <a:solidFill>
                <a:srgbClr val="000090"/>
              </a:solidFill>
            </a:endParaRPr>
          </a:p>
          <a:p>
            <a:pPr marL="0" lvl="1" indent="0">
              <a:spcBef>
                <a:spcPts val="2000"/>
              </a:spcBef>
              <a:buClr>
                <a:schemeClr val="accent1"/>
              </a:buClr>
              <a:buNone/>
            </a:pPr>
            <a:r>
              <a:rPr lang="de-DE" sz="2000" b="1" dirty="0" smtClean="0">
                <a:solidFill>
                  <a:srgbClr val="000090"/>
                </a:solidFill>
              </a:rPr>
              <a:t>2.1 Orientierungskompetenz</a:t>
            </a:r>
          </a:p>
          <a:p>
            <a:pPr marL="0" lvl="1" indent="-205200">
              <a:spcBef>
                <a:spcPts val="800"/>
              </a:spcBef>
              <a:buClr>
                <a:schemeClr val="accent1"/>
              </a:buClr>
              <a:buNone/>
            </a:pPr>
            <a:r>
              <a:rPr lang="de-DE" sz="2000" dirty="0" smtClean="0"/>
              <a:t>auf </a:t>
            </a:r>
            <a:r>
              <a:rPr lang="de-DE" sz="2000" dirty="0"/>
              <a:t>lokaler, regionaler und globaler Ebene raum-zeitlich orientieren und erweitern ihre </a:t>
            </a:r>
            <a:r>
              <a:rPr lang="de-DE" sz="2000" dirty="0" smtClean="0"/>
              <a:t>räumliche Orientierungskompetenz </a:t>
            </a:r>
            <a:r>
              <a:rPr lang="de-DE" sz="2000" dirty="0"/>
              <a:t>zu einer systemischen Orientierungskompetenz. </a:t>
            </a:r>
          </a:p>
          <a:p>
            <a:pPr marL="0" lvl="1" indent="0">
              <a:spcBef>
                <a:spcPts val="2000"/>
              </a:spcBef>
              <a:buClr>
                <a:schemeClr val="accent1"/>
              </a:buClr>
              <a:buNone/>
            </a:pPr>
            <a:r>
              <a:rPr lang="de-DE" sz="2000" b="1" dirty="0" smtClean="0">
                <a:solidFill>
                  <a:srgbClr val="000090"/>
                </a:solidFill>
              </a:rPr>
              <a:t>2.2 Analysekompetenz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de-DE" dirty="0" smtClean="0"/>
              <a:t>.</a:t>
            </a:r>
            <a:r>
              <a:rPr lang="de-DE" sz="2000" dirty="0" smtClean="0"/>
              <a:t>..Räume </a:t>
            </a:r>
            <a:r>
              <a:rPr lang="de-DE" sz="2000" dirty="0"/>
              <a:t>in ihren natur- und humangeographischen Strukturen und Prozessen systemisch erfassen, vergleichen und mögliche </a:t>
            </a:r>
            <a:r>
              <a:rPr lang="de-DE" sz="2000" dirty="0" smtClean="0"/>
              <a:t>Entwicklungen </a:t>
            </a:r>
            <a:r>
              <a:rPr lang="de-DE" sz="2000" dirty="0"/>
              <a:t>erörtern.</a:t>
            </a:r>
          </a:p>
          <a:p>
            <a:endParaRPr lang="de-D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498473" y="1137933"/>
            <a:ext cx="7556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i="1" dirty="0" smtClean="0"/>
              <a:t>Kompetenzbeschreibung ohne Konkretisierung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324600" y="564509"/>
            <a:ext cx="2550767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Bildungsplan S. 12 - 13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36682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Prozessbezogene Kompetenzen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8474" y="1297978"/>
            <a:ext cx="7556313" cy="4925022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>
            <a:normAutofit lnSpcReduction="10000"/>
          </a:bodyPr>
          <a:lstStyle/>
          <a:p>
            <a:pPr marL="0" lvl="1" indent="0">
              <a:spcBef>
                <a:spcPts val="2000"/>
              </a:spcBef>
              <a:buClr>
                <a:schemeClr val="accent1"/>
              </a:buClr>
              <a:buNone/>
            </a:pPr>
            <a:r>
              <a:rPr lang="de-DE" sz="2000" dirty="0"/>
              <a:t>Die Schülerinnen und Schüler können (sich) </a:t>
            </a:r>
            <a:r>
              <a:rPr lang="de-DE" sz="2000" b="1" dirty="0"/>
              <a:t>alters- und niveau-gemäß... </a:t>
            </a:r>
            <a:endParaRPr lang="de-DE" sz="2000" b="1" dirty="0">
              <a:solidFill>
                <a:srgbClr val="000090"/>
              </a:solidFill>
            </a:endParaRPr>
          </a:p>
          <a:p>
            <a:pPr marL="0" lvl="1" indent="0">
              <a:spcBef>
                <a:spcPts val="2000"/>
              </a:spcBef>
              <a:buClr>
                <a:schemeClr val="accent1"/>
              </a:buClr>
              <a:buNone/>
            </a:pPr>
            <a:r>
              <a:rPr lang="de-DE" sz="2000" b="1" dirty="0" smtClean="0">
                <a:solidFill>
                  <a:srgbClr val="000090"/>
                </a:solidFill>
              </a:rPr>
              <a:t>2.3 Urteilskompetenz</a:t>
            </a:r>
          </a:p>
          <a:p>
            <a:pPr marL="0" lvl="1" indent="0">
              <a:spcBef>
                <a:spcPts val="800"/>
              </a:spcBef>
              <a:buClr>
                <a:schemeClr val="accent1"/>
              </a:buClr>
              <a:buNone/>
            </a:pPr>
            <a:r>
              <a:rPr lang="de-DE" dirty="0" smtClean="0"/>
              <a:t>.</a:t>
            </a:r>
            <a:r>
              <a:rPr lang="de-DE" sz="2000" dirty="0" smtClean="0"/>
              <a:t>..raumbezogene Strukturen und Prozesse in ihren natur- und humangeographischen Wechselwirkungen bewerten und zukunftsfähige Lösungsansätze erörtern. </a:t>
            </a:r>
            <a:endParaRPr lang="de-DE" sz="2000" b="1" dirty="0" smtClean="0"/>
          </a:p>
          <a:p>
            <a:pPr marL="0" lvl="1" indent="0">
              <a:spcBef>
                <a:spcPts val="2000"/>
              </a:spcBef>
              <a:buClr>
                <a:schemeClr val="accent1"/>
              </a:buClr>
              <a:buNone/>
            </a:pPr>
            <a:r>
              <a:rPr lang="de-DE" sz="2000" b="1" dirty="0" smtClean="0">
                <a:solidFill>
                  <a:srgbClr val="000090"/>
                </a:solidFill>
              </a:rPr>
              <a:t>2.4 Handlungskompetenz</a:t>
            </a:r>
          </a:p>
          <a:p>
            <a:pPr marL="0" lvl="1" indent="0">
              <a:spcBef>
                <a:spcPts val="800"/>
              </a:spcBef>
              <a:buClr>
                <a:schemeClr val="accent1"/>
              </a:buClr>
              <a:buNone/>
            </a:pPr>
            <a:r>
              <a:rPr lang="de-DE" dirty="0" smtClean="0"/>
              <a:t>.</a:t>
            </a:r>
            <a:r>
              <a:rPr lang="de-DE" sz="2000" dirty="0" smtClean="0"/>
              <a:t>..auf der Grundlage ihrer geographischen Kompetenzen nachhaltig handeln </a:t>
            </a:r>
          </a:p>
          <a:p>
            <a:pPr marL="0" lvl="1" indent="0">
              <a:spcBef>
                <a:spcPts val="2000"/>
              </a:spcBef>
              <a:buClr>
                <a:schemeClr val="accent1"/>
              </a:buClr>
              <a:buNone/>
            </a:pPr>
            <a:r>
              <a:rPr lang="de-DE" sz="2000" b="1" dirty="0" smtClean="0">
                <a:solidFill>
                  <a:srgbClr val="000090"/>
                </a:solidFill>
              </a:rPr>
              <a:t>2.5 Methodenkompetenz</a:t>
            </a:r>
          </a:p>
          <a:p>
            <a:pPr marL="0" lvl="1" indent="0">
              <a:spcBef>
                <a:spcPts val="800"/>
              </a:spcBef>
              <a:buClr>
                <a:schemeClr val="accent1"/>
              </a:buClr>
              <a:buNone/>
            </a:pPr>
            <a:r>
              <a:rPr lang="de-DE" sz="2000" b="1" dirty="0" smtClean="0">
                <a:solidFill>
                  <a:srgbClr val="000090"/>
                </a:solidFill>
              </a:rPr>
              <a:t>...</a:t>
            </a:r>
            <a:r>
              <a:rPr lang="de-DE" sz="2000" dirty="0" smtClean="0"/>
              <a:t> mithilfe fachspezifischer Methoden fragengeleitet, selbstständig und kritisch reflektiert Räume in ihrem gegenwärtigen Zustand zukunftsorientiert analysieren. </a:t>
            </a:r>
            <a:endParaRPr lang="de-DE" sz="2000" b="1" dirty="0" smtClean="0">
              <a:solidFill>
                <a:srgbClr val="000090"/>
              </a:solidFill>
            </a:endParaRPr>
          </a:p>
          <a:p>
            <a:pPr marL="0" lvl="1" indent="0">
              <a:spcBef>
                <a:spcPts val="2000"/>
              </a:spcBef>
              <a:buClr>
                <a:schemeClr val="accent1"/>
              </a:buClr>
              <a:buNone/>
            </a:pPr>
            <a:endParaRPr lang="de-DE" b="1" dirty="0" smtClean="0">
              <a:solidFill>
                <a:srgbClr val="000090"/>
              </a:solidFill>
            </a:endParaRPr>
          </a:p>
          <a:p>
            <a:endParaRPr lang="de-D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10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Leitgedanken: Inhaltsbezogene Kompetenzen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8474" y="1381851"/>
            <a:ext cx="7556313" cy="3964849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2400" dirty="0" smtClean="0"/>
              <a:t>Im </a:t>
            </a:r>
            <a:r>
              <a:rPr lang="de-DE" sz="2400" dirty="0"/>
              <a:t>Geographieunterricht entwickeln die </a:t>
            </a:r>
            <a:r>
              <a:rPr lang="de-DE" sz="2400" dirty="0" err="1"/>
              <a:t>Schülerinnen</a:t>
            </a:r>
            <a:r>
              <a:rPr lang="de-DE" sz="2400" dirty="0"/>
              <a:t> und </a:t>
            </a:r>
            <a:r>
              <a:rPr lang="de-DE" sz="2400" dirty="0" err="1"/>
              <a:t>Schüler</a:t>
            </a:r>
            <a:r>
              <a:rPr lang="de-DE" sz="2400" dirty="0"/>
              <a:t> grundlegende räumliche </a:t>
            </a:r>
            <a:r>
              <a:rPr lang="de-DE" sz="2400" dirty="0" smtClean="0"/>
              <a:t>Orientierungskompetenz und </a:t>
            </a:r>
            <a:r>
              <a:rPr lang="de-DE" sz="2400" dirty="0"/>
              <a:t>die geographisch-fachlichen Kompetenzen, um anhand ausgewählter Räume</a:t>
            </a:r>
          </a:p>
          <a:p>
            <a:r>
              <a:rPr lang="de-DE" sz="2400" dirty="0" smtClean="0"/>
              <a:t>eine </a:t>
            </a:r>
            <a:r>
              <a:rPr lang="de-DE" sz="2400" dirty="0"/>
              <a:t>Vorstellung von der Welt zu erlangen,</a:t>
            </a:r>
          </a:p>
          <a:p>
            <a:r>
              <a:rPr lang="de-DE" sz="2400" dirty="0" smtClean="0"/>
              <a:t>komplexe </a:t>
            </a:r>
            <a:r>
              <a:rPr lang="de-DE" sz="2400" dirty="0"/>
              <a:t>Raumstrukturen zu erfassen,</a:t>
            </a:r>
          </a:p>
          <a:p>
            <a:r>
              <a:rPr lang="de-DE" sz="2400" dirty="0" smtClean="0"/>
              <a:t>aktuelle </a:t>
            </a:r>
            <a:r>
              <a:rPr lang="de-DE" sz="2400" dirty="0"/>
              <a:t>und </a:t>
            </a:r>
            <a:r>
              <a:rPr lang="de-DE" sz="2400" dirty="0" smtClean="0"/>
              <a:t>zukünftige </a:t>
            </a:r>
            <a:r>
              <a:rPr lang="de-DE" sz="2400" dirty="0"/>
              <a:t>Entwicklungen zu erkennen und zu bewerten und im Sinne </a:t>
            </a:r>
            <a:r>
              <a:rPr lang="de-DE" sz="2400" dirty="0" smtClean="0"/>
              <a:t>nachhaltiger Entwicklung </a:t>
            </a:r>
            <a:r>
              <a:rPr lang="de-DE" sz="2400" dirty="0"/>
              <a:t>an diesen Prozessen aktiv teilzuhaben</a:t>
            </a:r>
            <a:r>
              <a:rPr lang="de-DE" sz="2400" dirty="0" smtClean="0"/>
              <a:t>.</a:t>
            </a:r>
          </a:p>
          <a:p>
            <a:pPr marL="0" indent="0" algn="r">
              <a:buNone/>
            </a:pPr>
            <a:r>
              <a:rPr lang="de-DE" sz="1500" dirty="0">
                <a:solidFill>
                  <a:schemeClr val="tx1"/>
                </a:solidFill>
              </a:rPr>
              <a:t>Bildungsplan 2016 S. </a:t>
            </a:r>
            <a:r>
              <a:rPr lang="de-DE" sz="1500" dirty="0" smtClean="0">
                <a:solidFill>
                  <a:schemeClr val="tx1"/>
                </a:solidFill>
              </a:rPr>
              <a:t>8</a:t>
            </a:r>
            <a:endParaRPr lang="de-DE" sz="1500" dirty="0">
              <a:solidFill>
                <a:schemeClr val="tx1"/>
              </a:solidFill>
            </a:endParaRPr>
          </a:p>
          <a:p>
            <a:endParaRPr lang="de-DE" sz="1500" dirty="0">
              <a:solidFill>
                <a:schemeClr val="tx1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2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de-DE" sz="2800" dirty="0" smtClean="0">
                <a:solidFill>
                  <a:srgbClr val="FFFFFF"/>
                </a:solidFill>
                <a:latin typeface="+mn-lt"/>
              </a:rPr>
              <a:t>3.1.2 Teilsystem </a:t>
            </a:r>
            <a:r>
              <a:rPr lang="de-DE" sz="2800" dirty="0">
                <a:solidFill>
                  <a:srgbClr val="FFFFFF"/>
                </a:solidFill>
                <a:latin typeface="+mn-lt"/>
              </a:rPr>
              <a:t>Atmosphäre</a:t>
            </a:r>
            <a:br>
              <a:rPr lang="de-DE" sz="2800" dirty="0">
                <a:solidFill>
                  <a:srgbClr val="FFFFFF"/>
                </a:solidFill>
                <a:latin typeface="+mn-lt"/>
              </a:rPr>
            </a:br>
            <a:r>
              <a:rPr lang="de-DE" sz="2800" dirty="0" smtClean="0">
                <a:solidFill>
                  <a:srgbClr val="FFFFFF"/>
                </a:solidFill>
                <a:latin typeface="+mn-lt"/>
              </a:rPr>
              <a:t>3.1.2.1 Grundlegende </a:t>
            </a:r>
            <a:r>
              <a:rPr lang="de-DE" sz="2800" dirty="0">
                <a:solidFill>
                  <a:srgbClr val="FFFFFF"/>
                </a:solidFill>
                <a:latin typeface="+mn-lt"/>
              </a:rPr>
              <a:t>klimatische Prozesse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8474" y="2414518"/>
            <a:ext cx="7556313" cy="3711645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spcAft>
                <a:spcPts val="600"/>
              </a:spcAft>
              <a:buNone/>
            </a:pPr>
            <a:r>
              <a:rPr lang="de-DE" dirty="0" smtClean="0"/>
              <a:t>Die Schülerinnen und Schüler können</a:t>
            </a:r>
          </a:p>
          <a:p>
            <a:pPr marL="457200" indent="-457200">
              <a:spcBef>
                <a:spcPts val="800"/>
              </a:spcBef>
              <a:spcAft>
                <a:spcPts val="600"/>
              </a:spcAft>
              <a:buClrTx/>
              <a:buSzPct val="100000"/>
              <a:buFont typeface="+mj-lt"/>
              <a:buAutoNum type="arabicParenBoth"/>
            </a:pPr>
            <a:r>
              <a:rPr lang="de-DE" dirty="0" smtClean="0"/>
              <a:t>das Wetter mit Hilfe der Wetterelemente </a:t>
            </a:r>
            <a:r>
              <a:rPr lang="de-DE" b="1" dirty="0" smtClean="0"/>
              <a:t>charakterisieren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(Temperatur, Wind, Niederschlag, Bewölkung)</a:t>
            </a:r>
          </a:p>
          <a:p>
            <a:pPr marL="457200" indent="-457200">
              <a:spcBef>
                <a:spcPts val="800"/>
              </a:spcBef>
              <a:spcAft>
                <a:spcPts val="600"/>
              </a:spcAft>
              <a:buClrTx/>
              <a:buSzPct val="100000"/>
              <a:buFont typeface="+mj-lt"/>
              <a:buAutoNum type="arabicParenBoth"/>
            </a:pPr>
            <a:r>
              <a:rPr lang="de-DE" dirty="0" smtClean="0"/>
              <a:t>Anhand von einfachen Versuchen zwei Wetterelementen </a:t>
            </a:r>
            <a:r>
              <a:rPr lang="de-DE" b="1" dirty="0" smtClean="0"/>
              <a:t>analysieren</a:t>
            </a:r>
            <a:r>
              <a:rPr lang="de-DE" dirty="0" smtClean="0"/>
              <a:t> (zum Beispiel Niederschlag, Temperatur) </a:t>
            </a:r>
          </a:p>
          <a:p>
            <a:pPr marL="457200" indent="-457200">
              <a:spcBef>
                <a:spcPts val="800"/>
              </a:spcBef>
              <a:spcAft>
                <a:spcPts val="600"/>
              </a:spcAft>
              <a:buClrTx/>
              <a:buSzPct val="100000"/>
              <a:buFont typeface="+mj-lt"/>
              <a:buAutoNum type="arabicParenBoth"/>
            </a:pPr>
            <a:r>
              <a:rPr lang="de-DE" dirty="0" smtClean="0"/>
              <a:t>den </a:t>
            </a:r>
            <a:r>
              <a:rPr lang="de-DE" dirty="0"/>
              <a:t>Unterschied zwischen Wetter und Klima </a:t>
            </a:r>
            <a:r>
              <a:rPr lang="de-DE" b="1" dirty="0" smtClean="0"/>
              <a:t>beschreiben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(Wetter, Klima, Klimadiagramm)</a:t>
            </a:r>
          </a:p>
          <a:p>
            <a:pPr marL="457200" indent="-457200">
              <a:spcBef>
                <a:spcPts val="800"/>
              </a:spcBef>
              <a:spcAft>
                <a:spcPts val="600"/>
              </a:spcAft>
              <a:buClrTx/>
              <a:buSzPct val="100000"/>
              <a:buFont typeface="+mj-lt"/>
              <a:buAutoNum type="arabicParenBoth"/>
            </a:pPr>
            <a:r>
              <a:rPr lang="de-DE" dirty="0" smtClean="0"/>
              <a:t>maritimes, kontinentales </a:t>
            </a:r>
            <a:r>
              <a:rPr lang="de-DE" dirty="0"/>
              <a:t>Klima </a:t>
            </a:r>
            <a:r>
              <a:rPr lang="de-DE" dirty="0" smtClean="0"/>
              <a:t>und Gebirgsklima </a:t>
            </a:r>
            <a:r>
              <a:rPr lang="de-DE" b="1" dirty="0" smtClean="0"/>
              <a:t>charakterisieren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(Steigungsregen, maritimes </a:t>
            </a:r>
            <a:r>
              <a:rPr lang="de-DE" dirty="0"/>
              <a:t>und kontinentales </a:t>
            </a:r>
            <a:r>
              <a:rPr lang="de-DE" dirty="0" smtClean="0"/>
              <a:t>Klima)</a:t>
            </a:r>
            <a:endParaRPr lang="de-DE" dirty="0"/>
          </a:p>
          <a:p>
            <a:pPr>
              <a:spcBef>
                <a:spcPts val="200"/>
              </a:spcBef>
            </a:pPr>
            <a:endParaRPr lang="de-DE" sz="2000" dirty="0"/>
          </a:p>
        </p:txBody>
      </p:sp>
      <p:sp>
        <p:nvSpPr>
          <p:cNvPr id="4" name="Pfeil nach links 3"/>
          <p:cNvSpPr/>
          <p:nvPr/>
        </p:nvSpPr>
        <p:spPr>
          <a:xfrm rot="1756936">
            <a:off x="6591870" y="3257986"/>
            <a:ext cx="2084010" cy="116032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Arbeitsbegriffe in Klammern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98474" y="1031501"/>
            <a:ext cx="755631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b="1" dirty="0" err="1">
                <a:solidFill>
                  <a:srgbClr val="FF0000"/>
                </a:solidFill>
              </a:rPr>
              <a:t>IbK</a:t>
            </a:r>
            <a:r>
              <a:rPr lang="de-DE" b="1" dirty="0">
                <a:solidFill>
                  <a:srgbClr val="FF0000"/>
                </a:solidFill>
              </a:rPr>
              <a:t> (</a:t>
            </a:r>
            <a:r>
              <a:rPr lang="de-DE" b="1" dirty="0" smtClean="0">
                <a:solidFill>
                  <a:srgbClr val="FF0000"/>
                </a:solidFill>
              </a:rPr>
              <a:t>inhaltsbezogene </a:t>
            </a:r>
            <a:r>
              <a:rPr lang="de-DE" b="1" dirty="0">
                <a:solidFill>
                  <a:srgbClr val="FF0000"/>
                </a:solidFill>
              </a:rPr>
              <a:t>Kompetenzen) </a:t>
            </a:r>
            <a:r>
              <a:rPr lang="de-DE" b="1" dirty="0" smtClean="0">
                <a:solidFill>
                  <a:srgbClr val="FF0000"/>
                </a:solidFill>
              </a:rPr>
              <a:t>Klassenstufen 5, 6 </a:t>
            </a:r>
            <a:r>
              <a:rPr lang="de-DE" dirty="0" smtClean="0">
                <a:solidFill>
                  <a:srgbClr val="FF0000"/>
                </a:solidFill>
              </a:rPr>
              <a:t>konkret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i="1" dirty="0" smtClean="0"/>
              <a:t>Kompetenzbeschreibung:</a:t>
            </a:r>
          </a:p>
          <a:p>
            <a:r>
              <a:rPr lang="de-DE" dirty="0"/>
              <a:t>Die Schülerinnen und Schüler können ausgehend von eigenen Beobachtungen grundlegende Wetter- und Klimaphänomene darstellen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b="1" dirty="0" smtClean="0"/>
          </a:p>
          <a:p>
            <a: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ZPG Geographie: Bildungsplan 2016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b="1" dirty="0" smtClean="0"/>
              <a:t>Henriette Dieterle </a:t>
            </a:r>
          </a:p>
          <a:p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7404100" y="564509"/>
            <a:ext cx="1574799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Bildungsplan S. 16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241569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8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Möglicher Unterrichtsverlauf in Klasse 5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98" y="495784"/>
            <a:ext cx="9154598" cy="6489217"/>
          </a:xfrm>
          <a:prstGeom prst="rect">
            <a:avLst/>
          </a:prstGeom>
        </p:spPr>
      </p:pic>
      <p:sp>
        <p:nvSpPr>
          <p:cNvPr id="5" name="Pfeil nach rechts 4"/>
          <p:cNvSpPr/>
          <p:nvPr/>
        </p:nvSpPr>
        <p:spPr>
          <a:xfrm>
            <a:off x="5014868" y="5539619"/>
            <a:ext cx="2758342" cy="1131953"/>
          </a:xfrm>
          <a:prstGeom prst="rightArrow">
            <a:avLst/>
          </a:prstGeom>
          <a:solidFill>
            <a:srgbClr val="00FF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rgbClr val="FF0000"/>
                </a:solidFill>
              </a:rPr>
              <a:t>Verweise auf </a:t>
            </a:r>
            <a:r>
              <a:rPr lang="de-DE" b="1" dirty="0" smtClean="0">
                <a:solidFill>
                  <a:schemeClr val="tx1"/>
                </a:solidFill>
              </a:rPr>
              <a:t>P, I, F, L</a:t>
            </a:r>
            <a:endParaRPr lang="de-D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5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Gaia">
  <a:themeElements>
    <a:clrScheme name="Himm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1903</Words>
  <Application>Microsoft Office PowerPoint</Application>
  <PresentationFormat>Bildschirmpräsentation (4:3)</PresentationFormat>
  <Paragraphs>297</Paragraphs>
  <Slides>29</Slides>
  <Notes>28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0" baseType="lpstr">
      <vt:lpstr>Gaia</vt:lpstr>
      <vt:lpstr>Verknüpfung ibK und pbK  Klassenstufen 5, 6 </vt:lpstr>
      <vt:lpstr>Prozessbezogene Kompetenzen (pbK) und Inhaltsbezogene Kompetenzen (ibK)</vt:lpstr>
      <vt:lpstr>Leitgedanken: 1.2 Zielsetzung der Kompetenzen</vt:lpstr>
      <vt:lpstr>Prozessbezogene Kompetenzen Geographie</vt:lpstr>
      <vt:lpstr>Prozessbezogene Kompetenzen Geographie</vt:lpstr>
      <vt:lpstr>Prozessbezogene Kompetenzen</vt:lpstr>
      <vt:lpstr>Leitgedanken: Inhaltsbezogene Kompetenzen</vt:lpstr>
      <vt:lpstr>3.1.2 Teilsystem Atmosphäre 3.1.2.1 Grundlegende klimatische Prozesse </vt:lpstr>
      <vt:lpstr>Möglicher Unterrichtsverlauf in Klasse 5</vt:lpstr>
      <vt:lpstr>In der Unterrichtseinheit genannte Verweise auf    pbK      rozessbezogene Kompetenzen</vt:lpstr>
      <vt:lpstr>In der Unterrichtseinheit genannte Verweise  auf     bK      ächer u.    eitperspektiven </vt:lpstr>
      <vt:lpstr>In der Übersicht</vt:lpstr>
      <vt:lpstr>Möglicher Unterrichtsverlauf</vt:lpstr>
      <vt:lpstr>Stunde 1: Wetter mit Hilfe der Wetterelemente  charakterisieren</vt:lpstr>
      <vt:lpstr>Stunde 1 – 2: Wetter mit Hilfe der    Wetterelemente charakterisieren</vt:lpstr>
      <vt:lpstr>Stunde 1 – 2: Wetter mit Hilfe der    Wetterelemente charakterisieren</vt:lpstr>
      <vt:lpstr>Stunde 1 - 2: Wetterelemente messen</vt:lpstr>
      <vt:lpstr>Hausaufgabe: Wetterelemente messen</vt:lpstr>
      <vt:lpstr>Stunden 1-2: Wetter mit Hilfe der    Wetterelemente charakterisieren</vt:lpstr>
      <vt:lpstr>Unterrichtsverlauf</vt:lpstr>
      <vt:lpstr>Stunde 3 – 5: Von der Wetterbeobachtung zum    Klimadiagramm</vt:lpstr>
      <vt:lpstr>Stunde 3 – 5: Von der Wetterbeobachtung zum    Klimadiagramm - Alternative</vt:lpstr>
      <vt:lpstr>Stunde 3 – 5: Von der Wetterbeobachtung zum    Klimadiagramm</vt:lpstr>
      <vt:lpstr>„kritisch analysieren in Klasse 5?“</vt:lpstr>
      <vt:lpstr>Stunde 3 – 5: Vertiefung Klimadiagramm und          Vorbereitung verschiedene Klimate</vt:lpstr>
      <vt:lpstr>Stunde 3 – 5: Vertiefung Klimadiagramm und          Vorbereitung verschiedene Klimate</vt:lpstr>
      <vt:lpstr>Mögliche Lösung Klimadiagramme</vt:lpstr>
      <vt:lpstr>Von der Wetterbeobachtung zum Klimadiagramm</vt:lpstr>
      <vt:lpstr>PowerPoint-Präsentation</vt:lpstr>
    </vt:vector>
  </TitlesOfParts>
  <Company>Friedrich-Abel-Gymnasium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Verknüpfung ibKs und pbKs Standard 5+6</dc:title>
  <dc:creator>Henriette Dieterle</dc:creator>
  <cp:lastModifiedBy>Job</cp:lastModifiedBy>
  <cp:revision>185</cp:revision>
  <dcterms:created xsi:type="dcterms:W3CDTF">2014-11-30T17:07:25Z</dcterms:created>
  <dcterms:modified xsi:type="dcterms:W3CDTF">2016-07-14T14:29:21Z</dcterms:modified>
</cp:coreProperties>
</file>