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0"/>
  </p:notesMasterIdLst>
  <p:handoutMasterIdLst>
    <p:handoutMasterId r:id="rId31"/>
  </p:handoutMasterIdLst>
  <p:sldIdLst>
    <p:sldId id="471" r:id="rId2"/>
    <p:sldId id="477" r:id="rId3"/>
    <p:sldId id="562" r:id="rId4"/>
    <p:sldId id="564" r:id="rId5"/>
    <p:sldId id="563" r:id="rId6"/>
    <p:sldId id="539" r:id="rId7"/>
    <p:sldId id="488" r:id="rId8"/>
    <p:sldId id="495" r:id="rId9"/>
    <p:sldId id="497" r:id="rId10"/>
    <p:sldId id="549" r:id="rId11"/>
    <p:sldId id="541" r:id="rId12"/>
    <p:sldId id="503" r:id="rId13"/>
    <p:sldId id="542" r:id="rId14"/>
    <p:sldId id="504" r:id="rId15"/>
    <p:sldId id="543" r:id="rId16"/>
    <p:sldId id="554" r:id="rId17"/>
    <p:sldId id="555" r:id="rId18"/>
    <p:sldId id="556" r:id="rId19"/>
    <p:sldId id="506" r:id="rId20"/>
    <p:sldId id="544" r:id="rId21"/>
    <p:sldId id="546" r:id="rId22"/>
    <p:sldId id="561" r:id="rId23"/>
    <p:sldId id="557" r:id="rId24"/>
    <p:sldId id="560" r:id="rId25"/>
    <p:sldId id="558" r:id="rId26"/>
    <p:sldId id="559" r:id="rId27"/>
    <p:sldId id="513" r:id="rId28"/>
    <p:sldId id="519" r:id="rId2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184A86"/>
    <a:srgbClr val="77933C"/>
    <a:srgbClr val="669900"/>
    <a:srgbClr val="97A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14" autoAdjust="0"/>
    <p:restoredTop sz="91425" autoAdjust="0"/>
  </p:normalViewPr>
  <p:slideViewPr>
    <p:cSldViewPr>
      <p:cViewPr>
        <p:scale>
          <a:sx n="90" d="100"/>
          <a:sy n="90" d="100"/>
        </p:scale>
        <p:origin x="2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28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176856156161037E-2"/>
          <c:y val="8.0400275897093268E-2"/>
          <c:w val="0.65407813939591286"/>
          <c:h val="0.86227363877110541"/>
        </c:manualLayout>
      </c:layout>
      <c:lineChart>
        <c:grouping val="standard"/>
        <c:varyColors val="0"/>
        <c:ser>
          <c:idx val="0"/>
          <c:order val="0"/>
          <c:tx>
            <c:strRef>
              <c:f>Rechenblatt!$A$37</c:f>
              <c:strCache>
                <c:ptCount val="1"/>
                <c:pt idx="0">
                  <c:v>Heilbronn-Franken</c:v>
                </c:pt>
              </c:strCache>
            </c:strRef>
          </c:tx>
          <c:spPr>
            <a:ln w="31750">
              <a:solidFill>
                <a:schemeClr val="accent1">
                  <a:lumMod val="50000"/>
                </a:schemeClr>
              </a:solidFill>
              <a:prstDash val="lgDash"/>
            </a:ln>
          </c:spPr>
          <c:marker>
            <c:symbol val="none"/>
          </c:marker>
          <c:cat>
            <c:numRef>
              <c:f>Rechenblatt!$B$36:$K$36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Rechenblatt!$B$37:$K$37</c:f>
              <c:numCache>
                <c:formatCode>General</c:formatCode>
                <c:ptCount val="10"/>
                <c:pt idx="0">
                  <c:v>0</c:v>
                </c:pt>
                <c:pt idx="1">
                  <c:v>1.6069669281790988</c:v>
                </c:pt>
                <c:pt idx="2">
                  <c:v>4.4574633185168633</c:v>
                </c:pt>
                <c:pt idx="3">
                  <c:v>7.7504769498930814</c:v>
                </c:pt>
                <c:pt idx="4">
                  <c:v>7.2051560013311811</c:v>
                </c:pt>
                <c:pt idx="5">
                  <c:v>9.2368472211696648</c:v>
                </c:pt>
                <c:pt idx="6">
                  <c:v>12.847497948868325</c:v>
                </c:pt>
                <c:pt idx="7">
                  <c:v>16.610377243476737</c:v>
                </c:pt>
                <c:pt idx="8">
                  <c:v>18.506314849534245</c:v>
                </c:pt>
                <c:pt idx="9">
                  <c:v>20.984477299162087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Rechenblatt!$A$38</c:f>
              <c:strCache>
                <c:ptCount val="1"/>
                <c:pt idx="0">
                  <c:v>Bodensee-Oberschwaben</c:v>
                </c:pt>
              </c:strCache>
            </c:strRef>
          </c:tx>
          <c:spPr>
            <a:ln w="19050">
              <a:solidFill>
                <a:srgbClr val="EADC28"/>
              </a:solidFill>
            </a:ln>
          </c:spPr>
          <c:marker>
            <c:symbol val="none"/>
          </c:marker>
          <c:cat>
            <c:numRef>
              <c:f>Rechenblatt!$B$36:$K$36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Rechenblatt!$B$38:$K$38</c:f>
              <c:numCache>
                <c:formatCode>General</c:formatCode>
                <c:ptCount val="10"/>
                <c:pt idx="0">
                  <c:v>0</c:v>
                </c:pt>
                <c:pt idx="1">
                  <c:v>1.2584977532217323</c:v>
                </c:pt>
                <c:pt idx="2">
                  <c:v>3.568678954757476</c:v>
                </c:pt>
                <c:pt idx="3">
                  <c:v>6.9607354739368743</c:v>
                </c:pt>
                <c:pt idx="4">
                  <c:v>6.6880022543262418</c:v>
                </c:pt>
                <c:pt idx="5">
                  <c:v>8.2393611400449771</c:v>
                </c:pt>
                <c:pt idx="6">
                  <c:v>11.419571376095083</c:v>
                </c:pt>
                <c:pt idx="7">
                  <c:v>14.510715597622891</c:v>
                </c:pt>
                <c:pt idx="8">
                  <c:v>16.584897020565691</c:v>
                </c:pt>
                <c:pt idx="9">
                  <c:v>19.387205692173758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Rechenblatt!$A$39</c:f>
              <c:strCache>
                <c:ptCount val="1"/>
                <c:pt idx="0">
                  <c:v>Donau-Iller</c:v>
                </c:pt>
              </c:strCache>
            </c:strRef>
          </c:tx>
          <c:spPr>
            <a:ln w="1905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Rechenblatt!$B$36:$K$36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Rechenblatt!$B$39:$K$39</c:f>
              <c:numCache>
                <c:formatCode>General</c:formatCode>
                <c:ptCount val="10"/>
                <c:pt idx="0">
                  <c:v>0</c:v>
                </c:pt>
                <c:pt idx="1">
                  <c:v>1.9528905856560863</c:v>
                </c:pt>
                <c:pt idx="2">
                  <c:v>4.9938029799976524</c:v>
                </c:pt>
                <c:pt idx="3">
                  <c:v>8.5877730232109215</c:v>
                </c:pt>
                <c:pt idx="4">
                  <c:v>7.3884762568189766</c:v>
                </c:pt>
                <c:pt idx="5">
                  <c:v>9.0144778068278697</c:v>
                </c:pt>
                <c:pt idx="6">
                  <c:v>12.678107782914317</c:v>
                </c:pt>
                <c:pt idx="7">
                  <c:v>15.039609663129383</c:v>
                </c:pt>
                <c:pt idx="8">
                  <c:v>16.0766681443016</c:v>
                </c:pt>
                <c:pt idx="9">
                  <c:v>18.680321219742414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Rechenblatt!$A$41</c:f>
              <c:strCache>
                <c:ptCount val="1"/>
                <c:pt idx="0">
                  <c:v>Rhein-Neckar</c:v>
                </c:pt>
              </c:strCache>
            </c:strRef>
          </c:tx>
          <c:spPr>
            <a:ln w="1905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Rechenblatt!$B$36:$K$36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Rechenblatt!$B$41:$K$41</c:f>
              <c:numCache>
                <c:formatCode>General</c:formatCode>
                <c:ptCount val="10"/>
                <c:pt idx="0">
                  <c:v>0</c:v>
                </c:pt>
                <c:pt idx="1">
                  <c:v>0.66134146534486682</c:v>
                </c:pt>
                <c:pt idx="2">
                  <c:v>2.5300861564110821</c:v>
                </c:pt>
                <c:pt idx="3">
                  <c:v>5.2847962688417738</c:v>
                </c:pt>
                <c:pt idx="4">
                  <c:v>4.9173257218831035</c:v>
                </c:pt>
                <c:pt idx="5">
                  <c:v>5.9496990065369237</c:v>
                </c:pt>
                <c:pt idx="6">
                  <c:v>8.3481499849635163</c:v>
                </c:pt>
                <c:pt idx="7">
                  <c:v>10.944053730366843</c:v>
                </c:pt>
                <c:pt idx="8">
                  <c:v>12.507452292140409</c:v>
                </c:pt>
                <c:pt idx="9">
                  <c:v>14.698953777322865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Rechenblatt!$A$42</c:f>
              <c:strCache>
                <c:ptCount val="1"/>
                <c:pt idx="0">
                  <c:v>Baden-Württemberg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Rechenblatt!$B$36:$K$36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Rechenblatt!$B$42:$K$42</c:f>
              <c:numCache>
                <c:formatCode>General</c:formatCode>
                <c:ptCount val="10"/>
                <c:pt idx="0">
                  <c:v>0</c:v>
                </c:pt>
                <c:pt idx="1">
                  <c:v>0.76005502597689123</c:v>
                </c:pt>
                <c:pt idx="2">
                  <c:v>2.5618150093628334</c:v>
                </c:pt>
                <c:pt idx="3">
                  <c:v>5.0117696239328158</c:v>
                </c:pt>
                <c:pt idx="4">
                  <c:v>3.9421599386310735</c:v>
                </c:pt>
                <c:pt idx="5">
                  <c:v>4.9735616118951498</c:v>
                </c:pt>
                <c:pt idx="6">
                  <c:v>7.4487109759759029</c:v>
                </c:pt>
                <c:pt idx="7">
                  <c:v>10.32501763498308</c:v>
                </c:pt>
                <c:pt idx="8">
                  <c:v>11.989534653781476</c:v>
                </c:pt>
                <c:pt idx="9">
                  <c:v>14.463047298245456</c:v>
                </c:pt>
              </c:numCache>
            </c:numRef>
          </c:val>
          <c:smooth val="0"/>
        </c:ser>
        <c:ser>
          <c:idx val="9"/>
          <c:order val="5"/>
          <c:tx>
            <c:strRef>
              <c:f>Rechenblatt!$A$46</c:f>
              <c:strCache>
                <c:ptCount val="1"/>
                <c:pt idx="0">
                  <c:v>Mittlerer Oberrhein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Rechenblatt!$B$36:$K$36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Rechenblatt!$B$46:$K$46</c:f>
              <c:numCache>
                <c:formatCode>General</c:formatCode>
                <c:ptCount val="10"/>
                <c:pt idx="0">
                  <c:v>0</c:v>
                </c:pt>
                <c:pt idx="1">
                  <c:v>1.2061353724036383</c:v>
                </c:pt>
                <c:pt idx="2">
                  <c:v>3.0423135578055538</c:v>
                </c:pt>
                <c:pt idx="3">
                  <c:v>4.703821120188878</c:v>
                </c:pt>
                <c:pt idx="4">
                  <c:v>3.8419524650191272</c:v>
                </c:pt>
                <c:pt idx="5">
                  <c:v>5.2409199319479072</c:v>
                </c:pt>
                <c:pt idx="6">
                  <c:v>7.4822591802232274</c:v>
                </c:pt>
                <c:pt idx="7">
                  <c:v>9.7099773248686674</c:v>
                </c:pt>
                <c:pt idx="8">
                  <c:v>10.811150075183139</c:v>
                </c:pt>
                <c:pt idx="9">
                  <c:v>13.087209783691534</c:v>
                </c:pt>
              </c:numCache>
            </c:numRef>
          </c:val>
          <c:smooth val="0"/>
        </c:ser>
        <c:ser>
          <c:idx val="11"/>
          <c:order val="6"/>
          <c:tx>
            <c:strRef>
              <c:f>Rechenblatt!$A$48</c:f>
              <c:strCache>
                <c:ptCount val="1"/>
                <c:pt idx="0">
                  <c:v>Nordschwarzwald</c:v>
                </c:pt>
              </c:strCache>
            </c:strRef>
          </c:tx>
          <c:spPr>
            <a:ln w="1905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Rechenblatt!$B$36:$K$36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Rechenblatt!$B$48:$K$48</c:f>
              <c:numCache>
                <c:formatCode>General</c:formatCode>
                <c:ptCount val="10"/>
                <c:pt idx="0">
                  <c:v>0</c:v>
                </c:pt>
                <c:pt idx="1">
                  <c:v>-0.10139245640123917</c:v>
                </c:pt>
                <c:pt idx="2">
                  <c:v>2.100513721779107</c:v>
                </c:pt>
                <c:pt idx="3">
                  <c:v>4.4567617502591084</c:v>
                </c:pt>
                <c:pt idx="4">
                  <c:v>1.8459059979270886</c:v>
                </c:pt>
                <c:pt idx="5">
                  <c:v>2.755621648416029</c:v>
                </c:pt>
                <c:pt idx="6">
                  <c:v>5.5326483709611907</c:v>
                </c:pt>
                <c:pt idx="7">
                  <c:v>7.6968140237033023</c:v>
                </c:pt>
                <c:pt idx="8">
                  <c:v>9.2740300121670884</c:v>
                </c:pt>
                <c:pt idx="9">
                  <c:v>11.547474201252751</c:v>
                </c:pt>
              </c:numCache>
            </c:numRef>
          </c:val>
          <c:smooth val="0"/>
        </c:ser>
        <c:ser>
          <c:idx val="12"/>
          <c:order val="7"/>
          <c:tx>
            <c:strRef>
              <c:f>Rechenblatt!$A$49</c:f>
              <c:strCache>
                <c:ptCount val="1"/>
                <c:pt idx="0">
                  <c:v>Stuttgart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Rechenblatt!$B$36:$K$36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Rechenblatt!$B$49:$K$49</c:f>
              <c:numCache>
                <c:formatCode>General</c:formatCode>
                <c:ptCount val="10"/>
                <c:pt idx="0">
                  <c:v>0</c:v>
                </c:pt>
                <c:pt idx="1">
                  <c:v>-0.11937115006187549</c:v>
                </c:pt>
                <c:pt idx="2">
                  <c:v>0.75692381808962761</c:v>
                </c:pt>
                <c:pt idx="3">
                  <c:v>2.8508239426086046</c:v>
                </c:pt>
                <c:pt idx="4">
                  <c:v>1.6870280760167944</c:v>
                </c:pt>
                <c:pt idx="5">
                  <c:v>1.7155839084970204</c:v>
                </c:pt>
                <c:pt idx="6">
                  <c:v>3.7298385138534673</c:v>
                </c:pt>
                <c:pt idx="7">
                  <c:v>6.8421328681516957</c:v>
                </c:pt>
                <c:pt idx="8">
                  <c:v>8.7003988103679042</c:v>
                </c:pt>
                <c:pt idx="9">
                  <c:v>11.262944825080968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229440"/>
        <c:axId val="97239424"/>
      </c:lineChart>
      <c:catAx>
        <c:axId val="9722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97239424"/>
        <c:crosses val="autoZero"/>
        <c:auto val="1"/>
        <c:lblAlgn val="ctr"/>
        <c:lblOffset val="100"/>
        <c:noMultiLvlLbl val="0"/>
      </c:catAx>
      <c:valAx>
        <c:axId val="97239424"/>
        <c:scaling>
          <c:orientation val="minMax"/>
        </c:scaling>
        <c:delete val="0"/>
        <c:axPos val="l"/>
        <c:majorGridlines/>
        <c:numFmt formatCode="#,##0\%" sourceLinked="0"/>
        <c:majorTickMark val="out"/>
        <c:minorTickMark val="none"/>
        <c:tickLblPos val="nextTo"/>
        <c:crossAx val="97229440"/>
        <c:crosses val="autoZero"/>
        <c:crossBetween val="midCat"/>
      </c:valAx>
      <c:spPr>
        <a:solidFill>
          <a:srgbClr val="FFFFFF"/>
        </a:solidFill>
      </c:spPr>
    </c:plotArea>
    <c:legend>
      <c:legendPos val="r"/>
      <c:layout>
        <c:manualLayout>
          <c:xMode val="edge"/>
          <c:yMode val="edge"/>
          <c:x val="0.74066966236216947"/>
          <c:y val="9.5944024585816676E-2"/>
          <c:w val="0.25047823981262363"/>
          <c:h val="0.8281243950118814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rgbClr val="FFFFFF">
          <a:lumMod val="50000"/>
        </a:srgbClr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619DE3-CBFC-4884-9F46-763129340EFF}" type="datetimeFigureOut">
              <a:rPr lang="de-DE"/>
              <a:pPr>
                <a:defRPr/>
              </a:pPr>
              <a:t>03.02.2017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22130B-9C4C-4195-BACA-3017577120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00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FEBEE2-D7B5-441B-8480-840E81D03B2B}" type="datetimeFigureOut">
              <a:rPr lang="de-DE"/>
              <a:pPr>
                <a:defRPr/>
              </a:pPr>
              <a:t>03.02.2017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5F5C35-681A-48DB-80FB-8F02E8815A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041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F5C35-681A-48DB-80FB-8F02E8815A5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61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47925" y="4221163"/>
            <a:ext cx="4248150" cy="15367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de-DE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2DBED-2400-4232-BC3C-366CF64959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6287"/>
            <a:ext cx="2468505" cy="13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5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C922C-76DC-475E-B934-DFC76878A9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05" y="116632"/>
            <a:ext cx="1614851" cy="864096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 bwMode="auto">
          <a:xfrm>
            <a:off x="467544" y="980728"/>
            <a:ext cx="82089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84A8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0406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C922C-76DC-475E-B934-DFC76878A9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05" y="116632"/>
            <a:ext cx="1614851" cy="864096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 bwMode="auto">
          <a:xfrm>
            <a:off x="0" y="980728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84A8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8709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91BF7-4D28-4928-BF1D-C05AA97E66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04" y="116632"/>
            <a:ext cx="161485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6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00606-C87A-4FC2-94D1-C8B6AB28AB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6632"/>
            <a:ext cx="174942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8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97A9CD"/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138ADD-1354-49CC-88E8-C1B3F991B2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4" r:id="rId1"/>
    <p:sldLayoutId id="2147484804" r:id="rId2"/>
    <p:sldLayoutId id="2147484825" r:id="rId3"/>
    <p:sldLayoutId id="2147484800" r:id="rId4"/>
    <p:sldLayoutId id="2147484805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hteck 1"/>
          <p:cNvSpPr>
            <a:spLocks noChangeArrowheads="1"/>
          </p:cNvSpPr>
          <p:nvPr/>
        </p:nvSpPr>
        <p:spPr bwMode="auto">
          <a:xfrm>
            <a:off x="179512" y="2132856"/>
            <a:ext cx="86423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>
                <a:solidFill>
                  <a:srgbClr val="000000"/>
                </a:solidFill>
                <a:cs typeface="Arial" charset="0"/>
              </a:rPr>
              <a:t>Quo </a:t>
            </a:r>
            <a:r>
              <a:rPr lang="de-DE" altLang="de-DE" sz="2800" b="1" dirty="0" err="1" smtClean="0">
                <a:solidFill>
                  <a:srgbClr val="000000"/>
                </a:solidFill>
                <a:cs typeface="Arial" charset="0"/>
              </a:rPr>
              <a:t>Vadis</a:t>
            </a:r>
            <a:r>
              <a:rPr lang="de-DE" altLang="de-DE" sz="2800" b="1" dirty="0" smtClean="0">
                <a:solidFill>
                  <a:srgbClr val="000000"/>
                </a:solidFill>
                <a:cs typeface="Arial" charset="0"/>
              </a:rPr>
              <a:t> Heilbronn-Franken?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solidFill>
                  <a:srgbClr val="000000"/>
                </a:solidFill>
                <a:cs typeface="Arial" charset="0"/>
              </a:rPr>
              <a:t>Demografie, Wohnungsbau, Ökonomie, Mobilität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 smtClean="0">
                <a:solidFill>
                  <a:srgbClr val="000000"/>
                </a:solidFill>
                <a:cs typeface="Arial" charset="0"/>
              </a:rPr>
              <a:t>Klaus Mandel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 smtClean="0">
                <a:solidFill>
                  <a:srgbClr val="000000"/>
                </a:solidFill>
                <a:cs typeface="Arial" charset="0"/>
              </a:rPr>
              <a:t>Bad Wildbad 07. Februar 2017</a:t>
            </a:r>
            <a:r>
              <a:rPr lang="de-DE" altLang="de-DE" sz="1600" i="1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de-DE" altLang="de-DE" sz="1600" i="1" dirty="0">
                <a:solidFill>
                  <a:srgbClr val="FF0000"/>
                </a:solidFill>
                <a:cs typeface="Arial" charset="0"/>
              </a:rPr>
            </a:br>
            <a:endParaRPr lang="de-DE" altLang="de-DE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Wanderungsbewegungen</a:t>
            </a:r>
          </a:p>
        </p:txBody>
      </p:sp>
      <p:sp>
        <p:nvSpPr>
          <p:cNvPr id="46083" name="Foliennummernplatzhalt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EFE2A22-2551-4CBD-A9E7-D3AA7AF8F1C3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412" name="Rectangle 5"/>
          <p:cNvSpPr>
            <a:spLocks noGrp="1" noChangeArrowheads="1"/>
          </p:cNvSpPr>
          <p:nvPr/>
        </p:nvSpPr>
        <p:spPr bwMode="auto">
          <a:xfrm>
            <a:off x="457200" y="14128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414" name="Textfeld 11"/>
          <p:cNvSpPr txBox="1">
            <a:spLocks noChangeArrowheads="1"/>
          </p:cNvSpPr>
          <p:nvPr/>
        </p:nvSpPr>
        <p:spPr bwMode="auto">
          <a:xfrm>
            <a:off x="0" y="3759200"/>
            <a:ext cx="4152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Abbildung: Regionalverband Heilbronn-Franken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Daten: Statistisches </a:t>
            </a:r>
            <a:r>
              <a:rPr lang="de-DE" altLang="de-DE" sz="1200" dirty="0"/>
              <a:t>Landesamt Baden-Württemberg </a:t>
            </a:r>
            <a:r>
              <a:rPr lang="de-DE" altLang="de-DE" sz="1200" dirty="0" smtClean="0"/>
              <a:t>2017</a:t>
            </a:r>
            <a:endParaRPr lang="de-DE" altLang="de-DE" sz="1200" dirty="0"/>
          </a:p>
        </p:txBody>
      </p:sp>
      <p:sp>
        <p:nvSpPr>
          <p:cNvPr id="17416" name="Textfeld 11"/>
          <p:cNvSpPr txBox="1">
            <a:spLocks noChangeArrowheads="1"/>
          </p:cNvSpPr>
          <p:nvPr/>
        </p:nvSpPr>
        <p:spPr bwMode="auto">
          <a:xfrm>
            <a:off x="3597275" y="6381328"/>
            <a:ext cx="5089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Abbildung: Regionalverband Heilbronn-Franken 2017;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Daten: Statistisches </a:t>
            </a:r>
            <a:r>
              <a:rPr lang="de-DE" altLang="de-DE" sz="1200" dirty="0"/>
              <a:t>Landesamt Baden-Württemberg </a:t>
            </a:r>
            <a:r>
              <a:rPr lang="de-DE" altLang="de-DE" sz="1200" dirty="0" smtClean="0"/>
              <a:t>2017</a:t>
            </a:r>
            <a:endParaRPr lang="de-DE" altLang="de-DE" sz="1200" dirty="0"/>
          </a:p>
        </p:txBody>
      </p:sp>
      <p:sp>
        <p:nvSpPr>
          <p:cNvPr id="17420" name="Textfeld 20"/>
          <p:cNvSpPr txBox="1">
            <a:spLocks noChangeArrowheads="1"/>
          </p:cNvSpPr>
          <p:nvPr/>
        </p:nvSpPr>
        <p:spPr bwMode="auto">
          <a:xfrm>
            <a:off x="107950" y="4497388"/>
            <a:ext cx="3600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/>
              <a:t>Trendwende 2010 in Baden-Württemberg;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/>
              <a:t>in der Region Heilbronn-Franken 2011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16" y="3789040"/>
            <a:ext cx="5189464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0" y="1124744"/>
            <a:ext cx="5129873" cy="259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>
            <a:off x="4010811" y="2233374"/>
            <a:ext cx="282575" cy="4035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7668344" y="4864923"/>
            <a:ext cx="282575" cy="47554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43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Demografie – </a:t>
            </a:r>
            <a:r>
              <a:rPr lang="de-DE" altLang="de-DE" sz="2400" dirty="0" err="1" smtClean="0">
                <a:ea typeface="ＭＳ Ｐゴシック" pitchFamily="34" charset="-128"/>
              </a:rPr>
              <a:t>Reurbanisierung</a:t>
            </a:r>
            <a:endParaRPr lang="de-DE" altLang="de-DE" sz="2400" dirty="0" smtClean="0">
              <a:ea typeface="ＭＳ Ｐゴシック" pitchFamily="34" charset="-128"/>
            </a:endParaRPr>
          </a:p>
        </p:txBody>
      </p:sp>
      <p:sp>
        <p:nvSpPr>
          <p:cNvPr id="43011" name="Foliennummernplatzhalt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E7362DA-94CA-4085-A46D-79C9D39824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700" name="Rectangle 5"/>
          <p:cNvSpPr>
            <a:spLocks noGrp="1" noChangeArrowheads="1"/>
          </p:cNvSpPr>
          <p:nvPr/>
        </p:nvSpPr>
        <p:spPr bwMode="auto">
          <a:xfrm>
            <a:off x="457200" y="14128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702" name="Textfeld 7"/>
          <p:cNvSpPr txBox="1">
            <a:spLocks noChangeArrowheads="1"/>
          </p:cNvSpPr>
          <p:nvPr/>
        </p:nvSpPr>
        <p:spPr bwMode="auto">
          <a:xfrm>
            <a:off x="2338388" y="6381750"/>
            <a:ext cx="446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Quelle: Statistisches Landesamt Baden-Württemberg 2014,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            eigene Berechnung</a:t>
            </a:r>
          </a:p>
        </p:txBody>
      </p:sp>
      <p:pic>
        <p:nvPicPr>
          <p:cNvPr id="33794" name="Picture 2" descr="strukturbericht2015_abb19_201504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55777"/>
            <a:ext cx="5040560" cy="545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435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9552" y="1340768"/>
            <a:ext cx="7704856" cy="511256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" t="9251" r="3648" b="24927"/>
          <a:stretch/>
        </p:blipFill>
        <p:spPr>
          <a:xfrm>
            <a:off x="835268" y="1776976"/>
            <a:ext cx="4240788" cy="421411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11560" y="6133673"/>
            <a:ext cx="2557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Quelle: LEP BW 2002, eigene Darstellung</a:t>
            </a:r>
            <a:endParaRPr lang="de-DE" sz="1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86519"/>
            <a:ext cx="2676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269776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Demografie – </a:t>
            </a:r>
            <a:r>
              <a:rPr lang="de-DE" altLang="de-DE" sz="2400" dirty="0" err="1" smtClean="0">
                <a:ea typeface="ＭＳ Ｐゴシック" pitchFamily="34" charset="-128"/>
              </a:rPr>
              <a:t>Reurbanisierung</a:t>
            </a:r>
            <a:endParaRPr lang="de-DE" altLang="de-DE" sz="2400" dirty="0" smtClean="0">
              <a:ea typeface="ＭＳ Ｐゴシック" pitchFamily="34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/>
        </p:nvSpPr>
        <p:spPr bwMode="auto">
          <a:xfrm>
            <a:off x="755576" y="1412875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66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Demografie – </a:t>
            </a:r>
            <a:r>
              <a:rPr lang="de-DE" altLang="de-DE" sz="2400" dirty="0" err="1" smtClean="0">
                <a:ea typeface="ＭＳ Ｐゴシック" pitchFamily="34" charset="-128"/>
              </a:rPr>
              <a:t>Reurbanisierung</a:t>
            </a:r>
            <a:endParaRPr lang="de-DE" altLang="de-DE" sz="2400" dirty="0" smtClean="0">
              <a:ea typeface="ＭＳ Ｐゴシック" pitchFamily="34" charset="-128"/>
            </a:endParaRPr>
          </a:p>
        </p:txBody>
      </p:sp>
      <p:sp>
        <p:nvSpPr>
          <p:cNvPr id="46083" name="Foliennummernplatzhalt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D0A6042-2048-414E-9461-18608F1B0C64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7652" name="Rectangle 5"/>
          <p:cNvSpPr>
            <a:spLocks noGrp="1" noChangeArrowheads="1"/>
          </p:cNvSpPr>
          <p:nvPr/>
        </p:nvSpPr>
        <p:spPr bwMode="auto">
          <a:xfrm>
            <a:off x="457200" y="14128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57200" y="1628774"/>
            <a:ext cx="7786688" cy="3816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655" name="Textfeld 18"/>
          <p:cNvSpPr txBox="1">
            <a:spLocks noChangeArrowheads="1"/>
          </p:cNvSpPr>
          <p:nvPr/>
        </p:nvSpPr>
        <p:spPr bwMode="auto">
          <a:xfrm>
            <a:off x="987425" y="1798638"/>
            <a:ext cx="6354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/>
              <a:t>Wanderungssaldo pro 1.000 Einwohner nach Raumkategorie in 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/>
              <a:t>Region Heilbronn-Franken in den Jahren </a:t>
            </a:r>
            <a:r>
              <a:rPr lang="de-DE" altLang="de-DE" sz="1600" dirty="0" smtClean="0"/>
              <a:t>2011 </a:t>
            </a:r>
            <a:r>
              <a:rPr lang="de-DE" altLang="de-DE" sz="1600" dirty="0"/>
              <a:t>bis </a:t>
            </a:r>
            <a:r>
              <a:rPr lang="de-DE" altLang="de-DE" sz="1600" dirty="0" smtClean="0"/>
              <a:t>2015</a:t>
            </a:r>
            <a:endParaRPr lang="de-DE" altLang="de-DE" sz="1600" dirty="0"/>
          </a:p>
        </p:txBody>
      </p:sp>
      <p:sp>
        <p:nvSpPr>
          <p:cNvPr id="27656" name="Textfeld 19"/>
          <p:cNvSpPr txBox="1">
            <a:spLocks noChangeArrowheads="1"/>
          </p:cNvSpPr>
          <p:nvPr/>
        </p:nvSpPr>
        <p:spPr bwMode="auto">
          <a:xfrm>
            <a:off x="987425" y="4941888"/>
            <a:ext cx="4479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 dirty="0" smtClean="0"/>
              <a:t>Abbildung und Berechnung: Regionalverband Heilbronn-Franken 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 dirty="0" smtClean="0"/>
              <a:t>Quelle</a:t>
            </a:r>
            <a:r>
              <a:rPr lang="de-DE" altLang="de-DE" sz="1000" b="1" dirty="0"/>
              <a:t>: Statistisches Landesamt Baden-Württemberg </a:t>
            </a:r>
            <a:r>
              <a:rPr lang="de-DE" altLang="de-DE" sz="1000" b="1" dirty="0" smtClean="0"/>
              <a:t>2017</a:t>
            </a:r>
            <a:endParaRPr lang="de-DE" altLang="de-DE" sz="1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33" y="2420888"/>
            <a:ext cx="6032847" cy="246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169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269776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err="1" smtClean="0">
                <a:ea typeface="ＭＳ Ｐゴシック" pitchFamily="34" charset="-128"/>
              </a:rPr>
              <a:t>Reurbanisierung</a:t>
            </a:r>
            <a:endParaRPr lang="de-DE" altLang="de-DE" sz="2400" dirty="0" smtClean="0">
              <a:ea typeface="ＭＳ Ｐゴシック" pitchFamily="34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/>
        </p:nvSpPr>
        <p:spPr bwMode="auto">
          <a:xfrm>
            <a:off x="755576" y="1412875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/>
        </p:nvSpPr>
        <p:spPr bwMode="auto">
          <a:xfrm>
            <a:off x="907976" y="1565275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/>
              <a:t>Bevölkerungsentwicklung in den Raumkategorien der Region Heilbronn-Franken</a:t>
            </a:r>
          </a:p>
          <a:p>
            <a:pPr marL="0" indent="0">
              <a:buNone/>
              <a:defRPr/>
            </a:pPr>
            <a:r>
              <a:rPr lang="de-DE" sz="1600" dirty="0" smtClean="0"/>
              <a:t>gemessen an der Entwicklung Baden-Württembergs (BW = 1)</a:t>
            </a:r>
          </a:p>
          <a:p>
            <a:pPr marL="0" indent="0">
              <a:buNone/>
              <a:defRPr/>
            </a:pPr>
            <a:endParaRPr lang="de-DE" sz="1600" dirty="0"/>
          </a:p>
          <a:p>
            <a:pPr marL="0" indent="0">
              <a:buNone/>
              <a:defRPr/>
            </a:pPr>
            <a:endParaRPr lang="de-DE" sz="1600" dirty="0" smtClean="0"/>
          </a:p>
          <a:p>
            <a:pPr marL="0" indent="0">
              <a:buNone/>
              <a:defRPr/>
            </a:pPr>
            <a:endParaRPr lang="de-DE" sz="1600" dirty="0"/>
          </a:p>
          <a:p>
            <a:pPr marL="0" indent="0">
              <a:buNone/>
              <a:defRPr/>
            </a:pPr>
            <a:endParaRPr lang="de-DE" sz="1600" dirty="0" smtClean="0"/>
          </a:p>
          <a:p>
            <a:pPr marL="0" indent="0">
              <a:buNone/>
              <a:defRPr/>
            </a:pPr>
            <a:endParaRPr lang="de-DE" sz="1600" dirty="0"/>
          </a:p>
          <a:p>
            <a:pPr marL="0" indent="0">
              <a:buNone/>
              <a:defRPr/>
            </a:pPr>
            <a:endParaRPr lang="de-DE" sz="1600" dirty="0" smtClean="0"/>
          </a:p>
          <a:p>
            <a:pPr marL="0" indent="0">
              <a:buNone/>
              <a:defRPr/>
            </a:pPr>
            <a:endParaRPr lang="de-DE" sz="1600" dirty="0"/>
          </a:p>
          <a:p>
            <a:pPr marL="0" indent="0">
              <a:buNone/>
              <a:defRPr/>
            </a:pPr>
            <a:endParaRPr lang="de-DE" sz="1600" dirty="0" smtClean="0"/>
          </a:p>
          <a:p>
            <a:pPr marL="0" indent="0">
              <a:buNone/>
              <a:defRPr/>
            </a:pPr>
            <a:endParaRPr lang="de-DE" sz="1600" dirty="0"/>
          </a:p>
          <a:p>
            <a:pPr marL="0" indent="0">
              <a:buNone/>
              <a:defRPr/>
            </a:pPr>
            <a:endParaRPr lang="de-DE" sz="1600" dirty="0" smtClean="0"/>
          </a:p>
          <a:p>
            <a:pPr marL="0" indent="0">
              <a:buNone/>
              <a:defRPr/>
            </a:pPr>
            <a:endParaRPr lang="de-DE" sz="1000" dirty="0" smtClean="0"/>
          </a:p>
          <a:p>
            <a:pPr marL="0" indent="0">
              <a:buNone/>
              <a:defRPr/>
            </a:pPr>
            <a:endParaRPr lang="de-DE" sz="1000" dirty="0"/>
          </a:p>
          <a:p>
            <a:pPr marL="0" indent="0">
              <a:buNone/>
              <a:defRPr/>
            </a:pPr>
            <a:endParaRPr lang="de-DE" sz="1000" dirty="0" smtClean="0"/>
          </a:p>
          <a:p>
            <a:pPr marL="0" indent="0">
              <a:buNone/>
              <a:defRPr/>
            </a:pPr>
            <a:r>
              <a:rPr lang="de-DE" sz="1000" b="1" dirty="0" smtClean="0"/>
              <a:t>Abbildung und Berechnung: Regionalverband Heilbronn-Franken 2017</a:t>
            </a:r>
          </a:p>
          <a:p>
            <a:pPr marL="0" indent="0">
              <a:buNone/>
              <a:defRPr/>
            </a:pPr>
            <a:r>
              <a:rPr lang="de-DE" sz="1000" b="1" dirty="0" smtClean="0"/>
              <a:t>Datengrundlage: Statistisches Landesamt Baden-Württemberg 2017</a:t>
            </a:r>
            <a:endParaRPr lang="de-DE" sz="1000" b="1" dirty="0"/>
          </a:p>
          <a:p>
            <a:pPr>
              <a:defRPr/>
            </a:pPr>
            <a:endParaRPr lang="de-DE" sz="1600" b="1" dirty="0"/>
          </a:p>
          <a:p>
            <a:pPr marL="0" indent="0">
              <a:buNone/>
              <a:defRPr/>
            </a:pPr>
            <a:endParaRPr lang="de-DE" sz="1600" dirty="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29" y="2204864"/>
            <a:ext cx="7318979" cy="340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87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23850" y="1098550"/>
            <a:ext cx="8534400" cy="5643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715250" cy="982662"/>
          </a:xfrm>
        </p:spPr>
        <p:txBody>
          <a:bodyPr/>
          <a:lstStyle/>
          <a:p>
            <a:pPr algn="l" eaLnBrk="1" hangingPunct="1"/>
            <a:r>
              <a:rPr lang="de-DE" altLang="de-DE" sz="2400" smtClean="0">
                <a:ea typeface="ＭＳ Ｐゴシック" pitchFamily="34" charset="-128"/>
              </a:rPr>
              <a:t>Räumliche Ausdifferenzierung</a:t>
            </a:r>
            <a:br>
              <a:rPr lang="de-DE" altLang="de-DE" sz="2400" smtClean="0">
                <a:ea typeface="ＭＳ Ｐゴシック" pitchFamily="34" charset="-128"/>
              </a:rPr>
            </a:br>
            <a:r>
              <a:rPr lang="de-DE" altLang="de-DE" sz="2400" smtClean="0">
                <a:ea typeface="ＭＳ Ｐゴシック" pitchFamily="34" charset="-128"/>
              </a:rPr>
              <a:t>Bevölkerungsstand – Entwicklung 2001-2010 </a:t>
            </a:r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6197AF0-5E90-441C-8E02-AA92758D368D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/>
        </p:nvSpPr>
        <p:spPr bwMode="auto">
          <a:xfrm>
            <a:off x="457200" y="14128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31888"/>
            <a:ext cx="642302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5253038"/>
            <a:ext cx="211137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430963"/>
            <a:ext cx="17684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8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715250" cy="982662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Preise pro Quadratmeter</a:t>
            </a:r>
            <a:br>
              <a:rPr lang="de-DE" altLang="de-DE" sz="2400" dirty="0" smtClean="0">
                <a:ea typeface="ＭＳ Ｐゴシック" pitchFamily="34" charset="-128"/>
              </a:rPr>
            </a:br>
            <a:r>
              <a:rPr lang="de-DE" altLang="de-DE" sz="2400" dirty="0" smtClean="0">
                <a:ea typeface="ＭＳ Ｐゴシック" pitchFamily="34" charset="-128"/>
              </a:rPr>
              <a:t>(Durchschnitt der Jahre 2003 bis 2012)</a:t>
            </a:r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6197AF0-5E90-441C-8E02-AA92758D368D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/>
        </p:nvSpPr>
        <p:spPr bwMode="auto">
          <a:xfrm>
            <a:off x="457200" y="14128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/>
          <a:stretch/>
        </p:blipFill>
        <p:spPr bwMode="auto">
          <a:xfrm>
            <a:off x="457201" y="1268760"/>
            <a:ext cx="8230746" cy="32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738643"/>
            <a:ext cx="8230745" cy="212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061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liennummernplatzhalt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6197AF0-5E90-441C-8E02-AA92758D368D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/>
        </p:nvSpPr>
        <p:spPr bwMode="auto">
          <a:xfrm>
            <a:off x="457200" y="14128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/>
          <a:stretch/>
        </p:blipFill>
        <p:spPr bwMode="auto">
          <a:xfrm>
            <a:off x="523713" y="1112569"/>
            <a:ext cx="5955407" cy="562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5888"/>
            <a:ext cx="7715250" cy="982662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Leerstände in den Gemeinden der Region</a:t>
            </a:r>
            <a:br>
              <a:rPr lang="de-DE" altLang="de-DE" sz="2400" dirty="0" smtClean="0">
                <a:ea typeface="ＭＳ Ｐゴシック" pitchFamily="34" charset="-128"/>
              </a:rPr>
            </a:br>
            <a:r>
              <a:rPr lang="de-DE" altLang="de-DE" sz="2400" dirty="0" smtClean="0">
                <a:ea typeface="ＭＳ Ｐゴシック" pitchFamily="34" charset="-128"/>
              </a:rPr>
              <a:t>Heilbronn-Franken (Zensuserhebung 2011) </a:t>
            </a:r>
          </a:p>
        </p:txBody>
      </p:sp>
    </p:spTree>
    <p:extLst>
      <p:ext uri="{BB962C8B-B14F-4D97-AF65-F5344CB8AC3E}">
        <p14:creationId xmlns:p14="http://schemas.microsoft.com/office/powerpoint/2010/main" val="3349061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5888"/>
            <a:ext cx="7715250" cy="982662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Entwicklung des Wohnungsbestands</a:t>
            </a:r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6197AF0-5E90-441C-8E02-AA92758D368D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18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/>
        </p:nvSpPr>
        <p:spPr bwMode="auto">
          <a:xfrm>
            <a:off x="457200" y="14128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82763"/>
            <a:ext cx="7488832" cy="408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Grp="1" noChangeArrowheads="1"/>
          </p:cNvSpPr>
          <p:nvPr/>
        </p:nvSpPr>
        <p:spPr bwMode="auto">
          <a:xfrm>
            <a:off x="624612" y="1052736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/>
              <a:t>Wohnungsentwicklung nach Raumkategorien in der Region Heilbronn-Franken</a:t>
            </a:r>
          </a:p>
          <a:p>
            <a:pPr marL="0" indent="0">
              <a:buNone/>
              <a:defRPr/>
            </a:pPr>
            <a:r>
              <a:rPr lang="de-DE" sz="1600" dirty="0" smtClean="0"/>
              <a:t>gemessen an der Entwicklung Baden-Württembergs (BW = 1)</a:t>
            </a:r>
          </a:p>
          <a:p>
            <a:pPr marL="0" indent="0">
              <a:buNone/>
              <a:defRPr/>
            </a:pPr>
            <a:endParaRPr lang="de-DE" sz="1600" dirty="0"/>
          </a:p>
          <a:p>
            <a:pPr marL="0" indent="0">
              <a:buNone/>
              <a:defRPr/>
            </a:pPr>
            <a:endParaRPr lang="de-DE" sz="1600" dirty="0" smtClean="0"/>
          </a:p>
          <a:p>
            <a:pPr marL="0" indent="0">
              <a:buNone/>
              <a:defRPr/>
            </a:pPr>
            <a:endParaRPr lang="de-DE" sz="1600" dirty="0" smtClean="0"/>
          </a:p>
          <a:p>
            <a:pPr marL="0" indent="0">
              <a:buNone/>
              <a:defRPr/>
            </a:pPr>
            <a:endParaRPr lang="de-DE" sz="1600" dirty="0"/>
          </a:p>
          <a:p>
            <a:pPr marL="0" indent="0">
              <a:buNone/>
              <a:defRPr/>
            </a:pPr>
            <a:endParaRPr lang="de-DE" sz="1600" dirty="0" smtClean="0"/>
          </a:p>
          <a:p>
            <a:pPr marL="0" indent="0">
              <a:buNone/>
              <a:defRPr/>
            </a:pPr>
            <a:endParaRPr lang="de-DE" sz="1600" dirty="0"/>
          </a:p>
          <a:p>
            <a:pPr marL="0" indent="0">
              <a:buNone/>
              <a:defRPr/>
            </a:pPr>
            <a:endParaRPr lang="de-DE" sz="1600" dirty="0" smtClean="0"/>
          </a:p>
          <a:p>
            <a:pPr marL="0" indent="0">
              <a:buNone/>
              <a:defRPr/>
            </a:pPr>
            <a:endParaRPr lang="de-DE" sz="1600" dirty="0"/>
          </a:p>
          <a:p>
            <a:pPr marL="0" indent="0">
              <a:buNone/>
              <a:defRPr/>
            </a:pPr>
            <a:endParaRPr lang="de-DE" sz="1600" dirty="0" smtClean="0"/>
          </a:p>
          <a:p>
            <a:pPr marL="0" indent="0">
              <a:buNone/>
              <a:defRPr/>
            </a:pPr>
            <a:endParaRPr lang="de-DE" sz="1600" dirty="0"/>
          </a:p>
          <a:p>
            <a:pPr marL="0" indent="0">
              <a:buNone/>
              <a:defRPr/>
            </a:pPr>
            <a:endParaRPr lang="de-DE" sz="1600" dirty="0" smtClean="0"/>
          </a:p>
          <a:p>
            <a:pPr marL="0" indent="0">
              <a:buNone/>
              <a:defRPr/>
            </a:pPr>
            <a:endParaRPr lang="de-DE" sz="1600" dirty="0"/>
          </a:p>
          <a:p>
            <a:pPr marL="0" indent="0">
              <a:buNone/>
              <a:defRPr/>
            </a:pPr>
            <a:endParaRPr lang="de-DE" sz="1600" dirty="0" smtClean="0"/>
          </a:p>
          <a:p>
            <a:pPr marL="0" indent="0">
              <a:buNone/>
              <a:defRPr/>
            </a:pPr>
            <a:endParaRPr lang="de-DE" sz="1000" dirty="0" smtClean="0"/>
          </a:p>
          <a:p>
            <a:pPr marL="0" indent="0">
              <a:buNone/>
              <a:defRPr/>
            </a:pPr>
            <a:endParaRPr lang="de-DE" sz="1000" dirty="0"/>
          </a:p>
          <a:p>
            <a:pPr marL="0" indent="0">
              <a:buNone/>
              <a:defRPr/>
            </a:pPr>
            <a:endParaRPr lang="de-DE" sz="1000" dirty="0" smtClean="0"/>
          </a:p>
          <a:p>
            <a:pPr marL="0" indent="0">
              <a:buNone/>
              <a:defRPr/>
            </a:pPr>
            <a:r>
              <a:rPr lang="de-DE" sz="1000" b="1" dirty="0" smtClean="0"/>
              <a:t>Abbildung und Berechnung: Regionalverband Heilbronn-Franken 2017</a:t>
            </a:r>
          </a:p>
          <a:p>
            <a:pPr marL="0" indent="0">
              <a:buNone/>
              <a:defRPr/>
            </a:pPr>
            <a:r>
              <a:rPr lang="de-DE" sz="1000" b="1" dirty="0" smtClean="0"/>
              <a:t>Datengrundlage: Statistisches Landesamt Baden-Württemberg 2017</a:t>
            </a:r>
            <a:endParaRPr lang="de-DE" sz="1000" b="1" dirty="0"/>
          </a:p>
          <a:p>
            <a:pPr>
              <a:defRPr/>
            </a:pPr>
            <a:endParaRPr lang="de-DE" sz="1600" b="1" dirty="0"/>
          </a:p>
          <a:p>
            <a:pPr marL="0" indent="0">
              <a:buNone/>
              <a:defRPr/>
            </a:pPr>
            <a:endParaRPr lang="de-DE" sz="1600" dirty="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61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9" y="1239837"/>
            <a:ext cx="61055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241126" y="188640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Sozialversicherungspflichtige Beschäftigung</a:t>
            </a:r>
          </a:p>
        </p:txBody>
      </p:sp>
      <p:sp>
        <p:nvSpPr>
          <p:cNvPr id="8" name="Rectangle 5"/>
          <p:cNvSpPr>
            <a:spLocks noGrp="1" noChangeArrowheads="1"/>
          </p:cNvSpPr>
          <p:nvPr/>
        </p:nvSpPr>
        <p:spPr bwMode="auto">
          <a:xfrm>
            <a:off x="467543" y="1412875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r>
              <a:rPr lang="de-DE" altLang="de-DE" sz="1000" dirty="0" smtClean="0">
                <a:solidFill>
                  <a:srgbClr val="000000"/>
                </a:solidFill>
                <a:ea typeface="ＭＳ Ｐゴシック" pitchFamily="34" charset="-128"/>
              </a:rPr>
              <a:t>Datengrundlage: Bundesagentur für Arbeit 2016, eigene Berechnung</a:t>
            </a: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6300192" y="1196752"/>
            <a:ext cx="293433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r>
              <a:rPr lang="de-DE" altLang="de-DE" sz="1600" dirty="0" smtClean="0">
                <a:solidFill>
                  <a:srgbClr val="000000"/>
                </a:solidFill>
                <a:ea typeface="ＭＳ Ｐゴシック" pitchFamily="34" charset="-128"/>
              </a:rPr>
              <a:t>Entwicklung der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s</a:t>
            </a:r>
            <a:r>
              <a:rPr lang="de-DE" altLang="de-DE" sz="1600" dirty="0" smtClean="0">
                <a:solidFill>
                  <a:srgbClr val="000000"/>
                </a:solidFill>
                <a:ea typeface="ＭＳ Ｐゴシック" pitchFamily="34" charset="-128"/>
              </a:rPr>
              <a:t>ozialversicherungspflichtigen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r>
              <a:rPr lang="de-DE" altLang="de-DE" sz="1600" dirty="0" smtClean="0">
                <a:solidFill>
                  <a:srgbClr val="000000"/>
                </a:solidFill>
                <a:ea typeface="ＭＳ Ｐゴシック" pitchFamily="34" charset="-128"/>
              </a:rPr>
              <a:t>Beschäftigung in den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r>
              <a:rPr lang="de-DE" altLang="de-DE" sz="1600" dirty="0" smtClean="0">
                <a:solidFill>
                  <a:srgbClr val="000000"/>
                </a:solidFill>
                <a:ea typeface="ＭＳ Ｐゴシック" pitchFamily="34" charset="-128"/>
              </a:rPr>
              <a:t>Gemeinden der Region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r>
              <a:rPr lang="de-DE" altLang="de-DE" sz="1600" dirty="0" smtClean="0">
                <a:solidFill>
                  <a:srgbClr val="000000"/>
                </a:solidFill>
                <a:ea typeface="ＭＳ Ｐゴシック" pitchFamily="34" charset="-128"/>
              </a:rPr>
              <a:t>Heilbronn-Franken</a:t>
            </a: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66638"/>
            <a:ext cx="2736304" cy="150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916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269776"/>
            <a:ext cx="6379492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Region Heilbronn-Franken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1412875"/>
            <a:ext cx="3649663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205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C2CD5CBD-8AEB-4E9C-A98A-D2A0EEB25E6C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20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341313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smtClean="0">
                <a:ea typeface="ＭＳ Ｐゴシック" pitchFamily="34" charset="-128"/>
              </a:rPr>
              <a:t>Beschäftigungsentwicklung</a:t>
            </a:r>
          </a:p>
        </p:txBody>
      </p:sp>
      <p:sp>
        <p:nvSpPr>
          <p:cNvPr id="14" name="Rechteck 13"/>
          <p:cNvSpPr/>
          <p:nvPr/>
        </p:nvSpPr>
        <p:spPr>
          <a:xfrm>
            <a:off x="890588" y="1330325"/>
            <a:ext cx="6696075" cy="499586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/>
          </a:p>
        </p:txBody>
      </p:sp>
      <p:sp>
        <p:nvSpPr>
          <p:cNvPr id="32773" name="Textfeld 14"/>
          <p:cNvSpPr txBox="1">
            <a:spLocks noChangeArrowheads="1"/>
          </p:cNvSpPr>
          <p:nvPr/>
        </p:nvSpPr>
        <p:spPr bwMode="auto">
          <a:xfrm>
            <a:off x="890588" y="6062663"/>
            <a:ext cx="4768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 dirty="0"/>
              <a:t>Datengrundlage: Statistik der Bundesagentur für Arbeit </a:t>
            </a:r>
            <a:r>
              <a:rPr lang="de-DE" altLang="de-DE" sz="1000" dirty="0" smtClean="0"/>
              <a:t>2015, </a:t>
            </a:r>
            <a:r>
              <a:rPr lang="de-DE" altLang="de-DE" sz="1000" dirty="0"/>
              <a:t>eigene Berechnung</a:t>
            </a:r>
          </a:p>
        </p:txBody>
      </p:sp>
      <p:sp>
        <p:nvSpPr>
          <p:cNvPr id="32775" name="Textfeld 16"/>
          <p:cNvSpPr txBox="1">
            <a:spLocks noChangeArrowheads="1"/>
          </p:cNvSpPr>
          <p:nvPr/>
        </p:nvSpPr>
        <p:spPr bwMode="auto">
          <a:xfrm>
            <a:off x="1147763" y="1373188"/>
            <a:ext cx="6438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/>
              <a:t>Beschäftigungsentwicklung pro 1.000 Beschäftigte zwischen </a:t>
            </a:r>
            <a:r>
              <a:rPr lang="de-DE" altLang="de-DE" sz="1800" dirty="0" smtClean="0"/>
              <a:t>2010 </a:t>
            </a:r>
            <a:r>
              <a:rPr lang="de-DE" altLang="de-DE" sz="1800" dirty="0"/>
              <a:t>und </a:t>
            </a:r>
            <a:r>
              <a:rPr lang="de-DE" altLang="de-DE" sz="1800" dirty="0" smtClean="0"/>
              <a:t>2015 </a:t>
            </a:r>
            <a:r>
              <a:rPr lang="de-DE" altLang="de-DE" sz="1800" dirty="0"/>
              <a:t>in der Region Heilbronn-Franken</a:t>
            </a: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10227"/>
              </p:ext>
            </p:extLst>
          </p:nvPr>
        </p:nvGraphicFramePr>
        <p:xfrm>
          <a:off x="1106488" y="4670425"/>
          <a:ext cx="2889250" cy="1349376"/>
        </p:xfrm>
        <a:graphic>
          <a:graphicData uri="http://schemas.openxmlformats.org/drawingml/2006/table">
            <a:tbl>
              <a:tblPr firstRow="1" firstCol="1" bandRow="1"/>
              <a:tblGrid>
                <a:gridCol w="2259468"/>
                <a:gridCol w="629782"/>
              </a:tblGrid>
              <a:tr h="192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Raumkategorien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0" marR="444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0" marR="444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Ländlicher Raum im engeren Sinne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0" marR="444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150.059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0" marR="444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Verdichtungsraum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0" marR="444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128.724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0" marR="444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5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Verdichtungsbereich im Ländlichen Raum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0" marR="444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50.026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0" marR="444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Randzone um den Verdichtungsraum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0" marR="444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48.428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0" marR="444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Region Heilbronn-Franken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0" marR="444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377.237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0" marR="444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32794" name="Textfeld 19"/>
          <p:cNvSpPr txBox="1">
            <a:spLocks noChangeArrowheads="1"/>
          </p:cNvSpPr>
          <p:nvPr/>
        </p:nvSpPr>
        <p:spPr bwMode="auto">
          <a:xfrm>
            <a:off x="1033463" y="4271963"/>
            <a:ext cx="6038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/>
              <a:t>Verteilung der Beschäftigung auf die Raumkategorien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10" y="4610634"/>
            <a:ext cx="2584468" cy="145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60" y="2061859"/>
            <a:ext cx="5910818" cy="221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884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341784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Sozialversicherungspflichtige Beschäftigung</a:t>
            </a:r>
          </a:p>
        </p:txBody>
      </p:sp>
      <p:sp>
        <p:nvSpPr>
          <p:cNvPr id="8" name="Rectangle 5"/>
          <p:cNvSpPr>
            <a:spLocks noGrp="1" noChangeArrowheads="1"/>
          </p:cNvSpPr>
          <p:nvPr/>
        </p:nvSpPr>
        <p:spPr bwMode="auto">
          <a:xfrm>
            <a:off x="755576" y="1412875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r>
              <a:rPr lang="de-DE" altLang="de-DE" sz="1600" dirty="0" smtClean="0">
                <a:solidFill>
                  <a:srgbClr val="000000"/>
                </a:solidFill>
                <a:ea typeface="ＭＳ Ｐゴシック" pitchFamily="34" charset="-128"/>
              </a:rPr>
              <a:t>Entwicklung der sozialversicherungspflichtigen Beschäftigung in ausgewählten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r>
              <a:rPr lang="de-DE" altLang="de-DE" sz="1600" dirty="0" smtClean="0">
                <a:solidFill>
                  <a:srgbClr val="000000"/>
                </a:solidFill>
                <a:ea typeface="ＭＳ Ｐゴシック" pitchFamily="34" charset="-128"/>
              </a:rPr>
              <a:t>Regionen Baden-Württembergs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r>
              <a:rPr lang="de-DE" altLang="de-DE" sz="1000" dirty="0" smtClean="0">
                <a:solidFill>
                  <a:srgbClr val="000000"/>
                </a:solidFill>
                <a:ea typeface="ＭＳ Ｐゴシック" pitchFamily="34" charset="-128"/>
              </a:rPr>
              <a:t>Datengrundlage: Bundesagentur für Arbeit 2015, eigene Berechnung</a:t>
            </a: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84376"/>
              </p:ext>
            </p:extLst>
          </p:nvPr>
        </p:nvGraphicFramePr>
        <p:xfrm>
          <a:off x="827584" y="2061108"/>
          <a:ext cx="73448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301208"/>
            <a:ext cx="2025814" cy="1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17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341784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Branchenportfolio Landkreis Heilbronn</a:t>
            </a:r>
          </a:p>
        </p:txBody>
      </p:sp>
      <p:sp>
        <p:nvSpPr>
          <p:cNvPr id="8" name="Rectangle 5"/>
          <p:cNvSpPr>
            <a:spLocks noGrp="1" noChangeArrowheads="1"/>
          </p:cNvSpPr>
          <p:nvPr/>
        </p:nvSpPr>
        <p:spPr bwMode="auto">
          <a:xfrm>
            <a:off x="755576" y="1412875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301208"/>
            <a:ext cx="2025814" cy="11318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7604"/>
            <a:ext cx="6264696" cy="527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467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341784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Sozialversicherungspflichtige Beschäftigung</a:t>
            </a:r>
          </a:p>
        </p:txBody>
      </p:sp>
      <p:sp>
        <p:nvSpPr>
          <p:cNvPr id="8" name="Rectangle 5"/>
          <p:cNvSpPr>
            <a:spLocks noGrp="1" noChangeArrowheads="1"/>
          </p:cNvSpPr>
          <p:nvPr/>
        </p:nvSpPr>
        <p:spPr bwMode="auto">
          <a:xfrm>
            <a:off x="755576" y="1412875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r>
              <a:rPr lang="de-DE" altLang="de-DE" sz="1600" dirty="0" smtClean="0">
                <a:solidFill>
                  <a:srgbClr val="000000"/>
                </a:solidFill>
                <a:ea typeface="ＭＳ Ｐゴシック" pitchFamily="34" charset="-128"/>
              </a:rPr>
              <a:t>Entwicklung der sozialversicherungspflichtigen Beschäftigung (Wohnort) und der Anteil der Nichtpendler in der Region Heilbronn-Franken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677253" cy="34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24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341784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Entwicklung der Pendlersaldi in der Region</a:t>
            </a:r>
            <a:br>
              <a:rPr lang="de-DE" altLang="de-DE" sz="2400" dirty="0" smtClean="0">
                <a:ea typeface="ＭＳ Ｐゴシック" pitchFamily="34" charset="-128"/>
              </a:rPr>
            </a:br>
            <a:r>
              <a:rPr lang="de-DE" altLang="de-DE" sz="2400" dirty="0" smtClean="0">
                <a:ea typeface="ＭＳ Ｐゴシック" pitchFamily="34" charset="-128"/>
              </a:rPr>
              <a:t>Heilbronn-Franken</a:t>
            </a:r>
          </a:p>
        </p:txBody>
      </p:sp>
      <p:sp>
        <p:nvSpPr>
          <p:cNvPr id="8" name="Rectangle 5"/>
          <p:cNvSpPr>
            <a:spLocks noGrp="1" noChangeArrowheads="1"/>
          </p:cNvSpPr>
          <p:nvPr/>
        </p:nvSpPr>
        <p:spPr bwMode="auto">
          <a:xfrm>
            <a:off x="755576" y="1412875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02"/>
          <a:stretch/>
        </p:blipFill>
        <p:spPr bwMode="auto">
          <a:xfrm>
            <a:off x="755576" y="5061098"/>
            <a:ext cx="7506918" cy="63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8098"/>
            <a:ext cx="7506918" cy="35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958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6156176" y="4869160"/>
            <a:ext cx="6619862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Pendlerströme</a:t>
            </a:r>
            <a:br>
              <a:rPr lang="de-DE" altLang="de-DE" sz="2400" dirty="0" smtClean="0">
                <a:ea typeface="ＭＳ Ｐゴシック" pitchFamily="34" charset="-128"/>
              </a:rPr>
            </a:br>
            <a:r>
              <a:rPr lang="de-DE" altLang="de-DE" sz="2400" dirty="0" smtClean="0">
                <a:ea typeface="ＭＳ Ｐゴシック" pitchFamily="34" charset="-128"/>
              </a:rPr>
              <a:t>in die Region</a:t>
            </a:r>
            <a:br>
              <a:rPr lang="de-DE" altLang="de-DE" sz="2400" dirty="0" smtClean="0">
                <a:ea typeface="ＭＳ Ｐゴシック" pitchFamily="34" charset="-128"/>
              </a:rPr>
            </a:br>
            <a:r>
              <a:rPr lang="de-DE" altLang="de-DE" sz="2400" dirty="0" smtClean="0">
                <a:ea typeface="ＭＳ Ｐゴシック" pitchFamily="34" charset="-128"/>
              </a:rPr>
              <a:t>Heilbronn-Franken</a:t>
            </a:r>
          </a:p>
        </p:txBody>
      </p:sp>
      <p:sp>
        <p:nvSpPr>
          <p:cNvPr id="8" name="Rectangle 5"/>
          <p:cNvSpPr>
            <a:spLocks noGrp="1" noChangeArrowheads="1"/>
          </p:cNvSpPr>
          <p:nvPr/>
        </p:nvSpPr>
        <p:spPr bwMode="auto">
          <a:xfrm>
            <a:off x="755576" y="1412875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5327"/>
            <a:ext cx="5400600" cy="587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958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341784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Pendlerstruktur in der Region</a:t>
            </a:r>
            <a:br>
              <a:rPr lang="de-DE" altLang="de-DE" sz="2400" dirty="0" smtClean="0">
                <a:ea typeface="ＭＳ Ｐゴシック" pitchFamily="34" charset="-128"/>
              </a:rPr>
            </a:br>
            <a:r>
              <a:rPr lang="de-DE" altLang="de-DE" sz="2400" dirty="0" smtClean="0">
                <a:ea typeface="ＭＳ Ｐゴシック" pitchFamily="34" charset="-128"/>
              </a:rPr>
              <a:t>Heilbronn-Franken</a:t>
            </a:r>
          </a:p>
        </p:txBody>
      </p:sp>
      <p:sp>
        <p:nvSpPr>
          <p:cNvPr id="8" name="Rectangle 5"/>
          <p:cNvSpPr>
            <a:spLocks noGrp="1" noChangeArrowheads="1"/>
          </p:cNvSpPr>
          <p:nvPr/>
        </p:nvSpPr>
        <p:spPr bwMode="auto">
          <a:xfrm>
            <a:off x="755576" y="1412875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82" y="1412874"/>
            <a:ext cx="5171319" cy="531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958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341784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err="1" smtClean="0">
                <a:ea typeface="ＭＳ Ｐゴシック" pitchFamily="34" charset="-128"/>
              </a:rPr>
              <a:t>Einpendlerkarte</a:t>
            </a:r>
            <a:r>
              <a:rPr lang="de-DE" altLang="de-DE" sz="2400" dirty="0" smtClean="0">
                <a:ea typeface="ＭＳ Ｐゴシック" pitchFamily="34" charset="-128"/>
              </a:rPr>
              <a:t> Heilbronn</a:t>
            </a:r>
          </a:p>
        </p:txBody>
      </p:sp>
      <p:sp>
        <p:nvSpPr>
          <p:cNvPr id="7" name="Rectangle 5"/>
          <p:cNvSpPr>
            <a:spLocks noGrp="1" noChangeArrowheads="1"/>
          </p:cNvSpPr>
          <p:nvPr/>
        </p:nvSpPr>
        <p:spPr bwMode="auto">
          <a:xfrm>
            <a:off x="755576" y="1412875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9" y="1404700"/>
            <a:ext cx="7415932" cy="5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132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4375" y="1628800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Vielen Dank für Ihre Aufmerksamkeit!</a:t>
            </a:r>
          </a:p>
        </p:txBody>
      </p:sp>
      <p:sp>
        <p:nvSpPr>
          <p:cNvPr id="7" name="Rectangle 5"/>
          <p:cNvSpPr>
            <a:spLocks noGrp="1" noChangeArrowheads="1"/>
          </p:cNvSpPr>
          <p:nvPr/>
        </p:nvSpPr>
        <p:spPr bwMode="auto">
          <a:xfrm>
            <a:off x="755576" y="1412875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286000" y="4019730"/>
            <a:ext cx="5238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buFontTx/>
              <a:buNone/>
            </a:pPr>
            <a:r>
              <a:rPr lang="de-DE" altLang="de-DE" dirty="0"/>
              <a:t>Kontakt: Klaus Mandel</a:t>
            </a:r>
          </a:p>
          <a:p>
            <a:pPr marL="609600" indent="-609600" eaLnBrk="1" hangingPunct="1">
              <a:buFontTx/>
              <a:buNone/>
            </a:pPr>
            <a:endParaRPr lang="de-DE" altLang="de-DE" dirty="0"/>
          </a:p>
          <a:p>
            <a:pPr marL="609600" indent="-609600" eaLnBrk="1" hangingPunct="1"/>
            <a:r>
              <a:rPr lang="de-DE" altLang="de-DE" dirty="0" smtClean="0"/>
              <a:t>mandel@regionalverband-heilbronn-franken.de</a:t>
            </a:r>
            <a:r>
              <a:rPr lang="de-DE" altLang="de-DE" sz="1600" dirty="0" smtClean="0"/>
              <a:t> </a:t>
            </a: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2205651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808038" y="115888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smtClean="0">
                <a:ea typeface="ＭＳ Ｐゴシック" pitchFamily="34" charset="-128"/>
              </a:rPr>
              <a:t>Strukturdaten der Region Heilbronn-Franken</a:t>
            </a:r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A22360-949F-4789-BEAA-CF208D70736A}" type="slidenum">
              <a:rPr lang="de-DE" altLang="de-DE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 smtClean="0">
              <a:solidFill>
                <a:srgbClr val="000000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900113" y="974725"/>
            <a:ext cx="6840537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365" name="Rectangle 5"/>
          <p:cNvSpPr>
            <a:spLocks noGrp="1" noChangeArrowheads="1"/>
          </p:cNvSpPr>
          <p:nvPr/>
        </p:nvSpPr>
        <p:spPr bwMode="auto">
          <a:xfrm>
            <a:off x="457200" y="14128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</a:rPr>
              <a:t>4.765 km²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</a:rPr>
              <a:t>111 Gemeinden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</a:rPr>
              <a:t>Bevölkerung (31.12.2015)				890.931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</a:rPr>
              <a:t>Bevölkerungsdichte (31.12.2015):			187 EW/km² (B-W: 300)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</a:rPr>
              <a:t>Siedlungs- und Verkehrsfläche (2015):			13,6 % (B-W: 14,4 %)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</a:rPr>
              <a:t>Landwirtschaftsfläche (2015): 			55,9 % (B-W: 45,4 %)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</a:rPr>
              <a:t>Waldfläche (2015): 				28,8 % (B-W: 38,3 %)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</a:rPr>
              <a:t>BIP (</a:t>
            </a:r>
            <a:r>
              <a:rPr lang="de-DE" altLang="de-DE" sz="1400" b="1" dirty="0" smtClean="0">
                <a:solidFill>
                  <a:srgbClr val="000000"/>
                </a:solidFill>
              </a:rPr>
              <a:t>2014): </a:t>
            </a:r>
            <a:r>
              <a:rPr lang="de-DE" altLang="de-DE" sz="1400" b="1" dirty="0">
                <a:solidFill>
                  <a:srgbClr val="000000"/>
                </a:solidFill>
              </a:rPr>
              <a:t>					</a:t>
            </a:r>
            <a:r>
              <a:rPr lang="de-DE" altLang="de-DE" sz="1400" b="1" dirty="0" smtClean="0">
                <a:solidFill>
                  <a:srgbClr val="000000"/>
                </a:solidFill>
              </a:rPr>
              <a:t>37,6 </a:t>
            </a:r>
            <a:r>
              <a:rPr lang="de-DE" altLang="de-DE" sz="1400" b="1" dirty="0">
                <a:solidFill>
                  <a:srgbClr val="000000"/>
                </a:solidFill>
              </a:rPr>
              <a:t>Mrd. Euro 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</a:rPr>
              <a:t>	(</a:t>
            </a:r>
            <a:r>
              <a:rPr lang="de-DE" altLang="de-DE" sz="1400" b="1" dirty="0">
                <a:solidFill>
                  <a:srgbClr val="000000"/>
                </a:solidFill>
                <a:cs typeface="Arial" charset="0"/>
              </a:rPr>
              <a:t>→ </a:t>
            </a:r>
            <a:r>
              <a:rPr lang="de-DE" altLang="de-DE" sz="1400" b="1" dirty="0" smtClean="0">
                <a:solidFill>
                  <a:srgbClr val="000000"/>
                </a:solidFill>
                <a:cs typeface="Arial" charset="0"/>
              </a:rPr>
              <a:t>8,6 </a:t>
            </a:r>
            <a:r>
              <a:rPr lang="de-DE" altLang="de-DE" sz="1400" b="1" dirty="0">
                <a:solidFill>
                  <a:srgbClr val="000000"/>
                </a:solidFill>
                <a:cs typeface="Arial" charset="0"/>
              </a:rPr>
              <a:t>% Anteil am baden-württembergischen BIP)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  <a:cs typeface="Arial" charset="0"/>
              </a:rPr>
              <a:t>Erwerbstätige am Arbeitsort (2014): 			518.700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  <a:cs typeface="Arial" charset="0"/>
              </a:rPr>
              <a:t>Sozialversicherungspflichtig Beschäftigte (30.06.2015):	377.237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  <a:cs typeface="Arial" charset="0"/>
              </a:rPr>
              <a:t>Erwerbstätige Land- und Forstwirtschaft  (2014)		2,1 % (B-W: 1,2 %)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  <a:cs typeface="Arial" charset="0"/>
              </a:rPr>
              <a:t>Erwerbstätige Produzierendes Gewerbe (2014)		36,2 % (B-W: 31,3 %)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  <a:cs typeface="Arial" charset="0"/>
              </a:rPr>
              <a:t>Erwerbstätige Dienstleistung  (2014)			61,6 % (B-W: 67,5 %)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  <a:cs typeface="Arial" charset="0"/>
              </a:rPr>
              <a:t>Arbeitslosenquote (31.08.2016)			3,9 % (B-W: 3,9 %)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de-DE" altLang="de-DE" sz="1400" b="1" dirty="0">
                <a:solidFill>
                  <a:srgbClr val="000000"/>
                </a:solidFill>
                <a:cs typeface="Arial" charset="0"/>
              </a:rPr>
              <a:t>PKW-Dichte (01.01.2015): 				629/1.000 </a:t>
            </a:r>
            <a:r>
              <a:rPr lang="de-DE" altLang="de-DE" sz="1400" b="1" dirty="0" err="1">
                <a:solidFill>
                  <a:srgbClr val="000000"/>
                </a:solidFill>
                <a:cs typeface="Arial" charset="0"/>
              </a:rPr>
              <a:t>Ew</a:t>
            </a:r>
            <a:r>
              <a:rPr lang="de-DE" altLang="de-DE" sz="1400" b="1" dirty="0">
                <a:solidFill>
                  <a:srgbClr val="000000"/>
                </a:solidFill>
                <a:cs typeface="Arial" charset="0"/>
              </a:rPr>
              <a:t>. (B-W: 576)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de-DE" altLang="de-DE" sz="14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94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269776"/>
            <a:ext cx="6379492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Planungssystem</a:t>
            </a: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684338" y="1484313"/>
            <a:ext cx="5521325" cy="6381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00"/>
                </a:solidFill>
              </a:rPr>
              <a:t>Bund:   Raumordnungsgesetz (ROG)</a:t>
            </a:r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3222625" y="2316163"/>
            <a:ext cx="0" cy="255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5667375" y="2316163"/>
            <a:ext cx="0" cy="255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1684338" y="2762250"/>
            <a:ext cx="5521325" cy="13414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</a:rPr>
              <a:t>Länder:   Landesplanungsgesetz (</a:t>
            </a:r>
            <a:r>
              <a:rPr lang="de-DE" altLang="de-DE" sz="1600" dirty="0" err="1">
                <a:solidFill>
                  <a:srgbClr val="000000"/>
                </a:solidFill>
              </a:rPr>
              <a:t>LplG</a:t>
            </a:r>
            <a:r>
              <a:rPr lang="de-DE" altLang="de-DE" sz="1600" dirty="0">
                <a:solidFill>
                  <a:srgbClr val="000000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</a:rPr>
              <a:t>Baden-Württemberg:  </a:t>
            </a:r>
            <a:br>
              <a:rPr lang="de-DE" altLang="de-DE" sz="1600" dirty="0">
                <a:solidFill>
                  <a:srgbClr val="000000"/>
                </a:solidFill>
              </a:rPr>
            </a:br>
            <a:r>
              <a:rPr lang="de-DE" altLang="de-DE" sz="1600" dirty="0" smtClean="0">
                <a:solidFill>
                  <a:srgbClr val="000000"/>
                </a:solidFill>
              </a:rPr>
              <a:t>Wirtschaftsministerium</a:t>
            </a:r>
            <a:r>
              <a:rPr lang="de-DE" altLang="de-DE" sz="1600" dirty="0">
                <a:solidFill>
                  <a:srgbClr val="000000"/>
                </a:solidFill>
              </a:rPr>
              <a:t/>
            </a:r>
            <a:br>
              <a:rPr lang="de-DE" altLang="de-DE" sz="1600" dirty="0">
                <a:solidFill>
                  <a:srgbClr val="000000"/>
                </a:solidFill>
              </a:rPr>
            </a:br>
            <a:r>
              <a:rPr lang="de-DE" altLang="de-DE" sz="1600" dirty="0">
                <a:solidFill>
                  <a:srgbClr val="000000"/>
                </a:solidFill>
              </a:rPr>
              <a:t>(Landesentwicklungsplan)</a:t>
            </a:r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3151188" y="4191000"/>
            <a:ext cx="0" cy="147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6300788" y="4221163"/>
            <a:ext cx="209550" cy="320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6088063" y="4616450"/>
            <a:ext cx="2516187" cy="638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00"/>
                </a:solidFill>
              </a:rPr>
              <a:t>Region: Regionalplan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403350" y="5734050"/>
            <a:ext cx="6153150" cy="10080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00"/>
                </a:solidFill>
              </a:rPr>
              <a:t>Städte und Gemeinden: 	Kommunale Planungshoheit</a:t>
            </a:r>
            <a:br>
              <a:rPr lang="de-DE" altLang="de-DE" sz="1600">
                <a:solidFill>
                  <a:srgbClr val="000000"/>
                </a:solidFill>
              </a:rPr>
            </a:br>
            <a:r>
              <a:rPr lang="de-DE" altLang="de-DE" sz="1600">
                <a:solidFill>
                  <a:srgbClr val="000000"/>
                </a:solidFill>
              </a:rPr>
              <a:t>			- Flächennutzungspläne</a:t>
            </a:r>
            <a:br>
              <a:rPr lang="de-DE" altLang="de-DE" sz="1600">
                <a:solidFill>
                  <a:srgbClr val="000000"/>
                </a:solidFill>
              </a:rPr>
            </a:br>
            <a:r>
              <a:rPr lang="de-DE" altLang="de-DE" sz="1600">
                <a:solidFill>
                  <a:srgbClr val="000000"/>
                </a:solidFill>
              </a:rPr>
              <a:t>			- Bebauungspläne</a:t>
            </a: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H="1">
            <a:off x="6297613" y="5340350"/>
            <a:ext cx="209550" cy="320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>
            <a:off x="1917700" y="354488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820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269776"/>
            <a:ext cx="6379492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Regionalverband - Organigramm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27584" y="4395192"/>
            <a:ext cx="2520950" cy="7429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Verbandsvorsitzender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48309" y="2234605"/>
            <a:ext cx="4321175" cy="134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000000"/>
                </a:solidFill>
              </a:rPr>
              <a:t>Verbandsversammlung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000000"/>
                </a:solidFill>
              </a:rPr>
              <a:t>(</a:t>
            </a:r>
            <a:r>
              <a:rPr lang="de-DE" altLang="de-DE" sz="1800" dirty="0" smtClean="0">
                <a:solidFill>
                  <a:srgbClr val="000000"/>
                </a:solidFill>
              </a:rPr>
              <a:t>72 </a:t>
            </a:r>
            <a:r>
              <a:rPr lang="de-DE" altLang="de-DE" sz="1800" dirty="0">
                <a:solidFill>
                  <a:srgbClr val="000000"/>
                </a:solidFill>
              </a:rPr>
              <a:t>Mitglieder)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356596" y="4395192"/>
            <a:ext cx="2881313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000000"/>
                </a:solidFill>
              </a:rPr>
              <a:t>Planungsausschuss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</a:rPr>
              <a:t>(</a:t>
            </a:r>
            <a:r>
              <a:rPr lang="de-DE" altLang="de-DE" sz="1400" dirty="0" smtClean="0">
                <a:solidFill>
                  <a:srgbClr val="000000"/>
                </a:solidFill>
              </a:rPr>
              <a:t>38 </a:t>
            </a:r>
            <a:r>
              <a:rPr lang="de-DE" altLang="de-DE" sz="1400" dirty="0">
                <a:solidFill>
                  <a:srgbClr val="000000"/>
                </a:solidFill>
              </a:rPr>
              <a:t>Mitglieder)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372721" y="2745780"/>
            <a:ext cx="2197100" cy="8572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00"/>
                </a:solidFill>
              </a:rPr>
              <a:t>Verbandsdirektor</a:t>
            </a:r>
            <a:r>
              <a:rPr lang="de-DE" altLang="de-DE" sz="1000">
                <a:solidFill>
                  <a:srgbClr val="000000"/>
                </a:solidFill>
              </a:rPr>
              <a:t/>
            </a:r>
            <a:br>
              <a:rPr lang="de-DE" altLang="de-DE" sz="1000">
                <a:solidFill>
                  <a:srgbClr val="000000"/>
                </a:solidFill>
              </a:rPr>
            </a:br>
            <a:r>
              <a:rPr lang="de-DE" altLang="de-DE" sz="100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00"/>
                </a:solidFill>
              </a:rPr>
              <a:t>Verbandsverwaltung</a:t>
            </a: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5940921" y="3099792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2556371" y="3747492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5004296" y="3747492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742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269776"/>
            <a:ext cx="6379492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Planungssystem</a:t>
            </a:r>
          </a:p>
        </p:txBody>
      </p:sp>
      <p:pic>
        <p:nvPicPr>
          <p:cNvPr id="15" name="Picture 2" descr="STRUKTURKARTE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013"/>
            <a:ext cx="6192838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642100" y="1268413"/>
            <a:ext cx="2233613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 dirty="0">
                <a:solidFill>
                  <a:srgbClr val="000000"/>
                </a:solidFill>
                <a:ea typeface="ＭＳ Ｐゴシック" pitchFamily="34" charset="-128"/>
              </a:rPr>
              <a:t>Raumkategorien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Verdichtungsraum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Randzone um den Verdichtungsraum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Ländlicher Raum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 dirty="0">
                <a:solidFill>
                  <a:srgbClr val="000000"/>
                </a:solidFill>
                <a:ea typeface="ＭＳ Ｐゴシック" pitchFamily="34" charset="-128"/>
              </a:rPr>
              <a:t>Zentrale Orte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1 Oberzentrum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8 Mittelzentren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22 Unterzentren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27 Kleinzentren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 dirty="0">
                <a:solidFill>
                  <a:srgbClr val="000000"/>
                </a:solidFill>
                <a:ea typeface="ＭＳ Ｐゴシック" pitchFamily="34" charset="-128"/>
              </a:rPr>
              <a:t>Entwicklungsachsen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Eisenbahn </a:t>
            </a: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  <a:sym typeface="Wingdings 3" pitchFamily="18" charset="2"/>
              </a:rPr>
              <a:t> Straße</a:t>
            </a:r>
          </a:p>
        </p:txBody>
      </p:sp>
    </p:spTree>
    <p:extLst>
      <p:ext uri="{BB962C8B-B14F-4D97-AF65-F5344CB8AC3E}">
        <p14:creationId xmlns:p14="http://schemas.microsoft.com/office/powerpoint/2010/main" val="2671290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269776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Ausschnitt aus der Raumnutzungskarte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71599" y="126979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Beispiel Eppingen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00808"/>
            <a:ext cx="73914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95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269776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Natürliche Bevölkerungsentwicklung</a:t>
            </a:r>
          </a:p>
        </p:txBody>
      </p:sp>
      <p:sp>
        <p:nvSpPr>
          <p:cNvPr id="7" name="Rectangle 5"/>
          <p:cNvSpPr>
            <a:spLocks noGrp="1" noChangeArrowheads="1"/>
          </p:cNvSpPr>
          <p:nvPr/>
        </p:nvSpPr>
        <p:spPr bwMode="auto">
          <a:xfrm>
            <a:off x="755576" y="1412875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r>
              <a:rPr lang="de-DE" altLang="de-DE" sz="1000" b="1" dirty="0" smtClean="0">
                <a:solidFill>
                  <a:srgbClr val="000000"/>
                </a:solidFill>
                <a:ea typeface="ＭＳ Ｐゴシック" pitchFamily="34" charset="-128"/>
              </a:rPr>
              <a:t>Abbildung: Regionalverband Heilbronn-Franken 2017;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r>
              <a:rPr lang="de-DE" altLang="de-DE" sz="1000" b="1" dirty="0" smtClean="0">
                <a:solidFill>
                  <a:srgbClr val="000000"/>
                </a:solidFill>
                <a:ea typeface="ＭＳ Ｐゴシック" pitchFamily="34" charset="-128"/>
              </a:rPr>
              <a:t>Datengrundlage: Statistisches Bundesamt 2017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1026"/>
            <a:ext cx="7695267" cy="414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464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F3F825-4E1E-47CB-AED5-DCE39C311266}" type="slidenum">
              <a:rPr lang="de-DE" altLang="de-DE" sz="1400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>
          <a:xfrm>
            <a:off x="712788" y="269776"/>
            <a:ext cx="7715250" cy="1143000"/>
          </a:xfrm>
        </p:spPr>
        <p:txBody>
          <a:bodyPr/>
          <a:lstStyle/>
          <a:p>
            <a:pPr algn="l" eaLnBrk="1" hangingPunct="1"/>
            <a:r>
              <a:rPr lang="de-DE" altLang="de-DE" sz="2400" dirty="0" smtClean="0">
                <a:ea typeface="ＭＳ Ｐゴシック" pitchFamily="34" charset="-128"/>
              </a:rPr>
              <a:t>Natürliche Bevölkerungsentwicklung</a:t>
            </a:r>
          </a:p>
        </p:txBody>
      </p:sp>
      <p:sp>
        <p:nvSpPr>
          <p:cNvPr id="7" name="Rectangle 5"/>
          <p:cNvSpPr>
            <a:spLocks noGrp="1" noChangeArrowheads="1"/>
          </p:cNvSpPr>
          <p:nvPr/>
        </p:nvSpPr>
        <p:spPr bwMode="auto">
          <a:xfrm>
            <a:off x="755576" y="1412875"/>
            <a:ext cx="79312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0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r>
              <a:rPr lang="de-DE" altLang="de-DE" sz="1000" b="1" dirty="0" smtClean="0">
                <a:solidFill>
                  <a:srgbClr val="000000"/>
                </a:solidFill>
                <a:ea typeface="ＭＳ Ｐゴシック" pitchFamily="34" charset="-128"/>
              </a:rPr>
              <a:t>Abbildung: Regionalverband Heilbronn-Franken 2017</a:t>
            </a:r>
            <a:endParaRPr lang="de-DE" altLang="de-DE" sz="10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r>
              <a:rPr lang="de-DE" altLang="de-DE" sz="1000" b="1" dirty="0" smtClean="0">
                <a:solidFill>
                  <a:srgbClr val="000000"/>
                </a:solidFill>
                <a:ea typeface="ＭＳ Ｐゴシック" pitchFamily="34" charset="-128"/>
              </a:rPr>
              <a:t>Datengrundlage: Statistisches Landesamt Baden-Württemberg 2017</a:t>
            </a:r>
            <a:endParaRPr lang="de-DE" altLang="de-DE" sz="10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Tx/>
              <a:buNone/>
              <a:defRPr/>
            </a:pPr>
            <a:endParaRPr lang="de-DE" altLang="de-DE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3882"/>
            <a:ext cx="7272808" cy="39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3851920" y="4077072"/>
            <a:ext cx="1224136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rPr>
              <a:t>Kinder der Babyboomer</a:t>
            </a:r>
          </a:p>
        </p:txBody>
      </p:sp>
      <p:sp>
        <p:nvSpPr>
          <p:cNvPr id="3" name="Pfeil nach unten 2"/>
          <p:cNvSpPr/>
          <p:nvPr/>
        </p:nvSpPr>
        <p:spPr bwMode="auto">
          <a:xfrm>
            <a:off x="6660232" y="2758582"/>
            <a:ext cx="864096" cy="1174474"/>
          </a:xfrm>
          <a:prstGeom prst="downArrow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</a:rPr>
              <a:t>Demografische Lücke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183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PowerPoint">
  <a:themeElements>
    <a:clrScheme name="Vorlage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</Words>
  <Application>Microsoft Office PowerPoint</Application>
  <PresentationFormat>Bildschirmpräsentation (4:3)</PresentationFormat>
  <Paragraphs>308</Paragraphs>
  <Slides>28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Vorlage PowerPoint</vt:lpstr>
      <vt:lpstr>PowerPoint-Präsentation</vt:lpstr>
      <vt:lpstr>Region Heilbronn-Franken</vt:lpstr>
      <vt:lpstr>Strukturdaten der Region Heilbronn-Franken</vt:lpstr>
      <vt:lpstr>Planungssystem</vt:lpstr>
      <vt:lpstr>Regionalverband - Organigramm</vt:lpstr>
      <vt:lpstr>Planungssystem</vt:lpstr>
      <vt:lpstr>Ausschnitt aus der Raumnutzungskarte</vt:lpstr>
      <vt:lpstr>Natürliche Bevölkerungsentwicklung</vt:lpstr>
      <vt:lpstr>Natürliche Bevölkerungsentwicklung</vt:lpstr>
      <vt:lpstr>Wanderungsbewegungen</vt:lpstr>
      <vt:lpstr>Demografie – Reurbanisierung</vt:lpstr>
      <vt:lpstr>Demografie – Reurbanisierung</vt:lpstr>
      <vt:lpstr>Demografie – Reurbanisierung</vt:lpstr>
      <vt:lpstr>Reurbanisierung</vt:lpstr>
      <vt:lpstr>Räumliche Ausdifferenzierung Bevölkerungsstand – Entwicklung 2001-2010 </vt:lpstr>
      <vt:lpstr>Preise pro Quadratmeter (Durchschnitt der Jahre 2003 bis 2012)</vt:lpstr>
      <vt:lpstr>Leerstände in den Gemeinden der Region Heilbronn-Franken (Zensuserhebung 2011) </vt:lpstr>
      <vt:lpstr>Entwicklung des Wohnungsbestands</vt:lpstr>
      <vt:lpstr>Sozialversicherungspflichtige Beschäftigung</vt:lpstr>
      <vt:lpstr>Beschäftigungsentwicklung</vt:lpstr>
      <vt:lpstr>Sozialversicherungspflichtige Beschäftigung</vt:lpstr>
      <vt:lpstr>Branchenportfolio Landkreis Heilbronn</vt:lpstr>
      <vt:lpstr>Sozialversicherungspflichtige Beschäftigung</vt:lpstr>
      <vt:lpstr>Entwicklung der Pendlersaldi in der Region Heilbronn-Franken</vt:lpstr>
      <vt:lpstr>Pendlerströme in die Region Heilbronn-Franken</vt:lpstr>
      <vt:lpstr>Pendlerstruktur in der Region Heilbronn-Franken</vt:lpstr>
      <vt:lpstr>Einpendlerkarte Heilbronn</vt:lpstr>
      <vt:lpstr>Vielen Dank für Ihre Aufmerksamkeit!</vt:lpstr>
    </vt:vector>
  </TitlesOfParts>
  <Company>RVF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pany</dc:creator>
  <cp:lastModifiedBy>Heberling, Martin</cp:lastModifiedBy>
  <cp:revision>323</cp:revision>
  <cp:lastPrinted>2017-02-03T14:21:13Z</cp:lastPrinted>
  <dcterms:created xsi:type="dcterms:W3CDTF">2008-11-18T08:12:04Z</dcterms:created>
  <dcterms:modified xsi:type="dcterms:W3CDTF">2017-02-03T14:47:00Z</dcterms:modified>
</cp:coreProperties>
</file>