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55"/>
  </p:notesMasterIdLst>
  <p:handoutMasterIdLst>
    <p:handoutMasterId r:id="rId56"/>
  </p:handoutMasterIdLst>
  <p:sldIdLst>
    <p:sldId id="488" r:id="rId2"/>
    <p:sldId id="256" r:id="rId3"/>
    <p:sldId id="443" r:id="rId4"/>
    <p:sldId id="444" r:id="rId5"/>
    <p:sldId id="445" r:id="rId6"/>
    <p:sldId id="446" r:id="rId7"/>
    <p:sldId id="559" r:id="rId8"/>
    <p:sldId id="451" r:id="rId9"/>
    <p:sldId id="452" r:id="rId10"/>
    <p:sldId id="541" r:id="rId11"/>
    <p:sldId id="453" r:id="rId12"/>
    <p:sldId id="538" r:id="rId13"/>
    <p:sldId id="493" r:id="rId14"/>
    <p:sldId id="536" r:id="rId15"/>
    <p:sldId id="492" r:id="rId16"/>
    <p:sldId id="455" r:id="rId17"/>
    <p:sldId id="454" r:id="rId18"/>
    <p:sldId id="470" r:id="rId19"/>
    <p:sldId id="481" r:id="rId20"/>
    <p:sldId id="537" r:id="rId21"/>
    <p:sldId id="494" r:id="rId22"/>
    <p:sldId id="532" r:id="rId23"/>
    <p:sldId id="535" r:id="rId24"/>
    <p:sldId id="457" r:id="rId25"/>
    <p:sldId id="458" r:id="rId26"/>
    <p:sldId id="459" r:id="rId27"/>
    <p:sldId id="461" r:id="rId28"/>
    <p:sldId id="477" r:id="rId29"/>
    <p:sldId id="525" r:id="rId30"/>
    <p:sldId id="526" r:id="rId31"/>
    <p:sldId id="463" r:id="rId32"/>
    <p:sldId id="464" r:id="rId33"/>
    <p:sldId id="500" r:id="rId34"/>
    <p:sldId id="501" r:id="rId35"/>
    <p:sldId id="465" r:id="rId36"/>
    <p:sldId id="502" r:id="rId37"/>
    <p:sldId id="506" r:id="rId38"/>
    <p:sldId id="504" r:id="rId39"/>
    <p:sldId id="505" r:id="rId40"/>
    <p:sldId id="510" r:id="rId41"/>
    <p:sldId id="509" r:id="rId42"/>
    <p:sldId id="507" r:id="rId43"/>
    <p:sldId id="533" r:id="rId44"/>
    <p:sldId id="467" r:id="rId45"/>
    <p:sldId id="468" r:id="rId46"/>
    <p:sldId id="518" r:id="rId47"/>
    <p:sldId id="520" r:id="rId48"/>
    <p:sldId id="521" r:id="rId49"/>
    <p:sldId id="524" r:id="rId50"/>
    <p:sldId id="522" r:id="rId51"/>
    <p:sldId id="534" r:id="rId52"/>
    <p:sldId id="556" r:id="rId53"/>
    <p:sldId id="516" r:id="rId54"/>
  </p:sldIdLst>
  <p:sldSz cx="9144000" cy="6858000" type="screen4x3"/>
  <p:notesSz cx="6797675" cy="9926638"/>
  <p:defaultTextStyle>
    <a:defPPr>
      <a:defRPr lang="de-DE"/>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76" autoAdjust="0"/>
    <p:restoredTop sz="89706" autoAdjust="0"/>
  </p:normalViewPr>
  <p:slideViewPr>
    <p:cSldViewPr>
      <p:cViewPr>
        <p:scale>
          <a:sx n="76" d="100"/>
          <a:sy n="76" d="100"/>
        </p:scale>
        <p:origin x="-1120" y="-80"/>
      </p:cViewPr>
      <p:guideLst>
        <p:guide orient="horz" pos="2160"/>
        <p:guide pos="2880"/>
      </p:guideLst>
    </p:cSldViewPr>
  </p:slideViewPr>
  <p:outlineViewPr>
    <p:cViewPr>
      <p:scale>
        <a:sx n="33" d="100"/>
        <a:sy n="33" d="100"/>
      </p:scale>
      <p:origin x="42" y="537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wrap="square" lIns="91431" tIns="45715" rIns="91431" bIns="45715" numCol="1" anchor="t" anchorCtr="0" compatLnSpc="1">
            <a:prstTxWarp prst="textNoShape">
              <a:avLst/>
            </a:prstTxWarp>
          </a:bodyPr>
          <a:lstStyle>
            <a:lvl1pPr eaLnBrk="1" hangingPunct="1">
              <a:defRPr sz="1200">
                <a:latin typeface="Calibri" pitchFamily="34" charset="0"/>
              </a:defRPr>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wrap="square" lIns="91431" tIns="45715" rIns="91431" bIns="45715" numCol="1" anchor="t" anchorCtr="0" compatLnSpc="1">
            <a:prstTxWarp prst="textNoShape">
              <a:avLst/>
            </a:prstTxWarp>
          </a:bodyPr>
          <a:lstStyle>
            <a:lvl1pPr algn="r" eaLnBrk="1" hangingPunct="1">
              <a:defRPr sz="1200">
                <a:latin typeface="Calibri" pitchFamily="34" charset="0"/>
              </a:defRPr>
            </a:lvl1pPr>
          </a:lstStyle>
          <a:p>
            <a:fld id="{68529387-4908-449D-A9CB-7DF5D1E3FBAC}" type="datetimeFigureOut">
              <a:rPr lang="de-DE"/>
              <a:pPr/>
              <a:t>13.02.19</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wrap="square" lIns="91431" tIns="45715" rIns="91431" bIns="45715" numCol="1" anchor="b" anchorCtr="0" compatLnSpc="1">
            <a:prstTxWarp prst="textNoShape">
              <a:avLst/>
            </a:prstTxWarp>
          </a:bodyPr>
          <a:lstStyle>
            <a:lvl1pPr eaLnBrk="1" hangingPunct="1">
              <a:defRPr sz="1200">
                <a:latin typeface="Calibri" pitchFamily="34" charset="0"/>
              </a:defRPr>
            </a:lvl1pPr>
          </a:lstStyle>
          <a:p>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wrap="square" lIns="91431" tIns="45715" rIns="91431" bIns="45715" numCol="1" anchor="b" anchorCtr="0" compatLnSpc="1">
            <a:prstTxWarp prst="textNoShape">
              <a:avLst/>
            </a:prstTxWarp>
          </a:bodyPr>
          <a:lstStyle>
            <a:lvl1pPr algn="r" eaLnBrk="1" hangingPunct="1">
              <a:defRPr sz="1200">
                <a:latin typeface="Calibri" pitchFamily="34" charset="0"/>
              </a:defRPr>
            </a:lvl1pPr>
          </a:lstStyle>
          <a:p>
            <a:fld id="{F8773A15-F6A8-4DC8-A7F7-CD5E37452D6F}" type="slidenum">
              <a:rPr lang="de-DE" altLang="de-DE"/>
              <a:pPr/>
              <a:t>‹Nr.›</a:t>
            </a:fld>
            <a:endParaRPr lang="de-DE" altLang="de-DE"/>
          </a:p>
        </p:txBody>
      </p:sp>
    </p:spTree>
    <p:extLst>
      <p:ext uri="{BB962C8B-B14F-4D97-AF65-F5344CB8AC3E}">
        <p14:creationId xmlns:p14="http://schemas.microsoft.com/office/powerpoint/2010/main" val="2217985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wrap="square" lIns="91431" tIns="45715" rIns="91431" bIns="45715" numCol="1" anchor="t" anchorCtr="0" compatLnSpc="1">
            <a:prstTxWarp prst="textNoShape">
              <a:avLst/>
            </a:prstTxWarp>
          </a:bodyPr>
          <a:lstStyle>
            <a:lvl1pPr eaLnBrk="1" hangingPunct="1">
              <a:defRPr sz="1200">
                <a:latin typeface="Calibri" pitchFamily="34" charset="0"/>
              </a:defRPr>
            </a:lvl1pPr>
          </a:lstStyle>
          <a:p>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wrap="square" lIns="91431" tIns="45715" rIns="91431" bIns="45715" numCol="1" anchor="t" anchorCtr="0" compatLnSpc="1">
            <a:prstTxWarp prst="textNoShape">
              <a:avLst/>
            </a:prstTxWarp>
          </a:bodyPr>
          <a:lstStyle>
            <a:lvl1pPr algn="r" eaLnBrk="1" hangingPunct="1">
              <a:defRPr sz="1200">
                <a:latin typeface="Calibri" pitchFamily="34" charset="0"/>
              </a:defRPr>
            </a:lvl1pPr>
          </a:lstStyle>
          <a:p>
            <a:fld id="{567D4B5A-E63E-4DB4-AB84-6D32F9BD5DE3}" type="datetimeFigureOut">
              <a:rPr lang="de-DE"/>
              <a:pPr/>
              <a:t>13.02.19</a:t>
            </a:fld>
            <a:endParaRPr lang="de-DE"/>
          </a:p>
        </p:txBody>
      </p:sp>
      <p:sp>
        <p:nvSpPr>
          <p:cNvPr id="4" name="Folienbildplatzhalt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31" tIns="45715" rIns="91431" bIns="45715" rtlCol="0" anchor="ctr"/>
          <a:lstStyle/>
          <a:p>
            <a:pPr lvl="0"/>
            <a:endParaRPr lang="de-DE" noProof="0" smtClean="0"/>
          </a:p>
        </p:txBody>
      </p:sp>
      <p:sp>
        <p:nvSpPr>
          <p:cNvPr id="5" name="Notizenplatzhalter 4"/>
          <p:cNvSpPr>
            <a:spLocks noGrp="1"/>
          </p:cNvSpPr>
          <p:nvPr>
            <p:ph type="body" sz="quarter" idx="3"/>
          </p:nvPr>
        </p:nvSpPr>
        <p:spPr>
          <a:xfrm>
            <a:off x="679450" y="4714875"/>
            <a:ext cx="5438775" cy="4467225"/>
          </a:xfrm>
          <a:prstGeom prst="rect">
            <a:avLst/>
          </a:prstGeom>
        </p:spPr>
        <p:txBody>
          <a:bodyPr vert="horz" lIns="91431" tIns="45715" rIns="91431" bIns="45715"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9428163"/>
            <a:ext cx="2946400" cy="496887"/>
          </a:xfrm>
          <a:prstGeom prst="rect">
            <a:avLst/>
          </a:prstGeom>
        </p:spPr>
        <p:txBody>
          <a:bodyPr vert="horz" wrap="square" lIns="91431" tIns="45715" rIns="91431" bIns="45715" numCol="1" anchor="b" anchorCtr="0" compatLnSpc="1">
            <a:prstTxWarp prst="textNoShape">
              <a:avLst/>
            </a:prstTxWarp>
          </a:bodyPr>
          <a:lstStyle>
            <a:lvl1pPr eaLnBrk="1" hangingPunct="1">
              <a:defRPr sz="1200">
                <a:latin typeface="Calibri" pitchFamily="34" charset="0"/>
              </a:defRPr>
            </a:lvl1pPr>
          </a:lstStyle>
          <a:p>
            <a:endParaRPr lang="de-DE"/>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wrap="square" lIns="91431" tIns="45715" rIns="91431" bIns="45715" numCol="1" anchor="b" anchorCtr="0" compatLnSpc="1">
            <a:prstTxWarp prst="textNoShape">
              <a:avLst/>
            </a:prstTxWarp>
          </a:bodyPr>
          <a:lstStyle>
            <a:lvl1pPr algn="r" eaLnBrk="1" hangingPunct="1">
              <a:defRPr sz="1200">
                <a:latin typeface="Calibri" pitchFamily="34" charset="0"/>
              </a:defRPr>
            </a:lvl1pPr>
          </a:lstStyle>
          <a:p>
            <a:fld id="{2C4AEECA-2F8D-4454-817A-55D3990CF5CF}" type="slidenum">
              <a:rPr lang="de-DE" altLang="de-DE"/>
              <a:pPr/>
              <a:t>‹Nr.›</a:t>
            </a:fld>
            <a:endParaRPr lang="de-DE" altLang="de-DE"/>
          </a:p>
        </p:txBody>
      </p:sp>
    </p:spTree>
    <p:extLst>
      <p:ext uri="{BB962C8B-B14F-4D97-AF65-F5344CB8AC3E}">
        <p14:creationId xmlns:p14="http://schemas.microsoft.com/office/powerpoint/2010/main" val="2441225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alternative Fakten</a:t>
            </a:r>
            <a:endParaRPr lang="de-DE" dirty="0"/>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1</a:t>
            </a:fld>
            <a:endParaRPr lang="de-DE" altLang="de-DE"/>
          </a:p>
        </p:txBody>
      </p:sp>
    </p:spTree>
    <p:extLst>
      <p:ext uri="{BB962C8B-B14F-4D97-AF65-F5344CB8AC3E}">
        <p14:creationId xmlns:p14="http://schemas.microsoft.com/office/powerpoint/2010/main" val="2036000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Strukturierung im</a:t>
            </a:r>
            <a:r>
              <a:rPr lang="de-DE" baseline="0" dirty="0" smtClean="0"/>
              <a:t> Sinne eines </a:t>
            </a:r>
            <a:r>
              <a:rPr lang="de-DE" baseline="0" dirty="0" err="1" smtClean="0"/>
              <a:t>Advance</a:t>
            </a:r>
            <a:r>
              <a:rPr lang="de-DE" baseline="0" dirty="0" smtClean="0"/>
              <a:t> Organizer</a:t>
            </a:r>
            <a:endParaRPr lang="de-DE" dirty="0"/>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14</a:t>
            </a:fld>
            <a:endParaRPr lang="de-DE" altLang="de-DE"/>
          </a:p>
        </p:txBody>
      </p:sp>
    </p:spTree>
    <p:extLst>
      <p:ext uri="{BB962C8B-B14F-4D97-AF65-F5344CB8AC3E}">
        <p14:creationId xmlns:p14="http://schemas.microsoft.com/office/powerpoint/2010/main" val="3690405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Strukturierung im</a:t>
            </a:r>
            <a:r>
              <a:rPr lang="de-DE" baseline="0" dirty="0" smtClean="0"/>
              <a:t> Sinne eines </a:t>
            </a:r>
            <a:r>
              <a:rPr lang="de-DE" baseline="0" dirty="0" err="1" smtClean="0"/>
              <a:t>Advance</a:t>
            </a:r>
            <a:r>
              <a:rPr lang="de-DE" baseline="0" dirty="0" smtClean="0"/>
              <a:t> Organizer</a:t>
            </a:r>
            <a:endParaRPr lang="de-DE" dirty="0"/>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15</a:t>
            </a:fld>
            <a:endParaRPr lang="de-DE" altLang="de-DE"/>
          </a:p>
        </p:txBody>
      </p:sp>
    </p:spTree>
    <p:extLst>
      <p:ext uri="{BB962C8B-B14F-4D97-AF65-F5344CB8AC3E}">
        <p14:creationId xmlns:p14="http://schemas.microsoft.com/office/powerpoint/2010/main" val="3690405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Submarines Relief muss man etwas </a:t>
            </a:r>
            <a:r>
              <a:rPr lang="de-DE" dirty="0" err="1" smtClean="0"/>
              <a:t>reinbescheissen</a:t>
            </a:r>
            <a:endParaRPr lang="de-DE" dirty="0"/>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16</a:t>
            </a:fld>
            <a:endParaRPr lang="de-DE" altLang="de-DE"/>
          </a:p>
        </p:txBody>
      </p:sp>
    </p:spTree>
    <p:extLst>
      <p:ext uri="{BB962C8B-B14F-4D97-AF65-F5344CB8AC3E}">
        <p14:creationId xmlns:p14="http://schemas.microsoft.com/office/powerpoint/2010/main" val="2586007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Arbeitsblatt</a:t>
            </a:r>
            <a:endParaRPr lang="de-DE" dirty="0"/>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18</a:t>
            </a:fld>
            <a:endParaRPr lang="de-DE" altLang="de-DE"/>
          </a:p>
        </p:txBody>
      </p:sp>
    </p:spTree>
    <p:extLst>
      <p:ext uri="{BB962C8B-B14F-4D97-AF65-F5344CB8AC3E}">
        <p14:creationId xmlns:p14="http://schemas.microsoft.com/office/powerpoint/2010/main" val="1635294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Arbeitsblatt</a:t>
            </a:r>
            <a:endParaRPr lang="de-DE" dirty="0"/>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21</a:t>
            </a:fld>
            <a:endParaRPr lang="de-DE" altLang="de-DE"/>
          </a:p>
        </p:txBody>
      </p:sp>
    </p:spTree>
    <p:extLst>
      <p:ext uri="{BB962C8B-B14F-4D97-AF65-F5344CB8AC3E}">
        <p14:creationId xmlns:p14="http://schemas.microsoft.com/office/powerpoint/2010/main" val="1635294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an Beispielcurricula angelehnt</a:t>
            </a:r>
            <a:endParaRPr lang="de-DE" dirty="0"/>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22</a:t>
            </a:fld>
            <a:endParaRPr lang="de-DE" altLang="de-DE"/>
          </a:p>
        </p:txBody>
      </p:sp>
    </p:spTree>
    <p:extLst>
      <p:ext uri="{BB962C8B-B14F-4D97-AF65-F5344CB8AC3E}">
        <p14:creationId xmlns:p14="http://schemas.microsoft.com/office/powerpoint/2010/main" val="1418520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Einstieg: Erstasten: Muscheln, Sand, Plastik...</a:t>
            </a:r>
          </a:p>
          <a:p>
            <a:r>
              <a:rPr lang="de-DE" dirty="0" err="1" smtClean="0"/>
              <a:t>Chimneys</a:t>
            </a:r>
            <a:r>
              <a:rPr lang="de-DE" dirty="0" smtClean="0"/>
              <a:t>, </a:t>
            </a:r>
            <a:r>
              <a:rPr lang="de-DE" dirty="0" err="1" smtClean="0"/>
              <a:t>roughly</a:t>
            </a:r>
            <a:r>
              <a:rPr lang="de-DE" dirty="0" smtClean="0"/>
              <a:t> 15-km-wide </a:t>
            </a:r>
            <a:r>
              <a:rPr lang="de-DE" dirty="0" err="1" smtClean="0"/>
              <a:t>pillars</a:t>
            </a:r>
            <a:r>
              <a:rPr lang="de-DE" dirty="0" smtClean="0"/>
              <a:t> </a:t>
            </a:r>
            <a:r>
              <a:rPr lang="de-DE" dirty="0" err="1" smtClean="0"/>
              <a:t>with</a:t>
            </a:r>
            <a:r>
              <a:rPr lang="de-DE" dirty="0" smtClean="0"/>
              <a:t> </a:t>
            </a:r>
            <a:r>
              <a:rPr lang="de-DE" dirty="0" err="1" smtClean="0"/>
              <a:t>water</a:t>
            </a:r>
            <a:r>
              <a:rPr lang="de-DE" dirty="0" smtClean="0"/>
              <a:t> </a:t>
            </a:r>
            <a:r>
              <a:rPr lang="de-DE" dirty="0" err="1" smtClean="0"/>
              <a:t>falling</a:t>
            </a:r>
            <a:r>
              <a:rPr lang="de-DE" dirty="0" smtClean="0"/>
              <a:t> </a:t>
            </a:r>
            <a:r>
              <a:rPr lang="de-DE" dirty="0" err="1" smtClean="0"/>
              <a:t>up</a:t>
            </a:r>
            <a:r>
              <a:rPr lang="de-DE" dirty="0" smtClean="0"/>
              <a:t> </a:t>
            </a:r>
            <a:r>
              <a:rPr lang="de-DE" dirty="0" err="1" smtClean="0"/>
              <a:t>to</a:t>
            </a:r>
            <a:r>
              <a:rPr lang="de-DE" dirty="0" smtClean="0"/>
              <a:t> 4,000 m. 17,000,000 m³ </a:t>
            </a:r>
            <a:r>
              <a:rPr lang="de-DE" dirty="0" err="1" smtClean="0"/>
              <a:t>of</a:t>
            </a:r>
            <a:r>
              <a:rPr lang="de-DE" dirty="0" smtClean="0"/>
              <a:t> </a:t>
            </a:r>
            <a:r>
              <a:rPr lang="de-DE" dirty="0" err="1" smtClean="0"/>
              <a:t>water</a:t>
            </a:r>
            <a:r>
              <a:rPr lang="de-DE" dirty="0" smtClean="0"/>
              <a:t> per </a:t>
            </a:r>
            <a:r>
              <a:rPr lang="de-DE" dirty="0" err="1" smtClean="0"/>
              <a:t>second</a:t>
            </a:r>
            <a:r>
              <a:rPr lang="de-DE" dirty="0" smtClean="0"/>
              <a:t>, </a:t>
            </a:r>
            <a:r>
              <a:rPr lang="de-DE" dirty="0" err="1" smtClean="0"/>
              <a:t>or</a:t>
            </a:r>
            <a:r>
              <a:rPr lang="de-DE" dirty="0" smtClean="0"/>
              <a:t> </a:t>
            </a:r>
            <a:r>
              <a:rPr lang="de-DE" dirty="0" err="1" smtClean="0"/>
              <a:t>roughly</a:t>
            </a:r>
            <a:r>
              <a:rPr lang="de-DE" dirty="0" smtClean="0"/>
              <a:t> 15 </a:t>
            </a:r>
            <a:r>
              <a:rPr lang="de-DE" dirty="0" err="1" smtClean="0"/>
              <a:t>times</a:t>
            </a:r>
            <a:r>
              <a:rPr lang="de-DE" dirty="0" smtClean="0"/>
              <a:t> </a:t>
            </a:r>
            <a:r>
              <a:rPr lang="de-DE" dirty="0" err="1" smtClean="0"/>
              <a:t>more</a:t>
            </a:r>
            <a:r>
              <a:rPr lang="de-DE" dirty="0" smtClean="0"/>
              <a:t> </a:t>
            </a:r>
            <a:r>
              <a:rPr lang="de-DE" dirty="0" err="1" smtClean="0"/>
              <a:t>water</a:t>
            </a:r>
            <a:r>
              <a:rPr lang="de-DE" dirty="0" smtClean="0"/>
              <a:t> </a:t>
            </a:r>
            <a:r>
              <a:rPr lang="de-DE" dirty="0" err="1" smtClean="0"/>
              <a:t>than</a:t>
            </a:r>
            <a:r>
              <a:rPr lang="de-DE" dirty="0" smtClean="0"/>
              <a:t> </a:t>
            </a:r>
            <a:r>
              <a:rPr lang="de-DE" dirty="0" err="1" smtClean="0"/>
              <a:t>is</a:t>
            </a:r>
            <a:r>
              <a:rPr lang="de-DE" dirty="0" smtClean="0"/>
              <a:t> </a:t>
            </a:r>
            <a:r>
              <a:rPr lang="de-DE" dirty="0" err="1" smtClean="0"/>
              <a:t>carried</a:t>
            </a:r>
            <a:r>
              <a:rPr lang="de-DE" dirty="0" smtClean="0"/>
              <a:t> </a:t>
            </a:r>
            <a:r>
              <a:rPr lang="de-DE" dirty="0" err="1" smtClean="0"/>
              <a:t>by</a:t>
            </a:r>
            <a:r>
              <a:rPr lang="de-DE" dirty="0" smtClean="0"/>
              <a:t> all </a:t>
            </a:r>
            <a:r>
              <a:rPr lang="de-DE" dirty="0" err="1" smtClean="0"/>
              <a:t>the</a:t>
            </a:r>
            <a:r>
              <a:rPr lang="de-DE" dirty="0" smtClean="0"/>
              <a:t> </a:t>
            </a:r>
            <a:r>
              <a:rPr lang="de-DE" dirty="0" err="1" smtClean="0"/>
              <a:t>rivers</a:t>
            </a:r>
            <a:r>
              <a:rPr lang="de-DE" dirty="0" smtClean="0"/>
              <a:t> in </a:t>
            </a:r>
            <a:r>
              <a:rPr lang="de-DE" dirty="0" err="1" smtClean="0"/>
              <a:t>the</a:t>
            </a:r>
            <a:r>
              <a:rPr lang="de-DE" dirty="0" smtClean="0"/>
              <a:t> </a:t>
            </a:r>
            <a:r>
              <a:rPr lang="de-DE" dirty="0" err="1" smtClean="0"/>
              <a:t>world</a:t>
            </a:r>
            <a:r>
              <a:rPr lang="de-DE" dirty="0" smtClean="0"/>
              <a:t>. </a:t>
            </a:r>
          </a:p>
          <a:p>
            <a:endParaRPr lang="de-DE" dirty="0"/>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25</a:t>
            </a:fld>
            <a:endParaRPr lang="de-DE" altLang="de-DE"/>
          </a:p>
        </p:txBody>
      </p:sp>
    </p:spTree>
    <p:extLst>
      <p:ext uri="{BB962C8B-B14F-4D97-AF65-F5344CB8AC3E}">
        <p14:creationId xmlns:p14="http://schemas.microsoft.com/office/powerpoint/2010/main" val="2849639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Was muss ein Schüler können...</a:t>
            </a:r>
            <a:endParaRPr lang="de-DE" dirty="0"/>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26</a:t>
            </a:fld>
            <a:endParaRPr lang="de-DE" altLang="de-DE"/>
          </a:p>
        </p:txBody>
      </p:sp>
    </p:spTree>
    <p:extLst>
      <p:ext uri="{BB962C8B-B14F-4D97-AF65-F5344CB8AC3E}">
        <p14:creationId xmlns:p14="http://schemas.microsoft.com/office/powerpoint/2010/main" val="691318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smtClean="0"/>
              <a:t>Funktion</a:t>
            </a:r>
            <a:r>
              <a:rPr lang="de-DE" sz="1200" baseline="0" dirty="0" smtClean="0"/>
              <a:t> Workshop: Über lernen sprechen, in die Thematik reindenken, neue Lehrwerke kennenlernen</a:t>
            </a:r>
            <a:endParaRPr lang="de-DE" sz="1200" dirty="0"/>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27</a:t>
            </a:fld>
            <a:endParaRPr lang="de-DE" altLang="de-DE"/>
          </a:p>
        </p:txBody>
      </p:sp>
    </p:spTree>
    <p:extLst>
      <p:ext uri="{BB962C8B-B14F-4D97-AF65-F5344CB8AC3E}">
        <p14:creationId xmlns:p14="http://schemas.microsoft.com/office/powerpoint/2010/main" val="371624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A3</a:t>
            </a:r>
            <a:r>
              <a:rPr lang="de-DE" baseline="0" dirty="0" smtClean="0"/>
              <a:t> kopieren</a:t>
            </a:r>
            <a:endParaRPr lang="de-DE" dirty="0" smtClean="0"/>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28</a:t>
            </a:fld>
            <a:endParaRPr lang="de-DE" altLang="de-DE"/>
          </a:p>
        </p:txBody>
      </p:sp>
    </p:spTree>
    <p:extLst>
      <p:ext uri="{BB962C8B-B14F-4D97-AF65-F5344CB8AC3E}">
        <p14:creationId xmlns:p14="http://schemas.microsoft.com/office/powerpoint/2010/main" val="2393359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Folienbildplatzhalter 1"/>
          <p:cNvSpPr>
            <a:spLocks noGrp="1" noRot="1" noChangeAspect="1" noTextEdit="1"/>
          </p:cNvSpPr>
          <p:nvPr>
            <p:ph type="sldImg"/>
          </p:nvPr>
        </p:nvSpPr>
        <p:spPr bwMode="auto">
          <a:noFill/>
          <a:ln>
            <a:solidFill>
              <a:srgbClr val="000000"/>
            </a:solidFill>
            <a:miter lim="800000"/>
            <a:headEnd/>
            <a:tailEnd/>
          </a:ln>
        </p:spPr>
      </p:sp>
      <p:sp>
        <p:nvSpPr>
          <p:cNvPr id="4098"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altLang="de-DE" dirty="0" smtClean="0"/>
              <a:t>Faszination Thema</a:t>
            </a:r>
          </a:p>
        </p:txBody>
      </p:sp>
      <p:sp>
        <p:nvSpPr>
          <p:cNvPr id="4099" name="Foliennummernplatzhalter 3"/>
          <p:cNvSpPr>
            <a:spLocks noGrp="1"/>
          </p:cNvSpPr>
          <p:nvPr>
            <p:ph type="sldNum" sz="quarter" idx="5"/>
          </p:nvPr>
        </p:nvSpPr>
        <p:spPr bwMode="auto">
          <a:noFill/>
          <a:ln>
            <a:miter lim="800000"/>
            <a:headEnd/>
            <a:tailEnd/>
          </a:ln>
        </p:spPr>
        <p:txBody>
          <a:bodyPr/>
          <a:lstStyle/>
          <a:p>
            <a:fld id="{858FC074-A2F3-4815-8BBB-89423F2FFF73}" type="slidenum">
              <a:rPr lang="de-DE" altLang="de-DE"/>
              <a:pPr/>
              <a:t>2</a:t>
            </a:fld>
            <a:endParaRPr lang="de-DE" altLang="de-DE"/>
          </a:p>
        </p:txBody>
      </p:sp>
    </p:spTree>
    <p:extLst>
      <p:ext uri="{BB962C8B-B14F-4D97-AF65-F5344CB8AC3E}">
        <p14:creationId xmlns:p14="http://schemas.microsoft.com/office/powerpoint/2010/main" val="3969992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smtClean="0">
                <a:solidFill>
                  <a:schemeClr val="tx1"/>
                </a:solidFill>
                <a:latin typeface="+mn-lt"/>
                <a:ea typeface="+mn-ea"/>
                <a:cs typeface="+mn-cs"/>
              </a:rPr>
              <a:t>Klasse 5/6 3.1.2.2 Klimazonen Europas =&gt; Golfstrom</a:t>
            </a:r>
            <a:endParaRPr lang="de-DE" dirty="0"/>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34</a:t>
            </a:fld>
            <a:endParaRPr lang="de-DE" altLang="de-DE"/>
          </a:p>
        </p:txBody>
      </p:sp>
    </p:spTree>
    <p:extLst>
      <p:ext uri="{BB962C8B-B14F-4D97-AF65-F5344CB8AC3E}">
        <p14:creationId xmlns:p14="http://schemas.microsoft.com/office/powerpoint/2010/main" val="46903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Was? (=Gegenstand der Diagnose)</a:t>
            </a:r>
          </a:p>
          <a:p>
            <a:r>
              <a:rPr lang="de-DE" b="1" dirty="0" smtClean="0"/>
              <a:t>Wie? (= Methode und Unterrichtsformen)</a:t>
            </a:r>
          </a:p>
          <a:p>
            <a:r>
              <a:rPr lang="de-DE" b="1" dirty="0" smtClean="0"/>
              <a:t>Wofür? (= Zielperspektive und Nutzen)</a:t>
            </a:r>
          </a:p>
          <a:p>
            <a:endParaRPr lang="de-DE" dirty="0"/>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35</a:t>
            </a:fld>
            <a:endParaRPr lang="de-DE" altLang="de-DE"/>
          </a:p>
        </p:txBody>
      </p:sp>
    </p:spTree>
    <p:extLst>
      <p:ext uri="{BB962C8B-B14F-4D97-AF65-F5344CB8AC3E}">
        <p14:creationId xmlns:p14="http://schemas.microsoft.com/office/powerpoint/2010/main" val="1517874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was? wie? wofür?</a:t>
            </a:r>
            <a:endParaRPr lang="de-DE" dirty="0"/>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36</a:t>
            </a:fld>
            <a:endParaRPr lang="de-DE" altLang="de-DE"/>
          </a:p>
        </p:txBody>
      </p:sp>
    </p:spTree>
    <p:extLst>
      <p:ext uri="{BB962C8B-B14F-4D97-AF65-F5344CB8AC3E}">
        <p14:creationId xmlns:p14="http://schemas.microsoft.com/office/powerpoint/2010/main" val="2670685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1998, 2010</a:t>
            </a:r>
            <a:endParaRPr lang="de-DE" dirty="0"/>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40</a:t>
            </a:fld>
            <a:endParaRPr lang="de-DE" altLang="de-DE"/>
          </a:p>
        </p:txBody>
      </p:sp>
    </p:spTree>
    <p:extLst>
      <p:ext uri="{BB962C8B-B14F-4D97-AF65-F5344CB8AC3E}">
        <p14:creationId xmlns:p14="http://schemas.microsoft.com/office/powerpoint/2010/main" val="21449940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45</a:t>
            </a:fld>
            <a:endParaRPr lang="de-DE" altLang="de-DE"/>
          </a:p>
        </p:txBody>
      </p:sp>
    </p:spTree>
    <p:extLst>
      <p:ext uri="{BB962C8B-B14F-4D97-AF65-F5344CB8AC3E}">
        <p14:creationId xmlns:p14="http://schemas.microsoft.com/office/powerpoint/2010/main" val="2991662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Fischfang,</a:t>
            </a:r>
            <a:r>
              <a:rPr lang="de-DE" baseline="0" dirty="0" smtClean="0"/>
              <a:t> weil Progression, Raumbeispiel </a:t>
            </a:r>
            <a:r>
              <a:rPr lang="de-DE" baseline="0" dirty="0" err="1" smtClean="0"/>
              <a:t>vs</a:t>
            </a:r>
            <a:r>
              <a:rPr lang="de-DE" baseline="0" dirty="0" smtClean="0"/>
              <a:t> Belize, Raumanalyse, auch möglich arbeitsteilig, Differenzierung nach Interesse...</a:t>
            </a:r>
            <a:endParaRPr lang="de-DE" dirty="0"/>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46</a:t>
            </a:fld>
            <a:endParaRPr lang="de-DE" altLang="de-DE"/>
          </a:p>
        </p:txBody>
      </p:sp>
    </p:spTree>
    <p:extLst>
      <p:ext uri="{BB962C8B-B14F-4D97-AF65-F5344CB8AC3E}">
        <p14:creationId xmlns:p14="http://schemas.microsoft.com/office/powerpoint/2010/main" val="4105322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Fisch gesund..., 1 bis 2mal</a:t>
            </a:r>
            <a:r>
              <a:rPr lang="de-DE" baseline="0" dirty="0" smtClean="0"/>
              <a:t> wöchentlich, </a:t>
            </a:r>
            <a:r>
              <a:rPr lang="de-DE" dirty="0" smtClean="0"/>
              <a:t>"Fisch ist mein Doping" Der Österreicher Robert Mayer ist Weltmeister im Bodybuilding. </a:t>
            </a:r>
            <a:endParaRPr lang="de-DE" dirty="0"/>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47</a:t>
            </a:fld>
            <a:endParaRPr lang="de-DE" altLang="de-DE"/>
          </a:p>
        </p:txBody>
      </p:sp>
    </p:spTree>
    <p:extLst>
      <p:ext uri="{BB962C8B-B14F-4D97-AF65-F5344CB8AC3E}">
        <p14:creationId xmlns:p14="http://schemas.microsoft.com/office/powerpoint/2010/main" val="1395430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UG warum rot bzw. grün, Die meisten Teilbestände der europäischen Lachspopulation sind voll befischt oder überfischt und werden weiterhin zu stark genutzt. Der Gesamtzustand im Nordostatlantik und den europäischen Binnengewässern ist, besonders in der Ostsee, kritisch. </a:t>
            </a:r>
            <a:endParaRPr lang="de-DE" dirty="0"/>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48</a:t>
            </a:fld>
            <a:endParaRPr lang="de-DE" altLang="de-DE"/>
          </a:p>
        </p:txBody>
      </p:sp>
    </p:spTree>
    <p:extLst>
      <p:ext uri="{BB962C8B-B14F-4D97-AF65-F5344CB8AC3E}">
        <p14:creationId xmlns:p14="http://schemas.microsoft.com/office/powerpoint/2010/main" val="2272393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Versuch drei Aspekten gerecht zu werden: </a:t>
            </a:r>
          </a:p>
          <a:p>
            <a:r>
              <a:rPr lang="de-DE" dirty="0" smtClean="0"/>
              <a:t>1. Unterrichtsverlauf (in</a:t>
            </a:r>
            <a:r>
              <a:rPr lang="de-DE" baseline="0" dirty="0" smtClean="0"/>
              <a:t> Hinblick auf Curriculum)</a:t>
            </a:r>
          </a:p>
          <a:p>
            <a:r>
              <a:rPr lang="de-DE" baseline="0" dirty="0" smtClean="0"/>
              <a:t>2. </a:t>
            </a:r>
            <a:r>
              <a:rPr lang="de-DE" dirty="0" smtClean="0"/>
              <a:t>konkrete</a:t>
            </a:r>
            <a:r>
              <a:rPr lang="de-DE" baseline="0" dirty="0" smtClean="0"/>
              <a:t> Umsetzungsbeispiele (AB, durchgeplante Stunden)</a:t>
            </a:r>
          </a:p>
          <a:p>
            <a:r>
              <a:rPr lang="de-DE" baseline="0" dirty="0" smtClean="0"/>
              <a:t>3. Auseinandersetzung mit Thematik /Kompetenzanalyse und Einbringen der Expertise von FBs und Kollegen</a:t>
            </a:r>
            <a:endParaRPr lang="de-DE" dirty="0"/>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52</a:t>
            </a:fld>
            <a:endParaRPr lang="de-DE" altLang="de-DE"/>
          </a:p>
        </p:txBody>
      </p:sp>
    </p:spTree>
    <p:extLst>
      <p:ext uri="{BB962C8B-B14F-4D97-AF65-F5344CB8AC3E}">
        <p14:creationId xmlns:p14="http://schemas.microsoft.com/office/powerpoint/2010/main" val="3382780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Folienbildplatzhalter 1"/>
          <p:cNvSpPr>
            <a:spLocks noGrp="1" noRot="1" noChangeAspect="1" noTextEdit="1"/>
          </p:cNvSpPr>
          <p:nvPr>
            <p:ph type="sldImg"/>
          </p:nvPr>
        </p:nvSpPr>
        <p:spPr bwMode="auto">
          <a:noFill/>
          <a:ln>
            <a:solidFill>
              <a:srgbClr val="000000"/>
            </a:solidFill>
            <a:miter lim="800000"/>
            <a:headEnd/>
            <a:tailEnd/>
          </a:ln>
        </p:spPr>
      </p:sp>
      <p:sp>
        <p:nvSpPr>
          <p:cNvPr id="4098"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4099" name="Foliennummernplatzhalter 3"/>
          <p:cNvSpPr>
            <a:spLocks noGrp="1"/>
          </p:cNvSpPr>
          <p:nvPr>
            <p:ph type="sldNum" sz="quarter" idx="5"/>
          </p:nvPr>
        </p:nvSpPr>
        <p:spPr bwMode="auto">
          <a:noFill/>
          <a:ln>
            <a:miter lim="800000"/>
            <a:headEnd/>
            <a:tailEnd/>
          </a:ln>
        </p:spPr>
        <p:txBody>
          <a:bodyPr/>
          <a:lstStyle/>
          <a:p>
            <a:fld id="{858FC074-A2F3-4815-8BBB-89423F2FFF73}" type="slidenum">
              <a:rPr lang="de-DE" altLang="de-DE"/>
              <a:pPr/>
              <a:t>3</a:t>
            </a:fld>
            <a:endParaRPr lang="de-DE" altLang="de-DE"/>
          </a:p>
        </p:txBody>
      </p:sp>
    </p:spTree>
    <p:extLst>
      <p:ext uri="{BB962C8B-B14F-4D97-AF65-F5344CB8AC3E}">
        <p14:creationId xmlns:p14="http://schemas.microsoft.com/office/powerpoint/2010/main" val="3641286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Versuch drei Aspekten gerecht zu werden: </a:t>
            </a:r>
          </a:p>
          <a:p>
            <a:r>
              <a:rPr lang="de-DE" dirty="0" smtClean="0"/>
              <a:t>1. Unterrichtsverlauf (in</a:t>
            </a:r>
            <a:r>
              <a:rPr lang="de-DE" baseline="0" dirty="0" smtClean="0"/>
              <a:t> Hinblick auf Curriculum)</a:t>
            </a:r>
          </a:p>
          <a:p>
            <a:r>
              <a:rPr lang="de-DE" baseline="0" dirty="0" smtClean="0"/>
              <a:t>2. </a:t>
            </a:r>
            <a:r>
              <a:rPr lang="de-DE" dirty="0" smtClean="0"/>
              <a:t>konkrete</a:t>
            </a:r>
            <a:r>
              <a:rPr lang="de-DE" baseline="0" dirty="0" smtClean="0"/>
              <a:t> Umsetzungsbeispiele (AB, durchgeplante Stunden)</a:t>
            </a:r>
          </a:p>
          <a:p>
            <a:r>
              <a:rPr lang="de-DE" baseline="0" dirty="0" smtClean="0"/>
              <a:t>3. Auseinandersetzung mit Thematik /Kompetenzanalyse und Einbringen der Expertise von FBs und Kollegen</a:t>
            </a:r>
            <a:endParaRPr lang="de-DE" dirty="0"/>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6</a:t>
            </a:fld>
            <a:endParaRPr lang="de-DE" altLang="de-DE"/>
          </a:p>
        </p:txBody>
      </p:sp>
    </p:spTree>
    <p:extLst>
      <p:ext uri="{BB962C8B-B14F-4D97-AF65-F5344CB8AC3E}">
        <p14:creationId xmlns:p14="http://schemas.microsoft.com/office/powerpoint/2010/main" val="3382780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Folienbildplatzhalter 1"/>
          <p:cNvSpPr>
            <a:spLocks noGrp="1" noRot="1" noChangeAspect="1" noTextEdit="1"/>
          </p:cNvSpPr>
          <p:nvPr>
            <p:ph type="sldImg"/>
          </p:nvPr>
        </p:nvSpPr>
        <p:spPr bwMode="auto">
          <a:noFill/>
          <a:ln>
            <a:solidFill>
              <a:srgbClr val="000000"/>
            </a:solidFill>
            <a:miter lim="800000"/>
            <a:headEnd/>
            <a:tailEnd/>
          </a:ln>
        </p:spPr>
      </p:sp>
      <p:sp>
        <p:nvSpPr>
          <p:cNvPr id="4098"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altLang="de-DE" dirty="0" smtClean="0"/>
              <a:t>Faszination Thema</a:t>
            </a:r>
          </a:p>
        </p:txBody>
      </p:sp>
      <p:sp>
        <p:nvSpPr>
          <p:cNvPr id="4099" name="Foliennummernplatzhalter 3"/>
          <p:cNvSpPr>
            <a:spLocks noGrp="1"/>
          </p:cNvSpPr>
          <p:nvPr>
            <p:ph type="sldNum" sz="quarter" idx="5"/>
          </p:nvPr>
        </p:nvSpPr>
        <p:spPr bwMode="auto">
          <a:noFill/>
          <a:ln>
            <a:miter lim="800000"/>
            <a:headEnd/>
            <a:tailEnd/>
          </a:ln>
        </p:spPr>
        <p:txBody>
          <a:bodyPr/>
          <a:lstStyle/>
          <a:p>
            <a:fld id="{858FC074-A2F3-4815-8BBB-89423F2FFF73}" type="slidenum">
              <a:rPr lang="de-DE" altLang="de-DE"/>
              <a:pPr/>
              <a:t>7</a:t>
            </a:fld>
            <a:endParaRPr lang="de-DE" altLang="de-DE"/>
          </a:p>
        </p:txBody>
      </p:sp>
    </p:spTree>
    <p:extLst>
      <p:ext uri="{BB962C8B-B14F-4D97-AF65-F5344CB8AC3E}">
        <p14:creationId xmlns:p14="http://schemas.microsoft.com/office/powerpoint/2010/main" val="3969992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9</a:t>
            </a:fld>
            <a:endParaRPr lang="de-DE" altLang="de-DE"/>
          </a:p>
        </p:txBody>
      </p:sp>
    </p:spTree>
    <p:extLst>
      <p:ext uri="{BB962C8B-B14F-4D97-AF65-F5344CB8AC3E}">
        <p14:creationId xmlns:p14="http://schemas.microsoft.com/office/powerpoint/2010/main" val="1755459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10</a:t>
            </a:fld>
            <a:endParaRPr lang="de-DE" altLang="de-DE"/>
          </a:p>
        </p:txBody>
      </p:sp>
    </p:spTree>
    <p:extLst>
      <p:ext uri="{BB962C8B-B14F-4D97-AF65-F5344CB8AC3E}">
        <p14:creationId xmlns:p14="http://schemas.microsoft.com/office/powerpoint/2010/main" val="1755459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11</a:t>
            </a:fld>
            <a:endParaRPr lang="de-DE" altLang="de-DE"/>
          </a:p>
        </p:txBody>
      </p:sp>
    </p:spTree>
    <p:extLst>
      <p:ext uri="{BB962C8B-B14F-4D97-AF65-F5344CB8AC3E}">
        <p14:creationId xmlns:p14="http://schemas.microsoft.com/office/powerpoint/2010/main" val="2589837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Strukturierung im</a:t>
            </a:r>
            <a:r>
              <a:rPr lang="de-DE" baseline="0" dirty="0" smtClean="0"/>
              <a:t> Sinne eines </a:t>
            </a:r>
            <a:r>
              <a:rPr lang="de-DE" baseline="0" dirty="0" err="1" smtClean="0"/>
              <a:t>Advance</a:t>
            </a:r>
            <a:r>
              <a:rPr lang="de-DE" baseline="0" dirty="0" smtClean="0"/>
              <a:t> Organizer</a:t>
            </a:r>
            <a:endParaRPr lang="de-DE" dirty="0"/>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13</a:t>
            </a:fld>
            <a:endParaRPr lang="de-DE" altLang="de-DE"/>
          </a:p>
        </p:txBody>
      </p:sp>
    </p:spTree>
    <p:extLst>
      <p:ext uri="{BB962C8B-B14F-4D97-AF65-F5344CB8AC3E}">
        <p14:creationId xmlns:p14="http://schemas.microsoft.com/office/powerpoint/2010/main" val="3690405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xmlns:p14="http://schemas.microsoft.com/office/powerpoint/2010/main">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685800" y="533400"/>
            <a:ext cx="7772400" cy="1219200"/>
          </a:xfrm>
        </p:spPr>
        <p:txBody>
          <a:bodyPr/>
          <a:lstStyle/>
          <a:p>
            <a:r>
              <a:rPr lang="de-DE" smtClean="0"/>
              <a:t>Mastertitelformat bearbeiten</a:t>
            </a:r>
            <a:endParaRPr lang="de-DE"/>
          </a:p>
        </p:txBody>
      </p:sp>
      <p:sp>
        <p:nvSpPr>
          <p:cNvPr id="3" name="Diagrammplatzhalter 2"/>
          <p:cNvSpPr>
            <a:spLocks noGrp="1"/>
          </p:cNvSpPr>
          <p:nvPr>
            <p:ph type="chart" idx="1"/>
          </p:nvPr>
        </p:nvSpPr>
        <p:spPr>
          <a:xfrm>
            <a:off x="685800" y="2133600"/>
            <a:ext cx="7772400" cy="3962400"/>
          </a:xfrm>
        </p:spPr>
        <p:txBody>
          <a:bodyPr/>
          <a:lstStyle/>
          <a:p>
            <a:pPr lvl="0"/>
            <a:r>
              <a:rPr lang="de-DE" noProof="0" smtClean="0"/>
              <a:t>Diagramm durch Klicken auf Symbol hinzufügen</a:t>
            </a:r>
            <a:endParaRPr lang="de-DE" noProof="0" dirty="0" smtClean="0"/>
          </a:p>
        </p:txBody>
      </p:sp>
    </p:spTree>
  </p:cSld>
  <p:clrMapOvr>
    <a:masterClrMapping/>
  </p:clrMapOvr>
  <p:transition xmlns:p14="http://schemas.microsoft.com/office/powerpoint/2010/main">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1"/>
            <a:ext cx="6400800" cy="1752600"/>
          </a:xfrm>
        </p:spPr>
        <p:txBody>
          <a:bodyPr/>
          <a:lstStyle>
            <a:lvl1pPr marL="0" indent="0" algn="ctr">
              <a:buNone/>
              <a:defRPr/>
            </a:lvl1pPr>
            <a:lvl2pPr marL="457153" indent="0" algn="ctr">
              <a:buNone/>
              <a:defRPr/>
            </a:lvl2pPr>
            <a:lvl3pPr marL="914305" indent="0" algn="ctr">
              <a:buNone/>
              <a:defRPr/>
            </a:lvl3pPr>
            <a:lvl4pPr marL="1371458" indent="0" algn="ctr">
              <a:buNone/>
              <a:defRPr/>
            </a:lvl4pPr>
            <a:lvl5pPr marL="1828610" indent="0" algn="ctr">
              <a:buNone/>
              <a:defRPr/>
            </a:lvl5pPr>
            <a:lvl6pPr marL="2285763" indent="0" algn="ctr">
              <a:buNone/>
              <a:defRPr/>
            </a:lvl6pPr>
            <a:lvl7pPr marL="2742915" indent="0" algn="ctr">
              <a:buNone/>
              <a:defRPr/>
            </a:lvl7pPr>
            <a:lvl8pPr marL="3200068" indent="0" algn="ctr">
              <a:buNone/>
              <a:defRPr/>
            </a:lvl8pPr>
            <a:lvl9pPr marL="3657220" indent="0" algn="ctr">
              <a:buNone/>
              <a:defRPr/>
            </a:lvl9pPr>
          </a:lstStyle>
          <a:p>
            <a:r>
              <a:rPr lang="de-DE" smtClean="0"/>
              <a:t>Master-Untertitelformat bearbeiten</a:t>
            </a:r>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4"/>
            <a:ext cx="7772400" cy="1500187"/>
          </a:xfrm>
        </p:spPr>
        <p:txBody>
          <a:bodyPr anchor="b"/>
          <a:lstStyle>
            <a:lvl1pPr marL="0" indent="0">
              <a:buNone/>
              <a:defRPr sz="2000"/>
            </a:lvl1pPr>
            <a:lvl2pPr marL="457153" indent="0">
              <a:buNone/>
              <a:defRPr sz="1800"/>
            </a:lvl2pPr>
            <a:lvl3pPr marL="914305" indent="0">
              <a:buNone/>
              <a:defRPr sz="1600"/>
            </a:lvl3pPr>
            <a:lvl4pPr marL="1371458" indent="0">
              <a:buNone/>
              <a:defRPr sz="1400"/>
            </a:lvl4pPr>
            <a:lvl5pPr marL="1828610" indent="0">
              <a:buNone/>
              <a:defRPr sz="1400"/>
            </a:lvl5pPr>
            <a:lvl6pPr marL="2285763" indent="0">
              <a:buNone/>
              <a:defRPr sz="1400"/>
            </a:lvl6pPr>
            <a:lvl7pPr marL="2742915" indent="0">
              <a:buNone/>
              <a:defRPr sz="1400"/>
            </a:lvl7pPr>
            <a:lvl8pPr marL="3200068" indent="0">
              <a:buNone/>
              <a:defRPr sz="1400"/>
            </a:lvl8pPr>
            <a:lvl9pPr marL="3657220" indent="0">
              <a:buNone/>
              <a:defRPr sz="1400"/>
            </a:lvl9pPr>
          </a:lstStyle>
          <a:p>
            <a:pPr lvl="0"/>
            <a:r>
              <a:rPr lang="de-DE" smtClean="0"/>
              <a:t>Mastertextformat bearbeiten</a:t>
            </a:r>
          </a:p>
        </p:txBody>
      </p:sp>
    </p:spTree>
  </p:cSld>
  <p:clrMapOvr>
    <a:masterClrMapping/>
  </p:clrMapOvr>
  <p:transition xmlns:p14="http://schemas.microsoft.com/office/powerpoint/2010/mai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6858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xmlns:p14="http://schemas.microsoft.com/office/powerpoint/2010/main">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Tree>
  </p:cSld>
  <p:clrMapOvr>
    <a:masterClrMapping/>
  </p:clrMapOvr>
  <p:transition xmlns:p14="http://schemas.microsoft.com/office/powerpoint/2010/mai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xmlns:p14="http://schemas.microsoft.com/office/powerpoint/2010/mai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de-DE" smtClean="0"/>
              <a:t>Mastertextformat bearbeiten</a:t>
            </a:r>
          </a:p>
        </p:txBody>
      </p:sp>
    </p:spTree>
  </p:cSld>
  <p:clrMapOvr>
    <a:masterClrMapping/>
  </p:clrMapOvr>
  <p:transition xmlns:p14="http://schemas.microsoft.com/office/powerpoint/2010/mai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pPr lvl="0"/>
            <a:r>
              <a:rPr lang="de-DE" noProof="0" smtClean="0"/>
              <a:t>Bild auf Platzhalter ziehen oder durch Klicken auf Symbol hinzufügen</a:t>
            </a:r>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de-DE" smtClean="0"/>
              <a:t>Mastertextformat bearbeiten</a:t>
            </a:r>
          </a:p>
        </p:txBody>
      </p:sp>
    </p:spTree>
  </p:cSld>
  <p:clrMapOvr>
    <a:masterClrMapping/>
  </p:clrMapOvr>
  <p:transition xmlns:p14="http://schemas.microsoft.com/office/powerpoint/2010/mai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xmlns:p14="http://schemas.microsoft.com/office/powerpoint/2010/main">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685800" y="533400"/>
            <a:ext cx="7772400" cy="1219200"/>
          </a:xfrm>
        </p:spPr>
        <p:txBody>
          <a:bodyPr/>
          <a:lstStyle/>
          <a:p>
            <a:r>
              <a:rPr lang="de-DE" smtClean="0"/>
              <a:t>Mastertitelformat bearbeiten</a:t>
            </a:r>
            <a:endParaRPr lang="de-DE"/>
          </a:p>
        </p:txBody>
      </p:sp>
      <p:sp>
        <p:nvSpPr>
          <p:cNvPr id="3" name="SmartArt-Platzhalter 2"/>
          <p:cNvSpPr>
            <a:spLocks noGrp="1"/>
          </p:cNvSpPr>
          <p:nvPr>
            <p:ph type="dgm" idx="1"/>
          </p:nvPr>
        </p:nvSpPr>
        <p:spPr>
          <a:xfrm>
            <a:off x="685800" y="2133600"/>
            <a:ext cx="7772400" cy="3962400"/>
          </a:xfrm>
        </p:spPr>
        <p:txBody>
          <a:bodyPr/>
          <a:lstStyle/>
          <a:p>
            <a:pPr lvl="0"/>
            <a:r>
              <a:rPr lang="de-DE" noProof="0" smtClean="0"/>
              <a:t>SmartArt-Grafik durch Klicken auf Symbol hinzuzufügen</a:t>
            </a:r>
            <a:endParaRPr lang="de-DE" noProof="0" dirty="0" smtClean="0"/>
          </a:p>
        </p:txBody>
      </p:sp>
    </p:spTree>
  </p:cSld>
  <p:clrMapOvr>
    <a:masterClrMapping/>
  </p:clrMapOvr>
  <p:transition xmlns:p14="http://schemas.microsoft.com/office/powerpoint/2010/main">
    <p:pull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DE5"/>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xfrm>
            <a:off x="685800" y="533400"/>
            <a:ext cx="7772400" cy="1219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e-DE" altLang="de-DE" smtClean="0"/>
              <a:t>Klicken Sie, zum Bearbeiten.</a:t>
            </a:r>
          </a:p>
        </p:txBody>
      </p:sp>
      <p:sp>
        <p:nvSpPr>
          <p:cNvPr id="55299" name="Rectangle 3"/>
          <p:cNvSpPr>
            <a:spLocks noGrp="1" noChangeArrowheads="1"/>
          </p:cNvSpPr>
          <p:nvPr>
            <p:ph type="body" idx="1"/>
          </p:nvPr>
        </p:nvSpPr>
        <p:spPr bwMode="auto">
          <a:xfrm>
            <a:off x="685800" y="2133600"/>
            <a:ext cx="7772400" cy="396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ltLang="de-DE" dirty="0" smtClean="0"/>
              <a:t>Klicken Sie, um die Textformatierung des Masters zu bearbeiten.</a:t>
            </a:r>
          </a:p>
          <a:p>
            <a:pPr lvl="1"/>
            <a:r>
              <a:rPr lang="de-DE" altLang="de-DE" dirty="0" smtClean="0"/>
              <a:t>Zweite Ebene</a:t>
            </a:r>
          </a:p>
          <a:p>
            <a:pPr lvl="2"/>
            <a:r>
              <a:rPr lang="de-DE" altLang="de-DE" dirty="0" smtClean="0"/>
              <a:t>Dritte Ebene</a:t>
            </a:r>
          </a:p>
          <a:p>
            <a:pPr lvl="3"/>
            <a:r>
              <a:rPr lang="de-DE" altLang="de-DE" dirty="0" smtClean="0"/>
              <a:t>Vierte Ebene</a:t>
            </a:r>
          </a:p>
          <a:p>
            <a:pPr lvl="4"/>
            <a:r>
              <a:rPr lang="de-DE" altLang="de-DE" dirty="0" smtClean="0"/>
              <a:t>Fünfte Ebene</a:t>
            </a:r>
          </a:p>
        </p:txBody>
      </p:sp>
      <p:pic>
        <p:nvPicPr>
          <p:cNvPr id="55301" name="Picture 8" descr="R:\Gestaltungsrichtlinien\Logo RP mit Hintergrund.jpg"/>
          <p:cNvPicPr>
            <a:picLocks noChangeAspect="1" noChangeArrowheads="1"/>
          </p:cNvPicPr>
          <p:nvPr/>
        </p:nvPicPr>
        <p:blipFill>
          <a:blip r:embed="rId13" cstate="print"/>
          <a:srcRect/>
          <a:stretch>
            <a:fillRect/>
          </a:stretch>
        </p:blipFill>
        <p:spPr bwMode="auto">
          <a:xfrm>
            <a:off x="7668344" y="6165304"/>
            <a:ext cx="1173162" cy="576262"/>
          </a:xfrm>
          <a:prstGeom prst="rect">
            <a:avLst/>
          </a:prstGeom>
          <a:noFill/>
          <a:ln w="9525">
            <a:noFill/>
            <a:miter lim="800000"/>
            <a:headEnd/>
            <a:tailEnd/>
          </a:ln>
        </p:spPr>
      </p:pic>
      <p:sp>
        <p:nvSpPr>
          <p:cNvPr id="7" name="Fußzeilenplatzhalter 3"/>
          <p:cNvSpPr txBox="1">
            <a:spLocks/>
          </p:cNvSpPr>
          <p:nvPr/>
        </p:nvSpPr>
        <p:spPr bwMode="auto">
          <a:xfrm>
            <a:off x="251520" y="6511945"/>
            <a:ext cx="3791102" cy="157415"/>
          </a:xfrm>
          <a:prstGeom prst="rect">
            <a:avLst/>
          </a:prstGeom>
          <a:noFill/>
          <a:ln w="9525">
            <a:noFill/>
            <a:miter lim="800000"/>
            <a:headEnd/>
            <a:tailEnd/>
          </a:ln>
          <a:effectLst/>
        </p:spPr>
        <p:txBody>
          <a:bodyPr wrap="none" lIns="0" tIns="0" rIns="0" bIns="0">
            <a:spAutoFit/>
          </a:bodyPr>
          <a:lstStyle>
            <a:lvl1pPr defTabSz="449263" eaLnBrk="0" hangingPunct="0">
              <a:defRPr sz="2400" b="1">
                <a:solidFill>
                  <a:schemeClr val="tx1"/>
                </a:solidFill>
                <a:latin typeface="Times New Roman" charset="0"/>
                <a:ea typeface="ＭＳ Ｐゴシック" charset="-128"/>
              </a:defRPr>
            </a:lvl1pPr>
            <a:lvl2pPr marL="742950" indent="-285750" defTabSz="449263" eaLnBrk="0" hangingPunct="0">
              <a:defRPr sz="2400" b="1">
                <a:solidFill>
                  <a:schemeClr val="tx1"/>
                </a:solidFill>
                <a:latin typeface="Times New Roman" charset="0"/>
                <a:ea typeface="ＭＳ Ｐゴシック" charset="-128"/>
              </a:defRPr>
            </a:lvl2pPr>
            <a:lvl3pPr marL="1143000" indent="-228600" defTabSz="449263" eaLnBrk="0" hangingPunct="0">
              <a:defRPr sz="2400" b="1">
                <a:solidFill>
                  <a:schemeClr val="tx1"/>
                </a:solidFill>
                <a:latin typeface="Times New Roman" charset="0"/>
                <a:ea typeface="ＭＳ Ｐゴシック" charset="-128"/>
              </a:defRPr>
            </a:lvl3pPr>
            <a:lvl4pPr marL="1600200" indent="-228600" defTabSz="449263" eaLnBrk="0" hangingPunct="0">
              <a:defRPr sz="2400" b="1">
                <a:solidFill>
                  <a:schemeClr val="tx1"/>
                </a:solidFill>
                <a:latin typeface="Times New Roman" charset="0"/>
                <a:ea typeface="ＭＳ Ｐゴシック" charset="-128"/>
              </a:defRPr>
            </a:lvl4pPr>
            <a:lvl5pPr marL="2057400" indent="-228600" defTabSz="449263" eaLnBrk="0" hangingPunct="0">
              <a:defRPr sz="2400" b="1">
                <a:solidFill>
                  <a:schemeClr val="tx1"/>
                </a:solidFill>
                <a:latin typeface="Times New Roman" charset="0"/>
                <a:ea typeface="ＭＳ Ｐゴシック" charset="-128"/>
              </a:defRPr>
            </a:lvl5pPr>
            <a:lvl6pPr marL="2514600" indent="-228600" algn="r" defTabSz="449263" eaLnBrk="0" fontAlgn="base" hangingPunct="0">
              <a:spcBef>
                <a:spcPct val="0"/>
              </a:spcBef>
              <a:spcAft>
                <a:spcPct val="0"/>
              </a:spcAft>
              <a:defRPr sz="2400" b="1">
                <a:solidFill>
                  <a:schemeClr val="tx1"/>
                </a:solidFill>
                <a:latin typeface="Times New Roman" charset="0"/>
                <a:ea typeface="ＭＳ Ｐゴシック" charset="-128"/>
              </a:defRPr>
            </a:lvl6pPr>
            <a:lvl7pPr marL="2971800" indent="-228600" algn="r" defTabSz="449263" eaLnBrk="0" fontAlgn="base" hangingPunct="0">
              <a:spcBef>
                <a:spcPct val="0"/>
              </a:spcBef>
              <a:spcAft>
                <a:spcPct val="0"/>
              </a:spcAft>
              <a:defRPr sz="2400" b="1">
                <a:solidFill>
                  <a:schemeClr val="tx1"/>
                </a:solidFill>
                <a:latin typeface="Times New Roman" charset="0"/>
                <a:ea typeface="ＭＳ Ｐゴシック" charset="-128"/>
              </a:defRPr>
            </a:lvl7pPr>
            <a:lvl8pPr marL="3429000" indent="-228600" algn="r" defTabSz="449263" eaLnBrk="0" fontAlgn="base" hangingPunct="0">
              <a:spcBef>
                <a:spcPct val="0"/>
              </a:spcBef>
              <a:spcAft>
                <a:spcPct val="0"/>
              </a:spcAft>
              <a:defRPr sz="2400" b="1">
                <a:solidFill>
                  <a:schemeClr val="tx1"/>
                </a:solidFill>
                <a:latin typeface="Times New Roman" charset="0"/>
                <a:ea typeface="ＭＳ Ｐゴシック" charset="-128"/>
              </a:defRPr>
            </a:lvl8pPr>
            <a:lvl9pPr marL="3886200" indent="-228600" algn="r" defTabSz="449263" eaLnBrk="0" fontAlgn="base" hangingPunct="0">
              <a:spcBef>
                <a:spcPct val="0"/>
              </a:spcBef>
              <a:spcAft>
                <a:spcPct val="0"/>
              </a:spcAft>
              <a:defRPr sz="2400" b="1">
                <a:solidFill>
                  <a:schemeClr val="tx1"/>
                </a:solidFill>
                <a:latin typeface="Times New Roman" charset="0"/>
                <a:ea typeface="ＭＳ Ｐゴシック" charset="-128"/>
              </a:defRPr>
            </a:lvl9pPr>
          </a:lstStyle>
          <a:p>
            <a:pPr algn="ctr" eaLnBrk="1">
              <a:lnSpc>
                <a:spcPct val="93000"/>
              </a:lnSpc>
              <a:buClr>
                <a:srgbClr val="000000"/>
              </a:buClr>
              <a:buSzPct val="100000"/>
              <a:buFont typeface="Times New Roman" charset="0"/>
              <a:buNone/>
              <a:defRPr/>
            </a:pPr>
            <a:r>
              <a:rPr lang="de-DE" altLang="de-DE" sz="1100" dirty="0">
                <a:latin typeface="Arial" charset="0"/>
              </a:rPr>
              <a:t>ZPG Geographie: Bildungsplan 2016 – Klassenstufe </a:t>
            </a:r>
            <a:r>
              <a:rPr lang="de-DE" altLang="de-DE" sz="1100" dirty="0" smtClean="0">
                <a:latin typeface="Arial" charset="0"/>
              </a:rPr>
              <a:t>9/10</a:t>
            </a:r>
            <a:endParaRPr lang="de-DE" altLang="de-DE" sz="1100" dirty="0">
              <a:latin typeface="Arial" charset="0"/>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2" r:id="rId4"/>
    <p:sldLayoutId id="2147483703" r:id="rId5"/>
    <p:sldLayoutId id="2147483704" r:id="rId6"/>
    <p:sldLayoutId id="2147483705" r:id="rId7"/>
    <p:sldLayoutId id="2147483706" r:id="rId8"/>
    <p:sldLayoutId id="2147483708" r:id="rId9"/>
    <p:sldLayoutId id="2147483709" r:id="rId10"/>
    <p:sldLayoutId id="2147483710" r:id="rId11"/>
  </p:sldLayoutIdLst>
  <p:transition xmlns:p14="http://schemas.microsoft.com/office/powerpoint/2010/main">
    <p:pull dir="r"/>
  </p:transition>
  <p:timing>
    <p:tnLst>
      <p:par>
        <p:cTn xmlns:p14="http://schemas.microsoft.com/office/powerpoint/2010/main" id="1" dur="indefinite" restart="never" nodeType="tmRoot"/>
      </p:par>
    </p:tnLst>
  </p:timing>
  <p:hf sldNum="0" hdr="0" dt="0"/>
  <p:txStyles>
    <p:titleStyle>
      <a:lvl1pPr algn="l" rtl="0" fontAlgn="base">
        <a:spcBef>
          <a:spcPct val="0"/>
        </a:spcBef>
        <a:spcAft>
          <a:spcPct val="0"/>
        </a:spcAft>
        <a:defRPr sz="4000">
          <a:solidFill>
            <a:schemeClr val="tx2"/>
          </a:solidFill>
          <a:latin typeface="+mj-lt"/>
          <a:ea typeface="ＭＳ Ｐゴシック" charset="0"/>
          <a:cs typeface="ＭＳ Ｐゴシック" charset="0"/>
        </a:defRPr>
      </a:lvl1pPr>
      <a:lvl2pPr algn="l" rtl="0" fontAlgn="base">
        <a:spcBef>
          <a:spcPct val="0"/>
        </a:spcBef>
        <a:spcAft>
          <a:spcPct val="0"/>
        </a:spcAft>
        <a:defRPr sz="4000">
          <a:solidFill>
            <a:schemeClr val="tx2"/>
          </a:solidFill>
          <a:latin typeface="Times"/>
          <a:ea typeface="ＭＳ Ｐゴシック" charset="0"/>
          <a:cs typeface="ＭＳ Ｐゴシック" charset="0"/>
        </a:defRPr>
      </a:lvl2pPr>
      <a:lvl3pPr algn="l" rtl="0" fontAlgn="base">
        <a:spcBef>
          <a:spcPct val="0"/>
        </a:spcBef>
        <a:spcAft>
          <a:spcPct val="0"/>
        </a:spcAft>
        <a:defRPr sz="4000">
          <a:solidFill>
            <a:schemeClr val="tx2"/>
          </a:solidFill>
          <a:latin typeface="Times"/>
          <a:ea typeface="ＭＳ Ｐゴシック" charset="0"/>
          <a:cs typeface="ＭＳ Ｐゴシック" charset="0"/>
        </a:defRPr>
      </a:lvl3pPr>
      <a:lvl4pPr algn="l" rtl="0" fontAlgn="base">
        <a:spcBef>
          <a:spcPct val="0"/>
        </a:spcBef>
        <a:spcAft>
          <a:spcPct val="0"/>
        </a:spcAft>
        <a:defRPr sz="4000">
          <a:solidFill>
            <a:schemeClr val="tx2"/>
          </a:solidFill>
          <a:latin typeface="Times"/>
          <a:ea typeface="ＭＳ Ｐゴシック" charset="0"/>
          <a:cs typeface="ＭＳ Ｐゴシック" charset="0"/>
        </a:defRPr>
      </a:lvl4pPr>
      <a:lvl5pPr algn="l" rtl="0" fontAlgn="base">
        <a:spcBef>
          <a:spcPct val="0"/>
        </a:spcBef>
        <a:spcAft>
          <a:spcPct val="0"/>
        </a:spcAft>
        <a:defRPr sz="4000">
          <a:solidFill>
            <a:schemeClr val="tx2"/>
          </a:solidFill>
          <a:latin typeface="Times"/>
          <a:ea typeface="ＭＳ Ｐゴシック" charset="0"/>
          <a:cs typeface="ＭＳ Ｐゴシック" charset="0"/>
        </a:defRPr>
      </a:lvl5pPr>
      <a:lvl6pPr marL="457153" algn="l" rtl="0" eaLnBrk="1" fontAlgn="base" hangingPunct="1">
        <a:spcBef>
          <a:spcPct val="0"/>
        </a:spcBef>
        <a:spcAft>
          <a:spcPct val="0"/>
        </a:spcAft>
        <a:defRPr sz="4000">
          <a:solidFill>
            <a:schemeClr val="tx2"/>
          </a:solidFill>
          <a:latin typeface="Times"/>
        </a:defRPr>
      </a:lvl6pPr>
      <a:lvl7pPr marL="914305" algn="l" rtl="0" eaLnBrk="1" fontAlgn="base" hangingPunct="1">
        <a:spcBef>
          <a:spcPct val="0"/>
        </a:spcBef>
        <a:spcAft>
          <a:spcPct val="0"/>
        </a:spcAft>
        <a:defRPr sz="4000">
          <a:solidFill>
            <a:schemeClr val="tx2"/>
          </a:solidFill>
          <a:latin typeface="Times"/>
        </a:defRPr>
      </a:lvl7pPr>
      <a:lvl8pPr marL="1371458" algn="l" rtl="0" eaLnBrk="1" fontAlgn="base" hangingPunct="1">
        <a:spcBef>
          <a:spcPct val="0"/>
        </a:spcBef>
        <a:spcAft>
          <a:spcPct val="0"/>
        </a:spcAft>
        <a:defRPr sz="4000">
          <a:solidFill>
            <a:schemeClr val="tx2"/>
          </a:solidFill>
          <a:latin typeface="Times"/>
        </a:defRPr>
      </a:lvl8pPr>
      <a:lvl9pPr marL="1828610" algn="l" rtl="0" eaLnBrk="1" fontAlgn="base" hangingPunct="1">
        <a:spcBef>
          <a:spcPct val="0"/>
        </a:spcBef>
        <a:spcAft>
          <a:spcPct val="0"/>
        </a:spcAft>
        <a:defRPr sz="4000">
          <a:solidFill>
            <a:schemeClr val="tx2"/>
          </a:solidFill>
          <a:latin typeface="Times"/>
        </a:defRPr>
      </a:lvl9pPr>
    </p:titleStyle>
    <p:bodyStyle>
      <a:lvl1pPr marL="279400" indent="-279400" algn="l" rtl="0" fontAlgn="base">
        <a:spcBef>
          <a:spcPct val="30000"/>
        </a:spcBef>
        <a:spcAft>
          <a:spcPct val="0"/>
        </a:spcAft>
        <a:buSzPct val="90000"/>
        <a:buChar char="•"/>
        <a:defRPr sz="2400">
          <a:solidFill>
            <a:schemeClr val="tx1"/>
          </a:solidFill>
          <a:latin typeface="+mn-lt"/>
          <a:ea typeface="ＭＳ Ｐゴシック" charset="0"/>
          <a:cs typeface="ＭＳ Ｐゴシック" charset="0"/>
        </a:defRPr>
      </a:lvl1pPr>
      <a:lvl2pPr marL="755650" indent="-284163" algn="l" rtl="0" fontAlgn="base">
        <a:spcBef>
          <a:spcPct val="0"/>
        </a:spcBef>
        <a:spcAft>
          <a:spcPct val="0"/>
        </a:spcAft>
        <a:buChar char="–"/>
        <a:defRPr sz="2400">
          <a:solidFill>
            <a:schemeClr val="tx1"/>
          </a:solidFill>
          <a:latin typeface="+mn-lt"/>
          <a:ea typeface="ＭＳ Ｐゴシック" charset="0"/>
          <a:cs typeface="ＭＳ Ｐゴシック"/>
        </a:defRPr>
      </a:lvl2pPr>
      <a:lvl3pPr marL="1174750" indent="-227013" algn="l" rtl="0" fontAlgn="base">
        <a:spcBef>
          <a:spcPct val="30000"/>
        </a:spcBef>
        <a:spcAft>
          <a:spcPct val="0"/>
        </a:spcAft>
        <a:buSzPct val="90000"/>
        <a:buChar char="•"/>
        <a:defRPr sz="2000">
          <a:solidFill>
            <a:schemeClr val="tx1"/>
          </a:solidFill>
          <a:latin typeface="+mn-lt"/>
          <a:ea typeface="ＭＳ Ｐゴシック" charset="0"/>
          <a:cs typeface="ＭＳ Ｐゴシック"/>
        </a:defRPr>
      </a:lvl3pPr>
      <a:lvl4pPr marL="1593850" indent="-227013" algn="l" rtl="0" fontAlgn="base">
        <a:spcBef>
          <a:spcPct val="30000"/>
        </a:spcBef>
        <a:spcAft>
          <a:spcPct val="0"/>
        </a:spcAft>
        <a:buSzPct val="90000"/>
        <a:buChar char="•"/>
        <a:defRPr sz="2000">
          <a:solidFill>
            <a:schemeClr val="tx1"/>
          </a:solidFill>
          <a:latin typeface="+mn-lt"/>
          <a:ea typeface="ＭＳ Ｐゴシック" charset="0"/>
          <a:cs typeface="ＭＳ Ｐゴシック"/>
        </a:defRPr>
      </a:lvl4pPr>
      <a:lvl5pPr marL="2012950" indent="-227013" algn="l" rtl="0" fontAlgn="base">
        <a:spcBef>
          <a:spcPct val="30000"/>
        </a:spcBef>
        <a:spcAft>
          <a:spcPct val="0"/>
        </a:spcAft>
        <a:buSzPct val="90000"/>
        <a:buChar char="•"/>
        <a:defRPr sz="2000">
          <a:solidFill>
            <a:schemeClr val="tx1"/>
          </a:solidFill>
          <a:latin typeface="+mn-lt"/>
          <a:ea typeface="ＭＳ Ｐゴシック" charset="0"/>
          <a:cs typeface="ＭＳ Ｐゴシック"/>
        </a:defRPr>
      </a:lvl5pPr>
      <a:lvl6pPr marL="2471482" indent="-228577" algn="l" rtl="0" eaLnBrk="1" fontAlgn="base" hangingPunct="1">
        <a:spcBef>
          <a:spcPct val="30000"/>
        </a:spcBef>
        <a:spcAft>
          <a:spcPct val="0"/>
        </a:spcAft>
        <a:buSzPct val="90000"/>
        <a:buChar char="•"/>
        <a:defRPr sz="2000">
          <a:solidFill>
            <a:schemeClr val="tx1"/>
          </a:solidFill>
          <a:latin typeface="+mn-lt"/>
        </a:defRPr>
      </a:lvl6pPr>
      <a:lvl7pPr marL="2928634" indent="-228577" algn="l" rtl="0" eaLnBrk="1" fontAlgn="base" hangingPunct="1">
        <a:spcBef>
          <a:spcPct val="30000"/>
        </a:spcBef>
        <a:spcAft>
          <a:spcPct val="0"/>
        </a:spcAft>
        <a:buSzPct val="90000"/>
        <a:buChar char="•"/>
        <a:defRPr sz="2000">
          <a:solidFill>
            <a:schemeClr val="tx1"/>
          </a:solidFill>
          <a:latin typeface="+mn-lt"/>
        </a:defRPr>
      </a:lvl7pPr>
      <a:lvl8pPr marL="3385787" indent="-228577" algn="l" rtl="0" eaLnBrk="1" fontAlgn="base" hangingPunct="1">
        <a:spcBef>
          <a:spcPct val="30000"/>
        </a:spcBef>
        <a:spcAft>
          <a:spcPct val="0"/>
        </a:spcAft>
        <a:buSzPct val="90000"/>
        <a:buChar char="•"/>
        <a:defRPr sz="2000">
          <a:solidFill>
            <a:schemeClr val="tx1"/>
          </a:solidFill>
          <a:latin typeface="+mn-lt"/>
        </a:defRPr>
      </a:lvl8pPr>
      <a:lvl9pPr marL="3842939" indent="-228577" algn="l" rtl="0" eaLnBrk="1" fontAlgn="base" hangingPunct="1">
        <a:spcBef>
          <a:spcPct val="30000"/>
        </a:spcBef>
        <a:spcAft>
          <a:spcPct val="0"/>
        </a:spcAft>
        <a:buSzPct val="90000"/>
        <a:buChar char="•"/>
        <a:defRPr sz="2000">
          <a:solidFill>
            <a:schemeClr val="tx1"/>
          </a:solidFill>
          <a:latin typeface="+mn-lt"/>
        </a:defRPr>
      </a:lvl9pPr>
    </p:bodyStyle>
    <p:otherStyle>
      <a:defPPr>
        <a:defRPr lang="de-DE"/>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png"/><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deref-gmx.net/mail/client/9WJ731O0WWQ/dereferrer/?redirectUrl=http://www.podcast.de/episode/295749697/Mare-Kolumne:+Treibhausgase+im+Meer/" TargetMode="External"/><Relationship Id="rId3" Type="http://schemas.openxmlformats.org/officeDocument/2006/relationships/hyperlink" Target="https://deref-gmx.net/mail/client/-2EHIpM0EAo/dereferrer/?redirectUrl=http://www.sueddeutsche.de/wissen/korallenbleiche-korallensterben-am-great-barrier-reef-so-schlimm-wie-nie-1.3271734"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51520" y="334397"/>
            <a:ext cx="8139368" cy="646331"/>
          </a:xfrm>
          <a:prstGeom prst="rect">
            <a:avLst/>
          </a:prstGeom>
        </p:spPr>
        <p:txBody>
          <a:bodyPr wrap="none">
            <a:spAutoFit/>
          </a:bodyPr>
          <a:lstStyle/>
          <a:p>
            <a:r>
              <a:rPr lang="de-DE" sz="3600" b="1" dirty="0"/>
              <a:t>Analyse ausgewählter Meeresräume</a:t>
            </a:r>
            <a:endParaRPr lang="de-DE" sz="3600" dirty="0"/>
          </a:p>
        </p:txBody>
      </p:sp>
      <p:sp>
        <p:nvSpPr>
          <p:cNvPr id="4" name="Textfeld 3"/>
          <p:cNvSpPr txBox="1"/>
          <p:nvPr/>
        </p:nvSpPr>
        <p:spPr>
          <a:xfrm>
            <a:off x="5868144" y="5703639"/>
            <a:ext cx="2511400" cy="461665"/>
          </a:xfrm>
          <a:prstGeom prst="rect">
            <a:avLst/>
          </a:prstGeom>
          <a:noFill/>
        </p:spPr>
        <p:txBody>
          <a:bodyPr wrap="none" rtlCol="0">
            <a:spAutoFit/>
          </a:bodyPr>
          <a:lstStyle/>
          <a:p>
            <a:r>
              <a:rPr lang="de-DE" sz="1200" dirty="0"/>
              <a:t>https://</a:t>
            </a:r>
            <a:r>
              <a:rPr lang="de-DE" sz="1200" dirty="0" err="1"/>
              <a:t>water.usgs.gov</a:t>
            </a:r>
            <a:r>
              <a:rPr lang="de-DE" sz="1200" dirty="0"/>
              <a:t>/</a:t>
            </a:r>
            <a:r>
              <a:rPr lang="de-DE" sz="1200" dirty="0" err="1"/>
              <a:t>edu</a:t>
            </a:r>
            <a:r>
              <a:rPr lang="de-DE" sz="1200" dirty="0"/>
              <a:t>/</a:t>
            </a:r>
            <a:r>
              <a:rPr lang="de-DE" sz="1200" dirty="0" err="1"/>
              <a:t>gallery</a:t>
            </a:r>
            <a:r>
              <a:rPr lang="de-DE" sz="1200" dirty="0" smtClean="0"/>
              <a:t>/</a:t>
            </a:r>
          </a:p>
          <a:p>
            <a:r>
              <a:rPr lang="de-DE" sz="1200" dirty="0" smtClean="0"/>
              <a:t>global</a:t>
            </a:r>
            <a:r>
              <a:rPr lang="de-DE" sz="1200" dirty="0"/>
              <a:t>-</a:t>
            </a:r>
            <a:r>
              <a:rPr lang="de-DE" sz="1200" dirty="0" err="1"/>
              <a:t>water</a:t>
            </a:r>
            <a:r>
              <a:rPr lang="de-DE" sz="1200" dirty="0"/>
              <a:t>-</a:t>
            </a:r>
            <a:r>
              <a:rPr lang="de-DE" sz="1200" dirty="0" err="1"/>
              <a:t>volume.html</a:t>
            </a:r>
            <a:endParaRPr lang="de-DE" sz="1200" dirty="0"/>
          </a:p>
        </p:txBody>
      </p:sp>
      <p:sp>
        <p:nvSpPr>
          <p:cNvPr id="5" name="Textfeld 4"/>
          <p:cNvSpPr txBox="1"/>
          <p:nvPr/>
        </p:nvSpPr>
        <p:spPr>
          <a:xfrm>
            <a:off x="5796136" y="4293096"/>
            <a:ext cx="3396257" cy="861774"/>
          </a:xfrm>
          <a:prstGeom prst="rect">
            <a:avLst/>
          </a:prstGeom>
          <a:noFill/>
        </p:spPr>
        <p:txBody>
          <a:bodyPr wrap="none" rtlCol="0">
            <a:spAutoFit/>
          </a:bodyPr>
          <a:lstStyle/>
          <a:p>
            <a:r>
              <a:rPr lang="de-DE" dirty="0" smtClean="0"/>
              <a:t>alles Wasser der Erde, 1380km</a:t>
            </a:r>
          </a:p>
          <a:p>
            <a:r>
              <a:rPr lang="de-DE" sz="1600" dirty="0" smtClean="0"/>
              <a:t>Süßwasser, 272km</a:t>
            </a:r>
          </a:p>
          <a:p>
            <a:r>
              <a:rPr lang="de-DE" sz="1600" dirty="0" smtClean="0"/>
              <a:t>Flüsse, Seen, 56km</a:t>
            </a:r>
            <a:endParaRPr lang="de-DE" sz="1600" dirty="0"/>
          </a:p>
        </p:txBody>
      </p:sp>
    </p:spTree>
    <p:extLst>
      <p:ext uri="{BB962C8B-B14F-4D97-AF65-F5344CB8AC3E}">
        <p14:creationId xmlns:p14="http://schemas.microsoft.com/office/powerpoint/2010/main" val="37575417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69476"/>
            <a:ext cx="7907007" cy="523220"/>
          </a:xfrm>
          <a:prstGeom prst="rect">
            <a:avLst/>
          </a:prstGeom>
          <a:noFill/>
        </p:spPr>
        <p:txBody>
          <a:bodyPr wrap="none" rtlCol="0">
            <a:spAutoFit/>
          </a:bodyPr>
          <a:lstStyle/>
          <a:p>
            <a:r>
              <a:rPr lang="de-DE" sz="2800" b="1" dirty="0" smtClean="0"/>
              <a:t>III. Umsetzungsmöglichkeiten: Verlaufsskizze</a:t>
            </a:r>
            <a:endParaRPr lang="de-DE" sz="2800" b="1" dirty="0"/>
          </a:p>
        </p:txBody>
      </p:sp>
      <p:sp>
        <p:nvSpPr>
          <p:cNvPr id="3" name="Textfeld 2"/>
          <p:cNvSpPr txBox="1"/>
          <p:nvPr/>
        </p:nvSpPr>
        <p:spPr>
          <a:xfrm>
            <a:off x="179512" y="954593"/>
            <a:ext cx="8964488" cy="461665"/>
          </a:xfrm>
          <a:prstGeom prst="rect">
            <a:avLst/>
          </a:prstGeom>
          <a:noFill/>
        </p:spPr>
        <p:txBody>
          <a:bodyPr wrap="square" rtlCol="0">
            <a:spAutoFit/>
          </a:bodyPr>
          <a:lstStyle/>
          <a:p>
            <a:pPr>
              <a:spcBef>
                <a:spcPts val="600"/>
              </a:spcBef>
              <a:spcAft>
                <a:spcPts val="600"/>
              </a:spcAft>
            </a:pPr>
            <a:r>
              <a:rPr lang="de-DE" sz="2400" b="1" dirty="0" smtClean="0"/>
              <a:t>1. Einführung in die Thematik (1)</a:t>
            </a:r>
          </a:p>
        </p:txBody>
      </p:sp>
      <p:sp>
        <p:nvSpPr>
          <p:cNvPr id="4" name="Textfeld 3"/>
          <p:cNvSpPr txBox="1"/>
          <p:nvPr/>
        </p:nvSpPr>
        <p:spPr>
          <a:xfrm>
            <a:off x="611560" y="1628800"/>
            <a:ext cx="8014033" cy="2831544"/>
          </a:xfrm>
          <a:prstGeom prst="rect">
            <a:avLst/>
          </a:prstGeom>
          <a:noFill/>
        </p:spPr>
        <p:txBody>
          <a:bodyPr wrap="none" rtlCol="0">
            <a:spAutoFit/>
          </a:bodyPr>
          <a:lstStyle/>
          <a:p>
            <a:r>
              <a:rPr lang="de-DE" sz="2400" u="sng" dirty="0" smtClean="0"/>
              <a:t>a) Einstieg</a:t>
            </a:r>
          </a:p>
          <a:p>
            <a:endParaRPr lang="de-DE" sz="2400" dirty="0" smtClean="0"/>
          </a:p>
          <a:p>
            <a:r>
              <a:rPr lang="de-DE" sz="2400" dirty="0" smtClean="0"/>
              <a:t>Bedeutung des Themas hervorheben (z.B. SDG, Wissen-</a:t>
            </a:r>
          </a:p>
          <a:p>
            <a:r>
              <a:rPr lang="de-DE" sz="2400" dirty="0" err="1"/>
              <a:t>s</a:t>
            </a:r>
            <a:r>
              <a:rPr lang="de-DE" sz="2400" dirty="0" err="1" smtClean="0"/>
              <a:t>chaftsjahr</a:t>
            </a:r>
            <a:r>
              <a:rPr lang="de-DE" sz="2400" dirty="0" smtClean="0"/>
              <a:t> 2016/17 Meere und Ozeane,...)</a:t>
            </a:r>
          </a:p>
          <a:p>
            <a:endParaRPr lang="de-DE" sz="2400" dirty="0" smtClean="0"/>
          </a:p>
          <a:p>
            <a:r>
              <a:rPr lang="de-DE" sz="2400" dirty="0" smtClean="0"/>
              <a:t>=&gt; Trailer zum Wissenschaftsjahr</a:t>
            </a:r>
          </a:p>
          <a:p>
            <a:r>
              <a:rPr lang="de-DE" sz="1000" dirty="0"/>
              <a:t> </a:t>
            </a:r>
            <a:r>
              <a:rPr lang="de-DE" sz="1000" dirty="0" smtClean="0"/>
              <a:t>             https</a:t>
            </a:r>
            <a:r>
              <a:rPr lang="de-DE" sz="1000" dirty="0"/>
              <a:t>://</a:t>
            </a:r>
            <a:r>
              <a:rPr lang="de-DE" sz="1000" dirty="0" err="1"/>
              <a:t>www.wissenschaftsjahr.de</a:t>
            </a:r>
            <a:r>
              <a:rPr lang="de-DE" sz="1000" dirty="0"/>
              <a:t>/2016-17/das-</a:t>
            </a:r>
            <a:r>
              <a:rPr lang="de-DE" sz="1000" dirty="0" err="1"/>
              <a:t>wissenschaftsjahr</a:t>
            </a:r>
            <a:r>
              <a:rPr lang="de-DE" sz="1000" dirty="0"/>
              <a:t>/</a:t>
            </a:r>
            <a:r>
              <a:rPr lang="de-DE" sz="1000" dirty="0" err="1"/>
              <a:t>ueber</a:t>
            </a:r>
            <a:r>
              <a:rPr lang="de-DE" sz="1000" dirty="0"/>
              <a:t>-das-</a:t>
            </a:r>
            <a:r>
              <a:rPr lang="de-DE" sz="1000" dirty="0" err="1"/>
              <a:t>wissenschaftsjahr.html</a:t>
            </a:r>
            <a:endParaRPr lang="de-DE" sz="1000" dirty="0" smtClean="0"/>
          </a:p>
          <a:p>
            <a:endParaRPr lang="de-DE" sz="2400" dirty="0" smtClean="0"/>
          </a:p>
        </p:txBody>
      </p:sp>
    </p:spTree>
    <p:extLst>
      <p:ext uri="{BB962C8B-B14F-4D97-AF65-F5344CB8AC3E}">
        <p14:creationId xmlns:p14="http://schemas.microsoft.com/office/powerpoint/2010/main" val="11913486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5536" y="188640"/>
            <a:ext cx="8286644" cy="6001642"/>
          </a:xfrm>
          <a:prstGeom prst="rect">
            <a:avLst/>
          </a:prstGeom>
          <a:noFill/>
        </p:spPr>
        <p:txBody>
          <a:bodyPr wrap="none" rtlCol="0">
            <a:spAutoFit/>
          </a:bodyPr>
          <a:lstStyle/>
          <a:p>
            <a:r>
              <a:rPr lang="de-DE" sz="2400" u="sng" dirty="0" smtClean="0"/>
              <a:t>b) Erarbeitung</a:t>
            </a:r>
          </a:p>
          <a:p>
            <a:endParaRPr lang="de-DE" sz="2400" dirty="0" smtClean="0"/>
          </a:p>
          <a:p>
            <a:r>
              <a:rPr lang="de-DE" sz="2400" dirty="0" smtClean="0"/>
              <a:t>Überblick </a:t>
            </a:r>
            <a:r>
              <a:rPr lang="de-DE" sz="2400" dirty="0"/>
              <a:t>gewinnen </a:t>
            </a:r>
            <a:r>
              <a:rPr lang="de-DE" sz="2400" dirty="0" smtClean="0"/>
              <a:t>im Sinne eines </a:t>
            </a:r>
            <a:r>
              <a:rPr lang="de-DE" sz="2400" dirty="0" err="1" smtClean="0"/>
              <a:t>Advance</a:t>
            </a:r>
            <a:r>
              <a:rPr lang="de-DE" sz="2400" dirty="0" smtClean="0"/>
              <a:t> Organizer, </a:t>
            </a:r>
          </a:p>
          <a:p>
            <a:r>
              <a:rPr lang="de-DE" sz="2400" dirty="0" smtClean="0"/>
              <a:t>z.B</a:t>
            </a:r>
            <a:r>
              <a:rPr lang="de-DE" sz="2400" dirty="0"/>
              <a:t>. mit </a:t>
            </a:r>
            <a:r>
              <a:rPr lang="de-DE" sz="2400" dirty="0" smtClean="0"/>
              <a:t>Trailer Wissenschaftsjahr (oder auch aktueller Text)</a:t>
            </a:r>
          </a:p>
          <a:p>
            <a:endParaRPr lang="de-DE" sz="2400" b="1" dirty="0" smtClean="0"/>
          </a:p>
          <a:p>
            <a:r>
              <a:rPr lang="de-DE" sz="2400" b="1" dirty="0" smtClean="0"/>
              <a:t>Arbeitsaufträge:</a:t>
            </a:r>
          </a:p>
          <a:p>
            <a:r>
              <a:rPr lang="de-DE" sz="2400" dirty="0"/>
              <a:t>1. </a:t>
            </a:r>
            <a:r>
              <a:rPr lang="de-DE" sz="2400" dirty="0" smtClean="0"/>
              <a:t>Nenne im </a:t>
            </a:r>
            <a:r>
              <a:rPr lang="de-DE" sz="2400" dirty="0"/>
              <a:t>Trailer aufgezeigte </a:t>
            </a:r>
            <a:r>
              <a:rPr lang="de-DE" sz="2400" dirty="0" smtClean="0"/>
              <a:t>Themen zu den Meeren </a:t>
            </a:r>
            <a:br>
              <a:rPr lang="de-DE" sz="2400" dirty="0" smtClean="0"/>
            </a:br>
            <a:r>
              <a:rPr lang="de-DE" sz="2400" dirty="0" smtClean="0"/>
              <a:t>    und Ozeanen</a:t>
            </a:r>
            <a:r>
              <a:rPr lang="de-DE" sz="2400" dirty="0"/>
              <a:t> </a:t>
            </a:r>
            <a:r>
              <a:rPr lang="de-DE" sz="2400" dirty="0" smtClean="0"/>
              <a:t>(blaue Zettel).</a:t>
            </a:r>
          </a:p>
          <a:p>
            <a:endParaRPr lang="de-DE" sz="2400" dirty="0"/>
          </a:p>
          <a:p>
            <a:r>
              <a:rPr lang="de-DE" sz="2400" dirty="0"/>
              <a:t> </a:t>
            </a:r>
            <a:r>
              <a:rPr lang="de-DE" sz="2400" dirty="0" smtClean="0"/>
              <a:t>   =&gt; 1. Durchgang EA (Stichworte), Austausch mit Partner</a:t>
            </a:r>
          </a:p>
          <a:p>
            <a:r>
              <a:rPr lang="de-DE" sz="2400" dirty="0" smtClean="0"/>
              <a:t>    =&gt; 2. Durchgang GA: auf 3 wichtigste Themen einigen</a:t>
            </a:r>
          </a:p>
          <a:p>
            <a:endParaRPr lang="de-DE" sz="2400" dirty="0" smtClean="0"/>
          </a:p>
          <a:p>
            <a:endParaRPr lang="de-DE" sz="2400" dirty="0" smtClean="0"/>
          </a:p>
          <a:p>
            <a:endParaRPr lang="de-DE" sz="2400" dirty="0" smtClean="0"/>
          </a:p>
          <a:p>
            <a:endParaRPr lang="de-DE" sz="2400" dirty="0"/>
          </a:p>
          <a:p>
            <a:endParaRPr lang="de-DE" sz="2400" dirty="0"/>
          </a:p>
        </p:txBody>
      </p:sp>
      <p:sp>
        <p:nvSpPr>
          <p:cNvPr id="4" name="Rechteck 3"/>
          <p:cNvSpPr/>
          <p:nvPr/>
        </p:nvSpPr>
        <p:spPr>
          <a:xfrm>
            <a:off x="395536" y="4725144"/>
            <a:ext cx="7992888" cy="830997"/>
          </a:xfrm>
          <a:prstGeom prst="rect">
            <a:avLst/>
          </a:prstGeom>
        </p:spPr>
        <p:txBody>
          <a:bodyPr wrap="square">
            <a:spAutoFit/>
          </a:bodyPr>
          <a:lstStyle/>
          <a:p>
            <a:r>
              <a:rPr lang="de-DE" sz="2400" dirty="0"/>
              <a:t>2. </a:t>
            </a:r>
            <a:r>
              <a:rPr lang="de-DE" sz="2400" dirty="0" smtClean="0"/>
              <a:t>Formuliert in eurer Gruppe </a:t>
            </a:r>
            <a:r>
              <a:rPr lang="de-DE" sz="2400" dirty="0"/>
              <a:t>– ausgehend von diesen </a:t>
            </a:r>
            <a:endParaRPr lang="de-DE" sz="2400" dirty="0" smtClean="0"/>
          </a:p>
          <a:p>
            <a:r>
              <a:rPr lang="de-DE" sz="2400" dirty="0"/>
              <a:t> </a:t>
            </a:r>
            <a:r>
              <a:rPr lang="de-DE" sz="2400" dirty="0" smtClean="0"/>
              <a:t>   Themen </a:t>
            </a:r>
            <a:r>
              <a:rPr lang="de-DE" sz="2400" dirty="0"/>
              <a:t>– </a:t>
            </a:r>
            <a:r>
              <a:rPr lang="de-DE" sz="2400" dirty="0" smtClean="0"/>
              <a:t>Leitfragen (weiße Zettel).</a:t>
            </a:r>
            <a:endParaRPr lang="de-DE" sz="2400" dirty="0"/>
          </a:p>
        </p:txBody>
      </p:sp>
    </p:spTree>
    <p:extLst>
      <p:ext uri="{BB962C8B-B14F-4D97-AF65-F5344CB8AC3E}">
        <p14:creationId xmlns:p14="http://schemas.microsoft.com/office/powerpoint/2010/main" val="1841368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620688"/>
            <a:ext cx="7507434" cy="2677656"/>
          </a:xfrm>
          <a:prstGeom prst="rect">
            <a:avLst/>
          </a:prstGeom>
          <a:noFill/>
        </p:spPr>
        <p:txBody>
          <a:bodyPr wrap="none" rtlCol="0">
            <a:spAutoFit/>
          </a:bodyPr>
          <a:lstStyle/>
          <a:p>
            <a:r>
              <a:rPr lang="de-DE" sz="2400" u="sng" dirty="0" smtClean="0"/>
              <a:t>c) Sicherung</a:t>
            </a:r>
          </a:p>
          <a:p>
            <a:endParaRPr lang="de-DE" sz="2400" dirty="0" smtClean="0"/>
          </a:p>
          <a:p>
            <a:r>
              <a:rPr lang="de-DE" sz="2400" dirty="0" err="1" smtClean="0"/>
              <a:t>Präsenation</a:t>
            </a:r>
            <a:r>
              <a:rPr lang="de-DE" sz="2400" dirty="0" smtClean="0"/>
              <a:t> der Ergebnisse, </a:t>
            </a:r>
          </a:p>
          <a:p>
            <a:r>
              <a:rPr lang="de-DE" sz="2400" dirty="0" smtClean="0"/>
              <a:t>Ergänzung</a:t>
            </a:r>
            <a:r>
              <a:rPr lang="de-DE" sz="2400" dirty="0"/>
              <a:t>, ggf. Einbringen </a:t>
            </a:r>
            <a:r>
              <a:rPr lang="de-DE" sz="2400" dirty="0" smtClean="0"/>
              <a:t>von </a:t>
            </a:r>
            <a:r>
              <a:rPr lang="de-DE" sz="2400" dirty="0"/>
              <a:t>Vorwissen/</a:t>
            </a:r>
            <a:r>
              <a:rPr lang="de-DE" sz="2400" dirty="0" smtClean="0"/>
              <a:t>Interessen </a:t>
            </a:r>
          </a:p>
          <a:p>
            <a:endParaRPr lang="de-DE" sz="2400" dirty="0" smtClean="0">
              <a:latin typeface="Wingdings"/>
              <a:ea typeface="Wingdings"/>
              <a:cs typeface="Wingdings"/>
              <a:sym typeface="Wingdings"/>
            </a:endParaRPr>
          </a:p>
          <a:p>
            <a:r>
              <a:rPr lang="de-DE" sz="2400" dirty="0" smtClean="0">
                <a:latin typeface="Wingdings"/>
                <a:ea typeface="Wingdings"/>
                <a:cs typeface="Wingdings"/>
                <a:sym typeface="Wingdings"/>
              </a:rPr>
              <a:t></a:t>
            </a:r>
            <a:r>
              <a:rPr lang="de-DE" sz="2400" dirty="0" smtClean="0">
                <a:sym typeface="Wingdings"/>
              </a:rPr>
              <a:t> </a:t>
            </a:r>
            <a:r>
              <a:rPr lang="de-DE" sz="2400" dirty="0" smtClean="0"/>
              <a:t>Struktur </a:t>
            </a:r>
            <a:r>
              <a:rPr lang="de-DE" sz="2400" dirty="0"/>
              <a:t>für </a:t>
            </a:r>
            <a:r>
              <a:rPr lang="de-DE" sz="2400" dirty="0" smtClean="0"/>
              <a:t>Einheit</a:t>
            </a:r>
            <a:endParaRPr lang="de-DE" sz="2400" dirty="0"/>
          </a:p>
          <a:p>
            <a:endParaRPr lang="de-DE" sz="2400" dirty="0"/>
          </a:p>
        </p:txBody>
      </p:sp>
    </p:spTree>
    <p:extLst>
      <p:ext uri="{BB962C8B-B14F-4D97-AF65-F5344CB8AC3E}">
        <p14:creationId xmlns:p14="http://schemas.microsoft.com/office/powerpoint/2010/main" val="36987118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51520" y="169476"/>
            <a:ext cx="6853158" cy="523220"/>
          </a:xfrm>
          <a:prstGeom prst="rect">
            <a:avLst/>
          </a:prstGeom>
          <a:noFill/>
        </p:spPr>
        <p:txBody>
          <a:bodyPr wrap="none" rtlCol="0">
            <a:spAutoFit/>
          </a:bodyPr>
          <a:lstStyle/>
          <a:p>
            <a:r>
              <a:rPr lang="de-DE" sz="2800" b="1" dirty="0" smtClean="0"/>
              <a:t>Über Leitfragen zur Unterrichtsstruktur</a:t>
            </a:r>
            <a:endParaRPr lang="de-DE" sz="2800" b="1" dirty="0"/>
          </a:p>
        </p:txBody>
      </p:sp>
      <p:graphicFrame>
        <p:nvGraphicFramePr>
          <p:cNvPr id="4" name="Tabelle 3"/>
          <p:cNvGraphicFramePr>
            <a:graphicFrameLocks noGrp="1"/>
          </p:cNvGraphicFramePr>
          <p:nvPr>
            <p:extLst>
              <p:ext uri="{D42A27DB-BD31-4B8C-83A1-F6EECF244321}">
                <p14:modId xmlns:p14="http://schemas.microsoft.com/office/powerpoint/2010/main" val="564684403"/>
              </p:ext>
            </p:extLst>
          </p:nvPr>
        </p:nvGraphicFramePr>
        <p:xfrm>
          <a:off x="251520" y="764704"/>
          <a:ext cx="1944216" cy="5757271"/>
        </p:xfrm>
        <a:graphic>
          <a:graphicData uri="http://schemas.openxmlformats.org/drawingml/2006/table">
            <a:tbl>
              <a:tblPr firstRow="1" bandRow="1">
                <a:tableStyleId>{5940675A-B579-460E-94D1-54222C63F5DA}</a:tableStyleId>
              </a:tblPr>
              <a:tblGrid>
                <a:gridCol w="1944216"/>
              </a:tblGrid>
              <a:tr h="447824">
                <a:tc>
                  <a:txBody>
                    <a:bodyPr/>
                    <a:lstStyle/>
                    <a:p>
                      <a:pPr algn="ctr"/>
                      <a:r>
                        <a:rPr lang="de-DE" b="1" dirty="0" smtClean="0">
                          <a:latin typeface="Arial"/>
                          <a:cs typeface="Arial"/>
                        </a:rPr>
                        <a:t>Themen</a:t>
                      </a:r>
                      <a:endParaRPr lang="de-DE" b="1" dirty="0">
                        <a:latin typeface="Arial"/>
                        <a:cs typeface="Arial"/>
                      </a:endParaRPr>
                    </a:p>
                  </a:txBody>
                  <a:tcPr>
                    <a:solidFill>
                      <a:schemeClr val="bg2">
                        <a:lumMod val="60000"/>
                        <a:lumOff val="40000"/>
                      </a:schemeClr>
                    </a:solidFill>
                  </a:tcPr>
                </a:tc>
              </a:tr>
              <a:tr h="920328">
                <a:tc>
                  <a:txBody>
                    <a:bodyPr/>
                    <a:lstStyle/>
                    <a:p>
                      <a:r>
                        <a:rPr lang="de-DE" dirty="0" smtClean="0">
                          <a:latin typeface="Arial"/>
                          <a:cs typeface="Arial"/>
                        </a:rPr>
                        <a:t>Naturraum</a:t>
                      </a:r>
                    </a:p>
                    <a:p>
                      <a:r>
                        <a:rPr lang="de-DE" dirty="0" smtClean="0">
                          <a:latin typeface="Arial"/>
                          <a:cs typeface="Arial"/>
                        </a:rPr>
                        <a:t>Wasserspeicher</a:t>
                      </a:r>
                      <a:endParaRPr lang="de-DE" dirty="0">
                        <a:latin typeface="Arial"/>
                        <a:cs typeface="Arial"/>
                      </a:endParaRPr>
                    </a:p>
                  </a:txBody>
                  <a:tcPr/>
                </a:tc>
              </a:tr>
              <a:tr h="752038">
                <a:tc>
                  <a:txBody>
                    <a:bodyPr/>
                    <a:lstStyle/>
                    <a:p>
                      <a:r>
                        <a:rPr lang="de-DE" dirty="0" smtClean="0">
                          <a:latin typeface="Arial"/>
                          <a:cs typeface="Arial"/>
                        </a:rPr>
                        <a:t>Wasserspeicher</a:t>
                      </a:r>
                    </a:p>
                    <a:p>
                      <a:r>
                        <a:rPr lang="de-DE" dirty="0" smtClean="0">
                          <a:latin typeface="Arial"/>
                          <a:cs typeface="Arial"/>
                        </a:rPr>
                        <a:t>Biomasse</a:t>
                      </a:r>
                    </a:p>
                    <a:p>
                      <a:r>
                        <a:rPr lang="de-DE" dirty="0" smtClean="0">
                          <a:latin typeface="Arial"/>
                          <a:cs typeface="Arial"/>
                        </a:rPr>
                        <a:t>Speicherung</a:t>
                      </a:r>
                      <a:r>
                        <a:rPr lang="de-DE" baseline="0" dirty="0" smtClean="0">
                          <a:latin typeface="Arial"/>
                          <a:cs typeface="Arial"/>
                        </a:rPr>
                        <a:t> von Treibhausgasen</a:t>
                      </a:r>
                      <a:endParaRPr lang="de-DE" dirty="0" smtClean="0">
                        <a:latin typeface="Arial"/>
                        <a:cs typeface="Arial"/>
                      </a:endParaRPr>
                    </a:p>
                    <a:p>
                      <a:r>
                        <a:rPr lang="de-DE" dirty="0" smtClean="0">
                          <a:latin typeface="Arial"/>
                          <a:cs typeface="Arial"/>
                        </a:rPr>
                        <a:t>Naturraum</a:t>
                      </a:r>
                    </a:p>
                    <a:p>
                      <a:endParaRPr lang="de-DE" dirty="0" smtClean="0">
                        <a:latin typeface="Arial"/>
                        <a:cs typeface="Arial"/>
                      </a:endParaRPr>
                    </a:p>
                  </a:txBody>
                  <a:tcPr/>
                </a:tc>
              </a:tr>
              <a:tr h="752038">
                <a:tc>
                  <a:txBody>
                    <a:bodyPr/>
                    <a:lstStyle/>
                    <a:p>
                      <a:r>
                        <a:rPr lang="de-DE" dirty="0" smtClean="0">
                          <a:latin typeface="Arial"/>
                          <a:cs typeface="Arial"/>
                        </a:rPr>
                        <a:t>Speicherung von Treibhausgasen</a:t>
                      </a:r>
                    </a:p>
                    <a:p>
                      <a:r>
                        <a:rPr lang="de-DE" dirty="0" err="1" smtClean="0">
                          <a:latin typeface="Arial"/>
                          <a:cs typeface="Arial"/>
                        </a:rPr>
                        <a:t>Sauerstoffer</a:t>
                      </a:r>
                      <a:r>
                        <a:rPr lang="de-DE" dirty="0" smtClean="0">
                          <a:latin typeface="Arial"/>
                          <a:cs typeface="Arial"/>
                        </a:rPr>
                        <a:t>-zeugung</a:t>
                      </a:r>
                    </a:p>
                  </a:txBody>
                  <a:tcPr/>
                </a:tc>
              </a:tr>
              <a:tr h="752038">
                <a:tc>
                  <a:txBody>
                    <a:bodyPr/>
                    <a:lstStyle/>
                    <a:p>
                      <a:r>
                        <a:rPr lang="de-DE" dirty="0" smtClean="0">
                          <a:latin typeface="Arial"/>
                          <a:cs typeface="Arial"/>
                        </a:rPr>
                        <a:t>Müllhalde</a:t>
                      </a:r>
                    </a:p>
                    <a:p>
                      <a:r>
                        <a:rPr lang="de-DE" dirty="0" smtClean="0">
                          <a:latin typeface="Arial"/>
                          <a:cs typeface="Arial"/>
                        </a:rPr>
                        <a:t>Ressourcen</a:t>
                      </a:r>
                    </a:p>
                    <a:p>
                      <a:endParaRPr lang="de-DE" dirty="0" smtClean="0">
                        <a:latin typeface="Arial"/>
                        <a:cs typeface="Arial"/>
                      </a:endParaRPr>
                    </a:p>
                    <a:p>
                      <a:endParaRPr lang="de-DE" dirty="0" smtClean="0">
                        <a:latin typeface="Arial"/>
                        <a:cs typeface="Arial"/>
                      </a:endParaRPr>
                    </a:p>
                    <a:p>
                      <a:endParaRPr lang="de-DE" dirty="0">
                        <a:latin typeface="Arial"/>
                        <a:cs typeface="Arial"/>
                      </a:endParaRPr>
                    </a:p>
                  </a:txBody>
                  <a:tcPr/>
                </a:tc>
              </a:tr>
            </a:tbl>
          </a:graphicData>
        </a:graphic>
      </p:graphicFrame>
    </p:spTree>
    <p:extLst>
      <p:ext uri="{BB962C8B-B14F-4D97-AF65-F5344CB8AC3E}">
        <p14:creationId xmlns:p14="http://schemas.microsoft.com/office/powerpoint/2010/main" val="5984439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51520" y="169476"/>
            <a:ext cx="6853158" cy="523220"/>
          </a:xfrm>
          <a:prstGeom prst="rect">
            <a:avLst/>
          </a:prstGeom>
          <a:noFill/>
        </p:spPr>
        <p:txBody>
          <a:bodyPr wrap="none" rtlCol="0">
            <a:spAutoFit/>
          </a:bodyPr>
          <a:lstStyle/>
          <a:p>
            <a:r>
              <a:rPr lang="de-DE" sz="2800" b="1" dirty="0" smtClean="0"/>
              <a:t>Über Leitfragen zur Unterrichtsstruktur</a:t>
            </a:r>
            <a:endParaRPr lang="de-DE" sz="2800" b="1" dirty="0"/>
          </a:p>
        </p:txBody>
      </p:sp>
      <p:graphicFrame>
        <p:nvGraphicFramePr>
          <p:cNvPr id="4" name="Tabelle 3"/>
          <p:cNvGraphicFramePr>
            <a:graphicFrameLocks noGrp="1"/>
          </p:cNvGraphicFramePr>
          <p:nvPr>
            <p:extLst>
              <p:ext uri="{D42A27DB-BD31-4B8C-83A1-F6EECF244321}">
                <p14:modId xmlns:p14="http://schemas.microsoft.com/office/powerpoint/2010/main" val="1706810828"/>
              </p:ext>
            </p:extLst>
          </p:nvPr>
        </p:nvGraphicFramePr>
        <p:xfrm>
          <a:off x="251520" y="764704"/>
          <a:ext cx="5328592" cy="5757271"/>
        </p:xfrm>
        <a:graphic>
          <a:graphicData uri="http://schemas.openxmlformats.org/drawingml/2006/table">
            <a:tbl>
              <a:tblPr firstRow="1" bandRow="1">
                <a:tableStyleId>{5940675A-B579-460E-94D1-54222C63F5DA}</a:tableStyleId>
              </a:tblPr>
              <a:tblGrid>
                <a:gridCol w="1944216"/>
                <a:gridCol w="3384376"/>
              </a:tblGrid>
              <a:tr h="447824">
                <a:tc>
                  <a:txBody>
                    <a:bodyPr/>
                    <a:lstStyle/>
                    <a:p>
                      <a:pPr algn="ctr"/>
                      <a:r>
                        <a:rPr lang="de-DE" b="1" dirty="0" smtClean="0">
                          <a:latin typeface="Arial"/>
                          <a:cs typeface="Arial"/>
                        </a:rPr>
                        <a:t>Themen</a:t>
                      </a:r>
                      <a:endParaRPr lang="de-DE" b="1" dirty="0">
                        <a:latin typeface="Arial"/>
                        <a:cs typeface="Arial"/>
                      </a:endParaRPr>
                    </a:p>
                  </a:txBody>
                  <a:tcPr>
                    <a:solidFill>
                      <a:schemeClr val="bg2">
                        <a:lumMod val="60000"/>
                        <a:lumOff val="40000"/>
                      </a:schemeClr>
                    </a:solidFill>
                  </a:tcPr>
                </a:tc>
                <a:tc>
                  <a:txBody>
                    <a:bodyPr/>
                    <a:lstStyle/>
                    <a:p>
                      <a:pPr algn="ctr"/>
                      <a:r>
                        <a:rPr lang="de-DE" b="1" dirty="0" smtClean="0">
                          <a:latin typeface="Arial"/>
                          <a:cs typeface="Arial"/>
                        </a:rPr>
                        <a:t>Leitfragen</a:t>
                      </a:r>
                      <a:endParaRPr lang="de-DE" b="1" dirty="0">
                        <a:latin typeface="Arial"/>
                        <a:cs typeface="Arial"/>
                      </a:endParaRPr>
                    </a:p>
                  </a:txBody>
                  <a:tcPr>
                    <a:solidFill>
                      <a:schemeClr val="bg2">
                        <a:lumMod val="60000"/>
                        <a:lumOff val="40000"/>
                      </a:schemeClr>
                    </a:solidFill>
                  </a:tcPr>
                </a:tc>
              </a:tr>
              <a:tr h="920328">
                <a:tc>
                  <a:txBody>
                    <a:bodyPr/>
                    <a:lstStyle/>
                    <a:p>
                      <a:r>
                        <a:rPr lang="de-DE" dirty="0" smtClean="0">
                          <a:latin typeface="Arial"/>
                          <a:cs typeface="Arial"/>
                        </a:rPr>
                        <a:t>Naturraum</a:t>
                      </a:r>
                    </a:p>
                    <a:p>
                      <a:r>
                        <a:rPr lang="de-DE" dirty="0" smtClean="0">
                          <a:latin typeface="Arial"/>
                          <a:cs typeface="Arial"/>
                        </a:rPr>
                        <a:t>Wasserspeicher</a:t>
                      </a:r>
                      <a:endParaRPr lang="de-DE" dirty="0">
                        <a:latin typeface="Arial"/>
                        <a:cs typeface="Arial"/>
                      </a:endParaRPr>
                    </a:p>
                  </a:txBody>
                  <a:tcPr/>
                </a:tc>
                <a:tc>
                  <a:txBody>
                    <a:bodyPr/>
                    <a:lstStyle/>
                    <a:p>
                      <a:pPr marL="285750" indent="-285750">
                        <a:buFont typeface="Arial"/>
                        <a:buChar char="•"/>
                      </a:pPr>
                      <a:r>
                        <a:rPr lang="de-DE" dirty="0" smtClean="0">
                          <a:latin typeface="Arial"/>
                          <a:cs typeface="Arial"/>
                        </a:rPr>
                        <a:t>Wie</a:t>
                      </a:r>
                      <a:r>
                        <a:rPr lang="de-DE" baseline="0" dirty="0" smtClean="0">
                          <a:latin typeface="Arial"/>
                          <a:cs typeface="Arial"/>
                        </a:rPr>
                        <a:t> ist das untermeerische Relief beschaffen?</a:t>
                      </a:r>
                      <a:endParaRPr lang="de-DE" dirty="0">
                        <a:latin typeface="Arial"/>
                        <a:cs typeface="Arial"/>
                      </a:endParaRPr>
                    </a:p>
                  </a:txBody>
                  <a:tcPr/>
                </a:tc>
              </a:tr>
              <a:tr h="752038">
                <a:tc>
                  <a:txBody>
                    <a:bodyPr/>
                    <a:lstStyle/>
                    <a:p>
                      <a:r>
                        <a:rPr lang="de-DE" dirty="0" smtClean="0">
                          <a:latin typeface="Arial"/>
                          <a:cs typeface="Arial"/>
                        </a:rPr>
                        <a:t>Wasserspeicher</a:t>
                      </a:r>
                    </a:p>
                    <a:p>
                      <a:r>
                        <a:rPr lang="de-DE" dirty="0" smtClean="0">
                          <a:latin typeface="Arial"/>
                          <a:cs typeface="Arial"/>
                        </a:rPr>
                        <a:t>Biomasse</a:t>
                      </a:r>
                    </a:p>
                    <a:p>
                      <a:r>
                        <a:rPr lang="de-DE" dirty="0" smtClean="0">
                          <a:latin typeface="Arial"/>
                          <a:cs typeface="Arial"/>
                        </a:rPr>
                        <a:t>Speicherung</a:t>
                      </a:r>
                      <a:r>
                        <a:rPr lang="de-DE" baseline="0" dirty="0" smtClean="0">
                          <a:latin typeface="Arial"/>
                          <a:cs typeface="Arial"/>
                        </a:rPr>
                        <a:t> von Treibhausgasen</a:t>
                      </a:r>
                      <a:endParaRPr lang="de-DE" dirty="0" smtClean="0">
                        <a:latin typeface="Arial"/>
                        <a:cs typeface="Arial"/>
                      </a:endParaRPr>
                    </a:p>
                    <a:p>
                      <a:r>
                        <a:rPr lang="de-DE" dirty="0" smtClean="0">
                          <a:latin typeface="Arial"/>
                          <a:cs typeface="Arial"/>
                        </a:rPr>
                        <a:t>Naturraum</a:t>
                      </a:r>
                    </a:p>
                  </a:txBody>
                  <a:tcPr/>
                </a:tc>
                <a:tc>
                  <a:txBody>
                    <a:bodyPr/>
                    <a:lstStyle/>
                    <a:p>
                      <a:pPr marL="285750" indent="-285750">
                        <a:buFont typeface="Arial"/>
                        <a:buChar char="•"/>
                      </a:pPr>
                      <a:r>
                        <a:rPr lang="de-DE" dirty="0" smtClean="0">
                          <a:latin typeface="Arial"/>
                          <a:cs typeface="Arial"/>
                        </a:rPr>
                        <a:t>Welche Eigenschaften besitzt das Meer?</a:t>
                      </a:r>
                    </a:p>
                    <a:p>
                      <a:pPr marL="285750" indent="-285750">
                        <a:buFont typeface="Arial"/>
                        <a:buChar char="•"/>
                      </a:pPr>
                      <a:r>
                        <a:rPr lang="de-DE" dirty="0" smtClean="0">
                          <a:latin typeface="Arial"/>
                          <a:cs typeface="Arial"/>
                        </a:rPr>
                        <a:t>Welche Vorgänge spielen sich im Meer ab?</a:t>
                      </a:r>
                    </a:p>
                    <a:p>
                      <a:pPr marL="285750" marR="0" indent="-285750" algn="l" defTabSz="914305" rtl="0" eaLnBrk="1" fontAlgn="auto" latinLnBrk="0" hangingPunct="1">
                        <a:lnSpc>
                          <a:spcPct val="100000"/>
                        </a:lnSpc>
                        <a:spcBef>
                          <a:spcPts val="0"/>
                        </a:spcBef>
                        <a:spcAft>
                          <a:spcPts val="0"/>
                        </a:spcAft>
                        <a:buClrTx/>
                        <a:buSzTx/>
                        <a:buFont typeface="Arial"/>
                        <a:buChar char="•"/>
                        <a:tabLst/>
                        <a:defRPr/>
                      </a:pPr>
                      <a:r>
                        <a:rPr lang="de-DE" dirty="0" smtClean="0">
                          <a:latin typeface="Arial"/>
                          <a:cs typeface="Arial"/>
                        </a:rPr>
                        <a:t>Welchen Einfluss hat das Meer auf das Klima?</a:t>
                      </a:r>
                    </a:p>
                  </a:txBody>
                  <a:tcPr/>
                </a:tc>
              </a:tr>
              <a:tr h="752038">
                <a:tc>
                  <a:txBody>
                    <a:bodyPr/>
                    <a:lstStyle/>
                    <a:p>
                      <a:r>
                        <a:rPr lang="de-DE" dirty="0" smtClean="0">
                          <a:latin typeface="Arial"/>
                          <a:cs typeface="Arial"/>
                        </a:rPr>
                        <a:t>Speicherung von Treibhausgasen</a:t>
                      </a:r>
                    </a:p>
                    <a:p>
                      <a:r>
                        <a:rPr lang="de-DE" dirty="0" err="1" smtClean="0">
                          <a:latin typeface="Arial"/>
                          <a:cs typeface="Arial"/>
                        </a:rPr>
                        <a:t>Sauerstoffer</a:t>
                      </a:r>
                      <a:r>
                        <a:rPr lang="de-DE" dirty="0" smtClean="0">
                          <a:latin typeface="Arial"/>
                          <a:cs typeface="Arial"/>
                        </a:rPr>
                        <a:t>-zeugung</a:t>
                      </a:r>
                    </a:p>
                  </a:txBody>
                  <a:tcPr/>
                </a:tc>
                <a:tc>
                  <a:txBody>
                    <a:bodyPr/>
                    <a:lstStyle/>
                    <a:p>
                      <a:pPr marL="285750" indent="-285750">
                        <a:buFont typeface="Arial"/>
                        <a:buChar char="•"/>
                      </a:pPr>
                      <a:r>
                        <a:rPr lang="de-DE" dirty="0" smtClean="0">
                          <a:latin typeface="Arial"/>
                          <a:cs typeface="Arial"/>
                        </a:rPr>
                        <a:t>Wie verändert der Klimawandel das</a:t>
                      </a:r>
                      <a:r>
                        <a:rPr lang="de-DE" baseline="0" dirty="0" smtClean="0">
                          <a:latin typeface="Arial"/>
                          <a:cs typeface="Arial"/>
                        </a:rPr>
                        <a:t> Meer?</a:t>
                      </a:r>
                      <a:endParaRPr lang="de-DE" dirty="0">
                        <a:latin typeface="Arial"/>
                        <a:cs typeface="Arial"/>
                      </a:endParaRPr>
                    </a:p>
                  </a:txBody>
                  <a:tcPr/>
                </a:tc>
              </a:tr>
              <a:tr h="752038">
                <a:tc>
                  <a:txBody>
                    <a:bodyPr/>
                    <a:lstStyle/>
                    <a:p>
                      <a:r>
                        <a:rPr lang="de-DE" dirty="0" smtClean="0">
                          <a:latin typeface="Arial"/>
                          <a:cs typeface="Arial"/>
                        </a:rPr>
                        <a:t>Müllhalde</a:t>
                      </a:r>
                    </a:p>
                    <a:p>
                      <a:r>
                        <a:rPr lang="de-DE" dirty="0" smtClean="0">
                          <a:latin typeface="Arial"/>
                          <a:cs typeface="Arial"/>
                        </a:rPr>
                        <a:t>Ressourcen</a:t>
                      </a:r>
                    </a:p>
                    <a:p>
                      <a:endParaRPr lang="de-DE" dirty="0">
                        <a:latin typeface="Arial"/>
                        <a:cs typeface="Arial"/>
                      </a:endParaRPr>
                    </a:p>
                  </a:txBody>
                  <a:tcPr/>
                </a:tc>
                <a:tc>
                  <a:txBody>
                    <a:bodyPr/>
                    <a:lstStyle/>
                    <a:p>
                      <a:pPr marL="285750" indent="-285750">
                        <a:buFont typeface="Arial"/>
                        <a:buChar char="•"/>
                      </a:pPr>
                      <a:r>
                        <a:rPr lang="de-DE" dirty="0" smtClean="0">
                          <a:latin typeface="Arial"/>
                          <a:cs typeface="Arial"/>
                        </a:rPr>
                        <a:t>Wodurch wird das Meer gefährdet?</a:t>
                      </a:r>
                    </a:p>
                    <a:p>
                      <a:pPr marL="285750" indent="-285750">
                        <a:buFont typeface="Arial"/>
                        <a:buChar char="•"/>
                      </a:pPr>
                      <a:r>
                        <a:rPr lang="de-DE" dirty="0" smtClean="0">
                          <a:latin typeface="Arial"/>
                          <a:cs typeface="Arial"/>
                        </a:rPr>
                        <a:t>Welche</a:t>
                      </a:r>
                      <a:r>
                        <a:rPr lang="de-DE" baseline="0" dirty="0" smtClean="0">
                          <a:latin typeface="Arial"/>
                          <a:cs typeface="Arial"/>
                        </a:rPr>
                        <a:t> Möglichkeiten einer nachhaltigen Nutzung gibt es?</a:t>
                      </a:r>
                      <a:endParaRPr lang="de-DE" dirty="0">
                        <a:latin typeface="Arial"/>
                        <a:cs typeface="Arial"/>
                      </a:endParaRPr>
                    </a:p>
                  </a:txBody>
                  <a:tcPr/>
                </a:tc>
              </a:tr>
            </a:tbl>
          </a:graphicData>
        </a:graphic>
      </p:graphicFrame>
    </p:spTree>
    <p:extLst>
      <p:ext uri="{BB962C8B-B14F-4D97-AF65-F5344CB8AC3E}">
        <p14:creationId xmlns:p14="http://schemas.microsoft.com/office/powerpoint/2010/main" val="7073611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p14="http://schemas.microsoft.com/office/powerpoint/2010/main" val="3048437104"/>
              </p:ext>
            </p:extLst>
          </p:nvPr>
        </p:nvGraphicFramePr>
        <p:xfrm>
          <a:off x="251520" y="764704"/>
          <a:ext cx="8640960" cy="5751343"/>
        </p:xfrm>
        <a:graphic>
          <a:graphicData uri="http://schemas.openxmlformats.org/drawingml/2006/table">
            <a:tbl>
              <a:tblPr firstRow="1" bandRow="1">
                <a:tableStyleId>{5940675A-B579-460E-94D1-54222C63F5DA}</a:tableStyleId>
              </a:tblPr>
              <a:tblGrid>
                <a:gridCol w="1944216"/>
                <a:gridCol w="3384376"/>
                <a:gridCol w="2376264"/>
                <a:gridCol w="936104"/>
              </a:tblGrid>
              <a:tr h="447824">
                <a:tc>
                  <a:txBody>
                    <a:bodyPr/>
                    <a:lstStyle/>
                    <a:p>
                      <a:pPr algn="ctr"/>
                      <a:r>
                        <a:rPr lang="de-DE" b="1" dirty="0" smtClean="0">
                          <a:latin typeface="Arial"/>
                          <a:cs typeface="Arial"/>
                        </a:rPr>
                        <a:t>Inhalte</a:t>
                      </a:r>
                      <a:endParaRPr lang="de-DE" b="1" dirty="0">
                        <a:latin typeface="Arial"/>
                        <a:cs typeface="Arial"/>
                      </a:endParaRPr>
                    </a:p>
                  </a:txBody>
                  <a:tcPr>
                    <a:solidFill>
                      <a:srgbClr val="D9D9D9"/>
                    </a:solidFill>
                  </a:tcPr>
                </a:tc>
                <a:tc>
                  <a:txBody>
                    <a:bodyPr/>
                    <a:lstStyle/>
                    <a:p>
                      <a:pPr algn="ctr"/>
                      <a:r>
                        <a:rPr lang="de-DE" b="1" dirty="0" smtClean="0">
                          <a:latin typeface="Arial"/>
                          <a:cs typeface="Arial"/>
                        </a:rPr>
                        <a:t>Leitfragen</a:t>
                      </a:r>
                      <a:endParaRPr lang="de-DE" b="1" dirty="0">
                        <a:latin typeface="Arial"/>
                        <a:cs typeface="Arial"/>
                      </a:endParaRPr>
                    </a:p>
                  </a:txBody>
                  <a:tcPr>
                    <a:solidFill>
                      <a:srgbClr val="D9D9D9"/>
                    </a:solidFill>
                  </a:tcPr>
                </a:tc>
                <a:tc>
                  <a:txBody>
                    <a:bodyPr/>
                    <a:lstStyle/>
                    <a:p>
                      <a:pPr algn="ctr"/>
                      <a:r>
                        <a:rPr lang="de-DE" b="1" dirty="0" smtClean="0">
                          <a:latin typeface="Arial"/>
                          <a:cs typeface="Arial"/>
                        </a:rPr>
                        <a:t>Verlauf</a:t>
                      </a:r>
                      <a:r>
                        <a:rPr lang="de-DE" b="1" baseline="0" dirty="0" smtClean="0">
                          <a:latin typeface="Arial"/>
                          <a:cs typeface="Arial"/>
                        </a:rPr>
                        <a:t> (Stunden)</a:t>
                      </a:r>
                      <a:endParaRPr lang="de-DE" b="1" dirty="0">
                        <a:latin typeface="Arial"/>
                        <a:cs typeface="Arial"/>
                      </a:endParaRPr>
                    </a:p>
                  </a:txBody>
                  <a:tcPr>
                    <a:solidFill>
                      <a:srgbClr val="D9D9D9"/>
                    </a:solidFill>
                  </a:tcPr>
                </a:tc>
                <a:tc>
                  <a:txBody>
                    <a:bodyPr/>
                    <a:lstStyle/>
                    <a:p>
                      <a:pPr algn="ctr"/>
                      <a:r>
                        <a:rPr lang="de-DE" b="1" dirty="0" err="1" smtClean="0">
                          <a:latin typeface="Arial"/>
                          <a:cs typeface="Arial"/>
                        </a:rPr>
                        <a:t>ibK</a:t>
                      </a:r>
                      <a:endParaRPr lang="de-DE" b="1" dirty="0">
                        <a:latin typeface="Arial"/>
                        <a:cs typeface="Arial"/>
                      </a:endParaRPr>
                    </a:p>
                  </a:txBody>
                  <a:tcPr>
                    <a:solidFill>
                      <a:srgbClr val="D9D9D9"/>
                    </a:solidFill>
                  </a:tcPr>
                </a:tc>
              </a:tr>
              <a:tr h="752038">
                <a:tc>
                  <a:txBody>
                    <a:bodyPr/>
                    <a:lstStyle/>
                    <a:p>
                      <a:r>
                        <a:rPr lang="de-DE" dirty="0" smtClean="0">
                          <a:latin typeface="Arial"/>
                          <a:cs typeface="Arial"/>
                        </a:rPr>
                        <a:t>Naturraum</a:t>
                      </a:r>
                    </a:p>
                    <a:p>
                      <a:r>
                        <a:rPr lang="de-DE" dirty="0" smtClean="0">
                          <a:latin typeface="Arial"/>
                          <a:cs typeface="Arial"/>
                        </a:rPr>
                        <a:t>Wasserspeicher</a:t>
                      </a:r>
                      <a:endParaRPr lang="de-DE" dirty="0">
                        <a:latin typeface="Arial"/>
                        <a:cs typeface="Arial"/>
                      </a:endParaRPr>
                    </a:p>
                  </a:txBody>
                  <a:tcPr/>
                </a:tc>
                <a:tc>
                  <a:txBody>
                    <a:bodyPr/>
                    <a:lstStyle/>
                    <a:p>
                      <a:pPr marL="285750" indent="-285750">
                        <a:buFont typeface="Arial"/>
                        <a:buChar char="•"/>
                      </a:pPr>
                      <a:r>
                        <a:rPr lang="de-DE" dirty="0" smtClean="0">
                          <a:latin typeface="Arial"/>
                          <a:cs typeface="Arial"/>
                        </a:rPr>
                        <a:t>Wie</a:t>
                      </a:r>
                      <a:r>
                        <a:rPr lang="de-DE" baseline="0" dirty="0" smtClean="0">
                          <a:latin typeface="Arial"/>
                          <a:cs typeface="Arial"/>
                        </a:rPr>
                        <a:t> ist das untermeerische Relief beschaffen?</a:t>
                      </a:r>
                      <a:endParaRPr lang="de-DE" dirty="0">
                        <a:latin typeface="Arial"/>
                        <a:cs typeface="Arial"/>
                      </a:endParaRPr>
                    </a:p>
                  </a:txBody>
                  <a:tcPr/>
                </a:tc>
                <a:tc>
                  <a:txBody>
                    <a:bodyPr/>
                    <a:lstStyle/>
                    <a:p>
                      <a:r>
                        <a:rPr lang="de-DE" dirty="0" smtClean="0">
                          <a:latin typeface="Arial"/>
                          <a:cs typeface="Arial"/>
                        </a:rPr>
                        <a:t>Physisch-geogr. Grundlagen I: submarines Relief (1)</a:t>
                      </a:r>
                      <a:endParaRPr lang="de-DE" dirty="0">
                        <a:latin typeface="Arial"/>
                        <a:cs typeface="Arial"/>
                      </a:endParaRPr>
                    </a:p>
                  </a:txBody>
                  <a:tcPr/>
                </a:tc>
                <a:tc>
                  <a:txBody>
                    <a:bodyPr/>
                    <a:lstStyle/>
                    <a:p>
                      <a:pPr marL="0" marR="0" indent="0" algn="l" defTabSz="914305" rtl="0" eaLnBrk="1" fontAlgn="auto" latinLnBrk="0" hangingPunct="1">
                        <a:lnSpc>
                          <a:spcPct val="100000"/>
                        </a:lnSpc>
                        <a:spcBef>
                          <a:spcPts val="0"/>
                        </a:spcBef>
                        <a:spcAft>
                          <a:spcPts val="0"/>
                        </a:spcAft>
                        <a:buClrTx/>
                        <a:buSzTx/>
                        <a:buFontTx/>
                        <a:buNone/>
                        <a:tabLst/>
                        <a:defRPr/>
                      </a:pPr>
                      <a:r>
                        <a:rPr lang="de-DE" dirty="0" smtClean="0">
                          <a:latin typeface="Arial"/>
                          <a:cs typeface="Arial"/>
                        </a:rPr>
                        <a:t>3.3.4.1 (1)</a:t>
                      </a:r>
                    </a:p>
                  </a:txBody>
                  <a:tcPr/>
                </a:tc>
              </a:tr>
              <a:tr h="752038">
                <a:tc>
                  <a:txBody>
                    <a:bodyPr/>
                    <a:lstStyle/>
                    <a:p>
                      <a:r>
                        <a:rPr lang="de-DE" dirty="0" smtClean="0">
                          <a:latin typeface="Arial"/>
                          <a:cs typeface="Arial"/>
                        </a:rPr>
                        <a:t>Wasserspeicher</a:t>
                      </a:r>
                    </a:p>
                    <a:p>
                      <a:r>
                        <a:rPr lang="de-DE" dirty="0" smtClean="0">
                          <a:latin typeface="Arial"/>
                          <a:cs typeface="Arial"/>
                        </a:rPr>
                        <a:t>Biomasse</a:t>
                      </a:r>
                    </a:p>
                    <a:p>
                      <a:r>
                        <a:rPr lang="de-DE" dirty="0" smtClean="0">
                          <a:latin typeface="Arial"/>
                          <a:cs typeface="Arial"/>
                        </a:rPr>
                        <a:t>Speicherung</a:t>
                      </a:r>
                      <a:r>
                        <a:rPr lang="de-DE" baseline="0" dirty="0" smtClean="0">
                          <a:latin typeface="Arial"/>
                          <a:cs typeface="Arial"/>
                        </a:rPr>
                        <a:t> von Treibhausgasen</a:t>
                      </a:r>
                      <a:endParaRPr lang="de-DE" dirty="0" smtClean="0">
                        <a:latin typeface="Arial"/>
                        <a:cs typeface="Arial"/>
                      </a:endParaRPr>
                    </a:p>
                    <a:p>
                      <a:r>
                        <a:rPr lang="de-DE" dirty="0" smtClean="0">
                          <a:latin typeface="Arial"/>
                          <a:cs typeface="Arial"/>
                        </a:rPr>
                        <a:t>Naturraum</a:t>
                      </a:r>
                    </a:p>
                  </a:txBody>
                  <a:tcPr/>
                </a:tc>
                <a:tc>
                  <a:txBody>
                    <a:bodyPr/>
                    <a:lstStyle/>
                    <a:p>
                      <a:pPr marL="285750" indent="-285750">
                        <a:buFont typeface="Arial"/>
                        <a:buChar char="•"/>
                      </a:pPr>
                      <a:r>
                        <a:rPr lang="de-DE" dirty="0" smtClean="0">
                          <a:latin typeface="Arial"/>
                          <a:cs typeface="Arial"/>
                        </a:rPr>
                        <a:t>Welche Eigenschaften besitzt das Meer?</a:t>
                      </a:r>
                    </a:p>
                    <a:p>
                      <a:pPr marL="285750" indent="-285750">
                        <a:buFont typeface="Arial"/>
                        <a:buChar char="•"/>
                      </a:pPr>
                      <a:r>
                        <a:rPr lang="de-DE" dirty="0" smtClean="0">
                          <a:latin typeface="Arial"/>
                          <a:cs typeface="Arial"/>
                        </a:rPr>
                        <a:t>Welche Vorgänge spielen sich im Meer ab?</a:t>
                      </a:r>
                    </a:p>
                    <a:p>
                      <a:pPr marL="285750" marR="0" indent="-285750" algn="l" defTabSz="914305" rtl="0" eaLnBrk="1" fontAlgn="auto" latinLnBrk="0" hangingPunct="1">
                        <a:lnSpc>
                          <a:spcPct val="100000"/>
                        </a:lnSpc>
                        <a:spcBef>
                          <a:spcPts val="0"/>
                        </a:spcBef>
                        <a:spcAft>
                          <a:spcPts val="0"/>
                        </a:spcAft>
                        <a:buClrTx/>
                        <a:buSzTx/>
                        <a:buFont typeface="Arial"/>
                        <a:buChar char="•"/>
                        <a:tabLst/>
                        <a:defRPr/>
                      </a:pPr>
                      <a:r>
                        <a:rPr lang="de-DE" dirty="0" smtClean="0">
                          <a:latin typeface="Arial"/>
                          <a:cs typeface="Arial"/>
                        </a:rPr>
                        <a:t>Welchen Einfluss hat das Meer auf das Klima?</a:t>
                      </a:r>
                    </a:p>
                  </a:txBody>
                  <a:tcPr/>
                </a:tc>
                <a:tc>
                  <a:txBody>
                    <a:bodyPr/>
                    <a:lstStyle/>
                    <a:p>
                      <a:r>
                        <a:rPr lang="de-DE" dirty="0" smtClean="0">
                          <a:latin typeface="Arial"/>
                          <a:cs typeface="Arial"/>
                        </a:rPr>
                        <a:t>Physisch-geogr. Grundlagen II: System Meer (2-3)</a:t>
                      </a:r>
                    </a:p>
                  </a:txBody>
                  <a:tcPr/>
                </a:tc>
                <a:tc>
                  <a:txBody>
                    <a:bodyPr/>
                    <a:lstStyle/>
                    <a:p>
                      <a:pPr marL="0" marR="0" indent="0" algn="l" defTabSz="914305" rtl="0" eaLnBrk="1" fontAlgn="auto" latinLnBrk="0" hangingPunct="1">
                        <a:lnSpc>
                          <a:spcPct val="100000"/>
                        </a:lnSpc>
                        <a:spcBef>
                          <a:spcPts val="0"/>
                        </a:spcBef>
                        <a:spcAft>
                          <a:spcPts val="0"/>
                        </a:spcAft>
                        <a:buClrTx/>
                        <a:buSzTx/>
                        <a:buFontTx/>
                        <a:buNone/>
                        <a:tabLst/>
                        <a:defRPr/>
                      </a:pPr>
                      <a:r>
                        <a:rPr lang="de-DE" dirty="0" smtClean="0">
                          <a:latin typeface="Arial"/>
                          <a:cs typeface="Arial"/>
                        </a:rPr>
                        <a:t>3.3.4.1 (2) </a:t>
                      </a:r>
                    </a:p>
                    <a:p>
                      <a:endParaRPr lang="de-DE" dirty="0">
                        <a:latin typeface="Arial"/>
                        <a:cs typeface="Arial"/>
                      </a:endParaRPr>
                    </a:p>
                  </a:txBody>
                  <a:tcPr/>
                </a:tc>
              </a:tr>
              <a:tr h="752038">
                <a:tc>
                  <a:txBody>
                    <a:bodyPr/>
                    <a:lstStyle/>
                    <a:p>
                      <a:r>
                        <a:rPr lang="de-DE" dirty="0" smtClean="0">
                          <a:latin typeface="Arial"/>
                          <a:cs typeface="Arial"/>
                        </a:rPr>
                        <a:t>Speicherung von Treibhausgasen</a:t>
                      </a:r>
                    </a:p>
                    <a:p>
                      <a:r>
                        <a:rPr lang="de-DE" dirty="0" err="1" smtClean="0">
                          <a:latin typeface="Arial"/>
                          <a:cs typeface="Arial"/>
                        </a:rPr>
                        <a:t>Sauerstoffer</a:t>
                      </a:r>
                      <a:r>
                        <a:rPr lang="de-DE" dirty="0" smtClean="0">
                          <a:latin typeface="Arial"/>
                          <a:cs typeface="Arial"/>
                        </a:rPr>
                        <a:t>-zeugung</a:t>
                      </a:r>
                    </a:p>
                  </a:txBody>
                  <a:tcPr/>
                </a:tc>
                <a:tc>
                  <a:txBody>
                    <a:bodyPr/>
                    <a:lstStyle/>
                    <a:p>
                      <a:pPr marL="285750" indent="-285750">
                        <a:buFont typeface="Arial"/>
                        <a:buChar char="•"/>
                      </a:pPr>
                      <a:r>
                        <a:rPr lang="de-DE" dirty="0" smtClean="0">
                          <a:latin typeface="Arial"/>
                          <a:cs typeface="Arial"/>
                        </a:rPr>
                        <a:t>Wie verändert der Klimawandel das</a:t>
                      </a:r>
                      <a:r>
                        <a:rPr lang="de-DE" baseline="0" dirty="0" smtClean="0">
                          <a:latin typeface="Arial"/>
                          <a:cs typeface="Arial"/>
                        </a:rPr>
                        <a:t> Meer?</a:t>
                      </a:r>
                      <a:endParaRPr lang="de-DE" dirty="0">
                        <a:latin typeface="Arial"/>
                        <a:cs typeface="Arial"/>
                      </a:endParaRPr>
                    </a:p>
                  </a:txBody>
                  <a:tcPr/>
                </a:tc>
                <a:tc>
                  <a:txBody>
                    <a:bodyPr/>
                    <a:lstStyle/>
                    <a:p>
                      <a:r>
                        <a:rPr lang="de-DE" dirty="0" smtClean="0">
                          <a:latin typeface="Arial"/>
                          <a:cs typeface="Arial"/>
                        </a:rPr>
                        <a:t>Klimawandel und Ozeane (3)</a:t>
                      </a:r>
                    </a:p>
                  </a:txBody>
                  <a:tcPr/>
                </a:tc>
                <a:tc>
                  <a:txBody>
                    <a:bodyPr/>
                    <a:lstStyle/>
                    <a:p>
                      <a:pPr marL="0" marR="0" indent="0" algn="l" defTabSz="914305" rtl="0" eaLnBrk="1" fontAlgn="auto" latinLnBrk="0" hangingPunct="1">
                        <a:lnSpc>
                          <a:spcPct val="100000"/>
                        </a:lnSpc>
                        <a:spcBef>
                          <a:spcPts val="0"/>
                        </a:spcBef>
                        <a:spcAft>
                          <a:spcPts val="0"/>
                        </a:spcAft>
                        <a:buClrTx/>
                        <a:buSzTx/>
                        <a:buFontTx/>
                        <a:buNone/>
                        <a:tabLst/>
                        <a:defRPr/>
                      </a:pPr>
                      <a:r>
                        <a:rPr lang="de-DE" dirty="0" smtClean="0">
                          <a:latin typeface="Arial"/>
                          <a:cs typeface="Arial"/>
                        </a:rPr>
                        <a:t>3.3.4.1 (3)</a:t>
                      </a:r>
                    </a:p>
                    <a:p>
                      <a:endParaRPr lang="de-DE" dirty="0">
                        <a:latin typeface="Arial"/>
                        <a:cs typeface="Arial"/>
                      </a:endParaRPr>
                    </a:p>
                  </a:txBody>
                  <a:tcPr/>
                </a:tc>
              </a:tr>
              <a:tr h="752038">
                <a:tc>
                  <a:txBody>
                    <a:bodyPr/>
                    <a:lstStyle/>
                    <a:p>
                      <a:r>
                        <a:rPr lang="de-DE" dirty="0" smtClean="0">
                          <a:latin typeface="Arial"/>
                          <a:cs typeface="Arial"/>
                        </a:rPr>
                        <a:t>Müllhalde</a:t>
                      </a:r>
                    </a:p>
                    <a:p>
                      <a:r>
                        <a:rPr lang="de-DE" dirty="0" smtClean="0">
                          <a:latin typeface="Arial"/>
                          <a:cs typeface="Arial"/>
                        </a:rPr>
                        <a:t>Ressourcen</a:t>
                      </a:r>
                    </a:p>
                    <a:p>
                      <a:endParaRPr lang="de-DE" dirty="0">
                        <a:latin typeface="Arial"/>
                        <a:cs typeface="Arial"/>
                      </a:endParaRPr>
                    </a:p>
                  </a:txBody>
                  <a:tcPr/>
                </a:tc>
                <a:tc>
                  <a:txBody>
                    <a:bodyPr/>
                    <a:lstStyle/>
                    <a:p>
                      <a:pPr marL="285750" indent="-285750">
                        <a:buFont typeface="Arial"/>
                        <a:buChar char="•"/>
                      </a:pPr>
                      <a:r>
                        <a:rPr lang="de-DE" dirty="0" smtClean="0">
                          <a:latin typeface="Arial"/>
                          <a:cs typeface="Arial"/>
                        </a:rPr>
                        <a:t>Wodurch wird das Meer gefährdet?</a:t>
                      </a:r>
                    </a:p>
                    <a:p>
                      <a:pPr marL="285750" indent="-285750">
                        <a:buFont typeface="Arial"/>
                        <a:buChar char="•"/>
                      </a:pPr>
                      <a:r>
                        <a:rPr lang="de-DE" dirty="0" smtClean="0">
                          <a:latin typeface="Arial"/>
                          <a:cs typeface="Arial"/>
                        </a:rPr>
                        <a:t>Welche</a:t>
                      </a:r>
                      <a:r>
                        <a:rPr lang="de-DE" baseline="0" dirty="0" smtClean="0">
                          <a:latin typeface="Arial"/>
                          <a:cs typeface="Arial"/>
                        </a:rPr>
                        <a:t> Möglichkeiten einer nachhaltigen Nutzung gibt es?</a:t>
                      </a:r>
                      <a:endParaRPr lang="de-DE" dirty="0">
                        <a:latin typeface="Arial"/>
                        <a:cs typeface="Arial"/>
                      </a:endParaRPr>
                    </a:p>
                  </a:txBody>
                  <a:tcPr/>
                </a:tc>
                <a:tc>
                  <a:txBody>
                    <a:bodyPr/>
                    <a:lstStyle/>
                    <a:p>
                      <a:r>
                        <a:rPr lang="de-DE" dirty="0" smtClean="0">
                          <a:latin typeface="Arial"/>
                          <a:cs typeface="Arial"/>
                        </a:rPr>
                        <a:t>Gefährdungen und nachhaltige Nutzung</a:t>
                      </a:r>
                    </a:p>
                    <a:p>
                      <a:r>
                        <a:rPr lang="de-DE" dirty="0" smtClean="0">
                          <a:latin typeface="Arial"/>
                          <a:cs typeface="Arial"/>
                        </a:rPr>
                        <a:t>(3)</a:t>
                      </a:r>
                      <a:endParaRPr lang="de-DE" dirty="0">
                        <a:latin typeface="Arial"/>
                        <a:cs typeface="Arial"/>
                      </a:endParaRPr>
                    </a:p>
                  </a:txBody>
                  <a:tcPr/>
                </a:tc>
                <a:tc>
                  <a:txBody>
                    <a:bodyPr/>
                    <a:lstStyle/>
                    <a:p>
                      <a:r>
                        <a:rPr lang="de-DE" dirty="0" smtClean="0">
                          <a:latin typeface="Arial"/>
                          <a:cs typeface="Arial"/>
                        </a:rPr>
                        <a:t>3.3.4.1 (4)</a:t>
                      </a:r>
                    </a:p>
                    <a:p>
                      <a:endParaRPr lang="de-DE" dirty="0">
                        <a:latin typeface="Arial"/>
                        <a:cs typeface="Arial"/>
                      </a:endParaRPr>
                    </a:p>
                  </a:txBody>
                  <a:tcPr/>
                </a:tc>
              </a:tr>
            </a:tbl>
          </a:graphicData>
        </a:graphic>
      </p:graphicFrame>
      <p:sp>
        <p:nvSpPr>
          <p:cNvPr id="5" name="Textfeld 4"/>
          <p:cNvSpPr txBox="1"/>
          <p:nvPr/>
        </p:nvSpPr>
        <p:spPr>
          <a:xfrm>
            <a:off x="251520" y="169476"/>
            <a:ext cx="6853158" cy="523220"/>
          </a:xfrm>
          <a:prstGeom prst="rect">
            <a:avLst/>
          </a:prstGeom>
          <a:noFill/>
        </p:spPr>
        <p:txBody>
          <a:bodyPr wrap="none" rtlCol="0">
            <a:spAutoFit/>
          </a:bodyPr>
          <a:lstStyle/>
          <a:p>
            <a:r>
              <a:rPr lang="de-DE" sz="2800" b="1" dirty="0" smtClean="0"/>
              <a:t>Über Leitfragen zur Unterrichtsstruktur</a:t>
            </a:r>
            <a:endParaRPr lang="de-DE" sz="2800" b="1" dirty="0"/>
          </a:p>
        </p:txBody>
      </p:sp>
    </p:spTree>
    <p:extLst>
      <p:ext uri="{BB962C8B-B14F-4D97-AF65-F5344CB8AC3E}">
        <p14:creationId xmlns:p14="http://schemas.microsoft.com/office/powerpoint/2010/main" val="18686155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69476"/>
            <a:ext cx="7907007" cy="523220"/>
          </a:xfrm>
          <a:prstGeom prst="rect">
            <a:avLst/>
          </a:prstGeom>
          <a:noFill/>
        </p:spPr>
        <p:txBody>
          <a:bodyPr wrap="none" rtlCol="0">
            <a:spAutoFit/>
          </a:bodyPr>
          <a:lstStyle/>
          <a:p>
            <a:r>
              <a:rPr lang="de-DE" sz="2800" b="1" dirty="0" smtClean="0"/>
              <a:t>III. Umsetzungsmöglichkeiten: Verlaufsskizze</a:t>
            </a:r>
            <a:endParaRPr lang="de-DE" sz="2800" b="1" dirty="0"/>
          </a:p>
        </p:txBody>
      </p:sp>
      <p:sp>
        <p:nvSpPr>
          <p:cNvPr id="3" name="Textfeld 2"/>
          <p:cNvSpPr txBox="1"/>
          <p:nvPr/>
        </p:nvSpPr>
        <p:spPr>
          <a:xfrm>
            <a:off x="35496" y="954593"/>
            <a:ext cx="9289032" cy="2477601"/>
          </a:xfrm>
          <a:prstGeom prst="rect">
            <a:avLst/>
          </a:prstGeom>
          <a:noFill/>
        </p:spPr>
        <p:txBody>
          <a:bodyPr wrap="square" rtlCol="0">
            <a:spAutoFit/>
          </a:bodyPr>
          <a:lstStyle/>
          <a:p>
            <a:pPr>
              <a:spcBef>
                <a:spcPts val="600"/>
              </a:spcBef>
              <a:spcAft>
                <a:spcPts val="600"/>
              </a:spcAft>
            </a:pPr>
            <a:r>
              <a:rPr lang="de-DE" sz="2300" dirty="0" smtClean="0"/>
              <a:t>1. Einführung in die Thematik (1)</a:t>
            </a:r>
          </a:p>
          <a:p>
            <a:pPr>
              <a:spcBef>
                <a:spcPts val="600"/>
              </a:spcBef>
              <a:spcAft>
                <a:spcPts val="600"/>
              </a:spcAft>
            </a:pPr>
            <a:r>
              <a:rPr lang="de-DE" sz="2300" b="1" dirty="0" smtClean="0"/>
              <a:t>2. Physisch-geographische Grundlagen I: Submarines Relief (1)</a:t>
            </a:r>
          </a:p>
          <a:p>
            <a:pPr>
              <a:spcBef>
                <a:spcPts val="600"/>
              </a:spcBef>
              <a:spcAft>
                <a:spcPts val="600"/>
              </a:spcAft>
            </a:pPr>
            <a:r>
              <a:rPr lang="de-DE" sz="2300" dirty="0" smtClean="0"/>
              <a:t>3. Physisch-geographische Grundlagen II: System Meer (2-3)</a:t>
            </a:r>
          </a:p>
          <a:p>
            <a:pPr>
              <a:spcBef>
                <a:spcPts val="600"/>
              </a:spcBef>
              <a:spcAft>
                <a:spcPts val="600"/>
              </a:spcAft>
            </a:pPr>
            <a:r>
              <a:rPr lang="de-DE" sz="2300" dirty="0" smtClean="0"/>
              <a:t>4. Klimawandel: Folgen und Schutzmaßnahmen (3)</a:t>
            </a:r>
          </a:p>
          <a:p>
            <a:pPr>
              <a:spcBef>
                <a:spcPts val="600"/>
              </a:spcBef>
              <a:spcAft>
                <a:spcPts val="600"/>
              </a:spcAft>
            </a:pPr>
            <a:r>
              <a:rPr lang="de-DE" sz="2300" dirty="0" smtClean="0"/>
              <a:t>5. Gefährdungen und nachhaltige Nutzung (3)</a:t>
            </a:r>
          </a:p>
        </p:txBody>
      </p:sp>
    </p:spTree>
    <p:extLst>
      <p:ext uri="{BB962C8B-B14F-4D97-AF65-F5344CB8AC3E}">
        <p14:creationId xmlns:p14="http://schemas.microsoft.com/office/powerpoint/2010/main" val="38573864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5496" y="169476"/>
            <a:ext cx="7907007" cy="523220"/>
          </a:xfrm>
          <a:prstGeom prst="rect">
            <a:avLst/>
          </a:prstGeom>
          <a:noFill/>
        </p:spPr>
        <p:txBody>
          <a:bodyPr wrap="none" rtlCol="0">
            <a:spAutoFit/>
          </a:bodyPr>
          <a:lstStyle/>
          <a:p>
            <a:r>
              <a:rPr lang="de-DE" sz="2800" b="1" dirty="0" smtClean="0"/>
              <a:t>III. Umsetzungsmöglichkeiten: Verlaufsskizze</a:t>
            </a:r>
            <a:endParaRPr lang="de-DE" sz="2800" b="1" dirty="0"/>
          </a:p>
        </p:txBody>
      </p:sp>
      <p:sp>
        <p:nvSpPr>
          <p:cNvPr id="3" name="Textfeld 2"/>
          <p:cNvSpPr txBox="1"/>
          <p:nvPr/>
        </p:nvSpPr>
        <p:spPr>
          <a:xfrm>
            <a:off x="-36512" y="954593"/>
            <a:ext cx="9289032" cy="446276"/>
          </a:xfrm>
          <a:prstGeom prst="rect">
            <a:avLst/>
          </a:prstGeom>
          <a:noFill/>
        </p:spPr>
        <p:txBody>
          <a:bodyPr wrap="square" rtlCol="0">
            <a:spAutoFit/>
          </a:bodyPr>
          <a:lstStyle/>
          <a:p>
            <a:pPr>
              <a:spcBef>
                <a:spcPts val="600"/>
              </a:spcBef>
              <a:spcAft>
                <a:spcPts val="600"/>
              </a:spcAft>
            </a:pPr>
            <a:r>
              <a:rPr lang="de-DE" sz="2300" b="1" dirty="0" smtClean="0"/>
              <a:t>3.2. Physisch-geographische Grundlagen I: Submarines Relief (1)</a:t>
            </a:r>
          </a:p>
        </p:txBody>
      </p:sp>
      <p:pic>
        <p:nvPicPr>
          <p:cNvPr id="5" name="Bild 4"/>
          <p:cNvPicPr/>
          <p:nvPr/>
        </p:nvPicPr>
        <p:blipFill rotWithShape="1">
          <a:blip r:embed="rId2">
            <a:extLst>
              <a:ext uri="{28A0092B-C50C-407E-A947-70E740481C1C}">
                <a14:useLocalDpi xmlns:a14="http://schemas.microsoft.com/office/drawing/2010/main" val="0"/>
              </a:ext>
            </a:extLst>
          </a:blip>
          <a:srcRect t="21056" b="51149"/>
          <a:stretch/>
        </p:blipFill>
        <p:spPr bwMode="auto">
          <a:xfrm>
            <a:off x="467544" y="2348880"/>
            <a:ext cx="8424936" cy="2088232"/>
          </a:xfrm>
          <a:prstGeom prst="rect">
            <a:avLst/>
          </a:prstGeom>
          <a:noFill/>
          <a:ln>
            <a:noFill/>
          </a:ln>
        </p:spPr>
      </p:pic>
      <p:sp>
        <p:nvSpPr>
          <p:cNvPr id="6" name="Textfeld 5"/>
          <p:cNvSpPr txBox="1"/>
          <p:nvPr/>
        </p:nvSpPr>
        <p:spPr>
          <a:xfrm>
            <a:off x="611560" y="1628800"/>
            <a:ext cx="6525795" cy="461665"/>
          </a:xfrm>
          <a:prstGeom prst="rect">
            <a:avLst/>
          </a:prstGeom>
          <a:noFill/>
        </p:spPr>
        <p:txBody>
          <a:bodyPr wrap="none" rtlCol="0">
            <a:spAutoFit/>
          </a:bodyPr>
          <a:lstStyle/>
          <a:p>
            <a:r>
              <a:rPr lang="de-DE" sz="2400" dirty="0" smtClean="0"/>
              <a:t>Wie ist das untermeerische Relief beschaffen?</a:t>
            </a:r>
            <a:endParaRPr lang="de-DE" sz="2400" dirty="0"/>
          </a:p>
        </p:txBody>
      </p:sp>
      <p:sp>
        <p:nvSpPr>
          <p:cNvPr id="4" name="Textfeld 3"/>
          <p:cNvSpPr txBox="1"/>
          <p:nvPr/>
        </p:nvSpPr>
        <p:spPr>
          <a:xfrm>
            <a:off x="666110" y="4581128"/>
            <a:ext cx="6858218" cy="461665"/>
          </a:xfrm>
          <a:prstGeom prst="rect">
            <a:avLst/>
          </a:prstGeom>
          <a:noFill/>
        </p:spPr>
        <p:txBody>
          <a:bodyPr wrap="none" rtlCol="0">
            <a:spAutoFit/>
          </a:bodyPr>
          <a:lstStyle/>
          <a:p>
            <a:r>
              <a:rPr lang="de-DE" sz="2400" dirty="0"/>
              <a:t>g</a:t>
            </a:r>
            <a:r>
              <a:rPr lang="de-DE" sz="2400" dirty="0" smtClean="0"/>
              <a:t>gf. zu 3.3.1.2 </a:t>
            </a:r>
            <a:r>
              <a:rPr lang="de-DE" sz="2400" dirty="0"/>
              <a:t>Endogene und exogene Prozesse</a:t>
            </a:r>
          </a:p>
        </p:txBody>
      </p:sp>
    </p:spTree>
    <p:extLst>
      <p:ext uri="{BB962C8B-B14F-4D97-AF65-F5344CB8AC3E}">
        <p14:creationId xmlns:p14="http://schemas.microsoft.com/office/powerpoint/2010/main" val="23948431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69476"/>
            <a:ext cx="7907007" cy="523220"/>
          </a:xfrm>
          <a:prstGeom prst="rect">
            <a:avLst/>
          </a:prstGeom>
          <a:noFill/>
        </p:spPr>
        <p:txBody>
          <a:bodyPr wrap="none" rtlCol="0">
            <a:spAutoFit/>
          </a:bodyPr>
          <a:lstStyle/>
          <a:p>
            <a:r>
              <a:rPr lang="de-DE" sz="2800" b="1" dirty="0" smtClean="0"/>
              <a:t>III. Umsetzungsmöglichkeiten: Verlaufsskizze</a:t>
            </a:r>
            <a:endParaRPr lang="de-DE" sz="2800" b="1" dirty="0"/>
          </a:p>
        </p:txBody>
      </p:sp>
      <p:sp>
        <p:nvSpPr>
          <p:cNvPr id="3" name="Textfeld 2"/>
          <p:cNvSpPr txBox="1"/>
          <p:nvPr/>
        </p:nvSpPr>
        <p:spPr>
          <a:xfrm>
            <a:off x="179512" y="954593"/>
            <a:ext cx="8964488" cy="461665"/>
          </a:xfrm>
          <a:prstGeom prst="rect">
            <a:avLst/>
          </a:prstGeom>
          <a:noFill/>
        </p:spPr>
        <p:txBody>
          <a:bodyPr wrap="square" rtlCol="0">
            <a:spAutoFit/>
          </a:bodyPr>
          <a:lstStyle/>
          <a:p>
            <a:pPr>
              <a:spcBef>
                <a:spcPts val="600"/>
              </a:spcBef>
              <a:spcAft>
                <a:spcPts val="600"/>
              </a:spcAft>
            </a:pPr>
            <a:r>
              <a:rPr lang="de-DE" sz="2400" dirty="0" smtClean="0"/>
              <a:t>2. Physisch-geographische Grundlagen I: Submarines Relief (1)</a:t>
            </a:r>
          </a:p>
        </p:txBody>
      </p:sp>
      <p:sp>
        <p:nvSpPr>
          <p:cNvPr id="4" name="Textfeld 3"/>
          <p:cNvSpPr txBox="1"/>
          <p:nvPr/>
        </p:nvSpPr>
        <p:spPr>
          <a:xfrm>
            <a:off x="251520" y="1772816"/>
            <a:ext cx="8712968" cy="3046988"/>
          </a:xfrm>
          <a:prstGeom prst="rect">
            <a:avLst/>
          </a:prstGeom>
          <a:noFill/>
        </p:spPr>
        <p:txBody>
          <a:bodyPr wrap="square" rtlCol="0">
            <a:spAutoFit/>
          </a:bodyPr>
          <a:lstStyle/>
          <a:p>
            <a:r>
              <a:rPr lang="de-DE" sz="2400" dirty="0"/>
              <a:t>Anknüpfung an 3.3.1.2 Endogene und exogene </a:t>
            </a:r>
            <a:r>
              <a:rPr lang="de-DE" sz="2400" dirty="0" smtClean="0"/>
              <a:t>Prozesse:</a:t>
            </a:r>
            <a:endParaRPr lang="de-DE" sz="2400" dirty="0"/>
          </a:p>
          <a:p>
            <a:r>
              <a:rPr lang="de-DE" sz="2400" dirty="0"/>
              <a:t>Zusammenhang herstellen zwischen tektonischen Strukturen </a:t>
            </a:r>
            <a:endParaRPr lang="de-DE" sz="2400" dirty="0" smtClean="0"/>
          </a:p>
          <a:p>
            <a:r>
              <a:rPr lang="de-DE" sz="2400" dirty="0" smtClean="0"/>
              <a:t>und </a:t>
            </a:r>
            <a:r>
              <a:rPr lang="de-DE" sz="2400" dirty="0"/>
              <a:t>submarinem Relief, z.B. </a:t>
            </a:r>
            <a:endParaRPr lang="de-DE" sz="2400" dirty="0" smtClean="0"/>
          </a:p>
          <a:p>
            <a:endParaRPr lang="de-DE" sz="2400" dirty="0"/>
          </a:p>
          <a:p>
            <a:pPr marL="342900" indent="-342900">
              <a:buFont typeface="Arial"/>
              <a:buChar char="•"/>
            </a:pPr>
            <a:r>
              <a:rPr lang="de-DE" sz="2400" dirty="0" smtClean="0"/>
              <a:t>Arbeit mit Geowerkzeug "Digitale Geländeanalyse" / Google Earth (Profilskizze)</a:t>
            </a:r>
            <a:r>
              <a:rPr lang="de-DE" sz="2400" dirty="0"/>
              <a:t> </a:t>
            </a:r>
            <a:r>
              <a:rPr lang="de-DE" sz="2400" dirty="0" smtClean="0"/>
              <a:t>/ Atlas</a:t>
            </a:r>
            <a:r>
              <a:rPr lang="de-DE" sz="2400" dirty="0"/>
              <a:t/>
            </a:r>
            <a:br>
              <a:rPr lang="de-DE" sz="2400" dirty="0"/>
            </a:br>
            <a:r>
              <a:rPr lang="de-DE" sz="2400" dirty="0" smtClean="0"/>
              <a:t/>
            </a:r>
            <a:br>
              <a:rPr lang="de-DE" sz="2400" dirty="0" smtClean="0"/>
            </a:br>
            <a:r>
              <a:rPr lang="de-DE" sz="2400" dirty="0" smtClean="0"/>
              <a:t>Verweis: 3.3.1.1 Digitale Orientierung</a:t>
            </a:r>
          </a:p>
        </p:txBody>
      </p:sp>
    </p:spTree>
    <p:extLst>
      <p:ext uri="{BB962C8B-B14F-4D97-AF65-F5344CB8AC3E}">
        <p14:creationId xmlns:p14="http://schemas.microsoft.com/office/powerpoint/2010/main" val="36994713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rotWithShape="1">
          <a:blip r:embed="rId2"/>
          <a:srcRect b="46177"/>
          <a:stretch/>
        </p:blipFill>
        <p:spPr>
          <a:xfrm>
            <a:off x="495615" y="332656"/>
            <a:ext cx="8108833" cy="2984285"/>
          </a:xfrm>
          <a:prstGeom prst="rect">
            <a:avLst/>
          </a:prstGeom>
        </p:spPr>
      </p:pic>
    </p:spTree>
    <p:extLst>
      <p:ext uri="{BB962C8B-B14F-4D97-AF65-F5344CB8AC3E}">
        <p14:creationId xmlns:p14="http://schemas.microsoft.com/office/powerpoint/2010/main" val="5858509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a:spLocks noGrp="1"/>
          </p:cNvSpPr>
          <p:nvPr>
            <p:ph type="subTitle" idx="1"/>
          </p:nvPr>
        </p:nvSpPr>
        <p:spPr>
          <a:xfrm>
            <a:off x="683568" y="1628800"/>
            <a:ext cx="7776220" cy="3884464"/>
          </a:xfrm>
        </p:spPr>
        <p:txBody>
          <a:bodyPr>
            <a:noAutofit/>
          </a:bodyPr>
          <a:lstStyle/>
          <a:p>
            <a:pPr algn="l"/>
            <a:endParaRPr lang="de-DE" sz="2000" b="1" dirty="0" smtClean="0">
              <a:ea typeface="ＭＳ Ｐゴシック"/>
              <a:cs typeface="ＭＳ Ｐゴシック"/>
            </a:endParaRPr>
          </a:p>
          <a:p>
            <a:pPr algn="l"/>
            <a:endParaRPr lang="de-DE" sz="2000" b="1" dirty="0" smtClean="0">
              <a:ea typeface="ＭＳ Ｐゴシック"/>
              <a:cs typeface="ＭＳ Ｐゴシック"/>
            </a:endParaRPr>
          </a:p>
          <a:p>
            <a:pPr algn="l"/>
            <a:endParaRPr lang="de-DE" sz="2000" b="1" dirty="0">
              <a:ea typeface="ＭＳ Ｐゴシック"/>
              <a:cs typeface="ＭＳ Ｐゴシック"/>
            </a:endParaRPr>
          </a:p>
          <a:p>
            <a:pPr algn="l"/>
            <a:endParaRPr lang="de-DE" sz="2000" b="1" dirty="0" smtClean="0">
              <a:ea typeface="ＭＳ Ｐゴシック"/>
              <a:cs typeface="ＭＳ Ｐゴシック"/>
            </a:endParaRPr>
          </a:p>
          <a:p>
            <a:pPr algn="l"/>
            <a:endParaRPr lang="de-DE" sz="2000" b="1" dirty="0">
              <a:ea typeface="ＭＳ Ｐゴシック"/>
              <a:cs typeface="ＭＳ Ｐゴシック"/>
            </a:endParaRPr>
          </a:p>
        </p:txBody>
      </p:sp>
      <p:sp>
        <p:nvSpPr>
          <p:cNvPr id="2" name="Rechteck 1"/>
          <p:cNvSpPr/>
          <p:nvPr/>
        </p:nvSpPr>
        <p:spPr>
          <a:xfrm>
            <a:off x="465080" y="334397"/>
            <a:ext cx="8139368" cy="646331"/>
          </a:xfrm>
          <a:prstGeom prst="rect">
            <a:avLst/>
          </a:prstGeom>
        </p:spPr>
        <p:txBody>
          <a:bodyPr wrap="none">
            <a:spAutoFit/>
          </a:bodyPr>
          <a:lstStyle/>
          <a:p>
            <a:r>
              <a:rPr lang="de-DE" sz="3600" b="1" dirty="0"/>
              <a:t>Analyse ausgewählter Meeresräume</a:t>
            </a:r>
            <a:endParaRPr lang="de-DE" sz="3600" dirty="0"/>
          </a:p>
        </p:txBody>
      </p:sp>
      <p:sp>
        <p:nvSpPr>
          <p:cNvPr id="3" name="Textfeld 2"/>
          <p:cNvSpPr txBox="1"/>
          <p:nvPr/>
        </p:nvSpPr>
        <p:spPr>
          <a:xfrm>
            <a:off x="467544" y="1124744"/>
            <a:ext cx="7463652" cy="4616648"/>
          </a:xfrm>
          <a:prstGeom prst="rect">
            <a:avLst/>
          </a:prstGeom>
          <a:noFill/>
        </p:spPr>
        <p:txBody>
          <a:bodyPr wrap="none" rtlCol="0">
            <a:spAutoFit/>
          </a:bodyPr>
          <a:lstStyle/>
          <a:p>
            <a:pPr>
              <a:spcBef>
                <a:spcPts val="600"/>
              </a:spcBef>
              <a:spcAft>
                <a:spcPts val="600"/>
              </a:spcAft>
            </a:pPr>
            <a:r>
              <a:rPr lang="de-DE" sz="2800" dirty="0"/>
              <a:t>I</a:t>
            </a:r>
            <a:r>
              <a:rPr lang="de-DE" sz="2800" dirty="0" smtClean="0"/>
              <a:t>. Kompetenzen</a:t>
            </a:r>
          </a:p>
          <a:p>
            <a:pPr>
              <a:spcBef>
                <a:spcPts val="600"/>
              </a:spcBef>
              <a:spcAft>
                <a:spcPts val="600"/>
              </a:spcAft>
            </a:pPr>
            <a:r>
              <a:rPr lang="de-DE" sz="2800" dirty="0" smtClean="0"/>
              <a:t>II. Problemstellung und Ziele</a:t>
            </a:r>
          </a:p>
          <a:p>
            <a:pPr>
              <a:spcBef>
                <a:spcPts val="600"/>
              </a:spcBef>
              <a:spcAft>
                <a:spcPts val="600"/>
              </a:spcAft>
            </a:pPr>
            <a:r>
              <a:rPr lang="de-DE" sz="2800" dirty="0" smtClean="0"/>
              <a:t>III. Umsetzungsmöglichkeiten</a:t>
            </a:r>
          </a:p>
          <a:p>
            <a:pPr>
              <a:spcBef>
                <a:spcPts val="600"/>
              </a:spcBef>
              <a:spcAft>
                <a:spcPts val="600"/>
              </a:spcAft>
            </a:pPr>
            <a:r>
              <a:rPr lang="de-DE" sz="2800" dirty="0"/>
              <a:t>	</a:t>
            </a:r>
            <a:r>
              <a:rPr lang="de-DE" sz="2800" dirty="0" smtClean="0"/>
              <a:t>- Unterrichtsverlauf (+ Materialhinweise)</a:t>
            </a:r>
          </a:p>
          <a:p>
            <a:pPr>
              <a:spcBef>
                <a:spcPts val="600"/>
              </a:spcBef>
              <a:spcAft>
                <a:spcPts val="600"/>
              </a:spcAft>
            </a:pPr>
            <a:r>
              <a:rPr lang="de-DE" sz="2800" dirty="0"/>
              <a:t>	</a:t>
            </a:r>
            <a:r>
              <a:rPr lang="de-DE" sz="2800" dirty="0" smtClean="0"/>
              <a:t>- "Workshop" </a:t>
            </a:r>
            <a:r>
              <a:rPr lang="de-DE" sz="2800" dirty="0" smtClean="0">
                <a:solidFill>
                  <a:srgbClr val="FF0000"/>
                </a:solidFill>
              </a:rPr>
              <a:t>	</a:t>
            </a:r>
          </a:p>
          <a:p>
            <a:pPr>
              <a:spcBef>
                <a:spcPts val="600"/>
              </a:spcBef>
              <a:spcAft>
                <a:spcPts val="600"/>
              </a:spcAft>
            </a:pPr>
            <a:r>
              <a:rPr lang="de-DE" sz="2800" dirty="0"/>
              <a:t>	</a:t>
            </a:r>
            <a:r>
              <a:rPr lang="de-DE" sz="2800" dirty="0" smtClean="0"/>
              <a:t>- Eingangsdiagnose</a:t>
            </a:r>
          </a:p>
          <a:p>
            <a:pPr>
              <a:spcBef>
                <a:spcPts val="600"/>
              </a:spcBef>
              <a:spcAft>
                <a:spcPts val="600"/>
              </a:spcAft>
            </a:pPr>
            <a:r>
              <a:rPr lang="de-DE" sz="2800" dirty="0" smtClean="0"/>
              <a:t>IV. Fazit</a:t>
            </a:r>
          </a:p>
          <a:p>
            <a:pPr>
              <a:spcBef>
                <a:spcPts val="600"/>
              </a:spcBef>
              <a:spcAft>
                <a:spcPts val="600"/>
              </a:spcAft>
            </a:pPr>
            <a:endParaRPr lang="de-DE" sz="2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stretch>
            <a:fillRect/>
          </a:stretch>
        </p:blipFill>
        <p:spPr>
          <a:xfrm>
            <a:off x="495615" y="332656"/>
            <a:ext cx="8108833" cy="5544616"/>
          </a:xfrm>
          <a:prstGeom prst="rect">
            <a:avLst/>
          </a:prstGeom>
        </p:spPr>
      </p:pic>
    </p:spTree>
    <p:extLst>
      <p:ext uri="{BB962C8B-B14F-4D97-AF65-F5344CB8AC3E}">
        <p14:creationId xmlns:p14="http://schemas.microsoft.com/office/powerpoint/2010/main" val="3905092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69476"/>
            <a:ext cx="7907007" cy="523220"/>
          </a:xfrm>
          <a:prstGeom prst="rect">
            <a:avLst/>
          </a:prstGeom>
          <a:noFill/>
        </p:spPr>
        <p:txBody>
          <a:bodyPr wrap="none" rtlCol="0">
            <a:spAutoFit/>
          </a:bodyPr>
          <a:lstStyle/>
          <a:p>
            <a:r>
              <a:rPr lang="de-DE" sz="2800" b="1" dirty="0" smtClean="0"/>
              <a:t>III. Umsetzungsmöglichkeiten: Verlaufsskizze</a:t>
            </a:r>
            <a:endParaRPr lang="de-DE" sz="2800" b="1" dirty="0"/>
          </a:p>
        </p:txBody>
      </p:sp>
      <p:sp>
        <p:nvSpPr>
          <p:cNvPr id="3" name="Textfeld 2"/>
          <p:cNvSpPr txBox="1"/>
          <p:nvPr/>
        </p:nvSpPr>
        <p:spPr>
          <a:xfrm>
            <a:off x="179512" y="954593"/>
            <a:ext cx="8964488" cy="461665"/>
          </a:xfrm>
          <a:prstGeom prst="rect">
            <a:avLst/>
          </a:prstGeom>
          <a:noFill/>
        </p:spPr>
        <p:txBody>
          <a:bodyPr wrap="square" rtlCol="0">
            <a:spAutoFit/>
          </a:bodyPr>
          <a:lstStyle/>
          <a:p>
            <a:pPr>
              <a:spcBef>
                <a:spcPts val="600"/>
              </a:spcBef>
              <a:spcAft>
                <a:spcPts val="600"/>
              </a:spcAft>
            </a:pPr>
            <a:r>
              <a:rPr lang="de-DE" sz="2400" dirty="0" smtClean="0"/>
              <a:t>2. Physisch-geographische Grundlagen I: Submarines Relief (1)</a:t>
            </a:r>
          </a:p>
        </p:txBody>
      </p:sp>
      <p:sp>
        <p:nvSpPr>
          <p:cNvPr id="4" name="Textfeld 3"/>
          <p:cNvSpPr txBox="1"/>
          <p:nvPr/>
        </p:nvSpPr>
        <p:spPr>
          <a:xfrm>
            <a:off x="251520" y="1772816"/>
            <a:ext cx="8712968" cy="5262979"/>
          </a:xfrm>
          <a:prstGeom prst="rect">
            <a:avLst/>
          </a:prstGeom>
          <a:noFill/>
        </p:spPr>
        <p:txBody>
          <a:bodyPr wrap="square" rtlCol="0">
            <a:spAutoFit/>
          </a:bodyPr>
          <a:lstStyle/>
          <a:p>
            <a:r>
              <a:rPr lang="de-DE" sz="2400" dirty="0"/>
              <a:t>Anknüpfung an 3.3.1.2 Endogene und exogene </a:t>
            </a:r>
            <a:r>
              <a:rPr lang="de-DE" sz="2400" dirty="0" smtClean="0"/>
              <a:t>Prozesse:</a:t>
            </a:r>
            <a:endParaRPr lang="de-DE" sz="2400" dirty="0"/>
          </a:p>
          <a:p>
            <a:r>
              <a:rPr lang="de-DE" sz="2400" dirty="0"/>
              <a:t>Zusammenhang herstellen zwischen tektonischen Strukturen </a:t>
            </a:r>
            <a:endParaRPr lang="de-DE" sz="2400" dirty="0" smtClean="0"/>
          </a:p>
          <a:p>
            <a:r>
              <a:rPr lang="de-DE" sz="2400" dirty="0" smtClean="0"/>
              <a:t>und </a:t>
            </a:r>
            <a:r>
              <a:rPr lang="de-DE" sz="2400" dirty="0"/>
              <a:t>submarinem Relief, z.B. </a:t>
            </a:r>
            <a:endParaRPr lang="de-DE" sz="2400" dirty="0" smtClean="0"/>
          </a:p>
          <a:p>
            <a:endParaRPr lang="de-DE" sz="2400" dirty="0"/>
          </a:p>
          <a:p>
            <a:pPr marL="342900" indent="-342900">
              <a:buFont typeface="Arial"/>
              <a:buChar char="•"/>
            </a:pPr>
            <a:r>
              <a:rPr lang="de-DE" sz="2400" dirty="0" smtClean="0"/>
              <a:t>Arbeit mit Geowerkzeug "Digitale Geländeanalyse" / Google Earth (Profilskizze)</a:t>
            </a:r>
            <a:r>
              <a:rPr lang="de-DE" sz="2400" dirty="0"/>
              <a:t> </a:t>
            </a:r>
            <a:r>
              <a:rPr lang="de-DE" sz="2400" dirty="0" smtClean="0"/>
              <a:t>/ Atlas</a:t>
            </a:r>
            <a:r>
              <a:rPr lang="de-DE" sz="2400" dirty="0"/>
              <a:t/>
            </a:r>
            <a:br>
              <a:rPr lang="de-DE" sz="2400" dirty="0"/>
            </a:br>
            <a:r>
              <a:rPr lang="de-DE" sz="2400" dirty="0" smtClean="0"/>
              <a:t/>
            </a:r>
            <a:br>
              <a:rPr lang="de-DE" sz="2400" dirty="0" smtClean="0"/>
            </a:br>
            <a:r>
              <a:rPr lang="de-DE" sz="2400" dirty="0" smtClean="0"/>
              <a:t>Verweis: 3.3.1.1 Digitale Orientierung</a:t>
            </a:r>
          </a:p>
          <a:p>
            <a:pPr marL="342900" indent="-342900">
              <a:buFont typeface="Arial"/>
              <a:buChar char="•"/>
            </a:pPr>
            <a:endParaRPr lang="de-DE" sz="2400" dirty="0"/>
          </a:p>
          <a:p>
            <a:pPr marL="342900" indent="-342900">
              <a:buFont typeface="Arial"/>
              <a:buChar char="•"/>
            </a:pPr>
            <a:r>
              <a:rPr lang="de-DE" sz="2400" dirty="0"/>
              <a:t>Wenzel, C.: Arbeitsblatt: Auf dem Grund der Ozeane. – </a:t>
            </a:r>
            <a:br>
              <a:rPr lang="de-DE" sz="2400" dirty="0"/>
            </a:br>
            <a:r>
              <a:rPr lang="de-DE" sz="2400" dirty="0"/>
              <a:t>In: </a:t>
            </a:r>
            <a:r>
              <a:rPr lang="de-DE" sz="2400" dirty="0" err="1"/>
              <a:t>Diercke</a:t>
            </a:r>
            <a:r>
              <a:rPr lang="de-DE" sz="2400" dirty="0"/>
              <a:t> 360° 2/2013</a:t>
            </a:r>
            <a:r>
              <a:rPr lang="de-DE" sz="2400" dirty="0" smtClean="0"/>
              <a:t>.</a:t>
            </a:r>
            <a:endParaRPr lang="de-DE" sz="2400" dirty="0">
              <a:solidFill>
                <a:srgbClr val="FF0000"/>
              </a:solidFill>
            </a:endParaRPr>
          </a:p>
          <a:p>
            <a:pPr marL="342900" indent="-342900">
              <a:buFont typeface="Arial"/>
              <a:buChar char="•"/>
            </a:pPr>
            <a:endParaRPr lang="de-DE" sz="2400" dirty="0" smtClean="0"/>
          </a:p>
          <a:p>
            <a:pPr marL="342900" indent="-342900">
              <a:buFont typeface="Arial"/>
              <a:buChar char="•"/>
            </a:pPr>
            <a:endParaRPr lang="de-DE" sz="2400" dirty="0"/>
          </a:p>
          <a:p>
            <a:pPr marL="342900" indent="-342900">
              <a:buFont typeface="Arial"/>
              <a:buChar char="•"/>
            </a:pPr>
            <a:endParaRPr lang="de-DE" sz="2400" dirty="0" smtClean="0"/>
          </a:p>
        </p:txBody>
      </p:sp>
    </p:spTree>
    <p:extLst>
      <p:ext uri="{BB962C8B-B14F-4D97-AF65-F5344CB8AC3E}">
        <p14:creationId xmlns:p14="http://schemas.microsoft.com/office/powerpoint/2010/main" val="17814457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3"/>
          <a:stretch>
            <a:fillRect/>
          </a:stretch>
        </p:blipFill>
        <p:spPr>
          <a:xfrm>
            <a:off x="0" y="197353"/>
            <a:ext cx="9144000" cy="6327991"/>
          </a:xfrm>
          <a:prstGeom prst="rect">
            <a:avLst/>
          </a:prstGeom>
        </p:spPr>
      </p:pic>
    </p:spTree>
    <p:extLst>
      <p:ext uri="{BB962C8B-B14F-4D97-AF65-F5344CB8AC3E}">
        <p14:creationId xmlns:p14="http://schemas.microsoft.com/office/powerpoint/2010/main" val="17137632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627784" y="1988840"/>
            <a:ext cx="2917122" cy="369332"/>
          </a:xfrm>
          <a:prstGeom prst="rect">
            <a:avLst/>
          </a:prstGeom>
          <a:noFill/>
        </p:spPr>
        <p:txBody>
          <a:bodyPr wrap="none" rtlCol="0">
            <a:spAutoFit/>
          </a:bodyPr>
          <a:lstStyle/>
          <a:p>
            <a:r>
              <a:rPr lang="de-DE" dirty="0" smtClean="0"/>
              <a:t>2. Seite Unterrichtsstruktur</a:t>
            </a:r>
            <a:endParaRPr lang="de-DE" dirty="0"/>
          </a:p>
        </p:txBody>
      </p:sp>
      <p:pic>
        <p:nvPicPr>
          <p:cNvPr id="3" name="Bild 2"/>
          <p:cNvPicPr>
            <a:picLocks noChangeAspect="1"/>
          </p:cNvPicPr>
          <p:nvPr/>
        </p:nvPicPr>
        <p:blipFill>
          <a:blip r:embed="rId2"/>
          <a:stretch>
            <a:fillRect/>
          </a:stretch>
        </p:blipFill>
        <p:spPr>
          <a:xfrm>
            <a:off x="0" y="260648"/>
            <a:ext cx="9144000" cy="4518309"/>
          </a:xfrm>
          <a:prstGeom prst="rect">
            <a:avLst/>
          </a:prstGeom>
        </p:spPr>
      </p:pic>
    </p:spTree>
    <p:extLst>
      <p:ext uri="{BB962C8B-B14F-4D97-AF65-F5344CB8AC3E}">
        <p14:creationId xmlns:p14="http://schemas.microsoft.com/office/powerpoint/2010/main" val="34321622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69476"/>
            <a:ext cx="7907007" cy="523220"/>
          </a:xfrm>
          <a:prstGeom prst="rect">
            <a:avLst/>
          </a:prstGeom>
          <a:noFill/>
        </p:spPr>
        <p:txBody>
          <a:bodyPr wrap="none" rtlCol="0">
            <a:spAutoFit/>
          </a:bodyPr>
          <a:lstStyle/>
          <a:p>
            <a:r>
              <a:rPr lang="de-DE" sz="2800" b="1" dirty="0" smtClean="0"/>
              <a:t>III. Umsetzungsmöglichkeiten: Verlaufsskizze</a:t>
            </a:r>
            <a:endParaRPr lang="de-DE" sz="2800" b="1" dirty="0"/>
          </a:p>
        </p:txBody>
      </p:sp>
      <p:sp>
        <p:nvSpPr>
          <p:cNvPr id="3" name="Textfeld 2"/>
          <p:cNvSpPr txBox="1"/>
          <p:nvPr/>
        </p:nvSpPr>
        <p:spPr>
          <a:xfrm>
            <a:off x="179512" y="954593"/>
            <a:ext cx="9073008" cy="3077766"/>
          </a:xfrm>
          <a:prstGeom prst="rect">
            <a:avLst/>
          </a:prstGeom>
          <a:noFill/>
        </p:spPr>
        <p:txBody>
          <a:bodyPr wrap="square" rtlCol="0">
            <a:spAutoFit/>
          </a:bodyPr>
          <a:lstStyle/>
          <a:p>
            <a:pPr>
              <a:spcBef>
                <a:spcPts val="600"/>
              </a:spcBef>
              <a:spcAft>
                <a:spcPts val="600"/>
              </a:spcAft>
            </a:pPr>
            <a:r>
              <a:rPr lang="de-DE" sz="2400" dirty="0" smtClean="0"/>
              <a:t>1. Einführung in die Thematik (1)</a:t>
            </a:r>
          </a:p>
          <a:p>
            <a:pPr>
              <a:spcBef>
                <a:spcPts val="600"/>
              </a:spcBef>
              <a:spcAft>
                <a:spcPts val="600"/>
              </a:spcAft>
            </a:pPr>
            <a:r>
              <a:rPr lang="de-DE" sz="2400" dirty="0" smtClean="0"/>
              <a:t>2. Physisch-geographische Grundlagen I: Submarines Relief (1)</a:t>
            </a:r>
          </a:p>
          <a:p>
            <a:pPr>
              <a:spcBef>
                <a:spcPts val="600"/>
              </a:spcBef>
              <a:spcAft>
                <a:spcPts val="600"/>
              </a:spcAft>
            </a:pPr>
            <a:r>
              <a:rPr lang="de-DE" sz="2400" b="1" dirty="0" smtClean="0"/>
              <a:t>3. Physisch-geographische Grundlagen II: System Meer (2-3)</a:t>
            </a:r>
          </a:p>
          <a:p>
            <a:pPr>
              <a:spcBef>
                <a:spcPts val="600"/>
              </a:spcBef>
              <a:spcAft>
                <a:spcPts val="600"/>
              </a:spcAft>
            </a:pPr>
            <a:r>
              <a:rPr lang="de-DE" sz="2400" dirty="0" smtClean="0"/>
              <a:t>4. Klimawandel: Folgen und Schutzmaßnahmen (3)</a:t>
            </a:r>
          </a:p>
          <a:p>
            <a:pPr>
              <a:spcBef>
                <a:spcPts val="600"/>
              </a:spcBef>
              <a:spcAft>
                <a:spcPts val="600"/>
              </a:spcAft>
            </a:pPr>
            <a:r>
              <a:rPr lang="de-DE" sz="2400" dirty="0" smtClean="0"/>
              <a:t>5. Gefährdungen und nachhaltige Nutzung (3)</a:t>
            </a:r>
          </a:p>
          <a:p>
            <a:pPr>
              <a:spcBef>
                <a:spcPts val="600"/>
              </a:spcBef>
              <a:spcAft>
                <a:spcPts val="600"/>
              </a:spcAft>
            </a:pPr>
            <a:endParaRPr lang="de-DE" sz="2400" dirty="0" smtClean="0"/>
          </a:p>
        </p:txBody>
      </p:sp>
    </p:spTree>
    <p:extLst>
      <p:ext uri="{BB962C8B-B14F-4D97-AF65-F5344CB8AC3E}">
        <p14:creationId xmlns:p14="http://schemas.microsoft.com/office/powerpoint/2010/main" val="41437705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69476"/>
            <a:ext cx="7907007" cy="523220"/>
          </a:xfrm>
          <a:prstGeom prst="rect">
            <a:avLst/>
          </a:prstGeom>
          <a:noFill/>
        </p:spPr>
        <p:txBody>
          <a:bodyPr wrap="none" rtlCol="0">
            <a:spAutoFit/>
          </a:bodyPr>
          <a:lstStyle/>
          <a:p>
            <a:r>
              <a:rPr lang="de-DE" sz="2800" b="1" dirty="0" smtClean="0"/>
              <a:t>III. Umsetzungsmöglichkeiten: Verlaufsskizze</a:t>
            </a:r>
            <a:endParaRPr lang="de-DE" sz="2800" b="1" dirty="0"/>
          </a:p>
        </p:txBody>
      </p:sp>
      <p:sp>
        <p:nvSpPr>
          <p:cNvPr id="3" name="Textfeld 2"/>
          <p:cNvSpPr txBox="1"/>
          <p:nvPr/>
        </p:nvSpPr>
        <p:spPr>
          <a:xfrm>
            <a:off x="179512" y="954593"/>
            <a:ext cx="8964488" cy="2677656"/>
          </a:xfrm>
          <a:prstGeom prst="rect">
            <a:avLst/>
          </a:prstGeom>
          <a:noFill/>
        </p:spPr>
        <p:txBody>
          <a:bodyPr wrap="square" rtlCol="0">
            <a:spAutoFit/>
          </a:bodyPr>
          <a:lstStyle/>
          <a:p>
            <a:r>
              <a:rPr lang="de-DE" sz="2400" b="1" dirty="0" smtClean="0"/>
              <a:t>3. Physisch-geographische Grundlagen II: </a:t>
            </a:r>
            <a:r>
              <a:rPr lang="de-DE" sz="2400" b="1" dirty="0"/>
              <a:t/>
            </a:r>
            <a:br>
              <a:rPr lang="de-DE" sz="2400" b="1" dirty="0"/>
            </a:br>
            <a:r>
              <a:rPr lang="de-DE" sz="2400" b="1" dirty="0"/>
              <a:t> </a:t>
            </a:r>
            <a:r>
              <a:rPr lang="de-DE" sz="2400" b="1" dirty="0" smtClean="0"/>
              <a:t>   Eigenschaften </a:t>
            </a:r>
            <a:r>
              <a:rPr lang="de-DE" sz="2400" b="1" dirty="0"/>
              <a:t>und dynamische Prozesse des </a:t>
            </a:r>
            <a:endParaRPr lang="de-DE" sz="2400" b="1" dirty="0" smtClean="0"/>
          </a:p>
          <a:p>
            <a:r>
              <a:rPr lang="de-DE" sz="2400" b="1" dirty="0"/>
              <a:t> </a:t>
            </a:r>
            <a:r>
              <a:rPr lang="de-DE" sz="2400" b="1" dirty="0" smtClean="0"/>
              <a:t>   Systems Meer erläutern (2-3)</a:t>
            </a:r>
            <a:endParaRPr lang="de-DE" sz="2400" b="1" dirty="0"/>
          </a:p>
          <a:p>
            <a:r>
              <a:rPr lang="de-DE" sz="2400" dirty="0">
                <a:solidFill>
                  <a:srgbClr val="3366FF"/>
                </a:solidFill>
              </a:rPr>
              <a:t> </a:t>
            </a:r>
          </a:p>
          <a:p>
            <a:r>
              <a:rPr lang="de-DE" sz="2400" dirty="0"/>
              <a:t>Hinweis Operator "erläutern" = Sachverhalte mit Beispielen oder Belegen veranschaulichen (AFB II) </a:t>
            </a:r>
            <a:r>
              <a:rPr lang="de-DE" sz="2400" dirty="0" smtClean="0"/>
              <a:t> </a:t>
            </a:r>
          </a:p>
          <a:p>
            <a:endParaRPr lang="de-DE" sz="2400" dirty="0"/>
          </a:p>
        </p:txBody>
      </p:sp>
    </p:spTree>
    <p:extLst>
      <p:ext uri="{BB962C8B-B14F-4D97-AF65-F5344CB8AC3E}">
        <p14:creationId xmlns:p14="http://schemas.microsoft.com/office/powerpoint/2010/main" val="41437705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p:nvPr/>
        </p:nvPicPr>
        <p:blipFill rotWithShape="1">
          <a:blip r:embed="rId3">
            <a:extLst>
              <a:ext uri="{28A0092B-C50C-407E-A947-70E740481C1C}">
                <a14:useLocalDpi xmlns:a14="http://schemas.microsoft.com/office/drawing/2010/main" val="0"/>
              </a:ext>
            </a:extLst>
          </a:blip>
          <a:srcRect t="46931" b="29983"/>
          <a:stretch/>
        </p:blipFill>
        <p:spPr bwMode="auto">
          <a:xfrm>
            <a:off x="373625" y="2276872"/>
            <a:ext cx="8446847" cy="1377074"/>
          </a:xfrm>
          <a:prstGeom prst="rect">
            <a:avLst/>
          </a:prstGeom>
          <a:noFill/>
          <a:ln>
            <a:noFill/>
          </a:ln>
        </p:spPr>
      </p:pic>
      <p:sp>
        <p:nvSpPr>
          <p:cNvPr id="3" name="Textfeld 2"/>
          <p:cNvSpPr txBox="1"/>
          <p:nvPr/>
        </p:nvSpPr>
        <p:spPr>
          <a:xfrm>
            <a:off x="447080" y="4077072"/>
            <a:ext cx="8676456" cy="461665"/>
          </a:xfrm>
          <a:prstGeom prst="rect">
            <a:avLst/>
          </a:prstGeom>
          <a:noFill/>
        </p:spPr>
        <p:txBody>
          <a:bodyPr wrap="square" rtlCol="0">
            <a:spAutoFit/>
          </a:bodyPr>
          <a:lstStyle/>
          <a:p>
            <a:r>
              <a:rPr lang="de-DE" sz="2400" dirty="0" smtClean="0">
                <a:latin typeface="Wingdings"/>
                <a:ea typeface="Wingdings"/>
                <a:cs typeface="Wingdings"/>
                <a:sym typeface="Wingdings"/>
              </a:rPr>
              <a:t></a:t>
            </a:r>
            <a:r>
              <a:rPr lang="de-DE" sz="2400" dirty="0">
                <a:sym typeface="Wingdings"/>
              </a:rPr>
              <a:t> </a:t>
            </a:r>
            <a:r>
              <a:rPr lang="de-DE" sz="2400" dirty="0" smtClean="0">
                <a:sym typeface="Wingdings"/>
              </a:rPr>
              <a:t>   vgl. Problemstellung</a:t>
            </a:r>
          </a:p>
        </p:txBody>
      </p:sp>
      <p:sp>
        <p:nvSpPr>
          <p:cNvPr id="4" name="Textfeld 3"/>
          <p:cNvSpPr txBox="1"/>
          <p:nvPr/>
        </p:nvSpPr>
        <p:spPr>
          <a:xfrm>
            <a:off x="467544" y="332656"/>
            <a:ext cx="6814686" cy="1938992"/>
          </a:xfrm>
          <a:prstGeom prst="rect">
            <a:avLst/>
          </a:prstGeom>
          <a:noFill/>
        </p:spPr>
        <p:txBody>
          <a:bodyPr wrap="none" rtlCol="0">
            <a:spAutoFit/>
          </a:bodyPr>
          <a:lstStyle/>
          <a:p>
            <a:r>
              <a:rPr lang="de-DE" sz="2400" b="1" dirty="0" smtClean="0">
                <a:latin typeface="Arial"/>
                <a:cs typeface="Arial"/>
              </a:rPr>
              <a:t>Leitfragen</a:t>
            </a:r>
          </a:p>
          <a:p>
            <a:pPr marL="285750" indent="-285750">
              <a:buFont typeface="Arial"/>
              <a:buChar char="•"/>
            </a:pPr>
            <a:r>
              <a:rPr lang="de-DE" sz="2400" dirty="0" smtClean="0">
                <a:latin typeface="Arial"/>
                <a:cs typeface="Arial"/>
              </a:rPr>
              <a:t>Welche </a:t>
            </a:r>
            <a:r>
              <a:rPr lang="de-DE" sz="2400" dirty="0">
                <a:latin typeface="Arial"/>
                <a:cs typeface="Arial"/>
              </a:rPr>
              <a:t>Eigenschaften besitzt das Meer?</a:t>
            </a:r>
          </a:p>
          <a:p>
            <a:pPr marL="285750" indent="-285750">
              <a:buFont typeface="Arial"/>
              <a:buChar char="•"/>
            </a:pPr>
            <a:r>
              <a:rPr lang="de-DE" sz="2400" dirty="0">
                <a:latin typeface="Arial"/>
                <a:cs typeface="Arial"/>
              </a:rPr>
              <a:t>Welche Vorgänge spielen sich im Meer ab?</a:t>
            </a:r>
          </a:p>
          <a:p>
            <a:pPr marL="285750" indent="-285750" defTabSz="914305" eaLnBrk="1" fontAlgn="auto" hangingPunct="1">
              <a:spcBef>
                <a:spcPts val="0"/>
              </a:spcBef>
              <a:spcAft>
                <a:spcPts val="0"/>
              </a:spcAft>
              <a:buFont typeface="Arial"/>
              <a:buChar char="•"/>
              <a:defRPr/>
            </a:pPr>
            <a:r>
              <a:rPr lang="de-DE" sz="2400" dirty="0">
                <a:latin typeface="Arial"/>
                <a:cs typeface="Arial"/>
              </a:rPr>
              <a:t>Welchen Einfluss hat das Meer auf das Klima?</a:t>
            </a:r>
          </a:p>
          <a:p>
            <a:endParaRPr lang="de-DE" sz="2400" dirty="0"/>
          </a:p>
        </p:txBody>
      </p:sp>
    </p:spTree>
    <p:extLst>
      <p:ext uri="{BB962C8B-B14F-4D97-AF65-F5344CB8AC3E}">
        <p14:creationId xmlns:p14="http://schemas.microsoft.com/office/powerpoint/2010/main" val="41216811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520" y="188640"/>
            <a:ext cx="8280920" cy="3785652"/>
          </a:xfrm>
          <a:prstGeom prst="rect">
            <a:avLst/>
          </a:prstGeom>
        </p:spPr>
        <p:txBody>
          <a:bodyPr wrap="square">
            <a:spAutoFit/>
          </a:bodyPr>
          <a:lstStyle/>
          <a:p>
            <a:r>
              <a:rPr lang="de-DE" sz="2400" b="1" dirty="0">
                <a:solidFill>
                  <a:srgbClr val="000000"/>
                </a:solidFill>
              </a:rPr>
              <a:t>Workshop </a:t>
            </a:r>
            <a:endParaRPr lang="de-DE" sz="2400" b="1" dirty="0">
              <a:solidFill>
                <a:srgbClr val="FF0000"/>
              </a:solidFill>
            </a:endParaRPr>
          </a:p>
          <a:p>
            <a:endParaRPr lang="de-DE" sz="2400" b="1" dirty="0" smtClean="0"/>
          </a:p>
          <a:p>
            <a:r>
              <a:rPr lang="de-DE" sz="2400" b="1" dirty="0" smtClean="0"/>
              <a:t>Arbeitsaufträge</a:t>
            </a:r>
            <a:endParaRPr lang="de-DE" sz="2400" b="1" dirty="0"/>
          </a:p>
          <a:p>
            <a:endParaRPr lang="de-DE" sz="2400" dirty="0" smtClean="0"/>
          </a:p>
          <a:p>
            <a:r>
              <a:rPr lang="de-DE" sz="2400" dirty="0"/>
              <a:t>1. Entwickeln Sie eine methodisch-didaktische </a:t>
            </a:r>
            <a:br>
              <a:rPr lang="de-DE" sz="2400" dirty="0"/>
            </a:br>
            <a:r>
              <a:rPr lang="de-DE" sz="2400" dirty="0"/>
              <a:t>    Herangehensweise für die Teilkompetenz (2). </a:t>
            </a:r>
            <a:endParaRPr lang="de-DE" sz="2400" dirty="0" smtClean="0"/>
          </a:p>
          <a:p>
            <a:endParaRPr lang="de-DE" sz="2400" dirty="0"/>
          </a:p>
          <a:p>
            <a:r>
              <a:rPr lang="de-DE" sz="2400" dirty="0" smtClean="0"/>
              <a:t>    Beachten Sie: Operator, Arbeitsbegriffe, Zeit, Klasse 9...</a:t>
            </a:r>
            <a:r>
              <a:rPr lang="de-DE" sz="2400" dirty="0"/>
              <a:t/>
            </a:r>
            <a:br>
              <a:rPr lang="de-DE" sz="2400" dirty="0"/>
            </a:br>
            <a:endParaRPr lang="de-DE" sz="2400" dirty="0" smtClean="0"/>
          </a:p>
          <a:p>
            <a:r>
              <a:rPr lang="de-DE" sz="2400" dirty="0" smtClean="0"/>
              <a:t>2. Halten Sie Ihre Ergebnisse in Stichworten fest (Tabelle). </a:t>
            </a:r>
            <a:endParaRPr lang="de-DE" sz="2400" dirty="0"/>
          </a:p>
        </p:txBody>
      </p:sp>
      <p:sp>
        <p:nvSpPr>
          <p:cNvPr id="3" name="Textfeld 2"/>
          <p:cNvSpPr txBox="1"/>
          <p:nvPr/>
        </p:nvSpPr>
        <p:spPr>
          <a:xfrm>
            <a:off x="251520" y="4307612"/>
            <a:ext cx="8709987" cy="1569660"/>
          </a:xfrm>
          <a:prstGeom prst="rect">
            <a:avLst/>
          </a:prstGeom>
          <a:noFill/>
        </p:spPr>
        <p:txBody>
          <a:bodyPr wrap="none" rtlCol="0">
            <a:spAutoFit/>
          </a:bodyPr>
          <a:lstStyle/>
          <a:p>
            <a:r>
              <a:rPr lang="de-DE" sz="2400" dirty="0" smtClean="0"/>
              <a:t>Material</a:t>
            </a:r>
            <a:r>
              <a:rPr lang="de-DE" sz="2400" dirty="0"/>
              <a:t>: </a:t>
            </a:r>
          </a:p>
          <a:p>
            <a:r>
              <a:rPr lang="de-DE" sz="2400" dirty="0"/>
              <a:t>- </a:t>
            </a:r>
            <a:r>
              <a:rPr lang="de-DE" sz="2400" dirty="0" smtClean="0"/>
              <a:t>Tabelle (Kopie), Cornelsen 9/10 (Kopie), TERRA 9/10 (Kopie)</a:t>
            </a:r>
            <a:endParaRPr lang="de-DE" sz="2400" dirty="0"/>
          </a:p>
          <a:p>
            <a:endParaRPr lang="de-DE" sz="2400" dirty="0"/>
          </a:p>
          <a:p>
            <a:endParaRPr lang="de-DE" sz="2400" dirty="0"/>
          </a:p>
        </p:txBody>
      </p:sp>
    </p:spTree>
    <p:extLst>
      <p:ext uri="{BB962C8B-B14F-4D97-AF65-F5344CB8AC3E}">
        <p14:creationId xmlns:p14="http://schemas.microsoft.com/office/powerpoint/2010/main" val="38595260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3"/>
          <a:stretch>
            <a:fillRect/>
          </a:stretch>
        </p:blipFill>
        <p:spPr>
          <a:xfrm>
            <a:off x="0" y="332656"/>
            <a:ext cx="9144000" cy="4814835"/>
          </a:xfrm>
          <a:prstGeom prst="rect">
            <a:avLst/>
          </a:prstGeom>
        </p:spPr>
      </p:pic>
    </p:spTree>
    <p:extLst>
      <p:ext uri="{BB962C8B-B14F-4D97-AF65-F5344CB8AC3E}">
        <p14:creationId xmlns:p14="http://schemas.microsoft.com/office/powerpoint/2010/main" val="33781408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a:stretch>
            <a:fillRect/>
          </a:stretch>
        </p:blipFill>
        <p:spPr>
          <a:xfrm>
            <a:off x="0" y="355600"/>
            <a:ext cx="9144000" cy="6138187"/>
          </a:xfrm>
          <a:prstGeom prst="rect">
            <a:avLst/>
          </a:prstGeom>
        </p:spPr>
      </p:pic>
      <p:sp>
        <p:nvSpPr>
          <p:cNvPr id="4" name="Textfeld 3"/>
          <p:cNvSpPr txBox="1"/>
          <p:nvPr/>
        </p:nvSpPr>
        <p:spPr>
          <a:xfrm>
            <a:off x="4979616" y="4221088"/>
            <a:ext cx="4185761" cy="369332"/>
          </a:xfrm>
          <a:prstGeom prst="rect">
            <a:avLst/>
          </a:prstGeom>
          <a:noFill/>
        </p:spPr>
        <p:txBody>
          <a:bodyPr wrap="none" rtlCol="0">
            <a:spAutoFit/>
          </a:bodyPr>
          <a:lstStyle/>
          <a:p>
            <a:r>
              <a:rPr lang="de-DE" dirty="0"/>
              <a:t>https://</a:t>
            </a:r>
            <a:r>
              <a:rPr lang="de-DE" dirty="0" err="1"/>
              <a:t>ecotoad.org</a:t>
            </a:r>
            <a:r>
              <a:rPr lang="de-DE" dirty="0"/>
              <a:t>/tag/global-</a:t>
            </a:r>
            <a:r>
              <a:rPr lang="de-DE" dirty="0" err="1"/>
              <a:t>warming</a:t>
            </a:r>
            <a:r>
              <a:rPr lang="de-DE" dirty="0"/>
              <a:t>/</a:t>
            </a:r>
          </a:p>
        </p:txBody>
      </p:sp>
      <p:pic>
        <p:nvPicPr>
          <p:cNvPr id="5" name="Bild 4"/>
          <p:cNvPicPr>
            <a:picLocks noChangeAspect="1"/>
          </p:cNvPicPr>
          <p:nvPr/>
        </p:nvPicPr>
        <p:blipFill>
          <a:blip r:embed="rId3"/>
          <a:stretch>
            <a:fillRect/>
          </a:stretch>
        </p:blipFill>
        <p:spPr>
          <a:xfrm>
            <a:off x="0" y="304800"/>
            <a:ext cx="9144000" cy="6237678"/>
          </a:xfrm>
          <a:prstGeom prst="rect">
            <a:avLst/>
          </a:prstGeom>
        </p:spPr>
      </p:pic>
    </p:spTree>
    <p:extLst>
      <p:ext uri="{BB962C8B-B14F-4D97-AF65-F5344CB8AC3E}">
        <p14:creationId xmlns:p14="http://schemas.microsoft.com/office/powerpoint/2010/main" val="1242043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a:spLocks noGrp="1"/>
          </p:cNvSpPr>
          <p:nvPr>
            <p:ph type="subTitle" idx="1"/>
          </p:nvPr>
        </p:nvSpPr>
        <p:spPr>
          <a:xfrm>
            <a:off x="683568" y="1628800"/>
            <a:ext cx="7776220" cy="3884464"/>
          </a:xfrm>
        </p:spPr>
        <p:txBody>
          <a:bodyPr>
            <a:noAutofit/>
          </a:bodyPr>
          <a:lstStyle/>
          <a:p>
            <a:endParaRPr lang="de-DE" sz="2000" b="1" dirty="0" smtClean="0">
              <a:ea typeface="ＭＳ Ｐゴシック"/>
              <a:cs typeface="ＭＳ Ｐゴシック"/>
            </a:endParaRPr>
          </a:p>
          <a:p>
            <a:pPr algn="l"/>
            <a:endParaRPr lang="de-DE" sz="2000" b="1" dirty="0" smtClean="0">
              <a:ea typeface="ＭＳ Ｐゴシック"/>
              <a:cs typeface="ＭＳ Ｐゴシック"/>
            </a:endParaRPr>
          </a:p>
          <a:p>
            <a:pPr algn="l"/>
            <a:endParaRPr lang="de-DE" sz="2000" b="1" dirty="0">
              <a:ea typeface="ＭＳ Ｐゴシック"/>
              <a:cs typeface="ＭＳ Ｐゴシック"/>
            </a:endParaRPr>
          </a:p>
          <a:p>
            <a:pPr algn="l"/>
            <a:endParaRPr lang="de-DE" sz="2000" b="1" dirty="0" smtClean="0">
              <a:ea typeface="ＭＳ Ｐゴシック"/>
              <a:cs typeface="ＭＳ Ｐゴシック"/>
            </a:endParaRPr>
          </a:p>
          <a:p>
            <a:pPr algn="l"/>
            <a:endParaRPr lang="de-DE" sz="2000" b="1" dirty="0">
              <a:ea typeface="ＭＳ Ｐゴシック"/>
              <a:cs typeface="ＭＳ Ｐゴシック"/>
            </a:endParaRPr>
          </a:p>
        </p:txBody>
      </p:sp>
      <p:sp>
        <p:nvSpPr>
          <p:cNvPr id="2" name="Textfeld 1"/>
          <p:cNvSpPr txBox="1"/>
          <p:nvPr/>
        </p:nvSpPr>
        <p:spPr>
          <a:xfrm>
            <a:off x="323528" y="260648"/>
            <a:ext cx="2838087" cy="523220"/>
          </a:xfrm>
          <a:prstGeom prst="rect">
            <a:avLst/>
          </a:prstGeom>
          <a:noFill/>
        </p:spPr>
        <p:txBody>
          <a:bodyPr wrap="none" rtlCol="0">
            <a:spAutoFit/>
          </a:bodyPr>
          <a:lstStyle/>
          <a:p>
            <a:r>
              <a:rPr lang="de-DE" sz="2800" b="1" dirty="0"/>
              <a:t>I</a:t>
            </a:r>
            <a:r>
              <a:rPr lang="de-DE" sz="2800" b="1" dirty="0" smtClean="0"/>
              <a:t>. Kompetenzen</a:t>
            </a:r>
            <a:endParaRPr lang="de-DE" sz="2800" b="1" dirty="0"/>
          </a:p>
        </p:txBody>
      </p:sp>
      <p:pic>
        <p:nvPicPr>
          <p:cNvPr id="4" name="Bild 3"/>
          <p:cNvPicPr/>
          <p:nvPr/>
        </p:nvPicPr>
        <p:blipFill rotWithShape="1">
          <a:blip r:embed="rId3">
            <a:extLst>
              <a:ext uri="{28A0092B-C50C-407E-A947-70E740481C1C}">
                <a14:useLocalDpi xmlns:a14="http://schemas.microsoft.com/office/drawing/2010/main" val="0"/>
              </a:ext>
            </a:extLst>
          </a:blip>
          <a:srcRect b="29983"/>
          <a:stretch/>
        </p:blipFill>
        <p:spPr bwMode="auto">
          <a:xfrm>
            <a:off x="323528" y="980728"/>
            <a:ext cx="8446847" cy="4176464"/>
          </a:xfrm>
          <a:prstGeom prst="rect">
            <a:avLst/>
          </a:prstGeom>
          <a:noFill/>
          <a:ln>
            <a:noFill/>
          </a:ln>
        </p:spPr>
      </p:pic>
    </p:spTree>
    <p:extLst>
      <p:ext uri="{BB962C8B-B14F-4D97-AF65-F5344CB8AC3E}">
        <p14:creationId xmlns:p14="http://schemas.microsoft.com/office/powerpoint/2010/main" val="16022487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a:stretch>
            <a:fillRect/>
          </a:stretch>
        </p:blipFill>
        <p:spPr>
          <a:xfrm>
            <a:off x="0" y="116632"/>
            <a:ext cx="9144000" cy="5600700"/>
          </a:xfrm>
          <a:prstGeom prst="rect">
            <a:avLst/>
          </a:prstGeom>
        </p:spPr>
      </p:pic>
    </p:spTree>
    <p:extLst>
      <p:ext uri="{BB962C8B-B14F-4D97-AF65-F5344CB8AC3E}">
        <p14:creationId xmlns:p14="http://schemas.microsoft.com/office/powerpoint/2010/main" val="18442248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69476"/>
            <a:ext cx="7807421" cy="523220"/>
          </a:xfrm>
          <a:prstGeom prst="rect">
            <a:avLst/>
          </a:prstGeom>
          <a:noFill/>
        </p:spPr>
        <p:txBody>
          <a:bodyPr wrap="none" rtlCol="0">
            <a:spAutoFit/>
          </a:bodyPr>
          <a:lstStyle/>
          <a:p>
            <a:r>
              <a:rPr lang="de-DE" sz="2800" b="1" dirty="0" smtClean="0"/>
              <a:t>3. Umsetzungsmöglichkeiten: Verlaufsskizze</a:t>
            </a:r>
            <a:endParaRPr lang="de-DE" sz="2800" b="1" dirty="0"/>
          </a:p>
        </p:txBody>
      </p:sp>
      <p:sp>
        <p:nvSpPr>
          <p:cNvPr id="3" name="Textfeld 2"/>
          <p:cNvSpPr txBox="1"/>
          <p:nvPr/>
        </p:nvSpPr>
        <p:spPr>
          <a:xfrm>
            <a:off x="179512" y="954593"/>
            <a:ext cx="8964488" cy="2554545"/>
          </a:xfrm>
          <a:prstGeom prst="rect">
            <a:avLst/>
          </a:prstGeom>
          <a:noFill/>
        </p:spPr>
        <p:txBody>
          <a:bodyPr wrap="square" rtlCol="0">
            <a:spAutoFit/>
          </a:bodyPr>
          <a:lstStyle/>
          <a:p>
            <a:pPr>
              <a:spcBef>
                <a:spcPts val="600"/>
              </a:spcBef>
              <a:spcAft>
                <a:spcPts val="600"/>
              </a:spcAft>
            </a:pPr>
            <a:r>
              <a:rPr lang="de-DE" sz="2400" dirty="0" smtClean="0"/>
              <a:t>1. Einführung in die Thematik (1)</a:t>
            </a:r>
          </a:p>
          <a:p>
            <a:pPr>
              <a:spcBef>
                <a:spcPts val="600"/>
              </a:spcBef>
              <a:spcAft>
                <a:spcPts val="600"/>
              </a:spcAft>
            </a:pPr>
            <a:r>
              <a:rPr lang="de-DE" sz="2400" dirty="0" smtClean="0"/>
              <a:t>2. Physisch-geographische Grundlagen I: Submarines Relief (1)</a:t>
            </a:r>
          </a:p>
          <a:p>
            <a:pPr>
              <a:spcBef>
                <a:spcPts val="600"/>
              </a:spcBef>
              <a:spcAft>
                <a:spcPts val="600"/>
              </a:spcAft>
            </a:pPr>
            <a:r>
              <a:rPr lang="de-DE" sz="2400" dirty="0" smtClean="0"/>
              <a:t>3. Physisch-geographische Grundlagen II: System Meer (2-3)</a:t>
            </a:r>
          </a:p>
          <a:p>
            <a:pPr>
              <a:spcBef>
                <a:spcPts val="600"/>
              </a:spcBef>
              <a:spcAft>
                <a:spcPts val="600"/>
              </a:spcAft>
            </a:pPr>
            <a:r>
              <a:rPr lang="de-DE" sz="2400" b="1" dirty="0" smtClean="0"/>
              <a:t>4. Klimawandel: Folgen und Schutzmaßnahmen (3)</a:t>
            </a:r>
          </a:p>
          <a:p>
            <a:pPr>
              <a:spcBef>
                <a:spcPts val="600"/>
              </a:spcBef>
              <a:spcAft>
                <a:spcPts val="600"/>
              </a:spcAft>
            </a:pPr>
            <a:r>
              <a:rPr lang="de-DE" sz="2400" dirty="0" smtClean="0"/>
              <a:t>5. Gefährdungen und nachhaltige Nutzung (3)</a:t>
            </a:r>
          </a:p>
        </p:txBody>
      </p:sp>
    </p:spTree>
    <p:extLst>
      <p:ext uri="{BB962C8B-B14F-4D97-AF65-F5344CB8AC3E}">
        <p14:creationId xmlns:p14="http://schemas.microsoft.com/office/powerpoint/2010/main" val="35658808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69476"/>
            <a:ext cx="7807421" cy="523220"/>
          </a:xfrm>
          <a:prstGeom prst="rect">
            <a:avLst/>
          </a:prstGeom>
          <a:noFill/>
        </p:spPr>
        <p:txBody>
          <a:bodyPr wrap="none" rtlCol="0">
            <a:spAutoFit/>
          </a:bodyPr>
          <a:lstStyle/>
          <a:p>
            <a:r>
              <a:rPr lang="de-DE" sz="2800" b="1" dirty="0" smtClean="0"/>
              <a:t>3. Umsetzungsmöglichkeiten: Verlaufsskizze</a:t>
            </a:r>
            <a:endParaRPr lang="de-DE" sz="2800" b="1" dirty="0"/>
          </a:p>
        </p:txBody>
      </p:sp>
      <p:sp>
        <p:nvSpPr>
          <p:cNvPr id="3" name="Textfeld 2"/>
          <p:cNvSpPr txBox="1"/>
          <p:nvPr/>
        </p:nvSpPr>
        <p:spPr>
          <a:xfrm>
            <a:off x="216024" y="954593"/>
            <a:ext cx="8964488" cy="1508105"/>
          </a:xfrm>
          <a:prstGeom prst="rect">
            <a:avLst/>
          </a:prstGeom>
          <a:noFill/>
        </p:spPr>
        <p:txBody>
          <a:bodyPr wrap="square" rtlCol="0">
            <a:spAutoFit/>
          </a:bodyPr>
          <a:lstStyle/>
          <a:p>
            <a:pPr>
              <a:spcBef>
                <a:spcPts val="600"/>
              </a:spcBef>
              <a:spcAft>
                <a:spcPts val="600"/>
              </a:spcAft>
            </a:pPr>
            <a:r>
              <a:rPr lang="de-DE" sz="2400" dirty="0" smtClean="0"/>
              <a:t>4. Klimawandel: Folgen und Schutzmaßnahmen (3)</a:t>
            </a:r>
          </a:p>
          <a:p>
            <a:pPr>
              <a:spcBef>
                <a:spcPts val="600"/>
              </a:spcBef>
              <a:spcAft>
                <a:spcPts val="600"/>
              </a:spcAft>
            </a:pPr>
            <a:endParaRPr lang="de-DE" sz="2400" dirty="0"/>
          </a:p>
          <a:p>
            <a:pPr>
              <a:spcBef>
                <a:spcPts val="600"/>
              </a:spcBef>
              <a:spcAft>
                <a:spcPts val="600"/>
              </a:spcAft>
            </a:pPr>
            <a:r>
              <a:rPr lang="de-DE" sz="2400" dirty="0">
                <a:latin typeface="Arial"/>
                <a:cs typeface="Arial"/>
              </a:rPr>
              <a:t>Wie verändert der Klimawandel das Meer</a:t>
            </a:r>
            <a:r>
              <a:rPr lang="de-DE" sz="2400" dirty="0" smtClean="0">
                <a:latin typeface="Arial"/>
                <a:cs typeface="Arial"/>
              </a:rPr>
              <a:t>?</a:t>
            </a:r>
            <a:endParaRPr lang="de-DE" sz="2400" dirty="0">
              <a:latin typeface="Arial"/>
              <a:cs typeface="Arial"/>
            </a:endParaRPr>
          </a:p>
        </p:txBody>
      </p:sp>
    </p:spTree>
    <p:extLst>
      <p:ext uri="{BB962C8B-B14F-4D97-AF65-F5344CB8AC3E}">
        <p14:creationId xmlns:p14="http://schemas.microsoft.com/office/powerpoint/2010/main" val="35658808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a:stretch>
            <a:fillRect/>
          </a:stretch>
        </p:blipFill>
        <p:spPr>
          <a:xfrm>
            <a:off x="2627784" y="2336123"/>
            <a:ext cx="6264696" cy="3757173"/>
          </a:xfrm>
          <a:prstGeom prst="rect">
            <a:avLst/>
          </a:prstGeom>
        </p:spPr>
      </p:pic>
      <p:pic>
        <p:nvPicPr>
          <p:cNvPr id="4" name="Bild 3"/>
          <p:cNvPicPr/>
          <p:nvPr/>
        </p:nvPicPr>
        <p:blipFill rotWithShape="1">
          <a:blip r:embed="rId3">
            <a:extLst>
              <a:ext uri="{28A0092B-C50C-407E-A947-70E740481C1C}">
                <a14:useLocalDpi xmlns:a14="http://schemas.microsoft.com/office/drawing/2010/main" val="0"/>
              </a:ext>
            </a:extLst>
          </a:blip>
          <a:srcRect t="67172"/>
          <a:stretch/>
        </p:blipFill>
        <p:spPr bwMode="auto">
          <a:xfrm>
            <a:off x="2483768" y="260648"/>
            <a:ext cx="6480720" cy="1800200"/>
          </a:xfrm>
          <a:prstGeom prst="rect">
            <a:avLst/>
          </a:prstGeom>
          <a:noFill/>
          <a:ln>
            <a:noFill/>
          </a:ln>
        </p:spPr>
      </p:pic>
      <p:cxnSp>
        <p:nvCxnSpPr>
          <p:cNvPr id="6" name="Gerade Verbindung 5"/>
          <p:cNvCxnSpPr/>
          <p:nvPr/>
        </p:nvCxnSpPr>
        <p:spPr bwMode="auto">
          <a:xfrm>
            <a:off x="3851920" y="5301208"/>
            <a:ext cx="504056"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1" name="Gerade Verbindung 10"/>
          <p:cNvCxnSpPr/>
          <p:nvPr/>
        </p:nvCxnSpPr>
        <p:spPr bwMode="auto">
          <a:xfrm>
            <a:off x="2771800" y="5517232"/>
            <a:ext cx="1296144"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3" name="Gerade Verbindung 12"/>
          <p:cNvCxnSpPr/>
          <p:nvPr/>
        </p:nvCxnSpPr>
        <p:spPr bwMode="auto">
          <a:xfrm>
            <a:off x="6660232" y="5301208"/>
            <a:ext cx="1152128"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15" name="Textfeld 14"/>
          <p:cNvSpPr txBox="1"/>
          <p:nvPr/>
        </p:nvSpPr>
        <p:spPr>
          <a:xfrm>
            <a:off x="378591" y="406405"/>
            <a:ext cx="1673129" cy="646331"/>
          </a:xfrm>
          <a:prstGeom prst="rect">
            <a:avLst/>
          </a:prstGeom>
          <a:noFill/>
        </p:spPr>
        <p:txBody>
          <a:bodyPr wrap="none" rtlCol="0">
            <a:spAutoFit/>
          </a:bodyPr>
          <a:lstStyle/>
          <a:p>
            <a:r>
              <a:rPr lang="de-DE" b="1" dirty="0" smtClean="0"/>
              <a:t>9/10</a:t>
            </a:r>
          </a:p>
          <a:p>
            <a:r>
              <a:rPr lang="de-DE" b="1" dirty="0" smtClean="0"/>
              <a:t>Meeresräume</a:t>
            </a:r>
            <a:endParaRPr lang="de-DE" b="1" dirty="0"/>
          </a:p>
        </p:txBody>
      </p:sp>
      <p:sp>
        <p:nvSpPr>
          <p:cNvPr id="16" name="Textfeld 15"/>
          <p:cNvSpPr txBox="1"/>
          <p:nvPr/>
        </p:nvSpPr>
        <p:spPr>
          <a:xfrm>
            <a:off x="450599" y="2422629"/>
            <a:ext cx="1595697" cy="646331"/>
          </a:xfrm>
          <a:prstGeom prst="rect">
            <a:avLst/>
          </a:prstGeom>
          <a:noFill/>
        </p:spPr>
        <p:txBody>
          <a:bodyPr wrap="none" rtlCol="0">
            <a:spAutoFit/>
          </a:bodyPr>
          <a:lstStyle/>
          <a:p>
            <a:r>
              <a:rPr lang="de-DE" b="1" dirty="0" smtClean="0"/>
              <a:t>7/8</a:t>
            </a:r>
          </a:p>
          <a:p>
            <a:r>
              <a:rPr lang="de-DE" b="1" dirty="0" smtClean="0"/>
              <a:t>Klimawandel</a:t>
            </a:r>
            <a:endParaRPr lang="de-DE" b="1" dirty="0"/>
          </a:p>
        </p:txBody>
      </p:sp>
    </p:spTree>
    <p:extLst>
      <p:ext uri="{BB962C8B-B14F-4D97-AF65-F5344CB8AC3E}">
        <p14:creationId xmlns:p14="http://schemas.microsoft.com/office/powerpoint/2010/main" val="24217154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3"/>
          <a:stretch>
            <a:fillRect/>
          </a:stretch>
        </p:blipFill>
        <p:spPr>
          <a:xfrm>
            <a:off x="2339752" y="2437276"/>
            <a:ext cx="6408712" cy="2941840"/>
          </a:xfrm>
          <a:prstGeom prst="rect">
            <a:avLst/>
          </a:prstGeom>
        </p:spPr>
      </p:pic>
      <p:pic>
        <p:nvPicPr>
          <p:cNvPr id="3" name="Bild 2"/>
          <p:cNvPicPr/>
          <p:nvPr/>
        </p:nvPicPr>
        <p:blipFill rotWithShape="1">
          <a:blip r:embed="rId4">
            <a:extLst>
              <a:ext uri="{28A0092B-C50C-407E-A947-70E740481C1C}">
                <a14:useLocalDpi xmlns:a14="http://schemas.microsoft.com/office/drawing/2010/main" val="0"/>
              </a:ext>
            </a:extLst>
          </a:blip>
          <a:srcRect t="67172"/>
          <a:stretch/>
        </p:blipFill>
        <p:spPr bwMode="auto">
          <a:xfrm>
            <a:off x="2267744" y="404664"/>
            <a:ext cx="6480720" cy="1800200"/>
          </a:xfrm>
          <a:prstGeom prst="rect">
            <a:avLst/>
          </a:prstGeom>
          <a:noFill/>
          <a:ln>
            <a:noFill/>
          </a:ln>
        </p:spPr>
      </p:pic>
      <p:cxnSp>
        <p:nvCxnSpPr>
          <p:cNvPr id="4" name="Gerade Verbindung 3"/>
          <p:cNvCxnSpPr/>
          <p:nvPr/>
        </p:nvCxnSpPr>
        <p:spPr bwMode="auto">
          <a:xfrm>
            <a:off x="4427984" y="2852936"/>
            <a:ext cx="2592288"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6" name="Gerade Verbindung 5"/>
          <p:cNvCxnSpPr/>
          <p:nvPr/>
        </p:nvCxnSpPr>
        <p:spPr bwMode="auto">
          <a:xfrm>
            <a:off x="3419872" y="4149080"/>
            <a:ext cx="108012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8" name="Textfeld 7"/>
          <p:cNvSpPr txBox="1"/>
          <p:nvPr/>
        </p:nvSpPr>
        <p:spPr>
          <a:xfrm>
            <a:off x="467544" y="404664"/>
            <a:ext cx="1673129" cy="646331"/>
          </a:xfrm>
          <a:prstGeom prst="rect">
            <a:avLst/>
          </a:prstGeom>
          <a:noFill/>
        </p:spPr>
        <p:txBody>
          <a:bodyPr wrap="none" rtlCol="0">
            <a:spAutoFit/>
          </a:bodyPr>
          <a:lstStyle/>
          <a:p>
            <a:r>
              <a:rPr lang="de-DE" b="1" dirty="0" smtClean="0"/>
              <a:t>9/10 </a:t>
            </a:r>
          </a:p>
          <a:p>
            <a:r>
              <a:rPr lang="de-DE" b="1" dirty="0" smtClean="0"/>
              <a:t>Meeresräume</a:t>
            </a:r>
            <a:endParaRPr lang="de-DE" b="1" dirty="0"/>
          </a:p>
        </p:txBody>
      </p:sp>
      <p:sp>
        <p:nvSpPr>
          <p:cNvPr id="9" name="Textfeld 8"/>
          <p:cNvSpPr txBox="1"/>
          <p:nvPr/>
        </p:nvSpPr>
        <p:spPr>
          <a:xfrm>
            <a:off x="467544" y="2420888"/>
            <a:ext cx="1595697" cy="646331"/>
          </a:xfrm>
          <a:prstGeom prst="rect">
            <a:avLst/>
          </a:prstGeom>
          <a:noFill/>
        </p:spPr>
        <p:txBody>
          <a:bodyPr wrap="none" rtlCol="0">
            <a:spAutoFit/>
          </a:bodyPr>
          <a:lstStyle/>
          <a:p>
            <a:r>
              <a:rPr lang="de-DE" b="1" dirty="0" smtClean="0"/>
              <a:t>7/8</a:t>
            </a:r>
          </a:p>
          <a:p>
            <a:r>
              <a:rPr lang="de-DE" b="1" dirty="0" smtClean="0"/>
              <a:t>Klimawandel</a:t>
            </a:r>
            <a:endParaRPr lang="de-DE" b="1" dirty="0"/>
          </a:p>
        </p:txBody>
      </p:sp>
      <p:sp>
        <p:nvSpPr>
          <p:cNvPr id="10" name="Textfeld 9"/>
          <p:cNvSpPr txBox="1"/>
          <p:nvPr/>
        </p:nvSpPr>
        <p:spPr>
          <a:xfrm>
            <a:off x="2175099" y="5445224"/>
            <a:ext cx="6789389" cy="461665"/>
          </a:xfrm>
          <a:prstGeom prst="rect">
            <a:avLst/>
          </a:prstGeom>
          <a:noFill/>
        </p:spPr>
        <p:txBody>
          <a:bodyPr wrap="none" rtlCol="0">
            <a:spAutoFit/>
          </a:bodyPr>
          <a:lstStyle/>
          <a:p>
            <a:r>
              <a:rPr lang="de-DE" sz="2400" dirty="0" smtClean="0">
                <a:latin typeface="Wingdings"/>
                <a:ea typeface="Wingdings"/>
                <a:cs typeface="Wingdings"/>
                <a:sym typeface="Wingdings"/>
              </a:rPr>
              <a:t></a:t>
            </a:r>
            <a:r>
              <a:rPr lang="de-DE" sz="2400" dirty="0">
                <a:sym typeface="Wingdings"/>
              </a:rPr>
              <a:t> </a:t>
            </a:r>
            <a:r>
              <a:rPr lang="de-DE" sz="2400" b="1" dirty="0" smtClean="0"/>
              <a:t>Kompetenzaufbau, Progression, Diagnose</a:t>
            </a:r>
            <a:endParaRPr lang="de-DE" sz="2400" b="1" dirty="0"/>
          </a:p>
        </p:txBody>
      </p:sp>
    </p:spTree>
    <p:extLst>
      <p:ext uri="{BB962C8B-B14F-4D97-AF65-F5344CB8AC3E}">
        <p14:creationId xmlns:p14="http://schemas.microsoft.com/office/powerpoint/2010/main" val="18300176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11560" y="476672"/>
            <a:ext cx="7560840" cy="5816978"/>
          </a:xfrm>
          <a:prstGeom prst="rect">
            <a:avLst/>
          </a:prstGeom>
        </p:spPr>
        <p:txBody>
          <a:bodyPr wrap="square">
            <a:spAutoFit/>
          </a:bodyPr>
          <a:lstStyle/>
          <a:p>
            <a:r>
              <a:rPr lang="de-DE" sz="2400" b="1" dirty="0" smtClean="0"/>
              <a:t>Diagnose </a:t>
            </a:r>
            <a:r>
              <a:rPr lang="de-DE" dirty="0" smtClean="0"/>
              <a:t>(z.B. Ohl/Mehren 2016, </a:t>
            </a:r>
            <a:r>
              <a:rPr lang="de-DE" dirty="0" err="1" smtClean="0"/>
              <a:t>Fögele</a:t>
            </a:r>
            <a:r>
              <a:rPr lang="de-DE" dirty="0" smtClean="0"/>
              <a:t>/Hoffmann 2016)</a:t>
            </a:r>
          </a:p>
          <a:p>
            <a:endParaRPr lang="de-DE" b="1" dirty="0" smtClean="0"/>
          </a:p>
          <a:p>
            <a:r>
              <a:rPr lang="de-DE" b="1" dirty="0" smtClean="0"/>
              <a:t>Was? (Gegenstand), Wie? (Methode), Wofür? (Ziel)</a:t>
            </a:r>
            <a:endParaRPr lang="de-DE" b="1" dirty="0"/>
          </a:p>
          <a:p>
            <a:endParaRPr lang="de-DE" b="1" dirty="0" smtClean="0"/>
          </a:p>
          <a:p>
            <a:pPr marL="285750" indent="-285750">
              <a:buFont typeface="Arial"/>
              <a:buChar char="•"/>
            </a:pPr>
            <a:r>
              <a:rPr lang="de-DE" b="1" dirty="0" smtClean="0"/>
              <a:t>Statusdiagnostik</a:t>
            </a:r>
            <a:r>
              <a:rPr lang="de-DE" dirty="0" smtClean="0"/>
              <a:t>, ein Zeitpunkt, z.B. Eingangsdiagnose </a:t>
            </a:r>
          </a:p>
          <a:p>
            <a:pPr marL="285750" indent="-285750">
              <a:buFont typeface="Arial"/>
              <a:buChar char="•"/>
            </a:pPr>
            <a:endParaRPr lang="de-DE" dirty="0" smtClean="0"/>
          </a:p>
          <a:p>
            <a:pPr marL="285750" indent="-285750">
              <a:buFont typeface="Arial"/>
              <a:buChar char="•"/>
            </a:pPr>
            <a:r>
              <a:rPr lang="de-DE" b="1" dirty="0" smtClean="0"/>
              <a:t>Veränderungsdiagnostik</a:t>
            </a:r>
            <a:r>
              <a:rPr lang="de-DE" dirty="0" smtClean="0"/>
              <a:t>, mindestens zwei Messzeitpunkte, z.B. Anfang und Ende einer Unterrichtsreihe</a:t>
            </a:r>
          </a:p>
          <a:p>
            <a:endParaRPr lang="de-DE" dirty="0"/>
          </a:p>
          <a:p>
            <a:r>
              <a:rPr lang="de-DE" dirty="0" smtClean="0">
                <a:latin typeface="Wingdings"/>
                <a:ea typeface="Wingdings"/>
                <a:cs typeface="Wingdings"/>
                <a:sym typeface="Wingdings"/>
              </a:rPr>
              <a:t></a:t>
            </a:r>
            <a:r>
              <a:rPr lang="de-DE" dirty="0">
                <a:sym typeface="Wingdings"/>
              </a:rPr>
              <a:t> </a:t>
            </a:r>
            <a:r>
              <a:rPr lang="de-DE" dirty="0"/>
              <a:t>Vorwissen abrufen, differenzierte </a:t>
            </a:r>
            <a:r>
              <a:rPr lang="de-DE" dirty="0" smtClean="0"/>
              <a:t>Lernwege, Kompetenzzuwachs</a:t>
            </a:r>
            <a:endParaRPr lang="de-DE" dirty="0"/>
          </a:p>
          <a:p>
            <a:endParaRPr lang="de-DE" dirty="0" smtClean="0"/>
          </a:p>
          <a:p>
            <a:r>
              <a:rPr lang="de-DE" sz="2400" b="1" dirty="0" smtClean="0"/>
              <a:t>Beispiele</a:t>
            </a:r>
            <a:endParaRPr lang="de-DE" dirty="0"/>
          </a:p>
          <a:p>
            <a:endParaRPr lang="de-DE" dirty="0" smtClean="0"/>
          </a:p>
          <a:p>
            <a:pPr marL="285750" indent="-285750">
              <a:buFont typeface="Arial"/>
              <a:buChar char="•"/>
            </a:pPr>
            <a:r>
              <a:rPr lang="de-DE" dirty="0" smtClean="0"/>
              <a:t>Ankreuzbogen </a:t>
            </a:r>
            <a:r>
              <a:rPr lang="de-DE" dirty="0"/>
              <a:t>(Arbeitsbegriffe</a:t>
            </a:r>
            <a:r>
              <a:rPr lang="de-DE" dirty="0" smtClean="0"/>
              <a:t>)</a:t>
            </a:r>
            <a:br>
              <a:rPr lang="de-DE" dirty="0" smtClean="0"/>
            </a:br>
            <a:endParaRPr lang="de-DE" dirty="0" smtClean="0"/>
          </a:p>
          <a:p>
            <a:pPr marL="285750" indent="-285750">
              <a:buFont typeface="Arial"/>
              <a:buChar char="•"/>
            </a:pPr>
            <a:r>
              <a:rPr lang="de-DE" dirty="0" smtClean="0"/>
              <a:t>Wirkungsgefüge</a:t>
            </a:r>
            <a:br>
              <a:rPr lang="de-DE" dirty="0" smtClean="0"/>
            </a:br>
            <a:endParaRPr lang="de-DE" dirty="0" smtClean="0"/>
          </a:p>
          <a:p>
            <a:pPr marL="285750" indent="-285750">
              <a:buFont typeface="Arial"/>
              <a:buChar char="•"/>
            </a:pPr>
            <a:r>
              <a:rPr lang="de-DE" dirty="0" smtClean="0">
                <a:solidFill>
                  <a:srgbClr val="000000"/>
                </a:solidFill>
              </a:rPr>
              <a:t>Selbsteinschätzungsbögen, vgl. Lehrwerke</a:t>
            </a:r>
            <a:endParaRPr lang="de-DE" dirty="0">
              <a:solidFill>
                <a:srgbClr val="000000"/>
              </a:solidFill>
            </a:endParaRPr>
          </a:p>
          <a:p>
            <a:endParaRPr lang="de-DE" dirty="0" smtClean="0"/>
          </a:p>
          <a:p>
            <a:r>
              <a:rPr lang="de-DE" dirty="0"/>
              <a:t> </a:t>
            </a:r>
          </a:p>
        </p:txBody>
      </p:sp>
    </p:spTree>
    <p:extLst>
      <p:ext uri="{BB962C8B-B14F-4D97-AF65-F5344CB8AC3E}">
        <p14:creationId xmlns:p14="http://schemas.microsoft.com/office/powerpoint/2010/main" val="3349241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3"/>
          <a:stretch>
            <a:fillRect/>
          </a:stretch>
        </p:blipFill>
        <p:spPr>
          <a:xfrm>
            <a:off x="251520" y="260648"/>
            <a:ext cx="8604448" cy="5659916"/>
          </a:xfrm>
          <a:prstGeom prst="rect">
            <a:avLst/>
          </a:prstGeom>
        </p:spPr>
      </p:pic>
    </p:spTree>
    <p:extLst>
      <p:ext uri="{BB962C8B-B14F-4D97-AF65-F5344CB8AC3E}">
        <p14:creationId xmlns:p14="http://schemas.microsoft.com/office/powerpoint/2010/main" val="40487075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a:stretch>
            <a:fillRect/>
          </a:stretch>
        </p:blipFill>
        <p:spPr>
          <a:xfrm>
            <a:off x="107504" y="1052736"/>
            <a:ext cx="8645940" cy="4464496"/>
          </a:xfrm>
          <a:prstGeom prst="rect">
            <a:avLst/>
          </a:prstGeom>
        </p:spPr>
      </p:pic>
      <p:sp>
        <p:nvSpPr>
          <p:cNvPr id="4" name="Textfeld 3"/>
          <p:cNvSpPr txBox="1"/>
          <p:nvPr/>
        </p:nvSpPr>
        <p:spPr>
          <a:xfrm>
            <a:off x="179512" y="260648"/>
            <a:ext cx="8784976" cy="677108"/>
          </a:xfrm>
          <a:prstGeom prst="rect">
            <a:avLst/>
          </a:prstGeom>
          <a:noFill/>
        </p:spPr>
        <p:txBody>
          <a:bodyPr wrap="square" rtlCol="0">
            <a:spAutoFit/>
          </a:bodyPr>
          <a:lstStyle/>
          <a:p>
            <a:r>
              <a:rPr lang="de-DE" sz="2000" b="1" dirty="0" smtClean="0"/>
              <a:t>Wirkungsgefüge</a:t>
            </a:r>
          </a:p>
          <a:p>
            <a:endParaRPr lang="de-DE" dirty="0" smtClean="0"/>
          </a:p>
        </p:txBody>
      </p:sp>
    </p:spTree>
    <p:extLst>
      <p:ext uri="{BB962C8B-B14F-4D97-AF65-F5344CB8AC3E}">
        <p14:creationId xmlns:p14="http://schemas.microsoft.com/office/powerpoint/2010/main" val="5612196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345430"/>
            <a:ext cx="8820472" cy="1200329"/>
          </a:xfrm>
          <a:prstGeom prst="rect">
            <a:avLst/>
          </a:prstGeom>
          <a:noFill/>
        </p:spPr>
        <p:txBody>
          <a:bodyPr wrap="square" rtlCol="0">
            <a:spAutoFit/>
          </a:bodyPr>
          <a:lstStyle/>
          <a:p>
            <a:r>
              <a:rPr lang="de-DE" sz="2000" b="1" dirty="0" smtClean="0"/>
              <a:t>Wirkungsgefüge</a:t>
            </a:r>
            <a:r>
              <a:rPr lang="de-DE" sz="2000" b="1" dirty="0"/>
              <a:t> </a:t>
            </a:r>
            <a:r>
              <a:rPr lang="de-DE" sz="2000" b="1" dirty="0" smtClean="0"/>
              <a:t>als Eingangsdiagnose</a:t>
            </a:r>
          </a:p>
          <a:p>
            <a:endParaRPr lang="de-DE" sz="1700" dirty="0" smtClean="0"/>
          </a:p>
          <a:p>
            <a:pPr marL="285750" indent="-285750">
              <a:buFont typeface="Arial"/>
              <a:buChar char="•"/>
            </a:pPr>
            <a:r>
              <a:rPr lang="de-DE" sz="1700" dirty="0" smtClean="0"/>
              <a:t>Füge </a:t>
            </a:r>
            <a:r>
              <a:rPr lang="de-DE" sz="1700" dirty="0"/>
              <a:t>die Textbausteine in das </a:t>
            </a:r>
            <a:r>
              <a:rPr lang="de-DE" sz="1700" dirty="0" smtClean="0"/>
              <a:t>Wirkungsgefüge </a:t>
            </a:r>
            <a:r>
              <a:rPr lang="de-DE" sz="1700" dirty="0"/>
              <a:t>ein und erkläre die </a:t>
            </a:r>
            <a:r>
              <a:rPr lang="de-DE" sz="1700" dirty="0" smtClean="0"/>
              <a:t>Zusammenhänge.</a:t>
            </a:r>
          </a:p>
          <a:p>
            <a:pPr marL="285750" indent="-285750">
              <a:buFont typeface="Arial"/>
              <a:buChar char="•"/>
            </a:pPr>
            <a:r>
              <a:rPr lang="de-DE" dirty="0" smtClean="0"/>
              <a:t>Ergänze passende Begriffe und erkläre die Zusammenhänge.</a:t>
            </a:r>
            <a:endParaRPr lang="de-DE" dirty="0"/>
          </a:p>
        </p:txBody>
      </p:sp>
      <p:pic>
        <p:nvPicPr>
          <p:cNvPr id="34" name="Bild 33"/>
          <p:cNvPicPr>
            <a:picLocks noChangeAspect="1"/>
          </p:cNvPicPr>
          <p:nvPr/>
        </p:nvPicPr>
        <p:blipFill>
          <a:blip r:embed="rId2"/>
          <a:stretch>
            <a:fillRect/>
          </a:stretch>
        </p:blipFill>
        <p:spPr>
          <a:xfrm>
            <a:off x="288032" y="1593840"/>
            <a:ext cx="7884368" cy="4715480"/>
          </a:xfrm>
          <a:prstGeom prst="rect">
            <a:avLst/>
          </a:prstGeom>
        </p:spPr>
      </p:pic>
      <p:sp>
        <p:nvSpPr>
          <p:cNvPr id="35" name="Textfeld 34"/>
          <p:cNvSpPr txBox="1"/>
          <p:nvPr/>
        </p:nvSpPr>
        <p:spPr>
          <a:xfrm>
            <a:off x="5148064" y="4933617"/>
            <a:ext cx="2761218" cy="1015663"/>
          </a:xfrm>
          <a:prstGeom prst="rect">
            <a:avLst/>
          </a:prstGeom>
          <a:noFill/>
        </p:spPr>
        <p:txBody>
          <a:bodyPr wrap="none" rtlCol="0">
            <a:spAutoFit/>
          </a:bodyPr>
          <a:lstStyle/>
          <a:p>
            <a:r>
              <a:rPr lang="de-DE" sz="1200" b="1" dirty="0" smtClean="0"/>
              <a:t>Textbausteine:</a:t>
            </a:r>
          </a:p>
          <a:p>
            <a:r>
              <a:rPr lang="de-DE" sz="1200" dirty="0" smtClean="0"/>
              <a:t>Freisetzung von Treibhausgasen</a:t>
            </a:r>
          </a:p>
          <a:p>
            <a:r>
              <a:rPr lang="de-DE" sz="1200" dirty="0" smtClean="0"/>
              <a:t>Verbrennen von fossilen Brennstoffen</a:t>
            </a:r>
          </a:p>
          <a:p>
            <a:r>
              <a:rPr lang="de-DE" sz="1200" dirty="0" smtClean="0"/>
              <a:t>Meerwassererwärmung</a:t>
            </a:r>
          </a:p>
          <a:p>
            <a:r>
              <a:rPr lang="de-DE" sz="1200" dirty="0" smtClean="0"/>
              <a:t>Abschmelzen von Meer-/Inlandeis</a:t>
            </a:r>
            <a:endParaRPr lang="de-DE" sz="1200" dirty="0"/>
          </a:p>
        </p:txBody>
      </p:sp>
    </p:spTree>
    <p:extLst>
      <p:ext uri="{BB962C8B-B14F-4D97-AF65-F5344CB8AC3E}">
        <p14:creationId xmlns:p14="http://schemas.microsoft.com/office/powerpoint/2010/main" val="35591382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260648"/>
            <a:ext cx="8831790" cy="1661993"/>
          </a:xfrm>
          <a:prstGeom prst="rect">
            <a:avLst/>
          </a:prstGeom>
          <a:noFill/>
        </p:spPr>
        <p:txBody>
          <a:bodyPr wrap="none" rtlCol="0">
            <a:spAutoFit/>
          </a:bodyPr>
          <a:lstStyle/>
          <a:p>
            <a:r>
              <a:rPr lang="de-DE" sz="2400" b="1" dirty="0" smtClean="0"/>
              <a:t>Klimawandel und Weltmeere: Fallbeispiel Belize</a:t>
            </a:r>
          </a:p>
          <a:p>
            <a:endParaRPr lang="de-DE" dirty="0"/>
          </a:p>
          <a:p>
            <a:r>
              <a:rPr lang="de-DE" sz="2000" dirty="0" smtClean="0"/>
              <a:t>vgl. Peter, C./Sprenger, S.: Klimawandel und Weltmeere. Folgen für Mensch </a:t>
            </a:r>
          </a:p>
          <a:p>
            <a:r>
              <a:rPr lang="de-DE" sz="2000" dirty="0" smtClean="0"/>
              <a:t>und Umwelt am Raumbeispiel Belize. </a:t>
            </a:r>
            <a:r>
              <a:rPr lang="mr-IN" sz="2000" dirty="0" smtClean="0"/>
              <a:t>–</a:t>
            </a:r>
            <a:r>
              <a:rPr lang="de-DE" sz="2000" dirty="0" smtClean="0"/>
              <a:t> In: </a:t>
            </a:r>
            <a:r>
              <a:rPr lang="de-DE" sz="2000" dirty="0" err="1" smtClean="0"/>
              <a:t>geographie</a:t>
            </a:r>
            <a:r>
              <a:rPr lang="de-DE" sz="2000" dirty="0" smtClean="0"/>
              <a:t> heute, H. 326, 2015, </a:t>
            </a:r>
          </a:p>
          <a:p>
            <a:r>
              <a:rPr lang="de-DE" sz="2000" dirty="0" smtClean="0"/>
              <a:t>S. 13-17 (+ Materialausgabe)</a:t>
            </a:r>
            <a:endParaRPr lang="de-DE" sz="2000" dirty="0"/>
          </a:p>
        </p:txBody>
      </p:sp>
      <p:sp>
        <p:nvSpPr>
          <p:cNvPr id="4" name="Textfeld 3"/>
          <p:cNvSpPr txBox="1"/>
          <p:nvPr/>
        </p:nvSpPr>
        <p:spPr>
          <a:xfrm>
            <a:off x="395536" y="1988840"/>
            <a:ext cx="8084264" cy="2739211"/>
          </a:xfrm>
          <a:prstGeom prst="rect">
            <a:avLst/>
          </a:prstGeom>
          <a:noFill/>
        </p:spPr>
        <p:txBody>
          <a:bodyPr wrap="none" rtlCol="0">
            <a:spAutoFit/>
          </a:bodyPr>
          <a:lstStyle/>
          <a:p>
            <a:r>
              <a:rPr lang="de-DE" sz="2000" b="1" dirty="0" smtClean="0"/>
              <a:t>a) Einstieg</a:t>
            </a:r>
          </a:p>
          <a:p>
            <a:endParaRPr lang="de-DE" sz="2000" dirty="0" smtClean="0"/>
          </a:p>
          <a:p>
            <a:pPr marL="342900" indent="-342900">
              <a:buFont typeface="Arial"/>
              <a:buChar char="•"/>
            </a:pPr>
            <a:r>
              <a:rPr lang="de-DE" sz="2000" dirty="0" smtClean="0"/>
              <a:t>Vorstellung / Begründung Fallbeispiel (LV)</a:t>
            </a:r>
          </a:p>
          <a:p>
            <a:pPr marL="342900" indent="-342900">
              <a:buFont typeface="Arial"/>
              <a:buChar char="•"/>
            </a:pPr>
            <a:r>
              <a:rPr lang="de-DE" sz="2000" dirty="0" smtClean="0"/>
              <a:t>Film: Der Ozean </a:t>
            </a:r>
            <a:r>
              <a:rPr lang="mr-IN" sz="2000" dirty="0" smtClean="0"/>
              <a:t>–</a:t>
            </a:r>
            <a:r>
              <a:rPr lang="de-DE" sz="2000" dirty="0" smtClean="0"/>
              <a:t> ein Ökosystem im Wandel (AWI), AB 1</a:t>
            </a:r>
          </a:p>
          <a:p>
            <a:r>
              <a:rPr lang="de-DE" sz="1200" dirty="0">
                <a:latin typeface="Arial"/>
                <a:ea typeface="Wingdings"/>
                <a:cs typeface="Arial"/>
                <a:sym typeface="Wingdings"/>
              </a:rPr>
              <a:t> </a:t>
            </a:r>
            <a:r>
              <a:rPr lang="de-DE" sz="1200" dirty="0" smtClean="0">
                <a:latin typeface="Arial"/>
                <a:ea typeface="Wingdings"/>
                <a:cs typeface="Arial"/>
                <a:sym typeface="Wingdings"/>
              </a:rPr>
              <a:t>            	  https</a:t>
            </a:r>
            <a:r>
              <a:rPr lang="de-DE" sz="1200" dirty="0">
                <a:latin typeface="Arial"/>
                <a:ea typeface="Wingdings"/>
                <a:cs typeface="Arial"/>
                <a:sym typeface="Wingdings"/>
              </a:rPr>
              <a:t>://</a:t>
            </a:r>
            <a:r>
              <a:rPr lang="de-DE" sz="1200" dirty="0" err="1">
                <a:latin typeface="Arial"/>
                <a:ea typeface="Wingdings"/>
                <a:cs typeface="Arial"/>
                <a:sym typeface="Wingdings"/>
              </a:rPr>
              <a:t>www.youtube.com</a:t>
            </a:r>
            <a:r>
              <a:rPr lang="de-DE" sz="1200" dirty="0">
                <a:latin typeface="Arial"/>
                <a:ea typeface="Wingdings"/>
                <a:cs typeface="Arial"/>
                <a:sym typeface="Wingdings"/>
              </a:rPr>
              <a:t>/</a:t>
            </a:r>
            <a:r>
              <a:rPr lang="de-DE" sz="1200" dirty="0" err="1">
                <a:latin typeface="Arial"/>
                <a:ea typeface="Wingdings"/>
                <a:cs typeface="Arial"/>
                <a:sym typeface="Wingdings"/>
              </a:rPr>
              <a:t>watch?v</a:t>
            </a:r>
            <a:r>
              <a:rPr lang="de-DE" sz="1200" dirty="0">
                <a:latin typeface="Arial"/>
                <a:ea typeface="Wingdings"/>
                <a:cs typeface="Arial"/>
                <a:sym typeface="Wingdings"/>
              </a:rPr>
              <a:t>=</a:t>
            </a:r>
            <a:r>
              <a:rPr lang="de-DE" sz="1200" dirty="0" err="1">
                <a:latin typeface="Arial"/>
                <a:ea typeface="Wingdings"/>
                <a:cs typeface="Arial"/>
                <a:sym typeface="Wingdings"/>
              </a:rPr>
              <a:t>iwre_lRwhUU</a:t>
            </a:r>
            <a:endParaRPr lang="de-DE" sz="1200" dirty="0" smtClean="0">
              <a:latin typeface="Arial"/>
              <a:ea typeface="Wingdings"/>
              <a:cs typeface="Arial"/>
              <a:sym typeface="Wingdings"/>
            </a:endParaRPr>
          </a:p>
          <a:p>
            <a:endParaRPr lang="de-DE" sz="2000" dirty="0" smtClean="0">
              <a:latin typeface="Wingdings"/>
              <a:ea typeface="Wingdings"/>
              <a:cs typeface="Wingdings"/>
              <a:sym typeface="Wingdings"/>
            </a:endParaRPr>
          </a:p>
          <a:p>
            <a:r>
              <a:rPr lang="de-DE" sz="2000" dirty="0" smtClean="0">
                <a:latin typeface="Wingdings"/>
                <a:ea typeface="Wingdings"/>
                <a:cs typeface="Wingdings"/>
                <a:sym typeface="Wingdings"/>
              </a:rPr>
              <a:t> </a:t>
            </a:r>
            <a:r>
              <a:rPr lang="de-DE" sz="2000" dirty="0" smtClean="0"/>
              <a:t>Leitfrage: 	Welche Folgen hat die Erwärmung der Weltmeere für </a:t>
            </a:r>
            <a:br>
              <a:rPr lang="de-DE" sz="2000" dirty="0" smtClean="0"/>
            </a:br>
            <a:r>
              <a:rPr lang="de-DE" sz="2000" dirty="0" smtClean="0"/>
              <a:t>		Mensch und Umwelt?</a:t>
            </a:r>
          </a:p>
          <a:p>
            <a:endParaRPr lang="de-DE" sz="2000" dirty="0"/>
          </a:p>
        </p:txBody>
      </p:sp>
      <p:sp>
        <p:nvSpPr>
          <p:cNvPr id="5" name="Textfeld 4"/>
          <p:cNvSpPr txBox="1"/>
          <p:nvPr/>
        </p:nvSpPr>
        <p:spPr>
          <a:xfrm>
            <a:off x="467544" y="4494599"/>
            <a:ext cx="8781771" cy="2246769"/>
          </a:xfrm>
          <a:prstGeom prst="rect">
            <a:avLst/>
          </a:prstGeom>
          <a:noFill/>
        </p:spPr>
        <p:txBody>
          <a:bodyPr wrap="none" rtlCol="0">
            <a:spAutoFit/>
          </a:bodyPr>
          <a:lstStyle/>
          <a:p>
            <a:r>
              <a:rPr lang="de-DE" sz="2000" b="1" dirty="0" smtClean="0"/>
              <a:t>b) Erarbeitung (evtl. arbeitsteilig)</a:t>
            </a:r>
          </a:p>
          <a:p>
            <a:endParaRPr lang="de-DE" sz="2000" b="1" dirty="0" smtClean="0"/>
          </a:p>
          <a:p>
            <a:r>
              <a:rPr lang="de-DE" sz="2000" dirty="0" smtClean="0"/>
              <a:t>- Auswirkungen der Meereserwärmung am Beispiel Belize, AB 2</a:t>
            </a:r>
          </a:p>
          <a:p>
            <a:endParaRPr lang="de-DE" sz="2000" dirty="0" smtClean="0"/>
          </a:p>
          <a:p>
            <a:r>
              <a:rPr lang="de-DE" sz="2000" dirty="0" smtClean="0"/>
              <a:t>- Folgen der Meereserwärmung für Küstenlinien und Küstenbewohner, AB 3</a:t>
            </a:r>
          </a:p>
          <a:p>
            <a:r>
              <a:rPr lang="de-DE" sz="2000" dirty="0" smtClean="0"/>
              <a:t>  (ggf. kürzen)</a:t>
            </a:r>
            <a:endParaRPr lang="de-DE" sz="2000" dirty="0"/>
          </a:p>
          <a:p>
            <a:endParaRPr lang="de-DE" sz="2000" dirty="0"/>
          </a:p>
        </p:txBody>
      </p:sp>
    </p:spTree>
    <p:extLst>
      <p:ext uri="{BB962C8B-B14F-4D97-AF65-F5344CB8AC3E}">
        <p14:creationId xmlns:p14="http://schemas.microsoft.com/office/powerpoint/2010/main" val="22929282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p:nvPr/>
        </p:nvPicPr>
        <p:blipFill rotWithShape="1">
          <a:blip r:embed="rId2">
            <a:extLst>
              <a:ext uri="{28A0092B-C50C-407E-A947-70E740481C1C}">
                <a14:useLocalDpi xmlns:a14="http://schemas.microsoft.com/office/drawing/2010/main" val="0"/>
              </a:ext>
            </a:extLst>
          </a:blip>
          <a:srcRect t="67172"/>
          <a:stretch/>
        </p:blipFill>
        <p:spPr bwMode="auto">
          <a:xfrm>
            <a:off x="611560" y="476672"/>
            <a:ext cx="7920880" cy="2304256"/>
          </a:xfrm>
          <a:prstGeom prst="rect">
            <a:avLst/>
          </a:prstGeom>
          <a:noFill/>
          <a:ln>
            <a:noFill/>
          </a:ln>
        </p:spPr>
      </p:pic>
      <p:pic>
        <p:nvPicPr>
          <p:cNvPr id="3" name="Bild 2"/>
          <p:cNvPicPr/>
          <p:nvPr/>
        </p:nvPicPr>
        <p:blipFill rotWithShape="1">
          <a:blip r:embed="rId3">
            <a:extLst>
              <a:ext uri="{28A0092B-C50C-407E-A947-70E740481C1C}">
                <a14:useLocalDpi xmlns:a14="http://schemas.microsoft.com/office/drawing/2010/main" val="0"/>
              </a:ext>
            </a:extLst>
          </a:blip>
          <a:srcRect t="18144" b="-1"/>
          <a:stretch/>
        </p:blipFill>
        <p:spPr bwMode="auto">
          <a:xfrm>
            <a:off x="683568" y="2712896"/>
            <a:ext cx="7776864" cy="2732328"/>
          </a:xfrm>
          <a:prstGeom prst="rect">
            <a:avLst/>
          </a:prstGeom>
          <a:noFill/>
          <a:ln>
            <a:noFill/>
          </a:ln>
          <a:extLst>
            <a:ext uri="{53640926-AAD7-44d8-BBD7-CCE9431645EC}">
              <a14:shadowObscured xmlns:a14="http://schemas.microsoft.com/office/drawing/2010/main"/>
            </a:ext>
            <a:ext uri="{FAA26D3D-D897-4be2-8F04-BA451C77F1D7}">
              <ma14:placeholderFlag xmlns:ma14="http://schemas.microsoft.com/office/mac/drawingml/2011/main"/>
            </a:ext>
          </a:extLst>
        </p:spPr>
      </p:pic>
    </p:spTree>
    <p:extLst>
      <p:ext uri="{BB962C8B-B14F-4D97-AF65-F5344CB8AC3E}">
        <p14:creationId xmlns:p14="http://schemas.microsoft.com/office/powerpoint/2010/main" val="37018642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67544" y="2132856"/>
            <a:ext cx="5502754" cy="1631216"/>
          </a:xfrm>
          <a:prstGeom prst="rect">
            <a:avLst/>
          </a:prstGeom>
          <a:noFill/>
        </p:spPr>
        <p:txBody>
          <a:bodyPr wrap="none" rtlCol="0">
            <a:spAutoFit/>
          </a:bodyPr>
          <a:lstStyle/>
          <a:p>
            <a:r>
              <a:rPr lang="de-DE" sz="2000" b="1" dirty="0" smtClean="0"/>
              <a:t>d) Vertiefung</a:t>
            </a:r>
          </a:p>
          <a:p>
            <a:endParaRPr lang="de-DE" sz="2000" dirty="0" smtClean="0"/>
          </a:p>
          <a:p>
            <a:r>
              <a:rPr lang="de-DE" sz="2000" dirty="0" smtClean="0"/>
              <a:t>Eigene </a:t>
            </a:r>
            <a:r>
              <a:rPr lang="de-DE" sz="2000" dirty="0"/>
              <a:t>Verhaltensstrategien entwickeln, AB 4 </a:t>
            </a:r>
          </a:p>
          <a:p>
            <a:endParaRPr lang="de-DE" sz="2000" b="1" dirty="0"/>
          </a:p>
          <a:p>
            <a:endParaRPr lang="de-DE" sz="2000" dirty="0"/>
          </a:p>
        </p:txBody>
      </p:sp>
      <p:sp>
        <p:nvSpPr>
          <p:cNvPr id="6" name="Rechteck 5"/>
          <p:cNvSpPr/>
          <p:nvPr/>
        </p:nvSpPr>
        <p:spPr>
          <a:xfrm>
            <a:off x="395536" y="404664"/>
            <a:ext cx="8208912" cy="1631216"/>
          </a:xfrm>
          <a:prstGeom prst="rect">
            <a:avLst/>
          </a:prstGeom>
        </p:spPr>
        <p:txBody>
          <a:bodyPr wrap="square">
            <a:spAutoFit/>
          </a:bodyPr>
          <a:lstStyle/>
          <a:p>
            <a:r>
              <a:rPr lang="de-DE" sz="2000" b="1" dirty="0"/>
              <a:t>c) Sicherung</a:t>
            </a:r>
          </a:p>
          <a:p>
            <a:endParaRPr lang="de-DE" sz="2000" dirty="0" smtClean="0"/>
          </a:p>
          <a:p>
            <a:pPr marL="342900" indent="-342900">
              <a:buFont typeface="Arial"/>
              <a:buChar char="•"/>
            </a:pPr>
            <a:r>
              <a:rPr lang="de-DE" sz="2000" dirty="0" smtClean="0"/>
              <a:t>Präsentation</a:t>
            </a:r>
            <a:r>
              <a:rPr lang="de-DE" sz="2000" dirty="0"/>
              <a:t>, Besprechung und Festhalten der Ergebnisse</a:t>
            </a:r>
          </a:p>
          <a:p>
            <a:pPr marL="342900" indent="-342900">
              <a:buFont typeface="Arial"/>
              <a:buChar char="•"/>
            </a:pPr>
            <a:r>
              <a:rPr lang="de-DE" sz="2000" dirty="0"/>
              <a:t>Ergänzung Wirkungsgefüge (siehe unten)</a:t>
            </a:r>
          </a:p>
          <a:p>
            <a:endParaRPr lang="de-DE" sz="2000" dirty="0"/>
          </a:p>
        </p:txBody>
      </p:sp>
    </p:spTree>
    <p:extLst>
      <p:ext uri="{BB962C8B-B14F-4D97-AF65-F5344CB8AC3E}">
        <p14:creationId xmlns:p14="http://schemas.microsoft.com/office/powerpoint/2010/main" val="13895057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2268" y="332656"/>
            <a:ext cx="8421446" cy="6093975"/>
          </a:xfrm>
          <a:prstGeom prst="rect">
            <a:avLst/>
          </a:prstGeom>
          <a:noFill/>
        </p:spPr>
        <p:txBody>
          <a:bodyPr wrap="none" rtlCol="0">
            <a:spAutoFit/>
          </a:bodyPr>
          <a:lstStyle/>
          <a:p>
            <a:r>
              <a:rPr lang="de-DE" sz="2400" b="1" dirty="0" smtClean="0"/>
              <a:t>Vertiefungsmöglichkeiten zur Teilkompetenz (3), z.B.</a:t>
            </a:r>
          </a:p>
          <a:p>
            <a:endParaRPr lang="de-DE" b="1" dirty="0" smtClean="0"/>
          </a:p>
          <a:p>
            <a:r>
              <a:rPr lang="de-DE" sz="2000" b="1" dirty="0" smtClean="0"/>
              <a:t>Treibhausgase </a:t>
            </a:r>
            <a:r>
              <a:rPr lang="de-DE" sz="2000" b="1" dirty="0"/>
              <a:t>im Meer (Podcast)</a:t>
            </a:r>
            <a:endParaRPr lang="de-DE" sz="2000" dirty="0"/>
          </a:p>
          <a:p>
            <a:r>
              <a:rPr lang="de-DE" sz="1400" dirty="0">
                <a:hlinkClick r:id="rId2"/>
              </a:rPr>
              <a:t>http://www.podcast.de/episode/295749697/Mare-Kolumne%3A+Treibhausgase+im+Meer/</a:t>
            </a:r>
            <a:endParaRPr lang="de-DE" sz="1400" dirty="0"/>
          </a:p>
          <a:p>
            <a:r>
              <a:rPr lang="de-DE" sz="1400" dirty="0"/>
              <a:t> </a:t>
            </a:r>
          </a:p>
          <a:p>
            <a:r>
              <a:rPr lang="de-DE" sz="2000" b="1" dirty="0"/>
              <a:t>Korallensterben am Great </a:t>
            </a:r>
            <a:r>
              <a:rPr lang="de-DE" sz="2000" b="1" dirty="0" err="1"/>
              <a:t>Barrier</a:t>
            </a:r>
            <a:r>
              <a:rPr lang="de-DE" sz="2000" b="1" dirty="0"/>
              <a:t> </a:t>
            </a:r>
            <a:r>
              <a:rPr lang="de-DE" sz="2000" b="1" dirty="0" err="1"/>
              <a:t>Reef</a:t>
            </a:r>
            <a:r>
              <a:rPr lang="de-DE" sz="2000" b="1" dirty="0"/>
              <a:t> so schlimm wie nie</a:t>
            </a:r>
            <a:endParaRPr lang="de-DE" sz="2000" dirty="0"/>
          </a:p>
          <a:p>
            <a:r>
              <a:rPr lang="de-DE" sz="1200" dirty="0">
                <a:hlinkClick r:id="rId3"/>
              </a:rPr>
              <a:t>http://www.sueddeutsche.de/wissen/korallenbleiche-korallensterben-am-great-barrier-reef-so-schlimm-wie-nie-1.3271734</a:t>
            </a:r>
            <a:endParaRPr lang="de-DE" sz="1200" dirty="0"/>
          </a:p>
          <a:p>
            <a:endParaRPr lang="de-DE" dirty="0" smtClean="0"/>
          </a:p>
          <a:p>
            <a:r>
              <a:rPr lang="de-DE" sz="2000" b="1" dirty="0" smtClean="0"/>
              <a:t>Die Korallenküsten der Tropen sind in Gefahr </a:t>
            </a:r>
            <a:endParaRPr lang="de-DE" b="1" dirty="0"/>
          </a:p>
          <a:p>
            <a:r>
              <a:rPr lang="de-DE" sz="2000" b="1" dirty="0" smtClean="0"/>
              <a:t>Veränderung der Küstenlinien durch Meeresspiegelanstieg</a:t>
            </a:r>
            <a:r>
              <a:rPr lang="de-DE" sz="2000" dirty="0" smtClean="0"/>
              <a:t> </a:t>
            </a:r>
            <a:r>
              <a:rPr lang="de-DE" dirty="0" smtClean="0"/>
              <a:t> </a:t>
            </a:r>
          </a:p>
          <a:p>
            <a:r>
              <a:rPr lang="de-DE" sz="1200" dirty="0" smtClean="0"/>
              <a:t>beide: W. </a:t>
            </a:r>
            <a:r>
              <a:rPr lang="de-DE" sz="1200" dirty="0" err="1" smtClean="0"/>
              <a:t>Fraedrich</a:t>
            </a:r>
            <a:r>
              <a:rPr lang="de-DE" sz="1200" dirty="0" smtClean="0"/>
              <a:t> (2013) </a:t>
            </a:r>
            <a:r>
              <a:rPr lang="mr-IN" sz="1200" dirty="0" smtClean="0"/>
              <a:t>–</a:t>
            </a:r>
            <a:r>
              <a:rPr lang="de-DE" sz="1200" dirty="0" smtClean="0"/>
              <a:t> in: </a:t>
            </a:r>
            <a:r>
              <a:rPr lang="de-DE" sz="1200" dirty="0" err="1" smtClean="0"/>
              <a:t>geographie</a:t>
            </a:r>
            <a:r>
              <a:rPr lang="de-DE" sz="1200" dirty="0" smtClean="0"/>
              <a:t> heute, H. 307 "Küsten", S. 28 u. 35</a:t>
            </a:r>
          </a:p>
          <a:p>
            <a:endParaRPr lang="de-DE" sz="2000" b="1" dirty="0" smtClean="0"/>
          </a:p>
          <a:p>
            <a:r>
              <a:rPr lang="de-DE" sz="2000" b="1" dirty="0" smtClean="0"/>
              <a:t>Wasser bis zum Hals</a:t>
            </a:r>
          </a:p>
          <a:p>
            <a:r>
              <a:rPr lang="de-DE" sz="2000" b="1" dirty="0" smtClean="0"/>
              <a:t>Ertrinkt Ozeaniens Inselwelt?</a:t>
            </a:r>
          </a:p>
          <a:p>
            <a:r>
              <a:rPr lang="de-DE" sz="1200" dirty="0" smtClean="0"/>
              <a:t>beide: K. </a:t>
            </a:r>
            <a:r>
              <a:rPr lang="de-DE" sz="1200" dirty="0" err="1" smtClean="0"/>
              <a:t>Claaßen</a:t>
            </a:r>
            <a:r>
              <a:rPr lang="de-DE" sz="1200" dirty="0" smtClean="0"/>
              <a:t> (2015) </a:t>
            </a:r>
            <a:r>
              <a:rPr lang="mr-IN" sz="1200" dirty="0" smtClean="0"/>
              <a:t>–</a:t>
            </a:r>
            <a:r>
              <a:rPr lang="de-DE" sz="1200" dirty="0" smtClean="0"/>
              <a:t> in: Praxis Geographie</a:t>
            </a:r>
            <a:r>
              <a:rPr lang="de-DE" sz="1200" dirty="0"/>
              <a:t>, H. 5, </a:t>
            </a:r>
            <a:r>
              <a:rPr lang="de-DE" sz="1200" dirty="0" smtClean="0"/>
              <a:t>S</a:t>
            </a:r>
            <a:r>
              <a:rPr lang="de-DE" sz="1200" dirty="0"/>
              <a:t>. </a:t>
            </a:r>
            <a:r>
              <a:rPr lang="de-DE" sz="1200" dirty="0" smtClean="0"/>
              <a:t>42-44 (Praxis Blätter)</a:t>
            </a:r>
            <a:endParaRPr lang="de-DE" sz="1200" dirty="0"/>
          </a:p>
          <a:p>
            <a:endParaRPr lang="de-DE" sz="2000" b="1" dirty="0" smtClean="0"/>
          </a:p>
          <a:p>
            <a:r>
              <a:rPr lang="de-DE" sz="2000" b="1" dirty="0" smtClean="0"/>
              <a:t>Der </a:t>
            </a:r>
            <a:r>
              <a:rPr lang="de-DE" sz="2000" b="1" dirty="0"/>
              <a:t>Ozean - Ein Ökosystem im </a:t>
            </a:r>
            <a:r>
              <a:rPr lang="de-DE" sz="2000" b="1" dirty="0" smtClean="0"/>
              <a:t>Wandel </a:t>
            </a:r>
            <a:r>
              <a:rPr lang="de-DE" sz="2000" dirty="0" smtClean="0"/>
              <a:t>(</a:t>
            </a:r>
            <a:r>
              <a:rPr lang="de-DE" dirty="0" smtClean="0"/>
              <a:t>Alfred-Wegener-Institut)</a:t>
            </a:r>
          </a:p>
          <a:p>
            <a:r>
              <a:rPr lang="de-DE" sz="1200" dirty="0" smtClean="0"/>
              <a:t>https</a:t>
            </a:r>
            <a:r>
              <a:rPr lang="de-DE" sz="1200" dirty="0"/>
              <a:t>://</a:t>
            </a:r>
            <a:r>
              <a:rPr lang="de-DE" sz="1200" dirty="0" err="1"/>
              <a:t>www.youtube.com</a:t>
            </a:r>
            <a:r>
              <a:rPr lang="de-DE" sz="1200" dirty="0"/>
              <a:t>/</a:t>
            </a:r>
            <a:r>
              <a:rPr lang="de-DE" sz="1200" dirty="0" err="1"/>
              <a:t>watch?v</a:t>
            </a:r>
            <a:r>
              <a:rPr lang="de-DE" sz="1200" dirty="0"/>
              <a:t>=</a:t>
            </a:r>
            <a:r>
              <a:rPr lang="de-DE" sz="1200" dirty="0" err="1" smtClean="0"/>
              <a:t>iwre_lRwhUU</a:t>
            </a:r>
            <a:endParaRPr lang="de-DE" sz="1200" dirty="0" smtClean="0"/>
          </a:p>
          <a:p>
            <a:endParaRPr lang="de-DE" sz="1200" dirty="0" smtClean="0"/>
          </a:p>
          <a:p>
            <a:endParaRPr lang="de-DE" sz="1200" dirty="0"/>
          </a:p>
          <a:p>
            <a:r>
              <a:rPr lang="de-DE" sz="2000" b="1" dirty="0" smtClean="0"/>
              <a:t>Lebensraum Ozean </a:t>
            </a:r>
            <a:r>
              <a:rPr lang="de-DE" dirty="0" smtClean="0"/>
              <a:t>(Hamburger Bildungsserver)</a:t>
            </a:r>
            <a:endParaRPr lang="de-DE" dirty="0"/>
          </a:p>
          <a:p>
            <a:r>
              <a:rPr lang="de-DE" sz="1200" dirty="0"/>
              <a:t>http://</a:t>
            </a:r>
            <a:r>
              <a:rPr lang="de-DE" sz="1200" dirty="0" err="1"/>
              <a:t>bildungsserver.hamburg.de</a:t>
            </a:r>
            <a:r>
              <a:rPr lang="de-DE" sz="1200" dirty="0"/>
              <a:t>/lebensraum-ozean/</a:t>
            </a:r>
            <a:endParaRPr lang="de-DE" sz="1200" dirty="0" smtClean="0"/>
          </a:p>
          <a:p>
            <a:endParaRPr lang="de-DE" dirty="0"/>
          </a:p>
        </p:txBody>
      </p:sp>
    </p:spTree>
    <p:extLst>
      <p:ext uri="{BB962C8B-B14F-4D97-AF65-F5344CB8AC3E}">
        <p14:creationId xmlns:p14="http://schemas.microsoft.com/office/powerpoint/2010/main" val="27182918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a:stretch>
            <a:fillRect/>
          </a:stretch>
        </p:blipFill>
        <p:spPr>
          <a:xfrm>
            <a:off x="0" y="836712"/>
            <a:ext cx="9144000" cy="4835431"/>
          </a:xfrm>
          <a:prstGeom prst="rect">
            <a:avLst/>
          </a:prstGeom>
        </p:spPr>
      </p:pic>
      <p:sp>
        <p:nvSpPr>
          <p:cNvPr id="3" name="Textfeld 2"/>
          <p:cNvSpPr txBox="1"/>
          <p:nvPr/>
        </p:nvSpPr>
        <p:spPr>
          <a:xfrm>
            <a:off x="179512" y="260648"/>
            <a:ext cx="8784976" cy="369332"/>
          </a:xfrm>
          <a:prstGeom prst="rect">
            <a:avLst/>
          </a:prstGeom>
          <a:noFill/>
        </p:spPr>
        <p:txBody>
          <a:bodyPr wrap="square" rtlCol="0">
            <a:spAutoFit/>
          </a:bodyPr>
          <a:lstStyle/>
          <a:p>
            <a:r>
              <a:rPr lang="de-DE" b="1" dirty="0" smtClean="0"/>
              <a:t>Wirkungsgefüge "mitwachsen" lassen; Abschlussdiagnose/Zusammenfassung</a:t>
            </a:r>
          </a:p>
        </p:txBody>
      </p:sp>
    </p:spTree>
    <p:extLst>
      <p:ext uri="{BB962C8B-B14F-4D97-AF65-F5344CB8AC3E}">
        <p14:creationId xmlns:p14="http://schemas.microsoft.com/office/powerpoint/2010/main" val="22799469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a:stretch>
            <a:fillRect/>
          </a:stretch>
        </p:blipFill>
        <p:spPr>
          <a:xfrm>
            <a:off x="0" y="-27384"/>
            <a:ext cx="9144000" cy="6149287"/>
          </a:xfrm>
          <a:prstGeom prst="rect">
            <a:avLst/>
          </a:prstGeom>
        </p:spPr>
      </p:pic>
    </p:spTree>
    <p:extLst>
      <p:ext uri="{BB962C8B-B14F-4D97-AF65-F5344CB8AC3E}">
        <p14:creationId xmlns:p14="http://schemas.microsoft.com/office/powerpoint/2010/main" val="24249839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69476"/>
            <a:ext cx="7807421" cy="523220"/>
          </a:xfrm>
          <a:prstGeom prst="rect">
            <a:avLst/>
          </a:prstGeom>
          <a:noFill/>
        </p:spPr>
        <p:txBody>
          <a:bodyPr wrap="none" rtlCol="0">
            <a:spAutoFit/>
          </a:bodyPr>
          <a:lstStyle/>
          <a:p>
            <a:r>
              <a:rPr lang="de-DE" sz="2800" b="1" dirty="0" smtClean="0"/>
              <a:t>3. Umsetzungsmöglichkeiten: Verlaufsskizze</a:t>
            </a:r>
            <a:endParaRPr lang="de-DE" sz="2800" b="1" dirty="0"/>
          </a:p>
        </p:txBody>
      </p:sp>
      <p:sp>
        <p:nvSpPr>
          <p:cNvPr id="3" name="Textfeld 2"/>
          <p:cNvSpPr txBox="1"/>
          <p:nvPr/>
        </p:nvSpPr>
        <p:spPr>
          <a:xfrm>
            <a:off x="179512" y="954593"/>
            <a:ext cx="8964488" cy="2554545"/>
          </a:xfrm>
          <a:prstGeom prst="rect">
            <a:avLst/>
          </a:prstGeom>
          <a:noFill/>
        </p:spPr>
        <p:txBody>
          <a:bodyPr wrap="square" rtlCol="0">
            <a:spAutoFit/>
          </a:bodyPr>
          <a:lstStyle/>
          <a:p>
            <a:pPr>
              <a:spcBef>
                <a:spcPts val="600"/>
              </a:spcBef>
              <a:spcAft>
                <a:spcPts val="600"/>
              </a:spcAft>
            </a:pPr>
            <a:r>
              <a:rPr lang="de-DE" sz="2400" dirty="0" smtClean="0"/>
              <a:t>1. Einführung in die Thematik (1)</a:t>
            </a:r>
          </a:p>
          <a:p>
            <a:pPr>
              <a:spcBef>
                <a:spcPts val="600"/>
              </a:spcBef>
              <a:spcAft>
                <a:spcPts val="600"/>
              </a:spcAft>
            </a:pPr>
            <a:r>
              <a:rPr lang="de-DE" sz="2400" dirty="0" smtClean="0"/>
              <a:t>2. Physisch-geographische Grundlagen I: Submarines Relief (1)</a:t>
            </a:r>
          </a:p>
          <a:p>
            <a:pPr>
              <a:spcBef>
                <a:spcPts val="600"/>
              </a:spcBef>
              <a:spcAft>
                <a:spcPts val="600"/>
              </a:spcAft>
            </a:pPr>
            <a:r>
              <a:rPr lang="de-DE" sz="2400" dirty="0" smtClean="0"/>
              <a:t>3. Physisch-geographische Grundlagen II: System Meer (2-3)</a:t>
            </a:r>
          </a:p>
          <a:p>
            <a:pPr>
              <a:spcBef>
                <a:spcPts val="600"/>
              </a:spcBef>
              <a:spcAft>
                <a:spcPts val="600"/>
              </a:spcAft>
            </a:pPr>
            <a:r>
              <a:rPr lang="de-DE" sz="2400" dirty="0" smtClean="0"/>
              <a:t>4. Klimawandel: Folgen und Schutzmaßnahmen (3)</a:t>
            </a:r>
          </a:p>
          <a:p>
            <a:pPr>
              <a:spcBef>
                <a:spcPts val="600"/>
              </a:spcBef>
              <a:spcAft>
                <a:spcPts val="600"/>
              </a:spcAft>
            </a:pPr>
            <a:r>
              <a:rPr lang="de-DE" sz="2400" b="1" dirty="0" smtClean="0"/>
              <a:t>5. Gefährdungen und nachhaltige Nutzung (3)</a:t>
            </a:r>
          </a:p>
        </p:txBody>
      </p:sp>
    </p:spTree>
    <p:extLst>
      <p:ext uri="{BB962C8B-B14F-4D97-AF65-F5344CB8AC3E}">
        <p14:creationId xmlns:p14="http://schemas.microsoft.com/office/powerpoint/2010/main" val="20330172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69476"/>
            <a:ext cx="7507960" cy="523220"/>
          </a:xfrm>
          <a:prstGeom prst="rect">
            <a:avLst/>
          </a:prstGeom>
          <a:noFill/>
        </p:spPr>
        <p:txBody>
          <a:bodyPr wrap="none" rtlCol="0">
            <a:spAutoFit/>
          </a:bodyPr>
          <a:lstStyle/>
          <a:p>
            <a:r>
              <a:rPr lang="de-DE" sz="2800" b="1" dirty="0"/>
              <a:t> </a:t>
            </a:r>
            <a:r>
              <a:rPr lang="de-DE" sz="2800" b="1" dirty="0" smtClean="0"/>
              <a:t>Umsetzungsmöglichkeiten: Verlaufsskizze</a:t>
            </a:r>
            <a:endParaRPr lang="de-DE" sz="2800" b="1" dirty="0"/>
          </a:p>
        </p:txBody>
      </p:sp>
      <p:sp>
        <p:nvSpPr>
          <p:cNvPr id="3" name="Textfeld 2"/>
          <p:cNvSpPr txBox="1"/>
          <p:nvPr/>
        </p:nvSpPr>
        <p:spPr>
          <a:xfrm>
            <a:off x="179512" y="954593"/>
            <a:ext cx="8964488" cy="461665"/>
          </a:xfrm>
          <a:prstGeom prst="rect">
            <a:avLst/>
          </a:prstGeom>
          <a:noFill/>
        </p:spPr>
        <p:txBody>
          <a:bodyPr wrap="square" rtlCol="0">
            <a:spAutoFit/>
          </a:bodyPr>
          <a:lstStyle/>
          <a:p>
            <a:pPr>
              <a:spcBef>
                <a:spcPts val="600"/>
              </a:spcBef>
              <a:spcAft>
                <a:spcPts val="600"/>
              </a:spcAft>
            </a:pPr>
            <a:r>
              <a:rPr lang="de-DE" sz="2400" b="1" dirty="0" smtClean="0"/>
              <a:t>5. Gefährdungen und nachhaltige Nutzung (3)</a:t>
            </a:r>
          </a:p>
        </p:txBody>
      </p:sp>
      <p:pic>
        <p:nvPicPr>
          <p:cNvPr id="6" name="Bild 5"/>
          <p:cNvPicPr/>
          <p:nvPr/>
        </p:nvPicPr>
        <p:blipFill rotWithShape="1">
          <a:blip r:embed="rId3">
            <a:extLst>
              <a:ext uri="{28A0092B-C50C-407E-A947-70E740481C1C}">
                <a14:useLocalDpi xmlns:a14="http://schemas.microsoft.com/office/drawing/2010/main" val="0"/>
              </a:ext>
            </a:extLst>
          </a:blip>
          <a:srcRect t="18144" b="-1"/>
          <a:stretch/>
        </p:blipFill>
        <p:spPr bwMode="auto">
          <a:xfrm>
            <a:off x="179512" y="2852936"/>
            <a:ext cx="8712968" cy="3240360"/>
          </a:xfrm>
          <a:prstGeom prst="rect">
            <a:avLst/>
          </a:prstGeom>
          <a:noFill/>
          <a:ln>
            <a:noFill/>
          </a:ln>
          <a:extLst>
            <a:ext uri="{53640926-AAD7-44d8-BBD7-CCE9431645EC}">
              <a14:shadowObscured xmlns:a14="http://schemas.microsoft.com/office/drawing/2010/main"/>
            </a:ext>
            <a:ext uri="{FAA26D3D-D897-4be2-8F04-BA451C77F1D7}">
              <ma14:placeholderFlag xmlns:ma14="http://schemas.microsoft.com/office/mac/drawingml/2011/main"/>
            </a:ext>
          </a:extLst>
        </p:spPr>
      </p:pic>
      <p:sp>
        <p:nvSpPr>
          <p:cNvPr id="7" name="Textfeld 6"/>
          <p:cNvSpPr txBox="1"/>
          <p:nvPr/>
        </p:nvSpPr>
        <p:spPr>
          <a:xfrm>
            <a:off x="251520" y="1628800"/>
            <a:ext cx="7109639" cy="1323439"/>
          </a:xfrm>
          <a:prstGeom prst="rect">
            <a:avLst/>
          </a:prstGeom>
          <a:noFill/>
        </p:spPr>
        <p:txBody>
          <a:bodyPr wrap="none" rtlCol="0">
            <a:spAutoFit/>
          </a:bodyPr>
          <a:lstStyle/>
          <a:p>
            <a:r>
              <a:rPr lang="de-DE" sz="2000" b="1" dirty="0" smtClean="0">
                <a:latin typeface="Arial"/>
                <a:cs typeface="Arial"/>
              </a:rPr>
              <a:t>Leitfragen:</a:t>
            </a:r>
          </a:p>
          <a:p>
            <a:pPr marL="285750" indent="-285750">
              <a:buFont typeface="Arial"/>
              <a:buChar char="•"/>
            </a:pPr>
            <a:r>
              <a:rPr lang="de-DE" sz="2000" dirty="0" smtClean="0">
                <a:latin typeface="Arial"/>
                <a:cs typeface="Arial"/>
              </a:rPr>
              <a:t>Wodurch </a:t>
            </a:r>
            <a:r>
              <a:rPr lang="de-DE" sz="2000" dirty="0">
                <a:latin typeface="Arial"/>
                <a:cs typeface="Arial"/>
              </a:rPr>
              <a:t>wird das Meer gefährdet?</a:t>
            </a:r>
          </a:p>
          <a:p>
            <a:pPr marL="285750" indent="-285750">
              <a:buFont typeface="Arial"/>
              <a:buChar char="•"/>
            </a:pPr>
            <a:r>
              <a:rPr lang="de-DE" sz="2000" dirty="0" smtClean="0">
                <a:latin typeface="Arial"/>
                <a:cs typeface="Arial"/>
              </a:rPr>
              <a:t>Welche </a:t>
            </a:r>
            <a:r>
              <a:rPr lang="de-DE" sz="2000" dirty="0">
                <a:latin typeface="Arial"/>
                <a:cs typeface="Arial"/>
              </a:rPr>
              <a:t>Möglichkeiten einer nachhaltigen Nutzung gibt es?</a:t>
            </a:r>
          </a:p>
          <a:p>
            <a:endParaRPr lang="de-DE" sz="2000" dirty="0"/>
          </a:p>
        </p:txBody>
      </p:sp>
    </p:spTree>
    <p:extLst>
      <p:ext uri="{BB962C8B-B14F-4D97-AF65-F5344CB8AC3E}">
        <p14:creationId xmlns:p14="http://schemas.microsoft.com/office/powerpoint/2010/main" val="20330172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843808" y="4414292"/>
            <a:ext cx="3635280" cy="215444"/>
          </a:xfrm>
          <a:prstGeom prst="rect">
            <a:avLst/>
          </a:prstGeom>
          <a:noFill/>
        </p:spPr>
        <p:txBody>
          <a:bodyPr wrap="none" rtlCol="0">
            <a:spAutoFit/>
          </a:bodyPr>
          <a:lstStyle/>
          <a:p>
            <a:r>
              <a:rPr lang="de-DE" sz="800" dirty="0"/>
              <a:t>http://cdn4.spiegel.de/</a:t>
            </a:r>
            <a:r>
              <a:rPr lang="de-DE" sz="800" dirty="0" err="1"/>
              <a:t>images</a:t>
            </a:r>
            <a:r>
              <a:rPr lang="de-DE" sz="800" dirty="0"/>
              <a:t>/image-209317-860_panofree-zbcf-209317.jpg</a:t>
            </a:r>
          </a:p>
        </p:txBody>
      </p:sp>
      <p:sp>
        <p:nvSpPr>
          <p:cNvPr id="5" name="Rechteck 4"/>
          <p:cNvSpPr/>
          <p:nvPr/>
        </p:nvSpPr>
        <p:spPr>
          <a:xfrm>
            <a:off x="2771800" y="2542084"/>
            <a:ext cx="4572000" cy="215444"/>
          </a:xfrm>
          <a:prstGeom prst="rect">
            <a:avLst/>
          </a:prstGeom>
        </p:spPr>
        <p:txBody>
          <a:bodyPr>
            <a:spAutoFit/>
          </a:bodyPr>
          <a:lstStyle/>
          <a:p>
            <a:r>
              <a:rPr lang="de-DE" sz="800" dirty="0"/>
              <a:t>http://</a:t>
            </a:r>
            <a:r>
              <a:rPr lang="de-DE" sz="800" dirty="0" err="1"/>
              <a:t>www.geo.de</a:t>
            </a:r>
            <a:r>
              <a:rPr lang="de-DE" sz="800" dirty="0"/>
              <a:t>/reisen/</a:t>
            </a:r>
            <a:r>
              <a:rPr lang="de-DE" sz="800" dirty="0" err="1"/>
              <a:t>community</a:t>
            </a:r>
            <a:r>
              <a:rPr lang="de-DE" sz="800" dirty="0"/>
              <a:t>/</a:t>
            </a:r>
            <a:r>
              <a:rPr lang="de-DE" sz="800" dirty="0" err="1"/>
              <a:t>bild</a:t>
            </a:r>
            <a:r>
              <a:rPr lang="de-DE" sz="800" dirty="0"/>
              <a:t>/</a:t>
            </a:r>
            <a:r>
              <a:rPr lang="de-DE" sz="800" dirty="0" err="1"/>
              <a:t>regular</a:t>
            </a:r>
            <a:r>
              <a:rPr lang="de-DE" sz="800" dirty="0"/>
              <a:t>/148171/Krabbenfischer-in-der-</a:t>
            </a:r>
            <a:r>
              <a:rPr lang="de-DE" sz="800" dirty="0" err="1"/>
              <a:t>Nordsee.jpg</a:t>
            </a:r>
            <a:endParaRPr lang="de-DE" sz="800" dirty="0"/>
          </a:p>
        </p:txBody>
      </p:sp>
      <p:sp>
        <p:nvSpPr>
          <p:cNvPr id="7" name="Rechteck 6"/>
          <p:cNvSpPr/>
          <p:nvPr/>
        </p:nvSpPr>
        <p:spPr>
          <a:xfrm>
            <a:off x="2843808" y="6215072"/>
            <a:ext cx="4572000" cy="215444"/>
          </a:xfrm>
          <a:prstGeom prst="rect">
            <a:avLst/>
          </a:prstGeom>
        </p:spPr>
        <p:txBody>
          <a:bodyPr>
            <a:spAutoFit/>
          </a:bodyPr>
          <a:lstStyle/>
          <a:p>
            <a:r>
              <a:rPr lang="de-DE" sz="800" dirty="0"/>
              <a:t>http://media-</a:t>
            </a:r>
            <a:r>
              <a:rPr lang="de-DE" sz="800" dirty="0" err="1"/>
              <a:t>cdn.sueddeutsche.de</a:t>
            </a:r>
            <a:r>
              <a:rPr lang="de-DE" sz="800" dirty="0"/>
              <a:t>/</a:t>
            </a:r>
            <a:r>
              <a:rPr lang="de-DE" sz="800" dirty="0" err="1"/>
              <a:t>image</a:t>
            </a:r>
            <a:r>
              <a:rPr lang="de-DE" sz="800" dirty="0"/>
              <a:t>/sz.1.2608231/860x860?v=0</a:t>
            </a:r>
          </a:p>
        </p:txBody>
      </p:sp>
      <p:sp>
        <p:nvSpPr>
          <p:cNvPr id="8" name="Textfeld 7"/>
          <p:cNvSpPr txBox="1"/>
          <p:nvPr/>
        </p:nvSpPr>
        <p:spPr>
          <a:xfrm>
            <a:off x="2771800" y="2182044"/>
            <a:ext cx="2494681" cy="369332"/>
          </a:xfrm>
          <a:prstGeom prst="rect">
            <a:avLst/>
          </a:prstGeom>
          <a:noFill/>
        </p:spPr>
        <p:txBody>
          <a:bodyPr wrap="none" rtlCol="0">
            <a:spAutoFit/>
          </a:bodyPr>
          <a:lstStyle/>
          <a:p>
            <a:r>
              <a:rPr lang="de-DE" dirty="0" smtClean="0"/>
              <a:t>und/oder: Aquakultur...</a:t>
            </a:r>
            <a:endParaRPr lang="de-DE" dirty="0"/>
          </a:p>
        </p:txBody>
      </p:sp>
      <p:sp>
        <p:nvSpPr>
          <p:cNvPr id="9" name="Textfeld 8"/>
          <p:cNvSpPr txBox="1"/>
          <p:nvPr/>
        </p:nvSpPr>
        <p:spPr>
          <a:xfrm>
            <a:off x="2843808" y="4054252"/>
            <a:ext cx="5316517" cy="369332"/>
          </a:xfrm>
          <a:prstGeom prst="rect">
            <a:avLst/>
          </a:prstGeom>
          <a:noFill/>
        </p:spPr>
        <p:txBody>
          <a:bodyPr wrap="none" rtlCol="0">
            <a:spAutoFit/>
          </a:bodyPr>
          <a:lstStyle/>
          <a:p>
            <a:r>
              <a:rPr lang="de-DE" dirty="0" smtClean="0"/>
              <a:t>und/oder: Plastikmüll, Ölplattform, Methanhydrat...</a:t>
            </a:r>
            <a:endParaRPr lang="de-DE" dirty="0"/>
          </a:p>
        </p:txBody>
      </p:sp>
      <p:sp>
        <p:nvSpPr>
          <p:cNvPr id="10" name="Textfeld 9"/>
          <p:cNvSpPr txBox="1"/>
          <p:nvPr/>
        </p:nvSpPr>
        <p:spPr>
          <a:xfrm>
            <a:off x="2843808" y="5854452"/>
            <a:ext cx="3016083" cy="369332"/>
          </a:xfrm>
          <a:prstGeom prst="rect">
            <a:avLst/>
          </a:prstGeom>
          <a:noFill/>
        </p:spPr>
        <p:txBody>
          <a:bodyPr wrap="none" rtlCol="0">
            <a:spAutoFit/>
          </a:bodyPr>
          <a:lstStyle/>
          <a:p>
            <a:r>
              <a:rPr lang="de-DE" dirty="0" smtClean="0"/>
              <a:t>und/oder: Kreuzfahrtschiff...</a:t>
            </a:r>
            <a:endParaRPr lang="de-DE" dirty="0"/>
          </a:p>
        </p:txBody>
      </p:sp>
      <p:sp>
        <p:nvSpPr>
          <p:cNvPr id="11" name="Textfeld 10"/>
          <p:cNvSpPr txBox="1"/>
          <p:nvPr/>
        </p:nvSpPr>
        <p:spPr>
          <a:xfrm>
            <a:off x="251520" y="44624"/>
            <a:ext cx="6152345" cy="461665"/>
          </a:xfrm>
          <a:prstGeom prst="rect">
            <a:avLst/>
          </a:prstGeom>
          <a:noFill/>
        </p:spPr>
        <p:txBody>
          <a:bodyPr wrap="none" rtlCol="0">
            <a:spAutoFit/>
          </a:bodyPr>
          <a:lstStyle/>
          <a:p>
            <a:r>
              <a:rPr lang="de-DE" sz="2400" b="1" dirty="0" smtClean="0"/>
              <a:t>Nutzungen und Gefährdungen der Meere</a:t>
            </a:r>
            <a:endParaRPr lang="de-DE" sz="2400" b="1" dirty="0"/>
          </a:p>
        </p:txBody>
      </p:sp>
      <p:sp>
        <p:nvSpPr>
          <p:cNvPr id="12" name="Textfeld 11"/>
          <p:cNvSpPr txBox="1"/>
          <p:nvPr/>
        </p:nvSpPr>
        <p:spPr>
          <a:xfrm>
            <a:off x="251520" y="476672"/>
            <a:ext cx="8820472" cy="707886"/>
          </a:xfrm>
          <a:prstGeom prst="rect">
            <a:avLst/>
          </a:prstGeom>
          <a:noFill/>
        </p:spPr>
        <p:txBody>
          <a:bodyPr wrap="square" rtlCol="0">
            <a:spAutoFit/>
          </a:bodyPr>
          <a:lstStyle/>
          <a:p>
            <a:r>
              <a:rPr lang="de-DE" sz="2000" u="sng" dirty="0" smtClean="0"/>
              <a:t>a) Einstieg</a:t>
            </a:r>
          </a:p>
          <a:p>
            <a:r>
              <a:rPr lang="de-DE" sz="2000" dirty="0" smtClean="0"/>
              <a:t>Nenne die Nutzungen und stelle die davon ausgehenden Gefährdungen dar. </a:t>
            </a:r>
            <a:endParaRPr lang="de-DE" sz="2000" dirty="0"/>
          </a:p>
        </p:txBody>
      </p:sp>
    </p:spTree>
    <p:extLst>
      <p:ext uri="{BB962C8B-B14F-4D97-AF65-F5344CB8AC3E}">
        <p14:creationId xmlns:p14="http://schemas.microsoft.com/office/powerpoint/2010/main" val="42773791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0" y="5703059"/>
            <a:ext cx="2301820" cy="246221"/>
          </a:xfrm>
          <a:prstGeom prst="rect">
            <a:avLst/>
          </a:prstGeom>
        </p:spPr>
        <p:txBody>
          <a:bodyPr wrap="none">
            <a:spAutoFit/>
          </a:bodyPr>
          <a:lstStyle/>
          <a:p>
            <a:r>
              <a:rPr lang="de-DE" sz="1000" dirty="0"/>
              <a:t>http://</a:t>
            </a:r>
            <a:r>
              <a:rPr lang="de-DE" sz="1000" dirty="0" err="1"/>
              <a:t>fischratgeber.wwf.de</a:t>
            </a:r>
            <a:r>
              <a:rPr lang="de-DE" sz="1000" dirty="0"/>
              <a:t>/</a:t>
            </a:r>
            <a:r>
              <a:rPr lang="de-DE" sz="1000" dirty="0" err="1"/>
              <a:t>desktop</a:t>
            </a:r>
            <a:r>
              <a:rPr lang="de-DE" sz="1000" dirty="0"/>
              <a:t>/#/</a:t>
            </a:r>
          </a:p>
        </p:txBody>
      </p:sp>
      <p:sp>
        <p:nvSpPr>
          <p:cNvPr id="4" name="Textfeld 3"/>
          <p:cNvSpPr txBox="1"/>
          <p:nvPr/>
        </p:nvSpPr>
        <p:spPr>
          <a:xfrm>
            <a:off x="755576" y="332656"/>
            <a:ext cx="3074580" cy="461665"/>
          </a:xfrm>
          <a:prstGeom prst="rect">
            <a:avLst/>
          </a:prstGeom>
          <a:noFill/>
        </p:spPr>
        <p:txBody>
          <a:bodyPr wrap="none" rtlCol="0">
            <a:spAutoFit/>
          </a:bodyPr>
          <a:lstStyle/>
          <a:p>
            <a:r>
              <a:rPr lang="de-DE" sz="2400" b="1" dirty="0" smtClean="0"/>
              <a:t>Fischratgeber WWF</a:t>
            </a:r>
            <a:endParaRPr lang="de-DE" sz="2400" b="1" dirty="0"/>
          </a:p>
        </p:txBody>
      </p:sp>
    </p:spTree>
    <p:extLst>
      <p:ext uri="{BB962C8B-B14F-4D97-AF65-F5344CB8AC3E}">
        <p14:creationId xmlns:p14="http://schemas.microsoft.com/office/powerpoint/2010/main" val="12151736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07504" y="3933056"/>
            <a:ext cx="8784976" cy="1631216"/>
          </a:xfrm>
          <a:prstGeom prst="rect">
            <a:avLst/>
          </a:prstGeom>
          <a:noFill/>
        </p:spPr>
        <p:txBody>
          <a:bodyPr wrap="square" rtlCol="0">
            <a:spAutoFit/>
          </a:bodyPr>
          <a:lstStyle/>
          <a:p>
            <a:r>
              <a:rPr lang="de-DE" sz="2000" dirty="0" smtClean="0"/>
              <a:t>Rot </a:t>
            </a:r>
            <a:r>
              <a:rPr lang="mr-IN" sz="2000" dirty="0" smtClean="0"/>
              <a:t>–</a:t>
            </a:r>
            <a:r>
              <a:rPr lang="de-DE" sz="2000" dirty="0" smtClean="0"/>
              <a:t> grün </a:t>
            </a:r>
            <a:r>
              <a:rPr lang="mr-IN" sz="2000" dirty="0" smtClean="0"/>
              <a:t>–</a:t>
            </a:r>
            <a:r>
              <a:rPr lang="de-DE" sz="2000" dirty="0" smtClean="0"/>
              <a:t> gelb?</a:t>
            </a:r>
          </a:p>
          <a:p>
            <a:endParaRPr lang="de-DE" sz="2000" dirty="0" smtClean="0"/>
          </a:p>
          <a:p>
            <a:r>
              <a:rPr lang="de-DE" sz="2000" b="1" dirty="0" err="1" smtClean="0"/>
              <a:t>Leitfage</a:t>
            </a:r>
            <a:r>
              <a:rPr lang="de-DE" sz="2000" b="1" dirty="0" smtClean="0"/>
              <a:t>: 	Sind Aquakulturen eine nachhaltige Alternative zur 			Befischung der Meere? </a:t>
            </a:r>
          </a:p>
          <a:p>
            <a:r>
              <a:rPr lang="de-DE" sz="2000" b="1" dirty="0" smtClean="0"/>
              <a:t> </a:t>
            </a:r>
            <a:endParaRPr lang="de-DE" sz="2000" b="1" dirty="0"/>
          </a:p>
        </p:txBody>
      </p:sp>
    </p:spTree>
    <p:extLst>
      <p:ext uri="{BB962C8B-B14F-4D97-AF65-F5344CB8AC3E}">
        <p14:creationId xmlns:p14="http://schemas.microsoft.com/office/powerpoint/2010/main" val="33347273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5536" y="332656"/>
            <a:ext cx="8703149" cy="2215991"/>
          </a:xfrm>
          <a:prstGeom prst="rect">
            <a:avLst/>
          </a:prstGeom>
          <a:noFill/>
        </p:spPr>
        <p:txBody>
          <a:bodyPr wrap="none" rtlCol="0">
            <a:spAutoFit/>
          </a:bodyPr>
          <a:lstStyle/>
          <a:p>
            <a:r>
              <a:rPr lang="de-DE" sz="2400" b="1" dirty="0"/>
              <a:t>Aquakultur und Fischfang in der Nord- und Ostsee </a:t>
            </a:r>
            <a:r>
              <a:rPr lang="de-DE" sz="2400" b="1" dirty="0" smtClean="0"/>
              <a:t>– </a:t>
            </a:r>
          </a:p>
          <a:p>
            <a:r>
              <a:rPr lang="de-DE" sz="2400" b="1" dirty="0" smtClean="0"/>
              <a:t>mit </a:t>
            </a:r>
            <a:r>
              <a:rPr lang="de-DE" sz="2400" b="1" dirty="0"/>
              <a:t>einem Wertequadrat Argumente </a:t>
            </a:r>
            <a:r>
              <a:rPr lang="de-DE" sz="2400" b="1" dirty="0" smtClean="0"/>
              <a:t>entwickeln. </a:t>
            </a:r>
            <a:endParaRPr lang="de-DE" dirty="0"/>
          </a:p>
          <a:p>
            <a:endParaRPr lang="de-DE" dirty="0" smtClean="0"/>
          </a:p>
          <a:p>
            <a:r>
              <a:rPr lang="de-DE" dirty="0" smtClean="0"/>
              <a:t>S. Heckel - In</a:t>
            </a:r>
            <a:r>
              <a:rPr lang="de-DE" dirty="0"/>
              <a:t>: Hägele, M./</a:t>
            </a:r>
            <a:r>
              <a:rPr lang="de-DE" dirty="0" err="1"/>
              <a:t>Oeder</a:t>
            </a:r>
            <a:r>
              <a:rPr lang="de-DE" dirty="0"/>
              <a:t>, A./Schuler, S. (Hrsg.): </a:t>
            </a:r>
            <a:r>
              <a:rPr lang="de-DE" dirty="0" err="1" smtClean="0"/>
              <a:t>Diercke</a:t>
            </a:r>
            <a:r>
              <a:rPr lang="de-DE" dirty="0"/>
              <a:t>. Denken lernen mit </a:t>
            </a:r>
            <a:endParaRPr lang="de-DE" dirty="0" smtClean="0"/>
          </a:p>
          <a:p>
            <a:r>
              <a:rPr lang="de-DE" dirty="0" smtClean="0"/>
              <a:t>Karten</a:t>
            </a:r>
            <a:r>
              <a:rPr lang="de-DE" dirty="0"/>
              <a:t>. – </a:t>
            </a:r>
            <a:r>
              <a:rPr lang="de-DE" dirty="0" smtClean="0"/>
              <a:t>Braunschweig </a:t>
            </a:r>
            <a:r>
              <a:rPr lang="de-DE" dirty="0"/>
              <a:t>2016, S. 89ff</a:t>
            </a:r>
            <a:r>
              <a:rPr lang="de-DE" dirty="0" smtClean="0"/>
              <a:t>. </a:t>
            </a:r>
          </a:p>
          <a:p>
            <a:endParaRPr lang="de-DE" dirty="0"/>
          </a:p>
          <a:p>
            <a:r>
              <a:rPr lang="de-DE" dirty="0" smtClean="0"/>
              <a:t>(</a:t>
            </a:r>
            <a:r>
              <a:rPr lang="de-DE" dirty="0" err="1" smtClean="0"/>
              <a:t>pdf</a:t>
            </a:r>
            <a:r>
              <a:rPr lang="de-DE" dirty="0"/>
              <a:t>)</a:t>
            </a:r>
          </a:p>
        </p:txBody>
      </p:sp>
    </p:spTree>
    <p:extLst>
      <p:ext uri="{BB962C8B-B14F-4D97-AF65-F5344CB8AC3E}">
        <p14:creationId xmlns:p14="http://schemas.microsoft.com/office/powerpoint/2010/main" val="29054089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83568" y="328964"/>
            <a:ext cx="8064896" cy="4939814"/>
          </a:xfrm>
          <a:prstGeom prst="rect">
            <a:avLst/>
          </a:prstGeom>
        </p:spPr>
        <p:txBody>
          <a:bodyPr wrap="square">
            <a:spAutoFit/>
          </a:bodyPr>
          <a:lstStyle/>
          <a:p>
            <a:pPr>
              <a:spcAft>
                <a:spcPts val="0"/>
              </a:spcAft>
            </a:pPr>
            <a:r>
              <a:rPr lang="de-DE" sz="2800" b="1" dirty="0" smtClean="0"/>
              <a:t>II. Problemstellung und Ziele</a:t>
            </a:r>
            <a:endParaRPr lang="de-DE" sz="2800" dirty="0"/>
          </a:p>
          <a:p>
            <a:pPr>
              <a:spcAft>
                <a:spcPts val="0"/>
              </a:spcAft>
            </a:pPr>
            <a:endParaRPr lang="de-DE" sz="2800" dirty="0" smtClean="0"/>
          </a:p>
          <a:p>
            <a:pPr marL="457200" lvl="0" indent="-457200">
              <a:spcBef>
                <a:spcPts val="600"/>
              </a:spcBef>
              <a:spcAft>
                <a:spcPts val="0"/>
              </a:spcAft>
              <a:buFont typeface="Arial"/>
              <a:buChar char="•"/>
            </a:pPr>
            <a:r>
              <a:rPr lang="de-DE" sz="2800" dirty="0" smtClean="0"/>
              <a:t>komplexe </a:t>
            </a:r>
            <a:r>
              <a:rPr lang="de-DE" sz="2800" dirty="0"/>
              <a:t>Thematik</a:t>
            </a:r>
          </a:p>
          <a:p>
            <a:pPr marL="457200" indent="-457200">
              <a:spcBef>
                <a:spcPts val="600"/>
              </a:spcBef>
              <a:spcAft>
                <a:spcPts val="0"/>
              </a:spcAft>
              <a:buFont typeface="Arial"/>
              <a:buChar char="•"/>
            </a:pPr>
            <a:r>
              <a:rPr lang="de-DE" sz="2800" dirty="0"/>
              <a:t>eher bekannt aus Kursstufe </a:t>
            </a:r>
            <a:r>
              <a:rPr lang="de-DE" sz="2800" dirty="0" smtClean="0"/>
              <a:t>(vierstündig)</a:t>
            </a:r>
          </a:p>
          <a:p>
            <a:pPr marL="457200" indent="-457200">
              <a:spcBef>
                <a:spcPts val="600"/>
              </a:spcBef>
              <a:spcAft>
                <a:spcPts val="0"/>
              </a:spcAft>
              <a:buFont typeface="Arial"/>
              <a:buChar char="•"/>
            </a:pPr>
            <a:r>
              <a:rPr lang="de-DE" sz="2800" dirty="0" smtClean="0"/>
              <a:t>nicht </a:t>
            </a:r>
            <a:r>
              <a:rPr lang="de-DE" sz="2800" dirty="0"/>
              <a:t>mehr in zukünftiger Kursstufe </a:t>
            </a:r>
            <a:endParaRPr lang="de-DE" sz="2800" dirty="0">
              <a:solidFill>
                <a:srgbClr val="C0C0C0"/>
              </a:solidFill>
            </a:endParaRPr>
          </a:p>
          <a:p>
            <a:pPr marL="457200" lvl="0" indent="-457200">
              <a:spcBef>
                <a:spcPts val="600"/>
              </a:spcBef>
              <a:spcAft>
                <a:spcPts val="0"/>
              </a:spcAft>
              <a:buFont typeface="Arial"/>
              <a:buChar char="•"/>
            </a:pPr>
            <a:r>
              <a:rPr lang="de-DE" sz="2800" dirty="0" smtClean="0"/>
              <a:t>Thema </a:t>
            </a:r>
            <a:r>
              <a:rPr lang="de-DE" sz="2800" dirty="0"/>
              <a:t>neu in Klasse </a:t>
            </a:r>
            <a:r>
              <a:rPr lang="de-DE" sz="2800" dirty="0" smtClean="0"/>
              <a:t>9/10</a:t>
            </a:r>
            <a:endParaRPr lang="de-DE" sz="2800" dirty="0"/>
          </a:p>
          <a:p>
            <a:pPr marL="457200" lvl="0" indent="-457200">
              <a:spcBef>
                <a:spcPts val="600"/>
              </a:spcBef>
              <a:spcAft>
                <a:spcPts val="0"/>
              </a:spcAft>
              <a:buFont typeface="Arial"/>
              <a:buChar char="•"/>
            </a:pPr>
            <a:r>
              <a:rPr lang="de-DE" sz="2800" dirty="0"/>
              <a:t>in Lehrbüchern aus Unter-/Mittelstufe bisher kaum aufgegriffen</a:t>
            </a:r>
          </a:p>
          <a:p>
            <a:pPr marL="457200" lvl="0" indent="-457200">
              <a:spcBef>
                <a:spcPts val="600"/>
              </a:spcBef>
              <a:spcAft>
                <a:spcPts val="0"/>
              </a:spcAft>
              <a:buFont typeface="Arial"/>
              <a:buChar char="•"/>
            </a:pPr>
            <a:r>
              <a:rPr lang="de-DE" sz="2800" dirty="0" smtClean="0"/>
              <a:t>viele nicht </a:t>
            </a:r>
            <a:r>
              <a:rPr lang="de-DE" sz="2800" dirty="0"/>
              <a:t>vertraut mit </a:t>
            </a:r>
            <a:r>
              <a:rPr lang="de-DE" sz="2800" dirty="0" smtClean="0"/>
              <a:t>Thematik</a:t>
            </a:r>
          </a:p>
          <a:p>
            <a:pPr lvl="0">
              <a:spcBef>
                <a:spcPts val="600"/>
              </a:spcBef>
              <a:spcAft>
                <a:spcPts val="0"/>
              </a:spcAft>
            </a:pPr>
            <a:endParaRPr lang="de-DE" sz="2800" dirty="0"/>
          </a:p>
        </p:txBody>
      </p:sp>
    </p:spTree>
    <p:extLst>
      <p:ext uri="{BB962C8B-B14F-4D97-AF65-F5344CB8AC3E}">
        <p14:creationId xmlns:p14="http://schemas.microsoft.com/office/powerpoint/2010/main" val="35360570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23528" y="260648"/>
            <a:ext cx="8165992" cy="1015663"/>
          </a:xfrm>
          <a:prstGeom prst="rect">
            <a:avLst/>
          </a:prstGeom>
          <a:noFill/>
        </p:spPr>
        <p:txBody>
          <a:bodyPr wrap="none" rtlCol="0">
            <a:spAutoFit/>
          </a:bodyPr>
          <a:lstStyle/>
          <a:p>
            <a:r>
              <a:rPr lang="de-DE" sz="2000" b="1" dirty="0" smtClean="0"/>
              <a:t>Alternative Unterrichtsbeispiele mit Materialhinweisen (Auswahl):</a:t>
            </a:r>
          </a:p>
          <a:p>
            <a:endParaRPr lang="de-DE" sz="2000" dirty="0"/>
          </a:p>
          <a:p>
            <a:endParaRPr lang="de-DE" sz="2000" dirty="0"/>
          </a:p>
        </p:txBody>
      </p:sp>
      <p:sp>
        <p:nvSpPr>
          <p:cNvPr id="3" name="Textfeld 2"/>
          <p:cNvSpPr txBox="1"/>
          <p:nvPr/>
        </p:nvSpPr>
        <p:spPr>
          <a:xfrm>
            <a:off x="323528" y="2294869"/>
            <a:ext cx="8519968" cy="2862323"/>
          </a:xfrm>
          <a:prstGeom prst="rect">
            <a:avLst/>
          </a:prstGeom>
          <a:noFill/>
        </p:spPr>
        <p:txBody>
          <a:bodyPr wrap="none" rtlCol="0">
            <a:spAutoFit/>
          </a:bodyPr>
          <a:lstStyle/>
          <a:p>
            <a:r>
              <a:rPr lang="de-DE" b="1" dirty="0" smtClean="0"/>
              <a:t>Verschmutzung durch Abfallentsorgung, Rohstoff- und Energiewirtschaft</a:t>
            </a:r>
          </a:p>
          <a:p>
            <a:r>
              <a:rPr lang="de-DE" dirty="0" smtClean="0"/>
              <a:t>- Henninger, S./Kaiser, T.: Eine Insel ohne Berge. </a:t>
            </a:r>
            <a:r>
              <a:rPr lang="de-DE" dirty="0" smtClean="0">
                <a:solidFill>
                  <a:srgbClr val="FF0000"/>
                </a:solidFill>
              </a:rPr>
              <a:t>Plastikmüllverschmutzung</a:t>
            </a:r>
            <a:r>
              <a:rPr lang="de-DE" dirty="0" smtClean="0"/>
              <a:t> von </a:t>
            </a:r>
          </a:p>
          <a:p>
            <a:r>
              <a:rPr lang="de-DE" dirty="0"/>
              <a:t> </a:t>
            </a:r>
            <a:r>
              <a:rPr lang="de-DE" dirty="0" smtClean="0"/>
              <a:t> Gewässern. </a:t>
            </a:r>
            <a:r>
              <a:rPr lang="mr-IN" dirty="0" smtClean="0"/>
              <a:t>–</a:t>
            </a:r>
            <a:r>
              <a:rPr lang="de-DE" dirty="0" smtClean="0"/>
              <a:t> In: Praxis Geographie 1/2016, S. 26ff.</a:t>
            </a:r>
          </a:p>
          <a:p>
            <a:r>
              <a:rPr lang="de-DE" dirty="0" smtClean="0"/>
              <a:t>- </a:t>
            </a:r>
            <a:r>
              <a:rPr lang="de-DE" dirty="0" err="1" smtClean="0"/>
              <a:t>o.A.</a:t>
            </a:r>
            <a:r>
              <a:rPr lang="de-DE" dirty="0" smtClean="0"/>
              <a:t>: </a:t>
            </a:r>
            <a:r>
              <a:rPr lang="de-DE" dirty="0" smtClean="0">
                <a:solidFill>
                  <a:srgbClr val="FF0000"/>
                </a:solidFill>
              </a:rPr>
              <a:t>Plastikmüll</a:t>
            </a:r>
            <a:r>
              <a:rPr lang="de-DE" dirty="0" smtClean="0"/>
              <a:t> im Meer. </a:t>
            </a:r>
            <a:r>
              <a:rPr lang="mr-IN" dirty="0" smtClean="0"/>
              <a:t>–</a:t>
            </a:r>
            <a:r>
              <a:rPr lang="de-DE" dirty="0" smtClean="0"/>
              <a:t> In: Geographie aktuell &amp; Schule 224/2016, S. 36-38.</a:t>
            </a:r>
          </a:p>
          <a:p>
            <a:r>
              <a:rPr lang="de-DE" dirty="0" smtClean="0"/>
              <a:t>- </a:t>
            </a:r>
            <a:r>
              <a:rPr lang="de-DE" dirty="0" err="1" smtClean="0"/>
              <a:t>o.A</a:t>
            </a:r>
            <a:r>
              <a:rPr lang="de-DE" dirty="0" err="1"/>
              <a:t>.</a:t>
            </a:r>
            <a:r>
              <a:rPr lang="de-DE" dirty="0"/>
              <a:t>: </a:t>
            </a:r>
            <a:r>
              <a:rPr lang="de-DE" dirty="0" smtClean="0"/>
              <a:t>The </a:t>
            </a:r>
            <a:r>
              <a:rPr lang="de-DE" dirty="0" err="1" smtClean="0">
                <a:solidFill>
                  <a:srgbClr val="FF0000"/>
                </a:solidFill>
              </a:rPr>
              <a:t>Ocean</a:t>
            </a:r>
            <a:r>
              <a:rPr lang="de-DE" dirty="0" smtClean="0">
                <a:solidFill>
                  <a:srgbClr val="FF0000"/>
                </a:solidFill>
              </a:rPr>
              <a:t> </a:t>
            </a:r>
            <a:r>
              <a:rPr lang="de-DE" dirty="0" err="1" smtClean="0">
                <a:solidFill>
                  <a:srgbClr val="FF0000"/>
                </a:solidFill>
              </a:rPr>
              <a:t>Cleanup</a:t>
            </a:r>
            <a:r>
              <a:rPr lang="de-DE" dirty="0" smtClean="0"/>
              <a:t>. </a:t>
            </a:r>
            <a:r>
              <a:rPr lang="mr-IN" dirty="0"/>
              <a:t>–</a:t>
            </a:r>
            <a:r>
              <a:rPr lang="de-DE" dirty="0"/>
              <a:t> In: Geographie aktuell &amp; Schule 224/2016, S. </a:t>
            </a:r>
            <a:r>
              <a:rPr lang="de-DE" dirty="0" smtClean="0"/>
              <a:t>39.</a:t>
            </a:r>
          </a:p>
          <a:p>
            <a:r>
              <a:rPr lang="de-DE" dirty="0" smtClean="0"/>
              <a:t>- Kraft, P.: </a:t>
            </a:r>
            <a:r>
              <a:rPr lang="de-DE" dirty="0" smtClean="0">
                <a:solidFill>
                  <a:srgbClr val="FF0000"/>
                </a:solidFill>
              </a:rPr>
              <a:t>Methanhydrat</a:t>
            </a:r>
            <a:r>
              <a:rPr lang="de-DE" dirty="0" smtClean="0"/>
              <a:t> </a:t>
            </a:r>
            <a:r>
              <a:rPr lang="mr-IN" dirty="0" smtClean="0"/>
              <a:t>–</a:t>
            </a:r>
            <a:r>
              <a:rPr lang="de-DE" dirty="0" smtClean="0"/>
              <a:t> Energieträger der Zukunft oder Spiel mit dem Feuer? </a:t>
            </a:r>
            <a:r>
              <a:rPr lang="mr-IN" dirty="0" smtClean="0"/>
              <a:t>–</a:t>
            </a:r>
            <a:r>
              <a:rPr lang="de-DE" dirty="0" smtClean="0"/>
              <a:t> </a:t>
            </a:r>
          </a:p>
          <a:p>
            <a:r>
              <a:rPr lang="de-DE" dirty="0"/>
              <a:t> </a:t>
            </a:r>
            <a:r>
              <a:rPr lang="de-DE" dirty="0" smtClean="0"/>
              <a:t> In: Praxis Geographie 9/2014, S. 24ff.</a:t>
            </a:r>
          </a:p>
          <a:p>
            <a:r>
              <a:rPr lang="de-DE" dirty="0" smtClean="0"/>
              <a:t>- </a:t>
            </a:r>
            <a:r>
              <a:rPr lang="de-DE" dirty="0" err="1" smtClean="0"/>
              <a:t>Claaßen</a:t>
            </a:r>
            <a:r>
              <a:rPr lang="de-DE" dirty="0" smtClean="0"/>
              <a:t>, K.: </a:t>
            </a:r>
            <a:r>
              <a:rPr lang="de-DE" dirty="0" smtClean="0">
                <a:solidFill>
                  <a:srgbClr val="FF0000"/>
                </a:solidFill>
              </a:rPr>
              <a:t>Riff oder Kohle</a:t>
            </a:r>
            <a:r>
              <a:rPr lang="de-DE" dirty="0" smtClean="0"/>
              <a:t>. Abbot Point (Australien) vor dem Ausbau zum </a:t>
            </a:r>
          </a:p>
          <a:p>
            <a:r>
              <a:rPr lang="de-DE" dirty="0"/>
              <a:t> </a:t>
            </a:r>
            <a:r>
              <a:rPr lang="de-DE" dirty="0" smtClean="0"/>
              <a:t> weltgrößten Kohlehafen. </a:t>
            </a:r>
            <a:r>
              <a:rPr lang="mr-IN" dirty="0" smtClean="0"/>
              <a:t>–</a:t>
            </a:r>
            <a:r>
              <a:rPr lang="de-DE" dirty="0" smtClean="0"/>
              <a:t> In: Praxis </a:t>
            </a:r>
            <a:r>
              <a:rPr lang="de-DE" dirty="0" err="1" smtClean="0"/>
              <a:t>Geogrpahie</a:t>
            </a:r>
            <a:r>
              <a:rPr lang="de-DE" dirty="0" smtClean="0"/>
              <a:t> 10/2016, S. 14ff.</a:t>
            </a:r>
            <a:endParaRPr lang="de-DE" dirty="0"/>
          </a:p>
          <a:p>
            <a:endParaRPr lang="de-DE" dirty="0"/>
          </a:p>
        </p:txBody>
      </p:sp>
      <p:sp>
        <p:nvSpPr>
          <p:cNvPr id="4" name="Textfeld 3"/>
          <p:cNvSpPr txBox="1"/>
          <p:nvPr/>
        </p:nvSpPr>
        <p:spPr>
          <a:xfrm>
            <a:off x="323528" y="4941168"/>
            <a:ext cx="8947707" cy="1477328"/>
          </a:xfrm>
          <a:prstGeom prst="rect">
            <a:avLst/>
          </a:prstGeom>
          <a:noFill/>
        </p:spPr>
        <p:txBody>
          <a:bodyPr wrap="none" rtlCol="0">
            <a:spAutoFit/>
          </a:bodyPr>
          <a:lstStyle/>
          <a:p>
            <a:r>
              <a:rPr lang="de-DE" b="1" dirty="0" smtClean="0"/>
              <a:t>Veränderung von Ökosystem durch Tourismus</a:t>
            </a:r>
          </a:p>
          <a:p>
            <a:r>
              <a:rPr lang="de-DE" dirty="0" smtClean="0"/>
              <a:t>- Schuhmann, A.: Fluch oder Segen? </a:t>
            </a:r>
            <a:r>
              <a:rPr lang="de-DE" dirty="0" smtClean="0">
                <a:solidFill>
                  <a:srgbClr val="FF0000"/>
                </a:solidFill>
              </a:rPr>
              <a:t>Kreuzfahrttourismus</a:t>
            </a:r>
            <a:r>
              <a:rPr lang="de-DE" dirty="0" smtClean="0"/>
              <a:t> als Entwicklungsfaktor?! </a:t>
            </a:r>
            <a:r>
              <a:rPr lang="mr-IN" dirty="0" smtClean="0"/>
              <a:t>–</a:t>
            </a:r>
            <a:r>
              <a:rPr lang="de-DE" dirty="0" smtClean="0"/>
              <a:t> </a:t>
            </a:r>
          </a:p>
          <a:p>
            <a:r>
              <a:rPr lang="de-DE" dirty="0"/>
              <a:t> </a:t>
            </a:r>
            <a:r>
              <a:rPr lang="de-DE" dirty="0" smtClean="0"/>
              <a:t> In: Praxis Geographie 9/2016, S. 10ff.</a:t>
            </a:r>
          </a:p>
          <a:p>
            <a:r>
              <a:rPr lang="de-DE" dirty="0" smtClean="0"/>
              <a:t>- Berger, S.: </a:t>
            </a:r>
            <a:r>
              <a:rPr lang="de-DE" dirty="0" smtClean="0">
                <a:solidFill>
                  <a:srgbClr val="FF0000"/>
                </a:solidFill>
              </a:rPr>
              <a:t>Kreuzfahrttourismus</a:t>
            </a:r>
            <a:r>
              <a:rPr lang="de-DE" dirty="0" smtClean="0"/>
              <a:t>. Chancen und Risiken für Destinationen am Beispiel</a:t>
            </a:r>
          </a:p>
          <a:p>
            <a:r>
              <a:rPr lang="de-DE" dirty="0"/>
              <a:t> </a:t>
            </a:r>
            <a:r>
              <a:rPr lang="de-DE" dirty="0" smtClean="0"/>
              <a:t>  der Karibik. </a:t>
            </a:r>
            <a:r>
              <a:rPr lang="mr-IN" dirty="0" smtClean="0"/>
              <a:t>–</a:t>
            </a:r>
            <a:r>
              <a:rPr lang="de-DE" dirty="0" smtClean="0"/>
              <a:t> In: </a:t>
            </a:r>
            <a:r>
              <a:rPr lang="de-DE" dirty="0" err="1" smtClean="0"/>
              <a:t>geographie</a:t>
            </a:r>
            <a:r>
              <a:rPr lang="de-DE" dirty="0" smtClean="0"/>
              <a:t> heute, H. 331, 2016, S. 25ff.</a:t>
            </a:r>
            <a:endParaRPr lang="de-DE" dirty="0"/>
          </a:p>
        </p:txBody>
      </p:sp>
      <p:sp>
        <p:nvSpPr>
          <p:cNvPr id="5" name="Textfeld 4"/>
          <p:cNvSpPr txBox="1"/>
          <p:nvPr/>
        </p:nvSpPr>
        <p:spPr>
          <a:xfrm>
            <a:off x="323528" y="764704"/>
            <a:ext cx="8794670" cy="1508105"/>
          </a:xfrm>
          <a:prstGeom prst="rect">
            <a:avLst/>
          </a:prstGeom>
          <a:noFill/>
        </p:spPr>
        <p:txBody>
          <a:bodyPr wrap="none" rtlCol="0">
            <a:spAutoFit/>
          </a:bodyPr>
          <a:lstStyle/>
          <a:p>
            <a:r>
              <a:rPr lang="de-DE" sz="2000" b="1" dirty="0" smtClean="0"/>
              <a:t>Überfischung durch Fischerei</a:t>
            </a:r>
          </a:p>
          <a:p>
            <a:r>
              <a:rPr lang="de-DE" dirty="0" smtClean="0"/>
              <a:t>- Blockhaus, M.: Streit im </a:t>
            </a:r>
            <a:r>
              <a:rPr lang="de-DE" dirty="0" smtClean="0">
                <a:solidFill>
                  <a:srgbClr val="FF0000"/>
                </a:solidFill>
              </a:rPr>
              <a:t>Watt. Krabbenfischerei </a:t>
            </a:r>
            <a:r>
              <a:rPr lang="de-DE" dirty="0" smtClean="0"/>
              <a:t>im Nationalpark Wattenmeer. </a:t>
            </a:r>
            <a:r>
              <a:rPr lang="mr-IN" dirty="0" smtClean="0"/>
              <a:t>–</a:t>
            </a:r>
            <a:r>
              <a:rPr lang="de-DE" dirty="0" smtClean="0"/>
              <a:t> </a:t>
            </a:r>
          </a:p>
          <a:p>
            <a:r>
              <a:rPr lang="de-DE" dirty="0"/>
              <a:t> </a:t>
            </a:r>
            <a:r>
              <a:rPr lang="de-DE" dirty="0" smtClean="0"/>
              <a:t>  In: Praxis Geographie 9/2013, S. 25ff.</a:t>
            </a:r>
          </a:p>
          <a:p>
            <a:r>
              <a:rPr lang="de-DE" dirty="0" smtClean="0"/>
              <a:t>- Kraft, P.: Ein Schwarm von Möglichkeiten. </a:t>
            </a:r>
            <a:r>
              <a:rPr lang="de-DE" dirty="0" smtClean="0">
                <a:solidFill>
                  <a:srgbClr val="FF0000"/>
                </a:solidFill>
              </a:rPr>
              <a:t>Stationenarbeit zum Thema "Fischerei"</a:t>
            </a:r>
            <a:r>
              <a:rPr lang="de-DE" dirty="0" smtClean="0"/>
              <a:t>.-</a:t>
            </a:r>
          </a:p>
          <a:p>
            <a:r>
              <a:rPr lang="de-DE" dirty="0"/>
              <a:t> </a:t>
            </a:r>
            <a:r>
              <a:rPr lang="de-DE" dirty="0" smtClean="0"/>
              <a:t>  In: Praxis Geographie 6/2013, S. 28ff.</a:t>
            </a:r>
          </a:p>
        </p:txBody>
      </p:sp>
      <p:sp>
        <p:nvSpPr>
          <p:cNvPr id="6" name="Textfeld 5"/>
          <p:cNvSpPr txBox="1"/>
          <p:nvPr/>
        </p:nvSpPr>
        <p:spPr>
          <a:xfrm>
            <a:off x="5508104" y="692696"/>
            <a:ext cx="1506091" cy="369332"/>
          </a:xfrm>
          <a:prstGeom prst="rect">
            <a:avLst/>
          </a:prstGeom>
          <a:noFill/>
        </p:spPr>
        <p:txBody>
          <a:bodyPr wrap="none" rtlCol="0">
            <a:spAutoFit/>
          </a:bodyPr>
          <a:lstStyle/>
          <a:p>
            <a:r>
              <a:rPr lang="de-DE" dirty="0" smtClean="0">
                <a:solidFill>
                  <a:schemeClr val="accent2"/>
                </a:solidFill>
              </a:rPr>
              <a:t>Meeresatlas!</a:t>
            </a:r>
            <a:endParaRPr lang="de-DE" dirty="0">
              <a:solidFill>
                <a:schemeClr val="accent2"/>
              </a:solidFill>
            </a:endParaRPr>
          </a:p>
        </p:txBody>
      </p:sp>
    </p:spTree>
    <p:extLst>
      <p:ext uri="{BB962C8B-B14F-4D97-AF65-F5344CB8AC3E}">
        <p14:creationId xmlns:p14="http://schemas.microsoft.com/office/powerpoint/2010/main" val="36276839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a:stretch>
            <a:fillRect/>
          </a:stretch>
        </p:blipFill>
        <p:spPr>
          <a:xfrm>
            <a:off x="-36512" y="100864"/>
            <a:ext cx="9144000" cy="5920424"/>
          </a:xfrm>
          <a:prstGeom prst="rect">
            <a:avLst/>
          </a:prstGeom>
        </p:spPr>
      </p:pic>
    </p:spTree>
    <p:extLst>
      <p:ext uri="{BB962C8B-B14F-4D97-AF65-F5344CB8AC3E}">
        <p14:creationId xmlns:p14="http://schemas.microsoft.com/office/powerpoint/2010/main" val="26216504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67544" y="466794"/>
            <a:ext cx="8496944" cy="5093703"/>
          </a:xfrm>
          <a:prstGeom prst="rect">
            <a:avLst/>
          </a:prstGeom>
          <a:noFill/>
        </p:spPr>
        <p:txBody>
          <a:bodyPr wrap="square" rtlCol="0">
            <a:spAutoFit/>
          </a:bodyPr>
          <a:lstStyle/>
          <a:p>
            <a:r>
              <a:rPr lang="de-DE" sz="2800" b="1" dirty="0" smtClean="0"/>
              <a:t>Ziele:</a:t>
            </a:r>
          </a:p>
          <a:p>
            <a:endParaRPr lang="de-DE" sz="2800" b="1" dirty="0" smtClean="0"/>
          </a:p>
          <a:p>
            <a:pPr marL="457200" indent="-457200">
              <a:spcBef>
                <a:spcPts val="600"/>
              </a:spcBef>
              <a:spcAft>
                <a:spcPts val="600"/>
              </a:spcAft>
              <a:buFont typeface="Arial"/>
              <a:buChar char="•"/>
            </a:pPr>
            <a:r>
              <a:rPr lang="de-DE" sz="2800" dirty="0" smtClean="0"/>
              <a:t>Erläuterung einer Verlaufsskizze zur Unterrichtseinheit (mit Unterstützungsangeboten)</a:t>
            </a:r>
          </a:p>
          <a:p>
            <a:pPr marL="457200" indent="-457200">
              <a:spcBef>
                <a:spcPts val="600"/>
              </a:spcBef>
              <a:spcAft>
                <a:spcPts val="600"/>
              </a:spcAft>
              <a:buFont typeface="Arial"/>
              <a:buChar char="•"/>
            </a:pPr>
            <a:r>
              <a:rPr lang="de-DE" sz="2800" dirty="0" smtClean="0"/>
              <a:t>Entwicklung einer methodischen Herangehens-weise für einen Themenbereich</a:t>
            </a:r>
          </a:p>
          <a:p>
            <a:pPr marL="457200" indent="-457200">
              <a:spcBef>
                <a:spcPts val="600"/>
              </a:spcBef>
              <a:spcAft>
                <a:spcPts val="600"/>
              </a:spcAft>
              <a:buFont typeface="Arial"/>
              <a:buChar char="•"/>
            </a:pPr>
            <a:r>
              <a:rPr lang="de-DE" sz="2800" dirty="0" smtClean="0"/>
              <a:t>Erläuterung von Möglichkeiten einer Eingangsdiagnose (Kompetenzaufbau)</a:t>
            </a:r>
          </a:p>
          <a:p>
            <a:pPr marL="457200" indent="-457200">
              <a:spcBef>
                <a:spcPts val="600"/>
              </a:spcBef>
              <a:spcAft>
                <a:spcPts val="600"/>
              </a:spcAft>
              <a:buFont typeface="Arial"/>
              <a:buChar char="•"/>
            </a:pPr>
            <a:r>
              <a:rPr lang="de-DE" sz="2800" dirty="0" smtClean="0"/>
              <a:t>"Über lernen reden"</a:t>
            </a:r>
          </a:p>
          <a:p>
            <a:endParaRPr lang="de-DE" sz="2800" dirty="0"/>
          </a:p>
        </p:txBody>
      </p:sp>
    </p:spTree>
    <p:extLst>
      <p:ext uri="{BB962C8B-B14F-4D97-AF65-F5344CB8AC3E}">
        <p14:creationId xmlns:p14="http://schemas.microsoft.com/office/powerpoint/2010/main" val="27290035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51520" y="334397"/>
            <a:ext cx="8139368" cy="646331"/>
          </a:xfrm>
          <a:prstGeom prst="rect">
            <a:avLst/>
          </a:prstGeom>
        </p:spPr>
        <p:txBody>
          <a:bodyPr wrap="none">
            <a:spAutoFit/>
          </a:bodyPr>
          <a:lstStyle/>
          <a:p>
            <a:r>
              <a:rPr lang="de-DE" sz="3600" b="1" dirty="0"/>
              <a:t>Analyse ausgewählter Meeresräume</a:t>
            </a:r>
            <a:endParaRPr lang="de-DE" sz="3600" dirty="0"/>
          </a:p>
        </p:txBody>
      </p:sp>
      <p:sp>
        <p:nvSpPr>
          <p:cNvPr id="4" name="Textfeld 3"/>
          <p:cNvSpPr txBox="1"/>
          <p:nvPr/>
        </p:nvSpPr>
        <p:spPr>
          <a:xfrm>
            <a:off x="5868144" y="5703639"/>
            <a:ext cx="2511400" cy="461665"/>
          </a:xfrm>
          <a:prstGeom prst="rect">
            <a:avLst/>
          </a:prstGeom>
          <a:noFill/>
        </p:spPr>
        <p:txBody>
          <a:bodyPr wrap="none" rtlCol="0">
            <a:spAutoFit/>
          </a:bodyPr>
          <a:lstStyle/>
          <a:p>
            <a:r>
              <a:rPr lang="de-DE" sz="1200" dirty="0"/>
              <a:t>https://</a:t>
            </a:r>
            <a:r>
              <a:rPr lang="de-DE" sz="1200" dirty="0" err="1"/>
              <a:t>water.usgs.gov</a:t>
            </a:r>
            <a:r>
              <a:rPr lang="de-DE" sz="1200" dirty="0"/>
              <a:t>/</a:t>
            </a:r>
            <a:r>
              <a:rPr lang="de-DE" sz="1200" dirty="0" err="1"/>
              <a:t>edu</a:t>
            </a:r>
            <a:r>
              <a:rPr lang="de-DE" sz="1200" dirty="0"/>
              <a:t>/</a:t>
            </a:r>
            <a:r>
              <a:rPr lang="de-DE" sz="1200" dirty="0" err="1"/>
              <a:t>gallery</a:t>
            </a:r>
            <a:r>
              <a:rPr lang="de-DE" sz="1200" dirty="0" smtClean="0"/>
              <a:t>/</a:t>
            </a:r>
          </a:p>
          <a:p>
            <a:r>
              <a:rPr lang="de-DE" sz="1200" dirty="0" smtClean="0"/>
              <a:t>global</a:t>
            </a:r>
            <a:r>
              <a:rPr lang="de-DE" sz="1200" dirty="0"/>
              <a:t>-</a:t>
            </a:r>
            <a:r>
              <a:rPr lang="de-DE" sz="1200" dirty="0" err="1"/>
              <a:t>water</a:t>
            </a:r>
            <a:r>
              <a:rPr lang="de-DE" sz="1200" dirty="0"/>
              <a:t>-</a:t>
            </a:r>
            <a:r>
              <a:rPr lang="de-DE" sz="1200" dirty="0" err="1"/>
              <a:t>volume.html</a:t>
            </a:r>
            <a:endParaRPr lang="de-DE" sz="1200" dirty="0"/>
          </a:p>
        </p:txBody>
      </p:sp>
    </p:spTree>
    <p:extLst>
      <p:ext uri="{BB962C8B-B14F-4D97-AF65-F5344CB8AC3E}">
        <p14:creationId xmlns:p14="http://schemas.microsoft.com/office/powerpoint/2010/main" val="40069884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67544" y="466794"/>
            <a:ext cx="8496944" cy="4862870"/>
          </a:xfrm>
          <a:prstGeom prst="rect">
            <a:avLst/>
          </a:prstGeom>
          <a:noFill/>
        </p:spPr>
        <p:txBody>
          <a:bodyPr wrap="square" rtlCol="0">
            <a:spAutoFit/>
          </a:bodyPr>
          <a:lstStyle/>
          <a:p>
            <a:r>
              <a:rPr lang="de-DE" sz="2800" b="1" dirty="0" smtClean="0"/>
              <a:t>Ziele:</a:t>
            </a:r>
          </a:p>
          <a:p>
            <a:endParaRPr lang="de-DE" sz="2800" b="1" dirty="0" smtClean="0"/>
          </a:p>
          <a:p>
            <a:pPr marL="457200" indent="-457200">
              <a:spcBef>
                <a:spcPts val="600"/>
              </a:spcBef>
              <a:spcAft>
                <a:spcPts val="600"/>
              </a:spcAft>
              <a:buFont typeface="Arial"/>
              <a:buChar char="•"/>
            </a:pPr>
            <a:r>
              <a:rPr lang="de-DE" sz="2800" dirty="0" smtClean="0"/>
              <a:t>Erläuterung einer Verlaufsskizze zur Unterrichtseinheit (mit Unterstützungsangeboten)</a:t>
            </a:r>
          </a:p>
          <a:p>
            <a:pPr marL="457200" indent="-457200">
              <a:spcBef>
                <a:spcPts val="600"/>
              </a:spcBef>
              <a:spcAft>
                <a:spcPts val="600"/>
              </a:spcAft>
              <a:buFont typeface="Arial"/>
              <a:buChar char="•"/>
            </a:pPr>
            <a:r>
              <a:rPr lang="de-DE" sz="2800" dirty="0" smtClean="0"/>
              <a:t>Entwicklung einer methodischen Herangehens-weise für einen Themenbereich ("</a:t>
            </a:r>
            <a:r>
              <a:rPr lang="de-DE" sz="2800" dirty="0"/>
              <a:t>Über lernen reden</a:t>
            </a:r>
            <a:r>
              <a:rPr lang="de-DE" sz="2800" dirty="0" smtClean="0"/>
              <a:t>")</a:t>
            </a:r>
          </a:p>
          <a:p>
            <a:pPr marL="457200" indent="-457200">
              <a:spcBef>
                <a:spcPts val="600"/>
              </a:spcBef>
              <a:spcAft>
                <a:spcPts val="600"/>
              </a:spcAft>
              <a:buFont typeface="Arial"/>
              <a:buChar char="•"/>
            </a:pPr>
            <a:r>
              <a:rPr lang="de-DE" sz="2800" dirty="0" smtClean="0"/>
              <a:t>Erläuterung von Möglichkeiten einer Eingangsdiagnose (Kompetenzaufbau)</a:t>
            </a:r>
          </a:p>
          <a:p>
            <a:endParaRPr lang="de-DE" sz="2800" dirty="0"/>
          </a:p>
        </p:txBody>
      </p:sp>
    </p:spTree>
    <p:extLst>
      <p:ext uri="{BB962C8B-B14F-4D97-AF65-F5344CB8AC3E}">
        <p14:creationId xmlns:p14="http://schemas.microsoft.com/office/powerpoint/2010/main" val="17265593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a:spLocks noGrp="1"/>
          </p:cNvSpPr>
          <p:nvPr>
            <p:ph type="subTitle" idx="1"/>
          </p:nvPr>
        </p:nvSpPr>
        <p:spPr>
          <a:xfrm>
            <a:off x="683568" y="1628800"/>
            <a:ext cx="7776220" cy="3884464"/>
          </a:xfrm>
        </p:spPr>
        <p:txBody>
          <a:bodyPr>
            <a:noAutofit/>
          </a:bodyPr>
          <a:lstStyle/>
          <a:p>
            <a:pPr algn="l"/>
            <a:endParaRPr lang="de-DE" sz="2000" b="1" dirty="0" smtClean="0">
              <a:ea typeface="ＭＳ Ｐゴシック"/>
              <a:cs typeface="ＭＳ Ｐゴシック"/>
            </a:endParaRPr>
          </a:p>
          <a:p>
            <a:pPr algn="l"/>
            <a:endParaRPr lang="de-DE" sz="2000" b="1" dirty="0" smtClean="0">
              <a:ea typeface="ＭＳ Ｐゴシック"/>
              <a:cs typeface="ＭＳ Ｐゴシック"/>
            </a:endParaRPr>
          </a:p>
          <a:p>
            <a:pPr algn="l"/>
            <a:endParaRPr lang="de-DE" sz="2000" b="1" dirty="0">
              <a:ea typeface="ＭＳ Ｐゴシック"/>
              <a:cs typeface="ＭＳ Ｐゴシック"/>
            </a:endParaRPr>
          </a:p>
          <a:p>
            <a:pPr algn="l"/>
            <a:endParaRPr lang="de-DE" sz="2000" b="1" dirty="0" smtClean="0">
              <a:ea typeface="ＭＳ Ｐゴシック"/>
              <a:cs typeface="ＭＳ Ｐゴシック"/>
            </a:endParaRPr>
          </a:p>
          <a:p>
            <a:pPr algn="l"/>
            <a:endParaRPr lang="de-DE" sz="2000" b="1" dirty="0">
              <a:ea typeface="ＭＳ Ｐゴシック"/>
              <a:cs typeface="ＭＳ Ｐゴシック"/>
            </a:endParaRPr>
          </a:p>
        </p:txBody>
      </p:sp>
      <p:sp>
        <p:nvSpPr>
          <p:cNvPr id="2" name="Rechteck 1"/>
          <p:cNvSpPr/>
          <p:nvPr/>
        </p:nvSpPr>
        <p:spPr>
          <a:xfrm>
            <a:off x="465080" y="334397"/>
            <a:ext cx="8139368" cy="646331"/>
          </a:xfrm>
          <a:prstGeom prst="rect">
            <a:avLst/>
          </a:prstGeom>
        </p:spPr>
        <p:txBody>
          <a:bodyPr wrap="none">
            <a:spAutoFit/>
          </a:bodyPr>
          <a:lstStyle/>
          <a:p>
            <a:r>
              <a:rPr lang="de-DE" sz="3600" b="1" dirty="0"/>
              <a:t>Analyse ausgewählter Meeresräume</a:t>
            </a:r>
            <a:endParaRPr lang="de-DE" sz="3600" dirty="0"/>
          </a:p>
        </p:txBody>
      </p:sp>
      <p:sp>
        <p:nvSpPr>
          <p:cNvPr id="3" name="Textfeld 2"/>
          <p:cNvSpPr txBox="1"/>
          <p:nvPr/>
        </p:nvSpPr>
        <p:spPr>
          <a:xfrm>
            <a:off x="467544" y="1124744"/>
            <a:ext cx="7463652" cy="4616648"/>
          </a:xfrm>
          <a:prstGeom prst="rect">
            <a:avLst/>
          </a:prstGeom>
          <a:noFill/>
        </p:spPr>
        <p:txBody>
          <a:bodyPr wrap="none" rtlCol="0">
            <a:spAutoFit/>
          </a:bodyPr>
          <a:lstStyle/>
          <a:p>
            <a:pPr>
              <a:spcBef>
                <a:spcPts val="600"/>
              </a:spcBef>
              <a:spcAft>
                <a:spcPts val="600"/>
              </a:spcAft>
            </a:pPr>
            <a:r>
              <a:rPr lang="de-DE" sz="2800" dirty="0"/>
              <a:t>I</a:t>
            </a:r>
            <a:r>
              <a:rPr lang="de-DE" sz="2800" dirty="0" smtClean="0"/>
              <a:t>. Kompetenzen</a:t>
            </a:r>
          </a:p>
          <a:p>
            <a:pPr>
              <a:spcBef>
                <a:spcPts val="600"/>
              </a:spcBef>
              <a:spcAft>
                <a:spcPts val="600"/>
              </a:spcAft>
            </a:pPr>
            <a:r>
              <a:rPr lang="de-DE" sz="2800" dirty="0" smtClean="0"/>
              <a:t>II. Problemstellung und Ziele</a:t>
            </a:r>
          </a:p>
          <a:p>
            <a:pPr>
              <a:spcBef>
                <a:spcPts val="600"/>
              </a:spcBef>
              <a:spcAft>
                <a:spcPts val="600"/>
              </a:spcAft>
            </a:pPr>
            <a:r>
              <a:rPr lang="de-DE" sz="2800" dirty="0" smtClean="0"/>
              <a:t>III. Umsetzungsmöglichkeiten</a:t>
            </a:r>
          </a:p>
          <a:p>
            <a:pPr>
              <a:spcBef>
                <a:spcPts val="600"/>
              </a:spcBef>
              <a:spcAft>
                <a:spcPts val="600"/>
              </a:spcAft>
            </a:pPr>
            <a:r>
              <a:rPr lang="de-DE" sz="2800" dirty="0"/>
              <a:t>	</a:t>
            </a:r>
            <a:r>
              <a:rPr lang="de-DE" sz="2800" dirty="0" smtClean="0"/>
              <a:t>- Unterrichtsverlauf (+ Materialhinweise)</a:t>
            </a:r>
          </a:p>
          <a:p>
            <a:pPr>
              <a:spcBef>
                <a:spcPts val="600"/>
              </a:spcBef>
              <a:spcAft>
                <a:spcPts val="600"/>
              </a:spcAft>
            </a:pPr>
            <a:r>
              <a:rPr lang="de-DE" sz="2800" dirty="0"/>
              <a:t>	</a:t>
            </a:r>
            <a:r>
              <a:rPr lang="de-DE" sz="2800" dirty="0" smtClean="0"/>
              <a:t>- "Workshop" </a:t>
            </a:r>
            <a:r>
              <a:rPr lang="de-DE" sz="2800" dirty="0" smtClean="0">
                <a:solidFill>
                  <a:srgbClr val="FF0000"/>
                </a:solidFill>
              </a:rPr>
              <a:t>	</a:t>
            </a:r>
          </a:p>
          <a:p>
            <a:pPr>
              <a:spcBef>
                <a:spcPts val="600"/>
              </a:spcBef>
              <a:spcAft>
                <a:spcPts val="600"/>
              </a:spcAft>
            </a:pPr>
            <a:r>
              <a:rPr lang="de-DE" sz="2800" dirty="0"/>
              <a:t>	</a:t>
            </a:r>
            <a:r>
              <a:rPr lang="de-DE" sz="2800" dirty="0" smtClean="0"/>
              <a:t>- Eingangsdiagnose</a:t>
            </a:r>
          </a:p>
          <a:p>
            <a:pPr>
              <a:spcBef>
                <a:spcPts val="600"/>
              </a:spcBef>
              <a:spcAft>
                <a:spcPts val="600"/>
              </a:spcAft>
            </a:pPr>
            <a:r>
              <a:rPr lang="de-DE" sz="2800" dirty="0" smtClean="0"/>
              <a:t>IV. Fazit</a:t>
            </a:r>
          </a:p>
          <a:p>
            <a:pPr>
              <a:spcBef>
                <a:spcPts val="600"/>
              </a:spcBef>
              <a:spcAft>
                <a:spcPts val="600"/>
              </a:spcAft>
            </a:pPr>
            <a:endParaRPr lang="de-DE" sz="2800" dirty="0"/>
          </a:p>
        </p:txBody>
      </p:sp>
    </p:spTree>
    <p:extLst>
      <p:ext uri="{BB962C8B-B14F-4D97-AF65-F5344CB8AC3E}">
        <p14:creationId xmlns:p14="http://schemas.microsoft.com/office/powerpoint/2010/main" val="22279109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69476"/>
            <a:ext cx="7907007" cy="523220"/>
          </a:xfrm>
          <a:prstGeom prst="rect">
            <a:avLst/>
          </a:prstGeom>
          <a:noFill/>
        </p:spPr>
        <p:txBody>
          <a:bodyPr wrap="none" rtlCol="0">
            <a:spAutoFit/>
          </a:bodyPr>
          <a:lstStyle/>
          <a:p>
            <a:r>
              <a:rPr lang="de-DE" sz="2800" b="1" dirty="0" smtClean="0"/>
              <a:t>III. Umsetzungsmöglichkeiten: Verlaufsskizze</a:t>
            </a:r>
            <a:endParaRPr lang="de-DE" sz="2800" b="1" dirty="0"/>
          </a:p>
        </p:txBody>
      </p:sp>
      <p:sp>
        <p:nvSpPr>
          <p:cNvPr id="3" name="Textfeld 2"/>
          <p:cNvSpPr txBox="1"/>
          <p:nvPr/>
        </p:nvSpPr>
        <p:spPr>
          <a:xfrm>
            <a:off x="179512" y="954593"/>
            <a:ext cx="8964488" cy="3600986"/>
          </a:xfrm>
          <a:prstGeom prst="rect">
            <a:avLst/>
          </a:prstGeom>
          <a:noFill/>
        </p:spPr>
        <p:txBody>
          <a:bodyPr wrap="square" rtlCol="0">
            <a:spAutoFit/>
          </a:bodyPr>
          <a:lstStyle/>
          <a:p>
            <a:pPr>
              <a:spcBef>
                <a:spcPts val="600"/>
              </a:spcBef>
              <a:spcAft>
                <a:spcPts val="600"/>
              </a:spcAft>
            </a:pPr>
            <a:r>
              <a:rPr lang="de-DE" sz="2400" b="1" dirty="0" smtClean="0"/>
              <a:t>1. Einführung in die Thematik (1)</a:t>
            </a:r>
          </a:p>
          <a:p>
            <a:pPr>
              <a:spcBef>
                <a:spcPts val="600"/>
              </a:spcBef>
              <a:spcAft>
                <a:spcPts val="600"/>
              </a:spcAft>
            </a:pPr>
            <a:r>
              <a:rPr lang="de-DE" sz="2400" dirty="0" smtClean="0"/>
              <a:t>2. Physisch-geographische Grundlagen I: Submarines Relief (1)</a:t>
            </a:r>
          </a:p>
          <a:p>
            <a:pPr>
              <a:spcBef>
                <a:spcPts val="600"/>
              </a:spcBef>
              <a:spcAft>
                <a:spcPts val="600"/>
              </a:spcAft>
            </a:pPr>
            <a:r>
              <a:rPr lang="de-DE" sz="2400" dirty="0" smtClean="0"/>
              <a:t>3. Physisch-geographische Grundlagen II: System Meer (2-3)</a:t>
            </a:r>
          </a:p>
          <a:p>
            <a:pPr>
              <a:spcBef>
                <a:spcPts val="600"/>
              </a:spcBef>
              <a:spcAft>
                <a:spcPts val="600"/>
              </a:spcAft>
            </a:pPr>
            <a:r>
              <a:rPr lang="de-DE" sz="2400" dirty="0" smtClean="0"/>
              <a:t>4. Klimawandel: Folgen und Schutzmaßnahmen (3)</a:t>
            </a:r>
          </a:p>
          <a:p>
            <a:pPr>
              <a:spcBef>
                <a:spcPts val="600"/>
              </a:spcBef>
              <a:spcAft>
                <a:spcPts val="600"/>
              </a:spcAft>
            </a:pPr>
            <a:r>
              <a:rPr lang="de-DE" sz="2400" dirty="0" smtClean="0"/>
              <a:t>5. Gefährdungen und nachhaltige Nutzung (3)</a:t>
            </a:r>
          </a:p>
          <a:p>
            <a:pPr>
              <a:spcBef>
                <a:spcPts val="600"/>
              </a:spcBef>
              <a:spcAft>
                <a:spcPts val="600"/>
              </a:spcAft>
            </a:pPr>
            <a:endParaRPr lang="de-DE" sz="2400" dirty="0"/>
          </a:p>
          <a:p>
            <a:pPr>
              <a:spcBef>
                <a:spcPts val="600"/>
              </a:spcBef>
              <a:spcAft>
                <a:spcPts val="600"/>
              </a:spcAft>
            </a:pPr>
            <a:r>
              <a:rPr lang="de-DE" sz="2400" dirty="0" smtClean="0">
                <a:latin typeface="Wingdings"/>
                <a:ea typeface="Wingdings"/>
                <a:cs typeface="Wingdings"/>
                <a:sym typeface="Wingdings"/>
              </a:rPr>
              <a:t> </a:t>
            </a:r>
            <a:r>
              <a:rPr lang="de-DE" sz="2400" dirty="0" smtClean="0">
                <a:latin typeface="Arial"/>
                <a:ea typeface="Wingdings"/>
                <a:cs typeface="Arial"/>
                <a:sym typeface="Wingdings"/>
              </a:rPr>
              <a:t>jeweils Unterrichtsstruktur</a:t>
            </a:r>
            <a:endParaRPr lang="de-DE" sz="2400" dirty="0"/>
          </a:p>
        </p:txBody>
      </p:sp>
    </p:spTree>
    <p:extLst>
      <p:ext uri="{BB962C8B-B14F-4D97-AF65-F5344CB8AC3E}">
        <p14:creationId xmlns:p14="http://schemas.microsoft.com/office/powerpoint/2010/main" val="37971319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69476"/>
            <a:ext cx="7907007" cy="523220"/>
          </a:xfrm>
          <a:prstGeom prst="rect">
            <a:avLst/>
          </a:prstGeom>
          <a:noFill/>
        </p:spPr>
        <p:txBody>
          <a:bodyPr wrap="none" rtlCol="0">
            <a:spAutoFit/>
          </a:bodyPr>
          <a:lstStyle/>
          <a:p>
            <a:r>
              <a:rPr lang="de-DE" sz="2800" b="1" dirty="0" smtClean="0"/>
              <a:t>III. Umsetzungsmöglichkeiten: Verlaufsskizze</a:t>
            </a:r>
            <a:endParaRPr lang="de-DE" sz="2800" b="1" dirty="0"/>
          </a:p>
        </p:txBody>
      </p:sp>
      <p:sp>
        <p:nvSpPr>
          <p:cNvPr id="3" name="Textfeld 2"/>
          <p:cNvSpPr txBox="1"/>
          <p:nvPr/>
        </p:nvSpPr>
        <p:spPr>
          <a:xfrm>
            <a:off x="179512" y="954593"/>
            <a:ext cx="8964488" cy="461665"/>
          </a:xfrm>
          <a:prstGeom prst="rect">
            <a:avLst/>
          </a:prstGeom>
          <a:noFill/>
        </p:spPr>
        <p:txBody>
          <a:bodyPr wrap="square" rtlCol="0">
            <a:spAutoFit/>
          </a:bodyPr>
          <a:lstStyle/>
          <a:p>
            <a:pPr>
              <a:spcBef>
                <a:spcPts val="600"/>
              </a:spcBef>
              <a:spcAft>
                <a:spcPts val="600"/>
              </a:spcAft>
            </a:pPr>
            <a:r>
              <a:rPr lang="de-DE" sz="2400" b="1" dirty="0" smtClean="0"/>
              <a:t>1. Einführung in die Thematik (1)</a:t>
            </a:r>
          </a:p>
        </p:txBody>
      </p:sp>
      <p:sp>
        <p:nvSpPr>
          <p:cNvPr id="4" name="Textfeld 3"/>
          <p:cNvSpPr txBox="1"/>
          <p:nvPr/>
        </p:nvSpPr>
        <p:spPr>
          <a:xfrm>
            <a:off x="611560" y="1628800"/>
            <a:ext cx="8596224" cy="5078313"/>
          </a:xfrm>
          <a:prstGeom prst="rect">
            <a:avLst/>
          </a:prstGeom>
          <a:noFill/>
        </p:spPr>
        <p:txBody>
          <a:bodyPr wrap="none" rtlCol="0">
            <a:spAutoFit/>
          </a:bodyPr>
          <a:lstStyle/>
          <a:p>
            <a:r>
              <a:rPr lang="de-DE" sz="2400" u="sng" dirty="0" smtClean="0"/>
              <a:t>a) Einstieg</a:t>
            </a:r>
          </a:p>
          <a:p>
            <a:endParaRPr lang="de-DE" sz="2400" dirty="0" smtClean="0"/>
          </a:p>
          <a:p>
            <a:pPr marL="342900" indent="-342900">
              <a:spcBef>
                <a:spcPts val="600"/>
              </a:spcBef>
              <a:spcAft>
                <a:spcPts val="600"/>
              </a:spcAft>
              <a:buFont typeface="Arial"/>
              <a:buChar char="•"/>
            </a:pPr>
            <a:r>
              <a:rPr lang="de-DE" sz="2400" dirty="0"/>
              <a:t>Bedeutung und Faszination Meeresräume </a:t>
            </a:r>
            <a:br>
              <a:rPr lang="de-DE" sz="2400" dirty="0"/>
            </a:br>
            <a:r>
              <a:rPr lang="de-DE" sz="2400" dirty="0"/>
              <a:t>(</a:t>
            </a:r>
            <a:r>
              <a:rPr lang="de-DE" sz="2400" dirty="0" err="1"/>
              <a:t>ppt</a:t>
            </a:r>
            <a:r>
              <a:rPr lang="de-DE" sz="2400" dirty="0"/>
              <a:t>, </a:t>
            </a:r>
            <a:r>
              <a:rPr lang="de-DE" sz="2400" dirty="0" err="1"/>
              <a:t>Chimneys</a:t>
            </a:r>
            <a:r>
              <a:rPr lang="de-DE" sz="2400" dirty="0"/>
              <a:t>, kurzer Film, z.B. Terra X Universum der </a:t>
            </a:r>
            <a:br>
              <a:rPr lang="de-DE" sz="2400" dirty="0"/>
            </a:br>
            <a:r>
              <a:rPr lang="de-DE" sz="2400" dirty="0"/>
              <a:t>Ozeane https://</a:t>
            </a:r>
            <a:r>
              <a:rPr lang="de-DE" sz="2400" dirty="0" err="1"/>
              <a:t>www.youtube.com</a:t>
            </a:r>
            <a:r>
              <a:rPr lang="de-DE" sz="2400" dirty="0"/>
              <a:t>/</a:t>
            </a:r>
            <a:r>
              <a:rPr lang="de-DE" sz="2400" dirty="0" err="1"/>
              <a:t>watch?v</a:t>
            </a:r>
            <a:r>
              <a:rPr lang="de-DE" sz="2400" dirty="0"/>
              <a:t>=-</a:t>
            </a:r>
            <a:r>
              <a:rPr lang="de-DE" sz="2400" dirty="0" err="1"/>
              <a:t>ZwFnGxCJhg</a:t>
            </a:r>
            <a:r>
              <a:rPr lang="de-DE" sz="2400" dirty="0"/>
              <a:t>)</a:t>
            </a:r>
          </a:p>
          <a:p>
            <a:pPr marL="342900" indent="-342900">
              <a:spcBef>
                <a:spcPts val="600"/>
              </a:spcBef>
              <a:spcAft>
                <a:spcPts val="600"/>
              </a:spcAft>
              <a:buFont typeface="Arial"/>
              <a:buChar char="•"/>
            </a:pPr>
            <a:r>
              <a:rPr lang="de-DE" sz="2400" dirty="0"/>
              <a:t>aktueller Bezug </a:t>
            </a:r>
            <a:r>
              <a:rPr lang="de-DE" sz="2400" dirty="0" smtClean="0"/>
              <a:t>(Plastikmüll, </a:t>
            </a:r>
            <a:r>
              <a:rPr lang="de-DE" sz="2400" dirty="0" smtClean="0">
                <a:solidFill>
                  <a:srgbClr val="000000"/>
                </a:solidFill>
              </a:rPr>
              <a:t>Container-Havarie Nordsee</a:t>
            </a:r>
            <a:r>
              <a:rPr lang="de-DE" sz="2400" dirty="0" smtClean="0"/>
              <a:t>, </a:t>
            </a:r>
          </a:p>
          <a:p>
            <a:pPr marL="342900" indent="-342900">
              <a:spcBef>
                <a:spcPts val="600"/>
              </a:spcBef>
              <a:spcAft>
                <a:spcPts val="600"/>
              </a:spcAft>
              <a:buFont typeface="Arial"/>
              <a:buChar char="•"/>
            </a:pPr>
            <a:r>
              <a:rPr lang="de-DE" sz="2400" dirty="0"/>
              <a:t> </a:t>
            </a:r>
            <a:r>
              <a:rPr lang="de-DE" sz="2400" dirty="0" smtClean="0"/>
              <a:t>                          Rossmeer...)</a:t>
            </a:r>
            <a:endParaRPr lang="de-DE" sz="2400" dirty="0"/>
          </a:p>
          <a:p>
            <a:pPr marL="342900" indent="-342900">
              <a:spcBef>
                <a:spcPts val="600"/>
              </a:spcBef>
              <a:spcAft>
                <a:spcPts val="600"/>
              </a:spcAft>
              <a:buFont typeface="Arial"/>
              <a:buChar char="•"/>
            </a:pPr>
            <a:r>
              <a:rPr lang="de-DE" sz="2400" dirty="0"/>
              <a:t>Frank Schätzing </a:t>
            </a:r>
            <a:r>
              <a:rPr lang="mr-IN" sz="2400" dirty="0"/>
              <a:t>–</a:t>
            </a:r>
            <a:r>
              <a:rPr lang="de-DE" sz="2400" dirty="0"/>
              <a:t> Der Schwarm</a:t>
            </a:r>
          </a:p>
          <a:p>
            <a:pPr marL="342900" indent="-342900">
              <a:spcBef>
                <a:spcPts val="600"/>
              </a:spcBef>
              <a:spcAft>
                <a:spcPts val="600"/>
              </a:spcAft>
              <a:buFont typeface="Arial"/>
              <a:buChar char="•"/>
            </a:pPr>
            <a:r>
              <a:rPr lang="de-DE" sz="2400" dirty="0"/>
              <a:t>affektiver Zugang (Meeresrauschen, Ertasten,...)</a:t>
            </a:r>
          </a:p>
          <a:p>
            <a:pPr marL="342900" indent="-342900">
              <a:spcBef>
                <a:spcPts val="600"/>
              </a:spcBef>
              <a:spcAft>
                <a:spcPts val="600"/>
              </a:spcAft>
              <a:buFont typeface="Arial"/>
              <a:buChar char="•"/>
            </a:pPr>
            <a:r>
              <a:rPr lang="de-DE" sz="2400" dirty="0"/>
              <a:t>...</a:t>
            </a:r>
          </a:p>
          <a:p>
            <a:endParaRPr lang="de-DE" sz="2400" dirty="0" smtClean="0"/>
          </a:p>
        </p:txBody>
      </p:sp>
    </p:spTree>
    <p:extLst>
      <p:ext uri="{BB962C8B-B14F-4D97-AF65-F5344CB8AC3E}">
        <p14:creationId xmlns:p14="http://schemas.microsoft.com/office/powerpoint/2010/main" val="1908932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Design ZPG">
  <a:themeElements>
    <a:clrScheme name="RPF-PowerpointVorlage 1">
      <a:dk1>
        <a:srgbClr val="000000"/>
      </a:dk1>
      <a:lt1>
        <a:srgbClr val="FFFFC1"/>
      </a:lt1>
      <a:dk2>
        <a:srgbClr val="000000"/>
      </a:dk2>
      <a:lt2>
        <a:srgbClr val="C0C0C0"/>
      </a:lt2>
      <a:accent1>
        <a:srgbClr val="969696"/>
      </a:accent1>
      <a:accent2>
        <a:srgbClr val="0000FF"/>
      </a:accent2>
      <a:accent3>
        <a:srgbClr val="FFFFDD"/>
      </a:accent3>
      <a:accent4>
        <a:srgbClr val="000000"/>
      </a:accent4>
      <a:accent5>
        <a:srgbClr val="C9C9C9"/>
      </a:accent5>
      <a:accent6>
        <a:srgbClr val="0000E7"/>
      </a:accent6>
      <a:hlink>
        <a:srgbClr val="FF0000"/>
      </a:hlink>
      <a:folHlink>
        <a:srgbClr val="5F5F5F"/>
      </a:folHlink>
    </a:clrScheme>
    <a:fontScheme name="RPF-PowerpointVorlage">
      <a:majorFont>
        <a:latin typeface="Times"/>
        <a:ea typeface=""/>
        <a:cs typeface=""/>
      </a:majorFont>
      <a:minorFont>
        <a:latin typeface="Time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Times"/>
          </a:defRPr>
        </a:defPPr>
      </a:lstStyle>
    </a:lnDef>
  </a:objectDefaults>
  <a:extraClrSchemeLst>
    <a:extraClrScheme>
      <a:clrScheme name="RPF-PowerpointVorlage 1">
        <a:dk1>
          <a:srgbClr val="000000"/>
        </a:dk1>
        <a:lt1>
          <a:srgbClr val="FFFFC1"/>
        </a:lt1>
        <a:dk2>
          <a:srgbClr val="000000"/>
        </a:dk2>
        <a:lt2>
          <a:srgbClr val="C0C0C0"/>
        </a:lt2>
        <a:accent1>
          <a:srgbClr val="969696"/>
        </a:accent1>
        <a:accent2>
          <a:srgbClr val="0000FF"/>
        </a:accent2>
        <a:accent3>
          <a:srgbClr val="FFFFDD"/>
        </a:accent3>
        <a:accent4>
          <a:srgbClr val="000000"/>
        </a:accent4>
        <a:accent5>
          <a:srgbClr val="C9C9C9"/>
        </a:accent5>
        <a:accent6>
          <a:srgbClr val="0000E7"/>
        </a:accent6>
        <a:hlink>
          <a:srgbClr val="FF0000"/>
        </a:hlink>
        <a:folHlink>
          <a:srgbClr val="5F5F5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Workshop Bevölkerung 03.07.2016" id="{F832FF37-D644-7A40-A6A8-13555E27405B}" vid="{59E944DD-3A7E-9047-ADC7-A47772B7A3F7}"/>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2318</Words>
  <Application>Microsoft Macintosh PowerPoint</Application>
  <PresentationFormat>Bildschirmpräsentation (4:3)</PresentationFormat>
  <Paragraphs>429</Paragraphs>
  <Slides>53</Slides>
  <Notes>28</Notes>
  <HiddenSlides>0</HiddenSlides>
  <MMClips>0</MMClips>
  <ScaleCrop>false</ScaleCrop>
  <HeadingPairs>
    <vt:vector size="4" baseType="variant">
      <vt:variant>
        <vt:lpstr>Design</vt:lpstr>
      </vt:variant>
      <vt:variant>
        <vt:i4>1</vt:i4>
      </vt:variant>
      <vt:variant>
        <vt:lpstr>Folientitel</vt:lpstr>
      </vt:variant>
      <vt:variant>
        <vt:i4>53</vt:i4>
      </vt:variant>
    </vt:vector>
  </HeadingPairs>
  <TitlesOfParts>
    <vt:vector size="54" baseType="lpstr">
      <vt:lpstr>Design ZPG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2016-07-03T19:46:36Z</dcterms:created>
  <dcterms:modified xsi:type="dcterms:W3CDTF">2019-02-13T19:31:57Z</dcterms:modified>
</cp:coreProperties>
</file>