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25.xml.rels" ContentType="application/vnd.openxmlformats-package.relationships+xml"/>
  <Override PartName="/ppt/notesSlides/_rels/notesSlide10.xml.rels" ContentType="application/vnd.openxmlformats-package.relationships+xml"/>
  <Override PartName="/ppt/notesSlides/_rels/notesSlide24.xml.rels" ContentType="application/vnd.openxmlformats-package.relationships+xml"/>
  <Override PartName="/ppt/notesSlides/_rels/notesSlide26.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23.xml.rels" ContentType="application/vnd.openxmlformats-package.relationships+xml"/>
  <Override PartName="/ppt/notesSlides/_rels/notesSlide29.xml.rels" ContentType="application/vnd.openxmlformats-package.relationships+xml"/>
  <Override PartName="/ppt/notesSlides/_rels/notesSlide5.xml.rels" ContentType="application/vnd.openxmlformats-package.relationships+xml"/>
  <Override PartName="/ppt/notesSlides/_rels/notesSlide21.xml.rels" ContentType="application/vnd.openxmlformats-package.relationships+xml"/>
  <Override PartName="/ppt/notesSlides/_rels/notesSlide27.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31.xml.rels" ContentType="application/vnd.openxmlformats-package.relationships+xml"/>
  <Override PartName="/ppt/notesSlides/_rels/notesSlide15.xml.rels" ContentType="application/vnd.openxmlformats-package.relationships+xml"/>
  <Override PartName="/ppt/notesSlides/_rels/notesSlide6.xml.rels" ContentType="application/vnd.openxmlformats-package.relationships+xml"/>
  <Override PartName="/ppt/notesSlides/_rels/notesSlide18.xml.rels" ContentType="application/vnd.openxmlformats-package.relationships+xml"/>
  <Override PartName="/ppt/notesSlides/_rels/notesSlide12.xml.rels" ContentType="application/vnd.openxmlformats-package.relationships+xml"/>
  <Override PartName="/ppt/notesSlides/_rels/notesSlide20.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4.xml.rels" ContentType="application/vnd.openxmlformats-package.relationships+xml"/>
  <Override PartName="/ppt/notesSlides/_rels/notesSlide16.xml.rels" ContentType="application/vnd.openxmlformats-package.relationships+xml"/>
  <Override PartName="/ppt/notesSlides/_rels/notesSlide7.xml.rels" ContentType="application/vnd.openxmlformats-package.relationships+xml"/>
  <Override PartName="/ppt/notesSlides/_rels/notesSlide32.xml.rels" ContentType="application/vnd.openxmlformats-package.relationships+xml"/>
  <Override PartName="/ppt/notesSlides/_rels/notesSlide22.xml.rels" ContentType="application/vnd.openxmlformats-package.relationship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5.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media/image22.png" ContentType="image/png"/>
  <Override PartName="/ppt/media/image21.jpeg" ContentType="image/jpeg"/>
  <Override PartName="/ppt/media/image29.png" ContentType="image/png"/>
  <Override PartName="/ppt/media/image13.jpeg" ContentType="image/jpeg"/>
  <Override PartName="/ppt/media/image23.png" ContentType="image/png"/>
  <Override PartName="/ppt/media/image6.png" ContentType="image/png"/>
  <Override PartName="/ppt/media/image7.png" ContentType="image/png"/>
  <Override PartName="/ppt/media/image16.wmf" ContentType="image/x-wmf"/>
  <Override PartName="/ppt/media/image8.png" ContentType="image/png"/>
  <Override PartName="/ppt/media/image15.wmf" ContentType="image/x-wmf"/>
  <Override PartName="/ppt/media/image14.jpeg" ContentType="image/jpeg"/>
  <Override PartName="/ppt/media/image9.jpeg" ContentType="image/jpeg"/>
  <Override PartName="/ppt/media/image28.png" ContentType="image/png"/>
  <Override PartName="/ppt/media/image5.png" ContentType="image/png"/>
  <Override PartName="/ppt/media/image10.jpeg" ContentType="image/jpeg"/>
  <Override PartName="/ppt/media/image30.png" ContentType="image/png"/>
  <Override PartName="/ppt/media/image12.jpeg" ContentType="image/jpeg"/>
  <Override PartName="/ppt/media/image4.png" ContentType="image/png"/>
  <Override PartName="/ppt/media/image27.png" ContentType="image/png"/>
  <Override PartName="/ppt/media/image3.png" ContentType="image/png"/>
  <Override PartName="/ppt/media/image26.png" ContentType="image/png"/>
  <Override PartName="/ppt/media/image32.png" ContentType="image/png"/>
  <Override PartName="/ppt/media/image2.png" ContentType="image/png"/>
  <Override PartName="/ppt/media/image25.png" ContentType="image/png"/>
  <Override PartName="/ppt/media/image31.png" ContentType="image/png"/>
  <Override PartName="/ppt/media/image1.png" ContentType="image/png"/>
  <Override PartName="/ppt/media/image11.jpeg" ContentType="image/jpeg"/>
  <Override PartName="/ppt/media/image24.png" ContentType="image/png"/>
  <Override PartName="/ppt/media/image17.png" ContentType="image/png"/>
  <Override PartName="/ppt/media/image18.jpeg" ContentType="image/jpeg"/>
  <Override PartName="/ppt/media/image19.png" ContentType="image/png"/>
  <Override PartName="/ppt/media/image20.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8.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slide30.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3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x="9144000" cy="6858000"/>
  <p:notesSz cx="6669087" cy="987266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
</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6550E-51EC-4B2D-B888-4A09A1CABA26}" type="doc">
      <dgm:prSet loTypeId="urn:microsoft.com/office/officeart/2005/8/layout/arrow2" loCatId="process" qsTypeId="urn:microsoft.com/office/officeart/2005/8/quickstyle/simple5" qsCatId="simple" csTypeId="urn:microsoft.com/office/officeart/2005/8/colors/accent0_3" csCatId="mainScheme" phldr="1"/>
      <dgm:spPr/>
      <dgm:t>
        <a:bodyPr/>
        <a:lstStyle/>
        <a:p>
          <a:endParaRPr lang="de-DE"/>
        </a:p>
      </dgm:t>
    </dgm:pt>
    <dgm:pt modelId="{9266FF6E-D11A-436E-838D-40AD116ADB61}">
      <dgm:prSet phldrT="[Text]"/>
      <dgm:spPr/>
      <dgm:t>
        <a:bodyPr/>
        <a:lstStyle/>
        <a:p>
          <a:r>
            <a:rPr lang="de-DE" dirty="0"/>
            <a:t>an der eigenen Stadt – frontal</a:t>
          </a:r>
        </a:p>
      </dgm:t>
    </dgm:pt>
    <dgm:pt modelId="{7122C798-D456-4877-815B-4086113992E4}" type="parTrans" cxnId="{D328CA4E-604C-4CE3-83AB-A26D16CB4C8A}">
      <dgm:prSet/>
      <dgm:spPr/>
      <dgm:t>
        <a:bodyPr/>
        <a:lstStyle/>
        <a:p>
          <a:endParaRPr lang="de-DE"/>
        </a:p>
      </dgm:t>
    </dgm:pt>
    <dgm:pt modelId="{DE46B018-C142-4999-8055-4018893DA7F9}" type="sibTrans" cxnId="{D328CA4E-604C-4CE3-83AB-A26D16CB4C8A}">
      <dgm:prSet/>
      <dgm:spPr/>
      <dgm:t>
        <a:bodyPr/>
        <a:lstStyle/>
        <a:p>
          <a:endParaRPr lang="de-DE"/>
        </a:p>
      </dgm:t>
    </dgm:pt>
    <dgm:pt modelId="{B6E10C55-FA29-4A4A-9C41-A07A96FD5761}">
      <dgm:prSet phldrT="[Text]"/>
      <dgm:spPr/>
      <dgm:t>
        <a:bodyPr/>
        <a:lstStyle/>
        <a:p>
          <a:r>
            <a:rPr lang="de-DE" dirty="0"/>
            <a:t>an einer anderen (eher bekannten) Stadt – frontal</a:t>
          </a:r>
        </a:p>
      </dgm:t>
    </dgm:pt>
    <dgm:pt modelId="{1AC84861-D902-4328-AD7B-79B48B940F73}" type="parTrans" cxnId="{13186775-0853-443D-A57B-0D5CE201B4DE}">
      <dgm:prSet/>
      <dgm:spPr/>
      <dgm:t>
        <a:bodyPr/>
        <a:lstStyle/>
        <a:p>
          <a:endParaRPr lang="de-DE"/>
        </a:p>
      </dgm:t>
    </dgm:pt>
    <dgm:pt modelId="{B709E27D-683E-4822-8C77-0C62DDF004F3}" type="sibTrans" cxnId="{13186775-0853-443D-A57B-0D5CE201B4DE}">
      <dgm:prSet/>
      <dgm:spPr/>
      <dgm:t>
        <a:bodyPr/>
        <a:lstStyle/>
        <a:p>
          <a:endParaRPr lang="de-DE"/>
        </a:p>
      </dgm:t>
    </dgm:pt>
    <dgm:pt modelId="{E45C053F-9795-45D1-B0D6-C03DF1A37ED4}">
      <dgm:prSet phldrT="[Text]"/>
      <dgm:spPr/>
      <dgm:t>
        <a:bodyPr/>
        <a:lstStyle/>
        <a:p>
          <a:r>
            <a:rPr lang="de-DE" dirty="0"/>
            <a:t>differenziert: Hauptgruppe frontal, Experten in Kleingruppen an anderer Stadt</a:t>
          </a:r>
        </a:p>
      </dgm:t>
    </dgm:pt>
    <dgm:pt modelId="{43ED0631-32E3-4310-816D-9A6987379CD3}" type="parTrans" cxnId="{EA8334A7-5A2E-485D-A504-6BBDC45881BE}">
      <dgm:prSet/>
      <dgm:spPr/>
      <dgm:t>
        <a:bodyPr/>
        <a:lstStyle/>
        <a:p>
          <a:endParaRPr lang="de-DE"/>
        </a:p>
      </dgm:t>
    </dgm:pt>
    <dgm:pt modelId="{0EBBA8F6-BC6B-4295-AC4D-7EB895CAFF66}" type="sibTrans" cxnId="{EA8334A7-5A2E-485D-A504-6BBDC45881BE}">
      <dgm:prSet/>
      <dgm:spPr/>
      <dgm:t>
        <a:bodyPr/>
        <a:lstStyle/>
        <a:p>
          <a:endParaRPr lang="de-DE"/>
        </a:p>
      </dgm:t>
    </dgm:pt>
    <dgm:pt modelId="{DD6AAE29-38AE-422F-804B-845394190651}">
      <dgm:prSet/>
      <dgm:spPr/>
      <dgm:t>
        <a:bodyPr/>
        <a:lstStyle/>
        <a:p>
          <a:r>
            <a:rPr lang="de-DE" dirty="0"/>
            <a:t>an mehreren Städten – arbeitsteilige Gruppenarbeit</a:t>
          </a:r>
        </a:p>
      </dgm:t>
    </dgm:pt>
    <dgm:pt modelId="{CFB040E9-29D8-44CC-9C06-DCE4D0E9F314}" type="parTrans" cxnId="{23F70C5E-714A-4E0F-9CF7-A8A3B5B9D2D3}">
      <dgm:prSet/>
      <dgm:spPr/>
      <dgm:t>
        <a:bodyPr/>
        <a:lstStyle/>
        <a:p>
          <a:endParaRPr lang="de-DE"/>
        </a:p>
      </dgm:t>
    </dgm:pt>
    <dgm:pt modelId="{4D6DC854-CD4B-4FBE-9A3B-6D87159FF23C}" type="sibTrans" cxnId="{23F70C5E-714A-4E0F-9CF7-A8A3B5B9D2D3}">
      <dgm:prSet/>
      <dgm:spPr/>
      <dgm:t>
        <a:bodyPr/>
        <a:lstStyle/>
        <a:p>
          <a:endParaRPr lang="de-DE"/>
        </a:p>
      </dgm:t>
    </dgm:pt>
    <dgm:pt modelId="{08EC0FBA-5153-4928-86E8-0E0782CB3A3A}" type="pres">
      <dgm:prSet presAssocID="{A2A6550E-51EC-4B2D-B888-4A09A1CABA26}" presName="arrowDiagram" presStyleCnt="0">
        <dgm:presLayoutVars>
          <dgm:chMax val="5"/>
          <dgm:dir/>
          <dgm:resizeHandles val="exact"/>
        </dgm:presLayoutVars>
      </dgm:prSet>
      <dgm:spPr/>
    </dgm:pt>
    <dgm:pt modelId="{93192A40-9888-4EA8-B223-125CBC9A1FAB}" type="pres">
      <dgm:prSet presAssocID="{A2A6550E-51EC-4B2D-B888-4A09A1CABA26}" presName="arrow" presStyleLbl="bgShp" presStyleIdx="0" presStyleCnt="1" custLinFactNeighborX="12583" custLinFactNeighborY="41207"/>
      <dgm:spPr/>
    </dgm:pt>
    <dgm:pt modelId="{70E9FB91-AE94-4877-8683-D3A45BE9AE0D}" type="pres">
      <dgm:prSet presAssocID="{A2A6550E-51EC-4B2D-B888-4A09A1CABA26}" presName="arrowDiagram4" presStyleCnt="0"/>
      <dgm:spPr/>
    </dgm:pt>
    <dgm:pt modelId="{7B69DDFA-AF92-4EE5-8C37-9F0308422E67}" type="pres">
      <dgm:prSet presAssocID="{9266FF6E-D11A-436E-838D-40AD116ADB61}" presName="bullet4a" presStyleLbl="node1" presStyleIdx="0" presStyleCnt="4"/>
      <dgm:spPr/>
    </dgm:pt>
    <dgm:pt modelId="{74C0735B-B380-48D1-B021-FBE903318F99}" type="pres">
      <dgm:prSet presAssocID="{9266FF6E-D11A-436E-838D-40AD116ADB61}" presName="textBox4a" presStyleLbl="revTx" presStyleIdx="0" presStyleCnt="4" custScaleX="102858">
        <dgm:presLayoutVars>
          <dgm:bulletEnabled val="1"/>
        </dgm:presLayoutVars>
      </dgm:prSet>
      <dgm:spPr/>
    </dgm:pt>
    <dgm:pt modelId="{4EC5A331-E2C6-4CC4-89F3-04A01A34E4C5}" type="pres">
      <dgm:prSet presAssocID="{B6E10C55-FA29-4A4A-9C41-A07A96FD5761}" presName="bullet4b" presStyleLbl="node1" presStyleIdx="1" presStyleCnt="4"/>
      <dgm:spPr/>
    </dgm:pt>
    <dgm:pt modelId="{9859EF92-DE04-4677-813B-D08A3720E458}" type="pres">
      <dgm:prSet presAssocID="{B6E10C55-FA29-4A4A-9C41-A07A96FD5761}" presName="textBox4b" presStyleLbl="revTx" presStyleIdx="1" presStyleCnt="4" custScaleX="114842">
        <dgm:presLayoutVars>
          <dgm:bulletEnabled val="1"/>
        </dgm:presLayoutVars>
      </dgm:prSet>
      <dgm:spPr/>
    </dgm:pt>
    <dgm:pt modelId="{8B8CD7B4-072E-4880-8F07-12832BC30EFD}" type="pres">
      <dgm:prSet presAssocID="{E45C053F-9795-45D1-B0D6-C03DF1A37ED4}" presName="bullet4c" presStyleLbl="node1" presStyleIdx="2" presStyleCnt="4"/>
      <dgm:spPr/>
    </dgm:pt>
    <dgm:pt modelId="{B939C00F-142F-4DFF-8B01-12CEF975D030}" type="pres">
      <dgm:prSet presAssocID="{E45C053F-9795-45D1-B0D6-C03DF1A37ED4}" presName="textBox4c" presStyleLbl="revTx" presStyleIdx="2" presStyleCnt="4">
        <dgm:presLayoutVars>
          <dgm:bulletEnabled val="1"/>
        </dgm:presLayoutVars>
      </dgm:prSet>
      <dgm:spPr/>
    </dgm:pt>
    <dgm:pt modelId="{7F300FF1-6F15-4729-B2C6-494611B5DC5E}" type="pres">
      <dgm:prSet presAssocID="{DD6AAE29-38AE-422F-804B-845394190651}" presName="bullet4d" presStyleLbl="node1" presStyleIdx="3" presStyleCnt="4"/>
      <dgm:spPr/>
    </dgm:pt>
    <dgm:pt modelId="{9EC49948-1104-499C-9701-2D020D58686A}" type="pres">
      <dgm:prSet presAssocID="{DD6AAE29-38AE-422F-804B-845394190651}" presName="textBox4d" presStyleLbl="revTx" presStyleIdx="3" presStyleCnt="4">
        <dgm:presLayoutVars>
          <dgm:bulletEnabled val="1"/>
        </dgm:presLayoutVars>
      </dgm:prSet>
      <dgm:spPr/>
    </dgm:pt>
  </dgm:ptLst>
  <dgm:cxnLst>
    <dgm:cxn modelId="{682D2407-7226-4164-A711-22F096954A4F}" type="presOf" srcId="{A2A6550E-51EC-4B2D-B888-4A09A1CABA26}" destId="{08EC0FBA-5153-4928-86E8-0E0782CB3A3A}" srcOrd="0" destOrd="0" presId="urn:microsoft.com/office/officeart/2005/8/layout/arrow2"/>
    <dgm:cxn modelId="{23F70C5E-714A-4E0F-9CF7-A8A3B5B9D2D3}" srcId="{A2A6550E-51EC-4B2D-B888-4A09A1CABA26}" destId="{DD6AAE29-38AE-422F-804B-845394190651}" srcOrd="3" destOrd="0" parTransId="{CFB040E9-29D8-44CC-9C06-DCE4D0E9F314}" sibTransId="{4D6DC854-CD4B-4FBE-9A3B-6D87159FF23C}"/>
    <dgm:cxn modelId="{D328CA4E-604C-4CE3-83AB-A26D16CB4C8A}" srcId="{A2A6550E-51EC-4B2D-B888-4A09A1CABA26}" destId="{9266FF6E-D11A-436E-838D-40AD116ADB61}" srcOrd="0" destOrd="0" parTransId="{7122C798-D456-4877-815B-4086113992E4}" sibTransId="{DE46B018-C142-4999-8055-4018893DA7F9}"/>
    <dgm:cxn modelId="{4E7A3B75-5C63-4B5F-9207-6FBEC71834F6}" type="presOf" srcId="{9266FF6E-D11A-436E-838D-40AD116ADB61}" destId="{74C0735B-B380-48D1-B021-FBE903318F99}" srcOrd="0" destOrd="0" presId="urn:microsoft.com/office/officeart/2005/8/layout/arrow2"/>
    <dgm:cxn modelId="{13186775-0853-443D-A57B-0D5CE201B4DE}" srcId="{A2A6550E-51EC-4B2D-B888-4A09A1CABA26}" destId="{B6E10C55-FA29-4A4A-9C41-A07A96FD5761}" srcOrd="1" destOrd="0" parTransId="{1AC84861-D902-4328-AD7B-79B48B940F73}" sibTransId="{B709E27D-683E-4822-8C77-0C62DDF004F3}"/>
    <dgm:cxn modelId="{FC32BBA1-6368-40CE-91EB-9B9E718D5D06}" type="presOf" srcId="{DD6AAE29-38AE-422F-804B-845394190651}" destId="{9EC49948-1104-499C-9701-2D020D58686A}" srcOrd="0" destOrd="0" presId="urn:microsoft.com/office/officeart/2005/8/layout/arrow2"/>
    <dgm:cxn modelId="{EA8334A7-5A2E-485D-A504-6BBDC45881BE}" srcId="{A2A6550E-51EC-4B2D-B888-4A09A1CABA26}" destId="{E45C053F-9795-45D1-B0D6-C03DF1A37ED4}" srcOrd="2" destOrd="0" parTransId="{43ED0631-32E3-4310-816D-9A6987379CD3}" sibTransId="{0EBBA8F6-BC6B-4295-AC4D-7EB895CAFF66}"/>
    <dgm:cxn modelId="{A4BA16C0-74DE-4C71-937D-06620CE1F56A}" type="presOf" srcId="{E45C053F-9795-45D1-B0D6-C03DF1A37ED4}" destId="{B939C00F-142F-4DFF-8B01-12CEF975D030}" srcOrd="0" destOrd="0" presId="urn:microsoft.com/office/officeart/2005/8/layout/arrow2"/>
    <dgm:cxn modelId="{C9A1C8D9-5CF3-459A-A403-771D64DE2107}" type="presOf" srcId="{B6E10C55-FA29-4A4A-9C41-A07A96FD5761}" destId="{9859EF92-DE04-4677-813B-D08A3720E458}" srcOrd="0" destOrd="0" presId="urn:microsoft.com/office/officeart/2005/8/layout/arrow2"/>
    <dgm:cxn modelId="{966172A8-A8FE-4E44-AF9A-280FCD062739}" type="presParOf" srcId="{08EC0FBA-5153-4928-86E8-0E0782CB3A3A}" destId="{93192A40-9888-4EA8-B223-125CBC9A1FAB}" srcOrd="0" destOrd="0" presId="urn:microsoft.com/office/officeart/2005/8/layout/arrow2"/>
    <dgm:cxn modelId="{F7DDE615-4AD5-44D9-AFAC-F3302EA91599}" type="presParOf" srcId="{08EC0FBA-5153-4928-86E8-0E0782CB3A3A}" destId="{70E9FB91-AE94-4877-8683-D3A45BE9AE0D}" srcOrd="1" destOrd="0" presId="urn:microsoft.com/office/officeart/2005/8/layout/arrow2"/>
    <dgm:cxn modelId="{905EB655-7CDA-40D3-AA8F-33D25DE377CE}" type="presParOf" srcId="{70E9FB91-AE94-4877-8683-D3A45BE9AE0D}" destId="{7B69DDFA-AF92-4EE5-8C37-9F0308422E67}" srcOrd="0" destOrd="0" presId="urn:microsoft.com/office/officeart/2005/8/layout/arrow2"/>
    <dgm:cxn modelId="{CDE05B4D-0AF5-4D0C-8894-6CEB02B3D4F6}" type="presParOf" srcId="{70E9FB91-AE94-4877-8683-D3A45BE9AE0D}" destId="{74C0735B-B380-48D1-B021-FBE903318F99}" srcOrd="1" destOrd="0" presId="urn:microsoft.com/office/officeart/2005/8/layout/arrow2"/>
    <dgm:cxn modelId="{9EEB1A53-2420-4F28-85D4-0A4926CEE373}" type="presParOf" srcId="{70E9FB91-AE94-4877-8683-D3A45BE9AE0D}" destId="{4EC5A331-E2C6-4CC4-89F3-04A01A34E4C5}" srcOrd="2" destOrd="0" presId="urn:microsoft.com/office/officeart/2005/8/layout/arrow2"/>
    <dgm:cxn modelId="{58A4125A-B669-4D3C-8A76-F8EF756D5BC7}" type="presParOf" srcId="{70E9FB91-AE94-4877-8683-D3A45BE9AE0D}" destId="{9859EF92-DE04-4677-813B-D08A3720E458}" srcOrd="3" destOrd="0" presId="urn:microsoft.com/office/officeart/2005/8/layout/arrow2"/>
    <dgm:cxn modelId="{51AE035C-EBD7-449C-B0C4-B9D49748CAE6}" type="presParOf" srcId="{70E9FB91-AE94-4877-8683-D3A45BE9AE0D}" destId="{8B8CD7B4-072E-4880-8F07-12832BC30EFD}" srcOrd="4" destOrd="0" presId="urn:microsoft.com/office/officeart/2005/8/layout/arrow2"/>
    <dgm:cxn modelId="{E2DD3C8F-9321-4A0F-A887-208759A9BC15}" type="presParOf" srcId="{70E9FB91-AE94-4877-8683-D3A45BE9AE0D}" destId="{B939C00F-142F-4DFF-8B01-12CEF975D030}" srcOrd="5" destOrd="0" presId="urn:microsoft.com/office/officeart/2005/8/layout/arrow2"/>
    <dgm:cxn modelId="{37C6A596-AE4C-40DF-8B38-5839D82D804A}" type="presParOf" srcId="{70E9FB91-AE94-4877-8683-D3A45BE9AE0D}" destId="{7F300FF1-6F15-4729-B2C6-494611B5DC5E}" srcOrd="6" destOrd="0" presId="urn:microsoft.com/office/officeart/2005/8/layout/arrow2"/>
    <dgm:cxn modelId="{0B6CB9C4-6596-4EA1-96EA-4DDCBDA07C82}" type="presParOf" srcId="{70E9FB91-AE94-4877-8683-D3A45BE9AE0D}" destId="{9EC49948-1104-499C-9701-2D020D58686A}" srcOrd="7" destOrd="0" presId="urn:microsoft.com/office/officeart/2005/8/layout/arrow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92A40-9888-4EA8-B223-125CBC9A1FAB}">
      <dsp:nvSpPr>
        <dsp:cNvPr id="0" name=""/>
        <dsp:cNvSpPr/>
      </dsp:nvSpPr>
      <dsp:spPr>
        <a:xfrm>
          <a:off x="0" y="81853"/>
          <a:ext cx="7155977" cy="4472485"/>
        </a:xfrm>
        <a:prstGeom prst="swooshArrow">
          <a:avLst>
            <a:gd name="adj1" fmla="val 25000"/>
            <a:gd name="adj2" fmla="val 25000"/>
          </a:avLst>
        </a:prstGeom>
        <a:solidFill>
          <a:schemeClr val="dk2">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7B69DDFA-AF92-4EE5-8C37-9F0308422E67}">
      <dsp:nvSpPr>
        <dsp:cNvPr id="0" name=""/>
        <dsp:cNvSpPr/>
      </dsp:nvSpPr>
      <dsp:spPr>
        <a:xfrm>
          <a:off x="704863" y="3366666"/>
          <a:ext cx="164587" cy="164587"/>
        </a:xfrm>
        <a:prstGeom prst="ellipse">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sp>
    <dsp:sp modelId="{74C0735B-B380-48D1-B021-FBE903318F99}">
      <dsp:nvSpPr>
        <dsp:cNvPr id="0" name=""/>
        <dsp:cNvSpPr/>
      </dsp:nvSpPr>
      <dsp:spPr>
        <a:xfrm>
          <a:off x="769671" y="3448960"/>
          <a:ext cx="1258644" cy="106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11" tIns="0" rIns="0" bIns="0" numCol="1" spcCol="1270" anchor="t" anchorCtr="0">
          <a:noAutofit/>
        </a:bodyPr>
        <a:lstStyle/>
        <a:p>
          <a:pPr marL="0" lvl="0" indent="0" algn="l" defTabSz="666750">
            <a:lnSpc>
              <a:spcPct val="90000"/>
            </a:lnSpc>
            <a:spcBef>
              <a:spcPct val="0"/>
            </a:spcBef>
            <a:spcAft>
              <a:spcPct val="35000"/>
            </a:spcAft>
            <a:buNone/>
          </a:pPr>
          <a:r>
            <a:rPr lang="de-DE" sz="1500" kern="1200" dirty="0"/>
            <a:t>an der eigenen Stadt – frontal</a:t>
          </a:r>
        </a:p>
      </dsp:txBody>
      <dsp:txXfrm>
        <a:off x="769671" y="3448960"/>
        <a:ext cx="1258644" cy="1064451"/>
      </dsp:txXfrm>
    </dsp:sp>
    <dsp:sp modelId="{4EC5A331-E2C6-4CC4-89F3-04A01A34E4C5}">
      <dsp:nvSpPr>
        <dsp:cNvPr id="0" name=""/>
        <dsp:cNvSpPr/>
      </dsp:nvSpPr>
      <dsp:spPr>
        <a:xfrm>
          <a:off x="1867709" y="2326366"/>
          <a:ext cx="286239" cy="286239"/>
        </a:xfrm>
        <a:prstGeom prst="ellipse">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sp>
    <dsp:sp modelId="{9859EF92-DE04-4677-813B-D08A3720E458}">
      <dsp:nvSpPr>
        <dsp:cNvPr id="0" name=""/>
        <dsp:cNvSpPr/>
      </dsp:nvSpPr>
      <dsp:spPr>
        <a:xfrm>
          <a:off x="1899310" y="2469486"/>
          <a:ext cx="1725794" cy="204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72" tIns="0" rIns="0" bIns="0" numCol="1" spcCol="1270" anchor="t" anchorCtr="0">
          <a:noAutofit/>
        </a:bodyPr>
        <a:lstStyle/>
        <a:p>
          <a:pPr marL="0" lvl="0" indent="0" algn="l" defTabSz="666750">
            <a:lnSpc>
              <a:spcPct val="90000"/>
            </a:lnSpc>
            <a:spcBef>
              <a:spcPct val="0"/>
            </a:spcBef>
            <a:spcAft>
              <a:spcPct val="35000"/>
            </a:spcAft>
            <a:buNone/>
          </a:pPr>
          <a:r>
            <a:rPr lang="de-DE" sz="1500" kern="1200" dirty="0"/>
            <a:t>an einer anderen (eher bekannten) Stadt – frontal</a:t>
          </a:r>
        </a:p>
      </dsp:txBody>
      <dsp:txXfrm>
        <a:off x="1899310" y="2469486"/>
        <a:ext cx="1725794" cy="2043925"/>
      </dsp:txXfrm>
    </dsp:sp>
    <dsp:sp modelId="{8B8CD7B4-072E-4880-8F07-12832BC30EFD}">
      <dsp:nvSpPr>
        <dsp:cNvPr id="0" name=""/>
        <dsp:cNvSpPr/>
      </dsp:nvSpPr>
      <dsp:spPr>
        <a:xfrm>
          <a:off x="3352575" y="1559782"/>
          <a:ext cx="379266" cy="379266"/>
        </a:xfrm>
        <a:prstGeom prst="ellipse">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sp>
    <dsp:sp modelId="{B939C00F-142F-4DFF-8B01-12CEF975D030}">
      <dsp:nvSpPr>
        <dsp:cNvPr id="0" name=""/>
        <dsp:cNvSpPr/>
      </dsp:nvSpPr>
      <dsp:spPr>
        <a:xfrm>
          <a:off x="3542208" y="1749416"/>
          <a:ext cx="1502755" cy="2763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966" tIns="0" rIns="0" bIns="0" numCol="1" spcCol="1270" anchor="t" anchorCtr="0">
          <a:noAutofit/>
        </a:bodyPr>
        <a:lstStyle/>
        <a:p>
          <a:pPr marL="0" lvl="0" indent="0" algn="l" defTabSz="666750">
            <a:lnSpc>
              <a:spcPct val="90000"/>
            </a:lnSpc>
            <a:spcBef>
              <a:spcPct val="0"/>
            </a:spcBef>
            <a:spcAft>
              <a:spcPct val="35000"/>
            </a:spcAft>
            <a:buNone/>
          </a:pPr>
          <a:r>
            <a:rPr lang="de-DE" sz="1500" kern="1200" dirty="0"/>
            <a:t>differenziert: Hauptgruppe frontal, Experten in Kleingruppen an anderer Stadt</a:t>
          </a:r>
        </a:p>
      </dsp:txBody>
      <dsp:txXfrm>
        <a:off x="3542208" y="1749416"/>
        <a:ext cx="1502755" cy="2763996"/>
      </dsp:txXfrm>
    </dsp:sp>
    <dsp:sp modelId="{7F300FF1-6F15-4729-B2C6-494611B5DC5E}">
      <dsp:nvSpPr>
        <dsp:cNvPr id="0" name=""/>
        <dsp:cNvSpPr/>
      </dsp:nvSpPr>
      <dsp:spPr>
        <a:xfrm>
          <a:off x="4969826" y="1052602"/>
          <a:ext cx="508074" cy="508074"/>
        </a:xfrm>
        <a:prstGeom prst="ellipse">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sp>
    <dsp:sp modelId="{9EC49948-1104-499C-9701-2D020D58686A}">
      <dsp:nvSpPr>
        <dsp:cNvPr id="0" name=""/>
        <dsp:cNvSpPr/>
      </dsp:nvSpPr>
      <dsp:spPr>
        <a:xfrm>
          <a:off x="5223863" y="1306640"/>
          <a:ext cx="1502755" cy="3206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218" tIns="0" rIns="0" bIns="0" numCol="1" spcCol="1270" anchor="t" anchorCtr="0">
          <a:noAutofit/>
        </a:bodyPr>
        <a:lstStyle/>
        <a:p>
          <a:pPr marL="0" lvl="0" indent="0" algn="l" defTabSz="666750">
            <a:lnSpc>
              <a:spcPct val="90000"/>
            </a:lnSpc>
            <a:spcBef>
              <a:spcPct val="0"/>
            </a:spcBef>
            <a:spcAft>
              <a:spcPct val="35000"/>
            </a:spcAft>
            <a:buNone/>
          </a:pPr>
          <a:r>
            <a:rPr lang="de-DE" sz="1500" kern="1200" dirty="0"/>
            <a:t>an mehreren Städten – arbeitsteilige Gruppenarbeit</a:t>
          </a:r>
        </a:p>
      </dsp:txBody>
      <dsp:txXfrm>
        <a:off x="5223863" y="1306640"/>
        <a:ext cx="1502755" cy="320677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de-DE" sz="4400" spc="-1" strike="noStrike">
                <a:latin typeface="Arial"/>
              </a:rPr>
              <a:t>Folie mittels Klicken verschieben</a:t>
            </a:r>
            <a:endParaRPr b="0" lang="de-DE" sz="4400" spc="-1" strike="noStrike">
              <a:latin typeface="Arial"/>
            </a:endParaRPr>
          </a:p>
        </p:txBody>
      </p:sp>
      <p:sp>
        <p:nvSpPr>
          <p:cNvPr id="168" name="PlaceHolder 2"/>
          <p:cNvSpPr>
            <a:spLocks noGrp="1"/>
          </p:cNvSpPr>
          <p:nvPr>
            <p:ph type="body"/>
          </p:nvPr>
        </p:nvSpPr>
        <p:spPr>
          <a:xfrm>
            <a:off x="756000" y="5078520"/>
            <a:ext cx="6047640" cy="4811040"/>
          </a:xfrm>
          <a:prstGeom prst="rect">
            <a:avLst/>
          </a:prstGeom>
        </p:spPr>
        <p:txBody>
          <a:bodyPr lIns="0" rIns="0" tIns="0" bIns="0">
            <a:noAutofit/>
          </a:bodyPr>
          <a:p>
            <a:r>
              <a:rPr b="0" lang="de-DE" sz="2000" spc="-1" strike="noStrike">
                <a:latin typeface="Arial"/>
              </a:rPr>
              <a:t>Format der Notizen mittels Klicken bearbeiten</a:t>
            </a:r>
            <a:endParaRPr b="0" lang="de-DE" sz="2000" spc="-1" strike="noStrike">
              <a:latin typeface="Arial"/>
            </a:endParaRPr>
          </a:p>
        </p:txBody>
      </p:sp>
      <p:sp>
        <p:nvSpPr>
          <p:cNvPr id="169" name="PlaceHolder 3"/>
          <p:cNvSpPr>
            <a:spLocks noGrp="1"/>
          </p:cNvSpPr>
          <p:nvPr>
            <p:ph type="hdr"/>
          </p:nvPr>
        </p:nvSpPr>
        <p:spPr>
          <a:xfrm>
            <a:off x="0" y="0"/>
            <a:ext cx="3280680" cy="534240"/>
          </a:xfrm>
          <a:prstGeom prst="rect">
            <a:avLst/>
          </a:prstGeom>
        </p:spPr>
        <p:txBody>
          <a:bodyPr lIns="0" rIns="0" tIns="0" bIns="0">
            <a:noAutofit/>
          </a:bodyPr>
          <a:p>
            <a:r>
              <a:rPr b="0" lang="de-DE" sz="1400" spc="-1" strike="noStrike">
                <a:latin typeface="Times New Roman"/>
              </a:rPr>
              <a:t>&lt;Kopfzeile&gt;</a:t>
            </a:r>
            <a:endParaRPr b="0" lang="de-DE" sz="1400" spc="-1" strike="noStrike">
              <a:latin typeface="Times New Roman"/>
            </a:endParaRPr>
          </a:p>
        </p:txBody>
      </p:sp>
      <p:sp>
        <p:nvSpPr>
          <p:cNvPr id="170" name="PlaceHolder 4"/>
          <p:cNvSpPr>
            <a:spLocks noGrp="1"/>
          </p:cNvSpPr>
          <p:nvPr>
            <p:ph type="dt"/>
          </p:nvPr>
        </p:nvSpPr>
        <p:spPr>
          <a:xfrm>
            <a:off x="4278960" y="0"/>
            <a:ext cx="3280680" cy="534240"/>
          </a:xfrm>
          <a:prstGeom prst="rect">
            <a:avLst/>
          </a:prstGeom>
        </p:spPr>
        <p:txBody>
          <a:bodyPr lIns="0" rIns="0" tIns="0" bIns="0">
            <a:noAutofit/>
          </a:bodyPr>
          <a:p>
            <a:pPr algn="r"/>
            <a:r>
              <a:rPr b="0" lang="de-DE" sz="1400" spc="-1" strike="noStrike">
                <a:latin typeface="Times New Roman"/>
              </a:rPr>
              <a:t>&lt;Datum/Uhrzeit&gt;</a:t>
            </a:r>
            <a:endParaRPr b="0" lang="de-DE" sz="1400" spc="-1" strike="noStrike">
              <a:latin typeface="Times New Roman"/>
            </a:endParaRPr>
          </a:p>
        </p:txBody>
      </p:sp>
      <p:sp>
        <p:nvSpPr>
          <p:cNvPr id="171" name="PlaceHolder 5"/>
          <p:cNvSpPr>
            <a:spLocks noGrp="1"/>
          </p:cNvSpPr>
          <p:nvPr>
            <p:ph type="ftr"/>
          </p:nvPr>
        </p:nvSpPr>
        <p:spPr>
          <a:xfrm>
            <a:off x="0" y="10157400"/>
            <a:ext cx="3280680" cy="534240"/>
          </a:xfrm>
          <a:prstGeom prst="rect">
            <a:avLst/>
          </a:prstGeom>
        </p:spPr>
        <p:txBody>
          <a:bodyPr lIns="0" rIns="0" tIns="0" bIns="0" anchor="b">
            <a:noAutofit/>
          </a:bodyPr>
          <a:p>
            <a:r>
              <a:rPr b="0" lang="de-DE" sz="1400" spc="-1" strike="noStrike">
                <a:latin typeface="Times New Roman"/>
              </a:rPr>
              <a:t>&lt;Fußzeile&gt;</a:t>
            </a:r>
            <a:endParaRPr b="0" lang="de-DE" sz="1400" spc="-1" strike="noStrike">
              <a:latin typeface="Times New Roman"/>
            </a:endParaRPr>
          </a:p>
        </p:txBody>
      </p:sp>
      <p:sp>
        <p:nvSpPr>
          <p:cNvPr id="172"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68168C6-B7DD-428C-AFBD-5F655D73C861}" type="slidenum">
              <a:rPr b="0" lang="de-DE" sz="1400" spc="-1" strike="noStrike">
                <a:latin typeface="Times New Roman"/>
              </a:rPr>
              <a:t>&lt;Foliennummer&gt;</a:t>
            </a:fld>
            <a:endParaRPr b="0" lang="de-D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sldImg"/>
          </p:nvPr>
        </p:nvSpPr>
        <p:spPr>
          <a:xfrm>
            <a:off x="866880" y="739800"/>
            <a:ext cx="4934880" cy="3702960"/>
          </a:xfrm>
          <a:prstGeom prst="rect">
            <a:avLst/>
          </a:prstGeom>
        </p:spPr>
      </p:sp>
      <p:sp>
        <p:nvSpPr>
          <p:cNvPr id="267"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268"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0B8EB2A6-09B4-4C65-9C0F-8CB9A876D1BB}" type="slidenum">
              <a:rPr b="0" lang="de-DE" sz="1200" spc="-1" strike="noStrike">
                <a:latin typeface="Times New Roman"/>
              </a:rPr>
              <a:t>&lt;Foliennummer&gt;</a:t>
            </a:fld>
            <a:endParaRPr b="0" lang="de-DE"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866880" y="739800"/>
            <a:ext cx="4934880" cy="3702960"/>
          </a:xfrm>
          <a:prstGeom prst="rect">
            <a:avLst/>
          </a:prstGeom>
        </p:spPr>
      </p:sp>
      <p:sp>
        <p:nvSpPr>
          <p:cNvPr id="294"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295"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707791D3-F2E0-4BF1-B2CE-1E33B7F157F7}" type="slidenum">
              <a:rPr b="0" lang="de-DE" sz="1200" spc="-1" strike="noStrike">
                <a:latin typeface="Times New Roman"/>
              </a:rPr>
              <a:t>&lt;Foliennummer&gt;</a:t>
            </a:fld>
            <a:endParaRPr b="0" lang="de-DE"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sldImg"/>
          </p:nvPr>
        </p:nvSpPr>
        <p:spPr>
          <a:xfrm>
            <a:off x="866880" y="739800"/>
            <a:ext cx="4934880" cy="3702960"/>
          </a:xfrm>
          <a:prstGeom prst="rect">
            <a:avLst/>
          </a:prstGeom>
        </p:spPr>
      </p:sp>
      <p:sp>
        <p:nvSpPr>
          <p:cNvPr id="297"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298"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B1DEDCDE-3809-4D43-8541-B9AB01354408}" type="slidenum">
              <a:rPr b="0" lang="de-DE" sz="1200" spc="-1" strike="noStrike">
                <a:latin typeface="Times New Roman"/>
              </a:rPr>
              <a:t>&lt;Foliennummer&gt;</a:t>
            </a:fld>
            <a:endParaRPr b="0" lang="de-DE"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sldImg"/>
          </p:nvPr>
        </p:nvSpPr>
        <p:spPr>
          <a:xfrm>
            <a:off x="866880" y="739800"/>
            <a:ext cx="4934880" cy="3702960"/>
          </a:xfrm>
          <a:prstGeom prst="rect">
            <a:avLst/>
          </a:prstGeom>
        </p:spPr>
      </p:sp>
      <p:sp>
        <p:nvSpPr>
          <p:cNvPr id="300"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01"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0E757742-CEF3-4AB6-A8D2-8C9B6C4F2CCA}" type="slidenum">
              <a:rPr b="0" lang="de-DE" sz="1200" spc="-1" strike="noStrike">
                <a:solidFill>
                  <a:srgbClr val="000000"/>
                </a:solidFill>
                <a:latin typeface="Calibri"/>
                <a:ea typeface="+mn-ea"/>
              </a:rPr>
              <a:t>&lt;Foliennummer&gt;</a:t>
            </a:fld>
            <a:endParaRPr b="0" lang="de-DE"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1"/>
          <p:cNvSpPr>
            <a:spLocks noGrp="1"/>
          </p:cNvSpPr>
          <p:nvPr>
            <p:ph type="sldImg"/>
          </p:nvPr>
        </p:nvSpPr>
        <p:spPr>
          <a:xfrm>
            <a:off x="866880" y="739800"/>
            <a:ext cx="4934880" cy="3702960"/>
          </a:xfrm>
          <a:prstGeom prst="rect">
            <a:avLst/>
          </a:prstGeom>
        </p:spPr>
      </p:sp>
      <p:sp>
        <p:nvSpPr>
          <p:cNvPr id="303"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04"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1E2BC7B0-C066-4A2C-85CD-3C4D5893AB61}" type="slidenum">
              <a:rPr b="0" lang="de-DE" sz="1200" spc="-1" strike="noStrike">
                <a:solidFill>
                  <a:srgbClr val="000000"/>
                </a:solidFill>
                <a:latin typeface="Calibri"/>
                <a:ea typeface="+mn-ea"/>
              </a:rPr>
              <a:t>&lt;Foliennummer&gt;</a:t>
            </a:fld>
            <a:endParaRPr b="0" lang="de-DE"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sldImg"/>
          </p:nvPr>
        </p:nvSpPr>
        <p:spPr>
          <a:xfrm>
            <a:off x="866880" y="739800"/>
            <a:ext cx="4934880" cy="3702960"/>
          </a:xfrm>
          <a:prstGeom prst="rect">
            <a:avLst/>
          </a:prstGeom>
        </p:spPr>
      </p:sp>
      <p:sp>
        <p:nvSpPr>
          <p:cNvPr id="306"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07"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D8352EB7-ED1C-4A34-99E7-099DAD14DC19}" type="slidenum">
              <a:rPr b="0" lang="de-DE" sz="1200" spc="-1" strike="noStrike">
                <a:latin typeface="Times New Roman"/>
              </a:rPr>
              <a:t>&lt;Foliennummer&gt;</a:t>
            </a:fld>
            <a:endParaRPr b="0" lang="de-DE"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PlaceHolder 1"/>
          <p:cNvSpPr>
            <a:spLocks noGrp="1"/>
          </p:cNvSpPr>
          <p:nvPr>
            <p:ph type="sldImg"/>
          </p:nvPr>
        </p:nvSpPr>
        <p:spPr>
          <a:xfrm>
            <a:off x="866880" y="739800"/>
            <a:ext cx="4934880" cy="3702960"/>
          </a:xfrm>
          <a:prstGeom prst="rect">
            <a:avLst/>
          </a:prstGeom>
        </p:spPr>
      </p:sp>
      <p:sp>
        <p:nvSpPr>
          <p:cNvPr id="309"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10"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6E4E11ED-B504-4B8B-BBAD-236B4EFCC10A}" type="slidenum">
              <a:rPr b="0" lang="de-DE" sz="1200" spc="-1" strike="noStrike">
                <a:latin typeface="Times New Roman"/>
              </a:rPr>
              <a:t>&lt;Foliennummer&gt;</a:t>
            </a:fld>
            <a:endParaRPr b="0" lang="de-DE"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sldImg"/>
          </p:nvPr>
        </p:nvSpPr>
        <p:spPr>
          <a:xfrm>
            <a:off x="866880" y="739800"/>
            <a:ext cx="4934880" cy="3702960"/>
          </a:xfrm>
          <a:prstGeom prst="rect">
            <a:avLst/>
          </a:prstGeom>
        </p:spPr>
      </p:sp>
      <p:sp>
        <p:nvSpPr>
          <p:cNvPr id="312"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13"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F216813C-BCB5-40C7-9882-4F86EC4FFDC7}" type="slidenum">
              <a:rPr b="0" lang="de-DE" sz="1200" spc="-1" strike="noStrike">
                <a:latin typeface="Times New Roman"/>
              </a:rPr>
              <a:t>&lt;Foliennummer&gt;</a:t>
            </a:fld>
            <a:endParaRPr b="0" lang="de-DE"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sldImg"/>
          </p:nvPr>
        </p:nvSpPr>
        <p:spPr>
          <a:xfrm>
            <a:off x="866880" y="739800"/>
            <a:ext cx="4934880" cy="3702960"/>
          </a:xfrm>
          <a:prstGeom prst="rect">
            <a:avLst/>
          </a:prstGeom>
        </p:spPr>
      </p:sp>
      <p:sp>
        <p:nvSpPr>
          <p:cNvPr id="315"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16"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8440A094-0101-4228-93E1-7E89AF8A5120}" type="slidenum">
              <a:rPr b="0" lang="de-DE" sz="1200" spc="-1" strike="noStrike">
                <a:solidFill>
                  <a:srgbClr val="000000"/>
                </a:solidFill>
                <a:latin typeface="Calibri"/>
                <a:ea typeface="+mn-ea"/>
              </a:rPr>
              <a:t>&lt;Foliennummer&gt;</a:t>
            </a:fld>
            <a:endParaRPr b="0" lang="de-DE" sz="12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sldImg"/>
          </p:nvPr>
        </p:nvSpPr>
        <p:spPr>
          <a:xfrm>
            <a:off x="866880" y="739800"/>
            <a:ext cx="4934880" cy="3702960"/>
          </a:xfrm>
          <a:prstGeom prst="rect">
            <a:avLst/>
          </a:prstGeom>
        </p:spPr>
      </p:sp>
      <p:sp>
        <p:nvSpPr>
          <p:cNvPr id="318"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19"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7F198F5F-4D4E-4E3F-A1B1-FA35A430D16A}" type="slidenum">
              <a:rPr b="0" lang="de-DE" sz="1200" spc="-1" strike="noStrike">
                <a:latin typeface="Times New Roman"/>
              </a:rPr>
              <a:t>&lt;Foliennummer&gt;</a:t>
            </a:fld>
            <a:endParaRPr b="0" lang="de-DE"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sldImg"/>
          </p:nvPr>
        </p:nvSpPr>
        <p:spPr>
          <a:xfrm>
            <a:off x="866880" y="739800"/>
            <a:ext cx="4934880" cy="3702960"/>
          </a:xfrm>
          <a:prstGeom prst="rect">
            <a:avLst/>
          </a:prstGeom>
        </p:spPr>
      </p:sp>
      <p:sp>
        <p:nvSpPr>
          <p:cNvPr id="270"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271"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30073B72-E73F-4246-8D69-222F23CF7E6E}" type="slidenum">
              <a:rPr b="0" lang="de-DE" sz="1200" spc="-1" strike="noStrike">
                <a:latin typeface="Times New Roman"/>
              </a:rPr>
              <a:t>&lt;Foliennummer&gt;</a:t>
            </a:fld>
            <a:endParaRPr b="0" lang="de-DE" sz="12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sldImg"/>
          </p:nvPr>
        </p:nvSpPr>
        <p:spPr>
          <a:xfrm>
            <a:off x="866880" y="739800"/>
            <a:ext cx="4934880" cy="3702960"/>
          </a:xfrm>
          <a:prstGeom prst="rect">
            <a:avLst/>
          </a:prstGeom>
        </p:spPr>
      </p:sp>
      <p:sp>
        <p:nvSpPr>
          <p:cNvPr id="321"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22"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F6635182-2440-467F-BD63-CE282FAC53D1}" type="slidenum">
              <a:rPr b="0" lang="de-DE" sz="1200" spc="-1" strike="noStrike">
                <a:latin typeface="Times New Roman"/>
              </a:rPr>
              <a:t>&lt;Foliennummer&gt;</a:t>
            </a:fld>
            <a:endParaRPr b="0" lang="de-DE" sz="12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sldImg"/>
          </p:nvPr>
        </p:nvSpPr>
        <p:spPr>
          <a:xfrm>
            <a:off x="866880" y="739800"/>
            <a:ext cx="4934880" cy="3702960"/>
          </a:xfrm>
          <a:prstGeom prst="rect">
            <a:avLst/>
          </a:prstGeom>
        </p:spPr>
      </p:sp>
      <p:sp>
        <p:nvSpPr>
          <p:cNvPr id="324"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25"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ECE39EFA-7AC2-43A9-869C-6DB397500D2F}" type="slidenum">
              <a:rPr b="0" lang="de-DE" sz="1200" spc="-1" strike="noStrike">
                <a:latin typeface="Times New Roman"/>
              </a:rPr>
              <a:t>&lt;Foliennummer&gt;</a:t>
            </a:fld>
            <a:endParaRPr b="0" lang="de-DE" sz="12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type="sldImg"/>
          </p:nvPr>
        </p:nvSpPr>
        <p:spPr>
          <a:xfrm>
            <a:off x="866880" y="739800"/>
            <a:ext cx="4934880" cy="3702960"/>
          </a:xfrm>
          <a:prstGeom prst="rect">
            <a:avLst/>
          </a:prstGeom>
        </p:spPr>
      </p:sp>
      <p:sp>
        <p:nvSpPr>
          <p:cNvPr id="327"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28"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CAD44839-EA03-4974-82E2-FDA38155ED78}" type="slidenum">
              <a:rPr b="0" lang="de-DE" sz="1200" spc="-1" strike="noStrike">
                <a:latin typeface="Times New Roman"/>
              </a:rPr>
              <a:t>&lt;Foliennummer&gt;</a:t>
            </a:fld>
            <a:endParaRPr b="0" lang="de-DE" sz="12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type="sldImg"/>
          </p:nvPr>
        </p:nvSpPr>
        <p:spPr>
          <a:xfrm>
            <a:off x="866880" y="739800"/>
            <a:ext cx="4934880" cy="3702960"/>
          </a:xfrm>
          <a:prstGeom prst="rect">
            <a:avLst/>
          </a:prstGeom>
        </p:spPr>
      </p:sp>
      <p:sp>
        <p:nvSpPr>
          <p:cNvPr id="330"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31"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FF189F75-281E-48C0-8ECD-4A54946FC10F}" type="slidenum">
              <a:rPr b="0" lang="de-DE" sz="1200" spc="-1" strike="noStrike">
                <a:latin typeface="Times New Roman"/>
              </a:rPr>
              <a:t>&lt;Foliennummer&gt;</a:t>
            </a:fld>
            <a:endParaRPr b="0" lang="de-DE" sz="12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sldImg"/>
          </p:nvPr>
        </p:nvSpPr>
        <p:spPr>
          <a:xfrm>
            <a:off x="866880" y="739800"/>
            <a:ext cx="4934880" cy="3702960"/>
          </a:xfrm>
          <a:prstGeom prst="rect">
            <a:avLst/>
          </a:prstGeom>
        </p:spPr>
      </p:sp>
      <p:sp>
        <p:nvSpPr>
          <p:cNvPr id="333"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34"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B87B241-1B78-4974-B23B-48F4D3EE5D05}" type="slidenum">
              <a:rPr b="0" lang="de-DE" sz="1200" spc="-1" strike="noStrike">
                <a:latin typeface="Times New Roman"/>
              </a:rPr>
              <a:t>&lt;Foliennummer&gt;</a:t>
            </a:fld>
            <a:endParaRPr b="0" lang="de-DE" sz="12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sldImg"/>
          </p:nvPr>
        </p:nvSpPr>
        <p:spPr>
          <a:xfrm>
            <a:off x="866880" y="739800"/>
            <a:ext cx="4934880" cy="3702960"/>
          </a:xfrm>
          <a:prstGeom prst="rect">
            <a:avLst/>
          </a:prstGeom>
        </p:spPr>
      </p:sp>
      <p:sp>
        <p:nvSpPr>
          <p:cNvPr id="336"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37"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6ADDCA66-B6E0-4273-A5DA-E25F2CA87FA2}" type="slidenum">
              <a:rPr b="0" lang="de-DE" sz="1200" spc="-1" strike="noStrike">
                <a:latin typeface="Times New Roman"/>
              </a:rPr>
              <a:t>&lt;Foliennummer&gt;</a:t>
            </a:fld>
            <a:endParaRPr b="0" lang="de-DE" sz="12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sldImg"/>
          </p:nvPr>
        </p:nvSpPr>
        <p:spPr>
          <a:xfrm>
            <a:off x="866880" y="739800"/>
            <a:ext cx="4934880" cy="3702960"/>
          </a:xfrm>
          <a:prstGeom prst="rect">
            <a:avLst/>
          </a:prstGeom>
        </p:spPr>
      </p:sp>
      <p:sp>
        <p:nvSpPr>
          <p:cNvPr id="339"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40"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B7E4DFBE-66E7-41C7-ADE3-8EA75C0C9BB2}" type="slidenum">
              <a:rPr b="0" lang="de-DE" sz="1200" spc="-1" strike="noStrike">
                <a:latin typeface="Times New Roman"/>
              </a:rPr>
              <a:t>&lt;Foliennummer&gt;</a:t>
            </a:fld>
            <a:endParaRPr b="0" lang="de-DE" sz="12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sldImg"/>
          </p:nvPr>
        </p:nvSpPr>
        <p:spPr>
          <a:xfrm>
            <a:off x="866880" y="739800"/>
            <a:ext cx="4934880" cy="3702960"/>
          </a:xfrm>
          <a:prstGeom prst="rect">
            <a:avLst/>
          </a:prstGeom>
        </p:spPr>
      </p:sp>
      <p:sp>
        <p:nvSpPr>
          <p:cNvPr id="342"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43"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8EA4ECF4-90B5-49DE-93E8-C505D0708006}" type="slidenum">
              <a:rPr b="0" lang="de-DE" sz="1200" spc="-1" strike="noStrike">
                <a:latin typeface="Times New Roman"/>
              </a:rPr>
              <a:t>&lt;Foliennummer&gt;</a:t>
            </a:fld>
            <a:endParaRPr b="0" lang="de-DE" sz="12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sldImg"/>
          </p:nvPr>
        </p:nvSpPr>
        <p:spPr>
          <a:xfrm>
            <a:off x="866880" y="739800"/>
            <a:ext cx="4934880" cy="3702960"/>
          </a:xfrm>
          <a:prstGeom prst="rect">
            <a:avLst/>
          </a:prstGeom>
        </p:spPr>
      </p:sp>
      <p:sp>
        <p:nvSpPr>
          <p:cNvPr id="345"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46"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25A5204-26FB-4E38-A383-4F43ADD99831}" type="slidenum">
              <a:rPr b="0" lang="de-DE" sz="1200" spc="-1" strike="noStrike">
                <a:latin typeface="Times New Roman"/>
              </a:rPr>
              <a:t>&lt;Foliennummer&gt;</a:t>
            </a:fld>
            <a:endParaRPr b="0" lang="de-DE"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sldImg"/>
          </p:nvPr>
        </p:nvSpPr>
        <p:spPr>
          <a:xfrm>
            <a:off x="866880" y="739800"/>
            <a:ext cx="4934880" cy="3702960"/>
          </a:xfrm>
          <a:prstGeom prst="rect">
            <a:avLst/>
          </a:prstGeom>
        </p:spPr>
      </p:sp>
      <p:sp>
        <p:nvSpPr>
          <p:cNvPr id="273"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274"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3647D80-0B67-4001-9E6C-B3D3D19768FC}" type="slidenum">
              <a:rPr b="0" lang="de-DE" sz="1200" spc="-1" strike="noStrike">
                <a:latin typeface="Times New Roman"/>
              </a:rPr>
              <a:t>&lt;Foliennummer&gt;</a:t>
            </a:fld>
            <a:endParaRPr b="0" lang="de-DE" sz="12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sldImg"/>
          </p:nvPr>
        </p:nvSpPr>
        <p:spPr>
          <a:xfrm>
            <a:off x="866880" y="739800"/>
            <a:ext cx="4934880" cy="3702960"/>
          </a:xfrm>
          <a:prstGeom prst="rect">
            <a:avLst/>
          </a:prstGeom>
        </p:spPr>
      </p:sp>
      <p:sp>
        <p:nvSpPr>
          <p:cNvPr id="348"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49"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3631CA70-427C-42B2-8D46-0D6500C24CAD}" type="slidenum">
              <a:rPr b="0" lang="de-DE" sz="1200" spc="-1" strike="noStrike">
                <a:latin typeface="Times New Roman"/>
              </a:rPr>
              <a:t>&lt;Foliennummer&gt;</a:t>
            </a:fld>
            <a:endParaRPr b="0" lang="de-DE" sz="12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type="sldImg"/>
          </p:nvPr>
        </p:nvSpPr>
        <p:spPr>
          <a:xfrm>
            <a:off x="866880" y="739800"/>
            <a:ext cx="4934880" cy="3702960"/>
          </a:xfrm>
          <a:prstGeom prst="rect">
            <a:avLst/>
          </a:prstGeom>
        </p:spPr>
      </p:sp>
      <p:sp>
        <p:nvSpPr>
          <p:cNvPr id="351"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352"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3D93B82F-4850-4914-BCB8-3ABA6D927AA4}" type="slidenum">
              <a:rPr b="0" lang="de-DE" sz="1200" spc="-1" strike="noStrike">
                <a:latin typeface="Times New Roman"/>
              </a:rPr>
              <a:t>&lt;Foliennummer&gt;</a:t>
            </a:fld>
            <a:endParaRPr b="0" lang="de-DE"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sldImg"/>
          </p:nvPr>
        </p:nvSpPr>
        <p:spPr>
          <a:xfrm>
            <a:off x="866880" y="739800"/>
            <a:ext cx="4934880" cy="3702960"/>
          </a:xfrm>
          <a:prstGeom prst="rect">
            <a:avLst/>
          </a:prstGeom>
        </p:spPr>
      </p:sp>
      <p:sp>
        <p:nvSpPr>
          <p:cNvPr id="276"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277"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7E9605F0-F8B7-4EFE-BEF8-C92BBC7A8BED}" type="slidenum">
              <a:rPr b="0" lang="de-DE" sz="1200" spc="-1" strike="noStrike">
                <a:latin typeface="Times New Roman"/>
              </a:rPr>
              <a:t>&lt;Foliennummer&gt;</a:t>
            </a:fld>
            <a:endParaRPr b="0" lang="de-DE"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sldImg"/>
          </p:nvPr>
        </p:nvSpPr>
        <p:spPr>
          <a:xfrm>
            <a:off x="866880" y="739800"/>
            <a:ext cx="4934880" cy="3702960"/>
          </a:xfrm>
          <a:prstGeom prst="rect">
            <a:avLst/>
          </a:prstGeom>
        </p:spPr>
      </p:sp>
      <p:sp>
        <p:nvSpPr>
          <p:cNvPr id="279"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280"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EF177A7E-56A0-4D0B-8FC5-2C13D70C350F}" type="slidenum">
              <a:rPr b="0" lang="de-DE" sz="1200" spc="-1" strike="noStrike">
                <a:latin typeface="Times New Roman"/>
              </a:rPr>
              <a:t>&lt;Foliennummer&gt;</a:t>
            </a:fld>
            <a:endParaRPr b="0" lang="de-DE"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sldImg"/>
          </p:nvPr>
        </p:nvSpPr>
        <p:spPr>
          <a:xfrm>
            <a:off x="866880" y="739800"/>
            <a:ext cx="4934880" cy="3702960"/>
          </a:xfrm>
          <a:prstGeom prst="rect">
            <a:avLst/>
          </a:prstGeom>
        </p:spPr>
      </p:sp>
      <p:sp>
        <p:nvSpPr>
          <p:cNvPr id="282"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283"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27BA3DD2-D01D-4F0B-8B0B-3431583827EF}" type="slidenum">
              <a:rPr b="0" lang="de-DE" sz="1200" spc="-1" strike="noStrike">
                <a:latin typeface="Times New Roman"/>
              </a:rPr>
              <a:t>&lt;Foliennummer&gt;</a:t>
            </a:fld>
            <a:endParaRPr b="0" lang="de-DE"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PlaceHolder 1"/>
          <p:cNvSpPr>
            <a:spLocks noGrp="1"/>
          </p:cNvSpPr>
          <p:nvPr>
            <p:ph type="sldImg"/>
          </p:nvPr>
        </p:nvSpPr>
        <p:spPr>
          <a:xfrm>
            <a:off x="866880" y="739800"/>
            <a:ext cx="4934880" cy="3702960"/>
          </a:xfrm>
          <a:prstGeom prst="rect">
            <a:avLst/>
          </a:prstGeom>
        </p:spPr>
      </p:sp>
      <p:sp>
        <p:nvSpPr>
          <p:cNvPr id="285"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286"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3AC26150-B8D0-47B5-B9DB-61C47A8465F6}" type="slidenum">
              <a:rPr b="0" lang="de-DE" sz="1200" spc="-1" strike="noStrike">
                <a:latin typeface="Times New Roman"/>
              </a:rPr>
              <a:t>&lt;Foliennummer&gt;</a:t>
            </a:fld>
            <a:endParaRPr b="0" lang="de-DE"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1"/>
          <p:cNvSpPr>
            <a:spLocks noGrp="1"/>
          </p:cNvSpPr>
          <p:nvPr>
            <p:ph type="sldImg"/>
          </p:nvPr>
        </p:nvSpPr>
        <p:spPr>
          <a:xfrm>
            <a:off x="866880" y="739800"/>
            <a:ext cx="4934880" cy="3702960"/>
          </a:xfrm>
          <a:prstGeom prst="rect">
            <a:avLst/>
          </a:prstGeom>
        </p:spPr>
      </p:sp>
      <p:sp>
        <p:nvSpPr>
          <p:cNvPr id="288"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289"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13201B8D-78E8-44B0-A90D-9E302CC9F8A6}" type="slidenum">
              <a:rPr b="0" lang="de-DE" sz="1200" spc="-1" strike="noStrike">
                <a:latin typeface="Times New Roman"/>
              </a:rPr>
              <a:t>&lt;Foliennummer&gt;</a:t>
            </a:fld>
            <a:endParaRPr b="0" lang="de-DE"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sldImg"/>
          </p:nvPr>
        </p:nvSpPr>
        <p:spPr>
          <a:xfrm>
            <a:off x="866880" y="739800"/>
            <a:ext cx="4934880" cy="3702960"/>
          </a:xfrm>
          <a:prstGeom prst="rect">
            <a:avLst/>
          </a:prstGeom>
        </p:spPr>
      </p:sp>
      <p:sp>
        <p:nvSpPr>
          <p:cNvPr id="291" name="PlaceHolder 2"/>
          <p:cNvSpPr>
            <a:spLocks noGrp="1"/>
          </p:cNvSpPr>
          <p:nvPr>
            <p:ph type="body"/>
          </p:nvPr>
        </p:nvSpPr>
        <p:spPr>
          <a:xfrm>
            <a:off x="667080" y="4689360"/>
            <a:ext cx="5334480" cy="4442040"/>
          </a:xfrm>
          <a:prstGeom prst="rect">
            <a:avLst/>
          </a:prstGeom>
        </p:spPr>
        <p:txBody>
          <a:bodyPr lIns="0" rIns="0" tIns="0" bIns="0">
            <a:noAutofit/>
          </a:bodyPr>
          <a:p>
            <a:endParaRPr b="0" lang="de-DE" sz="2000" spc="-1" strike="noStrike">
              <a:latin typeface="Arial"/>
            </a:endParaRPr>
          </a:p>
        </p:txBody>
      </p:sp>
      <p:sp>
        <p:nvSpPr>
          <p:cNvPr id="292" name="CustomShape 3"/>
          <p:cNvSpPr/>
          <p:nvPr/>
        </p:nvSpPr>
        <p:spPr>
          <a:xfrm>
            <a:off x="3777480" y="9377280"/>
            <a:ext cx="2889360" cy="492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003DF2C9-18FF-4546-88D0-B574BC768847}" type="slidenum">
              <a:rPr b="0" lang="de-DE" sz="1200" spc="-1" strike="noStrike">
                <a:latin typeface="Times New Roman"/>
              </a:rPr>
              <a:t>&lt;Foliennummer&gt;</a:t>
            </a:fld>
            <a:endParaRPr b="0" lang="de-DE"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3200" spc="-1" strike="noStrike">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3200" spc="-1" strike="noStrike">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3200" spc="-1" strike="noStrike">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3200" spc="-1" strike="noStrike">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3200" spc="-1" strike="noStrike">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3200" spc="-1" strike="noStrike">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4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51"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53"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59"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
        <p:nvSpPr>
          <p:cNvPr id="60"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62"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64"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68"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70"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3200" spc="-1" strike="noStrike">
              <a:latin typeface="Arial"/>
            </a:endParaRPr>
          </a:p>
        </p:txBody>
      </p:sp>
      <p:sp>
        <p:nvSpPr>
          <p:cNvPr id="71"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73"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74"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75"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
        <p:nvSpPr>
          <p:cNvPr id="76"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78"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3200" spc="-1" strike="noStrike">
              <a:latin typeface="Arial"/>
            </a:endParaRPr>
          </a:p>
        </p:txBody>
      </p:sp>
      <p:sp>
        <p:nvSpPr>
          <p:cNvPr id="79"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3200" spc="-1" strike="noStrike">
              <a:latin typeface="Arial"/>
            </a:endParaRPr>
          </a:p>
        </p:txBody>
      </p:sp>
      <p:sp>
        <p:nvSpPr>
          <p:cNvPr id="80"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3200" spc="-1" strike="noStrike">
              <a:latin typeface="Arial"/>
            </a:endParaRPr>
          </a:p>
        </p:txBody>
      </p:sp>
      <p:sp>
        <p:nvSpPr>
          <p:cNvPr id="81"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3200" spc="-1" strike="noStrike">
              <a:latin typeface="Arial"/>
            </a:endParaRPr>
          </a:p>
        </p:txBody>
      </p:sp>
      <p:sp>
        <p:nvSpPr>
          <p:cNvPr id="82"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3200" spc="-1" strike="noStrike">
              <a:latin typeface="Arial"/>
            </a:endParaRPr>
          </a:p>
        </p:txBody>
      </p:sp>
      <p:sp>
        <p:nvSpPr>
          <p:cNvPr id="83"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9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93"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95"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96"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00"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101"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
        <p:nvSpPr>
          <p:cNvPr id="102"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04"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105"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106"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08"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109"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110"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12"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3200" spc="-1" strike="noStrike">
              <a:latin typeface="Arial"/>
            </a:endParaRPr>
          </a:p>
        </p:txBody>
      </p:sp>
      <p:sp>
        <p:nvSpPr>
          <p:cNvPr id="113"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15"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116"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117"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
        <p:nvSpPr>
          <p:cNvPr id="118"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20"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3200" spc="-1" strike="noStrike">
              <a:latin typeface="Arial"/>
            </a:endParaRPr>
          </a:p>
        </p:txBody>
      </p:sp>
      <p:sp>
        <p:nvSpPr>
          <p:cNvPr id="121"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3200" spc="-1" strike="noStrike">
              <a:latin typeface="Arial"/>
            </a:endParaRPr>
          </a:p>
        </p:txBody>
      </p:sp>
      <p:sp>
        <p:nvSpPr>
          <p:cNvPr id="122"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3200" spc="-1" strike="noStrike">
              <a:latin typeface="Arial"/>
            </a:endParaRPr>
          </a:p>
        </p:txBody>
      </p:sp>
      <p:sp>
        <p:nvSpPr>
          <p:cNvPr id="123"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3200" spc="-1" strike="noStrike">
              <a:latin typeface="Arial"/>
            </a:endParaRPr>
          </a:p>
        </p:txBody>
      </p:sp>
      <p:sp>
        <p:nvSpPr>
          <p:cNvPr id="124"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3200" spc="-1" strike="noStrike">
              <a:latin typeface="Arial"/>
            </a:endParaRPr>
          </a:p>
        </p:txBody>
      </p:sp>
      <p:sp>
        <p:nvSpPr>
          <p:cNvPr id="125"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32"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34"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36"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137"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142"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
        <p:nvSpPr>
          <p:cNvPr id="143"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45"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146"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147"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49"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150"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151"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53"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3200" spc="-1" strike="noStrike">
              <a:latin typeface="Arial"/>
            </a:endParaRPr>
          </a:p>
        </p:txBody>
      </p:sp>
      <p:sp>
        <p:nvSpPr>
          <p:cNvPr id="154"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56"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157"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158"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
        <p:nvSpPr>
          <p:cNvPr id="159"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61"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3200" spc="-1" strike="noStrike">
              <a:latin typeface="Arial"/>
            </a:endParaRPr>
          </a:p>
        </p:txBody>
      </p:sp>
      <p:sp>
        <p:nvSpPr>
          <p:cNvPr id="162"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3200" spc="-1" strike="noStrike">
              <a:latin typeface="Arial"/>
            </a:endParaRPr>
          </a:p>
        </p:txBody>
      </p:sp>
      <p:sp>
        <p:nvSpPr>
          <p:cNvPr id="163"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3200" spc="-1" strike="noStrike">
              <a:latin typeface="Arial"/>
            </a:endParaRPr>
          </a:p>
        </p:txBody>
      </p:sp>
      <p:sp>
        <p:nvSpPr>
          <p:cNvPr id="164"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3200" spc="-1" strike="noStrike">
              <a:latin typeface="Arial"/>
            </a:endParaRPr>
          </a:p>
        </p:txBody>
      </p:sp>
      <p:sp>
        <p:nvSpPr>
          <p:cNvPr id="165"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3200" spc="-1" strike="noStrike">
              <a:latin typeface="Arial"/>
            </a:endParaRPr>
          </a:p>
        </p:txBody>
      </p:sp>
      <p:sp>
        <p:nvSpPr>
          <p:cNvPr id="166"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de9"/>
        </a:solidFill>
      </p:bgPr>
    </p:bg>
    <p:spTree>
      <p:nvGrpSpPr>
        <p:cNvPr id="1" name=""/>
        <p:cNvGrpSpPr/>
        <p:nvPr/>
      </p:nvGrpSpPr>
      <p:grpSpPr>
        <a:xfrm>
          <a:off x="0" y="0"/>
          <a:ext cx="0" cy="0"/>
          <a:chOff x="0" y="0"/>
          <a:chExt cx="0" cy="0"/>
        </a:xfrm>
      </p:grpSpPr>
      <p:sp>
        <p:nvSpPr>
          <p:cNvPr id="0" name="CustomShape 1"/>
          <p:cNvSpPr/>
          <p:nvPr/>
        </p:nvSpPr>
        <p:spPr>
          <a:xfrm>
            <a:off x="0" y="0"/>
            <a:ext cx="9143280" cy="309960"/>
          </a:xfrm>
          <a:prstGeom prst="rect">
            <a:avLst/>
          </a:prstGeom>
          <a:solidFill>
            <a:srgbClr val="b80000"/>
          </a:solidFill>
          <a:ln w="50800">
            <a:noFill/>
          </a:ln>
          <a:effectLst>
            <a:outerShdw blurRad="51500" dir="5400000" dist="25560" rotWithShape="0">
              <a:srgbClr val="000000">
                <a:alpha val="40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a:lnSpc>
                <a:spcPct val="100000"/>
              </a:lnSpc>
              <a:tabLst>
                <a:tab algn="l" pos="0"/>
              </a:tabLst>
            </a:pPr>
            <a:r>
              <a:rPr b="0" lang="de-DE" sz="1800" spc="-1" strike="noStrike">
                <a:solidFill>
                  <a:srgbClr val="ffffc1"/>
                </a:solidFill>
                <a:latin typeface="Arial"/>
                <a:ea typeface="DejaVu Sans"/>
              </a:rPr>
              <a:t>ZPG Geographie Kursstufe: Globale Herausforderung: Städte</a:t>
            </a:r>
            <a:endParaRPr b="0" lang="de-DE" sz="1800" spc="-1" strike="noStrike">
              <a:latin typeface="Arial"/>
            </a:endParaRPr>
          </a:p>
        </p:txBody>
      </p:sp>
      <p:pic>
        <p:nvPicPr>
          <p:cNvPr id="1" name="Grafik 7" descr=""/>
          <p:cNvPicPr/>
          <p:nvPr/>
        </p:nvPicPr>
        <p:blipFill>
          <a:blip r:embed="rId2"/>
          <a:stretch/>
        </p:blipFill>
        <p:spPr>
          <a:xfrm>
            <a:off x="448200" y="5985360"/>
            <a:ext cx="262800" cy="359280"/>
          </a:xfrm>
          <a:prstGeom prst="rect">
            <a:avLst/>
          </a:prstGeom>
          <a:ln w="0">
            <a:noFill/>
          </a:ln>
        </p:spPr>
      </p:pic>
      <p:pic>
        <p:nvPicPr>
          <p:cNvPr id="2" name="Grafik 1" descr=""/>
          <p:cNvPicPr/>
          <p:nvPr/>
        </p:nvPicPr>
        <p:blipFill>
          <a:blip r:embed="rId3"/>
          <a:srcRect l="10221" t="16030" r="10394" b="16030"/>
          <a:stretch/>
        </p:blipFill>
        <p:spPr>
          <a:xfrm>
            <a:off x="8047440" y="5985360"/>
            <a:ext cx="660600" cy="359280"/>
          </a:xfrm>
          <a:prstGeom prst="rect">
            <a:avLst/>
          </a:prstGeom>
          <a:ln w="0">
            <a:noFill/>
          </a:ln>
        </p:spPr>
      </p:pic>
      <p:sp>
        <p:nvSpPr>
          <p:cNvPr id="3" name="CustomShape 2"/>
          <p:cNvSpPr/>
          <p:nvPr/>
        </p:nvSpPr>
        <p:spPr>
          <a:xfrm>
            <a:off x="3558240" y="6093360"/>
            <a:ext cx="2026440" cy="2725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1200" spc="-1" strike="noStrike">
                <a:solidFill>
                  <a:srgbClr val="000000"/>
                </a:solidFill>
                <a:latin typeface="Arial"/>
                <a:ea typeface="DejaVu Sans"/>
              </a:rPr>
              <a:t>ZPG Geographie Kursstufe</a:t>
            </a:r>
            <a:endParaRPr b="0" lang="de-DE" sz="1200" spc="-1" strike="noStrike">
              <a:latin typeface="Arial"/>
            </a:endParaRPr>
          </a:p>
        </p:txBody>
      </p:sp>
      <p:sp>
        <p:nvSpPr>
          <p:cNvPr id="4" name="PlaceHolder 3"/>
          <p:cNvSpPr>
            <a:spLocks noGrp="1"/>
          </p:cNvSpPr>
          <p:nvPr>
            <p:ph type="title"/>
          </p:nvPr>
        </p:nvSpPr>
        <p:spPr>
          <a:xfrm>
            <a:off x="457200" y="273600"/>
            <a:ext cx="8229240" cy="1144800"/>
          </a:xfrm>
          <a:prstGeom prst="rect">
            <a:avLst/>
          </a:prstGeom>
        </p:spPr>
        <p:txBody>
          <a:bodyPr lIns="0" rIns="0" tIns="0" bIns="0" anchor="ctr">
            <a:noAutofit/>
          </a:bodyPr>
          <a:p>
            <a:pPr algn="ctr"/>
            <a:r>
              <a:rPr b="0" lang="de-DE" sz="4400" spc="-1" strike="noStrike">
                <a:latin typeface="Arial"/>
              </a:rPr>
              <a:t>Format des Titeltextes durch Klicken bearbeiten</a:t>
            </a:r>
            <a:endParaRPr b="0" lang="de-DE" sz="4400" spc="-1" strike="noStrike">
              <a:latin typeface="Arial"/>
            </a:endParaRPr>
          </a:p>
        </p:txBody>
      </p:sp>
      <p:sp>
        <p:nvSpPr>
          <p:cNvPr id="5"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3200" spc="-1" strike="noStrike">
                <a:latin typeface="Arial"/>
              </a:rPr>
              <a:t>Format des Gliederungstextes durch Klicken bearbeiten</a:t>
            </a:r>
            <a:endParaRPr b="0" lang="de-DE" sz="3200" spc="-1" strike="noStrike">
              <a:latin typeface="Arial"/>
            </a:endParaRPr>
          </a:p>
          <a:p>
            <a:pPr lvl="1" marL="864000" indent="-324000">
              <a:spcBef>
                <a:spcPts val="1134"/>
              </a:spcBef>
              <a:buClr>
                <a:srgbClr val="000000"/>
              </a:buClr>
              <a:buSzPct val="75000"/>
              <a:buFont typeface="Symbol" charset="2"/>
              <a:buChar char=""/>
            </a:pPr>
            <a:r>
              <a:rPr b="0" lang="de-DE" sz="2800" spc="-1" strike="noStrike">
                <a:latin typeface="Arial"/>
              </a:rPr>
              <a:t>Zweite Gliederungsebene</a:t>
            </a:r>
            <a:endParaRPr b="0" lang="de-DE" sz="2800" spc="-1" strike="noStrike">
              <a:latin typeface="Arial"/>
            </a:endParaRPr>
          </a:p>
          <a:p>
            <a:pPr lvl="2" marL="1296000" indent="-288000">
              <a:spcBef>
                <a:spcPts val="850"/>
              </a:spcBef>
              <a:buClr>
                <a:srgbClr val="000000"/>
              </a:buClr>
              <a:buSzPct val="45000"/>
              <a:buFont typeface="Wingdings" charset="2"/>
              <a:buChar char=""/>
            </a:pPr>
            <a:r>
              <a:rPr b="0" lang="de-DE" sz="2400" spc="-1" strike="noStrike">
                <a:latin typeface="Arial"/>
              </a:rPr>
              <a:t>Dritte Gliederungsebene</a:t>
            </a:r>
            <a:endParaRPr b="0" lang="de-DE" sz="2400" spc="-1" strike="noStrike">
              <a:latin typeface="Arial"/>
            </a:endParaRPr>
          </a:p>
          <a:p>
            <a:pPr lvl="3" marL="1728000" indent="-216000">
              <a:spcBef>
                <a:spcPts val="567"/>
              </a:spcBef>
              <a:buClr>
                <a:srgbClr val="000000"/>
              </a:buClr>
              <a:buSzPct val="75000"/>
              <a:buFont typeface="Symbol" charset="2"/>
              <a:buChar char=""/>
            </a:pPr>
            <a:r>
              <a:rPr b="0" lang="de-DE" sz="2000" spc="-1" strike="noStrike">
                <a:latin typeface="Arial"/>
              </a:rPr>
              <a:t>Vierte Gliederungsebene</a:t>
            </a:r>
            <a:endParaRPr b="0" lang="de-DE" sz="2000" spc="-1" strike="noStrike">
              <a:latin typeface="Arial"/>
            </a:endParaRPr>
          </a:p>
          <a:p>
            <a:pPr lvl="4" marL="2160000" indent="-216000">
              <a:spcBef>
                <a:spcPts val="283"/>
              </a:spcBef>
              <a:buClr>
                <a:srgbClr val="000000"/>
              </a:buClr>
              <a:buSzPct val="45000"/>
              <a:buFont typeface="Wingdings" charset="2"/>
              <a:buChar char=""/>
            </a:pPr>
            <a:r>
              <a:rPr b="0" lang="de-DE" sz="2000" spc="-1" strike="noStrike">
                <a:latin typeface="Arial"/>
              </a:rPr>
              <a:t>Fünfte Gliederungsebene</a:t>
            </a:r>
            <a:endParaRPr b="0" lang="de-DE" sz="2000" spc="-1" strike="noStrike">
              <a:latin typeface="Arial"/>
            </a:endParaRPr>
          </a:p>
          <a:p>
            <a:pPr lvl="5" marL="2592000" indent="-216000">
              <a:spcBef>
                <a:spcPts val="283"/>
              </a:spcBef>
              <a:buClr>
                <a:srgbClr val="000000"/>
              </a:buClr>
              <a:buSzPct val="45000"/>
              <a:buFont typeface="Wingdings" charset="2"/>
              <a:buChar char=""/>
            </a:pPr>
            <a:r>
              <a:rPr b="0" lang="de-DE" sz="2000" spc="-1" strike="noStrike">
                <a:latin typeface="Arial"/>
              </a:rPr>
              <a:t>Sechste Gliederungsebene</a:t>
            </a:r>
            <a:endParaRPr b="0" lang="de-DE" sz="2000" spc="-1" strike="noStrike">
              <a:latin typeface="Arial"/>
            </a:endParaRPr>
          </a:p>
          <a:p>
            <a:pPr lvl="6" marL="3024000" indent="-216000">
              <a:spcBef>
                <a:spcPts val="283"/>
              </a:spcBef>
              <a:buClr>
                <a:srgbClr val="000000"/>
              </a:buClr>
              <a:buSzPct val="45000"/>
              <a:buFont typeface="Wingdings" charset="2"/>
              <a:buChar char=""/>
            </a:pPr>
            <a:r>
              <a:rPr b="0" lang="de-DE" sz="2000" spc="-1" strike="noStrike">
                <a:latin typeface="Arial"/>
              </a:rPr>
              <a:t>Siebte Gliederungsebene</a:t>
            </a:r>
            <a:endParaRPr b="0" lang="de-D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de9"/>
        </a:solidFill>
      </p:bgPr>
    </p:bg>
    <p:spTree>
      <p:nvGrpSpPr>
        <p:cNvPr id="1" name=""/>
        <p:cNvGrpSpPr/>
        <p:nvPr/>
      </p:nvGrpSpPr>
      <p:grpSpPr>
        <a:xfrm>
          <a:off x="0" y="0"/>
          <a:ext cx="0" cy="0"/>
          <a:chOff x="0" y="0"/>
          <a:chExt cx="0" cy="0"/>
        </a:xfrm>
      </p:grpSpPr>
      <p:sp>
        <p:nvSpPr>
          <p:cNvPr id="42" name="CustomShape 1"/>
          <p:cNvSpPr/>
          <p:nvPr/>
        </p:nvSpPr>
        <p:spPr>
          <a:xfrm>
            <a:off x="0" y="0"/>
            <a:ext cx="9143280" cy="309960"/>
          </a:xfrm>
          <a:prstGeom prst="rect">
            <a:avLst/>
          </a:prstGeom>
          <a:solidFill>
            <a:srgbClr val="b80000"/>
          </a:solidFill>
          <a:ln w="50800">
            <a:noFill/>
          </a:ln>
          <a:effectLst>
            <a:outerShdw blurRad="51500" dir="5400000" dist="25560" rotWithShape="0">
              <a:srgbClr val="000000">
                <a:alpha val="40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a:lnSpc>
                <a:spcPct val="100000"/>
              </a:lnSpc>
              <a:tabLst>
                <a:tab algn="l" pos="0"/>
              </a:tabLst>
            </a:pPr>
            <a:r>
              <a:rPr b="0" lang="de-DE" sz="1800" spc="-1" strike="noStrike">
                <a:solidFill>
                  <a:srgbClr val="ffffc1"/>
                </a:solidFill>
                <a:latin typeface="Arial"/>
                <a:ea typeface="DejaVu Sans"/>
              </a:rPr>
              <a:t>ZPG Geographie Kursstufe: Globale Herausforderung: Städte</a:t>
            </a:r>
            <a:endParaRPr b="0" lang="de-DE" sz="1800" spc="-1" strike="noStrike">
              <a:latin typeface="Arial"/>
            </a:endParaRPr>
          </a:p>
        </p:txBody>
      </p:sp>
      <p:pic>
        <p:nvPicPr>
          <p:cNvPr id="43" name="Grafik 7" descr=""/>
          <p:cNvPicPr/>
          <p:nvPr/>
        </p:nvPicPr>
        <p:blipFill>
          <a:blip r:embed="rId2"/>
          <a:stretch/>
        </p:blipFill>
        <p:spPr>
          <a:xfrm>
            <a:off x="448200" y="5985360"/>
            <a:ext cx="262800" cy="359280"/>
          </a:xfrm>
          <a:prstGeom prst="rect">
            <a:avLst/>
          </a:prstGeom>
          <a:ln w="0">
            <a:noFill/>
          </a:ln>
        </p:spPr>
      </p:pic>
      <p:pic>
        <p:nvPicPr>
          <p:cNvPr id="44" name="Grafik 1" descr=""/>
          <p:cNvPicPr/>
          <p:nvPr/>
        </p:nvPicPr>
        <p:blipFill>
          <a:blip r:embed="rId3"/>
          <a:srcRect l="10221" t="16030" r="10394" b="16030"/>
          <a:stretch/>
        </p:blipFill>
        <p:spPr>
          <a:xfrm>
            <a:off x="8047440" y="5985360"/>
            <a:ext cx="660600" cy="359280"/>
          </a:xfrm>
          <a:prstGeom prst="rect">
            <a:avLst/>
          </a:prstGeom>
          <a:ln w="0">
            <a:noFill/>
          </a:ln>
        </p:spPr>
      </p:pic>
      <p:sp>
        <p:nvSpPr>
          <p:cNvPr id="45" name="CustomShape 2"/>
          <p:cNvSpPr/>
          <p:nvPr/>
        </p:nvSpPr>
        <p:spPr>
          <a:xfrm>
            <a:off x="467640" y="5949360"/>
            <a:ext cx="2699280" cy="359280"/>
          </a:xfrm>
          <a:prstGeom prst="rect">
            <a:avLst/>
          </a:prstGeom>
          <a:noFill/>
          <a:ln w="0">
            <a:noFill/>
          </a:ln>
        </p:spPr>
        <p:style>
          <a:lnRef idx="0"/>
          <a:fillRef idx="0"/>
          <a:effectRef idx="0"/>
          <a:fontRef idx="minor"/>
        </p:style>
      </p:sp>
      <p:sp>
        <p:nvSpPr>
          <p:cNvPr id="46" name="PlaceHolder 3"/>
          <p:cNvSpPr>
            <a:spLocks noGrp="1"/>
          </p:cNvSpPr>
          <p:nvPr>
            <p:ph type="title"/>
          </p:nvPr>
        </p:nvSpPr>
        <p:spPr>
          <a:xfrm>
            <a:off x="457200" y="273600"/>
            <a:ext cx="8229240" cy="1144800"/>
          </a:xfrm>
          <a:prstGeom prst="rect">
            <a:avLst/>
          </a:prstGeom>
        </p:spPr>
        <p:txBody>
          <a:bodyPr lIns="0" rIns="0" tIns="0" bIns="0" anchor="ctr">
            <a:noAutofit/>
          </a:bodyPr>
          <a:p>
            <a:pPr algn="ctr"/>
            <a:r>
              <a:rPr b="0" lang="de-DE" sz="4400" spc="-1" strike="noStrike">
                <a:latin typeface="Arial"/>
              </a:rPr>
              <a:t>Format des Titeltextes durch Klicken bearbeiten</a:t>
            </a:r>
            <a:endParaRPr b="0" lang="de-DE" sz="4400" spc="-1" strike="noStrike">
              <a:latin typeface="Arial"/>
            </a:endParaRPr>
          </a:p>
        </p:txBody>
      </p:sp>
      <p:sp>
        <p:nvSpPr>
          <p:cNvPr id="47"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3200" spc="-1" strike="noStrike">
                <a:latin typeface="Arial"/>
              </a:rPr>
              <a:t>Format des Gliederungstextes durch Klicken bearbeiten</a:t>
            </a:r>
            <a:endParaRPr b="0" lang="de-DE" sz="3200" spc="-1" strike="noStrike">
              <a:latin typeface="Arial"/>
            </a:endParaRPr>
          </a:p>
          <a:p>
            <a:pPr lvl="1" marL="864000" indent="-324000">
              <a:spcBef>
                <a:spcPts val="1134"/>
              </a:spcBef>
              <a:buClr>
                <a:srgbClr val="000000"/>
              </a:buClr>
              <a:buSzPct val="75000"/>
              <a:buFont typeface="Symbol" charset="2"/>
              <a:buChar char=""/>
            </a:pPr>
            <a:r>
              <a:rPr b="0" lang="de-DE" sz="2800" spc="-1" strike="noStrike">
                <a:latin typeface="Arial"/>
              </a:rPr>
              <a:t>Zweite Gliederungsebene</a:t>
            </a:r>
            <a:endParaRPr b="0" lang="de-DE" sz="2800" spc="-1" strike="noStrike">
              <a:latin typeface="Arial"/>
            </a:endParaRPr>
          </a:p>
          <a:p>
            <a:pPr lvl="2" marL="1296000" indent="-288000">
              <a:spcBef>
                <a:spcPts val="850"/>
              </a:spcBef>
              <a:buClr>
                <a:srgbClr val="000000"/>
              </a:buClr>
              <a:buSzPct val="45000"/>
              <a:buFont typeface="Wingdings" charset="2"/>
              <a:buChar char=""/>
            </a:pPr>
            <a:r>
              <a:rPr b="0" lang="de-DE" sz="2400" spc="-1" strike="noStrike">
                <a:latin typeface="Arial"/>
              </a:rPr>
              <a:t>Dritte Gliederungsebene</a:t>
            </a:r>
            <a:endParaRPr b="0" lang="de-DE" sz="2400" spc="-1" strike="noStrike">
              <a:latin typeface="Arial"/>
            </a:endParaRPr>
          </a:p>
          <a:p>
            <a:pPr lvl="3" marL="1728000" indent="-216000">
              <a:spcBef>
                <a:spcPts val="567"/>
              </a:spcBef>
              <a:buClr>
                <a:srgbClr val="000000"/>
              </a:buClr>
              <a:buSzPct val="75000"/>
              <a:buFont typeface="Symbol" charset="2"/>
              <a:buChar char=""/>
            </a:pPr>
            <a:r>
              <a:rPr b="0" lang="de-DE" sz="2000" spc="-1" strike="noStrike">
                <a:latin typeface="Arial"/>
              </a:rPr>
              <a:t>Vierte Gliederungsebene</a:t>
            </a:r>
            <a:endParaRPr b="0" lang="de-DE" sz="2000" spc="-1" strike="noStrike">
              <a:latin typeface="Arial"/>
            </a:endParaRPr>
          </a:p>
          <a:p>
            <a:pPr lvl="4" marL="2160000" indent="-216000">
              <a:spcBef>
                <a:spcPts val="283"/>
              </a:spcBef>
              <a:buClr>
                <a:srgbClr val="000000"/>
              </a:buClr>
              <a:buSzPct val="45000"/>
              <a:buFont typeface="Wingdings" charset="2"/>
              <a:buChar char=""/>
            </a:pPr>
            <a:r>
              <a:rPr b="0" lang="de-DE" sz="2000" spc="-1" strike="noStrike">
                <a:latin typeface="Arial"/>
              </a:rPr>
              <a:t>Fünfte Gliederungsebene</a:t>
            </a:r>
            <a:endParaRPr b="0" lang="de-DE" sz="2000" spc="-1" strike="noStrike">
              <a:latin typeface="Arial"/>
            </a:endParaRPr>
          </a:p>
          <a:p>
            <a:pPr lvl="5" marL="2592000" indent="-216000">
              <a:spcBef>
                <a:spcPts val="283"/>
              </a:spcBef>
              <a:buClr>
                <a:srgbClr val="000000"/>
              </a:buClr>
              <a:buSzPct val="45000"/>
              <a:buFont typeface="Wingdings" charset="2"/>
              <a:buChar char=""/>
            </a:pPr>
            <a:r>
              <a:rPr b="0" lang="de-DE" sz="2000" spc="-1" strike="noStrike">
                <a:latin typeface="Arial"/>
              </a:rPr>
              <a:t>Sechste Gliederungsebene</a:t>
            </a:r>
            <a:endParaRPr b="0" lang="de-DE" sz="2000" spc="-1" strike="noStrike">
              <a:latin typeface="Arial"/>
            </a:endParaRPr>
          </a:p>
          <a:p>
            <a:pPr lvl="6" marL="3024000" indent="-216000">
              <a:spcBef>
                <a:spcPts val="283"/>
              </a:spcBef>
              <a:buClr>
                <a:srgbClr val="000000"/>
              </a:buClr>
              <a:buSzPct val="45000"/>
              <a:buFont typeface="Wingdings" charset="2"/>
              <a:buChar char=""/>
            </a:pPr>
            <a:r>
              <a:rPr b="0" lang="de-DE" sz="2000" spc="-1" strike="noStrike">
                <a:latin typeface="Arial"/>
              </a:rPr>
              <a:t>Siebte Gliederungsebene</a:t>
            </a:r>
            <a:endParaRPr b="0" lang="de-D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de9"/>
        </a:solidFill>
      </p:bgPr>
    </p:bg>
    <p:spTree>
      <p:nvGrpSpPr>
        <p:cNvPr id="1" name=""/>
        <p:cNvGrpSpPr/>
        <p:nvPr/>
      </p:nvGrpSpPr>
      <p:grpSpPr>
        <a:xfrm>
          <a:off x="0" y="0"/>
          <a:ext cx="0" cy="0"/>
          <a:chOff x="0" y="0"/>
          <a:chExt cx="0" cy="0"/>
        </a:xfrm>
      </p:grpSpPr>
      <p:sp>
        <p:nvSpPr>
          <p:cNvPr id="84" name="CustomShape 1" hidden="1"/>
          <p:cNvSpPr/>
          <p:nvPr/>
        </p:nvSpPr>
        <p:spPr>
          <a:xfrm>
            <a:off x="0" y="0"/>
            <a:ext cx="9143280" cy="309960"/>
          </a:xfrm>
          <a:prstGeom prst="rect">
            <a:avLst/>
          </a:prstGeom>
          <a:solidFill>
            <a:srgbClr val="b80000"/>
          </a:solidFill>
          <a:ln w="50800">
            <a:noFill/>
          </a:ln>
          <a:effectLst>
            <a:outerShdw blurRad="51500" dir="5400000" dist="25560" rotWithShape="0">
              <a:srgbClr val="000000">
                <a:alpha val="40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a:lnSpc>
                <a:spcPct val="100000"/>
              </a:lnSpc>
              <a:tabLst>
                <a:tab algn="l" pos="0"/>
              </a:tabLst>
            </a:pPr>
            <a:r>
              <a:rPr b="0" lang="de-DE" sz="1800" spc="-1" strike="noStrike">
                <a:solidFill>
                  <a:srgbClr val="ffffc1"/>
                </a:solidFill>
                <a:latin typeface="Arial"/>
                <a:ea typeface="DejaVu Sans"/>
              </a:rPr>
              <a:t>ZPG Geographie Kursstufe: Globale Herausforderung: Städte</a:t>
            </a:r>
            <a:endParaRPr b="0" lang="de-DE" sz="1800" spc="-1" strike="noStrike">
              <a:latin typeface="Arial"/>
            </a:endParaRPr>
          </a:p>
        </p:txBody>
      </p:sp>
      <p:pic>
        <p:nvPicPr>
          <p:cNvPr id="85" name="Grafik 7" descr=""/>
          <p:cNvPicPr/>
          <p:nvPr/>
        </p:nvPicPr>
        <p:blipFill>
          <a:blip r:embed="rId2"/>
          <a:stretch/>
        </p:blipFill>
        <p:spPr>
          <a:xfrm>
            <a:off x="448200" y="5985360"/>
            <a:ext cx="262800" cy="359280"/>
          </a:xfrm>
          <a:prstGeom prst="rect">
            <a:avLst/>
          </a:prstGeom>
          <a:ln w="0">
            <a:noFill/>
          </a:ln>
        </p:spPr>
      </p:pic>
      <p:pic>
        <p:nvPicPr>
          <p:cNvPr id="86" name="Grafik 1" descr=""/>
          <p:cNvPicPr/>
          <p:nvPr/>
        </p:nvPicPr>
        <p:blipFill>
          <a:blip r:embed="rId3"/>
          <a:srcRect l="10221" t="16030" r="10394" b="16030"/>
          <a:stretch/>
        </p:blipFill>
        <p:spPr>
          <a:xfrm>
            <a:off x="8047440" y="5985360"/>
            <a:ext cx="660600" cy="359280"/>
          </a:xfrm>
          <a:prstGeom prst="rect">
            <a:avLst/>
          </a:prstGeom>
          <a:ln w="0">
            <a:noFill/>
          </a:ln>
        </p:spPr>
      </p:pic>
      <p:sp>
        <p:nvSpPr>
          <p:cNvPr id="87" name="CustomShape 2"/>
          <p:cNvSpPr/>
          <p:nvPr/>
        </p:nvSpPr>
        <p:spPr>
          <a:xfrm>
            <a:off x="0" y="0"/>
            <a:ext cx="9143280" cy="309960"/>
          </a:xfrm>
          <a:prstGeom prst="rect">
            <a:avLst/>
          </a:prstGeom>
          <a:solidFill>
            <a:srgbClr val="b80000"/>
          </a:solidFill>
          <a:ln w="50800">
            <a:noFill/>
          </a:ln>
          <a:effectLst>
            <a:outerShdw blurRad="51500" dir="5400000" dist="25560" rotWithShape="0">
              <a:srgbClr val="000000">
                <a:alpha val="40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a:lnSpc>
                <a:spcPct val="100000"/>
              </a:lnSpc>
              <a:tabLst>
                <a:tab algn="l" pos="0"/>
              </a:tabLst>
            </a:pPr>
            <a:r>
              <a:rPr b="0" lang="de-DE" sz="1800" spc="-1" strike="noStrike">
                <a:solidFill>
                  <a:srgbClr val="ffffc1"/>
                </a:solidFill>
                <a:latin typeface="Arial"/>
                <a:ea typeface="DejaVu Sans"/>
              </a:rPr>
              <a:t>ZPG Geographie Kursstufe: Globale Herausforderung: Städte</a:t>
            </a:r>
            <a:endParaRPr b="0" lang="de-DE" sz="1800" spc="-1" strike="noStrike">
              <a:latin typeface="Arial"/>
            </a:endParaRPr>
          </a:p>
        </p:txBody>
      </p:sp>
      <p:sp>
        <p:nvSpPr>
          <p:cNvPr id="88" name="PlaceHolder 3"/>
          <p:cNvSpPr>
            <a:spLocks noGrp="1"/>
          </p:cNvSpPr>
          <p:nvPr>
            <p:ph type="title"/>
          </p:nvPr>
        </p:nvSpPr>
        <p:spPr>
          <a:xfrm>
            <a:off x="457200" y="273600"/>
            <a:ext cx="8229240" cy="1144800"/>
          </a:xfrm>
          <a:prstGeom prst="rect">
            <a:avLst/>
          </a:prstGeom>
        </p:spPr>
        <p:txBody>
          <a:bodyPr lIns="0" rIns="0" tIns="0" bIns="0" anchor="ctr">
            <a:noAutofit/>
          </a:bodyPr>
          <a:p>
            <a:pPr algn="ctr"/>
            <a:r>
              <a:rPr b="0" lang="de-DE" sz="4400" spc="-1" strike="noStrike">
                <a:latin typeface="Arial"/>
              </a:rPr>
              <a:t>Format des Titeltextes durch Klicken bearbeiten</a:t>
            </a:r>
            <a:endParaRPr b="0" lang="de-DE" sz="4400" spc="-1" strike="noStrike">
              <a:latin typeface="Arial"/>
            </a:endParaRPr>
          </a:p>
        </p:txBody>
      </p:sp>
      <p:sp>
        <p:nvSpPr>
          <p:cNvPr id="89"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3200" spc="-1" strike="noStrike">
                <a:latin typeface="Arial"/>
              </a:rPr>
              <a:t>Format des Gliederungstextes durch Klicken bearbeiten</a:t>
            </a:r>
            <a:endParaRPr b="0" lang="de-DE" sz="3200" spc="-1" strike="noStrike">
              <a:latin typeface="Arial"/>
            </a:endParaRPr>
          </a:p>
          <a:p>
            <a:pPr lvl="1" marL="864000" indent="-324000">
              <a:spcBef>
                <a:spcPts val="1134"/>
              </a:spcBef>
              <a:buClr>
                <a:srgbClr val="000000"/>
              </a:buClr>
              <a:buSzPct val="75000"/>
              <a:buFont typeface="Symbol" charset="2"/>
              <a:buChar char=""/>
            </a:pPr>
            <a:r>
              <a:rPr b="0" lang="de-DE" sz="2800" spc="-1" strike="noStrike">
                <a:latin typeface="Arial"/>
              </a:rPr>
              <a:t>Zweite Gliederungsebene</a:t>
            </a:r>
            <a:endParaRPr b="0" lang="de-DE" sz="2800" spc="-1" strike="noStrike">
              <a:latin typeface="Arial"/>
            </a:endParaRPr>
          </a:p>
          <a:p>
            <a:pPr lvl="2" marL="1296000" indent="-288000">
              <a:spcBef>
                <a:spcPts val="850"/>
              </a:spcBef>
              <a:buClr>
                <a:srgbClr val="000000"/>
              </a:buClr>
              <a:buSzPct val="45000"/>
              <a:buFont typeface="Wingdings" charset="2"/>
              <a:buChar char=""/>
            </a:pPr>
            <a:r>
              <a:rPr b="0" lang="de-DE" sz="2400" spc="-1" strike="noStrike">
                <a:latin typeface="Arial"/>
              </a:rPr>
              <a:t>Dritte Gliederungsebene</a:t>
            </a:r>
            <a:endParaRPr b="0" lang="de-DE" sz="2400" spc="-1" strike="noStrike">
              <a:latin typeface="Arial"/>
            </a:endParaRPr>
          </a:p>
          <a:p>
            <a:pPr lvl="3" marL="1728000" indent="-216000">
              <a:spcBef>
                <a:spcPts val="567"/>
              </a:spcBef>
              <a:buClr>
                <a:srgbClr val="000000"/>
              </a:buClr>
              <a:buSzPct val="75000"/>
              <a:buFont typeface="Symbol" charset="2"/>
              <a:buChar char=""/>
            </a:pPr>
            <a:r>
              <a:rPr b="0" lang="de-DE" sz="2000" spc="-1" strike="noStrike">
                <a:latin typeface="Arial"/>
              </a:rPr>
              <a:t>Vierte Gliederungsebene</a:t>
            </a:r>
            <a:endParaRPr b="0" lang="de-DE" sz="2000" spc="-1" strike="noStrike">
              <a:latin typeface="Arial"/>
            </a:endParaRPr>
          </a:p>
          <a:p>
            <a:pPr lvl="4" marL="2160000" indent="-216000">
              <a:spcBef>
                <a:spcPts val="283"/>
              </a:spcBef>
              <a:buClr>
                <a:srgbClr val="000000"/>
              </a:buClr>
              <a:buSzPct val="45000"/>
              <a:buFont typeface="Wingdings" charset="2"/>
              <a:buChar char=""/>
            </a:pPr>
            <a:r>
              <a:rPr b="0" lang="de-DE" sz="2000" spc="-1" strike="noStrike">
                <a:latin typeface="Arial"/>
              </a:rPr>
              <a:t>Fünfte Gliederungsebene</a:t>
            </a:r>
            <a:endParaRPr b="0" lang="de-DE" sz="2000" spc="-1" strike="noStrike">
              <a:latin typeface="Arial"/>
            </a:endParaRPr>
          </a:p>
          <a:p>
            <a:pPr lvl="5" marL="2592000" indent="-216000">
              <a:spcBef>
                <a:spcPts val="283"/>
              </a:spcBef>
              <a:buClr>
                <a:srgbClr val="000000"/>
              </a:buClr>
              <a:buSzPct val="45000"/>
              <a:buFont typeface="Wingdings" charset="2"/>
              <a:buChar char=""/>
            </a:pPr>
            <a:r>
              <a:rPr b="0" lang="de-DE" sz="2000" spc="-1" strike="noStrike">
                <a:latin typeface="Arial"/>
              </a:rPr>
              <a:t>Sechste Gliederungsebene</a:t>
            </a:r>
            <a:endParaRPr b="0" lang="de-DE" sz="2000" spc="-1" strike="noStrike">
              <a:latin typeface="Arial"/>
            </a:endParaRPr>
          </a:p>
          <a:p>
            <a:pPr lvl="6" marL="3024000" indent="-216000">
              <a:spcBef>
                <a:spcPts val="283"/>
              </a:spcBef>
              <a:buClr>
                <a:srgbClr val="000000"/>
              </a:buClr>
              <a:buSzPct val="45000"/>
              <a:buFont typeface="Wingdings" charset="2"/>
              <a:buChar char=""/>
            </a:pPr>
            <a:r>
              <a:rPr b="0" lang="de-DE" sz="2000" spc="-1" strike="noStrike">
                <a:latin typeface="Arial"/>
              </a:rPr>
              <a:t>Siebte Gliederungsebene</a:t>
            </a:r>
            <a:endParaRPr b="0" lang="de-D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de9"/>
        </a:solidFill>
      </p:bgPr>
    </p:bg>
    <p:spTree>
      <p:nvGrpSpPr>
        <p:cNvPr id="1" name=""/>
        <p:cNvGrpSpPr/>
        <p:nvPr/>
      </p:nvGrpSpPr>
      <p:grpSpPr>
        <a:xfrm>
          <a:off x="0" y="0"/>
          <a:ext cx="0" cy="0"/>
          <a:chOff x="0" y="0"/>
          <a:chExt cx="0" cy="0"/>
        </a:xfrm>
      </p:grpSpPr>
      <p:sp>
        <p:nvSpPr>
          <p:cNvPr id="126" name="CustomShape 1" hidden="1"/>
          <p:cNvSpPr/>
          <p:nvPr/>
        </p:nvSpPr>
        <p:spPr>
          <a:xfrm>
            <a:off x="0" y="0"/>
            <a:ext cx="9143280" cy="309960"/>
          </a:xfrm>
          <a:prstGeom prst="rect">
            <a:avLst/>
          </a:prstGeom>
          <a:solidFill>
            <a:srgbClr val="b80000"/>
          </a:solidFill>
          <a:ln w="50800">
            <a:noFill/>
          </a:ln>
          <a:effectLst>
            <a:outerShdw blurRad="51500" dir="5400000" dist="25560" rotWithShape="0">
              <a:srgbClr val="000000">
                <a:alpha val="40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a:lnSpc>
                <a:spcPct val="100000"/>
              </a:lnSpc>
              <a:tabLst>
                <a:tab algn="l" pos="0"/>
              </a:tabLst>
            </a:pPr>
            <a:r>
              <a:rPr b="0" lang="de-DE" sz="1800" spc="-1" strike="noStrike">
                <a:solidFill>
                  <a:srgbClr val="ffffc1"/>
                </a:solidFill>
                <a:latin typeface="Arial"/>
                <a:ea typeface="DejaVu Sans"/>
              </a:rPr>
              <a:t>ZPG Geographie Kursstufe: Globale Herausforderung: Städte</a:t>
            </a:r>
            <a:endParaRPr b="0" lang="de-DE" sz="1800" spc="-1" strike="noStrike">
              <a:latin typeface="Arial"/>
            </a:endParaRPr>
          </a:p>
        </p:txBody>
      </p:sp>
      <p:pic>
        <p:nvPicPr>
          <p:cNvPr id="127" name="Grafik 7" descr=""/>
          <p:cNvPicPr/>
          <p:nvPr/>
        </p:nvPicPr>
        <p:blipFill>
          <a:blip r:embed="rId2"/>
          <a:stretch/>
        </p:blipFill>
        <p:spPr>
          <a:xfrm>
            <a:off x="448200" y="5985360"/>
            <a:ext cx="262800" cy="359280"/>
          </a:xfrm>
          <a:prstGeom prst="rect">
            <a:avLst/>
          </a:prstGeom>
          <a:ln w="0">
            <a:noFill/>
          </a:ln>
        </p:spPr>
      </p:pic>
      <p:pic>
        <p:nvPicPr>
          <p:cNvPr id="128" name="Grafik 1" descr=""/>
          <p:cNvPicPr/>
          <p:nvPr/>
        </p:nvPicPr>
        <p:blipFill>
          <a:blip r:embed="rId3"/>
          <a:srcRect l="10221" t="16030" r="10394" b="16030"/>
          <a:stretch/>
        </p:blipFill>
        <p:spPr>
          <a:xfrm>
            <a:off x="8047440" y="5985360"/>
            <a:ext cx="660600" cy="359280"/>
          </a:xfrm>
          <a:prstGeom prst="rect">
            <a:avLst/>
          </a:prstGeom>
          <a:ln w="0">
            <a:noFill/>
          </a:ln>
        </p:spPr>
      </p:pic>
      <p:sp>
        <p:nvSpPr>
          <p:cNvPr id="129" name="PlaceHolder 2"/>
          <p:cNvSpPr>
            <a:spLocks noGrp="1"/>
          </p:cNvSpPr>
          <p:nvPr>
            <p:ph type="title"/>
          </p:nvPr>
        </p:nvSpPr>
        <p:spPr>
          <a:xfrm>
            <a:off x="457200" y="273600"/>
            <a:ext cx="8229240" cy="1144800"/>
          </a:xfrm>
          <a:prstGeom prst="rect">
            <a:avLst/>
          </a:prstGeom>
        </p:spPr>
        <p:txBody>
          <a:bodyPr lIns="0" rIns="0" tIns="0" bIns="0" anchor="ctr">
            <a:noAutofit/>
          </a:bodyPr>
          <a:p>
            <a:pPr algn="ctr"/>
            <a:r>
              <a:rPr b="0" lang="de-DE" sz="4400" spc="-1" strike="noStrike">
                <a:latin typeface="Arial"/>
              </a:rPr>
              <a:t>Format des Titeltextes durch Klicken bearbeiten</a:t>
            </a:r>
            <a:endParaRPr b="0" lang="de-DE" sz="4400" spc="-1" strike="noStrike">
              <a:latin typeface="Arial"/>
            </a:endParaRPr>
          </a:p>
        </p:txBody>
      </p:sp>
      <p:sp>
        <p:nvSpPr>
          <p:cNvPr id="130"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3200" spc="-1" strike="noStrike">
                <a:latin typeface="Arial"/>
              </a:rPr>
              <a:t>Format des Gliederungstextes durch Klicken bearbeiten</a:t>
            </a:r>
            <a:endParaRPr b="0" lang="de-DE" sz="3200" spc="-1" strike="noStrike">
              <a:latin typeface="Arial"/>
            </a:endParaRPr>
          </a:p>
          <a:p>
            <a:pPr lvl="1" marL="864000" indent="-324000">
              <a:spcBef>
                <a:spcPts val="1134"/>
              </a:spcBef>
              <a:buClr>
                <a:srgbClr val="000000"/>
              </a:buClr>
              <a:buSzPct val="75000"/>
              <a:buFont typeface="Symbol" charset="2"/>
              <a:buChar char=""/>
            </a:pPr>
            <a:r>
              <a:rPr b="0" lang="de-DE" sz="2800" spc="-1" strike="noStrike">
                <a:latin typeface="Arial"/>
              </a:rPr>
              <a:t>Zweite Gliederungsebene</a:t>
            </a:r>
            <a:endParaRPr b="0" lang="de-DE" sz="2800" spc="-1" strike="noStrike">
              <a:latin typeface="Arial"/>
            </a:endParaRPr>
          </a:p>
          <a:p>
            <a:pPr lvl="2" marL="1296000" indent="-288000">
              <a:spcBef>
                <a:spcPts val="850"/>
              </a:spcBef>
              <a:buClr>
                <a:srgbClr val="000000"/>
              </a:buClr>
              <a:buSzPct val="45000"/>
              <a:buFont typeface="Wingdings" charset="2"/>
              <a:buChar char=""/>
            </a:pPr>
            <a:r>
              <a:rPr b="0" lang="de-DE" sz="2400" spc="-1" strike="noStrike">
                <a:latin typeface="Arial"/>
              </a:rPr>
              <a:t>Dritte Gliederungsebene</a:t>
            </a:r>
            <a:endParaRPr b="0" lang="de-DE" sz="2400" spc="-1" strike="noStrike">
              <a:latin typeface="Arial"/>
            </a:endParaRPr>
          </a:p>
          <a:p>
            <a:pPr lvl="3" marL="1728000" indent="-216000">
              <a:spcBef>
                <a:spcPts val="567"/>
              </a:spcBef>
              <a:buClr>
                <a:srgbClr val="000000"/>
              </a:buClr>
              <a:buSzPct val="75000"/>
              <a:buFont typeface="Symbol" charset="2"/>
              <a:buChar char=""/>
            </a:pPr>
            <a:r>
              <a:rPr b="0" lang="de-DE" sz="2000" spc="-1" strike="noStrike">
                <a:latin typeface="Arial"/>
              </a:rPr>
              <a:t>Vierte Gliederungsebene</a:t>
            </a:r>
            <a:endParaRPr b="0" lang="de-DE" sz="2000" spc="-1" strike="noStrike">
              <a:latin typeface="Arial"/>
            </a:endParaRPr>
          </a:p>
          <a:p>
            <a:pPr lvl="4" marL="2160000" indent="-216000">
              <a:spcBef>
                <a:spcPts val="283"/>
              </a:spcBef>
              <a:buClr>
                <a:srgbClr val="000000"/>
              </a:buClr>
              <a:buSzPct val="45000"/>
              <a:buFont typeface="Wingdings" charset="2"/>
              <a:buChar char=""/>
            </a:pPr>
            <a:r>
              <a:rPr b="0" lang="de-DE" sz="2000" spc="-1" strike="noStrike">
                <a:latin typeface="Arial"/>
              </a:rPr>
              <a:t>Fünfte Gliederungsebene</a:t>
            </a:r>
            <a:endParaRPr b="0" lang="de-DE" sz="2000" spc="-1" strike="noStrike">
              <a:latin typeface="Arial"/>
            </a:endParaRPr>
          </a:p>
          <a:p>
            <a:pPr lvl="5" marL="2592000" indent="-216000">
              <a:spcBef>
                <a:spcPts val="283"/>
              </a:spcBef>
              <a:buClr>
                <a:srgbClr val="000000"/>
              </a:buClr>
              <a:buSzPct val="45000"/>
              <a:buFont typeface="Wingdings" charset="2"/>
              <a:buChar char=""/>
            </a:pPr>
            <a:r>
              <a:rPr b="0" lang="de-DE" sz="2000" spc="-1" strike="noStrike">
                <a:latin typeface="Arial"/>
              </a:rPr>
              <a:t>Sechste Gliederungsebene</a:t>
            </a:r>
            <a:endParaRPr b="0" lang="de-DE" sz="2000" spc="-1" strike="noStrike">
              <a:latin typeface="Arial"/>
            </a:endParaRPr>
          </a:p>
          <a:p>
            <a:pPr lvl="6" marL="3024000" indent="-216000">
              <a:spcBef>
                <a:spcPts val="283"/>
              </a:spcBef>
              <a:buClr>
                <a:srgbClr val="000000"/>
              </a:buClr>
              <a:buSzPct val="45000"/>
              <a:buFont typeface="Wingdings" charset="2"/>
              <a:buChar char=""/>
            </a:pPr>
            <a:r>
              <a:rPr b="0" lang="de-DE" sz="2000" spc="-1" strike="noStrike">
                <a:latin typeface="Arial"/>
              </a:rPr>
              <a:t>Siebte Gliederungsebene</a:t>
            </a:r>
            <a:endParaRPr b="0" lang="de-D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hyperlink" Target="https://commons.wikimedia.org/wiki/File:San_Francisco_downtown.jpg" TargetMode="External"/><Relationship Id="rId3" Type="http://schemas.openxmlformats.org/officeDocument/2006/relationships/hyperlink" Target="https://creativecommons.org/licenses/by/2.0/legalcode" TargetMode="External"/><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hyperlink" Target="https://commons.wikimedia.org/wiki/User:Catullo_roberto" TargetMode="External"/><Relationship Id="rId5" Type="http://schemas.openxmlformats.org/officeDocument/2006/relationships/hyperlink" Target="https://commons.wikimedia.org/wiki/User:Catullo_roberto" TargetMode="External"/><Relationship Id="rId6" Type="http://schemas.openxmlformats.org/officeDocument/2006/relationships/hyperlink" Target="https://commons.wikimedia.org/wiki/User:Catullo_roberto" TargetMode="External"/><Relationship Id="rId7" Type="http://schemas.openxmlformats.org/officeDocument/2006/relationships/hyperlink" Target="https://commons.wikimedia.org/wiki/File:Acqua_alta_Venezia.JPG" TargetMode="External"/><Relationship Id="rId8" Type="http://schemas.openxmlformats.org/officeDocument/2006/relationships/hyperlink" Target="https://commons.wikimedia.org/wiki/File:Acqua_alta_Venezia.JPG" TargetMode="External"/><Relationship Id="rId9" Type="http://schemas.openxmlformats.org/officeDocument/2006/relationships/hyperlink" Target="https://commons.wikimedia.org/wiki/File:Acqua_alta_Venezia.JPG" TargetMode="External"/><Relationship Id="rId10" Type="http://schemas.openxmlformats.org/officeDocument/2006/relationships/hyperlink" Target="https://commons.wikimedia.org/wiki/File:Acqua_alta_Venezia.JPG" TargetMode="External"/><Relationship Id="rId11" Type="http://schemas.openxmlformats.org/officeDocument/2006/relationships/hyperlink" Target="https://commons.wikimedia.org/wiki/Template:PD-self" TargetMode="External"/><Relationship Id="rId12" Type="http://schemas.openxmlformats.org/officeDocument/2006/relationships/slideLayout" Target="../slideLayouts/slideLayout1.xml"/><Relationship Id="rId1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hyperlink" Target="https://commons.wikimedia.org/wiki/File:Les_Menuires.JPG" TargetMode="External"/><Relationship Id="rId3" Type="http://schemas.openxmlformats.org/officeDocument/2006/relationships/hyperlink" Target="https://creativecommons.org/publicdomain/zero/1.0/legalcode" TargetMode="External"/><Relationship Id="rId4" Type="http://schemas.openxmlformats.org/officeDocument/2006/relationships/hyperlink" Target="https://it.kultus-bw.de/,Lde/Startseite/IT-Sicherheit/Datenschutz+an+Schulen" TargetMode="External"/><Relationship Id="rId5" Type="http://schemas.openxmlformats.org/officeDocument/2006/relationships/slideLayout" Target="../slideLayouts/slideLayout13.xml"/><Relationship Id="rId6"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37.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s://commons.wikimedia.org/wiki/File:Les_Menuires.JPG" TargetMode="External"/><Relationship Id="rId3" Type="http://schemas.openxmlformats.org/officeDocument/2006/relationships/hyperlink" Target="https://creativecommons.org/publicdomain/zero/1.0/legalcode" TargetMode="External"/><Relationship Id="rId4" Type="http://schemas.openxmlformats.org/officeDocument/2006/relationships/slideLayout" Target="../slideLayouts/slideLayout13.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hyperlink" Target="https://goo.gl/maps/D3qGZBDJ9wrqKPpn9" TargetMode="External"/><Relationship Id="rId3" Type="http://schemas.openxmlformats.org/officeDocument/2006/relationships/slideLayout" Target="../slideLayouts/slideLayout25.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hyperlink" Target="https://goo.gl/maps/c2SoUqb3uRyMEy9e6" TargetMode="External"/><Relationship Id="rId3" Type="http://schemas.openxmlformats.org/officeDocument/2006/relationships/slideLayout" Target="../slideLayouts/slideLayout25.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hyperlink" Target="https://osm.org/go/0DPvj4ODl-?layers=H" TargetMode="External"/><Relationship Id="rId2" Type="http://schemas.openxmlformats.org/officeDocument/2006/relationships/image" Target="../media/image25.png"/><Relationship Id="rId3" Type="http://schemas.openxmlformats.org/officeDocument/2006/relationships/hyperlink" Target="http://www.openstreetmap.org/copyright" TargetMode="External"/><Relationship Id="rId4" Type="http://schemas.openxmlformats.org/officeDocument/2006/relationships/slideLayout" Target="../slideLayouts/slideLayout25.xml"/><Relationship Id="rId5"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hyperlink" Target="https://go.nasa.gov/38ih4JM" TargetMode="External"/><Relationship Id="rId2" Type="http://schemas.openxmlformats.org/officeDocument/2006/relationships/image" Target="../media/image26.png"/><Relationship Id="rId3" Type="http://schemas.openxmlformats.org/officeDocument/2006/relationships/hyperlink" Target="https://worldview.earthdata.nasa.gov/" TargetMode="External"/><Relationship Id="rId4" Type="http://schemas.openxmlformats.org/officeDocument/2006/relationships/hyperlink" Target="https://www.earthdata.nasa.gov/data-and-information-policy" TargetMode="External"/><Relationship Id="rId5" Type="http://schemas.openxmlformats.org/officeDocument/2006/relationships/slideLayout" Target="../slideLayouts/slideLayout25.xml"/><Relationship Id="rId6"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hyperlink" Target="https://padlet.com/m_stober/zpgurban" TargetMode="External"/><Relationship Id="rId3" Type="http://schemas.openxmlformats.org/officeDocument/2006/relationships/hyperlink" Target="https://www.taskcards.de/#/dashboards/267cc2e9-207f-45b9-a889-bc512502b190?token=32debc4f-d329-4625-b1af-5f917ace0968" TargetMode="External"/><Relationship Id="rId4" Type="http://schemas.openxmlformats.org/officeDocument/2006/relationships/slideLayout" Target="../slideLayouts/slideLayout37.xml"/><Relationship Id="rId5"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hyperlink" Target="https://goo.gl/maps/CMFRYWPHduPztFcv7" TargetMode="External"/><Relationship Id="rId3" Type="http://schemas.openxmlformats.org/officeDocument/2006/relationships/image" Target="../media/image30.png"/><Relationship Id="rId4" Type="http://schemas.openxmlformats.org/officeDocument/2006/relationships/slideLayout" Target="../slideLayouts/slideLayout37.xml"/><Relationship Id="rId5"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hyperlink" Target="https://choices.climatecentral.org/" TargetMode="External"/><Relationship Id="rId2" Type="http://schemas.openxmlformats.org/officeDocument/2006/relationships/hyperlink" Target="https://waqi.info/de/" TargetMode="External"/><Relationship Id="rId3" Type="http://schemas.openxmlformats.org/officeDocument/2006/relationships/hyperlink" Target="https://gis6.stuttgart.de/maps/index.html?karte=umwelt&amp;embedded=false#basemap=0" TargetMode="External"/><Relationship Id="rId4" Type="http://schemas.openxmlformats.org/officeDocument/2006/relationships/hyperlink" Target="https://www.stadtklima-stuttgart.de/index.php?start" TargetMode="External"/><Relationship Id="rId5"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hyperlink" Target="https://commons.wikimedia.org/wiki/File:Les_Menuires.JPG" TargetMode="External"/><Relationship Id="rId3" Type="http://schemas.openxmlformats.org/officeDocument/2006/relationships/hyperlink" Target="https://creativecommons.org/publicdomain/zero/1.0/legalcode" TargetMode="External"/><Relationship Id="rId4" Type="http://schemas.openxmlformats.org/officeDocument/2006/relationships/slideLayout" Target="../slideLayouts/slideLayout13.xml"/><Relationship Id="rId5"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hyperlink" Target="http://u.osmfr.org/m/398045/" TargetMode="External"/><Relationship Id="rId2" Type="http://schemas.openxmlformats.org/officeDocument/2006/relationships/image" Target="../media/image32.png"/><Relationship Id="rId3" Type="http://schemas.openxmlformats.org/officeDocument/2006/relationships/slideLayout" Target="../slideLayouts/slideLayout25.xml"/><Relationship Id="rId4" Type="http://schemas.openxmlformats.org/officeDocument/2006/relationships/notesSlide" Target="../notesSlides/notesSlide32.xml"/>
</Relationships>
</file>

<file path=ppt/slides/_rels/slide4.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hyperlink" Target="https://commons.wikimedia.org/wiki/File:Kollegium_des_L&#252;denscheider_Lyzeums_von_1899_bis_1902.jpg" TargetMode="External"/><Relationship Id="rId3" Type="http://schemas.openxmlformats.org/officeDocument/2006/relationships/hyperlink" Target="https://commons.wikimedia.org/wiki/File:Kollegium_des_L&#252;denscheider_Lyzeums_von_1899_bis_1902.jpg" TargetMode="External"/><Relationship Id="rId4" Type="http://schemas.openxmlformats.org/officeDocument/2006/relationships/hyperlink" Target="https://commons.wikimedia.org/wiki/File:Kollegium_des_L&#252;denscheider_Lyzeums_von_1899_bis_1902.jpg" TargetMode="External"/><Relationship Id="rId5" Type="http://schemas.openxmlformats.org/officeDocument/2006/relationships/hyperlink" Target="https://commons.wikimedia.org/wiki/Template:PD-old" TargetMode="External"/><Relationship Id="rId6" Type="http://schemas.openxmlformats.org/officeDocument/2006/relationships/slideLayout" Target="../slideLayouts/slideLayout13.xml"/><Relationship Id="rId7"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5.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hyperlink" Target="https://commons.wikimedia.org/wiki/File:Unterricht.jpg" TargetMode="External"/><Relationship Id="rId3" Type="http://schemas.openxmlformats.org/officeDocument/2006/relationships/hyperlink" Target="https://creativecommons.org/licenses/by-sa/3.0/legalcode" TargetMode="External"/><Relationship Id="rId4" Type="http://schemas.openxmlformats.org/officeDocument/2006/relationships/slideLayout" Target="../slideLayouts/slideLayout13.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slideLayout" Target="../slideLayouts/slideLayout2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3" name="Grafik 8" descr=""/>
          <p:cNvPicPr/>
          <p:nvPr/>
        </p:nvPicPr>
        <p:blipFill>
          <a:blip r:embed="rId1"/>
          <a:stretch/>
        </p:blipFill>
        <p:spPr>
          <a:xfrm>
            <a:off x="0" y="0"/>
            <a:ext cx="9143280" cy="6857280"/>
          </a:xfrm>
          <a:prstGeom prst="rect">
            <a:avLst/>
          </a:prstGeom>
          <a:ln w="0">
            <a:noFill/>
          </a:ln>
        </p:spPr>
      </p:pic>
      <p:sp>
        <p:nvSpPr>
          <p:cNvPr id="174" name="CustomShape 1"/>
          <p:cNvSpPr/>
          <p:nvPr/>
        </p:nvSpPr>
        <p:spPr>
          <a:xfrm>
            <a:off x="628560" y="365040"/>
            <a:ext cx="7886160" cy="2350080"/>
          </a:xfrm>
          <a:prstGeom prst="rect">
            <a:avLst/>
          </a:prstGeom>
          <a:solidFill>
            <a:srgbClr val="c9c9c9">
              <a:alpha val="50000"/>
            </a:srgbClr>
          </a:solidFill>
          <a:ln w="0">
            <a:noFill/>
          </a:ln>
        </p:spPr>
        <p:style>
          <a:lnRef idx="0"/>
          <a:fillRef idx="0"/>
          <a:effectRef idx="0"/>
          <a:fontRef idx="minor"/>
        </p:style>
        <p:txBody>
          <a:bodyPr lIns="90000" rIns="90000" tIns="45000" bIns="45000" anchor="ctr">
            <a:normAutofit/>
          </a:bodyPr>
          <a:p>
            <a:pPr algn="ctr">
              <a:lnSpc>
                <a:spcPct val="100000"/>
              </a:lnSpc>
            </a:pPr>
            <a:r>
              <a:rPr b="0" lang="de-DE" sz="4000" spc="-1" strike="noStrike">
                <a:solidFill>
                  <a:srgbClr val="404040"/>
                </a:solidFill>
                <a:latin typeface="Arial"/>
              </a:rPr>
              <a:t>Globale Herausforderung: Städte</a:t>
            </a:r>
            <a:br/>
            <a:br/>
            <a:r>
              <a:rPr b="0" lang="de-DE" sz="4000" spc="-1" strike="noStrike">
                <a:solidFill>
                  <a:srgbClr val="404040"/>
                </a:solidFill>
                <a:latin typeface="Arial"/>
              </a:rPr>
              <a:t>Methodische Schwerpunkte: Lernprodukte, digitale Medien</a:t>
            </a:r>
            <a:endParaRPr b="0" lang="de-DE" sz="4000" spc="-1" strike="noStrike">
              <a:latin typeface="Arial"/>
            </a:endParaRPr>
          </a:p>
        </p:txBody>
      </p:sp>
      <p:sp>
        <p:nvSpPr>
          <p:cNvPr id="175" name="CustomShape 2"/>
          <p:cNvSpPr/>
          <p:nvPr/>
        </p:nvSpPr>
        <p:spPr>
          <a:xfrm>
            <a:off x="0" y="6492960"/>
            <a:ext cx="9143280" cy="39456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en-US" sz="1000" spc="-1" strike="noStrike">
                <a:solidFill>
                  <a:srgbClr val="f8f8f8"/>
                </a:solidFill>
                <a:latin typeface="Arial"/>
                <a:ea typeface="DejaVu Sans"/>
              </a:rPr>
              <a:t>Kitchen from San Francisco (</a:t>
            </a:r>
            <a:r>
              <a:rPr b="0" lang="en-US" sz="1000" spc="-1" strike="noStrike" u="sng">
                <a:solidFill>
                  <a:srgbClr val="0066cc"/>
                </a:solidFill>
                <a:uFillTx/>
                <a:latin typeface="Arial"/>
                <a:ea typeface="DejaVu Sans"/>
                <a:hlinkClick r:id="rId2"/>
              </a:rPr>
              <a:t>https://commons.wikimedia.org/wiki/File:San_Francisco_downtown.jpg</a:t>
            </a:r>
            <a:r>
              <a:rPr b="0" lang="en-US" sz="1000" spc="-1" strike="noStrike">
                <a:solidFill>
                  <a:srgbClr val="f8f8f8"/>
                </a:solidFill>
                <a:latin typeface="Arial"/>
                <a:ea typeface="DejaVu Sans"/>
              </a:rPr>
              <a:t>), „San Francisco downtown“, </a:t>
            </a:r>
            <a:r>
              <a:rPr b="0" lang="en-US" sz="1000" spc="-1" strike="noStrike" u="sng">
                <a:solidFill>
                  <a:srgbClr val="0066cc"/>
                </a:solidFill>
                <a:uFillTx/>
                <a:latin typeface="Arial"/>
                <a:ea typeface="DejaVu Sans"/>
                <a:hlinkClick r:id="rId3"/>
              </a:rPr>
              <a:t>https://creativecommons.org/licenses/by/2.0/legalcode</a:t>
            </a:r>
            <a:r>
              <a:rPr b="0" lang="en-US" sz="1000" spc="-1" strike="noStrike">
                <a:solidFill>
                  <a:srgbClr val="f8f8f8"/>
                </a:solidFill>
                <a:latin typeface="Arial"/>
                <a:ea typeface="DejaVu Sans"/>
              </a:rPr>
              <a:t>  </a:t>
            </a:r>
            <a:r>
              <a:rPr b="0" lang="de-DE" sz="1000" spc="-1" strike="noStrike">
                <a:solidFill>
                  <a:srgbClr val="000000"/>
                </a:solidFill>
                <a:latin typeface="Arial"/>
                <a:ea typeface="DejaVu Sans"/>
              </a:rPr>
              <a:t>[abgerufen: 19.07.2021]</a:t>
            </a:r>
            <a:endParaRPr b="0" lang="de-DE" sz="1000" spc="-1" strike="noStrike">
              <a:latin typeface="Arial"/>
            </a:endParaRPr>
          </a:p>
        </p:txBody>
      </p:sp>
    </p:spTree>
  </p:cSld>
  <mc:AlternateContent>
    <mc:Choice Requires="p14">
      <p:transition p14:dur="10"/>
    </mc:Choice>
    <mc:Fallback>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457200" y="692640"/>
            <a:ext cx="8228880" cy="106596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de-DE" sz="4000" spc="-1" strike="noStrike">
                <a:solidFill>
                  <a:srgbClr val="404040"/>
                </a:solidFill>
                <a:latin typeface="Arial"/>
              </a:rPr>
              <a:t>Stadt?</a:t>
            </a:r>
            <a:endParaRPr b="0" lang="de-DE" sz="4000" spc="-1" strike="noStrike">
              <a:latin typeface="Arial"/>
            </a:endParaRPr>
          </a:p>
        </p:txBody>
      </p:sp>
      <p:sp>
        <p:nvSpPr>
          <p:cNvPr id="204" name="CustomShape 2"/>
          <p:cNvSpPr/>
          <p:nvPr/>
        </p:nvSpPr>
        <p:spPr>
          <a:xfrm>
            <a:off x="457200" y="2147040"/>
            <a:ext cx="8228880" cy="4031640"/>
          </a:xfrm>
          <a:prstGeom prst="rect">
            <a:avLst/>
          </a:prstGeom>
          <a:noFill/>
          <a:ln w="0">
            <a:noFill/>
          </a:ln>
        </p:spPr>
        <p:style>
          <a:lnRef idx="0"/>
          <a:fillRef idx="0"/>
          <a:effectRef idx="0"/>
          <a:fontRef idx="minor"/>
        </p:style>
        <p:txBody>
          <a:bodyPr lIns="90000" rIns="90000" tIns="45000" bIns="45000">
            <a:normAutofit/>
          </a:bodyPr>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gn="r">
              <a:lnSpc>
                <a:spcPct val="100000"/>
              </a:lnSpc>
              <a:spcBef>
                <a:spcPts val="300"/>
              </a:spcBef>
              <a:tabLst>
                <a:tab algn="l" pos="0"/>
              </a:tabLst>
            </a:pPr>
            <a:endParaRPr b="0" lang="de-DE" sz="1800" spc="-1" strike="noStrike">
              <a:latin typeface="Arial"/>
            </a:endParaRPr>
          </a:p>
          <a:p>
            <a:pPr algn="r">
              <a:lnSpc>
                <a:spcPct val="100000"/>
              </a:lnSpc>
              <a:spcBef>
                <a:spcPts val="300"/>
              </a:spcBef>
              <a:tabLst>
                <a:tab algn="l" pos="0"/>
              </a:tabLst>
            </a:pPr>
            <a:endParaRPr b="0" lang="de-DE" sz="1800" spc="-1" strike="noStrike">
              <a:latin typeface="Arial"/>
            </a:endParaRPr>
          </a:p>
          <a:p>
            <a:pPr algn="r">
              <a:lnSpc>
                <a:spcPct val="100000"/>
              </a:lnSpc>
              <a:spcBef>
                <a:spcPts val="300"/>
              </a:spcBef>
              <a:tabLst>
                <a:tab algn="l" pos="0"/>
              </a:tabLst>
            </a:pPr>
            <a:r>
              <a:rPr b="0" lang="de-DE" sz="2400" spc="-1" strike="noStrike">
                <a:solidFill>
                  <a:srgbClr val="595959"/>
                </a:solidFill>
                <a:latin typeface="Arial"/>
              </a:rPr>
              <a:t>Bildungsplan 2016, Kursstufe</a:t>
            </a:r>
            <a:endParaRPr b="0" lang="de-DE" sz="2400" spc="-1" strike="noStrike">
              <a:latin typeface="Arial"/>
            </a:endParaRPr>
          </a:p>
        </p:txBody>
      </p:sp>
      <p:pic>
        <p:nvPicPr>
          <p:cNvPr id="205" name="Grafik 4" descr=""/>
          <p:cNvPicPr/>
          <p:nvPr/>
        </p:nvPicPr>
        <p:blipFill>
          <a:blip r:embed="rId1"/>
          <a:stretch/>
        </p:blipFill>
        <p:spPr>
          <a:xfrm>
            <a:off x="2674080" y="548640"/>
            <a:ext cx="3794760" cy="4906080"/>
          </a:xfrm>
          <a:prstGeom prst="rect">
            <a:avLst/>
          </a:prstGeom>
          <a:ln w="0">
            <a:noFill/>
          </a:ln>
        </p:spPr>
      </p:pic>
    </p:spTree>
  </p:cSld>
  <mc:AlternateContent>
    <mc:Choice Requires="p14">
      <p:transition p14:dur="10"/>
    </mc:Choice>
    <mc:Fallback>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13320" y="73440"/>
            <a:ext cx="9143280" cy="592920"/>
          </a:xfrm>
          <a:prstGeom prst="rect">
            <a:avLst/>
          </a:prstGeom>
          <a:noFill/>
          <a:ln w="0">
            <a:noFill/>
          </a:ln>
        </p:spPr>
        <p:style>
          <a:lnRef idx="0"/>
          <a:fillRef idx="0"/>
          <a:effectRef idx="0"/>
          <a:fontRef idx="minor"/>
        </p:style>
        <p:txBody>
          <a:bodyPr lIns="90000" rIns="90000" tIns="45000" bIns="45000" anchor="ctr">
            <a:spAutoFit/>
          </a:bodyPr>
          <a:p>
            <a:pPr>
              <a:lnSpc>
                <a:spcPct val="100000"/>
              </a:lnSpc>
              <a:tabLst>
                <a:tab algn="l" pos="0"/>
              </a:tabLst>
            </a:pPr>
            <a:r>
              <a:rPr b="1" lang="de-DE" sz="1100" spc="-1" strike="noStrike">
                <a:solidFill>
                  <a:srgbClr val="000000"/>
                </a:solidFill>
                <a:latin typeface="Arial"/>
                <a:ea typeface="DejaVu Sans"/>
              </a:rPr>
              <a:t>3.4.2.3 / 3.5.3.3 Globale Herausforderung: Städte unter dem Einfluss gesellschaftlicher und naturräumlicher Veränderungen</a:t>
            </a:r>
            <a:endParaRPr b="0" lang="de-DE" sz="1100" spc="-1" strike="noStrike">
              <a:latin typeface="Arial"/>
            </a:endParaRPr>
          </a:p>
          <a:p>
            <a:pPr>
              <a:lnSpc>
                <a:spcPct val="100000"/>
              </a:lnSpc>
              <a:tabLst>
                <a:tab algn="l" pos="0"/>
              </a:tabLst>
            </a:pPr>
            <a:r>
              <a:rPr b="0" lang="de-DE" sz="1100" spc="-1" strike="noStrike">
                <a:solidFill>
                  <a:srgbClr val="000000"/>
                </a:solidFill>
                <a:latin typeface="Arial"/>
                <a:ea typeface="DejaVu Sans"/>
              </a:rPr>
              <a:t>Die Schülerinnen und Schüler können Städte als vom Menschen geschaffene Geoökosysteme in ihren Ursache-Wirkungszusammenhängen analysieren und zukunftsorientierte Strategien unter dem Aspekt der Nachhaltigkeit beurteilen.</a:t>
            </a:r>
            <a:endParaRPr b="0" lang="de-DE" sz="1100" spc="-1" strike="noStrike">
              <a:latin typeface="Arial"/>
            </a:endParaRPr>
          </a:p>
        </p:txBody>
      </p:sp>
      <p:graphicFrame>
        <p:nvGraphicFramePr>
          <p:cNvPr id="207" name="Table 2"/>
          <p:cNvGraphicFramePr/>
          <p:nvPr/>
        </p:nvGraphicFramePr>
        <p:xfrm>
          <a:off x="0" y="692640"/>
          <a:ext cx="9131400" cy="5906880"/>
        </p:xfrm>
        <a:graphic>
          <a:graphicData uri="http://schemas.openxmlformats.org/drawingml/2006/table">
            <a:tbl>
              <a:tblPr/>
              <a:tblGrid>
                <a:gridCol w="4565160"/>
                <a:gridCol w="4566600"/>
              </a:tblGrid>
              <a:tr h="287640">
                <a:tc>
                  <a:txBody>
                    <a:bodyPr>
                      <a:noAutofit/>
                    </a:bodyPr>
                    <a:p>
                      <a:pPr>
                        <a:lnSpc>
                          <a:spcPct val="100000"/>
                        </a:lnSpc>
                        <a:tabLst>
                          <a:tab algn="l" pos="0"/>
                        </a:tabLst>
                      </a:pPr>
                      <a:r>
                        <a:rPr b="1" lang="de-DE" sz="1200" spc="-1" strike="noStrike">
                          <a:solidFill>
                            <a:srgbClr val="ffffcc"/>
                          </a:solidFill>
                          <a:latin typeface="Arial"/>
                        </a:rPr>
                        <a:t>Kursstufe, Basisfach</a:t>
                      </a:r>
                      <a:endParaRPr b="0" lang="de-DE" sz="1200" spc="-1" strike="noStrike">
                        <a:latin typeface="Arial"/>
                      </a:endParaRPr>
                    </a:p>
                  </a:txBody>
                  <a:tcPr marL="91440" marR="91440">
                    <a:lnL w="12240">
                      <a:solidFill>
                        <a:srgbClr val="bcbcbc"/>
                      </a:solidFill>
                    </a:lnL>
                    <a:lnR w="12240">
                      <a:solidFill>
                        <a:srgbClr val="bcbcbc"/>
                      </a:solidFill>
                    </a:lnR>
                    <a:lnT w="12240">
                      <a:solidFill>
                        <a:srgbClr val="bcbcbc"/>
                      </a:solidFill>
                    </a:lnT>
                    <a:lnB w="12240">
                      <a:solidFill>
                        <a:srgbClr val="bcbcbc"/>
                      </a:solidFill>
                    </a:lnB>
                    <a:solidFill>
                      <a:srgbClr val="ac0000"/>
                    </a:solidFill>
                  </a:tcPr>
                </a:tc>
                <a:tc>
                  <a:txBody>
                    <a:bodyPr>
                      <a:noAutofit/>
                    </a:bodyPr>
                    <a:p>
                      <a:pPr>
                        <a:lnSpc>
                          <a:spcPct val="100000"/>
                        </a:lnSpc>
                        <a:tabLst>
                          <a:tab algn="l" pos="0"/>
                        </a:tabLst>
                      </a:pPr>
                      <a:r>
                        <a:rPr b="1" lang="de-DE" sz="1200" spc="-1" strike="noStrike">
                          <a:solidFill>
                            <a:srgbClr val="ffffcc"/>
                          </a:solidFill>
                          <a:latin typeface="Arial"/>
                        </a:rPr>
                        <a:t>Kursstufe, Leistungsfach</a:t>
                      </a:r>
                      <a:endParaRPr b="0" lang="de-DE" sz="1200" spc="-1" strike="noStrike">
                        <a:latin typeface="Arial"/>
                      </a:endParaRPr>
                    </a:p>
                  </a:txBody>
                  <a:tcPr marL="91440" marR="91440">
                    <a:lnL w="12240">
                      <a:solidFill>
                        <a:srgbClr val="bcbcbc"/>
                      </a:solidFill>
                    </a:lnL>
                    <a:lnR w="12240">
                      <a:solidFill>
                        <a:srgbClr val="bcbcbc"/>
                      </a:solidFill>
                    </a:lnR>
                    <a:lnT w="12240">
                      <a:solidFill>
                        <a:srgbClr val="bcbcbc"/>
                      </a:solidFill>
                    </a:lnT>
                    <a:lnB w="12240">
                      <a:solidFill>
                        <a:srgbClr val="bcbcbc"/>
                      </a:solidFill>
                    </a:lnB>
                    <a:solidFill>
                      <a:srgbClr val="ac0000"/>
                    </a:solidFill>
                  </a:tcPr>
                </a:tc>
              </a:tr>
              <a:tr h="862920">
                <a:tc>
                  <a:txBody>
                    <a:bodyPr>
                      <a:noAutofit/>
                    </a:bodyPr>
                    <a:p>
                      <a:pPr>
                        <a:lnSpc>
                          <a:spcPct val="100000"/>
                        </a:lnSpc>
                      </a:pPr>
                      <a:r>
                        <a:rPr b="0" lang="de-DE" sz="1250" spc="-1" strike="noStrike">
                          <a:solidFill>
                            <a:srgbClr val="ffffc1"/>
                          </a:solidFill>
                          <a:latin typeface="Arial"/>
                        </a:rPr>
                        <a:t>(1) den urbanen Lebensraum mithilfe von räumlichen, funktionalen und sozialen Merkmalen charakterisieren </a:t>
                      </a:r>
                      <a:endParaRPr b="0" lang="de-DE" sz="1250" spc="-1" strike="noStrike">
                        <a:latin typeface="Arial"/>
                      </a:endParaRPr>
                    </a:p>
                    <a:p>
                      <a:pPr>
                        <a:lnSpc>
                          <a:spcPct val="100000"/>
                        </a:lnSpc>
                      </a:pPr>
                      <a:r>
                        <a:rPr b="0" lang="de-DE" sz="1250" spc="-1" strike="noStrike">
                          <a:solidFill>
                            <a:srgbClr val="ffffc1"/>
                          </a:solidFill>
                          <a:latin typeface="Arial"/>
                        </a:rPr>
                        <a:t>(</a:t>
                      </a:r>
                      <a:r>
                        <a:rPr b="0" lang="de-DE" sz="1250" spc="-1" strike="noStrike" u="sng">
                          <a:solidFill>
                            <a:srgbClr val="ff0000"/>
                          </a:solidFill>
                          <a:uFillTx/>
                          <a:latin typeface="Arial"/>
                        </a:rPr>
                        <a:t>Stadt</a:t>
                      </a:r>
                      <a:r>
                        <a:rPr b="0" lang="de-DE" sz="1250" spc="-1" strike="noStrike">
                          <a:solidFill>
                            <a:srgbClr val="ffffc1"/>
                          </a:solidFill>
                          <a:latin typeface="Arial"/>
                        </a:rPr>
                        <a:t>, Lage, innere Differenzierung, Zentralität, städtisches Ökosystem, </a:t>
                      </a:r>
                      <a:r>
                        <a:rPr b="0" lang="de-DE" sz="1250" spc="-1" strike="noStrike">
                          <a:solidFill>
                            <a:srgbClr val="808080"/>
                          </a:solidFill>
                          <a:latin typeface="Arial"/>
                        </a:rPr>
                        <a:t>Versorgung, Entsorgung</a:t>
                      </a:r>
                      <a:r>
                        <a:rPr b="0" lang="de-DE" sz="1250" spc="-1" strike="noStrike">
                          <a:solidFill>
                            <a:srgbClr val="ffffc1"/>
                          </a:solidFill>
                          <a:latin typeface="Arial"/>
                        </a:rPr>
                        <a:t>)</a:t>
                      </a:r>
                      <a:endParaRPr b="0" lang="de-DE" sz="1250" spc="-1" strike="noStrike">
                        <a:latin typeface="Arial"/>
                      </a:endParaRPr>
                    </a:p>
                  </a:txBody>
                  <a:tcPr marL="91440" marR="91440">
                    <a:lnL w="12240">
                      <a:solidFill>
                        <a:srgbClr val="bcbcbc"/>
                      </a:solidFill>
                    </a:lnL>
                    <a:lnR w="12240">
                      <a:solidFill>
                        <a:srgbClr val="bcbcbc"/>
                      </a:solidFill>
                    </a:lnR>
                    <a:lnT w="12240">
                      <a:solidFill>
                        <a:srgbClr val="bcbcbc"/>
                      </a:solidFill>
                    </a:lnT>
                    <a:lnB w="12240">
                      <a:solidFill>
                        <a:srgbClr val="bcbcbc"/>
                      </a:solidFill>
                    </a:lnB>
                    <a:noFill/>
                  </a:tcPr>
                </a:tc>
                <a:tc>
                  <a:txBody>
                    <a:bodyPr>
                      <a:noAutofit/>
                    </a:bodyPr>
                    <a:p>
                      <a:pPr>
                        <a:lnSpc>
                          <a:spcPct val="100000"/>
                        </a:lnSpc>
                      </a:pPr>
                      <a:r>
                        <a:rPr b="0" lang="de-DE" sz="1250" spc="-1" strike="noStrike">
                          <a:solidFill>
                            <a:srgbClr val="ffffc1"/>
                          </a:solidFill>
                          <a:latin typeface="Arial"/>
                        </a:rPr>
                        <a:t>(1) den urbanen Lebensraum mithilfe von räumlichen, funktionalen und sozialen Merkmalen charakterisieren </a:t>
                      </a:r>
                      <a:endParaRPr b="0" lang="de-DE" sz="1250" spc="-1" strike="noStrike">
                        <a:latin typeface="Arial"/>
                      </a:endParaRPr>
                    </a:p>
                    <a:p>
                      <a:pPr>
                        <a:lnSpc>
                          <a:spcPct val="100000"/>
                        </a:lnSpc>
                      </a:pPr>
                      <a:r>
                        <a:rPr b="0" lang="de-DE" sz="1250" spc="-1" strike="noStrike">
                          <a:solidFill>
                            <a:srgbClr val="ffffc1"/>
                          </a:solidFill>
                          <a:latin typeface="Arial"/>
                        </a:rPr>
                        <a:t>(</a:t>
                      </a:r>
                      <a:r>
                        <a:rPr b="0" i="1" lang="de-DE" sz="1250" spc="-1" strike="noStrike">
                          <a:solidFill>
                            <a:srgbClr val="00b050"/>
                          </a:solidFill>
                          <a:latin typeface="Arial"/>
                        </a:rPr>
                        <a:t>geographischer Stadtbegriff</a:t>
                      </a:r>
                      <a:r>
                        <a:rPr b="0" lang="de-DE" sz="1250" spc="-1" strike="noStrike">
                          <a:solidFill>
                            <a:srgbClr val="ffffc1"/>
                          </a:solidFill>
                          <a:latin typeface="Arial"/>
                        </a:rPr>
                        <a:t>, Lage, innere Differenzierung, Zentralität, städtisches Ökosystem, </a:t>
                      </a:r>
                      <a:r>
                        <a:rPr b="0" lang="de-DE" sz="1250" spc="-1" strike="noStrike">
                          <a:solidFill>
                            <a:srgbClr val="808080"/>
                          </a:solidFill>
                          <a:latin typeface="Arial"/>
                        </a:rPr>
                        <a:t>Versorgung, Entsorgung</a:t>
                      </a:r>
                      <a:r>
                        <a:rPr b="0" lang="de-DE" sz="1250" spc="-1" strike="noStrike">
                          <a:solidFill>
                            <a:srgbClr val="ffffc1"/>
                          </a:solidFill>
                          <a:latin typeface="Arial"/>
                        </a:rPr>
                        <a:t>)</a:t>
                      </a:r>
                      <a:endParaRPr b="0" lang="de-DE" sz="1250" spc="-1" strike="noStrike">
                        <a:latin typeface="Arial"/>
                      </a:endParaRPr>
                    </a:p>
                  </a:txBody>
                  <a:tcPr marL="91440" marR="91440">
                    <a:lnL w="12240">
                      <a:solidFill>
                        <a:srgbClr val="bcbcbc"/>
                      </a:solidFill>
                    </a:lnL>
                    <a:lnR w="12240">
                      <a:solidFill>
                        <a:srgbClr val="bcbcbc"/>
                      </a:solidFill>
                    </a:lnR>
                    <a:lnT w="12240">
                      <a:solidFill>
                        <a:srgbClr val="bcbcbc"/>
                      </a:solidFill>
                    </a:lnT>
                    <a:lnB w="12240">
                      <a:solidFill>
                        <a:srgbClr val="bcbcbc"/>
                      </a:solidFill>
                    </a:lnB>
                    <a:noFill/>
                  </a:tcPr>
                </a:tc>
              </a:tr>
              <a:tr h="1424880">
                <a:tc rowSpan="2">
                  <a:txBody>
                    <a:bodyPr>
                      <a:noAutofit/>
                    </a:bodyPr>
                    <a:p>
                      <a:pPr>
                        <a:lnSpc>
                          <a:spcPct val="100000"/>
                        </a:lnSpc>
                      </a:pPr>
                      <a:r>
                        <a:rPr b="0" lang="de-DE" sz="1250" spc="-1" strike="noStrike">
                          <a:solidFill>
                            <a:srgbClr val="ffffc1"/>
                          </a:solidFill>
                          <a:latin typeface="Arial"/>
                        </a:rPr>
                        <a:t>(2) Veränderungen von </a:t>
                      </a:r>
                      <a:r>
                        <a:rPr b="0" lang="de-DE" sz="1250" spc="-1" strike="noStrike" u="sng">
                          <a:solidFill>
                            <a:srgbClr val="ff0000"/>
                          </a:solidFill>
                          <a:uFillTx/>
                          <a:latin typeface="Arial"/>
                        </a:rPr>
                        <a:t>Städten</a:t>
                      </a:r>
                      <a:r>
                        <a:rPr b="0" lang="de-DE" sz="1250" spc="-1" strike="noStrike">
                          <a:solidFill>
                            <a:srgbClr val="ffffc1"/>
                          </a:solidFill>
                          <a:latin typeface="Arial"/>
                        </a:rPr>
                        <a:t> in einer globalisierten Welt erläutern </a:t>
                      </a:r>
                      <a:br/>
                      <a:br/>
                      <a:r>
                        <a:rPr b="0" lang="de-DE" sz="1250" spc="-1" strike="noStrike">
                          <a:solidFill>
                            <a:srgbClr val="ffffc1"/>
                          </a:solidFill>
                          <a:latin typeface="Arial"/>
                        </a:rPr>
                        <a:t>(Bevölkerungswachstum, Migration, </a:t>
                      </a:r>
                      <a:r>
                        <a:rPr b="0" i="1" lang="de-DE" sz="1250" spc="-1" strike="noStrike">
                          <a:solidFill>
                            <a:srgbClr val="00b050"/>
                          </a:solidFill>
                          <a:latin typeface="Arial"/>
                        </a:rPr>
                        <a:t>Metropolisierung</a:t>
                      </a:r>
                      <a:r>
                        <a:rPr b="0" lang="de-DE" sz="1250" spc="-1" strike="noStrike">
                          <a:solidFill>
                            <a:srgbClr val="ffffc1"/>
                          </a:solidFill>
                          <a:latin typeface="Arial"/>
                        </a:rPr>
                        <a:t>, Agglomeration, Tertiärisierung, Quartärisierung,  Suburbanisierung, Reurbanisierung, Shrinking City, Segregation, Gentrifizierung, Gated Community, Marginalisierung, Fragmentierung)</a:t>
                      </a:r>
                      <a:endParaRPr b="0" lang="de-DE" sz="1250" spc="-1" strike="noStrike">
                        <a:latin typeface="Arial"/>
                      </a:endParaRPr>
                    </a:p>
                  </a:txBody>
                  <a:tcPr marL="91440" marR="91440">
                    <a:lnL w="12240">
                      <a:solidFill>
                        <a:srgbClr val="bcbcbc"/>
                      </a:solidFill>
                    </a:lnL>
                    <a:lnR w="12240">
                      <a:solidFill>
                        <a:srgbClr val="bcbcbc"/>
                      </a:solidFill>
                    </a:lnR>
                    <a:lnT w="12240">
                      <a:solidFill>
                        <a:srgbClr val="bcbcbc"/>
                      </a:solidFill>
                    </a:lnT>
                    <a:lnB w="12240">
                      <a:solidFill>
                        <a:srgbClr val="bcbcbc"/>
                      </a:solidFill>
                    </a:lnB>
                    <a:noFill/>
                  </a:tcPr>
                </a:tc>
                <a:tc>
                  <a:txBody>
                    <a:bodyPr>
                      <a:noAutofit/>
                    </a:bodyPr>
                    <a:p>
                      <a:pPr>
                        <a:lnSpc>
                          <a:spcPct val="100000"/>
                        </a:lnSpc>
                      </a:pPr>
                      <a:r>
                        <a:rPr b="0" lang="de-DE" sz="1250" spc="-1" strike="noStrike">
                          <a:solidFill>
                            <a:srgbClr val="ffffc1"/>
                          </a:solidFill>
                          <a:latin typeface="Arial"/>
                        </a:rPr>
                        <a:t>(2) Ursachen und Dimensionen weltweiter Verstädterung anhand unterschiedlicher Erklärungsansätze überprüfen</a:t>
                      </a:r>
                      <a:br/>
                      <a:r>
                        <a:rPr b="0" lang="de-DE" sz="1250" spc="-1" strike="noStrike">
                          <a:solidFill>
                            <a:srgbClr val="ffffc1"/>
                          </a:solidFill>
                          <a:latin typeface="Arial"/>
                        </a:rPr>
                        <a:t>(</a:t>
                      </a:r>
                      <a:r>
                        <a:rPr b="0" i="1" lang="de-DE" sz="1250" spc="-1" strike="noStrike">
                          <a:solidFill>
                            <a:srgbClr val="00b050"/>
                          </a:solidFill>
                          <a:latin typeface="Arial"/>
                        </a:rPr>
                        <a:t>Modell, Theorie, Ursachen unter anderem </a:t>
                      </a:r>
                      <a:r>
                        <a:rPr b="0" lang="de-DE" sz="1250" spc="-1" strike="noStrike">
                          <a:solidFill>
                            <a:srgbClr val="ffffc1"/>
                          </a:solidFill>
                          <a:latin typeface="Arial"/>
                        </a:rPr>
                        <a:t>Bevölkerungswachstum, Migration, </a:t>
                      </a:r>
                      <a:r>
                        <a:rPr b="0" i="1" lang="de-DE" sz="1250" spc="-1" strike="noStrike">
                          <a:solidFill>
                            <a:srgbClr val="00b050"/>
                          </a:solidFill>
                          <a:latin typeface="Arial"/>
                        </a:rPr>
                        <a:t>Push- und Pull-Faktoren, Industrialisierung, Globalisierung,</a:t>
                      </a:r>
                      <a:r>
                        <a:rPr b="0" lang="de-DE" sz="1250" spc="-1" strike="noStrike">
                          <a:solidFill>
                            <a:srgbClr val="ffffc1"/>
                          </a:solidFill>
                          <a:latin typeface="Arial"/>
                        </a:rPr>
                        <a:t> Agglomeration, </a:t>
                      </a:r>
                      <a:r>
                        <a:rPr b="0" i="1" lang="de-DE" sz="1250" spc="-1" strike="noStrike">
                          <a:solidFill>
                            <a:srgbClr val="00b050"/>
                          </a:solidFill>
                          <a:latin typeface="Arial"/>
                        </a:rPr>
                        <a:t>Megapolisierung, Megacity,</a:t>
                      </a:r>
                      <a:r>
                        <a:rPr b="0" i="1" lang="de-DE" sz="1250" spc="-1" strike="noStrike">
                          <a:solidFill>
                            <a:srgbClr val="ffffc1"/>
                          </a:solidFill>
                          <a:latin typeface="Arial"/>
                        </a:rPr>
                        <a:t> </a:t>
                      </a:r>
                      <a:r>
                        <a:rPr b="0" lang="de-DE" sz="1250" spc="-1" strike="noStrike">
                          <a:solidFill>
                            <a:srgbClr val="ffffc1"/>
                          </a:solidFill>
                          <a:latin typeface="Arial"/>
                        </a:rPr>
                        <a:t>Shrinking City, </a:t>
                      </a:r>
                      <a:r>
                        <a:rPr b="0" i="1" lang="de-DE" sz="1250" spc="-1" strike="noStrike">
                          <a:solidFill>
                            <a:srgbClr val="00b050"/>
                          </a:solidFill>
                          <a:latin typeface="Arial"/>
                        </a:rPr>
                        <a:t>Urbanisierung, Verstädterungsgrad, Verstädterungsrate</a:t>
                      </a:r>
                      <a:r>
                        <a:rPr b="0" lang="de-DE" sz="1250" spc="-1" strike="noStrike">
                          <a:solidFill>
                            <a:srgbClr val="ffffc1"/>
                          </a:solidFill>
                          <a:latin typeface="Arial"/>
                        </a:rPr>
                        <a:t>)</a:t>
                      </a:r>
                      <a:endParaRPr b="0" lang="de-DE" sz="1250" spc="-1" strike="noStrike">
                        <a:latin typeface="Arial"/>
                      </a:endParaRPr>
                    </a:p>
                  </a:txBody>
                  <a:tcPr marL="91440" marR="91440">
                    <a:lnL w="12240">
                      <a:solidFill>
                        <a:srgbClr val="bcbcbc"/>
                      </a:solidFill>
                    </a:lnL>
                    <a:lnR w="12240">
                      <a:solidFill>
                        <a:srgbClr val="bcbcbc"/>
                      </a:solidFill>
                    </a:lnR>
                    <a:lnT w="12240">
                      <a:solidFill>
                        <a:srgbClr val="bcbcbc"/>
                      </a:solidFill>
                    </a:lnT>
                    <a:lnB w="12240">
                      <a:solidFill>
                        <a:srgbClr val="bcbcbc"/>
                      </a:solidFill>
                    </a:lnB>
                    <a:noFill/>
                  </a:tcPr>
                </a:tc>
              </a:tr>
              <a:tr h="1234440">
                <a:tc vMerge="1">
                  <a:tcPr marL="90000" marR="90000">
                    <a:solidFill>
                      <a:srgbClr val="729fcf"/>
                    </a:solidFill>
                  </a:tcPr>
                </a:tc>
                <a:tc>
                  <a:txBody>
                    <a:bodyPr>
                      <a:noAutofit/>
                    </a:bodyPr>
                    <a:p>
                      <a:pPr>
                        <a:lnSpc>
                          <a:spcPct val="100000"/>
                        </a:lnSpc>
                      </a:pPr>
                      <a:r>
                        <a:rPr b="0" lang="de-DE" sz="1250" spc="-1" strike="noStrike">
                          <a:solidFill>
                            <a:srgbClr val="ffffc1"/>
                          </a:solidFill>
                          <a:latin typeface="Arial"/>
                        </a:rPr>
                        <a:t>(3) Veränderung </a:t>
                      </a:r>
                      <a:r>
                        <a:rPr b="0" i="1" lang="de-DE" sz="1250" spc="-1" strike="noStrike">
                          <a:solidFill>
                            <a:srgbClr val="00b050"/>
                          </a:solidFill>
                          <a:latin typeface="Arial"/>
                        </a:rPr>
                        <a:t>städtischer Strukturen </a:t>
                      </a:r>
                      <a:r>
                        <a:rPr b="0" lang="de-DE" sz="1250" spc="-1" strike="noStrike">
                          <a:solidFill>
                            <a:srgbClr val="ffffc1"/>
                          </a:solidFill>
                          <a:latin typeface="Arial"/>
                        </a:rPr>
                        <a:t>in einer globalisierten Welt erläutern</a:t>
                      </a:r>
                      <a:br/>
                      <a:r>
                        <a:rPr b="0" lang="de-DE" sz="1250" spc="-1" strike="noStrike">
                          <a:solidFill>
                            <a:srgbClr val="ffffc1"/>
                          </a:solidFill>
                          <a:latin typeface="Arial"/>
                        </a:rPr>
                        <a:t>(</a:t>
                      </a:r>
                      <a:r>
                        <a:rPr b="0" i="1" lang="de-DE" sz="1250" spc="-1" strike="noStrike">
                          <a:solidFill>
                            <a:srgbClr val="00b050"/>
                          </a:solidFill>
                          <a:latin typeface="Arial"/>
                        </a:rPr>
                        <a:t>Citybildung</a:t>
                      </a:r>
                      <a:r>
                        <a:rPr b="0" lang="de-DE" sz="1250" spc="-1" strike="noStrike">
                          <a:solidFill>
                            <a:srgbClr val="ffffc1"/>
                          </a:solidFill>
                          <a:latin typeface="Arial"/>
                        </a:rPr>
                        <a:t>, Tertiärisierung, Quartärisierung, Suburbanisierung, Reurbanisierung, Gentrifizierung, Fragmentierung, Segregation, Gated Community, Marginalisierung, </a:t>
                      </a:r>
                      <a:r>
                        <a:rPr b="0" i="1" lang="de-DE" sz="1250" spc="-1" strike="noStrike">
                          <a:solidFill>
                            <a:srgbClr val="00b050"/>
                          </a:solidFill>
                          <a:latin typeface="Arial"/>
                        </a:rPr>
                        <a:t>Marginalsiedlung, Global City</a:t>
                      </a:r>
                      <a:r>
                        <a:rPr b="0" lang="de-DE" sz="1250" spc="-1" strike="noStrike">
                          <a:solidFill>
                            <a:srgbClr val="ffffc1"/>
                          </a:solidFill>
                          <a:latin typeface="Arial"/>
                        </a:rPr>
                        <a:t>)</a:t>
                      </a:r>
                      <a:endParaRPr b="0" lang="de-DE" sz="1250" spc="-1" strike="noStrike">
                        <a:latin typeface="Arial"/>
                      </a:endParaRPr>
                    </a:p>
                  </a:txBody>
                  <a:tcPr marL="91440" marR="91440">
                    <a:lnL w="12240">
                      <a:solidFill>
                        <a:srgbClr val="bcbcbc"/>
                      </a:solidFill>
                    </a:lnL>
                    <a:lnR w="12240">
                      <a:solidFill>
                        <a:srgbClr val="bcbcbc"/>
                      </a:solidFill>
                    </a:lnR>
                    <a:lnT w="12240">
                      <a:solidFill>
                        <a:srgbClr val="bcbcbc"/>
                      </a:solidFill>
                    </a:lnT>
                    <a:lnB w="12240">
                      <a:solidFill>
                        <a:srgbClr val="bcbcbc"/>
                      </a:solidFill>
                    </a:lnB>
                    <a:noFill/>
                  </a:tcPr>
                </a:tc>
              </a:tr>
              <a:tr h="1234440">
                <a:tc>
                  <a:txBody>
                    <a:bodyPr>
                      <a:noAutofit/>
                    </a:bodyPr>
                    <a:p>
                      <a:pPr>
                        <a:lnSpc>
                          <a:spcPct val="100000"/>
                        </a:lnSpc>
                      </a:pPr>
                      <a:r>
                        <a:rPr b="0" lang="de-DE" sz="1250" spc="-1" strike="noStrike">
                          <a:solidFill>
                            <a:srgbClr val="ffffc1"/>
                          </a:solidFill>
                          <a:latin typeface="Arial"/>
                        </a:rPr>
                        <a:t>(3) die Besonderheiten des Stadtklimas und die Vulnerabilität von städtischen Lebensräumen im Klimawandel darstellen</a:t>
                      </a:r>
                      <a:br/>
                      <a:br/>
                      <a:r>
                        <a:rPr b="0" lang="de-DE" sz="1250" spc="-1" strike="noStrike">
                          <a:solidFill>
                            <a:srgbClr val="ffffc1"/>
                          </a:solidFill>
                          <a:latin typeface="Arial"/>
                        </a:rPr>
                        <a:t>(Stadtklima, städtische Wärmeinsel, Feinstaubbelastung, Lebensqualität, Vulnerabilität</a:t>
                      </a:r>
                      <a:r>
                        <a:rPr b="0" lang="de-DE" sz="1250" spc="-1" strike="noStrike">
                          <a:solidFill>
                            <a:srgbClr val="000000"/>
                          </a:solidFill>
                          <a:latin typeface="Arial"/>
                        </a:rPr>
                        <a:t>,</a:t>
                      </a:r>
                      <a:r>
                        <a:rPr b="0" lang="de-DE" sz="1250" spc="-1" strike="noStrike">
                          <a:solidFill>
                            <a:srgbClr val="ff0000"/>
                          </a:solidFill>
                          <a:latin typeface="Arial"/>
                        </a:rPr>
                        <a:t> </a:t>
                      </a:r>
                      <a:r>
                        <a:rPr b="0" lang="de-DE" sz="1250" spc="-1" strike="noStrike" u="sng">
                          <a:solidFill>
                            <a:srgbClr val="ff0000"/>
                          </a:solidFill>
                          <a:uFillTx/>
                          <a:latin typeface="Arial"/>
                        </a:rPr>
                        <a:t>zum Beispiel Meeresspiegelanstieg, Wassermangel</a:t>
                      </a:r>
                      <a:r>
                        <a:rPr b="0" lang="de-DE" sz="1250" spc="-1" strike="noStrike">
                          <a:solidFill>
                            <a:srgbClr val="ffffc1"/>
                          </a:solidFill>
                          <a:latin typeface="Arial"/>
                        </a:rPr>
                        <a:t>)</a:t>
                      </a:r>
                      <a:endParaRPr b="0" lang="de-DE" sz="1250" spc="-1" strike="noStrike">
                        <a:latin typeface="Arial"/>
                      </a:endParaRPr>
                    </a:p>
                  </a:txBody>
                  <a:tcPr marL="91440" marR="91440">
                    <a:lnL w="12240">
                      <a:solidFill>
                        <a:srgbClr val="bcbcbc"/>
                      </a:solidFill>
                    </a:lnL>
                    <a:lnR w="12240">
                      <a:solidFill>
                        <a:srgbClr val="bcbcbc"/>
                      </a:solidFill>
                    </a:lnR>
                    <a:lnT w="12240">
                      <a:solidFill>
                        <a:srgbClr val="bcbcbc"/>
                      </a:solidFill>
                    </a:lnT>
                    <a:lnB w="12240">
                      <a:solidFill>
                        <a:srgbClr val="bcbcbc"/>
                      </a:solidFill>
                    </a:lnB>
                    <a:noFill/>
                  </a:tcPr>
                </a:tc>
                <a:tc>
                  <a:txBody>
                    <a:bodyPr>
                      <a:noAutofit/>
                    </a:bodyPr>
                    <a:p>
                      <a:pPr>
                        <a:lnSpc>
                          <a:spcPct val="100000"/>
                        </a:lnSpc>
                      </a:pPr>
                      <a:r>
                        <a:rPr b="0" lang="de-DE" sz="1250" spc="-1" strike="noStrike">
                          <a:solidFill>
                            <a:srgbClr val="ffffc1"/>
                          </a:solidFill>
                          <a:latin typeface="Arial"/>
                        </a:rPr>
                        <a:t>(4) die Besonderheiten des Stadtklimas </a:t>
                      </a:r>
                      <a:r>
                        <a:rPr b="0" i="1" lang="de-DE" sz="1250" spc="-1" strike="noStrike">
                          <a:solidFill>
                            <a:srgbClr val="00b050"/>
                          </a:solidFill>
                          <a:latin typeface="Arial"/>
                        </a:rPr>
                        <a:t>analysieren</a:t>
                      </a:r>
                      <a:r>
                        <a:rPr b="0" lang="de-DE" sz="1250" spc="-1" strike="noStrike">
                          <a:solidFill>
                            <a:srgbClr val="ffffc1"/>
                          </a:solidFill>
                          <a:latin typeface="Arial"/>
                        </a:rPr>
                        <a:t> und die Vulnerabilität von städtischen Lebensräumen im Klimawandel darstellen </a:t>
                      </a:r>
                      <a:endParaRPr b="0" lang="de-DE" sz="1250" spc="-1" strike="noStrike">
                        <a:latin typeface="Arial"/>
                      </a:endParaRPr>
                    </a:p>
                    <a:p>
                      <a:pPr>
                        <a:lnSpc>
                          <a:spcPct val="100000"/>
                        </a:lnSpc>
                      </a:pPr>
                      <a:r>
                        <a:rPr b="0" lang="de-DE" sz="1250" spc="-1" strike="noStrike">
                          <a:solidFill>
                            <a:srgbClr val="ffffc1"/>
                          </a:solidFill>
                          <a:latin typeface="Arial"/>
                        </a:rPr>
                        <a:t>(Stadtklima, städtische Wärmeinsel, </a:t>
                      </a:r>
                      <a:r>
                        <a:rPr b="0" i="1" lang="de-DE" sz="1250" spc="-1" strike="noStrike">
                          <a:solidFill>
                            <a:srgbClr val="00b050"/>
                          </a:solidFill>
                          <a:latin typeface="Arial"/>
                        </a:rPr>
                        <a:t>Flurwind</a:t>
                      </a:r>
                      <a:r>
                        <a:rPr b="0" lang="de-DE" sz="1250" spc="-1" strike="noStrike">
                          <a:solidFill>
                            <a:srgbClr val="ffffc1"/>
                          </a:solidFill>
                          <a:latin typeface="Arial"/>
                        </a:rPr>
                        <a:t>, Feinstaubbelastung, Lebensqualität, </a:t>
                      </a:r>
                      <a:r>
                        <a:rPr b="0" i="1" lang="de-DE" sz="1250" spc="-1" strike="noStrike">
                          <a:solidFill>
                            <a:srgbClr val="00b050"/>
                          </a:solidFill>
                          <a:latin typeface="Arial"/>
                        </a:rPr>
                        <a:t>Gesundheit</a:t>
                      </a:r>
                      <a:r>
                        <a:rPr b="0" lang="de-DE" sz="1250" spc="-1" strike="noStrike">
                          <a:solidFill>
                            <a:srgbClr val="ffffc1"/>
                          </a:solidFill>
                          <a:latin typeface="Arial"/>
                        </a:rPr>
                        <a:t>, Vulnerabilität)</a:t>
                      </a:r>
                      <a:endParaRPr b="0" lang="de-DE" sz="1250" spc="-1" strike="noStrike">
                        <a:latin typeface="Arial"/>
                      </a:endParaRPr>
                    </a:p>
                  </a:txBody>
                  <a:tcPr marL="91440" marR="91440">
                    <a:lnL w="12240">
                      <a:solidFill>
                        <a:srgbClr val="bcbcbc"/>
                      </a:solidFill>
                    </a:lnL>
                    <a:lnR w="12240">
                      <a:solidFill>
                        <a:srgbClr val="bcbcbc"/>
                      </a:solidFill>
                    </a:lnR>
                    <a:lnT w="12240">
                      <a:solidFill>
                        <a:srgbClr val="bcbcbc"/>
                      </a:solidFill>
                    </a:lnT>
                    <a:lnB w="12240">
                      <a:solidFill>
                        <a:srgbClr val="bcbcbc"/>
                      </a:solidFill>
                    </a:lnB>
                    <a:noFill/>
                  </a:tcPr>
                </a:tc>
              </a:tr>
              <a:tr h="862920">
                <a:tc>
                  <a:txBody>
                    <a:bodyPr>
                      <a:noAutofit/>
                    </a:bodyPr>
                    <a:p>
                      <a:pPr>
                        <a:lnSpc>
                          <a:spcPct val="100000"/>
                        </a:lnSpc>
                      </a:pPr>
                      <a:r>
                        <a:rPr b="0" lang="de-DE" sz="1250" spc="-1" strike="noStrike">
                          <a:solidFill>
                            <a:srgbClr val="ffffc1"/>
                          </a:solidFill>
                          <a:latin typeface="Arial"/>
                        </a:rPr>
                        <a:t>(4) </a:t>
                      </a:r>
                      <a:r>
                        <a:rPr b="0" i="1" lang="de-DE" sz="1250" spc="-1" strike="noStrike">
                          <a:solidFill>
                            <a:srgbClr val="00b050"/>
                          </a:solidFill>
                          <a:latin typeface="Arial"/>
                        </a:rPr>
                        <a:t>ein Konzept</a:t>
                      </a:r>
                      <a:r>
                        <a:rPr b="0" lang="de-DE" sz="1250" spc="-1" strike="noStrike">
                          <a:solidFill>
                            <a:srgbClr val="ffffc1"/>
                          </a:solidFill>
                          <a:latin typeface="Arial"/>
                        </a:rPr>
                        <a:t> der nachhaltigen Stadtentwicklung </a:t>
                      </a:r>
                      <a:r>
                        <a:rPr b="0" i="1" lang="de-DE" sz="1250" spc="-1" strike="noStrike">
                          <a:solidFill>
                            <a:srgbClr val="00b050"/>
                          </a:solidFill>
                          <a:latin typeface="Arial"/>
                        </a:rPr>
                        <a:t>an einem Beispiel</a:t>
                      </a:r>
                      <a:r>
                        <a:rPr b="0" lang="de-DE" sz="1250" spc="-1" strike="noStrike">
                          <a:solidFill>
                            <a:srgbClr val="ffffc1"/>
                          </a:solidFill>
                          <a:latin typeface="Arial"/>
                        </a:rPr>
                        <a:t> erörtern </a:t>
                      </a:r>
                      <a:endParaRPr b="0" lang="de-DE" sz="1250" spc="-1" strike="noStrike">
                        <a:latin typeface="Arial"/>
                      </a:endParaRPr>
                    </a:p>
                    <a:p>
                      <a:pPr>
                        <a:lnSpc>
                          <a:spcPct val="100000"/>
                        </a:lnSpc>
                      </a:pPr>
                      <a:r>
                        <a:rPr b="0" lang="de-DE" sz="1250" spc="-1" strike="noStrike">
                          <a:solidFill>
                            <a:srgbClr val="ffffc1"/>
                          </a:solidFill>
                          <a:latin typeface="Arial"/>
                        </a:rPr>
                        <a:t>(nachhaltige Stadtentwicklung, Lokale Agenda 21, Green City, Versorgung, Entsorgung)</a:t>
                      </a:r>
                      <a:endParaRPr b="0" lang="de-DE" sz="1250" spc="-1" strike="noStrike">
                        <a:latin typeface="Arial"/>
                      </a:endParaRPr>
                    </a:p>
                  </a:txBody>
                  <a:tcPr marL="91440" marR="91440">
                    <a:lnL w="12240">
                      <a:solidFill>
                        <a:srgbClr val="bcbcbc"/>
                      </a:solidFill>
                    </a:lnL>
                    <a:lnR w="12240">
                      <a:solidFill>
                        <a:srgbClr val="bcbcbc"/>
                      </a:solidFill>
                    </a:lnR>
                    <a:lnT w="12240">
                      <a:solidFill>
                        <a:srgbClr val="bcbcbc"/>
                      </a:solidFill>
                    </a:lnT>
                    <a:lnB w="12240">
                      <a:solidFill>
                        <a:srgbClr val="bcbcbc"/>
                      </a:solidFill>
                    </a:lnB>
                    <a:noFill/>
                  </a:tcPr>
                </a:tc>
                <a:tc>
                  <a:txBody>
                    <a:bodyPr>
                      <a:noAutofit/>
                    </a:bodyPr>
                    <a:p>
                      <a:pPr>
                        <a:lnSpc>
                          <a:spcPct val="100000"/>
                        </a:lnSpc>
                      </a:pPr>
                      <a:r>
                        <a:rPr b="0" lang="de-DE" sz="1250" spc="-1" strike="noStrike">
                          <a:solidFill>
                            <a:srgbClr val="ffffc1"/>
                          </a:solidFill>
                          <a:latin typeface="Arial"/>
                        </a:rPr>
                        <a:t>(5) </a:t>
                      </a:r>
                      <a:r>
                        <a:rPr b="0" i="1" lang="de-DE" sz="1250" spc="-1" strike="noStrike">
                          <a:solidFill>
                            <a:srgbClr val="00b050"/>
                          </a:solidFill>
                          <a:latin typeface="Arial"/>
                        </a:rPr>
                        <a:t>Strategien</a:t>
                      </a:r>
                      <a:r>
                        <a:rPr b="0" lang="de-DE" sz="1250" spc="-1" strike="noStrike">
                          <a:solidFill>
                            <a:srgbClr val="ffffc1"/>
                          </a:solidFill>
                          <a:latin typeface="Arial"/>
                        </a:rPr>
                        <a:t> einer nachhaltigen Stadtentwicklung erörtern</a:t>
                      </a:r>
                      <a:endParaRPr b="0" lang="de-DE" sz="1250" spc="-1" strike="noStrike">
                        <a:latin typeface="Arial"/>
                      </a:endParaRPr>
                    </a:p>
                    <a:p>
                      <a:pPr>
                        <a:lnSpc>
                          <a:spcPct val="100000"/>
                        </a:lnSpc>
                      </a:pPr>
                      <a:br/>
                      <a:r>
                        <a:rPr b="0" lang="de-DE" sz="1250" spc="-1" strike="noStrike">
                          <a:solidFill>
                            <a:srgbClr val="ffffc1"/>
                          </a:solidFill>
                          <a:latin typeface="Arial"/>
                        </a:rPr>
                        <a:t>(nachhaltige Stadtentwicklung, Lokale Agenda 21, </a:t>
                      </a:r>
                      <a:r>
                        <a:rPr b="0" i="1" lang="de-DE" sz="1250" spc="-1" strike="noStrike">
                          <a:solidFill>
                            <a:srgbClr val="00b050"/>
                          </a:solidFill>
                          <a:latin typeface="Arial"/>
                        </a:rPr>
                        <a:t>Zukunftswerkstatt</a:t>
                      </a:r>
                      <a:r>
                        <a:rPr b="0" lang="de-DE" sz="1250" spc="-1" strike="noStrike">
                          <a:solidFill>
                            <a:srgbClr val="ffffc1"/>
                          </a:solidFill>
                          <a:latin typeface="Arial"/>
                        </a:rPr>
                        <a:t>, Green City, Versorgung, Entsorgung)</a:t>
                      </a:r>
                      <a:endParaRPr b="0" lang="de-DE" sz="1250" spc="-1" strike="noStrike">
                        <a:latin typeface="Arial"/>
                      </a:endParaRPr>
                    </a:p>
                  </a:txBody>
                  <a:tcPr marL="91440" marR="91440">
                    <a:lnL w="12240">
                      <a:solidFill>
                        <a:srgbClr val="bcbcbc"/>
                      </a:solidFill>
                    </a:lnL>
                    <a:lnR w="12240">
                      <a:solidFill>
                        <a:srgbClr val="bcbcbc"/>
                      </a:solidFill>
                    </a:lnR>
                    <a:lnT w="12240">
                      <a:solidFill>
                        <a:srgbClr val="bcbcbc"/>
                      </a:solidFill>
                    </a:lnT>
                    <a:lnB w="12240">
                      <a:solidFill>
                        <a:srgbClr val="bcbcbc"/>
                      </a:solidFill>
                    </a:lnB>
                    <a:noFill/>
                  </a:tcPr>
                </a:tc>
              </a:tr>
            </a:tbl>
          </a:graphicData>
        </a:graphic>
      </p:graphicFrame>
      <p:sp>
        <p:nvSpPr>
          <p:cNvPr id="208" name="CustomShape 3"/>
          <p:cNvSpPr/>
          <p:nvPr/>
        </p:nvSpPr>
        <p:spPr>
          <a:xfrm>
            <a:off x="-14400" y="6616440"/>
            <a:ext cx="9131400" cy="2422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i="1" lang="de-DE" sz="1000" spc="-1" strike="noStrike">
                <a:solidFill>
                  <a:srgbClr val="00b050"/>
                </a:solidFill>
                <a:latin typeface="Arial"/>
                <a:ea typeface="DejaVu Sans"/>
              </a:rPr>
              <a:t>Begriffe / Themen sind nur im jeweiligen Kurs vorhanden </a:t>
            </a:r>
            <a:r>
              <a:rPr b="0" lang="de-DE" sz="1000" spc="-1" strike="noStrike">
                <a:solidFill>
                  <a:srgbClr val="000000"/>
                </a:solidFill>
                <a:latin typeface="Arial"/>
                <a:ea typeface="DejaVu Sans"/>
              </a:rPr>
              <a:t>/</a:t>
            </a:r>
            <a:r>
              <a:rPr b="0" lang="de-DE" sz="1000" spc="-1" strike="noStrike">
                <a:solidFill>
                  <a:srgbClr val="00b050"/>
                </a:solidFill>
                <a:latin typeface="Arial"/>
                <a:ea typeface="DejaVu Sans"/>
              </a:rPr>
              <a:t> </a:t>
            </a:r>
            <a:r>
              <a:rPr b="0" lang="de-DE" sz="1000" spc="-1" strike="noStrike" u="sng">
                <a:solidFill>
                  <a:srgbClr val="ff0000"/>
                </a:solidFill>
                <a:uFillTx/>
                <a:latin typeface="Arial"/>
                <a:ea typeface="DejaVu Sans"/>
              </a:rPr>
              <a:t>Unterschiede in der Begriffswahl / Einschränkung im Basisfach</a:t>
            </a:r>
            <a:r>
              <a:rPr b="0" lang="de-DE" sz="1000" spc="-1" strike="noStrike">
                <a:solidFill>
                  <a:srgbClr val="ff0000"/>
                </a:solidFill>
                <a:latin typeface="Arial"/>
                <a:ea typeface="DejaVu Sans"/>
              </a:rPr>
              <a:t> </a:t>
            </a:r>
            <a:r>
              <a:rPr b="0" lang="de-DE" sz="1000" spc="-1" strike="noStrike">
                <a:solidFill>
                  <a:srgbClr val="000000"/>
                </a:solidFill>
                <a:latin typeface="Arial"/>
                <a:ea typeface="DejaVu Sans"/>
              </a:rPr>
              <a:t>/ </a:t>
            </a:r>
            <a:r>
              <a:rPr b="0" lang="de-DE" sz="1000" spc="-1" strike="noStrike">
                <a:solidFill>
                  <a:srgbClr val="808080"/>
                </a:solidFill>
                <a:latin typeface="Arial"/>
                <a:ea typeface="DejaVu Sans"/>
              </a:rPr>
              <a:t>Basisbegriffe doppelt vorhanden</a:t>
            </a:r>
            <a:endParaRPr b="0" lang="de-DE" sz="1000" spc="-1" strike="noStrike">
              <a:latin typeface="Arial"/>
            </a:endParaRPr>
          </a:p>
        </p:txBody>
      </p:sp>
    </p:spTree>
  </p:cSld>
  <mc:AlternateContent>
    <mc:Choice Requires="p14">
      <p:transition p14:dur="10"/>
    </mc:Choice>
    <mc:Fallback>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457200" y="692640"/>
            <a:ext cx="8228880" cy="106596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de-DE" sz="4000" spc="-1" strike="noStrike">
                <a:solidFill>
                  <a:srgbClr val="404040"/>
                </a:solidFill>
                <a:latin typeface="Arial"/>
              </a:rPr>
              <a:t>Stadt? - Materialien</a:t>
            </a:r>
            <a:endParaRPr b="0" lang="de-DE" sz="4000" spc="-1" strike="noStrike">
              <a:latin typeface="Arial"/>
            </a:endParaRPr>
          </a:p>
        </p:txBody>
      </p:sp>
      <p:sp>
        <p:nvSpPr>
          <p:cNvPr id="210" name="CustomShape 2"/>
          <p:cNvSpPr/>
          <p:nvPr/>
        </p:nvSpPr>
        <p:spPr>
          <a:xfrm>
            <a:off x="706680" y="1759320"/>
            <a:ext cx="7729920" cy="4053960"/>
          </a:xfrm>
          <a:prstGeom prst="rect">
            <a:avLst/>
          </a:prstGeom>
          <a:solidFill>
            <a:srgbClr val="f8f8f8"/>
          </a:solidFill>
          <a:ln>
            <a:solidFill>
              <a:srgbClr val="bc505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800" spc="-1" strike="noStrike">
                <a:solidFill>
                  <a:srgbClr val="000000"/>
                </a:solidFill>
                <a:latin typeface="Arial"/>
                <a:ea typeface="DejaVu Sans"/>
              </a:rPr>
              <a:t>Großer Materialfundus</a:t>
            </a:r>
            <a:endParaRPr b="0" lang="de-DE" sz="1800" spc="-1" strike="noStrike">
              <a:latin typeface="Arial"/>
            </a:endParaRPr>
          </a:p>
        </p:txBody>
      </p:sp>
    </p:spTree>
  </p:cSld>
  <mc:AlternateContent>
    <mc:Choice Requires="p14">
      <p:transition p14:dur="10"/>
    </mc:Choice>
    <mc:Fallback>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457200" y="692640"/>
            <a:ext cx="8228880" cy="1065960"/>
          </a:xfrm>
          <a:prstGeom prst="rect">
            <a:avLst/>
          </a:prstGeom>
          <a:noFill/>
          <a:ln w="0">
            <a:noFill/>
          </a:ln>
        </p:spPr>
        <p:style>
          <a:lnRef idx="0"/>
          <a:fillRef idx="0"/>
          <a:effectRef idx="0"/>
          <a:fontRef idx="minor"/>
        </p:style>
        <p:txBody>
          <a:bodyPr lIns="90000" rIns="90000" tIns="45000" bIns="45000" anchor="ctr">
            <a:normAutofit fontScale="42000"/>
          </a:bodyPr>
          <a:p>
            <a:pPr>
              <a:lnSpc>
                <a:spcPct val="100000"/>
              </a:lnSpc>
            </a:pPr>
            <a:r>
              <a:rPr b="0" lang="de-DE" sz="4000" spc="-1" strike="noStrike">
                <a:solidFill>
                  <a:srgbClr val="404040"/>
                </a:solidFill>
                <a:latin typeface="Arial"/>
              </a:rPr>
              <a:t>Städte unter dem Einfluss gesellschaftlicher und naturräumlicher Veränderungen?</a:t>
            </a:r>
            <a:endParaRPr b="0" lang="de-DE" sz="4000" spc="-1" strike="noStrike">
              <a:latin typeface="Arial"/>
            </a:endParaRPr>
          </a:p>
        </p:txBody>
      </p:sp>
      <p:sp>
        <p:nvSpPr>
          <p:cNvPr id="212" name="CustomShape 2"/>
          <p:cNvSpPr/>
          <p:nvPr/>
        </p:nvSpPr>
        <p:spPr>
          <a:xfrm>
            <a:off x="457200" y="1846800"/>
            <a:ext cx="8228880" cy="4031640"/>
          </a:xfrm>
          <a:prstGeom prst="rect">
            <a:avLst/>
          </a:prstGeom>
          <a:noFill/>
          <a:ln w="0">
            <a:noFill/>
          </a:ln>
        </p:spPr>
        <p:style>
          <a:lnRef idx="0"/>
          <a:fillRef idx="0"/>
          <a:effectRef idx="0"/>
          <a:fontRef idx="minor"/>
        </p:style>
        <p:txBody>
          <a:bodyPr lIns="90000" rIns="90000" tIns="45000" bIns="45000">
            <a:normAutofit/>
          </a:bodyPr>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gn="r">
              <a:lnSpc>
                <a:spcPct val="100000"/>
              </a:lnSpc>
              <a:spcBef>
                <a:spcPts val="300"/>
              </a:spcBef>
              <a:tabLst>
                <a:tab algn="l" pos="0"/>
              </a:tabLst>
            </a:pPr>
            <a:endParaRPr b="0" lang="de-DE" sz="1800" spc="-1" strike="noStrike">
              <a:latin typeface="Arial"/>
            </a:endParaRPr>
          </a:p>
          <a:p>
            <a:pPr algn="r">
              <a:lnSpc>
                <a:spcPct val="100000"/>
              </a:lnSpc>
              <a:spcBef>
                <a:spcPts val="300"/>
              </a:spcBef>
              <a:tabLst>
                <a:tab algn="l" pos="0"/>
              </a:tabLst>
            </a:pPr>
            <a:endParaRPr b="0" lang="de-DE" sz="1800" spc="-1" strike="noStrike">
              <a:latin typeface="Arial"/>
            </a:endParaRPr>
          </a:p>
          <a:p>
            <a:pPr algn="r">
              <a:lnSpc>
                <a:spcPct val="100000"/>
              </a:lnSpc>
              <a:spcBef>
                <a:spcPts val="300"/>
              </a:spcBef>
              <a:tabLst>
                <a:tab algn="l" pos="0"/>
              </a:tabLst>
            </a:pPr>
            <a:endParaRPr b="0" lang="de-DE" sz="1800" spc="-1" strike="noStrike">
              <a:latin typeface="Arial"/>
            </a:endParaRPr>
          </a:p>
          <a:p>
            <a:pPr algn="r">
              <a:lnSpc>
                <a:spcPct val="100000"/>
              </a:lnSpc>
              <a:spcBef>
                <a:spcPts val="300"/>
              </a:spcBef>
              <a:tabLst>
                <a:tab algn="l" pos="0"/>
              </a:tabLst>
            </a:pPr>
            <a:r>
              <a:rPr b="0" lang="de-DE" sz="2400" spc="-1" strike="noStrike">
                <a:solidFill>
                  <a:srgbClr val="595959"/>
                </a:solidFill>
                <a:latin typeface="Arial"/>
              </a:rPr>
              <a:t>ein neuer Betrachtungswinkel</a:t>
            </a:r>
            <a:endParaRPr b="0" lang="de-DE" sz="2400" spc="-1" strike="noStrike">
              <a:latin typeface="Arial"/>
            </a:endParaRPr>
          </a:p>
        </p:txBody>
      </p:sp>
      <p:pic>
        <p:nvPicPr>
          <p:cNvPr id="213" name="Grafik 5" descr=""/>
          <p:cNvPicPr/>
          <p:nvPr/>
        </p:nvPicPr>
        <p:blipFill>
          <a:blip r:embed="rId1"/>
          <a:stretch/>
        </p:blipFill>
        <p:spPr>
          <a:xfrm>
            <a:off x="5004000" y="2904480"/>
            <a:ext cx="3210840" cy="2149560"/>
          </a:xfrm>
          <a:prstGeom prst="rect">
            <a:avLst/>
          </a:prstGeom>
          <a:ln w="0">
            <a:noFill/>
          </a:ln>
        </p:spPr>
      </p:pic>
      <p:pic>
        <p:nvPicPr>
          <p:cNvPr id="214" name="Grafik 7" descr="Blind"/>
          <p:cNvPicPr/>
          <p:nvPr/>
        </p:nvPicPr>
        <p:blipFill>
          <a:blip r:embed="rId2"/>
          <a:stretch/>
        </p:blipFill>
        <p:spPr>
          <a:xfrm>
            <a:off x="457200" y="2773080"/>
            <a:ext cx="2333880" cy="2333880"/>
          </a:xfrm>
          <a:prstGeom prst="rect">
            <a:avLst/>
          </a:prstGeom>
          <a:ln w="0">
            <a:noFill/>
          </a:ln>
        </p:spPr>
      </p:pic>
      <p:pic>
        <p:nvPicPr>
          <p:cNvPr id="215" name="Grafik 13" descr="Blind"/>
          <p:cNvPicPr/>
          <p:nvPr/>
        </p:nvPicPr>
        <p:blipFill>
          <a:blip r:embed="rId3"/>
          <a:stretch/>
        </p:blipFill>
        <p:spPr>
          <a:xfrm>
            <a:off x="5827680" y="978840"/>
            <a:ext cx="2507760" cy="2507760"/>
          </a:xfrm>
          <a:prstGeom prst="rect">
            <a:avLst/>
          </a:prstGeom>
          <a:ln w="0">
            <a:noFill/>
          </a:ln>
        </p:spPr>
      </p:pic>
      <p:sp>
        <p:nvSpPr>
          <p:cNvPr id="216" name="CustomShape 3"/>
          <p:cNvSpPr/>
          <p:nvPr/>
        </p:nvSpPr>
        <p:spPr>
          <a:xfrm>
            <a:off x="2915640" y="3574800"/>
            <a:ext cx="1871640" cy="861840"/>
          </a:xfrm>
          <a:prstGeom prst="rightArrow">
            <a:avLst>
              <a:gd name="adj1" fmla="val 50000"/>
              <a:gd name="adj2" fmla="val 50000"/>
            </a:avLst>
          </a:prstGeom>
          <a:solidFill>
            <a:schemeClr val="bg2"/>
          </a:solidFill>
          <a:ln>
            <a:solidFill>
              <a:schemeClr val="bg2"/>
            </a:solidFill>
            <a:round/>
          </a:ln>
        </p:spPr>
        <p:style>
          <a:lnRef idx="2">
            <a:schemeClr val="accent1">
              <a:shade val="50000"/>
            </a:schemeClr>
          </a:lnRef>
          <a:fillRef idx="1">
            <a:schemeClr val="accent1"/>
          </a:fillRef>
          <a:effectRef idx="0">
            <a:schemeClr val="accent1"/>
          </a:effectRef>
          <a:fontRef idx="minor"/>
        </p:style>
      </p:sp>
      <p:sp>
        <p:nvSpPr>
          <p:cNvPr id="217" name="CustomShape 4"/>
          <p:cNvSpPr/>
          <p:nvPr/>
        </p:nvSpPr>
        <p:spPr>
          <a:xfrm>
            <a:off x="5004000" y="4746960"/>
            <a:ext cx="3210840" cy="30312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de-DE" sz="700" spc="-1" strike="noStrike" u="sng">
                <a:solidFill>
                  <a:srgbClr val="0066cc"/>
                </a:solidFill>
                <a:uFillTx/>
                <a:latin typeface="Arial"/>
                <a:ea typeface="DejaVu Sans"/>
                <a:hlinkClick r:id="rId4"/>
              </a:rPr>
              <a:t>Catullo</a:t>
            </a:r>
            <a:r>
              <a:rPr b="0" lang="de-DE" sz="700" spc="-1" strike="noStrike" u="sng">
                <a:solidFill>
                  <a:srgbClr val="0066cc"/>
                </a:solidFill>
                <a:uFillTx/>
                <a:latin typeface="Arial"/>
                <a:ea typeface="DejaVu Sans"/>
                <a:hlinkClick r:id="rId5"/>
              </a:rPr>
              <a:t> </a:t>
            </a:r>
            <a:r>
              <a:rPr b="0" lang="de-DE" sz="700" spc="-1" strike="noStrike" u="sng">
                <a:solidFill>
                  <a:srgbClr val="0066cc"/>
                </a:solidFill>
                <a:uFillTx/>
                <a:latin typeface="Arial"/>
                <a:ea typeface="DejaVu Sans"/>
                <a:hlinkClick r:id="rId6"/>
              </a:rPr>
              <a:t>roberto</a:t>
            </a:r>
            <a:r>
              <a:rPr b="0" lang="de-DE" sz="700" spc="-1" strike="noStrike">
                <a:solidFill>
                  <a:srgbClr val="333333"/>
                </a:solidFill>
                <a:latin typeface="Arial"/>
                <a:ea typeface="DejaVu Sans"/>
              </a:rPr>
              <a:t>, </a:t>
            </a:r>
            <a:r>
              <a:rPr b="0" lang="de-DE" sz="700" spc="-1" strike="noStrike" u="sng">
                <a:solidFill>
                  <a:srgbClr val="0066cc"/>
                </a:solidFill>
                <a:uFillTx/>
                <a:latin typeface="Arial"/>
                <a:ea typeface="DejaVu Sans"/>
                <a:hlinkClick r:id="rId7"/>
              </a:rPr>
              <a:t>Acqua</a:t>
            </a:r>
            <a:r>
              <a:rPr b="0" lang="de-DE" sz="700" spc="-1" strike="noStrike" u="sng">
                <a:solidFill>
                  <a:srgbClr val="0066cc"/>
                </a:solidFill>
                <a:uFillTx/>
                <a:latin typeface="Arial"/>
                <a:ea typeface="DejaVu Sans"/>
                <a:hlinkClick r:id="rId8"/>
              </a:rPr>
              <a:t> </a:t>
            </a:r>
            <a:r>
              <a:rPr b="0" lang="de-DE" sz="700" spc="-1" strike="noStrike" u="sng">
                <a:solidFill>
                  <a:srgbClr val="0066cc"/>
                </a:solidFill>
                <a:uFillTx/>
                <a:latin typeface="Arial"/>
                <a:ea typeface="DejaVu Sans"/>
                <a:hlinkClick r:id="rId9"/>
              </a:rPr>
              <a:t>alta</a:t>
            </a:r>
            <a:r>
              <a:rPr b="0" lang="de-DE" sz="700" spc="-1" strike="noStrike" u="sng">
                <a:solidFill>
                  <a:srgbClr val="0066cc"/>
                </a:solidFill>
                <a:uFillTx/>
                <a:latin typeface="Arial"/>
                <a:ea typeface="DejaVu Sans"/>
                <a:hlinkClick r:id="rId10"/>
              </a:rPr>
              <a:t> Venezia</a:t>
            </a:r>
            <a:r>
              <a:rPr b="0" lang="de-DE" sz="700" spc="-1" strike="noStrike">
                <a:solidFill>
                  <a:srgbClr val="333333"/>
                </a:solidFill>
                <a:latin typeface="Arial"/>
                <a:ea typeface="DejaVu Sans"/>
              </a:rPr>
              <a:t>, als gemeinfrei gekennzeichnet, Details auf </a:t>
            </a:r>
            <a:r>
              <a:rPr b="0" lang="de-DE" sz="700" spc="-1" strike="noStrike" u="sng">
                <a:solidFill>
                  <a:srgbClr val="0066cc"/>
                </a:solidFill>
                <a:uFillTx/>
                <a:latin typeface="Arial"/>
                <a:ea typeface="DejaVu Sans"/>
                <a:hlinkClick r:id="rId11"/>
              </a:rPr>
              <a:t>Wikimedia Commons</a:t>
            </a:r>
            <a:r>
              <a:rPr b="0" lang="de-DE" sz="700" spc="-1" strike="noStrike">
                <a:solidFill>
                  <a:srgbClr val="0000cc"/>
                </a:solidFill>
                <a:latin typeface="Arial"/>
                <a:ea typeface="DejaVu Sans"/>
              </a:rPr>
              <a:t>  </a:t>
            </a:r>
            <a:r>
              <a:rPr b="0" lang="de-DE" sz="700" spc="-1" strike="noStrike">
                <a:solidFill>
                  <a:srgbClr val="333333"/>
                </a:solidFill>
                <a:latin typeface="Arial"/>
                <a:ea typeface="DejaVu Sans"/>
              </a:rPr>
              <a:t>[abgerufen: 19.07.2021]</a:t>
            </a:r>
            <a:endParaRPr b="0" lang="de-DE" sz="700" spc="-1" strike="noStrike">
              <a:latin typeface="Arial"/>
            </a:endParaRPr>
          </a:p>
        </p:txBody>
      </p:sp>
    </p:spTree>
  </p:cSld>
  <mc:AlternateContent>
    <mc:Choice Requires="p14">
      <p:transition p14:dur="10"/>
    </mc:Choice>
    <mc:Fallback>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457200" y="692640"/>
            <a:ext cx="8228880" cy="1065960"/>
          </a:xfrm>
          <a:prstGeom prst="rect">
            <a:avLst/>
          </a:prstGeom>
          <a:noFill/>
          <a:ln w="0">
            <a:noFill/>
          </a:ln>
        </p:spPr>
        <p:style>
          <a:lnRef idx="0"/>
          <a:fillRef idx="0"/>
          <a:effectRef idx="0"/>
          <a:fontRef idx="minor"/>
        </p:style>
        <p:txBody>
          <a:bodyPr lIns="90000" rIns="90000" tIns="45000" bIns="45000" anchor="ctr">
            <a:normAutofit fontScale="42000"/>
          </a:bodyPr>
          <a:p>
            <a:pPr>
              <a:lnSpc>
                <a:spcPct val="100000"/>
              </a:lnSpc>
            </a:pPr>
            <a:r>
              <a:rPr b="0" lang="de-DE" sz="4000" spc="-1" strike="noStrike">
                <a:solidFill>
                  <a:srgbClr val="404040"/>
                </a:solidFill>
                <a:latin typeface="Arial"/>
              </a:rPr>
              <a:t>Basisfach – </a:t>
            </a:r>
            <a:br/>
            <a:r>
              <a:rPr b="0" lang="de-DE" sz="4000" spc="-1" strike="noStrike">
                <a:solidFill>
                  <a:srgbClr val="404040"/>
                </a:solidFill>
                <a:latin typeface="Arial"/>
              </a:rPr>
              <a:t>Ein möglicher Themenverteilungsplan</a:t>
            </a:r>
            <a:endParaRPr b="0" lang="de-DE" sz="4000" spc="-1" strike="noStrike">
              <a:latin typeface="Arial"/>
            </a:endParaRPr>
          </a:p>
        </p:txBody>
      </p:sp>
      <p:graphicFrame>
        <p:nvGraphicFramePr>
          <p:cNvPr id="219" name="Table 2"/>
          <p:cNvGraphicFramePr/>
          <p:nvPr/>
        </p:nvGraphicFramePr>
        <p:xfrm>
          <a:off x="457200" y="1825560"/>
          <a:ext cx="8228880" cy="3809160"/>
        </p:xfrm>
        <a:graphic>
          <a:graphicData uri="http://schemas.openxmlformats.org/drawingml/2006/table">
            <a:tbl>
              <a:tblPr/>
              <a:tblGrid>
                <a:gridCol w="586080"/>
                <a:gridCol w="5688360"/>
                <a:gridCol w="1954800"/>
              </a:tblGrid>
              <a:tr h="370800">
                <a:tc>
                  <a:txBody>
                    <a:bodyPr>
                      <a:noAutofit/>
                    </a:bodyPr>
                    <a:p>
                      <a:pPr algn="ctr">
                        <a:lnSpc>
                          <a:spcPct val="100000"/>
                        </a:lnSpc>
                      </a:pPr>
                      <a:r>
                        <a:rPr b="1" lang="de-DE" sz="1800" spc="-1" strike="noStrike">
                          <a:solidFill>
                            <a:srgbClr val="ffffc1"/>
                          </a:solidFill>
                          <a:latin typeface="Arial"/>
                        </a:rPr>
                        <a:t>DS</a:t>
                      </a:r>
                      <a:endParaRPr b="0" lang="de-DE" sz="1800" spc="-1" strike="noStrike">
                        <a:latin typeface="Arial"/>
                      </a:endParaRPr>
                    </a:p>
                  </a:txBody>
                  <a:tcPr marL="91440" marR="91440">
                    <a:lnL w="9360">
                      <a:solidFill>
                        <a:srgbClr val="bf0000"/>
                      </a:solidFill>
                    </a:lnL>
                    <a:lnR w="9360">
                      <a:solidFill>
                        <a:srgbClr val="bf0000"/>
                      </a:solidFill>
                    </a:lnR>
                    <a:lnT w="9360">
                      <a:solidFill>
                        <a:srgbClr val="bf0000"/>
                      </a:solidFill>
                    </a:lnT>
                    <a:lnB w="12240">
                      <a:solidFill>
                        <a:srgbClr val="000000"/>
                      </a:solidFill>
                    </a:lnB>
                    <a:solidFill>
                      <a:srgbClr val="bf0000"/>
                    </a:solidFill>
                  </a:tcPr>
                </a:tc>
                <a:tc>
                  <a:txBody>
                    <a:bodyPr>
                      <a:noAutofit/>
                    </a:bodyPr>
                    <a:p>
                      <a:pPr>
                        <a:lnSpc>
                          <a:spcPct val="100000"/>
                        </a:lnSpc>
                      </a:pPr>
                      <a:r>
                        <a:rPr b="1" lang="de-DE" sz="1800" spc="-1" strike="noStrike">
                          <a:solidFill>
                            <a:srgbClr val="ffffc1"/>
                          </a:solidFill>
                          <a:latin typeface="Arial"/>
                        </a:rPr>
                        <a:t>Fragestellung</a:t>
                      </a:r>
                      <a:endParaRPr b="0" lang="de-DE" sz="1800" spc="-1" strike="noStrike">
                        <a:latin typeface="Arial"/>
                      </a:endParaRPr>
                    </a:p>
                  </a:txBody>
                  <a:tcPr marL="91440" marR="91440">
                    <a:lnL w="9360">
                      <a:solidFill>
                        <a:srgbClr val="bf0000"/>
                      </a:solidFill>
                    </a:lnL>
                    <a:lnR w="9360">
                      <a:solidFill>
                        <a:srgbClr val="bf0000"/>
                      </a:solidFill>
                    </a:lnR>
                    <a:lnT w="9360">
                      <a:solidFill>
                        <a:srgbClr val="bf0000"/>
                      </a:solidFill>
                    </a:lnT>
                    <a:lnB w="12240">
                      <a:solidFill>
                        <a:srgbClr val="000000"/>
                      </a:solidFill>
                    </a:lnB>
                    <a:solidFill>
                      <a:srgbClr val="bf0000"/>
                    </a:solidFill>
                  </a:tcPr>
                </a:tc>
                <a:tc>
                  <a:tcPr marL="91440" marR="91440">
                    <a:lnL w="9360">
                      <a:solidFill>
                        <a:srgbClr val="bf0000"/>
                      </a:solidFill>
                    </a:lnL>
                    <a:lnR w="9360">
                      <a:solidFill>
                        <a:srgbClr val="bf0000"/>
                      </a:solidFill>
                    </a:lnR>
                    <a:lnT w="9360">
                      <a:solidFill>
                        <a:srgbClr val="bf0000"/>
                      </a:solidFill>
                    </a:lnT>
                    <a:lnB w="12240">
                      <a:solidFill>
                        <a:srgbClr val="000000"/>
                      </a:solidFill>
                    </a:lnB>
                    <a:solidFill>
                      <a:srgbClr val="bf0000"/>
                    </a:solidFill>
                  </a:tcPr>
                </a:tc>
              </a:tr>
              <a:tr h="518400">
                <a:tc>
                  <a:txBody>
                    <a:bodyPr>
                      <a:noAutofit/>
                    </a:bodyPr>
                    <a:p>
                      <a:pPr algn="ctr">
                        <a:lnSpc>
                          <a:spcPct val="100000"/>
                        </a:lnSpc>
                      </a:pPr>
                      <a:r>
                        <a:rPr b="0" lang="de-DE" sz="1800" spc="-1" strike="noStrike">
                          <a:solidFill>
                            <a:srgbClr val="000000"/>
                          </a:solidFill>
                          <a:latin typeface="Arial"/>
                        </a:rPr>
                        <a:t>1</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000000"/>
                          </a:solidFill>
                          <a:latin typeface="Arial"/>
                        </a:rPr>
                        <a:t>Wie lässt sich urbaner Lebensraum charakterisieren?</a:t>
                      </a:r>
                      <a:endParaRPr b="0" lang="de-DE" sz="1800" spc="-1" strike="noStrike">
                        <a:latin typeface="Arial"/>
                      </a:endParaRPr>
                    </a:p>
                    <a:p>
                      <a:pPr>
                        <a:lnSpc>
                          <a:spcPct val="100000"/>
                        </a:lnSpc>
                        <a:tabLst>
                          <a:tab algn="l" pos="0"/>
                        </a:tabLst>
                      </a:pPr>
                      <a:r>
                        <a:rPr b="0" lang="de-DE" sz="1200" spc="-1" strike="noStrike">
                          <a:solidFill>
                            <a:srgbClr val="000000"/>
                          </a:solidFill>
                          <a:latin typeface="Arial"/>
                        </a:rPr>
                        <a:t>(Stadt, Lage, innere Diffe­renzierung, Zentralität, städ­tisches Ökosystem)</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286280">
                <a:tc>
                  <a:txBody>
                    <a:bodyPr>
                      <a:noAutofit/>
                    </a:bodyPr>
                    <a:p>
                      <a:pPr algn="ctr">
                        <a:lnSpc>
                          <a:spcPct val="100000"/>
                        </a:lnSpc>
                      </a:pPr>
                      <a:r>
                        <a:rPr b="0" lang="de-DE" sz="1800" spc="-1" strike="noStrike">
                          <a:solidFill>
                            <a:srgbClr val="000000"/>
                          </a:solidFill>
                          <a:latin typeface="Arial"/>
                        </a:rPr>
                        <a:t>3</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000000"/>
                          </a:solidFill>
                          <a:latin typeface="Arial"/>
                        </a:rPr>
                        <a:t>Wie verändern sich Städte und wie kann die Stadtentwicklung diesen Prozess beeinflussen?</a:t>
                      </a:r>
                      <a:endParaRPr b="0" lang="de-DE" sz="1800" spc="-1" strike="noStrike">
                        <a:latin typeface="Arial"/>
                      </a:endParaRPr>
                    </a:p>
                    <a:p>
                      <a:pPr>
                        <a:lnSpc>
                          <a:spcPct val="100000"/>
                        </a:lnSpc>
                        <a:tabLst>
                          <a:tab algn="l" pos="0"/>
                        </a:tabLst>
                      </a:pPr>
                      <a:r>
                        <a:rPr b="0" lang="de-DE" sz="1200" spc="-1" strike="noStrike">
                          <a:solidFill>
                            <a:srgbClr val="000000"/>
                          </a:solidFill>
                          <a:latin typeface="Arial"/>
                        </a:rPr>
                        <a:t>(Bevölkerungswachstum, Migration, Metropolisie­rung, Agglomeration, Terti­ärisierung, Quartärisierung, Suburbanisierung, Reurba­nisierung, Shrinking City, Segregation, Gentrifizie­rung, Gated Community, Marginalisierung, Fragmen­tierung)</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945000">
                <a:tc>
                  <a:txBody>
                    <a:bodyPr>
                      <a:noAutofit/>
                    </a:bodyPr>
                    <a:p>
                      <a:pPr algn="ctr">
                        <a:lnSpc>
                          <a:spcPct val="100000"/>
                        </a:lnSpc>
                      </a:pPr>
                      <a:r>
                        <a:rPr b="0" lang="de-DE" sz="1800" spc="-1" strike="noStrike">
                          <a:solidFill>
                            <a:srgbClr val="000000"/>
                          </a:solidFill>
                          <a:latin typeface="Arial"/>
                        </a:rPr>
                        <a:t>2</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000000"/>
                          </a:solidFill>
                          <a:latin typeface="Arial"/>
                        </a:rPr>
                        <a:t>Was sind die Besonderheiten des Stadtklimas und wie wirkt sich der Klimawandel aus?</a:t>
                      </a:r>
                      <a:endParaRPr b="0" lang="de-DE" sz="1800" spc="-1" strike="noStrike">
                        <a:latin typeface="Arial"/>
                      </a:endParaRPr>
                    </a:p>
                    <a:p>
                      <a:pPr>
                        <a:lnSpc>
                          <a:spcPct val="100000"/>
                        </a:lnSpc>
                        <a:tabLst>
                          <a:tab algn="l" pos="0"/>
                        </a:tabLst>
                      </a:pPr>
                      <a:r>
                        <a:rPr b="0" lang="de-DE" sz="1200" spc="-1" strike="noStrike">
                          <a:solidFill>
                            <a:srgbClr val="000000"/>
                          </a:solidFill>
                          <a:latin typeface="Arial"/>
                        </a:rPr>
                        <a:t>(Stadtklima, städtische Wär­meinsel, Feinstaubbelas­tung, Lebensqualität, Vulne­rabilität, zum Beispiel Mee­resspiegelanstieg, Wasser­mangel)</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689040">
                <a:tc>
                  <a:txBody>
                    <a:bodyPr>
                      <a:noAutofit/>
                    </a:bodyPr>
                    <a:p>
                      <a:pPr algn="ctr">
                        <a:lnSpc>
                          <a:spcPct val="100000"/>
                        </a:lnSpc>
                      </a:pPr>
                      <a:r>
                        <a:rPr b="0" lang="de-DE" sz="1800" spc="-1" strike="noStrike">
                          <a:solidFill>
                            <a:srgbClr val="000000"/>
                          </a:solidFill>
                          <a:latin typeface="Arial"/>
                        </a:rPr>
                        <a:t>3</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000000"/>
                          </a:solidFill>
                          <a:latin typeface="Arial"/>
                        </a:rPr>
                        <a:t>Wie kann sich eine Stadt nachhaltig entwickeln?</a:t>
                      </a:r>
                      <a:endParaRPr b="0" lang="de-DE" sz="1800" spc="-1" strike="noStrike">
                        <a:latin typeface="Arial"/>
                      </a:endParaRPr>
                    </a:p>
                    <a:p>
                      <a:pPr>
                        <a:lnSpc>
                          <a:spcPct val="100000"/>
                        </a:lnSpc>
                        <a:tabLst>
                          <a:tab algn="l" pos="0"/>
                        </a:tabLst>
                      </a:pPr>
                      <a:r>
                        <a:rPr b="0" lang="de-DE" sz="1200" spc="-1" strike="noStrike">
                          <a:solidFill>
                            <a:srgbClr val="000000"/>
                          </a:solidFill>
                          <a:latin typeface="Arial"/>
                        </a:rPr>
                        <a:t>(nachhaltige Stadtentwick­lung, Lokale Agenda 21, Green City, Versorgung, Entsorgung)</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p14:dur="10"/>
    </mc:Choice>
    <mc:Fallback>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457200" y="692640"/>
            <a:ext cx="8228880" cy="1065960"/>
          </a:xfrm>
          <a:prstGeom prst="rect">
            <a:avLst/>
          </a:prstGeom>
          <a:noFill/>
          <a:ln w="0">
            <a:noFill/>
          </a:ln>
        </p:spPr>
        <p:style>
          <a:lnRef idx="0"/>
          <a:fillRef idx="0"/>
          <a:effectRef idx="0"/>
          <a:fontRef idx="minor"/>
        </p:style>
        <p:txBody>
          <a:bodyPr lIns="90000" rIns="90000" tIns="45000" bIns="45000" anchor="ctr">
            <a:normAutofit fontScale="78000"/>
          </a:bodyPr>
          <a:p>
            <a:pPr>
              <a:lnSpc>
                <a:spcPct val="100000"/>
              </a:lnSpc>
            </a:pPr>
            <a:r>
              <a:rPr b="0" lang="de-DE" sz="4000" spc="-1" strike="noStrike">
                <a:solidFill>
                  <a:srgbClr val="404040"/>
                </a:solidFill>
                <a:latin typeface="Arial"/>
              </a:rPr>
              <a:t>Basisfach – </a:t>
            </a:r>
            <a:br/>
            <a:r>
              <a:rPr b="0" lang="de-DE" sz="4000" spc="-1" strike="noStrike">
                <a:solidFill>
                  <a:srgbClr val="404040"/>
                </a:solidFill>
                <a:latin typeface="Arial"/>
              </a:rPr>
              <a:t>Eine mögliche Vorgehensweise</a:t>
            </a:r>
            <a:endParaRPr b="0" lang="de-DE" sz="4000" spc="-1" strike="noStrike">
              <a:latin typeface="Arial"/>
            </a:endParaRPr>
          </a:p>
        </p:txBody>
      </p:sp>
      <p:graphicFrame>
        <p:nvGraphicFramePr>
          <p:cNvPr id="221" name="Table 2"/>
          <p:cNvGraphicFramePr/>
          <p:nvPr/>
        </p:nvGraphicFramePr>
        <p:xfrm>
          <a:off x="457200" y="1825560"/>
          <a:ext cx="8228880" cy="3894480"/>
        </p:xfrm>
        <a:graphic>
          <a:graphicData uri="http://schemas.openxmlformats.org/drawingml/2006/table">
            <a:tbl>
              <a:tblPr/>
              <a:tblGrid>
                <a:gridCol w="586080"/>
                <a:gridCol w="5616360"/>
                <a:gridCol w="2026800"/>
              </a:tblGrid>
              <a:tr h="370800">
                <a:tc>
                  <a:txBody>
                    <a:bodyPr>
                      <a:noAutofit/>
                    </a:bodyPr>
                    <a:p>
                      <a:pPr algn="ctr">
                        <a:lnSpc>
                          <a:spcPct val="100000"/>
                        </a:lnSpc>
                      </a:pPr>
                      <a:r>
                        <a:rPr b="1" lang="de-DE" sz="1800" spc="-1" strike="noStrike">
                          <a:solidFill>
                            <a:srgbClr val="ffffc1"/>
                          </a:solidFill>
                          <a:latin typeface="Arial"/>
                        </a:rPr>
                        <a:t>DS</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f0000"/>
                    </a:solidFill>
                  </a:tcPr>
                </a:tc>
                <a:tc>
                  <a:txBody>
                    <a:bodyPr>
                      <a:noAutofit/>
                    </a:bodyPr>
                    <a:p>
                      <a:pPr>
                        <a:lnSpc>
                          <a:spcPct val="100000"/>
                        </a:lnSpc>
                      </a:pPr>
                      <a:r>
                        <a:rPr b="1" lang="de-DE" sz="1800" spc="-1" strike="noStrike">
                          <a:solidFill>
                            <a:srgbClr val="ffffc1"/>
                          </a:solidFill>
                          <a:latin typeface="Arial"/>
                        </a:rPr>
                        <a:t>Fragestellung</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f0000"/>
                    </a:solidFill>
                  </a:tcPr>
                </a:tc>
                <a:tc>
                  <a:txBody>
                    <a:bodyPr>
                      <a:noAutofit/>
                    </a:bodyPr>
                    <a:p>
                      <a:pPr>
                        <a:lnSpc>
                          <a:spcPct val="100000"/>
                        </a:lnSpc>
                      </a:pPr>
                      <a:r>
                        <a:rPr b="1" lang="de-DE" sz="1800" spc="-1" strike="noStrike">
                          <a:solidFill>
                            <a:srgbClr val="ffffc1"/>
                          </a:solidFill>
                          <a:latin typeface="Arial"/>
                        </a:rPr>
                        <a:t>Vorgehensweise</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f0000"/>
                    </a:solidFill>
                  </a:tcPr>
                </a:tc>
              </a:tr>
              <a:tr h="603720">
                <a:tc>
                  <a:txBody>
                    <a:bodyPr>
                      <a:noAutofit/>
                    </a:bodyPr>
                    <a:p>
                      <a:pPr algn="ctr">
                        <a:lnSpc>
                          <a:spcPct val="100000"/>
                        </a:lnSpc>
                      </a:pPr>
                      <a:r>
                        <a:rPr b="0" lang="de-DE" sz="1800" spc="-1" strike="noStrike">
                          <a:solidFill>
                            <a:srgbClr val="000000"/>
                          </a:solidFill>
                          <a:latin typeface="Arial"/>
                        </a:rPr>
                        <a:t>1</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000000"/>
                          </a:solidFill>
                          <a:latin typeface="Arial"/>
                        </a:rPr>
                        <a:t>Wie lässt sich urbaner Lebensraum charakterisieren?</a:t>
                      </a:r>
                      <a:endParaRPr b="0" lang="de-DE" sz="1800" spc="-1" strike="noStrike">
                        <a:latin typeface="Arial"/>
                      </a:endParaRPr>
                    </a:p>
                    <a:p>
                      <a:pPr>
                        <a:lnSpc>
                          <a:spcPct val="100000"/>
                        </a:lnSpc>
                        <a:tabLst>
                          <a:tab algn="l" pos="0"/>
                        </a:tabLst>
                      </a:pPr>
                      <a:r>
                        <a:rPr b="0" lang="de-DE" sz="1200" spc="-1" strike="noStrike">
                          <a:solidFill>
                            <a:srgbClr val="000000"/>
                          </a:solidFill>
                          <a:latin typeface="Arial"/>
                        </a:rPr>
                        <a:t>(Stadt, Lage, innere Diffe­renzierung, Zentralität, städ­tisches Ökosystem)</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200" spc="-1" strike="noStrike">
                          <a:solidFill>
                            <a:srgbClr val="000000"/>
                          </a:solidFill>
                          <a:latin typeface="Arial"/>
                        </a:rPr>
                        <a:t>eher frontal, Reaktiverung und Überprüfung von Vorwissen</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286280">
                <a:tc>
                  <a:txBody>
                    <a:bodyPr>
                      <a:noAutofit/>
                    </a:bodyPr>
                    <a:p>
                      <a:pPr algn="ctr">
                        <a:lnSpc>
                          <a:spcPct val="100000"/>
                        </a:lnSpc>
                      </a:pPr>
                      <a:r>
                        <a:rPr b="0" lang="de-DE" sz="1800" spc="-1" strike="noStrike">
                          <a:solidFill>
                            <a:srgbClr val="000000"/>
                          </a:solidFill>
                          <a:latin typeface="Arial"/>
                        </a:rPr>
                        <a:t>3</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000000"/>
                          </a:solidFill>
                          <a:latin typeface="Arial"/>
                        </a:rPr>
                        <a:t>Wie verändern sich Städte und wie kann die Stadtentwicklung diesen Prozess beeinflussen?</a:t>
                      </a:r>
                      <a:endParaRPr b="0" lang="de-DE" sz="1800" spc="-1" strike="noStrike">
                        <a:latin typeface="Arial"/>
                      </a:endParaRPr>
                    </a:p>
                    <a:p>
                      <a:pPr>
                        <a:lnSpc>
                          <a:spcPct val="100000"/>
                        </a:lnSpc>
                        <a:tabLst>
                          <a:tab algn="l" pos="0"/>
                        </a:tabLst>
                      </a:pPr>
                      <a:r>
                        <a:rPr b="0" lang="de-DE" sz="1200" spc="-1" strike="noStrike">
                          <a:solidFill>
                            <a:srgbClr val="000000"/>
                          </a:solidFill>
                          <a:latin typeface="Arial"/>
                        </a:rPr>
                        <a:t>(Bevölkerungswachstum, Migration, Metropolisie­rung, Agglomeration, Terti­ärisierung, Quartärisierung, Suburbanisierung, Reurba­nisierung, Shrinking City, Segregation, Gentrifizie­rung, Gated Community, Marginalisierung, Fragmen­tierung)</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200" spc="-1" strike="noStrike">
                          <a:solidFill>
                            <a:srgbClr val="000000"/>
                          </a:solidFill>
                          <a:latin typeface="Arial"/>
                        </a:rPr>
                        <a:t>arbeitsteilige Gruppenarbeit, leichte Produktorientierung</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945000">
                <a:tc>
                  <a:txBody>
                    <a:bodyPr>
                      <a:noAutofit/>
                    </a:bodyPr>
                    <a:p>
                      <a:pPr algn="ctr">
                        <a:lnSpc>
                          <a:spcPct val="100000"/>
                        </a:lnSpc>
                      </a:pPr>
                      <a:r>
                        <a:rPr b="0" lang="de-DE" sz="1800" spc="-1" strike="noStrike">
                          <a:solidFill>
                            <a:srgbClr val="000000"/>
                          </a:solidFill>
                          <a:latin typeface="Arial"/>
                        </a:rPr>
                        <a:t>2</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dfdfdf"/>
                          </a:solidFill>
                          <a:latin typeface="Arial"/>
                        </a:rPr>
                        <a:t>Was sind die Besonderheiten des Stadtklimas und wie wirkt sich der Klimawandel aus?</a:t>
                      </a:r>
                      <a:endParaRPr b="0" lang="de-DE" sz="1800" spc="-1" strike="noStrike">
                        <a:latin typeface="Arial"/>
                      </a:endParaRPr>
                    </a:p>
                    <a:p>
                      <a:pPr>
                        <a:lnSpc>
                          <a:spcPct val="100000"/>
                        </a:lnSpc>
                        <a:tabLst>
                          <a:tab algn="l" pos="0"/>
                        </a:tabLst>
                      </a:pPr>
                      <a:r>
                        <a:rPr b="0" lang="de-DE" sz="1200" spc="-1" strike="noStrike">
                          <a:solidFill>
                            <a:srgbClr val="dfdfdf"/>
                          </a:solidFill>
                          <a:latin typeface="Arial"/>
                        </a:rPr>
                        <a:t>(Stadtklima, städtische Wär­meinsel, Feinstaubbelas­tung, Lebensqualität, Vulne­rabilität, zum Beispiel Mee­resspiegelanstieg, Wasser­mangel)</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689040">
                <a:tc>
                  <a:txBody>
                    <a:bodyPr>
                      <a:noAutofit/>
                    </a:bodyPr>
                    <a:p>
                      <a:pPr algn="ctr">
                        <a:lnSpc>
                          <a:spcPct val="100000"/>
                        </a:lnSpc>
                      </a:pPr>
                      <a:r>
                        <a:rPr b="0" lang="de-DE" sz="1800" spc="-1" strike="noStrike">
                          <a:solidFill>
                            <a:srgbClr val="000000"/>
                          </a:solidFill>
                          <a:latin typeface="Arial"/>
                        </a:rPr>
                        <a:t>3</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000000"/>
                          </a:solidFill>
                          <a:latin typeface="Arial"/>
                        </a:rPr>
                        <a:t>Wie kann sich eine Stadt nachhaltig entwickeln?</a:t>
                      </a:r>
                      <a:endParaRPr b="0" lang="de-DE" sz="1800" spc="-1" strike="noStrike">
                        <a:latin typeface="Arial"/>
                      </a:endParaRPr>
                    </a:p>
                    <a:p>
                      <a:pPr>
                        <a:lnSpc>
                          <a:spcPct val="100000"/>
                        </a:lnSpc>
                        <a:tabLst>
                          <a:tab algn="l" pos="0"/>
                        </a:tabLst>
                      </a:pPr>
                      <a:r>
                        <a:rPr b="0" lang="de-DE" sz="1200" spc="-1" strike="noStrike">
                          <a:solidFill>
                            <a:srgbClr val="000000"/>
                          </a:solidFill>
                          <a:latin typeface="Arial"/>
                        </a:rPr>
                        <a:t>(nachhaltige Stadtentwick­lung, Lokale Agenda 21, Green City, Versorgung, Entsorgung)</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200" spc="-1" strike="noStrike">
                          <a:solidFill>
                            <a:srgbClr val="000000"/>
                          </a:solidFill>
                          <a:latin typeface="Arial"/>
                        </a:rPr>
                        <a:t>Produktorientierung</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p14:dur="10"/>
    </mc:Choice>
    <mc:Fallback>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457200" y="692640"/>
            <a:ext cx="8228880" cy="1065960"/>
          </a:xfrm>
          <a:prstGeom prst="rect">
            <a:avLst/>
          </a:prstGeom>
          <a:noFill/>
          <a:ln w="0">
            <a:noFill/>
          </a:ln>
        </p:spPr>
        <p:style>
          <a:lnRef idx="0"/>
          <a:fillRef idx="0"/>
          <a:effectRef idx="0"/>
          <a:fontRef idx="minor"/>
        </p:style>
        <p:txBody>
          <a:bodyPr lIns="90000" rIns="90000" tIns="45000" bIns="45000" anchor="ctr">
            <a:normAutofit fontScale="78000"/>
          </a:bodyPr>
          <a:p>
            <a:pPr>
              <a:lnSpc>
                <a:spcPct val="100000"/>
              </a:lnSpc>
            </a:pPr>
            <a:r>
              <a:rPr b="0" lang="de-DE" sz="4000" spc="-1" strike="noStrike">
                <a:solidFill>
                  <a:srgbClr val="404040"/>
                </a:solidFill>
                <a:latin typeface="Arial"/>
              </a:rPr>
              <a:t>Basisfach – </a:t>
            </a:r>
            <a:br/>
            <a:r>
              <a:rPr b="0" lang="de-DE" sz="4000" spc="-1" strike="noStrike">
                <a:solidFill>
                  <a:srgbClr val="404040"/>
                </a:solidFill>
                <a:latin typeface="Arial"/>
              </a:rPr>
              <a:t>Eine mögliche Vorgehensweise</a:t>
            </a:r>
            <a:endParaRPr b="0" lang="de-DE" sz="4000" spc="-1" strike="noStrike">
              <a:latin typeface="Arial"/>
            </a:endParaRPr>
          </a:p>
        </p:txBody>
      </p:sp>
      <p:graphicFrame>
        <p:nvGraphicFramePr>
          <p:cNvPr id="223" name="Table 2"/>
          <p:cNvGraphicFramePr/>
          <p:nvPr/>
        </p:nvGraphicFramePr>
        <p:xfrm>
          <a:off x="457200" y="1825560"/>
          <a:ext cx="8228880" cy="3809160"/>
        </p:xfrm>
        <a:graphic>
          <a:graphicData uri="http://schemas.openxmlformats.org/drawingml/2006/table">
            <a:tbl>
              <a:tblPr/>
              <a:tblGrid>
                <a:gridCol w="514080"/>
                <a:gridCol w="5688360"/>
                <a:gridCol w="2026800"/>
              </a:tblGrid>
              <a:tr h="370800">
                <a:tc>
                  <a:txBody>
                    <a:bodyPr>
                      <a:noAutofit/>
                    </a:bodyPr>
                    <a:p>
                      <a:pPr algn="ctr">
                        <a:lnSpc>
                          <a:spcPct val="100000"/>
                        </a:lnSpc>
                      </a:pPr>
                      <a:r>
                        <a:rPr b="1" lang="de-DE" sz="1800" spc="-1" strike="noStrike">
                          <a:solidFill>
                            <a:srgbClr val="ffffc1"/>
                          </a:solidFill>
                          <a:latin typeface="Arial"/>
                        </a:rPr>
                        <a:t>DS</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f0000"/>
                    </a:solidFill>
                  </a:tcPr>
                </a:tc>
                <a:tc>
                  <a:txBody>
                    <a:bodyPr>
                      <a:noAutofit/>
                    </a:bodyPr>
                    <a:p>
                      <a:pPr>
                        <a:lnSpc>
                          <a:spcPct val="100000"/>
                        </a:lnSpc>
                      </a:pPr>
                      <a:r>
                        <a:rPr b="1" lang="de-DE" sz="1800" spc="-1" strike="noStrike">
                          <a:solidFill>
                            <a:srgbClr val="ffffc1"/>
                          </a:solidFill>
                          <a:latin typeface="Arial"/>
                        </a:rPr>
                        <a:t>Fragestellung</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f0000"/>
                    </a:solidFill>
                  </a:tcPr>
                </a:tc>
                <a:tc>
                  <a:txBody>
                    <a:bodyPr>
                      <a:noAutofit/>
                    </a:bodyPr>
                    <a:p>
                      <a:pPr>
                        <a:lnSpc>
                          <a:spcPct val="100000"/>
                        </a:lnSpc>
                      </a:pPr>
                      <a:r>
                        <a:rPr b="1" lang="de-DE" sz="1800" spc="-1" strike="noStrike">
                          <a:solidFill>
                            <a:srgbClr val="ffffc1"/>
                          </a:solidFill>
                          <a:latin typeface="Arial"/>
                        </a:rPr>
                        <a:t>Vorgehensweise</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f0000"/>
                    </a:solidFill>
                  </a:tcPr>
                </a:tc>
              </a:tr>
              <a:tr h="518400">
                <a:tc>
                  <a:txBody>
                    <a:bodyPr>
                      <a:noAutofit/>
                    </a:bodyPr>
                    <a:p>
                      <a:pPr algn="ctr">
                        <a:lnSpc>
                          <a:spcPct val="100000"/>
                        </a:lnSpc>
                      </a:pPr>
                      <a:r>
                        <a:rPr b="0" lang="de-DE" sz="1800" spc="-1" strike="noStrike">
                          <a:solidFill>
                            <a:srgbClr val="000000"/>
                          </a:solidFill>
                          <a:latin typeface="Arial"/>
                        </a:rPr>
                        <a:t>1</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000000"/>
                          </a:solidFill>
                          <a:latin typeface="Arial"/>
                        </a:rPr>
                        <a:t>Wie lässt sich urbaner Lebensraum charakterisieren?</a:t>
                      </a:r>
                      <a:endParaRPr b="0" lang="de-DE" sz="1800" spc="-1" strike="noStrike">
                        <a:latin typeface="Arial"/>
                      </a:endParaRPr>
                    </a:p>
                    <a:p>
                      <a:pPr>
                        <a:lnSpc>
                          <a:spcPct val="100000"/>
                        </a:lnSpc>
                        <a:tabLst>
                          <a:tab algn="l" pos="0"/>
                        </a:tabLst>
                      </a:pPr>
                      <a:r>
                        <a:rPr b="0" lang="de-DE" sz="1200" spc="-1" strike="noStrike">
                          <a:solidFill>
                            <a:srgbClr val="000000"/>
                          </a:solidFill>
                          <a:latin typeface="Arial"/>
                        </a:rPr>
                        <a:t>(Stadt, Lage, innere Diffe­renzierung, Zentralität, städ­tisches Ökosystem)</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rowSpan="4">
                  <a:txBody>
                    <a:bodyPr>
                      <a:noAutofit/>
                    </a:bodyPr>
                    <a:p>
                      <a:pPr>
                        <a:lnSpc>
                          <a:spcPct val="100000"/>
                        </a:lnSpc>
                      </a:pPr>
                      <a:r>
                        <a:rPr b="0" lang="de-DE" sz="1800" spc="-1" strike="noStrike">
                          <a:solidFill>
                            <a:srgbClr val="000000"/>
                          </a:solidFill>
                          <a:latin typeface="Arial"/>
                        </a:rPr>
                        <a:t>eher frontal</a:t>
                      </a:r>
                      <a:endParaRPr b="0" lang="de-DE" sz="1800" spc="-1" strike="noStrike">
                        <a:latin typeface="Arial"/>
                      </a:endParaRPr>
                    </a:p>
                    <a:p>
                      <a:pPr>
                        <a:lnSpc>
                          <a:spcPct val="100000"/>
                        </a:lnSpc>
                      </a:pPr>
                      <a:endParaRPr b="0" lang="de-DE" sz="1800" spc="-1" strike="noStrike">
                        <a:latin typeface="Arial"/>
                      </a:endParaRPr>
                    </a:p>
                    <a:p>
                      <a:pPr>
                        <a:lnSpc>
                          <a:spcPct val="100000"/>
                        </a:lnSpc>
                      </a:pPr>
                      <a:r>
                        <a:rPr b="0" lang="de-DE" sz="1800" spc="-1" strike="noStrike">
                          <a:solidFill>
                            <a:srgbClr val="000000"/>
                          </a:solidFill>
                          <a:latin typeface="Arial"/>
                        </a:rPr>
                        <a:t>Reaktivierung &amp; Überprüfung von Vorwissen</a:t>
                      </a:r>
                      <a:endParaRPr b="0" lang="de-DE" sz="1800" spc="-1" strike="noStrike">
                        <a:latin typeface="Arial"/>
                      </a:endParaRPr>
                    </a:p>
                    <a:p>
                      <a:pPr>
                        <a:lnSpc>
                          <a:spcPct val="100000"/>
                        </a:lnSpc>
                      </a:pPr>
                      <a:endParaRPr b="0" lang="de-DE" sz="1800" spc="-1" strike="noStrike">
                        <a:latin typeface="Arial"/>
                      </a:endParaRPr>
                    </a:p>
                    <a:p>
                      <a:pPr>
                        <a:lnSpc>
                          <a:spcPct val="100000"/>
                        </a:lnSpc>
                      </a:pPr>
                      <a:r>
                        <a:rPr b="0" lang="de-DE" sz="1800" spc="-1" strike="noStrike">
                          <a:solidFill>
                            <a:srgbClr val="000000"/>
                          </a:solidFill>
                          <a:latin typeface="Arial"/>
                        </a:rPr>
                        <a:t>Strukturierung</a:t>
                      </a:r>
                      <a:endParaRPr b="0" lang="de-DE" sz="1800" spc="-1" strike="noStrike">
                        <a:latin typeface="Arial"/>
                      </a:endParaRPr>
                    </a:p>
                    <a:p>
                      <a:pPr>
                        <a:lnSpc>
                          <a:spcPct val="100000"/>
                        </a:lnSpc>
                      </a:pPr>
                      <a:endParaRPr b="0" lang="de-DE" sz="1800" spc="-1" strike="noStrike">
                        <a:latin typeface="Arial"/>
                      </a:endParaRPr>
                    </a:p>
                    <a:p>
                      <a:pPr>
                        <a:lnSpc>
                          <a:spcPct val="100000"/>
                        </a:lnSpc>
                      </a:pPr>
                      <a:r>
                        <a:rPr b="0" lang="de-DE" sz="1800" spc="-1" strike="noStrike">
                          <a:solidFill>
                            <a:srgbClr val="000000"/>
                          </a:solidFill>
                          <a:latin typeface="Arial"/>
                        </a:rPr>
                        <a:t>Merkmal-sammlung</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286280">
                <a:tc>
                  <a:txBody>
                    <a:bodyPr>
                      <a:noAutofit/>
                    </a:bodyPr>
                    <a:p>
                      <a:pPr algn="ctr">
                        <a:lnSpc>
                          <a:spcPct val="100000"/>
                        </a:lnSpc>
                      </a:pPr>
                      <a:r>
                        <a:rPr b="0" lang="de-DE" sz="1800" spc="-1" strike="noStrike">
                          <a:solidFill>
                            <a:srgbClr val="dfdfdf"/>
                          </a:solidFill>
                          <a:latin typeface="Arial"/>
                        </a:rPr>
                        <a:t>3</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dfdfdf"/>
                          </a:solidFill>
                          <a:latin typeface="Arial"/>
                        </a:rPr>
                        <a:t>Wie verändern sich Städte und wie kann die Stadtentwicklung diesen Prozess beeinflussen?</a:t>
                      </a:r>
                      <a:endParaRPr b="0" lang="de-DE" sz="1800" spc="-1" strike="noStrike">
                        <a:latin typeface="Arial"/>
                      </a:endParaRPr>
                    </a:p>
                    <a:p>
                      <a:pPr>
                        <a:lnSpc>
                          <a:spcPct val="100000"/>
                        </a:lnSpc>
                        <a:tabLst>
                          <a:tab algn="l" pos="0"/>
                        </a:tabLst>
                      </a:pPr>
                      <a:r>
                        <a:rPr b="0" lang="de-DE" sz="1200" spc="-1" strike="noStrike">
                          <a:solidFill>
                            <a:srgbClr val="dfdfdf"/>
                          </a:solidFill>
                          <a:latin typeface="Arial"/>
                        </a:rPr>
                        <a:t>(Bevölkerungswachstum, Migration, Metropolisie­rung, Agglomeration, Terti­ärisierung, Quartärisierung, Suburbanisierung, Reurba­nisierung, Shrinking City, Segregation, Gentrifizie­rung, Gated Community, Marginalisierung, Fragmen­tierung)</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vMerge="1">
                  <a:tcPr marL="90000" marR="90000">
                    <a:solidFill>
                      <a:srgbClr val="729fcf"/>
                    </a:solidFill>
                  </a:tcPr>
                </a:tc>
              </a:tr>
              <a:tr h="945000">
                <a:tc>
                  <a:txBody>
                    <a:bodyPr>
                      <a:noAutofit/>
                    </a:bodyPr>
                    <a:p>
                      <a:pPr algn="ctr">
                        <a:lnSpc>
                          <a:spcPct val="100000"/>
                        </a:lnSpc>
                      </a:pPr>
                      <a:r>
                        <a:rPr b="0" lang="de-DE" sz="1800" spc="-1" strike="noStrike">
                          <a:solidFill>
                            <a:srgbClr val="dfdfdf"/>
                          </a:solidFill>
                          <a:latin typeface="Arial"/>
                        </a:rPr>
                        <a:t>2</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dfdfdf"/>
                          </a:solidFill>
                          <a:latin typeface="Arial"/>
                        </a:rPr>
                        <a:t>Was sind die Besonderheiten des Stadtklimas und wie wirkt sich der Klimawandel aus?</a:t>
                      </a:r>
                      <a:endParaRPr b="0" lang="de-DE" sz="1800" spc="-1" strike="noStrike">
                        <a:latin typeface="Arial"/>
                      </a:endParaRPr>
                    </a:p>
                    <a:p>
                      <a:pPr>
                        <a:lnSpc>
                          <a:spcPct val="100000"/>
                        </a:lnSpc>
                        <a:tabLst>
                          <a:tab algn="l" pos="0"/>
                        </a:tabLst>
                      </a:pPr>
                      <a:r>
                        <a:rPr b="0" lang="de-DE" sz="1200" spc="-1" strike="noStrike">
                          <a:solidFill>
                            <a:srgbClr val="dfdfdf"/>
                          </a:solidFill>
                          <a:latin typeface="Arial"/>
                        </a:rPr>
                        <a:t>(Stadtklima, städtische Wär­meinsel, Feinstaubbelas­tung, Lebensqualität, Vulne­rabilität, zum Beispiel Mee­resspiegelanstieg, Wasser­mangel)</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vMerge="1">
                  <a:tcPr marL="90000" marR="90000">
                    <a:solidFill>
                      <a:srgbClr val="729fcf"/>
                    </a:solidFill>
                  </a:tcPr>
                </a:tc>
              </a:tr>
              <a:tr h="689040">
                <a:tc>
                  <a:txBody>
                    <a:bodyPr>
                      <a:noAutofit/>
                    </a:bodyPr>
                    <a:p>
                      <a:pPr algn="ctr">
                        <a:lnSpc>
                          <a:spcPct val="100000"/>
                        </a:lnSpc>
                      </a:pPr>
                      <a:r>
                        <a:rPr b="0" lang="de-DE" sz="1800" spc="-1" strike="noStrike">
                          <a:solidFill>
                            <a:srgbClr val="dfdfdf"/>
                          </a:solidFill>
                          <a:latin typeface="Arial"/>
                        </a:rPr>
                        <a:t>3</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dfdfdf"/>
                          </a:solidFill>
                          <a:latin typeface="Arial"/>
                        </a:rPr>
                        <a:t>Wie kann sich eine Stadt nachhaltig entwickeln?</a:t>
                      </a:r>
                      <a:endParaRPr b="0" lang="de-DE" sz="1800" spc="-1" strike="noStrike">
                        <a:latin typeface="Arial"/>
                      </a:endParaRPr>
                    </a:p>
                    <a:p>
                      <a:pPr>
                        <a:lnSpc>
                          <a:spcPct val="100000"/>
                        </a:lnSpc>
                        <a:tabLst>
                          <a:tab algn="l" pos="0"/>
                        </a:tabLst>
                      </a:pPr>
                      <a:r>
                        <a:rPr b="0" lang="de-DE" sz="1200" spc="-1" strike="noStrike">
                          <a:solidFill>
                            <a:srgbClr val="dfdfdf"/>
                          </a:solidFill>
                          <a:latin typeface="Arial"/>
                        </a:rPr>
                        <a:t>(nachhaltige Stadtentwick­lung, Lokale Agenda 21, Green City, Versorgung, Entsorgung)</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vMerge="1">
                  <a:tcPr marL="90000" marR="90000">
                    <a:solidFill>
                      <a:srgbClr val="729fcf"/>
                    </a:solidFill>
                  </a:tcPr>
                </a:tc>
              </a:tr>
            </a:tbl>
          </a:graphicData>
        </a:graphic>
      </p:graphicFrame>
    </p:spTree>
  </p:cSld>
  <mc:AlternateContent>
    <mc:Choice Requires="p14">
      <p:transition p14:dur="10"/>
    </mc:Choice>
    <mc:Fallback>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4" name="Grafik 4" descr=""/>
          <p:cNvPicPr/>
          <p:nvPr/>
        </p:nvPicPr>
        <p:blipFill>
          <a:blip r:embed="rId1"/>
          <a:stretch/>
        </p:blipFill>
        <p:spPr>
          <a:xfrm>
            <a:off x="0" y="2261520"/>
            <a:ext cx="9143280" cy="4595760"/>
          </a:xfrm>
          <a:prstGeom prst="rect">
            <a:avLst/>
          </a:prstGeom>
          <a:ln w="0">
            <a:noFill/>
          </a:ln>
        </p:spPr>
      </p:pic>
      <p:sp>
        <p:nvSpPr>
          <p:cNvPr id="225" name="CustomShape 1"/>
          <p:cNvSpPr/>
          <p:nvPr/>
        </p:nvSpPr>
        <p:spPr>
          <a:xfrm>
            <a:off x="539640" y="524880"/>
            <a:ext cx="8228880" cy="455040"/>
          </a:xfrm>
          <a:prstGeom prst="rect">
            <a:avLst/>
          </a:prstGeom>
          <a:noFill/>
          <a:ln w="0">
            <a:noFill/>
          </a:ln>
        </p:spPr>
        <p:style>
          <a:lnRef idx="0"/>
          <a:fillRef idx="0"/>
          <a:effectRef idx="0"/>
          <a:fontRef idx="minor"/>
        </p:style>
        <p:txBody>
          <a:bodyPr lIns="90000" rIns="90000" tIns="45000" bIns="45000" anchor="ctr">
            <a:normAutofit fontScale="51000"/>
          </a:bodyPr>
          <a:p>
            <a:pPr>
              <a:lnSpc>
                <a:spcPct val="100000"/>
              </a:lnSpc>
            </a:pPr>
            <a:r>
              <a:rPr b="0" lang="de-DE" sz="4000" spc="-1" strike="noStrike">
                <a:solidFill>
                  <a:srgbClr val="404040"/>
                </a:solidFill>
                <a:latin typeface="Arial"/>
              </a:rPr>
              <a:t>Ist das urbaner Lebensraum?</a:t>
            </a:r>
            <a:endParaRPr b="0" lang="de-DE" sz="4000" spc="-1" strike="noStrike">
              <a:latin typeface="Arial"/>
            </a:endParaRPr>
          </a:p>
        </p:txBody>
      </p:sp>
      <p:sp>
        <p:nvSpPr>
          <p:cNvPr id="226" name="CustomShape 2"/>
          <p:cNvSpPr/>
          <p:nvPr/>
        </p:nvSpPr>
        <p:spPr>
          <a:xfrm>
            <a:off x="34920" y="6458040"/>
            <a:ext cx="9143280" cy="394560"/>
          </a:xfrm>
          <a:prstGeom prst="rect">
            <a:avLst/>
          </a:prstGeom>
          <a:noFill/>
          <a:ln w="0">
            <a:noFill/>
          </a:ln>
        </p:spPr>
        <p:style>
          <a:lnRef idx="0"/>
          <a:fillRef idx="0"/>
          <a:effectRef idx="0"/>
          <a:fontRef idx="minor"/>
        </p:style>
        <p:txBody>
          <a:bodyPr lIns="90000" rIns="90000" tIns="45000" bIns="45000">
            <a:spAutoFit/>
          </a:bodyPr>
          <a:p>
            <a:pPr algn="r">
              <a:lnSpc>
                <a:spcPct val="100000"/>
              </a:lnSpc>
              <a:tabLst>
                <a:tab algn="l" pos="0"/>
              </a:tabLst>
            </a:pPr>
            <a:r>
              <a:rPr b="0" lang="fr-FR" sz="1000" spc="-1" strike="noStrike">
                <a:solidFill>
                  <a:srgbClr val="333333"/>
                </a:solidFill>
                <a:latin typeface="Arial"/>
                <a:ea typeface="DejaVu Sans"/>
              </a:rPr>
              <a:t>Markfox2 (</a:t>
            </a:r>
            <a:r>
              <a:rPr b="0" lang="fr-FR" sz="1000" spc="-1" strike="noStrike" u="sng">
                <a:solidFill>
                  <a:srgbClr val="0066cc"/>
                </a:solidFill>
                <a:uFillTx/>
                <a:latin typeface="Arial"/>
                <a:ea typeface="DejaVu Sans"/>
                <a:hlinkClick r:id="rId2"/>
              </a:rPr>
              <a:t>https://commons.wikimedia.org/wiki/File:Les_Menuires.JPG</a:t>
            </a:r>
            <a:r>
              <a:rPr b="0" lang="fr-FR" sz="1000" spc="-1" strike="noStrike">
                <a:solidFill>
                  <a:srgbClr val="333333"/>
                </a:solidFill>
                <a:latin typeface="Arial"/>
                <a:ea typeface="DejaVu Sans"/>
              </a:rPr>
              <a:t>), „Les Menuires“ (Ausschnitt), </a:t>
            </a:r>
            <a:r>
              <a:rPr b="0" lang="fr-FR" sz="1000" spc="-1" strike="noStrike" u="sng">
                <a:solidFill>
                  <a:srgbClr val="0066cc"/>
                </a:solidFill>
                <a:uFillTx/>
                <a:latin typeface="Arial"/>
                <a:ea typeface="DejaVu Sans"/>
                <a:hlinkClick r:id="rId3"/>
              </a:rPr>
              <a:t>https://creativecommons.org/publicdomain/zero/1.0/legalcode</a:t>
            </a:r>
            <a:r>
              <a:rPr b="0" lang="fr-FR" sz="1000" spc="-1" strike="noStrike">
                <a:solidFill>
                  <a:srgbClr val="333333"/>
                </a:solidFill>
                <a:latin typeface="Arial"/>
                <a:ea typeface="DejaVu Sans"/>
              </a:rPr>
              <a:t> [abgerufen: 19.07.2021]</a:t>
            </a:r>
            <a:endParaRPr b="0" lang="de-DE" sz="1000" spc="-1" strike="noStrike">
              <a:latin typeface="Arial"/>
            </a:endParaRPr>
          </a:p>
        </p:txBody>
      </p:sp>
      <p:sp>
        <p:nvSpPr>
          <p:cNvPr id="227" name="CustomShape 3"/>
          <p:cNvSpPr/>
          <p:nvPr/>
        </p:nvSpPr>
        <p:spPr>
          <a:xfrm>
            <a:off x="706680" y="1401480"/>
            <a:ext cx="7729920" cy="4053960"/>
          </a:xfrm>
          <a:prstGeom prst="rect">
            <a:avLst/>
          </a:prstGeom>
          <a:solidFill>
            <a:srgbClr val="f8f8f8"/>
          </a:solidFill>
          <a:ln>
            <a:solidFill>
              <a:srgbClr val="bc505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0" lang="de-DE" sz="1800" spc="-1" strike="noStrike">
                <a:solidFill>
                  <a:srgbClr val="000000"/>
                </a:solidFill>
                <a:latin typeface="Arial"/>
                <a:ea typeface="DejaVu Sans"/>
              </a:rPr>
              <a:t>Abstimmung z.B. auf Mentimeter, WooClap o.Ä.</a:t>
            </a:r>
            <a:endParaRPr b="0" lang="de-DE" sz="1800" spc="-1" strike="noStrike">
              <a:latin typeface="Arial"/>
            </a:endParaRPr>
          </a:p>
          <a:p>
            <a:pPr algn="ctr">
              <a:lnSpc>
                <a:spcPct val="100000"/>
              </a:lnSpc>
              <a:tabLst>
                <a:tab algn="l" pos="0"/>
              </a:tabLst>
            </a:pPr>
            <a:r>
              <a:rPr b="0" lang="de-DE" sz="1800" spc="-1" strike="noStrike">
                <a:solidFill>
                  <a:srgbClr val="000000"/>
                </a:solidFill>
                <a:latin typeface="Arial"/>
                <a:ea typeface="DejaVu Sans"/>
              </a:rPr>
              <a:t>Ist das urbaner Lebensraum?</a:t>
            </a:r>
            <a:endParaRPr b="0" lang="de-DE" sz="1800" spc="-1" strike="noStrike">
              <a:latin typeface="Arial"/>
            </a:endParaRPr>
          </a:p>
        </p:txBody>
      </p:sp>
      <p:sp>
        <p:nvSpPr>
          <p:cNvPr id="228" name="CustomShape 4"/>
          <p:cNvSpPr/>
          <p:nvPr/>
        </p:nvSpPr>
        <p:spPr>
          <a:xfrm>
            <a:off x="1080000" y="1776240"/>
            <a:ext cx="7019640" cy="1283760"/>
          </a:xfrm>
          <a:prstGeom prst="rect">
            <a:avLst/>
          </a:prstGeom>
          <a:solidFill>
            <a:srgbClr val="ff4000"/>
          </a:solidFill>
          <a:ln w="0">
            <a:noFill/>
          </a:ln>
        </p:spPr>
        <p:style>
          <a:lnRef idx="0"/>
          <a:fillRef idx="0"/>
          <a:effectRef idx="0"/>
          <a:fontRef idx="minor"/>
        </p:style>
        <p:txBody>
          <a:bodyPr lIns="90000" rIns="90000" tIns="45000" bIns="45000">
            <a:noAutofit/>
          </a:bodyPr>
          <a:p>
            <a:pPr>
              <a:lnSpc>
                <a:spcPct val="100000"/>
              </a:lnSpc>
            </a:pPr>
            <a:r>
              <a:rPr b="0" lang="de-DE" sz="1600" spc="-1" strike="noStrike">
                <a:solidFill>
                  <a:srgbClr val="eeeeee"/>
                </a:solidFill>
                <a:latin typeface="FreeSerif"/>
              </a:rPr>
              <a:t>In den folgenden Materialien / Auf dieser Seite wird Software / werden Dienste vorgestellt, bei denen Daten auf externen Servern verarbeitet werden können. Die Nutzung ist für Sie freiwillig. Bei der Nutzung im Unterricht oder Verwendung von Daten Dritter sind die rechtlichen Rahmenbedingungen zu beachten. Vgl. Sie hierzu </a:t>
            </a:r>
            <a:r>
              <a:rPr b="0" lang="de-DE" sz="1600" spc="-1" strike="noStrike" u="sng">
                <a:solidFill>
                  <a:srgbClr val="0066cc"/>
                </a:solidFill>
                <a:uFillTx/>
                <a:latin typeface="FreeSerif"/>
                <a:hlinkClick r:id="rId4"/>
              </a:rPr>
              <a:t>https://it.kultus-bw.de/,Lde/Startseite/IT-Sicherheit/Datenschutz+an+Schulen</a:t>
            </a:r>
            <a:endParaRPr b="0" lang="de-DE" sz="1600" spc="-1" strike="noStrike">
              <a:latin typeface="Arial"/>
            </a:endParaRPr>
          </a:p>
        </p:txBody>
      </p:sp>
    </p:spTree>
  </p:cSld>
  <mc:AlternateContent>
    <mc:Choice Requires="p14">
      <p:transition p14:dur="10"/>
    </mc:Choice>
    <mc:Fallback>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9" name="Grafik 3" descr="Blind"/>
          <p:cNvPicPr/>
          <p:nvPr/>
        </p:nvPicPr>
        <p:blipFill>
          <a:blip r:embed="rId1"/>
          <a:stretch/>
        </p:blipFill>
        <p:spPr>
          <a:xfrm>
            <a:off x="1593360" y="0"/>
            <a:ext cx="5976000" cy="5976000"/>
          </a:xfrm>
          <a:prstGeom prst="rect">
            <a:avLst/>
          </a:prstGeom>
          <a:ln w="0">
            <a:noFill/>
          </a:ln>
        </p:spPr>
      </p:pic>
    </p:spTree>
  </p:cSld>
  <mc:AlternateContent>
    <mc:Choice Requires="p14">
      <p:transition p14:dur="10"/>
    </mc:Choice>
    <mc:Fallback>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457200" y="692640"/>
            <a:ext cx="8228880" cy="1065960"/>
          </a:xfrm>
          <a:prstGeom prst="rect">
            <a:avLst/>
          </a:prstGeom>
          <a:noFill/>
          <a:ln w="0">
            <a:noFill/>
          </a:ln>
        </p:spPr>
        <p:style>
          <a:lnRef idx="0"/>
          <a:fillRef idx="0"/>
          <a:effectRef idx="0"/>
          <a:fontRef idx="minor"/>
        </p:style>
        <p:txBody>
          <a:bodyPr lIns="90000" rIns="90000" tIns="45000" bIns="45000" anchor="ctr">
            <a:normAutofit fontScale="42000"/>
          </a:bodyPr>
          <a:p>
            <a:pPr>
              <a:lnSpc>
                <a:spcPct val="100000"/>
              </a:lnSpc>
            </a:pPr>
            <a:r>
              <a:rPr b="0" lang="de-DE" sz="4000" spc="-1" strike="noStrike">
                <a:solidFill>
                  <a:srgbClr val="404040"/>
                </a:solidFill>
                <a:latin typeface="Arial"/>
              </a:rPr>
              <a:t>Überprüfung der Merkmale anhand verschiedener Kartendienste und Internetseiten</a:t>
            </a:r>
            <a:endParaRPr b="0" lang="de-DE" sz="4000" spc="-1" strike="noStrike">
              <a:latin typeface="Arial"/>
            </a:endParaRPr>
          </a:p>
        </p:txBody>
      </p:sp>
      <p:graphicFrame>
        <p:nvGraphicFramePr>
          <p:cNvPr id="1" name="Diagram1"/>
          <p:cNvGraphicFramePr/>
          <p:nvPr>
            <p:extLst>
              <p:ext uri="{D42A27DB-BD31-4B8C-83A1-F6EECF244321}">
                <p14:modId xmlns:p14="http://schemas.microsoft.com/office/powerpoint/2010/main" val="497801716"/>
              </p:ext>
            </p:extLst>
          </p:nvPr>
        </p:nvGraphicFramePr>
        <p:xfrm>
          <a:off x="909720" y="1395000"/>
          <a:ext cx="7155360" cy="4553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p14:dur="10"/>
    </mc:Choice>
    <mc:Fallback>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Grafik 4" descr=""/>
          <p:cNvPicPr/>
          <p:nvPr/>
        </p:nvPicPr>
        <p:blipFill>
          <a:blip r:embed="rId1"/>
          <a:stretch/>
        </p:blipFill>
        <p:spPr>
          <a:xfrm>
            <a:off x="0" y="2261520"/>
            <a:ext cx="9143280" cy="4595760"/>
          </a:xfrm>
          <a:prstGeom prst="rect">
            <a:avLst/>
          </a:prstGeom>
          <a:ln w="0">
            <a:noFill/>
          </a:ln>
        </p:spPr>
      </p:pic>
      <p:sp>
        <p:nvSpPr>
          <p:cNvPr id="177" name="CustomShape 1"/>
          <p:cNvSpPr/>
          <p:nvPr/>
        </p:nvSpPr>
        <p:spPr>
          <a:xfrm>
            <a:off x="539640" y="524880"/>
            <a:ext cx="8228880" cy="455040"/>
          </a:xfrm>
          <a:prstGeom prst="rect">
            <a:avLst/>
          </a:prstGeom>
          <a:noFill/>
          <a:ln w="0">
            <a:noFill/>
          </a:ln>
        </p:spPr>
        <p:style>
          <a:lnRef idx="0"/>
          <a:fillRef idx="0"/>
          <a:effectRef idx="0"/>
          <a:fontRef idx="minor"/>
        </p:style>
        <p:txBody>
          <a:bodyPr lIns="90000" rIns="90000" tIns="45000" bIns="45000" anchor="ctr">
            <a:normAutofit fontScale="51000"/>
          </a:bodyPr>
          <a:p>
            <a:pPr>
              <a:lnSpc>
                <a:spcPct val="100000"/>
              </a:lnSpc>
            </a:pPr>
            <a:r>
              <a:rPr b="0" lang="de-DE" sz="4000" spc="-1" strike="noStrike">
                <a:solidFill>
                  <a:srgbClr val="404040"/>
                </a:solidFill>
                <a:latin typeface="Arial"/>
              </a:rPr>
              <a:t>Ist das urbaner Lebensraum?</a:t>
            </a:r>
            <a:endParaRPr b="0" lang="de-DE" sz="4000" spc="-1" strike="noStrike">
              <a:latin typeface="Arial"/>
            </a:endParaRPr>
          </a:p>
        </p:txBody>
      </p:sp>
      <p:sp>
        <p:nvSpPr>
          <p:cNvPr id="178" name="CustomShape 2"/>
          <p:cNvSpPr/>
          <p:nvPr/>
        </p:nvSpPr>
        <p:spPr>
          <a:xfrm>
            <a:off x="34920" y="6458040"/>
            <a:ext cx="9143280" cy="39456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fr-FR" sz="1000" spc="-1" strike="noStrike">
                <a:solidFill>
                  <a:srgbClr val="333333"/>
                </a:solidFill>
                <a:latin typeface="Arial"/>
                <a:ea typeface="DejaVu Sans"/>
              </a:rPr>
              <a:t>Markfox2 (</a:t>
            </a:r>
            <a:r>
              <a:rPr b="0" lang="fr-FR" sz="1000" spc="-1" strike="noStrike" u="sng">
                <a:solidFill>
                  <a:srgbClr val="0066cc"/>
                </a:solidFill>
                <a:uFillTx/>
                <a:latin typeface="Arial"/>
                <a:ea typeface="DejaVu Sans"/>
                <a:hlinkClick r:id="rId2"/>
              </a:rPr>
              <a:t>https://commons.wikimedia.org/wiki/File:Les_Menuires.JPG</a:t>
            </a:r>
            <a:r>
              <a:rPr b="0" lang="fr-FR" sz="1000" spc="-1" strike="noStrike">
                <a:solidFill>
                  <a:srgbClr val="333333"/>
                </a:solidFill>
                <a:latin typeface="Arial"/>
                <a:ea typeface="DejaVu Sans"/>
              </a:rPr>
              <a:t>), „Les Menuires“ (Ausschnitt), </a:t>
            </a:r>
            <a:r>
              <a:rPr b="0" lang="fr-FR" sz="1000" spc="-1" strike="noStrike" u="sng">
                <a:solidFill>
                  <a:srgbClr val="0066cc"/>
                </a:solidFill>
                <a:uFillTx/>
                <a:latin typeface="Arial"/>
                <a:ea typeface="DejaVu Sans"/>
                <a:hlinkClick r:id="rId3"/>
              </a:rPr>
              <a:t>https://creativecommons.org/publicdomain/zero/1.0/legalcode</a:t>
            </a:r>
            <a:r>
              <a:rPr b="0" lang="fr-FR" sz="1000" spc="-1" strike="noStrike">
                <a:solidFill>
                  <a:srgbClr val="333333"/>
                </a:solidFill>
                <a:latin typeface="Arial"/>
                <a:ea typeface="DejaVu Sans"/>
              </a:rPr>
              <a:t> [abgerufen: 19.07.2021]</a:t>
            </a:r>
            <a:endParaRPr b="0" lang="de-DE" sz="1000" spc="-1" strike="noStrike">
              <a:latin typeface="Arial"/>
            </a:endParaRPr>
          </a:p>
        </p:txBody>
      </p:sp>
    </p:spTree>
  </p:cSld>
  <mc:AlternateContent>
    <mc:Choice Requires="p14">
      <p:transition p14:dur="10"/>
    </mc:Choice>
    <mc:Fallback>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1" name="Grafik 3" descr="Blind"/>
          <p:cNvPicPr/>
          <p:nvPr/>
        </p:nvPicPr>
        <p:blipFill>
          <a:blip r:embed="rId1"/>
          <a:stretch/>
        </p:blipFill>
        <p:spPr>
          <a:xfrm>
            <a:off x="1768680" y="332640"/>
            <a:ext cx="5679000" cy="5679000"/>
          </a:xfrm>
          <a:prstGeom prst="rect">
            <a:avLst/>
          </a:prstGeom>
          <a:ln w="0">
            <a:noFill/>
          </a:ln>
        </p:spPr>
      </p:pic>
      <p:sp>
        <p:nvSpPr>
          <p:cNvPr id="232" name="CustomShape 1"/>
          <p:cNvSpPr/>
          <p:nvPr/>
        </p:nvSpPr>
        <p:spPr>
          <a:xfrm>
            <a:off x="2155680" y="6488640"/>
            <a:ext cx="7005240" cy="364320"/>
          </a:xfrm>
          <a:prstGeom prst="rect">
            <a:avLst/>
          </a:prstGeom>
          <a:noFill/>
          <a:ln w="0">
            <a:noFill/>
          </a:ln>
          <a:effectLst>
            <a:outerShdw blurRad="50800" dir="5400000" dist="25560" rotWithShape="0">
              <a:srgbClr val="000000">
                <a:alpha val="45000"/>
              </a:srgbClr>
            </a:outerShdw>
          </a:effectLst>
          <a:scene3d>
            <a:camera fov="0" prst="orthographicFront">
              <a:rot lat="0" lon="0" rev="0"/>
            </a:camera>
            <a:lightRig dir="t" rig="flat">
              <a:rot lat="0" lon="0" rev="20040000"/>
            </a:lightRig>
          </a:scene3d>
        </p:spPr>
        <p:style>
          <a:lnRef idx="0"/>
          <a:fillRef idx="0"/>
          <a:effectRef idx="0"/>
          <a:fontRef idx="minor"/>
        </p:style>
        <p:txBody>
          <a:bodyPr wrap="none" lIns="90000" rIns="90000" tIns="45000" bIns="45000">
            <a:spAutoFit/>
            <a:scene3d>
              <a:camera fov="0" prst="orthographicFront">
                <a:rot lat="0" lon="0" rev="0"/>
              </a:camera>
              <a:lightRig dir="t" rig="flat">
                <a:rot lat="0" lon="0" rev="20040000"/>
              </a:lightRig>
            </a:scene3d>
          </a:bodyPr>
          <a:p>
            <a:pPr algn="r">
              <a:lnSpc>
                <a:spcPct val="100000"/>
              </a:lnSpc>
            </a:pPr>
            <a:r>
              <a:rPr b="0" lang="de-DE" sz="1800" spc="-1" strike="noStrike" u="sng">
                <a:solidFill>
                  <a:srgbClr val="0066cc"/>
                </a:solidFill>
                <a:uFillTx/>
                <a:latin typeface="Arial"/>
                <a:ea typeface="DejaVu Sans"/>
                <a:hlinkClick r:id="rId2"/>
              </a:rPr>
              <a:t>https://goo.gl/maps/D3qGZBDJ9wrqKPpn9</a:t>
            </a:r>
            <a:r>
              <a:rPr b="0" lang="de-DE" sz="1800" spc="-1" strike="noStrike">
                <a:solidFill>
                  <a:srgbClr val="000000"/>
                </a:solidFill>
                <a:latin typeface="Arial"/>
                <a:ea typeface="DejaVu Sans"/>
              </a:rPr>
              <a:t> [abgerufen: 19.07.2021]</a:t>
            </a:r>
            <a:endParaRPr b="0" lang="de-DE" sz="1800" spc="-1" strike="noStrike">
              <a:latin typeface="Arial"/>
            </a:endParaRPr>
          </a:p>
        </p:txBody>
      </p:sp>
    </p:spTree>
  </p:cSld>
  <mc:AlternateContent>
    <mc:Choice Requires="p14">
      <p:transition p14:dur="10"/>
    </mc:Choice>
    <mc:Fallback>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Grafik 3" descr="Blind"/>
          <p:cNvPicPr/>
          <p:nvPr/>
        </p:nvPicPr>
        <p:blipFill>
          <a:blip r:embed="rId1"/>
          <a:stretch/>
        </p:blipFill>
        <p:spPr>
          <a:xfrm>
            <a:off x="2355120" y="332640"/>
            <a:ext cx="4433040" cy="4433040"/>
          </a:xfrm>
          <a:prstGeom prst="rect">
            <a:avLst/>
          </a:prstGeom>
          <a:ln w="0">
            <a:noFill/>
          </a:ln>
        </p:spPr>
      </p:pic>
      <p:sp>
        <p:nvSpPr>
          <p:cNvPr id="234" name="CustomShape 1"/>
          <p:cNvSpPr/>
          <p:nvPr/>
        </p:nvSpPr>
        <p:spPr>
          <a:xfrm>
            <a:off x="2264040" y="6468840"/>
            <a:ext cx="6965640" cy="364320"/>
          </a:xfrm>
          <a:prstGeom prst="rect">
            <a:avLst/>
          </a:prstGeom>
          <a:noFill/>
          <a:ln w="0">
            <a:noFill/>
          </a:ln>
        </p:spPr>
        <p:style>
          <a:lnRef idx="0"/>
          <a:fillRef idx="0"/>
          <a:effectRef idx="0"/>
          <a:fontRef idx="minor"/>
        </p:style>
        <p:txBody>
          <a:bodyPr wrap="none" lIns="90000" rIns="90000" tIns="45000" bIns="45000">
            <a:spAutoFit/>
          </a:bodyPr>
          <a:p>
            <a:pPr algn="r">
              <a:lnSpc>
                <a:spcPct val="100000"/>
              </a:lnSpc>
            </a:pPr>
            <a:r>
              <a:rPr b="0" lang="de-DE" sz="1800" spc="-1" strike="noStrike" u="sng">
                <a:solidFill>
                  <a:srgbClr val="0066cc"/>
                </a:solidFill>
                <a:uFillTx/>
                <a:latin typeface="Arial"/>
                <a:ea typeface="DejaVu Sans"/>
                <a:hlinkClick r:id="rId2"/>
              </a:rPr>
              <a:t>https://goo.gl/maps/c2SoUqb3uRyMEy9e6</a:t>
            </a:r>
            <a:r>
              <a:rPr b="0" lang="de-DE" sz="1800" spc="-1" strike="noStrike">
                <a:solidFill>
                  <a:srgbClr val="000000"/>
                </a:solidFill>
                <a:latin typeface="Arial"/>
                <a:ea typeface="DejaVu Sans"/>
              </a:rPr>
              <a:t> [abgerufen: 19.07.2021]</a:t>
            </a:r>
            <a:endParaRPr b="0" lang="de-DE" sz="1800" spc="-1" strike="noStrike">
              <a:latin typeface="Arial"/>
            </a:endParaRPr>
          </a:p>
        </p:txBody>
      </p:sp>
    </p:spTree>
  </p:cSld>
  <mc:AlternateContent>
    <mc:Choice Requires="p14">
      <p:transition p14:dur="10"/>
    </mc:Choice>
    <mc:Fallback>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2309040" y="6488640"/>
            <a:ext cx="6796440" cy="364320"/>
          </a:xfrm>
          <a:prstGeom prst="rect">
            <a:avLst/>
          </a:prstGeom>
          <a:noFill/>
          <a:ln w="0">
            <a:noFill/>
          </a:ln>
        </p:spPr>
        <p:style>
          <a:lnRef idx="0"/>
          <a:fillRef idx="0"/>
          <a:effectRef idx="0"/>
          <a:fontRef idx="minor"/>
        </p:style>
        <p:txBody>
          <a:bodyPr wrap="none" lIns="90000" rIns="90000" tIns="45000" bIns="45000">
            <a:spAutoFit/>
          </a:bodyPr>
          <a:p>
            <a:pPr algn="r">
              <a:lnSpc>
                <a:spcPct val="100000"/>
              </a:lnSpc>
            </a:pPr>
            <a:r>
              <a:rPr b="0" lang="de-DE" sz="1800" spc="-1" strike="noStrike" u="sng">
                <a:solidFill>
                  <a:srgbClr val="0066cc"/>
                </a:solidFill>
                <a:uFillTx/>
                <a:latin typeface="Arial"/>
                <a:ea typeface="DejaVu Sans"/>
                <a:hlinkClick r:id="rId1"/>
              </a:rPr>
              <a:t>https://osm.org/go/0DPvj4ODl-?layers=H</a:t>
            </a:r>
            <a:r>
              <a:rPr b="0" lang="de-DE" sz="1800" spc="-1" strike="noStrike">
                <a:solidFill>
                  <a:srgbClr val="000000"/>
                </a:solidFill>
                <a:latin typeface="Arial"/>
                <a:ea typeface="DejaVu Sans"/>
              </a:rPr>
              <a:t> [abgerufen: 19.07.2021]</a:t>
            </a:r>
            <a:endParaRPr b="0" lang="de-DE" sz="1800" spc="-1" strike="noStrike">
              <a:latin typeface="Arial"/>
            </a:endParaRPr>
          </a:p>
        </p:txBody>
      </p:sp>
      <p:pic>
        <p:nvPicPr>
          <p:cNvPr id="236" name="Grafik 1" descr=""/>
          <p:cNvPicPr/>
          <p:nvPr/>
        </p:nvPicPr>
        <p:blipFill>
          <a:blip r:embed="rId2"/>
          <a:stretch/>
        </p:blipFill>
        <p:spPr>
          <a:xfrm>
            <a:off x="5040" y="404640"/>
            <a:ext cx="9143280" cy="5161680"/>
          </a:xfrm>
          <a:prstGeom prst="rect">
            <a:avLst/>
          </a:prstGeom>
          <a:ln w="0">
            <a:noFill/>
          </a:ln>
        </p:spPr>
      </p:pic>
      <p:sp>
        <p:nvSpPr>
          <p:cNvPr id="237" name="CustomShape 2"/>
          <p:cNvSpPr/>
          <p:nvPr/>
        </p:nvSpPr>
        <p:spPr>
          <a:xfrm>
            <a:off x="6878880" y="5567040"/>
            <a:ext cx="2280960" cy="272520"/>
          </a:xfrm>
          <a:prstGeom prst="rect">
            <a:avLst/>
          </a:prstGeom>
          <a:noFill/>
          <a:ln w="0">
            <a:noFill/>
          </a:ln>
        </p:spPr>
        <p:style>
          <a:lnRef idx="0"/>
          <a:fillRef idx="0"/>
          <a:effectRef idx="0"/>
          <a:fontRef idx="minor"/>
        </p:style>
        <p:txBody>
          <a:bodyPr wrap="none" lIns="90000" rIns="90000" tIns="45000" bIns="45000">
            <a:spAutoFit/>
          </a:bodyPr>
          <a:p>
            <a:pPr algn="r">
              <a:lnSpc>
                <a:spcPct val="100000"/>
              </a:lnSpc>
            </a:pPr>
            <a:r>
              <a:rPr b="0" lang="de-DE" sz="1200" spc="-1" strike="noStrike" u="sng">
                <a:solidFill>
                  <a:srgbClr val="0066cc"/>
                </a:solidFill>
                <a:uFillTx/>
                <a:latin typeface="Arial"/>
                <a:ea typeface="DejaVu Sans"/>
                <a:hlinkClick r:id="rId3"/>
              </a:rPr>
              <a:t>© OpenStreetMap-Mitwirkende</a:t>
            </a:r>
            <a:endParaRPr b="0" lang="de-DE" sz="1200" spc="-1" strike="noStrike">
              <a:latin typeface="Arial"/>
            </a:endParaRPr>
          </a:p>
        </p:txBody>
      </p:sp>
    </p:spTree>
  </p:cSld>
  <mc:AlternateContent>
    <mc:Choice Requires="p14">
      <p:transition p14:dur="10"/>
    </mc:Choice>
    <mc:Fallback>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3565080" y="6488640"/>
            <a:ext cx="5520960" cy="364320"/>
          </a:xfrm>
          <a:prstGeom prst="rect">
            <a:avLst/>
          </a:prstGeom>
          <a:noFill/>
          <a:ln w="0">
            <a:noFill/>
          </a:ln>
        </p:spPr>
        <p:style>
          <a:lnRef idx="0"/>
          <a:fillRef idx="0"/>
          <a:effectRef idx="0"/>
          <a:fontRef idx="minor"/>
        </p:style>
        <p:txBody>
          <a:bodyPr wrap="none" lIns="90000" rIns="90000" tIns="45000" bIns="45000">
            <a:spAutoFit/>
          </a:bodyPr>
          <a:p>
            <a:pPr algn="r">
              <a:lnSpc>
                <a:spcPct val="100000"/>
              </a:lnSpc>
            </a:pPr>
            <a:r>
              <a:rPr b="0" lang="de-DE" sz="1800" spc="-1" strike="noStrike" u="sng">
                <a:solidFill>
                  <a:srgbClr val="0066cc"/>
                </a:solidFill>
                <a:uFillTx/>
                <a:latin typeface="Arial"/>
                <a:ea typeface="DejaVu Sans"/>
                <a:hlinkClick r:id="rId1"/>
              </a:rPr>
              <a:t>https://go.nasa.gov/38ih4JM</a:t>
            </a:r>
            <a:r>
              <a:rPr b="0" lang="de-DE" sz="1800" spc="-1" strike="noStrike">
                <a:solidFill>
                  <a:srgbClr val="000000"/>
                </a:solidFill>
                <a:latin typeface="Arial"/>
                <a:ea typeface="DejaVu Sans"/>
              </a:rPr>
              <a:t> [abgerufen: 19.07.2021]</a:t>
            </a:r>
            <a:endParaRPr b="0" lang="de-DE" sz="1800" spc="-1" strike="noStrike">
              <a:latin typeface="Arial"/>
            </a:endParaRPr>
          </a:p>
        </p:txBody>
      </p:sp>
      <p:pic>
        <p:nvPicPr>
          <p:cNvPr id="239" name="Grafik 2" descr=""/>
          <p:cNvPicPr/>
          <p:nvPr/>
        </p:nvPicPr>
        <p:blipFill>
          <a:blip r:embed="rId2"/>
          <a:stretch/>
        </p:blipFill>
        <p:spPr>
          <a:xfrm>
            <a:off x="0" y="1221840"/>
            <a:ext cx="9143280" cy="4516200"/>
          </a:xfrm>
          <a:prstGeom prst="rect">
            <a:avLst/>
          </a:prstGeom>
          <a:ln w="0">
            <a:noFill/>
          </a:ln>
        </p:spPr>
      </p:pic>
      <p:sp>
        <p:nvSpPr>
          <p:cNvPr id="240" name="CustomShape 2"/>
          <p:cNvSpPr/>
          <p:nvPr/>
        </p:nvSpPr>
        <p:spPr>
          <a:xfrm>
            <a:off x="0" y="525600"/>
            <a:ext cx="9143280" cy="455040"/>
          </a:xfrm>
          <a:prstGeom prst="rect">
            <a:avLst/>
          </a:prstGeom>
          <a:noFill/>
          <a:ln w="0">
            <a:noFill/>
          </a:ln>
        </p:spPr>
        <p:style>
          <a:lnRef idx="0"/>
          <a:fillRef idx="0"/>
          <a:effectRef idx="0"/>
          <a:fontRef idx="minor"/>
        </p:style>
        <p:txBody>
          <a:bodyPr lIns="90000" rIns="90000" tIns="45000" bIns="45000" anchor="ctr">
            <a:normAutofit fontScale="51000"/>
          </a:bodyPr>
          <a:p>
            <a:pPr>
              <a:lnSpc>
                <a:spcPct val="100000"/>
              </a:lnSpc>
            </a:pPr>
            <a:r>
              <a:rPr b="0" lang="de-DE" sz="4000" spc="-1" strike="noStrike">
                <a:solidFill>
                  <a:srgbClr val="404040"/>
                </a:solidFill>
                <a:latin typeface="Arial"/>
              </a:rPr>
              <a:t>Wo liegen urbane Räume?</a:t>
            </a:r>
            <a:endParaRPr b="0" lang="de-DE" sz="4000" spc="-1" strike="noStrike">
              <a:latin typeface="Arial"/>
            </a:endParaRPr>
          </a:p>
        </p:txBody>
      </p:sp>
      <p:sp>
        <p:nvSpPr>
          <p:cNvPr id="241" name="CustomShape 3"/>
          <p:cNvSpPr/>
          <p:nvPr/>
        </p:nvSpPr>
        <p:spPr>
          <a:xfrm>
            <a:off x="0" y="5761800"/>
            <a:ext cx="9143280" cy="45504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en-US" sz="1200" spc="-1" strike="noStrike">
                <a:solidFill>
                  <a:srgbClr val="000000"/>
                </a:solidFill>
                <a:latin typeface="Arial"/>
                <a:ea typeface="DejaVu Sans"/>
              </a:rPr>
              <a:t>Screenshot von NASA Worldview application (</a:t>
            </a:r>
            <a:r>
              <a:rPr b="0" lang="en-US" sz="1200" spc="-1" strike="noStrike" u="sng">
                <a:solidFill>
                  <a:srgbClr val="0066cc"/>
                </a:solidFill>
                <a:uFillTx/>
                <a:latin typeface="Arial"/>
                <a:ea typeface="DejaVu Sans"/>
                <a:hlinkClick r:id="rId3"/>
              </a:rPr>
              <a:t>https://worldview.earthdata.nasa.gov</a:t>
            </a:r>
            <a:r>
              <a:rPr b="0" lang="en-US" sz="1200" spc="-1" strike="noStrike">
                <a:solidFill>
                  <a:srgbClr val="000000"/>
                </a:solidFill>
                <a:latin typeface="Arial"/>
                <a:ea typeface="DejaVu Sans"/>
              </a:rPr>
              <a:t>), Teil des NASA Earth Observing System Data and Information System (EOSDIS) [</a:t>
            </a:r>
            <a:r>
              <a:rPr b="0" lang="en-US" sz="1200" spc="-1" strike="noStrike" u="sng">
                <a:solidFill>
                  <a:srgbClr val="0066cc"/>
                </a:solidFill>
                <a:uFillTx/>
                <a:latin typeface="Arial"/>
                <a:ea typeface="DejaVu Sans"/>
                <a:hlinkClick r:id="rId4"/>
              </a:rPr>
              <a:t>https://www.earthdata.nasa.gov/data-and-information-policy</a:t>
            </a:r>
            <a:r>
              <a:rPr b="0" lang="en-US" sz="1200" spc="-1" strike="noStrike">
                <a:solidFill>
                  <a:srgbClr val="000000"/>
                </a:solidFill>
                <a:latin typeface="Arial"/>
                <a:ea typeface="DejaVu Sans"/>
              </a:rPr>
              <a:t>]</a:t>
            </a:r>
            <a:endParaRPr b="0" lang="de-DE" sz="1200" spc="-1" strike="noStrike">
              <a:latin typeface="Arial"/>
            </a:endParaRPr>
          </a:p>
        </p:txBody>
      </p:sp>
    </p:spTree>
  </p:cSld>
  <mc:AlternateContent>
    <mc:Choice Requires="p14">
      <p:transition p14:dur="10"/>
    </mc:Choice>
    <mc:Fallback>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CustomShape 1"/>
          <p:cNvSpPr/>
          <p:nvPr/>
        </p:nvSpPr>
        <p:spPr>
          <a:xfrm>
            <a:off x="457200" y="692640"/>
            <a:ext cx="8228880" cy="106596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de-DE" sz="4000" spc="-1" strike="noStrike">
                <a:solidFill>
                  <a:srgbClr val="404040"/>
                </a:solidFill>
                <a:latin typeface="Arial"/>
              </a:rPr>
              <a:t>Eine mögliche Vorgehensweise</a:t>
            </a:r>
            <a:endParaRPr b="0" lang="de-DE" sz="4000" spc="-1" strike="noStrike">
              <a:latin typeface="Arial"/>
            </a:endParaRPr>
          </a:p>
        </p:txBody>
      </p:sp>
      <p:graphicFrame>
        <p:nvGraphicFramePr>
          <p:cNvPr id="243" name="Table 2"/>
          <p:cNvGraphicFramePr/>
          <p:nvPr/>
        </p:nvGraphicFramePr>
        <p:xfrm>
          <a:off x="457200" y="1759320"/>
          <a:ext cx="8228880" cy="3809160"/>
        </p:xfrm>
        <a:graphic>
          <a:graphicData uri="http://schemas.openxmlformats.org/drawingml/2006/table">
            <a:tbl>
              <a:tblPr/>
              <a:tblGrid>
                <a:gridCol w="514080"/>
                <a:gridCol w="5688360"/>
                <a:gridCol w="2026800"/>
              </a:tblGrid>
              <a:tr h="370800">
                <a:tc>
                  <a:txBody>
                    <a:bodyPr>
                      <a:noAutofit/>
                    </a:bodyPr>
                    <a:p>
                      <a:pPr algn="ctr">
                        <a:lnSpc>
                          <a:spcPct val="100000"/>
                        </a:lnSpc>
                      </a:pPr>
                      <a:r>
                        <a:rPr b="1" lang="de-DE" sz="1800" spc="-1" strike="noStrike">
                          <a:solidFill>
                            <a:srgbClr val="ffffc1"/>
                          </a:solidFill>
                          <a:latin typeface="Arial"/>
                        </a:rPr>
                        <a:t>DS</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f0000"/>
                    </a:solidFill>
                  </a:tcPr>
                </a:tc>
                <a:tc>
                  <a:txBody>
                    <a:bodyPr>
                      <a:noAutofit/>
                    </a:bodyPr>
                    <a:p>
                      <a:pPr>
                        <a:lnSpc>
                          <a:spcPct val="100000"/>
                        </a:lnSpc>
                      </a:pPr>
                      <a:r>
                        <a:rPr b="1" lang="de-DE" sz="1800" spc="-1" strike="noStrike">
                          <a:solidFill>
                            <a:srgbClr val="ffffc1"/>
                          </a:solidFill>
                          <a:latin typeface="Arial"/>
                        </a:rPr>
                        <a:t>Fragestellung</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f0000"/>
                    </a:solidFill>
                  </a:tcPr>
                </a:tc>
                <a:tc>
                  <a:txBody>
                    <a:bodyPr>
                      <a:noAutofit/>
                    </a:bodyPr>
                    <a:p>
                      <a:pPr>
                        <a:lnSpc>
                          <a:spcPct val="100000"/>
                        </a:lnSpc>
                      </a:pPr>
                      <a:r>
                        <a:rPr b="1" lang="de-DE" sz="1800" spc="-1" strike="noStrike">
                          <a:solidFill>
                            <a:srgbClr val="ffffc1"/>
                          </a:solidFill>
                          <a:latin typeface="Arial"/>
                        </a:rPr>
                        <a:t>Vorgehensweise</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f0000"/>
                    </a:solidFill>
                  </a:tcPr>
                </a:tc>
              </a:tr>
              <a:tr h="518400">
                <a:tc>
                  <a:txBody>
                    <a:bodyPr>
                      <a:noAutofit/>
                    </a:bodyPr>
                    <a:p>
                      <a:pPr algn="ctr">
                        <a:lnSpc>
                          <a:spcPct val="100000"/>
                        </a:lnSpc>
                      </a:pPr>
                      <a:r>
                        <a:rPr b="0" lang="de-DE" sz="1800" spc="-1" strike="noStrike">
                          <a:solidFill>
                            <a:srgbClr val="dfdfdf"/>
                          </a:solidFill>
                          <a:latin typeface="Arial"/>
                        </a:rPr>
                        <a:t>1</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dfdfdf"/>
                          </a:solidFill>
                          <a:latin typeface="Arial"/>
                        </a:rPr>
                        <a:t>Wie lässt sich urbaner Lebensraum charakterisieren?</a:t>
                      </a:r>
                      <a:endParaRPr b="0" lang="de-DE" sz="1800" spc="-1" strike="noStrike">
                        <a:latin typeface="Arial"/>
                      </a:endParaRPr>
                    </a:p>
                    <a:p>
                      <a:pPr>
                        <a:lnSpc>
                          <a:spcPct val="100000"/>
                        </a:lnSpc>
                        <a:tabLst>
                          <a:tab algn="l" pos="0"/>
                        </a:tabLst>
                      </a:pPr>
                      <a:r>
                        <a:rPr b="0" lang="de-DE" sz="1200" spc="-1" strike="noStrike">
                          <a:solidFill>
                            <a:srgbClr val="dfdfdf"/>
                          </a:solidFill>
                          <a:latin typeface="Arial"/>
                        </a:rPr>
                        <a:t>(Stadt, Lage, innere Diffe­renzierung, Zentralität, städ­tisches Ökosystem)</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rowSpan="4">
                  <a:txBody>
                    <a:bodyPr>
                      <a:noAutofit/>
                    </a:bodyPr>
                    <a:p>
                      <a:pPr>
                        <a:lnSpc>
                          <a:spcPct val="100000"/>
                        </a:lnSpc>
                      </a:pPr>
                      <a:r>
                        <a:rPr b="0" lang="de-DE" sz="1800" spc="-1" strike="noStrike">
                          <a:solidFill>
                            <a:srgbClr val="000000"/>
                          </a:solidFill>
                          <a:latin typeface="Arial"/>
                        </a:rPr>
                        <a:t>leichte Produkt-orientierung</a:t>
                      </a:r>
                      <a:endParaRPr b="0" lang="de-DE" sz="1800" spc="-1" strike="noStrike">
                        <a:latin typeface="Arial"/>
                      </a:endParaRPr>
                    </a:p>
                    <a:p>
                      <a:pPr>
                        <a:lnSpc>
                          <a:spcPct val="100000"/>
                        </a:lnSpc>
                      </a:pPr>
                      <a:endParaRPr b="0" lang="de-DE" sz="1800" spc="-1" strike="noStrike">
                        <a:latin typeface="Arial"/>
                      </a:endParaRPr>
                    </a:p>
                    <a:p>
                      <a:pPr>
                        <a:lnSpc>
                          <a:spcPct val="100000"/>
                        </a:lnSpc>
                      </a:pPr>
                      <a:r>
                        <a:rPr b="0" lang="de-DE" sz="1800" spc="-1" strike="noStrike">
                          <a:solidFill>
                            <a:srgbClr val="000000"/>
                          </a:solidFill>
                          <a:latin typeface="Arial"/>
                        </a:rPr>
                        <a:t>arbeitsteilige, kollaborative Gruppenarbeit</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286280">
                <a:tc>
                  <a:txBody>
                    <a:bodyPr>
                      <a:noAutofit/>
                    </a:bodyPr>
                    <a:p>
                      <a:pPr algn="ctr">
                        <a:lnSpc>
                          <a:spcPct val="100000"/>
                        </a:lnSpc>
                      </a:pPr>
                      <a:r>
                        <a:rPr b="0" lang="de-DE" sz="1800" spc="-1" strike="noStrike">
                          <a:solidFill>
                            <a:srgbClr val="000000"/>
                          </a:solidFill>
                          <a:latin typeface="Arial"/>
                        </a:rPr>
                        <a:t>3</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000000"/>
                          </a:solidFill>
                          <a:latin typeface="Arial"/>
                        </a:rPr>
                        <a:t>Wie verändern sich Städte und wie kann die Stadtentwicklung diesen Prozess beeinflussen?</a:t>
                      </a:r>
                      <a:endParaRPr b="0" lang="de-DE" sz="1800" spc="-1" strike="noStrike">
                        <a:latin typeface="Arial"/>
                      </a:endParaRPr>
                    </a:p>
                    <a:p>
                      <a:pPr>
                        <a:lnSpc>
                          <a:spcPct val="100000"/>
                        </a:lnSpc>
                        <a:tabLst>
                          <a:tab algn="l" pos="0"/>
                        </a:tabLst>
                      </a:pPr>
                      <a:r>
                        <a:rPr b="0" lang="de-DE" sz="1200" spc="-1" strike="noStrike">
                          <a:solidFill>
                            <a:srgbClr val="000000"/>
                          </a:solidFill>
                          <a:latin typeface="Arial"/>
                        </a:rPr>
                        <a:t>(Bevölkerungswachstum, Migration, Metropolisie­rung, Agglomeration, Terti­ärisierung, Quartärisierung, Suburbanisierung, Reurba­nisierung, Shrinking City, Segregation, Gentrifizie­rung, Gated Community, Marginalisierung, Fragmen­tierung)</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vMerge="1">
                  <a:tcPr marL="90000" marR="90000">
                    <a:solidFill>
                      <a:srgbClr val="729fcf"/>
                    </a:solidFill>
                  </a:tcPr>
                </a:tc>
              </a:tr>
              <a:tr h="945000">
                <a:tc>
                  <a:txBody>
                    <a:bodyPr>
                      <a:noAutofit/>
                    </a:bodyPr>
                    <a:p>
                      <a:pPr algn="ctr">
                        <a:lnSpc>
                          <a:spcPct val="100000"/>
                        </a:lnSpc>
                      </a:pPr>
                      <a:r>
                        <a:rPr b="0" lang="de-DE" sz="1800" spc="-1" strike="noStrike">
                          <a:solidFill>
                            <a:srgbClr val="dfdfdf"/>
                          </a:solidFill>
                          <a:latin typeface="Arial"/>
                        </a:rPr>
                        <a:t>2</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dfdfdf"/>
                          </a:solidFill>
                          <a:latin typeface="Arial"/>
                        </a:rPr>
                        <a:t>Was sind die Besonderheiten des Stadtklimas und wie wirkt sich der Klimawandel aus?</a:t>
                      </a:r>
                      <a:endParaRPr b="0" lang="de-DE" sz="1800" spc="-1" strike="noStrike">
                        <a:latin typeface="Arial"/>
                      </a:endParaRPr>
                    </a:p>
                    <a:p>
                      <a:pPr>
                        <a:lnSpc>
                          <a:spcPct val="100000"/>
                        </a:lnSpc>
                        <a:tabLst>
                          <a:tab algn="l" pos="0"/>
                        </a:tabLst>
                      </a:pPr>
                      <a:r>
                        <a:rPr b="0" lang="de-DE" sz="1200" spc="-1" strike="noStrike">
                          <a:solidFill>
                            <a:srgbClr val="dfdfdf"/>
                          </a:solidFill>
                          <a:latin typeface="Arial"/>
                        </a:rPr>
                        <a:t>(Stadtklima, städtische Wär­meinsel, Feinstaubbelas­tung, Lebensqualität, Vulne­rabilität, zum Beispiel Mee­resspiegelanstieg, Wasser­mangel)</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vMerge="1">
                  <a:tcPr marL="90000" marR="90000">
                    <a:solidFill>
                      <a:srgbClr val="729fcf"/>
                    </a:solidFill>
                  </a:tcPr>
                </a:tc>
              </a:tr>
              <a:tr h="689040">
                <a:tc>
                  <a:txBody>
                    <a:bodyPr>
                      <a:noAutofit/>
                    </a:bodyPr>
                    <a:p>
                      <a:pPr algn="ctr">
                        <a:lnSpc>
                          <a:spcPct val="100000"/>
                        </a:lnSpc>
                      </a:pPr>
                      <a:r>
                        <a:rPr b="0" lang="de-DE" sz="1800" spc="-1" strike="noStrike">
                          <a:solidFill>
                            <a:srgbClr val="dfdfdf"/>
                          </a:solidFill>
                          <a:latin typeface="Arial"/>
                        </a:rPr>
                        <a:t>3</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dfdfdf"/>
                          </a:solidFill>
                          <a:latin typeface="Arial"/>
                        </a:rPr>
                        <a:t>Wie kann sich eine Stadt nachhaltig entwickeln?</a:t>
                      </a:r>
                      <a:endParaRPr b="0" lang="de-DE" sz="1800" spc="-1" strike="noStrike">
                        <a:latin typeface="Arial"/>
                      </a:endParaRPr>
                    </a:p>
                    <a:p>
                      <a:pPr>
                        <a:lnSpc>
                          <a:spcPct val="100000"/>
                        </a:lnSpc>
                        <a:tabLst>
                          <a:tab algn="l" pos="0"/>
                        </a:tabLst>
                      </a:pPr>
                      <a:r>
                        <a:rPr b="0" lang="de-DE" sz="1200" spc="-1" strike="noStrike">
                          <a:solidFill>
                            <a:srgbClr val="dfdfdf"/>
                          </a:solidFill>
                          <a:latin typeface="Arial"/>
                        </a:rPr>
                        <a:t>(nachhaltige Stadtentwick­lung, Lokale Agenda 21, Green City, Versorgung, Entsorgung)</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vMerge="1">
                  <a:tcPr marL="90000" marR="90000">
                    <a:solidFill>
                      <a:srgbClr val="729fcf"/>
                    </a:solidFill>
                  </a:tcPr>
                </a:tc>
              </a:tr>
            </a:tbl>
          </a:graphicData>
        </a:graphic>
      </p:graphicFrame>
    </p:spTree>
  </p:cSld>
  <mc:AlternateContent>
    <mc:Choice Requires="p14">
      <p:transition p14:dur="10"/>
    </mc:Choice>
    <mc:Fallback>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4" name="Grafik 3" descr="Blind"/>
          <p:cNvPicPr/>
          <p:nvPr/>
        </p:nvPicPr>
        <p:blipFill>
          <a:blip r:embed="rId1"/>
          <a:stretch/>
        </p:blipFill>
        <p:spPr>
          <a:xfrm>
            <a:off x="2866320" y="2493000"/>
            <a:ext cx="3410280" cy="3410280"/>
          </a:xfrm>
          <a:prstGeom prst="rect">
            <a:avLst/>
          </a:prstGeom>
          <a:ln w="0">
            <a:noFill/>
          </a:ln>
        </p:spPr>
      </p:pic>
      <p:sp>
        <p:nvSpPr>
          <p:cNvPr id="245" name="CustomShape 1"/>
          <p:cNvSpPr/>
          <p:nvPr/>
        </p:nvSpPr>
        <p:spPr>
          <a:xfrm>
            <a:off x="138600" y="332640"/>
            <a:ext cx="8866080" cy="2010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Arial"/>
                <a:ea typeface="DejaVu Sans"/>
              </a:rPr>
              <a:t>dreischrittige Vorgehensweise:</a:t>
            </a:r>
            <a:endParaRPr b="0" lang="de-DE" sz="1800" spc="-1" strike="noStrike">
              <a:latin typeface="Arial"/>
            </a:endParaRPr>
          </a:p>
          <a:p>
            <a:pPr lvl="1" marL="800280" indent="-342360">
              <a:lnSpc>
                <a:spcPct val="100000"/>
              </a:lnSpc>
              <a:buClr>
                <a:srgbClr val="000000"/>
              </a:buClr>
              <a:buFont typeface="Arial"/>
              <a:buAutoNum type="arabicPeriod"/>
            </a:pPr>
            <a:r>
              <a:rPr b="0" lang="de-DE" sz="1800" spc="-1" strike="noStrike">
                <a:solidFill>
                  <a:srgbClr val="000000"/>
                </a:solidFill>
                <a:latin typeface="Arial"/>
                <a:ea typeface="DejaVu Sans"/>
              </a:rPr>
              <a:t>Veränderung von Städten beschreiben</a:t>
            </a:r>
            <a:endParaRPr b="0" lang="de-DE" sz="1800" spc="-1" strike="noStrike">
              <a:latin typeface="Arial"/>
            </a:endParaRPr>
          </a:p>
          <a:p>
            <a:pPr lvl="1" marL="800280" indent="-342360">
              <a:lnSpc>
                <a:spcPct val="100000"/>
              </a:lnSpc>
              <a:buClr>
                <a:srgbClr val="000000"/>
              </a:buClr>
              <a:buFont typeface="Arial"/>
              <a:buAutoNum type="arabicPeriod"/>
            </a:pPr>
            <a:r>
              <a:rPr b="0" lang="de-DE" sz="1800" spc="-1" strike="noStrike">
                <a:solidFill>
                  <a:srgbClr val="000000"/>
                </a:solidFill>
                <a:latin typeface="Arial"/>
                <a:ea typeface="DejaVu Sans"/>
              </a:rPr>
              <a:t>Mit Beispielen oder Belegen veranschaulichen</a:t>
            </a:r>
            <a:br/>
            <a:r>
              <a:rPr b="0" lang="de-DE" sz="1800" spc="-1" strike="noStrike">
                <a:solidFill>
                  <a:srgbClr val="000000"/>
                </a:solidFill>
                <a:latin typeface="Arial"/>
                <a:ea typeface="DejaVu Sans"/>
              </a:rPr>
              <a:t>Präsentation</a:t>
            </a:r>
            <a:endParaRPr b="0" lang="de-DE" sz="1800" spc="-1" strike="noStrike">
              <a:latin typeface="Arial"/>
            </a:endParaRPr>
          </a:p>
          <a:p>
            <a:pPr lvl="1" marL="800280" indent="-342360">
              <a:lnSpc>
                <a:spcPct val="100000"/>
              </a:lnSpc>
              <a:buClr>
                <a:srgbClr val="000000"/>
              </a:buClr>
              <a:buFont typeface="Arial"/>
              <a:buAutoNum type="arabicPeriod"/>
            </a:pPr>
            <a:r>
              <a:rPr b="0" lang="de-DE" sz="1800" spc="-1" strike="noStrike">
                <a:solidFill>
                  <a:srgbClr val="000000"/>
                </a:solidFill>
                <a:latin typeface="Arial"/>
                <a:ea typeface="DejaVu Sans"/>
              </a:rPr>
              <a:t>Auswirkungen auf die Stadtentwicklung herausarbeiten und </a:t>
            </a:r>
            <a:br/>
            <a:r>
              <a:rPr b="0" lang="de-DE" sz="1800" spc="-1" strike="noStrike">
                <a:solidFill>
                  <a:srgbClr val="000000"/>
                </a:solidFill>
                <a:latin typeface="Arial"/>
                <a:ea typeface="DejaVu Sans"/>
              </a:rPr>
              <a:t>Möglichkeiten einer nachhaltigen Stadtentwicklung entwickeln</a:t>
            </a:r>
            <a:br/>
            <a:r>
              <a:rPr b="0" lang="de-DE" sz="1800" spc="-1" strike="noStrike">
                <a:solidFill>
                  <a:srgbClr val="000000"/>
                </a:solidFill>
                <a:latin typeface="Arial"/>
                <a:ea typeface="DejaVu Sans"/>
              </a:rPr>
              <a:t>Präsentation</a:t>
            </a:r>
            <a:endParaRPr b="0" lang="de-DE" sz="1800" spc="-1" strike="noStrike">
              <a:latin typeface="Arial"/>
            </a:endParaRPr>
          </a:p>
        </p:txBody>
      </p:sp>
    </p:spTree>
  </p:cSld>
  <mc:AlternateContent>
    <mc:Choice Requires="p14">
      <p:transition p14:dur="10"/>
    </mc:Choice>
    <mc:Fallback>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6" name="Grafik 4" descr="Blind"/>
          <p:cNvPicPr/>
          <p:nvPr/>
        </p:nvPicPr>
        <p:blipFill>
          <a:blip r:embed="rId1"/>
          <a:stretch/>
        </p:blipFill>
        <p:spPr>
          <a:xfrm>
            <a:off x="2117520" y="0"/>
            <a:ext cx="4908240" cy="4908240"/>
          </a:xfrm>
          <a:prstGeom prst="rect">
            <a:avLst/>
          </a:prstGeom>
          <a:ln w="0">
            <a:noFill/>
          </a:ln>
        </p:spPr>
      </p:pic>
      <p:sp>
        <p:nvSpPr>
          <p:cNvPr id="247" name="CustomShape 1"/>
          <p:cNvSpPr/>
          <p:nvPr/>
        </p:nvSpPr>
        <p:spPr>
          <a:xfrm>
            <a:off x="0" y="4908960"/>
            <a:ext cx="9143280" cy="1187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Arial"/>
                <a:ea typeface="DejaVu Sans"/>
              </a:rPr>
              <a:t>Teams schauen ihren Link im </a:t>
            </a:r>
            <a:r>
              <a:rPr b="0" lang="de-DE" sz="1800" spc="-1" strike="noStrike" u="sng">
                <a:solidFill>
                  <a:srgbClr val="0066cc"/>
                </a:solidFill>
                <a:uFillTx/>
                <a:latin typeface="Arial"/>
                <a:ea typeface="DejaVu Sans"/>
                <a:hlinkClick r:id="rId2"/>
              </a:rPr>
              <a:t>Padlet</a:t>
            </a:r>
            <a:r>
              <a:rPr b="0" lang="de-DE" sz="1800" spc="-1" strike="noStrike">
                <a:solidFill>
                  <a:srgbClr val="000000"/>
                </a:solidFill>
                <a:latin typeface="Arial"/>
                <a:ea typeface="DejaVu Sans"/>
              </a:rPr>
              <a:t> bzw. in </a:t>
            </a:r>
            <a:r>
              <a:rPr b="0" lang="de-DE" sz="1800" spc="-1" strike="noStrike" u="sng">
                <a:solidFill>
                  <a:srgbClr val="0066cc"/>
                </a:solidFill>
                <a:uFillTx/>
                <a:latin typeface="Arial"/>
                <a:ea typeface="DejaVu Sans"/>
                <a:hlinkClick r:id="rId3"/>
              </a:rPr>
              <a:t>Taskcards</a:t>
            </a:r>
            <a:r>
              <a:rPr b="0" lang="de-DE" sz="1800" spc="-1" strike="noStrike">
                <a:solidFill>
                  <a:srgbClr val="000000"/>
                </a:solidFill>
                <a:latin typeface="Arial"/>
                <a:ea typeface="DejaVu Sans"/>
              </a:rPr>
              <a:t> an.</a:t>
            </a:r>
            <a:endParaRPr b="0" lang="de-DE" sz="1800" spc="-1" strike="noStrike">
              <a:latin typeface="Arial"/>
            </a:endParaRPr>
          </a:p>
          <a:p>
            <a:pPr marL="285840" indent="-285120">
              <a:lnSpc>
                <a:spcPct val="100000"/>
              </a:lnSpc>
              <a:buClr>
                <a:srgbClr val="000000"/>
              </a:buClr>
              <a:buFont typeface="Wingdings" charset="2"/>
              <a:buChar char=""/>
            </a:pPr>
            <a:r>
              <a:rPr b="0" lang="de-DE" sz="1800" spc="-1" strike="noStrike">
                <a:solidFill>
                  <a:srgbClr val="000000"/>
                </a:solidFill>
                <a:latin typeface="Arial"/>
                <a:ea typeface="DejaVu Sans"/>
              </a:rPr>
              <a:t>probieren ihn einem Fachbergriff (Kurzdefinition) zuzuordnen</a:t>
            </a:r>
            <a:endParaRPr b="0" lang="de-DE" sz="1800" spc="-1" strike="noStrike">
              <a:latin typeface="Arial"/>
            </a:endParaRPr>
          </a:p>
          <a:p>
            <a:pPr marL="285840" indent="-285120">
              <a:lnSpc>
                <a:spcPct val="100000"/>
              </a:lnSpc>
              <a:buClr>
                <a:srgbClr val="000000"/>
              </a:buClr>
              <a:buFont typeface="Wingdings" charset="2"/>
              <a:buChar char=""/>
            </a:pPr>
            <a:r>
              <a:rPr b="0" lang="de-DE" sz="1800" spc="-1" strike="noStrike">
                <a:solidFill>
                  <a:srgbClr val="000000"/>
                </a:solidFill>
                <a:latin typeface="Arial"/>
                <a:ea typeface="DejaVu Sans"/>
              </a:rPr>
              <a:t>ergänzen die (in der Vorgabe viel zu knappe) Definition </a:t>
            </a:r>
            <a:endParaRPr b="0" lang="de-DE" sz="1800" spc="-1" strike="noStrike">
              <a:latin typeface="Arial"/>
            </a:endParaRPr>
          </a:p>
          <a:p>
            <a:pPr marL="285840" indent="-285120">
              <a:lnSpc>
                <a:spcPct val="100000"/>
              </a:lnSpc>
              <a:buClr>
                <a:srgbClr val="000000"/>
              </a:buClr>
              <a:buFont typeface="Wingdings" charset="2"/>
              <a:buChar char=""/>
            </a:pPr>
            <a:r>
              <a:rPr b="0" lang="de-DE" sz="1800" spc="-1" strike="noStrike">
                <a:solidFill>
                  <a:srgbClr val="000000"/>
                </a:solidFill>
                <a:latin typeface="Arial"/>
                <a:ea typeface="DejaVu Sans"/>
              </a:rPr>
              <a:t>recherchieren weitere Beispiele</a:t>
            </a:r>
            <a:endParaRPr b="0" lang="de-DE" sz="1800" spc="-1" strike="noStrike">
              <a:latin typeface="Arial"/>
            </a:endParaRPr>
          </a:p>
        </p:txBody>
      </p:sp>
    </p:spTree>
  </p:cSld>
  <mc:AlternateContent>
    <mc:Choice Requires="p14">
      <p:transition p14:dur="10"/>
    </mc:Choice>
    <mc:Fallback>
      <p:transition/>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0" y="0"/>
            <a:ext cx="8228880" cy="106596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de-DE" sz="4000" spc="-1" strike="noStrike">
                <a:solidFill>
                  <a:srgbClr val="404040"/>
                </a:solidFill>
                <a:latin typeface="Arial"/>
              </a:rPr>
              <a:t>Team 2</a:t>
            </a:r>
            <a:endParaRPr b="0" lang="de-DE" sz="4000" spc="-1" strike="noStrike">
              <a:latin typeface="Arial"/>
            </a:endParaRPr>
          </a:p>
        </p:txBody>
      </p:sp>
      <p:pic>
        <p:nvPicPr>
          <p:cNvPr id="249" name="Grafik 4" descr="Blind"/>
          <p:cNvPicPr/>
          <p:nvPr/>
        </p:nvPicPr>
        <p:blipFill>
          <a:blip r:embed="rId1"/>
          <a:stretch/>
        </p:blipFill>
        <p:spPr>
          <a:xfrm>
            <a:off x="2356560" y="1825560"/>
            <a:ext cx="4430160" cy="4430160"/>
          </a:xfrm>
          <a:prstGeom prst="rect">
            <a:avLst/>
          </a:prstGeom>
          <a:ln w="0">
            <a:noFill/>
          </a:ln>
        </p:spPr>
      </p:pic>
      <p:sp>
        <p:nvSpPr>
          <p:cNvPr id="250" name="CustomShape 2"/>
          <p:cNvSpPr/>
          <p:nvPr/>
        </p:nvSpPr>
        <p:spPr>
          <a:xfrm>
            <a:off x="4475880" y="117360"/>
            <a:ext cx="4571280" cy="3381840"/>
          </a:xfrm>
          <a:prstGeom prst="rect">
            <a:avLst/>
          </a:prstGeom>
          <a:solidFill>
            <a:schemeClr val="accent5">
              <a:lumMod val="60000"/>
              <a:lumOff val="40000"/>
            </a:schemeClr>
          </a:solidFill>
          <a:ln w="0">
            <a:noFill/>
          </a:ln>
        </p:spPr>
        <p:style>
          <a:lnRef idx="0"/>
          <a:fillRef idx="0"/>
          <a:effectRef idx="0"/>
          <a:fontRef idx="minor"/>
        </p:style>
        <p:txBody>
          <a:bodyPr lIns="90000" rIns="90000" tIns="45000" bIns="45000">
            <a:spAutoFit/>
          </a:bodyPr>
          <a:p>
            <a:pPr>
              <a:lnSpc>
                <a:spcPct val="100000"/>
              </a:lnSpc>
            </a:pPr>
            <a:r>
              <a:rPr b="1" lang="de-DE" sz="1800" spc="-1" strike="noStrike">
                <a:solidFill>
                  <a:srgbClr val="000000"/>
                </a:solidFill>
                <a:latin typeface="Arial"/>
                <a:ea typeface="DejaVu Sans"/>
              </a:rPr>
              <a:t>Gated Community</a:t>
            </a:r>
            <a:r>
              <a:rPr b="0" lang="de-DE" sz="1800" spc="-1" strike="noStrike">
                <a:solidFill>
                  <a:srgbClr val="000000"/>
                </a:solidFill>
                <a:latin typeface="Arial"/>
                <a:ea typeface="DejaVu Sans"/>
              </a:rPr>
              <a:t> beschreibt einen geschlossenen Wohnkomplex mit Zugangsbeschränkungen. Auf diese Weise schotten sich die Bewohner von der Umgebung ab. Dabei kann es sich von einfachen Wohnblocks bis hin zu ganzen Stadtteilen handeln. </a:t>
            </a:r>
            <a:endParaRPr b="0" lang="de-DE" sz="1800" spc="-1" strike="noStrike">
              <a:latin typeface="Arial"/>
            </a:endParaRPr>
          </a:p>
          <a:p>
            <a:pPr>
              <a:lnSpc>
                <a:spcPct val="100000"/>
              </a:lnSpc>
            </a:pPr>
            <a:r>
              <a:rPr b="0" lang="de-DE" sz="1800" spc="-1" strike="noStrike">
                <a:solidFill>
                  <a:srgbClr val="000000"/>
                </a:solidFill>
                <a:latin typeface="Arial"/>
                <a:ea typeface="DejaVu Sans"/>
              </a:rPr>
              <a:t>Diese Form der Sicherheit hat ihren Preis und kann nur von der reichen Bevölkerung bezahlt werden. </a:t>
            </a:r>
            <a:endParaRPr b="0" lang="de-DE" sz="1800" spc="-1" strike="noStrike">
              <a:latin typeface="Arial"/>
            </a:endParaRPr>
          </a:p>
          <a:p>
            <a:pPr>
              <a:lnSpc>
                <a:spcPct val="100000"/>
              </a:lnSpc>
            </a:pPr>
            <a:r>
              <a:rPr b="0" lang="de-DE" sz="1800" spc="-1" strike="noStrike">
                <a:solidFill>
                  <a:srgbClr val="000000"/>
                </a:solidFill>
                <a:latin typeface="Arial"/>
                <a:ea typeface="DejaVu Sans"/>
              </a:rPr>
              <a:t>Die Angestellten wohnen oft auf der anderen Seite des Zauns. </a:t>
            </a:r>
            <a:endParaRPr b="0" lang="de-DE" sz="1800" spc="-1" strike="noStrike">
              <a:latin typeface="Arial"/>
            </a:endParaRPr>
          </a:p>
        </p:txBody>
      </p:sp>
      <p:sp>
        <p:nvSpPr>
          <p:cNvPr id="251" name="CustomShape 3"/>
          <p:cNvSpPr/>
          <p:nvPr/>
        </p:nvSpPr>
        <p:spPr>
          <a:xfrm>
            <a:off x="1877760" y="6484680"/>
            <a:ext cx="4908960" cy="364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u="sng">
                <a:solidFill>
                  <a:srgbClr val="0066cc"/>
                </a:solidFill>
                <a:uFillTx/>
                <a:latin typeface="Arial"/>
                <a:ea typeface="DejaVu Sans"/>
                <a:hlinkClick r:id="rId2"/>
              </a:rPr>
              <a:t>https://goo.gl/maps/CMFRYWPHduPztFcv7</a:t>
            </a:r>
            <a:r>
              <a:rPr b="0" lang="de-DE" sz="1800" spc="-1" strike="noStrike">
                <a:solidFill>
                  <a:srgbClr val="000000"/>
                </a:solidFill>
                <a:latin typeface="Arial"/>
                <a:ea typeface="DejaVu Sans"/>
              </a:rPr>
              <a:t> </a:t>
            </a:r>
            <a:endParaRPr b="0" lang="de-DE" sz="1800" spc="-1" strike="noStrike">
              <a:latin typeface="Arial"/>
            </a:endParaRPr>
          </a:p>
        </p:txBody>
      </p:sp>
      <p:pic>
        <p:nvPicPr>
          <p:cNvPr id="252" name="Grafik 7" descr="Blind"/>
          <p:cNvPicPr/>
          <p:nvPr/>
        </p:nvPicPr>
        <p:blipFill>
          <a:blip r:embed="rId3"/>
          <a:stretch/>
        </p:blipFill>
        <p:spPr>
          <a:xfrm>
            <a:off x="2398320" y="4033440"/>
            <a:ext cx="2370240" cy="2370240"/>
          </a:xfrm>
          <a:prstGeom prst="rect">
            <a:avLst/>
          </a:prstGeom>
          <a:ln w="0">
            <a:noFill/>
          </a:ln>
        </p:spPr>
      </p:pic>
    </p:spTree>
  </p:cSld>
  <mc:AlternateContent>
    <mc:Choice Requires="p14">
      <p:transition p14:dur="10"/>
    </mc:Choice>
    <mc:Fallback>
      <p:transition/>
    </mc:Fallback>
  </mc:AlternateContent>
  <p:timing>
    <p:tnLst>
      <p:par>
        <p:cTn id="19" dur="indefinite" restart="never" nodeType="tmRoot">
          <p:childTnLst>
            <p:seq>
              <p:cTn id="20" dur="indefinite" nodeType="mainSeq">
                <p:childTnLst>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2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252"/>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457200" y="692640"/>
            <a:ext cx="8228880" cy="1065960"/>
          </a:xfrm>
          <a:prstGeom prst="rect">
            <a:avLst/>
          </a:prstGeom>
          <a:noFill/>
          <a:ln w="0">
            <a:noFill/>
          </a:ln>
        </p:spPr>
        <p:style>
          <a:lnRef idx="0"/>
          <a:fillRef idx="0"/>
          <a:effectRef idx="0"/>
          <a:fontRef idx="minor"/>
        </p:style>
        <p:txBody>
          <a:bodyPr lIns="90000" rIns="90000" tIns="45000" bIns="45000" anchor="ctr">
            <a:normAutofit fontScale="78000"/>
          </a:bodyPr>
          <a:p>
            <a:pPr>
              <a:lnSpc>
                <a:spcPct val="100000"/>
              </a:lnSpc>
            </a:pPr>
            <a:r>
              <a:rPr b="0" lang="de-DE" sz="4000" spc="-1" strike="noStrike">
                <a:solidFill>
                  <a:srgbClr val="404040"/>
                </a:solidFill>
                <a:latin typeface="Arial"/>
              </a:rPr>
              <a:t>Stadtklima </a:t>
            </a:r>
            <a:br/>
            <a:r>
              <a:rPr b="0" lang="de-DE" sz="4000" spc="-1" strike="noStrike">
                <a:solidFill>
                  <a:srgbClr val="404040"/>
                </a:solidFill>
                <a:latin typeface="Arial"/>
              </a:rPr>
              <a:t>(hier nicht ausgearbeitet)</a:t>
            </a:r>
            <a:endParaRPr b="0" lang="de-DE" sz="4000" spc="-1" strike="noStrike">
              <a:latin typeface="Arial"/>
            </a:endParaRPr>
          </a:p>
        </p:txBody>
      </p:sp>
      <p:sp>
        <p:nvSpPr>
          <p:cNvPr id="254" name="CustomShape 2"/>
          <p:cNvSpPr/>
          <p:nvPr/>
        </p:nvSpPr>
        <p:spPr>
          <a:xfrm>
            <a:off x="457200" y="1846800"/>
            <a:ext cx="8228880" cy="4031640"/>
          </a:xfrm>
          <a:prstGeom prst="rect">
            <a:avLst/>
          </a:prstGeom>
          <a:noFill/>
          <a:ln w="0">
            <a:noFill/>
          </a:ln>
        </p:spPr>
        <p:style>
          <a:lnRef idx="0"/>
          <a:fillRef idx="0"/>
          <a:effectRef idx="0"/>
          <a:fontRef idx="minor"/>
        </p:style>
        <p:txBody>
          <a:bodyPr lIns="90000" rIns="90000" tIns="45000" bIns="45000">
            <a:noAutofit/>
          </a:bodyPr>
          <a:p>
            <a:pPr marL="365760" indent="-255240">
              <a:lnSpc>
                <a:spcPct val="100000"/>
              </a:lnSpc>
              <a:spcBef>
                <a:spcPts val="300"/>
              </a:spcBef>
              <a:buClr>
                <a:srgbClr val="595959"/>
              </a:buClr>
              <a:buFont typeface="Arial"/>
              <a:buChar char="•"/>
            </a:pPr>
            <a:r>
              <a:rPr b="0" lang="de-DE" sz="2400" spc="-1" strike="noStrike">
                <a:solidFill>
                  <a:srgbClr val="595959"/>
                </a:solidFill>
                <a:latin typeface="Arial"/>
              </a:rPr>
              <a:t>Linkliste:</a:t>
            </a:r>
            <a:endParaRPr b="0" lang="de-DE" sz="2400" spc="-1" strike="noStrike">
              <a:latin typeface="Arial"/>
            </a:endParaRPr>
          </a:p>
          <a:p>
            <a:pPr lvl="1" marL="658440" indent="-246240">
              <a:lnSpc>
                <a:spcPct val="100000"/>
              </a:lnSpc>
              <a:spcBef>
                <a:spcPts val="300"/>
              </a:spcBef>
              <a:buClr>
                <a:srgbClr val="595959"/>
              </a:buClr>
              <a:buFont typeface="Arial"/>
              <a:buChar char="•"/>
            </a:pPr>
            <a:r>
              <a:rPr b="0" lang="de-DE" sz="2400" spc="-1" strike="noStrike" u="sng">
                <a:solidFill>
                  <a:srgbClr val="0066cc"/>
                </a:solidFill>
                <a:uFillTx/>
                <a:latin typeface="Arial"/>
                <a:hlinkClick r:id="rId1"/>
              </a:rPr>
              <a:t>https://choices.climatecentral.org</a:t>
            </a:r>
            <a:r>
              <a:rPr b="0" lang="de-DE" sz="2400" spc="-1" strike="noStrike">
                <a:solidFill>
                  <a:srgbClr val="595959"/>
                </a:solidFill>
                <a:latin typeface="Arial"/>
              </a:rPr>
              <a:t> (Visualisierung Meeresspiegelanstieg, Klimawandel)</a:t>
            </a:r>
            <a:endParaRPr b="0" lang="de-DE" sz="2400" spc="-1" strike="noStrike">
              <a:latin typeface="Arial"/>
            </a:endParaRPr>
          </a:p>
          <a:p>
            <a:pPr lvl="1" marL="658440" indent="-246240">
              <a:lnSpc>
                <a:spcPct val="100000"/>
              </a:lnSpc>
              <a:spcBef>
                <a:spcPts val="300"/>
              </a:spcBef>
              <a:buClr>
                <a:srgbClr val="595959"/>
              </a:buClr>
              <a:buFont typeface="Arial"/>
              <a:buChar char="•"/>
            </a:pPr>
            <a:r>
              <a:rPr b="0" lang="de-DE" sz="2400" spc="-1" strike="noStrike" u="sng">
                <a:solidFill>
                  <a:srgbClr val="0066cc"/>
                </a:solidFill>
                <a:uFillTx/>
                <a:latin typeface="Arial"/>
                <a:hlinkClick r:id="rId2"/>
              </a:rPr>
              <a:t>https://waqi.info/de/</a:t>
            </a:r>
            <a:endParaRPr b="0" lang="de-DE" sz="2400" spc="-1" strike="noStrike">
              <a:latin typeface="Arial"/>
            </a:endParaRPr>
          </a:p>
          <a:p>
            <a:pPr lvl="1" marL="658440" indent="-246240">
              <a:lnSpc>
                <a:spcPct val="100000"/>
              </a:lnSpc>
              <a:spcBef>
                <a:spcPts val="300"/>
              </a:spcBef>
              <a:buClr>
                <a:srgbClr val="595959"/>
              </a:buClr>
              <a:buFont typeface="Arial"/>
              <a:buChar char="•"/>
            </a:pPr>
            <a:r>
              <a:rPr b="0" lang="de-DE" sz="2400" spc="-1" strike="noStrike" u="sng">
                <a:solidFill>
                  <a:srgbClr val="0066cc"/>
                </a:solidFill>
                <a:uFillTx/>
                <a:latin typeface="Arial"/>
                <a:hlinkClick r:id="rId3"/>
              </a:rPr>
              <a:t>https://gis6.stuttgart.de/maps/index.html?karte=umwelt&amp;embedded=false#basemap=0</a:t>
            </a:r>
            <a:endParaRPr b="0" lang="de-DE" sz="2400" spc="-1" strike="noStrike">
              <a:latin typeface="Arial"/>
            </a:endParaRPr>
          </a:p>
          <a:p>
            <a:pPr lvl="1" marL="658440" indent="-246240">
              <a:lnSpc>
                <a:spcPct val="100000"/>
              </a:lnSpc>
              <a:spcBef>
                <a:spcPts val="300"/>
              </a:spcBef>
              <a:buClr>
                <a:srgbClr val="595959"/>
              </a:buClr>
              <a:buFont typeface="Arial"/>
              <a:buChar char="•"/>
            </a:pPr>
            <a:r>
              <a:rPr b="0" lang="de-DE" sz="2400" spc="-1" strike="noStrike" u="sng">
                <a:solidFill>
                  <a:srgbClr val="0066cc"/>
                </a:solidFill>
                <a:uFillTx/>
                <a:latin typeface="Arial"/>
                <a:hlinkClick r:id="rId4"/>
              </a:rPr>
              <a:t>https://www.stadtklima-stuttgart.de/index.php?start</a:t>
            </a:r>
            <a:endParaRPr b="0" lang="de-DE" sz="2400" spc="-1" strike="noStrike">
              <a:latin typeface="Arial"/>
            </a:endParaRPr>
          </a:p>
        </p:txBody>
      </p:sp>
    </p:spTree>
  </p:cSld>
  <mc:AlternateContent>
    <mc:Choice Requires="p14">
      <p:transition p14:dur="10"/>
    </mc:Choice>
    <mc:Fallback>
      <p:transition/>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CustomShape 1"/>
          <p:cNvSpPr/>
          <p:nvPr/>
        </p:nvSpPr>
        <p:spPr>
          <a:xfrm>
            <a:off x="457200" y="692640"/>
            <a:ext cx="8228880" cy="106596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de-DE" sz="4000" spc="-1" strike="noStrike">
                <a:solidFill>
                  <a:srgbClr val="404040"/>
                </a:solidFill>
                <a:latin typeface="Arial"/>
              </a:rPr>
              <a:t>Eine mögliche Vorgehensweise</a:t>
            </a:r>
            <a:endParaRPr b="0" lang="de-DE" sz="4000" spc="-1" strike="noStrike">
              <a:latin typeface="Arial"/>
            </a:endParaRPr>
          </a:p>
        </p:txBody>
      </p:sp>
      <p:graphicFrame>
        <p:nvGraphicFramePr>
          <p:cNvPr id="256" name="Table 2"/>
          <p:cNvGraphicFramePr/>
          <p:nvPr/>
        </p:nvGraphicFramePr>
        <p:xfrm>
          <a:off x="457200" y="1825560"/>
          <a:ext cx="8228880" cy="3809160"/>
        </p:xfrm>
        <a:graphic>
          <a:graphicData uri="http://schemas.openxmlformats.org/drawingml/2006/table">
            <a:tbl>
              <a:tblPr/>
              <a:tblGrid>
                <a:gridCol w="514080"/>
                <a:gridCol w="5688360"/>
                <a:gridCol w="2026800"/>
              </a:tblGrid>
              <a:tr h="370800">
                <a:tc>
                  <a:txBody>
                    <a:bodyPr>
                      <a:noAutofit/>
                    </a:bodyPr>
                    <a:p>
                      <a:pPr algn="ctr">
                        <a:lnSpc>
                          <a:spcPct val="100000"/>
                        </a:lnSpc>
                      </a:pPr>
                      <a:r>
                        <a:rPr b="1" lang="de-DE" sz="1800" spc="-1" strike="noStrike">
                          <a:solidFill>
                            <a:srgbClr val="ffffc1"/>
                          </a:solidFill>
                          <a:latin typeface="Arial"/>
                        </a:rPr>
                        <a:t>DS</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f0000"/>
                    </a:solidFill>
                  </a:tcPr>
                </a:tc>
                <a:tc>
                  <a:txBody>
                    <a:bodyPr>
                      <a:noAutofit/>
                    </a:bodyPr>
                    <a:p>
                      <a:pPr>
                        <a:lnSpc>
                          <a:spcPct val="100000"/>
                        </a:lnSpc>
                      </a:pPr>
                      <a:r>
                        <a:rPr b="1" lang="de-DE" sz="1800" spc="-1" strike="noStrike">
                          <a:solidFill>
                            <a:srgbClr val="ffffc1"/>
                          </a:solidFill>
                          <a:latin typeface="Arial"/>
                        </a:rPr>
                        <a:t>Fragestellung</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f0000"/>
                    </a:solidFill>
                  </a:tcPr>
                </a:tc>
                <a:tc>
                  <a:txBody>
                    <a:bodyPr>
                      <a:noAutofit/>
                    </a:bodyPr>
                    <a:p>
                      <a:pPr>
                        <a:lnSpc>
                          <a:spcPct val="100000"/>
                        </a:lnSpc>
                      </a:pPr>
                      <a:r>
                        <a:rPr b="1" lang="de-DE" sz="1800" spc="-1" strike="noStrike">
                          <a:solidFill>
                            <a:srgbClr val="ffffc1"/>
                          </a:solidFill>
                          <a:latin typeface="Arial"/>
                        </a:rPr>
                        <a:t>Vorgehensweise</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f0000"/>
                    </a:solidFill>
                  </a:tcPr>
                </a:tc>
              </a:tr>
              <a:tr h="518400">
                <a:tc>
                  <a:txBody>
                    <a:bodyPr>
                      <a:noAutofit/>
                    </a:bodyPr>
                    <a:p>
                      <a:pPr algn="ctr">
                        <a:lnSpc>
                          <a:spcPct val="100000"/>
                        </a:lnSpc>
                      </a:pPr>
                      <a:r>
                        <a:rPr b="0" lang="de-DE" sz="1800" spc="-1" strike="noStrike">
                          <a:solidFill>
                            <a:srgbClr val="dfdfdf"/>
                          </a:solidFill>
                          <a:latin typeface="Arial"/>
                        </a:rPr>
                        <a:t>1</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dfdfdf"/>
                          </a:solidFill>
                          <a:latin typeface="Arial"/>
                        </a:rPr>
                        <a:t>Wie lässt sich urbaner Lebensraum charakterisieren?</a:t>
                      </a:r>
                      <a:endParaRPr b="0" lang="de-DE" sz="1800" spc="-1" strike="noStrike">
                        <a:latin typeface="Arial"/>
                      </a:endParaRPr>
                    </a:p>
                    <a:p>
                      <a:pPr>
                        <a:lnSpc>
                          <a:spcPct val="100000"/>
                        </a:lnSpc>
                        <a:tabLst>
                          <a:tab algn="l" pos="0"/>
                        </a:tabLst>
                      </a:pPr>
                      <a:r>
                        <a:rPr b="0" lang="de-DE" sz="1200" spc="-1" strike="noStrike">
                          <a:solidFill>
                            <a:srgbClr val="dfdfdf"/>
                          </a:solidFill>
                          <a:latin typeface="Arial"/>
                        </a:rPr>
                        <a:t>(Stadt, Lage, innere Diffe­renzierung, Zentralität, städ­tisches Ökosystem)</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rowSpan="4">
                  <a:txBody>
                    <a:bodyPr>
                      <a:noAutofit/>
                    </a:bodyPr>
                    <a:p>
                      <a:pPr>
                        <a:lnSpc>
                          <a:spcPct val="100000"/>
                        </a:lnSpc>
                      </a:pPr>
                      <a:r>
                        <a:rPr b="0" lang="de-DE" sz="1800" spc="-1" strike="noStrike">
                          <a:solidFill>
                            <a:srgbClr val="000000"/>
                          </a:solidFill>
                          <a:latin typeface="Arial"/>
                        </a:rPr>
                        <a:t>Produkt-orientierung</a:t>
                      </a:r>
                      <a:endParaRPr b="0" lang="de-DE" sz="1800" spc="-1" strike="noStrike">
                        <a:latin typeface="Arial"/>
                      </a:endParaRPr>
                    </a:p>
                    <a:p>
                      <a:pPr>
                        <a:lnSpc>
                          <a:spcPct val="100000"/>
                        </a:lnSpc>
                      </a:pP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286280">
                <a:tc>
                  <a:txBody>
                    <a:bodyPr>
                      <a:noAutofit/>
                    </a:bodyPr>
                    <a:p>
                      <a:pPr algn="ctr">
                        <a:lnSpc>
                          <a:spcPct val="100000"/>
                        </a:lnSpc>
                      </a:pPr>
                      <a:r>
                        <a:rPr b="0" lang="de-DE" sz="1800" spc="-1" strike="noStrike">
                          <a:solidFill>
                            <a:srgbClr val="dfdfdf"/>
                          </a:solidFill>
                          <a:latin typeface="Arial"/>
                        </a:rPr>
                        <a:t>3</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dfdfdf"/>
                          </a:solidFill>
                          <a:latin typeface="Arial"/>
                        </a:rPr>
                        <a:t>Wie verändern sich Städte und wie kann die Stadtentwicklung diesen Prozess beeinflussen?</a:t>
                      </a:r>
                      <a:endParaRPr b="0" lang="de-DE" sz="1800" spc="-1" strike="noStrike">
                        <a:latin typeface="Arial"/>
                      </a:endParaRPr>
                    </a:p>
                    <a:p>
                      <a:pPr>
                        <a:lnSpc>
                          <a:spcPct val="100000"/>
                        </a:lnSpc>
                        <a:tabLst>
                          <a:tab algn="l" pos="0"/>
                        </a:tabLst>
                      </a:pPr>
                      <a:r>
                        <a:rPr b="0" lang="de-DE" sz="1200" spc="-1" strike="noStrike">
                          <a:solidFill>
                            <a:srgbClr val="dfdfdf"/>
                          </a:solidFill>
                          <a:latin typeface="Arial"/>
                        </a:rPr>
                        <a:t>(Bevölkerungswachstum, Migration, Metropolisie­rung, Agglomeration, Terti­ärisierung, Quartärisierung, Suburbanisierung, Reurba­nisierung, Shrinking City, Segregation, Gentrifizie­rung, Gated Community, Marginalisierung, Fragmen­tierung)</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vMerge="1">
                  <a:tcPr marL="90000" marR="90000">
                    <a:solidFill>
                      <a:srgbClr val="729fcf"/>
                    </a:solidFill>
                  </a:tcPr>
                </a:tc>
              </a:tr>
              <a:tr h="945000">
                <a:tc>
                  <a:txBody>
                    <a:bodyPr>
                      <a:noAutofit/>
                    </a:bodyPr>
                    <a:p>
                      <a:pPr algn="ctr">
                        <a:lnSpc>
                          <a:spcPct val="100000"/>
                        </a:lnSpc>
                      </a:pPr>
                      <a:r>
                        <a:rPr b="0" lang="de-DE" sz="1800" spc="-1" strike="noStrike">
                          <a:solidFill>
                            <a:srgbClr val="dfdfdf"/>
                          </a:solidFill>
                          <a:latin typeface="Arial"/>
                        </a:rPr>
                        <a:t>2</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dfdfdf"/>
                          </a:solidFill>
                          <a:latin typeface="Arial"/>
                        </a:rPr>
                        <a:t>Was sind die Besonderheiten des Stadtklimas und wie wirkt sich der Klimawandel aus?</a:t>
                      </a:r>
                      <a:endParaRPr b="0" lang="de-DE" sz="1800" spc="-1" strike="noStrike">
                        <a:latin typeface="Arial"/>
                      </a:endParaRPr>
                    </a:p>
                    <a:p>
                      <a:pPr>
                        <a:lnSpc>
                          <a:spcPct val="100000"/>
                        </a:lnSpc>
                        <a:tabLst>
                          <a:tab algn="l" pos="0"/>
                        </a:tabLst>
                      </a:pPr>
                      <a:r>
                        <a:rPr b="0" lang="de-DE" sz="1200" spc="-1" strike="noStrike">
                          <a:solidFill>
                            <a:srgbClr val="dfdfdf"/>
                          </a:solidFill>
                          <a:latin typeface="Arial"/>
                        </a:rPr>
                        <a:t>(Stadtklima, städtische Wär­meinsel, Feinstaubbelas­tung, Lebensqualität, Vulne­rabilität, zum Beispiel Mee­resspiegelanstieg, Wasser­mangel)</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vMerge="1">
                  <a:tcPr marL="90000" marR="90000">
                    <a:solidFill>
                      <a:srgbClr val="729fcf"/>
                    </a:solidFill>
                  </a:tcPr>
                </a:tc>
              </a:tr>
              <a:tr h="689040">
                <a:tc>
                  <a:txBody>
                    <a:bodyPr>
                      <a:noAutofit/>
                    </a:bodyPr>
                    <a:p>
                      <a:pPr algn="ctr">
                        <a:lnSpc>
                          <a:spcPct val="100000"/>
                        </a:lnSpc>
                      </a:pPr>
                      <a:r>
                        <a:rPr b="0" lang="de-DE" sz="1800" spc="-1" strike="noStrike">
                          <a:solidFill>
                            <a:srgbClr val="000000"/>
                          </a:solidFill>
                          <a:latin typeface="Arial"/>
                        </a:rPr>
                        <a:t>3</a:t>
                      </a:r>
                      <a:endParaRPr b="0" lang="de-DE"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nSpc>
                          <a:spcPct val="100000"/>
                        </a:lnSpc>
                      </a:pPr>
                      <a:r>
                        <a:rPr b="0" lang="de-DE" sz="1800" spc="-1" strike="noStrike">
                          <a:solidFill>
                            <a:srgbClr val="000000"/>
                          </a:solidFill>
                          <a:latin typeface="Arial"/>
                        </a:rPr>
                        <a:t>Wie kann sich eine Stadt nachhaltig entwickeln?</a:t>
                      </a:r>
                      <a:endParaRPr b="0" lang="de-DE" sz="1800" spc="-1" strike="noStrike">
                        <a:latin typeface="Arial"/>
                      </a:endParaRPr>
                    </a:p>
                    <a:p>
                      <a:pPr>
                        <a:lnSpc>
                          <a:spcPct val="100000"/>
                        </a:lnSpc>
                        <a:tabLst>
                          <a:tab algn="l" pos="0"/>
                        </a:tabLst>
                      </a:pPr>
                      <a:r>
                        <a:rPr b="0" lang="de-DE" sz="1200" spc="-1" strike="noStrike">
                          <a:solidFill>
                            <a:srgbClr val="000000"/>
                          </a:solidFill>
                          <a:latin typeface="Arial"/>
                        </a:rPr>
                        <a:t>(nachhaltige Stadtentwick­lung, Lokale Agenda 21, Green City, Versorgung, Entsorgung)</a:t>
                      </a:r>
                      <a:endParaRPr b="0" lang="de-DE" sz="12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vMerge="1">
                  <a:tcPr marL="90000" marR="90000">
                    <a:solidFill>
                      <a:srgbClr val="729fcf"/>
                    </a:solidFill>
                  </a:tcPr>
                </a:tc>
              </a:tr>
            </a:tbl>
          </a:graphicData>
        </a:graphic>
      </p:graphicFrame>
    </p:spTree>
  </p:cSld>
  <mc:AlternateContent>
    <mc:Choice Requires="p14">
      <p:transition p14:dur="10"/>
    </mc:Choice>
    <mc:Fallback>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Grafik 4" descr=""/>
          <p:cNvPicPr/>
          <p:nvPr/>
        </p:nvPicPr>
        <p:blipFill>
          <a:blip r:embed="rId1"/>
          <a:stretch/>
        </p:blipFill>
        <p:spPr>
          <a:xfrm>
            <a:off x="0" y="2261520"/>
            <a:ext cx="9143280" cy="4595760"/>
          </a:xfrm>
          <a:prstGeom prst="rect">
            <a:avLst/>
          </a:prstGeom>
          <a:ln w="0">
            <a:noFill/>
          </a:ln>
        </p:spPr>
      </p:pic>
      <p:sp>
        <p:nvSpPr>
          <p:cNvPr id="180" name="CustomShape 1"/>
          <p:cNvSpPr/>
          <p:nvPr/>
        </p:nvSpPr>
        <p:spPr>
          <a:xfrm>
            <a:off x="539640" y="524880"/>
            <a:ext cx="8228880" cy="455040"/>
          </a:xfrm>
          <a:prstGeom prst="rect">
            <a:avLst/>
          </a:prstGeom>
          <a:noFill/>
          <a:ln w="0">
            <a:noFill/>
          </a:ln>
        </p:spPr>
        <p:style>
          <a:lnRef idx="0"/>
          <a:fillRef idx="0"/>
          <a:effectRef idx="0"/>
          <a:fontRef idx="minor"/>
        </p:style>
        <p:txBody>
          <a:bodyPr lIns="90000" rIns="90000" tIns="45000" bIns="45000" anchor="ctr">
            <a:normAutofit fontScale="51000"/>
          </a:bodyPr>
          <a:p>
            <a:pPr>
              <a:lnSpc>
                <a:spcPct val="100000"/>
              </a:lnSpc>
            </a:pPr>
            <a:r>
              <a:rPr b="0" lang="de-DE" sz="4000" spc="-1" strike="noStrike">
                <a:solidFill>
                  <a:srgbClr val="404040"/>
                </a:solidFill>
                <a:latin typeface="Arial"/>
              </a:rPr>
              <a:t>Ist das urbaner Lebensraum?</a:t>
            </a:r>
            <a:endParaRPr b="0" lang="de-DE" sz="4000" spc="-1" strike="noStrike">
              <a:latin typeface="Arial"/>
            </a:endParaRPr>
          </a:p>
        </p:txBody>
      </p:sp>
      <p:sp>
        <p:nvSpPr>
          <p:cNvPr id="181" name="CustomShape 2"/>
          <p:cNvSpPr/>
          <p:nvPr/>
        </p:nvSpPr>
        <p:spPr>
          <a:xfrm>
            <a:off x="34920" y="6458040"/>
            <a:ext cx="9143280" cy="39456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fr-FR" sz="1000" spc="-1" strike="noStrike">
                <a:solidFill>
                  <a:srgbClr val="333333"/>
                </a:solidFill>
                <a:latin typeface="Arial"/>
                <a:ea typeface="DejaVu Sans"/>
              </a:rPr>
              <a:t>Markfox2 (</a:t>
            </a:r>
            <a:r>
              <a:rPr b="0" lang="fr-FR" sz="1000" spc="-1" strike="noStrike" u="sng">
                <a:solidFill>
                  <a:srgbClr val="0066cc"/>
                </a:solidFill>
                <a:uFillTx/>
                <a:latin typeface="Arial"/>
                <a:ea typeface="DejaVu Sans"/>
                <a:hlinkClick r:id="rId2"/>
              </a:rPr>
              <a:t>https://commons.wikimedia.org/wiki/File:Les_Menuires.JPG</a:t>
            </a:r>
            <a:r>
              <a:rPr b="0" lang="fr-FR" sz="1000" spc="-1" strike="noStrike">
                <a:solidFill>
                  <a:srgbClr val="333333"/>
                </a:solidFill>
                <a:latin typeface="Arial"/>
                <a:ea typeface="DejaVu Sans"/>
              </a:rPr>
              <a:t>), „Les Menuires“ (Ausschnitt), </a:t>
            </a:r>
            <a:r>
              <a:rPr b="0" lang="fr-FR" sz="1000" spc="-1" strike="noStrike" u="sng">
                <a:solidFill>
                  <a:srgbClr val="0066cc"/>
                </a:solidFill>
                <a:uFillTx/>
                <a:latin typeface="Arial"/>
                <a:ea typeface="DejaVu Sans"/>
                <a:hlinkClick r:id="rId3"/>
              </a:rPr>
              <a:t>https://creativecommons.org/publicdomain/zero/1.0/legalcode</a:t>
            </a:r>
            <a:r>
              <a:rPr b="0" lang="fr-FR" sz="1000" spc="-1" strike="noStrike">
                <a:solidFill>
                  <a:srgbClr val="333333"/>
                </a:solidFill>
                <a:latin typeface="Arial"/>
                <a:ea typeface="DejaVu Sans"/>
              </a:rPr>
              <a:t> [abgerufen: 19.07.2021]</a:t>
            </a:r>
            <a:endParaRPr b="0" lang="de-DE" sz="1000" spc="-1" strike="noStrike">
              <a:latin typeface="Arial"/>
            </a:endParaRPr>
          </a:p>
        </p:txBody>
      </p:sp>
      <p:sp>
        <p:nvSpPr>
          <p:cNvPr id="182" name="CustomShape 3"/>
          <p:cNvSpPr/>
          <p:nvPr/>
        </p:nvSpPr>
        <p:spPr>
          <a:xfrm>
            <a:off x="706680" y="1401480"/>
            <a:ext cx="7729920" cy="4053960"/>
          </a:xfrm>
          <a:prstGeom prst="rect">
            <a:avLst/>
          </a:prstGeom>
          <a:solidFill>
            <a:srgbClr val="f8f8f8"/>
          </a:solidFill>
          <a:ln>
            <a:solidFill>
              <a:srgbClr val="bc505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de-DE" sz="1800" spc="-1" strike="noStrike">
                <a:solidFill>
                  <a:srgbClr val="000000"/>
                </a:solidFill>
                <a:latin typeface="Arial"/>
                <a:ea typeface="DejaVu Sans"/>
              </a:rPr>
              <a:t>Abstimmung z.B. auf Mentimeter, WooClap o.Ä.</a:t>
            </a:r>
            <a:endParaRPr b="0" lang="de-DE" sz="1800" spc="-1" strike="noStrike">
              <a:latin typeface="Arial"/>
            </a:endParaRPr>
          </a:p>
          <a:p>
            <a:pPr algn="ctr">
              <a:lnSpc>
                <a:spcPct val="100000"/>
              </a:lnSpc>
            </a:pPr>
            <a:r>
              <a:rPr b="0" lang="de-DE" sz="1800" spc="-1" strike="noStrike">
                <a:solidFill>
                  <a:srgbClr val="000000"/>
                </a:solidFill>
                <a:latin typeface="Arial"/>
                <a:ea typeface="DejaVu Sans"/>
              </a:rPr>
              <a:t>Ist das urbaner Lebensraum?</a:t>
            </a:r>
            <a:endParaRPr b="0" lang="de-DE" sz="1800" spc="-1" strike="noStrike">
              <a:latin typeface="Arial"/>
            </a:endParaRPr>
          </a:p>
        </p:txBody>
      </p:sp>
    </p:spTree>
  </p:cSld>
  <mc:AlternateContent>
    <mc:Choice Requires="p14">
      <p:transition p14:dur="10"/>
    </mc:Choice>
    <mc:Fallback>
      <p:transition/>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CustomShape 1"/>
          <p:cNvSpPr/>
          <p:nvPr/>
        </p:nvSpPr>
        <p:spPr>
          <a:xfrm>
            <a:off x="457200" y="692640"/>
            <a:ext cx="8228880" cy="1065960"/>
          </a:xfrm>
          <a:prstGeom prst="rect">
            <a:avLst/>
          </a:prstGeom>
          <a:noFill/>
          <a:ln w="0">
            <a:noFill/>
          </a:ln>
        </p:spPr>
        <p:style>
          <a:lnRef idx="0"/>
          <a:fillRef idx="0"/>
          <a:effectRef idx="0"/>
          <a:fontRef idx="minor"/>
        </p:style>
        <p:txBody>
          <a:bodyPr lIns="90000" rIns="90000" tIns="45000" bIns="45000" anchor="ctr">
            <a:normAutofit fontScale="42000"/>
          </a:bodyPr>
          <a:p>
            <a:pPr>
              <a:lnSpc>
                <a:spcPct val="100000"/>
              </a:lnSpc>
            </a:pPr>
            <a:r>
              <a:rPr b="0" lang="de-DE" sz="4000" spc="-1" strike="noStrike">
                <a:solidFill>
                  <a:srgbClr val="404040"/>
                </a:solidFill>
                <a:latin typeface="Arial"/>
              </a:rPr>
              <a:t>Die Ausrichtung eines Lernprozesses auf ein zu gestaltendes Produkt:</a:t>
            </a:r>
            <a:endParaRPr b="0" lang="de-DE" sz="4000" spc="-1" strike="noStrike">
              <a:latin typeface="Arial"/>
            </a:endParaRPr>
          </a:p>
        </p:txBody>
      </p:sp>
      <p:sp>
        <p:nvSpPr>
          <p:cNvPr id="258" name="CustomShape 2"/>
          <p:cNvSpPr/>
          <p:nvPr/>
        </p:nvSpPr>
        <p:spPr>
          <a:xfrm>
            <a:off x="457200" y="1846800"/>
            <a:ext cx="8228880" cy="4031640"/>
          </a:xfrm>
          <a:prstGeom prst="rect">
            <a:avLst/>
          </a:prstGeom>
          <a:noFill/>
          <a:ln w="0">
            <a:noFill/>
          </a:ln>
        </p:spPr>
        <p:style>
          <a:lnRef idx="0"/>
          <a:fillRef idx="0"/>
          <a:effectRef idx="0"/>
          <a:fontRef idx="minor"/>
        </p:style>
        <p:txBody>
          <a:bodyPr lIns="90000" rIns="90000" tIns="45000" bIns="45000">
            <a:normAutofit/>
          </a:bodyPr>
          <a:p>
            <a:pPr marL="365760" indent="-255240">
              <a:lnSpc>
                <a:spcPct val="100000"/>
              </a:lnSpc>
              <a:spcBef>
                <a:spcPts val="300"/>
              </a:spcBef>
              <a:buClr>
                <a:srgbClr val="595959"/>
              </a:buClr>
              <a:buFont typeface="Arial"/>
              <a:buChar char="•"/>
            </a:pPr>
            <a:r>
              <a:rPr b="0" lang="de-DE" sz="2400" spc="-1" strike="noStrike">
                <a:solidFill>
                  <a:srgbClr val="595959"/>
                </a:solidFill>
                <a:latin typeface="Arial"/>
              </a:rPr>
              <a:t>wirkt </a:t>
            </a:r>
            <a:r>
              <a:rPr b="1" lang="de-DE" sz="2400" spc="-1" strike="noStrike">
                <a:solidFill>
                  <a:srgbClr val="595959"/>
                </a:solidFill>
                <a:latin typeface="Arial"/>
              </a:rPr>
              <a:t>motivierend</a:t>
            </a:r>
            <a:r>
              <a:rPr b="0" lang="de-DE" sz="2400" spc="-1" strike="noStrike">
                <a:solidFill>
                  <a:srgbClr val="595959"/>
                </a:solidFill>
                <a:latin typeface="Arial"/>
              </a:rPr>
              <a:t>, </a:t>
            </a:r>
            <a:endParaRPr b="0" lang="de-DE" sz="2400" spc="-1" strike="noStrike">
              <a:latin typeface="Arial"/>
            </a:endParaRPr>
          </a:p>
          <a:p>
            <a:pPr marL="365760" indent="-255240">
              <a:lnSpc>
                <a:spcPct val="100000"/>
              </a:lnSpc>
              <a:spcBef>
                <a:spcPts val="300"/>
              </a:spcBef>
              <a:buClr>
                <a:srgbClr val="595959"/>
              </a:buClr>
              <a:buFont typeface="Arial"/>
              <a:buChar char="•"/>
            </a:pPr>
            <a:r>
              <a:rPr b="0" lang="de-DE" sz="2400" spc="-1" strike="noStrike">
                <a:solidFill>
                  <a:srgbClr val="595959"/>
                </a:solidFill>
                <a:latin typeface="Arial"/>
              </a:rPr>
              <a:t>ermöglicht das </a:t>
            </a:r>
            <a:r>
              <a:rPr b="1" lang="de-DE" sz="2400" spc="-1" strike="noStrike">
                <a:solidFill>
                  <a:srgbClr val="595959"/>
                </a:solidFill>
                <a:latin typeface="Arial"/>
              </a:rPr>
              <a:t>Lernen mit allen Sinnen</a:t>
            </a:r>
            <a:r>
              <a:rPr b="0" lang="de-DE" sz="2400" spc="-1" strike="noStrike">
                <a:solidFill>
                  <a:srgbClr val="595959"/>
                </a:solidFill>
                <a:latin typeface="Arial"/>
              </a:rPr>
              <a:t>,  </a:t>
            </a:r>
            <a:endParaRPr b="0" lang="de-DE" sz="2400" spc="-1" strike="noStrike">
              <a:latin typeface="Arial"/>
            </a:endParaRPr>
          </a:p>
          <a:p>
            <a:pPr marL="365760" indent="-255240">
              <a:lnSpc>
                <a:spcPct val="100000"/>
              </a:lnSpc>
              <a:spcBef>
                <a:spcPts val="300"/>
              </a:spcBef>
              <a:buClr>
                <a:srgbClr val="595959"/>
              </a:buClr>
              <a:buFont typeface="Arial"/>
              <a:buChar char="•"/>
            </a:pPr>
            <a:r>
              <a:rPr b="0" lang="de-DE" sz="2400" spc="-1" strike="noStrike">
                <a:solidFill>
                  <a:srgbClr val="595959"/>
                </a:solidFill>
                <a:latin typeface="Arial"/>
              </a:rPr>
              <a:t>eröffnet vielfältige Möglichkeiten zu sozialem und kooperativem Lernen,  </a:t>
            </a:r>
            <a:endParaRPr b="0" lang="de-DE" sz="2400" spc="-1" strike="noStrike">
              <a:latin typeface="Arial"/>
            </a:endParaRPr>
          </a:p>
          <a:p>
            <a:pPr marL="365760" indent="-255240">
              <a:lnSpc>
                <a:spcPct val="100000"/>
              </a:lnSpc>
              <a:spcBef>
                <a:spcPts val="300"/>
              </a:spcBef>
              <a:buClr>
                <a:srgbClr val="595959"/>
              </a:buClr>
              <a:buFont typeface="Arial"/>
              <a:buChar char="•"/>
            </a:pPr>
            <a:r>
              <a:rPr b="0" lang="de-DE" sz="2400" spc="-1" strike="noStrike">
                <a:solidFill>
                  <a:srgbClr val="595959"/>
                </a:solidFill>
                <a:latin typeface="Arial"/>
              </a:rPr>
              <a:t>lädt zur Auseinandersetzung mit konstruktivkritischer Stellungnahme von außen ein und  </a:t>
            </a:r>
            <a:endParaRPr b="0" lang="de-DE" sz="2400" spc="-1" strike="noStrike">
              <a:latin typeface="Arial"/>
            </a:endParaRPr>
          </a:p>
          <a:p>
            <a:pPr marL="365760" indent="-255240">
              <a:lnSpc>
                <a:spcPct val="100000"/>
              </a:lnSpc>
              <a:spcBef>
                <a:spcPts val="300"/>
              </a:spcBef>
              <a:buClr>
                <a:srgbClr val="595959"/>
              </a:buClr>
              <a:buFont typeface="Arial"/>
              <a:buChar char="•"/>
            </a:pPr>
            <a:r>
              <a:rPr b="0" lang="de-DE" sz="2400" spc="-1" strike="noStrike">
                <a:solidFill>
                  <a:srgbClr val="595959"/>
                </a:solidFill>
                <a:latin typeface="Arial"/>
              </a:rPr>
              <a:t>ist geeignet, in diesem Kontext </a:t>
            </a:r>
            <a:r>
              <a:rPr b="1" lang="de-DE" sz="2400" spc="-1" strike="noStrike">
                <a:solidFill>
                  <a:srgbClr val="595959"/>
                </a:solidFill>
                <a:latin typeface="Arial"/>
              </a:rPr>
              <a:t>selbstreflexive bzw. metakognitive Prozesse</a:t>
            </a:r>
            <a:r>
              <a:rPr b="0" lang="de-DE" sz="2400" spc="-1" strike="noStrike">
                <a:solidFill>
                  <a:srgbClr val="595959"/>
                </a:solidFill>
                <a:latin typeface="Arial"/>
              </a:rPr>
              <a:t> anzustoßen und so die individuelle Fähigkeit zur konstruktiven Kritik fortzuentwickeln. </a:t>
            </a:r>
            <a:endParaRPr b="0" lang="de-DE" sz="2400" spc="-1" strike="noStrike">
              <a:latin typeface="Arial"/>
            </a:endParaRPr>
          </a:p>
        </p:txBody>
      </p:sp>
      <p:sp>
        <p:nvSpPr>
          <p:cNvPr id="259" name="CustomShape 3"/>
          <p:cNvSpPr/>
          <p:nvPr/>
        </p:nvSpPr>
        <p:spPr>
          <a:xfrm>
            <a:off x="5604120" y="6642720"/>
            <a:ext cx="3407400" cy="211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de-DE" sz="800" spc="-1" strike="noStrike">
                <a:solidFill>
                  <a:srgbClr val="000000"/>
                </a:solidFill>
                <a:latin typeface="Arial"/>
                <a:ea typeface="DejaVu Sans"/>
              </a:rPr>
              <a:t>Thomas Hoffmann und Matthias Stober: Lernprodukte in PGeo 11-2018</a:t>
            </a:r>
            <a:endParaRPr b="0" lang="de-DE" sz="800" spc="-1" strike="noStrike">
              <a:latin typeface="Arial"/>
            </a:endParaRPr>
          </a:p>
        </p:txBody>
      </p:sp>
    </p:spTree>
  </p:cSld>
  <mc:AlternateContent>
    <mc:Choice Requires="p14">
      <p:transition p14:dur="10"/>
    </mc:Choice>
    <mc:Fallback>
      <p:transition/>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457200" y="692640"/>
            <a:ext cx="8228880" cy="1065960"/>
          </a:xfrm>
          <a:prstGeom prst="rect">
            <a:avLst/>
          </a:prstGeom>
          <a:noFill/>
          <a:ln w="0">
            <a:noFill/>
          </a:ln>
        </p:spPr>
        <p:style>
          <a:lnRef idx="0"/>
          <a:fillRef idx="0"/>
          <a:effectRef idx="0"/>
          <a:fontRef idx="minor"/>
        </p:style>
        <p:txBody>
          <a:bodyPr lIns="90000" rIns="90000" tIns="45000" bIns="45000" anchor="ctr">
            <a:normAutofit fontScale="42000"/>
          </a:bodyPr>
          <a:p>
            <a:pPr>
              <a:lnSpc>
                <a:spcPct val="100000"/>
              </a:lnSpc>
            </a:pPr>
            <a:r>
              <a:rPr b="0" lang="de-DE" sz="4000" spc="-1" strike="noStrike">
                <a:solidFill>
                  <a:srgbClr val="404040"/>
                </a:solidFill>
                <a:latin typeface="Arial"/>
              </a:rPr>
              <a:t>Die Ausrichtung eines Lernprozesses auf ein zu gestaltendes Produkt:</a:t>
            </a:r>
            <a:endParaRPr b="0" lang="de-DE" sz="4000" spc="-1" strike="noStrike">
              <a:latin typeface="Arial"/>
            </a:endParaRPr>
          </a:p>
        </p:txBody>
      </p:sp>
      <p:sp>
        <p:nvSpPr>
          <p:cNvPr id="261" name="CustomShape 2"/>
          <p:cNvSpPr/>
          <p:nvPr/>
        </p:nvSpPr>
        <p:spPr>
          <a:xfrm>
            <a:off x="5580000" y="6642720"/>
            <a:ext cx="3563280" cy="21168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de-DE" sz="800" spc="-1" strike="noStrike">
                <a:solidFill>
                  <a:srgbClr val="000000"/>
                </a:solidFill>
                <a:latin typeface="Arial"/>
                <a:ea typeface="DejaVu Sans"/>
              </a:rPr>
              <a:t>Thomas Hoffmann und Matthias Stober: Lernprodukte in PGeo 11-2018</a:t>
            </a:r>
            <a:endParaRPr b="0" lang="de-DE" sz="800" spc="-1" strike="noStrike">
              <a:latin typeface="Arial"/>
            </a:endParaRPr>
          </a:p>
        </p:txBody>
      </p:sp>
      <p:pic>
        <p:nvPicPr>
          <p:cNvPr id="262" name="Inhaltsplatzhalter 6" descr="Blind"/>
          <p:cNvPicPr/>
          <p:nvPr/>
        </p:nvPicPr>
        <p:blipFill>
          <a:blip r:embed="rId1"/>
          <a:stretch/>
        </p:blipFill>
        <p:spPr>
          <a:xfrm>
            <a:off x="2396160" y="1825560"/>
            <a:ext cx="4350600" cy="4350600"/>
          </a:xfrm>
          <a:prstGeom prst="rect">
            <a:avLst/>
          </a:prstGeom>
          <a:ln w="0">
            <a:noFill/>
          </a:ln>
        </p:spPr>
      </p:pic>
    </p:spTree>
  </p:cSld>
  <mc:AlternateContent>
    <mc:Choice Requires="p14">
      <p:transition p14:dur="10"/>
    </mc:Choice>
    <mc:Fallback>
      <p:transition/>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0" y="5756400"/>
            <a:ext cx="9143280" cy="638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Arial"/>
                <a:ea typeface="DejaVu Sans"/>
              </a:rPr>
              <a:t>Entwickelt in Teams eine eigene interaktive Exkursion zum Thema nachhaltige Stadtentwicklung. Berücksichtigt dabei auch die entsprechenden SDGs</a:t>
            </a:r>
            <a:endParaRPr b="0" lang="de-DE" sz="1800" spc="-1" strike="noStrike">
              <a:latin typeface="Arial"/>
            </a:endParaRPr>
          </a:p>
        </p:txBody>
      </p:sp>
      <p:sp>
        <p:nvSpPr>
          <p:cNvPr id="264" name="CustomShape 2"/>
          <p:cNvSpPr/>
          <p:nvPr/>
        </p:nvSpPr>
        <p:spPr>
          <a:xfrm>
            <a:off x="6156000" y="5013000"/>
            <a:ext cx="3102120" cy="364320"/>
          </a:xfrm>
          <a:prstGeom prst="rect">
            <a:avLst/>
          </a:prstGeom>
          <a:noFill/>
          <a:ln w="0">
            <a:noFill/>
          </a:ln>
        </p:spPr>
        <p:style>
          <a:lnRef idx="0"/>
          <a:fillRef idx="0"/>
          <a:effectRef idx="0"/>
          <a:fontRef idx="minor"/>
        </p:style>
        <p:txBody>
          <a:bodyPr wrap="none" lIns="90000" rIns="90000" tIns="45000" bIns="45000">
            <a:spAutoFit/>
          </a:bodyPr>
          <a:p>
            <a:pPr algn="r">
              <a:lnSpc>
                <a:spcPct val="100000"/>
              </a:lnSpc>
            </a:pPr>
            <a:r>
              <a:rPr b="0" lang="de-DE" sz="1800" spc="-1" strike="noStrike" u="sng">
                <a:solidFill>
                  <a:srgbClr val="0066cc"/>
                </a:solidFill>
                <a:uFillTx/>
                <a:latin typeface="Arial"/>
                <a:ea typeface="DejaVu Sans"/>
                <a:hlinkClick r:id="rId1"/>
              </a:rPr>
              <a:t>http://u.osmfr.org/m/398045/</a:t>
            </a:r>
            <a:r>
              <a:rPr b="0" lang="de-DE" sz="1800" spc="-1" strike="noStrike">
                <a:solidFill>
                  <a:srgbClr val="000000"/>
                </a:solidFill>
                <a:latin typeface="Arial"/>
                <a:ea typeface="DejaVu Sans"/>
              </a:rPr>
              <a:t> </a:t>
            </a:r>
            <a:endParaRPr b="0" lang="de-DE" sz="1800" spc="-1" strike="noStrike">
              <a:latin typeface="Arial"/>
            </a:endParaRPr>
          </a:p>
        </p:txBody>
      </p:sp>
      <p:pic>
        <p:nvPicPr>
          <p:cNvPr id="265" name="Grafik 3" descr="Blind"/>
          <p:cNvPicPr/>
          <p:nvPr/>
        </p:nvPicPr>
        <p:blipFill>
          <a:blip r:embed="rId2"/>
          <a:stretch/>
        </p:blipFill>
        <p:spPr>
          <a:xfrm>
            <a:off x="2331360" y="542880"/>
            <a:ext cx="4480560" cy="4480560"/>
          </a:xfrm>
          <a:prstGeom prst="rect">
            <a:avLst/>
          </a:prstGeom>
          <a:ln w="0">
            <a:noFill/>
          </a:ln>
        </p:spPr>
      </p:pic>
    </p:spTree>
  </p:cSld>
  <mc:AlternateContent>
    <mc:Choice Requires="p14">
      <p:transition p14:dur="10"/>
    </mc:Choice>
    <mc:Fallback>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539640" y="524880"/>
            <a:ext cx="8228880" cy="455040"/>
          </a:xfrm>
          <a:prstGeom prst="rect">
            <a:avLst/>
          </a:prstGeom>
          <a:noFill/>
          <a:ln w="0">
            <a:noFill/>
          </a:ln>
        </p:spPr>
        <p:style>
          <a:lnRef idx="0"/>
          <a:fillRef idx="0"/>
          <a:effectRef idx="0"/>
          <a:fontRef idx="minor"/>
        </p:style>
        <p:txBody>
          <a:bodyPr lIns="90000" rIns="90000" tIns="45000" bIns="45000" anchor="ctr">
            <a:normAutofit fontScale="51000"/>
          </a:bodyPr>
          <a:p>
            <a:pPr>
              <a:lnSpc>
                <a:spcPct val="100000"/>
              </a:lnSpc>
            </a:pPr>
            <a:r>
              <a:rPr b="0" lang="de-DE" sz="4000" spc="-1" strike="noStrike">
                <a:solidFill>
                  <a:srgbClr val="404040"/>
                </a:solidFill>
                <a:latin typeface="Arial"/>
              </a:rPr>
              <a:t>Stadt?</a:t>
            </a:r>
            <a:endParaRPr b="0" lang="de-DE" sz="4000" spc="-1" strike="noStrike">
              <a:latin typeface="Arial"/>
            </a:endParaRPr>
          </a:p>
        </p:txBody>
      </p:sp>
      <p:sp>
        <p:nvSpPr>
          <p:cNvPr id="184" name="CustomShape 2"/>
          <p:cNvSpPr/>
          <p:nvPr/>
        </p:nvSpPr>
        <p:spPr>
          <a:xfrm>
            <a:off x="467640" y="4797000"/>
            <a:ext cx="8300880" cy="1080720"/>
          </a:xfrm>
          <a:prstGeom prst="rect">
            <a:avLst/>
          </a:prstGeom>
          <a:noFill/>
          <a:ln w="0">
            <a:noFill/>
          </a:ln>
        </p:spPr>
        <p:style>
          <a:lnRef idx="0"/>
          <a:fillRef idx="0"/>
          <a:effectRef idx="0"/>
          <a:fontRef idx="minor"/>
        </p:style>
        <p:txBody>
          <a:bodyPr lIns="90000" rIns="90000" tIns="45000" bIns="45000">
            <a:normAutofit/>
          </a:bodyPr>
          <a:p>
            <a:pPr algn="r">
              <a:lnSpc>
                <a:spcPct val="100000"/>
              </a:lnSpc>
              <a:spcBef>
                <a:spcPts val="300"/>
              </a:spcBef>
              <a:tabLst>
                <a:tab algn="l" pos="0"/>
              </a:tabLst>
            </a:pPr>
            <a:endParaRPr b="0" lang="de-DE" sz="1800" spc="-1" strike="noStrike">
              <a:latin typeface="Arial"/>
            </a:endParaRPr>
          </a:p>
          <a:p>
            <a:pPr algn="r">
              <a:lnSpc>
                <a:spcPct val="100000"/>
              </a:lnSpc>
              <a:spcBef>
                <a:spcPts val="300"/>
              </a:spcBef>
              <a:tabLst>
                <a:tab algn="l" pos="0"/>
              </a:tabLst>
            </a:pPr>
            <a:r>
              <a:rPr b="0" lang="de-DE" sz="2400" spc="-1" strike="noStrike">
                <a:solidFill>
                  <a:srgbClr val="595959"/>
                </a:solidFill>
                <a:latin typeface="Arial"/>
              </a:rPr>
              <a:t>kennen wir Lehrende schon aus dem Bildungsplan 2004</a:t>
            </a:r>
            <a:endParaRPr b="0" lang="de-DE" sz="2400" spc="-1" strike="noStrike">
              <a:latin typeface="Arial"/>
            </a:endParaRPr>
          </a:p>
        </p:txBody>
      </p:sp>
      <p:pic>
        <p:nvPicPr>
          <p:cNvPr id="185" name="Grafik 10" descr=""/>
          <p:cNvPicPr/>
          <p:nvPr/>
        </p:nvPicPr>
        <p:blipFill>
          <a:blip r:embed="rId1"/>
          <a:stretch/>
        </p:blipFill>
        <p:spPr>
          <a:xfrm>
            <a:off x="1816560" y="1243080"/>
            <a:ext cx="5510160" cy="3632400"/>
          </a:xfrm>
          <a:prstGeom prst="rect">
            <a:avLst/>
          </a:prstGeom>
          <a:ln w="0">
            <a:noFill/>
          </a:ln>
        </p:spPr>
      </p:pic>
      <p:sp>
        <p:nvSpPr>
          <p:cNvPr id="186" name="CustomShape 3"/>
          <p:cNvSpPr/>
          <p:nvPr/>
        </p:nvSpPr>
        <p:spPr>
          <a:xfrm>
            <a:off x="1790640" y="4846320"/>
            <a:ext cx="5641200" cy="36432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de-DE" sz="600" spc="-1" strike="noStrike">
                <a:solidFill>
                  <a:srgbClr val="333333"/>
                </a:solidFill>
                <a:latin typeface="Arial"/>
                <a:ea typeface="DejaVu Sans"/>
              </a:rPr>
              <a:t>Unknown author (</a:t>
            </a:r>
            <a:r>
              <a:rPr b="0" lang="de-DE" sz="600" spc="-1" strike="noStrike" u="sng">
                <a:solidFill>
                  <a:srgbClr val="0066cc"/>
                </a:solidFill>
                <a:uFillTx/>
                <a:latin typeface="Arial"/>
                <a:ea typeface="DejaVu Sans"/>
                <a:hlinkClick r:id="rId2"/>
              </a:rPr>
              <a:t>https://commons.wikimedia.org/</a:t>
            </a:r>
            <a:r>
              <a:rPr b="0" lang="de-DE" sz="600" spc="-1" strike="noStrike" u="sng">
                <a:solidFill>
                  <a:srgbClr val="0066cc"/>
                </a:solidFill>
                <a:uFillTx/>
                <a:latin typeface="Arial"/>
                <a:ea typeface="DejaVu Sans"/>
                <a:hlinkClick r:id="rId3"/>
              </a:rPr>
              <a:t>wiki</a:t>
            </a:r>
            <a:r>
              <a:rPr b="0" lang="de-DE" sz="600" spc="-1" strike="noStrike" u="sng">
                <a:solidFill>
                  <a:srgbClr val="0066cc"/>
                </a:solidFill>
                <a:uFillTx/>
                <a:latin typeface="Arial"/>
                <a:ea typeface="DejaVu Sans"/>
                <a:hlinkClick r:id="rId4"/>
              </a:rPr>
              <a:t>/File:Kollegium_des_Lüdenscheider_Lyzeums_von_1899_bis_1902.jpg</a:t>
            </a:r>
            <a:r>
              <a:rPr b="0" lang="de-DE" sz="600" spc="-1" strike="noStrike">
                <a:solidFill>
                  <a:srgbClr val="333333"/>
                </a:solidFill>
                <a:latin typeface="Arial"/>
                <a:ea typeface="DejaVu Sans"/>
              </a:rPr>
              <a:t>), „Kollegium des Lüdenscheider Lyzeums von 1899 bis 1902“, als gemeinfrei gekennzeichnet, Details auf Wikimedia Commons: </a:t>
            </a:r>
            <a:r>
              <a:rPr b="0" lang="de-DE" sz="600" spc="-1" strike="noStrike" u="sng">
                <a:solidFill>
                  <a:srgbClr val="0066cc"/>
                </a:solidFill>
                <a:uFillTx/>
                <a:latin typeface="Arial"/>
                <a:ea typeface="DejaVu Sans"/>
                <a:hlinkClick r:id="rId5"/>
              </a:rPr>
              <a:t>https://commons.wikimedia.org/wiki/Template:PD-old</a:t>
            </a:r>
            <a:r>
              <a:rPr b="0" lang="de-DE" sz="600" spc="-1" strike="noStrike">
                <a:solidFill>
                  <a:srgbClr val="333333"/>
                </a:solidFill>
                <a:latin typeface="Arial"/>
                <a:ea typeface="DejaVu Sans"/>
              </a:rPr>
              <a:t> [abgerufen: 19.07.2021]</a:t>
            </a:r>
            <a:endParaRPr b="0" lang="de-DE" sz="600" spc="-1" strike="noStrike">
              <a:latin typeface="Arial"/>
            </a:endParaRPr>
          </a:p>
        </p:txBody>
      </p:sp>
    </p:spTree>
  </p:cSld>
  <mc:AlternateContent>
    <mc:Choice Requires="p14">
      <p:transition p14:dur="10"/>
    </mc:Choice>
    <mc:Fallback>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0" y="431640"/>
            <a:ext cx="3131280" cy="13248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de-DE" sz="4000" spc="-1" strike="noStrike">
                <a:solidFill>
                  <a:srgbClr val="404040"/>
                </a:solidFill>
                <a:latin typeface="Garamond"/>
              </a:rPr>
              <a:t>Bildungsplan 2004</a:t>
            </a:r>
            <a:endParaRPr b="0" lang="de-DE" sz="4000" spc="-1" strike="noStrike">
              <a:latin typeface="Arial"/>
            </a:endParaRPr>
          </a:p>
        </p:txBody>
      </p:sp>
      <p:sp>
        <p:nvSpPr>
          <p:cNvPr id="188" name="CustomShape 2"/>
          <p:cNvSpPr/>
          <p:nvPr/>
        </p:nvSpPr>
        <p:spPr>
          <a:xfrm>
            <a:off x="301680" y="1674720"/>
            <a:ext cx="3694680" cy="3107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de-DE" sz="1800" spc="-1" strike="noStrike">
                <a:solidFill>
                  <a:srgbClr val="000000"/>
                </a:solidFill>
                <a:latin typeface="Times New Roman"/>
                <a:ea typeface="DejaVu Sans"/>
              </a:rPr>
              <a:t>4. Themenfeld: Globales Problemfeld und Handlungsansätze für nachhaltige Entwicklung</a:t>
            </a:r>
            <a:endParaRPr b="0" lang="de-DE" sz="1800" spc="-1" strike="noStrike">
              <a:latin typeface="Arial"/>
            </a:endParaRPr>
          </a:p>
          <a:p>
            <a:pPr>
              <a:lnSpc>
                <a:spcPct val="100000"/>
              </a:lnSpc>
            </a:pPr>
            <a:r>
              <a:rPr b="0" lang="de-DE" sz="1800" spc="-1" strike="noStrike">
                <a:solidFill>
                  <a:srgbClr val="000000"/>
                </a:solidFill>
                <a:latin typeface="Times New Roman"/>
                <a:ea typeface="DejaVu Sans"/>
              </a:rPr>
              <a:t>Die Schülerinnen und Schüler können </a:t>
            </a:r>
            <a:r>
              <a:rPr b="0" lang="de-DE" sz="1800" spc="-1" strike="noStrike">
                <a:solidFill>
                  <a:srgbClr val="000000"/>
                </a:solidFill>
                <a:highlight>
                  <a:srgbClr val="ffff00"/>
                </a:highlight>
                <a:latin typeface="Times New Roman"/>
                <a:ea typeface="DejaVu Sans"/>
              </a:rPr>
              <a:t>ein globales Problemfeld (</a:t>
            </a:r>
            <a:r>
              <a:rPr b="1" lang="de-DE" sz="1800" spc="-1" strike="noStrike">
                <a:solidFill>
                  <a:srgbClr val="000000"/>
                </a:solidFill>
                <a:highlight>
                  <a:srgbClr val="ffff00"/>
                </a:highlight>
                <a:latin typeface="Times New Roman"/>
                <a:ea typeface="DejaVu Sans"/>
              </a:rPr>
              <a:t>Verstädterung</a:t>
            </a:r>
            <a:r>
              <a:rPr b="0" lang="de-DE" sz="1800" spc="-1" strike="noStrike">
                <a:solidFill>
                  <a:srgbClr val="000000"/>
                </a:solidFill>
                <a:highlight>
                  <a:srgbClr val="ffff00"/>
                </a:highlight>
                <a:latin typeface="Times New Roman"/>
                <a:ea typeface="DejaVu Sans"/>
              </a:rPr>
              <a:t>, Bodendegradation, Süßwasserproblematik) hinsichtlich Ausmaß, Ursachen und Folgen analysieren und Handlungsansätze der Problemlösung im Hinblick auf Nachhaltigkeit bewerten.</a:t>
            </a:r>
            <a:endParaRPr b="0" lang="de-DE" sz="1800" spc="-1" strike="noStrike">
              <a:latin typeface="Arial"/>
            </a:endParaRPr>
          </a:p>
        </p:txBody>
      </p:sp>
      <p:sp>
        <p:nvSpPr>
          <p:cNvPr id="189" name="CustomShape 3"/>
          <p:cNvSpPr/>
          <p:nvPr/>
        </p:nvSpPr>
        <p:spPr>
          <a:xfrm>
            <a:off x="-61920" y="6557760"/>
            <a:ext cx="1693080" cy="295560"/>
          </a:xfrm>
          <a:prstGeom prst="rect">
            <a:avLst/>
          </a:prstGeom>
          <a:noFill/>
          <a:ln w="0">
            <a:noFill/>
          </a:ln>
        </p:spPr>
        <p:style>
          <a:lnRef idx="0"/>
          <a:fillRef idx="0"/>
          <a:effectRef idx="0"/>
          <a:fontRef idx="minor"/>
        </p:style>
        <p:txBody>
          <a:bodyPr wrap="none" lIns="90000" rIns="90000" tIns="45000" bIns="45000">
            <a:spAutoFit/>
          </a:bodyPr>
          <a:p>
            <a:pPr algn="ctr">
              <a:lnSpc>
                <a:spcPct val="100000"/>
              </a:lnSpc>
            </a:pPr>
            <a:r>
              <a:rPr b="0" lang="de-DE" sz="1350" spc="-1" strike="noStrike">
                <a:solidFill>
                  <a:srgbClr val="000000"/>
                </a:solidFill>
                <a:latin typeface="Arial"/>
                <a:ea typeface="DejaVu Sans"/>
              </a:rPr>
              <a:t>Kursstufe, 2-stündig</a:t>
            </a:r>
            <a:endParaRPr b="0" lang="de-DE" sz="1350" spc="-1" strike="noStrike">
              <a:latin typeface="Arial"/>
            </a:endParaRPr>
          </a:p>
        </p:txBody>
      </p:sp>
      <p:pic>
        <p:nvPicPr>
          <p:cNvPr id="190" name="Grafik 5" descr=""/>
          <p:cNvPicPr/>
          <p:nvPr/>
        </p:nvPicPr>
        <p:blipFill>
          <a:blip r:embed="rId1"/>
          <a:stretch/>
        </p:blipFill>
        <p:spPr>
          <a:xfrm>
            <a:off x="4298400" y="0"/>
            <a:ext cx="4844880" cy="6857280"/>
          </a:xfrm>
          <a:prstGeom prst="rect">
            <a:avLst/>
          </a:prstGeom>
          <a:ln w="0">
            <a:noFill/>
          </a:ln>
        </p:spPr>
      </p:pic>
    </p:spTree>
  </p:cSld>
  <mc:AlternateContent>
    <mc:Choice Requires="p14">
      <p:transition p14:dur="10"/>
    </mc:Choice>
    <mc:Fallback>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539640" y="524880"/>
            <a:ext cx="8228880" cy="455040"/>
          </a:xfrm>
          <a:prstGeom prst="rect">
            <a:avLst/>
          </a:prstGeom>
          <a:noFill/>
          <a:ln w="0">
            <a:noFill/>
          </a:ln>
        </p:spPr>
        <p:style>
          <a:lnRef idx="0"/>
          <a:fillRef idx="0"/>
          <a:effectRef idx="0"/>
          <a:fontRef idx="minor"/>
        </p:style>
        <p:txBody>
          <a:bodyPr lIns="90000" rIns="90000" tIns="45000" bIns="45000" anchor="ctr">
            <a:normAutofit fontScale="51000"/>
          </a:bodyPr>
          <a:p>
            <a:pPr>
              <a:lnSpc>
                <a:spcPct val="100000"/>
              </a:lnSpc>
            </a:pPr>
            <a:r>
              <a:rPr b="0" lang="de-DE" sz="4000" spc="-1" strike="noStrike">
                <a:solidFill>
                  <a:srgbClr val="404040"/>
                </a:solidFill>
                <a:latin typeface="Arial"/>
              </a:rPr>
              <a:t>Stadt?</a:t>
            </a:r>
            <a:endParaRPr b="0" lang="de-DE" sz="4000" spc="-1" strike="noStrike">
              <a:latin typeface="Arial"/>
            </a:endParaRPr>
          </a:p>
        </p:txBody>
      </p:sp>
      <p:sp>
        <p:nvSpPr>
          <p:cNvPr id="192" name="CustomShape 2"/>
          <p:cNvSpPr/>
          <p:nvPr/>
        </p:nvSpPr>
        <p:spPr>
          <a:xfrm>
            <a:off x="628560" y="1702800"/>
            <a:ext cx="7886160" cy="4847400"/>
          </a:xfrm>
          <a:prstGeom prst="rect">
            <a:avLst/>
          </a:prstGeom>
          <a:noFill/>
          <a:ln w="0">
            <a:noFill/>
          </a:ln>
        </p:spPr>
        <p:style>
          <a:lnRef idx="0"/>
          <a:fillRef idx="0"/>
          <a:effectRef idx="0"/>
          <a:fontRef idx="minor"/>
        </p:style>
        <p:txBody>
          <a:bodyPr lIns="90000" rIns="90000" tIns="45000" bIns="45000">
            <a:normAutofit/>
          </a:bodyPr>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nSpc>
                <a:spcPct val="100000"/>
              </a:lnSpc>
              <a:spcBef>
                <a:spcPts val="300"/>
              </a:spcBef>
              <a:tabLst>
                <a:tab algn="l" pos="0"/>
              </a:tabLst>
            </a:pPr>
            <a:endParaRPr b="0" lang="de-DE" sz="1800" spc="-1" strike="noStrike">
              <a:latin typeface="Arial"/>
            </a:endParaRPr>
          </a:p>
          <a:p>
            <a:pPr algn="r">
              <a:lnSpc>
                <a:spcPct val="100000"/>
              </a:lnSpc>
              <a:spcBef>
                <a:spcPts val="300"/>
              </a:spcBef>
              <a:tabLst>
                <a:tab algn="l" pos="0"/>
              </a:tabLst>
            </a:pPr>
            <a:endParaRPr b="0" lang="de-DE" sz="1800" spc="-1" strike="noStrike">
              <a:latin typeface="Arial"/>
            </a:endParaRPr>
          </a:p>
          <a:p>
            <a:pPr algn="r">
              <a:lnSpc>
                <a:spcPct val="100000"/>
              </a:lnSpc>
              <a:spcBef>
                <a:spcPts val="300"/>
              </a:spcBef>
              <a:tabLst>
                <a:tab algn="l" pos="0"/>
              </a:tabLst>
            </a:pPr>
            <a:endParaRPr b="0" lang="de-DE" sz="1800" spc="-1" strike="noStrike">
              <a:latin typeface="Arial"/>
            </a:endParaRPr>
          </a:p>
          <a:p>
            <a:pPr algn="r">
              <a:lnSpc>
                <a:spcPct val="100000"/>
              </a:lnSpc>
              <a:spcBef>
                <a:spcPts val="300"/>
              </a:spcBef>
              <a:tabLst>
                <a:tab algn="l" pos="0"/>
              </a:tabLst>
            </a:pPr>
            <a:r>
              <a:rPr b="0" lang="de-DE" sz="2400" spc="-1" strike="noStrike">
                <a:solidFill>
                  <a:srgbClr val="595959"/>
                </a:solidFill>
                <a:latin typeface="Arial"/>
              </a:rPr>
              <a:t>kennen die Lernenden schon aus der Sekundarstufe I</a:t>
            </a:r>
            <a:endParaRPr b="0" lang="de-DE" sz="2400" spc="-1" strike="noStrike">
              <a:latin typeface="Arial"/>
            </a:endParaRPr>
          </a:p>
        </p:txBody>
      </p:sp>
      <p:pic>
        <p:nvPicPr>
          <p:cNvPr id="193" name="Grafik 6" descr=""/>
          <p:cNvPicPr/>
          <p:nvPr/>
        </p:nvPicPr>
        <p:blipFill>
          <a:blip r:embed="rId1"/>
          <a:stretch/>
        </p:blipFill>
        <p:spPr>
          <a:xfrm>
            <a:off x="1949400" y="1196640"/>
            <a:ext cx="5409360" cy="3598920"/>
          </a:xfrm>
          <a:prstGeom prst="rect">
            <a:avLst/>
          </a:prstGeom>
          <a:ln w="0">
            <a:noFill/>
          </a:ln>
        </p:spPr>
      </p:pic>
      <p:sp>
        <p:nvSpPr>
          <p:cNvPr id="194" name="CustomShape 3"/>
          <p:cNvSpPr/>
          <p:nvPr/>
        </p:nvSpPr>
        <p:spPr>
          <a:xfrm>
            <a:off x="2811240" y="4843080"/>
            <a:ext cx="4571280" cy="33336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de-DE" sz="800" spc="-1" strike="noStrike">
                <a:solidFill>
                  <a:srgbClr val="000000"/>
                </a:solidFill>
                <a:latin typeface="Arial"/>
                <a:ea typeface="DejaVu Sans"/>
              </a:rPr>
              <a:t>Metropolitan School (</a:t>
            </a:r>
            <a:r>
              <a:rPr b="0" lang="de-DE" sz="800" spc="-1" strike="noStrike" u="sng">
                <a:solidFill>
                  <a:srgbClr val="0066cc"/>
                </a:solidFill>
                <a:uFillTx/>
                <a:latin typeface="Arial"/>
                <a:ea typeface="DejaVu Sans"/>
                <a:hlinkClick r:id="rId2"/>
              </a:rPr>
              <a:t>https://commons.wikimedia.org/wiki/File:Unterricht.jpg</a:t>
            </a:r>
            <a:r>
              <a:rPr b="0" lang="de-DE" sz="800" spc="-1" strike="noStrike">
                <a:solidFill>
                  <a:srgbClr val="000000"/>
                </a:solidFill>
                <a:latin typeface="Arial"/>
                <a:ea typeface="DejaVu Sans"/>
              </a:rPr>
              <a:t>), „Unterricht“, </a:t>
            </a:r>
            <a:r>
              <a:rPr b="0" lang="de-DE" sz="800" spc="-1" strike="noStrike" u="sng">
                <a:solidFill>
                  <a:srgbClr val="0066cc"/>
                </a:solidFill>
                <a:uFillTx/>
                <a:latin typeface="Arial"/>
                <a:ea typeface="DejaVu Sans"/>
                <a:hlinkClick r:id="rId3"/>
              </a:rPr>
              <a:t>https://creativecommons.org/licenses/by-sa/3.0/legalcode</a:t>
            </a:r>
            <a:r>
              <a:rPr b="0" lang="de-DE" sz="800" spc="-1" strike="noStrike">
                <a:solidFill>
                  <a:srgbClr val="000000"/>
                </a:solidFill>
                <a:latin typeface="Arial"/>
                <a:ea typeface="DejaVu Sans"/>
              </a:rPr>
              <a:t>  </a:t>
            </a:r>
            <a:endParaRPr b="0" lang="de-DE" sz="800" spc="-1" strike="noStrike">
              <a:latin typeface="Arial"/>
            </a:endParaRPr>
          </a:p>
        </p:txBody>
      </p:sp>
    </p:spTree>
  </p:cSld>
  <mc:AlternateContent>
    <mc:Choice Requires="p14">
      <p:transition p14:dur="10"/>
    </mc:Choice>
    <mc:Fallback>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32760" y="6557760"/>
            <a:ext cx="1011600" cy="295560"/>
          </a:xfrm>
          <a:prstGeom prst="rect">
            <a:avLst/>
          </a:prstGeom>
          <a:noFill/>
          <a:ln w="0">
            <a:noFill/>
          </a:ln>
        </p:spPr>
        <p:style>
          <a:lnRef idx="0"/>
          <a:fillRef idx="0"/>
          <a:effectRef idx="0"/>
          <a:fontRef idx="minor"/>
        </p:style>
        <p:txBody>
          <a:bodyPr wrap="none" lIns="90000" rIns="90000" tIns="45000" bIns="45000">
            <a:spAutoFit/>
          </a:bodyPr>
          <a:p>
            <a:pPr algn="ctr">
              <a:lnSpc>
                <a:spcPct val="100000"/>
              </a:lnSpc>
            </a:pPr>
            <a:r>
              <a:rPr b="0" lang="de-DE" sz="1350" spc="-1" strike="noStrike">
                <a:solidFill>
                  <a:srgbClr val="000000"/>
                </a:solidFill>
                <a:latin typeface="Arial"/>
                <a:ea typeface="DejaVu Sans"/>
              </a:rPr>
              <a:t>Standard 6</a:t>
            </a:r>
            <a:endParaRPr b="0" lang="de-DE" sz="1350" spc="-1" strike="noStrike">
              <a:latin typeface="Arial"/>
            </a:endParaRPr>
          </a:p>
        </p:txBody>
      </p:sp>
      <p:pic>
        <p:nvPicPr>
          <p:cNvPr id="196" name="Grafik 6" descr=""/>
          <p:cNvPicPr/>
          <p:nvPr/>
        </p:nvPicPr>
        <p:blipFill>
          <a:blip r:embed="rId1"/>
          <a:stretch/>
        </p:blipFill>
        <p:spPr>
          <a:xfrm>
            <a:off x="0" y="498240"/>
            <a:ext cx="9143280" cy="5861160"/>
          </a:xfrm>
          <a:prstGeom prst="rect">
            <a:avLst/>
          </a:prstGeom>
          <a:ln w="0">
            <a:noFill/>
          </a:ln>
        </p:spPr>
      </p:pic>
      <p:sp>
        <p:nvSpPr>
          <p:cNvPr id="197" name="CustomShape 2"/>
          <p:cNvSpPr/>
          <p:nvPr/>
        </p:nvSpPr>
        <p:spPr>
          <a:xfrm>
            <a:off x="179640" y="3047400"/>
            <a:ext cx="8784360" cy="1100880"/>
          </a:xfrm>
          <a:prstGeom prst="roundRect">
            <a:avLst>
              <a:gd name="adj" fmla="val 16667"/>
            </a:avLst>
          </a:prstGeom>
          <a:solidFill>
            <a:srgbClr val="ffff00">
              <a:alpha val="20000"/>
            </a:srgbClr>
          </a:solidFill>
          <a:ln w="57150">
            <a:solidFill>
              <a:srgbClr val="ffff51"/>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p14:dur="10"/>
    </mc:Choice>
    <mc:Fallback>
      <p:transition/>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22" presetSubtype="8">
                                  <p:stCondLst>
                                    <p:cond delay="0"/>
                                  </p:stCondLst>
                                  <p:childTnLst>
                                    <p:set>
                                      <p:cBhvr>
                                        <p:cTn id="6" dur="1" fill="hold">
                                          <p:stCondLst>
                                            <p:cond delay="0"/>
                                          </p:stCondLst>
                                        </p:cTn>
                                        <p:tgtEl>
                                          <p:spTgt spid="197"/>
                                        </p:tgtEl>
                                        <p:attrNameLst>
                                          <p:attrName>style.visibility</p:attrName>
                                        </p:attrNameLst>
                                      </p:cBhvr>
                                      <p:to>
                                        <p:strVal val="visible"/>
                                      </p:to>
                                    </p:set>
                                    <p:animEffect filter="wipe(left)" transition="in">
                                      <p:cBhvr additive="repl">
                                        <p:cTn id="7"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32760" y="6557760"/>
            <a:ext cx="1011600" cy="295560"/>
          </a:xfrm>
          <a:prstGeom prst="rect">
            <a:avLst/>
          </a:prstGeom>
          <a:noFill/>
          <a:ln w="0">
            <a:noFill/>
          </a:ln>
        </p:spPr>
        <p:style>
          <a:lnRef idx="0"/>
          <a:fillRef idx="0"/>
          <a:effectRef idx="0"/>
          <a:fontRef idx="minor"/>
        </p:style>
        <p:txBody>
          <a:bodyPr wrap="none" lIns="90000" rIns="90000" tIns="45000" bIns="45000">
            <a:spAutoFit/>
          </a:bodyPr>
          <a:p>
            <a:pPr algn="ctr">
              <a:lnSpc>
                <a:spcPct val="100000"/>
              </a:lnSpc>
            </a:pPr>
            <a:r>
              <a:rPr b="0" lang="de-DE" sz="1350" spc="-1" strike="noStrike">
                <a:solidFill>
                  <a:srgbClr val="000000"/>
                </a:solidFill>
                <a:latin typeface="Arial"/>
                <a:ea typeface="DejaVu Sans"/>
              </a:rPr>
              <a:t>Standard 8</a:t>
            </a:r>
            <a:endParaRPr b="0" lang="de-DE" sz="1350" spc="-1" strike="noStrike">
              <a:latin typeface="Arial"/>
            </a:endParaRPr>
          </a:p>
        </p:txBody>
      </p:sp>
      <p:pic>
        <p:nvPicPr>
          <p:cNvPr id="199" name="Grafik 1" descr=""/>
          <p:cNvPicPr/>
          <p:nvPr/>
        </p:nvPicPr>
        <p:blipFill>
          <a:blip r:embed="rId1"/>
          <a:stretch/>
        </p:blipFill>
        <p:spPr>
          <a:xfrm>
            <a:off x="0" y="499320"/>
            <a:ext cx="9143280" cy="5858640"/>
          </a:xfrm>
          <a:prstGeom prst="rect">
            <a:avLst/>
          </a:prstGeom>
          <a:ln w="0">
            <a:noFill/>
          </a:ln>
        </p:spPr>
      </p:pic>
      <p:sp>
        <p:nvSpPr>
          <p:cNvPr id="200" name="CustomShape 2"/>
          <p:cNvSpPr/>
          <p:nvPr/>
        </p:nvSpPr>
        <p:spPr>
          <a:xfrm>
            <a:off x="107640" y="3047400"/>
            <a:ext cx="8928360" cy="596880"/>
          </a:xfrm>
          <a:prstGeom prst="roundRect">
            <a:avLst>
              <a:gd name="adj" fmla="val 16667"/>
            </a:avLst>
          </a:prstGeom>
          <a:solidFill>
            <a:srgbClr val="ffff00">
              <a:alpha val="20000"/>
            </a:srgbClr>
          </a:solidFill>
          <a:ln w="57150">
            <a:solidFill>
              <a:srgbClr val="ffff51"/>
            </a:solidFill>
            <a:round/>
          </a:ln>
        </p:spPr>
        <p:style>
          <a:lnRef idx="2">
            <a:schemeClr val="accent1">
              <a:shade val="50000"/>
            </a:schemeClr>
          </a:lnRef>
          <a:fillRef idx="1">
            <a:schemeClr val="accent1"/>
          </a:fillRef>
          <a:effectRef idx="0">
            <a:schemeClr val="accent1"/>
          </a:effectRef>
          <a:fontRef idx="minor"/>
        </p:style>
      </p:sp>
      <p:sp>
        <p:nvSpPr>
          <p:cNvPr id="201" name="CustomShape 3"/>
          <p:cNvSpPr/>
          <p:nvPr/>
        </p:nvSpPr>
        <p:spPr>
          <a:xfrm>
            <a:off x="107640" y="4221000"/>
            <a:ext cx="8928360" cy="863280"/>
          </a:xfrm>
          <a:prstGeom prst="roundRect">
            <a:avLst>
              <a:gd name="adj" fmla="val 16667"/>
            </a:avLst>
          </a:prstGeom>
          <a:solidFill>
            <a:srgbClr val="ffff00">
              <a:alpha val="20000"/>
            </a:srgbClr>
          </a:solidFill>
          <a:ln w="57150">
            <a:solidFill>
              <a:srgbClr val="ffff51"/>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p14:dur="10"/>
    </mc:Choice>
    <mc:Fallback>
      <p:transition/>
    </mc:Fallback>
  </mc:AlternateContent>
  <p:timing>
    <p:tnLst>
      <p:par>
        <p:cTn id="8" dur="indefinite" restart="never" nodeType="tmRoot">
          <p:childTnLst>
            <p:seq>
              <p:cTn id="9" dur="indefinite" nodeType="mainSeq">
                <p:childTnLst>
                  <p:par>
                    <p:cTn id="10" fill="hold">
                      <p:stCondLst>
                        <p:cond delay="0"/>
                      </p:stCondLst>
                      <p:childTnLst>
                        <p:par>
                          <p:cTn id="11" fill="hold">
                            <p:stCondLst>
                              <p:cond delay="0"/>
                            </p:stCondLst>
                            <p:childTnLst>
                              <p:par>
                                <p:cTn id="12" nodeType="afterEffect" fill="hold" presetClass="entr" presetID="22" presetSubtype="8">
                                  <p:stCondLst>
                                    <p:cond delay="500"/>
                                  </p:stCondLst>
                                  <p:childTnLst>
                                    <p:set>
                                      <p:cBhvr>
                                        <p:cTn id="13" dur="1" fill="hold">
                                          <p:stCondLst>
                                            <p:cond delay="0"/>
                                          </p:stCondLst>
                                        </p:cTn>
                                        <p:tgtEl>
                                          <p:spTgt spid="200"/>
                                        </p:tgtEl>
                                        <p:attrNameLst>
                                          <p:attrName>style.visibility</p:attrName>
                                        </p:attrNameLst>
                                      </p:cBhvr>
                                      <p:to>
                                        <p:strVal val="visible"/>
                                      </p:to>
                                    </p:set>
                                    <p:animEffect filter="wipe(left)" transition="in">
                                      <p:cBhvr additive="repl">
                                        <p:cTn id="14" dur="500"/>
                                        <p:tgtEl>
                                          <p:spTgt spid="200"/>
                                        </p:tgtEl>
                                      </p:cBhvr>
                                    </p:animEffect>
                                  </p:childTnLst>
                                </p:cTn>
                              </p:par>
                            </p:childTnLst>
                          </p:cTn>
                        </p:par>
                        <p:par>
                          <p:cTn id="15" fill="hold">
                            <p:stCondLst>
                              <p:cond delay="1000"/>
                            </p:stCondLst>
                            <p:childTnLst>
                              <p:par>
                                <p:cTn id="16" nodeType="afterEffect" fill="hold" presetClass="entr" presetID="22" presetSubtype="8">
                                  <p:stCondLst>
                                    <p:cond delay="500"/>
                                  </p:stCondLst>
                                  <p:childTnLst>
                                    <p:set>
                                      <p:cBhvr>
                                        <p:cTn id="17" dur="1" fill="hold">
                                          <p:stCondLst>
                                            <p:cond delay="0"/>
                                          </p:stCondLst>
                                        </p:cTn>
                                        <p:tgtEl>
                                          <p:spTgt spid="201"/>
                                        </p:tgtEl>
                                        <p:attrNameLst>
                                          <p:attrName>style.visibility</p:attrName>
                                        </p:attrNameLst>
                                      </p:cBhvr>
                                      <p:to>
                                        <p:strVal val="visible"/>
                                      </p:to>
                                    </p:set>
                                    <p:animEffect filter="wipe(left)" transition="in">
                                      <p:cBhvr additive="repl">
                                        <p:cTn id="18"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79920" y="6557760"/>
            <a:ext cx="1106280" cy="295560"/>
          </a:xfrm>
          <a:prstGeom prst="rect">
            <a:avLst/>
          </a:prstGeom>
          <a:noFill/>
          <a:ln w="0">
            <a:noFill/>
          </a:ln>
        </p:spPr>
        <p:style>
          <a:lnRef idx="0"/>
          <a:fillRef idx="0"/>
          <a:effectRef idx="0"/>
          <a:fontRef idx="minor"/>
        </p:style>
        <p:txBody>
          <a:bodyPr wrap="none" lIns="90000" rIns="90000" tIns="45000" bIns="45000">
            <a:spAutoFit/>
          </a:bodyPr>
          <a:p>
            <a:pPr algn="ctr">
              <a:lnSpc>
                <a:spcPct val="100000"/>
              </a:lnSpc>
            </a:pPr>
            <a:r>
              <a:rPr b="0" lang="de-DE" sz="1350" spc="-1" strike="noStrike">
                <a:solidFill>
                  <a:srgbClr val="000000"/>
                </a:solidFill>
                <a:latin typeface="Arial"/>
                <a:ea typeface="DejaVu Sans"/>
              </a:rPr>
              <a:t>Standard 10</a:t>
            </a:r>
            <a:endParaRPr b="0" lang="de-DE" sz="1350" spc="-1" strike="noStrike">
              <a:latin typeface="Arial"/>
            </a:endParaRPr>
          </a:p>
        </p:txBody>
      </p:sp>
    </p:spTree>
  </p:cSld>
  <mc:AlternateContent>
    <mc:Choice Requires="p14">
      <p:transition p14:dur="1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f5f5f"/>
      </a:dk2>
      <a:lt2>
        <a:srgbClr val="bf0000"/>
      </a:lt2>
      <a:accent1>
        <a:srgbClr val="ff6d6d"/>
      </a:accent1>
      <a:accent2>
        <a:srgbClr val="bf0000"/>
      </a:accent2>
      <a:accent3>
        <a:srgbClr val="bf0000"/>
      </a:accent3>
      <a:accent4>
        <a:srgbClr val="920000"/>
      </a:accent4>
      <a:accent5>
        <a:srgbClr val="c9c9c9"/>
      </a:accent5>
      <a:accent6>
        <a:srgbClr val="920000"/>
      </a:accent6>
      <a:hlink>
        <a:srgbClr val="0066cc"/>
      </a:hlink>
      <a:folHlink>
        <a:srgbClr val="7030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f5f5f"/>
      </a:dk2>
      <a:lt2>
        <a:srgbClr val="bf0000"/>
      </a:lt2>
      <a:accent1>
        <a:srgbClr val="ff6d6d"/>
      </a:accent1>
      <a:accent2>
        <a:srgbClr val="bf0000"/>
      </a:accent2>
      <a:accent3>
        <a:srgbClr val="bf0000"/>
      </a:accent3>
      <a:accent4>
        <a:srgbClr val="920000"/>
      </a:accent4>
      <a:accent5>
        <a:srgbClr val="c9c9c9"/>
      </a:accent5>
      <a:accent6>
        <a:srgbClr val="920000"/>
      </a:accent6>
      <a:hlink>
        <a:srgbClr val="0066cc"/>
      </a:hlink>
      <a:folHlink>
        <a:srgbClr val="7030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f5f5f"/>
      </a:dk2>
      <a:lt2>
        <a:srgbClr val="bf0000"/>
      </a:lt2>
      <a:accent1>
        <a:srgbClr val="ff6d6d"/>
      </a:accent1>
      <a:accent2>
        <a:srgbClr val="bf0000"/>
      </a:accent2>
      <a:accent3>
        <a:srgbClr val="bf0000"/>
      </a:accent3>
      <a:accent4>
        <a:srgbClr val="920000"/>
      </a:accent4>
      <a:accent5>
        <a:srgbClr val="c9c9c9"/>
      </a:accent5>
      <a:accent6>
        <a:srgbClr val="920000"/>
      </a:accent6>
      <a:hlink>
        <a:srgbClr val="0066cc"/>
      </a:hlink>
      <a:folHlink>
        <a:srgbClr val="7030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f5f5f"/>
      </a:dk2>
      <a:lt2>
        <a:srgbClr val="bf0000"/>
      </a:lt2>
      <a:accent1>
        <a:srgbClr val="ff6d6d"/>
      </a:accent1>
      <a:accent2>
        <a:srgbClr val="bf0000"/>
      </a:accent2>
      <a:accent3>
        <a:srgbClr val="bf0000"/>
      </a:accent3>
      <a:accent4>
        <a:srgbClr val="920000"/>
      </a:accent4>
      <a:accent5>
        <a:srgbClr val="c9c9c9"/>
      </a:accent5>
      <a:accent6>
        <a:srgbClr val="920000"/>
      </a:accent6>
      <a:hlink>
        <a:srgbClr val="0066cc"/>
      </a:hlink>
      <a:folHlink>
        <a:srgbClr val="7030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f5f5f"/>
      </a:dk2>
      <a:lt2>
        <a:srgbClr val="bf0000"/>
      </a:lt2>
      <a:accent1>
        <a:srgbClr val="ff6d6d"/>
      </a:accent1>
      <a:accent2>
        <a:srgbClr val="bf0000"/>
      </a:accent2>
      <a:accent3>
        <a:srgbClr val="bf0000"/>
      </a:accent3>
      <a:accent4>
        <a:srgbClr val="920000"/>
      </a:accent4>
      <a:accent5>
        <a:srgbClr val="c9c9c9"/>
      </a:accent5>
      <a:accent6>
        <a:srgbClr val="920000"/>
      </a:accent6>
      <a:hlink>
        <a:srgbClr val="0066cc"/>
      </a:hlink>
      <a:folHlink>
        <a:srgbClr val="7030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Präsentation Vorlage</Template>
  <TotalTime>5</TotalTime>
  <Application>LibreOffice/7.0.4.2$Linux_X86_64 LibreOffice_project/00$Build-2</Application>
  <AppVersion>15.0000</AppVersion>
  <Words>2167</Words>
  <Paragraphs>242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2021-07-19T13:55:34Z</dcterms:created>
  <dc:creator/>
  <dc:description/>
  <dc:language>de-DE</dc:language>
  <cp:lastModifiedBy/>
  <dcterms:modified xsi:type="dcterms:W3CDTF">2023-03-23T07:50:04Z</dcterms:modified>
  <cp:revision>3</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29</vt:i4>
  </property>
  <property fmtid="{D5CDD505-2E9C-101B-9397-08002B2CF9AE}" pid="3" name="PresentationFormat">
    <vt:lpwstr>Bildschirmpräsentation (4:3)</vt:lpwstr>
  </property>
  <property fmtid="{D5CDD505-2E9C-101B-9397-08002B2CF9AE}" pid="4" name="Slides">
    <vt:i4>32</vt:i4>
  </property>
</Properties>
</file>