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86" r:id="rId3"/>
    <p:sldId id="287" r:id="rId4"/>
    <p:sldId id="288" r:id="rId5"/>
    <p:sldId id="289" r:id="rId6"/>
    <p:sldId id="290" r:id="rId7"/>
    <p:sldId id="291" r:id="rId8"/>
    <p:sldId id="292" r:id="rId9"/>
    <p:sldId id="293" r:id="rId10"/>
    <p:sldId id="294" r:id="rId11"/>
    <p:sldId id="295" r:id="rId12"/>
    <p:sldId id="296" r:id="rId13"/>
    <p:sldId id="297" r:id="rId14"/>
    <p:sldId id="298" r:id="rId15"/>
    <p:sldId id="299" r:id="rId16"/>
    <p:sldId id="301" r:id="rId17"/>
    <p:sldId id="300" r:id="rId18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64"/>
    <p:restoredTop sz="96405"/>
  </p:normalViewPr>
  <p:slideViewPr>
    <p:cSldViewPr snapToGrid="0" snapToObjects="1">
      <p:cViewPr varScale="1">
        <p:scale>
          <a:sx n="126" d="100"/>
          <a:sy n="126" d="100"/>
        </p:scale>
        <p:origin x="232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0" name="Abgerundetes Rechteck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0" name="Rechteck 9"/>
          <p:cNvSpPr/>
          <p:nvPr userDrawn="1"/>
        </p:nvSpPr>
        <p:spPr>
          <a:xfrm>
            <a:off x="1" y="3650400"/>
            <a:ext cx="12192001" cy="244800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Titel 7"/>
          <p:cNvSpPr>
            <a:spLocks noGrp="1"/>
          </p:cNvSpPr>
          <p:nvPr>
            <p:ph type="ctrTitle" hasCustomPrompt="1"/>
          </p:nvPr>
        </p:nvSpPr>
        <p:spPr>
          <a:xfrm>
            <a:off x="609601" y="2132857"/>
            <a:ext cx="11111409" cy="1470025"/>
          </a:xfrm>
        </p:spPr>
        <p:txBody>
          <a:bodyPr anchor="b">
            <a:noAutofit/>
          </a:bodyPr>
          <a:lstStyle>
            <a:lvl1pPr algn="l">
              <a:defRPr sz="4800" baseline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r>
              <a:rPr kumimoji="0" lang="de-DE" dirty="0"/>
              <a:t>Titel der gesamten Präsentation</a:t>
            </a:r>
            <a:endParaRPr kumimoji="0" lang="en-US" dirty="0"/>
          </a:p>
        </p:txBody>
      </p:sp>
      <p:sp>
        <p:nvSpPr>
          <p:cNvPr id="9" name="Untertitel 8"/>
          <p:cNvSpPr>
            <a:spLocks noGrp="1"/>
          </p:cNvSpPr>
          <p:nvPr>
            <p:ph type="subTitle" idx="1" hasCustomPrompt="1"/>
          </p:nvPr>
        </p:nvSpPr>
        <p:spPr>
          <a:xfrm>
            <a:off x="638085" y="3901087"/>
            <a:ext cx="6575492" cy="1690138"/>
          </a:xfrm>
        </p:spPr>
        <p:txBody>
          <a:bodyPr>
            <a:normAutofit/>
          </a:bodyPr>
          <a:lstStyle>
            <a:lvl1pPr marL="64008" indent="0" algn="l">
              <a:buNone/>
              <a:defRPr sz="24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de-DE" dirty="0"/>
              <a:t>Anlass der Präsentation</a:t>
            </a:r>
            <a:br>
              <a:rPr kumimoji="0" lang="de-DE" dirty="0"/>
            </a:br>
            <a:r>
              <a:rPr kumimoji="0" lang="de-DE" dirty="0"/>
              <a:t>Name des/der Vortragenden </a:t>
            </a:r>
            <a:endParaRPr kumimoji="0" lang="en-US" dirty="0"/>
          </a:p>
        </p:txBody>
      </p:sp>
      <p:sp>
        <p:nvSpPr>
          <p:cNvPr id="21" name="Datumsplatzhalter 13"/>
          <p:cNvSpPr>
            <a:spLocks noGrp="1"/>
          </p:cNvSpPr>
          <p:nvPr>
            <p:ph type="dt" sz="half" idx="2"/>
          </p:nvPr>
        </p:nvSpPr>
        <p:spPr>
          <a:xfrm>
            <a:off x="10530308" y="6117273"/>
            <a:ext cx="1182316" cy="3600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 dirty="0"/>
          </a:p>
        </p:txBody>
      </p:sp>
      <p:sp>
        <p:nvSpPr>
          <p:cNvPr id="11" name="Fußzeilenplatzhalter 2">
            <a:extLst>
              <a:ext uri="{FF2B5EF4-FFF2-40B4-BE49-F238E27FC236}">
                <a16:creationId xmlns:a16="http://schemas.microsoft.com/office/drawing/2014/main" id="{BA06910F-1C0C-AF45-9E31-259F101F2B9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6000" y="6129280"/>
            <a:ext cx="3600000" cy="3600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8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ZSL-Konzeptionsgruppe Geographie</a:t>
            </a:r>
          </a:p>
        </p:txBody>
      </p:sp>
      <p:pic>
        <p:nvPicPr>
          <p:cNvPr id="12" name="Grafik 7">
            <a:extLst>
              <a:ext uri="{FF2B5EF4-FFF2-40B4-BE49-F238E27FC236}">
                <a16:creationId xmlns:a16="http://schemas.microsoft.com/office/drawing/2014/main" id="{F0659010-3031-3246-969C-F1371C29707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82472" y="450000"/>
            <a:ext cx="437235" cy="59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Grafik 2">
            <a:extLst>
              <a:ext uri="{FF2B5EF4-FFF2-40B4-BE49-F238E27FC236}">
                <a16:creationId xmlns:a16="http://schemas.microsoft.com/office/drawing/2014/main" id="{47711045-AEF9-6243-BDC5-C907F0144EF6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01416" y="323898"/>
            <a:ext cx="2111208" cy="9272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236006"/>
      </p:ext>
    </p:extLst>
  </p:cSld>
  <p:clrMapOvr>
    <a:masterClrMapping/>
  </p:clrMapOvr>
  <p:transition>
    <p:pull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09600" y="1628800"/>
            <a:ext cx="10972800" cy="4032448"/>
          </a:xfrm>
        </p:spPr>
        <p:txBody>
          <a:bodyPr/>
          <a:lstStyle/>
          <a:p>
            <a:pPr lvl="0" eaLnBrk="1" latinLnBrk="0" hangingPunct="1"/>
            <a:r>
              <a:rPr lang="de-DE"/>
              <a:t>Mastertextformat bearbeiten</a:t>
            </a:r>
          </a:p>
        </p:txBody>
      </p:sp>
      <p:sp>
        <p:nvSpPr>
          <p:cNvPr id="20" name="Titel 1"/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066800"/>
          </a:xfrm>
        </p:spPr>
        <p:txBody>
          <a:bodyPr/>
          <a:lstStyle>
            <a:lvl1pPr algn="l"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kumimoji="0" lang="de-DE"/>
              <a:t>Mastertitelformat bearbeiten</a:t>
            </a:r>
            <a:endParaRPr kumimoji="0" lang="en-US" dirty="0"/>
          </a:p>
        </p:txBody>
      </p:sp>
      <p:sp>
        <p:nvSpPr>
          <p:cNvPr id="5" name="Fußzeilenplatzhalter 2">
            <a:extLst>
              <a:ext uri="{FF2B5EF4-FFF2-40B4-BE49-F238E27FC236}">
                <a16:creationId xmlns:a16="http://schemas.microsoft.com/office/drawing/2014/main" id="{33BDCB04-9FD1-7B4B-A8D5-02638769B09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6000" y="6165344"/>
            <a:ext cx="3600000" cy="3600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8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ZSL-Konzeptionsgruppe Geographie</a:t>
            </a:r>
          </a:p>
        </p:txBody>
      </p:sp>
    </p:spTree>
    <p:extLst>
      <p:ext uri="{BB962C8B-B14F-4D97-AF65-F5344CB8AC3E}">
        <p14:creationId xmlns:p14="http://schemas.microsoft.com/office/powerpoint/2010/main" val="53874918"/>
      </p:ext>
    </p:extLst>
  </p:cSld>
  <p:clrMapOvr>
    <a:masterClrMapping/>
  </p:clrMapOvr>
  <p:transition>
    <p:pull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8FECE50-8D41-FE4C-927F-D155AA2006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32656"/>
            <a:ext cx="10972800" cy="1066800"/>
          </a:xfrm>
        </p:spPr>
        <p:txBody>
          <a:bodyPr/>
          <a:lstStyle>
            <a:lvl1pPr>
              <a:defRPr sz="3000" baseline="0">
                <a:latin typeface="Arial" panose="020B0604020202020204" pitchFamily="34" charset="0"/>
              </a:defRPr>
            </a:lvl1pPr>
          </a:lstStyle>
          <a:p>
            <a:r>
              <a:rPr lang="de-DE"/>
              <a:t>Mastertitelformat bearbeiten</a:t>
            </a: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FCA173D-0281-7F4B-A142-3581ACFBB5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296000" y="6165344"/>
            <a:ext cx="3600000" cy="360000"/>
          </a:xfrm>
        </p:spPr>
        <p:txBody>
          <a:bodyPr/>
          <a:lstStyle>
            <a:lvl1pPr algn="ctr">
              <a:defRPr/>
            </a:lvl1pPr>
          </a:lstStyle>
          <a:p>
            <a:r>
              <a:rPr lang="de-DE"/>
              <a:t>ZSL-Konzeptionsgruppe Geographie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293582091"/>
      </p:ext>
    </p:extLst>
  </p:cSld>
  <p:clrMapOvr>
    <a:masterClrMapping/>
  </p:clrMapOvr>
  <p:transition>
    <p:pull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3B5787CD-464D-FB49-A103-DFEE287E20E0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4296000" y="6237312"/>
            <a:ext cx="3600000" cy="360000"/>
          </a:xfrm>
        </p:spPr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04523308"/>
      </p:ext>
    </p:extLst>
  </p:cSld>
  <p:clrMapOvr>
    <a:masterClrMapping/>
  </p:clrMapOvr>
  <p:transition>
    <p:pull dir="r"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emf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E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hteck 28"/>
          <p:cNvSpPr/>
          <p:nvPr userDrawn="1"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rgbClr val="B8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2" name="Titelplatzhalter 21"/>
          <p:cNvSpPr>
            <a:spLocks noGrp="1"/>
          </p:cNvSpPr>
          <p:nvPr>
            <p:ph type="title"/>
          </p:nvPr>
        </p:nvSpPr>
        <p:spPr>
          <a:xfrm>
            <a:off x="609600" y="32362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de-DE" dirty="0"/>
              <a:t>Titelmasterformat durch Klicken bearbeiten</a:t>
            </a:r>
            <a:endParaRPr kumimoji="0" lang="en-US" dirty="0"/>
          </a:p>
        </p:txBody>
      </p:sp>
      <p:sp>
        <p:nvSpPr>
          <p:cNvPr id="13" name="Textplatzhalter 12"/>
          <p:cNvSpPr>
            <a:spLocks noGrp="1"/>
          </p:cNvSpPr>
          <p:nvPr>
            <p:ph type="body" idx="1"/>
          </p:nvPr>
        </p:nvSpPr>
        <p:spPr>
          <a:xfrm>
            <a:off x="609600" y="1700808"/>
            <a:ext cx="10972800" cy="4032448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de-DE" dirty="0"/>
              <a:t>Textmasterformat bearbeiten</a:t>
            </a:r>
          </a:p>
          <a:p>
            <a:pPr lvl="1" eaLnBrk="1" latinLnBrk="0" hangingPunct="1"/>
            <a:r>
              <a:rPr kumimoji="0" lang="de-DE" dirty="0"/>
              <a:t>Zweite Ebene</a:t>
            </a:r>
          </a:p>
          <a:p>
            <a:pPr lvl="2" eaLnBrk="1" latinLnBrk="0" hangingPunct="1"/>
            <a:r>
              <a:rPr kumimoji="0" lang="de-DE" dirty="0"/>
              <a:t>Dritte Ebene</a:t>
            </a:r>
          </a:p>
          <a:p>
            <a:pPr lvl="3" eaLnBrk="1" latinLnBrk="0" hangingPunct="1"/>
            <a:r>
              <a:rPr kumimoji="0" lang="de-DE" dirty="0"/>
              <a:t>Vierte Ebene</a:t>
            </a:r>
          </a:p>
        </p:txBody>
      </p:sp>
      <p:sp>
        <p:nvSpPr>
          <p:cNvPr id="8" name="Fußzeilenplatzhalter 2">
            <a:extLst>
              <a:ext uri="{FF2B5EF4-FFF2-40B4-BE49-F238E27FC236}">
                <a16:creationId xmlns:a16="http://schemas.microsoft.com/office/drawing/2014/main" id="{457F0DEF-E349-1345-AE7A-D6AA175692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6000" y="6192239"/>
            <a:ext cx="3600000" cy="360000"/>
          </a:xfrm>
          <a:prstGeom prst="rect">
            <a:avLst/>
          </a:prstGeom>
        </p:spPr>
        <p:txBody>
          <a:bodyPr vert="horz"/>
          <a:lstStyle>
            <a:lvl1pPr algn="ctr" eaLnBrk="1" latinLnBrk="0" hangingPunct="1">
              <a:defRPr kumimoji="0" sz="800" b="1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ZSL-Konzeptionsgruppe Geographie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D5B4E38C-118A-D24C-B9B5-3CB0412B9B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7056" y="5877272"/>
            <a:ext cx="1043560" cy="665014"/>
          </a:xfrm>
          <a:prstGeom prst="rect">
            <a:avLst/>
          </a:prstGeom>
        </p:spPr>
      </p:pic>
      <p:pic>
        <p:nvPicPr>
          <p:cNvPr id="10" name="Grafik 7">
            <a:extLst>
              <a:ext uri="{FF2B5EF4-FFF2-40B4-BE49-F238E27FC236}">
                <a16:creationId xmlns:a16="http://schemas.microsoft.com/office/drawing/2014/main" id="{C72C014B-C58F-504A-8DBA-5F3A6DFEA397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09600" y="5973336"/>
            <a:ext cx="351193" cy="4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116659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ransition>
    <p:pull dir="r"/>
  </p:transition>
  <p:hf hdr="0"/>
  <p:txStyles>
    <p:titleStyle>
      <a:lvl1pPr algn="l" rtl="0" eaLnBrk="1" latinLnBrk="0" hangingPunct="1">
        <a:spcBef>
          <a:spcPct val="0"/>
        </a:spcBef>
        <a:buNone/>
        <a:defRPr kumimoji="0" sz="3000" kern="1200" baseline="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58368" indent="-24688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4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923544" indent="-219456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79576" indent="-201168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2000" kern="1200" baseline="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389888" indent="-182880" algn="l" rtl="0" eaLnBrk="1" latinLnBrk="0" hangingPunct="1">
        <a:spcBef>
          <a:spcPts val="300"/>
        </a:spcBef>
        <a:buClr>
          <a:schemeClr val="tx1">
            <a:lumMod val="65000"/>
            <a:lumOff val="35000"/>
          </a:schemeClr>
        </a:buClr>
        <a:buFont typeface="Arial" pitchFamily="34" charset="0"/>
        <a:buChar char="•"/>
        <a:defRPr kumimoji="0" sz="1800" kern="1200">
          <a:solidFill>
            <a:schemeClr val="tx1">
              <a:lumMod val="65000"/>
              <a:lumOff val="3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256161/themengrafik-fast-food" TargetMode="Externa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256161/themengrafik-fast-food" TargetMode="Externa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52531/seefracht" TargetMode="External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" TargetMode="Externa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3d/" TargetMode="External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3d/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52511/tourismus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52774/fast-food" TargetMode="Externa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52780/fernsehunterhaltung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52783/musik" TargetMode="Externa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52786/jugendaustausch" TargetMode="Externa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52789/mode" TargetMode="Externa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256162/wohnkultur" TargetMode="Externa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pb.de/nachschlagen/zahlen-und-fakten/globalisierung/256161/themengrafik-fast-food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13AF2A6-84C1-E74A-B153-1F5E86BF4FC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9601" y="1772817"/>
            <a:ext cx="11111409" cy="1830066"/>
          </a:xfrm>
        </p:spPr>
        <p:txBody>
          <a:bodyPr/>
          <a:lstStyle/>
          <a:p>
            <a:r>
              <a:rPr lang="de-DE" sz="3600" dirty="0"/>
              <a:t>Veränderung der Raumstrukturen in ausgewählten Wirtschaftsregionen als Ergebnis wirtschaftlichen Handelns im Globalisierungsprozess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0E0E69-26C4-1C46-BF17-8EBAC65FC61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8084" y="3901087"/>
            <a:ext cx="10817037" cy="1690138"/>
          </a:xfrm>
        </p:spPr>
        <p:txBody>
          <a:bodyPr>
            <a:normAutofit lnSpcReduction="10000"/>
          </a:bodyPr>
          <a:lstStyle/>
          <a:p>
            <a:endParaRPr lang="de-DE" dirty="0"/>
          </a:p>
          <a:p>
            <a:r>
              <a:rPr lang="de-DE" sz="2800" dirty="0"/>
              <a:t>Eine Auswahl an Grafiken zum Einstieg in die Doppelstunde 1 „Globalisierung – Chance oder Risiko?“</a:t>
            </a:r>
          </a:p>
          <a:p>
            <a:r>
              <a:rPr lang="de-DE" sz="2800" dirty="0"/>
              <a:t>(siehe Unterrichtsentwurf)</a:t>
            </a:r>
          </a:p>
        </p:txBody>
      </p:sp>
    </p:spTree>
    <p:extLst>
      <p:ext uri="{BB962C8B-B14F-4D97-AF65-F5344CB8AC3E}">
        <p14:creationId xmlns:p14="http://schemas.microsoft.com/office/powerpoint/2010/main" val="1672881024"/>
      </p:ext>
    </p:extLst>
  </p:cSld>
  <p:clrMapOvr>
    <a:masterClrMapping/>
  </p:clrMapOvr>
  <p:transition>
    <p:pull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FFA2A91-D278-BA46-8A84-7D2D278454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6622FF2-6B27-1E4A-9BD4-9B69C8DA3983}"/>
              </a:ext>
            </a:extLst>
          </p:cNvPr>
          <p:cNvSpPr/>
          <p:nvPr/>
        </p:nvSpPr>
        <p:spPr>
          <a:xfrm>
            <a:off x="1934048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https://www.bpb.de/nachschlagen/zahlen-und-fakten/globalisierung/256161/themengrafik-fast-food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976248616"/>
      </p:ext>
    </p:extLst>
  </p:cSld>
  <p:clrMapOvr>
    <a:masterClrMapping/>
  </p:clrMapOvr>
  <p:transition>
    <p:pull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FFA2A91-D278-BA46-8A84-7D2D278454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6622FF2-6B27-1E4A-9BD4-9B69C8DA3983}"/>
              </a:ext>
            </a:extLst>
          </p:cNvPr>
          <p:cNvSpPr/>
          <p:nvPr/>
        </p:nvSpPr>
        <p:spPr>
          <a:xfrm>
            <a:off x="2084773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https://www.bpb.de/nachschlagen/zahlen-und-fakten/globalisierung/256161/themengrafik-fast-food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1709668389"/>
      </p:ext>
    </p:extLst>
  </p:cSld>
  <p:clrMapOvr>
    <a:masterClrMapping/>
  </p:clrMapOvr>
  <p:transition>
    <p:pull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48A75554-8247-084A-8599-5ADB0D738C5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E474457-1949-884B-A53C-DFCC72D72EF3}"/>
              </a:ext>
            </a:extLst>
          </p:cNvPr>
          <p:cNvSpPr/>
          <p:nvPr/>
        </p:nvSpPr>
        <p:spPr>
          <a:xfrm>
            <a:off x="2084773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https://www.bpb.de/nachschlagen/zahlen-und-fakten/globalisierung/52531/seefracht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3802427200"/>
      </p:ext>
    </p:extLst>
  </p:cSld>
  <p:clrMapOvr>
    <a:masterClrMapping/>
  </p:clrMapOvr>
  <p:transition>
    <p:pull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7CCCB01C-001A-C74F-A698-8BBE49E45B4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F5FAEB1-73BA-FC48-8D0A-198CD9629BBB}"/>
              </a:ext>
            </a:extLst>
          </p:cNvPr>
          <p:cNvSpPr/>
          <p:nvPr/>
        </p:nvSpPr>
        <p:spPr>
          <a:xfrm>
            <a:off x="2150347" y="5878286"/>
            <a:ext cx="8288476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(https://</a:t>
            </a:r>
            <a:r>
              <a:rPr lang="de-DE" sz="1200" dirty="0" err="1"/>
              <a:t>www.bpb.de</a:t>
            </a:r>
            <a:r>
              <a:rPr lang="de-DE" sz="1200" dirty="0"/>
              <a:t>/nachschlagen/zahlen-und-fakten/</a:t>
            </a:r>
            <a:r>
              <a:rPr lang="de-DE" sz="1200" dirty="0" err="1"/>
              <a:t>globalisierung</a:t>
            </a:r>
            <a:r>
              <a:rPr lang="de-DE" sz="1200" dirty="0"/>
              <a:t>/52543/</a:t>
            </a:r>
            <a:r>
              <a:rPr lang="de-DE" sz="1200" dirty="0" err="1"/>
              <a:t>entwicklung</a:t>
            </a:r>
            <a:r>
              <a:rPr lang="de-DE" sz="1200" dirty="0"/>
              <a:t>-des-warenhandels [29.11.2020])</a:t>
            </a:r>
          </a:p>
        </p:txBody>
      </p:sp>
    </p:spTree>
    <p:extLst>
      <p:ext uri="{BB962C8B-B14F-4D97-AF65-F5344CB8AC3E}">
        <p14:creationId xmlns:p14="http://schemas.microsoft.com/office/powerpoint/2010/main" val="2704239998"/>
      </p:ext>
    </p:extLst>
  </p:cSld>
  <p:clrMapOvr>
    <a:masterClrMapping/>
  </p:clrMapOvr>
  <p:transition>
    <p:pull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DE3926C0-86B5-AD46-AD78-8B8774711C1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4" name="Gestreifter Pfeil nach rechts 3">
            <a:extLst>
              <a:ext uri="{FF2B5EF4-FFF2-40B4-BE49-F238E27FC236}">
                <a16:creationId xmlns:a16="http://schemas.microsoft.com/office/drawing/2014/main" id="{727C725B-BE27-0748-AF25-9473B88BE50D}"/>
              </a:ext>
            </a:extLst>
          </p:cNvPr>
          <p:cNvSpPr/>
          <p:nvPr/>
        </p:nvSpPr>
        <p:spPr>
          <a:xfrm rot="5400000">
            <a:off x="4708072" y="1751187"/>
            <a:ext cx="2775856" cy="1527351"/>
          </a:xfrm>
          <a:prstGeom prst="strip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41DA7067-9092-DE48-AEC1-75BA9F35F238}"/>
              </a:ext>
            </a:extLst>
          </p:cNvPr>
          <p:cNvSpPr txBox="1"/>
          <p:nvPr/>
        </p:nvSpPr>
        <p:spPr>
          <a:xfrm>
            <a:off x="1994598" y="4250452"/>
            <a:ext cx="82028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3600" dirty="0"/>
              <a:t>Wir leben in einer globalisierten Welt.</a:t>
            </a:r>
          </a:p>
        </p:txBody>
      </p:sp>
    </p:spTree>
    <p:extLst>
      <p:ext uri="{BB962C8B-B14F-4D97-AF65-F5344CB8AC3E}">
        <p14:creationId xmlns:p14="http://schemas.microsoft.com/office/powerpoint/2010/main" val="3922206702"/>
      </p:ext>
    </p:extLst>
  </p:cSld>
  <p:clrMapOvr>
    <a:masterClrMapping/>
  </p:clrMapOvr>
  <p:transition>
    <p:pull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9663FF-E822-4E44-A99A-97C6053066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3486" y="4049485"/>
            <a:ext cx="8665029" cy="1457012"/>
          </a:xfrm>
        </p:spPr>
        <p:txBody>
          <a:bodyPr>
            <a:normAutofit fontScale="90000"/>
          </a:bodyPr>
          <a:lstStyle/>
          <a:p>
            <a:br>
              <a:rPr lang="de-DE" sz="3600" dirty="0"/>
            </a:br>
            <a:r>
              <a:rPr lang="de-DE" sz="3600" dirty="0">
                <a:hlinkClick r:id="rId2"/>
              </a:rPr>
              <a:t>https://www.bpb.de/nachschlagen/zahlen-und-fakten/globalisierung/</a:t>
            </a:r>
            <a:r>
              <a:rPr lang="de-DE" sz="3600" dirty="0"/>
              <a:t> [29.11.2020]</a:t>
            </a:r>
            <a:br>
              <a:rPr lang="de-DE" sz="3600" dirty="0"/>
            </a:br>
            <a:br>
              <a:rPr lang="de-DE" dirty="0"/>
            </a:br>
            <a:endParaRPr lang="de-DE" dirty="0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4F60EF2-CD29-E849-8ED3-F5DCD425D0B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6" name="Legende mit Pfeil nach unten 5">
            <a:extLst>
              <a:ext uri="{FF2B5EF4-FFF2-40B4-BE49-F238E27FC236}">
                <a16:creationId xmlns:a16="http://schemas.microsoft.com/office/drawing/2014/main" id="{AE0EA3D4-6425-A948-BB35-3B06640F42C9}"/>
              </a:ext>
            </a:extLst>
          </p:cNvPr>
          <p:cNvSpPr/>
          <p:nvPr/>
        </p:nvSpPr>
        <p:spPr>
          <a:xfrm>
            <a:off x="1763486" y="794690"/>
            <a:ext cx="8665029" cy="304820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Weitere Grafiken und Materialien dazu auf der Webseite der Bundeszentrale für politische Bildung:</a:t>
            </a:r>
          </a:p>
        </p:txBody>
      </p:sp>
    </p:spTree>
    <p:extLst>
      <p:ext uri="{BB962C8B-B14F-4D97-AF65-F5344CB8AC3E}">
        <p14:creationId xmlns:p14="http://schemas.microsoft.com/office/powerpoint/2010/main" val="2959338182"/>
      </p:ext>
    </p:extLst>
  </p:cSld>
  <p:clrMapOvr>
    <a:masterClrMapping/>
  </p:clrMapOvr>
  <p:transition>
    <p:pull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F6DF9F0-39A6-2244-8CF7-DB8BF1E4874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7AA45FEB-E279-934C-A0D0-2BC3E0BA8D79}"/>
              </a:ext>
            </a:extLst>
          </p:cNvPr>
          <p:cNvSpPr/>
          <p:nvPr/>
        </p:nvSpPr>
        <p:spPr>
          <a:xfrm>
            <a:off x="830664" y="3429000"/>
            <a:ext cx="105306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3600" dirty="0"/>
              <a:t>interaktiver Einstieg über „Zahlen und Fakten 3D“</a:t>
            </a:r>
            <a:br>
              <a:rPr lang="de-DE" sz="3600" dirty="0"/>
            </a:br>
            <a:r>
              <a:rPr lang="de-DE" sz="3600" dirty="0"/>
              <a:t>(</a:t>
            </a:r>
            <a:r>
              <a:rPr lang="de-DE" sz="3600" dirty="0">
                <a:hlinkClick r:id="rId2"/>
              </a:rPr>
              <a:t>https://www.bpb.de/nachschlagen/zahlen-und-fakten/3d/</a:t>
            </a:r>
            <a:r>
              <a:rPr lang="de-DE" sz="3600" dirty="0"/>
              <a:t> [29.11.2020])</a:t>
            </a:r>
          </a:p>
        </p:txBody>
      </p:sp>
      <p:sp>
        <p:nvSpPr>
          <p:cNvPr id="4" name="Legende mit Pfeil nach unten 3">
            <a:extLst>
              <a:ext uri="{FF2B5EF4-FFF2-40B4-BE49-F238E27FC236}">
                <a16:creationId xmlns:a16="http://schemas.microsoft.com/office/drawing/2014/main" id="{6875807B-5D16-BD4E-92E6-3EBD7B74967C}"/>
              </a:ext>
            </a:extLst>
          </p:cNvPr>
          <p:cNvSpPr/>
          <p:nvPr/>
        </p:nvSpPr>
        <p:spPr>
          <a:xfrm>
            <a:off x="3048000" y="961088"/>
            <a:ext cx="6096000" cy="2354868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3600" dirty="0"/>
              <a:t>Alternativer Einstieg:</a:t>
            </a:r>
          </a:p>
        </p:txBody>
      </p:sp>
    </p:spTree>
    <p:extLst>
      <p:ext uri="{BB962C8B-B14F-4D97-AF65-F5344CB8AC3E}">
        <p14:creationId xmlns:p14="http://schemas.microsoft.com/office/powerpoint/2010/main" val="4042013304"/>
      </p:ext>
    </p:extLst>
  </p:cSld>
  <p:clrMapOvr>
    <a:masterClrMapping/>
  </p:clrMapOvr>
  <p:transition>
    <p:pull dir="r"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136A612E-BCC0-CB4E-AF3C-724C871F6C9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9A6B772A-137E-6F47-B924-E93C47AEEF74}"/>
              </a:ext>
            </a:extLst>
          </p:cNvPr>
          <p:cNvSpPr/>
          <p:nvPr/>
        </p:nvSpPr>
        <p:spPr>
          <a:xfrm>
            <a:off x="2619270" y="5906945"/>
            <a:ext cx="6096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https://www.bpb.de/nachschlagen/zahlen-und-fakten/3d/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2212923289"/>
      </p:ext>
    </p:extLst>
  </p:cSld>
  <p:clrMapOvr>
    <a:masterClrMapping/>
  </p:clrMapOvr>
  <p:transition>
    <p:pull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CD60C51B-E909-B64C-833B-EBD4F669FA0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DE" sz="800" b="1" i="0" u="none" strike="noStrike" kern="1200" cap="none" spc="0" normalizeH="0" baseline="0" noProof="0">
                <a:ln>
                  <a:noFill/>
                </a:ln>
                <a:solidFill>
                  <a:srgbClr val="C9C9C9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ZSL-Konzeptionsgruppe Geographie</a:t>
            </a:r>
            <a:endParaRPr kumimoji="0" lang="de-DE" sz="800" b="1" i="0" u="none" strike="noStrike" kern="1200" cap="none" spc="0" normalizeH="0" baseline="0" noProof="0" dirty="0">
              <a:ln>
                <a:noFill/>
              </a:ln>
              <a:solidFill>
                <a:srgbClr val="C9C9C9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6DD16FA6-7E29-9243-8C22-4B66A12FDF04}"/>
              </a:ext>
            </a:extLst>
          </p:cNvPr>
          <p:cNvSpPr/>
          <p:nvPr/>
        </p:nvSpPr>
        <p:spPr>
          <a:xfrm>
            <a:off x="2691355" y="5596932"/>
            <a:ext cx="6922375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https://www.bpb.de/nachschlagen/zahlen-und-fakten/globalisierung/52511/tourismus</a:t>
            </a:r>
            <a:r>
              <a:rPr lang="de-DE" sz="1200" dirty="0"/>
              <a:t> [</a:t>
            </a:r>
            <a:r>
              <a:rPr lang="de-DE" sz="1200"/>
              <a:t>29.11.2020])</a:t>
            </a:r>
            <a:endParaRPr lang="de-DE" sz="1200" dirty="0"/>
          </a:p>
        </p:txBody>
      </p:sp>
    </p:spTree>
    <p:extLst>
      <p:ext uri="{BB962C8B-B14F-4D97-AF65-F5344CB8AC3E}">
        <p14:creationId xmlns:p14="http://schemas.microsoft.com/office/powerpoint/2010/main" val="1089335554"/>
      </p:ext>
    </p:extLst>
  </p:cSld>
  <p:clrMapOvr>
    <a:masterClrMapping/>
  </p:clrMapOvr>
  <p:transition>
    <p:pull dir="r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259610BE-2371-6D4D-966C-D858EEF8CD8B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C7776BC6-3511-694D-8C7F-0A74B8C9EB12}"/>
              </a:ext>
            </a:extLst>
          </p:cNvPr>
          <p:cNvSpPr/>
          <p:nvPr/>
        </p:nvSpPr>
        <p:spPr>
          <a:xfrm>
            <a:off x="2175962" y="5927121"/>
            <a:ext cx="730083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https://www.bpb.de/nachschlagen/zahlen-und-fakten/globalisierung/52774/fast-food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248152252"/>
      </p:ext>
    </p:extLst>
  </p:cSld>
  <p:clrMapOvr>
    <a:masterClrMapping/>
  </p:clrMapOvr>
  <p:transition>
    <p:pull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01408C76-0A16-5946-8E88-EE8D3F72C0A5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34FB9CAA-C8B7-784E-BDD5-CEA3833B51E5}"/>
              </a:ext>
            </a:extLst>
          </p:cNvPr>
          <p:cNvSpPr/>
          <p:nvPr/>
        </p:nvSpPr>
        <p:spPr>
          <a:xfrm>
            <a:off x="2104869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https://www.bpb.de/nachschlagen/zahlen-und-fakten/globalisierung/52780/fernsehunterhaltung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2975152161"/>
      </p:ext>
    </p:extLst>
  </p:cSld>
  <p:clrMapOvr>
    <a:masterClrMapping/>
  </p:clrMapOvr>
  <p:transition>
    <p:pull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F02B6D7-17AE-3445-BF07-3CED7D78D85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1055C741-F04C-B840-99F6-D33070E96CD9}"/>
              </a:ext>
            </a:extLst>
          </p:cNvPr>
          <p:cNvSpPr/>
          <p:nvPr/>
        </p:nvSpPr>
        <p:spPr>
          <a:xfrm>
            <a:off x="2205353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https://www.bpb.de/nachschlagen/zahlen-und-fakten/globalisierung/52783/musik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209078899"/>
      </p:ext>
    </p:extLst>
  </p:cSld>
  <p:clrMapOvr>
    <a:masterClrMapping/>
  </p:clrMapOvr>
  <p:transition>
    <p:pull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4706E502-BE73-1C41-82B8-0A03D302847D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2A9B610B-908E-ED44-A699-2F3FD2F31440}"/>
              </a:ext>
            </a:extLst>
          </p:cNvPr>
          <p:cNvSpPr/>
          <p:nvPr/>
        </p:nvSpPr>
        <p:spPr>
          <a:xfrm>
            <a:off x="2205353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https://www.bpb.de/nachschlagen/zahlen-und-fakten/globalisierung/52786/jugendaustausch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1929523223"/>
      </p:ext>
    </p:extLst>
  </p:cSld>
  <p:clrMapOvr>
    <a:masterClrMapping/>
  </p:clrMapOvr>
  <p:transition>
    <p:pull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366D752A-2919-A94B-B8F2-975B3B81A4B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A3795F9F-1173-5444-BA4C-EF6E2DBB00FA}"/>
              </a:ext>
            </a:extLst>
          </p:cNvPr>
          <p:cNvSpPr/>
          <p:nvPr/>
        </p:nvSpPr>
        <p:spPr>
          <a:xfrm>
            <a:off x="2024482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https://www.bpb.de/nachschlagen/zahlen-und-fakten/globalisierung/52789/mode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1148770506"/>
      </p:ext>
    </p:extLst>
  </p:cSld>
  <p:clrMapOvr>
    <a:masterClrMapping/>
  </p:clrMapOvr>
  <p:transition>
    <p:pull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ADEF0034-04F5-C243-9C57-EC066E7B79D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29A2FB8-DBF4-464E-8AFD-72C9F8FB9077}"/>
              </a:ext>
            </a:extLst>
          </p:cNvPr>
          <p:cNvSpPr/>
          <p:nvPr/>
        </p:nvSpPr>
        <p:spPr>
          <a:xfrm>
            <a:off x="2084773" y="5878286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https://www.bpb.de/nachschlagen/zahlen-und-fakten/globalisierung/256162/wohnkultur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2987326466"/>
      </p:ext>
    </p:extLst>
  </p:cSld>
  <p:clrMapOvr>
    <a:masterClrMapping/>
  </p:clrMapOvr>
  <p:transition>
    <p:pull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>
            <a:extLst>
              <a:ext uri="{FF2B5EF4-FFF2-40B4-BE49-F238E27FC236}">
                <a16:creationId xmlns:a16="http://schemas.microsoft.com/office/drawing/2014/main" id="{EFFA2A91-D278-BA46-8A84-7D2D27845464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DE"/>
              <a:t>ZSL-Konzeptionsgruppe Geographie</a:t>
            </a:r>
            <a:endParaRPr lang="de-DE" dirty="0"/>
          </a:p>
        </p:txBody>
      </p:sp>
      <p:sp>
        <p:nvSpPr>
          <p:cNvPr id="3" name="Rechteck 2">
            <a:extLst>
              <a:ext uri="{FF2B5EF4-FFF2-40B4-BE49-F238E27FC236}">
                <a16:creationId xmlns:a16="http://schemas.microsoft.com/office/drawing/2014/main" id="{86622FF2-6B27-1E4A-9BD4-9B69C8DA3983}"/>
              </a:ext>
            </a:extLst>
          </p:cNvPr>
          <p:cNvSpPr/>
          <p:nvPr/>
        </p:nvSpPr>
        <p:spPr>
          <a:xfrm>
            <a:off x="1974241" y="5883160"/>
            <a:ext cx="7781294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de-DE" sz="1200" dirty="0"/>
              <a:t>(</a:t>
            </a:r>
            <a:r>
              <a:rPr lang="de-DE" sz="1200" dirty="0">
                <a:hlinkClick r:id="rId2"/>
              </a:rPr>
              <a:t>https://www.bpb.de/nachschlagen/zahlen-und-fakten/globalisierung/256161/themengrafik-fast-food</a:t>
            </a:r>
            <a:r>
              <a:rPr lang="de-DE" sz="1200" dirty="0"/>
              <a:t> [29.11.2020])</a:t>
            </a:r>
          </a:p>
        </p:txBody>
      </p:sp>
    </p:spTree>
    <p:extLst>
      <p:ext uri="{BB962C8B-B14F-4D97-AF65-F5344CB8AC3E}">
        <p14:creationId xmlns:p14="http://schemas.microsoft.com/office/powerpoint/2010/main" val="504517334"/>
      </p:ext>
    </p:extLst>
  </p:cSld>
  <p:clrMapOvr>
    <a:masterClrMapping/>
  </p:clrMapOvr>
  <p:transition>
    <p:pull dir="r"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rmatvorlage_KM-Rot ZSL-Logo">
  <a:themeElements>
    <a:clrScheme name="Benutzerdefiniert 6">
      <a:dk1>
        <a:srgbClr val="000000"/>
      </a:dk1>
      <a:lt1>
        <a:srgbClr val="FFFFC1"/>
      </a:lt1>
      <a:dk2>
        <a:srgbClr val="5F5F5F"/>
      </a:dk2>
      <a:lt2>
        <a:srgbClr val="BF0000"/>
      </a:lt2>
      <a:accent1>
        <a:srgbClr val="FF6D6D"/>
      </a:accent1>
      <a:accent2>
        <a:srgbClr val="BF0000"/>
      </a:accent2>
      <a:accent3>
        <a:srgbClr val="BF0000"/>
      </a:accent3>
      <a:accent4>
        <a:srgbClr val="920000"/>
      </a:accent4>
      <a:accent5>
        <a:srgbClr val="C9C9C9"/>
      </a:accent5>
      <a:accent6>
        <a:srgbClr val="920000"/>
      </a:accent6>
      <a:hlink>
        <a:srgbClr val="FF0000"/>
      </a:hlink>
      <a:folHlink>
        <a:srgbClr val="7030A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hea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mplate PPT Fobi Kursstufe 2023" id="{F69DBC65-2751-B247-B80F-AB991F2AEAAC}" vid="{90E7595C-8072-1E4F-86CB-1D54549B425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407</Words>
  <Application>Microsoft Macintosh PowerPoint</Application>
  <PresentationFormat>Breitbild</PresentationFormat>
  <Paragraphs>38</Paragraphs>
  <Slides>17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17</vt:i4>
      </vt:variant>
    </vt:vector>
  </HeadingPairs>
  <TitlesOfParts>
    <vt:vector size="20" baseType="lpstr">
      <vt:lpstr>Arial</vt:lpstr>
      <vt:lpstr>Georgia</vt:lpstr>
      <vt:lpstr>Formatvorlage_KM-Rot ZSL-Logo</vt:lpstr>
      <vt:lpstr>Veränderung der Raumstrukturen in ausgewählten Wirtschaftsregionen als Ergebnis wirtschaftlichen Handelns im Globalisierungsprozess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 https://www.bpb.de/nachschlagen/zahlen-und-fakten/globalisierung/ [29.11.2020]  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Mirjam Schäfer</dc:creator>
  <cp:lastModifiedBy>Mirjam Schäfer</cp:lastModifiedBy>
  <cp:revision>20</cp:revision>
  <dcterms:created xsi:type="dcterms:W3CDTF">2020-11-29T08:14:56Z</dcterms:created>
  <dcterms:modified xsi:type="dcterms:W3CDTF">2021-02-15T10:34:23Z</dcterms:modified>
</cp:coreProperties>
</file>