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1" r:id="rId17"/>
    <p:sldId id="300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64"/>
    <p:restoredTop sz="96405"/>
  </p:normalViewPr>
  <p:slideViewPr>
    <p:cSldViewPr snapToGrid="0" snapToObjects="1">
      <p:cViewPr varScale="1">
        <p:scale>
          <a:sx n="126" d="100"/>
          <a:sy n="126" d="100"/>
        </p:scale>
        <p:origin x="2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hteck 9"/>
          <p:cNvSpPr/>
          <p:nvPr userDrawn="1"/>
        </p:nvSpPr>
        <p:spPr>
          <a:xfrm>
            <a:off x="1" y="3650400"/>
            <a:ext cx="12192001" cy="24480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609601" y="2132857"/>
            <a:ext cx="11111409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kumimoji="0" lang="de-DE" dirty="0"/>
              <a:t>Titel der gesamten Präsentation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638085" y="3901087"/>
            <a:ext cx="6575492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  <p:sp>
        <p:nvSpPr>
          <p:cNvPr id="21" name="Datumsplatzhalter 13"/>
          <p:cNvSpPr>
            <a:spLocks noGrp="1"/>
          </p:cNvSpPr>
          <p:nvPr>
            <p:ph type="dt" sz="half" idx="2"/>
          </p:nvPr>
        </p:nvSpPr>
        <p:spPr>
          <a:xfrm>
            <a:off x="10530308" y="6117273"/>
            <a:ext cx="1182316" cy="360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1" name="Fußzeilenplatzhalter 2">
            <a:extLst>
              <a:ext uri="{FF2B5EF4-FFF2-40B4-BE49-F238E27FC236}">
                <a16:creationId xmlns:a16="http://schemas.microsoft.com/office/drawing/2014/main" id="{BA06910F-1C0C-AF45-9E31-259F101F2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6000" y="6129280"/>
            <a:ext cx="3600000" cy="3600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8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ZSL-Konzeptionsgruppe Geographie</a:t>
            </a:r>
          </a:p>
        </p:txBody>
      </p:sp>
      <p:pic>
        <p:nvPicPr>
          <p:cNvPr id="12" name="Grafik 7">
            <a:extLst>
              <a:ext uri="{FF2B5EF4-FFF2-40B4-BE49-F238E27FC236}">
                <a16:creationId xmlns:a16="http://schemas.microsoft.com/office/drawing/2014/main" id="{F0659010-3031-3246-969C-F1371C2970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2472" y="450000"/>
            <a:ext cx="437235" cy="5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47711045-AEF9-6243-BDC5-C907F0144E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416" y="323898"/>
            <a:ext cx="2111208" cy="92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236006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28800"/>
            <a:ext cx="10972800" cy="4032448"/>
          </a:xfrm>
        </p:spPr>
        <p:txBody>
          <a:bodyPr/>
          <a:lstStyle/>
          <a:p>
            <a:pPr lvl="0" eaLnBrk="1" latinLnBrk="0" hangingPunct="1"/>
            <a:r>
              <a:rPr lang="de-DE"/>
              <a:t>Mastertextformat bearbeiten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1066800"/>
          </a:xfrm>
        </p:spPr>
        <p:txBody>
          <a:bodyPr/>
          <a:lstStyle>
            <a:lvl1pPr algn="l">
              <a:defRPr sz="3000" baseline="0">
                <a:latin typeface="Arial" panose="020B0604020202020204" pitchFamily="34" charset="0"/>
              </a:defRPr>
            </a:lvl1pPr>
          </a:lstStyle>
          <a:p>
            <a:r>
              <a:rPr kumimoji="0" lang="de-DE"/>
              <a:t>Mastertitelformat bearbeiten</a:t>
            </a:r>
            <a:endParaRPr kumimoji="0" lang="en-US" dirty="0"/>
          </a:p>
        </p:txBody>
      </p:sp>
      <p:sp>
        <p:nvSpPr>
          <p:cNvPr id="5" name="Fußzeilenplatzhalter 2">
            <a:extLst>
              <a:ext uri="{FF2B5EF4-FFF2-40B4-BE49-F238E27FC236}">
                <a16:creationId xmlns:a16="http://schemas.microsoft.com/office/drawing/2014/main" id="{33BDCB04-9FD1-7B4B-A8D5-02638769B0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6000" y="6165344"/>
            <a:ext cx="3600000" cy="3600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8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ZSL-Konzeptionsgruppe Geographie</a:t>
            </a:r>
          </a:p>
        </p:txBody>
      </p:sp>
    </p:spTree>
    <p:extLst>
      <p:ext uri="{BB962C8B-B14F-4D97-AF65-F5344CB8AC3E}">
        <p14:creationId xmlns:p14="http://schemas.microsoft.com/office/powerpoint/2010/main" val="53874918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ECE50-8D41-FE4C-927F-D155AA200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1066800"/>
          </a:xfrm>
        </p:spPr>
        <p:txBody>
          <a:bodyPr/>
          <a:lstStyle>
            <a:lvl1pPr>
              <a:defRPr sz="3000" baseline="0">
                <a:latin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FCA173D-0281-7F4B-A142-3581ACFBB5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296000" y="6165344"/>
            <a:ext cx="3600000" cy="36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ZSL-Konzeptionsgruppe Geographie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3582091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B5787CD-464D-FB49-A103-DFEE287E20E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296000" y="6237312"/>
            <a:ext cx="3600000" cy="360000"/>
          </a:xfrm>
        </p:spPr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4523308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 userDrawn="1"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32362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09600" y="1700808"/>
            <a:ext cx="10972800" cy="40324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</p:txBody>
      </p:sp>
      <p:sp>
        <p:nvSpPr>
          <p:cNvPr id="8" name="Fußzeilenplatzhalter 2">
            <a:extLst>
              <a:ext uri="{FF2B5EF4-FFF2-40B4-BE49-F238E27FC236}">
                <a16:creationId xmlns:a16="http://schemas.microsoft.com/office/drawing/2014/main" id="{457F0DEF-E349-1345-AE7A-D6AA175692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6000" y="6192239"/>
            <a:ext cx="3600000" cy="3600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800" b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ZSL-Konzeptionsgruppe Geographie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5B4E38C-118A-D24C-B9B5-3CB0412B9B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056" y="5877272"/>
            <a:ext cx="1043560" cy="665014"/>
          </a:xfrm>
          <a:prstGeom prst="rect">
            <a:avLst/>
          </a:prstGeom>
        </p:spPr>
      </p:pic>
      <p:pic>
        <p:nvPicPr>
          <p:cNvPr id="10" name="Grafik 7">
            <a:extLst>
              <a:ext uri="{FF2B5EF4-FFF2-40B4-BE49-F238E27FC236}">
                <a16:creationId xmlns:a16="http://schemas.microsoft.com/office/drawing/2014/main" id="{C72C014B-C58F-504A-8DBA-5F3A6DFEA39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5973336"/>
            <a:ext cx="351193" cy="4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166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pull dir="r"/>
  </p:transition>
  <p:hf hdr="0"/>
  <p:txStyles>
    <p:titleStyle>
      <a:lvl1pPr algn="l" rtl="0" eaLnBrk="1" latinLnBrk="0" hangingPunct="1">
        <a:spcBef>
          <a:spcPct val="0"/>
        </a:spcBef>
        <a:buNone/>
        <a:defRPr kumimoji="0" sz="3000" kern="1200" baseline="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nachschlagen/zahlen-und-fakten/globalisierung/256161/themengrafik-fast-food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nachschlagen/zahlen-und-fakten/globalisierung/256161/themengrafik-fast-food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nachschlagen/zahlen-und-fakten/globalisierung/52531/seefracht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nachschlagen/zahlen-und-fakten/globalisierung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nachschlagen/zahlen-und-fakten/3d/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nachschlagen/zahlen-und-fakten/3d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nachschlagen/zahlen-und-fakten/globalisierung/52511/tourismus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nachschlagen/zahlen-und-fakten/globalisierung/52774/fast-food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nachschlagen/zahlen-und-fakten/globalisierung/52780/fernsehunterhaltun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nachschlagen/zahlen-und-fakten/globalisierung/52783/musik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nachschlagen/zahlen-und-fakten/globalisierung/52786/jugendaustausch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nachschlagen/zahlen-und-fakten/globalisierung/52789/mode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nachschlagen/zahlen-und-fakten/globalisierung/256162/wohnkultur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nachschlagen/zahlen-und-fakten/globalisierung/256161/themengrafik-fast-food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3AF2A6-84C1-E74A-B153-1F5E86BF4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1" y="1772817"/>
            <a:ext cx="11111409" cy="1830066"/>
          </a:xfrm>
        </p:spPr>
        <p:txBody>
          <a:bodyPr/>
          <a:lstStyle/>
          <a:p>
            <a:r>
              <a:rPr lang="de-DE" sz="3600" dirty="0"/>
              <a:t>Veränderung der Raumstrukturen in ausgewählten Wirtschaftsregionen als Ergebnis wirtschaftlichen Handelns im Globalisierungsprozess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40E0E69-26C4-1C46-BF17-8EBAC65FC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084" y="3901087"/>
            <a:ext cx="10817037" cy="1690138"/>
          </a:xfrm>
        </p:spPr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de-DE" sz="2800" dirty="0"/>
              <a:t>Eine Auswahl an Grafiken zum Einstieg in die Doppelstunde 1 „Globalisierung – Chance oder Risiko?“</a:t>
            </a:r>
          </a:p>
          <a:p>
            <a:r>
              <a:rPr lang="de-DE" sz="2800" dirty="0"/>
              <a:t>(siehe Unterrichtsentwurf)</a:t>
            </a:r>
          </a:p>
        </p:txBody>
      </p:sp>
    </p:spTree>
    <p:extLst>
      <p:ext uri="{BB962C8B-B14F-4D97-AF65-F5344CB8AC3E}">
        <p14:creationId xmlns:p14="http://schemas.microsoft.com/office/powerpoint/2010/main" val="1672881024"/>
      </p:ext>
    </p:extLst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FFA2A91-D278-BA46-8A84-7D2D278454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6622FF2-6B27-1E4A-9BD4-9B69C8DA3983}"/>
              </a:ext>
            </a:extLst>
          </p:cNvPr>
          <p:cNvSpPr/>
          <p:nvPr/>
        </p:nvSpPr>
        <p:spPr>
          <a:xfrm>
            <a:off x="1934048" y="5878286"/>
            <a:ext cx="77812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(</a:t>
            </a:r>
            <a:r>
              <a:rPr lang="de-DE" sz="1200" dirty="0">
                <a:hlinkClick r:id="rId2"/>
              </a:rPr>
              <a:t>https://www.bpb.de/nachschlagen/zahlen-und-fakten/globalisierung/256161/themengrafik-fast-food</a:t>
            </a:r>
            <a:r>
              <a:rPr lang="de-DE" sz="1200" dirty="0"/>
              <a:t> [29.11.2020])</a:t>
            </a:r>
          </a:p>
        </p:txBody>
      </p:sp>
    </p:spTree>
    <p:extLst>
      <p:ext uri="{BB962C8B-B14F-4D97-AF65-F5344CB8AC3E}">
        <p14:creationId xmlns:p14="http://schemas.microsoft.com/office/powerpoint/2010/main" val="976248616"/>
      </p:ext>
    </p:extLst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FFA2A91-D278-BA46-8A84-7D2D278454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6622FF2-6B27-1E4A-9BD4-9B69C8DA3983}"/>
              </a:ext>
            </a:extLst>
          </p:cNvPr>
          <p:cNvSpPr/>
          <p:nvPr/>
        </p:nvSpPr>
        <p:spPr>
          <a:xfrm>
            <a:off x="2084773" y="5878286"/>
            <a:ext cx="77812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(</a:t>
            </a:r>
            <a:r>
              <a:rPr lang="de-DE" sz="1200" dirty="0">
                <a:hlinkClick r:id="rId2"/>
              </a:rPr>
              <a:t>https://www.bpb.de/nachschlagen/zahlen-und-fakten/globalisierung/256161/themengrafik-fast-food</a:t>
            </a:r>
            <a:r>
              <a:rPr lang="de-DE" sz="1200" dirty="0"/>
              <a:t> [29.11.2020])</a:t>
            </a:r>
          </a:p>
        </p:txBody>
      </p:sp>
    </p:spTree>
    <p:extLst>
      <p:ext uri="{BB962C8B-B14F-4D97-AF65-F5344CB8AC3E}">
        <p14:creationId xmlns:p14="http://schemas.microsoft.com/office/powerpoint/2010/main" val="1709668389"/>
      </p:ext>
    </p:extLst>
  </p:cSld>
  <p:clrMapOvr>
    <a:masterClrMapping/>
  </p:clrMapOvr>
  <p:transition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48A75554-8247-084A-8599-5ADB0D738C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E474457-1949-884B-A53C-DFCC72D72EF3}"/>
              </a:ext>
            </a:extLst>
          </p:cNvPr>
          <p:cNvSpPr/>
          <p:nvPr/>
        </p:nvSpPr>
        <p:spPr>
          <a:xfrm>
            <a:off x="2084773" y="5878286"/>
            <a:ext cx="77812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(</a:t>
            </a:r>
            <a:r>
              <a:rPr lang="de-DE" sz="1200" dirty="0">
                <a:hlinkClick r:id="rId2"/>
              </a:rPr>
              <a:t>https://www.bpb.de/nachschlagen/zahlen-und-fakten/globalisierung/52531/seefracht</a:t>
            </a:r>
            <a:r>
              <a:rPr lang="de-DE" sz="1200" dirty="0"/>
              <a:t> [29.11.2020])</a:t>
            </a:r>
          </a:p>
        </p:txBody>
      </p:sp>
    </p:spTree>
    <p:extLst>
      <p:ext uri="{BB962C8B-B14F-4D97-AF65-F5344CB8AC3E}">
        <p14:creationId xmlns:p14="http://schemas.microsoft.com/office/powerpoint/2010/main" val="3802427200"/>
      </p:ext>
    </p:extLst>
  </p:cSld>
  <p:clrMapOvr>
    <a:masterClrMapping/>
  </p:clrMapOvr>
  <p:transition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CCCB01C-001A-C74F-A698-8BBE49E45B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F5FAEB1-73BA-FC48-8D0A-198CD9629BBB}"/>
              </a:ext>
            </a:extLst>
          </p:cNvPr>
          <p:cNvSpPr/>
          <p:nvPr/>
        </p:nvSpPr>
        <p:spPr>
          <a:xfrm>
            <a:off x="2150347" y="5878286"/>
            <a:ext cx="82884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(https://</a:t>
            </a:r>
            <a:r>
              <a:rPr lang="de-DE" sz="1200" dirty="0" err="1"/>
              <a:t>www.bpb.de</a:t>
            </a:r>
            <a:r>
              <a:rPr lang="de-DE" sz="1200" dirty="0"/>
              <a:t>/nachschlagen/zahlen-und-fakten/</a:t>
            </a:r>
            <a:r>
              <a:rPr lang="de-DE" sz="1200" dirty="0" err="1"/>
              <a:t>globalisierung</a:t>
            </a:r>
            <a:r>
              <a:rPr lang="de-DE" sz="1200" dirty="0"/>
              <a:t>/52543/</a:t>
            </a:r>
            <a:r>
              <a:rPr lang="de-DE" sz="1200" dirty="0" err="1"/>
              <a:t>entwicklung</a:t>
            </a:r>
            <a:r>
              <a:rPr lang="de-DE" sz="1200" dirty="0"/>
              <a:t>-des-warenhandels [29.11.2020])</a:t>
            </a:r>
          </a:p>
        </p:txBody>
      </p:sp>
    </p:spTree>
    <p:extLst>
      <p:ext uri="{BB962C8B-B14F-4D97-AF65-F5344CB8AC3E}">
        <p14:creationId xmlns:p14="http://schemas.microsoft.com/office/powerpoint/2010/main" val="2704239998"/>
      </p:ext>
    </p:extLst>
  </p:cSld>
  <p:clrMapOvr>
    <a:masterClrMapping/>
  </p:clrMapOvr>
  <p:transition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E3926C0-86B5-AD46-AD78-8B8774711C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4" name="Gestreifter Pfeil nach rechts 3">
            <a:extLst>
              <a:ext uri="{FF2B5EF4-FFF2-40B4-BE49-F238E27FC236}">
                <a16:creationId xmlns:a16="http://schemas.microsoft.com/office/drawing/2014/main" id="{727C725B-BE27-0748-AF25-9473B88BE50D}"/>
              </a:ext>
            </a:extLst>
          </p:cNvPr>
          <p:cNvSpPr/>
          <p:nvPr/>
        </p:nvSpPr>
        <p:spPr>
          <a:xfrm rot="5400000">
            <a:off x="4708072" y="1751187"/>
            <a:ext cx="2775856" cy="152735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1DA7067-9092-DE48-AEC1-75BA9F35F238}"/>
              </a:ext>
            </a:extLst>
          </p:cNvPr>
          <p:cNvSpPr txBox="1"/>
          <p:nvPr/>
        </p:nvSpPr>
        <p:spPr>
          <a:xfrm>
            <a:off x="1994598" y="4250452"/>
            <a:ext cx="8202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Wir leben in einer globalisierten Welt.</a:t>
            </a:r>
          </a:p>
        </p:txBody>
      </p:sp>
    </p:spTree>
    <p:extLst>
      <p:ext uri="{BB962C8B-B14F-4D97-AF65-F5344CB8AC3E}">
        <p14:creationId xmlns:p14="http://schemas.microsoft.com/office/powerpoint/2010/main" val="3922206702"/>
      </p:ext>
    </p:extLst>
  </p:cSld>
  <p:clrMapOvr>
    <a:masterClrMapping/>
  </p:clrMapOvr>
  <p:transition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9663FF-E822-4E44-A99A-97C605306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486" y="4049485"/>
            <a:ext cx="8665029" cy="1457012"/>
          </a:xfrm>
        </p:spPr>
        <p:txBody>
          <a:bodyPr>
            <a:normAutofit fontScale="90000"/>
          </a:bodyPr>
          <a:lstStyle/>
          <a:p>
            <a:br>
              <a:rPr lang="de-DE" sz="3600" dirty="0"/>
            </a:br>
            <a:r>
              <a:rPr lang="de-DE" sz="3600" dirty="0">
                <a:hlinkClick r:id="rId2"/>
              </a:rPr>
              <a:t>https://www.bpb.de/nachschlagen/zahlen-und-fakten/globalisierung/</a:t>
            </a:r>
            <a:r>
              <a:rPr lang="de-DE" sz="3600" dirty="0"/>
              <a:t> [29.11.2020]</a:t>
            </a:r>
            <a:br>
              <a:rPr lang="de-DE" sz="3600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4F60EF2-CD29-E849-8ED3-F5DCD425D0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6" name="Legende mit Pfeil nach unten 5">
            <a:extLst>
              <a:ext uri="{FF2B5EF4-FFF2-40B4-BE49-F238E27FC236}">
                <a16:creationId xmlns:a16="http://schemas.microsoft.com/office/drawing/2014/main" id="{AE0EA3D4-6425-A948-BB35-3B06640F42C9}"/>
              </a:ext>
            </a:extLst>
          </p:cNvPr>
          <p:cNvSpPr/>
          <p:nvPr/>
        </p:nvSpPr>
        <p:spPr>
          <a:xfrm>
            <a:off x="1763486" y="794690"/>
            <a:ext cx="8665029" cy="304820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/>
              <a:t>Weitere Grafiken und Materialien dazu auf der Webseite der Bundeszentrale für politische Bildung:</a:t>
            </a:r>
          </a:p>
        </p:txBody>
      </p:sp>
    </p:spTree>
    <p:extLst>
      <p:ext uri="{BB962C8B-B14F-4D97-AF65-F5344CB8AC3E}">
        <p14:creationId xmlns:p14="http://schemas.microsoft.com/office/powerpoint/2010/main" val="2959338182"/>
      </p:ext>
    </p:extLst>
  </p:cSld>
  <p:clrMapOvr>
    <a:masterClrMapping/>
  </p:clrMapOvr>
  <p:transition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F6DF9F0-39A6-2244-8CF7-DB8BF1E487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AA45FEB-E279-934C-A0D0-2BC3E0BA8D79}"/>
              </a:ext>
            </a:extLst>
          </p:cNvPr>
          <p:cNvSpPr/>
          <p:nvPr/>
        </p:nvSpPr>
        <p:spPr>
          <a:xfrm>
            <a:off x="830664" y="3429000"/>
            <a:ext cx="105306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/>
              <a:t>interaktiver Einstieg über „Zahlen und Fakten 3D“</a:t>
            </a:r>
            <a:br>
              <a:rPr lang="de-DE" sz="3600" dirty="0"/>
            </a:br>
            <a:r>
              <a:rPr lang="de-DE" sz="3600" dirty="0"/>
              <a:t>(</a:t>
            </a:r>
            <a:r>
              <a:rPr lang="de-DE" sz="3600" dirty="0">
                <a:hlinkClick r:id="rId2"/>
              </a:rPr>
              <a:t>https://www.bpb.de/nachschlagen/zahlen-und-fakten/3d/</a:t>
            </a:r>
            <a:r>
              <a:rPr lang="de-DE" sz="3600" dirty="0"/>
              <a:t> [29.11.2020])</a:t>
            </a:r>
          </a:p>
        </p:txBody>
      </p:sp>
      <p:sp>
        <p:nvSpPr>
          <p:cNvPr id="4" name="Legende mit Pfeil nach unten 3">
            <a:extLst>
              <a:ext uri="{FF2B5EF4-FFF2-40B4-BE49-F238E27FC236}">
                <a16:creationId xmlns:a16="http://schemas.microsoft.com/office/drawing/2014/main" id="{6875807B-5D16-BD4E-92E6-3EBD7B74967C}"/>
              </a:ext>
            </a:extLst>
          </p:cNvPr>
          <p:cNvSpPr/>
          <p:nvPr/>
        </p:nvSpPr>
        <p:spPr>
          <a:xfrm>
            <a:off x="3048000" y="961088"/>
            <a:ext cx="6096000" cy="235486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/>
              <a:t>Alternativer Einstieg:</a:t>
            </a:r>
          </a:p>
        </p:txBody>
      </p:sp>
    </p:spTree>
    <p:extLst>
      <p:ext uri="{BB962C8B-B14F-4D97-AF65-F5344CB8AC3E}">
        <p14:creationId xmlns:p14="http://schemas.microsoft.com/office/powerpoint/2010/main" val="4042013304"/>
      </p:ext>
    </p:extLst>
  </p:cSld>
  <p:clrMapOvr>
    <a:masterClrMapping/>
  </p:clrMapOvr>
  <p:transition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136A612E-BCC0-CB4E-AF3C-724C871F6C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A6B772A-137E-6F47-B924-E93C47AEEF74}"/>
              </a:ext>
            </a:extLst>
          </p:cNvPr>
          <p:cNvSpPr/>
          <p:nvPr/>
        </p:nvSpPr>
        <p:spPr>
          <a:xfrm>
            <a:off x="2619270" y="5906945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/>
              <a:t>(</a:t>
            </a:r>
            <a:r>
              <a:rPr lang="de-DE" sz="1200" dirty="0">
                <a:hlinkClick r:id="rId2"/>
              </a:rPr>
              <a:t>https://www.bpb.de/nachschlagen/zahlen-und-fakten/3d/</a:t>
            </a:r>
            <a:r>
              <a:rPr lang="de-DE" sz="1200" dirty="0"/>
              <a:t> [29.11.2020])</a:t>
            </a:r>
          </a:p>
        </p:txBody>
      </p:sp>
    </p:spTree>
    <p:extLst>
      <p:ext uri="{BB962C8B-B14F-4D97-AF65-F5344CB8AC3E}">
        <p14:creationId xmlns:p14="http://schemas.microsoft.com/office/powerpoint/2010/main" val="2212923289"/>
      </p:ext>
    </p:extLst>
  </p:cSld>
  <p:clrMapOvr>
    <a:masterClrMapping/>
  </p:clrMapOvr>
  <p:transition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CD60C51B-E909-B64C-833B-EBD4F669FA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1" i="0" u="none" strike="noStrike" kern="1200" cap="none" spc="0" normalizeH="0" baseline="0" noProof="0">
                <a:ln>
                  <a:noFill/>
                </a:ln>
                <a:solidFill>
                  <a:srgbClr val="C9C9C9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ZSL-Konzeptionsgruppe Geographie</a:t>
            </a:r>
            <a:endParaRPr kumimoji="0" lang="de-DE" sz="800" b="1" i="0" u="none" strike="noStrike" kern="1200" cap="none" spc="0" normalizeH="0" baseline="0" noProof="0" dirty="0">
              <a:ln>
                <a:noFill/>
              </a:ln>
              <a:solidFill>
                <a:srgbClr val="C9C9C9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DD16FA6-7E29-9243-8C22-4B66A12FDF04}"/>
              </a:ext>
            </a:extLst>
          </p:cNvPr>
          <p:cNvSpPr/>
          <p:nvPr/>
        </p:nvSpPr>
        <p:spPr>
          <a:xfrm>
            <a:off x="2691355" y="5596932"/>
            <a:ext cx="69223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(</a:t>
            </a:r>
            <a:r>
              <a:rPr lang="de-DE" sz="1200" dirty="0">
                <a:hlinkClick r:id="rId2"/>
              </a:rPr>
              <a:t>https://www.bpb.de/nachschlagen/zahlen-und-fakten/globalisierung/52511/tourismus</a:t>
            </a:r>
            <a:r>
              <a:rPr lang="de-DE" sz="1200" dirty="0"/>
              <a:t> [</a:t>
            </a:r>
            <a:r>
              <a:rPr lang="de-DE" sz="1200"/>
              <a:t>29.11.2020])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089335554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259610BE-2371-6D4D-966C-D858EEF8CD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7776BC6-3511-694D-8C7F-0A74B8C9EB12}"/>
              </a:ext>
            </a:extLst>
          </p:cNvPr>
          <p:cNvSpPr/>
          <p:nvPr/>
        </p:nvSpPr>
        <p:spPr>
          <a:xfrm>
            <a:off x="2175962" y="5927121"/>
            <a:ext cx="73008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(</a:t>
            </a:r>
            <a:r>
              <a:rPr lang="de-DE" sz="1200" dirty="0">
                <a:hlinkClick r:id="rId2"/>
              </a:rPr>
              <a:t>https://www.bpb.de/nachschlagen/zahlen-und-fakten/globalisierung/52774/fast-food</a:t>
            </a:r>
            <a:r>
              <a:rPr lang="de-DE" sz="1200" dirty="0"/>
              <a:t> [29.11.2020])</a:t>
            </a:r>
          </a:p>
        </p:txBody>
      </p:sp>
    </p:spTree>
    <p:extLst>
      <p:ext uri="{BB962C8B-B14F-4D97-AF65-F5344CB8AC3E}">
        <p14:creationId xmlns:p14="http://schemas.microsoft.com/office/powerpoint/2010/main" val="248152252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01408C76-0A16-5946-8E88-EE8D3F72C0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4FB9CAA-C8B7-784E-BDD5-CEA3833B51E5}"/>
              </a:ext>
            </a:extLst>
          </p:cNvPr>
          <p:cNvSpPr/>
          <p:nvPr/>
        </p:nvSpPr>
        <p:spPr>
          <a:xfrm>
            <a:off x="2104869" y="5878286"/>
            <a:ext cx="77812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(</a:t>
            </a:r>
            <a:r>
              <a:rPr lang="de-DE" sz="1200" dirty="0">
                <a:hlinkClick r:id="rId2"/>
              </a:rPr>
              <a:t>https://www.bpb.de/nachschlagen/zahlen-und-fakten/globalisierung/52780/fernsehunterhaltung</a:t>
            </a:r>
            <a:r>
              <a:rPr lang="de-DE" sz="1200" dirty="0"/>
              <a:t> [29.11.2020])</a:t>
            </a:r>
          </a:p>
        </p:txBody>
      </p:sp>
    </p:spTree>
    <p:extLst>
      <p:ext uri="{BB962C8B-B14F-4D97-AF65-F5344CB8AC3E}">
        <p14:creationId xmlns:p14="http://schemas.microsoft.com/office/powerpoint/2010/main" val="2975152161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F02B6D7-17AE-3445-BF07-3CED7D78D8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055C741-F04C-B840-99F6-D33070E96CD9}"/>
              </a:ext>
            </a:extLst>
          </p:cNvPr>
          <p:cNvSpPr/>
          <p:nvPr/>
        </p:nvSpPr>
        <p:spPr>
          <a:xfrm>
            <a:off x="2205353" y="5878286"/>
            <a:ext cx="77812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(</a:t>
            </a:r>
            <a:r>
              <a:rPr lang="de-DE" sz="1200" dirty="0">
                <a:hlinkClick r:id="rId2"/>
              </a:rPr>
              <a:t>https://www.bpb.de/nachschlagen/zahlen-und-fakten/globalisierung/52783/musik</a:t>
            </a:r>
            <a:r>
              <a:rPr lang="de-DE" sz="1200" dirty="0"/>
              <a:t> [29.11.2020])</a:t>
            </a:r>
          </a:p>
        </p:txBody>
      </p:sp>
    </p:spTree>
    <p:extLst>
      <p:ext uri="{BB962C8B-B14F-4D97-AF65-F5344CB8AC3E}">
        <p14:creationId xmlns:p14="http://schemas.microsoft.com/office/powerpoint/2010/main" val="209078899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4706E502-BE73-1C41-82B8-0A03D30284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2A9B610B-908E-ED44-A699-2F3FD2F31440}"/>
              </a:ext>
            </a:extLst>
          </p:cNvPr>
          <p:cNvSpPr/>
          <p:nvPr/>
        </p:nvSpPr>
        <p:spPr>
          <a:xfrm>
            <a:off x="2205353" y="5878286"/>
            <a:ext cx="77812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(</a:t>
            </a:r>
            <a:r>
              <a:rPr lang="de-DE" sz="1200" dirty="0">
                <a:hlinkClick r:id="rId2"/>
              </a:rPr>
              <a:t>https://www.bpb.de/nachschlagen/zahlen-und-fakten/globalisierung/52786/jugendaustausch</a:t>
            </a:r>
            <a:r>
              <a:rPr lang="de-DE" sz="1200" dirty="0"/>
              <a:t> [29.11.2020])</a:t>
            </a:r>
          </a:p>
        </p:txBody>
      </p:sp>
    </p:spTree>
    <p:extLst>
      <p:ext uri="{BB962C8B-B14F-4D97-AF65-F5344CB8AC3E}">
        <p14:creationId xmlns:p14="http://schemas.microsoft.com/office/powerpoint/2010/main" val="1929523223"/>
      </p:ext>
    </p:extLst>
  </p:cSld>
  <p:clrMapOvr>
    <a:masterClrMapping/>
  </p:clrMapOvr>
  <p:transition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66D752A-2919-A94B-B8F2-975B3B81A4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3795F9F-1173-5444-BA4C-EF6E2DBB00FA}"/>
              </a:ext>
            </a:extLst>
          </p:cNvPr>
          <p:cNvSpPr/>
          <p:nvPr/>
        </p:nvSpPr>
        <p:spPr>
          <a:xfrm>
            <a:off x="2024482" y="5878286"/>
            <a:ext cx="77812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(</a:t>
            </a:r>
            <a:r>
              <a:rPr lang="de-DE" sz="1200" dirty="0">
                <a:hlinkClick r:id="rId2"/>
              </a:rPr>
              <a:t>https://www.bpb.de/nachschlagen/zahlen-und-fakten/globalisierung/52789/mode</a:t>
            </a:r>
            <a:r>
              <a:rPr lang="de-DE" sz="1200" dirty="0"/>
              <a:t> [29.11.2020])</a:t>
            </a:r>
          </a:p>
        </p:txBody>
      </p:sp>
    </p:spTree>
    <p:extLst>
      <p:ext uri="{BB962C8B-B14F-4D97-AF65-F5344CB8AC3E}">
        <p14:creationId xmlns:p14="http://schemas.microsoft.com/office/powerpoint/2010/main" val="1148770506"/>
      </p:ext>
    </p:extLst>
  </p:cSld>
  <p:clrMapOvr>
    <a:masterClrMapping/>
  </p:clrMapOvr>
  <p:transition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ADEF0034-04F5-C243-9C57-EC066E7B79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29A2FB8-DBF4-464E-8AFD-72C9F8FB9077}"/>
              </a:ext>
            </a:extLst>
          </p:cNvPr>
          <p:cNvSpPr/>
          <p:nvPr/>
        </p:nvSpPr>
        <p:spPr>
          <a:xfrm>
            <a:off x="2084773" y="5878286"/>
            <a:ext cx="77812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(</a:t>
            </a:r>
            <a:r>
              <a:rPr lang="de-DE" sz="1200" dirty="0">
                <a:hlinkClick r:id="rId2"/>
              </a:rPr>
              <a:t>https://www.bpb.de/nachschlagen/zahlen-und-fakten/globalisierung/256162/wohnkultur</a:t>
            </a:r>
            <a:r>
              <a:rPr lang="de-DE" sz="1200" dirty="0"/>
              <a:t> [29.11.2020])</a:t>
            </a:r>
          </a:p>
        </p:txBody>
      </p:sp>
    </p:spTree>
    <p:extLst>
      <p:ext uri="{BB962C8B-B14F-4D97-AF65-F5344CB8AC3E}">
        <p14:creationId xmlns:p14="http://schemas.microsoft.com/office/powerpoint/2010/main" val="2987326466"/>
      </p:ext>
    </p:extLst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FFA2A91-D278-BA46-8A84-7D2D278454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ZSL-Konzeptionsgruppe Geographie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6622FF2-6B27-1E4A-9BD4-9B69C8DA3983}"/>
              </a:ext>
            </a:extLst>
          </p:cNvPr>
          <p:cNvSpPr/>
          <p:nvPr/>
        </p:nvSpPr>
        <p:spPr>
          <a:xfrm>
            <a:off x="1974241" y="5883160"/>
            <a:ext cx="77812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/>
              <a:t>(</a:t>
            </a:r>
            <a:r>
              <a:rPr lang="de-DE" sz="1200" dirty="0">
                <a:hlinkClick r:id="rId2"/>
              </a:rPr>
              <a:t>https://www.bpb.de/nachschlagen/zahlen-und-fakten/globalisierung/256161/themengrafik-fast-food</a:t>
            </a:r>
            <a:r>
              <a:rPr lang="de-DE" sz="1200" dirty="0"/>
              <a:t> [29.11.2020])</a:t>
            </a:r>
          </a:p>
        </p:txBody>
      </p:sp>
    </p:spTree>
    <p:extLst>
      <p:ext uri="{BB962C8B-B14F-4D97-AF65-F5344CB8AC3E}">
        <p14:creationId xmlns:p14="http://schemas.microsoft.com/office/powerpoint/2010/main" val="504517334"/>
      </p:ext>
    </p:extLst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PT Fobi Kursstufe 2023" id="{F69DBC65-2751-B247-B80F-AB991F2AEAAC}" vid="{90E7595C-8072-1E4F-86CB-1D54549B42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Macintosh PowerPoint</Application>
  <PresentationFormat>Breitbild</PresentationFormat>
  <Paragraphs>38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0" baseType="lpstr">
      <vt:lpstr>Arial</vt:lpstr>
      <vt:lpstr>Georgia</vt:lpstr>
      <vt:lpstr>Formatvorlage_KM-Rot ZSL-Logo</vt:lpstr>
      <vt:lpstr>Veränderung der Raumstrukturen in ausgewählten Wirtschaftsregionen als Ergebnis wirtschaftlichen Handelns im Globalisierungsprozess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https://www.bpb.de/nachschlagen/zahlen-und-fakten/globalisierung/ [29.11.2020]  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Mirjam Schäfer</dc:creator>
  <cp:lastModifiedBy>Mirjam Schäfer</cp:lastModifiedBy>
  <cp:revision>20</cp:revision>
  <dcterms:created xsi:type="dcterms:W3CDTF">2020-11-29T08:14:56Z</dcterms:created>
  <dcterms:modified xsi:type="dcterms:W3CDTF">2021-02-15T10:34:23Z</dcterms:modified>
</cp:coreProperties>
</file>