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9"/>
  </p:notesMasterIdLst>
  <p:sldIdLst>
    <p:sldId id="264" r:id="rId2"/>
    <p:sldId id="322" r:id="rId3"/>
    <p:sldId id="272" r:id="rId4"/>
    <p:sldId id="282" r:id="rId5"/>
    <p:sldId id="276" r:id="rId6"/>
    <p:sldId id="287" r:id="rId7"/>
    <p:sldId id="277" r:id="rId8"/>
    <p:sldId id="286" r:id="rId9"/>
    <p:sldId id="280" r:id="rId10"/>
    <p:sldId id="324" r:id="rId11"/>
    <p:sldId id="325" r:id="rId12"/>
    <p:sldId id="281" r:id="rId13"/>
    <p:sldId id="319" r:id="rId14"/>
    <p:sldId id="279" r:id="rId15"/>
    <p:sldId id="283" r:id="rId16"/>
    <p:sldId id="273" r:id="rId17"/>
    <p:sldId id="284" r:id="rId18"/>
    <p:sldId id="288" r:id="rId19"/>
    <p:sldId id="274" r:id="rId20"/>
    <p:sldId id="289" r:id="rId21"/>
    <p:sldId id="291" r:id="rId22"/>
    <p:sldId id="292" r:id="rId23"/>
    <p:sldId id="294" r:id="rId24"/>
    <p:sldId id="290" r:id="rId25"/>
    <p:sldId id="297" r:id="rId26"/>
    <p:sldId id="298" r:id="rId27"/>
    <p:sldId id="299" r:id="rId28"/>
    <p:sldId id="317" r:id="rId29"/>
    <p:sldId id="316" r:id="rId30"/>
    <p:sldId id="326" r:id="rId31"/>
    <p:sldId id="300" r:id="rId32"/>
    <p:sldId id="327" r:id="rId33"/>
    <p:sldId id="301" r:id="rId34"/>
    <p:sldId id="302" r:id="rId35"/>
    <p:sldId id="303" r:id="rId36"/>
    <p:sldId id="304" r:id="rId37"/>
    <p:sldId id="305" r:id="rId38"/>
    <p:sldId id="306" r:id="rId39"/>
    <p:sldId id="308" r:id="rId40"/>
    <p:sldId id="309" r:id="rId41"/>
    <p:sldId id="310" r:id="rId42"/>
    <p:sldId id="312" r:id="rId43"/>
    <p:sldId id="313" r:id="rId44"/>
    <p:sldId id="318" r:id="rId45"/>
    <p:sldId id="314" r:id="rId46"/>
    <p:sldId id="321" r:id="rId47"/>
    <p:sldId id="323" r:id="rId48"/>
  </p:sldIdLst>
  <p:sldSz cx="9144000" cy="6858000" type="screen4x3"/>
  <p:notesSz cx="6797675"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2" autoAdjust="0"/>
    <p:restoredTop sz="86393" autoAdjust="0"/>
  </p:normalViewPr>
  <p:slideViewPr>
    <p:cSldViewPr>
      <p:cViewPr varScale="1">
        <p:scale>
          <a:sx n="95" d="100"/>
          <a:sy n="95" d="100"/>
        </p:scale>
        <p:origin x="-180" y="-108"/>
      </p:cViewPr>
      <p:guideLst>
        <p:guide orient="horz" pos="2160"/>
        <p:guide pos="2880"/>
      </p:guideLst>
    </p:cSldViewPr>
  </p:slideViewPr>
  <p:outlineViewPr>
    <p:cViewPr>
      <p:scale>
        <a:sx n="33" d="100"/>
        <a:sy n="33" d="100"/>
      </p:scale>
      <p:origin x="0" y="3840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A0E356B7-EE30-4FDD-A9E6-07FF0158A018}" type="datetimeFigureOut">
              <a:rPr lang="de-DE" smtClean="0"/>
              <a:t>19.01.2013</a:t>
            </a:fld>
            <a:endParaRPr lang="de-DE" dirty="0"/>
          </a:p>
        </p:txBody>
      </p:sp>
      <p:sp>
        <p:nvSpPr>
          <p:cNvPr id="4" name="Folienbildplatzhalt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450" y="4689475"/>
            <a:ext cx="5438775" cy="4443413"/>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377363"/>
            <a:ext cx="2946400" cy="493712"/>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49688" y="9377363"/>
            <a:ext cx="2946400" cy="493712"/>
          </a:xfrm>
          <a:prstGeom prst="rect">
            <a:avLst/>
          </a:prstGeom>
        </p:spPr>
        <p:txBody>
          <a:bodyPr vert="horz" lIns="91440" tIns="45720" rIns="91440" bIns="45720" rtlCol="0" anchor="b"/>
          <a:lstStyle>
            <a:lvl1pPr algn="r">
              <a:defRPr sz="1200"/>
            </a:lvl1pPr>
          </a:lstStyle>
          <a:p>
            <a:fld id="{866048FF-C780-491E-BF43-8720CB64E021}" type="slidenum">
              <a:rPr lang="de-DE" smtClean="0"/>
              <a:t>‹Nr.›</a:t>
            </a:fld>
            <a:endParaRPr lang="de-DE" dirty="0"/>
          </a:p>
        </p:txBody>
      </p:sp>
    </p:spTree>
    <p:extLst>
      <p:ext uri="{BB962C8B-B14F-4D97-AF65-F5344CB8AC3E}">
        <p14:creationId xmlns:p14="http://schemas.microsoft.com/office/powerpoint/2010/main" val="2710444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9pPr>
          </a:lstStyle>
          <a:p>
            <a:pPr eaLnBrk="1" hangingPunct="1"/>
            <a:fld id="{6D81BDAD-32D0-4A41-B2C9-845EF2052A3C}" type="slidenum">
              <a:rPr lang="de-DE" sz="1200">
                <a:solidFill>
                  <a:srgbClr val="000000"/>
                </a:solidFill>
              </a:rPr>
              <a:pPr eaLnBrk="1" hangingPunct="1"/>
              <a:t>4</a:t>
            </a:fld>
            <a:endParaRPr lang="de-DE" sz="1200" dirty="0">
              <a:solidFill>
                <a:srgbClr val="000000"/>
              </a:solidFill>
            </a:endParaRPr>
          </a:p>
        </p:txBody>
      </p:sp>
      <p:sp>
        <p:nvSpPr>
          <p:cNvPr id="43011" name="Text Box 1"/>
          <p:cNvSpPr txBox="1">
            <a:spLocks noChangeArrowheads="1"/>
          </p:cNvSpPr>
          <p:nvPr/>
        </p:nvSpPr>
        <p:spPr bwMode="auto">
          <a:xfrm>
            <a:off x="991787" y="740693"/>
            <a:ext cx="4815676" cy="3701845"/>
          </a:xfrm>
          <a:prstGeom prst="rect">
            <a:avLst/>
          </a:prstGeom>
          <a:solidFill>
            <a:srgbClr val="FFFFFF"/>
          </a:solidFill>
          <a:ln w="9525">
            <a:solidFill>
              <a:srgbClr val="000000"/>
            </a:solidFill>
            <a:miter lim="800000"/>
            <a:headEnd/>
            <a:tailEnd/>
          </a:ln>
        </p:spPr>
        <p:txBody>
          <a:bodyPr wrap="none" anchor="ctr"/>
          <a:lstStyle/>
          <a:p>
            <a:endParaRPr lang="de-DE" dirty="0"/>
          </a:p>
        </p:txBody>
      </p:sp>
      <p:sp>
        <p:nvSpPr>
          <p:cNvPr id="43012" name="Rectangle 2"/>
          <p:cNvSpPr>
            <a:spLocks noGrp="1" noChangeArrowheads="1"/>
          </p:cNvSpPr>
          <p:nvPr>
            <p:ph type="body"/>
          </p:nvPr>
        </p:nvSpPr>
        <p:spPr>
          <a:xfrm>
            <a:off x="906776" y="4691049"/>
            <a:ext cx="4980974" cy="45345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9pPr>
          </a:lstStyle>
          <a:p>
            <a:pPr eaLnBrk="1" hangingPunct="1"/>
            <a:fld id="{1696D9E3-4E0D-433A-BC4F-9BF79BD1BE04}" type="slidenum">
              <a:rPr lang="de-DE" sz="1200">
                <a:solidFill>
                  <a:srgbClr val="000000"/>
                </a:solidFill>
              </a:rPr>
              <a:pPr eaLnBrk="1" hangingPunct="1"/>
              <a:t>5</a:t>
            </a:fld>
            <a:endParaRPr lang="de-DE" sz="1200" dirty="0">
              <a:solidFill>
                <a:srgbClr val="000000"/>
              </a:solidFill>
            </a:endParaRPr>
          </a:p>
        </p:txBody>
      </p:sp>
      <p:sp>
        <p:nvSpPr>
          <p:cNvPr id="49155" name="Text Box 1"/>
          <p:cNvSpPr txBox="1">
            <a:spLocks noChangeArrowheads="1"/>
          </p:cNvSpPr>
          <p:nvPr/>
        </p:nvSpPr>
        <p:spPr bwMode="auto">
          <a:xfrm>
            <a:off x="991787" y="740693"/>
            <a:ext cx="4815676" cy="3701845"/>
          </a:xfrm>
          <a:prstGeom prst="rect">
            <a:avLst/>
          </a:prstGeom>
          <a:solidFill>
            <a:srgbClr val="FFFFFF"/>
          </a:solidFill>
          <a:ln w="9525">
            <a:solidFill>
              <a:srgbClr val="000000"/>
            </a:solidFill>
            <a:miter lim="800000"/>
            <a:headEnd/>
            <a:tailEnd/>
          </a:ln>
        </p:spPr>
        <p:txBody>
          <a:bodyPr wrap="none" anchor="ctr"/>
          <a:lstStyle/>
          <a:p>
            <a:endParaRPr lang="de-DE" dirty="0"/>
          </a:p>
        </p:txBody>
      </p:sp>
      <p:sp>
        <p:nvSpPr>
          <p:cNvPr id="49156" name="Rectangle 2"/>
          <p:cNvSpPr>
            <a:spLocks noGrp="1" noChangeArrowheads="1"/>
          </p:cNvSpPr>
          <p:nvPr>
            <p:ph type="body"/>
          </p:nvPr>
        </p:nvSpPr>
        <p:spPr>
          <a:xfrm>
            <a:off x="906776" y="4691049"/>
            <a:ext cx="4980974" cy="45345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9pPr>
          </a:lstStyle>
          <a:p>
            <a:pPr eaLnBrk="1" hangingPunct="1"/>
            <a:fld id="{241EADE5-59C5-45D6-BAED-857428597874}" type="slidenum">
              <a:rPr lang="de-DE" sz="1200">
                <a:solidFill>
                  <a:srgbClr val="000000"/>
                </a:solidFill>
              </a:rPr>
              <a:pPr eaLnBrk="1" hangingPunct="1"/>
              <a:t>7</a:t>
            </a:fld>
            <a:endParaRPr lang="de-DE" sz="1200" dirty="0">
              <a:solidFill>
                <a:srgbClr val="000000"/>
              </a:solidFill>
            </a:endParaRPr>
          </a:p>
        </p:txBody>
      </p:sp>
      <p:sp>
        <p:nvSpPr>
          <p:cNvPr id="55299" name="Text Box 1"/>
          <p:cNvSpPr txBox="1">
            <a:spLocks noChangeArrowheads="1"/>
          </p:cNvSpPr>
          <p:nvPr/>
        </p:nvSpPr>
        <p:spPr bwMode="auto">
          <a:xfrm>
            <a:off x="991787" y="740693"/>
            <a:ext cx="4815676" cy="3701845"/>
          </a:xfrm>
          <a:prstGeom prst="rect">
            <a:avLst/>
          </a:prstGeom>
          <a:solidFill>
            <a:srgbClr val="FFFFFF"/>
          </a:solidFill>
          <a:ln w="9525">
            <a:solidFill>
              <a:srgbClr val="000000"/>
            </a:solidFill>
            <a:miter lim="800000"/>
            <a:headEnd/>
            <a:tailEnd/>
          </a:ln>
        </p:spPr>
        <p:txBody>
          <a:bodyPr wrap="none" anchor="ctr"/>
          <a:lstStyle/>
          <a:p>
            <a:endParaRPr lang="de-DE" dirty="0"/>
          </a:p>
        </p:txBody>
      </p:sp>
      <p:sp>
        <p:nvSpPr>
          <p:cNvPr id="55300" name="Rectangle 2"/>
          <p:cNvSpPr>
            <a:spLocks noGrp="1" noChangeArrowheads="1"/>
          </p:cNvSpPr>
          <p:nvPr>
            <p:ph type="body"/>
          </p:nvPr>
        </p:nvSpPr>
        <p:spPr>
          <a:xfrm>
            <a:off x="906776" y="4691049"/>
            <a:ext cx="4980974" cy="45345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9pPr>
          </a:lstStyle>
          <a:p>
            <a:pPr eaLnBrk="1" hangingPunct="1"/>
            <a:fld id="{01AF795E-7273-4462-A851-816585BE4A4B}" type="slidenum">
              <a:rPr lang="de-DE" sz="1200">
                <a:solidFill>
                  <a:srgbClr val="000000"/>
                </a:solidFill>
              </a:rPr>
              <a:pPr eaLnBrk="1" hangingPunct="1"/>
              <a:t>8</a:t>
            </a:fld>
            <a:endParaRPr lang="de-DE" sz="1200" dirty="0">
              <a:solidFill>
                <a:srgbClr val="000000"/>
              </a:solidFill>
            </a:endParaRPr>
          </a:p>
        </p:txBody>
      </p:sp>
      <p:sp>
        <p:nvSpPr>
          <p:cNvPr id="61443" name="Text Box 1"/>
          <p:cNvSpPr txBox="1">
            <a:spLocks noChangeArrowheads="1"/>
          </p:cNvSpPr>
          <p:nvPr/>
        </p:nvSpPr>
        <p:spPr bwMode="auto">
          <a:xfrm>
            <a:off x="991787" y="740693"/>
            <a:ext cx="4815676" cy="3701845"/>
          </a:xfrm>
          <a:prstGeom prst="rect">
            <a:avLst/>
          </a:prstGeom>
          <a:solidFill>
            <a:srgbClr val="FFFFFF"/>
          </a:solidFill>
          <a:ln w="9525">
            <a:solidFill>
              <a:srgbClr val="000000"/>
            </a:solidFill>
            <a:miter lim="800000"/>
            <a:headEnd/>
            <a:tailEnd/>
          </a:ln>
        </p:spPr>
        <p:txBody>
          <a:bodyPr wrap="none" anchor="ctr"/>
          <a:lstStyle/>
          <a:p>
            <a:endParaRPr lang="de-DE" dirty="0"/>
          </a:p>
        </p:txBody>
      </p:sp>
      <p:sp>
        <p:nvSpPr>
          <p:cNvPr id="61444" name="Rectangle 2"/>
          <p:cNvSpPr>
            <a:spLocks noGrp="1" noChangeArrowheads="1"/>
          </p:cNvSpPr>
          <p:nvPr>
            <p:ph type="body"/>
          </p:nvPr>
        </p:nvSpPr>
        <p:spPr>
          <a:xfrm>
            <a:off x="906776" y="4691049"/>
            <a:ext cx="4980974" cy="45345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9pPr>
          </a:lstStyle>
          <a:p>
            <a:pPr eaLnBrk="1" hangingPunct="1"/>
            <a:fld id="{3515F402-C5DE-48C8-8B6A-6F1885055FC2}" type="slidenum">
              <a:rPr lang="de-DE" sz="1200">
                <a:solidFill>
                  <a:srgbClr val="000000"/>
                </a:solidFill>
              </a:rPr>
              <a:pPr eaLnBrk="1" hangingPunct="1"/>
              <a:t>9</a:t>
            </a:fld>
            <a:endParaRPr lang="de-DE" sz="1200" dirty="0">
              <a:solidFill>
                <a:srgbClr val="000000"/>
              </a:solidFill>
            </a:endParaRPr>
          </a:p>
        </p:txBody>
      </p:sp>
      <p:sp>
        <p:nvSpPr>
          <p:cNvPr id="63491" name="Text Box 1"/>
          <p:cNvSpPr txBox="1">
            <a:spLocks noChangeArrowheads="1"/>
          </p:cNvSpPr>
          <p:nvPr/>
        </p:nvSpPr>
        <p:spPr bwMode="auto">
          <a:xfrm>
            <a:off x="991787" y="740693"/>
            <a:ext cx="4815676" cy="3701845"/>
          </a:xfrm>
          <a:prstGeom prst="rect">
            <a:avLst/>
          </a:prstGeom>
          <a:solidFill>
            <a:srgbClr val="FFFFFF"/>
          </a:solidFill>
          <a:ln w="9525">
            <a:solidFill>
              <a:srgbClr val="000000"/>
            </a:solidFill>
            <a:miter lim="800000"/>
            <a:headEnd/>
            <a:tailEnd/>
          </a:ln>
        </p:spPr>
        <p:txBody>
          <a:bodyPr wrap="none" anchor="ctr"/>
          <a:lstStyle/>
          <a:p>
            <a:endParaRPr lang="de-DE" dirty="0"/>
          </a:p>
        </p:txBody>
      </p:sp>
      <p:sp>
        <p:nvSpPr>
          <p:cNvPr id="63492" name="Rectangle 2"/>
          <p:cNvSpPr>
            <a:spLocks noGrp="1" noChangeArrowheads="1"/>
          </p:cNvSpPr>
          <p:nvPr>
            <p:ph type="body"/>
          </p:nvPr>
        </p:nvSpPr>
        <p:spPr>
          <a:xfrm>
            <a:off x="906776" y="4691049"/>
            <a:ext cx="4980974" cy="45345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17957624-A1F1-46AE-8487-4082E0064586}" type="datetime1">
              <a:rPr lang="de-DE" smtClean="0"/>
              <a:t>19.01.2013</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6C6AE60A-B69C-4790-82F7-3882EDF23186}" type="slidenum">
              <a:rPr lang="de-DE" smtClean="0"/>
              <a:t>‹Nr.›</a:t>
            </a:fld>
            <a:endParaRPr lang="de-DE"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de-DE" smtClean="0"/>
              <a:t>Titelmasterformat durch Klicken bearbeiten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DF38560B-680F-4FA5-9C22-E53B6EF05C5F}" type="datetime1">
              <a:rPr lang="de-DE" smtClean="0"/>
              <a:t>19.01.2013</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6C6AE60A-B69C-4790-82F7-3882EDF23186}" type="slidenum">
              <a:rPr lang="de-DE" smtClean="0"/>
              <a:t>‹Nr.›</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048577" y="395427"/>
            <a:ext cx="1485531" cy="5788981"/>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005325A6-6871-440C-A15F-82CA4D543F99}" type="datetime1">
              <a:rPr lang="de-DE" smtClean="0"/>
              <a:t>19.01.2013</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6C6AE60A-B69C-4790-82F7-3882EDF23186}" type="slidenum">
              <a:rPr lang="de-DE" smtClean="0"/>
              <a:t>‹Nr.›</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7B5DA79F-7568-49A3-B83C-45CBA03C4775}" type="datetime1">
              <a:rPr lang="de-DE" smtClean="0"/>
              <a:t>19.01.2013</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6C6AE60A-B69C-4790-82F7-3882EDF23186}" type="slidenum">
              <a:rPr lang="de-DE" smtClean="0"/>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DD60B7A1-F55B-47A6-906A-19BBF55299E6}" type="datetime1">
              <a:rPr lang="de-DE" smtClean="0"/>
              <a:t>19.01.2013</a:t>
            </a:fld>
            <a:endParaRPr lang="de-DE"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6C6AE60A-B69C-4790-82F7-3882EDF23186}" type="slidenum">
              <a:rPr lang="de-DE" smtClean="0"/>
              <a:t>‹Nr.›</a:t>
            </a:fld>
            <a:endParaRPr lang="de-DE"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de-DE" smtClean="0"/>
              <a:t>Titelmasterformat durch Klicken bearbeiten</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de-DE" smtClean="0"/>
              <a:t>Titelmasterformat durch Klicken bearbeiten</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A3BE57AC-8A24-445E-956F-CB4FD8CC06E5}" type="datetime1">
              <a:rPr lang="de-DE" smtClean="0"/>
              <a:t>19.01.2013</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6C6AE60A-B69C-4790-82F7-3882EDF23186}" type="slidenum">
              <a:rPr lang="de-DE" smtClean="0"/>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DFD28015-F63E-4B27-A04D-B4C6AAC0EE5C}" type="datetime1">
              <a:rPr lang="de-DE" smtClean="0"/>
              <a:t>19.01.2013</a:t>
            </a:fld>
            <a:endParaRPr lang="de-DE" dirty="0"/>
          </a:p>
        </p:txBody>
      </p:sp>
      <p:sp>
        <p:nvSpPr>
          <p:cNvPr id="8" name="Footer Placeholder 7"/>
          <p:cNvSpPr>
            <a:spLocks noGrp="1"/>
          </p:cNvSpPr>
          <p:nvPr>
            <p:ph type="ftr" sz="quarter" idx="11"/>
          </p:nvPr>
        </p:nvSpPr>
        <p:spPr/>
        <p:txBody>
          <a:bodyPr/>
          <a:lstStyle/>
          <a:p>
            <a:endParaRPr lang="de-DE" dirty="0"/>
          </a:p>
        </p:txBody>
      </p:sp>
      <p:sp>
        <p:nvSpPr>
          <p:cNvPr id="9" name="Slide Number Placeholder 8"/>
          <p:cNvSpPr>
            <a:spLocks noGrp="1"/>
          </p:cNvSpPr>
          <p:nvPr>
            <p:ph type="sldNum" sz="quarter" idx="12"/>
          </p:nvPr>
        </p:nvSpPr>
        <p:spPr/>
        <p:txBody>
          <a:bodyPr/>
          <a:lstStyle/>
          <a:p>
            <a:fld id="{6C6AE60A-B69C-4790-82F7-3882EDF23186}" type="slidenum">
              <a:rPr lang="de-DE" smtClean="0"/>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Date Placeholder 2"/>
          <p:cNvSpPr>
            <a:spLocks noGrp="1"/>
          </p:cNvSpPr>
          <p:nvPr>
            <p:ph type="dt" sz="half" idx="10"/>
          </p:nvPr>
        </p:nvSpPr>
        <p:spPr/>
        <p:txBody>
          <a:bodyPr/>
          <a:lstStyle/>
          <a:p>
            <a:fld id="{15C6B250-A28B-4491-95DC-8C6302A362F8}" type="datetime1">
              <a:rPr lang="de-DE" smtClean="0"/>
              <a:t>19.01.2013</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86A509AF-E510-4D4F-87FB-713E90638D6A}" type="datetime1">
              <a:rPr lang="de-DE" smtClean="0"/>
              <a:t>19.01.2013</a:t>
            </a:fld>
            <a:endParaRPr lang="de-DE" dirty="0"/>
          </a:p>
        </p:txBody>
      </p:sp>
      <p:sp>
        <p:nvSpPr>
          <p:cNvPr id="3" name="Footer Placeholder 2"/>
          <p:cNvSpPr>
            <a:spLocks noGrp="1"/>
          </p:cNvSpPr>
          <p:nvPr>
            <p:ph type="ftr" sz="quarter" idx="11"/>
          </p:nvPr>
        </p:nvSpPr>
        <p:spPr/>
        <p:txBody>
          <a:bodyPr/>
          <a:lstStyle/>
          <a:p>
            <a:endParaRPr lang="de-DE" dirty="0"/>
          </a:p>
        </p:txBody>
      </p:sp>
      <p:sp>
        <p:nvSpPr>
          <p:cNvPr id="4" name="Slide Number Placeholder 3"/>
          <p:cNvSpPr>
            <a:spLocks noGrp="1"/>
          </p:cNvSpPr>
          <p:nvPr>
            <p:ph type="sldNum" sz="quarter" idx="12"/>
          </p:nvPr>
        </p:nvSpPr>
        <p:spPr/>
        <p:txBody>
          <a:bodyPr/>
          <a:lstStyle/>
          <a:p>
            <a:fld id="{6C6AE60A-B69C-4790-82F7-3882EDF23186}" type="slidenum">
              <a:rPr lang="de-DE" smtClean="0"/>
              <a:t>‹Nr.›</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F9969E4E-8130-4684-A95F-1F71C2781429}" type="datetime1">
              <a:rPr lang="de-DE" smtClean="0"/>
              <a:t>19.01.2013</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6C6AE60A-B69C-4790-82F7-3882EDF23186}" type="slidenum">
              <a:rPr lang="de-DE" smtClean="0"/>
              <a:t>‹Nr.›</a:t>
            </a:fld>
            <a:endParaRPr lang="de-DE"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de-DE" smtClean="0"/>
              <a:t>Titelmasterformat durch Klicken bearbeiten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smtClean="0"/>
              <a:t>Bild durch Klicken auf Symbol hinzufügen</a:t>
            </a:r>
            <a:endParaRPr lang="en-US" dirty="0"/>
          </a:p>
        </p:txBody>
      </p:sp>
      <p:sp>
        <p:nvSpPr>
          <p:cNvPr id="5" name="Date Placeholder 4"/>
          <p:cNvSpPr>
            <a:spLocks noGrp="1"/>
          </p:cNvSpPr>
          <p:nvPr>
            <p:ph type="dt" sz="half" idx="10"/>
          </p:nvPr>
        </p:nvSpPr>
        <p:spPr/>
        <p:txBody>
          <a:bodyPr/>
          <a:lstStyle/>
          <a:p>
            <a:fld id="{B1DB6B57-5B32-42CD-9056-99F277C8D829}" type="datetime1">
              <a:rPr lang="de-DE" smtClean="0"/>
              <a:t>19.01.2013</a:t>
            </a:fld>
            <a:endParaRPr lang="de-DE" dirty="0"/>
          </a:p>
        </p:txBody>
      </p:sp>
      <p:sp>
        <p:nvSpPr>
          <p:cNvPr id="7" name="Slide Number Placeholder 6"/>
          <p:cNvSpPr>
            <a:spLocks noGrp="1"/>
          </p:cNvSpPr>
          <p:nvPr>
            <p:ph type="sldNum" sz="quarter" idx="12"/>
          </p:nvPr>
        </p:nvSpPr>
        <p:spPr/>
        <p:txBody>
          <a:bodyPr/>
          <a:lstStyle/>
          <a:p>
            <a:fld id="{6C6AE60A-B69C-4790-82F7-3882EDF23186}" type="slidenum">
              <a:rPr lang="de-DE" smtClean="0"/>
              <a:t>‹Nr.›</a:t>
            </a:fld>
            <a:endParaRPr lang="de-DE"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endParaRPr lang="de-DE"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de-DE" smtClean="0"/>
              <a:t>Titelmasterformat durch Klicken bearbeiten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A28A0429-0430-4A1B-A776-046C0D1260B5}" type="datetime1">
              <a:rPr lang="de-DE" smtClean="0"/>
              <a:t>19.01.2013</a:t>
            </a:fld>
            <a:endParaRPr lang="de-D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de-D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6C6AE60A-B69C-4790-82F7-3882EDF23186}" type="slidenum">
              <a:rPr lang="de-DE" smtClean="0"/>
              <a:t>‹Nr.›</a:t>
            </a:fld>
            <a:endParaRPr lang="de-DE"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Autofit/>
          </a:bodyPr>
          <a:lstStyle/>
          <a:p>
            <a:r>
              <a:rPr lang="de-DE" sz="4400" dirty="0" smtClean="0"/>
              <a:t>Urteilsbildung im Geschichtsunterricht</a:t>
            </a:r>
            <a:endParaRPr lang="de-DE" sz="4400" dirty="0"/>
          </a:p>
        </p:txBody>
      </p:sp>
      <p:sp>
        <p:nvSpPr>
          <p:cNvPr id="3" name="Inhaltsplatzhalter 2"/>
          <p:cNvSpPr>
            <a:spLocks noGrp="1"/>
          </p:cNvSpPr>
          <p:nvPr>
            <p:ph idx="1"/>
          </p:nvPr>
        </p:nvSpPr>
        <p:spPr>
          <a:xfrm>
            <a:off x="611560" y="1772816"/>
            <a:ext cx="8229600" cy="4373563"/>
          </a:xfrm>
        </p:spPr>
        <p:txBody>
          <a:bodyPr/>
          <a:lstStyle/>
          <a:p>
            <a:pPr marL="0" indent="0">
              <a:buNone/>
            </a:pPr>
            <a:endParaRPr lang="de-DE" dirty="0" smtClean="0"/>
          </a:p>
          <a:p>
            <a:pPr marL="0" indent="0">
              <a:buNone/>
            </a:pPr>
            <a:endParaRPr lang="de-DE" dirty="0"/>
          </a:p>
          <a:p>
            <a:pPr marL="0" indent="0">
              <a:buNone/>
            </a:pPr>
            <a:endParaRPr lang="de-DE" sz="3600" dirty="0" smtClean="0"/>
          </a:p>
          <a:p>
            <a:pPr marL="0" indent="0" algn="ctr">
              <a:buNone/>
            </a:pPr>
            <a:r>
              <a:rPr lang="de-DE" sz="3200" b="1" dirty="0" smtClean="0">
                <a:latin typeface="Arial" pitchFamily="34" charset="0"/>
                <a:cs typeface="Arial" pitchFamily="34" charset="0"/>
              </a:rPr>
              <a:t>MIT BEISPIELEN  ZU DEN THEMEN :</a:t>
            </a:r>
          </a:p>
          <a:p>
            <a:pPr marL="0" indent="0" algn="ctr">
              <a:buNone/>
            </a:pPr>
            <a:r>
              <a:rPr lang="de-DE" sz="3200" b="1" dirty="0" smtClean="0">
                <a:latin typeface="Arial" pitchFamily="34" charset="0"/>
                <a:cs typeface="Arial" pitchFamily="34" charset="0"/>
              </a:rPr>
              <a:t>DIE REVOLUTION VON 1848/49</a:t>
            </a:r>
          </a:p>
          <a:p>
            <a:pPr marL="0" indent="0" algn="ctr">
              <a:buNone/>
            </a:pPr>
            <a:r>
              <a:rPr lang="de-DE" sz="3200" b="1" dirty="0" smtClean="0">
                <a:latin typeface="Arial" pitchFamily="34" charset="0"/>
                <a:cs typeface="Arial" pitchFamily="34" charset="0"/>
              </a:rPr>
              <a:t>DER DEUTSCHE „SONDERWEG“ </a:t>
            </a:r>
            <a:endParaRPr lang="de-DE" sz="3200" b="1" dirty="0">
              <a:latin typeface="Arial" pitchFamily="34" charset="0"/>
              <a:cs typeface="Arial" pitchFamily="34" charset="0"/>
            </a:endParaRPr>
          </a:p>
        </p:txBody>
      </p:sp>
      <p:sp>
        <p:nvSpPr>
          <p:cNvPr id="2" name="Foliennummernplatzhalter 1"/>
          <p:cNvSpPr>
            <a:spLocks noGrp="1"/>
          </p:cNvSpPr>
          <p:nvPr>
            <p:ph type="sldNum" sz="quarter" idx="12"/>
          </p:nvPr>
        </p:nvSpPr>
        <p:spPr/>
        <p:txBody>
          <a:bodyPr/>
          <a:lstStyle/>
          <a:p>
            <a:fld id="{6C6AE60A-B69C-4790-82F7-3882EDF23186}" type="slidenum">
              <a:rPr lang="de-DE" smtClean="0"/>
              <a:t>1</a:t>
            </a:fld>
            <a:endParaRPr lang="de-DE" dirty="0"/>
          </a:p>
        </p:txBody>
      </p:sp>
    </p:spTree>
    <p:extLst>
      <p:ext uri="{BB962C8B-B14F-4D97-AF65-F5344CB8AC3E}">
        <p14:creationId xmlns:p14="http://schemas.microsoft.com/office/powerpoint/2010/main" val="3105903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600" dirty="0">
                <a:latin typeface="Arial" pitchFamily="34" charset="0"/>
                <a:cs typeface="Arial" pitchFamily="34" charset="0"/>
              </a:rPr>
              <a:t>II. Grundlegende Begriffe der urteilsbildung </a:t>
            </a:r>
            <a:endParaRPr lang="de-DE" sz="3600" dirty="0"/>
          </a:p>
        </p:txBody>
      </p:sp>
      <p:sp>
        <p:nvSpPr>
          <p:cNvPr id="3" name="Inhaltsplatzhalter 2"/>
          <p:cNvSpPr>
            <a:spLocks noGrp="1"/>
          </p:cNvSpPr>
          <p:nvPr>
            <p:ph idx="1"/>
          </p:nvPr>
        </p:nvSpPr>
        <p:spPr/>
        <p:txBody>
          <a:bodyPr>
            <a:normAutofit fontScale="85000" lnSpcReduction="20000"/>
          </a:bodyPr>
          <a:lstStyle/>
          <a:p>
            <a:pPr algn="just"/>
            <a:r>
              <a:rPr lang="de-DE" dirty="0" smtClean="0"/>
              <a:t>Doch die idealtypische Trennung der einzelnen  Analyse- bzw. Urteilsschritte darf nicht darüber hinwegtäuschen, dass bei der Mehrzahl der den Schülern sprachlich vermittelten historischen Urteile Sachurteil und Werturteil eng miteinander verschmolzen sind – wie die folgenden Beispiele belegen: </a:t>
            </a:r>
          </a:p>
          <a:p>
            <a:pPr algn="just"/>
            <a:endParaRPr lang="de-DE" dirty="0" smtClean="0"/>
          </a:p>
          <a:p>
            <a:pPr algn="just"/>
            <a:r>
              <a:rPr lang="de-DE" b="1" dirty="0" smtClean="0"/>
              <a:t>Beispiel 1:</a:t>
            </a:r>
          </a:p>
          <a:p>
            <a:pPr algn="just"/>
            <a:r>
              <a:rPr lang="de-DE" dirty="0" smtClean="0"/>
              <a:t>„Die Bastille wurde vom Volk von Paris erstürmt, weil das Volk einem aristokratischen Komplott, also der Gegenrevolution, zuvorkommen wollte.“ (Albert </a:t>
            </a:r>
            <a:r>
              <a:rPr lang="de-DE" dirty="0" err="1" smtClean="0"/>
              <a:t>Soboul</a:t>
            </a:r>
            <a:r>
              <a:rPr lang="de-DE" dirty="0" smtClean="0"/>
              <a:t>)</a:t>
            </a:r>
          </a:p>
          <a:p>
            <a:pPr marL="114300" indent="0" algn="just">
              <a:buNone/>
            </a:pPr>
            <a:endParaRPr lang="de-DE" dirty="0" smtClean="0"/>
          </a:p>
          <a:p>
            <a:pPr algn="just"/>
            <a:r>
              <a:rPr lang="de-DE" dirty="0" smtClean="0"/>
              <a:t>„Die Bastille wurde von einem aufgehetzten und blutgierigen Pöbel erstürmt, hinter dem als geheimer Drahtzieher der Herzog von Orléans stand. Damit wurde der König gehindert, wieder Ruhe im Lande herzustellen.“ (Bernard Fay)</a:t>
            </a:r>
            <a:endParaRPr lang="de-DE" dirty="0"/>
          </a:p>
        </p:txBody>
      </p:sp>
      <p:sp>
        <p:nvSpPr>
          <p:cNvPr id="4" name="Foliennummernplatzhalter 3"/>
          <p:cNvSpPr>
            <a:spLocks noGrp="1"/>
          </p:cNvSpPr>
          <p:nvPr>
            <p:ph type="sldNum" sz="quarter" idx="12"/>
          </p:nvPr>
        </p:nvSpPr>
        <p:spPr/>
        <p:txBody>
          <a:bodyPr/>
          <a:lstStyle/>
          <a:p>
            <a:fld id="{6C6AE60A-B69C-4790-82F7-3882EDF23186}" type="slidenum">
              <a:rPr lang="de-DE" smtClean="0"/>
              <a:t>10</a:t>
            </a:fld>
            <a:endParaRPr lang="de-DE" dirty="0"/>
          </a:p>
        </p:txBody>
      </p:sp>
    </p:spTree>
    <p:extLst>
      <p:ext uri="{BB962C8B-B14F-4D97-AF65-F5344CB8AC3E}">
        <p14:creationId xmlns:p14="http://schemas.microsoft.com/office/powerpoint/2010/main" val="2525945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600" dirty="0">
                <a:latin typeface="Arial" pitchFamily="34" charset="0"/>
                <a:cs typeface="Arial" pitchFamily="34" charset="0"/>
              </a:rPr>
              <a:t>II. Grundlegende Begriffe der urteilsbildung </a:t>
            </a:r>
            <a:endParaRPr lang="de-DE" sz="3600" dirty="0"/>
          </a:p>
        </p:txBody>
      </p:sp>
      <p:sp>
        <p:nvSpPr>
          <p:cNvPr id="3" name="Inhaltsplatzhalter 2"/>
          <p:cNvSpPr>
            <a:spLocks noGrp="1"/>
          </p:cNvSpPr>
          <p:nvPr>
            <p:ph idx="1"/>
          </p:nvPr>
        </p:nvSpPr>
        <p:spPr/>
        <p:txBody>
          <a:bodyPr>
            <a:normAutofit fontScale="85000" lnSpcReduction="20000"/>
          </a:bodyPr>
          <a:lstStyle/>
          <a:p>
            <a:r>
              <a:rPr lang="de-DE" b="1" dirty="0" smtClean="0"/>
              <a:t>Beispiel 2: </a:t>
            </a:r>
            <a:r>
              <a:rPr lang="de-DE" dirty="0" smtClean="0"/>
              <a:t>(</a:t>
            </a:r>
            <a:r>
              <a:rPr lang="de-DE" sz="2200" dirty="0" smtClean="0"/>
              <a:t>vgl. die ausführlicheren Texte bei den Materialien)</a:t>
            </a:r>
          </a:p>
          <a:p>
            <a:endParaRPr lang="de-DE" sz="2200" dirty="0" smtClean="0"/>
          </a:p>
          <a:p>
            <a:pPr algn="just"/>
            <a:r>
              <a:rPr lang="de-DE" dirty="0" smtClean="0"/>
              <a:t>„Die drei Volkserhebungen in Baden sind durch die verbündeten Tyrannen Deutschlands erdrückt worden, allein die neue Welt von Gedanken und Gefühlen, welche durch diese drei wichtigsten </a:t>
            </a:r>
            <a:r>
              <a:rPr lang="de-DE" dirty="0" err="1" smtClean="0"/>
              <a:t>Thaten</a:t>
            </a:r>
            <a:r>
              <a:rPr lang="de-DE" dirty="0" smtClean="0"/>
              <a:t> des Volkes, im gesamten Vater-lande angeregt wurden – diese neue Welt besteht noch immer und wird mit jedem Tage, mit jeder neuen </a:t>
            </a:r>
            <a:r>
              <a:rPr lang="de-DE" dirty="0" err="1" smtClean="0"/>
              <a:t>Schandthat</a:t>
            </a:r>
            <a:r>
              <a:rPr lang="de-DE" dirty="0" smtClean="0"/>
              <a:t> der verbündeten Fürsten größer und größer werden.“ (Gustav von Struve)</a:t>
            </a:r>
          </a:p>
          <a:p>
            <a:pPr algn="just"/>
            <a:endParaRPr lang="de-DE" dirty="0" smtClean="0"/>
          </a:p>
          <a:p>
            <a:pPr algn="just"/>
            <a:r>
              <a:rPr lang="de-DE" dirty="0" smtClean="0"/>
              <a:t>„Ob das Volk sich noch einmal wird fortreißen lassen von solchen Führern und wir eine blutige Wiederholung der Aufstände von April, September und Mai erleben werden? Diese Phase der revolutionären Demokratie hat, scheint uns, ihre Rolle ausgespielt.“ (Ludwig </a:t>
            </a:r>
            <a:r>
              <a:rPr lang="de-DE" dirty="0" err="1" smtClean="0"/>
              <a:t>Häusser</a:t>
            </a:r>
            <a:r>
              <a:rPr lang="de-DE" dirty="0"/>
              <a:t>)</a:t>
            </a:r>
          </a:p>
        </p:txBody>
      </p:sp>
      <p:sp>
        <p:nvSpPr>
          <p:cNvPr id="4" name="Foliennummernplatzhalter 3"/>
          <p:cNvSpPr>
            <a:spLocks noGrp="1"/>
          </p:cNvSpPr>
          <p:nvPr>
            <p:ph type="sldNum" sz="quarter" idx="12"/>
          </p:nvPr>
        </p:nvSpPr>
        <p:spPr/>
        <p:txBody>
          <a:bodyPr/>
          <a:lstStyle/>
          <a:p>
            <a:fld id="{6C6AE60A-B69C-4790-82F7-3882EDF23186}" type="slidenum">
              <a:rPr lang="de-DE" smtClean="0"/>
              <a:t>11</a:t>
            </a:fld>
            <a:endParaRPr lang="de-DE" dirty="0"/>
          </a:p>
        </p:txBody>
      </p:sp>
    </p:spTree>
    <p:extLst>
      <p:ext uri="{BB962C8B-B14F-4D97-AF65-F5344CB8AC3E}">
        <p14:creationId xmlns:p14="http://schemas.microsoft.com/office/powerpoint/2010/main" val="1407933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600" dirty="0">
                <a:latin typeface="Arial" pitchFamily="34" charset="0"/>
                <a:cs typeface="Arial" pitchFamily="34" charset="0"/>
              </a:rPr>
              <a:t>II. Grundlegende Begriffe der urteilsbildung</a:t>
            </a:r>
          </a:p>
        </p:txBody>
      </p:sp>
      <p:sp>
        <p:nvSpPr>
          <p:cNvPr id="3" name="Inhaltsplatzhalter 2"/>
          <p:cNvSpPr>
            <a:spLocks noGrp="1"/>
          </p:cNvSpPr>
          <p:nvPr>
            <p:ph idx="1"/>
          </p:nvPr>
        </p:nvSpPr>
        <p:spPr/>
        <p:txBody>
          <a:bodyPr>
            <a:normAutofit fontScale="92500" lnSpcReduction="10000"/>
          </a:bodyPr>
          <a:lstStyle/>
          <a:p>
            <a:pPr marL="114300" indent="0">
              <a:buNone/>
            </a:pPr>
            <a:r>
              <a:rPr lang="de-DE" sz="2800" b="1" dirty="0" smtClean="0"/>
              <a:t>Aus didaktischen Gründen ist die Trennung bei-der (idealtypischer) Formen der Urteilsbildung geboten: </a:t>
            </a:r>
          </a:p>
          <a:p>
            <a:pPr>
              <a:buFontTx/>
              <a:buChar char="-"/>
            </a:pPr>
            <a:r>
              <a:rPr lang="de-DE" dirty="0" smtClean="0"/>
              <a:t>weil Schülerinnen und Schüler kaum in der Lage sind, </a:t>
            </a:r>
            <a:r>
              <a:rPr lang="de-DE" dirty="0"/>
              <a:t>beide Urteilsformen in </a:t>
            </a:r>
            <a:r>
              <a:rPr lang="de-DE" dirty="0" smtClean="0"/>
              <a:t>Schulbuch-  oder </a:t>
            </a:r>
            <a:r>
              <a:rPr lang="de-DE" dirty="0" err="1" smtClean="0"/>
              <a:t>wissenschaft-lichen</a:t>
            </a:r>
            <a:r>
              <a:rPr lang="de-DE" dirty="0" smtClean="0"/>
              <a:t> Texten voneinander zu trennen.</a:t>
            </a:r>
          </a:p>
          <a:p>
            <a:pPr>
              <a:buFontTx/>
              <a:buChar char="-"/>
            </a:pPr>
            <a:r>
              <a:rPr lang="de-DE" dirty="0"/>
              <a:t>w</a:t>
            </a:r>
            <a:r>
              <a:rPr lang="de-DE" dirty="0" smtClean="0"/>
              <a:t>eil es Ziel des Unterrichts sein muss, dass Schülerinnen und Schüler lernen, mit der Vielzahl historischer Urteile umzugehen (</a:t>
            </a:r>
            <a:r>
              <a:rPr lang="de-DE" dirty="0" smtClean="0">
                <a:solidFill>
                  <a:srgbClr val="002060"/>
                </a:solidFill>
              </a:rPr>
              <a:t>Karl-</a:t>
            </a:r>
            <a:r>
              <a:rPr lang="de-DE" dirty="0">
                <a:solidFill>
                  <a:srgbClr val="002060"/>
                </a:solidFill>
              </a:rPr>
              <a:t>E</a:t>
            </a:r>
            <a:r>
              <a:rPr lang="de-DE" dirty="0" smtClean="0">
                <a:solidFill>
                  <a:srgbClr val="002060"/>
                </a:solidFill>
              </a:rPr>
              <a:t>rnst </a:t>
            </a:r>
            <a:r>
              <a:rPr lang="de-DE" dirty="0" err="1" smtClean="0">
                <a:solidFill>
                  <a:srgbClr val="002060"/>
                </a:solidFill>
              </a:rPr>
              <a:t>Jeismann</a:t>
            </a:r>
            <a:r>
              <a:rPr lang="de-DE" dirty="0" smtClean="0"/>
              <a:t>).</a:t>
            </a:r>
          </a:p>
          <a:p>
            <a:pPr>
              <a:buFontTx/>
              <a:buChar char="-"/>
            </a:pPr>
            <a:r>
              <a:rPr lang="de-DE" dirty="0"/>
              <a:t>w</a:t>
            </a:r>
            <a:r>
              <a:rPr lang="de-DE" dirty="0" smtClean="0"/>
              <a:t>eil die Fähigkeit, zwischen beiden Urteilsformen unter-scheiden zu können, die Urteilskompetenz insgesamt stärkt (</a:t>
            </a:r>
            <a:r>
              <a:rPr lang="de-DE" dirty="0" smtClean="0">
                <a:solidFill>
                  <a:srgbClr val="002060"/>
                </a:solidFill>
              </a:rPr>
              <a:t>Frank Hoffmann</a:t>
            </a:r>
            <a:r>
              <a:rPr lang="de-DE" dirty="0" smtClean="0"/>
              <a:t>).</a:t>
            </a:r>
          </a:p>
          <a:p>
            <a:pPr marL="114300" indent="0">
              <a:buNone/>
            </a:pPr>
            <a:endParaRPr lang="de-DE" dirty="0"/>
          </a:p>
        </p:txBody>
      </p:sp>
      <p:sp>
        <p:nvSpPr>
          <p:cNvPr id="4" name="Foliennummernplatzhalter 3"/>
          <p:cNvSpPr>
            <a:spLocks noGrp="1"/>
          </p:cNvSpPr>
          <p:nvPr>
            <p:ph type="sldNum" sz="quarter" idx="12"/>
          </p:nvPr>
        </p:nvSpPr>
        <p:spPr/>
        <p:txBody>
          <a:bodyPr/>
          <a:lstStyle/>
          <a:p>
            <a:fld id="{6C6AE60A-B69C-4790-82F7-3882EDF23186}" type="slidenum">
              <a:rPr lang="de-DE" smtClean="0"/>
              <a:t>12</a:t>
            </a:fld>
            <a:endParaRPr lang="de-DE" dirty="0"/>
          </a:p>
        </p:txBody>
      </p:sp>
    </p:spTree>
    <p:extLst>
      <p:ext uri="{BB962C8B-B14F-4D97-AF65-F5344CB8AC3E}">
        <p14:creationId xmlns:p14="http://schemas.microsoft.com/office/powerpoint/2010/main" val="2831994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600" dirty="0">
                <a:latin typeface="Arial" pitchFamily="34" charset="0"/>
                <a:cs typeface="Arial" pitchFamily="34" charset="0"/>
              </a:rPr>
              <a:t>II. Grundlegende Begriffe der urteilsbildung</a:t>
            </a:r>
            <a:endParaRPr lang="de-DE" sz="3600" dirty="0"/>
          </a:p>
        </p:txBody>
      </p:sp>
      <p:sp>
        <p:nvSpPr>
          <p:cNvPr id="3" name="Inhaltsplatzhalter 2"/>
          <p:cNvSpPr>
            <a:spLocks noGrp="1"/>
          </p:cNvSpPr>
          <p:nvPr>
            <p:ph idx="1"/>
          </p:nvPr>
        </p:nvSpPr>
        <p:spPr/>
        <p:txBody>
          <a:bodyPr>
            <a:normAutofit lnSpcReduction="10000"/>
          </a:bodyPr>
          <a:lstStyle/>
          <a:p>
            <a:endParaRPr lang="de-DE" dirty="0" smtClean="0"/>
          </a:p>
          <a:p>
            <a:endParaRPr lang="de-DE" dirty="0" smtClean="0"/>
          </a:p>
          <a:p>
            <a:pPr marL="114300" indent="0" algn="just">
              <a:buNone/>
            </a:pPr>
            <a:r>
              <a:rPr lang="de-DE" sz="2800" dirty="0" smtClean="0"/>
              <a:t>Aus didaktischen Gründen ebenso geboten ist es, mit der </a:t>
            </a:r>
            <a:r>
              <a:rPr lang="de-DE" sz="2800" b="1" dirty="0" smtClean="0"/>
              <a:t>Dekonstruktion</a:t>
            </a:r>
            <a:r>
              <a:rPr lang="de-DE" sz="2800" dirty="0" smtClean="0"/>
              <a:t> unterschied-</a:t>
            </a:r>
            <a:r>
              <a:rPr lang="de-DE" sz="2800" dirty="0" err="1" smtClean="0"/>
              <a:t>licher</a:t>
            </a:r>
            <a:r>
              <a:rPr lang="de-DE" sz="2800" dirty="0" smtClean="0"/>
              <a:t> Sach- und Werturteile etwa in </a:t>
            </a:r>
            <a:r>
              <a:rPr lang="de-DE" sz="2800" dirty="0" err="1" smtClean="0"/>
              <a:t>zeitge-nössischen</a:t>
            </a:r>
            <a:r>
              <a:rPr lang="de-DE" sz="2800" dirty="0" smtClean="0"/>
              <a:t> oder aktuellen Darstellungen zu beginnen, um die Schülerinnen und Schüler für die Komplexität historischer Urteilsbildung, aber auch für die Unterschiede beider Urteils-formen zu sensibilisieren.</a:t>
            </a:r>
          </a:p>
          <a:p>
            <a:pPr marL="114300" indent="0">
              <a:buNone/>
            </a:pPr>
            <a:endParaRPr lang="de-DE" sz="2800" dirty="0"/>
          </a:p>
        </p:txBody>
      </p:sp>
      <p:sp>
        <p:nvSpPr>
          <p:cNvPr id="4" name="Foliennummernplatzhalter 3"/>
          <p:cNvSpPr>
            <a:spLocks noGrp="1"/>
          </p:cNvSpPr>
          <p:nvPr>
            <p:ph type="sldNum" sz="quarter" idx="12"/>
          </p:nvPr>
        </p:nvSpPr>
        <p:spPr/>
        <p:txBody>
          <a:bodyPr/>
          <a:lstStyle/>
          <a:p>
            <a:fld id="{6C6AE60A-B69C-4790-82F7-3882EDF23186}" type="slidenum">
              <a:rPr lang="de-DE" smtClean="0"/>
              <a:t>13</a:t>
            </a:fld>
            <a:endParaRPr lang="de-DE" dirty="0"/>
          </a:p>
        </p:txBody>
      </p:sp>
    </p:spTree>
    <p:extLst>
      <p:ext uri="{BB962C8B-B14F-4D97-AF65-F5344CB8AC3E}">
        <p14:creationId xmlns:p14="http://schemas.microsoft.com/office/powerpoint/2010/main" val="1704304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600" dirty="0" smtClean="0">
                <a:latin typeface="Arial" pitchFamily="34" charset="0"/>
                <a:cs typeface="Arial" pitchFamily="34" charset="0"/>
              </a:rPr>
              <a:t>II. Grundlegende Begriffe der Urteilsbildung</a:t>
            </a:r>
            <a:endParaRPr lang="de-DE" sz="3600" dirty="0">
              <a:latin typeface="Arial" pitchFamily="34" charset="0"/>
              <a:cs typeface="Arial" pitchFamily="34" charset="0"/>
            </a:endParaRPr>
          </a:p>
        </p:txBody>
      </p:sp>
      <p:sp>
        <p:nvSpPr>
          <p:cNvPr id="3" name="Inhaltsplatzhalter 2"/>
          <p:cNvSpPr>
            <a:spLocks noGrp="1"/>
          </p:cNvSpPr>
          <p:nvPr>
            <p:ph idx="1"/>
          </p:nvPr>
        </p:nvSpPr>
        <p:spPr>
          <a:xfrm>
            <a:off x="539552" y="1772816"/>
            <a:ext cx="8280920" cy="4680520"/>
          </a:xfrm>
        </p:spPr>
        <p:txBody>
          <a:bodyPr>
            <a:normAutofit fontScale="25000" lnSpcReduction="20000"/>
          </a:bodyPr>
          <a:lstStyle/>
          <a:p>
            <a:pPr marL="114300" indent="0">
              <a:buNone/>
            </a:pPr>
            <a:r>
              <a:rPr lang="de-DE" sz="9600" b="1" dirty="0" smtClean="0">
                <a:latin typeface="Arial" pitchFamily="34" charset="0"/>
                <a:cs typeface="Arial" pitchFamily="34" charset="0"/>
              </a:rPr>
              <a:t>Historisches Sachurteil:</a:t>
            </a:r>
          </a:p>
          <a:p>
            <a:pPr marL="114300" indent="0">
              <a:buNone/>
            </a:pPr>
            <a:endParaRPr lang="de-DE" sz="9600" b="1" dirty="0" smtClean="0">
              <a:latin typeface="Arial" pitchFamily="34" charset="0"/>
              <a:cs typeface="Arial" pitchFamily="34" charset="0"/>
            </a:endParaRPr>
          </a:p>
          <a:p>
            <a:r>
              <a:rPr lang="de-DE" sz="8000" dirty="0" smtClean="0">
                <a:latin typeface="Arial" pitchFamily="34" charset="0"/>
                <a:cs typeface="Arial" pitchFamily="34" charset="0"/>
              </a:rPr>
              <a:t>Beurteilung von geschichtlichen Handlungen, Ereignissen und Prozessen im historischen Kontext </a:t>
            </a:r>
          </a:p>
          <a:p>
            <a:endParaRPr lang="de-DE" sz="8000" dirty="0" smtClean="0">
              <a:latin typeface="Arial" pitchFamily="34" charset="0"/>
              <a:cs typeface="Arial" pitchFamily="34" charset="0"/>
            </a:endParaRPr>
          </a:p>
          <a:p>
            <a:r>
              <a:rPr lang="de-DE" sz="8000" dirty="0" smtClean="0">
                <a:latin typeface="Arial" pitchFamily="34" charset="0"/>
                <a:cs typeface="Arial" pitchFamily="34" charset="0"/>
              </a:rPr>
              <a:t>1. Beurteilung der Auswahl und Analyse der für die Untersuchung relevanten Quellen und Darstellungen</a:t>
            </a:r>
          </a:p>
          <a:p>
            <a:endParaRPr lang="de-DE" sz="8000" dirty="0" smtClean="0">
              <a:latin typeface="Arial" pitchFamily="34" charset="0"/>
              <a:cs typeface="Arial" pitchFamily="34" charset="0"/>
            </a:endParaRPr>
          </a:p>
          <a:p>
            <a:r>
              <a:rPr lang="de-DE" sz="8000" dirty="0" smtClean="0">
                <a:latin typeface="Arial" pitchFamily="34" charset="0"/>
                <a:cs typeface="Arial" pitchFamily="34" charset="0"/>
              </a:rPr>
              <a:t>2. Beurteilung der chronologischen und kausalen Verknüpfung der Sachinformationen</a:t>
            </a:r>
          </a:p>
          <a:p>
            <a:endParaRPr lang="de-DE" sz="8000" dirty="0" smtClean="0">
              <a:latin typeface="Arial" pitchFamily="34" charset="0"/>
              <a:cs typeface="Arial" pitchFamily="34" charset="0"/>
            </a:endParaRPr>
          </a:p>
          <a:p>
            <a:r>
              <a:rPr lang="de-DE" sz="8000" dirty="0" smtClean="0">
                <a:latin typeface="Arial" pitchFamily="34" charset="0"/>
                <a:cs typeface="Arial" pitchFamily="34" charset="0"/>
              </a:rPr>
              <a:t>3. Beurteilung des Sinnzusammenhangs</a:t>
            </a:r>
          </a:p>
          <a:p>
            <a:pPr marL="114300" indent="0">
              <a:buNone/>
            </a:pPr>
            <a:endParaRPr lang="de-DE" sz="8000" dirty="0" smtClean="0">
              <a:latin typeface="Arial" pitchFamily="34" charset="0"/>
              <a:cs typeface="Arial" pitchFamily="34" charset="0"/>
            </a:endParaRPr>
          </a:p>
          <a:p>
            <a:r>
              <a:rPr lang="de-DE" sz="6400" i="1" dirty="0">
                <a:solidFill>
                  <a:srgbClr val="002060"/>
                </a:solidFill>
              </a:rPr>
              <a:t>Frank Hoffmann: Überlegungen zur Planung von </a:t>
            </a:r>
            <a:r>
              <a:rPr lang="de-DE" sz="6400" i="1" dirty="0" smtClean="0">
                <a:solidFill>
                  <a:srgbClr val="002060"/>
                </a:solidFill>
              </a:rPr>
              <a:t>Geschichtsunterricht </a:t>
            </a:r>
            <a:r>
              <a:rPr lang="de-DE" sz="6400" dirty="0">
                <a:solidFill>
                  <a:srgbClr val="002060"/>
                </a:solidFill>
              </a:rPr>
              <a:t>mit dem Ziel der Förderung historischer </a:t>
            </a:r>
            <a:r>
              <a:rPr lang="de-DE" sz="6400" dirty="0" smtClean="0">
                <a:solidFill>
                  <a:srgbClr val="002060"/>
                </a:solidFill>
              </a:rPr>
              <a:t>Urteilskompetenz</a:t>
            </a:r>
            <a:endParaRPr lang="de-DE" sz="6400" dirty="0">
              <a:solidFill>
                <a:srgbClr val="002060"/>
              </a:solidFill>
            </a:endParaRPr>
          </a:p>
          <a:p>
            <a:endParaRPr lang="de-DE" sz="8000" dirty="0">
              <a:latin typeface="Arial" pitchFamily="34" charset="0"/>
              <a:cs typeface="Arial" pitchFamily="34" charset="0"/>
            </a:endParaRPr>
          </a:p>
        </p:txBody>
      </p:sp>
      <p:sp>
        <p:nvSpPr>
          <p:cNvPr id="4" name="Foliennummernplatzhalter 3"/>
          <p:cNvSpPr>
            <a:spLocks noGrp="1"/>
          </p:cNvSpPr>
          <p:nvPr>
            <p:ph type="sldNum" sz="quarter" idx="12"/>
          </p:nvPr>
        </p:nvSpPr>
        <p:spPr/>
        <p:txBody>
          <a:bodyPr/>
          <a:lstStyle/>
          <a:p>
            <a:fld id="{6C6AE60A-B69C-4790-82F7-3882EDF23186}" type="slidenum">
              <a:rPr lang="de-DE" smtClean="0"/>
              <a:t>14</a:t>
            </a:fld>
            <a:endParaRPr lang="de-DE" dirty="0"/>
          </a:p>
        </p:txBody>
      </p:sp>
    </p:spTree>
    <p:extLst>
      <p:ext uri="{BB962C8B-B14F-4D97-AF65-F5344CB8AC3E}">
        <p14:creationId xmlns:p14="http://schemas.microsoft.com/office/powerpoint/2010/main" val="1488975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600" dirty="0" smtClean="0">
                <a:latin typeface="Arial" pitchFamily="34" charset="0"/>
                <a:cs typeface="Arial" pitchFamily="34" charset="0"/>
              </a:rPr>
              <a:t>II. Grundlegende Begriffe der Urteilsbildung</a:t>
            </a:r>
            <a:endParaRPr lang="de-DE" sz="3600" dirty="0">
              <a:latin typeface="Arial" pitchFamily="34" charset="0"/>
              <a:cs typeface="Arial" pitchFamily="34" charset="0"/>
            </a:endParaRPr>
          </a:p>
        </p:txBody>
      </p:sp>
      <p:sp>
        <p:nvSpPr>
          <p:cNvPr id="3" name="Inhaltsplatzhalter 2"/>
          <p:cNvSpPr>
            <a:spLocks noGrp="1"/>
          </p:cNvSpPr>
          <p:nvPr>
            <p:ph idx="1"/>
          </p:nvPr>
        </p:nvSpPr>
        <p:spPr/>
        <p:txBody>
          <a:bodyPr>
            <a:normAutofit fontScale="85000" lnSpcReduction="20000"/>
          </a:bodyPr>
          <a:lstStyle/>
          <a:p>
            <a:pPr marL="114300" indent="0">
              <a:buNone/>
            </a:pPr>
            <a:r>
              <a:rPr lang="de-DE" sz="2800" b="1" dirty="0" smtClean="0">
                <a:latin typeface="Arial" pitchFamily="34" charset="0"/>
                <a:cs typeface="Arial" pitchFamily="34" charset="0"/>
              </a:rPr>
              <a:t>Historisches Sachurteil:</a:t>
            </a:r>
          </a:p>
          <a:p>
            <a:pPr marL="114300" indent="0">
              <a:buNone/>
            </a:pPr>
            <a:endParaRPr lang="de-DE" sz="2800" b="1" dirty="0" smtClean="0">
              <a:latin typeface="Arial" pitchFamily="34" charset="0"/>
              <a:cs typeface="Arial" pitchFamily="34" charset="0"/>
            </a:endParaRPr>
          </a:p>
          <a:p>
            <a:pPr algn="just">
              <a:buFontTx/>
              <a:buChar char="-"/>
            </a:pPr>
            <a:r>
              <a:rPr lang="de-DE" dirty="0" smtClean="0">
                <a:latin typeface="Arial" pitchFamily="34" charset="0"/>
                <a:cs typeface="Arial" pitchFamily="34" charset="0"/>
              </a:rPr>
              <a:t>„Verstehen“ und „Erklären“ der historischen Handlung/der handelnden Person(en) im zeitgenössischen Kontext</a:t>
            </a:r>
          </a:p>
          <a:p>
            <a:pPr algn="just">
              <a:buFontTx/>
              <a:buChar char="-"/>
            </a:pPr>
            <a:r>
              <a:rPr lang="de-DE" dirty="0" smtClean="0">
                <a:latin typeface="Arial" pitchFamily="34" charset="0"/>
                <a:cs typeface="Arial" pitchFamily="34" charset="0"/>
              </a:rPr>
              <a:t>Zweckmäßigkeit</a:t>
            </a:r>
            <a:r>
              <a:rPr lang="de-DE" dirty="0">
                <a:latin typeface="Arial" pitchFamily="34" charset="0"/>
                <a:cs typeface="Arial" pitchFamily="34" charset="0"/>
              </a:rPr>
              <a:t>, Zweckrationalität, Effizienz, Erfolg einer Handlung/Tat/Institution/Gremium/Einzelperson.</a:t>
            </a:r>
          </a:p>
          <a:p>
            <a:pPr algn="just">
              <a:buFontTx/>
              <a:buChar char="-"/>
            </a:pPr>
            <a:r>
              <a:rPr lang="de-DE" dirty="0" smtClean="0">
                <a:latin typeface="Arial" pitchFamily="34" charset="0"/>
                <a:cs typeface="Arial" pitchFamily="34" charset="0"/>
              </a:rPr>
              <a:t>Unterschiedliche Ergebnisse durch unterschiedliche Ein-schätzung/Akzentuierung einzelner Sachverhalte und Aspekte</a:t>
            </a:r>
          </a:p>
          <a:p>
            <a:pPr algn="just">
              <a:buFontTx/>
              <a:buChar char="-"/>
            </a:pPr>
            <a:r>
              <a:rPr lang="de-DE" dirty="0">
                <a:latin typeface="Arial" pitchFamily="34" charset="0"/>
                <a:cs typeface="Arial" pitchFamily="34" charset="0"/>
              </a:rPr>
              <a:t>Rekonstruktion fremder historischer Handlungsmotive und </a:t>
            </a:r>
            <a:r>
              <a:rPr lang="de-DE" dirty="0" smtClean="0">
                <a:latin typeface="Arial" pitchFamily="34" charset="0"/>
                <a:cs typeface="Arial" pitchFamily="34" charset="0"/>
              </a:rPr>
              <a:t>Mentalitäten</a:t>
            </a:r>
            <a:endParaRPr lang="de-DE" dirty="0">
              <a:latin typeface="Arial" pitchFamily="34" charset="0"/>
              <a:cs typeface="Arial" pitchFamily="34" charset="0"/>
            </a:endParaRPr>
          </a:p>
          <a:p>
            <a:pPr algn="just">
              <a:buFontTx/>
              <a:buChar char="-"/>
            </a:pPr>
            <a:r>
              <a:rPr lang="de-DE" dirty="0">
                <a:latin typeface="Arial" pitchFamily="34" charset="0"/>
                <a:cs typeface="Arial" pitchFamily="34" charset="0"/>
              </a:rPr>
              <a:t>Analyse der Motive und Intentionen historischer Personen als Voraussetzung für </a:t>
            </a:r>
            <a:r>
              <a:rPr lang="de-DE" dirty="0" smtClean="0">
                <a:latin typeface="Arial" pitchFamily="34" charset="0"/>
                <a:cs typeface="Arial" pitchFamily="34" charset="0"/>
              </a:rPr>
              <a:t>Werturteilsbildung</a:t>
            </a:r>
          </a:p>
          <a:p>
            <a:pPr algn="just">
              <a:buFontTx/>
              <a:buChar char="-"/>
            </a:pPr>
            <a:endParaRPr lang="de-DE" dirty="0" smtClean="0">
              <a:latin typeface="Arial" pitchFamily="34" charset="0"/>
              <a:cs typeface="Arial" pitchFamily="34" charset="0"/>
            </a:endParaRPr>
          </a:p>
          <a:p>
            <a:pPr algn="just">
              <a:buFontTx/>
              <a:buChar char="-"/>
            </a:pPr>
            <a:r>
              <a:rPr lang="de-DE" sz="1900" i="1" dirty="0">
                <a:solidFill>
                  <a:srgbClr val="002060"/>
                </a:solidFill>
              </a:rPr>
              <a:t>Frank Hoffmann: Überlegungen zur Planung von </a:t>
            </a:r>
            <a:r>
              <a:rPr lang="de-DE" sz="1900" i="1" dirty="0" smtClean="0">
                <a:solidFill>
                  <a:srgbClr val="002060"/>
                </a:solidFill>
              </a:rPr>
              <a:t>Geschichtsunterricht </a:t>
            </a:r>
            <a:r>
              <a:rPr lang="de-DE" sz="1900" dirty="0">
                <a:solidFill>
                  <a:srgbClr val="002060"/>
                </a:solidFill>
              </a:rPr>
              <a:t>mit dem Ziel der Förderung historischer </a:t>
            </a:r>
            <a:r>
              <a:rPr lang="de-DE" sz="1900" dirty="0" smtClean="0">
                <a:solidFill>
                  <a:srgbClr val="002060"/>
                </a:solidFill>
              </a:rPr>
              <a:t>Urteilskompetenz</a:t>
            </a:r>
            <a:endParaRPr lang="de-DE" sz="1900" dirty="0">
              <a:solidFill>
                <a:srgbClr val="002060"/>
              </a:solidFill>
            </a:endParaRPr>
          </a:p>
          <a:p>
            <a:pPr algn="just">
              <a:buFontTx/>
              <a:buChar char="-"/>
            </a:pPr>
            <a:endParaRPr lang="de-DE" dirty="0">
              <a:latin typeface="Arial" pitchFamily="34" charset="0"/>
              <a:cs typeface="Arial" pitchFamily="34" charset="0"/>
            </a:endParaRPr>
          </a:p>
          <a:p>
            <a:pPr algn="just">
              <a:buFontTx/>
              <a:buChar char="-"/>
            </a:pPr>
            <a:endParaRPr lang="de-DE" dirty="0" smtClean="0">
              <a:latin typeface="Arial" pitchFamily="34" charset="0"/>
              <a:cs typeface="Arial" pitchFamily="34" charset="0"/>
            </a:endParaRPr>
          </a:p>
          <a:p>
            <a:pPr>
              <a:buFontTx/>
              <a:buChar char="-"/>
            </a:pPr>
            <a:endParaRPr lang="de-DE" dirty="0" smtClean="0">
              <a:latin typeface="Arial" pitchFamily="34" charset="0"/>
              <a:cs typeface="Arial" pitchFamily="34" charset="0"/>
            </a:endParaRPr>
          </a:p>
          <a:p>
            <a:pPr>
              <a:buFontTx/>
              <a:buChar char="-"/>
            </a:pPr>
            <a:endParaRPr lang="de-DE" dirty="0">
              <a:latin typeface="Arial" pitchFamily="34" charset="0"/>
              <a:cs typeface="Arial" pitchFamily="34" charset="0"/>
            </a:endParaRPr>
          </a:p>
        </p:txBody>
      </p:sp>
      <p:sp>
        <p:nvSpPr>
          <p:cNvPr id="4" name="Foliennummernplatzhalter 3"/>
          <p:cNvSpPr>
            <a:spLocks noGrp="1"/>
          </p:cNvSpPr>
          <p:nvPr>
            <p:ph type="sldNum" sz="quarter" idx="12"/>
          </p:nvPr>
        </p:nvSpPr>
        <p:spPr/>
        <p:txBody>
          <a:bodyPr/>
          <a:lstStyle/>
          <a:p>
            <a:fld id="{6C6AE60A-B69C-4790-82F7-3882EDF23186}" type="slidenum">
              <a:rPr lang="de-DE" smtClean="0"/>
              <a:t>15</a:t>
            </a:fld>
            <a:endParaRPr lang="de-DE" dirty="0"/>
          </a:p>
        </p:txBody>
      </p:sp>
    </p:spTree>
    <p:extLst>
      <p:ext uri="{BB962C8B-B14F-4D97-AF65-F5344CB8AC3E}">
        <p14:creationId xmlns:p14="http://schemas.microsoft.com/office/powerpoint/2010/main" val="1426941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600" dirty="0">
                <a:latin typeface="Arial" pitchFamily="34" charset="0"/>
                <a:cs typeface="Arial" pitchFamily="34" charset="0"/>
              </a:rPr>
              <a:t>II. Grundlegende Begriffe der Urteilskompetenz</a:t>
            </a:r>
          </a:p>
        </p:txBody>
      </p:sp>
      <p:sp>
        <p:nvSpPr>
          <p:cNvPr id="3" name="Inhaltsplatzhalter 2"/>
          <p:cNvSpPr>
            <a:spLocks noGrp="1"/>
          </p:cNvSpPr>
          <p:nvPr>
            <p:ph idx="1"/>
          </p:nvPr>
        </p:nvSpPr>
        <p:spPr/>
        <p:txBody>
          <a:bodyPr>
            <a:normAutofit fontScale="92500" lnSpcReduction="10000"/>
          </a:bodyPr>
          <a:lstStyle/>
          <a:p>
            <a:r>
              <a:rPr lang="de-DE" sz="2800" b="1" dirty="0" smtClean="0">
                <a:latin typeface="Arial" pitchFamily="34" charset="0"/>
                <a:cs typeface="Arial" pitchFamily="34" charset="0"/>
              </a:rPr>
              <a:t>Historisches Werturteil:</a:t>
            </a:r>
          </a:p>
          <a:p>
            <a:pPr marL="114300" indent="0">
              <a:buNone/>
            </a:pPr>
            <a:endParaRPr lang="de-DE" sz="2800" b="1" dirty="0" smtClean="0">
              <a:latin typeface="Arial" pitchFamily="34" charset="0"/>
              <a:cs typeface="Arial" pitchFamily="34" charset="0"/>
            </a:endParaRPr>
          </a:p>
          <a:p>
            <a:r>
              <a:rPr lang="de-DE" dirty="0" smtClean="0">
                <a:latin typeface="Arial" pitchFamily="34" charset="0"/>
                <a:cs typeface="Arial" pitchFamily="34" charset="0"/>
              </a:rPr>
              <a:t>Bewertung </a:t>
            </a:r>
            <a:r>
              <a:rPr lang="de-DE" dirty="0">
                <a:latin typeface="Arial" pitchFamily="34" charset="0"/>
                <a:cs typeface="Arial" pitchFamily="34" charset="0"/>
              </a:rPr>
              <a:t>historischer Entscheidungen, Handlungen oder Ideen von Personen, Gruppen oder Institutionen unter </a:t>
            </a:r>
            <a:r>
              <a:rPr lang="de-DE" dirty="0" smtClean="0">
                <a:latin typeface="Arial" pitchFamily="34" charset="0"/>
                <a:cs typeface="Arial" pitchFamily="34" charset="0"/>
              </a:rPr>
              <a:t>explizitem oder implizitem Bezug </a:t>
            </a:r>
            <a:r>
              <a:rPr lang="de-DE" dirty="0">
                <a:latin typeface="Arial" pitchFamily="34" charset="0"/>
                <a:cs typeface="Arial" pitchFamily="34" charset="0"/>
              </a:rPr>
              <a:t>auf </a:t>
            </a:r>
            <a:r>
              <a:rPr lang="de-DE" dirty="0" smtClean="0">
                <a:latin typeface="Arial" pitchFamily="34" charset="0"/>
                <a:cs typeface="Arial" pitchFamily="34" charset="0"/>
              </a:rPr>
              <a:t>aktuelle Normen </a:t>
            </a:r>
            <a:r>
              <a:rPr lang="de-DE" dirty="0">
                <a:latin typeface="Arial" pitchFamily="34" charset="0"/>
                <a:cs typeface="Arial" pitchFamily="34" charset="0"/>
              </a:rPr>
              <a:t>und </a:t>
            </a:r>
            <a:r>
              <a:rPr lang="de-DE" dirty="0" smtClean="0">
                <a:latin typeface="Arial" pitchFamily="34" charset="0"/>
                <a:cs typeface="Arial" pitchFamily="34" charset="0"/>
              </a:rPr>
              <a:t>Maßstäbe, immer auf die Gegenwart des Urteilenden bezogen</a:t>
            </a:r>
          </a:p>
          <a:p>
            <a:r>
              <a:rPr lang="de-DE" dirty="0" smtClean="0">
                <a:latin typeface="Arial" pitchFamily="34" charset="0"/>
                <a:cs typeface="Arial" pitchFamily="34" charset="0"/>
              </a:rPr>
              <a:t>Ausgangspunkt subjektiv, aber nicht notwendigerweise individuell, sondern durch das aktuelle Normen- und Wertsystem bestimmt</a:t>
            </a:r>
          </a:p>
          <a:p>
            <a:endParaRPr lang="de-DE" dirty="0" smtClean="0">
              <a:latin typeface="Arial" pitchFamily="34" charset="0"/>
              <a:cs typeface="Arial" pitchFamily="34" charset="0"/>
            </a:endParaRPr>
          </a:p>
          <a:p>
            <a:r>
              <a:rPr lang="de-DE" sz="1700" dirty="0">
                <a:solidFill>
                  <a:srgbClr val="002060"/>
                </a:solidFill>
              </a:rPr>
              <a:t>Frank Hoffmann: Überlegungen zur Planung von </a:t>
            </a:r>
            <a:r>
              <a:rPr lang="de-DE" sz="1700" dirty="0" smtClean="0">
                <a:solidFill>
                  <a:srgbClr val="002060"/>
                </a:solidFill>
              </a:rPr>
              <a:t>Geschichtsunterricht </a:t>
            </a:r>
            <a:r>
              <a:rPr lang="de-DE" sz="1700" dirty="0">
                <a:solidFill>
                  <a:srgbClr val="002060"/>
                </a:solidFill>
              </a:rPr>
              <a:t>mit dem Ziel der Förderung historischer Urteilskompetenz</a:t>
            </a:r>
          </a:p>
          <a:p>
            <a:endParaRPr lang="de-DE" sz="2200" dirty="0" smtClean="0">
              <a:cs typeface="Arial" pitchFamily="34" charset="0"/>
            </a:endParaRPr>
          </a:p>
          <a:p>
            <a:pPr marL="114300" indent="0">
              <a:buNone/>
            </a:pPr>
            <a:endParaRPr lang="de-DE" dirty="0"/>
          </a:p>
          <a:p>
            <a:endParaRPr lang="de-DE" dirty="0"/>
          </a:p>
        </p:txBody>
      </p:sp>
      <p:sp>
        <p:nvSpPr>
          <p:cNvPr id="4" name="Foliennummernplatzhalter 3"/>
          <p:cNvSpPr>
            <a:spLocks noGrp="1"/>
          </p:cNvSpPr>
          <p:nvPr>
            <p:ph type="sldNum" sz="quarter" idx="12"/>
          </p:nvPr>
        </p:nvSpPr>
        <p:spPr/>
        <p:txBody>
          <a:bodyPr/>
          <a:lstStyle/>
          <a:p>
            <a:fld id="{6C6AE60A-B69C-4790-82F7-3882EDF23186}" type="slidenum">
              <a:rPr lang="de-DE" smtClean="0"/>
              <a:t>16</a:t>
            </a:fld>
            <a:endParaRPr lang="de-DE" dirty="0"/>
          </a:p>
        </p:txBody>
      </p:sp>
    </p:spTree>
    <p:extLst>
      <p:ext uri="{BB962C8B-B14F-4D97-AF65-F5344CB8AC3E}">
        <p14:creationId xmlns:p14="http://schemas.microsoft.com/office/powerpoint/2010/main" val="1237606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600" dirty="0">
                <a:latin typeface="Arial" pitchFamily="34" charset="0"/>
                <a:cs typeface="Arial" pitchFamily="34" charset="0"/>
              </a:rPr>
              <a:t>II. Grundlegende Begriffe der Urteilskompetenz</a:t>
            </a:r>
            <a:endParaRPr lang="de-DE" sz="3600" dirty="0"/>
          </a:p>
        </p:txBody>
      </p:sp>
      <p:sp>
        <p:nvSpPr>
          <p:cNvPr id="3" name="Inhaltsplatzhalter 2"/>
          <p:cNvSpPr>
            <a:spLocks noGrp="1"/>
          </p:cNvSpPr>
          <p:nvPr>
            <p:ph idx="1"/>
          </p:nvPr>
        </p:nvSpPr>
        <p:spPr>
          <a:xfrm>
            <a:off x="323528" y="1844824"/>
            <a:ext cx="8229600" cy="4373563"/>
          </a:xfrm>
        </p:spPr>
        <p:txBody>
          <a:bodyPr>
            <a:normAutofit/>
          </a:bodyPr>
          <a:lstStyle/>
          <a:p>
            <a:pPr marL="114300" indent="0">
              <a:buNone/>
            </a:pPr>
            <a:r>
              <a:rPr lang="de-DE" sz="2800" b="1" dirty="0" smtClean="0">
                <a:latin typeface="Arial" pitchFamily="34" charset="0"/>
                <a:cs typeface="Arial" pitchFamily="34" charset="0"/>
              </a:rPr>
              <a:t>Historisches Werturteil:</a:t>
            </a:r>
          </a:p>
          <a:p>
            <a:pPr marL="114300" indent="0">
              <a:buNone/>
            </a:pPr>
            <a:r>
              <a:rPr lang="de-DE" sz="2800" b="1" dirty="0" smtClean="0">
                <a:latin typeface="Arial" pitchFamily="34" charset="0"/>
                <a:cs typeface="Arial" pitchFamily="34" charset="0"/>
              </a:rPr>
              <a:t>Wertmaßstab können z.B. sein</a:t>
            </a:r>
          </a:p>
          <a:p>
            <a:pPr marL="114300" indent="0">
              <a:buNone/>
            </a:pPr>
            <a:endParaRPr lang="de-DE" sz="2800" b="1" dirty="0" smtClean="0">
              <a:latin typeface="Arial" pitchFamily="34" charset="0"/>
              <a:cs typeface="Arial" pitchFamily="34" charset="0"/>
            </a:endParaRPr>
          </a:p>
          <a:p>
            <a:pPr marL="114300" indent="0">
              <a:buNone/>
            </a:pPr>
            <a:endParaRPr lang="de-DE" dirty="0">
              <a:latin typeface="Arial" pitchFamily="34" charset="0"/>
              <a:cs typeface="Arial" pitchFamily="34" charset="0"/>
            </a:endParaRPr>
          </a:p>
          <a:p>
            <a:pPr marL="114300" indent="0">
              <a:buNone/>
            </a:pPr>
            <a:r>
              <a:rPr lang="de-DE" dirty="0" smtClean="0">
                <a:latin typeface="Arial" pitchFamily="34" charset="0"/>
                <a:cs typeface="Arial" pitchFamily="34" charset="0"/>
              </a:rPr>
              <a:t>- Moral, Sitte, Anstand,</a:t>
            </a:r>
          </a:p>
          <a:p>
            <a:pPr>
              <a:buFontTx/>
              <a:buChar char="-"/>
            </a:pPr>
            <a:r>
              <a:rPr lang="de-DE" dirty="0" smtClean="0">
                <a:latin typeface="Arial" pitchFamily="34" charset="0"/>
                <a:cs typeface="Arial" pitchFamily="34" charset="0"/>
              </a:rPr>
              <a:t>Humanität, Gesinnungs- oder Verantwortungsethik</a:t>
            </a:r>
          </a:p>
          <a:p>
            <a:pPr>
              <a:buFontTx/>
              <a:buChar char="-"/>
            </a:pPr>
            <a:endParaRPr lang="de-DE" dirty="0">
              <a:latin typeface="Arial" pitchFamily="34" charset="0"/>
              <a:cs typeface="Arial" pitchFamily="34" charset="0"/>
            </a:endParaRPr>
          </a:p>
          <a:p>
            <a:pPr>
              <a:buFontTx/>
              <a:buChar char="-"/>
            </a:pPr>
            <a:endParaRPr lang="de-DE" dirty="0" smtClean="0">
              <a:latin typeface="Arial" pitchFamily="34" charset="0"/>
              <a:cs typeface="Arial" pitchFamily="34" charset="0"/>
            </a:endParaRPr>
          </a:p>
          <a:p>
            <a:pPr>
              <a:buFontTx/>
              <a:buChar char="-"/>
            </a:pPr>
            <a:r>
              <a:rPr lang="de-DE" sz="1700" i="1" dirty="0">
                <a:solidFill>
                  <a:srgbClr val="002060"/>
                </a:solidFill>
              </a:rPr>
              <a:t>Frank Hoffmann: Überlegungen zur Planung von </a:t>
            </a:r>
            <a:r>
              <a:rPr lang="de-DE" sz="1700" i="1" dirty="0" smtClean="0">
                <a:solidFill>
                  <a:srgbClr val="002060"/>
                </a:solidFill>
              </a:rPr>
              <a:t>Geschichtsunterricht </a:t>
            </a:r>
            <a:r>
              <a:rPr lang="de-DE" sz="1700" dirty="0">
                <a:solidFill>
                  <a:srgbClr val="002060"/>
                </a:solidFill>
              </a:rPr>
              <a:t>mit dem Ziel der Förderung historischer </a:t>
            </a:r>
            <a:r>
              <a:rPr lang="de-DE" sz="1700" dirty="0" smtClean="0">
                <a:solidFill>
                  <a:srgbClr val="002060"/>
                </a:solidFill>
              </a:rPr>
              <a:t>Urteilskompetenz</a:t>
            </a:r>
            <a:endParaRPr lang="de-DE" sz="1700" dirty="0">
              <a:solidFill>
                <a:srgbClr val="002060"/>
              </a:solidFill>
            </a:endParaRPr>
          </a:p>
          <a:p>
            <a:pPr>
              <a:buFontTx/>
              <a:buChar char="-"/>
            </a:pPr>
            <a:endParaRPr lang="de-DE" dirty="0" smtClean="0">
              <a:latin typeface="Arial" pitchFamily="34" charset="0"/>
              <a:cs typeface="Arial" pitchFamily="34" charset="0"/>
            </a:endParaRPr>
          </a:p>
          <a:p>
            <a:pPr>
              <a:buFontTx/>
              <a:buChar cha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2"/>
          </p:nvPr>
        </p:nvSpPr>
        <p:spPr/>
        <p:txBody>
          <a:bodyPr/>
          <a:lstStyle/>
          <a:p>
            <a:fld id="{6C6AE60A-B69C-4790-82F7-3882EDF23186}" type="slidenum">
              <a:rPr lang="de-DE" smtClean="0"/>
              <a:t>17</a:t>
            </a:fld>
            <a:endParaRPr lang="de-DE" dirty="0"/>
          </a:p>
        </p:txBody>
      </p:sp>
    </p:spTree>
    <p:extLst>
      <p:ext uri="{BB962C8B-B14F-4D97-AF65-F5344CB8AC3E}">
        <p14:creationId xmlns:p14="http://schemas.microsoft.com/office/powerpoint/2010/main" val="32555288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3600" dirty="0">
                <a:latin typeface="Arial" pitchFamily="34" charset="0"/>
                <a:cs typeface="Arial" pitchFamily="34" charset="0"/>
              </a:rPr>
              <a:t>III. </a:t>
            </a:r>
            <a:r>
              <a:rPr lang="de-DE" sz="3600" dirty="0" smtClean="0">
                <a:latin typeface="Arial" pitchFamily="34" charset="0"/>
                <a:cs typeface="Arial" pitchFamily="34" charset="0"/>
              </a:rPr>
              <a:t>WEITERE Kriterien </a:t>
            </a:r>
            <a:r>
              <a:rPr lang="de-DE" sz="3600" dirty="0">
                <a:latin typeface="Arial" pitchFamily="34" charset="0"/>
                <a:cs typeface="Arial" pitchFamily="34" charset="0"/>
              </a:rPr>
              <a:t>für Qualität historischer Urteile</a:t>
            </a:r>
          </a:p>
        </p:txBody>
      </p:sp>
      <p:sp>
        <p:nvSpPr>
          <p:cNvPr id="3" name="Inhaltsplatzhalter 2"/>
          <p:cNvSpPr>
            <a:spLocks noGrp="1"/>
          </p:cNvSpPr>
          <p:nvPr>
            <p:ph idx="1"/>
          </p:nvPr>
        </p:nvSpPr>
        <p:spPr/>
        <p:txBody>
          <a:bodyPr>
            <a:normAutofit/>
          </a:bodyPr>
          <a:lstStyle/>
          <a:p>
            <a:pPr marL="114300" indent="0">
              <a:buNone/>
            </a:pPr>
            <a:r>
              <a:rPr lang="de-DE" sz="2800" b="1" dirty="0" smtClean="0">
                <a:latin typeface="Arial" pitchFamily="34" charset="0"/>
                <a:cs typeface="Arial" pitchFamily="34" charset="0"/>
              </a:rPr>
              <a:t>Allgemein:</a:t>
            </a:r>
          </a:p>
          <a:p>
            <a:pPr marL="114300" indent="0">
              <a:buNone/>
            </a:pPr>
            <a:r>
              <a:rPr lang="de-DE" dirty="0" smtClean="0">
                <a:latin typeface="Arial" pitchFamily="34" charset="0"/>
                <a:cs typeface="Arial" pitchFamily="34" charset="0"/>
              </a:rPr>
              <a:t>- Stimmigkeit von Argumentation und Darstellung</a:t>
            </a:r>
          </a:p>
          <a:p>
            <a:pPr marL="114300" indent="0">
              <a:buNone/>
            </a:pPr>
            <a:r>
              <a:rPr lang="de-DE" dirty="0" smtClean="0">
                <a:latin typeface="Arial" pitchFamily="34" charset="0"/>
                <a:cs typeface="Arial" pitchFamily="34" charset="0"/>
              </a:rPr>
              <a:t>- Logische Stringenz des Argumentationsgangs</a:t>
            </a:r>
          </a:p>
          <a:p>
            <a:pPr>
              <a:buFontTx/>
              <a:buChar char="-"/>
            </a:pPr>
            <a:r>
              <a:rPr lang="de-DE" dirty="0" smtClean="0">
                <a:latin typeface="Arial" pitchFamily="34" charset="0"/>
                <a:cs typeface="Arial" pitchFamily="34" charset="0"/>
              </a:rPr>
              <a:t>Intersubjektive Nachvollziehbarkeit/Überprüfbarkeit der Argumentation</a:t>
            </a:r>
          </a:p>
          <a:p>
            <a:pPr>
              <a:buFontTx/>
              <a:buChar char="-"/>
            </a:pPr>
            <a:endParaRPr lang="de-DE" dirty="0" smtClean="0">
              <a:latin typeface="Arial" pitchFamily="34" charset="0"/>
              <a:cs typeface="Arial" pitchFamily="34" charset="0"/>
            </a:endParaRPr>
          </a:p>
          <a:p>
            <a:pPr>
              <a:buFontTx/>
              <a:buChar char="-"/>
            </a:pPr>
            <a:r>
              <a:rPr lang="de-DE" dirty="0" smtClean="0">
                <a:latin typeface="Arial" pitchFamily="34" charset="0"/>
                <a:cs typeface="Arial" pitchFamily="34" charset="0"/>
              </a:rPr>
              <a:t>Der eigenen </a:t>
            </a:r>
            <a:r>
              <a:rPr lang="de-DE" dirty="0">
                <a:latin typeface="Arial" pitchFamily="34" charset="0"/>
                <a:cs typeface="Arial" pitchFamily="34" charset="0"/>
              </a:rPr>
              <a:t>Perspektivität bewusst sein und diese bewusst </a:t>
            </a:r>
            <a:r>
              <a:rPr lang="de-DE" dirty="0" smtClean="0">
                <a:latin typeface="Arial" pitchFamily="34" charset="0"/>
                <a:cs typeface="Arial" pitchFamily="34" charset="0"/>
              </a:rPr>
              <a:t>machen</a:t>
            </a:r>
          </a:p>
          <a:p>
            <a:pPr>
              <a:buFontTx/>
              <a:buChar char="-"/>
            </a:pPr>
            <a:r>
              <a:rPr lang="de-DE" sz="2400" dirty="0" smtClean="0">
                <a:latin typeface="Arial" pitchFamily="34" charset="0"/>
                <a:cs typeface="Arial" pitchFamily="34" charset="0"/>
              </a:rPr>
              <a:t>Modifikation </a:t>
            </a:r>
            <a:r>
              <a:rPr lang="de-DE" sz="2400" dirty="0">
                <a:latin typeface="Arial" pitchFamily="34" charset="0"/>
                <a:cs typeface="Arial" pitchFamily="34" charset="0"/>
              </a:rPr>
              <a:t>und Revision </a:t>
            </a:r>
            <a:r>
              <a:rPr lang="de-DE" sz="2400" dirty="0" smtClean="0">
                <a:latin typeface="Arial" pitchFamily="34" charset="0"/>
                <a:cs typeface="Arial" pitchFamily="34" charset="0"/>
              </a:rPr>
              <a:t>des Urteils dürfen nicht ausgeschlossen werden</a:t>
            </a:r>
            <a:endParaRPr lang="de-DE" sz="2400" dirty="0">
              <a:latin typeface="Arial" pitchFamily="34" charset="0"/>
              <a:cs typeface="Arial" pitchFamily="34" charset="0"/>
            </a:endParaRPr>
          </a:p>
        </p:txBody>
      </p:sp>
      <p:sp>
        <p:nvSpPr>
          <p:cNvPr id="4" name="Foliennummernplatzhalter 3"/>
          <p:cNvSpPr>
            <a:spLocks noGrp="1"/>
          </p:cNvSpPr>
          <p:nvPr>
            <p:ph type="sldNum" sz="quarter" idx="12"/>
          </p:nvPr>
        </p:nvSpPr>
        <p:spPr/>
        <p:txBody>
          <a:bodyPr/>
          <a:lstStyle/>
          <a:p>
            <a:fld id="{6C6AE60A-B69C-4790-82F7-3882EDF23186}" type="slidenum">
              <a:rPr lang="de-DE" smtClean="0"/>
              <a:t>18</a:t>
            </a:fld>
            <a:endParaRPr lang="de-DE" dirty="0"/>
          </a:p>
        </p:txBody>
      </p:sp>
    </p:spTree>
    <p:extLst>
      <p:ext uri="{BB962C8B-B14F-4D97-AF65-F5344CB8AC3E}">
        <p14:creationId xmlns:p14="http://schemas.microsoft.com/office/powerpoint/2010/main" val="2106400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600" dirty="0">
                <a:latin typeface="Arial" pitchFamily="34" charset="0"/>
                <a:cs typeface="Arial" pitchFamily="34" charset="0"/>
              </a:rPr>
              <a:t>III. Kriterien historischer Urteilsbildung</a:t>
            </a:r>
          </a:p>
        </p:txBody>
      </p:sp>
      <p:sp>
        <p:nvSpPr>
          <p:cNvPr id="3" name="Inhaltsplatzhalter 2"/>
          <p:cNvSpPr>
            <a:spLocks noGrp="1"/>
          </p:cNvSpPr>
          <p:nvPr>
            <p:ph idx="1"/>
          </p:nvPr>
        </p:nvSpPr>
        <p:spPr/>
        <p:txBody>
          <a:bodyPr>
            <a:normAutofit/>
          </a:bodyPr>
          <a:lstStyle/>
          <a:p>
            <a:pPr marL="114300" indent="0" algn="ctr">
              <a:buNone/>
            </a:pPr>
            <a:r>
              <a:rPr lang="de-DE" sz="3200" b="1" dirty="0" smtClean="0">
                <a:latin typeface="Arial" pitchFamily="34" charset="0"/>
                <a:cs typeface="Arial" pitchFamily="34" charset="0"/>
              </a:rPr>
              <a:t>Stichhaltigkeit</a:t>
            </a:r>
          </a:p>
          <a:p>
            <a:pPr marL="114300" indent="0" algn="ctr">
              <a:buNone/>
            </a:pPr>
            <a:endParaRPr lang="de-DE" sz="3200" b="1" dirty="0" smtClean="0">
              <a:latin typeface="Arial" pitchFamily="34" charset="0"/>
              <a:cs typeface="Arial" pitchFamily="34" charset="0"/>
            </a:endParaRPr>
          </a:p>
          <a:p>
            <a:pPr>
              <a:buFontTx/>
              <a:buChar char="-"/>
            </a:pPr>
            <a:r>
              <a:rPr lang="de-DE" dirty="0">
                <a:latin typeface="Arial" pitchFamily="34" charset="0"/>
                <a:cs typeface="Arial" pitchFamily="34" charset="0"/>
              </a:rPr>
              <a:t>v</a:t>
            </a:r>
            <a:r>
              <a:rPr lang="de-DE" dirty="0" smtClean="0">
                <a:latin typeface="Arial" pitchFamily="34" charset="0"/>
                <a:cs typeface="Arial" pitchFamily="34" charset="0"/>
              </a:rPr>
              <a:t>iele/alle relevanten Informationen und Materialien herangezogen und analysiert?</a:t>
            </a:r>
          </a:p>
          <a:p>
            <a:pPr>
              <a:buFontTx/>
              <a:buChar char="-"/>
            </a:pPr>
            <a:r>
              <a:rPr lang="de-DE" dirty="0">
                <a:latin typeface="Arial" pitchFamily="34" charset="0"/>
                <a:cs typeface="Arial" pitchFamily="34" charset="0"/>
              </a:rPr>
              <a:t>z</a:t>
            </a:r>
            <a:r>
              <a:rPr lang="de-DE" dirty="0" smtClean="0">
                <a:latin typeface="Arial" pitchFamily="34" charset="0"/>
                <a:cs typeface="Arial" pitchFamily="34" charset="0"/>
              </a:rPr>
              <a:t>entrale Aussagen von Quellen und Darstellungen herausgearbeitet, ohne diese zu verfälschen?</a:t>
            </a:r>
          </a:p>
          <a:p>
            <a:pPr>
              <a:buFontTx/>
              <a:buChar char="-"/>
            </a:pPr>
            <a:r>
              <a:rPr lang="de-DE" dirty="0">
                <a:latin typeface="Arial" pitchFamily="34" charset="0"/>
                <a:cs typeface="Arial" pitchFamily="34" charset="0"/>
              </a:rPr>
              <a:t>l</a:t>
            </a:r>
            <a:r>
              <a:rPr lang="de-DE" dirty="0" smtClean="0">
                <a:latin typeface="Arial" pitchFamily="34" charset="0"/>
                <a:cs typeface="Arial" pitchFamily="34" charset="0"/>
              </a:rPr>
              <a:t>ogischer und stringenter Aufbau der Argumentation?</a:t>
            </a:r>
          </a:p>
          <a:p>
            <a:pPr>
              <a:buFontTx/>
              <a:buChar char="-"/>
            </a:pPr>
            <a:r>
              <a:rPr lang="de-DE" dirty="0" smtClean="0">
                <a:latin typeface="Arial" pitchFamily="34" charset="0"/>
                <a:cs typeface="Arial" pitchFamily="34" charset="0"/>
              </a:rPr>
              <a:t>sich </a:t>
            </a:r>
            <a:r>
              <a:rPr lang="de-DE" dirty="0">
                <a:latin typeface="Arial" pitchFamily="34" charset="0"/>
                <a:cs typeface="Arial" pitchFamily="34" charset="0"/>
              </a:rPr>
              <a:t>mit anderen Urteilen </a:t>
            </a:r>
            <a:r>
              <a:rPr lang="de-DE" dirty="0" smtClean="0">
                <a:latin typeface="Arial" pitchFamily="34" charset="0"/>
                <a:cs typeface="Arial" pitchFamily="34" charset="0"/>
              </a:rPr>
              <a:t>auseinandergesetzt?</a:t>
            </a:r>
            <a:endParaRPr lang="de-DE" dirty="0">
              <a:latin typeface="Arial" pitchFamily="34" charset="0"/>
              <a:cs typeface="Arial" pitchFamily="34" charset="0"/>
            </a:endParaRPr>
          </a:p>
          <a:p>
            <a:pPr>
              <a:buFontTx/>
              <a:buChar char="-"/>
            </a:pPr>
            <a:r>
              <a:rPr lang="de-DE" dirty="0">
                <a:latin typeface="Arial" pitchFamily="34" charset="0"/>
                <a:cs typeface="Arial" pitchFamily="34" charset="0"/>
              </a:rPr>
              <a:t>z</a:t>
            </a:r>
            <a:r>
              <a:rPr lang="de-DE" dirty="0" smtClean="0">
                <a:latin typeface="Arial" pitchFamily="34" charset="0"/>
                <a:cs typeface="Arial" pitchFamily="34" charset="0"/>
              </a:rPr>
              <a:t>wischen </a:t>
            </a:r>
            <a:r>
              <a:rPr lang="de-DE" dirty="0">
                <a:latin typeface="Arial" pitchFamily="34" charset="0"/>
                <a:cs typeface="Arial" pitchFamily="34" charset="0"/>
              </a:rPr>
              <a:t>verschiedenen Urteilen </a:t>
            </a:r>
            <a:r>
              <a:rPr lang="de-DE" dirty="0" smtClean="0">
                <a:latin typeface="Arial" pitchFamily="34" charset="0"/>
                <a:cs typeface="Arial" pitchFamily="34" charset="0"/>
              </a:rPr>
              <a:t>abgewogen?</a:t>
            </a:r>
            <a:endParaRPr lang="de-DE" dirty="0">
              <a:latin typeface="Arial" pitchFamily="34" charset="0"/>
              <a:cs typeface="Arial" pitchFamily="34" charset="0"/>
            </a:endParaRPr>
          </a:p>
          <a:p>
            <a:pPr>
              <a:buFontTx/>
              <a:buChar char="-"/>
            </a:pPr>
            <a:endParaRPr lang="de-DE" dirty="0">
              <a:latin typeface="Arial" pitchFamily="34" charset="0"/>
              <a:cs typeface="Arial" pitchFamily="34" charset="0"/>
            </a:endParaRPr>
          </a:p>
        </p:txBody>
      </p:sp>
      <p:sp>
        <p:nvSpPr>
          <p:cNvPr id="4" name="Foliennummernplatzhalter 3"/>
          <p:cNvSpPr>
            <a:spLocks noGrp="1"/>
          </p:cNvSpPr>
          <p:nvPr>
            <p:ph type="sldNum" sz="quarter" idx="12"/>
          </p:nvPr>
        </p:nvSpPr>
        <p:spPr/>
        <p:txBody>
          <a:bodyPr/>
          <a:lstStyle/>
          <a:p>
            <a:fld id="{6C6AE60A-B69C-4790-82F7-3882EDF23186}" type="slidenum">
              <a:rPr lang="de-DE" smtClean="0"/>
              <a:t>19</a:t>
            </a:fld>
            <a:endParaRPr lang="de-DE" dirty="0"/>
          </a:p>
        </p:txBody>
      </p:sp>
    </p:spTree>
    <p:extLst>
      <p:ext uri="{BB962C8B-B14F-4D97-AF65-F5344CB8AC3E}">
        <p14:creationId xmlns:p14="http://schemas.microsoft.com/office/powerpoint/2010/main" val="4084586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smtClean="0">
                <a:latin typeface="Arial" pitchFamily="34" charset="0"/>
                <a:cs typeface="Arial" pitchFamily="34" charset="0"/>
              </a:rPr>
              <a:t>Gliederung</a:t>
            </a:r>
            <a:endParaRPr lang="de-DE" sz="3600" dirty="0">
              <a:latin typeface="Arial" pitchFamily="34" charset="0"/>
              <a:cs typeface="Arial" pitchFamily="34" charset="0"/>
            </a:endParaRPr>
          </a:p>
        </p:txBody>
      </p:sp>
      <p:sp>
        <p:nvSpPr>
          <p:cNvPr id="3" name="Inhaltsplatzhalter 2"/>
          <p:cNvSpPr>
            <a:spLocks noGrp="1"/>
          </p:cNvSpPr>
          <p:nvPr>
            <p:ph idx="1"/>
          </p:nvPr>
        </p:nvSpPr>
        <p:spPr/>
        <p:txBody>
          <a:bodyPr/>
          <a:lstStyle/>
          <a:p>
            <a:endParaRPr lang="de-DE" dirty="0" smtClean="0"/>
          </a:p>
          <a:p>
            <a:r>
              <a:rPr lang="de-DE" dirty="0"/>
              <a:t>I</a:t>
            </a:r>
            <a:r>
              <a:rPr lang="de-DE" dirty="0" smtClean="0"/>
              <a:t>. 	Bedeutung der Urteilsbildung</a:t>
            </a:r>
          </a:p>
          <a:p>
            <a:endParaRPr lang="de-DE" dirty="0" smtClean="0"/>
          </a:p>
          <a:p>
            <a:r>
              <a:rPr lang="de-DE" dirty="0" smtClean="0"/>
              <a:t>II. 	Grundlegende Begriffe der Urteilsbildung</a:t>
            </a:r>
          </a:p>
          <a:p>
            <a:endParaRPr lang="de-DE" dirty="0" smtClean="0"/>
          </a:p>
          <a:p>
            <a:r>
              <a:rPr lang="de-DE" dirty="0" smtClean="0"/>
              <a:t>III. 	Kriterien historischer Urteilsbildung</a:t>
            </a:r>
          </a:p>
          <a:p>
            <a:endParaRPr lang="de-DE" dirty="0" smtClean="0"/>
          </a:p>
          <a:p>
            <a:r>
              <a:rPr lang="de-DE" dirty="0" smtClean="0"/>
              <a:t>IV. 	Beispiele zur Revolution von 1848/49 und zum	deutschen „Sonderweg“</a:t>
            </a:r>
          </a:p>
          <a:p>
            <a:endParaRPr lang="de-DE" dirty="0"/>
          </a:p>
          <a:p>
            <a:pPr marL="114300" indent="0">
              <a:buNone/>
            </a:pPr>
            <a:endParaRPr lang="de-DE" dirty="0"/>
          </a:p>
        </p:txBody>
      </p:sp>
      <p:sp>
        <p:nvSpPr>
          <p:cNvPr id="4" name="Foliennummernplatzhalter 3"/>
          <p:cNvSpPr>
            <a:spLocks noGrp="1"/>
          </p:cNvSpPr>
          <p:nvPr>
            <p:ph type="sldNum" sz="quarter" idx="12"/>
          </p:nvPr>
        </p:nvSpPr>
        <p:spPr/>
        <p:txBody>
          <a:bodyPr/>
          <a:lstStyle/>
          <a:p>
            <a:fld id="{6C6AE60A-B69C-4790-82F7-3882EDF23186}" type="slidenum">
              <a:rPr lang="de-DE" smtClean="0"/>
              <a:t>2</a:t>
            </a:fld>
            <a:endParaRPr lang="de-DE" dirty="0"/>
          </a:p>
        </p:txBody>
      </p:sp>
    </p:spTree>
    <p:extLst>
      <p:ext uri="{BB962C8B-B14F-4D97-AF65-F5344CB8AC3E}">
        <p14:creationId xmlns:p14="http://schemas.microsoft.com/office/powerpoint/2010/main" val="1231589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3600" dirty="0">
                <a:latin typeface="Arial" pitchFamily="34" charset="0"/>
                <a:cs typeface="Arial" pitchFamily="34" charset="0"/>
              </a:rPr>
              <a:t>III. Kriterien für Qualität historischer Urteile</a:t>
            </a:r>
          </a:p>
        </p:txBody>
      </p:sp>
      <p:sp>
        <p:nvSpPr>
          <p:cNvPr id="3" name="Inhaltsplatzhalter 2"/>
          <p:cNvSpPr>
            <a:spLocks noGrp="1"/>
          </p:cNvSpPr>
          <p:nvPr>
            <p:ph idx="1"/>
          </p:nvPr>
        </p:nvSpPr>
        <p:spPr/>
        <p:txBody>
          <a:bodyPr>
            <a:normAutofit/>
          </a:bodyPr>
          <a:lstStyle/>
          <a:p>
            <a:pPr marL="114300" indent="0" algn="ctr">
              <a:buNone/>
            </a:pPr>
            <a:r>
              <a:rPr lang="de-DE" sz="3200" b="1" dirty="0" smtClean="0">
                <a:latin typeface="Arial" pitchFamily="34" charset="0"/>
                <a:cs typeface="Arial" pitchFamily="34" charset="0"/>
              </a:rPr>
              <a:t>Angemessenheit</a:t>
            </a:r>
          </a:p>
          <a:p>
            <a:pPr marL="114300" indent="0" algn="ctr">
              <a:buNone/>
            </a:pPr>
            <a:endParaRPr lang="de-DE" sz="3200" b="1" dirty="0" smtClean="0">
              <a:latin typeface="Arial" pitchFamily="34" charset="0"/>
              <a:cs typeface="Arial" pitchFamily="34" charset="0"/>
            </a:endParaRPr>
          </a:p>
          <a:p>
            <a:pPr>
              <a:buFontTx/>
              <a:buChar char="-"/>
            </a:pPr>
            <a:r>
              <a:rPr lang="de-DE" dirty="0">
                <a:latin typeface="Arial" pitchFamily="34" charset="0"/>
                <a:cs typeface="Arial" pitchFamily="34" charset="0"/>
              </a:rPr>
              <a:t>d</a:t>
            </a:r>
            <a:r>
              <a:rPr lang="de-DE" dirty="0" smtClean="0">
                <a:latin typeface="Arial" pitchFamily="34" charset="0"/>
                <a:cs typeface="Arial" pitchFamily="34" charset="0"/>
              </a:rPr>
              <a:t>ie zugrundeliegenden Werte und Normen offengelegt?</a:t>
            </a:r>
          </a:p>
          <a:p>
            <a:pPr>
              <a:buFontTx/>
              <a:buChar char="-"/>
            </a:pPr>
            <a:r>
              <a:rPr lang="de-DE" dirty="0" smtClean="0">
                <a:latin typeface="Arial" pitchFamily="34" charset="0"/>
                <a:cs typeface="Arial" pitchFamily="34" charset="0"/>
              </a:rPr>
              <a:t>für andere Urteile offen (Urteilspluralismus)?</a:t>
            </a:r>
          </a:p>
          <a:p>
            <a:pPr>
              <a:buFontTx/>
              <a:buChar char="-"/>
            </a:pPr>
            <a:r>
              <a:rPr lang="de-DE" dirty="0" smtClean="0">
                <a:latin typeface="Arial" pitchFamily="34" charset="0"/>
                <a:cs typeface="Arial" pitchFamily="34" charset="0"/>
              </a:rPr>
              <a:t>an Menschenrechten, Menschenwürde, Freiheit, Demokratieorientiert?</a:t>
            </a:r>
          </a:p>
          <a:p>
            <a:pPr>
              <a:buFontTx/>
              <a:buChar char="-"/>
            </a:pPr>
            <a:r>
              <a:rPr lang="de-DE" dirty="0" smtClean="0">
                <a:latin typeface="Arial" pitchFamily="34" charset="0"/>
                <a:cs typeface="Arial" pitchFamily="34" charset="0"/>
              </a:rPr>
              <a:t>unterschiedliche Wertesysteme von gestern und heute beachtet?</a:t>
            </a:r>
            <a:endParaRPr lang="de-DE" dirty="0">
              <a:latin typeface="Arial" pitchFamily="34" charset="0"/>
              <a:cs typeface="Arial" pitchFamily="34" charset="0"/>
            </a:endParaRPr>
          </a:p>
        </p:txBody>
      </p:sp>
      <p:sp>
        <p:nvSpPr>
          <p:cNvPr id="4" name="Foliennummernplatzhalter 3"/>
          <p:cNvSpPr>
            <a:spLocks noGrp="1"/>
          </p:cNvSpPr>
          <p:nvPr>
            <p:ph type="sldNum" sz="quarter" idx="12"/>
          </p:nvPr>
        </p:nvSpPr>
        <p:spPr/>
        <p:txBody>
          <a:bodyPr/>
          <a:lstStyle/>
          <a:p>
            <a:fld id="{6C6AE60A-B69C-4790-82F7-3882EDF23186}" type="slidenum">
              <a:rPr lang="de-DE" smtClean="0"/>
              <a:t>20</a:t>
            </a:fld>
            <a:endParaRPr lang="de-DE" dirty="0"/>
          </a:p>
        </p:txBody>
      </p:sp>
    </p:spTree>
    <p:extLst>
      <p:ext uri="{BB962C8B-B14F-4D97-AF65-F5344CB8AC3E}">
        <p14:creationId xmlns:p14="http://schemas.microsoft.com/office/powerpoint/2010/main" val="2816763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32656"/>
            <a:ext cx="8208912" cy="1296144"/>
          </a:xfrm>
        </p:spPr>
        <p:txBody>
          <a:bodyPr>
            <a:normAutofit fontScale="90000"/>
          </a:bodyPr>
          <a:lstStyle/>
          <a:p>
            <a:r>
              <a:rPr lang="de-DE" dirty="0" smtClean="0"/>
              <a:t/>
            </a:r>
            <a:br>
              <a:rPr lang="de-DE" dirty="0" smtClean="0"/>
            </a:br>
            <a:r>
              <a:rPr lang="de-DE" dirty="0"/>
              <a:t/>
            </a:r>
            <a:br>
              <a:rPr lang="de-DE" dirty="0"/>
            </a:br>
            <a:r>
              <a:rPr lang="de-DE" b="1" dirty="0" smtClean="0"/>
              <a:t/>
            </a:r>
            <a:br>
              <a:rPr lang="de-DE" b="1" dirty="0" smtClean="0"/>
            </a:br>
            <a:r>
              <a:rPr lang="de-DE" b="1" dirty="0" smtClean="0"/>
              <a:t/>
            </a:r>
            <a:br>
              <a:rPr lang="de-DE" b="1" dirty="0" smtClean="0"/>
            </a:br>
            <a:r>
              <a:rPr lang="de-DE" b="1" dirty="0" smtClean="0"/>
              <a:t/>
            </a:r>
            <a:br>
              <a:rPr lang="de-DE" b="1" dirty="0" smtClean="0"/>
            </a:br>
            <a:r>
              <a:rPr lang="de-DE" b="1" dirty="0"/>
              <a:t/>
            </a:r>
            <a:br>
              <a:rPr lang="de-DE" b="1" dirty="0"/>
            </a:br>
            <a:r>
              <a:rPr lang="de-DE" b="1" dirty="0" smtClean="0"/>
              <a:t/>
            </a:r>
            <a:br>
              <a:rPr lang="de-DE" b="1" dirty="0" smtClean="0"/>
            </a:br>
            <a:r>
              <a:rPr lang="de-DE" sz="4400" b="1" dirty="0" smtClean="0">
                <a:latin typeface="Arial" pitchFamily="34" charset="0"/>
                <a:cs typeface="Arial" pitchFamily="34" charset="0"/>
              </a:rPr>
              <a:t>Beispiel I:</a:t>
            </a:r>
            <a:r>
              <a:rPr lang="de-DE" b="1" dirty="0"/>
              <a:t/>
            </a:r>
            <a:br>
              <a:rPr lang="de-DE" b="1" dirty="0"/>
            </a:br>
            <a:r>
              <a:rPr lang="de-DE" b="1" dirty="0" smtClean="0"/>
              <a:t/>
            </a:r>
            <a:br>
              <a:rPr lang="de-DE" b="1" dirty="0" smtClean="0"/>
            </a:br>
            <a:r>
              <a:rPr lang="de-DE" b="1" dirty="0"/>
              <a:t/>
            </a:r>
            <a:br>
              <a:rPr lang="de-DE" b="1" dirty="0"/>
            </a:br>
            <a:r>
              <a:rPr lang="de-DE" b="1" dirty="0" smtClean="0"/>
              <a:t/>
            </a:r>
            <a:br>
              <a:rPr lang="de-DE" b="1" dirty="0" smtClean="0"/>
            </a:br>
            <a:r>
              <a:rPr lang="de-DE" sz="3600" b="1" dirty="0" smtClean="0"/>
              <a:t>Die </a:t>
            </a:r>
            <a:r>
              <a:rPr lang="de-DE" sz="3600" b="1" dirty="0"/>
              <a:t>Revolution von </a:t>
            </a:r>
            <a:r>
              <a:rPr lang="de-DE" sz="3600" b="1" dirty="0" smtClean="0"/>
              <a:t>1848/49 –  </a:t>
            </a:r>
            <a:r>
              <a:rPr lang="de-DE" sz="3600" b="1" dirty="0"/>
              <a:t/>
            </a:r>
            <a:br>
              <a:rPr lang="de-DE" sz="3600" b="1" dirty="0"/>
            </a:br>
            <a:r>
              <a:rPr lang="de-DE" sz="3600" b="1" dirty="0" smtClean="0"/>
              <a:t>„EINE </a:t>
            </a:r>
            <a:r>
              <a:rPr lang="de-DE" sz="3600" b="1" dirty="0" err="1" smtClean="0"/>
              <a:t>gescheitertE</a:t>
            </a:r>
            <a:r>
              <a:rPr lang="de-DE" sz="3600" b="1" dirty="0" smtClean="0"/>
              <a:t>, </a:t>
            </a:r>
            <a:r>
              <a:rPr lang="de-DE" sz="3600" b="1" dirty="0"/>
              <a:t>aber nicht </a:t>
            </a:r>
            <a:r>
              <a:rPr lang="de-DE" sz="3600" b="1" dirty="0" err="1" smtClean="0"/>
              <a:t>vergeblichE</a:t>
            </a:r>
            <a:r>
              <a:rPr lang="de-DE" sz="3600" b="1" dirty="0" smtClean="0"/>
              <a:t> REVOLUTION“</a:t>
            </a:r>
            <a:r>
              <a:rPr lang="de-DE" sz="3600" b="1" dirty="0"/>
              <a:t/>
            </a:r>
            <a:br>
              <a:rPr lang="de-DE" sz="3600" b="1" dirty="0"/>
            </a:br>
            <a:r>
              <a:rPr lang="de-DE" sz="3600" b="1" dirty="0"/>
              <a:t>(Walter </a:t>
            </a:r>
            <a:r>
              <a:rPr lang="de-DE" sz="3600" b="1" dirty="0" smtClean="0"/>
              <a:t>Grab)</a:t>
            </a:r>
            <a:endParaRPr lang="de-DE" sz="3600" b="1" dirty="0"/>
          </a:p>
        </p:txBody>
      </p:sp>
      <p:sp>
        <p:nvSpPr>
          <p:cNvPr id="3" name="Foliennummernplatzhalter 2"/>
          <p:cNvSpPr>
            <a:spLocks noGrp="1"/>
          </p:cNvSpPr>
          <p:nvPr>
            <p:ph type="sldNum" sz="quarter" idx="12"/>
          </p:nvPr>
        </p:nvSpPr>
        <p:spPr/>
        <p:txBody>
          <a:bodyPr/>
          <a:lstStyle/>
          <a:p>
            <a:fld id="{6C6AE60A-B69C-4790-82F7-3882EDF23186}" type="slidenum">
              <a:rPr lang="de-DE" smtClean="0"/>
              <a:t>21</a:t>
            </a:fld>
            <a:endParaRPr lang="de-DE" dirty="0"/>
          </a:p>
        </p:txBody>
      </p:sp>
    </p:spTree>
    <p:extLst>
      <p:ext uri="{BB962C8B-B14F-4D97-AF65-F5344CB8AC3E}">
        <p14:creationId xmlns:p14="http://schemas.microsoft.com/office/powerpoint/2010/main" val="3257961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274638"/>
            <a:ext cx="8363272" cy="1143000"/>
          </a:xfrm>
        </p:spPr>
        <p:txBody>
          <a:bodyPr>
            <a:normAutofit fontScale="90000"/>
          </a:bodyPr>
          <a:lstStyle/>
          <a:p>
            <a:r>
              <a:rPr lang="de-DE" dirty="0" smtClean="0"/>
              <a:t/>
            </a:r>
            <a:br>
              <a:rPr lang="de-DE" dirty="0" smtClean="0"/>
            </a:br>
            <a:r>
              <a:rPr lang="de-DE" dirty="0" smtClean="0"/>
              <a:t/>
            </a:r>
            <a:br>
              <a:rPr lang="de-DE" dirty="0" smtClean="0"/>
            </a:br>
            <a:r>
              <a:rPr lang="de-DE" dirty="0"/>
              <a:t/>
            </a:r>
            <a:br>
              <a:rPr lang="de-DE" dirty="0"/>
            </a:br>
            <a:r>
              <a:rPr lang="de-DE" dirty="0" smtClean="0"/>
              <a:t/>
            </a:r>
            <a:br>
              <a:rPr lang="de-DE" dirty="0" smtClean="0"/>
            </a:br>
            <a:r>
              <a:rPr lang="de-DE" dirty="0" smtClean="0"/>
              <a:t/>
            </a:r>
            <a:br>
              <a:rPr lang="de-DE" dirty="0" smtClean="0"/>
            </a:br>
            <a:r>
              <a:rPr lang="de-DE" dirty="0"/>
              <a:t/>
            </a:r>
            <a:br>
              <a:rPr lang="de-DE" dirty="0"/>
            </a:br>
            <a:r>
              <a:rPr lang="de-DE" dirty="0" smtClean="0"/>
              <a:t/>
            </a:r>
            <a:br>
              <a:rPr lang="de-DE" dirty="0" smtClean="0"/>
            </a:br>
            <a:r>
              <a:rPr lang="de-DE" sz="4000" b="1" dirty="0" smtClean="0"/>
              <a:t>Aufgabe 1:</a:t>
            </a:r>
            <a:br>
              <a:rPr lang="de-DE" sz="4000" b="1" dirty="0" smtClean="0"/>
            </a:br>
            <a:r>
              <a:rPr lang="de-DE" dirty="0"/>
              <a:t/>
            </a:r>
            <a:br>
              <a:rPr lang="de-DE" dirty="0"/>
            </a:br>
            <a:r>
              <a:rPr lang="de-DE" sz="2700" dirty="0" smtClean="0"/>
              <a:t>Gustav Struve: Geschichte der drei Volkserhebungen in Baden 1848-1849, Bern 1849</a:t>
            </a:r>
            <a:br>
              <a:rPr lang="de-DE" sz="2700" dirty="0" smtClean="0"/>
            </a:br>
            <a:r>
              <a:rPr lang="de-DE" sz="2700" dirty="0" smtClean="0"/>
              <a:t>   Ludwig </a:t>
            </a:r>
            <a:r>
              <a:rPr lang="de-DE" sz="2700" dirty="0" err="1" smtClean="0"/>
              <a:t>Häusser</a:t>
            </a:r>
            <a:r>
              <a:rPr lang="de-DE" sz="2700" dirty="0" smtClean="0"/>
              <a:t>, Denkwürdigkeiten zur Geschichte der Badischen Revolution, Heidelberg 1851</a:t>
            </a:r>
            <a:br>
              <a:rPr lang="de-DE" sz="2700" dirty="0" smtClean="0"/>
            </a:br>
            <a:r>
              <a:rPr lang="de-DE" sz="2700" dirty="0" smtClean="0"/>
              <a:t/>
            </a:r>
            <a:br>
              <a:rPr lang="de-DE" sz="2700" dirty="0" smtClean="0"/>
            </a:br>
            <a:endParaRPr lang="de-DE" sz="2700" dirty="0"/>
          </a:p>
        </p:txBody>
      </p:sp>
      <p:sp>
        <p:nvSpPr>
          <p:cNvPr id="4" name="Rechteck 3"/>
          <p:cNvSpPr/>
          <p:nvPr/>
        </p:nvSpPr>
        <p:spPr>
          <a:xfrm>
            <a:off x="357670" y="1484785"/>
            <a:ext cx="8030754" cy="5970865"/>
          </a:xfrm>
          <a:prstGeom prst="rect">
            <a:avLst/>
          </a:prstGeom>
        </p:spPr>
        <p:txBody>
          <a:bodyPr wrap="square">
            <a:spAutoFit/>
          </a:bodyPr>
          <a:lstStyle/>
          <a:p>
            <a:pPr algn="just"/>
            <a:endParaRPr lang="de-DE" sz="3200" dirty="0" smtClean="0"/>
          </a:p>
          <a:p>
            <a:pPr algn="just"/>
            <a:endParaRPr lang="de-DE" sz="3200" dirty="0"/>
          </a:p>
          <a:p>
            <a:pPr algn="just"/>
            <a:endParaRPr lang="de-DE" sz="3200" dirty="0" smtClean="0"/>
          </a:p>
          <a:p>
            <a:pPr algn="just"/>
            <a:endParaRPr lang="de-DE" sz="3200" dirty="0" smtClean="0"/>
          </a:p>
          <a:p>
            <a:pPr marL="514350" indent="-514350" algn="just">
              <a:buAutoNum type="arabicPeriod"/>
            </a:pPr>
            <a:endParaRPr lang="de-DE" sz="2000" dirty="0"/>
          </a:p>
          <a:p>
            <a:pPr marL="514350" indent="-514350" algn="just">
              <a:buAutoNum type="arabicPeriod"/>
            </a:pPr>
            <a:r>
              <a:rPr lang="de-DE" sz="2000" dirty="0"/>
              <a:t>Arbeiten Sie die zentralen Aussagen beider Darstellungen der (badischen) Revolution von 1848/49 heraus. </a:t>
            </a:r>
          </a:p>
          <a:p>
            <a:pPr marL="514350" indent="-514350" algn="just">
              <a:buAutoNum type="arabicPeriod"/>
            </a:pPr>
            <a:r>
              <a:rPr lang="de-DE" sz="2000" dirty="0"/>
              <a:t>Analysieren Sie die Sach- und Werturteile beider Verfasser und bestimmen das Verhältnis beider Urteilsformen. </a:t>
            </a:r>
          </a:p>
          <a:p>
            <a:pPr marL="514350" indent="-514350" algn="just">
              <a:buAutoNum type="arabicPeriod"/>
            </a:pPr>
            <a:r>
              <a:rPr lang="de-DE" sz="2000" dirty="0"/>
              <a:t>Vergleichen Sie die Urteilsbildung und die Gesamtaussage beider Darstellungen miteinander.</a:t>
            </a:r>
          </a:p>
          <a:p>
            <a:pPr marL="514350" indent="-514350" algn="just">
              <a:buAutoNum type="arabicPeriod"/>
            </a:pPr>
            <a:r>
              <a:rPr lang="de-DE" sz="2000" dirty="0"/>
              <a:t>Beurteilen Sie die beiden Darstellungen der (badischen) Revolution von 1848/49.</a:t>
            </a:r>
          </a:p>
          <a:p>
            <a:r>
              <a:rPr lang="de-DE" sz="2000" dirty="0" smtClean="0"/>
              <a:t> </a:t>
            </a:r>
          </a:p>
          <a:p>
            <a:r>
              <a:rPr lang="de-DE" dirty="0" smtClean="0"/>
              <a:t>  </a:t>
            </a:r>
          </a:p>
          <a:p>
            <a:r>
              <a:rPr lang="de-DE" dirty="0"/>
              <a:t> </a:t>
            </a:r>
          </a:p>
          <a:p>
            <a:r>
              <a:rPr lang="de-DE" dirty="0"/>
              <a:t> </a:t>
            </a:r>
          </a:p>
        </p:txBody>
      </p:sp>
      <p:sp>
        <p:nvSpPr>
          <p:cNvPr id="3" name="Foliennummernplatzhalter 2"/>
          <p:cNvSpPr>
            <a:spLocks noGrp="1"/>
          </p:cNvSpPr>
          <p:nvPr>
            <p:ph type="sldNum" sz="quarter" idx="12"/>
          </p:nvPr>
        </p:nvSpPr>
        <p:spPr/>
        <p:txBody>
          <a:bodyPr/>
          <a:lstStyle/>
          <a:p>
            <a:fld id="{6C6AE60A-B69C-4790-82F7-3882EDF23186}" type="slidenum">
              <a:rPr lang="de-DE" smtClean="0"/>
              <a:t>22</a:t>
            </a:fld>
            <a:endParaRPr lang="de-DE" dirty="0"/>
          </a:p>
        </p:txBody>
      </p:sp>
    </p:spTree>
    <p:extLst>
      <p:ext uri="{BB962C8B-B14F-4D97-AF65-F5344CB8AC3E}">
        <p14:creationId xmlns:p14="http://schemas.microsoft.com/office/powerpoint/2010/main" val="33903476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332656"/>
            <a:ext cx="8640960" cy="1224136"/>
          </a:xfrm>
        </p:spPr>
        <p:txBody>
          <a:bodyPr>
            <a:normAutofit fontScale="90000"/>
          </a:bodyPr>
          <a:lstStyle/>
          <a:p>
            <a:r>
              <a:rPr lang="de-DE" sz="4000" b="1" dirty="0" smtClean="0"/>
              <a:t/>
            </a:r>
            <a:br>
              <a:rPr lang="de-DE" sz="4000" b="1" dirty="0" smtClean="0"/>
            </a:br>
            <a:r>
              <a:rPr lang="de-DE" sz="4000" b="1" dirty="0" smtClean="0"/>
              <a:t/>
            </a:r>
            <a:br>
              <a:rPr lang="de-DE" sz="4000" b="1" dirty="0" smtClean="0"/>
            </a:br>
            <a:r>
              <a:rPr lang="de-DE" sz="4000" b="1" dirty="0" smtClean="0"/>
              <a:t/>
            </a:r>
            <a:br>
              <a:rPr lang="de-DE" sz="4000" b="1" dirty="0" smtClean="0"/>
            </a:br>
            <a:r>
              <a:rPr lang="de-DE" sz="4000" b="1" dirty="0" smtClean="0"/>
              <a:t/>
            </a:r>
            <a:br>
              <a:rPr lang="de-DE" sz="4000" b="1" dirty="0" smtClean="0"/>
            </a:br>
            <a:r>
              <a:rPr lang="de-DE" sz="4000" b="1" dirty="0"/>
              <a:t/>
            </a:r>
            <a:br>
              <a:rPr lang="de-DE" sz="4000" b="1" dirty="0"/>
            </a:br>
            <a:r>
              <a:rPr lang="de-DE" sz="3600" b="1" dirty="0" smtClean="0"/>
              <a:t>Zur Biographie Gustav (von) Struves</a:t>
            </a:r>
            <a:br>
              <a:rPr lang="de-DE" sz="3600" b="1" dirty="0" smtClean="0"/>
            </a:br>
            <a:r>
              <a:rPr lang="de-DE" sz="3600" b="1" dirty="0" smtClean="0"/>
              <a:t/>
            </a:r>
            <a:br>
              <a:rPr lang="de-DE" sz="3600" b="1" dirty="0" smtClean="0"/>
            </a:br>
            <a:r>
              <a:rPr lang="de-DE" sz="3600" b="1" dirty="0" smtClean="0"/>
              <a:t/>
            </a:r>
            <a:br>
              <a:rPr lang="de-DE" sz="3600" b="1" dirty="0" smtClean="0"/>
            </a:br>
            <a:r>
              <a:rPr lang="de-DE" sz="3600" b="1" dirty="0" smtClean="0"/>
              <a:t/>
            </a:r>
            <a:br>
              <a:rPr lang="de-DE" sz="3600" b="1" dirty="0" smtClean="0"/>
            </a:br>
            <a:r>
              <a:rPr lang="de-DE" sz="3600" b="1" dirty="0" smtClean="0"/>
              <a:t/>
            </a:r>
            <a:br>
              <a:rPr lang="de-DE" sz="3600" b="1" dirty="0" smtClean="0"/>
            </a:br>
            <a:endParaRPr lang="de-DE" sz="3600" dirty="0"/>
          </a:p>
        </p:txBody>
      </p:sp>
      <p:sp>
        <p:nvSpPr>
          <p:cNvPr id="3" name="Inhaltsplatzhalter 2"/>
          <p:cNvSpPr>
            <a:spLocks noGrp="1"/>
          </p:cNvSpPr>
          <p:nvPr>
            <p:ph idx="1"/>
          </p:nvPr>
        </p:nvSpPr>
        <p:spPr>
          <a:xfrm>
            <a:off x="539552" y="1772816"/>
            <a:ext cx="8208912" cy="4608512"/>
          </a:xfrm>
        </p:spPr>
        <p:txBody>
          <a:bodyPr>
            <a:noAutofit/>
          </a:bodyPr>
          <a:lstStyle/>
          <a:p>
            <a:r>
              <a:rPr lang="de-DE" sz="2200" dirty="0" smtClean="0"/>
              <a:t>*11.10.1805, München, + 21.08.1870, Wien</a:t>
            </a:r>
          </a:p>
          <a:p>
            <a:r>
              <a:rPr lang="de-DE" sz="2200" dirty="0" smtClean="0"/>
              <a:t>Stud. jur. in Göttingen und Heidelberg, Burschenschafter</a:t>
            </a:r>
          </a:p>
          <a:p>
            <a:r>
              <a:rPr lang="de-DE" sz="2200" dirty="0" smtClean="0"/>
              <a:t>Rechtsanwalt,  ab 1836 in Mannheim </a:t>
            </a:r>
          </a:p>
          <a:p>
            <a:r>
              <a:rPr lang="de-DE" sz="2200" dirty="0" smtClean="0"/>
              <a:t>Journalist/Redakteur des „Mannheimer Journals“</a:t>
            </a:r>
          </a:p>
          <a:p>
            <a:r>
              <a:rPr lang="de-DE" sz="2200" dirty="0" smtClean="0"/>
              <a:t>Konversion zum Deutsch-Katholizismus; 1847: Ablegung des Adelstitels</a:t>
            </a:r>
          </a:p>
          <a:p>
            <a:r>
              <a:rPr lang="de-DE" sz="2200" dirty="0" smtClean="0"/>
              <a:t>Mit Friedrich Hecker einer der führenden Köpfe der badischen Märzrevolution und des </a:t>
            </a:r>
            <a:r>
              <a:rPr lang="de-DE" sz="2200" dirty="0" err="1" smtClean="0"/>
              <a:t>Heckerzugs</a:t>
            </a:r>
            <a:r>
              <a:rPr lang="de-DE" sz="2200" dirty="0" smtClean="0"/>
              <a:t> im April 1848</a:t>
            </a:r>
          </a:p>
          <a:p>
            <a:r>
              <a:rPr lang="de-DE" sz="2200" dirty="0"/>
              <a:t>Initiator des 2. badischen Aufstandsversuchs im September 1848</a:t>
            </a:r>
          </a:p>
          <a:p>
            <a:pPr marL="114300" indent="0">
              <a:buNone/>
            </a:pPr>
            <a:endParaRPr lang="de-DE" sz="2000" dirty="0" smtClean="0"/>
          </a:p>
        </p:txBody>
      </p:sp>
      <p:sp>
        <p:nvSpPr>
          <p:cNvPr id="4" name="Foliennummernplatzhalter 3"/>
          <p:cNvSpPr>
            <a:spLocks noGrp="1"/>
          </p:cNvSpPr>
          <p:nvPr>
            <p:ph type="sldNum" sz="quarter" idx="12"/>
          </p:nvPr>
        </p:nvSpPr>
        <p:spPr/>
        <p:txBody>
          <a:bodyPr/>
          <a:lstStyle/>
          <a:p>
            <a:fld id="{6C6AE60A-B69C-4790-82F7-3882EDF23186}" type="slidenum">
              <a:rPr lang="de-DE" smtClean="0"/>
              <a:t>23</a:t>
            </a:fld>
            <a:endParaRPr lang="de-DE" dirty="0"/>
          </a:p>
        </p:txBody>
      </p:sp>
    </p:spTree>
    <p:extLst>
      <p:ext uri="{BB962C8B-B14F-4D97-AF65-F5344CB8AC3E}">
        <p14:creationId xmlns:p14="http://schemas.microsoft.com/office/powerpoint/2010/main" val="3879096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Zur Biographie Gustav (von) Struves (Seite 2)</a:t>
            </a:r>
            <a:endParaRPr lang="de-DE" b="1" dirty="0"/>
          </a:p>
        </p:txBody>
      </p:sp>
      <p:sp>
        <p:nvSpPr>
          <p:cNvPr id="3" name="Inhaltsplatzhalter 2"/>
          <p:cNvSpPr>
            <a:spLocks noGrp="1"/>
          </p:cNvSpPr>
          <p:nvPr>
            <p:ph idx="1"/>
          </p:nvPr>
        </p:nvSpPr>
        <p:spPr/>
        <p:txBody>
          <a:bodyPr/>
          <a:lstStyle/>
          <a:p>
            <a:endParaRPr lang="de-DE" sz="2200" dirty="0" smtClean="0"/>
          </a:p>
          <a:p>
            <a:endParaRPr lang="de-DE" sz="2200" dirty="0"/>
          </a:p>
          <a:p>
            <a:r>
              <a:rPr lang="de-DE" sz="2200" dirty="0" smtClean="0"/>
              <a:t>Mai </a:t>
            </a:r>
            <a:r>
              <a:rPr lang="de-DE" sz="2200" dirty="0"/>
              <a:t>bis Juni 1849 als Mitglied des „Clubs des entschiedenen Fortschritts“;  Kampf für die badische/deutsche </a:t>
            </a:r>
            <a:r>
              <a:rPr lang="de-DE" sz="2200" dirty="0" smtClean="0"/>
              <a:t>Republik</a:t>
            </a:r>
          </a:p>
          <a:p>
            <a:r>
              <a:rPr lang="de-DE" sz="2200" dirty="0" smtClean="0"/>
              <a:t>Sommer </a:t>
            </a:r>
            <a:r>
              <a:rPr lang="de-DE" sz="2200" dirty="0"/>
              <a:t>1849 Exil in den USA; 1863 Rückkehr nach Europa</a:t>
            </a:r>
          </a:p>
          <a:p>
            <a:endParaRPr lang="de-DE" dirty="0"/>
          </a:p>
        </p:txBody>
      </p:sp>
      <p:sp>
        <p:nvSpPr>
          <p:cNvPr id="4" name="Foliennummernplatzhalter 3"/>
          <p:cNvSpPr>
            <a:spLocks noGrp="1"/>
          </p:cNvSpPr>
          <p:nvPr>
            <p:ph type="sldNum" sz="quarter" idx="12"/>
          </p:nvPr>
        </p:nvSpPr>
        <p:spPr/>
        <p:txBody>
          <a:bodyPr/>
          <a:lstStyle/>
          <a:p>
            <a:fld id="{6C6AE60A-B69C-4790-82F7-3882EDF23186}" type="slidenum">
              <a:rPr lang="de-DE" smtClean="0"/>
              <a:t>24</a:t>
            </a:fld>
            <a:endParaRPr lang="de-DE" dirty="0"/>
          </a:p>
        </p:txBody>
      </p:sp>
    </p:spTree>
    <p:extLst>
      <p:ext uri="{BB962C8B-B14F-4D97-AF65-F5344CB8AC3E}">
        <p14:creationId xmlns:p14="http://schemas.microsoft.com/office/powerpoint/2010/main" val="2382940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smtClean="0"/>
              <a:t>Zur </a:t>
            </a:r>
            <a:r>
              <a:rPr lang="de-DE" sz="3200" b="1" dirty="0"/>
              <a:t>Biographie </a:t>
            </a:r>
            <a:r>
              <a:rPr lang="de-DE" sz="3200" b="1" dirty="0" smtClean="0"/>
              <a:t>Ludwig </a:t>
            </a:r>
            <a:r>
              <a:rPr lang="de-DE" sz="3200" b="1" dirty="0" err="1" smtClean="0"/>
              <a:t>Häussers</a:t>
            </a:r>
            <a:endParaRPr lang="de-DE" sz="3200" dirty="0"/>
          </a:p>
        </p:txBody>
      </p:sp>
      <p:sp>
        <p:nvSpPr>
          <p:cNvPr id="3" name="Inhaltsplatzhalter 2"/>
          <p:cNvSpPr>
            <a:spLocks noGrp="1"/>
          </p:cNvSpPr>
          <p:nvPr>
            <p:ph idx="1"/>
          </p:nvPr>
        </p:nvSpPr>
        <p:spPr/>
        <p:txBody>
          <a:bodyPr>
            <a:normAutofit fontScale="92500" lnSpcReduction="10000"/>
          </a:bodyPr>
          <a:lstStyle/>
          <a:p>
            <a:pPr marL="0" indent="0">
              <a:buNone/>
            </a:pPr>
            <a:r>
              <a:rPr lang="de-DE" dirty="0" smtClean="0"/>
              <a:t>- </a:t>
            </a:r>
            <a:r>
              <a:rPr lang="de-DE" sz="2400" dirty="0" smtClean="0"/>
              <a:t>*26.10.1818 </a:t>
            </a:r>
            <a:r>
              <a:rPr lang="de-DE" sz="2400" dirty="0" err="1" smtClean="0"/>
              <a:t>Kleeburg</a:t>
            </a:r>
            <a:r>
              <a:rPr lang="de-DE" sz="2400" dirty="0" smtClean="0"/>
              <a:t>/Elsass, +17.03.1867 Heidelberg</a:t>
            </a:r>
          </a:p>
          <a:p>
            <a:pPr marL="0" indent="0">
              <a:buNone/>
            </a:pPr>
            <a:r>
              <a:rPr lang="de-DE" sz="2400" dirty="0" smtClean="0"/>
              <a:t>Stud. </a:t>
            </a:r>
            <a:r>
              <a:rPr lang="de-DE" sz="2400" dirty="0"/>
              <a:t>p</a:t>
            </a:r>
            <a:r>
              <a:rPr lang="de-DE" sz="2400" dirty="0" smtClean="0"/>
              <a:t>hil. Universität Heidelberg, Burschenschafter</a:t>
            </a:r>
          </a:p>
          <a:p>
            <a:pPr marL="0" indent="0">
              <a:buNone/>
            </a:pPr>
            <a:r>
              <a:rPr lang="de-DE" sz="2400" dirty="0" smtClean="0"/>
              <a:t>- Dr. phil. 1839 Heidelberg, Dr. habil. 1840 Heidelberg</a:t>
            </a:r>
          </a:p>
          <a:p>
            <a:pPr marL="0" indent="0">
              <a:buNone/>
            </a:pPr>
            <a:r>
              <a:rPr lang="de-DE" sz="2400" dirty="0" smtClean="0"/>
              <a:t>Gymnasiallehrer in Heidelberg, freier Mitarbeiter der Augsburger „Allgemeinen Zeitung“</a:t>
            </a:r>
          </a:p>
          <a:p>
            <a:pPr marL="0" indent="0">
              <a:buNone/>
            </a:pPr>
            <a:r>
              <a:rPr lang="de-DE" sz="2400" dirty="0" smtClean="0"/>
              <a:t>- 1848/49 mit bzw. nach G. G. </a:t>
            </a:r>
            <a:r>
              <a:rPr lang="de-DE" sz="2400" dirty="0" err="1" smtClean="0"/>
              <a:t>Gervinus</a:t>
            </a:r>
            <a:r>
              <a:rPr lang="de-DE" sz="2400" dirty="0" smtClean="0"/>
              <a:t> leitender Redakteur der „Deutschen Zeitung“ (Heidelberg)</a:t>
            </a:r>
          </a:p>
          <a:p>
            <a:pPr marL="0" indent="0">
              <a:buNone/>
            </a:pPr>
            <a:r>
              <a:rPr lang="de-DE" sz="2400" dirty="0" smtClean="0"/>
              <a:t>- 1848/49 Abgeordneter der 2. badischen Kammer</a:t>
            </a:r>
          </a:p>
          <a:p>
            <a:pPr marL="0" indent="0">
              <a:buNone/>
            </a:pPr>
            <a:r>
              <a:rPr lang="de-DE" sz="2400" dirty="0" smtClean="0"/>
              <a:t>1849 Berufung zum ordentlichen Professor für Geschichte an der Universität Heidelberg</a:t>
            </a:r>
          </a:p>
          <a:p>
            <a:pPr marL="0" indent="0">
              <a:buNone/>
            </a:pPr>
            <a:r>
              <a:rPr lang="de-DE" sz="2400" dirty="0" smtClean="0"/>
              <a:t>- 1859-1867 </a:t>
            </a:r>
            <a:r>
              <a:rPr lang="de-DE" dirty="0"/>
              <a:t>e</a:t>
            </a:r>
            <a:r>
              <a:rPr lang="de-DE" sz="2400" dirty="0" smtClean="0"/>
              <a:t>rneut Mitglied der 2. badischen Kammer, Exponent des badischen Kulturkampfes </a:t>
            </a:r>
            <a:endParaRPr lang="de-DE" sz="2400" dirty="0"/>
          </a:p>
        </p:txBody>
      </p:sp>
      <p:sp>
        <p:nvSpPr>
          <p:cNvPr id="4" name="Foliennummernplatzhalter 3"/>
          <p:cNvSpPr>
            <a:spLocks noGrp="1"/>
          </p:cNvSpPr>
          <p:nvPr>
            <p:ph type="sldNum" sz="quarter" idx="12"/>
          </p:nvPr>
        </p:nvSpPr>
        <p:spPr/>
        <p:txBody>
          <a:bodyPr/>
          <a:lstStyle/>
          <a:p>
            <a:fld id="{6C6AE60A-B69C-4790-82F7-3882EDF23186}" type="slidenum">
              <a:rPr lang="de-DE" smtClean="0"/>
              <a:t>25</a:t>
            </a:fld>
            <a:endParaRPr lang="de-DE" dirty="0"/>
          </a:p>
        </p:txBody>
      </p:sp>
    </p:spTree>
    <p:extLst>
      <p:ext uri="{BB962C8B-B14F-4D97-AF65-F5344CB8AC3E}">
        <p14:creationId xmlns:p14="http://schemas.microsoft.com/office/powerpoint/2010/main" val="40413427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b="1" dirty="0" smtClean="0"/>
              <a:t>Weitere Arbeitsmaterialien:</a:t>
            </a:r>
            <a:endParaRPr lang="de-DE" sz="3200" b="1" dirty="0"/>
          </a:p>
        </p:txBody>
      </p:sp>
      <p:sp>
        <p:nvSpPr>
          <p:cNvPr id="3" name="Inhaltsplatzhalter 2"/>
          <p:cNvSpPr>
            <a:spLocks noGrp="1"/>
          </p:cNvSpPr>
          <p:nvPr>
            <p:ph idx="1"/>
          </p:nvPr>
        </p:nvSpPr>
        <p:spPr/>
        <p:txBody>
          <a:bodyPr>
            <a:normAutofit/>
          </a:bodyPr>
          <a:lstStyle/>
          <a:p>
            <a:pPr marL="0" indent="0">
              <a:buNone/>
            </a:pPr>
            <a:endParaRPr lang="de-DE" sz="2800" dirty="0" smtClean="0"/>
          </a:p>
          <a:p>
            <a:r>
              <a:rPr lang="de-DE" sz="2000" dirty="0"/>
              <a:t>B</a:t>
            </a:r>
            <a:r>
              <a:rPr lang="de-DE" sz="2000" dirty="0" smtClean="0"/>
              <a:t>undeszentrale für politische Bildung (</a:t>
            </a:r>
            <a:r>
              <a:rPr lang="de-DE" sz="2000" dirty="0" err="1" smtClean="0"/>
              <a:t>Hg</a:t>
            </a:r>
            <a:r>
              <a:rPr lang="de-DE" sz="2000" dirty="0" smtClean="0"/>
              <a:t>.): Informationen </a:t>
            </a:r>
            <a:r>
              <a:rPr lang="de-DE" sz="2000" dirty="0"/>
              <a:t>zur politischen Bildung, Heft 265: </a:t>
            </a:r>
            <a:r>
              <a:rPr lang="de-DE" sz="2000" dirty="0" smtClean="0"/>
              <a:t>Die Revolution </a:t>
            </a:r>
            <a:r>
              <a:rPr lang="de-DE" sz="2000" dirty="0"/>
              <a:t>von </a:t>
            </a:r>
            <a:r>
              <a:rPr lang="de-DE" sz="2000" dirty="0" smtClean="0"/>
              <a:t>1848/49, Bonn 2006, vor </a:t>
            </a:r>
            <a:r>
              <a:rPr lang="de-DE" sz="2000" dirty="0"/>
              <a:t>allem S. 58f</a:t>
            </a:r>
            <a:r>
              <a:rPr lang="de-DE" sz="2000" dirty="0" smtClean="0"/>
              <a:t>. (</a:t>
            </a:r>
            <a:r>
              <a:rPr lang="de-DE" sz="2000" dirty="0" err="1" smtClean="0"/>
              <a:t>pdf.datei</a:t>
            </a:r>
            <a:r>
              <a:rPr lang="de-DE" sz="2000" dirty="0" smtClean="0"/>
              <a:t> bei den Materialien)</a:t>
            </a:r>
            <a:endParaRPr lang="de-DE" sz="2000" dirty="0"/>
          </a:p>
          <a:p>
            <a:r>
              <a:rPr lang="de-DE" sz="2000" dirty="0"/>
              <a:t>Landeszentrale für politische Bildung  </a:t>
            </a:r>
            <a:r>
              <a:rPr lang="de-DE" sz="2000" dirty="0" smtClean="0"/>
              <a:t>Baden-Württemberg (</a:t>
            </a:r>
            <a:r>
              <a:rPr lang="de-DE" sz="2000" dirty="0" err="1"/>
              <a:t>Hg</a:t>
            </a:r>
            <a:r>
              <a:rPr lang="de-DE" sz="2000" dirty="0" smtClean="0"/>
              <a:t>.): „…bis es ein freies Volk geworden …“ Revolution 1848/49 (= Reihe Deutschland &amp; Europa, Heft 35) Stuttgart 1997, vor allem S. 10 – 24 (</a:t>
            </a:r>
            <a:r>
              <a:rPr lang="de-DE" sz="2000" dirty="0" err="1" smtClean="0"/>
              <a:t>pdf.datei</a:t>
            </a:r>
            <a:r>
              <a:rPr lang="de-DE" sz="2000" dirty="0" smtClean="0"/>
              <a:t> bei den Materialien)</a:t>
            </a:r>
          </a:p>
          <a:p>
            <a:r>
              <a:rPr lang="de-DE" sz="2000" dirty="0" smtClean="0"/>
              <a:t>Hans-Georg Wehling und Angelika Hauser-</a:t>
            </a:r>
            <a:r>
              <a:rPr lang="de-DE" sz="2000" dirty="0" err="1" smtClean="0"/>
              <a:t>Hauswirth</a:t>
            </a:r>
            <a:r>
              <a:rPr lang="de-DE" sz="2000" dirty="0" smtClean="0"/>
              <a:t> (Hgg.), Die großen Revolutionen in Südwestdeutschland, Stuttgart 1998, hier: Kapitel 2.1: Paul Nolte, Die Revolution in Baden</a:t>
            </a:r>
            <a:endParaRPr lang="de-DE" sz="2000" dirty="0"/>
          </a:p>
        </p:txBody>
      </p:sp>
      <p:sp>
        <p:nvSpPr>
          <p:cNvPr id="4" name="Foliennummernplatzhalter 3"/>
          <p:cNvSpPr>
            <a:spLocks noGrp="1"/>
          </p:cNvSpPr>
          <p:nvPr>
            <p:ph type="sldNum" sz="quarter" idx="12"/>
          </p:nvPr>
        </p:nvSpPr>
        <p:spPr/>
        <p:txBody>
          <a:bodyPr/>
          <a:lstStyle/>
          <a:p>
            <a:fld id="{6C6AE60A-B69C-4790-82F7-3882EDF23186}" type="slidenum">
              <a:rPr lang="de-DE" smtClean="0"/>
              <a:t>26</a:t>
            </a:fld>
            <a:endParaRPr lang="de-DE" dirty="0"/>
          </a:p>
        </p:txBody>
      </p:sp>
    </p:spTree>
    <p:extLst>
      <p:ext uri="{BB962C8B-B14F-4D97-AF65-F5344CB8AC3E}">
        <p14:creationId xmlns:p14="http://schemas.microsoft.com/office/powerpoint/2010/main" val="9597812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b="1" dirty="0" smtClean="0"/>
              <a:t>Aufgabe 2:</a:t>
            </a:r>
            <a:endParaRPr lang="de-DE" sz="3600" b="1" dirty="0"/>
          </a:p>
        </p:txBody>
      </p:sp>
      <p:sp>
        <p:nvSpPr>
          <p:cNvPr id="3" name="Inhaltsplatzhalter 2"/>
          <p:cNvSpPr>
            <a:spLocks noGrp="1"/>
          </p:cNvSpPr>
          <p:nvPr>
            <p:ph idx="1"/>
          </p:nvPr>
        </p:nvSpPr>
        <p:spPr>
          <a:xfrm>
            <a:off x="457200" y="1600200"/>
            <a:ext cx="8229600" cy="4997152"/>
          </a:xfrm>
        </p:spPr>
        <p:txBody>
          <a:bodyPr>
            <a:normAutofit fontScale="47500" lnSpcReduction="20000"/>
          </a:bodyPr>
          <a:lstStyle/>
          <a:p>
            <a:pPr marL="0" indent="0">
              <a:buNone/>
            </a:pPr>
            <a:endParaRPr lang="de-DE" sz="4400" dirty="0" smtClean="0"/>
          </a:p>
          <a:p>
            <a:pPr marL="0" indent="0">
              <a:buNone/>
            </a:pPr>
            <a:r>
              <a:rPr lang="de-DE" sz="5900" b="1" dirty="0" smtClean="0"/>
              <a:t>Neue deutsche Geschichte. In Reime gebracht und mit schönen Bildern verziert von Carl Ludwig Kaulbach (1849</a:t>
            </a:r>
            <a:r>
              <a:rPr lang="de-DE" sz="5900" dirty="0" smtClean="0"/>
              <a:t>)</a:t>
            </a:r>
          </a:p>
          <a:p>
            <a:pPr marL="0" indent="0" algn="ctr">
              <a:buNone/>
            </a:pPr>
            <a:endParaRPr lang="de-DE" sz="3400" dirty="0"/>
          </a:p>
          <a:p>
            <a:pPr marL="0" indent="0">
              <a:buNone/>
            </a:pPr>
            <a:r>
              <a:rPr lang="de-DE" sz="5900" b="1" dirty="0" smtClean="0"/>
              <a:t>Aufgabe (Einzelarbeit):</a:t>
            </a:r>
          </a:p>
          <a:p>
            <a:pPr marL="914400" indent="-914400" algn="just">
              <a:buFont typeface="+mj-lt"/>
              <a:buAutoNum type="arabicPeriod"/>
            </a:pPr>
            <a:r>
              <a:rPr lang="de-DE" sz="4600" dirty="0" smtClean="0"/>
              <a:t>Arbeiten Sie heraus, wie die Revolution von 1848/49 in Wort und Bild darstellt wird. </a:t>
            </a:r>
          </a:p>
          <a:p>
            <a:pPr marL="914400" indent="-914400" algn="just">
              <a:buFont typeface="+mj-lt"/>
              <a:buAutoNum type="arabicPeriod"/>
            </a:pPr>
            <a:r>
              <a:rPr lang="de-DE" sz="4600" dirty="0" smtClean="0"/>
              <a:t>Analysieren Sie dabei besonders die Sach- und Werturteile in Wort und Bild.</a:t>
            </a:r>
          </a:p>
          <a:p>
            <a:pPr marL="914400" indent="-914400" algn="just">
              <a:buFont typeface="+mj-lt"/>
              <a:buAutoNum type="arabicPeriod"/>
            </a:pPr>
            <a:r>
              <a:rPr lang="de-DE" sz="4600" dirty="0" smtClean="0"/>
              <a:t>Beurteilen Sie die Darstellung/Interpretation der Revolution</a:t>
            </a:r>
          </a:p>
          <a:p>
            <a:pPr marL="914400" indent="-914400" algn="just">
              <a:buFont typeface="+mj-lt"/>
              <a:buAutoNum type="arabicPeriod"/>
            </a:pPr>
            <a:r>
              <a:rPr lang="de-DE" sz="4600" dirty="0" smtClean="0"/>
              <a:t>Erläutern Sie, welchem politischen Lager der </a:t>
            </a:r>
            <a:r>
              <a:rPr lang="de-DE" sz="4600" dirty="0" err="1" smtClean="0"/>
              <a:t>Verfas-ser</a:t>
            </a:r>
            <a:r>
              <a:rPr lang="de-DE" sz="4600" dirty="0" smtClean="0"/>
              <a:t> / Zeichner Ihrer Meinung zuzuordnen ist.</a:t>
            </a:r>
          </a:p>
        </p:txBody>
      </p:sp>
      <p:sp>
        <p:nvSpPr>
          <p:cNvPr id="4" name="Foliennummernplatzhalter 3"/>
          <p:cNvSpPr>
            <a:spLocks noGrp="1"/>
          </p:cNvSpPr>
          <p:nvPr>
            <p:ph type="sldNum" sz="quarter" idx="12"/>
          </p:nvPr>
        </p:nvSpPr>
        <p:spPr/>
        <p:txBody>
          <a:bodyPr/>
          <a:lstStyle/>
          <a:p>
            <a:fld id="{6C6AE60A-B69C-4790-82F7-3882EDF23186}" type="slidenum">
              <a:rPr lang="de-DE" smtClean="0"/>
              <a:t>27</a:t>
            </a:fld>
            <a:endParaRPr lang="de-DE" dirty="0"/>
          </a:p>
        </p:txBody>
      </p:sp>
    </p:spTree>
    <p:extLst>
      <p:ext uri="{BB962C8B-B14F-4D97-AF65-F5344CB8AC3E}">
        <p14:creationId xmlns:p14="http://schemas.microsoft.com/office/powerpoint/2010/main" val="25388252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b="1" dirty="0" smtClean="0"/>
              <a:t>AUFGABE 2:</a:t>
            </a:r>
            <a:endParaRPr lang="de-DE" sz="3600" b="1" dirty="0"/>
          </a:p>
        </p:txBody>
      </p:sp>
      <p:sp>
        <p:nvSpPr>
          <p:cNvPr id="3" name="Inhaltsplatzhalter 2"/>
          <p:cNvSpPr>
            <a:spLocks noGrp="1"/>
          </p:cNvSpPr>
          <p:nvPr>
            <p:ph idx="1"/>
          </p:nvPr>
        </p:nvSpPr>
        <p:spPr>
          <a:xfrm>
            <a:off x="457200" y="1752600"/>
            <a:ext cx="8291264" cy="4556720"/>
          </a:xfrm>
        </p:spPr>
        <p:txBody>
          <a:bodyPr>
            <a:normAutofit fontScale="92500" lnSpcReduction="10000"/>
          </a:bodyPr>
          <a:lstStyle/>
          <a:p>
            <a:pPr marL="114300" indent="0">
              <a:buNone/>
            </a:pPr>
            <a:r>
              <a:rPr lang="de-DE" sz="2800" b="1" dirty="0"/>
              <a:t>Alfred Rethel: Auch ein </a:t>
            </a:r>
            <a:r>
              <a:rPr lang="de-DE" sz="2800" b="1" dirty="0" err="1"/>
              <a:t>Todtentanz</a:t>
            </a:r>
            <a:r>
              <a:rPr lang="de-DE" sz="2800" b="1" dirty="0"/>
              <a:t> (1849). </a:t>
            </a:r>
            <a:r>
              <a:rPr lang="de-DE" sz="2800" b="1" dirty="0" smtClean="0"/>
              <a:t>Holz-schnittfolge </a:t>
            </a:r>
            <a:r>
              <a:rPr lang="de-DE" sz="2800" b="1" dirty="0"/>
              <a:t>(Fünfaktige Tragödie mit Vorspiel). Begleitverse von Robert </a:t>
            </a:r>
            <a:r>
              <a:rPr lang="de-DE" sz="2800" b="1" dirty="0" err="1"/>
              <a:t>Reinick</a:t>
            </a:r>
            <a:endParaRPr lang="de-DE" sz="2800" b="1" dirty="0"/>
          </a:p>
          <a:p>
            <a:pPr marL="0" indent="0">
              <a:buNone/>
            </a:pPr>
            <a:r>
              <a:rPr lang="de-DE" sz="2800" b="1" dirty="0" smtClean="0"/>
              <a:t> Aufgabe </a:t>
            </a:r>
            <a:r>
              <a:rPr lang="de-DE" sz="2800" b="1" dirty="0"/>
              <a:t>(Einzelarbeit):</a:t>
            </a:r>
          </a:p>
          <a:p>
            <a:pPr marL="457200" indent="-457200" algn="just">
              <a:buFont typeface="+mj-lt"/>
              <a:buAutoNum type="arabicPeriod"/>
            </a:pPr>
            <a:r>
              <a:rPr lang="de-DE" dirty="0"/>
              <a:t>Arbeiten Sie heraus, wie die Revolution von 1848/49 in Wort und Bild darstellt wird. </a:t>
            </a:r>
          </a:p>
          <a:p>
            <a:pPr marL="457200" indent="-457200" algn="just">
              <a:buFont typeface="+mj-lt"/>
              <a:buAutoNum type="arabicPeriod"/>
            </a:pPr>
            <a:r>
              <a:rPr lang="de-DE" dirty="0"/>
              <a:t>Analysieren Sie dabei besonders die Sach- und Werturteile in Wort und Bild.</a:t>
            </a:r>
          </a:p>
          <a:p>
            <a:pPr marL="457200" indent="-457200" algn="just">
              <a:buFont typeface="+mj-lt"/>
              <a:buAutoNum type="arabicPeriod"/>
            </a:pPr>
            <a:r>
              <a:rPr lang="de-DE" dirty="0"/>
              <a:t>Beurteilen Sie die Darstellung/Interpretation der Revolution</a:t>
            </a:r>
          </a:p>
          <a:p>
            <a:pPr marL="457200" indent="-457200" algn="just">
              <a:buFont typeface="+mj-lt"/>
              <a:buAutoNum type="arabicPeriod"/>
            </a:pPr>
            <a:r>
              <a:rPr lang="de-DE" dirty="0" smtClean="0"/>
              <a:t>Erläutern </a:t>
            </a:r>
            <a:r>
              <a:rPr lang="de-DE" dirty="0"/>
              <a:t>Sie, welchem politischen Lager der </a:t>
            </a:r>
            <a:r>
              <a:rPr lang="de-DE" dirty="0" smtClean="0"/>
              <a:t>Verfasser / Zeichner </a:t>
            </a:r>
            <a:r>
              <a:rPr lang="de-DE" dirty="0"/>
              <a:t>Ihrer Meinung zuzuordnen ist.</a:t>
            </a:r>
          </a:p>
          <a:p>
            <a:endParaRPr lang="de-DE" dirty="0"/>
          </a:p>
        </p:txBody>
      </p:sp>
      <p:sp>
        <p:nvSpPr>
          <p:cNvPr id="4" name="Foliennummernplatzhalter 3"/>
          <p:cNvSpPr>
            <a:spLocks noGrp="1"/>
          </p:cNvSpPr>
          <p:nvPr>
            <p:ph type="sldNum" sz="quarter" idx="12"/>
          </p:nvPr>
        </p:nvSpPr>
        <p:spPr/>
        <p:txBody>
          <a:bodyPr/>
          <a:lstStyle/>
          <a:p>
            <a:fld id="{6C6AE60A-B69C-4790-82F7-3882EDF23186}" type="slidenum">
              <a:rPr lang="de-DE" smtClean="0"/>
              <a:t>28</a:t>
            </a:fld>
            <a:endParaRPr lang="de-DE" dirty="0"/>
          </a:p>
        </p:txBody>
      </p:sp>
    </p:spTree>
    <p:extLst>
      <p:ext uri="{BB962C8B-B14F-4D97-AF65-F5344CB8AC3E}">
        <p14:creationId xmlns:p14="http://schemas.microsoft.com/office/powerpoint/2010/main" val="26424145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b="1" dirty="0" smtClean="0"/>
              <a:t>AUFGABE 2:</a:t>
            </a:r>
            <a:endParaRPr lang="de-DE" sz="3600" b="1" dirty="0"/>
          </a:p>
        </p:txBody>
      </p:sp>
      <p:sp>
        <p:nvSpPr>
          <p:cNvPr id="3" name="Inhaltsplatzhalter 2"/>
          <p:cNvSpPr>
            <a:spLocks noGrp="1"/>
          </p:cNvSpPr>
          <p:nvPr>
            <p:ph idx="1"/>
          </p:nvPr>
        </p:nvSpPr>
        <p:spPr/>
        <p:txBody>
          <a:bodyPr/>
          <a:lstStyle/>
          <a:p>
            <a:pPr marL="0" indent="0" algn="just">
              <a:buNone/>
            </a:pPr>
            <a:r>
              <a:rPr lang="de-DE" sz="2800" b="1" dirty="0"/>
              <a:t>Partnerarbeit:</a:t>
            </a:r>
          </a:p>
          <a:p>
            <a:pPr marL="0" indent="0" algn="just">
              <a:buNone/>
            </a:pPr>
            <a:endParaRPr lang="de-DE" dirty="0" smtClean="0"/>
          </a:p>
          <a:p>
            <a:pPr marL="0" indent="0" algn="just">
              <a:buNone/>
            </a:pPr>
            <a:r>
              <a:rPr lang="de-DE" dirty="0" smtClean="0"/>
              <a:t>- Vergleichen </a:t>
            </a:r>
            <a:r>
              <a:rPr lang="de-DE" dirty="0"/>
              <a:t>Sie die </a:t>
            </a:r>
            <a:r>
              <a:rPr lang="de-DE" dirty="0" smtClean="0"/>
              <a:t>zentralen Aussagen beiden </a:t>
            </a:r>
            <a:r>
              <a:rPr lang="de-DE" dirty="0"/>
              <a:t>Darstellungen miteinander.</a:t>
            </a:r>
          </a:p>
          <a:p>
            <a:pPr marL="0" indent="0" algn="just">
              <a:buNone/>
            </a:pPr>
            <a:r>
              <a:rPr lang="de-DE" dirty="0" smtClean="0"/>
              <a:t>- Vergleichen Sie die Qualität von Sach- und Werturteilen, das Verhältnis von beiden in den beiden Darstellungen.</a:t>
            </a:r>
          </a:p>
          <a:p>
            <a:pPr marL="0" indent="0" algn="just">
              <a:buNone/>
            </a:pPr>
            <a:r>
              <a:rPr lang="de-DE" dirty="0" smtClean="0"/>
              <a:t>- Beurteilen </a:t>
            </a:r>
            <a:r>
              <a:rPr lang="de-DE" dirty="0"/>
              <a:t>Sie die beiden Darstellungen der Revolution von 1848/49. </a:t>
            </a:r>
          </a:p>
          <a:p>
            <a:pPr marL="0" indent="0" algn="ctr">
              <a:buNone/>
            </a:pPr>
            <a:endParaRPr lang="de-DE" sz="1600" dirty="0"/>
          </a:p>
          <a:p>
            <a:endParaRPr lang="de-DE" dirty="0"/>
          </a:p>
        </p:txBody>
      </p:sp>
      <p:sp>
        <p:nvSpPr>
          <p:cNvPr id="4" name="Foliennummernplatzhalter 3"/>
          <p:cNvSpPr>
            <a:spLocks noGrp="1"/>
          </p:cNvSpPr>
          <p:nvPr>
            <p:ph type="sldNum" sz="quarter" idx="12"/>
          </p:nvPr>
        </p:nvSpPr>
        <p:spPr/>
        <p:txBody>
          <a:bodyPr/>
          <a:lstStyle/>
          <a:p>
            <a:fld id="{6C6AE60A-B69C-4790-82F7-3882EDF23186}" type="slidenum">
              <a:rPr lang="de-DE" smtClean="0"/>
              <a:t>29</a:t>
            </a:fld>
            <a:endParaRPr lang="de-DE" dirty="0"/>
          </a:p>
        </p:txBody>
      </p:sp>
    </p:spTree>
    <p:extLst>
      <p:ext uri="{BB962C8B-B14F-4D97-AF65-F5344CB8AC3E}">
        <p14:creationId xmlns:p14="http://schemas.microsoft.com/office/powerpoint/2010/main" val="3926696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4000" dirty="0">
                <a:latin typeface="Arial" pitchFamily="34" charset="0"/>
                <a:cs typeface="Arial" pitchFamily="34" charset="0"/>
              </a:rPr>
              <a:t>I. Bedeutung der Urteilsbildung</a:t>
            </a:r>
          </a:p>
        </p:txBody>
      </p:sp>
      <p:sp>
        <p:nvSpPr>
          <p:cNvPr id="3" name="Inhaltsplatzhalter 2"/>
          <p:cNvSpPr>
            <a:spLocks noGrp="1"/>
          </p:cNvSpPr>
          <p:nvPr>
            <p:ph idx="1"/>
          </p:nvPr>
        </p:nvSpPr>
        <p:spPr>
          <a:xfrm>
            <a:off x="457200" y="1752600"/>
            <a:ext cx="8229600" cy="4916760"/>
          </a:xfrm>
        </p:spPr>
        <p:txBody>
          <a:bodyPr>
            <a:normAutofit/>
          </a:bodyPr>
          <a:lstStyle/>
          <a:p>
            <a:pPr marL="114300" indent="0">
              <a:buNone/>
            </a:pPr>
            <a:endParaRPr lang="de-DE" sz="3000" dirty="0" smtClean="0">
              <a:latin typeface="Arial" pitchFamily="34" charset="0"/>
              <a:cs typeface="Arial" pitchFamily="34" charset="0"/>
            </a:endParaRPr>
          </a:p>
          <a:p>
            <a:pPr marL="114300" indent="0" algn="just">
              <a:buNone/>
            </a:pPr>
            <a:r>
              <a:rPr lang="de-DE" i="1" dirty="0" smtClean="0">
                <a:latin typeface="Arial" pitchFamily="34" charset="0"/>
                <a:cs typeface="Arial" pitchFamily="34" charset="0"/>
              </a:rPr>
              <a:t>„In der Geschichtsdidaktik besteht Einvernehmen darüber, dass die Fähigkeit, reflektierte Urteile zu bilden, ein zentrales Anliegen des Geschichtsunterrichts ist.“</a:t>
            </a:r>
          </a:p>
          <a:p>
            <a:pPr marL="114300" indent="0">
              <a:buNone/>
            </a:pPr>
            <a:endParaRPr lang="de-DE" dirty="0" smtClean="0">
              <a:latin typeface="Arial" pitchFamily="34" charset="0"/>
              <a:cs typeface="Arial" pitchFamily="34" charset="0"/>
            </a:endParaRPr>
          </a:p>
          <a:p>
            <a:pPr marL="114300" indent="0">
              <a:buNone/>
            </a:pPr>
            <a:endParaRPr lang="de-DE" sz="3000" dirty="0" smtClean="0">
              <a:latin typeface="Arial" pitchFamily="34" charset="0"/>
              <a:cs typeface="Arial" pitchFamily="34" charset="0"/>
            </a:endParaRPr>
          </a:p>
          <a:p>
            <a:pPr marL="114300" indent="0">
              <a:buNone/>
            </a:pPr>
            <a:r>
              <a:rPr lang="de-DE" sz="3000" dirty="0" smtClean="0">
                <a:latin typeface="Arial" pitchFamily="34" charset="0"/>
                <a:cs typeface="Arial" pitchFamily="34" charset="0"/>
              </a:rPr>
              <a:t>  </a:t>
            </a:r>
          </a:p>
          <a:p>
            <a:r>
              <a:rPr lang="de-DE" sz="2000" dirty="0" smtClean="0">
                <a:solidFill>
                  <a:srgbClr val="002060"/>
                </a:solidFill>
              </a:rPr>
              <a:t>Axel Becker: Urteilsbildung im Geschichtsunterricht aus erzähltheoretischer Sicht, in: Geschichte und Sprache, Berlin 2010, S.131</a:t>
            </a:r>
            <a:endParaRPr lang="de-DE" sz="2000" dirty="0">
              <a:solidFill>
                <a:srgbClr val="002060"/>
              </a:solidFill>
            </a:endParaRPr>
          </a:p>
        </p:txBody>
      </p:sp>
      <p:sp>
        <p:nvSpPr>
          <p:cNvPr id="4" name="Foliennummernplatzhalter 3"/>
          <p:cNvSpPr>
            <a:spLocks noGrp="1"/>
          </p:cNvSpPr>
          <p:nvPr>
            <p:ph type="sldNum" sz="quarter" idx="12"/>
          </p:nvPr>
        </p:nvSpPr>
        <p:spPr/>
        <p:txBody>
          <a:bodyPr/>
          <a:lstStyle/>
          <a:p>
            <a:fld id="{6C6AE60A-B69C-4790-82F7-3882EDF23186}" type="slidenum">
              <a:rPr lang="de-DE" smtClean="0"/>
              <a:t>3</a:t>
            </a:fld>
            <a:endParaRPr lang="de-DE" dirty="0"/>
          </a:p>
        </p:txBody>
      </p:sp>
    </p:spTree>
    <p:extLst>
      <p:ext uri="{BB962C8B-B14F-4D97-AF65-F5344CB8AC3E}">
        <p14:creationId xmlns:p14="http://schemas.microsoft.com/office/powerpoint/2010/main" val="12644312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6C6AE60A-B69C-4790-82F7-3882EDF23186}" type="slidenum">
              <a:rPr lang="de-DE" smtClean="0"/>
              <a:t>30</a:t>
            </a:fld>
            <a:endParaRPr lang="de-DE" dirty="0"/>
          </a:p>
        </p:txBody>
      </p:sp>
      <p:pic>
        <p:nvPicPr>
          <p:cNvPr id="1026" name="Picture 2" descr="C:\Dokumente und Einstellungen\Administrator\Desktop\ZPG 3\Materialien Urteilsbildung\Kaulbach - Neue deutsche Geschichte -JPE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260648"/>
            <a:ext cx="4792568" cy="6325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765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92401"/>
            <a:ext cx="8834312" cy="6385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liennummernplatzhalter 1"/>
          <p:cNvSpPr>
            <a:spLocks noGrp="1"/>
          </p:cNvSpPr>
          <p:nvPr>
            <p:ph type="sldNum" sz="quarter" idx="12"/>
          </p:nvPr>
        </p:nvSpPr>
        <p:spPr/>
        <p:txBody>
          <a:bodyPr/>
          <a:lstStyle/>
          <a:p>
            <a:fld id="{6C6AE60A-B69C-4790-82F7-3882EDF23186}" type="slidenum">
              <a:rPr lang="de-DE" smtClean="0"/>
              <a:t>31</a:t>
            </a:fld>
            <a:endParaRPr lang="de-DE" dirty="0"/>
          </a:p>
        </p:txBody>
      </p:sp>
    </p:spTree>
    <p:extLst>
      <p:ext uri="{BB962C8B-B14F-4D97-AF65-F5344CB8AC3E}">
        <p14:creationId xmlns:p14="http://schemas.microsoft.com/office/powerpoint/2010/main" val="23341665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Harrington" pitchFamily="82" charset="0"/>
              </a:rPr>
              <a:t>Auch ein </a:t>
            </a:r>
            <a:r>
              <a:rPr lang="de-DE" b="1" dirty="0" err="1" smtClean="0">
                <a:latin typeface="Harrington" pitchFamily="82" charset="0"/>
              </a:rPr>
              <a:t>Todtentanz</a:t>
            </a:r>
            <a:endParaRPr lang="de-DE" b="1" dirty="0">
              <a:latin typeface="Harrington" pitchFamily="82" charset="0"/>
            </a:endParaRPr>
          </a:p>
        </p:txBody>
      </p:sp>
      <p:sp>
        <p:nvSpPr>
          <p:cNvPr id="3" name="Inhaltsplatzhalter 2"/>
          <p:cNvSpPr>
            <a:spLocks noGrp="1"/>
          </p:cNvSpPr>
          <p:nvPr>
            <p:ph idx="1"/>
          </p:nvPr>
        </p:nvSpPr>
        <p:spPr/>
        <p:txBody>
          <a:bodyPr>
            <a:normAutofit fontScale="92500" lnSpcReduction="10000"/>
          </a:bodyPr>
          <a:lstStyle/>
          <a:p>
            <a:pPr marL="114300" indent="0" algn="ctr">
              <a:buNone/>
            </a:pPr>
            <a:r>
              <a:rPr lang="de-DE" sz="4000" b="1" dirty="0" smtClean="0">
                <a:latin typeface="French Script MT" pitchFamily="66" charset="0"/>
              </a:rPr>
              <a:t>erfunden und gezeichnet von </a:t>
            </a:r>
          </a:p>
          <a:p>
            <a:endParaRPr lang="de-DE" dirty="0"/>
          </a:p>
          <a:p>
            <a:pPr marL="114300" indent="0" algn="ctr">
              <a:buNone/>
            </a:pPr>
            <a:r>
              <a:rPr lang="de-DE" sz="3900" b="1" dirty="0" smtClean="0">
                <a:latin typeface="Harrington" pitchFamily="82" charset="0"/>
              </a:rPr>
              <a:t>Alfred Rethel</a:t>
            </a:r>
          </a:p>
          <a:p>
            <a:pPr marL="114300" indent="0" algn="ctr">
              <a:buNone/>
            </a:pPr>
            <a:endParaRPr lang="de-DE" dirty="0"/>
          </a:p>
          <a:p>
            <a:pPr marL="114300" indent="0" algn="ctr">
              <a:buNone/>
            </a:pPr>
            <a:r>
              <a:rPr lang="de-DE" sz="4000" b="1" dirty="0" smtClean="0">
                <a:latin typeface="French Script MT" pitchFamily="66" charset="0"/>
              </a:rPr>
              <a:t>Mit einem erklärenden Text von</a:t>
            </a:r>
          </a:p>
          <a:p>
            <a:pPr marL="114300" indent="0" algn="ctr">
              <a:buNone/>
            </a:pPr>
            <a:endParaRPr lang="de-DE" dirty="0"/>
          </a:p>
          <a:p>
            <a:pPr marL="114300" indent="0" algn="ctr">
              <a:buNone/>
            </a:pPr>
            <a:r>
              <a:rPr lang="de-DE" sz="2600" b="1" dirty="0" smtClean="0">
                <a:latin typeface="Harrington" pitchFamily="82" charset="0"/>
              </a:rPr>
              <a:t>Robert </a:t>
            </a:r>
            <a:r>
              <a:rPr lang="de-DE" sz="2600" b="1" dirty="0" err="1" smtClean="0">
                <a:latin typeface="Harrington" pitchFamily="82" charset="0"/>
              </a:rPr>
              <a:t>Reinick</a:t>
            </a:r>
            <a:endParaRPr lang="de-DE" sz="2600" b="1" dirty="0" smtClean="0">
              <a:latin typeface="Harrington" pitchFamily="82" charset="0"/>
            </a:endParaRPr>
          </a:p>
          <a:p>
            <a:pPr marL="114300" indent="0" algn="ctr">
              <a:buNone/>
            </a:pPr>
            <a:endParaRPr lang="de-DE" dirty="0"/>
          </a:p>
          <a:p>
            <a:pPr marL="114300" indent="0" algn="ctr">
              <a:buNone/>
            </a:pPr>
            <a:r>
              <a:rPr lang="de-DE" sz="4000" b="1" dirty="0" smtClean="0">
                <a:latin typeface="French Script MT" pitchFamily="66" charset="0"/>
              </a:rPr>
              <a:t>Leipzig 1849</a:t>
            </a:r>
          </a:p>
        </p:txBody>
      </p:sp>
      <p:sp>
        <p:nvSpPr>
          <p:cNvPr id="4" name="Foliennummernplatzhalter 3"/>
          <p:cNvSpPr>
            <a:spLocks noGrp="1"/>
          </p:cNvSpPr>
          <p:nvPr>
            <p:ph type="sldNum" sz="quarter" idx="12"/>
          </p:nvPr>
        </p:nvSpPr>
        <p:spPr/>
        <p:txBody>
          <a:bodyPr/>
          <a:lstStyle/>
          <a:p>
            <a:fld id="{6C6AE60A-B69C-4790-82F7-3882EDF23186}" type="slidenum">
              <a:rPr lang="de-DE" smtClean="0"/>
              <a:t>32</a:t>
            </a:fld>
            <a:endParaRPr lang="de-DE" dirty="0"/>
          </a:p>
        </p:txBody>
      </p:sp>
    </p:spTree>
    <p:extLst>
      <p:ext uri="{BB962C8B-B14F-4D97-AF65-F5344CB8AC3E}">
        <p14:creationId xmlns:p14="http://schemas.microsoft.com/office/powerpoint/2010/main" val="37423850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6C6AE60A-B69C-4790-82F7-3882EDF23186}" type="slidenum">
              <a:rPr lang="de-DE" smtClean="0"/>
              <a:t>33</a:t>
            </a:fld>
            <a:endParaRPr lang="de-DE" dirty="0"/>
          </a:p>
        </p:txBody>
      </p:sp>
      <p:pic>
        <p:nvPicPr>
          <p:cNvPr id="3" name="Picture 2" descr="C:\Dokumente und Einstellungen\Administrator\Desktop\Alfred Rethel Totentanz Blat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720" y="188640"/>
            <a:ext cx="8705760" cy="6176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2301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6C6AE60A-B69C-4790-82F7-3882EDF23186}" type="slidenum">
              <a:rPr lang="de-DE" smtClean="0"/>
              <a:t>34</a:t>
            </a:fld>
            <a:endParaRPr lang="de-DE" dirty="0"/>
          </a:p>
        </p:txBody>
      </p:sp>
      <p:pic>
        <p:nvPicPr>
          <p:cNvPr id="3" name="Picture 2" descr="C:\Dokumente und Einstellungen\Administrator\Desktop\Alfred Rethel Totentanz Blatt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03799"/>
            <a:ext cx="8712968" cy="6017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7677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6C6AE60A-B69C-4790-82F7-3882EDF23186}" type="slidenum">
              <a:rPr lang="de-DE" smtClean="0"/>
              <a:t>35</a:t>
            </a:fld>
            <a:endParaRPr lang="de-DE" dirty="0"/>
          </a:p>
        </p:txBody>
      </p:sp>
      <p:pic>
        <p:nvPicPr>
          <p:cNvPr id="3" name="Picture 2" descr="C:\Dokumente und Einstellungen\Administrator\Desktop\Alfred Rethel Totentanz Blatt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8712968" cy="6235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9787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6C6AE60A-B69C-4790-82F7-3882EDF23186}" type="slidenum">
              <a:rPr lang="de-DE" smtClean="0"/>
              <a:t>36</a:t>
            </a:fld>
            <a:endParaRPr lang="de-DE" dirty="0"/>
          </a:p>
        </p:txBody>
      </p:sp>
      <p:pic>
        <p:nvPicPr>
          <p:cNvPr id="3" name="Picture 2" descr="C:\Dokumente und Einstellungen\Administrator\Desktop\Alfred Rethel Totentanz Blatt 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640" y="260648"/>
            <a:ext cx="8640960" cy="618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8344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6C6AE60A-B69C-4790-82F7-3882EDF23186}" type="slidenum">
              <a:rPr lang="de-DE" smtClean="0"/>
              <a:t>37</a:t>
            </a:fld>
            <a:endParaRPr lang="de-DE" dirty="0"/>
          </a:p>
        </p:txBody>
      </p:sp>
      <p:pic>
        <p:nvPicPr>
          <p:cNvPr id="3" name="Picture 2" descr="C:\Dokumente und Einstellungen\Administrator\Desktop\Alfred Rethel Totentanz Blatt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8677125"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9377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6C6AE60A-B69C-4790-82F7-3882EDF23186}" type="slidenum">
              <a:rPr lang="de-DE" smtClean="0"/>
              <a:t>38</a:t>
            </a:fld>
            <a:endParaRPr lang="de-DE" dirty="0"/>
          </a:p>
        </p:txBody>
      </p:sp>
      <p:pic>
        <p:nvPicPr>
          <p:cNvPr id="3" name="Picture 2" descr="C:\Dokumente und Einstellungen\Administrator\Desktop\Alfred Rethel Totentanz Blatt 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008" y="260648"/>
            <a:ext cx="8645368" cy="6193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8133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4000" b="1" dirty="0" smtClean="0"/>
              <a:t>Biographie Carl Ludwig Kaulbachs</a:t>
            </a:r>
            <a:endParaRPr lang="de-DE" sz="4000" b="1" dirty="0"/>
          </a:p>
        </p:txBody>
      </p:sp>
      <p:sp>
        <p:nvSpPr>
          <p:cNvPr id="3" name="Inhaltsplatzhalter 2"/>
          <p:cNvSpPr>
            <a:spLocks noGrp="1"/>
          </p:cNvSpPr>
          <p:nvPr>
            <p:ph idx="1"/>
          </p:nvPr>
        </p:nvSpPr>
        <p:spPr/>
        <p:txBody>
          <a:bodyPr>
            <a:normAutofit fontScale="92500" lnSpcReduction="10000"/>
          </a:bodyPr>
          <a:lstStyle/>
          <a:p>
            <a:r>
              <a:rPr lang="de-DE" dirty="0" smtClean="0"/>
              <a:t>4 Jahre j</a:t>
            </a:r>
            <a:r>
              <a:rPr lang="de-DE" sz="2400" dirty="0" smtClean="0"/>
              <a:t>üngerer Bruder des bekannten Münchner Malers Wilhelm von Kaulbach (*05. 03. 1808 Bad </a:t>
            </a:r>
            <a:r>
              <a:rPr lang="de-DE" sz="2400" dirty="0" err="1" smtClean="0"/>
              <a:t>Arolsen</a:t>
            </a:r>
            <a:r>
              <a:rPr lang="de-DE" sz="2400" dirty="0" smtClean="0"/>
              <a:t>)</a:t>
            </a:r>
          </a:p>
          <a:p>
            <a:r>
              <a:rPr lang="de-DE" dirty="0"/>
              <a:t>a</a:t>
            </a:r>
            <a:r>
              <a:rPr lang="de-DE" sz="2400" dirty="0" smtClean="0"/>
              <a:t>b 1826 Student an der </a:t>
            </a:r>
            <a:r>
              <a:rPr lang="de-DE" dirty="0" smtClean="0"/>
              <a:t>Akademie der Künste i</a:t>
            </a:r>
            <a:r>
              <a:rPr lang="de-DE" sz="2400" dirty="0" smtClean="0"/>
              <a:t>n München (</a:t>
            </a:r>
            <a:r>
              <a:rPr lang="de-DE" dirty="0" smtClean="0"/>
              <a:t>Bildhauerklasse) </a:t>
            </a:r>
            <a:endParaRPr lang="de-DE" sz="2400" dirty="0" smtClean="0"/>
          </a:p>
          <a:p>
            <a:r>
              <a:rPr lang="de-DE" dirty="0"/>
              <a:t>i</a:t>
            </a:r>
            <a:r>
              <a:rPr lang="de-DE" dirty="0" smtClean="0"/>
              <a:t>n München lebender bildender Künstler und Schrift-steller</a:t>
            </a:r>
            <a:endParaRPr lang="de-DE" sz="2400" dirty="0" smtClean="0"/>
          </a:p>
          <a:p>
            <a:r>
              <a:rPr lang="de-DE" dirty="0"/>
              <a:t>i</a:t>
            </a:r>
            <a:r>
              <a:rPr lang="de-DE" sz="2400" dirty="0" smtClean="0"/>
              <a:t>m Vormärz veröffentlichte er – neben vermischten (auch politischen) Gedichten – u.a. ein Epos zur Walhalla (der von König Ludwig I. gestifteten „deutschen </a:t>
            </a:r>
            <a:r>
              <a:rPr lang="de-DE" sz="2400" dirty="0" err="1" smtClean="0"/>
              <a:t>Ruhmeshal</a:t>
            </a:r>
            <a:r>
              <a:rPr lang="de-DE" sz="2400" dirty="0" smtClean="0"/>
              <a:t>-le“) sowie ein Epos zu Napoleon </a:t>
            </a:r>
          </a:p>
          <a:p>
            <a:r>
              <a:rPr lang="de-DE" sz="2400" dirty="0" smtClean="0"/>
              <a:t>1848/49 engagierter Beobachter der Ereignisse </a:t>
            </a:r>
          </a:p>
          <a:p>
            <a:r>
              <a:rPr lang="de-DE" sz="2400" dirty="0" smtClean="0"/>
              <a:t>1851 erscheint „Uriel der Teufel. Ein satirischer Roman in 8 Büchern“, Stuttgart</a:t>
            </a:r>
            <a:endParaRPr lang="de-DE" sz="2400" dirty="0"/>
          </a:p>
        </p:txBody>
      </p:sp>
      <p:sp>
        <p:nvSpPr>
          <p:cNvPr id="4" name="Foliennummernplatzhalter 3"/>
          <p:cNvSpPr>
            <a:spLocks noGrp="1"/>
          </p:cNvSpPr>
          <p:nvPr>
            <p:ph type="sldNum" sz="quarter" idx="12"/>
          </p:nvPr>
        </p:nvSpPr>
        <p:spPr/>
        <p:txBody>
          <a:bodyPr/>
          <a:lstStyle/>
          <a:p>
            <a:fld id="{6C6AE60A-B69C-4790-82F7-3882EDF23186}" type="slidenum">
              <a:rPr lang="de-DE" smtClean="0"/>
              <a:t>39</a:t>
            </a:fld>
            <a:endParaRPr lang="de-DE" dirty="0"/>
          </a:p>
        </p:txBody>
      </p:sp>
    </p:spTree>
    <p:extLst>
      <p:ext uri="{BB962C8B-B14F-4D97-AF65-F5344CB8AC3E}">
        <p14:creationId xmlns:p14="http://schemas.microsoft.com/office/powerpoint/2010/main" val="556495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323528" y="0"/>
            <a:ext cx="8280920" cy="1752601"/>
          </a:xfrm>
        </p:spPr>
        <p:txBody>
          <a:bodyP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600" dirty="0">
                <a:latin typeface="Arial" pitchFamily="34" charset="0"/>
                <a:cs typeface="Arial" pitchFamily="34" charset="0"/>
              </a:rPr>
              <a:t>I. Bedeutung der Urteilsbildung</a:t>
            </a:r>
            <a:endParaRPr lang="de-DE" sz="3600" dirty="0" smtClean="0">
              <a:latin typeface="Arial" pitchFamily="34" charset="0"/>
            </a:endParaRPr>
          </a:p>
        </p:txBody>
      </p:sp>
      <p:sp>
        <p:nvSpPr>
          <p:cNvPr id="41986" name="Rectangle 2"/>
          <p:cNvSpPr>
            <a:spLocks noGrp="1" noChangeArrowheads="1"/>
          </p:cNvSpPr>
          <p:nvPr>
            <p:ph idx="1"/>
          </p:nvPr>
        </p:nvSpPr>
        <p:spPr>
          <a:xfrm>
            <a:off x="755650" y="1844675"/>
            <a:ext cx="7772400" cy="4530725"/>
          </a:xfrm>
        </p:spPr>
        <p:txBody>
          <a:bodyPr>
            <a:normAutofit fontScale="70000" lnSpcReduction="20000"/>
          </a:bodyPr>
          <a:lstStyle/>
          <a:p>
            <a:pPr indent="20638" algn="just" eaLnBrk="1" hangingPunct="1">
              <a:lnSpc>
                <a:spcPts val="3900"/>
              </a:lnSpc>
              <a:spcBef>
                <a:spcPts val="600"/>
              </a:spcBef>
              <a:buFont typeface="Wingdings 2" pitchFamily="18" charset="2"/>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100" i="1" dirty="0" smtClean="0">
                <a:solidFill>
                  <a:schemeClr val="tx1"/>
                </a:solidFill>
                <a:latin typeface="Arial" pitchFamily="34" charset="0"/>
                <a:cs typeface="Arial" pitchFamily="34" charset="0"/>
              </a:rPr>
              <a:t>„Urteilsbildung steht im Zentrum des dritten und anspruchsvollsten Anforderungsbereiches der schulischen Ausbildung im gesellschaftswissenschaftlichen Aufgaben-feld. Ein qualifiziertes Urteil fällen zu können gilt als die Grundlage, um am politischen Leben der Gesellschaft teilnehmen zu können.“</a:t>
            </a:r>
            <a:endParaRPr lang="de-DE" sz="3100" i="1" dirty="0">
              <a:solidFill>
                <a:schemeClr val="tx1"/>
              </a:solidFill>
              <a:latin typeface="Arial" pitchFamily="34" charset="0"/>
              <a:cs typeface="Arial" pitchFamily="34" charset="0"/>
            </a:endParaRPr>
          </a:p>
          <a:p>
            <a:pPr indent="20638" eaLnBrk="1" hangingPunct="1">
              <a:lnSpc>
                <a:spcPts val="3900"/>
              </a:lnSpc>
              <a:spcBef>
                <a:spcPts val="600"/>
              </a:spcBef>
              <a:buFont typeface="Wingdings 2" pitchFamily="18" charset="2"/>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900" dirty="0" smtClean="0">
                <a:solidFill>
                  <a:srgbClr val="002060"/>
                </a:solidFill>
                <a:cs typeface="Arial" pitchFamily="34" charset="0"/>
              </a:rPr>
              <a:t>Ulrich Hagemann/Jörg Kayser: Urteilsbildung im Geschichts- und Politikunterricht. Bonn 2005, S. 3.</a:t>
            </a:r>
          </a:p>
        </p:txBody>
      </p:sp>
      <p:sp>
        <p:nvSpPr>
          <p:cNvPr id="41987" name="Foliennummernplatzhalt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9pPr>
          </a:lstStyle>
          <a:p>
            <a:pPr eaLnBrk="1" hangingPunct="1"/>
            <a:fld id="{DA1F6D45-D6A8-4E6F-AEFC-04CC7009CB13}" type="slidenum">
              <a:rPr lang="de-DE" sz="800">
                <a:solidFill>
                  <a:srgbClr val="595959"/>
                </a:solidFill>
              </a:rPr>
              <a:pPr eaLnBrk="1" hangingPunct="1"/>
              <a:t>4</a:t>
            </a:fld>
            <a:endParaRPr lang="de-DE" sz="800" dirty="0">
              <a:solidFill>
                <a:srgbClr val="595959"/>
              </a:solidFill>
            </a:endParaRPr>
          </a:p>
        </p:txBody>
      </p:sp>
    </p:spTree>
    <p:extLst>
      <p:ext uri="{BB962C8B-B14F-4D97-AF65-F5344CB8AC3E}">
        <p14:creationId xmlns:p14="http://schemas.microsoft.com/office/powerpoint/2010/main" val="10249307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b="1" dirty="0" smtClean="0"/>
              <a:t>Biographie Alfred </a:t>
            </a:r>
            <a:r>
              <a:rPr lang="de-DE" sz="3600" b="1" dirty="0" err="1" smtClean="0"/>
              <a:t>Rethels</a:t>
            </a:r>
            <a:endParaRPr lang="de-DE" sz="3600" b="1" dirty="0"/>
          </a:p>
        </p:txBody>
      </p:sp>
      <p:sp>
        <p:nvSpPr>
          <p:cNvPr id="3" name="Inhaltsplatzhalter 2"/>
          <p:cNvSpPr>
            <a:spLocks noGrp="1"/>
          </p:cNvSpPr>
          <p:nvPr>
            <p:ph idx="1"/>
          </p:nvPr>
        </p:nvSpPr>
        <p:spPr/>
        <p:txBody>
          <a:bodyPr>
            <a:normAutofit lnSpcReduction="10000"/>
          </a:bodyPr>
          <a:lstStyle/>
          <a:p>
            <a:r>
              <a:rPr lang="de-DE" sz="2400" dirty="0" smtClean="0"/>
              <a:t>*15.05.1816 bei Aachen, + 01.12.1859 Düsseldorf</a:t>
            </a:r>
          </a:p>
          <a:p>
            <a:r>
              <a:rPr lang="de-DE" sz="2400" dirty="0" smtClean="0"/>
              <a:t>1829-1836 Studium  an der Düsseldorfer Malerschule dem Zentrum der deutschen Historienmalerei</a:t>
            </a:r>
          </a:p>
          <a:p>
            <a:r>
              <a:rPr lang="de-DE" sz="2400" dirty="0" smtClean="0"/>
              <a:t>Ab 1836 Frankfurt am Main (Städel): Freskomalerei nationaler Motive u.a. in Aachen (Zyklus Karl der Große)</a:t>
            </a:r>
          </a:p>
          <a:p>
            <a:r>
              <a:rPr lang="de-DE" sz="2400" dirty="0" smtClean="0"/>
              <a:t>1849: Holzschnittfolge „Auch ein </a:t>
            </a:r>
            <a:r>
              <a:rPr lang="de-DE" sz="2400" dirty="0" err="1" smtClean="0"/>
              <a:t>Todtentanz</a:t>
            </a:r>
            <a:r>
              <a:rPr lang="de-DE" sz="2400" dirty="0" smtClean="0"/>
              <a:t>“</a:t>
            </a:r>
          </a:p>
          <a:p>
            <a:r>
              <a:rPr lang="de-DE" sz="2400" dirty="0" smtClean="0"/>
              <a:t>Sie ist außerordentlich erfolgreich,</a:t>
            </a:r>
          </a:p>
          <a:p>
            <a:r>
              <a:rPr lang="de-DE" dirty="0"/>
              <a:t>d</a:t>
            </a:r>
            <a:r>
              <a:rPr lang="de-DE" sz="2400" dirty="0" smtClean="0"/>
              <a:t>eshalb billigerer Nachdruck mit einer Auflage von 10.000 Exemplaren, der zur weiten Verbreitung der Holzschnittfolge beiträgt.</a:t>
            </a:r>
            <a:endParaRPr lang="de-DE" sz="2400" dirty="0"/>
          </a:p>
        </p:txBody>
      </p:sp>
      <p:sp>
        <p:nvSpPr>
          <p:cNvPr id="4" name="Foliennummernplatzhalter 3"/>
          <p:cNvSpPr>
            <a:spLocks noGrp="1"/>
          </p:cNvSpPr>
          <p:nvPr>
            <p:ph type="sldNum" sz="quarter" idx="12"/>
          </p:nvPr>
        </p:nvSpPr>
        <p:spPr/>
        <p:txBody>
          <a:bodyPr/>
          <a:lstStyle/>
          <a:p>
            <a:fld id="{6C6AE60A-B69C-4790-82F7-3882EDF23186}" type="slidenum">
              <a:rPr lang="de-DE" smtClean="0"/>
              <a:t>40</a:t>
            </a:fld>
            <a:endParaRPr lang="de-DE" dirty="0"/>
          </a:p>
        </p:txBody>
      </p:sp>
    </p:spTree>
    <p:extLst>
      <p:ext uri="{BB962C8B-B14F-4D97-AF65-F5344CB8AC3E}">
        <p14:creationId xmlns:p14="http://schemas.microsoft.com/office/powerpoint/2010/main" val="27946848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b="1" dirty="0" smtClean="0"/>
              <a:t>Biographie Robert </a:t>
            </a:r>
            <a:r>
              <a:rPr lang="de-DE" sz="3600" b="1" dirty="0" err="1" smtClean="0"/>
              <a:t>Reinicks</a:t>
            </a:r>
            <a:endParaRPr lang="de-DE" sz="3600" b="1" dirty="0"/>
          </a:p>
        </p:txBody>
      </p:sp>
      <p:sp>
        <p:nvSpPr>
          <p:cNvPr id="3" name="Inhaltsplatzhalter 2"/>
          <p:cNvSpPr>
            <a:spLocks noGrp="1"/>
          </p:cNvSpPr>
          <p:nvPr>
            <p:ph idx="1"/>
          </p:nvPr>
        </p:nvSpPr>
        <p:spPr/>
        <p:txBody>
          <a:bodyPr>
            <a:normAutofit lnSpcReduction="10000"/>
          </a:bodyPr>
          <a:lstStyle/>
          <a:p>
            <a:r>
              <a:rPr lang="de-DE" sz="2400" dirty="0" smtClean="0"/>
              <a:t>*22.05.1805 Danzig, + 07.02.1852 Dresden</a:t>
            </a:r>
          </a:p>
          <a:p>
            <a:r>
              <a:rPr lang="de-DE" sz="2400" dirty="0" smtClean="0"/>
              <a:t>1825-1831 Besuch der Berliner Kunstakademie</a:t>
            </a:r>
          </a:p>
          <a:p>
            <a:r>
              <a:rPr lang="de-DE" sz="2400" dirty="0" smtClean="0"/>
              <a:t>Bekanntschaft mit Berliner Romantikern (Chamisso, Eichendorff u.a.)</a:t>
            </a:r>
          </a:p>
          <a:p>
            <a:r>
              <a:rPr lang="de-DE" sz="2400" dirty="0" smtClean="0"/>
              <a:t>1831-1838 Studium Kunstakademie Düsseldorf, danach Reise nach Italien </a:t>
            </a:r>
          </a:p>
          <a:p>
            <a:r>
              <a:rPr lang="de-DE" sz="2400" dirty="0" smtClean="0"/>
              <a:t>Ab 1844 in Dresden wie zuvor Gedichtveröffentlichungen und Werke der Bildenden Kunst</a:t>
            </a:r>
          </a:p>
          <a:p>
            <a:r>
              <a:rPr lang="de-DE" sz="2400" dirty="0" smtClean="0"/>
              <a:t>1848 Verse für Alfred </a:t>
            </a:r>
            <a:r>
              <a:rPr lang="de-DE" sz="2400" dirty="0" err="1" smtClean="0"/>
              <a:t>Rethels</a:t>
            </a:r>
            <a:r>
              <a:rPr lang="de-DE" sz="2400" dirty="0" smtClean="0"/>
              <a:t> „Auch ein </a:t>
            </a:r>
            <a:r>
              <a:rPr lang="de-DE" sz="2400" dirty="0" err="1" smtClean="0"/>
              <a:t>Todtentanz</a:t>
            </a:r>
            <a:r>
              <a:rPr lang="de-DE" sz="2400" dirty="0" smtClean="0"/>
              <a:t>“</a:t>
            </a:r>
          </a:p>
          <a:p>
            <a:r>
              <a:rPr lang="de-DE" sz="2400" dirty="0" smtClean="0"/>
              <a:t>Ab 1850 Hinwendung zur Jugendliteratur</a:t>
            </a:r>
            <a:endParaRPr lang="de-DE" sz="2400" dirty="0"/>
          </a:p>
        </p:txBody>
      </p:sp>
      <p:sp>
        <p:nvSpPr>
          <p:cNvPr id="4" name="Foliennummernplatzhalter 3"/>
          <p:cNvSpPr>
            <a:spLocks noGrp="1"/>
          </p:cNvSpPr>
          <p:nvPr>
            <p:ph type="sldNum" sz="quarter" idx="12"/>
          </p:nvPr>
        </p:nvSpPr>
        <p:spPr/>
        <p:txBody>
          <a:bodyPr/>
          <a:lstStyle/>
          <a:p>
            <a:fld id="{6C6AE60A-B69C-4790-82F7-3882EDF23186}" type="slidenum">
              <a:rPr lang="de-DE" smtClean="0"/>
              <a:t>41</a:t>
            </a:fld>
            <a:endParaRPr lang="de-DE" dirty="0"/>
          </a:p>
        </p:txBody>
      </p:sp>
    </p:spTree>
    <p:extLst>
      <p:ext uri="{BB962C8B-B14F-4D97-AF65-F5344CB8AC3E}">
        <p14:creationId xmlns:p14="http://schemas.microsoft.com/office/powerpoint/2010/main" val="25542951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3200" b="1" dirty="0" smtClean="0"/>
              <a:t>Welches Vorgehen verlangt die Aufgabe von den Schülern?</a:t>
            </a:r>
            <a:endParaRPr lang="de-DE" sz="3200" b="1" dirty="0"/>
          </a:p>
        </p:txBody>
      </p:sp>
      <p:sp>
        <p:nvSpPr>
          <p:cNvPr id="3" name="Inhaltsplatzhalter 2"/>
          <p:cNvSpPr>
            <a:spLocks noGrp="1"/>
          </p:cNvSpPr>
          <p:nvPr>
            <p:ph idx="1"/>
          </p:nvPr>
        </p:nvSpPr>
        <p:spPr/>
        <p:txBody>
          <a:bodyPr>
            <a:normAutofit fontScale="92500" lnSpcReduction="10000"/>
          </a:bodyPr>
          <a:lstStyle/>
          <a:p>
            <a:pPr marL="0" indent="0" algn="just">
              <a:buNone/>
            </a:pPr>
            <a:r>
              <a:rPr lang="de-DE" sz="2400" dirty="0" smtClean="0"/>
              <a:t> </a:t>
            </a:r>
          </a:p>
          <a:p>
            <a:pPr algn="just"/>
            <a:r>
              <a:rPr lang="de-DE" sz="2400" dirty="0" smtClean="0"/>
              <a:t>Anwendung des Faktenwissens zur Interpretation von Text und Bild</a:t>
            </a:r>
          </a:p>
          <a:p>
            <a:r>
              <a:rPr lang="de-DE" sz="2400" dirty="0" smtClean="0"/>
              <a:t>Analyse der </a:t>
            </a:r>
            <a:r>
              <a:rPr lang="de-DE" sz="2400" dirty="0"/>
              <a:t>in Text und Bild ‚erkennbaren‘ Ereignisse und </a:t>
            </a:r>
            <a:r>
              <a:rPr lang="de-DE" sz="2400" dirty="0" smtClean="0"/>
              <a:t>Personen</a:t>
            </a:r>
          </a:p>
          <a:p>
            <a:r>
              <a:rPr lang="de-DE" sz="2400" dirty="0"/>
              <a:t>Erkennen und ergänzen der dort nicht genannten Ereignisse und Personen</a:t>
            </a:r>
          </a:p>
          <a:p>
            <a:r>
              <a:rPr lang="de-DE" sz="2400" dirty="0" smtClean="0"/>
              <a:t>Analyse der Darstellungsweise, stilistischen Mittel (Karikatur, Ironie, Polemik etc.)</a:t>
            </a:r>
          </a:p>
          <a:p>
            <a:r>
              <a:rPr lang="de-DE" sz="2400" dirty="0" smtClean="0"/>
              <a:t>Analyse der Sach- und Werturteile </a:t>
            </a:r>
          </a:p>
          <a:p>
            <a:r>
              <a:rPr lang="de-DE" sz="2400" dirty="0" smtClean="0"/>
              <a:t>Erkennen der (politisch-propagandistischen) Tendenz der Darstellung</a:t>
            </a:r>
          </a:p>
          <a:p>
            <a:endParaRPr lang="de-DE" sz="2400" dirty="0" smtClean="0"/>
          </a:p>
          <a:p>
            <a:pPr marL="0" indent="0">
              <a:buNone/>
            </a:pPr>
            <a:endParaRPr lang="de-DE" dirty="0"/>
          </a:p>
        </p:txBody>
      </p:sp>
      <p:sp>
        <p:nvSpPr>
          <p:cNvPr id="4" name="Foliennummernplatzhalter 3"/>
          <p:cNvSpPr>
            <a:spLocks noGrp="1"/>
          </p:cNvSpPr>
          <p:nvPr>
            <p:ph type="sldNum" sz="quarter" idx="12"/>
          </p:nvPr>
        </p:nvSpPr>
        <p:spPr/>
        <p:txBody>
          <a:bodyPr/>
          <a:lstStyle/>
          <a:p>
            <a:fld id="{6C6AE60A-B69C-4790-82F7-3882EDF23186}" type="slidenum">
              <a:rPr lang="de-DE" smtClean="0"/>
              <a:t>42</a:t>
            </a:fld>
            <a:endParaRPr lang="de-DE" dirty="0"/>
          </a:p>
        </p:txBody>
      </p:sp>
    </p:spTree>
    <p:extLst>
      <p:ext uri="{BB962C8B-B14F-4D97-AF65-F5344CB8AC3E}">
        <p14:creationId xmlns:p14="http://schemas.microsoft.com/office/powerpoint/2010/main" val="20912839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3200" b="1" dirty="0" smtClean="0"/>
              <a:t>Mögliche Kriterien zur Bewertung der Urteilskompetenz</a:t>
            </a:r>
            <a:endParaRPr lang="de-DE" sz="3200" b="1" dirty="0"/>
          </a:p>
        </p:txBody>
      </p:sp>
      <p:sp>
        <p:nvSpPr>
          <p:cNvPr id="3" name="Inhaltsplatzhalter 2"/>
          <p:cNvSpPr>
            <a:spLocks noGrp="1"/>
          </p:cNvSpPr>
          <p:nvPr>
            <p:ph idx="1"/>
          </p:nvPr>
        </p:nvSpPr>
        <p:spPr/>
        <p:txBody>
          <a:bodyPr>
            <a:normAutofit lnSpcReduction="10000"/>
          </a:bodyPr>
          <a:lstStyle/>
          <a:p>
            <a:r>
              <a:rPr lang="de-DE" sz="2400" dirty="0" smtClean="0"/>
              <a:t>Kann der Schüler sein Faktenwissen anwenden?</a:t>
            </a:r>
          </a:p>
          <a:p>
            <a:r>
              <a:rPr lang="de-DE" sz="2400" dirty="0" smtClean="0"/>
              <a:t>Kann der Schüler die Darstellungsmittel erkennen?</a:t>
            </a:r>
          </a:p>
          <a:p>
            <a:r>
              <a:rPr lang="de-DE" sz="2400" dirty="0" smtClean="0"/>
              <a:t>Hat der Schüler die Gesamtaussage/Tendenz der Darstellung erfasst? In welchem Maße?</a:t>
            </a:r>
          </a:p>
          <a:p>
            <a:r>
              <a:rPr lang="de-DE" sz="2400" dirty="0" smtClean="0"/>
              <a:t>Sind die Kriterien für seine Beurteilung (der Angemessenheit) erkennbar?</a:t>
            </a:r>
          </a:p>
          <a:p>
            <a:r>
              <a:rPr lang="de-DE" sz="2400" dirty="0" smtClean="0"/>
              <a:t>Ist seine Argumentation/seine Schlussfolgerung nachvollziehbar/stringent?</a:t>
            </a:r>
          </a:p>
          <a:p>
            <a:r>
              <a:rPr lang="de-DE" sz="2400" dirty="0" smtClean="0"/>
              <a:t>Kann er die Darstellung in das politische Spektrum der Zeit einordnen, d.h. ist Orientierungswissen erkennbar, wird es sinnvoll angewendet?</a:t>
            </a:r>
            <a:endParaRPr lang="de-DE" sz="2400" dirty="0"/>
          </a:p>
        </p:txBody>
      </p:sp>
      <p:sp>
        <p:nvSpPr>
          <p:cNvPr id="4" name="Foliennummernplatzhalter 3"/>
          <p:cNvSpPr>
            <a:spLocks noGrp="1"/>
          </p:cNvSpPr>
          <p:nvPr>
            <p:ph type="sldNum" sz="quarter" idx="12"/>
          </p:nvPr>
        </p:nvSpPr>
        <p:spPr/>
        <p:txBody>
          <a:bodyPr/>
          <a:lstStyle/>
          <a:p>
            <a:fld id="{6C6AE60A-B69C-4790-82F7-3882EDF23186}" type="slidenum">
              <a:rPr lang="de-DE" smtClean="0"/>
              <a:t>43</a:t>
            </a:fld>
            <a:endParaRPr lang="de-DE" dirty="0"/>
          </a:p>
        </p:txBody>
      </p:sp>
    </p:spTree>
    <p:extLst>
      <p:ext uri="{BB962C8B-B14F-4D97-AF65-F5344CB8AC3E}">
        <p14:creationId xmlns:p14="http://schemas.microsoft.com/office/powerpoint/2010/main" val="2622487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b="1" dirty="0" smtClean="0"/>
              <a:t>Aufgabe 3:</a:t>
            </a:r>
            <a:endParaRPr lang="de-DE" sz="3600" b="1" dirty="0"/>
          </a:p>
        </p:txBody>
      </p:sp>
      <p:sp>
        <p:nvSpPr>
          <p:cNvPr id="3" name="Inhaltsplatzhalter 2"/>
          <p:cNvSpPr>
            <a:spLocks noGrp="1"/>
          </p:cNvSpPr>
          <p:nvPr>
            <p:ph idx="1"/>
          </p:nvPr>
        </p:nvSpPr>
        <p:spPr>
          <a:xfrm>
            <a:off x="395536" y="1700808"/>
            <a:ext cx="8229600" cy="4373563"/>
          </a:xfrm>
        </p:spPr>
        <p:txBody>
          <a:bodyPr/>
          <a:lstStyle/>
          <a:p>
            <a:pPr marL="114300" indent="0" algn="ctr">
              <a:buNone/>
            </a:pPr>
            <a:endParaRPr lang="de-DE" sz="3200" dirty="0" smtClean="0"/>
          </a:p>
          <a:p>
            <a:pPr marL="114300" indent="0" algn="ctr">
              <a:buNone/>
            </a:pPr>
            <a:r>
              <a:rPr lang="de-DE" sz="3200" dirty="0" smtClean="0"/>
              <a:t>Die Revolution von 1848/49 – eine gescheiterte, aber nicht vergebliche Revolution</a:t>
            </a:r>
            <a:r>
              <a:rPr lang="de-DE" sz="3200" dirty="0"/>
              <a:t> </a:t>
            </a:r>
            <a:r>
              <a:rPr lang="de-DE" sz="3200" dirty="0" smtClean="0"/>
              <a:t>(Walter Grab)</a:t>
            </a:r>
          </a:p>
          <a:p>
            <a:pPr marL="114300" indent="0" algn="ctr">
              <a:buNone/>
            </a:pPr>
            <a:endParaRPr lang="de-DE" sz="3200" dirty="0" smtClean="0"/>
          </a:p>
          <a:p>
            <a:pPr marL="114300" indent="0" algn="ctr">
              <a:buNone/>
            </a:pPr>
            <a:r>
              <a:rPr lang="de-DE" sz="3200" b="1" dirty="0" smtClean="0"/>
              <a:t>Überprüfen Sie die These des Historikers. </a:t>
            </a:r>
            <a:endParaRPr lang="de-DE" b="1" dirty="0"/>
          </a:p>
        </p:txBody>
      </p:sp>
      <p:sp>
        <p:nvSpPr>
          <p:cNvPr id="4" name="Foliennummernplatzhalter 3"/>
          <p:cNvSpPr>
            <a:spLocks noGrp="1"/>
          </p:cNvSpPr>
          <p:nvPr>
            <p:ph type="sldNum" sz="quarter" idx="12"/>
          </p:nvPr>
        </p:nvSpPr>
        <p:spPr/>
        <p:txBody>
          <a:bodyPr/>
          <a:lstStyle/>
          <a:p>
            <a:fld id="{6C6AE60A-B69C-4790-82F7-3882EDF23186}" type="slidenum">
              <a:rPr lang="de-DE" smtClean="0"/>
              <a:t>44</a:t>
            </a:fld>
            <a:endParaRPr lang="de-DE" dirty="0"/>
          </a:p>
        </p:txBody>
      </p:sp>
    </p:spTree>
    <p:extLst>
      <p:ext uri="{BB962C8B-B14F-4D97-AF65-F5344CB8AC3E}">
        <p14:creationId xmlns:p14="http://schemas.microsoft.com/office/powerpoint/2010/main" val="11792314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5400" b="1" dirty="0" smtClean="0"/>
              <a:t/>
            </a:r>
            <a:br>
              <a:rPr lang="de-DE" sz="5400" b="1" dirty="0" smtClean="0"/>
            </a:br>
            <a:r>
              <a:rPr lang="de-DE" sz="5400" b="1" dirty="0" smtClean="0"/>
              <a:t>BEISPIEL </a:t>
            </a:r>
            <a:r>
              <a:rPr lang="de-DE" sz="5400" b="1" dirty="0"/>
              <a:t>II:</a:t>
            </a:r>
            <a:br>
              <a:rPr lang="de-DE" sz="5400" b="1" dirty="0"/>
            </a:br>
            <a:endParaRPr lang="de-DE" sz="6000" b="1" dirty="0"/>
          </a:p>
        </p:txBody>
      </p:sp>
      <p:sp>
        <p:nvSpPr>
          <p:cNvPr id="3" name="Inhaltsplatzhalter 2"/>
          <p:cNvSpPr>
            <a:spLocks noGrp="1"/>
          </p:cNvSpPr>
          <p:nvPr>
            <p:ph idx="1"/>
          </p:nvPr>
        </p:nvSpPr>
        <p:spPr/>
        <p:txBody>
          <a:bodyPr/>
          <a:lstStyle/>
          <a:p>
            <a:pPr marL="0" indent="0">
              <a:buNone/>
            </a:pPr>
            <a:endParaRPr lang="de-DE" dirty="0" smtClean="0"/>
          </a:p>
          <a:p>
            <a:pPr marL="0" indent="0">
              <a:buNone/>
            </a:pPr>
            <a:endParaRPr lang="de-DE" dirty="0"/>
          </a:p>
          <a:p>
            <a:pPr marL="0" indent="0" algn="ctr">
              <a:buNone/>
            </a:pPr>
            <a:r>
              <a:rPr lang="de-DE" sz="4000" b="1" dirty="0" smtClean="0"/>
              <a:t>Der „deutsche Sonderweg“</a:t>
            </a:r>
          </a:p>
          <a:p>
            <a:pPr marL="0" indent="0" algn="ctr">
              <a:buNone/>
            </a:pPr>
            <a:endParaRPr lang="de-DE" sz="4000" b="1" dirty="0" smtClean="0"/>
          </a:p>
          <a:p>
            <a:pPr marL="0" indent="0" algn="ctr">
              <a:buNone/>
            </a:pPr>
            <a:r>
              <a:rPr lang="de-DE" sz="3200" b="1" dirty="0" smtClean="0"/>
              <a:t>Texte von Helmuth Plessner, Hans-Ulrich Wehler und Heinrich August Winkler </a:t>
            </a:r>
            <a:endParaRPr lang="de-DE" sz="3200" b="1" dirty="0"/>
          </a:p>
        </p:txBody>
      </p:sp>
      <p:sp>
        <p:nvSpPr>
          <p:cNvPr id="4" name="Foliennummernplatzhalter 3"/>
          <p:cNvSpPr>
            <a:spLocks noGrp="1"/>
          </p:cNvSpPr>
          <p:nvPr>
            <p:ph type="sldNum" sz="quarter" idx="12"/>
          </p:nvPr>
        </p:nvSpPr>
        <p:spPr/>
        <p:txBody>
          <a:bodyPr/>
          <a:lstStyle/>
          <a:p>
            <a:fld id="{6C6AE60A-B69C-4790-82F7-3882EDF23186}" type="slidenum">
              <a:rPr lang="de-DE" smtClean="0"/>
              <a:t>45</a:t>
            </a:fld>
            <a:endParaRPr lang="de-DE" dirty="0"/>
          </a:p>
        </p:txBody>
      </p:sp>
    </p:spTree>
    <p:extLst>
      <p:ext uri="{BB962C8B-B14F-4D97-AF65-F5344CB8AC3E}">
        <p14:creationId xmlns:p14="http://schemas.microsoft.com/office/powerpoint/2010/main" val="8687055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800" b="1" dirty="0"/>
              <a:t>Thema II:</a:t>
            </a:r>
            <a:endParaRPr lang="de-DE" sz="4800" dirty="0"/>
          </a:p>
        </p:txBody>
      </p:sp>
      <p:sp>
        <p:nvSpPr>
          <p:cNvPr id="3" name="Inhaltsplatzhalter 2"/>
          <p:cNvSpPr>
            <a:spLocks noGrp="1"/>
          </p:cNvSpPr>
          <p:nvPr>
            <p:ph idx="1"/>
          </p:nvPr>
        </p:nvSpPr>
        <p:spPr/>
        <p:txBody>
          <a:bodyPr>
            <a:normAutofit/>
          </a:bodyPr>
          <a:lstStyle/>
          <a:p>
            <a:pPr marL="514350" indent="-514350" algn="just">
              <a:buAutoNum type="arabicPeriod"/>
            </a:pPr>
            <a:r>
              <a:rPr lang="de-DE" dirty="0"/>
              <a:t>Arbeiten Sie die zentralen Aussagen </a:t>
            </a:r>
            <a:r>
              <a:rPr lang="de-DE" dirty="0" smtClean="0"/>
              <a:t>der drei Darstellungen zum „deutschen Sonderweg“ heraus</a:t>
            </a:r>
            <a:r>
              <a:rPr lang="de-DE" dirty="0"/>
              <a:t>. </a:t>
            </a:r>
          </a:p>
          <a:p>
            <a:pPr marL="514350" indent="-514350" algn="just">
              <a:buAutoNum type="arabicPeriod"/>
            </a:pPr>
            <a:r>
              <a:rPr lang="de-DE" dirty="0"/>
              <a:t>Analysieren Sie die Sach- und Werturteile </a:t>
            </a:r>
            <a:r>
              <a:rPr lang="de-DE" dirty="0" smtClean="0"/>
              <a:t>der drei Verfasser </a:t>
            </a:r>
            <a:r>
              <a:rPr lang="de-DE" dirty="0"/>
              <a:t>und bestimmen </a:t>
            </a:r>
            <a:r>
              <a:rPr lang="de-DE" dirty="0" smtClean="0"/>
              <a:t>Sie das </a:t>
            </a:r>
            <a:r>
              <a:rPr lang="de-DE" dirty="0"/>
              <a:t>Verhältnis beider Urteilsformen. </a:t>
            </a:r>
          </a:p>
          <a:p>
            <a:pPr marL="514350" indent="-514350" algn="just">
              <a:buAutoNum type="arabicPeriod"/>
            </a:pPr>
            <a:r>
              <a:rPr lang="de-DE" dirty="0"/>
              <a:t>Vergleichen Sie die Urteilsbildung und die Gesamtaussage </a:t>
            </a:r>
            <a:r>
              <a:rPr lang="de-DE" dirty="0" smtClean="0"/>
              <a:t>der drei Darstellungen </a:t>
            </a:r>
            <a:r>
              <a:rPr lang="de-DE" dirty="0" err="1" smtClean="0"/>
              <a:t>miteinan</a:t>
            </a:r>
            <a:r>
              <a:rPr lang="de-DE" dirty="0" smtClean="0"/>
              <a:t>-der</a:t>
            </a:r>
            <a:r>
              <a:rPr lang="de-DE" dirty="0"/>
              <a:t>.</a:t>
            </a:r>
          </a:p>
          <a:p>
            <a:pPr marL="514350" indent="-514350" algn="just">
              <a:buAutoNum type="arabicPeriod"/>
            </a:pPr>
            <a:r>
              <a:rPr lang="de-DE" dirty="0"/>
              <a:t>Beurteilen Sie die </a:t>
            </a:r>
            <a:r>
              <a:rPr lang="de-DE" dirty="0" smtClean="0"/>
              <a:t>drei Darstellungen des „deutschen Sonderwegs“ .</a:t>
            </a:r>
            <a:endParaRPr lang="de-DE" dirty="0"/>
          </a:p>
          <a:p>
            <a:endParaRPr lang="de-DE" dirty="0"/>
          </a:p>
        </p:txBody>
      </p:sp>
      <p:sp>
        <p:nvSpPr>
          <p:cNvPr id="4" name="Foliennummernplatzhalter 3"/>
          <p:cNvSpPr>
            <a:spLocks noGrp="1"/>
          </p:cNvSpPr>
          <p:nvPr>
            <p:ph type="sldNum" sz="quarter" idx="12"/>
          </p:nvPr>
        </p:nvSpPr>
        <p:spPr/>
        <p:txBody>
          <a:bodyPr/>
          <a:lstStyle/>
          <a:p>
            <a:fld id="{6C6AE60A-B69C-4790-82F7-3882EDF23186}" type="slidenum">
              <a:rPr lang="de-DE" smtClean="0"/>
              <a:t>46</a:t>
            </a:fld>
            <a:endParaRPr lang="de-DE" dirty="0"/>
          </a:p>
        </p:txBody>
      </p:sp>
    </p:spTree>
    <p:extLst>
      <p:ext uri="{BB962C8B-B14F-4D97-AF65-F5344CB8AC3E}">
        <p14:creationId xmlns:p14="http://schemas.microsoft.com/office/powerpoint/2010/main" val="2582321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smtClean="0">
                <a:latin typeface="Arial" pitchFamily="34" charset="0"/>
                <a:cs typeface="Arial" pitchFamily="34" charset="0"/>
              </a:rPr>
              <a:t>Literaturhinweise</a:t>
            </a:r>
            <a:endParaRPr lang="de-DE" sz="3600" dirty="0">
              <a:latin typeface="Arial" pitchFamily="34" charset="0"/>
              <a:cs typeface="Arial" pitchFamily="34" charset="0"/>
            </a:endParaRPr>
          </a:p>
        </p:txBody>
      </p:sp>
      <p:sp>
        <p:nvSpPr>
          <p:cNvPr id="3" name="Inhaltsplatzhalter 2"/>
          <p:cNvSpPr>
            <a:spLocks noGrp="1"/>
          </p:cNvSpPr>
          <p:nvPr>
            <p:ph idx="1"/>
          </p:nvPr>
        </p:nvSpPr>
        <p:spPr>
          <a:xfrm>
            <a:off x="395536" y="1844824"/>
            <a:ext cx="8136904" cy="4680520"/>
          </a:xfrm>
        </p:spPr>
        <p:txBody>
          <a:bodyPr>
            <a:normAutofit fontScale="77500" lnSpcReduction="20000"/>
          </a:bodyPr>
          <a:lstStyle/>
          <a:p>
            <a:endParaRPr lang="de-DE" dirty="0" smtClean="0"/>
          </a:p>
          <a:p>
            <a:r>
              <a:rPr lang="de-DE" dirty="0" smtClean="0"/>
              <a:t>Axel Becker, Urteilsbildung im Geschichtsunterricht aus erzähltheoretischer Sicht, in: Geschichte und Sprache, </a:t>
            </a:r>
            <a:r>
              <a:rPr lang="de-DE" dirty="0" err="1" smtClean="0"/>
              <a:t>hg</a:t>
            </a:r>
            <a:r>
              <a:rPr lang="de-DE" dirty="0" smtClean="0"/>
              <a:t>. von Saskia </a:t>
            </a:r>
            <a:r>
              <a:rPr lang="de-DE" dirty="0" err="1" smtClean="0"/>
              <a:t>Handro</a:t>
            </a:r>
            <a:r>
              <a:rPr lang="de-DE" dirty="0" smtClean="0"/>
              <a:t> und Bernd Schönemann, Münster 2010, S. 131-138</a:t>
            </a:r>
          </a:p>
          <a:p>
            <a:r>
              <a:rPr lang="de-DE" dirty="0" smtClean="0"/>
              <a:t>Frank Hoffmann, Überlegungen zur Planung von Geschichtsunterricht mit dem Ziel der Förderung historischer Urteilskompetenz, in: ww.standardsicherung.nrw.de/material-datenbank/</a:t>
            </a:r>
            <a:r>
              <a:rPr lang="de-DE" dirty="0" err="1" smtClean="0"/>
              <a:t>nutzersicht</a:t>
            </a:r>
            <a:r>
              <a:rPr lang="de-DE" dirty="0" smtClean="0"/>
              <a:t>/ </a:t>
            </a:r>
            <a:r>
              <a:rPr lang="de-DE" dirty="0" err="1" smtClean="0"/>
              <a:t>materialeintrag.php?matId</a:t>
            </a:r>
            <a:r>
              <a:rPr lang="de-DE" dirty="0" smtClean="0"/>
              <a:t>=32108mar-ker=</a:t>
            </a:r>
          </a:p>
          <a:p>
            <a:r>
              <a:rPr lang="de-DE" dirty="0" smtClean="0"/>
              <a:t>Karl-Ernst </a:t>
            </a:r>
            <a:r>
              <a:rPr lang="de-DE" dirty="0" err="1" smtClean="0"/>
              <a:t>Jeismann</a:t>
            </a:r>
            <a:r>
              <a:rPr lang="de-DE" dirty="0" smtClean="0"/>
              <a:t>, „Geschichtsbewusstsein“. Überlegungen zur zentralen Kategorie eines neuen Ansatzes der Geschichtsdidaktik, in: Geschichtsdidaktische Positionen. Bestandsaufnahme und Neuorientierung, </a:t>
            </a:r>
            <a:r>
              <a:rPr lang="de-DE" dirty="0" err="1" smtClean="0"/>
              <a:t>hg</a:t>
            </a:r>
            <a:r>
              <a:rPr lang="de-DE" dirty="0" smtClean="0"/>
              <a:t>. von Hans Süssmuth, Paderborn-München-Wien-Zürich 1980, S.179-222</a:t>
            </a:r>
          </a:p>
          <a:p>
            <a:r>
              <a:rPr lang="de-DE" dirty="0" smtClean="0"/>
              <a:t>Jörg Kayser und Ulrich Hagemann, Urteilsbildung im Geschichts- und Politikunterricht, Berlin 2010/2012</a:t>
            </a:r>
          </a:p>
          <a:p>
            <a:r>
              <a:rPr lang="de-DE" dirty="0" smtClean="0"/>
              <a:t>Joachim </a:t>
            </a:r>
            <a:r>
              <a:rPr lang="de-DE" dirty="0" err="1" smtClean="0"/>
              <a:t>Rohlfes</a:t>
            </a:r>
            <a:r>
              <a:rPr lang="de-DE" dirty="0" smtClean="0"/>
              <a:t>, Geschichte und ihre Didaktik, Göttingen 1986</a:t>
            </a:r>
            <a:endParaRPr lang="de-DE" dirty="0"/>
          </a:p>
        </p:txBody>
      </p:sp>
      <p:sp>
        <p:nvSpPr>
          <p:cNvPr id="4" name="Foliennummernplatzhalter 3"/>
          <p:cNvSpPr>
            <a:spLocks noGrp="1"/>
          </p:cNvSpPr>
          <p:nvPr>
            <p:ph type="sldNum" sz="quarter" idx="12"/>
          </p:nvPr>
        </p:nvSpPr>
        <p:spPr/>
        <p:txBody>
          <a:bodyPr/>
          <a:lstStyle/>
          <a:p>
            <a:fld id="{6C6AE60A-B69C-4790-82F7-3882EDF23186}" type="slidenum">
              <a:rPr lang="de-DE" smtClean="0"/>
              <a:t>47</a:t>
            </a:fld>
            <a:endParaRPr lang="de-DE" dirty="0"/>
          </a:p>
        </p:txBody>
      </p:sp>
    </p:spTree>
    <p:extLst>
      <p:ext uri="{BB962C8B-B14F-4D97-AF65-F5344CB8AC3E}">
        <p14:creationId xmlns:p14="http://schemas.microsoft.com/office/powerpoint/2010/main" val="2951863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a:xfrm>
            <a:off x="900113" y="423863"/>
            <a:ext cx="7772400" cy="1252537"/>
          </a:xfrm>
        </p:spPr>
        <p:txBody>
          <a:bodyPr>
            <a:normAutofit/>
          </a:bodyPr>
          <a:lstStyle/>
          <a:p>
            <a:pPr algn="ct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dirty="0" smtClean="0">
                <a:latin typeface="Arial" pitchFamily="34" charset="0"/>
                <a:cs typeface="Arial" pitchFamily="34" charset="0"/>
              </a:rPr>
              <a:t>I. Bedeutung der Urteilsbildung</a:t>
            </a:r>
          </a:p>
        </p:txBody>
      </p:sp>
      <p:sp>
        <p:nvSpPr>
          <p:cNvPr id="48130" name="Rectangle 2"/>
          <p:cNvSpPr>
            <a:spLocks noGrp="1" noChangeArrowheads="1"/>
          </p:cNvSpPr>
          <p:nvPr>
            <p:ph idx="1"/>
          </p:nvPr>
        </p:nvSpPr>
        <p:spPr>
          <a:xfrm>
            <a:off x="755650" y="1844675"/>
            <a:ext cx="7772400" cy="4530725"/>
          </a:xfrm>
        </p:spPr>
        <p:txBody>
          <a:bodyPr>
            <a:normAutofit/>
          </a:bodyPr>
          <a:lstStyle/>
          <a:p>
            <a:pPr indent="20638" eaLnBrk="1" hangingPunct="1">
              <a:lnSpc>
                <a:spcPts val="3900"/>
              </a:lnSpc>
              <a:spcBef>
                <a:spcPts val="600"/>
              </a:spcBef>
              <a:buFont typeface="Wingdings 2" pitchFamily="18" charset="2"/>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i="1" dirty="0" smtClean="0">
                <a:solidFill>
                  <a:schemeClr val="tx1"/>
                </a:solidFill>
                <a:latin typeface="Arial" pitchFamily="34" charset="0"/>
                <a:cs typeface="Arial" pitchFamily="34" charset="0"/>
              </a:rPr>
              <a:t>Der Geschichtsunterricht der gymnasialen Oberstufe verfolgt das Ziel, ein </a:t>
            </a:r>
            <a:r>
              <a:rPr lang="de-DE" sz="2400" b="1" i="1" dirty="0" smtClean="0">
                <a:solidFill>
                  <a:schemeClr val="tx1"/>
                </a:solidFill>
                <a:latin typeface="Arial" pitchFamily="34" charset="0"/>
                <a:cs typeface="Arial" pitchFamily="34" charset="0"/>
              </a:rPr>
              <a:t>Geschichtsbewusstsein</a:t>
            </a:r>
            <a:r>
              <a:rPr lang="de-DE" sz="2400" i="1" dirty="0" smtClean="0">
                <a:solidFill>
                  <a:schemeClr val="tx1"/>
                </a:solidFill>
                <a:latin typeface="Arial" pitchFamily="34" charset="0"/>
                <a:cs typeface="Arial" pitchFamily="34" charset="0"/>
              </a:rPr>
              <a:t> zu fördern, das zur </a:t>
            </a:r>
            <a:r>
              <a:rPr lang="de-DE" sz="2400" b="1" i="1" dirty="0" smtClean="0">
                <a:solidFill>
                  <a:schemeClr val="tx1"/>
                </a:solidFill>
                <a:latin typeface="Arial" pitchFamily="34" charset="0"/>
                <a:cs typeface="Arial" pitchFamily="34" charset="0"/>
              </a:rPr>
              <a:t>Reflexion</a:t>
            </a:r>
            <a:r>
              <a:rPr lang="de-DE" sz="2400" i="1" dirty="0" smtClean="0">
                <a:solidFill>
                  <a:schemeClr val="tx1"/>
                </a:solidFill>
                <a:latin typeface="Arial" pitchFamily="34" charset="0"/>
                <a:cs typeface="Arial" pitchFamily="34" charset="0"/>
              </a:rPr>
              <a:t> befähigt. </a:t>
            </a:r>
            <a:endParaRPr lang="de-DE" sz="2400" dirty="0" smtClean="0">
              <a:solidFill>
                <a:schemeClr val="tx1"/>
              </a:solidFill>
              <a:latin typeface="Arial" pitchFamily="34" charset="0"/>
              <a:cs typeface="Arial" pitchFamily="34" charset="0"/>
            </a:endParaRPr>
          </a:p>
          <a:p>
            <a:pPr indent="20638" algn="r" eaLnBrk="1" hangingPunct="1">
              <a:lnSpc>
                <a:spcPct val="90000"/>
              </a:lnSpc>
              <a:spcBef>
                <a:spcPts val="600"/>
              </a:spcBef>
              <a:buFont typeface="Wingdings 2" pitchFamily="18" charset="2"/>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1800" dirty="0" smtClean="0">
                <a:solidFill>
                  <a:srgbClr val="002060"/>
                </a:solidFill>
                <a:latin typeface="Arial" pitchFamily="34" charset="0"/>
                <a:cs typeface="Arial" pitchFamily="34" charset="0"/>
              </a:rPr>
              <a:t>Bildungsplan, S. 217</a:t>
            </a:r>
          </a:p>
          <a:p>
            <a:pPr indent="20638" algn="r" eaLnBrk="1" hangingPunct="1">
              <a:lnSpc>
                <a:spcPct val="90000"/>
              </a:lnSpc>
              <a:spcBef>
                <a:spcPts val="600"/>
              </a:spcBef>
              <a:buFont typeface="Wingdings 2" pitchFamily="18" charset="2"/>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1800" dirty="0" smtClean="0">
              <a:solidFill>
                <a:srgbClr val="002060"/>
              </a:solidFill>
              <a:latin typeface="Arial" pitchFamily="34" charset="0"/>
              <a:cs typeface="Arial" pitchFamily="34" charset="0"/>
            </a:endParaRPr>
          </a:p>
          <a:p>
            <a:pPr indent="20638" algn="just">
              <a:lnSpc>
                <a:spcPct val="140000"/>
              </a:lnSpc>
              <a:spcBef>
                <a:spcPts val="600"/>
              </a:spcBef>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dirty="0" smtClean="0">
                <a:solidFill>
                  <a:schemeClr val="tx1"/>
                </a:solidFill>
                <a:latin typeface="Arial" pitchFamily="34" charset="0"/>
                <a:cs typeface="Arial" pitchFamily="34" charset="0"/>
              </a:rPr>
              <a:t>Urteilsbildung ist somit konstitutiv für den Geschichts-unterricht der Kursstufe; sie ist aber kein ausschließ-</a:t>
            </a:r>
            <a:r>
              <a:rPr lang="de-DE" sz="2400" dirty="0" err="1" smtClean="0">
                <a:solidFill>
                  <a:schemeClr val="tx1"/>
                </a:solidFill>
                <a:latin typeface="Arial" pitchFamily="34" charset="0"/>
                <a:cs typeface="Arial" pitchFamily="34" charset="0"/>
              </a:rPr>
              <a:t>liches</a:t>
            </a:r>
            <a:r>
              <a:rPr lang="de-DE" sz="2400" dirty="0" smtClean="0">
                <a:solidFill>
                  <a:schemeClr val="tx1"/>
                </a:solidFill>
                <a:latin typeface="Arial" pitchFamily="34" charset="0"/>
                <a:cs typeface="Arial" pitchFamily="34" charset="0"/>
              </a:rPr>
              <a:t> Merkmal des SII-Unterrichts, sondern muss in SI angebahnt und eingeübt werden. </a:t>
            </a:r>
          </a:p>
          <a:p>
            <a:pPr indent="20638" eaLnBrk="1" hangingPunct="1">
              <a:lnSpc>
                <a:spcPct val="140000"/>
              </a:lnSpc>
              <a:spcBef>
                <a:spcPts val="600"/>
              </a:spcBef>
              <a:buFont typeface="Wingdings 2" pitchFamily="18" charset="2"/>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2400" dirty="0" smtClean="0">
              <a:solidFill>
                <a:schemeClr val="tx1"/>
              </a:solidFill>
              <a:latin typeface="Arial" pitchFamily="34" charset="0"/>
              <a:cs typeface="Arial" pitchFamily="34" charset="0"/>
            </a:endParaRPr>
          </a:p>
        </p:txBody>
      </p:sp>
      <p:sp>
        <p:nvSpPr>
          <p:cNvPr id="48131" name="Foliennummernplatzhalt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9pPr>
          </a:lstStyle>
          <a:p>
            <a:pPr eaLnBrk="1" hangingPunct="1"/>
            <a:fld id="{F84696F2-440A-4F1C-91E9-33B5AD5F53D4}" type="slidenum">
              <a:rPr lang="de-DE" sz="800">
                <a:solidFill>
                  <a:srgbClr val="595959"/>
                </a:solidFill>
                <a:latin typeface="Arial" pitchFamily="34" charset="0"/>
                <a:cs typeface="Arial" pitchFamily="34" charset="0"/>
              </a:rPr>
              <a:pPr eaLnBrk="1" hangingPunct="1"/>
              <a:t>5</a:t>
            </a:fld>
            <a:endParaRPr lang="de-DE" sz="800" dirty="0">
              <a:solidFill>
                <a:srgbClr val="595959"/>
              </a:solidFill>
              <a:latin typeface="Arial" pitchFamily="34" charset="0"/>
              <a:cs typeface="Arial" pitchFamily="34" charset="0"/>
            </a:endParaRPr>
          </a:p>
        </p:txBody>
      </p:sp>
    </p:spTree>
    <p:extLst>
      <p:ext uri="{BB962C8B-B14F-4D97-AF65-F5344CB8AC3E}">
        <p14:creationId xmlns:p14="http://schemas.microsoft.com/office/powerpoint/2010/main" val="17846538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08372"/>
            <a:ext cx="8136904" cy="1039427"/>
          </a:xfrm>
        </p:spPr>
        <p:txBody>
          <a:bodyPr>
            <a:noAutofit/>
          </a:bodyPr>
          <a:lstStyle/>
          <a:p>
            <a:r>
              <a:rPr lang="de-DE" sz="3600" dirty="0">
                <a:latin typeface="Arial" pitchFamily="34" charset="0"/>
                <a:cs typeface="Arial" pitchFamily="34" charset="0"/>
              </a:rPr>
              <a:t>I. Bedeutung der Urteilsbildung</a:t>
            </a:r>
            <a:endParaRPr lang="de-DE" sz="3600" dirty="0"/>
          </a:p>
        </p:txBody>
      </p:sp>
      <p:sp>
        <p:nvSpPr>
          <p:cNvPr id="3" name="Inhaltsplatzhalter 2"/>
          <p:cNvSpPr>
            <a:spLocks noGrp="1"/>
          </p:cNvSpPr>
          <p:nvPr>
            <p:ph idx="1"/>
          </p:nvPr>
        </p:nvSpPr>
        <p:spPr/>
        <p:txBody>
          <a:bodyPr>
            <a:normAutofit/>
          </a:bodyPr>
          <a:lstStyle/>
          <a:p>
            <a:endParaRPr lang="de-DE" dirty="0" smtClean="0"/>
          </a:p>
          <a:p>
            <a:pPr algn="just"/>
            <a:r>
              <a:rPr lang="de-DE" dirty="0" smtClean="0"/>
              <a:t>„</a:t>
            </a:r>
            <a:r>
              <a:rPr lang="de-DE" i="1" dirty="0" smtClean="0"/>
              <a:t>Problematisch wird es bereits, wenn man nach einer allgemein gültigen Definition von Urteilsbildung fragt. Es besteht in der Geschichtsdidaktik keines-wegs Klarheit darüber, was unter historischen Urteilen zu verstehen ist“.</a:t>
            </a:r>
          </a:p>
          <a:p>
            <a:endParaRPr lang="de-DE" dirty="0"/>
          </a:p>
          <a:p>
            <a:endParaRPr lang="de-DE" dirty="0" smtClean="0"/>
          </a:p>
          <a:p>
            <a:r>
              <a:rPr lang="de-DE" sz="2000" dirty="0">
                <a:solidFill>
                  <a:srgbClr val="002060"/>
                </a:solidFill>
              </a:rPr>
              <a:t>Axel Becker: Urteilsbildung im Geschichtsunterricht aus erzähltheoretischer Sicht, in: Geschichte und Sprache, Berlin 2010, S.131</a:t>
            </a:r>
          </a:p>
          <a:p>
            <a:endParaRPr lang="de-DE" dirty="0"/>
          </a:p>
        </p:txBody>
      </p:sp>
      <p:sp>
        <p:nvSpPr>
          <p:cNvPr id="4" name="Foliennummernplatzhalter 3"/>
          <p:cNvSpPr>
            <a:spLocks noGrp="1"/>
          </p:cNvSpPr>
          <p:nvPr>
            <p:ph type="sldNum" sz="quarter" idx="12"/>
          </p:nvPr>
        </p:nvSpPr>
        <p:spPr/>
        <p:txBody>
          <a:bodyPr/>
          <a:lstStyle/>
          <a:p>
            <a:fld id="{6C6AE60A-B69C-4790-82F7-3882EDF23186}" type="slidenum">
              <a:rPr lang="de-DE" smtClean="0"/>
              <a:t>6</a:t>
            </a:fld>
            <a:endParaRPr lang="de-DE" dirty="0"/>
          </a:p>
        </p:txBody>
      </p:sp>
    </p:spTree>
    <p:extLst>
      <p:ext uri="{BB962C8B-B14F-4D97-AF65-F5344CB8AC3E}">
        <p14:creationId xmlns:p14="http://schemas.microsoft.com/office/powerpoint/2010/main" val="1144798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noChangeArrowheads="1"/>
          </p:cNvSpPr>
          <p:nvPr>
            <p:ph type="title"/>
          </p:nvPr>
        </p:nvSpPr>
        <p:spPr>
          <a:xfrm>
            <a:off x="914400" y="223838"/>
            <a:ext cx="7772400" cy="1252537"/>
          </a:xfrm>
        </p:spPr>
        <p:txBody>
          <a:bodyPr>
            <a:normAutofit/>
          </a:bodyPr>
          <a:lstStyle/>
          <a:p>
            <a:pPr algn="ct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600" dirty="0" smtClean="0">
                <a:latin typeface="Arial" pitchFamily="34" charset="0"/>
                <a:cs typeface="Arial" pitchFamily="34" charset="0"/>
              </a:rPr>
              <a:t>II. Grundlegende Begriffe der Urteilsbildung</a:t>
            </a:r>
          </a:p>
        </p:txBody>
      </p:sp>
      <p:sp>
        <p:nvSpPr>
          <p:cNvPr id="54274" name="Rectangle 2"/>
          <p:cNvSpPr>
            <a:spLocks noGrp="1" noChangeArrowheads="1"/>
          </p:cNvSpPr>
          <p:nvPr>
            <p:ph idx="1"/>
          </p:nvPr>
        </p:nvSpPr>
        <p:spPr>
          <a:xfrm>
            <a:off x="755650" y="1484313"/>
            <a:ext cx="7772400" cy="1225550"/>
          </a:xfrm>
        </p:spPr>
        <p:txBody>
          <a:bodyPr>
            <a:normAutofit fontScale="85000" lnSpcReduction="10000"/>
          </a:bodyPr>
          <a:lstStyle/>
          <a:p>
            <a:pPr indent="20638" eaLnBrk="1" hangingPunct="1">
              <a:lnSpc>
                <a:spcPts val="3900"/>
              </a:lnSpc>
              <a:spcBef>
                <a:spcPts val="600"/>
              </a:spcBef>
              <a:buFont typeface="Wingdings 2" pitchFamily="18" charset="2"/>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i="1" dirty="0" smtClean="0">
                <a:solidFill>
                  <a:schemeClr val="tx1"/>
                </a:solidFill>
                <a:latin typeface="Arial" pitchFamily="34" charset="0"/>
                <a:cs typeface="Arial" pitchFamily="34" charset="0"/>
              </a:rPr>
              <a:t>Urteil</a:t>
            </a:r>
            <a:r>
              <a:rPr lang="de-DE" sz="2400" dirty="0" smtClean="0">
                <a:solidFill>
                  <a:schemeClr val="tx1"/>
                </a:solidFill>
                <a:latin typeface="Arial" pitchFamily="34" charset="0"/>
                <a:cs typeface="Arial" pitchFamily="34" charset="0"/>
              </a:rPr>
              <a:t> ist eine begründete Stellungnahme zu einer Frage oder einem Problem – und damit zugleich „gedeutete Geschichte“</a:t>
            </a:r>
            <a:endParaRPr lang="de-DE" sz="2400" b="1" i="1" dirty="0" smtClean="0">
              <a:solidFill>
                <a:schemeClr val="tx1"/>
              </a:solidFill>
              <a:latin typeface="Arial" pitchFamily="34" charset="0"/>
              <a:cs typeface="Arial" pitchFamily="34" charset="0"/>
            </a:endParaRPr>
          </a:p>
          <a:p>
            <a:pPr indent="20638" algn="r" eaLnBrk="1" hangingPunct="1">
              <a:spcBef>
                <a:spcPts val="6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1800" dirty="0" smtClean="0">
              <a:solidFill>
                <a:schemeClr val="tx1"/>
              </a:solidFill>
              <a:latin typeface="Arial" pitchFamily="34" charset="0"/>
              <a:cs typeface="Arial" pitchFamily="34" charset="0"/>
            </a:endParaRPr>
          </a:p>
        </p:txBody>
      </p:sp>
      <p:sp>
        <p:nvSpPr>
          <p:cNvPr id="54275" name="Foliennummernplatzhalt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9pPr>
          </a:lstStyle>
          <a:p>
            <a:pPr eaLnBrk="1" hangingPunct="1"/>
            <a:fld id="{CC419DA7-7235-4F5E-9C48-24762ED55EDE}" type="slidenum">
              <a:rPr lang="de-DE" sz="800" smtClean="0">
                <a:solidFill>
                  <a:srgbClr val="595959"/>
                </a:solidFill>
                <a:latin typeface="Arial" pitchFamily="34" charset="0"/>
                <a:cs typeface="Arial" pitchFamily="34" charset="0"/>
              </a:rPr>
              <a:pPr eaLnBrk="1" hangingPunct="1"/>
              <a:t>7</a:t>
            </a:fld>
            <a:endParaRPr lang="de-DE" sz="800" dirty="0">
              <a:solidFill>
                <a:srgbClr val="595959"/>
              </a:solidFill>
              <a:latin typeface="Arial" pitchFamily="34" charset="0"/>
              <a:cs typeface="Arial" pitchFamily="34" charset="0"/>
            </a:endParaRPr>
          </a:p>
        </p:txBody>
      </p:sp>
      <p:sp>
        <p:nvSpPr>
          <p:cNvPr id="5" name="Textfeld 4"/>
          <p:cNvSpPr txBox="1">
            <a:spLocks noChangeArrowheads="1"/>
          </p:cNvSpPr>
          <p:nvPr/>
        </p:nvSpPr>
        <p:spPr bwMode="auto">
          <a:xfrm>
            <a:off x="2171513" y="2984708"/>
            <a:ext cx="5496831" cy="507831"/>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nSpc>
                <a:spcPct val="150000"/>
              </a:lnSpc>
            </a:pPr>
            <a:r>
              <a:rPr lang="de-DE" dirty="0" smtClean="0">
                <a:solidFill>
                  <a:schemeClr val="tx1"/>
                </a:solidFill>
                <a:latin typeface="Arial" pitchFamily="34" charset="0"/>
                <a:cs typeface="Arial" pitchFamily="34" charset="0"/>
              </a:rPr>
              <a:t>  zu </a:t>
            </a:r>
            <a:r>
              <a:rPr lang="de-DE" dirty="0">
                <a:solidFill>
                  <a:schemeClr val="tx1"/>
                </a:solidFill>
                <a:latin typeface="Arial" pitchFamily="34" charset="0"/>
                <a:cs typeface="Arial" pitchFamily="34" charset="0"/>
              </a:rPr>
              <a:t>beurteilende </a:t>
            </a:r>
            <a:r>
              <a:rPr lang="de-DE" b="1" dirty="0">
                <a:solidFill>
                  <a:schemeClr val="tx1"/>
                </a:solidFill>
                <a:latin typeface="Arial" pitchFamily="34" charset="0"/>
                <a:cs typeface="Arial" pitchFamily="34" charset="0"/>
              </a:rPr>
              <a:t>Frage / </a:t>
            </a:r>
            <a:r>
              <a:rPr lang="de-DE" dirty="0" smtClean="0">
                <a:solidFill>
                  <a:schemeClr val="tx1"/>
                </a:solidFill>
                <a:latin typeface="Arial" pitchFamily="34" charset="0"/>
                <a:cs typeface="Arial" pitchFamily="34" charset="0"/>
              </a:rPr>
              <a:t>zu beurteilendes </a:t>
            </a:r>
            <a:r>
              <a:rPr lang="de-DE" b="1" dirty="0" smtClean="0">
                <a:solidFill>
                  <a:schemeClr val="tx1"/>
                </a:solidFill>
                <a:latin typeface="Arial" pitchFamily="34" charset="0"/>
                <a:cs typeface="Arial" pitchFamily="34" charset="0"/>
              </a:rPr>
              <a:t>Problem</a:t>
            </a:r>
          </a:p>
        </p:txBody>
      </p:sp>
      <p:sp>
        <p:nvSpPr>
          <p:cNvPr id="7" name="Textfeld 6"/>
          <p:cNvSpPr txBox="1">
            <a:spLocks noChangeArrowheads="1"/>
          </p:cNvSpPr>
          <p:nvPr/>
        </p:nvSpPr>
        <p:spPr bwMode="auto">
          <a:xfrm>
            <a:off x="611188" y="4292600"/>
            <a:ext cx="7993062" cy="198515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lnSpc>
                <a:spcPct val="150000"/>
              </a:lnSpc>
            </a:pPr>
            <a:r>
              <a:rPr lang="de-DE" dirty="0" smtClean="0">
                <a:solidFill>
                  <a:srgbClr val="FF0000"/>
                </a:solidFill>
                <a:latin typeface="Arial" pitchFamily="34" charset="0"/>
                <a:cs typeface="Arial" pitchFamily="34" charset="0"/>
              </a:rPr>
              <a:t>Wertender Charakter            </a:t>
            </a:r>
            <a:r>
              <a:rPr lang="de-DE" sz="2800" b="1" u="sng" dirty="0" smtClean="0">
                <a:solidFill>
                  <a:srgbClr val="FF0000"/>
                </a:solidFill>
                <a:latin typeface="Arial" pitchFamily="34" charset="0"/>
                <a:cs typeface="Arial" pitchFamily="34" charset="0"/>
              </a:rPr>
              <a:t>Urteil</a:t>
            </a:r>
            <a:r>
              <a:rPr lang="de-DE" dirty="0" smtClean="0">
                <a:solidFill>
                  <a:srgbClr val="FF0000"/>
                </a:solidFill>
                <a:latin typeface="Arial" pitchFamily="34" charset="0"/>
                <a:cs typeface="Arial" pitchFamily="34" charset="0"/>
              </a:rPr>
              <a:t>      Feststellender Charakter</a:t>
            </a:r>
            <a:endParaRPr lang="de-DE" dirty="0">
              <a:solidFill>
                <a:srgbClr val="FF0000"/>
              </a:solidFill>
              <a:latin typeface="Arial" pitchFamily="34" charset="0"/>
              <a:cs typeface="Arial" pitchFamily="34" charset="0"/>
            </a:endParaRPr>
          </a:p>
          <a:p>
            <a:pPr>
              <a:lnSpc>
                <a:spcPct val="150000"/>
              </a:lnSpc>
            </a:pPr>
            <a:endParaRPr lang="de-DE" dirty="0">
              <a:solidFill>
                <a:schemeClr val="tx1"/>
              </a:solidFill>
              <a:latin typeface="Arial" pitchFamily="34" charset="0"/>
              <a:cs typeface="Arial" pitchFamily="34" charset="0"/>
            </a:endParaRPr>
          </a:p>
          <a:p>
            <a:pPr>
              <a:lnSpc>
                <a:spcPct val="150000"/>
              </a:lnSpc>
            </a:pPr>
            <a:endParaRPr lang="de-DE" dirty="0">
              <a:solidFill>
                <a:schemeClr val="tx1"/>
              </a:solidFill>
              <a:latin typeface="Arial" pitchFamily="34" charset="0"/>
              <a:cs typeface="Arial" pitchFamily="34" charset="0"/>
            </a:endParaRPr>
          </a:p>
          <a:p>
            <a:pPr>
              <a:lnSpc>
                <a:spcPct val="150000"/>
              </a:lnSpc>
            </a:pPr>
            <a:endParaRPr lang="de-DE" dirty="0">
              <a:solidFill>
                <a:schemeClr val="tx1"/>
              </a:solidFill>
              <a:latin typeface="Arial" pitchFamily="34" charset="0"/>
              <a:cs typeface="Arial" pitchFamily="34" charset="0"/>
            </a:endParaRPr>
          </a:p>
        </p:txBody>
      </p:sp>
      <p:sp>
        <p:nvSpPr>
          <p:cNvPr id="8" name="Textfeld 7"/>
          <p:cNvSpPr txBox="1">
            <a:spLocks noChangeArrowheads="1"/>
          </p:cNvSpPr>
          <p:nvPr/>
        </p:nvSpPr>
        <p:spPr bwMode="auto">
          <a:xfrm>
            <a:off x="755650" y="4970463"/>
            <a:ext cx="3600450" cy="1582737"/>
          </a:xfrm>
          <a:prstGeom prst="rect">
            <a:avLst/>
          </a:prstGeom>
          <a:noFill/>
          <a:ln w="28575">
            <a:solidFill>
              <a:schemeClr val="accent1"/>
            </a:solidFill>
            <a:prstDash val="sys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lnSpc>
                <a:spcPct val="150000"/>
              </a:lnSpc>
            </a:pPr>
            <a:r>
              <a:rPr lang="de-DE" b="1" dirty="0">
                <a:solidFill>
                  <a:schemeClr val="tx1"/>
                </a:solidFill>
                <a:latin typeface="Arial" pitchFamily="34" charset="0"/>
                <a:cs typeface="Arial" pitchFamily="34" charset="0"/>
              </a:rPr>
              <a:t>Eigene Position </a:t>
            </a:r>
            <a:r>
              <a:rPr lang="de-DE" sz="2000" dirty="0">
                <a:solidFill>
                  <a:schemeClr val="tx1"/>
                </a:solidFill>
                <a:latin typeface="Arial" pitchFamily="34" charset="0"/>
                <a:cs typeface="Arial" pitchFamily="34" charset="0"/>
              </a:rPr>
              <a:t>(Zustimmung, Ablehnung, Differenzierung)</a:t>
            </a:r>
          </a:p>
        </p:txBody>
      </p:sp>
      <p:sp>
        <p:nvSpPr>
          <p:cNvPr id="9" name="Textfeld 8"/>
          <p:cNvSpPr txBox="1">
            <a:spLocks noChangeArrowheads="1"/>
          </p:cNvSpPr>
          <p:nvPr/>
        </p:nvSpPr>
        <p:spPr bwMode="auto">
          <a:xfrm>
            <a:off x="4716463" y="4953000"/>
            <a:ext cx="3600450" cy="1604963"/>
          </a:xfrm>
          <a:prstGeom prst="rect">
            <a:avLst/>
          </a:prstGeom>
          <a:noFill/>
          <a:ln w="28575">
            <a:solidFill>
              <a:schemeClr val="accent1"/>
            </a:solidFill>
            <a:prstDash val="sys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lnSpc>
                <a:spcPct val="150000"/>
              </a:lnSpc>
            </a:pPr>
            <a:r>
              <a:rPr lang="de-DE" b="1" dirty="0">
                <a:solidFill>
                  <a:schemeClr val="tx1"/>
                </a:solidFill>
                <a:latin typeface="Arial" pitchFamily="34" charset="0"/>
                <a:cs typeface="Arial" pitchFamily="34" charset="0"/>
              </a:rPr>
              <a:t>Begründung</a:t>
            </a:r>
          </a:p>
          <a:p>
            <a:pPr algn="ctr">
              <a:lnSpc>
                <a:spcPct val="150000"/>
              </a:lnSpc>
            </a:pPr>
            <a:r>
              <a:rPr lang="de-DE" sz="2000" dirty="0">
                <a:solidFill>
                  <a:schemeClr val="tx1"/>
                </a:solidFill>
                <a:latin typeface="Arial" pitchFamily="34" charset="0"/>
                <a:cs typeface="Arial" pitchFamily="34" charset="0"/>
              </a:rPr>
              <a:t>(schlüssig, sachgerecht, transparent) </a:t>
            </a:r>
          </a:p>
        </p:txBody>
      </p:sp>
      <p:sp>
        <p:nvSpPr>
          <p:cNvPr id="15369" name="Pfeil nach unten 9"/>
          <p:cNvSpPr>
            <a:spLocks noChangeArrowheads="1"/>
          </p:cNvSpPr>
          <p:nvPr/>
        </p:nvSpPr>
        <p:spPr bwMode="auto">
          <a:xfrm rot="10800000">
            <a:off x="4175123" y="3495504"/>
            <a:ext cx="1044947" cy="707838"/>
          </a:xfrm>
          <a:prstGeom prst="downArrow">
            <a:avLst>
              <a:gd name="adj1" fmla="val 50000"/>
              <a:gd name="adj2" fmla="val 50000"/>
            </a:avLst>
          </a:prstGeom>
          <a:solidFill>
            <a:schemeClr val="accent1"/>
          </a:solidFill>
          <a:ln w="9525">
            <a:solidFill>
              <a:schemeClr val="tx1"/>
            </a:solidFill>
            <a:round/>
            <a:headEnd/>
            <a:tailEnd/>
          </a:ln>
        </p:spPr>
        <p:txBody>
          <a:bodyPr/>
          <a:lstStyle/>
          <a:p>
            <a:endParaRPr lang="de-DE"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59193548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a:xfrm>
            <a:off x="914400" y="423863"/>
            <a:ext cx="7772400" cy="1252537"/>
          </a:xfrm>
        </p:spPr>
        <p:txBody>
          <a:bodyP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600" dirty="0">
                <a:latin typeface="Arial" pitchFamily="34" charset="0"/>
                <a:cs typeface="Arial" pitchFamily="34" charset="0"/>
              </a:rPr>
              <a:t>II. Grundlegende Begriffe der Urteilsbildung</a:t>
            </a:r>
            <a:endParaRPr lang="de-DE" sz="3600" dirty="0" smtClean="0">
              <a:latin typeface="Arial" pitchFamily="34" charset="0"/>
              <a:cs typeface="Arial" pitchFamily="34" charset="0"/>
            </a:endParaRPr>
          </a:p>
        </p:txBody>
      </p:sp>
      <p:sp>
        <p:nvSpPr>
          <p:cNvPr id="60418" name="Rectangle 2"/>
          <p:cNvSpPr>
            <a:spLocks noGrp="1" noChangeArrowheads="1"/>
          </p:cNvSpPr>
          <p:nvPr>
            <p:ph idx="1"/>
          </p:nvPr>
        </p:nvSpPr>
        <p:spPr>
          <a:xfrm>
            <a:off x="755650" y="1844675"/>
            <a:ext cx="7772400" cy="647700"/>
          </a:xfrm>
        </p:spPr>
        <p:txBody>
          <a:bodyPr/>
          <a:lstStyle/>
          <a:p>
            <a:pPr algn="ctr" eaLnBrk="1" hangingPunct="1">
              <a:lnSpc>
                <a:spcPts val="3900"/>
              </a:lnSpc>
              <a:spcBef>
                <a:spcPts val="600"/>
              </a:spcBef>
              <a:buFont typeface="Wingdings 2" pitchFamily="18" charset="2"/>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smtClean="0">
                <a:solidFill>
                  <a:schemeClr val="tx1"/>
                </a:solidFill>
                <a:latin typeface="Arial" pitchFamily="34" charset="0"/>
                <a:cs typeface="Arial" pitchFamily="34" charset="0"/>
              </a:rPr>
              <a:t>Bedeutung für die Unterrichtspraxis: </a:t>
            </a:r>
          </a:p>
        </p:txBody>
      </p:sp>
      <p:sp>
        <p:nvSpPr>
          <p:cNvPr id="60419" name="Foliennummernplatzhalt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9pPr>
          </a:lstStyle>
          <a:p>
            <a:pPr eaLnBrk="1" hangingPunct="1"/>
            <a:fld id="{8ADCB000-EF51-4B1E-81CA-18E3D61C80BF}" type="slidenum">
              <a:rPr lang="de-DE" sz="800">
                <a:solidFill>
                  <a:srgbClr val="595959"/>
                </a:solidFill>
                <a:latin typeface="Arial" pitchFamily="34" charset="0"/>
                <a:cs typeface="Arial" pitchFamily="34" charset="0"/>
              </a:rPr>
              <a:pPr eaLnBrk="1" hangingPunct="1"/>
              <a:t>8</a:t>
            </a:fld>
            <a:endParaRPr lang="de-DE" sz="800" dirty="0">
              <a:solidFill>
                <a:srgbClr val="595959"/>
              </a:solidFill>
              <a:latin typeface="Arial" pitchFamily="34" charset="0"/>
              <a:cs typeface="Arial" pitchFamily="34" charset="0"/>
            </a:endParaRPr>
          </a:p>
        </p:txBody>
      </p:sp>
      <p:sp>
        <p:nvSpPr>
          <p:cNvPr id="60420" name="Textfeld 4"/>
          <p:cNvSpPr txBox="1">
            <a:spLocks noChangeArrowheads="1"/>
          </p:cNvSpPr>
          <p:nvPr/>
        </p:nvSpPr>
        <p:spPr bwMode="auto">
          <a:xfrm>
            <a:off x="611560" y="3079908"/>
            <a:ext cx="3024336" cy="279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1pPr>
            <a:lvl2pPr eaLnBrk="0" hangingPunc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2pPr>
            <a:lvl3pPr eaLnBrk="0" hangingPunc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3pPr>
            <a:lvl4pPr eaLnBrk="0" hangingPunc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4pPr>
            <a:lvl5pPr eaLnBrk="0" hangingPunc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9pPr>
          </a:lstStyle>
          <a:p>
            <a:pPr eaLnBrk="1" hangingPunct="1">
              <a:lnSpc>
                <a:spcPct val="150000"/>
              </a:lnSpc>
              <a:spcBef>
                <a:spcPts val="600"/>
              </a:spcBef>
            </a:pPr>
            <a:r>
              <a:rPr lang="de-DE" dirty="0" smtClean="0">
                <a:solidFill>
                  <a:schemeClr val="tx1"/>
                </a:solidFill>
                <a:latin typeface="Arial" pitchFamily="34" charset="0"/>
                <a:cs typeface="Arial" pitchFamily="34" charset="0"/>
              </a:rPr>
              <a:t>Der </a:t>
            </a:r>
            <a:r>
              <a:rPr lang="de-DE" dirty="0">
                <a:solidFill>
                  <a:schemeClr val="tx1"/>
                </a:solidFill>
                <a:latin typeface="Arial" pitchFamily="34" charset="0"/>
                <a:cs typeface="Arial" pitchFamily="34" charset="0"/>
              </a:rPr>
              <a:t>Prozess der historischen </a:t>
            </a:r>
            <a:r>
              <a:rPr lang="de-DE" dirty="0" smtClean="0">
                <a:solidFill>
                  <a:schemeClr val="tx1"/>
                </a:solidFill>
                <a:latin typeface="Arial" pitchFamily="34" charset="0"/>
                <a:cs typeface="Arial" pitchFamily="34" charset="0"/>
              </a:rPr>
              <a:t>Urteils-bildung besteht  in der Regel </a:t>
            </a:r>
            <a:r>
              <a:rPr lang="de-DE" dirty="0">
                <a:solidFill>
                  <a:schemeClr val="tx1"/>
                </a:solidFill>
                <a:latin typeface="Arial" pitchFamily="34" charset="0"/>
                <a:cs typeface="Arial" pitchFamily="34" charset="0"/>
              </a:rPr>
              <a:t>aus einem Dreischritt: </a:t>
            </a:r>
          </a:p>
        </p:txBody>
      </p:sp>
      <p:sp>
        <p:nvSpPr>
          <p:cNvPr id="7" name="Textfeld 6"/>
          <p:cNvSpPr txBox="1">
            <a:spLocks noChangeArrowheads="1"/>
          </p:cNvSpPr>
          <p:nvPr/>
        </p:nvSpPr>
        <p:spPr bwMode="auto">
          <a:xfrm>
            <a:off x="4140200" y="5873750"/>
            <a:ext cx="4319588" cy="83185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514350" indent="-514350" eaLnBrk="0" hangingPunct="0">
              <a:defRPr sz="2400">
                <a:solidFill>
                  <a:schemeClr val="bg1"/>
                </a:solidFill>
                <a:latin typeface="Times New Roman" pitchFamily="18" charset="0"/>
                <a:ea typeface="ＭＳ Ｐゴシック" charset="-128"/>
              </a:defRPr>
            </a:lvl1pPr>
            <a:lvl2pPr eaLnBrk="0" hangingPunct="0">
              <a:defRPr sz="2400">
                <a:solidFill>
                  <a:schemeClr val="bg1"/>
                </a:solidFill>
                <a:latin typeface="Times New Roman" pitchFamily="18" charset="0"/>
                <a:ea typeface="ＭＳ Ｐゴシック" charset="-128"/>
              </a:defRPr>
            </a:lvl2pPr>
            <a:lvl3pPr eaLnBrk="0" hangingPunct="0">
              <a:defRPr sz="2400">
                <a:solidFill>
                  <a:schemeClr val="bg1"/>
                </a:solidFill>
                <a:latin typeface="Times New Roman" pitchFamily="18" charset="0"/>
                <a:ea typeface="ＭＳ Ｐゴシック" charset="-128"/>
              </a:defRPr>
            </a:lvl3pPr>
            <a:lvl4pPr eaLnBrk="0" hangingPunct="0">
              <a:defRPr sz="2400">
                <a:solidFill>
                  <a:schemeClr val="bg1"/>
                </a:solidFill>
                <a:latin typeface="Times New Roman" pitchFamily="18" charset="0"/>
                <a:ea typeface="ＭＳ Ｐゴシック" charset="-128"/>
              </a:defRPr>
            </a:lvl4pPr>
            <a:lvl5pPr eaLnBrk="0" hangingPunct="0">
              <a:defRPr sz="2400">
                <a:solidFill>
                  <a:schemeClr val="bg1"/>
                </a:solidFill>
                <a:latin typeface="Times New Roman" pitchFamily="18"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ＭＳ Ｐゴシック" charset="-128"/>
              </a:defRPr>
            </a:lvl9pPr>
          </a:lstStyle>
          <a:p>
            <a:pPr algn="ctr" eaLnBrk="1" hangingPunct="1">
              <a:buFont typeface="Times New Roman" pitchFamily="18" charset="0"/>
              <a:buAutoNum type="romanUcPeriod"/>
            </a:pPr>
            <a:r>
              <a:rPr lang="de-DE" b="1" dirty="0">
                <a:solidFill>
                  <a:srgbClr val="00B050"/>
                </a:solidFill>
                <a:latin typeface="Arial" pitchFamily="34" charset="0"/>
                <a:cs typeface="Arial" pitchFamily="34" charset="0"/>
              </a:rPr>
              <a:t>Sachanalyse </a:t>
            </a:r>
          </a:p>
          <a:p>
            <a:pPr algn="ctr" eaLnBrk="1" hangingPunct="1"/>
            <a:r>
              <a:rPr lang="de-DE" dirty="0">
                <a:solidFill>
                  <a:srgbClr val="00B050"/>
                </a:solidFill>
                <a:latin typeface="Arial" pitchFamily="34" charset="0"/>
                <a:cs typeface="Arial" pitchFamily="34" charset="0"/>
              </a:rPr>
              <a:t>(z. B. von Quellen)</a:t>
            </a:r>
          </a:p>
        </p:txBody>
      </p:sp>
      <p:sp>
        <p:nvSpPr>
          <p:cNvPr id="8" name="Textfeld 7"/>
          <p:cNvSpPr txBox="1">
            <a:spLocks noChangeArrowheads="1"/>
          </p:cNvSpPr>
          <p:nvPr/>
        </p:nvSpPr>
        <p:spPr bwMode="auto">
          <a:xfrm>
            <a:off x="4140200" y="4349750"/>
            <a:ext cx="4319588" cy="646331"/>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de-DE" b="1" dirty="0">
                <a:solidFill>
                  <a:srgbClr val="0070C0"/>
                </a:solidFill>
                <a:latin typeface="Arial" pitchFamily="34" charset="0"/>
                <a:cs typeface="Arial" pitchFamily="34" charset="0"/>
              </a:rPr>
              <a:t>II. Sachurteil </a:t>
            </a:r>
            <a:r>
              <a:rPr lang="de-DE" dirty="0">
                <a:solidFill>
                  <a:srgbClr val="0070C0"/>
                </a:solidFill>
                <a:latin typeface="Arial" pitchFamily="34" charset="0"/>
                <a:cs typeface="Arial" pitchFamily="34" charset="0"/>
              </a:rPr>
              <a:t>(Deutung und Interpretation der Quellen)</a:t>
            </a:r>
          </a:p>
        </p:txBody>
      </p:sp>
      <p:sp>
        <p:nvSpPr>
          <p:cNvPr id="9" name="Textfeld 8"/>
          <p:cNvSpPr txBox="1">
            <a:spLocks noChangeArrowheads="1"/>
          </p:cNvSpPr>
          <p:nvPr/>
        </p:nvSpPr>
        <p:spPr bwMode="auto">
          <a:xfrm>
            <a:off x="4140200" y="2827338"/>
            <a:ext cx="4319588" cy="646331"/>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de-DE" b="1" dirty="0">
                <a:solidFill>
                  <a:srgbClr val="FF0000"/>
                </a:solidFill>
                <a:latin typeface="Arial" pitchFamily="34" charset="0"/>
                <a:cs typeface="Arial" pitchFamily="34" charset="0"/>
              </a:rPr>
              <a:t>III. Werturteil </a:t>
            </a:r>
            <a:r>
              <a:rPr lang="de-DE" dirty="0">
                <a:solidFill>
                  <a:srgbClr val="FF0000"/>
                </a:solidFill>
                <a:latin typeface="Arial" pitchFamily="34" charset="0"/>
                <a:cs typeface="Arial" pitchFamily="34" charset="0"/>
              </a:rPr>
              <a:t>(als Beitrag zum Geschichtsbewusstsein)</a:t>
            </a:r>
          </a:p>
        </p:txBody>
      </p:sp>
      <p:sp>
        <p:nvSpPr>
          <p:cNvPr id="11" name="Pfeil nach rechts 10"/>
          <p:cNvSpPr>
            <a:spLocks noChangeArrowheads="1"/>
          </p:cNvSpPr>
          <p:nvPr/>
        </p:nvSpPr>
        <p:spPr bwMode="auto">
          <a:xfrm rot="-5400000">
            <a:off x="5868194" y="3839369"/>
            <a:ext cx="647700" cy="360362"/>
          </a:xfrm>
          <a:prstGeom prst="rightArrow">
            <a:avLst>
              <a:gd name="adj1" fmla="val 50000"/>
              <a:gd name="adj2" fmla="val 49927"/>
            </a:avLst>
          </a:prstGeom>
          <a:solidFill>
            <a:schemeClr val="accent1"/>
          </a:solidFill>
          <a:ln w="9525">
            <a:solidFill>
              <a:schemeClr val="tx1"/>
            </a:solidFill>
            <a:round/>
            <a:headEnd/>
            <a:tailEnd/>
          </a:ln>
        </p:spPr>
        <p:txBody>
          <a:bodyPr/>
          <a:lstStyle/>
          <a:p>
            <a:endParaRPr lang="de-DE" dirty="0">
              <a:latin typeface="Arial" pitchFamily="34" charset="0"/>
              <a:cs typeface="Arial" pitchFamily="34" charset="0"/>
            </a:endParaRPr>
          </a:p>
        </p:txBody>
      </p:sp>
      <p:sp>
        <p:nvSpPr>
          <p:cNvPr id="12" name="Pfeil nach rechts 11"/>
          <p:cNvSpPr>
            <a:spLocks noChangeArrowheads="1"/>
          </p:cNvSpPr>
          <p:nvPr/>
        </p:nvSpPr>
        <p:spPr bwMode="auto">
          <a:xfrm rot="-5400000">
            <a:off x="5884120" y="5369719"/>
            <a:ext cx="647700" cy="360362"/>
          </a:xfrm>
          <a:prstGeom prst="rightArrow">
            <a:avLst>
              <a:gd name="adj1" fmla="val 50000"/>
              <a:gd name="adj2" fmla="val 49927"/>
            </a:avLst>
          </a:prstGeom>
          <a:solidFill>
            <a:schemeClr val="accent1"/>
          </a:solidFill>
          <a:ln w="9525">
            <a:solidFill>
              <a:schemeClr val="tx1"/>
            </a:solidFill>
            <a:round/>
            <a:headEnd/>
            <a:tailEnd/>
          </a:ln>
        </p:spPr>
        <p:txBody>
          <a:bodyPr/>
          <a:lstStyle/>
          <a:p>
            <a:endParaRPr lang="de-DE"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04792162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Grp="1" noChangeArrowheads="1"/>
          </p:cNvSpPr>
          <p:nvPr>
            <p:ph type="title"/>
          </p:nvPr>
        </p:nvSpPr>
        <p:spPr>
          <a:xfrm>
            <a:off x="880677" y="376263"/>
            <a:ext cx="7772400" cy="1252537"/>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800" dirty="0">
                <a:latin typeface="Arial" pitchFamily="34" charset="0"/>
                <a:cs typeface="Arial" pitchFamily="34" charset="0"/>
              </a:rPr>
              <a:t>II. Grundlegende Begriffe der urteilsbildung </a:t>
            </a:r>
            <a:endParaRPr lang="de-DE" sz="3800" dirty="0" smtClean="0">
              <a:latin typeface="Arial" pitchFamily="34" charset="0"/>
              <a:cs typeface="Arial" pitchFamily="34" charset="0"/>
            </a:endParaRPr>
          </a:p>
        </p:txBody>
      </p:sp>
      <p:sp>
        <p:nvSpPr>
          <p:cNvPr id="62466" name="Foliennummernplatzhalt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ＭＳ Ｐゴシック" charset="-128"/>
              </a:defRPr>
            </a:lvl9pPr>
          </a:lstStyle>
          <a:p>
            <a:pPr eaLnBrk="1" hangingPunct="1"/>
            <a:fld id="{91CF09D7-1877-4D00-ABE3-7751B07C7F8D}" type="slidenum">
              <a:rPr lang="de-DE" sz="800">
                <a:solidFill>
                  <a:srgbClr val="595959"/>
                </a:solidFill>
                <a:latin typeface="Arial" pitchFamily="34" charset="0"/>
                <a:cs typeface="Arial" pitchFamily="34" charset="0"/>
              </a:rPr>
              <a:pPr eaLnBrk="1" hangingPunct="1"/>
              <a:t>9</a:t>
            </a:fld>
            <a:endParaRPr lang="de-DE" sz="800" dirty="0">
              <a:solidFill>
                <a:srgbClr val="595959"/>
              </a:solidFill>
              <a:latin typeface="Arial" pitchFamily="34" charset="0"/>
              <a:cs typeface="Arial" pitchFamily="34" charset="0"/>
            </a:endParaRPr>
          </a:p>
        </p:txBody>
      </p:sp>
      <p:sp>
        <p:nvSpPr>
          <p:cNvPr id="62467" name="Textfeld 6"/>
          <p:cNvSpPr txBox="1">
            <a:spLocks noChangeArrowheads="1"/>
          </p:cNvSpPr>
          <p:nvPr/>
        </p:nvSpPr>
        <p:spPr bwMode="auto">
          <a:xfrm>
            <a:off x="611188" y="5797550"/>
            <a:ext cx="4319587" cy="646331"/>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514350" indent="-514350" eaLnBrk="0" hangingPunct="0">
              <a:defRPr sz="2400">
                <a:solidFill>
                  <a:schemeClr val="bg1"/>
                </a:solidFill>
                <a:latin typeface="Times New Roman" pitchFamily="18" charset="0"/>
                <a:ea typeface="ＭＳ Ｐゴシック" charset="-128"/>
              </a:defRPr>
            </a:lvl1pPr>
            <a:lvl2pPr eaLnBrk="0" hangingPunct="0">
              <a:defRPr sz="2400">
                <a:solidFill>
                  <a:schemeClr val="bg1"/>
                </a:solidFill>
                <a:latin typeface="Times New Roman" pitchFamily="18" charset="0"/>
                <a:ea typeface="ＭＳ Ｐゴシック" charset="-128"/>
              </a:defRPr>
            </a:lvl2pPr>
            <a:lvl3pPr eaLnBrk="0" hangingPunct="0">
              <a:defRPr sz="2400">
                <a:solidFill>
                  <a:schemeClr val="bg1"/>
                </a:solidFill>
                <a:latin typeface="Times New Roman" pitchFamily="18" charset="0"/>
                <a:ea typeface="ＭＳ Ｐゴシック" charset="-128"/>
              </a:defRPr>
            </a:lvl3pPr>
            <a:lvl4pPr eaLnBrk="0" hangingPunct="0">
              <a:defRPr sz="2400">
                <a:solidFill>
                  <a:schemeClr val="bg1"/>
                </a:solidFill>
                <a:latin typeface="Times New Roman" pitchFamily="18" charset="0"/>
                <a:ea typeface="ＭＳ Ｐゴシック" charset="-128"/>
              </a:defRPr>
            </a:lvl4pPr>
            <a:lvl5pPr eaLnBrk="0" hangingPunct="0">
              <a:defRPr sz="2400">
                <a:solidFill>
                  <a:schemeClr val="bg1"/>
                </a:solidFill>
                <a:latin typeface="Times New Roman" pitchFamily="18"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ＭＳ Ｐゴシック" charset="-128"/>
              </a:defRPr>
            </a:lvl9pPr>
          </a:lstStyle>
          <a:p>
            <a:pPr algn="ctr" eaLnBrk="1" hangingPunct="1">
              <a:buFont typeface="Times New Roman" pitchFamily="18" charset="0"/>
              <a:buAutoNum type="romanUcPeriod"/>
            </a:pPr>
            <a:r>
              <a:rPr lang="de-DE" sz="1800" b="1" dirty="0" smtClean="0">
                <a:solidFill>
                  <a:srgbClr val="00B050"/>
                </a:solidFill>
                <a:latin typeface="Arial" pitchFamily="34" charset="0"/>
                <a:cs typeface="Arial" pitchFamily="34" charset="0"/>
              </a:rPr>
              <a:t>Sachanalyse </a:t>
            </a:r>
          </a:p>
          <a:p>
            <a:pPr algn="ctr" eaLnBrk="1" hangingPunct="1"/>
            <a:r>
              <a:rPr lang="de-DE" sz="1800" dirty="0" smtClean="0">
                <a:solidFill>
                  <a:srgbClr val="00B050"/>
                </a:solidFill>
                <a:latin typeface="Arial" pitchFamily="34" charset="0"/>
                <a:cs typeface="Arial" pitchFamily="34" charset="0"/>
              </a:rPr>
              <a:t>(z. B. von Quellen)</a:t>
            </a:r>
            <a:endParaRPr lang="de-DE" sz="1800" dirty="0">
              <a:solidFill>
                <a:srgbClr val="00B050"/>
              </a:solidFill>
              <a:latin typeface="Arial" pitchFamily="34" charset="0"/>
              <a:cs typeface="Arial" pitchFamily="34" charset="0"/>
            </a:endParaRPr>
          </a:p>
        </p:txBody>
      </p:sp>
      <p:sp>
        <p:nvSpPr>
          <p:cNvPr id="62468" name="Textfeld 7"/>
          <p:cNvSpPr txBox="1">
            <a:spLocks noChangeArrowheads="1"/>
          </p:cNvSpPr>
          <p:nvPr/>
        </p:nvSpPr>
        <p:spPr bwMode="auto">
          <a:xfrm>
            <a:off x="611188" y="4149725"/>
            <a:ext cx="4319587" cy="646331"/>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de-DE" b="1" dirty="0">
                <a:solidFill>
                  <a:srgbClr val="0070C0"/>
                </a:solidFill>
                <a:latin typeface="Arial" pitchFamily="34" charset="0"/>
                <a:cs typeface="Arial" pitchFamily="34" charset="0"/>
              </a:rPr>
              <a:t>II. Sachurteil </a:t>
            </a:r>
            <a:r>
              <a:rPr lang="de-DE" dirty="0">
                <a:solidFill>
                  <a:srgbClr val="0070C0"/>
                </a:solidFill>
                <a:latin typeface="Arial" pitchFamily="34" charset="0"/>
                <a:cs typeface="Arial" pitchFamily="34" charset="0"/>
              </a:rPr>
              <a:t>(Deutung und Interpretation der Quellen)</a:t>
            </a:r>
          </a:p>
        </p:txBody>
      </p:sp>
      <p:sp>
        <p:nvSpPr>
          <p:cNvPr id="62469" name="Textfeld 8"/>
          <p:cNvSpPr txBox="1">
            <a:spLocks noChangeArrowheads="1"/>
          </p:cNvSpPr>
          <p:nvPr/>
        </p:nvSpPr>
        <p:spPr bwMode="auto">
          <a:xfrm>
            <a:off x="611188" y="2438400"/>
            <a:ext cx="4319587" cy="646331"/>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de-DE" b="1" dirty="0">
                <a:solidFill>
                  <a:srgbClr val="FF0000"/>
                </a:solidFill>
                <a:latin typeface="Arial" pitchFamily="34" charset="0"/>
                <a:cs typeface="Arial" pitchFamily="34" charset="0"/>
              </a:rPr>
              <a:t>III. Werturteil </a:t>
            </a:r>
            <a:r>
              <a:rPr lang="de-DE" dirty="0">
                <a:solidFill>
                  <a:srgbClr val="FF0000"/>
                </a:solidFill>
                <a:latin typeface="Arial" pitchFamily="34" charset="0"/>
                <a:cs typeface="Arial" pitchFamily="34" charset="0"/>
              </a:rPr>
              <a:t>(als Beitrag zum Geschichtsbewusstsein)</a:t>
            </a:r>
          </a:p>
        </p:txBody>
      </p:sp>
      <p:sp>
        <p:nvSpPr>
          <p:cNvPr id="62470" name="Pfeil nach rechts 10"/>
          <p:cNvSpPr>
            <a:spLocks noChangeArrowheads="1"/>
          </p:cNvSpPr>
          <p:nvPr/>
        </p:nvSpPr>
        <p:spPr bwMode="auto">
          <a:xfrm rot="-5400000">
            <a:off x="1296194" y="3536157"/>
            <a:ext cx="863600" cy="360362"/>
          </a:xfrm>
          <a:prstGeom prst="rightArrow">
            <a:avLst>
              <a:gd name="adj1" fmla="val 50000"/>
              <a:gd name="adj2" fmla="val 49916"/>
            </a:avLst>
          </a:prstGeom>
          <a:solidFill>
            <a:schemeClr val="accent1"/>
          </a:solidFill>
          <a:ln w="9525">
            <a:solidFill>
              <a:schemeClr val="tx1"/>
            </a:solidFill>
            <a:round/>
            <a:headEnd/>
            <a:tailEnd/>
          </a:ln>
        </p:spPr>
        <p:txBody>
          <a:bodyPr/>
          <a:lstStyle/>
          <a:p>
            <a:endParaRPr lang="de-DE" dirty="0">
              <a:latin typeface="Arial" pitchFamily="34" charset="0"/>
              <a:cs typeface="Arial" pitchFamily="34" charset="0"/>
            </a:endParaRPr>
          </a:p>
        </p:txBody>
      </p:sp>
      <p:sp>
        <p:nvSpPr>
          <p:cNvPr id="62471" name="Pfeil nach rechts 11"/>
          <p:cNvSpPr>
            <a:spLocks noChangeArrowheads="1"/>
          </p:cNvSpPr>
          <p:nvPr/>
        </p:nvSpPr>
        <p:spPr bwMode="auto">
          <a:xfrm rot="-5400000">
            <a:off x="1261269" y="5215731"/>
            <a:ext cx="790575" cy="360363"/>
          </a:xfrm>
          <a:prstGeom prst="rightArrow">
            <a:avLst>
              <a:gd name="adj1" fmla="val 50000"/>
              <a:gd name="adj2" fmla="val 49859"/>
            </a:avLst>
          </a:prstGeom>
          <a:solidFill>
            <a:schemeClr val="accent1"/>
          </a:solidFill>
          <a:ln w="9525">
            <a:solidFill>
              <a:schemeClr val="tx1"/>
            </a:solidFill>
            <a:round/>
            <a:headEnd/>
            <a:tailEnd/>
          </a:ln>
        </p:spPr>
        <p:txBody>
          <a:bodyPr/>
          <a:lstStyle/>
          <a:p>
            <a:endParaRPr lang="de-DE" dirty="0">
              <a:latin typeface="Arial" pitchFamily="34" charset="0"/>
              <a:cs typeface="Arial" pitchFamily="34" charset="0"/>
            </a:endParaRPr>
          </a:p>
        </p:txBody>
      </p:sp>
      <p:sp>
        <p:nvSpPr>
          <p:cNvPr id="13" name="Textfeld 12"/>
          <p:cNvSpPr txBox="1">
            <a:spLocks noChangeArrowheads="1"/>
          </p:cNvSpPr>
          <p:nvPr/>
        </p:nvSpPr>
        <p:spPr bwMode="auto">
          <a:xfrm>
            <a:off x="5292725" y="1484313"/>
            <a:ext cx="33829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u="sng" dirty="0">
                <a:solidFill>
                  <a:schemeClr val="tx1"/>
                </a:solidFill>
                <a:latin typeface="Arial" pitchFamily="34" charset="0"/>
                <a:cs typeface="Arial" pitchFamily="34" charset="0"/>
              </a:rPr>
              <a:t>Schwerpunkt der Kompetenzorientierung</a:t>
            </a:r>
          </a:p>
        </p:txBody>
      </p:sp>
      <p:sp>
        <p:nvSpPr>
          <p:cNvPr id="14" name="Textfeld 13"/>
          <p:cNvSpPr txBox="1">
            <a:spLocks noChangeArrowheads="1"/>
          </p:cNvSpPr>
          <p:nvPr/>
        </p:nvSpPr>
        <p:spPr bwMode="auto">
          <a:xfrm>
            <a:off x="5292725" y="5949950"/>
            <a:ext cx="32400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dirty="0" smtClean="0">
                <a:solidFill>
                  <a:schemeClr val="tx1"/>
                </a:solidFill>
                <a:latin typeface="Arial" pitchFamily="34" charset="0"/>
                <a:cs typeface="Arial" pitchFamily="34" charset="0"/>
              </a:rPr>
              <a:t>       Sachkompetenz</a:t>
            </a:r>
            <a:endParaRPr lang="de-DE" dirty="0">
              <a:solidFill>
                <a:schemeClr val="tx1"/>
              </a:solidFill>
              <a:latin typeface="Arial" pitchFamily="34" charset="0"/>
              <a:cs typeface="Arial" pitchFamily="34" charset="0"/>
            </a:endParaRPr>
          </a:p>
        </p:txBody>
      </p:sp>
      <p:sp>
        <p:nvSpPr>
          <p:cNvPr id="15" name="Textfeld 14"/>
          <p:cNvSpPr txBox="1">
            <a:spLocks noChangeArrowheads="1"/>
          </p:cNvSpPr>
          <p:nvPr/>
        </p:nvSpPr>
        <p:spPr bwMode="auto">
          <a:xfrm>
            <a:off x="5219700" y="4652963"/>
            <a:ext cx="3240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dirty="0">
                <a:solidFill>
                  <a:schemeClr val="tx1"/>
                </a:solidFill>
                <a:latin typeface="Arial" pitchFamily="34" charset="0"/>
                <a:cs typeface="Arial" pitchFamily="34" charset="0"/>
              </a:rPr>
              <a:t>Methodenkompetenz</a:t>
            </a:r>
          </a:p>
        </p:txBody>
      </p:sp>
      <p:sp>
        <p:nvSpPr>
          <p:cNvPr id="16" name="Textfeld 15"/>
          <p:cNvSpPr txBox="1">
            <a:spLocks noChangeArrowheads="1"/>
          </p:cNvSpPr>
          <p:nvPr/>
        </p:nvSpPr>
        <p:spPr bwMode="auto">
          <a:xfrm>
            <a:off x="5219700" y="3357563"/>
            <a:ext cx="32400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dirty="0">
                <a:solidFill>
                  <a:schemeClr val="tx1"/>
                </a:solidFill>
                <a:latin typeface="Arial" pitchFamily="34" charset="0"/>
                <a:cs typeface="Arial" pitchFamily="34" charset="0"/>
              </a:rPr>
              <a:t>Reflexionskompetenz</a:t>
            </a:r>
          </a:p>
        </p:txBody>
      </p:sp>
      <p:sp>
        <p:nvSpPr>
          <p:cNvPr id="17" name="Textfeld 16"/>
          <p:cNvSpPr txBox="1">
            <a:spLocks noChangeArrowheads="1"/>
          </p:cNvSpPr>
          <p:nvPr/>
        </p:nvSpPr>
        <p:spPr bwMode="auto">
          <a:xfrm>
            <a:off x="5148263" y="2492375"/>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dirty="0">
                <a:solidFill>
                  <a:schemeClr val="tx1"/>
                </a:solidFill>
                <a:latin typeface="Arial" pitchFamily="34" charset="0"/>
                <a:cs typeface="Arial" pitchFamily="34" charset="0"/>
              </a:rPr>
              <a:t>Orientierungskompetenz</a:t>
            </a:r>
          </a:p>
        </p:txBody>
      </p:sp>
      <p:sp>
        <p:nvSpPr>
          <p:cNvPr id="18" name="Pfeil nach oben und unten 17"/>
          <p:cNvSpPr>
            <a:spLocks noChangeArrowheads="1"/>
          </p:cNvSpPr>
          <p:nvPr/>
        </p:nvSpPr>
        <p:spPr bwMode="auto">
          <a:xfrm>
            <a:off x="6443663" y="2924175"/>
            <a:ext cx="360362" cy="504825"/>
          </a:xfrm>
          <a:prstGeom prst="upDownArrow">
            <a:avLst>
              <a:gd name="adj1" fmla="val 50000"/>
              <a:gd name="adj2" fmla="val 50030"/>
            </a:avLst>
          </a:prstGeom>
          <a:solidFill>
            <a:schemeClr val="accent1"/>
          </a:solidFill>
          <a:ln w="9525">
            <a:solidFill>
              <a:schemeClr val="tx1"/>
            </a:solidFill>
            <a:round/>
            <a:headEnd/>
            <a:tailEnd/>
          </a:ln>
        </p:spPr>
        <p:txBody>
          <a:bodyPr/>
          <a:lstStyle/>
          <a:p>
            <a:endParaRPr lang="de-DE" dirty="0">
              <a:latin typeface="Arial" pitchFamily="34" charset="0"/>
              <a:cs typeface="Arial" pitchFamily="34" charset="0"/>
            </a:endParaRPr>
          </a:p>
        </p:txBody>
      </p:sp>
      <p:sp>
        <p:nvSpPr>
          <p:cNvPr id="19" name="Pfeil nach oben und unten 18"/>
          <p:cNvSpPr>
            <a:spLocks noChangeArrowheads="1"/>
          </p:cNvSpPr>
          <p:nvPr/>
        </p:nvSpPr>
        <p:spPr bwMode="auto">
          <a:xfrm>
            <a:off x="6443663" y="5084763"/>
            <a:ext cx="360362" cy="936625"/>
          </a:xfrm>
          <a:prstGeom prst="upDownArrow">
            <a:avLst>
              <a:gd name="adj1" fmla="val 50000"/>
              <a:gd name="adj2" fmla="val 49985"/>
            </a:avLst>
          </a:prstGeom>
          <a:solidFill>
            <a:schemeClr val="accent1"/>
          </a:solidFill>
          <a:ln w="9525">
            <a:solidFill>
              <a:schemeClr val="tx1"/>
            </a:solidFill>
            <a:round/>
            <a:headEnd/>
            <a:tailEnd/>
          </a:ln>
        </p:spPr>
        <p:txBody>
          <a:bodyPr/>
          <a:lstStyle/>
          <a:p>
            <a:endParaRPr lang="de-DE" dirty="0">
              <a:latin typeface="Arial" pitchFamily="34" charset="0"/>
              <a:cs typeface="Arial" pitchFamily="34" charset="0"/>
            </a:endParaRPr>
          </a:p>
        </p:txBody>
      </p:sp>
      <p:sp>
        <p:nvSpPr>
          <p:cNvPr id="20" name="Pfeil nach oben und unten 19"/>
          <p:cNvSpPr>
            <a:spLocks noChangeArrowheads="1"/>
          </p:cNvSpPr>
          <p:nvPr/>
        </p:nvSpPr>
        <p:spPr bwMode="auto">
          <a:xfrm>
            <a:off x="6443663" y="3789363"/>
            <a:ext cx="360362" cy="863600"/>
          </a:xfrm>
          <a:prstGeom prst="upDownArrow">
            <a:avLst>
              <a:gd name="adj1" fmla="val 50000"/>
              <a:gd name="adj2" fmla="val 49927"/>
            </a:avLst>
          </a:prstGeom>
          <a:solidFill>
            <a:schemeClr val="accent1"/>
          </a:solidFill>
          <a:ln w="9525">
            <a:solidFill>
              <a:schemeClr val="tx1"/>
            </a:solidFill>
            <a:round/>
            <a:headEnd/>
            <a:tailEnd/>
          </a:ln>
        </p:spPr>
        <p:txBody>
          <a:bodyPr/>
          <a:lstStyle/>
          <a:p>
            <a:endParaRPr lang="de-DE" dirty="0">
              <a:latin typeface="Arial" pitchFamily="34" charset="0"/>
              <a:cs typeface="Arial" pitchFamily="34" charset="0"/>
            </a:endParaRPr>
          </a:p>
        </p:txBody>
      </p:sp>
      <p:sp>
        <p:nvSpPr>
          <p:cNvPr id="62480" name="Textfeld 20"/>
          <p:cNvSpPr txBox="1">
            <a:spLocks noChangeArrowheads="1"/>
          </p:cNvSpPr>
          <p:nvPr/>
        </p:nvSpPr>
        <p:spPr bwMode="auto">
          <a:xfrm>
            <a:off x="719137" y="1700213"/>
            <a:ext cx="4103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u="sng" dirty="0">
                <a:solidFill>
                  <a:schemeClr val="tx1"/>
                </a:solidFill>
                <a:latin typeface="Arial" pitchFamily="34" charset="0"/>
                <a:cs typeface="Arial" pitchFamily="34" charset="0"/>
              </a:rPr>
              <a:t>Konstruktion des Unterrichts</a:t>
            </a:r>
          </a:p>
        </p:txBody>
      </p:sp>
      <p:sp>
        <p:nvSpPr>
          <p:cNvPr id="22" name="Pfeil nach rechts 21"/>
          <p:cNvSpPr>
            <a:spLocks noChangeArrowheads="1"/>
          </p:cNvSpPr>
          <p:nvPr/>
        </p:nvSpPr>
        <p:spPr bwMode="auto">
          <a:xfrm rot="5400000">
            <a:off x="3061494" y="5215731"/>
            <a:ext cx="790575" cy="360363"/>
          </a:xfrm>
          <a:prstGeom prst="rightArrow">
            <a:avLst>
              <a:gd name="adj1" fmla="val 50000"/>
              <a:gd name="adj2" fmla="val 49859"/>
            </a:avLst>
          </a:prstGeom>
          <a:solidFill>
            <a:schemeClr val="accent1"/>
          </a:solidFill>
          <a:ln w="9525">
            <a:solidFill>
              <a:schemeClr val="tx1"/>
            </a:solidFill>
            <a:round/>
            <a:headEnd/>
            <a:tailEnd/>
          </a:ln>
        </p:spPr>
        <p:txBody>
          <a:bodyPr/>
          <a:lstStyle/>
          <a:p>
            <a:endParaRPr lang="de-DE" dirty="0">
              <a:latin typeface="Arial" pitchFamily="34" charset="0"/>
              <a:cs typeface="Arial" pitchFamily="34" charset="0"/>
            </a:endParaRPr>
          </a:p>
        </p:txBody>
      </p:sp>
      <p:sp>
        <p:nvSpPr>
          <p:cNvPr id="23" name="Pfeil nach rechts 22"/>
          <p:cNvSpPr>
            <a:spLocks noChangeArrowheads="1"/>
          </p:cNvSpPr>
          <p:nvPr/>
        </p:nvSpPr>
        <p:spPr bwMode="auto">
          <a:xfrm rot="5400000">
            <a:off x="3024982" y="3536156"/>
            <a:ext cx="863600" cy="360363"/>
          </a:xfrm>
          <a:prstGeom prst="rightArrow">
            <a:avLst>
              <a:gd name="adj1" fmla="val 50000"/>
              <a:gd name="adj2" fmla="val 49915"/>
            </a:avLst>
          </a:prstGeom>
          <a:solidFill>
            <a:schemeClr val="accent1"/>
          </a:solidFill>
          <a:ln w="9525">
            <a:solidFill>
              <a:schemeClr val="tx1"/>
            </a:solidFill>
            <a:round/>
            <a:headEnd/>
            <a:tailEnd/>
          </a:ln>
        </p:spPr>
        <p:txBody>
          <a:bodyPr/>
          <a:lstStyle/>
          <a:p>
            <a:endParaRPr lang="de-DE" dirty="0">
              <a:latin typeface="Arial" pitchFamily="34" charset="0"/>
              <a:cs typeface="Arial" pitchFamily="34" charset="0"/>
            </a:endParaRPr>
          </a:p>
        </p:txBody>
      </p:sp>
    </p:spTree>
    <p:extLst>
      <p:ext uri="{BB962C8B-B14F-4D97-AF65-F5344CB8AC3E}">
        <p14:creationId xmlns:p14="http://schemas.microsoft.com/office/powerpoint/2010/main" val="3839078838"/>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ke">
  <a:themeElements>
    <a:clrScheme name="Apotheke">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ke">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ke">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2395</Words>
  <Application>Microsoft Office PowerPoint</Application>
  <PresentationFormat>Bildschirmpräsentation (4:3)</PresentationFormat>
  <Paragraphs>336</Paragraphs>
  <Slides>47</Slides>
  <Notes>5</Notes>
  <HiddenSlides>0</HiddenSlides>
  <MMClips>0</MMClips>
  <ScaleCrop>false</ScaleCrop>
  <HeadingPairs>
    <vt:vector size="4" baseType="variant">
      <vt:variant>
        <vt:lpstr>Design</vt:lpstr>
      </vt:variant>
      <vt:variant>
        <vt:i4>1</vt:i4>
      </vt:variant>
      <vt:variant>
        <vt:lpstr>Folientitel</vt:lpstr>
      </vt:variant>
      <vt:variant>
        <vt:i4>47</vt:i4>
      </vt:variant>
    </vt:vector>
  </HeadingPairs>
  <TitlesOfParts>
    <vt:vector size="48" baseType="lpstr">
      <vt:lpstr>Apotheke</vt:lpstr>
      <vt:lpstr>Urteilsbildung im Geschichtsunterricht</vt:lpstr>
      <vt:lpstr>Gliederung</vt:lpstr>
      <vt:lpstr>I. Bedeutung der Urteilsbildung</vt:lpstr>
      <vt:lpstr>I. Bedeutung der Urteilsbildung</vt:lpstr>
      <vt:lpstr>I. Bedeutung der Urteilsbildung</vt:lpstr>
      <vt:lpstr>I. Bedeutung der Urteilsbildung</vt:lpstr>
      <vt:lpstr>II. Grundlegende Begriffe der Urteilsbildung</vt:lpstr>
      <vt:lpstr>II. Grundlegende Begriffe der Urteilsbildung</vt:lpstr>
      <vt:lpstr>II. Grundlegende Begriffe der urteilsbildung </vt:lpstr>
      <vt:lpstr>II. Grundlegende Begriffe der urteilsbildung </vt:lpstr>
      <vt:lpstr>II. Grundlegende Begriffe der urteilsbildung </vt:lpstr>
      <vt:lpstr>II. Grundlegende Begriffe der urteilsbildung</vt:lpstr>
      <vt:lpstr>II. Grundlegende Begriffe der urteilsbildung</vt:lpstr>
      <vt:lpstr>II. Grundlegende Begriffe der Urteilsbildung</vt:lpstr>
      <vt:lpstr>II. Grundlegende Begriffe der Urteilsbildung</vt:lpstr>
      <vt:lpstr>II. Grundlegende Begriffe der Urteilskompetenz</vt:lpstr>
      <vt:lpstr>II. Grundlegende Begriffe der Urteilskompetenz</vt:lpstr>
      <vt:lpstr>III. WEITERE Kriterien für Qualität historischer Urteile</vt:lpstr>
      <vt:lpstr>III. Kriterien historischer Urteilsbildung</vt:lpstr>
      <vt:lpstr>III. Kriterien für Qualität historischer Urteile</vt:lpstr>
      <vt:lpstr>       Beispiel I:    Die Revolution von 1848/49 –   „EINE gescheitertE, aber nicht vergeblichE REVOLUTION“ (Walter Grab)</vt:lpstr>
      <vt:lpstr>       Aufgabe 1:  Gustav Struve: Geschichte der drei Volkserhebungen in Baden 1848-1849, Bern 1849    Ludwig Häusser, Denkwürdigkeiten zur Geschichte der Badischen Revolution, Heidelberg 1851  </vt:lpstr>
      <vt:lpstr>     Zur Biographie Gustav (von) Struves     </vt:lpstr>
      <vt:lpstr>Zur Biographie Gustav (von) Struves (Seite 2)</vt:lpstr>
      <vt:lpstr>Zur Biographie Ludwig Häussers</vt:lpstr>
      <vt:lpstr>Weitere Arbeitsmaterialien:</vt:lpstr>
      <vt:lpstr>Aufgabe 2:</vt:lpstr>
      <vt:lpstr>AUFGABE 2:</vt:lpstr>
      <vt:lpstr>AUFGABE 2:</vt:lpstr>
      <vt:lpstr>PowerPoint-Präsentation</vt:lpstr>
      <vt:lpstr>PowerPoint-Präsentation</vt:lpstr>
      <vt:lpstr>Auch ein Todtentanz</vt:lpstr>
      <vt:lpstr>PowerPoint-Präsentation</vt:lpstr>
      <vt:lpstr>PowerPoint-Präsentation</vt:lpstr>
      <vt:lpstr>PowerPoint-Präsentation</vt:lpstr>
      <vt:lpstr>PowerPoint-Präsentation</vt:lpstr>
      <vt:lpstr>PowerPoint-Präsentation</vt:lpstr>
      <vt:lpstr>PowerPoint-Präsentation</vt:lpstr>
      <vt:lpstr>Biographie Carl Ludwig Kaulbachs</vt:lpstr>
      <vt:lpstr>Biographie Alfred Rethels</vt:lpstr>
      <vt:lpstr>Biographie Robert Reinicks</vt:lpstr>
      <vt:lpstr>Welches Vorgehen verlangt die Aufgabe von den Schülern?</vt:lpstr>
      <vt:lpstr>Mögliche Kriterien zur Bewertung der Urteilskompetenz</vt:lpstr>
      <vt:lpstr>Aufgabe 3:</vt:lpstr>
      <vt:lpstr> BEISPIEL II: </vt:lpstr>
      <vt:lpstr>Thema II:</vt:lpstr>
      <vt:lpstr>Literaturhinweise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Job</dc:creator>
  <cp:lastModifiedBy>Job</cp:lastModifiedBy>
  <cp:revision>93</cp:revision>
  <cp:lastPrinted>2012-09-23T20:00:14Z</cp:lastPrinted>
  <dcterms:modified xsi:type="dcterms:W3CDTF">2013-01-19T07:56:45Z</dcterms:modified>
</cp:coreProperties>
</file>