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65" r:id="rId2"/>
    <p:sldId id="281" r:id="rId3"/>
    <p:sldId id="280" r:id="rId4"/>
    <p:sldId id="289" r:id="rId5"/>
    <p:sldId id="256" r:id="rId6"/>
    <p:sldId id="304" r:id="rId7"/>
    <p:sldId id="342" r:id="rId8"/>
    <p:sldId id="334" r:id="rId9"/>
    <p:sldId id="349" r:id="rId10"/>
    <p:sldId id="325" r:id="rId11"/>
    <p:sldId id="355" r:id="rId12"/>
    <p:sldId id="327" r:id="rId13"/>
    <p:sldId id="290" r:id="rId14"/>
    <p:sldId id="328" r:id="rId15"/>
    <p:sldId id="329" r:id="rId16"/>
    <p:sldId id="330" r:id="rId17"/>
    <p:sldId id="332" r:id="rId18"/>
    <p:sldId id="358" r:id="rId19"/>
    <p:sldId id="331" r:id="rId20"/>
    <p:sldId id="338" r:id="rId21"/>
    <p:sldId id="357" r:id="rId22"/>
    <p:sldId id="344" r:id="rId23"/>
    <p:sldId id="333" r:id="rId24"/>
    <p:sldId id="356" r:id="rId25"/>
    <p:sldId id="359" r:id="rId26"/>
    <p:sldId id="348" r:id="rId27"/>
    <p:sldId id="360" r:id="rId28"/>
    <p:sldId id="273" r:id="rId29"/>
    <p:sldId id="274" r:id="rId30"/>
    <p:sldId id="287" r:id="rId31"/>
    <p:sldId id="362" r:id="rId32"/>
    <p:sldId id="361" r:id="rId33"/>
    <p:sldId id="347" r:id="rId34"/>
    <p:sldId id="282" r:id="rId35"/>
    <p:sldId id="264" r:id="rId36"/>
    <p:sldId id="284" r:id="rId37"/>
    <p:sldId id="283" r:id="rId38"/>
    <p:sldId id="364" r:id="rId39"/>
    <p:sldId id="363" r:id="rId40"/>
    <p:sldId id="285" r:id="rId4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85858"/>
    <a:srgbClr val="5B5B5B"/>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85050" autoAdjust="0"/>
  </p:normalViewPr>
  <p:slideViewPr>
    <p:cSldViewPr snapToGrid="0">
      <p:cViewPr varScale="1">
        <p:scale>
          <a:sx n="73" d="100"/>
          <a:sy n="73" d="100"/>
        </p:scale>
        <p:origin x="869" y="58"/>
      </p:cViewPr>
      <p:guideLst/>
    </p:cSldViewPr>
  </p:slideViewPr>
  <p:notesTextViewPr>
    <p:cViewPr>
      <p:scale>
        <a:sx n="1" d="1"/>
        <a:sy n="1" d="1"/>
      </p:scale>
      <p:origin x="0" y="0"/>
    </p:cViewPr>
  </p:notesTextViewPr>
  <p:notesViewPr>
    <p:cSldViewPr snapToGrid="0">
      <p:cViewPr varScale="1">
        <p:scale>
          <a:sx n="65" d="100"/>
          <a:sy n="65" d="100"/>
        </p:scale>
        <p:origin x="845" y="3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58FA2-2BE2-499E-BD95-B380EEEC2A28}" type="datetimeFigureOut">
              <a:rPr lang="de-DE" smtClean="0"/>
              <a:t>10.03.2022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3EF7B-9AFC-4096-B37D-72AD3E079851}" type="slidenum">
              <a:rPr lang="de-DE" smtClean="0"/>
              <a:t>‹Nr.›</a:t>
            </a:fld>
            <a:endParaRPr lang="de-DE"/>
          </a:p>
        </p:txBody>
      </p:sp>
    </p:spTree>
    <p:extLst>
      <p:ext uri="{BB962C8B-B14F-4D97-AF65-F5344CB8AC3E}">
        <p14:creationId xmlns:p14="http://schemas.microsoft.com/office/powerpoint/2010/main" val="422065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bpb.de/geschichte/zeitgeschichte/prag-1968/274349/zeitzeugenfotos-vom-einmarsch-in-prag-am-21-august-1968?show=image&amp;i=274358"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89013" y="0"/>
            <a:ext cx="2889250" cy="1625600"/>
          </a:xfrm>
        </p:spPr>
      </p:sp>
      <p:sp>
        <p:nvSpPr>
          <p:cNvPr id="3" name="Notizenplatzhalter 2"/>
          <p:cNvSpPr>
            <a:spLocks noGrp="1"/>
          </p:cNvSpPr>
          <p:nvPr>
            <p:ph type="body" idx="1"/>
          </p:nvPr>
        </p:nvSpPr>
        <p:spPr>
          <a:xfrm>
            <a:off x="410308" y="1762126"/>
            <a:ext cx="6154615" cy="7245350"/>
          </a:xfrm>
        </p:spPr>
        <p:txBody>
          <a:bodyPr/>
          <a:lstStyle/>
          <a:p>
            <a:r>
              <a:rPr lang="de-DE" b="0" i="0" kern="1200" dirty="0">
                <a:solidFill>
                  <a:schemeClr val="tx1"/>
                </a:solidFill>
                <a:effectLst/>
                <a:latin typeface="+mn-lt"/>
                <a:ea typeface="+mn-ea"/>
                <a:cs typeface="+mn-cs"/>
              </a:rPr>
              <a:t>Das Foto ist vermutlich die Ikone des Prager Frühlings. Ein Mann steht mit </a:t>
            </a:r>
            <a:r>
              <a:rPr lang="de-DE" b="0" i="0" kern="1200" dirty="0" err="1">
                <a:solidFill>
                  <a:schemeClr val="tx1"/>
                </a:solidFill>
                <a:effectLst/>
                <a:latin typeface="+mn-lt"/>
                <a:ea typeface="+mn-ea"/>
                <a:cs typeface="+mn-cs"/>
              </a:rPr>
              <a:t>entblöster</a:t>
            </a:r>
            <a:r>
              <a:rPr lang="de-DE" b="0" i="0" kern="1200" dirty="0">
                <a:solidFill>
                  <a:schemeClr val="tx1"/>
                </a:solidFill>
                <a:effectLst/>
                <a:latin typeface="+mn-lt"/>
                <a:ea typeface="+mn-ea"/>
                <a:cs typeface="+mn-cs"/>
              </a:rPr>
              <a:t> Brust vor einem Panzer, der seine Kanone auf ihn gerichtet hat. </a:t>
            </a:r>
            <a:r>
              <a:rPr lang="de-DE" b="0" i="0" u="none" strike="noStrike" kern="1200" baseline="0" dirty="0">
                <a:solidFill>
                  <a:schemeClr val="tx1"/>
                </a:solidFill>
                <a:latin typeface="+mn-lt"/>
                <a:ea typeface="+mn-ea"/>
                <a:cs typeface="+mn-cs"/>
              </a:rPr>
              <a:t>Dieses Bild galt lange Zeit als das Bild eines Namenlosen. Erst viele Jahre später wurde der Name des Freiheitskämpfers bekannt. Niemand musste ihn jedoch kennen, um das Foto zu verstehen. Auch über die Umstände, die zu dem festgehaltenen Moment führten, muss man nicht informiert sein: Die Aussage dieses Bildes wiederholt sich mit jeder neuen staatlichen Unterdrückung, mit jeder neuen Verletzung des fundamentalsten Menschenrechts, der Freiheit. Es zeigt die Kälte der Unterdrückung und die Verzweiflung eines Unterdrückten. Dennoch macht es nicht mutlos, denn trotz der offensichtlichen Chancenlosigkeit des Freiheitskämpfers gehen von diesem Bild Hoffnung und Kraft aus.</a:t>
            </a:r>
          </a:p>
          <a:p>
            <a:r>
              <a:rPr lang="de-DE" b="0" i="0" u="none" strike="noStrike" kern="1200" baseline="0" dirty="0">
                <a:solidFill>
                  <a:schemeClr val="tx1"/>
                </a:solidFill>
                <a:latin typeface="+mn-lt"/>
                <a:ea typeface="+mn-ea"/>
                <a:cs typeface="+mn-cs"/>
              </a:rPr>
              <a:t>Das Foto vermittelt, dass keine Waffen der Welt den Freiheitsdrang des Menschen brechen kann. Missbrauch staatlicher Gewalt muss scheitern, da sie eine innere Akzeptanz in der Mehrheit der Bevölkerung nicht erreichen kann. Ein System, das nicht frei gewählt ist, wird an genau dieser Unfreiheit seiner Bürger zugrunde gehen. Nicht also der waffenlose Freiheitskampfer ist chancenlos, sondern langfristig das unterdrückende Regime. Noch mehr als die politische Aussage des Bildes beeindruckt jedoch die mutige Entschlossenheit dieses Mannes.</a:t>
            </a:r>
          </a:p>
          <a:p>
            <a:r>
              <a:rPr lang="de-DE" b="0" i="0" u="none" strike="noStrike" kern="1200" baseline="0" dirty="0">
                <a:solidFill>
                  <a:schemeClr val="tx1"/>
                </a:solidFill>
                <a:latin typeface="+mn-lt"/>
                <a:ea typeface="+mn-ea"/>
                <a:cs typeface="+mn-cs"/>
              </a:rPr>
              <a:t>Es muss immer Menschen geben, die als erste den Mut finden, aufzustehen und sich zu wehren. Menschen, die bereit sind, für ein Ideal ihr Leben zu riskieren. Solche, deren höchste Autorität keine staatliche Ordnung, sondern das Gewissen ist. </a:t>
            </a:r>
          </a:p>
          <a:p>
            <a:r>
              <a:rPr lang="de-DE" b="0" i="0" u="none" strike="noStrike" kern="1200" baseline="0" dirty="0">
                <a:solidFill>
                  <a:schemeClr val="tx1"/>
                </a:solidFill>
                <a:latin typeface="+mn-lt"/>
                <a:ea typeface="+mn-ea"/>
                <a:cs typeface="+mn-cs"/>
              </a:rPr>
              <a:t>Ich habe das Privileg genossen, vor so eine Gewissensfrage nie gestellt worden zu sein. Im Gegenteil. In unserem Alltag ist es leicht, aus den Augen zu verlieren, dass es Werte gibt, für die es sich nicht nur zu kämpfen lohnt, sondern für die einem Menschen das Äußerste abverlangt werden kann. </a:t>
            </a:r>
          </a:p>
          <a:p>
            <a:r>
              <a:rPr lang="de-DE" b="0" i="0" u="none" strike="noStrike" kern="1200" baseline="0" dirty="0">
                <a:solidFill>
                  <a:schemeClr val="tx1"/>
                </a:solidFill>
                <a:latin typeface="+mn-lt"/>
                <a:ea typeface="+mn-ea"/>
                <a:cs typeface="+mn-cs"/>
              </a:rPr>
              <a:t>Solchen Menschen wie diesen will der Kursstufenunterricht der 12. Klasse einen Platz geben, auch im Sinne einer </a:t>
            </a:r>
            <a:r>
              <a:rPr lang="de-DE" b="0" i="0" u="none" strike="noStrike" kern="1200" baseline="0" dirty="0" err="1">
                <a:solidFill>
                  <a:schemeClr val="tx1"/>
                </a:solidFill>
                <a:latin typeface="+mn-lt"/>
                <a:ea typeface="+mn-ea"/>
                <a:cs typeface="+mn-cs"/>
              </a:rPr>
              <a:t>Demokratierziehung</a:t>
            </a:r>
            <a:r>
              <a:rPr lang="de-DE" b="0" i="0" u="none" strike="noStrike" kern="1200" baseline="0" dirty="0">
                <a:solidFill>
                  <a:schemeClr val="tx1"/>
                </a:solidFill>
                <a:latin typeface="+mn-lt"/>
                <a:ea typeface="+mn-ea"/>
                <a:cs typeface="+mn-cs"/>
              </a:rPr>
              <a:t>, sich nicht mit den vielen kleinen Ungerechtigkeiten in unserer Gesellschaft abzufinden, obwohl wir alle die Freiheit besitzen, uns gegen sie zu wehren, mit dem Aufruf zur Zivilcourage.</a:t>
            </a:r>
          </a:p>
          <a:p>
            <a:r>
              <a:rPr lang="de-DE" b="0" i="0" kern="1200" dirty="0">
                <a:solidFill>
                  <a:schemeClr val="tx1"/>
                </a:solidFill>
                <a:effectLst/>
                <a:latin typeface="+mn-lt"/>
                <a:ea typeface="+mn-ea"/>
                <a:cs typeface="+mn-cs"/>
              </a:rPr>
              <a:t>Auch der Fotograf des Bildes galt lange Zeit als unbekannt und wurde nicht berühmt. Das Foto ging unter falschem Namen und Copyright um die Welt und gewann eine Reihe von internationalen Fotopreisen. Erst später wurde durch den Sohn des Fotografen der Name bekannt. Es stammt von </a:t>
            </a:r>
            <a:r>
              <a:rPr lang="de-DE" i="1" kern="1200" dirty="0">
                <a:solidFill>
                  <a:schemeClr val="tx1"/>
                </a:solidFill>
                <a:latin typeface="+mn-lt"/>
                <a:ea typeface="+mn-ea"/>
                <a:cs typeface="+mn-cs"/>
              </a:rPr>
              <a:t>Ladislav </a:t>
            </a:r>
            <a:r>
              <a:rPr lang="de-DE" i="1" kern="1200" dirty="0" err="1">
                <a:solidFill>
                  <a:schemeClr val="tx1"/>
                </a:solidFill>
                <a:latin typeface="+mn-lt"/>
                <a:ea typeface="+mn-ea"/>
                <a:cs typeface="+mn-cs"/>
              </a:rPr>
              <a:t>Bielik</a:t>
            </a:r>
            <a:r>
              <a:rPr lang="de-DE" i="1" kern="1200" dirty="0">
                <a:solidFill>
                  <a:schemeClr val="tx1"/>
                </a:solidFill>
                <a:latin typeface="+mn-lt"/>
                <a:ea typeface="+mn-ea"/>
                <a:cs typeface="+mn-cs"/>
              </a:rPr>
              <a:t>.</a:t>
            </a:r>
          </a:p>
          <a:p>
            <a:r>
              <a:rPr lang="de-DE" b="0" i="0" kern="1200" dirty="0">
                <a:solidFill>
                  <a:schemeClr val="tx1"/>
                </a:solidFill>
                <a:effectLst/>
                <a:latin typeface="+mn-lt"/>
                <a:ea typeface="+mn-ea"/>
                <a:cs typeface="+mn-cs"/>
              </a:rPr>
              <a:t>Das Foto entstand auch nicht in Prag, sondern in Bratislava. Und der Mann, der sich so couragiert dem sowjetischen Panzer in den Weg stellt, ist der Slowake Emil Gallo. "Der Tag begann für uns eigentlich ganz normal," erinnert sich seine Tochter Emilia </a:t>
            </a:r>
            <a:r>
              <a:rPr lang="de-DE" b="0" i="0" kern="1200" dirty="0" err="1">
                <a:solidFill>
                  <a:schemeClr val="tx1"/>
                </a:solidFill>
                <a:effectLst/>
                <a:latin typeface="+mn-lt"/>
                <a:ea typeface="+mn-ea"/>
                <a:cs typeface="+mn-cs"/>
              </a:rPr>
              <a:t>Gogova</a:t>
            </a:r>
            <a:r>
              <a:rPr lang="de-DE" b="0" i="0" kern="1200" dirty="0">
                <a:solidFill>
                  <a:schemeClr val="tx1"/>
                </a:solidFill>
                <a:effectLst/>
                <a:latin typeface="+mn-lt"/>
                <a:ea typeface="+mn-ea"/>
                <a:cs typeface="+mn-cs"/>
              </a:rPr>
              <a:t>. "Vater ist morgens früh aufgestanden und zur Arbeit gegangen bei en Stadtwerken. Er war eigentlich völlig unpolitisch." Gallo hat der Familie nie ein Wort über diesen Tag erzählt. Erst nach seinem Tod (1972) stieß sie auf einen Zeitungsausschnitt mit dem Foto ihres Vaters, wie der Historiker Guido Knopp für sein Buch "100 Jahre - Die Bilder des Jahrhunderts" recherchiert hat.</a:t>
            </a:r>
          </a:p>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1</a:t>
            </a:fld>
            <a:endParaRPr lang="de-DE"/>
          </a:p>
        </p:txBody>
      </p:sp>
    </p:spTree>
    <p:extLst>
      <p:ext uri="{BB962C8B-B14F-4D97-AF65-F5344CB8AC3E}">
        <p14:creationId xmlns:p14="http://schemas.microsoft.com/office/powerpoint/2010/main" val="3494381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10</a:t>
            </a:fld>
            <a:endParaRPr lang="de-DE"/>
          </a:p>
        </p:txBody>
      </p:sp>
    </p:spTree>
    <p:extLst>
      <p:ext uri="{BB962C8B-B14F-4D97-AF65-F5344CB8AC3E}">
        <p14:creationId xmlns:p14="http://schemas.microsoft.com/office/powerpoint/2010/main" val="3306630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11</a:t>
            </a:fld>
            <a:endParaRPr lang="de-DE"/>
          </a:p>
        </p:txBody>
      </p:sp>
    </p:spTree>
    <p:extLst>
      <p:ext uri="{BB962C8B-B14F-4D97-AF65-F5344CB8AC3E}">
        <p14:creationId xmlns:p14="http://schemas.microsoft.com/office/powerpoint/2010/main" val="3873744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12</a:t>
            </a:fld>
            <a:endParaRPr lang="de-DE"/>
          </a:p>
        </p:txBody>
      </p:sp>
    </p:spTree>
    <p:extLst>
      <p:ext uri="{BB962C8B-B14F-4D97-AF65-F5344CB8AC3E}">
        <p14:creationId xmlns:p14="http://schemas.microsoft.com/office/powerpoint/2010/main" val="935012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kern="1200" dirty="0">
                <a:solidFill>
                  <a:schemeClr val="tx1"/>
                </a:solidFill>
                <a:effectLst/>
                <a:latin typeface="+mn-lt"/>
                <a:ea typeface="+mn-ea"/>
                <a:cs typeface="+mn-cs"/>
              </a:rPr>
              <a:t>Bilder zeigen die pazifistische Haltung der Bevölkerung, die zunächst versuchte, mit den Soldaten zu diskutieren. Dann wurde beschlossen, sie schlicht zu ignorieren. Dies überraschte die einmarschierten Soldaten - sie trafen nicht die gewalttätigen "Konterrevolutionäre" an, die ihre heimische Propaganda ihnen weisgemacht hatte.</a:t>
            </a:r>
          </a:p>
          <a:p>
            <a:br>
              <a:rPr lang="de-DE" sz="1200" b="0" i="0" u="none" strike="noStrike" kern="1200" dirty="0">
                <a:solidFill>
                  <a:schemeClr val="tx1"/>
                </a:solidFill>
                <a:effectLst/>
                <a:latin typeface="+mn-lt"/>
                <a:ea typeface="+mn-ea"/>
                <a:cs typeface="+mn-cs"/>
                <a:hlinkClick r:id="rId3" tooltip="Zeitzeugenfotos vom Einmarsch in Prag am 21. August 1968"/>
              </a:rPr>
            </a:br>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13</a:t>
            </a:fld>
            <a:endParaRPr lang="de-DE"/>
          </a:p>
        </p:txBody>
      </p:sp>
    </p:spTree>
    <p:extLst>
      <p:ext uri="{BB962C8B-B14F-4D97-AF65-F5344CB8AC3E}">
        <p14:creationId xmlns:p14="http://schemas.microsoft.com/office/powerpoint/2010/main" val="3291676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EF3EF7B-9AFC-4096-B37D-72AD3E079851}" type="slidenum">
              <a:rPr lang="de-DE" smtClean="0"/>
              <a:t>14</a:t>
            </a:fld>
            <a:endParaRPr lang="de-DE"/>
          </a:p>
        </p:txBody>
      </p:sp>
    </p:spTree>
    <p:extLst>
      <p:ext uri="{BB962C8B-B14F-4D97-AF65-F5344CB8AC3E}">
        <p14:creationId xmlns:p14="http://schemas.microsoft.com/office/powerpoint/2010/main" val="4156061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15</a:t>
            </a:fld>
            <a:endParaRPr lang="de-DE"/>
          </a:p>
        </p:txBody>
      </p:sp>
    </p:spTree>
    <p:extLst>
      <p:ext uri="{BB962C8B-B14F-4D97-AF65-F5344CB8AC3E}">
        <p14:creationId xmlns:p14="http://schemas.microsoft.com/office/powerpoint/2010/main" val="1624923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16</a:t>
            </a:fld>
            <a:endParaRPr lang="de-DE"/>
          </a:p>
        </p:txBody>
      </p:sp>
    </p:spTree>
    <p:extLst>
      <p:ext uri="{BB962C8B-B14F-4D97-AF65-F5344CB8AC3E}">
        <p14:creationId xmlns:p14="http://schemas.microsoft.com/office/powerpoint/2010/main" val="2085137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17</a:t>
            </a:fld>
            <a:endParaRPr lang="de-DE"/>
          </a:p>
        </p:txBody>
      </p:sp>
    </p:spTree>
    <p:extLst>
      <p:ext uri="{BB962C8B-B14F-4D97-AF65-F5344CB8AC3E}">
        <p14:creationId xmlns:p14="http://schemas.microsoft.com/office/powerpoint/2010/main" val="2892173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D287B24-2BC3-4B8F-9C09-138DE67FD419}" type="slidenum">
              <a:rPr lang="de-DE" smtClean="0"/>
              <a:t>18</a:t>
            </a:fld>
            <a:endParaRPr lang="de-DE"/>
          </a:p>
        </p:txBody>
      </p:sp>
    </p:spTree>
    <p:extLst>
      <p:ext uri="{BB962C8B-B14F-4D97-AF65-F5344CB8AC3E}">
        <p14:creationId xmlns:p14="http://schemas.microsoft.com/office/powerpoint/2010/main" val="2922262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19</a:t>
            </a:fld>
            <a:endParaRPr lang="de-DE"/>
          </a:p>
        </p:txBody>
      </p:sp>
    </p:spTree>
    <p:extLst>
      <p:ext uri="{BB962C8B-B14F-4D97-AF65-F5344CB8AC3E}">
        <p14:creationId xmlns:p14="http://schemas.microsoft.com/office/powerpoint/2010/main" val="366365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de-DE" dirty="0"/>
              <a:t>Prager Frühling – Charta 77 – Samtene Revolution 1989</a:t>
            </a:r>
          </a:p>
        </p:txBody>
      </p:sp>
      <p:sp>
        <p:nvSpPr>
          <p:cNvPr id="4" name="Foliennummernplatzhalter 3"/>
          <p:cNvSpPr>
            <a:spLocks noGrp="1"/>
          </p:cNvSpPr>
          <p:nvPr>
            <p:ph type="sldNum" sz="quarter" idx="5"/>
          </p:nvPr>
        </p:nvSpPr>
        <p:spPr/>
        <p:txBody>
          <a:bodyPr/>
          <a:lstStyle/>
          <a:p>
            <a:fld id="{2D287B24-2BC3-4B8F-9C09-138DE67FD419}" type="slidenum">
              <a:rPr lang="de-DE" smtClean="0"/>
              <a:t>2</a:t>
            </a:fld>
            <a:endParaRPr lang="de-DE"/>
          </a:p>
        </p:txBody>
      </p:sp>
    </p:spTree>
    <p:extLst>
      <p:ext uri="{BB962C8B-B14F-4D97-AF65-F5344CB8AC3E}">
        <p14:creationId xmlns:p14="http://schemas.microsoft.com/office/powerpoint/2010/main" val="1845114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20</a:t>
            </a:fld>
            <a:endParaRPr lang="de-DE"/>
          </a:p>
        </p:txBody>
      </p:sp>
    </p:spTree>
    <p:extLst>
      <p:ext uri="{BB962C8B-B14F-4D97-AF65-F5344CB8AC3E}">
        <p14:creationId xmlns:p14="http://schemas.microsoft.com/office/powerpoint/2010/main" val="2455898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287338"/>
            <a:ext cx="5486400" cy="3086100"/>
          </a:xfrm>
        </p:spPr>
      </p:sp>
      <p:sp>
        <p:nvSpPr>
          <p:cNvPr id="3" name="Notizenplatzhalter 2"/>
          <p:cNvSpPr>
            <a:spLocks noGrp="1"/>
          </p:cNvSpPr>
          <p:nvPr>
            <p:ph type="body" idx="1"/>
          </p:nvPr>
        </p:nvSpPr>
        <p:spPr>
          <a:xfrm>
            <a:off x="685800" y="3528646"/>
            <a:ext cx="5486400" cy="5462954"/>
          </a:xfrm>
        </p:spPr>
        <p:txBody>
          <a:bodyPr/>
          <a:lstStyle/>
          <a:p>
            <a:r>
              <a:rPr lang="de-DE" sz="1200" b="0" i="0" kern="1200" dirty="0">
                <a:solidFill>
                  <a:schemeClr val="tx1"/>
                </a:solidFill>
                <a:effectLst/>
                <a:latin typeface="+mn-lt"/>
                <a:ea typeface="+mn-ea"/>
                <a:cs typeface="+mn-cs"/>
              </a:rPr>
              <a:t>Auch wenn der Trailer nur auf Tschechisch ist, verstehen die </a:t>
            </a:r>
            <a:r>
              <a:rPr lang="de-DE" sz="1200" b="0" i="0" kern="1200" dirty="0" err="1">
                <a:solidFill>
                  <a:schemeClr val="tx1"/>
                </a:solidFill>
                <a:effectLst/>
                <a:latin typeface="+mn-lt"/>
                <a:ea typeface="+mn-ea"/>
                <a:cs typeface="+mn-cs"/>
              </a:rPr>
              <a:t>SuS</a:t>
            </a:r>
            <a:r>
              <a:rPr lang="de-DE" sz="1200" b="0" i="0" kern="1200" dirty="0">
                <a:solidFill>
                  <a:schemeClr val="tx1"/>
                </a:solidFill>
                <a:effectLst/>
                <a:latin typeface="+mn-lt"/>
                <a:ea typeface="+mn-ea"/>
                <a:cs typeface="+mn-cs"/>
              </a:rPr>
              <a:t> den Inhalt (https://www.goethe.de/ins/cz/prj/jug/kul/de16665375.htm):</a:t>
            </a:r>
          </a:p>
          <a:p>
            <a:endParaRPr lang="de-DE" dirty="0"/>
          </a:p>
        </p:txBody>
      </p:sp>
      <p:sp>
        <p:nvSpPr>
          <p:cNvPr id="4" name="Foliennummernplatzhalter 3"/>
          <p:cNvSpPr>
            <a:spLocks noGrp="1"/>
          </p:cNvSpPr>
          <p:nvPr>
            <p:ph type="sldNum" sz="quarter" idx="5"/>
          </p:nvPr>
        </p:nvSpPr>
        <p:spPr/>
        <p:txBody>
          <a:bodyPr/>
          <a:lstStyle/>
          <a:p>
            <a:fld id="{0EF3EF7B-9AFC-4096-B37D-72AD3E079851}" type="slidenum">
              <a:rPr lang="de-DE" smtClean="0"/>
              <a:t>21</a:t>
            </a:fld>
            <a:endParaRPr lang="de-DE"/>
          </a:p>
        </p:txBody>
      </p:sp>
    </p:spTree>
    <p:extLst>
      <p:ext uri="{BB962C8B-B14F-4D97-AF65-F5344CB8AC3E}">
        <p14:creationId xmlns:p14="http://schemas.microsoft.com/office/powerpoint/2010/main" val="1853329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22</a:t>
            </a:fld>
            <a:endParaRPr lang="de-DE"/>
          </a:p>
        </p:txBody>
      </p:sp>
    </p:spTree>
    <p:extLst>
      <p:ext uri="{BB962C8B-B14F-4D97-AF65-F5344CB8AC3E}">
        <p14:creationId xmlns:p14="http://schemas.microsoft.com/office/powerpoint/2010/main" val="8635881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sz="1200" dirty="0">
                <a:solidFill>
                  <a:schemeClr val="bg1"/>
                </a:solidFill>
              </a:rPr>
              <a:t>1. Die Phase der Wahrnehmung. Sie wurde am 23. März 1968 in Dresden abgeschlossen und gegenüber den Tschechen und Slowaken mit der Bekanntgabe der politischen Forderungen nach Restauration verbunden. Die folgenden Phasen wurden von der Suche nach einem Weg zur Durchsetzung der Dresdener Forderungen bestimmt.</a:t>
            </a:r>
          </a:p>
          <a:p>
            <a:pPr marL="0" indent="0">
              <a:buNone/>
            </a:pPr>
            <a:r>
              <a:rPr lang="de-DE" sz="1200" dirty="0">
                <a:solidFill>
                  <a:schemeClr val="bg1"/>
                </a:solidFill>
              </a:rPr>
              <a:t>2. Die Phase des politischen und militärischen Drucks von Ende März bis Ende Juni 1968.</a:t>
            </a:r>
          </a:p>
          <a:p>
            <a:pPr marL="0" indent="0">
              <a:buNone/>
            </a:pPr>
            <a:r>
              <a:rPr lang="de-DE" sz="1200" dirty="0">
                <a:solidFill>
                  <a:schemeClr val="bg1"/>
                </a:solidFill>
              </a:rPr>
              <a:t>3. Die Phase des Manifests der "2000 Worte", die Breschnew als "Emser Depesche" nutzte, um den Druck auf die Reformer zu erhöhen, von Ende Juni bis Mitte Juli 1968. Die Würfel zum Einmarsch fielen schließlich Mitte Juli in Warschau, als die "Warschauer Fünf" Dubcek ein Ultimatum setzten.</a:t>
            </a:r>
          </a:p>
          <a:p>
            <a:pPr marL="0" indent="0">
              <a:buNone/>
            </a:pPr>
            <a:r>
              <a:rPr lang="de-DE" sz="1200" dirty="0">
                <a:solidFill>
                  <a:schemeClr val="bg1"/>
                </a:solidFill>
              </a:rPr>
              <a:t>4. Die letzte Phase ab dem 17. Juli, als das Politbüro grundsätzlich über die militärische Aktion und die politische Vorbereitung des bürokratischen Putsches in Prag entschied bis zur militärischen Intervention.</a:t>
            </a:r>
          </a:p>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23</a:t>
            </a:fld>
            <a:endParaRPr lang="de-DE"/>
          </a:p>
        </p:txBody>
      </p:sp>
    </p:spTree>
    <p:extLst>
      <p:ext uri="{BB962C8B-B14F-4D97-AF65-F5344CB8AC3E}">
        <p14:creationId xmlns:p14="http://schemas.microsoft.com/office/powerpoint/2010/main" val="21100374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sz="1200" dirty="0">
                <a:solidFill>
                  <a:schemeClr val="bg1"/>
                </a:solidFill>
              </a:rPr>
              <a:t>1. Die Phase der Wahrnehmung. Sie wurde am 23. März 1968 in Dresden abgeschlossen und gegenüber den Tschechen und Slowaken mit der Bekanntgabe der politischen Forderungen nach Restauration verbunden. Die folgenden Phasen wurden von der Suche nach einem Weg zur Durchsetzung der Dresdener Forderungen bestimmt.</a:t>
            </a:r>
          </a:p>
          <a:p>
            <a:pPr marL="0" indent="0">
              <a:buNone/>
            </a:pPr>
            <a:r>
              <a:rPr lang="de-DE" sz="1200" dirty="0">
                <a:solidFill>
                  <a:schemeClr val="bg1"/>
                </a:solidFill>
              </a:rPr>
              <a:t>2. Die Phase des politischen und militärischen Drucks von Ende März bis Ende Juni 1968.</a:t>
            </a:r>
          </a:p>
          <a:p>
            <a:pPr marL="0" indent="0">
              <a:buNone/>
            </a:pPr>
            <a:r>
              <a:rPr lang="de-DE" sz="1200" dirty="0">
                <a:solidFill>
                  <a:schemeClr val="bg1"/>
                </a:solidFill>
              </a:rPr>
              <a:t>3. Die Phase des Manifests der "2000 Worte", die Breschnew als "Emser Depesche" nutzte, um den Druck auf die Reformer zu erhöhen, von Ende Juni bis Mitte Juli 1968. Die Würfel zum Einmarsch fielen schließlich Mitte Juli in Warschau, als die "Warschauer Fünf" Dubcek ein Ultimatum setzten.</a:t>
            </a:r>
          </a:p>
          <a:p>
            <a:pPr marL="0" indent="0">
              <a:buNone/>
            </a:pPr>
            <a:r>
              <a:rPr lang="de-DE" sz="1200" dirty="0">
                <a:solidFill>
                  <a:schemeClr val="bg1"/>
                </a:solidFill>
              </a:rPr>
              <a:t>4. Die letzte Phase ab dem 17. Juli, als das Politbüro grundsätzlich über die militärische Aktion und die politische Vorbereitung des bürokratischen Putsches in Prag entschied bis zur militärischen Intervention.</a:t>
            </a:r>
          </a:p>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24</a:t>
            </a:fld>
            <a:endParaRPr lang="de-DE"/>
          </a:p>
        </p:txBody>
      </p:sp>
    </p:spTree>
    <p:extLst>
      <p:ext uri="{BB962C8B-B14F-4D97-AF65-F5344CB8AC3E}">
        <p14:creationId xmlns:p14="http://schemas.microsoft.com/office/powerpoint/2010/main" val="15830703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EF3EF7B-9AFC-4096-B37D-72AD3E079851}" type="slidenum">
              <a:rPr lang="de-DE" smtClean="0"/>
              <a:t>25</a:t>
            </a:fld>
            <a:endParaRPr lang="de-DE"/>
          </a:p>
        </p:txBody>
      </p:sp>
    </p:spTree>
    <p:extLst>
      <p:ext uri="{BB962C8B-B14F-4D97-AF65-F5344CB8AC3E}">
        <p14:creationId xmlns:p14="http://schemas.microsoft.com/office/powerpoint/2010/main" val="1791743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26</a:t>
            </a:fld>
            <a:endParaRPr lang="de-DE"/>
          </a:p>
        </p:txBody>
      </p:sp>
    </p:spTree>
    <p:extLst>
      <p:ext uri="{BB962C8B-B14F-4D97-AF65-F5344CB8AC3E}">
        <p14:creationId xmlns:p14="http://schemas.microsoft.com/office/powerpoint/2010/main" val="4057315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EF3EF7B-9AFC-4096-B37D-72AD3E079851}" type="slidenum">
              <a:rPr lang="de-DE" smtClean="0"/>
              <a:t>27</a:t>
            </a:fld>
            <a:endParaRPr lang="de-DE"/>
          </a:p>
        </p:txBody>
      </p:sp>
    </p:spTree>
    <p:extLst>
      <p:ext uri="{BB962C8B-B14F-4D97-AF65-F5344CB8AC3E}">
        <p14:creationId xmlns:p14="http://schemas.microsoft.com/office/powerpoint/2010/main" val="1928569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sz="1200" dirty="0">
                <a:solidFill>
                  <a:schemeClr val="bg1"/>
                </a:solidFill>
              </a:rPr>
              <a:t>1. Die Phase der Wahrnehmung. Sie wurde am 23. März 1968 in Dresden abgeschlossen und gegenüber den Tschechen und Slowaken mit der Bekanntgabe der politischen Forderungen nach Restauration verbunden. Die folgenden Phasen wurden von der Suche nach einem Weg zur Durchsetzung der Dresdener Forderungen bestimmt.</a:t>
            </a:r>
          </a:p>
          <a:p>
            <a:pPr marL="0" indent="0">
              <a:buNone/>
            </a:pPr>
            <a:r>
              <a:rPr lang="de-DE" sz="1200" dirty="0">
                <a:solidFill>
                  <a:schemeClr val="bg1"/>
                </a:solidFill>
              </a:rPr>
              <a:t>2. Die Phase des politischen und militärischen Drucks von Ende März bis Ende Juni 1968.</a:t>
            </a:r>
          </a:p>
          <a:p>
            <a:pPr marL="0" indent="0">
              <a:buNone/>
            </a:pPr>
            <a:r>
              <a:rPr lang="de-DE" sz="1200" dirty="0">
                <a:solidFill>
                  <a:schemeClr val="bg1"/>
                </a:solidFill>
              </a:rPr>
              <a:t>3. Die Phase des Manifests der "2000 Worte", die Breschnew als "Emser Depesche" nutzte, um den Druck auf die Reformer zu erhöhen, von Ende Juni bis Mitte Juli 1968. Die Würfel zum Einmarsch fielen schließlich Mitte Juli in Warschau, als die "Warschauer Fünf" Dubcek ein Ultimatum setzten.</a:t>
            </a:r>
          </a:p>
          <a:p>
            <a:pPr marL="0" indent="0">
              <a:buNone/>
            </a:pPr>
            <a:r>
              <a:rPr lang="de-DE" sz="1200" dirty="0">
                <a:solidFill>
                  <a:schemeClr val="bg1"/>
                </a:solidFill>
              </a:rPr>
              <a:t>4. Die letzte Phase ab dem 17. Juli, als das Politbüro grundsätzlich über die militärische Aktion und die politische Vorbereitung des bürokratischen Putsches in Prag entschied bis zur militärischen Intervention.</a:t>
            </a:r>
          </a:p>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28</a:t>
            </a:fld>
            <a:endParaRPr lang="de-DE"/>
          </a:p>
        </p:txBody>
      </p:sp>
    </p:spTree>
    <p:extLst>
      <p:ext uri="{BB962C8B-B14F-4D97-AF65-F5344CB8AC3E}">
        <p14:creationId xmlns:p14="http://schemas.microsoft.com/office/powerpoint/2010/main" val="3279699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kern="1200" dirty="0">
                <a:solidFill>
                  <a:schemeClr val="tx1"/>
                </a:solidFill>
                <a:effectLst/>
                <a:latin typeface="+mn-lt"/>
                <a:ea typeface="+mn-ea"/>
                <a:cs typeface="+mn-cs"/>
              </a:rPr>
              <a:t>Mit der Veröffentlichung in der Weltpresse hatten die Bürgerrechtler die allgegenwärtige Staatssicherheit blamiert und sich internationale Aufmerksamkeit gesichert. Einer der Sprecher der Bewegung, der Philosoph Jan </a:t>
            </a:r>
            <a:r>
              <a:rPr lang="de-DE" sz="1200" b="0" i="0" kern="1200" dirty="0" err="1">
                <a:solidFill>
                  <a:schemeClr val="tx1"/>
                </a:solidFill>
                <a:effectLst/>
                <a:latin typeface="+mn-lt"/>
                <a:ea typeface="+mn-ea"/>
                <a:cs typeface="+mn-cs"/>
              </a:rPr>
              <a:t>Patočka</a:t>
            </a:r>
            <a:r>
              <a:rPr lang="de-DE" sz="1200" b="0" i="0" kern="1200" dirty="0">
                <a:solidFill>
                  <a:schemeClr val="tx1"/>
                </a:solidFill>
                <a:effectLst/>
                <a:latin typeface="+mn-lt"/>
                <a:ea typeface="+mn-ea"/>
                <a:cs typeface="+mn-cs"/>
              </a:rPr>
              <a:t>, wurde einige Wochen später vom niederländischen Außenminister Max van der Stoel in dessen Prager Hotelzimmer empfangen, wo </a:t>
            </a:r>
            <a:r>
              <a:rPr lang="de-DE" sz="1200" b="0" i="0" kern="1200" dirty="0" err="1">
                <a:solidFill>
                  <a:schemeClr val="tx1"/>
                </a:solidFill>
                <a:effectLst/>
                <a:latin typeface="+mn-lt"/>
                <a:ea typeface="+mn-ea"/>
                <a:cs typeface="+mn-cs"/>
              </a:rPr>
              <a:t>Patočka</a:t>
            </a:r>
            <a:r>
              <a:rPr lang="de-DE" sz="1200" b="0" i="0" kern="1200" dirty="0">
                <a:solidFill>
                  <a:schemeClr val="tx1"/>
                </a:solidFill>
                <a:effectLst/>
                <a:latin typeface="+mn-lt"/>
                <a:ea typeface="+mn-ea"/>
                <a:cs typeface="+mn-cs"/>
              </a:rPr>
              <a:t> die Zielsetzung der Charta erläuterte:</a:t>
            </a:r>
          </a:p>
          <a:p>
            <a:r>
              <a:rPr lang="de-DE" sz="1200" b="0" i="0" kern="1200" dirty="0">
                <a:solidFill>
                  <a:schemeClr val="tx1"/>
                </a:solidFill>
                <a:effectLst/>
                <a:latin typeface="+mn-lt"/>
                <a:ea typeface="+mn-ea"/>
                <a:cs typeface="+mn-cs"/>
              </a:rPr>
              <a:t>„Wir stehen auf dem Boden der Verfassung dieser Republik und ihrer Gesetze. Uns geht es überhaupt nicht um irgendwelche verfassungsmäßigen Änderungen oder Vorschläge, sondern und nur um den </a:t>
            </a:r>
            <a:r>
              <a:rPr lang="de-DE" sz="1200" b="0" i="0" kern="1200" dirty="0" err="1">
                <a:solidFill>
                  <a:schemeClr val="tx1"/>
                </a:solidFill>
                <a:effectLst/>
                <a:latin typeface="+mn-lt"/>
                <a:ea typeface="+mn-ea"/>
                <a:cs typeface="+mn-cs"/>
              </a:rPr>
              <a:t>modus</a:t>
            </a:r>
            <a:r>
              <a:rPr lang="de-DE" sz="1200" b="0" i="0" kern="1200" dirty="0">
                <a:solidFill>
                  <a:schemeClr val="tx1"/>
                </a:solidFill>
                <a:effectLst/>
                <a:latin typeface="+mn-lt"/>
                <a:ea typeface="+mn-ea"/>
                <a:cs typeface="+mn-cs"/>
              </a:rPr>
              <a:t> </a:t>
            </a:r>
            <a:r>
              <a:rPr lang="de-DE" sz="1200" b="0" i="0" kern="1200" dirty="0" err="1">
                <a:solidFill>
                  <a:schemeClr val="tx1"/>
                </a:solidFill>
                <a:effectLst/>
                <a:latin typeface="+mn-lt"/>
                <a:ea typeface="+mn-ea"/>
                <a:cs typeface="+mn-cs"/>
              </a:rPr>
              <a:t>procedendi</a:t>
            </a:r>
            <a:r>
              <a:rPr lang="de-DE" sz="1200" b="0" i="0" kern="1200" dirty="0">
                <a:solidFill>
                  <a:schemeClr val="tx1"/>
                </a:solidFill>
                <a:effectLst/>
                <a:latin typeface="+mn-lt"/>
                <a:ea typeface="+mn-ea"/>
                <a:cs typeface="+mn-cs"/>
              </a:rPr>
              <a:t>, um die Anwendung der gültigen tschechoslowakischen Gesetze.“</a:t>
            </a:r>
          </a:p>
          <a:p>
            <a:endParaRPr lang="de-DE" sz="1200" b="0" i="0" kern="1200" dirty="0">
              <a:solidFill>
                <a:schemeClr val="tx1"/>
              </a:solidFill>
              <a:effectLst/>
              <a:latin typeface="+mn-lt"/>
              <a:ea typeface="+mn-ea"/>
              <a:cs typeface="+mn-cs"/>
            </a:endParaRPr>
          </a:p>
          <a:p>
            <a:r>
              <a:rPr lang="de-DE" sz="1200" b="0" i="0" kern="1200" dirty="0">
                <a:solidFill>
                  <a:schemeClr val="tx1"/>
                </a:solidFill>
                <a:effectLst/>
                <a:latin typeface="+mn-lt"/>
                <a:ea typeface="+mn-ea"/>
                <a:cs typeface="+mn-cs"/>
              </a:rPr>
              <a:t>Pavel Kohout, erinnerte 2010 daran:</a:t>
            </a:r>
          </a:p>
          <a:p>
            <a:r>
              <a:rPr lang="de-DE" sz="1200" b="0" i="0" kern="1200" dirty="0">
                <a:solidFill>
                  <a:schemeClr val="tx1"/>
                </a:solidFill>
                <a:effectLst/>
                <a:latin typeface="+mn-lt"/>
                <a:ea typeface="+mn-ea"/>
                <a:cs typeface="+mn-cs"/>
              </a:rPr>
              <a:t>„Zum ersten Mal seit dem Jahre 1918 waren es Unterschriften von allen Ecken der tschechischen Gesellschaft. Also von allen: von ehemaligen Kommunisten, von Evangelischen, von ehemaligen Trotzkisten, von Katholiken. Also es war alles dabei. Und das war natürlich der große Schrecken des Regimes, dass man also plötzlich alle gegen sich hatte.“</a:t>
            </a:r>
          </a:p>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29</a:t>
            </a:fld>
            <a:endParaRPr lang="de-DE"/>
          </a:p>
        </p:txBody>
      </p:sp>
    </p:spTree>
    <p:extLst>
      <p:ext uri="{BB962C8B-B14F-4D97-AF65-F5344CB8AC3E}">
        <p14:creationId xmlns:p14="http://schemas.microsoft.com/office/powerpoint/2010/main" val="151082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3</a:t>
            </a:fld>
            <a:endParaRPr lang="de-DE"/>
          </a:p>
        </p:txBody>
      </p:sp>
    </p:spTree>
    <p:extLst>
      <p:ext uri="{BB962C8B-B14F-4D97-AF65-F5344CB8AC3E}">
        <p14:creationId xmlns:p14="http://schemas.microsoft.com/office/powerpoint/2010/main" val="25064332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30</a:t>
            </a:fld>
            <a:endParaRPr lang="de-DE"/>
          </a:p>
        </p:txBody>
      </p:sp>
    </p:spTree>
    <p:extLst>
      <p:ext uri="{BB962C8B-B14F-4D97-AF65-F5344CB8AC3E}">
        <p14:creationId xmlns:p14="http://schemas.microsoft.com/office/powerpoint/2010/main" val="33007698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31</a:t>
            </a:fld>
            <a:endParaRPr lang="de-DE"/>
          </a:p>
        </p:txBody>
      </p:sp>
    </p:spTree>
    <p:extLst>
      <p:ext uri="{BB962C8B-B14F-4D97-AF65-F5344CB8AC3E}">
        <p14:creationId xmlns:p14="http://schemas.microsoft.com/office/powerpoint/2010/main" val="25108360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32</a:t>
            </a:fld>
            <a:endParaRPr lang="de-DE"/>
          </a:p>
        </p:txBody>
      </p:sp>
    </p:spTree>
    <p:extLst>
      <p:ext uri="{BB962C8B-B14F-4D97-AF65-F5344CB8AC3E}">
        <p14:creationId xmlns:p14="http://schemas.microsoft.com/office/powerpoint/2010/main" val="34771101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33</a:t>
            </a:fld>
            <a:endParaRPr lang="de-DE"/>
          </a:p>
        </p:txBody>
      </p:sp>
    </p:spTree>
    <p:extLst>
      <p:ext uri="{BB962C8B-B14F-4D97-AF65-F5344CB8AC3E}">
        <p14:creationId xmlns:p14="http://schemas.microsoft.com/office/powerpoint/2010/main" val="757946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34</a:t>
            </a:fld>
            <a:endParaRPr lang="de-DE"/>
          </a:p>
        </p:txBody>
      </p:sp>
    </p:spTree>
    <p:extLst>
      <p:ext uri="{BB962C8B-B14F-4D97-AF65-F5344CB8AC3E}">
        <p14:creationId xmlns:p14="http://schemas.microsoft.com/office/powerpoint/2010/main" val="31970202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35</a:t>
            </a:fld>
            <a:endParaRPr lang="de-DE"/>
          </a:p>
        </p:txBody>
      </p:sp>
    </p:spTree>
    <p:extLst>
      <p:ext uri="{BB962C8B-B14F-4D97-AF65-F5344CB8AC3E}">
        <p14:creationId xmlns:p14="http://schemas.microsoft.com/office/powerpoint/2010/main" val="35825545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36</a:t>
            </a:fld>
            <a:endParaRPr lang="de-DE"/>
          </a:p>
        </p:txBody>
      </p:sp>
    </p:spTree>
    <p:extLst>
      <p:ext uri="{BB962C8B-B14F-4D97-AF65-F5344CB8AC3E}">
        <p14:creationId xmlns:p14="http://schemas.microsoft.com/office/powerpoint/2010/main" val="4886905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37</a:t>
            </a:fld>
            <a:endParaRPr lang="de-DE"/>
          </a:p>
        </p:txBody>
      </p:sp>
    </p:spTree>
    <p:extLst>
      <p:ext uri="{BB962C8B-B14F-4D97-AF65-F5344CB8AC3E}">
        <p14:creationId xmlns:p14="http://schemas.microsoft.com/office/powerpoint/2010/main" val="7268809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D287B24-2BC3-4B8F-9C09-138DE67FD419}" type="slidenum">
              <a:rPr lang="de-DE" smtClean="0"/>
              <a:t>38</a:t>
            </a:fld>
            <a:endParaRPr lang="de-DE"/>
          </a:p>
        </p:txBody>
      </p:sp>
    </p:spTree>
    <p:extLst>
      <p:ext uri="{BB962C8B-B14F-4D97-AF65-F5344CB8AC3E}">
        <p14:creationId xmlns:p14="http://schemas.microsoft.com/office/powerpoint/2010/main" val="11215927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39</a:t>
            </a:fld>
            <a:endParaRPr lang="de-DE"/>
          </a:p>
        </p:txBody>
      </p:sp>
    </p:spTree>
    <p:extLst>
      <p:ext uri="{BB962C8B-B14F-4D97-AF65-F5344CB8AC3E}">
        <p14:creationId xmlns:p14="http://schemas.microsoft.com/office/powerpoint/2010/main" val="715659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Reduktion durch Strukturierung und Aufweis der Zusammenhänge</a:t>
            </a:r>
          </a:p>
        </p:txBody>
      </p:sp>
      <p:sp>
        <p:nvSpPr>
          <p:cNvPr id="4" name="Foliennummernplatzhalter 3"/>
          <p:cNvSpPr>
            <a:spLocks noGrp="1"/>
          </p:cNvSpPr>
          <p:nvPr>
            <p:ph type="sldNum" sz="quarter" idx="5"/>
          </p:nvPr>
        </p:nvSpPr>
        <p:spPr/>
        <p:txBody>
          <a:bodyPr/>
          <a:lstStyle/>
          <a:p>
            <a:fld id="{2D287B24-2BC3-4B8F-9C09-138DE67FD419}" type="slidenum">
              <a:rPr lang="de-DE" smtClean="0"/>
              <a:t>4</a:t>
            </a:fld>
            <a:endParaRPr lang="de-DE"/>
          </a:p>
        </p:txBody>
      </p:sp>
    </p:spTree>
    <p:extLst>
      <p:ext uri="{BB962C8B-B14F-4D97-AF65-F5344CB8AC3E}">
        <p14:creationId xmlns:p14="http://schemas.microsoft.com/office/powerpoint/2010/main" val="2374599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40</a:t>
            </a:fld>
            <a:endParaRPr lang="de-DE"/>
          </a:p>
        </p:txBody>
      </p:sp>
    </p:spTree>
    <p:extLst>
      <p:ext uri="{BB962C8B-B14F-4D97-AF65-F5344CB8AC3E}">
        <p14:creationId xmlns:p14="http://schemas.microsoft.com/office/powerpoint/2010/main" val="2666435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5</a:t>
            </a:fld>
            <a:endParaRPr lang="de-DE"/>
          </a:p>
        </p:txBody>
      </p:sp>
    </p:spTree>
    <p:extLst>
      <p:ext uri="{BB962C8B-B14F-4D97-AF65-F5344CB8AC3E}">
        <p14:creationId xmlns:p14="http://schemas.microsoft.com/office/powerpoint/2010/main" val="302884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287B24-2BC3-4B8F-9C09-138DE67FD419}" type="slidenum">
              <a:rPr lang="de-DE" smtClean="0"/>
              <a:t>6</a:t>
            </a:fld>
            <a:endParaRPr lang="de-DE"/>
          </a:p>
        </p:txBody>
      </p:sp>
    </p:spTree>
    <p:extLst>
      <p:ext uri="{BB962C8B-B14F-4D97-AF65-F5344CB8AC3E}">
        <p14:creationId xmlns:p14="http://schemas.microsoft.com/office/powerpoint/2010/main" val="610156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Foto bietet sich auch für eine vertiefende Methodenstunde zur Analyse historischer Fotographien hervorragend an.</a:t>
            </a:r>
          </a:p>
        </p:txBody>
      </p:sp>
      <p:sp>
        <p:nvSpPr>
          <p:cNvPr id="4" name="Foliennummernplatzhalter 3"/>
          <p:cNvSpPr>
            <a:spLocks noGrp="1"/>
          </p:cNvSpPr>
          <p:nvPr>
            <p:ph type="sldNum" sz="quarter" idx="5"/>
          </p:nvPr>
        </p:nvSpPr>
        <p:spPr/>
        <p:txBody>
          <a:bodyPr/>
          <a:lstStyle/>
          <a:p>
            <a:fld id="{0EF3EF7B-9AFC-4096-B37D-72AD3E079851}" type="slidenum">
              <a:rPr lang="de-DE" smtClean="0"/>
              <a:t>7</a:t>
            </a:fld>
            <a:endParaRPr lang="de-DE"/>
          </a:p>
        </p:txBody>
      </p:sp>
    </p:spTree>
    <p:extLst>
      <p:ext uri="{BB962C8B-B14F-4D97-AF65-F5344CB8AC3E}">
        <p14:creationId xmlns:p14="http://schemas.microsoft.com/office/powerpoint/2010/main" val="3782917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8</a:t>
            </a:fld>
            <a:endParaRPr lang="de-DE"/>
          </a:p>
        </p:txBody>
      </p:sp>
    </p:spTree>
    <p:extLst>
      <p:ext uri="{BB962C8B-B14F-4D97-AF65-F5344CB8AC3E}">
        <p14:creationId xmlns:p14="http://schemas.microsoft.com/office/powerpoint/2010/main" val="299931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EF3EF7B-9AFC-4096-B37D-72AD3E079851}" type="slidenum">
              <a:rPr lang="de-DE" smtClean="0"/>
              <a:t>9</a:t>
            </a:fld>
            <a:endParaRPr lang="de-DE"/>
          </a:p>
        </p:txBody>
      </p:sp>
    </p:spTree>
    <p:extLst>
      <p:ext uri="{BB962C8B-B14F-4D97-AF65-F5344CB8AC3E}">
        <p14:creationId xmlns:p14="http://schemas.microsoft.com/office/powerpoint/2010/main" val="34266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DAAF21-FDF8-4F75-BFCF-BB71D9A484B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44D440E-C960-4030-A35E-AC06069F72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1FF1077-986A-4BBE-B0E3-2CA23144EA26}"/>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5" name="Fußzeilenplatzhalter 4">
            <a:extLst>
              <a:ext uri="{FF2B5EF4-FFF2-40B4-BE49-F238E27FC236}">
                <a16:creationId xmlns:a16="http://schemas.microsoft.com/office/drawing/2014/main" id="{FE2DDEC3-5064-4B76-8ADF-728CC744032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0EA01EE-FCA5-4320-9169-14BA65BA826D}"/>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9326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B6C512-9583-4CD8-B42C-C7D92C0787C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D7B7379-37DB-4CDA-9B75-7BBC1785323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839C868-CBB2-4DA5-A1DF-511C84901AA5}"/>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5" name="Fußzeilenplatzhalter 4">
            <a:extLst>
              <a:ext uri="{FF2B5EF4-FFF2-40B4-BE49-F238E27FC236}">
                <a16:creationId xmlns:a16="http://schemas.microsoft.com/office/drawing/2014/main" id="{4A5DA34A-5062-4F25-A05D-CD5644AC0FE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213123E-EE1D-483C-83D2-B7BC1CEE7EF0}"/>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310873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2FD5254-7D1E-4C59-B309-2B4E113E1A4A}"/>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A4A9623-3F57-4928-9F05-A48AD200C14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7DEC19F-D1E4-4B5F-A81B-5B4C76595F79}"/>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5" name="Fußzeilenplatzhalter 4">
            <a:extLst>
              <a:ext uri="{FF2B5EF4-FFF2-40B4-BE49-F238E27FC236}">
                <a16:creationId xmlns:a16="http://schemas.microsoft.com/office/drawing/2014/main" id="{51F354BF-5111-4966-B2FD-E3B2FB64B1B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F2D953-F9C2-47E6-B9B1-ED84C6E2C495}"/>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312334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BC5219-CA9A-4B18-A738-489CF43A4D6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609F135-BBB3-4DA7-A8F7-265F5FA5567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86E971-FE28-4E4F-A068-4B2F98C09B1A}"/>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5" name="Fußzeilenplatzhalter 4">
            <a:extLst>
              <a:ext uri="{FF2B5EF4-FFF2-40B4-BE49-F238E27FC236}">
                <a16:creationId xmlns:a16="http://schemas.microsoft.com/office/drawing/2014/main" id="{DB260D1C-B995-477E-AED0-F2D61F7123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8E4C3DF-E3D0-4F87-BD3E-31688D315B24}"/>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94433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ADD555-69CA-4DDA-9F18-FA03B19A904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639D643-16ED-485B-B164-74A3431B2F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01E8EAB-D7E7-4D9C-8B44-957EDE7BAEF8}"/>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5" name="Fußzeilenplatzhalter 4">
            <a:extLst>
              <a:ext uri="{FF2B5EF4-FFF2-40B4-BE49-F238E27FC236}">
                <a16:creationId xmlns:a16="http://schemas.microsoft.com/office/drawing/2014/main" id="{1CFF6C14-B6A0-4124-BF1F-B42C599B5C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A33AE02-30C4-41E8-868F-37E971AB09B6}"/>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986451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B082A-E6EC-459C-94A3-9551F882B8A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20ED548-5C66-4C48-AF41-9C60320C0F2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29868A1-9CEA-4B56-9183-2F1A587D586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59D101D-0BD7-4DBB-BCD0-5419219B6EBA}"/>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6" name="Fußzeilenplatzhalter 5">
            <a:extLst>
              <a:ext uri="{FF2B5EF4-FFF2-40B4-BE49-F238E27FC236}">
                <a16:creationId xmlns:a16="http://schemas.microsoft.com/office/drawing/2014/main" id="{0D1BD1CB-0E10-49F2-BB60-E3E97F9488A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FB122D5-5995-4808-93C9-D77124E4EE10}"/>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278443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CA5EB4-971C-4FB3-9AE6-845317EDA38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319EAD-1073-4AFB-B652-9D177C8E1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5ACB477-A8B4-4112-B559-F0E9CD646A6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5E96BCA-B19D-4265-A0F2-661BCF4BB4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D611686-C47F-43E3-BB14-65B56433AAA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E0F732D-620A-448D-BB57-B12421659020}"/>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8" name="Fußzeilenplatzhalter 7">
            <a:extLst>
              <a:ext uri="{FF2B5EF4-FFF2-40B4-BE49-F238E27FC236}">
                <a16:creationId xmlns:a16="http://schemas.microsoft.com/office/drawing/2014/main" id="{7ABFE725-3C2D-41DF-BF99-6960857BEC2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91BC870-8576-4099-AD64-E32F301B2098}"/>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49491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69959B-7206-49E0-92F1-8DBE492120C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BC74309-F005-403D-9689-D853BE1EA665}"/>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4" name="Fußzeilenplatzhalter 3">
            <a:extLst>
              <a:ext uri="{FF2B5EF4-FFF2-40B4-BE49-F238E27FC236}">
                <a16:creationId xmlns:a16="http://schemas.microsoft.com/office/drawing/2014/main" id="{52F78467-407D-4162-88E9-9103D64AE32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32D3D62-BB7D-4D65-888A-6BF595782E8D}"/>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214182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A4BBE68-72FF-4314-9272-72FAB7E32FFE}"/>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3" name="Fußzeilenplatzhalter 2">
            <a:extLst>
              <a:ext uri="{FF2B5EF4-FFF2-40B4-BE49-F238E27FC236}">
                <a16:creationId xmlns:a16="http://schemas.microsoft.com/office/drawing/2014/main" id="{52BD7DE3-473D-4C34-AE6E-027611A83AE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31477B3-6E8D-4B53-9805-3128E8F70D44}"/>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167572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03696-1891-4E81-9C08-09915343CEA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884981E-4888-4A1B-9334-F4E40BC886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9541934-E0B1-4BF2-A683-63E836B46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B91E551-1C9E-4119-9A8B-C5102030EDE7}"/>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6" name="Fußzeilenplatzhalter 5">
            <a:extLst>
              <a:ext uri="{FF2B5EF4-FFF2-40B4-BE49-F238E27FC236}">
                <a16:creationId xmlns:a16="http://schemas.microsoft.com/office/drawing/2014/main" id="{35901EF4-8CF8-4FE4-81E5-F9D86EAC439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64DE6CE-5BCC-4743-84C1-1EB5B53B9EA5}"/>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236296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E914E9-C574-4179-AF3A-EC25204DB07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B7F0C67-7761-4BB3-9E49-B03BF84D33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ABC6276-4076-49C9-ACB7-85154FD3D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131C7B4-AC7D-407B-BE6F-257603F21663}"/>
              </a:ext>
            </a:extLst>
          </p:cNvPr>
          <p:cNvSpPr>
            <a:spLocks noGrp="1"/>
          </p:cNvSpPr>
          <p:nvPr>
            <p:ph type="dt" sz="half" idx="10"/>
          </p:nvPr>
        </p:nvSpPr>
        <p:spPr/>
        <p:txBody>
          <a:bodyPr/>
          <a:lstStyle/>
          <a:p>
            <a:fld id="{A7247EED-14A7-4E8E-8064-1FFC5F6B9A75}" type="datetimeFigureOut">
              <a:rPr lang="de-DE" smtClean="0"/>
              <a:t>10.03.2022</a:t>
            </a:fld>
            <a:endParaRPr lang="de-DE"/>
          </a:p>
        </p:txBody>
      </p:sp>
      <p:sp>
        <p:nvSpPr>
          <p:cNvPr id="6" name="Fußzeilenplatzhalter 5">
            <a:extLst>
              <a:ext uri="{FF2B5EF4-FFF2-40B4-BE49-F238E27FC236}">
                <a16:creationId xmlns:a16="http://schemas.microsoft.com/office/drawing/2014/main" id="{6C4BFCB9-A8D8-4994-B72D-C2C888A31A7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0AEEB37-DE0B-446C-805D-1959D6B58B1F}"/>
              </a:ext>
            </a:extLst>
          </p:cNvPr>
          <p:cNvSpPr>
            <a:spLocks noGrp="1"/>
          </p:cNvSpPr>
          <p:nvPr>
            <p:ph type="sldNum" sz="quarter" idx="12"/>
          </p:nvPr>
        </p:nvSpPr>
        <p:spPr/>
        <p:txBody>
          <a:bodyPr/>
          <a:lstStyle/>
          <a:p>
            <a:fld id="{28836615-1CF6-401F-88AE-FD9068FAE9E2}" type="slidenum">
              <a:rPr lang="de-DE" smtClean="0"/>
              <a:t>‹Nr.›</a:t>
            </a:fld>
            <a:endParaRPr lang="de-DE"/>
          </a:p>
        </p:txBody>
      </p:sp>
    </p:spTree>
    <p:extLst>
      <p:ext uri="{BB962C8B-B14F-4D97-AF65-F5344CB8AC3E}">
        <p14:creationId xmlns:p14="http://schemas.microsoft.com/office/powerpoint/2010/main" val="101921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7290592-B717-4912-AE12-879E7299C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CDDCBCD-40BF-4917-AF83-74A124BC0C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96CF2C0-976B-451C-B020-4D10A939E9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47EED-14A7-4E8E-8064-1FFC5F6B9A75}" type="datetimeFigureOut">
              <a:rPr lang="de-DE" smtClean="0"/>
              <a:t>10.03.2022</a:t>
            </a:fld>
            <a:endParaRPr lang="de-DE"/>
          </a:p>
        </p:txBody>
      </p:sp>
      <p:sp>
        <p:nvSpPr>
          <p:cNvPr id="5" name="Fußzeilenplatzhalter 4">
            <a:extLst>
              <a:ext uri="{FF2B5EF4-FFF2-40B4-BE49-F238E27FC236}">
                <a16:creationId xmlns:a16="http://schemas.microsoft.com/office/drawing/2014/main" id="{5CFC9775-A404-4888-8432-5D52F51E1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8959027-F7C0-4888-8AF4-A41AF2F3D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36615-1CF6-401F-88AE-FD9068FAE9E2}" type="slidenum">
              <a:rPr lang="de-DE" smtClean="0"/>
              <a:t>‹Nr.›</a:t>
            </a:fld>
            <a:endParaRPr lang="de-DE"/>
          </a:p>
        </p:txBody>
      </p:sp>
    </p:spTree>
    <p:extLst>
      <p:ext uri="{BB962C8B-B14F-4D97-AF65-F5344CB8AC3E}">
        <p14:creationId xmlns:p14="http://schemas.microsoft.com/office/powerpoint/2010/main" val="213242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pb.de/geschichte/zeitgeschichte/prag-1968/274349/zeitzeugenfotos-vom-einmarsch-in-prag-am-21-august-1968"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www.mdr.de/zeitreise/weitere-epochen/zwanzigstes-jahrhundert/charta-siebenundsiebzig-100.html"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deutsch.radio.cz/philosoph-jan-patocka-intellektueller-kopf-und-symbolfigur-der-charta-77-8548680"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eutsch.radio.cz/die-samtene-revolution-ein-rueckblick-auf-den-november-89-8277886"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221C7-F4D4-4032-BEB6-3C1E336B7171}"/>
              </a:ext>
            </a:extLst>
          </p:cNvPr>
          <p:cNvSpPr>
            <a:spLocks noGrp="1"/>
          </p:cNvSpPr>
          <p:nvPr>
            <p:ph type="title"/>
          </p:nvPr>
        </p:nvSpPr>
        <p:spPr>
          <a:xfrm>
            <a:off x="838200" y="365125"/>
            <a:ext cx="10515600" cy="4406572"/>
          </a:xfrm>
        </p:spPr>
        <p:txBody>
          <a:bodyPr>
            <a:normAutofit/>
          </a:bodyPr>
          <a:lstStyle/>
          <a:p>
            <a:r>
              <a:rPr lang="de-DE" dirty="0"/>
              <a:t>Foto „Worte gegen Panzer“</a:t>
            </a:r>
            <a:br>
              <a:rPr lang="de-DE" dirty="0"/>
            </a:br>
            <a:br>
              <a:rPr lang="de-DE" dirty="0"/>
            </a:br>
            <a:r>
              <a:rPr lang="de-DE" dirty="0"/>
              <a:t>https://www.aref.de/kalenderblatt/mehr/cssr_21-08-1968_ladislav-bielik_foto_von_emil-gallo.htm</a:t>
            </a:r>
            <a:br>
              <a:rPr lang="de-DE" dirty="0"/>
            </a:br>
            <a:br>
              <a:rPr lang="de-DE" dirty="0"/>
            </a:br>
            <a:endParaRPr lang="de-DE" dirty="0"/>
          </a:p>
        </p:txBody>
      </p:sp>
    </p:spTree>
    <p:extLst>
      <p:ext uri="{BB962C8B-B14F-4D97-AF65-F5344CB8AC3E}">
        <p14:creationId xmlns:p14="http://schemas.microsoft.com/office/powerpoint/2010/main" val="1508888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475F7FB4-7D5C-4A4B-8364-2574C0F7CF67}"/>
              </a:ext>
            </a:extLst>
          </p:cNvPr>
          <p:cNvSpPr>
            <a:spLocks noGrp="1"/>
          </p:cNvSpPr>
          <p:nvPr>
            <p:ph type="title"/>
          </p:nvPr>
        </p:nvSpPr>
        <p:spPr>
          <a:xfrm>
            <a:off x="934452" y="798260"/>
            <a:ext cx="8995611" cy="5008981"/>
          </a:xfrm>
        </p:spPr>
        <p:txBody>
          <a:bodyPr>
            <a:normAutofit/>
          </a:bodyPr>
          <a:lstStyle/>
          <a:p>
            <a:r>
              <a:rPr lang="de-DE" sz="3600" b="1" u="sng" dirty="0">
                <a:highlight>
                  <a:srgbClr val="C0C0C0"/>
                </a:highlight>
              </a:rPr>
              <a:t>Erarbeitung 1:</a:t>
            </a:r>
            <a:br>
              <a:rPr lang="de-DE" b="1" dirty="0"/>
            </a:br>
            <a:br>
              <a:rPr lang="de-DE" b="1" dirty="0"/>
            </a:br>
            <a:r>
              <a:rPr lang="de-DE" b="1" dirty="0"/>
              <a:t>Gruppe 1: Ziele des „</a:t>
            </a:r>
            <a:r>
              <a:rPr lang="de-DE" b="1" dirty="0" err="1"/>
              <a:t>Aktionsprogamms</a:t>
            </a:r>
            <a:r>
              <a:rPr lang="de-DE" b="1" dirty="0"/>
              <a:t>“ der KP der CSSR vom 5. April 1968</a:t>
            </a:r>
            <a:br>
              <a:rPr lang="de-DE" b="1" dirty="0"/>
            </a:br>
            <a:br>
              <a:rPr lang="de-DE" b="1" dirty="0"/>
            </a:br>
            <a:r>
              <a:rPr lang="de-DE" b="1" dirty="0"/>
              <a:t>Gruppe 2: Forderungen des „Manifest der 2000 Worte“ vom 27. Juni 1968</a:t>
            </a:r>
            <a:br>
              <a:rPr lang="de-DE" b="1" dirty="0"/>
            </a:br>
            <a:endParaRPr lang="de-DE" b="1" dirty="0"/>
          </a:p>
        </p:txBody>
      </p:sp>
    </p:spTree>
    <p:extLst>
      <p:ext uri="{BB962C8B-B14F-4D97-AF65-F5344CB8AC3E}">
        <p14:creationId xmlns:p14="http://schemas.microsoft.com/office/powerpoint/2010/main" val="292095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E6BF7FE-613E-4943-93EC-EE346138649E}"/>
              </a:ext>
            </a:extLst>
          </p:cNvPr>
          <p:cNvSpPr>
            <a:spLocks noGrp="1"/>
          </p:cNvSpPr>
          <p:nvPr>
            <p:ph type="title"/>
          </p:nvPr>
        </p:nvSpPr>
        <p:spPr>
          <a:xfrm>
            <a:off x="839788" y="365126"/>
            <a:ext cx="10910778" cy="1053772"/>
          </a:xfrm>
        </p:spPr>
        <p:txBody>
          <a:bodyPr>
            <a:normAutofit fontScale="90000"/>
          </a:bodyPr>
          <a:lstStyle/>
          <a:p>
            <a:r>
              <a:rPr lang="de-DE" b="1" u="sng" dirty="0">
                <a:highlight>
                  <a:srgbClr val="C0C0C0"/>
                </a:highlight>
              </a:rPr>
              <a:t>Tafelanschrieb: </a:t>
            </a:r>
            <a:br>
              <a:rPr lang="de-DE" dirty="0"/>
            </a:br>
            <a:r>
              <a:rPr lang="de-DE" sz="4000" dirty="0"/>
              <a:t>Frühling 1968 - Reformanliegen</a:t>
            </a:r>
          </a:p>
        </p:txBody>
      </p:sp>
      <p:sp>
        <p:nvSpPr>
          <p:cNvPr id="5" name="Textplatzhalter 4">
            <a:extLst>
              <a:ext uri="{FF2B5EF4-FFF2-40B4-BE49-F238E27FC236}">
                <a16:creationId xmlns:a16="http://schemas.microsoft.com/office/drawing/2014/main" id="{312F0600-43CC-4C4A-9A7F-739D215A7B00}"/>
              </a:ext>
            </a:extLst>
          </p:cNvPr>
          <p:cNvSpPr>
            <a:spLocks noGrp="1"/>
          </p:cNvSpPr>
          <p:nvPr>
            <p:ph type="body" idx="1"/>
          </p:nvPr>
        </p:nvSpPr>
        <p:spPr>
          <a:xfrm>
            <a:off x="862014" y="1419856"/>
            <a:ext cx="5157787" cy="823912"/>
          </a:xfrm>
        </p:spPr>
        <p:txBody>
          <a:bodyPr>
            <a:normAutofit/>
          </a:bodyPr>
          <a:lstStyle/>
          <a:p>
            <a:r>
              <a:rPr lang="de-DE" dirty="0"/>
              <a:t>„Aktionsprogramm“ vom 5. April 1968 der Regierung unter </a:t>
            </a:r>
            <a:r>
              <a:rPr lang="de-DE" dirty="0" err="1"/>
              <a:t>Dubček</a:t>
            </a:r>
            <a:endParaRPr lang="de-DE" dirty="0"/>
          </a:p>
        </p:txBody>
      </p:sp>
      <p:sp>
        <p:nvSpPr>
          <p:cNvPr id="7" name="Textplatzhalter 6">
            <a:extLst>
              <a:ext uri="{FF2B5EF4-FFF2-40B4-BE49-F238E27FC236}">
                <a16:creationId xmlns:a16="http://schemas.microsoft.com/office/drawing/2014/main" id="{1004D91B-8F2A-4386-B1A5-1D2761D21577}"/>
              </a:ext>
            </a:extLst>
          </p:cNvPr>
          <p:cNvSpPr>
            <a:spLocks noGrp="1"/>
          </p:cNvSpPr>
          <p:nvPr>
            <p:ph type="body" sz="quarter" idx="3"/>
          </p:nvPr>
        </p:nvSpPr>
        <p:spPr>
          <a:xfrm>
            <a:off x="6841166" y="1418898"/>
            <a:ext cx="5183188" cy="823912"/>
          </a:xfrm>
        </p:spPr>
        <p:txBody>
          <a:bodyPr>
            <a:normAutofit/>
          </a:bodyPr>
          <a:lstStyle/>
          <a:p>
            <a:r>
              <a:rPr lang="de-DE" dirty="0"/>
              <a:t>„Manifest der 2000“ Worte vom 27. Juni 1968 von Regimekritikern</a:t>
            </a:r>
          </a:p>
        </p:txBody>
      </p:sp>
      <p:sp>
        <p:nvSpPr>
          <p:cNvPr id="11" name="Inhaltsplatzhalter 5">
            <a:extLst>
              <a:ext uri="{FF2B5EF4-FFF2-40B4-BE49-F238E27FC236}">
                <a16:creationId xmlns:a16="http://schemas.microsoft.com/office/drawing/2014/main" id="{66EBDA51-C151-492A-AD20-9A18923792FC}"/>
              </a:ext>
            </a:extLst>
          </p:cNvPr>
          <p:cNvSpPr>
            <a:spLocks noGrp="1"/>
          </p:cNvSpPr>
          <p:nvPr>
            <p:ph sz="half" idx="2"/>
          </p:nvPr>
        </p:nvSpPr>
        <p:spPr>
          <a:xfrm>
            <a:off x="472440" y="2516506"/>
            <a:ext cx="5623560" cy="3672840"/>
          </a:xfrm>
        </p:spPr>
        <p:txBody>
          <a:bodyPr>
            <a:noAutofit/>
          </a:bodyPr>
          <a:lstStyle/>
          <a:p>
            <a:r>
              <a:rPr lang="de-DE" sz="2200" dirty="0"/>
              <a:t>Entwicklung eines pluralistischen und sozialistischen Systems</a:t>
            </a:r>
          </a:p>
          <a:p>
            <a:r>
              <a:rPr lang="de-DE" sz="2200" dirty="0"/>
              <a:t>Vorreiterrolle der KP bei gleichzeitiger Abhängigkeit von der Zustimmung des Volkes</a:t>
            </a:r>
          </a:p>
          <a:p>
            <a:r>
              <a:rPr lang="de-DE" sz="2200" dirty="0"/>
              <a:t>Gewährung von Bürgerrechten (Reise-, Presse- und Meinungsfreiheit)</a:t>
            </a:r>
          </a:p>
          <a:p>
            <a:r>
              <a:rPr lang="de-DE" sz="2200" dirty="0"/>
              <a:t>Gewisse Gewaltenteilung, Stärkung des Parlaments</a:t>
            </a:r>
          </a:p>
          <a:p>
            <a:r>
              <a:rPr lang="de-DE" sz="2200" dirty="0"/>
              <a:t>Wirtschaftsreformen hin zur mehr Selbstständigkeit</a:t>
            </a:r>
          </a:p>
        </p:txBody>
      </p:sp>
      <p:sp>
        <p:nvSpPr>
          <p:cNvPr id="12" name="Inhaltsplatzhalter 7">
            <a:extLst>
              <a:ext uri="{FF2B5EF4-FFF2-40B4-BE49-F238E27FC236}">
                <a16:creationId xmlns:a16="http://schemas.microsoft.com/office/drawing/2014/main" id="{F6265B7E-E881-4F5A-89FB-2E8107E44816}"/>
              </a:ext>
            </a:extLst>
          </p:cNvPr>
          <p:cNvSpPr>
            <a:spLocks noGrp="1"/>
          </p:cNvSpPr>
          <p:nvPr>
            <p:ph sz="quarter" idx="4"/>
          </p:nvPr>
        </p:nvSpPr>
        <p:spPr>
          <a:xfrm>
            <a:off x="6536372" y="2242810"/>
            <a:ext cx="5183188" cy="3946536"/>
          </a:xfrm>
        </p:spPr>
        <p:txBody>
          <a:bodyPr>
            <a:noAutofit/>
          </a:bodyPr>
          <a:lstStyle/>
          <a:p>
            <a:r>
              <a:rPr lang="de-DE" sz="2200" dirty="0"/>
              <a:t>massive Kritik an der Politik der kommunistischen Partei (=KP) der CSSR und großer Vertrauensverlust</a:t>
            </a:r>
          </a:p>
          <a:p>
            <a:r>
              <a:rPr lang="de-DE" sz="2200" dirty="0"/>
              <a:t>fehlende Kritikfähigkeit aller Institutionen wird bemängelt</a:t>
            </a:r>
          </a:p>
          <a:p>
            <a:r>
              <a:rPr lang="de-DE" sz="2200" dirty="0"/>
              <a:t>Forderung nach „Vermenschlichung“ und weitergehender Erneuerung der KP</a:t>
            </a:r>
          </a:p>
          <a:p>
            <a:r>
              <a:rPr lang="de-DE" sz="2200" dirty="0"/>
              <a:t>Aufruf zu Vertrauen in staatliche Organe, Forderung nach Zusammenarbeit mit Kommunisten</a:t>
            </a:r>
          </a:p>
          <a:p>
            <a:r>
              <a:rPr lang="de-DE" sz="2200" dirty="0"/>
              <a:t>Sorge vor Eingreifen ausländischer Kräfte</a:t>
            </a:r>
          </a:p>
        </p:txBody>
      </p:sp>
      <p:sp>
        <p:nvSpPr>
          <p:cNvPr id="13" name="Textfeld 12">
            <a:extLst>
              <a:ext uri="{FF2B5EF4-FFF2-40B4-BE49-F238E27FC236}">
                <a16:creationId xmlns:a16="http://schemas.microsoft.com/office/drawing/2014/main" id="{0EC63293-07AA-46CC-87DA-7BBED68BEF1D}"/>
              </a:ext>
            </a:extLst>
          </p:cNvPr>
          <p:cNvSpPr txBox="1"/>
          <p:nvPr/>
        </p:nvSpPr>
        <p:spPr>
          <a:xfrm>
            <a:off x="578326" y="6189346"/>
            <a:ext cx="8549640" cy="523220"/>
          </a:xfrm>
          <a:prstGeom prst="rect">
            <a:avLst/>
          </a:prstGeom>
          <a:noFill/>
        </p:spPr>
        <p:txBody>
          <a:bodyPr wrap="square" rtlCol="0">
            <a:spAutoFit/>
          </a:bodyPr>
          <a:lstStyle/>
          <a:p>
            <a:r>
              <a:rPr lang="de-DE" sz="2800" dirty="0">
                <a:sym typeface="Wingdings" panose="05000000000000000000" pitchFamily="2" charset="2"/>
              </a:rPr>
              <a:t> „Sozialismus mit menschlichem Antlitz“</a:t>
            </a:r>
            <a:endParaRPr lang="de-DE" sz="2800" dirty="0"/>
          </a:p>
        </p:txBody>
      </p:sp>
      <p:sp>
        <p:nvSpPr>
          <p:cNvPr id="14" name="Sprechblase: oval 13">
            <a:extLst>
              <a:ext uri="{FF2B5EF4-FFF2-40B4-BE49-F238E27FC236}">
                <a16:creationId xmlns:a16="http://schemas.microsoft.com/office/drawing/2014/main" id="{C756DB81-0B9C-4C77-AA31-2361926D76A5}"/>
              </a:ext>
            </a:extLst>
          </p:cNvPr>
          <p:cNvSpPr/>
          <p:nvPr/>
        </p:nvSpPr>
        <p:spPr>
          <a:xfrm>
            <a:off x="4219892" y="3852546"/>
            <a:ext cx="2316480" cy="1512888"/>
          </a:xfrm>
          <a:prstGeom prst="wedgeEllipseCallout">
            <a:avLst>
              <a:gd name="adj1" fmla="val -34815"/>
              <a:gd name="adj2" fmla="val 1017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Geht das?</a:t>
            </a:r>
          </a:p>
        </p:txBody>
      </p:sp>
      <p:sp>
        <p:nvSpPr>
          <p:cNvPr id="15" name="Sprechblase: oval 14">
            <a:extLst>
              <a:ext uri="{FF2B5EF4-FFF2-40B4-BE49-F238E27FC236}">
                <a16:creationId xmlns:a16="http://schemas.microsoft.com/office/drawing/2014/main" id="{446E41B8-213F-4596-B575-4F80D6B4EAA9}"/>
              </a:ext>
            </a:extLst>
          </p:cNvPr>
          <p:cNvSpPr/>
          <p:nvPr/>
        </p:nvSpPr>
        <p:spPr>
          <a:xfrm>
            <a:off x="7714294" y="341227"/>
            <a:ext cx="3978908" cy="3260726"/>
          </a:xfrm>
          <a:prstGeom prst="wedgeEllipseCallout">
            <a:avLst>
              <a:gd name="adj1" fmla="val -74944"/>
              <a:gd name="adj2" fmla="val -198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Bilden Sie Hypothesen, wie sich die Geschichte weiter entwickeln könnte!</a:t>
            </a:r>
          </a:p>
        </p:txBody>
      </p:sp>
    </p:spTree>
    <p:extLst>
      <p:ext uri="{BB962C8B-B14F-4D97-AF65-F5344CB8AC3E}">
        <p14:creationId xmlns:p14="http://schemas.microsoft.com/office/powerpoint/2010/main" val="254904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4B0828-9892-434A-82CE-EAC2CBD73790}"/>
              </a:ext>
            </a:extLst>
          </p:cNvPr>
          <p:cNvSpPr>
            <a:spLocks noGrp="1"/>
          </p:cNvSpPr>
          <p:nvPr>
            <p:ph type="title"/>
          </p:nvPr>
        </p:nvSpPr>
        <p:spPr>
          <a:xfrm>
            <a:off x="838200" y="2957627"/>
            <a:ext cx="3656597" cy="3436425"/>
          </a:xfrm>
        </p:spPr>
        <p:txBody>
          <a:bodyPr>
            <a:normAutofit/>
          </a:bodyPr>
          <a:lstStyle/>
          <a:p>
            <a:r>
              <a:rPr lang="de-DE" sz="2400" dirty="0"/>
              <a:t>Am 15. Juli 1968 forderten führende Vertreter der Sowjetunion, Bulgariens, Ungarns, Polens und der DDR in einem gemeinsamen "Warschauer Brief" die tschechoslowakische Führung zu einer Kurskorrektur auf. </a:t>
            </a:r>
          </a:p>
        </p:txBody>
      </p:sp>
      <p:sp>
        <p:nvSpPr>
          <p:cNvPr id="4" name="Inhaltsplatzhalter 3">
            <a:extLst>
              <a:ext uri="{FF2B5EF4-FFF2-40B4-BE49-F238E27FC236}">
                <a16:creationId xmlns:a16="http://schemas.microsoft.com/office/drawing/2014/main" id="{7AC0D24E-8207-4FC3-BF22-1EDDAABC18BA}"/>
              </a:ext>
            </a:extLst>
          </p:cNvPr>
          <p:cNvSpPr>
            <a:spLocks noGrp="1"/>
          </p:cNvSpPr>
          <p:nvPr>
            <p:ph idx="1"/>
          </p:nvPr>
        </p:nvSpPr>
        <p:spPr>
          <a:xfrm>
            <a:off x="838200" y="510497"/>
            <a:ext cx="4484914" cy="1943945"/>
          </a:xfrm>
        </p:spPr>
        <p:txBody>
          <a:bodyPr>
            <a:noAutofit/>
          </a:bodyPr>
          <a:lstStyle/>
          <a:p>
            <a:pPr marL="0" indent="0">
              <a:buNone/>
            </a:pPr>
            <a:r>
              <a:rPr lang="de-DE" sz="3600" b="1" u="sng" dirty="0">
                <a:highlight>
                  <a:srgbClr val="C0C0C0"/>
                </a:highlight>
                <a:latin typeface="+mj-lt"/>
              </a:rPr>
              <a:t>Diskussion/ Hypothesenbildung:</a:t>
            </a:r>
            <a:br>
              <a:rPr lang="de-DE" sz="3600" b="1" u="sng" dirty="0">
                <a:highlight>
                  <a:srgbClr val="C0C0C0"/>
                </a:highlight>
                <a:latin typeface="+mj-lt"/>
              </a:rPr>
            </a:br>
            <a:r>
              <a:rPr lang="de-DE" dirty="0"/>
              <a:t>Mögliche staatliche Reaktionen?</a:t>
            </a:r>
            <a:br>
              <a:rPr lang="de-DE" dirty="0"/>
            </a:br>
            <a:endParaRPr lang="de-DE" dirty="0"/>
          </a:p>
        </p:txBody>
      </p:sp>
      <p:sp>
        <p:nvSpPr>
          <p:cNvPr id="3" name="Textfeld 2">
            <a:extLst>
              <a:ext uri="{FF2B5EF4-FFF2-40B4-BE49-F238E27FC236}">
                <a16:creationId xmlns:a16="http://schemas.microsoft.com/office/drawing/2014/main" id="{201183EC-C69D-4F11-883D-EE4EBF26C4E6}"/>
              </a:ext>
            </a:extLst>
          </p:cNvPr>
          <p:cNvSpPr txBox="1"/>
          <p:nvPr/>
        </p:nvSpPr>
        <p:spPr>
          <a:xfrm>
            <a:off x="5796080" y="5232509"/>
            <a:ext cx="6532002" cy="923330"/>
          </a:xfrm>
          <a:prstGeom prst="rect">
            <a:avLst/>
          </a:prstGeom>
          <a:noFill/>
        </p:spPr>
        <p:txBody>
          <a:bodyPr wrap="square" rtlCol="0">
            <a:spAutoFit/>
          </a:bodyPr>
          <a:lstStyle/>
          <a:p>
            <a:r>
              <a:rPr lang="de-DE" dirty="0"/>
              <a:t>https://m.bpb.de/geschichte/zeitgeschichte/prag-1968/274360/ueberblick-karte-der-einmarsch-1968?type=galerie&amp;show=image&amp;i=275403</a:t>
            </a:r>
          </a:p>
        </p:txBody>
      </p:sp>
    </p:spTree>
    <p:extLst>
      <p:ext uri="{BB962C8B-B14F-4D97-AF65-F5344CB8AC3E}">
        <p14:creationId xmlns:p14="http://schemas.microsoft.com/office/powerpoint/2010/main" val="255203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F8077F1-3FF9-4E00-939B-377AEDB6B577}"/>
              </a:ext>
            </a:extLst>
          </p:cNvPr>
          <p:cNvSpPr>
            <a:spLocks noGrp="1"/>
          </p:cNvSpPr>
          <p:nvPr>
            <p:ph type="title"/>
          </p:nvPr>
        </p:nvSpPr>
        <p:spPr>
          <a:xfrm>
            <a:off x="6645728" y="187418"/>
            <a:ext cx="5029200" cy="6194171"/>
          </a:xfrm>
        </p:spPr>
        <p:txBody>
          <a:bodyPr>
            <a:noAutofit/>
          </a:bodyPr>
          <a:lstStyle/>
          <a:p>
            <a:pPr>
              <a:spcBef>
                <a:spcPts val="600"/>
              </a:spcBef>
              <a:spcAft>
                <a:spcPts val="600"/>
              </a:spcAft>
            </a:pPr>
            <a:r>
              <a:rPr lang="de-DE" sz="4000" b="1" u="sng" dirty="0">
                <a:highlight>
                  <a:srgbClr val="C0C0C0"/>
                </a:highlight>
              </a:rPr>
              <a:t>Einstieg: </a:t>
            </a:r>
            <a:r>
              <a:rPr lang="de-DE" sz="3600" b="1" u="sng" dirty="0"/>
              <a:t>Gallery </a:t>
            </a:r>
            <a:r>
              <a:rPr lang="de-DE" sz="3600" b="1" u="sng" dirty="0" err="1"/>
              <a:t>walk</a:t>
            </a:r>
            <a:br>
              <a:rPr lang="de-DE" sz="2400" u="sng" dirty="0"/>
            </a:br>
            <a:br>
              <a:rPr lang="de-DE" sz="2400" u="sng" dirty="0"/>
            </a:br>
            <a:r>
              <a:rPr lang="de-DE" sz="2400" dirty="0"/>
              <a:t>1. Suchen Sie sich ein Bild aus, das Sie anspricht.</a:t>
            </a:r>
            <a:br>
              <a:rPr lang="de-DE" sz="2400" dirty="0"/>
            </a:br>
            <a:br>
              <a:rPr lang="de-DE" sz="2400" dirty="0"/>
            </a:br>
            <a:r>
              <a:rPr lang="de-DE" sz="2400" dirty="0"/>
              <a:t>2. Analysieren Sie die die Fotografie.</a:t>
            </a:r>
            <a:br>
              <a:rPr lang="de-DE" sz="2400" dirty="0"/>
            </a:br>
            <a:br>
              <a:rPr lang="de-DE" sz="2400" dirty="0"/>
            </a:br>
            <a:r>
              <a:rPr lang="de-DE" sz="2400" dirty="0"/>
              <a:t>Gruppenarbeit:</a:t>
            </a:r>
            <a:br>
              <a:rPr lang="de-DE" sz="2400" dirty="0"/>
            </a:br>
            <a:br>
              <a:rPr lang="de-DE" sz="2400" dirty="0"/>
            </a:br>
            <a:r>
              <a:rPr lang="de-DE" sz="2400" dirty="0"/>
              <a:t>3. Ordnen Sie die 14 Fotografien nach bestimmten Kriterien.</a:t>
            </a:r>
            <a:br>
              <a:rPr lang="de-DE" sz="2400" dirty="0"/>
            </a:br>
            <a:br>
              <a:rPr lang="de-DE" sz="2400" dirty="0"/>
            </a:br>
            <a:r>
              <a:rPr lang="de-DE" sz="2400" dirty="0"/>
              <a:t>4. Diskutieren Sie das Gewaltpotenzial / die Gewaltbereitschaft während des Einmarsches Ende August 1968.</a:t>
            </a:r>
            <a:br>
              <a:rPr lang="de-DE" sz="2400" dirty="0"/>
            </a:br>
            <a:br>
              <a:rPr lang="de-DE" sz="2400" dirty="0"/>
            </a:br>
            <a:r>
              <a:rPr lang="de-DE" sz="2400" dirty="0"/>
              <a:t>5. Formulieren Sie Hypothesen: Was ist zuvor passiert?</a:t>
            </a:r>
          </a:p>
        </p:txBody>
      </p:sp>
      <p:sp>
        <p:nvSpPr>
          <p:cNvPr id="2" name="Textfeld 1">
            <a:extLst>
              <a:ext uri="{FF2B5EF4-FFF2-40B4-BE49-F238E27FC236}">
                <a16:creationId xmlns:a16="http://schemas.microsoft.com/office/drawing/2014/main" id="{CA052879-AA4A-4659-8E3D-484D6F6FB142}"/>
              </a:ext>
            </a:extLst>
          </p:cNvPr>
          <p:cNvSpPr txBox="1"/>
          <p:nvPr/>
        </p:nvSpPr>
        <p:spPr>
          <a:xfrm>
            <a:off x="998483" y="2690336"/>
            <a:ext cx="4771696" cy="738664"/>
          </a:xfrm>
          <a:prstGeom prst="rect">
            <a:avLst/>
          </a:prstGeom>
          <a:noFill/>
        </p:spPr>
        <p:txBody>
          <a:bodyPr wrap="square" rtlCol="0">
            <a:spAutoFit/>
          </a:bodyPr>
          <a:lstStyle/>
          <a:p>
            <a:r>
              <a:rPr lang="de-DE" sz="1400" u="sng" dirty="0">
                <a:hlinkClick r:id="rId3"/>
              </a:rPr>
              <a:t>https://www.bpb.de/geschichte/zeitgeschichte/prag-1968/274349/zeitzeugenfotos-vom-einmarsch-in-prag-am-21-august-1968</a:t>
            </a:r>
            <a:r>
              <a:rPr lang="de-DE" sz="1400" dirty="0"/>
              <a:t> </a:t>
            </a:r>
          </a:p>
        </p:txBody>
      </p:sp>
      <p:sp>
        <p:nvSpPr>
          <p:cNvPr id="3" name="Textfeld 2">
            <a:extLst>
              <a:ext uri="{FF2B5EF4-FFF2-40B4-BE49-F238E27FC236}">
                <a16:creationId xmlns:a16="http://schemas.microsoft.com/office/drawing/2014/main" id="{07951C14-5CC4-42FA-9FF7-CC162F7A3091}"/>
              </a:ext>
            </a:extLst>
          </p:cNvPr>
          <p:cNvSpPr txBox="1"/>
          <p:nvPr/>
        </p:nvSpPr>
        <p:spPr>
          <a:xfrm>
            <a:off x="998483" y="735724"/>
            <a:ext cx="4771696" cy="1754326"/>
          </a:xfrm>
          <a:prstGeom prst="rect">
            <a:avLst/>
          </a:prstGeom>
          <a:noFill/>
        </p:spPr>
        <p:txBody>
          <a:bodyPr wrap="square" rtlCol="0">
            <a:spAutoFit/>
          </a:bodyPr>
          <a:lstStyle/>
          <a:p>
            <a:r>
              <a:rPr lang="de-DE" sz="3600" dirty="0"/>
              <a:t>Zeitzeugenfotos vom Einmarsch der SU in Prag</a:t>
            </a:r>
          </a:p>
        </p:txBody>
      </p:sp>
    </p:spTree>
    <p:extLst>
      <p:ext uri="{BB962C8B-B14F-4D97-AF65-F5344CB8AC3E}">
        <p14:creationId xmlns:p14="http://schemas.microsoft.com/office/powerpoint/2010/main" val="3778750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4B0828-9892-434A-82CE-EAC2CBD73790}"/>
              </a:ext>
            </a:extLst>
          </p:cNvPr>
          <p:cNvSpPr>
            <a:spLocks noGrp="1"/>
          </p:cNvSpPr>
          <p:nvPr>
            <p:ph type="title"/>
          </p:nvPr>
        </p:nvSpPr>
        <p:spPr>
          <a:xfrm>
            <a:off x="879584" y="459638"/>
            <a:ext cx="3976007" cy="5160578"/>
          </a:xfrm>
        </p:spPr>
        <p:txBody>
          <a:bodyPr>
            <a:noAutofit/>
          </a:bodyPr>
          <a:lstStyle/>
          <a:p>
            <a:r>
              <a:rPr lang="de-DE" sz="3600" b="1" u="sng" dirty="0">
                <a:highlight>
                  <a:srgbClr val="C0C0C0"/>
                </a:highlight>
              </a:rPr>
              <a:t>Tafelanschrieb:</a:t>
            </a:r>
            <a:br>
              <a:rPr lang="de-DE" sz="2800" dirty="0">
                <a:highlight>
                  <a:srgbClr val="C0C0C0"/>
                </a:highlight>
              </a:rPr>
            </a:br>
            <a:br>
              <a:rPr lang="de-DE" sz="2800" dirty="0"/>
            </a:br>
            <a:r>
              <a:rPr lang="de-DE" sz="2800" dirty="0"/>
              <a:t>In der Nacht zum 21. August 1968 drangen Truppen des Warschauer Paktes in die Tschechoslowakei ein und besetzten zentrale Regierungsgebäude.</a:t>
            </a:r>
          </a:p>
        </p:txBody>
      </p:sp>
    </p:spTree>
    <p:extLst>
      <p:ext uri="{BB962C8B-B14F-4D97-AF65-F5344CB8AC3E}">
        <p14:creationId xmlns:p14="http://schemas.microsoft.com/office/powerpoint/2010/main" val="649986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F94D8D-CC58-4803-8A28-8C1A477E9DB2}"/>
              </a:ext>
            </a:extLst>
          </p:cNvPr>
          <p:cNvSpPr>
            <a:spLocks noGrp="1"/>
          </p:cNvSpPr>
          <p:nvPr>
            <p:ph type="title"/>
          </p:nvPr>
        </p:nvSpPr>
        <p:spPr>
          <a:xfrm>
            <a:off x="742950" y="914400"/>
            <a:ext cx="3476625" cy="3550854"/>
          </a:xfrm>
        </p:spPr>
        <p:txBody>
          <a:bodyPr>
            <a:normAutofit/>
          </a:bodyPr>
          <a:lstStyle/>
          <a:p>
            <a:r>
              <a:rPr lang="de-DE" sz="3600" b="1" u="sng" dirty="0">
                <a:highlight>
                  <a:srgbClr val="C0C0C0"/>
                </a:highlight>
              </a:rPr>
              <a:t>Lehrervortrag:</a:t>
            </a:r>
            <a:br>
              <a:rPr lang="de-DE" sz="2800" dirty="0">
                <a:highlight>
                  <a:srgbClr val="C0C0C0"/>
                </a:highlight>
              </a:rPr>
            </a:br>
            <a:br>
              <a:rPr lang="de-DE" sz="2800" dirty="0"/>
            </a:br>
            <a:r>
              <a:rPr lang="de-DE" sz="2800" dirty="0"/>
              <a:t>Mit Panzern beendete die Sowjetunion den Reformkurs in der Tschechoslowakei. Szene in Prag am 21. August 1968.</a:t>
            </a:r>
          </a:p>
        </p:txBody>
      </p:sp>
    </p:spTree>
    <p:extLst>
      <p:ext uri="{BB962C8B-B14F-4D97-AF65-F5344CB8AC3E}">
        <p14:creationId xmlns:p14="http://schemas.microsoft.com/office/powerpoint/2010/main" val="2661493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F94D8D-CC58-4803-8A28-8C1A477E9DB2}"/>
              </a:ext>
            </a:extLst>
          </p:cNvPr>
          <p:cNvSpPr>
            <a:spLocks noGrp="1"/>
          </p:cNvSpPr>
          <p:nvPr>
            <p:ph type="title"/>
          </p:nvPr>
        </p:nvSpPr>
        <p:spPr>
          <a:xfrm>
            <a:off x="742950" y="742951"/>
            <a:ext cx="3476625" cy="4962524"/>
          </a:xfrm>
        </p:spPr>
        <p:txBody>
          <a:bodyPr>
            <a:normAutofit/>
          </a:bodyPr>
          <a:lstStyle/>
          <a:p>
            <a:r>
              <a:rPr lang="de-DE" sz="3600" b="1" u="sng" dirty="0">
                <a:highlight>
                  <a:srgbClr val="C0C0C0"/>
                </a:highlight>
              </a:rPr>
              <a:t>Lehrervortrag:</a:t>
            </a:r>
            <a:br>
              <a:rPr lang="de-DE" sz="3600" dirty="0">
                <a:highlight>
                  <a:srgbClr val="C0C0C0"/>
                </a:highlight>
              </a:rPr>
            </a:br>
            <a:br>
              <a:rPr lang="de-DE" sz="2000" dirty="0">
                <a:highlight>
                  <a:srgbClr val="C0C0C0"/>
                </a:highlight>
              </a:rPr>
            </a:br>
            <a:r>
              <a:rPr lang="de-DE" sz="2800" dirty="0"/>
              <a:t>In den Folgetagen kam es vielerorts zu gewaltsamen Aktionen aufgebrachte Bürger, die Barrikaden  gegen sowjetische Panzer errichteten.</a:t>
            </a:r>
          </a:p>
        </p:txBody>
      </p:sp>
    </p:spTree>
    <p:extLst>
      <p:ext uri="{BB962C8B-B14F-4D97-AF65-F5344CB8AC3E}">
        <p14:creationId xmlns:p14="http://schemas.microsoft.com/office/powerpoint/2010/main" val="2273659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446434" y="742951"/>
            <a:ext cx="4795038" cy="5321518"/>
          </a:xfrm>
        </p:spPr>
        <p:txBody>
          <a:bodyPr>
            <a:noAutofit/>
          </a:bodyPr>
          <a:lstStyle/>
          <a:p>
            <a:r>
              <a:rPr lang="en-US" sz="3600" b="1" u="sng" dirty="0" err="1">
                <a:highlight>
                  <a:srgbClr val="C0C0C0"/>
                </a:highlight>
              </a:rPr>
              <a:t>Tafelanschrieb</a:t>
            </a:r>
            <a:r>
              <a:rPr lang="en-US" sz="3600" b="1" u="sng" dirty="0">
                <a:highlight>
                  <a:srgbClr val="C0C0C0"/>
                </a:highlight>
              </a:rPr>
              <a:t>:</a:t>
            </a:r>
            <a:br>
              <a:rPr lang="en-US" sz="3600" b="1" u="sng" dirty="0">
                <a:highlight>
                  <a:srgbClr val="C0C0C0"/>
                </a:highlight>
              </a:rPr>
            </a:br>
            <a:br>
              <a:rPr lang="en-US" sz="2800" dirty="0"/>
            </a:br>
            <a:r>
              <a:rPr lang="de-DE" sz="2800" dirty="0"/>
              <a:t>Am 12. November 1968 verkündete Leonid Breschnew als Redner auf dem 5. Kongress der polnischen Arbeiterpartei in Warschau im November 1968, dass sich die Sowjetunion generell das Recht vorbehalte, Oppositionsbewegungen in sozialistischen Ländern notfalls mit Gewalt niederzuschlagen</a:t>
            </a:r>
            <a:br>
              <a:rPr lang="de-DE" sz="2800" dirty="0"/>
            </a:br>
            <a:r>
              <a:rPr lang="de-DE" sz="2800" dirty="0"/>
              <a:t>(= Breschnew-Doktrin)</a:t>
            </a:r>
            <a:endParaRPr lang="de-DE" sz="2800" dirty="0">
              <a:latin typeface="+mn-lt"/>
            </a:endParaRPr>
          </a:p>
        </p:txBody>
      </p:sp>
    </p:spTree>
    <p:extLst>
      <p:ext uri="{BB962C8B-B14F-4D97-AF65-F5344CB8AC3E}">
        <p14:creationId xmlns:p14="http://schemas.microsoft.com/office/powerpoint/2010/main" val="3448350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74575F-124D-4D71-B7CA-1311AFBD0AFD}"/>
              </a:ext>
            </a:extLst>
          </p:cNvPr>
          <p:cNvSpPr>
            <a:spLocks noGrp="1"/>
          </p:cNvSpPr>
          <p:nvPr>
            <p:ph type="title"/>
          </p:nvPr>
        </p:nvSpPr>
        <p:spPr>
          <a:xfrm>
            <a:off x="838200" y="315311"/>
            <a:ext cx="10515600" cy="1097280"/>
          </a:xfrm>
        </p:spPr>
        <p:txBody>
          <a:bodyPr>
            <a:normAutofit fontScale="90000"/>
          </a:bodyPr>
          <a:lstStyle/>
          <a:p>
            <a:r>
              <a:rPr lang="de-DE" sz="4000" b="1" u="sng" dirty="0">
                <a:highlight>
                  <a:srgbClr val="C0C0C0"/>
                </a:highlight>
              </a:rPr>
              <a:t>Einordnung in Synopse </a:t>
            </a:r>
            <a:br>
              <a:rPr lang="de-DE" sz="4000" b="1" u="sng" dirty="0"/>
            </a:br>
            <a:r>
              <a:rPr lang="de-DE" sz="4000" b="1" dirty="0"/>
              <a:t>„Aufbruchsversuche in West und Ost“</a:t>
            </a:r>
          </a:p>
        </p:txBody>
      </p:sp>
      <p:graphicFrame>
        <p:nvGraphicFramePr>
          <p:cNvPr id="4" name="Tabelle 4">
            <a:extLst>
              <a:ext uri="{FF2B5EF4-FFF2-40B4-BE49-F238E27FC236}">
                <a16:creationId xmlns:a16="http://schemas.microsoft.com/office/drawing/2014/main" id="{09406E4F-F807-413D-9E94-452F78AE2DDC}"/>
              </a:ext>
            </a:extLst>
          </p:cNvPr>
          <p:cNvGraphicFramePr>
            <a:graphicFrameLocks noGrp="1"/>
          </p:cNvGraphicFramePr>
          <p:nvPr>
            <p:ph idx="1"/>
          </p:nvPr>
        </p:nvGraphicFramePr>
        <p:xfrm>
          <a:off x="738076" y="1650234"/>
          <a:ext cx="10715848" cy="4050124"/>
        </p:xfrm>
        <a:graphic>
          <a:graphicData uri="http://schemas.openxmlformats.org/drawingml/2006/table">
            <a:tbl>
              <a:tblPr firstRow="1" bandRow="1">
                <a:tableStyleId>{5C22544A-7EE6-4342-B048-85BDC9FD1C3A}</a:tableStyleId>
              </a:tblPr>
              <a:tblGrid>
                <a:gridCol w="5357924">
                  <a:extLst>
                    <a:ext uri="{9D8B030D-6E8A-4147-A177-3AD203B41FA5}">
                      <a16:colId xmlns:a16="http://schemas.microsoft.com/office/drawing/2014/main" val="57068324"/>
                    </a:ext>
                  </a:extLst>
                </a:gridCol>
                <a:gridCol w="5357924">
                  <a:extLst>
                    <a:ext uri="{9D8B030D-6E8A-4147-A177-3AD203B41FA5}">
                      <a16:colId xmlns:a16="http://schemas.microsoft.com/office/drawing/2014/main" val="3066960754"/>
                    </a:ext>
                  </a:extLst>
                </a:gridCol>
              </a:tblGrid>
              <a:tr h="369366">
                <a:tc>
                  <a:txBody>
                    <a:bodyPr/>
                    <a:lstStyle/>
                    <a:p>
                      <a:pPr algn="ctr"/>
                      <a:r>
                        <a:rPr lang="de-DE" sz="2400" dirty="0"/>
                        <a:t>Aufbruch von unten</a:t>
                      </a:r>
                    </a:p>
                  </a:txBody>
                  <a:tcPr/>
                </a:tc>
                <a:tc>
                  <a:txBody>
                    <a:bodyPr/>
                    <a:lstStyle/>
                    <a:p>
                      <a:pPr algn="ctr"/>
                      <a:r>
                        <a:rPr lang="de-DE" sz="2400" dirty="0"/>
                        <a:t>Aufbruch von oben</a:t>
                      </a:r>
                    </a:p>
                  </a:txBody>
                  <a:tcPr/>
                </a:tc>
                <a:extLst>
                  <a:ext uri="{0D108BD9-81ED-4DB2-BD59-A6C34878D82A}">
                    <a16:rowId xmlns:a16="http://schemas.microsoft.com/office/drawing/2014/main" val="3283674139"/>
                  </a:ext>
                </a:extLst>
              </a:tr>
              <a:tr h="3592924">
                <a:tc>
                  <a:txBody>
                    <a:bodyPr/>
                    <a:lstStyle/>
                    <a:p>
                      <a:pPr marL="342900" indent="-342900">
                        <a:buFont typeface="Arial" panose="020B0604020202020204" pitchFamily="34" charset="0"/>
                        <a:buChar char="•"/>
                      </a:pPr>
                      <a:r>
                        <a:rPr lang="de-DE" sz="2400" dirty="0"/>
                        <a:t>„Ohne-mich“-Bewegung ab 1950</a:t>
                      </a:r>
                    </a:p>
                    <a:p>
                      <a:pPr marL="342900" indent="-342900">
                        <a:buFont typeface="Arial" panose="020B0604020202020204" pitchFamily="34" charset="0"/>
                        <a:buChar char="•"/>
                      </a:pPr>
                      <a:r>
                        <a:rPr lang="de-DE" sz="2400" dirty="0"/>
                        <a:t>17. Juni 1953 in der DDR</a:t>
                      </a:r>
                    </a:p>
                    <a:p>
                      <a:pPr marL="342900" indent="-342900">
                        <a:buFont typeface="Arial" panose="020B0604020202020204" pitchFamily="34" charset="0"/>
                        <a:buChar char="•"/>
                      </a:pPr>
                      <a:r>
                        <a:rPr lang="de-DE" sz="2400" dirty="0"/>
                        <a:t>Ungarnaufstand 1956</a:t>
                      </a:r>
                    </a:p>
                    <a:p>
                      <a:pPr marL="342900" indent="-342900">
                        <a:buFont typeface="Arial" panose="020B0604020202020204" pitchFamily="34" charset="0"/>
                        <a:buChar char="•"/>
                      </a:pPr>
                      <a:r>
                        <a:rPr lang="de-DE" sz="2400" dirty="0"/>
                        <a:t>Prager Frühling 1968 (Manifest der 2000 Worte)</a:t>
                      </a:r>
                    </a:p>
                    <a:p>
                      <a:pPr marL="0" indent="0">
                        <a:buFont typeface="Arial" panose="020B0604020202020204" pitchFamily="34" charset="0"/>
                        <a:buNone/>
                      </a:pPr>
                      <a:endParaRPr lang="de-DE" sz="2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Parlamentarische Demokratien mit Grundrechten 1949</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Kommunistische Volksrepubliken ohne Grundrechte 1949</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Blockbildung 1945-1991</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Wiederbewaffnung BRD/ DDR 1955/56</a:t>
                      </a:r>
                    </a:p>
                    <a:p>
                      <a:pPr marL="342900" indent="-342900">
                        <a:buFont typeface="Arial" panose="020B0604020202020204" pitchFamily="34" charset="0"/>
                        <a:buChar char="•"/>
                      </a:pPr>
                      <a:r>
                        <a:rPr lang="de-DE" sz="2400" dirty="0"/>
                        <a:t>Ungarnaufstand 1956</a:t>
                      </a:r>
                    </a:p>
                    <a:p>
                      <a:pPr marL="342900" indent="-342900">
                        <a:buFont typeface="Arial" panose="020B0604020202020204" pitchFamily="34" charset="0"/>
                        <a:buChar char="•"/>
                      </a:pPr>
                      <a:r>
                        <a:rPr lang="de-DE" sz="2400" dirty="0"/>
                        <a:t>Prager Frühling 1968 (</a:t>
                      </a:r>
                      <a:r>
                        <a:rPr lang="de-DE" sz="2400" kern="1200" dirty="0" err="1">
                          <a:solidFill>
                            <a:schemeClr val="dk1"/>
                          </a:solidFill>
                          <a:latin typeface="+mn-lt"/>
                          <a:ea typeface="+mn-ea"/>
                          <a:cs typeface="+mn-cs"/>
                        </a:rPr>
                        <a:t>Dubčeks</a:t>
                      </a:r>
                      <a:r>
                        <a:rPr lang="de-DE" sz="2400" kern="1200" dirty="0">
                          <a:solidFill>
                            <a:schemeClr val="dk1"/>
                          </a:solidFill>
                          <a:latin typeface="+mn-lt"/>
                          <a:ea typeface="+mn-ea"/>
                          <a:cs typeface="+mn-cs"/>
                        </a:rPr>
                        <a:t> Aktionsprogramm)</a:t>
                      </a:r>
                      <a:endParaRPr lang="de-DE" sz="2400" dirty="0"/>
                    </a:p>
                  </a:txBody>
                  <a:tcPr/>
                </a:tc>
                <a:extLst>
                  <a:ext uri="{0D108BD9-81ED-4DB2-BD59-A6C34878D82A}">
                    <a16:rowId xmlns:a16="http://schemas.microsoft.com/office/drawing/2014/main" val="3465852073"/>
                  </a:ext>
                </a:extLst>
              </a:tr>
            </a:tbl>
          </a:graphicData>
        </a:graphic>
      </p:graphicFrame>
    </p:spTree>
    <p:extLst>
      <p:ext uri="{BB962C8B-B14F-4D97-AF65-F5344CB8AC3E}">
        <p14:creationId xmlns:p14="http://schemas.microsoft.com/office/powerpoint/2010/main" val="1353414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753460" y="830317"/>
            <a:ext cx="8422071" cy="3962400"/>
          </a:xfrm>
        </p:spPr>
        <p:txBody>
          <a:bodyPr>
            <a:normAutofit/>
          </a:bodyPr>
          <a:lstStyle/>
          <a:p>
            <a:r>
              <a:rPr lang="de-DE" sz="3600" b="1" u="sng" dirty="0">
                <a:highlight>
                  <a:srgbClr val="C0C0C0"/>
                </a:highlight>
              </a:rPr>
              <a:t>Puffer/ Diskussion</a:t>
            </a:r>
            <a:r>
              <a:rPr lang="de-DE" sz="3600" u="sng" dirty="0">
                <a:highlight>
                  <a:srgbClr val="C0C0C0"/>
                </a:highlight>
              </a:rPr>
              <a:t>:</a:t>
            </a:r>
            <a:br>
              <a:rPr lang="de-DE" sz="3600" u="sng" dirty="0">
                <a:highlight>
                  <a:srgbClr val="C0C0C0"/>
                </a:highlight>
              </a:rPr>
            </a:br>
            <a:br>
              <a:rPr lang="de-DE" sz="3600" u="sng" dirty="0">
                <a:highlight>
                  <a:srgbClr val="C0C0C0"/>
                </a:highlight>
              </a:rPr>
            </a:br>
            <a:r>
              <a:rPr lang="de-DE" sz="2800" dirty="0"/>
              <a:t>Ein neuer Hitler? In Prag fotografierte Karikatur des SED-Vorsitzenden Walter Ulbrichts in der DDR, der vehement für den militärischen Einmarsch in die CSSR plädiert hatte.</a:t>
            </a:r>
            <a:r>
              <a:rPr lang="de-DE" sz="2800" dirty="0">
                <a:latin typeface="+mn-lt"/>
              </a:rPr>
              <a:t> </a:t>
            </a:r>
            <a:br>
              <a:rPr lang="de-DE" sz="2800" dirty="0">
                <a:latin typeface="+mn-lt"/>
              </a:rPr>
            </a:br>
            <a:br>
              <a:rPr lang="de-DE" sz="2800" dirty="0">
                <a:latin typeface="+mn-lt"/>
              </a:rPr>
            </a:br>
            <a:r>
              <a:rPr lang="de-DE" sz="2000" dirty="0">
                <a:latin typeface="+mn-lt"/>
              </a:rPr>
              <a:t>(Fotographie: https://www.jugendopposition.de/node/149885?guid=5057)</a:t>
            </a:r>
          </a:p>
        </p:txBody>
      </p:sp>
    </p:spTree>
    <p:extLst>
      <p:ext uri="{BB962C8B-B14F-4D97-AF65-F5344CB8AC3E}">
        <p14:creationId xmlns:p14="http://schemas.microsoft.com/office/powerpoint/2010/main" val="208672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5E5A0D-6323-4DDA-A2CE-41CDB2845C0D}"/>
              </a:ext>
            </a:extLst>
          </p:cNvPr>
          <p:cNvSpPr>
            <a:spLocks noGrp="1"/>
          </p:cNvSpPr>
          <p:nvPr>
            <p:ph type="ctrTitle"/>
          </p:nvPr>
        </p:nvSpPr>
        <p:spPr>
          <a:xfrm>
            <a:off x="1524000" y="571500"/>
            <a:ext cx="9144000" cy="3282043"/>
          </a:xfrm>
        </p:spPr>
        <p:txBody>
          <a:bodyPr>
            <a:normAutofit fontScale="90000"/>
          </a:bodyPr>
          <a:lstStyle/>
          <a:p>
            <a:r>
              <a:rPr lang="de-DE" dirty="0"/>
              <a:t>Wege in die postindustrielle Zivilgesellschaft in Osteuropa am Beispiel der Tschechoslowakei</a:t>
            </a:r>
          </a:p>
        </p:txBody>
      </p:sp>
    </p:spTree>
    <p:extLst>
      <p:ext uri="{BB962C8B-B14F-4D97-AF65-F5344CB8AC3E}">
        <p14:creationId xmlns:p14="http://schemas.microsoft.com/office/powerpoint/2010/main" val="721571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0EE59E-3AAB-40AA-AD9B-5AEB858E28AA}"/>
              </a:ext>
            </a:extLst>
          </p:cNvPr>
          <p:cNvSpPr>
            <a:spLocks noGrp="1"/>
          </p:cNvSpPr>
          <p:nvPr>
            <p:ph type="title"/>
          </p:nvPr>
        </p:nvSpPr>
        <p:spPr/>
        <p:txBody>
          <a:bodyPr/>
          <a:lstStyle/>
          <a:p>
            <a:r>
              <a:rPr lang="de-DE" b="1" u="sng" dirty="0"/>
              <a:t>2. DS: Ist der Prager Frühling gescheitert? Von der Charta 77 zur „Samtenen Revolution“</a:t>
            </a:r>
          </a:p>
        </p:txBody>
      </p:sp>
    </p:spTree>
    <p:extLst>
      <p:ext uri="{BB962C8B-B14F-4D97-AF65-F5344CB8AC3E}">
        <p14:creationId xmlns:p14="http://schemas.microsoft.com/office/powerpoint/2010/main" val="3539838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F92D72-9039-4815-9667-0421D0E32D72}"/>
              </a:ext>
            </a:extLst>
          </p:cNvPr>
          <p:cNvSpPr>
            <a:spLocks noGrp="1"/>
          </p:cNvSpPr>
          <p:nvPr>
            <p:ph type="title"/>
          </p:nvPr>
        </p:nvSpPr>
        <p:spPr>
          <a:xfrm>
            <a:off x="649014" y="373847"/>
            <a:ext cx="10515600" cy="1479717"/>
          </a:xfrm>
        </p:spPr>
        <p:txBody>
          <a:bodyPr>
            <a:normAutofit/>
          </a:bodyPr>
          <a:lstStyle/>
          <a:p>
            <a:r>
              <a:rPr lang="de-DE" sz="3600" b="1" u="sng" dirty="0">
                <a:highlight>
                  <a:srgbClr val="C0C0C0"/>
                </a:highlight>
              </a:rPr>
              <a:t>Einstieg:</a:t>
            </a:r>
            <a:r>
              <a:rPr lang="de-DE" sz="3600" u="sng" dirty="0">
                <a:highlight>
                  <a:srgbClr val="C0C0C0"/>
                </a:highlight>
              </a:rPr>
              <a:t> </a:t>
            </a:r>
            <a:r>
              <a:rPr lang="de-DE" sz="3600" dirty="0"/>
              <a:t>Trailer zum Film „Jan </a:t>
            </a:r>
            <a:r>
              <a:rPr lang="de-DE" sz="3600" dirty="0" err="1"/>
              <a:t>Palach</a:t>
            </a:r>
            <a:r>
              <a:rPr lang="de-DE" sz="3600" dirty="0"/>
              <a:t>“ (2018)</a:t>
            </a:r>
            <a:br>
              <a:rPr lang="de-DE" sz="3600" dirty="0"/>
            </a:br>
            <a:r>
              <a:rPr lang="de-DE" sz="2400" dirty="0"/>
              <a:t>https://www.goethe.de/ins/cz/prj/jug/kul/de16665375.htm</a:t>
            </a:r>
          </a:p>
        </p:txBody>
      </p:sp>
      <p:sp>
        <p:nvSpPr>
          <p:cNvPr id="5" name="Titel 1">
            <a:extLst>
              <a:ext uri="{FF2B5EF4-FFF2-40B4-BE49-F238E27FC236}">
                <a16:creationId xmlns:a16="http://schemas.microsoft.com/office/drawing/2014/main" id="{30279350-BB61-4B57-ADD8-56C4ABE0F630}"/>
              </a:ext>
            </a:extLst>
          </p:cNvPr>
          <p:cNvSpPr txBox="1">
            <a:spLocks/>
          </p:cNvSpPr>
          <p:nvPr/>
        </p:nvSpPr>
        <p:spPr>
          <a:xfrm>
            <a:off x="649014" y="1919265"/>
            <a:ext cx="9945414" cy="14797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dirty="0"/>
              <a:t>Entwicklung des Stundenthemas: Ist der Prager Frühling gescheitert?</a:t>
            </a:r>
          </a:p>
        </p:txBody>
      </p:sp>
    </p:spTree>
    <p:extLst>
      <p:ext uri="{BB962C8B-B14F-4D97-AF65-F5344CB8AC3E}">
        <p14:creationId xmlns:p14="http://schemas.microsoft.com/office/powerpoint/2010/main" val="302201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C647004-028F-4264-B92D-3E42A29CAABD}"/>
              </a:ext>
            </a:extLst>
          </p:cNvPr>
          <p:cNvSpPr/>
          <p:nvPr/>
        </p:nvSpPr>
        <p:spPr>
          <a:xfrm>
            <a:off x="470453" y="151179"/>
            <a:ext cx="5409271" cy="6247864"/>
          </a:xfrm>
          <a:prstGeom prst="rect">
            <a:avLst/>
          </a:prstGeom>
        </p:spPr>
        <p:txBody>
          <a:bodyPr wrap="square">
            <a:spAutoFit/>
          </a:bodyPr>
          <a:lstStyle/>
          <a:p>
            <a:r>
              <a:rPr lang="de-DE" sz="3600" b="1" u="sng" dirty="0">
                <a:highlight>
                  <a:srgbClr val="C0C0C0"/>
                </a:highlight>
                <a:latin typeface="+mj-lt"/>
              </a:rPr>
              <a:t> Lehrervortrag: </a:t>
            </a:r>
          </a:p>
          <a:p>
            <a:endParaRPr lang="de-DE" sz="2800" dirty="0">
              <a:solidFill>
                <a:srgbClr val="000000"/>
              </a:solidFill>
              <a:latin typeface="Calibri Light" panose="020F0302020204030204" pitchFamily="34" charset="0"/>
              <a:cs typeface="Calibri Light" panose="020F0302020204030204" pitchFamily="34" charset="0"/>
            </a:endParaRPr>
          </a:p>
          <a:p>
            <a:r>
              <a:rPr lang="de-DE" sz="2800" dirty="0">
                <a:solidFill>
                  <a:srgbClr val="000000"/>
                </a:solidFill>
                <a:latin typeface="Calibri Light" panose="020F0302020204030204" pitchFamily="34" charset="0"/>
                <a:cs typeface="Calibri Light" panose="020F0302020204030204" pitchFamily="34" charset="0"/>
              </a:rPr>
              <a:t>Am 19. Januar 1969 starb der Student Jan </a:t>
            </a:r>
            <a:r>
              <a:rPr lang="de-DE" sz="2800" dirty="0" err="1">
                <a:solidFill>
                  <a:srgbClr val="000000"/>
                </a:solidFill>
                <a:latin typeface="Calibri Light" panose="020F0302020204030204" pitchFamily="34" charset="0"/>
                <a:cs typeface="Calibri Light" panose="020F0302020204030204" pitchFamily="34" charset="0"/>
              </a:rPr>
              <a:t>Palach</a:t>
            </a:r>
            <a:r>
              <a:rPr lang="de-DE" sz="2800" dirty="0">
                <a:solidFill>
                  <a:srgbClr val="000000"/>
                </a:solidFill>
                <a:latin typeface="Calibri Light" panose="020F0302020204030204" pitchFamily="34" charset="0"/>
                <a:cs typeface="Calibri Light" panose="020F0302020204030204" pitchFamily="34" charset="0"/>
              </a:rPr>
              <a:t>, drei Tage nachdem er sich auf dem Prager Wenzelsplatz selbst mit Benzin übergossen und angezündet hatte, um gegen den Einmarsch der Warschauer Pakt-Staaten im August 1968 zu demonstrieren.</a:t>
            </a:r>
          </a:p>
          <a:p>
            <a:r>
              <a:rPr lang="de-DE" sz="2800" dirty="0">
                <a:solidFill>
                  <a:srgbClr val="000000"/>
                </a:solidFill>
                <a:latin typeface="Calibri Light" panose="020F0302020204030204" pitchFamily="34" charset="0"/>
                <a:cs typeface="Calibri Light" panose="020F0302020204030204" pitchFamily="34" charset="0"/>
              </a:rPr>
              <a:t>An seinem Begräbnis nahmen trotz Überwachung durch die Staatspolizei mehr als 10.000 Menschen teil.</a:t>
            </a:r>
          </a:p>
        </p:txBody>
      </p:sp>
      <p:sp>
        <p:nvSpPr>
          <p:cNvPr id="6" name="Textfeld 5">
            <a:extLst>
              <a:ext uri="{FF2B5EF4-FFF2-40B4-BE49-F238E27FC236}">
                <a16:creationId xmlns:a16="http://schemas.microsoft.com/office/drawing/2014/main" id="{53478FAC-6034-4E52-B1A0-BB44AC05148C}"/>
              </a:ext>
            </a:extLst>
          </p:cNvPr>
          <p:cNvSpPr txBox="1"/>
          <p:nvPr/>
        </p:nvSpPr>
        <p:spPr>
          <a:xfrm>
            <a:off x="6096000" y="5417053"/>
            <a:ext cx="5879723" cy="646331"/>
          </a:xfrm>
          <a:prstGeom prst="rect">
            <a:avLst/>
          </a:prstGeom>
          <a:noFill/>
        </p:spPr>
        <p:txBody>
          <a:bodyPr wrap="square" rtlCol="0">
            <a:spAutoFit/>
          </a:bodyPr>
          <a:lstStyle/>
          <a:p>
            <a:r>
              <a:rPr lang="de-DE" b="1" dirty="0"/>
              <a:t>Begräbnis von Jan </a:t>
            </a:r>
            <a:r>
              <a:rPr lang="de-DE" b="1" dirty="0" err="1"/>
              <a:t>Palach</a:t>
            </a:r>
            <a:r>
              <a:rPr lang="de-DE" b="1" dirty="0"/>
              <a:t> (Foto: Miroslav </a:t>
            </a:r>
            <a:r>
              <a:rPr lang="de-DE" b="1" dirty="0" err="1"/>
              <a:t>Huček</a:t>
            </a:r>
            <a:r>
              <a:rPr lang="de-DE" b="1" dirty="0"/>
              <a:t>)</a:t>
            </a:r>
          </a:p>
          <a:p>
            <a:r>
              <a:rPr lang="de-DE" dirty="0"/>
              <a:t>https://archiv.radio.cz/de/static/november-1989/palach</a:t>
            </a:r>
          </a:p>
        </p:txBody>
      </p:sp>
    </p:spTree>
    <p:extLst>
      <p:ext uri="{BB962C8B-B14F-4D97-AF65-F5344CB8AC3E}">
        <p14:creationId xmlns:p14="http://schemas.microsoft.com/office/powerpoint/2010/main" val="36197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483009" y="487680"/>
            <a:ext cx="5486867" cy="5986272"/>
          </a:xfrm>
        </p:spPr>
        <p:txBody>
          <a:bodyPr>
            <a:noAutofit/>
          </a:bodyPr>
          <a:lstStyle/>
          <a:p>
            <a:r>
              <a:rPr lang="de-DE" sz="3600" b="1" u="sng" dirty="0">
                <a:highlight>
                  <a:srgbClr val="C0C0C0"/>
                </a:highlight>
              </a:rPr>
              <a:t>Lehrervortrag:</a:t>
            </a:r>
            <a:br>
              <a:rPr lang="de-DE" sz="2800" dirty="0">
                <a:highlight>
                  <a:srgbClr val="C0C0C0"/>
                </a:highlight>
              </a:rPr>
            </a:br>
            <a:br>
              <a:rPr lang="de-DE" sz="2800" dirty="0"/>
            </a:br>
            <a:r>
              <a:rPr lang="de-DE" sz="2800" dirty="0"/>
              <a:t>Zum ersten Jahrestag der Niederschlagung des Prager Frühlings am 20. und 21. August 1969 demonstrierten ca. 150.000 Menschen gegen die Besetzung des Landes und für eine Fortsetzung der Reformbewegung. Die kommunistischen Machthaber gingen  äußerst brutal gegen die Demonstranten vor, um eine erneute Mobilmachung der Sowjetarmee und der damit drohenden Gefahr eines blutigen Massakers zuvor zukommen.</a:t>
            </a:r>
          </a:p>
        </p:txBody>
      </p:sp>
      <p:sp>
        <p:nvSpPr>
          <p:cNvPr id="6" name="Textfeld 5">
            <a:extLst>
              <a:ext uri="{FF2B5EF4-FFF2-40B4-BE49-F238E27FC236}">
                <a16:creationId xmlns:a16="http://schemas.microsoft.com/office/drawing/2014/main" id="{EE0B4504-5871-4A96-987C-3DAF7C2C90F5}"/>
              </a:ext>
            </a:extLst>
          </p:cNvPr>
          <p:cNvSpPr txBox="1"/>
          <p:nvPr/>
        </p:nvSpPr>
        <p:spPr>
          <a:xfrm>
            <a:off x="6262370" y="5930568"/>
            <a:ext cx="5929630" cy="331198"/>
          </a:xfrm>
          <a:prstGeom prst="rect">
            <a:avLst/>
          </a:prstGeom>
          <a:solidFill>
            <a:schemeClr val="bg1">
              <a:alpha val="50000"/>
            </a:schemeClr>
          </a:solidFill>
          <a:ln>
            <a:noFill/>
          </a:ln>
        </p:spPr>
        <p:txBody>
          <a:bodyPr wrap="square" rtlCol="0" anchor="ctr">
            <a:noAutofit/>
          </a:bodyPr>
          <a:lstStyle/>
          <a:p>
            <a:pPr>
              <a:spcAft>
                <a:spcPts val="600"/>
              </a:spcAft>
            </a:pPr>
            <a:r>
              <a:rPr lang="de-DE" sz="1400" dirty="0"/>
              <a:t>https://deutsch.radio.cz/das-ende-der-letzten-hoffnungen-21-august-1969-8122809#&amp;gid=1&amp;pid=4</a:t>
            </a:r>
          </a:p>
        </p:txBody>
      </p:sp>
    </p:spTree>
    <p:extLst>
      <p:ext uri="{BB962C8B-B14F-4D97-AF65-F5344CB8AC3E}">
        <p14:creationId xmlns:p14="http://schemas.microsoft.com/office/powerpoint/2010/main" val="417649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CEC8A70-33A9-46FD-B75D-0081038E7255}"/>
              </a:ext>
            </a:extLst>
          </p:cNvPr>
          <p:cNvSpPr>
            <a:spLocks noGrp="1"/>
          </p:cNvSpPr>
          <p:nvPr>
            <p:ph idx="1"/>
          </p:nvPr>
        </p:nvSpPr>
        <p:spPr>
          <a:xfrm>
            <a:off x="978035" y="544436"/>
            <a:ext cx="4692014" cy="3428474"/>
          </a:xfrm>
        </p:spPr>
        <p:txBody>
          <a:bodyPr>
            <a:noAutofit/>
          </a:bodyPr>
          <a:lstStyle/>
          <a:p>
            <a:pPr marL="0" indent="0">
              <a:buNone/>
            </a:pPr>
            <a:r>
              <a:rPr lang="de-DE" sz="3600" b="1" u="sng" dirty="0">
                <a:highlight>
                  <a:srgbClr val="C0C0C0"/>
                </a:highlight>
                <a:latin typeface="+mj-lt"/>
              </a:rPr>
              <a:t>Textarbeit:</a:t>
            </a:r>
          </a:p>
          <a:p>
            <a:pPr marL="0" indent="0">
              <a:buNone/>
            </a:pPr>
            <a:r>
              <a:rPr lang="de-DE" sz="3600" dirty="0">
                <a:latin typeface="+mj-lt"/>
              </a:rPr>
              <a:t>Auszug aus der KSZE-Schlussakte von Helsinki 1975 </a:t>
            </a:r>
          </a:p>
          <a:p>
            <a:pPr marL="0" indent="0">
              <a:buNone/>
            </a:pPr>
            <a:r>
              <a:rPr lang="de-DE" sz="3600" dirty="0">
                <a:latin typeface="+mj-lt"/>
              </a:rPr>
              <a:t>(Prinzip VIII)</a:t>
            </a:r>
          </a:p>
        </p:txBody>
      </p:sp>
    </p:spTree>
    <p:extLst>
      <p:ext uri="{BB962C8B-B14F-4D97-AF65-F5344CB8AC3E}">
        <p14:creationId xmlns:p14="http://schemas.microsoft.com/office/powerpoint/2010/main" val="2666638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6A74B-036F-4DD4-9DF0-7731C20BB6B5}"/>
              </a:ext>
            </a:extLst>
          </p:cNvPr>
          <p:cNvSpPr>
            <a:spLocks noGrp="1"/>
          </p:cNvSpPr>
          <p:nvPr>
            <p:ph type="title"/>
          </p:nvPr>
        </p:nvSpPr>
        <p:spPr>
          <a:xfrm>
            <a:off x="921261" y="1417637"/>
            <a:ext cx="4337115" cy="931863"/>
          </a:xfrm>
        </p:spPr>
        <p:txBody>
          <a:bodyPr>
            <a:normAutofit fontScale="90000"/>
          </a:bodyPr>
          <a:lstStyle/>
          <a:p>
            <a:r>
              <a:rPr lang="de-DE" sz="3200" dirty="0"/>
              <a:t>Auszug aus der KSZE-Schlussakte</a:t>
            </a:r>
          </a:p>
        </p:txBody>
      </p:sp>
      <p:sp>
        <p:nvSpPr>
          <p:cNvPr id="4" name="Titel 1">
            <a:extLst>
              <a:ext uri="{FF2B5EF4-FFF2-40B4-BE49-F238E27FC236}">
                <a16:creationId xmlns:a16="http://schemas.microsoft.com/office/drawing/2014/main" id="{A967B907-04F7-4FED-8579-45C33CB557E6}"/>
              </a:ext>
            </a:extLst>
          </p:cNvPr>
          <p:cNvSpPr txBox="1">
            <a:spLocks/>
          </p:cNvSpPr>
          <p:nvPr/>
        </p:nvSpPr>
        <p:spPr>
          <a:xfrm>
            <a:off x="6790914" y="1417636"/>
            <a:ext cx="4337115" cy="9318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dirty="0"/>
              <a:t>Auszug aus der Charta 77</a:t>
            </a:r>
          </a:p>
        </p:txBody>
      </p:sp>
      <p:sp>
        <p:nvSpPr>
          <p:cNvPr id="5" name="Titel 1">
            <a:extLst>
              <a:ext uri="{FF2B5EF4-FFF2-40B4-BE49-F238E27FC236}">
                <a16:creationId xmlns:a16="http://schemas.microsoft.com/office/drawing/2014/main" id="{EBACD8C4-5F1D-455E-919E-E921BCDBA7A3}"/>
              </a:ext>
            </a:extLst>
          </p:cNvPr>
          <p:cNvSpPr txBox="1">
            <a:spLocks/>
          </p:cNvSpPr>
          <p:nvPr/>
        </p:nvSpPr>
        <p:spPr>
          <a:xfrm>
            <a:off x="811282" y="2349500"/>
            <a:ext cx="4447094" cy="441258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buFont typeface="Arial" panose="020B0604020202020204" pitchFamily="34" charset="0"/>
              <a:buChar char="•"/>
              <a:tabLst>
                <a:tab pos="360000" algn="l"/>
                <a:tab pos="540000" algn="l"/>
                <a:tab pos="720000" algn="l"/>
              </a:tabLst>
            </a:pPr>
            <a:r>
              <a:rPr lang="de-DE" sz="2000" dirty="0">
                <a:latin typeface="+mn-lt"/>
              </a:rPr>
              <a:t> Verzicht auf die Androhung oder Anwendung von Gewalt</a:t>
            </a:r>
          </a:p>
          <a:p>
            <a:pPr>
              <a:lnSpc>
                <a:spcPct val="100000"/>
              </a:lnSpc>
              <a:buFont typeface="Arial" panose="020B0604020202020204" pitchFamily="34" charset="0"/>
              <a:buChar char="•"/>
              <a:tabLst>
                <a:tab pos="360000" algn="l"/>
                <a:tab pos="540000" algn="l"/>
                <a:tab pos="720000" algn="l"/>
              </a:tabLst>
            </a:pPr>
            <a:r>
              <a:rPr lang="de-DE" sz="2000" dirty="0">
                <a:latin typeface="+mn-lt"/>
              </a:rPr>
              <a:t> Unverletzlichkeit der Grenzen</a:t>
            </a:r>
          </a:p>
          <a:p>
            <a:pPr>
              <a:lnSpc>
                <a:spcPct val="100000"/>
              </a:lnSpc>
              <a:buFont typeface="Arial" panose="020B0604020202020204" pitchFamily="34" charset="0"/>
              <a:buChar char="•"/>
              <a:tabLst>
                <a:tab pos="360000" algn="l"/>
                <a:tab pos="540000" algn="l"/>
                <a:tab pos="720000" algn="l"/>
              </a:tabLst>
            </a:pPr>
            <a:r>
              <a:rPr lang="de-DE" sz="2000" dirty="0">
                <a:latin typeface="+mn-lt"/>
              </a:rPr>
              <a:t> Achtung der territorialen Integrität aller Teilnehmerstaaten,</a:t>
            </a:r>
          </a:p>
          <a:p>
            <a:pPr>
              <a:lnSpc>
                <a:spcPct val="100000"/>
              </a:lnSpc>
              <a:buFont typeface="Arial" panose="020B0604020202020204" pitchFamily="34" charset="0"/>
              <a:buChar char="•"/>
              <a:tabLst>
                <a:tab pos="360000" algn="l"/>
                <a:tab pos="540000" algn="l"/>
                <a:tab pos="720000" algn="l"/>
              </a:tabLst>
            </a:pPr>
            <a:r>
              <a:rPr lang="de-DE" sz="2000" dirty="0">
                <a:latin typeface="+mn-lt"/>
              </a:rPr>
              <a:t> friedlichen Regelung von Streitfällen,</a:t>
            </a:r>
          </a:p>
          <a:p>
            <a:pPr>
              <a:lnSpc>
                <a:spcPct val="100000"/>
              </a:lnSpc>
              <a:buFont typeface="Arial" panose="020B0604020202020204" pitchFamily="34" charset="0"/>
              <a:buChar char="•"/>
              <a:tabLst>
                <a:tab pos="360000" algn="l"/>
                <a:tab pos="540000" algn="l"/>
                <a:tab pos="720000" algn="l"/>
              </a:tabLst>
            </a:pPr>
            <a:r>
              <a:rPr lang="de-DE" sz="2000" dirty="0">
                <a:latin typeface="+mn-lt"/>
              </a:rPr>
              <a:t> Nichteinmischung in die inneren Angelegenheiten der anderen Teilnehmerstaaten,</a:t>
            </a:r>
          </a:p>
          <a:p>
            <a:pPr>
              <a:lnSpc>
                <a:spcPct val="100000"/>
              </a:lnSpc>
              <a:buFont typeface="Arial" panose="020B0604020202020204" pitchFamily="34" charset="0"/>
              <a:buChar char="•"/>
              <a:tabLst>
                <a:tab pos="360000" algn="l"/>
                <a:tab pos="540000" algn="l"/>
                <a:tab pos="720000" algn="l"/>
              </a:tabLst>
            </a:pPr>
            <a:r>
              <a:rPr lang="de-DE" sz="2000" dirty="0">
                <a:latin typeface="+mn-lt"/>
              </a:rPr>
              <a:t> Achtung der Menschenrechte und Grundfreiheiten,</a:t>
            </a:r>
          </a:p>
          <a:p>
            <a:pPr>
              <a:lnSpc>
                <a:spcPct val="100000"/>
              </a:lnSpc>
              <a:buFont typeface="Arial" panose="020B0604020202020204" pitchFamily="34" charset="0"/>
              <a:buChar char="•"/>
              <a:tabLst>
                <a:tab pos="360000" algn="l"/>
                <a:tab pos="540000" algn="l"/>
                <a:tab pos="720000" algn="l"/>
              </a:tabLst>
            </a:pPr>
            <a:r>
              <a:rPr lang="de-DE" sz="2000" dirty="0">
                <a:latin typeface="+mn-lt"/>
              </a:rPr>
              <a:t> Achtung der Gleichberechtigung und Selbstbestimmung der Völker</a:t>
            </a:r>
          </a:p>
        </p:txBody>
      </p:sp>
      <p:sp>
        <p:nvSpPr>
          <p:cNvPr id="7" name="Titel 1">
            <a:extLst>
              <a:ext uri="{FF2B5EF4-FFF2-40B4-BE49-F238E27FC236}">
                <a16:creationId xmlns:a16="http://schemas.microsoft.com/office/drawing/2014/main" id="{92E8FD95-A1EA-4E76-BC65-BCAB2D723799}"/>
              </a:ext>
            </a:extLst>
          </p:cNvPr>
          <p:cNvSpPr txBox="1">
            <a:spLocks/>
          </p:cNvSpPr>
          <p:nvPr/>
        </p:nvSpPr>
        <p:spPr>
          <a:xfrm>
            <a:off x="921261" y="457199"/>
            <a:ext cx="4337115" cy="6985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u="sng" dirty="0">
                <a:highlight>
                  <a:srgbClr val="C0C0C0"/>
                </a:highlight>
              </a:rPr>
              <a:t>Tafelanschrieb:</a:t>
            </a:r>
          </a:p>
        </p:txBody>
      </p:sp>
    </p:spTree>
    <p:extLst>
      <p:ext uri="{BB962C8B-B14F-4D97-AF65-F5344CB8AC3E}">
        <p14:creationId xmlns:p14="http://schemas.microsoft.com/office/powerpoint/2010/main" val="2303008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BF6E7F-4073-4C24-A561-4218BA5B31D8}"/>
              </a:ext>
            </a:extLst>
          </p:cNvPr>
          <p:cNvSpPr>
            <a:spLocks noGrp="1"/>
          </p:cNvSpPr>
          <p:nvPr>
            <p:ph type="title"/>
          </p:nvPr>
        </p:nvSpPr>
        <p:spPr>
          <a:xfrm>
            <a:off x="319724" y="440541"/>
            <a:ext cx="3780935" cy="5422932"/>
          </a:xfrm>
        </p:spPr>
        <p:txBody>
          <a:bodyPr>
            <a:normAutofit fontScale="90000"/>
          </a:bodyPr>
          <a:lstStyle/>
          <a:p>
            <a:br>
              <a:rPr lang="de-DE" dirty="0"/>
            </a:br>
            <a:r>
              <a:rPr lang="de-DE" sz="4000" b="1" u="sng" dirty="0">
                <a:highlight>
                  <a:srgbClr val="C0C0C0"/>
                </a:highlight>
              </a:rPr>
              <a:t>Lehrervortrag: </a:t>
            </a:r>
            <a:br>
              <a:rPr lang="de-DE" sz="3200" b="1" u="sng" dirty="0">
                <a:highlight>
                  <a:srgbClr val="C0C0C0"/>
                </a:highlight>
              </a:rPr>
            </a:br>
            <a:br>
              <a:rPr lang="de-DE" sz="3200" b="1" u="sng" dirty="0">
                <a:highlight>
                  <a:srgbClr val="C0C0C0"/>
                </a:highlight>
              </a:rPr>
            </a:br>
            <a:r>
              <a:rPr lang="de-DE" sz="3100" dirty="0"/>
              <a:t>Am 1. August 1975 verabschieden die USA, Kanada und 33 weitere Staaten aus West- und Osteuropa in der KSZE-Schlussakte von Helsinki die Achtung der Menschenrechte und Grundfreiheiten</a:t>
            </a:r>
          </a:p>
        </p:txBody>
      </p:sp>
    </p:spTree>
    <p:extLst>
      <p:ext uri="{BB962C8B-B14F-4D97-AF65-F5344CB8AC3E}">
        <p14:creationId xmlns:p14="http://schemas.microsoft.com/office/powerpoint/2010/main" val="3092705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6A74B-036F-4DD4-9DF0-7731C20BB6B5}"/>
              </a:ext>
            </a:extLst>
          </p:cNvPr>
          <p:cNvSpPr>
            <a:spLocks noGrp="1"/>
          </p:cNvSpPr>
          <p:nvPr>
            <p:ph type="title"/>
          </p:nvPr>
        </p:nvSpPr>
        <p:spPr>
          <a:xfrm>
            <a:off x="921261" y="1417637"/>
            <a:ext cx="4337115" cy="931863"/>
          </a:xfrm>
        </p:spPr>
        <p:txBody>
          <a:bodyPr>
            <a:normAutofit fontScale="90000"/>
          </a:bodyPr>
          <a:lstStyle/>
          <a:p>
            <a:r>
              <a:rPr lang="de-DE" sz="3200" dirty="0"/>
              <a:t>Auszug aus der KSZE-Schlussakte</a:t>
            </a:r>
          </a:p>
        </p:txBody>
      </p:sp>
      <p:sp>
        <p:nvSpPr>
          <p:cNvPr id="4" name="Titel 1">
            <a:extLst>
              <a:ext uri="{FF2B5EF4-FFF2-40B4-BE49-F238E27FC236}">
                <a16:creationId xmlns:a16="http://schemas.microsoft.com/office/drawing/2014/main" id="{A967B907-04F7-4FED-8579-45C33CB557E6}"/>
              </a:ext>
            </a:extLst>
          </p:cNvPr>
          <p:cNvSpPr txBox="1">
            <a:spLocks/>
          </p:cNvSpPr>
          <p:nvPr/>
        </p:nvSpPr>
        <p:spPr>
          <a:xfrm>
            <a:off x="6802022" y="1459678"/>
            <a:ext cx="4337115" cy="6213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dirty="0"/>
              <a:t>Auszug aus der Charta 77</a:t>
            </a:r>
          </a:p>
        </p:txBody>
      </p:sp>
      <p:sp>
        <p:nvSpPr>
          <p:cNvPr id="5" name="Titel 1">
            <a:extLst>
              <a:ext uri="{FF2B5EF4-FFF2-40B4-BE49-F238E27FC236}">
                <a16:creationId xmlns:a16="http://schemas.microsoft.com/office/drawing/2014/main" id="{EBACD8C4-5F1D-455E-919E-E921BCDBA7A3}"/>
              </a:ext>
            </a:extLst>
          </p:cNvPr>
          <p:cNvSpPr txBox="1">
            <a:spLocks/>
          </p:cNvSpPr>
          <p:nvPr/>
        </p:nvSpPr>
        <p:spPr>
          <a:xfrm>
            <a:off x="866271" y="2423958"/>
            <a:ext cx="4447094" cy="39768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buFont typeface="Arial" panose="020B0604020202020204" pitchFamily="34" charset="0"/>
              <a:buChar char="•"/>
              <a:tabLst>
                <a:tab pos="360000" algn="l"/>
                <a:tab pos="540000" algn="l"/>
                <a:tab pos="720000" algn="l"/>
              </a:tabLst>
            </a:pPr>
            <a:r>
              <a:rPr lang="de-DE" sz="2000" dirty="0">
                <a:latin typeface="+mn-lt"/>
              </a:rPr>
              <a:t> Verzicht auf die Androhung oder Anwendung von Gewalt</a:t>
            </a:r>
          </a:p>
          <a:p>
            <a:pPr>
              <a:lnSpc>
                <a:spcPct val="100000"/>
              </a:lnSpc>
              <a:buFont typeface="Arial" panose="020B0604020202020204" pitchFamily="34" charset="0"/>
              <a:buChar char="•"/>
              <a:tabLst>
                <a:tab pos="360000" algn="l"/>
                <a:tab pos="540000" algn="l"/>
                <a:tab pos="720000" algn="l"/>
              </a:tabLst>
            </a:pPr>
            <a:r>
              <a:rPr lang="de-DE" sz="2000" dirty="0">
                <a:latin typeface="+mn-lt"/>
              </a:rPr>
              <a:t> Unverletzlichkeit der Grenzen</a:t>
            </a:r>
          </a:p>
          <a:p>
            <a:pPr>
              <a:lnSpc>
                <a:spcPct val="100000"/>
              </a:lnSpc>
              <a:buFont typeface="Arial" panose="020B0604020202020204" pitchFamily="34" charset="0"/>
              <a:buChar char="•"/>
              <a:tabLst>
                <a:tab pos="360000" algn="l"/>
                <a:tab pos="540000" algn="l"/>
                <a:tab pos="720000" algn="l"/>
              </a:tabLst>
            </a:pPr>
            <a:r>
              <a:rPr lang="de-DE" sz="2000" dirty="0">
                <a:latin typeface="+mn-lt"/>
              </a:rPr>
              <a:t> Achtung der territorialen Integrität aller Teilnehmerstaaten,</a:t>
            </a:r>
          </a:p>
          <a:p>
            <a:pPr>
              <a:lnSpc>
                <a:spcPct val="100000"/>
              </a:lnSpc>
              <a:buFont typeface="Arial" panose="020B0604020202020204" pitchFamily="34" charset="0"/>
              <a:buChar char="•"/>
              <a:tabLst>
                <a:tab pos="360000" algn="l"/>
                <a:tab pos="540000" algn="l"/>
                <a:tab pos="720000" algn="l"/>
              </a:tabLst>
            </a:pPr>
            <a:r>
              <a:rPr lang="de-DE" sz="2000" dirty="0">
                <a:latin typeface="+mn-lt"/>
              </a:rPr>
              <a:t> friedlichen Regelung von Streitfällen,</a:t>
            </a:r>
          </a:p>
          <a:p>
            <a:pPr>
              <a:lnSpc>
                <a:spcPct val="100000"/>
              </a:lnSpc>
              <a:buFont typeface="Arial" panose="020B0604020202020204" pitchFamily="34" charset="0"/>
              <a:buChar char="•"/>
              <a:tabLst>
                <a:tab pos="360000" algn="l"/>
                <a:tab pos="540000" algn="l"/>
                <a:tab pos="720000" algn="l"/>
              </a:tabLst>
            </a:pPr>
            <a:r>
              <a:rPr lang="de-DE" sz="2000" dirty="0">
                <a:latin typeface="+mn-lt"/>
              </a:rPr>
              <a:t> Nichteinmischung in die inneren Angelegenheiten der anderen Teilnehmerstaaten,</a:t>
            </a:r>
          </a:p>
          <a:p>
            <a:pPr>
              <a:lnSpc>
                <a:spcPct val="100000"/>
              </a:lnSpc>
              <a:buFont typeface="Arial" panose="020B0604020202020204" pitchFamily="34" charset="0"/>
              <a:buChar char="•"/>
              <a:tabLst>
                <a:tab pos="360000" algn="l"/>
                <a:tab pos="540000" algn="l"/>
                <a:tab pos="720000" algn="l"/>
              </a:tabLst>
            </a:pPr>
            <a:r>
              <a:rPr lang="de-DE" sz="2000" dirty="0">
                <a:latin typeface="+mn-lt"/>
              </a:rPr>
              <a:t> Achtung der Menschenrechte und Grundfreiheiten,</a:t>
            </a:r>
          </a:p>
          <a:p>
            <a:pPr>
              <a:lnSpc>
                <a:spcPct val="100000"/>
              </a:lnSpc>
              <a:buFont typeface="Arial" panose="020B0604020202020204" pitchFamily="34" charset="0"/>
              <a:buChar char="•"/>
              <a:tabLst>
                <a:tab pos="360000" algn="l"/>
                <a:tab pos="540000" algn="l"/>
                <a:tab pos="720000" algn="l"/>
              </a:tabLst>
            </a:pPr>
            <a:r>
              <a:rPr lang="de-DE" sz="2000" dirty="0">
                <a:latin typeface="+mn-lt"/>
              </a:rPr>
              <a:t> Achtung der Gleichberechtigung und Selbstbestimmung der Völker</a:t>
            </a:r>
          </a:p>
        </p:txBody>
      </p:sp>
      <p:sp>
        <p:nvSpPr>
          <p:cNvPr id="6" name="Titel 1">
            <a:extLst>
              <a:ext uri="{FF2B5EF4-FFF2-40B4-BE49-F238E27FC236}">
                <a16:creationId xmlns:a16="http://schemas.microsoft.com/office/drawing/2014/main" id="{AC329185-F13C-4BC4-8B60-1168BF98CBD5}"/>
              </a:ext>
            </a:extLst>
          </p:cNvPr>
          <p:cNvSpPr txBox="1">
            <a:spLocks/>
          </p:cNvSpPr>
          <p:nvPr/>
        </p:nvSpPr>
        <p:spPr>
          <a:xfrm>
            <a:off x="6205976" y="2154620"/>
            <a:ext cx="5565610" cy="41572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de-DE" sz="2000" dirty="0">
                <a:latin typeface="+mn-lt"/>
              </a:rPr>
              <a:t>freie informelle und offene Gemeinschaft unterschiedlichsten Menschen, aber keine Organisation</a:t>
            </a:r>
          </a:p>
          <a:p>
            <a:pPr marL="342900" indent="-342900">
              <a:buFont typeface="Arial" panose="020B0604020202020204" pitchFamily="34" charset="0"/>
              <a:buChar char="•"/>
            </a:pPr>
            <a:r>
              <a:rPr lang="de-DE" sz="2000" dirty="0">
                <a:latin typeface="+mn-lt"/>
              </a:rPr>
              <a:t>keine Basis für oppositionelle politische Tätigkeit</a:t>
            </a:r>
          </a:p>
          <a:p>
            <a:pPr marL="342900" indent="-342900">
              <a:buFont typeface="Arial" panose="020B0604020202020204" pitchFamily="34" charset="0"/>
              <a:buChar char="•"/>
            </a:pPr>
            <a:r>
              <a:rPr lang="de-DE" sz="2000" dirty="0">
                <a:latin typeface="+mn-lt"/>
              </a:rPr>
              <a:t>Einsatz für Respektierung von Bürger- und Menschenrechten gemäß der KSZE-Vereinbarung und den UN-Menschenrechten</a:t>
            </a:r>
          </a:p>
          <a:p>
            <a:pPr marL="342900" indent="-342900">
              <a:buFont typeface="Arial" panose="020B0604020202020204" pitchFamily="34" charset="0"/>
              <a:buChar char="•"/>
            </a:pPr>
            <a:r>
              <a:rPr lang="de-DE" sz="2000" dirty="0">
                <a:latin typeface="+mn-lt"/>
              </a:rPr>
              <a:t>Orientierung an Bürgerinitiativen West- und Osteuropas</a:t>
            </a:r>
          </a:p>
          <a:p>
            <a:pPr marL="342900" indent="-342900">
              <a:buFont typeface="Arial" panose="020B0604020202020204" pitchFamily="34" charset="0"/>
              <a:buChar char="•"/>
            </a:pPr>
            <a:r>
              <a:rPr lang="de-DE" sz="2000" dirty="0">
                <a:latin typeface="+mn-lt"/>
              </a:rPr>
              <a:t>keine politische oder gesellschaftliche Reformen</a:t>
            </a:r>
          </a:p>
          <a:p>
            <a:pPr marL="342900" indent="-342900">
              <a:buFont typeface="Arial" panose="020B0604020202020204" pitchFamily="34" charset="0"/>
              <a:buChar char="•"/>
            </a:pPr>
            <a:r>
              <a:rPr lang="de-DE" sz="2000" dirty="0">
                <a:latin typeface="+mn-lt"/>
              </a:rPr>
              <a:t>konstruktiver Dialog mit der politischen und staatlichen Macht </a:t>
            </a:r>
          </a:p>
          <a:p>
            <a:pPr marL="342900" indent="-342900">
              <a:buFont typeface="Arial" panose="020B0604020202020204" pitchFamily="34" charset="0"/>
              <a:buChar char="•"/>
            </a:pPr>
            <a:r>
              <a:rPr lang="de-DE" sz="2000" dirty="0">
                <a:latin typeface="+mn-lt"/>
              </a:rPr>
              <a:t>auf Verletzung der Menschen- und Bürgerrechte hinweisen</a:t>
            </a:r>
          </a:p>
          <a:p>
            <a:pPr marL="342900" indent="-342900">
              <a:buFont typeface="Arial" panose="020B0604020202020204" pitchFamily="34" charset="0"/>
              <a:buChar char="•"/>
            </a:pPr>
            <a:r>
              <a:rPr lang="de-DE" sz="2000" dirty="0">
                <a:latin typeface="+mn-lt"/>
              </a:rPr>
              <a:t>Vermittlung in anfallenden Konfliktsituationen</a:t>
            </a:r>
          </a:p>
        </p:txBody>
      </p:sp>
      <p:sp>
        <p:nvSpPr>
          <p:cNvPr id="7" name="Titel 1">
            <a:extLst>
              <a:ext uri="{FF2B5EF4-FFF2-40B4-BE49-F238E27FC236}">
                <a16:creationId xmlns:a16="http://schemas.microsoft.com/office/drawing/2014/main" id="{92E8FD95-A1EA-4E76-BC65-BCAB2D723799}"/>
              </a:ext>
            </a:extLst>
          </p:cNvPr>
          <p:cNvSpPr txBox="1">
            <a:spLocks/>
          </p:cNvSpPr>
          <p:nvPr/>
        </p:nvSpPr>
        <p:spPr>
          <a:xfrm>
            <a:off x="921261" y="457199"/>
            <a:ext cx="4337115" cy="6985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u="sng" dirty="0">
                <a:highlight>
                  <a:srgbClr val="C0C0C0"/>
                </a:highlight>
              </a:rPr>
              <a:t>Tafelanschrieb:</a:t>
            </a:r>
          </a:p>
        </p:txBody>
      </p:sp>
    </p:spTree>
    <p:extLst>
      <p:ext uri="{BB962C8B-B14F-4D97-AF65-F5344CB8AC3E}">
        <p14:creationId xmlns:p14="http://schemas.microsoft.com/office/powerpoint/2010/main" val="2942354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742950" y="742950"/>
            <a:ext cx="3476625" cy="5488167"/>
          </a:xfrm>
        </p:spPr>
        <p:txBody>
          <a:bodyPr>
            <a:noAutofit/>
          </a:bodyPr>
          <a:lstStyle/>
          <a:p>
            <a:r>
              <a:rPr lang="de-DE" sz="3600" b="1" u="sng" dirty="0">
                <a:highlight>
                  <a:srgbClr val="C0C0C0"/>
                </a:highlight>
              </a:rPr>
              <a:t>Lehrervortrag:</a:t>
            </a:r>
            <a:br>
              <a:rPr lang="de-DE" sz="3600" b="1" u="sng" dirty="0">
                <a:highlight>
                  <a:srgbClr val="C0C0C0"/>
                </a:highlight>
              </a:rPr>
            </a:br>
            <a:br>
              <a:rPr lang="de-DE" sz="2800" dirty="0"/>
            </a:br>
            <a:r>
              <a:rPr lang="de-DE" sz="2800" dirty="0"/>
              <a:t>Im Februar 1976 wurden die Musiker der nach der Niederschlagung des Prager Frühlings gegründeten Band „</a:t>
            </a:r>
            <a:r>
              <a:rPr lang="de-DE" sz="2800" dirty="0" err="1"/>
              <a:t>Plastic</a:t>
            </a:r>
            <a:r>
              <a:rPr lang="de-DE" sz="2800" dirty="0"/>
              <a:t> People </a:t>
            </a:r>
            <a:r>
              <a:rPr lang="de-DE" sz="2800" dirty="0" err="1"/>
              <a:t>of</a:t>
            </a:r>
            <a:r>
              <a:rPr lang="de-DE" sz="2800" dirty="0"/>
              <a:t> </a:t>
            </a:r>
            <a:r>
              <a:rPr lang="de-DE" sz="2800" dirty="0" err="1"/>
              <a:t>the</a:t>
            </a:r>
            <a:r>
              <a:rPr lang="de-DE" sz="2800" dirty="0"/>
              <a:t> Universe“ verhaftet, was nationalen und internationalen Protest hervorrief.</a:t>
            </a:r>
            <a:endParaRPr lang="de-DE" sz="2800" dirty="0">
              <a:latin typeface="+mn-lt"/>
            </a:endParaRPr>
          </a:p>
        </p:txBody>
      </p:sp>
      <p:sp>
        <p:nvSpPr>
          <p:cNvPr id="3" name="Textfeld 2">
            <a:extLst>
              <a:ext uri="{FF2B5EF4-FFF2-40B4-BE49-F238E27FC236}">
                <a16:creationId xmlns:a16="http://schemas.microsoft.com/office/drawing/2014/main" id="{0B3C51CB-2A66-4F16-A59B-1FA6FA3D2376}"/>
              </a:ext>
            </a:extLst>
          </p:cNvPr>
          <p:cNvSpPr txBox="1"/>
          <p:nvPr/>
        </p:nvSpPr>
        <p:spPr>
          <a:xfrm>
            <a:off x="5419973" y="5807242"/>
            <a:ext cx="6667520" cy="369332"/>
          </a:xfrm>
          <a:prstGeom prst="rect">
            <a:avLst/>
          </a:prstGeom>
          <a:noFill/>
        </p:spPr>
        <p:txBody>
          <a:bodyPr wrap="square" rtlCol="0">
            <a:spAutoFit/>
          </a:bodyPr>
          <a:lstStyle/>
          <a:p>
            <a:r>
              <a:rPr lang="de-DE" dirty="0"/>
              <a:t>https://www.pinterest.ch/pin/527061962622738603/</a:t>
            </a:r>
          </a:p>
        </p:txBody>
      </p:sp>
    </p:spTree>
    <p:extLst>
      <p:ext uri="{BB962C8B-B14F-4D97-AF65-F5344CB8AC3E}">
        <p14:creationId xmlns:p14="http://schemas.microsoft.com/office/powerpoint/2010/main" val="1256953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422126" y="742950"/>
            <a:ext cx="3797449" cy="5488167"/>
          </a:xfrm>
        </p:spPr>
        <p:txBody>
          <a:bodyPr>
            <a:noAutofit/>
          </a:bodyPr>
          <a:lstStyle/>
          <a:p>
            <a:r>
              <a:rPr lang="de-DE" sz="3600" b="1" u="sng" dirty="0">
                <a:highlight>
                  <a:srgbClr val="C0C0C0"/>
                </a:highlight>
              </a:rPr>
              <a:t>Lehrervortrag:</a:t>
            </a:r>
            <a:br>
              <a:rPr lang="de-DE" sz="3600" dirty="0">
                <a:highlight>
                  <a:srgbClr val="C0C0C0"/>
                </a:highlight>
              </a:rPr>
            </a:br>
            <a:br>
              <a:rPr lang="de-DE" sz="2800" dirty="0"/>
            </a:br>
            <a:r>
              <a:rPr lang="de-DE" sz="2800" dirty="0"/>
              <a:t>Am 1. Januar 1977 wurde die Charta 77 veröffentlicht und am 7. Januar 1977 in führenden europäischen Zeitungen wie The Times, Le Monde und der Frankfurter Allgemeinen Zeitung abgedruckt. </a:t>
            </a:r>
            <a:br>
              <a:rPr lang="de-DE" sz="2800" dirty="0"/>
            </a:br>
            <a:endParaRPr lang="de-DE" sz="2800" dirty="0">
              <a:latin typeface="+mn-lt"/>
            </a:endParaRPr>
          </a:p>
        </p:txBody>
      </p:sp>
      <p:sp>
        <p:nvSpPr>
          <p:cNvPr id="3" name="Textfeld 2">
            <a:extLst>
              <a:ext uri="{FF2B5EF4-FFF2-40B4-BE49-F238E27FC236}">
                <a16:creationId xmlns:a16="http://schemas.microsoft.com/office/drawing/2014/main" id="{0B3C51CB-2A66-4F16-A59B-1FA6FA3D2376}"/>
              </a:ext>
            </a:extLst>
          </p:cNvPr>
          <p:cNvSpPr txBox="1"/>
          <p:nvPr/>
        </p:nvSpPr>
        <p:spPr>
          <a:xfrm>
            <a:off x="5125889" y="4938456"/>
            <a:ext cx="6894786" cy="646331"/>
          </a:xfrm>
          <a:prstGeom prst="rect">
            <a:avLst/>
          </a:prstGeom>
          <a:noFill/>
        </p:spPr>
        <p:txBody>
          <a:bodyPr wrap="square" rtlCol="0">
            <a:spAutoFit/>
          </a:bodyPr>
          <a:lstStyle/>
          <a:p>
            <a:r>
              <a:rPr lang="de-DE" dirty="0"/>
              <a:t>https://deutsch.radio.cz/lust-zum-entraetseln-germanist-tvrdik-zur-rezeption-duerrenmatts-der-cssr-8206413#&amp;gid=asset&amp;pid=4</a:t>
            </a:r>
          </a:p>
        </p:txBody>
      </p:sp>
    </p:spTree>
    <p:extLst>
      <p:ext uri="{BB962C8B-B14F-4D97-AF65-F5344CB8AC3E}">
        <p14:creationId xmlns:p14="http://schemas.microsoft.com/office/powerpoint/2010/main" val="267259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4F9FCD-DBB8-4803-8744-9D0F91554275}"/>
              </a:ext>
            </a:extLst>
          </p:cNvPr>
          <p:cNvSpPr>
            <a:spLocks noGrp="1"/>
          </p:cNvSpPr>
          <p:nvPr>
            <p:ph type="title"/>
          </p:nvPr>
        </p:nvSpPr>
        <p:spPr>
          <a:xfrm>
            <a:off x="4996543" y="195943"/>
            <a:ext cx="7195457" cy="6531428"/>
          </a:xfrm>
        </p:spPr>
        <p:txBody>
          <a:bodyPr>
            <a:noAutofit/>
          </a:bodyPr>
          <a:lstStyle/>
          <a:p>
            <a:r>
              <a:rPr lang="de-DE" sz="2400" dirty="0"/>
              <a:t>(5) den Umgang mit Protest in West- und Osteuropa vergleichen und bewerten (Aufstand des 17. Juni, Ungarnaufstand, „Republikflucht“, Mauerbau, Wiederbewaffnung, 68er-Bewegung, </a:t>
            </a:r>
            <a:r>
              <a:rPr lang="de-DE" sz="2400" dirty="0">
                <a:highlight>
                  <a:srgbClr val="FFFF00"/>
                </a:highlight>
              </a:rPr>
              <a:t>Prager Frühling</a:t>
            </a:r>
            <a:r>
              <a:rPr lang="de-DE" sz="2400" dirty="0"/>
              <a:t>, Wertewandel)</a:t>
            </a:r>
            <a:br>
              <a:rPr lang="de-DE" sz="2400" dirty="0"/>
            </a:br>
            <a:br>
              <a:rPr lang="de-DE" sz="2400" dirty="0"/>
            </a:br>
            <a:r>
              <a:rPr lang="de-DE" sz="2400" dirty="0"/>
              <a:t>(8) Aufbruchsversuche in West und Ost zu mehr Bürgerbeteiligung erläutern (Emanzipation: „Mehr Demokratie wagen“, Neue Soziale Bewegungen, Pluralisierung, </a:t>
            </a:r>
            <a:r>
              <a:rPr lang="de-DE" sz="2400" dirty="0">
                <a:highlight>
                  <a:srgbClr val="FFFF00"/>
                </a:highlight>
              </a:rPr>
              <a:t>Charta 77, Dissidentenbewegung</a:t>
            </a:r>
            <a:r>
              <a:rPr lang="de-DE" sz="2400" dirty="0"/>
              <a:t>)</a:t>
            </a:r>
            <a:br>
              <a:rPr lang="de-DE" sz="2400" dirty="0"/>
            </a:br>
            <a:br>
              <a:rPr lang="de-DE" sz="2400" dirty="0"/>
            </a:br>
            <a:r>
              <a:rPr lang="de-DE" sz="2400" dirty="0"/>
              <a:t>(11) den Zusammenbruch des Ostblocks analysieren (Strukturwandel, Innovationsdefizit, Staatsverschuldung, Rüstungswettlauf, Versorgungskrise, Umweltverschmutzung, Legitimitätskrise, Entspannungspolitik, Perestroika, Glasnost, </a:t>
            </a:r>
            <a:r>
              <a:rPr lang="de-DE" sz="2400" dirty="0">
                <a:highlight>
                  <a:srgbClr val="FFFF00"/>
                </a:highlight>
              </a:rPr>
              <a:t>Sinatra-Doktrin</a:t>
            </a:r>
            <a:r>
              <a:rPr lang="de-DE" sz="2400" dirty="0"/>
              <a:t>, Solidarnosc, </a:t>
            </a:r>
            <a:r>
              <a:rPr lang="de-DE" sz="2400" dirty="0">
                <a:highlight>
                  <a:srgbClr val="FFFF00"/>
                </a:highlight>
              </a:rPr>
              <a:t>Bürgerbewegung</a:t>
            </a:r>
            <a:r>
              <a:rPr lang="de-DE" sz="2400" dirty="0"/>
              <a:t>, Ausreisebewegung, „Friedliche Revolution“, „</a:t>
            </a:r>
            <a:r>
              <a:rPr lang="de-DE" sz="2400" dirty="0">
                <a:highlight>
                  <a:srgbClr val="FFFF00"/>
                </a:highlight>
              </a:rPr>
              <a:t>Samtene Revolution“</a:t>
            </a:r>
            <a:r>
              <a:rPr lang="de-DE" sz="2400" dirty="0"/>
              <a:t>)</a:t>
            </a:r>
          </a:p>
        </p:txBody>
      </p:sp>
      <p:pic>
        <p:nvPicPr>
          <p:cNvPr id="3" name="Grafik 2">
            <a:extLst>
              <a:ext uri="{FF2B5EF4-FFF2-40B4-BE49-F238E27FC236}">
                <a16:creationId xmlns:a16="http://schemas.microsoft.com/office/drawing/2014/main" id="{1D70C32E-3AC4-477E-8436-D999E0F26CA5}"/>
              </a:ext>
            </a:extLst>
          </p:cNvPr>
          <p:cNvPicPr>
            <a:picLocks noChangeAspect="1"/>
          </p:cNvPicPr>
          <p:nvPr/>
        </p:nvPicPr>
        <p:blipFill rotWithShape="1">
          <a:blip r:embed="rId3"/>
          <a:srcRect l="2355" t="1990" r="1579" b="1990"/>
          <a:stretch/>
        </p:blipFill>
        <p:spPr>
          <a:xfrm>
            <a:off x="0" y="1"/>
            <a:ext cx="4856812" cy="6857999"/>
          </a:xfrm>
          <a:prstGeom prst="rect">
            <a:avLst/>
          </a:prstGeom>
        </p:spPr>
      </p:pic>
    </p:spTree>
    <p:extLst>
      <p:ext uri="{BB962C8B-B14F-4D97-AF65-F5344CB8AC3E}">
        <p14:creationId xmlns:p14="http://schemas.microsoft.com/office/powerpoint/2010/main" val="4122452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76A3B-A9D3-4A7B-9755-2C681CE52324}"/>
              </a:ext>
            </a:extLst>
          </p:cNvPr>
          <p:cNvSpPr>
            <a:spLocks noGrp="1"/>
          </p:cNvSpPr>
          <p:nvPr>
            <p:ph type="title"/>
          </p:nvPr>
        </p:nvSpPr>
        <p:spPr>
          <a:xfrm>
            <a:off x="886838" y="4964683"/>
            <a:ext cx="10418323" cy="1544452"/>
          </a:xfrm>
        </p:spPr>
        <p:txBody>
          <a:bodyPr>
            <a:normAutofit fontScale="90000"/>
          </a:bodyPr>
          <a:lstStyle/>
          <a:p>
            <a:pPr fontAlgn="base"/>
            <a:r>
              <a:rPr lang="de-DE" sz="2800" i="1" dirty="0"/>
              <a:t>„Mit einem konterrevolutionären Manifest bespuckt eine Handvoll Abtrünniger, Antikommunisten und Revisionisten alles, was unserem Volk heilig ist.“</a:t>
            </a:r>
            <a:br>
              <a:rPr lang="de-DE" sz="3100" i="1" dirty="0"/>
            </a:br>
            <a:br>
              <a:rPr lang="de-DE" sz="3100" i="1" dirty="0"/>
            </a:br>
            <a:r>
              <a:rPr lang="de-DE" sz="1800" i="1" dirty="0"/>
              <a:t>Parteiblatt "</a:t>
            </a:r>
            <a:r>
              <a:rPr lang="de-DE" sz="1800" i="1" dirty="0" err="1"/>
              <a:t>Rude</a:t>
            </a:r>
            <a:r>
              <a:rPr lang="de-DE" sz="1800" i="1" dirty="0"/>
              <a:t> </a:t>
            </a:r>
            <a:r>
              <a:rPr lang="de-DE" sz="1800" i="1" dirty="0" err="1"/>
              <a:t>Pravó</a:t>
            </a:r>
            <a:r>
              <a:rPr lang="de-DE" sz="1800" i="1" dirty="0"/>
              <a:t>"</a:t>
            </a:r>
          </a:p>
        </p:txBody>
      </p:sp>
      <p:sp>
        <p:nvSpPr>
          <p:cNvPr id="6" name="Titel 1">
            <a:extLst>
              <a:ext uri="{FF2B5EF4-FFF2-40B4-BE49-F238E27FC236}">
                <a16:creationId xmlns:a16="http://schemas.microsoft.com/office/drawing/2014/main" id="{509F4197-8075-4822-A60C-4454B034F1AD}"/>
              </a:ext>
            </a:extLst>
          </p:cNvPr>
          <p:cNvSpPr txBox="1">
            <a:spLocks/>
          </p:cNvSpPr>
          <p:nvPr/>
        </p:nvSpPr>
        <p:spPr>
          <a:xfrm>
            <a:off x="678923" y="161456"/>
            <a:ext cx="10418323" cy="7109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base"/>
            <a:r>
              <a:rPr lang="de-DE" sz="3600" b="1" u="sng" dirty="0">
                <a:highlight>
                  <a:srgbClr val="C0C0C0"/>
                </a:highlight>
              </a:rPr>
              <a:t>Diskussion: </a:t>
            </a:r>
            <a:r>
              <a:rPr lang="de-DE" sz="3600" dirty="0"/>
              <a:t>Wie wird der Staat diesmal reagieren?</a:t>
            </a:r>
          </a:p>
        </p:txBody>
      </p:sp>
      <p:sp>
        <p:nvSpPr>
          <p:cNvPr id="9" name="Sprechblase: oval 8">
            <a:extLst>
              <a:ext uri="{FF2B5EF4-FFF2-40B4-BE49-F238E27FC236}">
                <a16:creationId xmlns:a16="http://schemas.microsoft.com/office/drawing/2014/main" id="{E08D9A24-CD76-416A-A360-0191B5224DF2}"/>
              </a:ext>
            </a:extLst>
          </p:cNvPr>
          <p:cNvSpPr/>
          <p:nvPr/>
        </p:nvSpPr>
        <p:spPr>
          <a:xfrm>
            <a:off x="2858814" y="1422696"/>
            <a:ext cx="5654565" cy="3201855"/>
          </a:xfrm>
          <a:prstGeom prst="wedgeEllipseCallout">
            <a:avLst>
              <a:gd name="adj1" fmla="val -49620"/>
              <a:gd name="adj2" fmla="val -604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Wie „gefährlich“ ist eine zivilgesellschaftliche Gruppe?</a:t>
            </a:r>
          </a:p>
        </p:txBody>
      </p:sp>
    </p:spTree>
    <p:extLst>
      <p:ext uri="{BB962C8B-B14F-4D97-AF65-F5344CB8AC3E}">
        <p14:creationId xmlns:p14="http://schemas.microsoft.com/office/powerpoint/2010/main" val="230161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76A3B-A9D3-4A7B-9755-2C681CE52324}"/>
              </a:ext>
            </a:extLst>
          </p:cNvPr>
          <p:cNvSpPr>
            <a:spLocks noGrp="1"/>
          </p:cNvSpPr>
          <p:nvPr>
            <p:ph type="title"/>
          </p:nvPr>
        </p:nvSpPr>
        <p:spPr>
          <a:xfrm>
            <a:off x="678923" y="4830399"/>
            <a:ext cx="10418323" cy="1866145"/>
          </a:xfrm>
        </p:spPr>
        <p:txBody>
          <a:bodyPr>
            <a:normAutofit fontScale="90000"/>
          </a:bodyPr>
          <a:lstStyle/>
          <a:p>
            <a:pPr fontAlgn="base"/>
            <a:r>
              <a:rPr lang="de-DE" sz="2800" i="1" dirty="0"/>
              <a:t>„Mit einem konterrevolutionären Manifest bespuckt eine Handvoll Abtrünniger, Antikommunisten und Revisionisten alles, was unserem Volk heilig ist.“</a:t>
            </a:r>
            <a:br>
              <a:rPr lang="de-DE" sz="3100" i="1" dirty="0"/>
            </a:br>
            <a:br>
              <a:rPr lang="de-DE" sz="3100" i="1" dirty="0"/>
            </a:br>
            <a:r>
              <a:rPr lang="de-DE" sz="1800" i="1" dirty="0"/>
              <a:t>Parteiblatt "</a:t>
            </a:r>
            <a:r>
              <a:rPr lang="de-DE" sz="1800" i="1" dirty="0" err="1"/>
              <a:t>Rude</a:t>
            </a:r>
            <a:r>
              <a:rPr lang="de-DE" sz="1800" i="1" dirty="0"/>
              <a:t> </a:t>
            </a:r>
            <a:r>
              <a:rPr lang="de-DE" sz="1800" i="1" dirty="0" err="1"/>
              <a:t>Pravó</a:t>
            </a:r>
            <a:r>
              <a:rPr lang="de-DE" sz="1800" i="1" dirty="0"/>
              <a:t>"</a:t>
            </a:r>
          </a:p>
        </p:txBody>
      </p:sp>
      <p:sp>
        <p:nvSpPr>
          <p:cNvPr id="5" name="Textfeld 4">
            <a:extLst>
              <a:ext uri="{FF2B5EF4-FFF2-40B4-BE49-F238E27FC236}">
                <a16:creationId xmlns:a16="http://schemas.microsoft.com/office/drawing/2014/main" id="{E5CF130D-16B8-4B61-A281-B75E4E2D496A}"/>
              </a:ext>
            </a:extLst>
          </p:cNvPr>
          <p:cNvSpPr txBox="1"/>
          <p:nvPr/>
        </p:nvSpPr>
        <p:spPr>
          <a:xfrm>
            <a:off x="889466" y="1463884"/>
            <a:ext cx="2399490" cy="2862322"/>
          </a:xfrm>
          <a:prstGeom prst="rect">
            <a:avLst/>
          </a:prstGeom>
          <a:noFill/>
        </p:spPr>
        <p:txBody>
          <a:bodyPr wrap="square" rtlCol="0">
            <a:spAutoFit/>
          </a:bodyPr>
          <a:lstStyle/>
          <a:p>
            <a:r>
              <a:rPr lang="de-DE" dirty="0"/>
              <a:t>Der Mitinitiator der „Charta 77“ und spätere tschechoslowakische Staatspräsident </a:t>
            </a:r>
            <a:r>
              <a:rPr lang="sv-SE" dirty="0"/>
              <a:t>Václav</a:t>
            </a:r>
            <a:r>
              <a:rPr lang="de-DE" dirty="0"/>
              <a:t> Havel mit seiner Frau Olga und der Journalisten D</a:t>
            </a:r>
            <a:r>
              <a:rPr lang="sv-SE" dirty="0"/>
              <a:t>ana Horakova mit Václav und Olga Havel</a:t>
            </a:r>
            <a:endParaRPr lang="de-DE" dirty="0"/>
          </a:p>
        </p:txBody>
      </p:sp>
      <p:sp>
        <p:nvSpPr>
          <p:cNvPr id="7" name="Textfeld 6">
            <a:extLst>
              <a:ext uri="{FF2B5EF4-FFF2-40B4-BE49-F238E27FC236}">
                <a16:creationId xmlns:a16="http://schemas.microsoft.com/office/drawing/2014/main" id="{F230949A-47F6-495F-8C62-73D11CD1BDA1}"/>
              </a:ext>
            </a:extLst>
          </p:cNvPr>
          <p:cNvSpPr txBox="1"/>
          <p:nvPr/>
        </p:nvSpPr>
        <p:spPr>
          <a:xfrm>
            <a:off x="3977606" y="4064596"/>
            <a:ext cx="7324928" cy="523220"/>
          </a:xfrm>
          <a:prstGeom prst="rect">
            <a:avLst/>
          </a:prstGeom>
          <a:noFill/>
        </p:spPr>
        <p:txBody>
          <a:bodyPr wrap="square" rtlCol="0">
            <a:spAutoFit/>
          </a:bodyPr>
          <a:lstStyle/>
          <a:p>
            <a:r>
              <a:rPr lang="de-DE" sz="1400" dirty="0">
                <a:hlinkClick r:id="rId3"/>
              </a:rPr>
              <a:t>https://www.mdr.de/zeitreise/weitere-epochen/zwanzigstes-jahrhundert/charta-siebenundsiebzig-100.html</a:t>
            </a:r>
            <a:r>
              <a:rPr lang="de-DE" sz="1400" dirty="0"/>
              <a:t> (Bildrechte: Imago )</a:t>
            </a:r>
          </a:p>
        </p:txBody>
      </p:sp>
      <p:sp>
        <p:nvSpPr>
          <p:cNvPr id="6" name="Titel 1">
            <a:extLst>
              <a:ext uri="{FF2B5EF4-FFF2-40B4-BE49-F238E27FC236}">
                <a16:creationId xmlns:a16="http://schemas.microsoft.com/office/drawing/2014/main" id="{509F4197-8075-4822-A60C-4454B034F1AD}"/>
              </a:ext>
            </a:extLst>
          </p:cNvPr>
          <p:cNvSpPr txBox="1">
            <a:spLocks/>
          </p:cNvSpPr>
          <p:nvPr/>
        </p:nvSpPr>
        <p:spPr>
          <a:xfrm>
            <a:off x="678923" y="161456"/>
            <a:ext cx="10418323" cy="7109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base"/>
            <a:r>
              <a:rPr lang="de-DE" sz="3600" b="1" u="sng" dirty="0">
                <a:highlight>
                  <a:srgbClr val="C0C0C0"/>
                </a:highlight>
              </a:rPr>
              <a:t>Diskussion:</a:t>
            </a:r>
            <a:r>
              <a:rPr lang="de-DE" sz="3600" b="1" u="sng" dirty="0"/>
              <a:t> </a:t>
            </a:r>
            <a:r>
              <a:rPr lang="de-DE" sz="3600" dirty="0"/>
              <a:t>Wie wird der Staat diesmal reagieren?</a:t>
            </a:r>
          </a:p>
        </p:txBody>
      </p:sp>
    </p:spTree>
    <p:extLst>
      <p:ext uri="{BB962C8B-B14F-4D97-AF65-F5344CB8AC3E}">
        <p14:creationId xmlns:p14="http://schemas.microsoft.com/office/powerpoint/2010/main" val="2866686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76A3B-A9D3-4A7B-9755-2C681CE52324}"/>
              </a:ext>
            </a:extLst>
          </p:cNvPr>
          <p:cNvSpPr>
            <a:spLocks noGrp="1"/>
          </p:cNvSpPr>
          <p:nvPr>
            <p:ph type="title"/>
          </p:nvPr>
        </p:nvSpPr>
        <p:spPr>
          <a:xfrm>
            <a:off x="359230" y="725214"/>
            <a:ext cx="6808825" cy="5906814"/>
          </a:xfrm>
        </p:spPr>
        <p:txBody>
          <a:bodyPr>
            <a:noAutofit/>
          </a:bodyPr>
          <a:lstStyle/>
          <a:p>
            <a:r>
              <a:rPr lang="de-DE" sz="3600" b="1" u="sng" dirty="0">
                <a:highlight>
                  <a:srgbClr val="C0C0C0"/>
                </a:highlight>
              </a:rPr>
              <a:t>Textarbeit</a:t>
            </a:r>
            <a:r>
              <a:rPr lang="de-DE" sz="3600" b="1" u="sng" dirty="0"/>
              <a:t>: </a:t>
            </a:r>
            <a:br>
              <a:rPr lang="de-DE" sz="3600" u="sng" dirty="0"/>
            </a:br>
            <a:r>
              <a:rPr lang="de-DE" sz="3600" b="1" dirty="0"/>
              <a:t>Die Reaktionen des Staates</a:t>
            </a:r>
            <a:br>
              <a:rPr lang="de-DE" sz="3600" b="1" dirty="0"/>
            </a:br>
            <a:br>
              <a:rPr lang="de-DE" sz="3600" dirty="0"/>
            </a:br>
            <a:r>
              <a:rPr lang="de-DE" sz="1800" i="1" dirty="0"/>
              <a:t>Der Philosoph Jan </a:t>
            </a:r>
            <a:r>
              <a:rPr lang="de-DE" sz="1800" i="1" dirty="0" err="1"/>
              <a:t>Patočka</a:t>
            </a:r>
            <a:r>
              <a:rPr lang="de-DE" sz="1800" i="1" dirty="0"/>
              <a:t> gehörte mit zu den Unterzeichnern der „Charta 77“ und war einer ihrer Sprecher. Der Historiker Tomáš Hermann berichtet von seinem weiteren Schicksal:</a:t>
            </a:r>
            <a:br>
              <a:rPr lang="de-DE" sz="1800" dirty="0"/>
            </a:br>
            <a:br>
              <a:rPr lang="de-DE" sz="1800" dirty="0"/>
            </a:br>
            <a:br>
              <a:rPr lang="de-DE" sz="1400" i="1" dirty="0"/>
            </a:br>
            <a:br>
              <a:rPr lang="de-DE" sz="1600" i="1" dirty="0"/>
            </a:br>
            <a:r>
              <a:rPr lang="de-DE" sz="1400" i="1" dirty="0"/>
              <a:t>(</a:t>
            </a:r>
            <a:r>
              <a:rPr lang="de-DE" sz="1400" u="sng" dirty="0">
                <a:hlinkClick r:id="rId3"/>
              </a:rPr>
              <a:t>https://deutsch.radio.cz/philosoph-jan-patocka-intellektueller-kopf-und-symbolfigur-der-charta-77-8548680</a:t>
            </a:r>
            <a:r>
              <a:rPr lang="de-DE" sz="1400" i="1" dirty="0"/>
              <a:t>, letzter Zugriff 21.02.2021)</a:t>
            </a:r>
            <a:br>
              <a:rPr lang="de-DE" sz="1400" dirty="0"/>
            </a:br>
            <a:br>
              <a:rPr lang="de-DE" sz="1600" dirty="0"/>
            </a:br>
            <a:endParaRPr lang="de-DE" sz="1600" dirty="0"/>
          </a:p>
        </p:txBody>
      </p:sp>
    </p:spTree>
    <p:extLst>
      <p:ext uri="{BB962C8B-B14F-4D97-AF65-F5344CB8AC3E}">
        <p14:creationId xmlns:p14="http://schemas.microsoft.com/office/powerpoint/2010/main" val="2407051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76A3B-A9D3-4A7B-9755-2C681CE52324}"/>
              </a:ext>
            </a:extLst>
          </p:cNvPr>
          <p:cNvSpPr>
            <a:spLocks noGrp="1"/>
          </p:cNvSpPr>
          <p:nvPr>
            <p:ph type="title"/>
          </p:nvPr>
        </p:nvSpPr>
        <p:spPr>
          <a:xfrm>
            <a:off x="235670" y="603830"/>
            <a:ext cx="4609707" cy="4931102"/>
          </a:xfrm>
        </p:spPr>
        <p:txBody>
          <a:bodyPr>
            <a:normAutofit/>
          </a:bodyPr>
          <a:lstStyle/>
          <a:p>
            <a:r>
              <a:rPr lang="de-DE" sz="3600" b="1" u="sng" dirty="0">
                <a:highlight>
                  <a:srgbClr val="C0C0C0"/>
                </a:highlight>
              </a:rPr>
              <a:t>Lehrervortrag:</a:t>
            </a:r>
            <a:br>
              <a:rPr lang="de-DE" sz="3600" b="1" u="sng" dirty="0"/>
            </a:br>
            <a:br>
              <a:rPr lang="de-DE" sz="3600" b="1" u="sng" dirty="0"/>
            </a:br>
            <a:r>
              <a:rPr lang="de-DE" sz="2800" dirty="0"/>
              <a:t>Am 25. März 1988 gehen in Bratislava Tausende für Menschenrechte und Religionsfreiheit auf die Straße („Kerzendemonstration“), die Kundgebung wird gewaltsam von der Polizei niedergeschlagen</a:t>
            </a:r>
          </a:p>
        </p:txBody>
      </p:sp>
      <p:sp>
        <p:nvSpPr>
          <p:cNvPr id="3" name="Textfeld 2">
            <a:extLst>
              <a:ext uri="{FF2B5EF4-FFF2-40B4-BE49-F238E27FC236}">
                <a16:creationId xmlns:a16="http://schemas.microsoft.com/office/drawing/2014/main" id="{25F34B37-363C-4707-B572-5EE3D7B0320D}"/>
              </a:ext>
            </a:extLst>
          </p:cNvPr>
          <p:cNvSpPr txBox="1"/>
          <p:nvPr/>
        </p:nvSpPr>
        <p:spPr>
          <a:xfrm>
            <a:off x="5208814" y="5878286"/>
            <a:ext cx="6629400" cy="369332"/>
          </a:xfrm>
          <a:prstGeom prst="rect">
            <a:avLst/>
          </a:prstGeom>
          <a:noFill/>
        </p:spPr>
        <p:txBody>
          <a:bodyPr wrap="square" rtlCol="0">
            <a:spAutoFit/>
          </a:bodyPr>
          <a:lstStyle/>
          <a:p>
            <a:r>
              <a:rPr lang="de-DE" dirty="0"/>
              <a:t>https://dissidenten.eu/laender/slowakei/oppositionsgeschichte/5/</a:t>
            </a:r>
          </a:p>
        </p:txBody>
      </p:sp>
    </p:spTree>
    <p:extLst>
      <p:ext uri="{BB962C8B-B14F-4D97-AF65-F5344CB8AC3E}">
        <p14:creationId xmlns:p14="http://schemas.microsoft.com/office/powerpoint/2010/main" val="3478990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628650" y="972205"/>
            <a:ext cx="4291584" cy="4557996"/>
          </a:xfrm>
        </p:spPr>
        <p:txBody>
          <a:bodyPr>
            <a:noAutofit/>
          </a:bodyPr>
          <a:lstStyle/>
          <a:p>
            <a:r>
              <a:rPr lang="de-DE" sz="3600" b="1" u="sng" dirty="0">
                <a:highlight>
                  <a:srgbClr val="C0C0C0"/>
                </a:highlight>
              </a:rPr>
              <a:t>Lehrervortrag: </a:t>
            </a:r>
            <a:br>
              <a:rPr lang="de-DE" sz="3600" b="1" u="sng" dirty="0"/>
            </a:br>
            <a:br>
              <a:rPr lang="de-DE" sz="2800" b="1" u="sng" dirty="0"/>
            </a:br>
            <a:r>
              <a:rPr lang="de-DE" sz="2800" dirty="0"/>
              <a:t>Am 21. August 1988 demonstrierten in Prag Tausende gegen die Führung der Tschechoslowakischen Sozialistischen Republik (ČSSR) anlässlich des 20. Jahrestags der Niederschlagung des Prager Frühlings</a:t>
            </a:r>
            <a:endParaRPr lang="de-DE" sz="2800" dirty="0">
              <a:latin typeface="+mn-lt"/>
            </a:endParaRPr>
          </a:p>
        </p:txBody>
      </p:sp>
    </p:spTree>
    <p:extLst>
      <p:ext uri="{BB962C8B-B14F-4D97-AF65-F5344CB8AC3E}">
        <p14:creationId xmlns:p14="http://schemas.microsoft.com/office/powerpoint/2010/main" val="2022923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DFF2693-0255-4953-A6A0-2C38ECFB67E8}"/>
              </a:ext>
            </a:extLst>
          </p:cNvPr>
          <p:cNvSpPr>
            <a:spLocks noGrp="1"/>
          </p:cNvSpPr>
          <p:nvPr>
            <p:ph type="title"/>
          </p:nvPr>
        </p:nvSpPr>
        <p:spPr>
          <a:xfrm>
            <a:off x="742950" y="742951"/>
            <a:ext cx="3671395" cy="4962524"/>
          </a:xfrm>
        </p:spPr>
        <p:txBody>
          <a:bodyPr vert="horz" lIns="91440" tIns="45720" rIns="91440" bIns="45720" rtlCol="0">
            <a:normAutofit fontScale="90000"/>
          </a:bodyPr>
          <a:lstStyle/>
          <a:p>
            <a:r>
              <a:rPr lang="de-DE" sz="4000" b="1" u="sng" dirty="0">
                <a:highlight>
                  <a:srgbClr val="C0C0C0"/>
                </a:highlight>
              </a:rPr>
              <a:t>Lehrervortrag: </a:t>
            </a:r>
            <a:br>
              <a:rPr lang="de-DE" sz="3200" b="1" u="sng" dirty="0"/>
            </a:br>
            <a:br>
              <a:rPr lang="de-DE" sz="3200" b="1" u="sng" dirty="0"/>
            </a:br>
            <a:r>
              <a:rPr lang="de-DE" sz="3100" dirty="0"/>
              <a:t>Am 25. Oktober 1989 erklärte Gorbatschow bei einem Staatsbesuch in Finnland den Verzicht auf den Einsatz von Gewalt gegen Staaten des eigenen Bündnisses.</a:t>
            </a:r>
            <a:br>
              <a:rPr lang="de-DE" sz="3100" dirty="0"/>
            </a:br>
            <a:br>
              <a:rPr lang="de-DE" sz="3100" dirty="0"/>
            </a:br>
            <a:r>
              <a:rPr lang="de-DE" sz="3100" dirty="0"/>
              <a:t>(= „Sinatra-Doktrin“)</a:t>
            </a:r>
            <a:endParaRPr lang="en-US" sz="3100" kern="1200" dirty="0"/>
          </a:p>
        </p:txBody>
      </p:sp>
    </p:spTree>
    <p:extLst>
      <p:ext uri="{BB962C8B-B14F-4D97-AF65-F5344CB8AC3E}">
        <p14:creationId xmlns:p14="http://schemas.microsoft.com/office/powerpoint/2010/main" val="2407215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294290" y="1012371"/>
            <a:ext cx="4155162" cy="4149226"/>
          </a:xfrm>
        </p:spPr>
        <p:txBody>
          <a:bodyPr>
            <a:noAutofit/>
          </a:bodyPr>
          <a:lstStyle/>
          <a:p>
            <a:r>
              <a:rPr lang="de-DE" sz="3600" b="1" u="sng" dirty="0">
                <a:highlight>
                  <a:srgbClr val="C0C0C0"/>
                </a:highlight>
              </a:rPr>
              <a:t>Lehrervortrag: </a:t>
            </a:r>
            <a:br>
              <a:rPr lang="de-DE" sz="3200" b="1" u="sng" dirty="0"/>
            </a:br>
            <a:br>
              <a:rPr lang="de-DE" sz="2800" b="1" u="sng" dirty="0"/>
            </a:br>
            <a:r>
              <a:rPr lang="de-DE" sz="2800" dirty="0"/>
              <a:t>Am 27. November 1989 protestierten mit einem landesweiten Generalstreik bis zu 80 Prozent der tschechoslowakischen Bevölkerung gegen die führende Rolle der Kommunistischen Partei</a:t>
            </a:r>
            <a:endParaRPr lang="de-DE" sz="2800" dirty="0">
              <a:latin typeface="+mn-lt"/>
            </a:endParaRPr>
          </a:p>
        </p:txBody>
      </p:sp>
      <p:sp>
        <p:nvSpPr>
          <p:cNvPr id="3" name="Textfeld 2">
            <a:extLst>
              <a:ext uri="{FF2B5EF4-FFF2-40B4-BE49-F238E27FC236}">
                <a16:creationId xmlns:a16="http://schemas.microsoft.com/office/drawing/2014/main" id="{0B3C51CB-2A66-4F16-A59B-1FA6FA3D2376}"/>
              </a:ext>
            </a:extLst>
          </p:cNvPr>
          <p:cNvSpPr txBox="1"/>
          <p:nvPr/>
        </p:nvSpPr>
        <p:spPr>
          <a:xfrm>
            <a:off x="4690113" y="5431017"/>
            <a:ext cx="7079761" cy="646331"/>
          </a:xfrm>
          <a:prstGeom prst="rect">
            <a:avLst/>
          </a:prstGeom>
          <a:noFill/>
        </p:spPr>
        <p:txBody>
          <a:bodyPr wrap="square" rtlCol="0">
            <a:spAutoFit/>
          </a:bodyPr>
          <a:lstStyle/>
          <a:p>
            <a:r>
              <a:rPr lang="de-DE" dirty="0"/>
              <a:t>http://www.deutschboehmen.com/berichte/berichte/ich-und-die-samtene-revolution-1989</a:t>
            </a:r>
          </a:p>
        </p:txBody>
      </p:sp>
    </p:spTree>
    <p:extLst>
      <p:ext uri="{BB962C8B-B14F-4D97-AF65-F5344CB8AC3E}">
        <p14:creationId xmlns:p14="http://schemas.microsoft.com/office/powerpoint/2010/main" val="1340805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7763E-3101-4FDF-9FA7-9B4D22079C0E}"/>
              </a:ext>
            </a:extLst>
          </p:cNvPr>
          <p:cNvSpPr>
            <a:spLocks noGrp="1"/>
          </p:cNvSpPr>
          <p:nvPr>
            <p:ph type="title"/>
          </p:nvPr>
        </p:nvSpPr>
        <p:spPr>
          <a:xfrm>
            <a:off x="479161" y="1129675"/>
            <a:ext cx="2775857" cy="2882341"/>
          </a:xfrm>
        </p:spPr>
        <p:txBody>
          <a:bodyPr>
            <a:noAutofit/>
          </a:bodyPr>
          <a:lstStyle/>
          <a:p>
            <a:r>
              <a:rPr lang="de-DE" sz="3600" b="1" u="sng" dirty="0">
                <a:highlight>
                  <a:srgbClr val="C0C0C0"/>
                </a:highlight>
              </a:rPr>
              <a:t>Lehrervortrag: </a:t>
            </a:r>
            <a:br>
              <a:rPr lang="de-DE" sz="3600" b="1" u="sng" dirty="0">
                <a:highlight>
                  <a:srgbClr val="C0C0C0"/>
                </a:highlight>
              </a:rPr>
            </a:br>
            <a:br>
              <a:rPr lang="de-DE" sz="2800" b="1" u="sng" dirty="0"/>
            </a:br>
            <a:r>
              <a:rPr lang="de-DE" sz="2800" dirty="0"/>
              <a:t>Am 29. Dezember 1989 wird Václav Havel zum Staatspräsidenten gewählt</a:t>
            </a:r>
          </a:p>
        </p:txBody>
      </p:sp>
    </p:spTree>
    <p:extLst>
      <p:ext uri="{BB962C8B-B14F-4D97-AF65-F5344CB8AC3E}">
        <p14:creationId xmlns:p14="http://schemas.microsoft.com/office/powerpoint/2010/main" val="2539146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74575F-124D-4D71-B7CA-1311AFBD0AFD}"/>
              </a:ext>
            </a:extLst>
          </p:cNvPr>
          <p:cNvSpPr>
            <a:spLocks noGrp="1"/>
          </p:cNvSpPr>
          <p:nvPr>
            <p:ph type="title"/>
          </p:nvPr>
        </p:nvSpPr>
        <p:spPr>
          <a:xfrm>
            <a:off x="838200" y="315311"/>
            <a:ext cx="10515600" cy="1097280"/>
          </a:xfrm>
        </p:spPr>
        <p:txBody>
          <a:bodyPr>
            <a:normAutofit fontScale="90000"/>
          </a:bodyPr>
          <a:lstStyle/>
          <a:p>
            <a:r>
              <a:rPr lang="de-DE" sz="4000" b="1" u="sng" dirty="0">
                <a:highlight>
                  <a:srgbClr val="C0C0C0"/>
                </a:highlight>
              </a:rPr>
              <a:t>Einordnung in Synopse </a:t>
            </a:r>
            <a:br>
              <a:rPr lang="de-DE" sz="4000" b="1" u="sng" dirty="0"/>
            </a:br>
            <a:r>
              <a:rPr lang="de-DE" sz="4000" b="1" dirty="0"/>
              <a:t>„Aufbruchsversuche in West und Ost“</a:t>
            </a:r>
          </a:p>
        </p:txBody>
      </p:sp>
      <p:graphicFrame>
        <p:nvGraphicFramePr>
          <p:cNvPr id="4" name="Tabelle 4">
            <a:extLst>
              <a:ext uri="{FF2B5EF4-FFF2-40B4-BE49-F238E27FC236}">
                <a16:creationId xmlns:a16="http://schemas.microsoft.com/office/drawing/2014/main" id="{09406E4F-F807-413D-9E94-452F78AE2DDC}"/>
              </a:ext>
            </a:extLst>
          </p:cNvPr>
          <p:cNvGraphicFramePr>
            <a:graphicFrameLocks noGrp="1"/>
          </p:cNvGraphicFramePr>
          <p:nvPr>
            <p:ph idx="1"/>
            <p:extLst>
              <p:ext uri="{D42A27DB-BD31-4B8C-83A1-F6EECF244321}">
                <p14:modId xmlns:p14="http://schemas.microsoft.com/office/powerpoint/2010/main" val="3415303803"/>
              </p:ext>
            </p:extLst>
          </p:nvPr>
        </p:nvGraphicFramePr>
        <p:xfrm>
          <a:off x="738076" y="1650234"/>
          <a:ext cx="10715848" cy="4050124"/>
        </p:xfrm>
        <a:graphic>
          <a:graphicData uri="http://schemas.openxmlformats.org/drawingml/2006/table">
            <a:tbl>
              <a:tblPr firstRow="1" bandRow="1">
                <a:tableStyleId>{5C22544A-7EE6-4342-B048-85BDC9FD1C3A}</a:tableStyleId>
              </a:tblPr>
              <a:tblGrid>
                <a:gridCol w="5357924">
                  <a:extLst>
                    <a:ext uri="{9D8B030D-6E8A-4147-A177-3AD203B41FA5}">
                      <a16:colId xmlns:a16="http://schemas.microsoft.com/office/drawing/2014/main" val="57068324"/>
                    </a:ext>
                  </a:extLst>
                </a:gridCol>
                <a:gridCol w="5357924">
                  <a:extLst>
                    <a:ext uri="{9D8B030D-6E8A-4147-A177-3AD203B41FA5}">
                      <a16:colId xmlns:a16="http://schemas.microsoft.com/office/drawing/2014/main" val="3066960754"/>
                    </a:ext>
                  </a:extLst>
                </a:gridCol>
              </a:tblGrid>
              <a:tr h="369366">
                <a:tc>
                  <a:txBody>
                    <a:bodyPr/>
                    <a:lstStyle/>
                    <a:p>
                      <a:pPr algn="ctr"/>
                      <a:r>
                        <a:rPr lang="de-DE" sz="2400" dirty="0"/>
                        <a:t>Aufbruch von unten</a:t>
                      </a:r>
                    </a:p>
                  </a:txBody>
                  <a:tcPr/>
                </a:tc>
                <a:tc>
                  <a:txBody>
                    <a:bodyPr/>
                    <a:lstStyle/>
                    <a:p>
                      <a:pPr algn="ctr"/>
                      <a:r>
                        <a:rPr lang="de-DE" sz="2400" dirty="0"/>
                        <a:t>Aufbruch von oben</a:t>
                      </a:r>
                    </a:p>
                  </a:txBody>
                  <a:tcPr/>
                </a:tc>
                <a:extLst>
                  <a:ext uri="{0D108BD9-81ED-4DB2-BD59-A6C34878D82A}">
                    <a16:rowId xmlns:a16="http://schemas.microsoft.com/office/drawing/2014/main" val="3283674139"/>
                  </a:ext>
                </a:extLst>
              </a:tr>
              <a:tr h="3592924">
                <a:tc>
                  <a:txBody>
                    <a:bodyPr/>
                    <a:lstStyle/>
                    <a:p>
                      <a:pPr marL="342900" indent="-342900">
                        <a:buFont typeface="Arial" panose="020B0604020202020204" pitchFamily="34" charset="0"/>
                        <a:buChar char="•"/>
                      </a:pPr>
                      <a:r>
                        <a:rPr lang="de-DE" sz="2400" dirty="0"/>
                        <a:t>„Ohne-mich“-Bewegung ab 1950</a:t>
                      </a:r>
                    </a:p>
                    <a:p>
                      <a:pPr marL="342900" indent="-342900">
                        <a:buFont typeface="Arial" panose="020B0604020202020204" pitchFamily="34" charset="0"/>
                        <a:buChar char="•"/>
                      </a:pPr>
                      <a:r>
                        <a:rPr lang="de-DE" sz="2400" dirty="0"/>
                        <a:t>17. Juni 1953 in der DDR</a:t>
                      </a:r>
                    </a:p>
                    <a:p>
                      <a:pPr marL="342900" indent="-342900">
                        <a:buFont typeface="Arial" panose="020B0604020202020204" pitchFamily="34" charset="0"/>
                        <a:buChar char="•"/>
                      </a:pPr>
                      <a:r>
                        <a:rPr lang="de-DE" sz="2400" dirty="0"/>
                        <a:t>Ungarnaufstand 1956</a:t>
                      </a:r>
                    </a:p>
                    <a:p>
                      <a:pPr marL="342900" indent="-342900">
                        <a:buFont typeface="Arial" panose="020B0604020202020204" pitchFamily="34" charset="0"/>
                        <a:buChar char="•"/>
                      </a:pPr>
                      <a:r>
                        <a:rPr lang="de-DE" sz="2400" dirty="0"/>
                        <a:t>Prager Frühling 1968 (Manifest der 2000 Worte)</a:t>
                      </a:r>
                    </a:p>
                    <a:p>
                      <a:pPr marL="342900" indent="-342900">
                        <a:buFont typeface="Arial" panose="020B0604020202020204" pitchFamily="34" charset="0"/>
                        <a:buChar char="•"/>
                      </a:pPr>
                      <a:r>
                        <a:rPr lang="de-DE" sz="2400" dirty="0"/>
                        <a:t>Charta 77</a:t>
                      </a:r>
                    </a:p>
                    <a:p>
                      <a:pPr marL="342900" indent="-342900">
                        <a:buFont typeface="Arial" panose="020B0604020202020204" pitchFamily="34" charset="0"/>
                        <a:buChar char="•"/>
                      </a:pPr>
                      <a:r>
                        <a:rPr lang="de-DE" sz="2400" dirty="0"/>
                        <a:t>„Samtene Revolution“ </a:t>
                      </a:r>
                    </a:p>
                    <a:p>
                      <a:pPr marL="0" indent="0">
                        <a:buFont typeface="Arial" panose="020B0604020202020204" pitchFamily="34" charset="0"/>
                        <a:buNone/>
                      </a:pPr>
                      <a:endParaRPr lang="de-DE" sz="2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Parlamentarische Demokratien mit Grundrechten 1949</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Kommunistische Volksrepubliken ohne Grundrechte 1949</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Blockbildung 1945-1991</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dirty="0"/>
                        <a:t>Wiederbewaffnung BRD/ DDR 1955/56</a:t>
                      </a:r>
                    </a:p>
                    <a:p>
                      <a:pPr marL="342900" indent="-342900">
                        <a:buFont typeface="Arial" panose="020B0604020202020204" pitchFamily="34" charset="0"/>
                        <a:buChar char="•"/>
                      </a:pPr>
                      <a:r>
                        <a:rPr lang="de-DE" sz="2400" dirty="0"/>
                        <a:t>Ungarnaufstand 1956</a:t>
                      </a:r>
                    </a:p>
                    <a:p>
                      <a:pPr marL="342900" indent="-342900">
                        <a:buFont typeface="Arial" panose="020B0604020202020204" pitchFamily="34" charset="0"/>
                        <a:buChar char="•"/>
                      </a:pPr>
                      <a:r>
                        <a:rPr lang="de-DE" sz="2400" dirty="0"/>
                        <a:t>Prager Frühling 1968 (</a:t>
                      </a:r>
                      <a:r>
                        <a:rPr lang="de-DE" sz="2400" kern="1200" dirty="0" err="1">
                          <a:solidFill>
                            <a:schemeClr val="dk1"/>
                          </a:solidFill>
                          <a:latin typeface="+mn-lt"/>
                          <a:ea typeface="+mn-ea"/>
                          <a:cs typeface="+mn-cs"/>
                        </a:rPr>
                        <a:t>Dubčeks</a:t>
                      </a:r>
                      <a:r>
                        <a:rPr lang="de-DE" sz="2400" kern="1200" dirty="0">
                          <a:solidFill>
                            <a:schemeClr val="dk1"/>
                          </a:solidFill>
                          <a:latin typeface="+mn-lt"/>
                          <a:ea typeface="+mn-ea"/>
                          <a:cs typeface="+mn-cs"/>
                        </a:rPr>
                        <a:t> Aktionsprogramm)</a:t>
                      </a:r>
                      <a:endParaRPr lang="de-DE" sz="2400" dirty="0"/>
                    </a:p>
                  </a:txBody>
                  <a:tcPr/>
                </a:tc>
                <a:extLst>
                  <a:ext uri="{0D108BD9-81ED-4DB2-BD59-A6C34878D82A}">
                    <a16:rowId xmlns:a16="http://schemas.microsoft.com/office/drawing/2014/main" val="3465852073"/>
                  </a:ext>
                </a:extLst>
              </a:tr>
            </a:tbl>
          </a:graphicData>
        </a:graphic>
      </p:graphicFrame>
    </p:spTree>
    <p:extLst>
      <p:ext uri="{BB962C8B-B14F-4D97-AF65-F5344CB8AC3E}">
        <p14:creationId xmlns:p14="http://schemas.microsoft.com/office/powerpoint/2010/main" val="3467844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8B7CEC7B-F155-4C3E-B80E-CCCD5BFFFB82}"/>
              </a:ext>
            </a:extLst>
          </p:cNvPr>
          <p:cNvSpPr/>
          <p:nvPr/>
        </p:nvSpPr>
        <p:spPr>
          <a:xfrm>
            <a:off x="851338" y="670280"/>
            <a:ext cx="4939862" cy="2123658"/>
          </a:xfrm>
          <a:prstGeom prst="rect">
            <a:avLst/>
          </a:prstGeom>
        </p:spPr>
        <p:txBody>
          <a:bodyPr wrap="square">
            <a:spAutoFit/>
          </a:bodyPr>
          <a:lstStyle/>
          <a:p>
            <a:r>
              <a:rPr lang="de-DE" sz="3600" b="1" u="sng" dirty="0">
                <a:highlight>
                  <a:srgbClr val="C0C0C0"/>
                </a:highlight>
                <a:latin typeface="+mj-lt"/>
              </a:rPr>
              <a:t>Textarbeit: </a:t>
            </a:r>
            <a:br>
              <a:rPr lang="de-DE" sz="3200" u="sng" dirty="0"/>
            </a:br>
            <a:endParaRPr lang="de-DE" sz="3200" u="sng" dirty="0"/>
          </a:p>
          <a:p>
            <a:r>
              <a:rPr lang="de-DE" sz="3200" b="1" dirty="0">
                <a:latin typeface="+mj-lt"/>
              </a:rPr>
              <a:t>Der Durchbruch der Zivilgesellschaft?</a:t>
            </a:r>
            <a:endParaRPr lang="de-DE" sz="3200" dirty="0">
              <a:latin typeface="+mj-lt"/>
            </a:endParaRPr>
          </a:p>
        </p:txBody>
      </p:sp>
    </p:spTree>
    <p:extLst>
      <p:ext uri="{BB962C8B-B14F-4D97-AF65-F5344CB8AC3E}">
        <p14:creationId xmlns:p14="http://schemas.microsoft.com/office/powerpoint/2010/main" val="3416338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1A084-6DC3-403E-A695-E1E158946948}"/>
              </a:ext>
            </a:extLst>
          </p:cNvPr>
          <p:cNvSpPr>
            <a:spLocks noGrp="1"/>
          </p:cNvSpPr>
          <p:nvPr>
            <p:ph type="title"/>
          </p:nvPr>
        </p:nvSpPr>
        <p:spPr>
          <a:xfrm>
            <a:off x="633984" y="130630"/>
            <a:ext cx="11018520" cy="1807898"/>
          </a:xfrm>
        </p:spPr>
        <p:txBody>
          <a:bodyPr>
            <a:noAutofit/>
          </a:bodyPr>
          <a:lstStyle/>
          <a:p>
            <a:r>
              <a:rPr lang="de-DE" dirty="0"/>
              <a:t>Unterrichtsentwurf (2 DS)</a:t>
            </a:r>
            <a:br>
              <a:rPr lang="de-DE" dirty="0"/>
            </a:br>
            <a:r>
              <a:rPr lang="de-DE" dirty="0"/>
              <a:t>Aufbruchsversuche im Osten – das Beispiel Tschechoslowakei</a:t>
            </a:r>
          </a:p>
        </p:txBody>
      </p:sp>
      <p:sp>
        <p:nvSpPr>
          <p:cNvPr id="5" name="Titel 1">
            <a:extLst>
              <a:ext uri="{FF2B5EF4-FFF2-40B4-BE49-F238E27FC236}">
                <a16:creationId xmlns:a16="http://schemas.microsoft.com/office/drawing/2014/main" id="{DE6109EA-5E3D-4286-96A3-4FEF49803653}"/>
              </a:ext>
            </a:extLst>
          </p:cNvPr>
          <p:cNvSpPr txBox="1">
            <a:spLocks/>
          </p:cNvSpPr>
          <p:nvPr/>
        </p:nvSpPr>
        <p:spPr>
          <a:xfrm>
            <a:off x="633984" y="2231136"/>
            <a:ext cx="11375136" cy="408170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dirty="0"/>
              <a:t>(5) </a:t>
            </a:r>
            <a:r>
              <a:rPr lang="de-DE" sz="2400" dirty="0">
                <a:highlight>
                  <a:srgbClr val="FF0000"/>
                </a:highlight>
              </a:rPr>
              <a:t>den Umgang mit Protest in </a:t>
            </a:r>
            <a:r>
              <a:rPr lang="de-DE" sz="2400" dirty="0"/>
              <a:t>West- und </a:t>
            </a:r>
            <a:r>
              <a:rPr lang="de-DE" sz="2400" dirty="0">
                <a:highlight>
                  <a:srgbClr val="FF0000"/>
                </a:highlight>
              </a:rPr>
              <a:t>Osteuropa</a:t>
            </a:r>
            <a:r>
              <a:rPr lang="de-DE" sz="2400" dirty="0"/>
              <a:t> vergleichen und </a:t>
            </a:r>
            <a:r>
              <a:rPr lang="de-DE" sz="2400" dirty="0">
                <a:highlight>
                  <a:srgbClr val="FF0000"/>
                </a:highlight>
              </a:rPr>
              <a:t>bewerten</a:t>
            </a:r>
            <a:r>
              <a:rPr lang="de-DE" sz="2400" dirty="0"/>
              <a:t> (Aufstand des 17. Juni, Ungarnaufstand, „Republikflucht“, Mauerbau, Wiederbewaffnung, 68er-Bewegung, </a:t>
            </a:r>
            <a:r>
              <a:rPr lang="de-DE" sz="2400" dirty="0">
                <a:highlight>
                  <a:srgbClr val="FFFF00"/>
                </a:highlight>
              </a:rPr>
              <a:t>Prager Frühling</a:t>
            </a:r>
            <a:r>
              <a:rPr lang="de-DE" sz="2400" dirty="0"/>
              <a:t>, Wertewandel)</a:t>
            </a:r>
            <a:br>
              <a:rPr lang="de-DE" sz="2400" dirty="0"/>
            </a:br>
            <a:br>
              <a:rPr lang="de-DE" sz="2400" dirty="0"/>
            </a:br>
            <a:r>
              <a:rPr lang="de-DE" sz="2400" dirty="0"/>
              <a:t>(8) </a:t>
            </a:r>
            <a:r>
              <a:rPr lang="de-DE" sz="2400" dirty="0">
                <a:highlight>
                  <a:srgbClr val="FF0000"/>
                </a:highlight>
              </a:rPr>
              <a:t>Aufbruchsversuche in </a:t>
            </a:r>
            <a:r>
              <a:rPr lang="de-DE" sz="2400" dirty="0"/>
              <a:t>West und </a:t>
            </a:r>
            <a:r>
              <a:rPr lang="de-DE" sz="2400" dirty="0">
                <a:highlight>
                  <a:srgbClr val="FF0000"/>
                </a:highlight>
              </a:rPr>
              <a:t>Ost zu mehr Bürgerbeteiligung erläutern </a:t>
            </a:r>
            <a:r>
              <a:rPr lang="de-DE" sz="2400" dirty="0"/>
              <a:t>(</a:t>
            </a:r>
            <a:r>
              <a:rPr lang="de-DE" sz="2400" dirty="0">
                <a:highlight>
                  <a:srgbClr val="FFFF00"/>
                </a:highlight>
              </a:rPr>
              <a:t>Emanzipation: </a:t>
            </a:r>
            <a:r>
              <a:rPr lang="de-DE" sz="2400" dirty="0"/>
              <a:t>„Mehr Demokratie wagen“, Neue Soziale Bewegungen, Pluralisierung, </a:t>
            </a:r>
            <a:r>
              <a:rPr lang="de-DE" sz="2400" dirty="0">
                <a:highlight>
                  <a:srgbClr val="FFFF00"/>
                </a:highlight>
              </a:rPr>
              <a:t>Charta 77, Dissidentenbewegung</a:t>
            </a:r>
            <a:r>
              <a:rPr lang="de-DE" sz="2400" dirty="0"/>
              <a:t>)</a:t>
            </a:r>
            <a:br>
              <a:rPr lang="de-DE" sz="2400" dirty="0"/>
            </a:br>
            <a:br>
              <a:rPr lang="de-DE" sz="2400" dirty="0"/>
            </a:br>
            <a:r>
              <a:rPr lang="de-DE" sz="2400" dirty="0"/>
              <a:t>(11) </a:t>
            </a:r>
            <a:r>
              <a:rPr lang="de-DE" sz="2400" dirty="0">
                <a:highlight>
                  <a:srgbClr val="FF0000"/>
                </a:highlight>
              </a:rPr>
              <a:t>den Zusammenbruch des Ostblocks analysieren </a:t>
            </a:r>
            <a:r>
              <a:rPr lang="de-DE" sz="2400" dirty="0"/>
              <a:t>(</a:t>
            </a:r>
            <a:r>
              <a:rPr lang="de-DE" sz="2400" dirty="0">
                <a:highlight>
                  <a:srgbClr val="FFFF00"/>
                </a:highlight>
              </a:rPr>
              <a:t>Strukturwandel, Innovationsdefizit</a:t>
            </a:r>
            <a:r>
              <a:rPr lang="de-DE" sz="2400" dirty="0"/>
              <a:t>, </a:t>
            </a:r>
            <a:r>
              <a:rPr lang="de-DE" sz="2400" dirty="0">
                <a:highlight>
                  <a:srgbClr val="FFFF00"/>
                </a:highlight>
              </a:rPr>
              <a:t>Staatsverschuldung</a:t>
            </a:r>
            <a:r>
              <a:rPr lang="de-DE" sz="2400" dirty="0"/>
              <a:t>, Rüstungswettlauf, </a:t>
            </a:r>
            <a:r>
              <a:rPr lang="de-DE" sz="2400" dirty="0">
                <a:highlight>
                  <a:srgbClr val="FFFF00"/>
                </a:highlight>
              </a:rPr>
              <a:t>Versorgungskrise</a:t>
            </a:r>
            <a:r>
              <a:rPr lang="de-DE" sz="2400" dirty="0"/>
              <a:t>, Umweltverschmutzung, </a:t>
            </a:r>
            <a:r>
              <a:rPr lang="de-DE" sz="2400" dirty="0">
                <a:highlight>
                  <a:srgbClr val="FFFF00"/>
                </a:highlight>
              </a:rPr>
              <a:t>Legitimitätskrise</a:t>
            </a:r>
            <a:r>
              <a:rPr lang="de-DE" sz="2400" dirty="0"/>
              <a:t>, Entspannungspolitik, Perestroika, Glasnost, </a:t>
            </a:r>
            <a:r>
              <a:rPr lang="de-DE" sz="2400" dirty="0">
                <a:highlight>
                  <a:srgbClr val="FFFF00"/>
                </a:highlight>
              </a:rPr>
              <a:t>Sinatra-Doktrin</a:t>
            </a:r>
            <a:r>
              <a:rPr lang="de-DE" sz="2400" dirty="0"/>
              <a:t>, Solidarnosc, </a:t>
            </a:r>
            <a:r>
              <a:rPr lang="de-DE" sz="2400" dirty="0">
                <a:highlight>
                  <a:srgbClr val="FFFF00"/>
                </a:highlight>
              </a:rPr>
              <a:t>Bürgerbewegung</a:t>
            </a:r>
            <a:r>
              <a:rPr lang="de-DE" sz="2400" dirty="0"/>
              <a:t>, Ausreisebewegung, „Friedliche Revolution“, „</a:t>
            </a:r>
            <a:r>
              <a:rPr lang="de-DE" sz="2400" dirty="0">
                <a:highlight>
                  <a:srgbClr val="FFFF00"/>
                </a:highlight>
              </a:rPr>
              <a:t>Samtene Revolution“</a:t>
            </a:r>
            <a:r>
              <a:rPr lang="de-DE" sz="2400" dirty="0"/>
              <a:t>)</a:t>
            </a:r>
          </a:p>
        </p:txBody>
      </p:sp>
    </p:spTree>
    <p:extLst>
      <p:ext uri="{BB962C8B-B14F-4D97-AF65-F5344CB8AC3E}">
        <p14:creationId xmlns:p14="http://schemas.microsoft.com/office/powerpoint/2010/main" val="839137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el 1">
            <a:extLst>
              <a:ext uri="{FF2B5EF4-FFF2-40B4-BE49-F238E27FC236}">
                <a16:creationId xmlns:a16="http://schemas.microsoft.com/office/drawing/2014/main" id="{349A5AA6-42DB-430C-9EF6-62E7CA28796E}"/>
              </a:ext>
            </a:extLst>
          </p:cNvPr>
          <p:cNvSpPr>
            <a:spLocks noGrp="1"/>
          </p:cNvSpPr>
          <p:nvPr>
            <p:ph type="title"/>
          </p:nvPr>
        </p:nvSpPr>
        <p:spPr>
          <a:xfrm>
            <a:off x="1347952" y="793531"/>
            <a:ext cx="8510751" cy="1834056"/>
          </a:xfrm>
        </p:spPr>
        <p:txBody>
          <a:bodyPr vert="horz" lIns="91440" tIns="45720" rIns="91440" bIns="45720" rtlCol="0" anchor="b">
            <a:normAutofit/>
          </a:bodyPr>
          <a:lstStyle/>
          <a:p>
            <a:pPr algn="ctr"/>
            <a:r>
              <a:rPr lang="en-US" sz="2500" dirty="0">
                <a:hlinkClick r:id="rId3"/>
              </a:rPr>
              <a:t>https://deutsch.radio.cz/die-samtene-revolution-ein-rueckblick-auf-den-november-89-8277886</a:t>
            </a:r>
            <a:r>
              <a:rPr lang="en-US" sz="2500" dirty="0"/>
              <a:t> </a:t>
            </a:r>
          </a:p>
        </p:txBody>
      </p:sp>
      <p:cxnSp>
        <p:nvCxnSpPr>
          <p:cNvPr id="10" name="Straight Connector 9">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34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17D28EC-4FF6-4FEA-AE27-DDEB14E31B27}"/>
              </a:ext>
            </a:extLst>
          </p:cNvPr>
          <p:cNvSpPr>
            <a:spLocks noGrp="1"/>
          </p:cNvSpPr>
          <p:nvPr>
            <p:ph type="title"/>
          </p:nvPr>
        </p:nvSpPr>
        <p:spPr>
          <a:xfrm>
            <a:off x="838200" y="365126"/>
            <a:ext cx="10515600" cy="869786"/>
          </a:xfrm>
        </p:spPr>
        <p:txBody>
          <a:bodyPr/>
          <a:lstStyle/>
          <a:p>
            <a:r>
              <a:rPr lang="de-DE" dirty="0"/>
              <a:t>Lesephase (45‘)</a:t>
            </a:r>
          </a:p>
        </p:txBody>
      </p:sp>
      <p:sp>
        <p:nvSpPr>
          <p:cNvPr id="5" name="Inhaltsplatzhalter 4">
            <a:extLst>
              <a:ext uri="{FF2B5EF4-FFF2-40B4-BE49-F238E27FC236}">
                <a16:creationId xmlns:a16="http://schemas.microsoft.com/office/drawing/2014/main" id="{9C541FA7-77DF-422B-9818-2E49B7250889}"/>
              </a:ext>
            </a:extLst>
          </p:cNvPr>
          <p:cNvSpPr>
            <a:spLocks noGrp="1"/>
          </p:cNvSpPr>
          <p:nvPr>
            <p:ph idx="1"/>
          </p:nvPr>
        </p:nvSpPr>
        <p:spPr>
          <a:xfrm>
            <a:off x="838199" y="1366887"/>
            <a:ext cx="10824411" cy="4810076"/>
          </a:xfrm>
        </p:spPr>
        <p:txBody>
          <a:bodyPr>
            <a:normAutofit/>
          </a:bodyPr>
          <a:lstStyle/>
          <a:p>
            <a:pPr>
              <a:buFont typeface="Wingdings" panose="05000000000000000000" pitchFamily="2" charset="2"/>
              <a:buChar char="Ø"/>
            </a:pPr>
            <a:r>
              <a:rPr lang="de-DE" sz="3200" i="1" dirty="0"/>
              <a:t>Erscheint die Planung realistisch für eine Doppelstunde? </a:t>
            </a:r>
          </a:p>
          <a:p>
            <a:pPr>
              <a:buFont typeface="Wingdings" panose="05000000000000000000" pitchFamily="2" charset="2"/>
              <a:buChar char="Ø"/>
            </a:pPr>
            <a:r>
              <a:rPr lang="de-DE" sz="3200" i="1" dirty="0"/>
              <a:t>Sind die Materialien funktional, motivierend, attraktiv?</a:t>
            </a:r>
          </a:p>
          <a:p>
            <a:pPr>
              <a:buFont typeface="Wingdings" panose="05000000000000000000" pitchFamily="2" charset="2"/>
              <a:buChar char="Ø"/>
            </a:pPr>
            <a:r>
              <a:rPr lang="de-DE" sz="3200" i="1" dirty="0"/>
              <a:t>Werden die Unterrichtsstunden den Anforderungen des BP gerecht? (Teilstandards, Begriffe…)</a:t>
            </a:r>
          </a:p>
          <a:p>
            <a:pPr>
              <a:buFont typeface="Wingdings" panose="05000000000000000000" pitchFamily="2" charset="2"/>
              <a:buChar char="Ø"/>
            </a:pPr>
            <a:r>
              <a:rPr lang="de-DE" sz="3200" i="1" dirty="0"/>
              <a:t>Ist die inhaltliche Reduktion ausreichend strukturiert?</a:t>
            </a:r>
          </a:p>
          <a:p>
            <a:pPr>
              <a:buFont typeface="Wingdings" panose="05000000000000000000" pitchFamily="2" charset="2"/>
              <a:buChar char="Ø"/>
            </a:pPr>
            <a:r>
              <a:rPr lang="de-DE" sz="3200" i="1" dirty="0"/>
              <a:t>Gelingt die didaktische Reduktion?</a:t>
            </a:r>
          </a:p>
          <a:p>
            <a:pPr>
              <a:buFont typeface="Wingdings" panose="05000000000000000000" pitchFamily="2" charset="2"/>
              <a:buChar char="Ø"/>
            </a:pPr>
            <a:r>
              <a:rPr lang="de-DE" sz="3200" i="1" dirty="0"/>
              <a:t>Sind Problem- und Kompetenzorientierung erkennbar?</a:t>
            </a:r>
          </a:p>
          <a:p>
            <a:pPr marL="0" indent="0">
              <a:buNone/>
            </a:pPr>
            <a:endParaRPr lang="de-DE" sz="3200" i="1" dirty="0"/>
          </a:p>
          <a:p>
            <a:pPr>
              <a:buFont typeface="Wingdings" panose="05000000000000000000" pitchFamily="2" charset="2"/>
              <a:buChar char="Ø"/>
            </a:pPr>
            <a:endParaRPr lang="de-DE" sz="3200" i="1" dirty="0">
              <a:solidFill>
                <a:srgbClr val="0070C0"/>
              </a:solidFill>
            </a:endParaRPr>
          </a:p>
        </p:txBody>
      </p:sp>
    </p:spTree>
    <p:extLst>
      <p:ext uri="{BB962C8B-B14F-4D97-AF65-F5344CB8AC3E}">
        <p14:creationId xmlns:p14="http://schemas.microsoft.com/office/powerpoint/2010/main" val="3370027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1A084-6DC3-403E-A695-E1E158946948}"/>
              </a:ext>
            </a:extLst>
          </p:cNvPr>
          <p:cNvSpPr>
            <a:spLocks noGrp="1"/>
          </p:cNvSpPr>
          <p:nvPr>
            <p:ph type="title"/>
          </p:nvPr>
        </p:nvSpPr>
        <p:spPr>
          <a:xfrm>
            <a:off x="1072055" y="710653"/>
            <a:ext cx="9784606" cy="3451444"/>
          </a:xfrm>
        </p:spPr>
        <p:txBody>
          <a:bodyPr>
            <a:noAutofit/>
          </a:bodyPr>
          <a:lstStyle/>
          <a:p>
            <a:r>
              <a:rPr lang="de-DE" dirty="0"/>
              <a:t> </a:t>
            </a:r>
            <a:br>
              <a:rPr lang="de-DE" dirty="0"/>
            </a:br>
            <a:r>
              <a:rPr lang="de-DE" dirty="0"/>
              <a:t>Aufbruchsversuche im Osten </a:t>
            </a:r>
            <a:br>
              <a:rPr lang="de-DE" dirty="0"/>
            </a:br>
            <a:r>
              <a:rPr lang="de-DE" dirty="0"/>
              <a:t>– das Beispiel Tschechoslowakei</a:t>
            </a:r>
            <a:br>
              <a:rPr lang="de-DE" dirty="0"/>
            </a:br>
            <a:br>
              <a:rPr lang="de-DE" dirty="0"/>
            </a:br>
            <a:r>
              <a:rPr lang="de-DE" dirty="0"/>
              <a:t>Unterrichtsverlauf (2 DS)</a:t>
            </a:r>
          </a:p>
        </p:txBody>
      </p:sp>
    </p:spTree>
    <p:extLst>
      <p:ext uri="{BB962C8B-B14F-4D97-AF65-F5344CB8AC3E}">
        <p14:creationId xmlns:p14="http://schemas.microsoft.com/office/powerpoint/2010/main" val="127219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0EE59E-3AAB-40AA-AD9B-5AEB858E28AA}"/>
              </a:ext>
            </a:extLst>
          </p:cNvPr>
          <p:cNvSpPr>
            <a:spLocks noGrp="1"/>
          </p:cNvSpPr>
          <p:nvPr>
            <p:ph type="title"/>
          </p:nvPr>
        </p:nvSpPr>
        <p:spPr/>
        <p:txBody>
          <a:bodyPr>
            <a:normAutofit fontScale="90000"/>
          </a:bodyPr>
          <a:lstStyle/>
          <a:p>
            <a:r>
              <a:rPr lang="de-DE" b="1" u="sng" dirty="0"/>
              <a:t>1. DS: Aufbruchsversuche in der Tschechoslowakei - von der Entstalinisierung zum Prager Frühling </a:t>
            </a:r>
          </a:p>
        </p:txBody>
      </p:sp>
      <p:sp>
        <p:nvSpPr>
          <p:cNvPr id="7" name="Inhaltsplatzhalter 6">
            <a:extLst>
              <a:ext uri="{FF2B5EF4-FFF2-40B4-BE49-F238E27FC236}">
                <a16:creationId xmlns:a16="http://schemas.microsoft.com/office/drawing/2014/main" id="{CCE0741B-1120-44C3-8AAE-C1C1858090B2}"/>
              </a:ext>
            </a:extLst>
          </p:cNvPr>
          <p:cNvSpPr>
            <a:spLocks noGrp="1"/>
          </p:cNvSpPr>
          <p:nvPr>
            <p:ph idx="1"/>
          </p:nvPr>
        </p:nvSpPr>
        <p:spPr>
          <a:xfrm>
            <a:off x="7645824" y="1825625"/>
            <a:ext cx="3707975" cy="4351338"/>
          </a:xfrm>
        </p:spPr>
        <p:txBody>
          <a:bodyPr/>
          <a:lstStyle/>
          <a:p>
            <a:pPr marL="0" indent="0">
              <a:buNone/>
            </a:pPr>
            <a:r>
              <a:rPr lang="de-DE" sz="3600" b="1" u="sng" dirty="0">
                <a:highlight>
                  <a:srgbClr val="C0C0C0"/>
                </a:highlight>
                <a:latin typeface="+mj-lt"/>
              </a:rPr>
              <a:t>Einstieg:</a:t>
            </a:r>
          </a:p>
          <a:p>
            <a:pPr marL="0" indent="0">
              <a:buNone/>
            </a:pPr>
            <a:r>
              <a:rPr lang="de-DE" dirty="0"/>
              <a:t>Welche Assoziationen verbinden Sie mit dem Bild!</a:t>
            </a:r>
          </a:p>
        </p:txBody>
      </p:sp>
      <p:sp>
        <p:nvSpPr>
          <p:cNvPr id="4" name="Titel 4">
            <a:extLst>
              <a:ext uri="{FF2B5EF4-FFF2-40B4-BE49-F238E27FC236}">
                <a16:creationId xmlns:a16="http://schemas.microsoft.com/office/drawing/2014/main" id="{2F901A5B-9C4A-49FD-9010-14ED5AE6850C}"/>
              </a:ext>
            </a:extLst>
          </p:cNvPr>
          <p:cNvSpPr txBox="1">
            <a:spLocks/>
          </p:cNvSpPr>
          <p:nvPr/>
        </p:nvSpPr>
        <p:spPr>
          <a:xfrm>
            <a:off x="7966952" y="2084312"/>
            <a:ext cx="3707975" cy="42972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600"/>
              </a:spcBef>
              <a:spcAft>
                <a:spcPts val="600"/>
              </a:spcAft>
            </a:pPr>
            <a:endParaRPr lang="de-DE" sz="2400" dirty="0"/>
          </a:p>
        </p:txBody>
      </p:sp>
      <p:sp>
        <p:nvSpPr>
          <p:cNvPr id="6" name="Titel 1">
            <a:extLst>
              <a:ext uri="{FF2B5EF4-FFF2-40B4-BE49-F238E27FC236}">
                <a16:creationId xmlns:a16="http://schemas.microsoft.com/office/drawing/2014/main" id="{E28207A8-840B-4CFB-84CD-5D4739B4C44B}"/>
              </a:ext>
            </a:extLst>
          </p:cNvPr>
          <p:cNvSpPr txBox="1">
            <a:spLocks/>
          </p:cNvSpPr>
          <p:nvPr/>
        </p:nvSpPr>
        <p:spPr>
          <a:xfrm>
            <a:off x="838200" y="1849909"/>
            <a:ext cx="4553607" cy="440657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a:t>Foto „Worte gegen Panzer“</a:t>
            </a:r>
            <a:br>
              <a:rPr lang="de-DE"/>
            </a:br>
            <a:br>
              <a:rPr lang="de-DE"/>
            </a:br>
            <a:r>
              <a:rPr lang="de-DE"/>
              <a:t>https://www.aref.de/kalenderblatt/mehr/cssr_21-08-1968_ladislav-bielik_foto_von_emil-gallo.htm</a:t>
            </a:r>
            <a:br>
              <a:rPr lang="de-DE"/>
            </a:br>
            <a:br>
              <a:rPr lang="de-DE"/>
            </a:br>
            <a:endParaRPr lang="de-DE" dirty="0"/>
          </a:p>
        </p:txBody>
      </p:sp>
    </p:spTree>
    <p:extLst>
      <p:ext uri="{BB962C8B-B14F-4D97-AF65-F5344CB8AC3E}">
        <p14:creationId xmlns:p14="http://schemas.microsoft.com/office/powerpoint/2010/main" val="324784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041695F-D178-4F66-8A3F-6736FE8A131B}"/>
              </a:ext>
            </a:extLst>
          </p:cNvPr>
          <p:cNvSpPr>
            <a:spLocks noGrp="1"/>
          </p:cNvSpPr>
          <p:nvPr>
            <p:ph type="title"/>
          </p:nvPr>
        </p:nvSpPr>
        <p:spPr>
          <a:xfrm>
            <a:off x="774481" y="406619"/>
            <a:ext cx="4052786" cy="5580826"/>
          </a:xfrm>
        </p:spPr>
        <p:txBody>
          <a:bodyPr>
            <a:noAutofit/>
          </a:bodyPr>
          <a:lstStyle/>
          <a:p>
            <a:br>
              <a:rPr lang="de-DE" sz="3600" b="1" u="sng" dirty="0">
                <a:highlight>
                  <a:srgbClr val="C0C0C0"/>
                </a:highlight>
              </a:rPr>
            </a:br>
            <a:r>
              <a:rPr lang="de-DE" sz="3600" b="1" u="sng" dirty="0">
                <a:highlight>
                  <a:srgbClr val="C0C0C0"/>
                </a:highlight>
              </a:rPr>
              <a:t>Lehrervortrag:</a:t>
            </a:r>
            <a:br>
              <a:rPr lang="de-DE" sz="3600" b="1" u="sng" dirty="0"/>
            </a:br>
            <a:br>
              <a:rPr lang="de-DE" sz="3600" b="1" u="sng" dirty="0"/>
            </a:br>
            <a:r>
              <a:rPr lang="de-DE" sz="3600" b="1" dirty="0"/>
              <a:t>Von der</a:t>
            </a:r>
            <a:r>
              <a:rPr lang="de-DE" sz="3600" b="1" dirty="0">
                <a:highlight>
                  <a:srgbClr val="C0C0C0"/>
                </a:highlight>
              </a:rPr>
              <a:t> </a:t>
            </a:r>
            <a:r>
              <a:rPr lang="de-DE" sz="3600" b="1" dirty="0"/>
              <a:t>Entstalinisierung …</a:t>
            </a:r>
            <a:br>
              <a:rPr lang="de-DE" sz="3600" b="1" dirty="0"/>
            </a:br>
            <a:br>
              <a:rPr lang="de-DE" sz="3600" b="1" u="sng" dirty="0"/>
            </a:br>
            <a:r>
              <a:rPr lang="de-DE" sz="2800" dirty="0"/>
              <a:t>Nach Stalins Tod 1953 kam es im Ostblock ausgehend von Nikita Chruschtschows Geheimrede 1956 zur „Entstalinisierung“ und einer Periode des „Tauwetters“</a:t>
            </a:r>
          </a:p>
        </p:txBody>
      </p:sp>
    </p:spTree>
    <p:extLst>
      <p:ext uri="{BB962C8B-B14F-4D97-AF65-F5344CB8AC3E}">
        <p14:creationId xmlns:p14="http://schemas.microsoft.com/office/powerpoint/2010/main" val="369770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321274E-7C57-4465-BFE2-86AB27FBAF74}"/>
              </a:ext>
            </a:extLst>
          </p:cNvPr>
          <p:cNvSpPr>
            <a:spLocks noGrp="1"/>
          </p:cNvSpPr>
          <p:nvPr>
            <p:ph idx="1"/>
          </p:nvPr>
        </p:nvSpPr>
        <p:spPr>
          <a:xfrm>
            <a:off x="780159" y="473392"/>
            <a:ext cx="4310002" cy="1547914"/>
          </a:xfrm>
        </p:spPr>
        <p:txBody>
          <a:bodyPr>
            <a:noAutofit/>
          </a:bodyPr>
          <a:lstStyle/>
          <a:p>
            <a:pPr marL="0" indent="0">
              <a:buNone/>
            </a:pPr>
            <a:r>
              <a:rPr lang="de-DE" sz="3600" b="1" dirty="0">
                <a:latin typeface="+mj-lt"/>
              </a:rPr>
              <a:t>… zum Reformkurs </a:t>
            </a:r>
            <a:r>
              <a:rPr lang="de-DE" sz="3600" b="1" dirty="0" err="1">
                <a:latin typeface="+mj-lt"/>
              </a:rPr>
              <a:t>Dubčeks</a:t>
            </a:r>
            <a:r>
              <a:rPr lang="de-DE" sz="3600" b="1" dirty="0">
                <a:latin typeface="+mj-lt"/>
              </a:rPr>
              <a:t> im Frühjahr 1968</a:t>
            </a:r>
          </a:p>
        </p:txBody>
      </p:sp>
      <p:sp>
        <p:nvSpPr>
          <p:cNvPr id="5" name="Inhaltsplatzhalter 2">
            <a:extLst>
              <a:ext uri="{FF2B5EF4-FFF2-40B4-BE49-F238E27FC236}">
                <a16:creationId xmlns:a16="http://schemas.microsoft.com/office/drawing/2014/main" id="{71AC7E1E-3CFC-45DF-9F5D-95099BB1DF9E}"/>
              </a:ext>
            </a:extLst>
          </p:cNvPr>
          <p:cNvSpPr txBox="1">
            <a:spLocks/>
          </p:cNvSpPr>
          <p:nvPr/>
        </p:nvSpPr>
        <p:spPr>
          <a:xfrm>
            <a:off x="780159" y="2690393"/>
            <a:ext cx="4310002" cy="2301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latin typeface="+mj-lt"/>
              </a:rPr>
              <a:t>Am 5. Januar 1968 kommt Alexander </a:t>
            </a:r>
            <a:r>
              <a:rPr lang="de-DE" dirty="0" err="1">
                <a:latin typeface="+mj-lt"/>
              </a:rPr>
              <a:t>Dubček</a:t>
            </a:r>
            <a:r>
              <a:rPr lang="de-DE" dirty="0">
                <a:latin typeface="+mj-lt"/>
              </a:rPr>
              <a:t> an die Spitze der Kommunistischen Partei (= KP) der CSSR und leitet im Frühling 1968 einen Reformkurs ein</a:t>
            </a:r>
          </a:p>
        </p:txBody>
      </p:sp>
    </p:spTree>
    <p:extLst>
      <p:ext uri="{BB962C8B-B14F-4D97-AF65-F5344CB8AC3E}">
        <p14:creationId xmlns:p14="http://schemas.microsoft.com/office/powerpoint/2010/main" val="337528932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3462</Words>
  <Application>Microsoft Office PowerPoint</Application>
  <PresentationFormat>Breitbild</PresentationFormat>
  <Paragraphs>211</Paragraphs>
  <Slides>40</Slides>
  <Notes>40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40</vt:i4>
      </vt:variant>
    </vt:vector>
  </HeadingPairs>
  <TitlesOfParts>
    <vt:vector size="45" baseType="lpstr">
      <vt:lpstr>Arial</vt:lpstr>
      <vt:lpstr>Calibri</vt:lpstr>
      <vt:lpstr>Calibri Light</vt:lpstr>
      <vt:lpstr>Wingdings</vt:lpstr>
      <vt:lpstr>Office</vt:lpstr>
      <vt:lpstr>Foto „Worte gegen Panzer“  https://www.aref.de/kalenderblatt/mehr/cssr_21-08-1968_ladislav-bielik_foto_von_emil-gallo.htm  </vt:lpstr>
      <vt:lpstr>Wege in die postindustrielle Zivilgesellschaft in Osteuropa am Beispiel der Tschechoslowakei</vt:lpstr>
      <vt:lpstr>(5) den Umgang mit Protest in West- und Osteuropa vergleichen und bewerten (Aufstand des 17. Juni, Ungarnaufstand, „Republikflucht“, Mauerbau, Wiederbewaffnung, 68er-Bewegung, Prager Frühling, Wertewandel)  (8) Aufbruchsversuche in West und Ost zu mehr Bürgerbeteiligung erläutern (Emanzipation: „Mehr Demokratie wagen“, Neue Soziale Bewegungen, Pluralisierung, Charta 77, Dissidentenbewegung)  (11) den Zusammenbruch des Ostblocks analysieren (Strukturwandel, Innovationsdefizit, Staatsverschuldung, Rüstungswettlauf, Versorgungskrise, Umweltverschmutzung, Legitimitätskrise, Entspannungspolitik, Perestroika, Glasnost, Sinatra-Doktrin, Solidarnosc, Bürgerbewegung, Ausreisebewegung, „Friedliche Revolution“, „Samtene Revolution“)</vt:lpstr>
      <vt:lpstr>Unterrichtsentwurf (2 DS) Aufbruchsversuche im Osten – das Beispiel Tschechoslowakei</vt:lpstr>
      <vt:lpstr>Lesephase (45‘)</vt:lpstr>
      <vt:lpstr>  Aufbruchsversuche im Osten  – das Beispiel Tschechoslowakei  Unterrichtsverlauf (2 DS)</vt:lpstr>
      <vt:lpstr>1. DS: Aufbruchsversuche in der Tschechoslowakei - von der Entstalinisierung zum Prager Frühling </vt:lpstr>
      <vt:lpstr> Lehrervortrag:  Von der Entstalinisierung …  Nach Stalins Tod 1953 kam es im Ostblock ausgehend von Nikita Chruschtschows Geheimrede 1956 zur „Entstalinisierung“ und einer Periode des „Tauwetters“</vt:lpstr>
      <vt:lpstr>PowerPoint-Präsentation</vt:lpstr>
      <vt:lpstr>Erarbeitung 1:  Gruppe 1: Ziele des „Aktionsprogamms“ der KP der CSSR vom 5. April 1968  Gruppe 2: Forderungen des „Manifest der 2000 Worte“ vom 27. Juni 1968 </vt:lpstr>
      <vt:lpstr>Tafelanschrieb:  Frühling 1968 - Reformanliegen</vt:lpstr>
      <vt:lpstr>Am 15. Juli 1968 forderten führende Vertreter der Sowjetunion, Bulgariens, Ungarns, Polens und der DDR in einem gemeinsamen "Warschauer Brief" die tschechoslowakische Führung zu einer Kurskorrektur auf. </vt:lpstr>
      <vt:lpstr>Einstieg: Gallery walk  1. Suchen Sie sich ein Bild aus, das Sie anspricht.  2. Analysieren Sie die die Fotografie.  Gruppenarbeit:  3. Ordnen Sie die 14 Fotografien nach bestimmten Kriterien.  4. Diskutieren Sie das Gewaltpotenzial / die Gewaltbereitschaft während des Einmarsches Ende August 1968.  5. Formulieren Sie Hypothesen: Was ist zuvor passiert?</vt:lpstr>
      <vt:lpstr>Tafelanschrieb:  In der Nacht zum 21. August 1968 drangen Truppen des Warschauer Paktes in die Tschechoslowakei ein und besetzten zentrale Regierungsgebäude.</vt:lpstr>
      <vt:lpstr>Lehrervortrag:  Mit Panzern beendete die Sowjetunion den Reformkurs in der Tschechoslowakei. Szene in Prag am 21. August 1968.</vt:lpstr>
      <vt:lpstr>Lehrervortrag:  In den Folgetagen kam es vielerorts zu gewaltsamen Aktionen aufgebrachte Bürger, die Barrikaden  gegen sowjetische Panzer errichteten.</vt:lpstr>
      <vt:lpstr>Tafelanschrieb:  Am 12. November 1968 verkündete Leonid Breschnew als Redner auf dem 5. Kongress der polnischen Arbeiterpartei in Warschau im November 1968, dass sich die Sowjetunion generell das Recht vorbehalte, Oppositionsbewegungen in sozialistischen Ländern notfalls mit Gewalt niederzuschlagen (= Breschnew-Doktrin)</vt:lpstr>
      <vt:lpstr>Einordnung in Synopse  „Aufbruchsversuche in West und Ost“</vt:lpstr>
      <vt:lpstr>Puffer/ Diskussion:  Ein neuer Hitler? In Prag fotografierte Karikatur des SED-Vorsitzenden Walter Ulbrichts in der DDR, der vehement für den militärischen Einmarsch in die CSSR plädiert hatte.   (Fotographie: https://www.jugendopposition.de/node/149885?guid=5057)</vt:lpstr>
      <vt:lpstr>2. DS: Ist der Prager Frühling gescheitert? Von der Charta 77 zur „Samtenen Revolution“</vt:lpstr>
      <vt:lpstr>Einstieg: Trailer zum Film „Jan Palach“ (2018) https://www.goethe.de/ins/cz/prj/jug/kul/de16665375.htm</vt:lpstr>
      <vt:lpstr>PowerPoint-Präsentation</vt:lpstr>
      <vt:lpstr>Lehrervortrag:  Zum ersten Jahrestag der Niederschlagung des Prager Frühlings am 20. und 21. August 1969 demonstrierten ca. 150.000 Menschen gegen die Besetzung des Landes und für eine Fortsetzung der Reformbewegung. Die kommunistischen Machthaber gingen  äußerst brutal gegen die Demonstranten vor, um eine erneute Mobilmachung der Sowjetarmee und der damit drohenden Gefahr eines blutigen Massakers zuvor zukommen.</vt:lpstr>
      <vt:lpstr>PowerPoint-Präsentation</vt:lpstr>
      <vt:lpstr>Auszug aus der KSZE-Schlussakte</vt:lpstr>
      <vt:lpstr> Lehrervortrag:   Am 1. August 1975 verabschieden die USA, Kanada und 33 weitere Staaten aus West- und Osteuropa in der KSZE-Schlussakte von Helsinki die Achtung der Menschenrechte und Grundfreiheiten</vt:lpstr>
      <vt:lpstr>Auszug aus der KSZE-Schlussakte</vt:lpstr>
      <vt:lpstr>Lehrervortrag:  Im Februar 1976 wurden die Musiker der nach der Niederschlagung des Prager Frühlings gegründeten Band „Plastic People of the Universe“ verhaftet, was nationalen und internationalen Protest hervorrief.</vt:lpstr>
      <vt:lpstr>Lehrervortrag:  Am 1. Januar 1977 wurde die Charta 77 veröffentlicht und am 7. Januar 1977 in führenden europäischen Zeitungen wie The Times, Le Monde und der Frankfurter Allgemeinen Zeitung abgedruckt.  </vt:lpstr>
      <vt:lpstr>„Mit einem konterrevolutionären Manifest bespuckt eine Handvoll Abtrünniger, Antikommunisten und Revisionisten alles, was unserem Volk heilig ist.“  Parteiblatt "Rude Pravó"</vt:lpstr>
      <vt:lpstr>„Mit einem konterrevolutionären Manifest bespuckt eine Handvoll Abtrünniger, Antikommunisten und Revisionisten alles, was unserem Volk heilig ist.“  Parteiblatt "Rude Pravó"</vt:lpstr>
      <vt:lpstr>Textarbeit:  Die Reaktionen des Staates  Der Philosoph Jan Patočka gehörte mit zu den Unterzeichnern der „Charta 77“ und war einer ihrer Sprecher. Der Historiker Tomáš Hermann berichtet von seinem weiteren Schicksal:    (https://deutsch.radio.cz/philosoph-jan-patocka-intellektueller-kopf-und-symbolfigur-der-charta-77-8548680, letzter Zugriff 21.02.2021)  </vt:lpstr>
      <vt:lpstr>Lehrervortrag:  Am 25. März 1988 gehen in Bratislava Tausende für Menschenrechte und Religionsfreiheit auf die Straße („Kerzendemonstration“), die Kundgebung wird gewaltsam von der Polizei niedergeschlagen</vt:lpstr>
      <vt:lpstr>Lehrervortrag:   Am 21. August 1988 demonstrierten in Prag Tausende gegen die Führung der Tschechoslowakischen Sozialistischen Republik (ČSSR) anlässlich des 20. Jahrestags der Niederschlagung des Prager Frühlings</vt:lpstr>
      <vt:lpstr>Lehrervortrag:   Am 25. Oktober 1989 erklärte Gorbatschow bei einem Staatsbesuch in Finnland den Verzicht auf den Einsatz von Gewalt gegen Staaten des eigenen Bündnisses.  (= „Sinatra-Doktrin“)</vt:lpstr>
      <vt:lpstr>Lehrervortrag:   Am 27. November 1989 protestierten mit einem landesweiten Generalstreik bis zu 80 Prozent der tschechoslowakischen Bevölkerung gegen die führende Rolle der Kommunistischen Partei</vt:lpstr>
      <vt:lpstr>Lehrervortrag:   Am 29. Dezember 1989 wird Václav Havel zum Staatspräsidenten gewählt</vt:lpstr>
      <vt:lpstr>Einordnung in Synopse  „Aufbruchsversuche in West und Ost“</vt:lpstr>
      <vt:lpstr>PowerPoint-Präsentation</vt:lpstr>
      <vt:lpstr>https://deutsch.radio.cz/die-samtene-revolution-ein-rueckblick-auf-den-november-89-8277886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Wege in die postindustrielle Zivilgesellschaft in Osteuropa am Beispiel der Tschechoslowakei</dc:title>
  <dc:creator>Stefan Schipperges</dc:creator>
  <cp:lastModifiedBy>Stefan Schipperges</cp:lastModifiedBy>
  <cp:revision>78</cp:revision>
  <dcterms:created xsi:type="dcterms:W3CDTF">2021-01-28T14:22:23Z</dcterms:created>
  <dcterms:modified xsi:type="dcterms:W3CDTF">2022-03-10T13:49:03Z</dcterms:modified>
</cp:coreProperties>
</file>