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Lst>
  <p:notesMasterIdLst>
    <p:notesMasterId r:id="rId39"/>
  </p:notesMasterIdLst>
  <p:handoutMasterIdLst>
    <p:handoutMasterId r:id="rId40"/>
  </p:handoutMasterIdLst>
  <p:sldIdLst>
    <p:sldId id="578" r:id="rId3"/>
    <p:sldId id="449" r:id="rId4"/>
    <p:sldId id="585" r:id="rId5"/>
    <p:sldId id="667" r:id="rId6"/>
    <p:sldId id="624" r:id="rId7"/>
    <p:sldId id="591" r:id="rId8"/>
    <p:sldId id="598" r:id="rId9"/>
    <p:sldId id="603" r:id="rId10"/>
    <p:sldId id="611" r:id="rId11"/>
    <p:sldId id="632" r:id="rId12"/>
    <p:sldId id="626" r:id="rId13"/>
    <p:sldId id="612" r:id="rId14"/>
    <p:sldId id="651" r:id="rId15"/>
    <p:sldId id="613" r:id="rId16"/>
    <p:sldId id="666" r:id="rId17"/>
    <p:sldId id="614" r:id="rId18"/>
    <p:sldId id="630" r:id="rId19"/>
    <p:sldId id="580" r:id="rId20"/>
    <p:sldId id="587" r:id="rId21"/>
    <p:sldId id="634" r:id="rId22"/>
    <p:sldId id="636" r:id="rId23"/>
    <p:sldId id="641" r:id="rId24"/>
    <p:sldId id="528" r:id="rId25"/>
    <p:sldId id="628" r:id="rId26"/>
    <p:sldId id="642" r:id="rId27"/>
    <p:sldId id="329" r:id="rId28"/>
    <p:sldId id="534" r:id="rId29"/>
    <p:sldId id="668" r:id="rId30"/>
    <p:sldId id="562" r:id="rId31"/>
    <p:sldId id="655" r:id="rId32"/>
    <p:sldId id="669" r:id="rId33"/>
    <p:sldId id="660" r:id="rId34"/>
    <p:sldId id="661" r:id="rId35"/>
    <p:sldId id="664" r:id="rId36"/>
    <p:sldId id="665" r:id="rId37"/>
    <p:sldId id="526" r:id="rId38"/>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FFFFCC"/>
    <a:srgbClr val="FFFDE9"/>
    <a:srgbClr val="FFFFE0"/>
    <a:srgbClr val="7238C8"/>
    <a:srgbClr val="EDDB9B"/>
    <a:srgbClr val="F4F6A2"/>
    <a:srgbClr val="FFFF66"/>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42" autoAdjust="0"/>
    <p:restoredTop sz="27597" autoAdjust="0"/>
  </p:normalViewPr>
  <p:slideViewPr>
    <p:cSldViewPr>
      <p:cViewPr varScale="1">
        <p:scale>
          <a:sx n="24" d="100"/>
          <a:sy n="24" d="100"/>
        </p:scale>
        <p:origin x="2330" y="1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926"/>
    </p:cViewPr>
  </p:sorterViewPr>
  <p:notesViewPr>
    <p:cSldViewPr>
      <p:cViewPr varScale="1">
        <p:scale>
          <a:sx n="61" d="100"/>
          <a:sy n="61" d="100"/>
        </p:scale>
        <p:origin x="2794" y="2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554F2-AADB-4D81-A933-1D3A2958CEE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EB77A2D1-79EF-4A00-BFDD-B991A52790B9}">
      <dgm:prSet phldrT="[Text]"/>
      <dgm:spPr/>
      <dgm:t>
        <a:bodyPr/>
        <a:lstStyle/>
        <a:p>
          <a:r>
            <a:rPr lang="de-DE" dirty="0"/>
            <a:t>Geschichts-unterricht</a:t>
          </a:r>
        </a:p>
      </dgm:t>
    </dgm:pt>
    <dgm:pt modelId="{C4585A7E-F1D1-4755-AFA7-3002D336B12B}" type="parTrans" cxnId="{56968738-E30A-4C35-849A-90CD043BE2A3}">
      <dgm:prSet/>
      <dgm:spPr/>
      <dgm:t>
        <a:bodyPr/>
        <a:lstStyle/>
        <a:p>
          <a:endParaRPr lang="de-DE"/>
        </a:p>
      </dgm:t>
    </dgm:pt>
    <dgm:pt modelId="{4116C67B-6010-4A7A-AEC1-CFDB29796E2F}" type="sibTrans" cxnId="{56968738-E30A-4C35-849A-90CD043BE2A3}">
      <dgm:prSet/>
      <dgm:spPr/>
      <dgm:t>
        <a:bodyPr/>
        <a:lstStyle/>
        <a:p>
          <a:endParaRPr lang="de-DE"/>
        </a:p>
      </dgm:t>
    </dgm:pt>
    <dgm:pt modelId="{F41F2251-77D9-47A6-ACCB-BB25A365EBA7}">
      <dgm:prSet phldrT="[Text]" custT="1"/>
      <dgm:spPr/>
      <dgm:t>
        <a:bodyPr/>
        <a:lstStyle/>
        <a:p>
          <a:endParaRPr lang="de-DE" sz="2000" dirty="0"/>
        </a:p>
        <a:p>
          <a:r>
            <a:rPr lang="de-DE" sz="1800" dirty="0"/>
            <a:t>Lernen an digitalen Medien</a:t>
          </a:r>
        </a:p>
        <a:p>
          <a:r>
            <a:rPr lang="de-DE" sz="1800" dirty="0"/>
            <a:t>(= Medien als</a:t>
          </a:r>
          <a:r>
            <a:rPr lang="de-DE" sz="1800" i="1" dirty="0"/>
            <a:t> Lernobjekt</a:t>
          </a:r>
          <a:r>
            <a:rPr lang="de-DE" sz="1800" dirty="0"/>
            <a:t>)</a:t>
          </a:r>
        </a:p>
      </dgm:t>
    </dgm:pt>
    <dgm:pt modelId="{E90725EC-28A0-416A-AB64-52C2B1F98899}" type="parTrans" cxnId="{9EE8DB3A-A5C6-4558-BAC0-2D137BABE71C}">
      <dgm:prSet/>
      <dgm:spPr/>
      <dgm:t>
        <a:bodyPr/>
        <a:lstStyle/>
        <a:p>
          <a:endParaRPr lang="de-DE"/>
        </a:p>
      </dgm:t>
    </dgm:pt>
    <dgm:pt modelId="{60ED1D49-C034-469C-ADAD-BBF5B8FDCA20}" type="sibTrans" cxnId="{9EE8DB3A-A5C6-4558-BAC0-2D137BABE71C}">
      <dgm:prSet/>
      <dgm:spPr/>
      <dgm:t>
        <a:bodyPr/>
        <a:lstStyle/>
        <a:p>
          <a:endParaRPr lang="de-DE"/>
        </a:p>
      </dgm:t>
    </dgm:pt>
    <dgm:pt modelId="{62856B34-3478-48B5-80DB-CEB56691AE2D}">
      <dgm:prSet phldrT="[Text]" phldr="1"/>
      <dgm:spPr/>
      <dgm:t>
        <a:bodyPr/>
        <a:lstStyle/>
        <a:p>
          <a:endParaRPr lang="de-DE" dirty="0"/>
        </a:p>
      </dgm:t>
    </dgm:pt>
    <dgm:pt modelId="{F0A790BE-2B9C-4FC1-B8B2-D079D42251F8}" type="parTrans" cxnId="{B6392605-5D93-423A-8029-F3A8A79D36A4}">
      <dgm:prSet/>
      <dgm:spPr/>
      <dgm:t>
        <a:bodyPr/>
        <a:lstStyle/>
        <a:p>
          <a:endParaRPr lang="de-DE"/>
        </a:p>
      </dgm:t>
    </dgm:pt>
    <dgm:pt modelId="{A2E3E36F-092D-4580-8AE4-8F1381021D1C}" type="sibTrans" cxnId="{B6392605-5D93-423A-8029-F3A8A79D36A4}">
      <dgm:prSet/>
      <dgm:spPr/>
      <dgm:t>
        <a:bodyPr/>
        <a:lstStyle/>
        <a:p>
          <a:endParaRPr lang="de-DE"/>
        </a:p>
      </dgm:t>
    </dgm:pt>
    <dgm:pt modelId="{6D1D0AE4-120D-47A3-8945-A87E8B7167EC}">
      <dgm:prSet/>
      <dgm:spPr/>
      <dgm:t>
        <a:bodyPr/>
        <a:lstStyle/>
        <a:p>
          <a:endParaRPr lang="de-DE" dirty="0"/>
        </a:p>
      </dgm:t>
    </dgm:pt>
    <dgm:pt modelId="{6D02C159-146E-4599-8CCD-B9BF75388CB9}" type="parTrans" cxnId="{0C42336F-BE31-4166-90AB-5426D082CE33}">
      <dgm:prSet/>
      <dgm:spPr/>
      <dgm:t>
        <a:bodyPr/>
        <a:lstStyle/>
        <a:p>
          <a:endParaRPr lang="de-DE"/>
        </a:p>
      </dgm:t>
    </dgm:pt>
    <dgm:pt modelId="{99996E67-42FD-4C25-913F-3274934E9B35}" type="sibTrans" cxnId="{0C42336F-BE31-4166-90AB-5426D082CE33}">
      <dgm:prSet/>
      <dgm:spPr/>
      <dgm:t>
        <a:bodyPr/>
        <a:lstStyle/>
        <a:p>
          <a:endParaRPr lang="de-DE"/>
        </a:p>
      </dgm:t>
    </dgm:pt>
    <dgm:pt modelId="{35F274C8-1F65-4EB1-9392-48A2E9F78FA5}">
      <dgm:prSet custT="1"/>
      <dgm:spPr/>
      <dgm:t>
        <a:bodyPr/>
        <a:lstStyle/>
        <a:p>
          <a:endParaRPr lang="de-DE" sz="1800" i="0" dirty="0"/>
        </a:p>
      </dgm:t>
    </dgm:pt>
    <dgm:pt modelId="{645BA951-FBDD-410B-BBD0-051B5CFAB00C}" type="parTrans" cxnId="{4085CCA3-CA37-40BF-97E2-01F7F72CEF1F}">
      <dgm:prSet/>
      <dgm:spPr/>
      <dgm:t>
        <a:bodyPr/>
        <a:lstStyle/>
        <a:p>
          <a:endParaRPr lang="de-DE"/>
        </a:p>
      </dgm:t>
    </dgm:pt>
    <dgm:pt modelId="{F6401070-D769-4450-9F6E-6B0F8FD8B722}" type="sibTrans" cxnId="{4085CCA3-CA37-40BF-97E2-01F7F72CEF1F}">
      <dgm:prSet/>
      <dgm:spPr/>
      <dgm:t>
        <a:bodyPr/>
        <a:lstStyle/>
        <a:p>
          <a:endParaRPr lang="de-DE"/>
        </a:p>
      </dgm:t>
    </dgm:pt>
    <dgm:pt modelId="{9D69ED0E-5B82-446A-8BFE-F1FC99886CC7}">
      <dgm:prSet phldrT="[Text]" custT="1"/>
      <dgm:spPr/>
      <dgm:t>
        <a:bodyPr/>
        <a:lstStyle/>
        <a:p>
          <a:endParaRPr lang="de-DE" sz="1800" dirty="0"/>
        </a:p>
        <a:p>
          <a:r>
            <a:rPr lang="de-DE" sz="1800" dirty="0"/>
            <a:t>Lernen mit digitalen Medien</a:t>
          </a:r>
        </a:p>
        <a:p>
          <a:r>
            <a:rPr lang="de-DE" sz="1800" dirty="0"/>
            <a:t>(= Medien als</a:t>
          </a:r>
          <a:r>
            <a:rPr lang="de-DE" sz="1800" i="1" dirty="0"/>
            <a:t> Lern- und Denkwerkzeug)</a:t>
          </a:r>
        </a:p>
      </dgm:t>
    </dgm:pt>
    <dgm:pt modelId="{ECD5C704-C89A-41EF-B530-800D5ED656D7}" type="sibTrans" cxnId="{C50A0773-F65D-4E6F-ABF8-3472A74EA7A6}">
      <dgm:prSet/>
      <dgm:spPr/>
      <dgm:t>
        <a:bodyPr/>
        <a:lstStyle/>
        <a:p>
          <a:endParaRPr lang="de-DE"/>
        </a:p>
      </dgm:t>
    </dgm:pt>
    <dgm:pt modelId="{403A0085-1F88-4C31-99C6-2D05F62DB2B2}" type="parTrans" cxnId="{C50A0773-F65D-4E6F-ABF8-3472A74EA7A6}">
      <dgm:prSet/>
      <dgm:spPr/>
      <dgm:t>
        <a:bodyPr/>
        <a:lstStyle/>
        <a:p>
          <a:endParaRPr lang="de-DE"/>
        </a:p>
      </dgm:t>
    </dgm:pt>
    <dgm:pt modelId="{32A25E27-2D20-44F9-B241-2A261AC9EBBD}">
      <dgm:prSet phldrT="[Text]" custT="1"/>
      <dgm:spPr/>
      <dgm:t>
        <a:bodyPr/>
        <a:lstStyle/>
        <a:p>
          <a:r>
            <a:rPr lang="de-DE" sz="1800" dirty="0"/>
            <a:t>Lernen über digitale Medien</a:t>
          </a:r>
        </a:p>
        <a:p>
          <a:r>
            <a:rPr lang="de-DE" sz="1800" dirty="0"/>
            <a:t>(= Medien als</a:t>
          </a:r>
          <a:r>
            <a:rPr lang="de-DE" sz="1800" i="1" dirty="0"/>
            <a:t> Lerninhalt</a:t>
          </a:r>
          <a:r>
            <a:rPr lang="de-DE" sz="1800" dirty="0"/>
            <a:t>)</a:t>
          </a:r>
        </a:p>
      </dgm:t>
    </dgm:pt>
    <dgm:pt modelId="{1C494A41-5C9C-4EDD-8862-5CFAE436DDD7}" type="parTrans" cxnId="{C94046EC-ACFB-47F1-B1FE-E3686C4C67B9}">
      <dgm:prSet/>
      <dgm:spPr/>
      <dgm:t>
        <a:bodyPr/>
        <a:lstStyle/>
        <a:p>
          <a:endParaRPr lang="de-DE"/>
        </a:p>
      </dgm:t>
    </dgm:pt>
    <dgm:pt modelId="{72774433-8014-46EA-BFB0-58E2867E6D69}" type="sibTrans" cxnId="{C94046EC-ACFB-47F1-B1FE-E3686C4C67B9}">
      <dgm:prSet/>
      <dgm:spPr/>
      <dgm:t>
        <a:bodyPr/>
        <a:lstStyle/>
        <a:p>
          <a:endParaRPr lang="de-DE"/>
        </a:p>
      </dgm:t>
    </dgm:pt>
    <dgm:pt modelId="{8143B71D-6804-46BC-A97F-718DF4167833}">
      <dgm:prSet custT="1"/>
      <dgm:spPr/>
      <dgm:t>
        <a:bodyPr/>
        <a:lstStyle/>
        <a:p>
          <a:r>
            <a:rPr lang="de-DE" sz="1800" dirty="0"/>
            <a:t>Lernen im digitalen Medium</a:t>
          </a:r>
        </a:p>
        <a:p>
          <a:r>
            <a:rPr lang="de-DE" sz="1800" dirty="0"/>
            <a:t>(= Medien als</a:t>
          </a:r>
          <a:r>
            <a:rPr lang="de-DE" sz="1800" i="1" dirty="0"/>
            <a:t> Umwelt </a:t>
          </a:r>
          <a:r>
            <a:rPr lang="de-DE" sz="1800" i="0" dirty="0"/>
            <a:t>für Lern- und Denkprozesse)</a:t>
          </a:r>
        </a:p>
        <a:p>
          <a:endParaRPr lang="de-DE" sz="1800" dirty="0"/>
        </a:p>
      </dgm:t>
    </dgm:pt>
    <dgm:pt modelId="{4BADCF82-DC20-4779-B47C-86440438D265}" type="parTrans" cxnId="{A95765A2-F2CB-43F8-8ACD-51B67B698AD4}">
      <dgm:prSet/>
      <dgm:spPr/>
      <dgm:t>
        <a:bodyPr/>
        <a:lstStyle/>
        <a:p>
          <a:endParaRPr lang="de-DE"/>
        </a:p>
      </dgm:t>
    </dgm:pt>
    <dgm:pt modelId="{4CA5E2FA-C0AD-4C91-B1FC-D42BA752A076}" type="sibTrans" cxnId="{A95765A2-F2CB-43F8-8ACD-51B67B698AD4}">
      <dgm:prSet/>
      <dgm:spPr/>
      <dgm:t>
        <a:bodyPr/>
        <a:lstStyle/>
        <a:p>
          <a:endParaRPr lang="de-DE"/>
        </a:p>
      </dgm:t>
    </dgm:pt>
    <dgm:pt modelId="{01D15BB5-D986-432B-A894-C4CF26D091E1}">
      <dgm:prSet/>
      <dgm:spPr/>
      <dgm:t>
        <a:bodyPr/>
        <a:lstStyle/>
        <a:p>
          <a:endParaRPr lang="de-DE"/>
        </a:p>
      </dgm:t>
    </dgm:pt>
    <dgm:pt modelId="{CD532268-C902-44A0-8FDA-B5A7E893A4EF}" type="parTrans" cxnId="{DAD74ED3-6272-43B8-ACE3-C6A5033D2947}">
      <dgm:prSet/>
      <dgm:spPr/>
      <dgm:t>
        <a:bodyPr/>
        <a:lstStyle/>
        <a:p>
          <a:endParaRPr lang="de-DE"/>
        </a:p>
      </dgm:t>
    </dgm:pt>
    <dgm:pt modelId="{02659AD5-05DF-4427-889B-D0C72ADE26D5}" type="sibTrans" cxnId="{DAD74ED3-6272-43B8-ACE3-C6A5033D2947}">
      <dgm:prSet/>
      <dgm:spPr/>
      <dgm:t>
        <a:bodyPr/>
        <a:lstStyle/>
        <a:p>
          <a:endParaRPr lang="de-DE"/>
        </a:p>
      </dgm:t>
    </dgm:pt>
    <dgm:pt modelId="{46490552-697B-439B-88B8-A071BEF17BA0}">
      <dgm:prSet/>
      <dgm:spPr/>
      <dgm:t>
        <a:bodyPr/>
        <a:lstStyle/>
        <a:p>
          <a:endParaRPr lang="de-DE"/>
        </a:p>
      </dgm:t>
    </dgm:pt>
    <dgm:pt modelId="{B98AF149-98DC-43C0-9944-7B6E2693A249}" type="parTrans" cxnId="{2C9FC147-FD0B-40E2-A6AB-15CDAFDC1751}">
      <dgm:prSet/>
      <dgm:spPr/>
      <dgm:t>
        <a:bodyPr/>
        <a:lstStyle/>
        <a:p>
          <a:endParaRPr lang="de-DE"/>
        </a:p>
      </dgm:t>
    </dgm:pt>
    <dgm:pt modelId="{A1E8B514-7052-417F-B3A7-6BEAF1F6E782}" type="sibTrans" cxnId="{2C9FC147-FD0B-40E2-A6AB-15CDAFDC1751}">
      <dgm:prSet/>
      <dgm:spPr/>
      <dgm:t>
        <a:bodyPr/>
        <a:lstStyle/>
        <a:p>
          <a:endParaRPr lang="de-DE"/>
        </a:p>
      </dgm:t>
    </dgm:pt>
    <dgm:pt modelId="{D410FE12-F8AE-4226-A8E5-3F29E1A7FE8C}">
      <dgm:prSet/>
      <dgm:spPr/>
      <dgm:t>
        <a:bodyPr/>
        <a:lstStyle/>
        <a:p>
          <a:endParaRPr lang="de-DE"/>
        </a:p>
      </dgm:t>
    </dgm:pt>
    <dgm:pt modelId="{0D2CBBE1-DE2A-46D8-9B12-B6613563056C}" type="parTrans" cxnId="{8FE2365F-42DD-4931-81DC-35C2757DE02F}">
      <dgm:prSet/>
      <dgm:spPr/>
      <dgm:t>
        <a:bodyPr/>
        <a:lstStyle/>
        <a:p>
          <a:endParaRPr lang="de-DE"/>
        </a:p>
      </dgm:t>
    </dgm:pt>
    <dgm:pt modelId="{052C7FB0-864E-41AD-8AD3-78983DD2CB0D}" type="sibTrans" cxnId="{8FE2365F-42DD-4931-81DC-35C2757DE02F}">
      <dgm:prSet/>
      <dgm:spPr/>
      <dgm:t>
        <a:bodyPr/>
        <a:lstStyle/>
        <a:p>
          <a:endParaRPr lang="de-DE"/>
        </a:p>
      </dgm:t>
    </dgm:pt>
    <dgm:pt modelId="{0B27A0A1-D586-4030-8E4B-02B7A2796B7A}" type="pres">
      <dgm:prSet presAssocID="{D93554F2-AADB-4D81-A933-1D3A2958CEE3}" presName="diagram" presStyleCnt="0">
        <dgm:presLayoutVars>
          <dgm:chMax val="1"/>
          <dgm:dir/>
          <dgm:animLvl val="ctr"/>
          <dgm:resizeHandles val="exact"/>
        </dgm:presLayoutVars>
      </dgm:prSet>
      <dgm:spPr/>
    </dgm:pt>
    <dgm:pt modelId="{2BA8BEE9-2681-40AE-A97A-39B3033470DF}" type="pres">
      <dgm:prSet presAssocID="{D93554F2-AADB-4D81-A933-1D3A2958CEE3}" presName="matrix" presStyleCnt="0"/>
      <dgm:spPr/>
    </dgm:pt>
    <dgm:pt modelId="{5D397EDE-F9FD-43BE-9A91-503A19DFD221}" type="pres">
      <dgm:prSet presAssocID="{D93554F2-AADB-4D81-A933-1D3A2958CEE3}" presName="tile1" presStyleLbl="node1" presStyleIdx="0" presStyleCnt="4"/>
      <dgm:spPr/>
    </dgm:pt>
    <dgm:pt modelId="{CCE066AB-B238-4E9B-9B2B-581A4381CD40}" type="pres">
      <dgm:prSet presAssocID="{D93554F2-AADB-4D81-A933-1D3A2958CEE3}" presName="tile1text" presStyleLbl="node1" presStyleIdx="0" presStyleCnt="4">
        <dgm:presLayoutVars>
          <dgm:chMax val="0"/>
          <dgm:chPref val="0"/>
          <dgm:bulletEnabled val="1"/>
        </dgm:presLayoutVars>
      </dgm:prSet>
      <dgm:spPr/>
    </dgm:pt>
    <dgm:pt modelId="{749224F7-AF9C-4E6A-9C32-5D20FA4ECDAD}" type="pres">
      <dgm:prSet presAssocID="{D93554F2-AADB-4D81-A933-1D3A2958CEE3}" presName="tile2" presStyleLbl="node1" presStyleIdx="1" presStyleCnt="4"/>
      <dgm:spPr/>
    </dgm:pt>
    <dgm:pt modelId="{76B3ADB2-62DF-4B3C-BD21-13F0F9EC002F}" type="pres">
      <dgm:prSet presAssocID="{D93554F2-AADB-4D81-A933-1D3A2958CEE3}" presName="tile2text" presStyleLbl="node1" presStyleIdx="1" presStyleCnt="4">
        <dgm:presLayoutVars>
          <dgm:chMax val="0"/>
          <dgm:chPref val="0"/>
          <dgm:bulletEnabled val="1"/>
        </dgm:presLayoutVars>
      </dgm:prSet>
      <dgm:spPr/>
    </dgm:pt>
    <dgm:pt modelId="{A5382B82-9DC2-4E42-ADA5-883CFCB1F5EB}" type="pres">
      <dgm:prSet presAssocID="{D93554F2-AADB-4D81-A933-1D3A2958CEE3}" presName="tile3" presStyleLbl="node1" presStyleIdx="2" presStyleCnt="4"/>
      <dgm:spPr/>
    </dgm:pt>
    <dgm:pt modelId="{DA5121A5-C0B5-4578-AA73-D25362A8ED02}" type="pres">
      <dgm:prSet presAssocID="{D93554F2-AADB-4D81-A933-1D3A2958CEE3}" presName="tile3text" presStyleLbl="node1" presStyleIdx="2" presStyleCnt="4">
        <dgm:presLayoutVars>
          <dgm:chMax val="0"/>
          <dgm:chPref val="0"/>
          <dgm:bulletEnabled val="1"/>
        </dgm:presLayoutVars>
      </dgm:prSet>
      <dgm:spPr/>
    </dgm:pt>
    <dgm:pt modelId="{6CE13078-7F1B-45E8-BBB4-B66EDC61E5E9}" type="pres">
      <dgm:prSet presAssocID="{D93554F2-AADB-4D81-A933-1D3A2958CEE3}" presName="tile4" presStyleLbl="node1" presStyleIdx="3" presStyleCnt="4"/>
      <dgm:spPr/>
    </dgm:pt>
    <dgm:pt modelId="{6BA07570-7E6A-4FF4-AE47-06953AD9DD21}" type="pres">
      <dgm:prSet presAssocID="{D93554F2-AADB-4D81-A933-1D3A2958CEE3}" presName="tile4text" presStyleLbl="node1" presStyleIdx="3" presStyleCnt="4">
        <dgm:presLayoutVars>
          <dgm:chMax val="0"/>
          <dgm:chPref val="0"/>
          <dgm:bulletEnabled val="1"/>
        </dgm:presLayoutVars>
      </dgm:prSet>
      <dgm:spPr/>
    </dgm:pt>
    <dgm:pt modelId="{8076FFCD-9227-4FE3-AC90-372DE81BF2CA}" type="pres">
      <dgm:prSet presAssocID="{D93554F2-AADB-4D81-A933-1D3A2958CEE3}" presName="centerTile" presStyleLbl="fgShp" presStyleIdx="0" presStyleCnt="1" custScaleX="70874" custScaleY="85049">
        <dgm:presLayoutVars>
          <dgm:chMax val="0"/>
          <dgm:chPref val="0"/>
        </dgm:presLayoutVars>
      </dgm:prSet>
      <dgm:spPr/>
    </dgm:pt>
  </dgm:ptLst>
  <dgm:cxnLst>
    <dgm:cxn modelId="{B6392605-5D93-423A-8029-F3A8A79D36A4}" srcId="{EB77A2D1-79EF-4A00-BFDD-B991A52790B9}" destId="{62856B34-3478-48B5-80DB-CEB56691AE2D}" srcOrd="9" destOrd="0" parTransId="{F0A790BE-2B9C-4FC1-B8B2-D079D42251F8}" sibTransId="{A2E3E36F-092D-4580-8AE4-8F1381021D1C}"/>
    <dgm:cxn modelId="{3101041C-342D-4B15-8244-3A679D38BD78}" type="presOf" srcId="{F41F2251-77D9-47A6-ACCB-BB25A365EBA7}" destId="{5D397EDE-F9FD-43BE-9A91-503A19DFD221}" srcOrd="0" destOrd="0" presId="urn:microsoft.com/office/officeart/2005/8/layout/matrix1"/>
    <dgm:cxn modelId="{7094D432-2139-4E44-9E90-D3894A9DC2BA}" type="presOf" srcId="{8143B71D-6804-46BC-A97F-718DF4167833}" destId="{6BA07570-7E6A-4FF4-AE47-06953AD9DD21}" srcOrd="1" destOrd="0" presId="urn:microsoft.com/office/officeart/2005/8/layout/matrix1"/>
    <dgm:cxn modelId="{56968738-E30A-4C35-849A-90CD043BE2A3}" srcId="{D93554F2-AADB-4D81-A933-1D3A2958CEE3}" destId="{EB77A2D1-79EF-4A00-BFDD-B991A52790B9}" srcOrd="0" destOrd="0" parTransId="{C4585A7E-F1D1-4755-AFA7-3002D336B12B}" sibTransId="{4116C67B-6010-4A7A-AEC1-CFDB29796E2F}"/>
    <dgm:cxn modelId="{9EE8DB3A-A5C6-4558-BAC0-2D137BABE71C}" srcId="{EB77A2D1-79EF-4A00-BFDD-B991A52790B9}" destId="{F41F2251-77D9-47A6-ACCB-BB25A365EBA7}" srcOrd="0" destOrd="0" parTransId="{E90725EC-28A0-416A-AB64-52C2B1F98899}" sibTransId="{60ED1D49-C034-469C-ADAD-BBF5B8FDCA20}"/>
    <dgm:cxn modelId="{6E6E953F-08C9-4C27-8456-AA41F4A7CC9C}" type="presOf" srcId="{9D69ED0E-5B82-446A-8BFE-F1FC99886CC7}" destId="{749224F7-AF9C-4E6A-9C32-5D20FA4ECDAD}" srcOrd="0" destOrd="0" presId="urn:microsoft.com/office/officeart/2005/8/layout/matrix1"/>
    <dgm:cxn modelId="{8FE2365F-42DD-4931-81DC-35C2757DE02F}" srcId="{EB77A2D1-79EF-4A00-BFDD-B991A52790B9}" destId="{D410FE12-F8AE-4226-A8E5-3F29E1A7FE8C}" srcOrd="4" destOrd="0" parTransId="{0D2CBBE1-DE2A-46D8-9B12-B6613563056C}" sibTransId="{052C7FB0-864E-41AD-8AD3-78983DD2CB0D}"/>
    <dgm:cxn modelId="{E1BE3566-5E91-4D64-82BA-535200339778}" type="presOf" srcId="{EB77A2D1-79EF-4A00-BFDD-B991A52790B9}" destId="{8076FFCD-9227-4FE3-AC90-372DE81BF2CA}" srcOrd="0" destOrd="0" presId="urn:microsoft.com/office/officeart/2005/8/layout/matrix1"/>
    <dgm:cxn modelId="{2C9FC147-FD0B-40E2-A6AB-15CDAFDC1751}" srcId="{EB77A2D1-79EF-4A00-BFDD-B991A52790B9}" destId="{46490552-697B-439B-88B8-A071BEF17BA0}" srcOrd="6" destOrd="0" parTransId="{B98AF149-98DC-43C0-9944-7B6E2693A249}" sibTransId="{A1E8B514-7052-417F-B3A7-6BEAF1F6E782}"/>
    <dgm:cxn modelId="{9562F76D-4AB8-4F05-BB07-65BF2F5BCB26}" type="presOf" srcId="{8143B71D-6804-46BC-A97F-718DF4167833}" destId="{6CE13078-7F1B-45E8-BBB4-B66EDC61E5E9}" srcOrd="0" destOrd="0" presId="urn:microsoft.com/office/officeart/2005/8/layout/matrix1"/>
    <dgm:cxn modelId="{0C42336F-BE31-4166-90AB-5426D082CE33}" srcId="{EB77A2D1-79EF-4A00-BFDD-B991A52790B9}" destId="{6D1D0AE4-120D-47A3-8945-A87E8B7167EC}" srcOrd="8" destOrd="0" parTransId="{6D02C159-146E-4599-8CCD-B9BF75388CB9}" sibTransId="{99996E67-42FD-4C25-913F-3274934E9B35}"/>
    <dgm:cxn modelId="{C50A0773-F65D-4E6F-ABF8-3472A74EA7A6}" srcId="{EB77A2D1-79EF-4A00-BFDD-B991A52790B9}" destId="{9D69ED0E-5B82-446A-8BFE-F1FC99886CC7}" srcOrd="1" destOrd="0" parTransId="{403A0085-1F88-4C31-99C6-2D05F62DB2B2}" sibTransId="{ECD5C704-C89A-41EF-B530-800D5ED656D7}"/>
    <dgm:cxn modelId="{0708427D-8DBB-4B4E-B4C3-8535B6718C00}" type="presOf" srcId="{32A25E27-2D20-44F9-B241-2A261AC9EBBD}" destId="{A5382B82-9DC2-4E42-ADA5-883CFCB1F5EB}" srcOrd="0" destOrd="0" presId="urn:microsoft.com/office/officeart/2005/8/layout/matrix1"/>
    <dgm:cxn modelId="{3B81C09E-6EE3-45B7-AAC9-364F275B3991}" type="presOf" srcId="{D93554F2-AADB-4D81-A933-1D3A2958CEE3}" destId="{0B27A0A1-D586-4030-8E4B-02B7A2796B7A}" srcOrd="0" destOrd="0" presId="urn:microsoft.com/office/officeart/2005/8/layout/matrix1"/>
    <dgm:cxn modelId="{A95765A2-F2CB-43F8-8ACD-51B67B698AD4}" srcId="{EB77A2D1-79EF-4A00-BFDD-B991A52790B9}" destId="{8143B71D-6804-46BC-A97F-718DF4167833}" srcOrd="3" destOrd="0" parTransId="{4BADCF82-DC20-4779-B47C-86440438D265}" sibTransId="{4CA5E2FA-C0AD-4C91-B1FC-D42BA752A076}"/>
    <dgm:cxn modelId="{4085CCA3-CA37-40BF-97E2-01F7F72CEF1F}" srcId="{EB77A2D1-79EF-4A00-BFDD-B991A52790B9}" destId="{35F274C8-1F65-4EB1-9392-48A2E9F78FA5}" srcOrd="7" destOrd="0" parTransId="{645BA951-FBDD-410B-BBD0-051B5CFAB00C}" sibTransId="{F6401070-D769-4450-9F6E-6B0F8FD8B722}"/>
    <dgm:cxn modelId="{9D7AE2AD-2F31-443C-901E-980BFCFB31C0}" type="presOf" srcId="{32A25E27-2D20-44F9-B241-2A261AC9EBBD}" destId="{DA5121A5-C0B5-4578-AA73-D25362A8ED02}" srcOrd="1" destOrd="0" presId="urn:microsoft.com/office/officeart/2005/8/layout/matrix1"/>
    <dgm:cxn modelId="{337466B7-8443-4760-8FBF-F391E683F22C}" type="presOf" srcId="{F41F2251-77D9-47A6-ACCB-BB25A365EBA7}" destId="{CCE066AB-B238-4E9B-9B2B-581A4381CD40}" srcOrd="1" destOrd="0" presId="urn:microsoft.com/office/officeart/2005/8/layout/matrix1"/>
    <dgm:cxn modelId="{B3A5E7BC-1EC5-425C-AE1D-71E80815B703}" type="presOf" srcId="{9D69ED0E-5B82-446A-8BFE-F1FC99886CC7}" destId="{76B3ADB2-62DF-4B3C-BD21-13F0F9EC002F}" srcOrd="1" destOrd="0" presId="urn:microsoft.com/office/officeart/2005/8/layout/matrix1"/>
    <dgm:cxn modelId="{DAD74ED3-6272-43B8-ACE3-C6A5033D2947}" srcId="{EB77A2D1-79EF-4A00-BFDD-B991A52790B9}" destId="{01D15BB5-D986-432B-A894-C4CF26D091E1}" srcOrd="5" destOrd="0" parTransId="{CD532268-C902-44A0-8FDA-B5A7E893A4EF}" sibTransId="{02659AD5-05DF-4427-889B-D0C72ADE26D5}"/>
    <dgm:cxn modelId="{C94046EC-ACFB-47F1-B1FE-E3686C4C67B9}" srcId="{EB77A2D1-79EF-4A00-BFDD-B991A52790B9}" destId="{32A25E27-2D20-44F9-B241-2A261AC9EBBD}" srcOrd="2" destOrd="0" parTransId="{1C494A41-5C9C-4EDD-8862-5CFAE436DDD7}" sibTransId="{72774433-8014-46EA-BFB0-58E2867E6D69}"/>
    <dgm:cxn modelId="{F6B5A8FC-A89F-4F4F-A9F6-2CBEF74B58EC}" type="presParOf" srcId="{0B27A0A1-D586-4030-8E4B-02B7A2796B7A}" destId="{2BA8BEE9-2681-40AE-A97A-39B3033470DF}" srcOrd="0" destOrd="0" presId="urn:microsoft.com/office/officeart/2005/8/layout/matrix1"/>
    <dgm:cxn modelId="{B2DB9572-76FD-40EC-9512-36D256AFD2C4}" type="presParOf" srcId="{2BA8BEE9-2681-40AE-A97A-39B3033470DF}" destId="{5D397EDE-F9FD-43BE-9A91-503A19DFD221}" srcOrd="0" destOrd="0" presId="urn:microsoft.com/office/officeart/2005/8/layout/matrix1"/>
    <dgm:cxn modelId="{EF2990E1-CE8A-4FA0-BE50-FD12416C2612}" type="presParOf" srcId="{2BA8BEE9-2681-40AE-A97A-39B3033470DF}" destId="{CCE066AB-B238-4E9B-9B2B-581A4381CD40}" srcOrd="1" destOrd="0" presId="urn:microsoft.com/office/officeart/2005/8/layout/matrix1"/>
    <dgm:cxn modelId="{3362169F-225B-4B95-BD91-364F4A4D7579}" type="presParOf" srcId="{2BA8BEE9-2681-40AE-A97A-39B3033470DF}" destId="{749224F7-AF9C-4E6A-9C32-5D20FA4ECDAD}" srcOrd="2" destOrd="0" presId="urn:microsoft.com/office/officeart/2005/8/layout/matrix1"/>
    <dgm:cxn modelId="{405DD08B-C424-4F6F-8A7F-8D12CFBC34AA}" type="presParOf" srcId="{2BA8BEE9-2681-40AE-A97A-39B3033470DF}" destId="{76B3ADB2-62DF-4B3C-BD21-13F0F9EC002F}" srcOrd="3" destOrd="0" presId="urn:microsoft.com/office/officeart/2005/8/layout/matrix1"/>
    <dgm:cxn modelId="{EEFA8768-9914-4225-9E35-325550D12FF7}" type="presParOf" srcId="{2BA8BEE9-2681-40AE-A97A-39B3033470DF}" destId="{A5382B82-9DC2-4E42-ADA5-883CFCB1F5EB}" srcOrd="4" destOrd="0" presId="urn:microsoft.com/office/officeart/2005/8/layout/matrix1"/>
    <dgm:cxn modelId="{F8D45AFB-4F3D-4703-A987-1D45632B2B7F}" type="presParOf" srcId="{2BA8BEE9-2681-40AE-A97A-39B3033470DF}" destId="{DA5121A5-C0B5-4578-AA73-D25362A8ED02}" srcOrd="5" destOrd="0" presId="urn:microsoft.com/office/officeart/2005/8/layout/matrix1"/>
    <dgm:cxn modelId="{87BF5DC8-105D-441B-9E07-DCE08412A12D}" type="presParOf" srcId="{2BA8BEE9-2681-40AE-A97A-39B3033470DF}" destId="{6CE13078-7F1B-45E8-BBB4-B66EDC61E5E9}" srcOrd="6" destOrd="0" presId="urn:microsoft.com/office/officeart/2005/8/layout/matrix1"/>
    <dgm:cxn modelId="{967F80E9-D95F-4094-BE51-1AB25A525DED}" type="presParOf" srcId="{2BA8BEE9-2681-40AE-A97A-39B3033470DF}" destId="{6BA07570-7E6A-4FF4-AE47-06953AD9DD21}" srcOrd="7" destOrd="0" presId="urn:microsoft.com/office/officeart/2005/8/layout/matrix1"/>
    <dgm:cxn modelId="{0CD3C34B-59A3-4EE4-933B-B02EE20508EA}" type="presParOf" srcId="{0B27A0A1-D586-4030-8E4B-02B7A2796B7A}" destId="{8076FFCD-9227-4FE3-AC90-372DE81BF2C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554F2-AADB-4D81-A933-1D3A2958CEE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EB77A2D1-79EF-4A00-BFDD-B991A52790B9}">
      <dgm:prSet phldrT="[Text]"/>
      <dgm:spPr/>
      <dgm:t>
        <a:bodyPr/>
        <a:lstStyle/>
        <a:p>
          <a:r>
            <a:rPr lang="de-DE" dirty="0"/>
            <a:t>Geschichts-unterricht</a:t>
          </a:r>
        </a:p>
      </dgm:t>
    </dgm:pt>
    <dgm:pt modelId="{C4585A7E-F1D1-4755-AFA7-3002D336B12B}" type="parTrans" cxnId="{56968738-E30A-4C35-849A-90CD043BE2A3}">
      <dgm:prSet/>
      <dgm:spPr/>
      <dgm:t>
        <a:bodyPr/>
        <a:lstStyle/>
        <a:p>
          <a:endParaRPr lang="de-DE"/>
        </a:p>
      </dgm:t>
    </dgm:pt>
    <dgm:pt modelId="{4116C67B-6010-4A7A-AEC1-CFDB29796E2F}" type="sibTrans" cxnId="{56968738-E30A-4C35-849A-90CD043BE2A3}">
      <dgm:prSet/>
      <dgm:spPr/>
      <dgm:t>
        <a:bodyPr/>
        <a:lstStyle/>
        <a:p>
          <a:endParaRPr lang="de-DE"/>
        </a:p>
      </dgm:t>
    </dgm:pt>
    <dgm:pt modelId="{F41F2251-77D9-47A6-ACCB-BB25A365EBA7}">
      <dgm:prSet phldrT="[Text]" custT="1"/>
      <dgm:spPr/>
      <dgm:t>
        <a:bodyPr/>
        <a:lstStyle/>
        <a:p>
          <a:endParaRPr lang="de-DE" sz="2000" dirty="0"/>
        </a:p>
        <a:p>
          <a:r>
            <a:rPr lang="de-DE" sz="1600" dirty="0"/>
            <a:t>Lernen an digitalen Medien</a:t>
          </a:r>
        </a:p>
        <a:p>
          <a:r>
            <a:rPr lang="de-DE" sz="1600" dirty="0"/>
            <a:t>(= Medien als</a:t>
          </a:r>
          <a:r>
            <a:rPr lang="de-DE" sz="1600" i="1" dirty="0"/>
            <a:t> Lernobjekt</a:t>
          </a:r>
          <a:r>
            <a:rPr lang="de-DE" sz="1600" dirty="0"/>
            <a:t>)</a:t>
          </a:r>
        </a:p>
        <a:p>
          <a:r>
            <a:rPr lang="de-DE" sz="1600" dirty="0">
              <a:sym typeface="Wingdings" panose="05000000000000000000" pitchFamily="2" charset="2"/>
            </a:rPr>
            <a:t> Analyse der Medien (</a:t>
          </a:r>
          <a:r>
            <a:rPr lang="de-DE" sz="1600" dirty="0" err="1">
              <a:sym typeface="Wingdings" panose="05000000000000000000" pitchFamily="2" charset="2"/>
            </a:rPr>
            <a:t>z.B.</a:t>
          </a:r>
          <a:r>
            <a:rPr lang="de-DE" sz="1600" dirty="0" err="1">
              <a:effectLst/>
              <a:ea typeface="Calibri" panose="020F0502020204030204" pitchFamily="34" charset="0"/>
            </a:rPr>
            <a:t>Filme</a:t>
          </a:r>
          <a:r>
            <a:rPr lang="de-DE" sz="1600" dirty="0">
              <a:effectLst/>
              <a:ea typeface="Calibri" panose="020F0502020204030204" pitchFamily="34" charset="0"/>
            </a:rPr>
            <a:t>, Podcasts, Postings, </a:t>
          </a:r>
          <a:r>
            <a:rPr lang="de-DE" sz="1600" dirty="0" err="1">
              <a:effectLst/>
              <a:ea typeface="Calibri" panose="020F0502020204030204" pitchFamily="34" charset="0"/>
            </a:rPr>
            <a:t>Youtube</a:t>
          </a:r>
          <a:r>
            <a:rPr lang="de-DE" sz="1600" dirty="0">
              <a:effectLst/>
              <a:ea typeface="Calibri" panose="020F0502020204030204" pitchFamily="34" charset="0"/>
            </a:rPr>
            <a:t>-Videos …)</a:t>
          </a:r>
          <a:endParaRPr lang="de-DE" sz="1600" dirty="0"/>
        </a:p>
      </dgm:t>
    </dgm:pt>
    <dgm:pt modelId="{E90725EC-28A0-416A-AB64-52C2B1F98899}" type="parTrans" cxnId="{9EE8DB3A-A5C6-4558-BAC0-2D137BABE71C}">
      <dgm:prSet/>
      <dgm:spPr/>
      <dgm:t>
        <a:bodyPr/>
        <a:lstStyle/>
        <a:p>
          <a:endParaRPr lang="de-DE"/>
        </a:p>
      </dgm:t>
    </dgm:pt>
    <dgm:pt modelId="{60ED1D49-C034-469C-ADAD-BBF5B8FDCA20}" type="sibTrans" cxnId="{9EE8DB3A-A5C6-4558-BAC0-2D137BABE71C}">
      <dgm:prSet/>
      <dgm:spPr/>
      <dgm:t>
        <a:bodyPr/>
        <a:lstStyle/>
        <a:p>
          <a:endParaRPr lang="de-DE"/>
        </a:p>
      </dgm:t>
    </dgm:pt>
    <dgm:pt modelId="{DC4BC143-3D1C-47B4-8336-3B4D769625CE}">
      <dgm:prSet phldrT="[Text]" custT="1"/>
      <dgm:spPr/>
      <dgm:t>
        <a:bodyPr/>
        <a:lstStyle/>
        <a:p>
          <a:endParaRPr lang="de-DE" sz="1800" dirty="0"/>
        </a:p>
      </dgm:t>
    </dgm:pt>
    <dgm:pt modelId="{73ABB9B9-B1A7-4AE4-804B-3522F4FAFCB9}" type="parTrans" cxnId="{38909303-264E-41A0-9301-6A34B3F5093C}">
      <dgm:prSet/>
      <dgm:spPr/>
      <dgm:t>
        <a:bodyPr/>
        <a:lstStyle/>
        <a:p>
          <a:endParaRPr lang="de-DE"/>
        </a:p>
      </dgm:t>
    </dgm:pt>
    <dgm:pt modelId="{A054A0EF-8CA4-42F7-B10F-4CF8EE83DA27}" type="sibTrans" cxnId="{38909303-264E-41A0-9301-6A34B3F5093C}">
      <dgm:prSet/>
      <dgm:spPr/>
      <dgm:t>
        <a:bodyPr/>
        <a:lstStyle/>
        <a:p>
          <a:endParaRPr lang="de-DE"/>
        </a:p>
      </dgm:t>
    </dgm:pt>
    <dgm:pt modelId="{9D69ED0E-5B82-446A-8BFE-F1FC99886CC7}">
      <dgm:prSet phldrT="[Text]" custT="1"/>
      <dgm:spPr/>
      <dgm:t>
        <a:bodyPr/>
        <a:lstStyle/>
        <a:p>
          <a:endParaRPr lang="de-DE" sz="1800" i="0" dirty="0"/>
        </a:p>
      </dgm:t>
    </dgm:pt>
    <dgm:pt modelId="{403A0085-1F88-4C31-99C6-2D05F62DB2B2}" type="parTrans" cxnId="{C50A0773-F65D-4E6F-ABF8-3472A74EA7A6}">
      <dgm:prSet/>
      <dgm:spPr/>
      <dgm:t>
        <a:bodyPr/>
        <a:lstStyle/>
        <a:p>
          <a:endParaRPr lang="de-DE"/>
        </a:p>
      </dgm:t>
    </dgm:pt>
    <dgm:pt modelId="{ECD5C704-C89A-41EF-B530-800D5ED656D7}" type="sibTrans" cxnId="{C50A0773-F65D-4E6F-ABF8-3472A74EA7A6}">
      <dgm:prSet/>
      <dgm:spPr/>
      <dgm:t>
        <a:bodyPr/>
        <a:lstStyle/>
        <a:p>
          <a:endParaRPr lang="de-DE"/>
        </a:p>
      </dgm:t>
    </dgm:pt>
    <dgm:pt modelId="{62856B34-3478-48B5-80DB-CEB56691AE2D}">
      <dgm:prSet phldrT="[Text]" phldr="1"/>
      <dgm:spPr/>
      <dgm:t>
        <a:bodyPr/>
        <a:lstStyle/>
        <a:p>
          <a:endParaRPr lang="de-DE" dirty="0"/>
        </a:p>
      </dgm:t>
    </dgm:pt>
    <dgm:pt modelId="{F0A790BE-2B9C-4FC1-B8B2-D079D42251F8}" type="parTrans" cxnId="{B6392605-5D93-423A-8029-F3A8A79D36A4}">
      <dgm:prSet/>
      <dgm:spPr/>
      <dgm:t>
        <a:bodyPr/>
        <a:lstStyle/>
        <a:p>
          <a:endParaRPr lang="de-DE"/>
        </a:p>
      </dgm:t>
    </dgm:pt>
    <dgm:pt modelId="{A2E3E36F-092D-4580-8AE4-8F1381021D1C}" type="sibTrans" cxnId="{B6392605-5D93-423A-8029-F3A8A79D36A4}">
      <dgm:prSet/>
      <dgm:spPr/>
      <dgm:t>
        <a:bodyPr/>
        <a:lstStyle/>
        <a:p>
          <a:endParaRPr lang="de-DE"/>
        </a:p>
      </dgm:t>
    </dgm:pt>
    <dgm:pt modelId="{6D1D0AE4-120D-47A3-8945-A87E8B7167EC}">
      <dgm:prSet/>
      <dgm:spPr/>
      <dgm:t>
        <a:bodyPr/>
        <a:lstStyle/>
        <a:p>
          <a:endParaRPr lang="de-DE" dirty="0"/>
        </a:p>
      </dgm:t>
    </dgm:pt>
    <dgm:pt modelId="{6D02C159-146E-4599-8CCD-B9BF75388CB9}" type="parTrans" cxnId="{0C42336F-BE31-4166-90AB-5426D082CE33}">
      <dgm:prSet/>
      <dgm:spPr/>
      <dgm:t>
        <a:bodyPr/>
        <a:lstStyle/>
        <a:p>
          <a:endParaRPr lang="de-DE"/>
        </a:p>
      </dgm:t>
    </dgm:pt>
    <dgm:pt modelId="{99996E67-42FD-4C25-913F-3274934E9B35}" type="sibTrans" cxnId="{0C42336F-BE31-4166-90AB-5426D082CE33}">
      <dgm:prSet/>
      <dgm:spPr/>
      <dgm:t>
        <a:bodyPr/>
        <a:lstStyle/>
        <a:p>
          <a:endParaRPr lang="de-DE"/>
        </a:p>
      </dgm:t>
    </dgm:pt>
    <dgm:pt modelId="{35F274C8-1F65-4EB1-9392-48A2E9F78FA5}">
      <dgm:prSet custT="1"/>
      <dgm:spPr/>
      <dgm:t>
        <a:bodyPr/>
        <a:lstStyle/>
        <a:p>
          <a:endParaRPr lang="de-DE" sz="1800" i="0" dirty="0"/>
        </a:p>
      </dgm:t>
    </dgm:pt>
    <dgm:pt modelId="{645BA951-FBDD-410B-BBD0-051B5CFAB00C}" type="parTrans" cxnId="{4085CCA3-CA37-40BF-97E2-01F7F72CEF1F}">
      <dgm:prSet/>
      <dgm:spPr/>
      <dgm:t>
        <a:bodyPr/>
        <a:lstStyle/>
        <a:p>
          <a:endParaRPr lang="de-DE"/>
        </a:p>
      </dgm:t>
    </dgm:pt>
    <dgm:pt modelId="{F6401070-D769-4450-9F6E-6B0F8FD8B722}" type="sibTrans" cxnId="{4085CCA3-CA37-40BF-97E2-01F7F72CEF1F}">
      <dgm:prSet/>
      <dgm:spPr/>
      <dgm:t>
        <a:bodyPr/>
        <a:lstStyle/>
        <a:p>
          <a:endParaRPr lang="de-DE"/>
        </a:p>
      </dgm:t>
    </dgm:pt>
    <dgm:pt modelId="{0B27A0A1-D586-4030-8E4B-02B7A2796B7A}" type="pres">
      <dgm:prSet presAssocID="{D93554F2-AADB-4D81-A933-1D3A2958CEE3}" presName="diagram" presStyleCnt="0">
        <dgm:presLayoutVars>
          <dgm:chMax val="1"/>
          <dgm:dir/>
          <dgm:animLvl val="ctr"/>
          <dgm:resizeHandles val="exact"/>
        </dgm:presLayoutVars>
      </dgm:prSet>
      <dgm:spPr/>
    </dgm:pt>
    <dgm:pt modelId="{2BA8BEE9-2681-40AE-A97A-39B3033470DF}" type="pres">
      <dgm:prSet presAssocID="{D93554F2-AADB-4D81-A933-1D3A2958CEE3}" presName="matrix" presStyleCnt="0"/>
      <dgm:spPr/>
    </dgm:pt>
    <dgm:pt modelId="{5D397EDE-F9FD-43BE-9A91-503A19DFD221}" type="pres">
      <dgm:prSet presAssocID="{D93554F2-AADB-4D81-A933-1D3A2958CEE3}" presName="tile1" presStyleLbl="node1" presStyleIdx="0" presStyleCnt="4"/>
      <dgm:spPr/>
    </dgm:pt>
    <dgm:pt modelId="{CCE066AB-B238-4E9B-9B2B-581A4381CD40}" type="pres">
      <dgm:prSet presAssocID="{D93554F2-AADB-4D81-A933-1D3A2958CEE3}" presName="tile1text" presStyleLbl="node1" presStyleIdx="0" presStyleCnt="4">
        <dgm:presLayoutVars>
          <dgm:chMax val="0"/>
          <dgm:chPref val="0"/>
          <dgm:bulletEnabled val="1"/>
        </dgm:presLayoutVars>
      </dgm:prSet>
      <dgm:spPr/>
    </dgm:pt>
    <dgm:pt modelId="{749224F7-AF9C-4E6A-9C32-5D20FA4ECDAD}" type="pres">
      <dgm:prSet presAssocID="{D93554F2-AADB-4D81-A933-1D3A2958CEE3}" presName="tile2" presStyleLbl="node1" presStyleIdx="1" presStyleCnt="4"/>
      <dgm:spPr/>
    </dgm:pt>
    <dgm:pt modelId="{76B3ADB2-62DF-4B3C-BD21-13F0F9EC002F}" type="pres">
      <dgm:prSet presAssocID="{D93554F2-AADB-4D81-A933-1D3A2958CEE3}" presName="tile2text" presStyleLbl="node1" presStyleIdx="1" presStyleCnt="4">
        <dgm:presLayoutVars>
          <dgm:chMax val="0"/>
          <dgm:chPref val="0"/>
          <dgm:bulletEnabled val="1"/>
        </dgm:presLayoutVars>
      </dgm:prSet>
      <dgm:spPr/>
    </dgm:pt>
    <dgm:pt modelId="{A5382B82-9DC2-4E42-ADA5-883CFCB1F5EB}" type="pres">
      <dgm:prSet presAssocID="{D93554F2-AADB-4D81-A933-1D3A2958CEE3}" presName="tile3" presStyleLbl="node1" presStyleIdx="2" presStyleCnt="4"/>
      <dgm:spPr/>
    </dgm:pt>
    <dgm:pt modelId="{DA5121A5-C0B5-4578-AA73-D25362A8ED02}" type="pres">
      <dgm:prSet presAssocID="{D93554F2-AADB-4D81-A933-1D3A2958CEE3}" presName="tile3text" presStyleLbl="node1" presStyleIdx="2" presStyleCnt="4">
        <dgm:presLayoutVars>
          <dgm:chMax val="0"/>
          <dgm:chPref val="0"/>
          <dgm:bulletEnabled val="1"/>
        </dgm:presLayoutVars>
      </dgm:prSet>
      <dgm:spPr/>
    </dgm:pt>
    <dgm:pt modelId="{6CE13078-7F1B-45E8-BBB4-B66EDC61E5E9}" type="pres">
      <dgm:prSet presAssocID="{D93554F2-AADB-4D81-A933-1D3A2958CEE3}" presName="tile4" presStyleLbl="node1" presStyleIdx="3" presStyleCnt="4"/>
      <dgm:spPr/>
    </dgm:pt>
    <dgm:pt modelId="{6BA07570-7E6A-4FF4-AE47-06953AD9DD21}" type="pres">
      <dgm:prSet presAssocID="{D93554F2-AADB-4D81-A933-1D3A2958CEE3}" presName="tile4text" presStyleLbl="node1" presStyleIdx="3" presStyleCnt="4">
        <dgm:presLayoutVars>
          <dgm:chMax val="0"/>
          <dgm:chPref val="0"/>
          <dgm:bulletEnabled val="1"/>
        </dgm:presLayoutVars>
      </dgm:prSet>
      <dgm:spPr/>
    </dgm:pt>
    <dgm:pt modelId="{8076FFCD-9227-4FE3-AC90-372DE81BF2CA}" type="pres">
      <dgm:prSet presAssocID="{D93554F2-AADB-4D81-A933-1D3A2958CEE3}" presName="centerTile" presStyleLbl="fgShp" presStyleIdx="0" presStyleCnt="1">
        <dgm:presLayoutVars>
          <dgm:chMax val="0"/>
          <dgm:chPref val="0"/>
        </dgm:presLayoutVars>
      </dgm:prSet>
      <dgm:spPr/>
    </dgm:pt>
  </dgm:ptLst>
  <dgm:cxnLst>
    <dgm:cxn modelId="{38909303-264E-41A0-9301-6A34B3F5093C}" srcId="{EB77A2D1-79EF-4A00-BFDD-B991A52790B9}" destId="{DC4BC143-3D1C-47B4-8336-3B4D769625CE}" srcOrd="1" destOrd="0" parTransId="{73ABB9B9-B1A7-4AE4-804B-3522F4FAFCB9}" sibTransId="{A054A0EF-8CA4-42F7-B10F-4CF8EE83DA27}"/>
    <dgm:cxn modelId="{B6392605-5D93-423A-8029-F3A8A79D36A4}" srcId="{EB77A2D1-79EF-4A00-BFDD-B991A52790B9}" destId="{62856B34-3478-48B5-80DB-CEB56691AE2D}" srcOrd="5" destOrd="0" parTransId="{F0A790BE-2B9C-4FC1-B8B2-D079D42251F8}" sibTransId="{A2E3E36F-092D-4580-8AE4-8F1381021D1C}"/>
    <dgm:cxn modelId="{3101041C-342D-4B15-8244-3A679D38BD78}" type="presOf" srcId="{F41F2251-77D9-47A6-ACCB-BB25A365EBA7}" destId="{5D397EDE-F9FD-43BE-9A91-503A19DFD221}" srcOrd="0" destOrd="0" presId="urn:microsoft.com/office/officeart/2005/8/layout/matrix1"/>
    <dgm:cxn modelId="{471A8037-2760-4F16-9E3A-39F0EA8EA1EC}" type="presOf" srcId="{DC4BC143-3D1C-47B4-8336-3B4D769625CE}" destId="{749224F7-AF9C-4E6A-9C32-5D20FA4ECDAD}" srcOrd="0" destOrd="0" presId="urn:microsoft.com/office/officeart/2005/8/layout/matrix1"/>
    <dgm:cxn modelId="{56968738-E30A-4C35-849A-90CD043BE2A3}" srcId="{D93554F2-AADB-4D81-A933-1D3A2958CEE3}" destId="{EB77A2D1-79EF-4A00-BFDD-B991A52790B9}" srcOrd="0" destOrd="0" parTransId="{C4585A7E-F1D1-4755-AFA7-3002D336B12B}" sibTransId="{4116C67B-6010-4A7A-AEC1-CFDB29796E2F}"/>
    <dgm:cxn modelId="{9EE8DB3A-A5C6-4558-BAC0-2D137BABE71C}" srcId="{EB77A2D1-79EF-4A00-BFDD-B991A52790B9}" destId="{F41F2251-77D9-47A6-ACCB-BB25A365EBA7}" srcOrd="0" destOrd="0" parTransId="{E90725EC-28A0-416A-AB64-52C2B1F98899}" sibTransId="{60ED1D49-C034-469C-ADAD-BBF5B8FDCA20}"/>
    <dgm:cxn modelId="{0AD2313B-5062-4387-A373-0BEABD6E8140}" type="presOf" srcId="{9D69ED0E-5B82-446A-8BFE-F1FC99886CC7}" destId="{A5382B82-9DC2-4E42-ADA5-883CFCB1F5EB}" srcOrd="0" destOrd="0" presId="urn:microsoft.com/office/officeart/2005/8/layout/matrix1"/>
    <dgm:cxn modelId="{E1BE3566-5E91-4D64-82BA-535200339778}" type="presOf" srcId="{EB77A2D1-79EF-4A00-BFDD-B991A52790B9}" destId="{8076FFCD-9227-4FE3-AC90-372DE81BF2CA}" srcOrd="0" destOrd="0" presId="urn:microsoft.com/office/officeart/2005/8/layout/matrix1"/>
    <dgm:cxn modelId="{0C42336F-BE31-4166-90AB-5426D082CE33}" srcId="{EB77A2D1-79EF-4A00-BFDD-B991A52790B9}" destId="{6D1D0AE4-120D-47A3-8945-A87E8B7167EC}" srcOrd="4" destOrd="0" parTransId="{6D02C159-146E-4599-8CCD-B9BF75388CB9}" sibTransId="{99996E67-42FD-4C25-913F-3274934E9B35}"/>
    <dgm:cxn modelId="{C50A0773-F65D-4E6F-ABF8-3472A74EA7A6}" srcId="{EB77A2D1-79EF-4A00-BFDD-B991A52790B9}" destId="{9D69ED0E-5B82-446A-8BFE-F1FC99886CC7}" srcOrd="2" destOrd="0" parTransId="{403A0085-1F88-4C31-99C6-2D05F62DB2B2}" sibTransId="{ECD5C704-C89A-41EF-B530-800D5ED656D7}"/>
    <dgm:cxn modelId="{92AC6556-7C94-4616-9A98-B792D3A7E750}" type="presOf" srcId="{35F274C8-1F65-4EB1-9392-48A2E9F78FA5}" destId="{6BA07570-7E6A-4FF4-AE47-06953AD9DD21}" srcOrd="1" destOrd="0" presId="urn:microsoft.com/office/officeart/2005/8/layout/matrix1"/>
    <dgm:cxn modelId="{3B414C8F-B965-4C62-937B-1C452D4E2024}" type="presOf" srcId="{DC4BC143-3D1C-47B4-8336-3B4D769625CE}" destId="{76B3ADB2-62DF-4B3C-BD21-13F0F9EC002F}" srcOrd="1" destOrd="0" presId="urn:microsoft.com/office/officeart/2005/8/layout/matrix1"/>
    <dgm:cxn modelId="{3B81C09E-6EE3-45B7-AAC9-364F275B3991}" type="presOf" srcId="{D93554F2-AADB-4D81-A933-1D3A2958CEE3}" destId="{0B27A0A1-D586-4030-8E4B-02B7A2796B7A}" srcOrd="0" destOrd="0" presId="urn:microsoft.com/office/officeart/2005/8/layout/matrix1"/>
    <dgm:cxn modelId="{4085CCA3-CA37-40BF-97E2-01F7F72CEF1F}" srcId="{EB77A2D1-79EF-4A00-BFDD-B991A52790B9}" destId="{35F274C8-1F65-4EB1-9392-48A2E9F78FA5}" srcOrd="3" destOrd="0" parTransId="{645BA951-FBDD-410B-BBD0-051B5CFAB00C}" sibTransId="{F6401070-D769-4450-9F6E-6B0F8FD8B722}"/>
    <dgm:cxn modelId="{337466B7-8443-4760-8FBF-F391E683F22C}" type="presOf" srcId="{F41F2251-77D9-47A6-ACCB-BB25A365EBA7}" destId="{CCE066AB-B238-4E9B-9B2B-581A4381CD40}" srcOrd="1" destOrd="0" presId="urn:microsoft.com/office/officeart/2005/8/layout/matrix1"/>
    <dgm:cxn modelId="{59C9F6CE-6B2E-43AD-B4BF-1A067A08904F}" type="presOf" srcId="{35F274C8-1F65-4EB1-9392-48A2E9F78FA5}" destId="{6CE13078-7F1B-45E8-BBB4-B66EDC61E5E9}" srcOrd="0" destOrd="0" presId="urn:microsoft.com/office/officeart/2005/8/layout/matrix1"/>
    <dgm:cxn modelId="{A70C19D7-B2C0-4EAE-AA8D-9164607EDBAC}" type="presOf" srcId="{9D69ED0E-5B82-446A-8BFE-F1FC99886CC7}" destId="{DA5121A5-C0B5-4578-AA73-D25362A8ED02}" srcOrd="1" destOrd="0" presId="urn:microsoft.com/office/officeart/2005/8/layout/matrix1"/>
    <dgm:cxn modelId="{F6B5A8FC-A89F-4F4F-A9F6-2CBEF74B58EC}" type="presParOf" srcId="{0B27A0A1-D586-4030-8E4B-02B7A2796B7A}" destId="{2BA8BEE9-2681-40AE-A97A-39B3033470DF}" srcOrd="0" destOrd="0" presId="urn:microsoft.com/office/officeart/2005/8/layout/matrix1"/>
    <dgm:cxn modelId="{B2DB9572-76FD-40EC-9512-36D256AFD2C4}" type="presParOf" srcId="{2BA8BEE9-2681-40AE-A97A-39B3033470DF}" destId="{5D397EDE-F9FD-43BE-9A91-503A19DFD221}" srcOrd="0" destOrd="0" presId="urn:microsoft.com/office/officeart/2005/8/layout/matrix1"/>
    <dgm:cxn modelId="{EF2990E1-CE8A-4FA0-BE50-FD12416C2612}" type="presParOf" srcId="{2BA8BEE9-2681-40AE-A97A-39B3033470DF}" destId="{CCE066AB-B238-4E9B-9B2B-581A4381CD40}" srcOrd="1" destOrd="0" presId="urn:microsoft.com/office/officeart/2005/8/layout/matrix1"/>
    <dgm:cxn modelId="{3362169F-225B-4B95-BD91-364F4A4D7579}" type="presParOf" srcId="{2BA8BEE9-2681-40AE-A97A-39B3033470DF}" destId="{749224F7-AF9C-4E6A-9C32-5D20FA4ECDAD}" srcOrd="2" destOrd="0" presId="urn:microsoft.com/office/officeart/2005/8/layout/matrix1"/>
    <dgm:cxn modelId="{405DD08B-C424-4F6F-8A7F-8D12CFBC34AA}" type="presParOf" srcId="{2BA8BEE9-2681-40AE-A97A-39B3033470DF}" destId="{76B3ADB2-62DF-4B3C-BD21-13F0F9EC002F}" srcOrd="3" destOrd="0" presId="urn:microsoft.com/office/officeart/2005/8/layout/matrix1"/>
    <dgm:cxn modelId="{EEFA8768-9914-4225-9E35-325550D12FF7}" type="presParOf" srcId="{2BA8BEE9-2681-40AE-A97A-39B3033470DF}" destId="{A5382B82-9DC2-4E42-ADA5-883CFCB1F5EB}" srcOrd="4" destOrd="0" presId="urn:microsoft.com/office/officeart/2005/8/layout/matrix1"/>
    <dgm:cxn modelId="{F8D45AFB-4F3D-4703-A987-1D45632B2B7F}" type="presParOf" srcId="{2BA8BEE9-2681-40AE-A97A-39B3033470DF}" destId="{DA5121A5-C0B5-4578-AA73-D25362A8ED02}" srcOrd="5" destOrd="0" presId="urn:microsoft.com/office/officeart/2005/8/layout/matrix1"/>
    <dgm:cxn modelId="{87BF5DC8-105D-441B-9E07-DCE08412A12D}" type="presParOf" srcId="{2BA8BEE9-2681-40AE-A97A-39B3033470DF}" destId="{6CE13078-7F1B-45E8-BBB4-B66EDC61E5E9}" srcOrd="6" destOrd="0" presId="urn:microsoft.com/office/officeart/2005/8/layout/matrix1"/>
    <dgm:cxn modelId="{967F80E9-D95F-4094-BE51-1AB25A525DED}" type="presParOf" srcId="{2BA8BEE9-2681-40AE-A97A-39B3033470DF}" destId="{6BA07570-7E6A-4FF4-AE47-06953AD9DD21}" srcOrd="7" destOrd="0" presId="urn:microsoft.com/office/officeart/2005/8/layout/matrix1"/>
    <dgm:cxn modelId="{0CD3C34B-59A3-4EE4-933B-B02EE20508EA}" type="presParOf" srcId="{0B27A0A1-D586-4030-8E4B-02B7A2796B7A}" destId="{8076FFCD-9227-4FE3-AC90-372DE81BF2C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3554F2-AADB-4D81-A933-1D3A2958CEE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EB77A2D1-79EF-4A00-BFDD-B991A52790B9}">
      <dgm:prSet phldrT="[Text]"/>
      <dgm:spPr/>
      <dgm:t>
        <a:bodyPr/>
        <a:lstStyle/>
        <a:p>
          <a:r>
            <a:rPr lang="de-DE" dirty="0"/>
            <a:t>Geschichts-unterricht</a:t>
          </a:r>
        </a:p>
      </dgm:t>
    </dgm:pt>
    <dgm:pt modelId="{C4585A7E-F1D1-4755-AFA7-3002D336B12B}" type="parTrans" cxnId="{56968738-E30A-4C35-849A-90CD043BE2A3}">
      <dgm:prSet/>
      <dgm:spPr/>
      <dgm:t>
        <a:bodyPr/>
        <a:lstStyle/>
        <a:p>
          <a:endParaRPr lang="de-DE"/>
        </a:p>
      </dgm:t>
    </dgm:pt>
    <dgm:pt modelId="{4116C67B-6010-4A7A-AEC1-CFDB29796E2F}" type="sibTrans" cxnId="{56968738-E30A-4C35-849A-90CD043BE2A3}">
      <dgm:prSet/>
      <dgm:spPr/>
      <dgm:t>
        <a:bodyPr/>
        <a:lstStyle/>
        <a:p>
          <a:endParaRPr lang="de-DE"/>
        </a:p>
      </dgm:t>
    </dgm:pt>
    <dgm:pt modelId="{F41F2251-77D9-47A6-ACCB-BB25A365EBA7}">
      <dgm:prSet phldrT="[Text]" custT="1"/>
      <dgm:spPr/>
      <dgm:t>
        <a:bodyPr/>
        <a:lstStyle/>
        <a:p>
          <a:endParaRPr lang="de-DE" sz="2000" dirty="0"/>
        </a:p>
        <a:p>
          <a:r>
            <a:rPr lang="de-DE" sz="1800" dirty="0"/>
            <a:t>Lernen an digitalen Medien</a:t>
          </a:r>
        </a:p>
        <a:p>
          <a:r>
            <a:rPr lang="de-DE" sz="1800" dirty="0"/>
            <a:t>(= Medien als</a:t>
          </a:r>
          <a:r>
            <a:rPr lang="de-DE" sz="1800" i="1" dirty="0"/>
            <a:t> Lernobjekt</a:t>
          </a:r>
          <a:r>
            <a:rPr lang="de-DE" sz="1800" dirty="0"/>
            <a:t>)</a:t>
          </a:r>
        </a:p>
        <a:p>
          <a:r>
            <a:rPr lang="de-DE" sz="1800" dirty="0">
              <a:sym typeface="Wingdings" panose="05000000000000000000" pitchFamily="2" charset="2"/>
            </a:rPr>
            <a:t> Analyse der Medien (</a:t>
          </a:r>
          <a:r>
            <a:rPr lang="de-DE" sz="1800" dirty="0" err="1">
              <a:sym typeface="Wingdings" panose="05000000000000000000" pitchFamily="2" charset="2"/>
            </a:rPr>
            <a:t>z.B.</a:t>
          </a:r>
          <a:r>
            <a:rPr lang="de-DE" sz="1800" dirty="0" err="1">
              <a:effectLst/>
              <a:ea typeface="Calibri" panose="020F0502020204030204" pitchFamily="34" charset="0"/>
            </a:rPr>
            <a:t>Filme</a:t>
          </a:r>
          <a:r>
            <a:rPr lang="de-DE" sz="1800" dirty="0">
              <a:effectLst/>
              <a:ea typeface="Calibri" panose="020F0502020204030204" pitchFamily="34" charset="0"/>
            </a:rPr>
            <a:t>, Podcasts, Postings, </a:t>
          </a:r>
          <a:r>
            <a:rPr lang="de-DE" sz="1800" dirty="0" err="1">
              <a:effectLst/>
              <a:ea typeface="Calibri" panose="020F0502020204030204" pitchFamily="34" charset="0"/>
            </a:rPr>
            <a:t>Youtube</a:t>
          </a:r>
          <a:r>
            <a:rPr lang="de-DE" sz="1800" dirty="0">
              <a:effectLst/>
              <a:ea typeface="Calibri" panose="020F0502020204030204" pitchFamily="34" charset="0"/>
            </a:rPr>
            <a:t>-Videos …)</a:t>
          </a:r>
          <a:endParaRPr lang="de-DE" sz="1800" dirty="0"/>
        </a:p>
      </dgm:t>
    </dgm:pt>
    <dgm:pt modelId="{E90725EC-28A0-416A-AB64-52C2B1F98899}" type="parTrans" cxnId="{9EE8DB3A-A5C6-4558-BAC0-2D137BABE71C}">
      <dgm:prSet/>
      <dgm:spPr/>
      <dgm:t>
        <a:bodyPr/>
        <a:lstStyle/>
        <a:p>
          <a:endParaRPr lang="de-DE"/>
        </a:p>
      </dgm:t>
    </dgm:pt>
    <dgm:pt modelId="{60ED1D49-C034-469C-ADAD-BBF5B8FDCA20}" type="sibTrans" cxnId="{9EE8DB3A-A5C6-4558-BAC0-2D137BABE71C}">
      <dgm:prSet/>
      <dgm:spPr/>
      <dgm:t>
        <a:bodyPr/>
        <a:lstStyle/>
        <a:p>
          <a:endParaRPr lang="de-DE"/>
        </a:p>
      </dgm:t>
    </dgm:pt>
    <dgm:pt modelId="{62856B34-3478-48B5-80DB-CEB56691AE2D}">
      <dgm:prSet phldrT="[Text]" phldr="1"/>
      <dgm:spPr/>
      <dgm:t>
        <a:bodyPr/>
        <a:lstStyle/>
        <a:p>
          <a:endParaRPr lang="de-DE" dirty="0"/>
        </a:p>
      </dgm:t>
    </dgm:pt>
    <dgm:pt modelId="{F0A790BE-2B9C-4FC1-B8B2-D079D42251F8}" type="parTrans" cxnId="{B6392605-5D93-423A-8029-F3A8A79D36A4}">
      <dgm:prSet/>
      <dgm:spPr/>
      <dgm:t>
        <a:bodyPr/>
        <a:lstStyle/>
        <a:p>
          <a:endParaRPr lang="de-DE"/>
        </a:p>
      </dgm:t>
    </dgm:pt>
    <dgm:pt modelId="{A2E3E36F-092D-4580-8AE4-8F1381021D1C}" type="sibTrans" cxnId="{B6392605-5D93-423A-8029-F3A8A79D36A4}">
      <dgm:prSet/>
      <dgm:spPr/>
      <dgm:t>
        <a:bodyPr/>
        <a:lstStyle/>
        <a:p>
          <a:endParaRPr lang="de-DE"/>
        </a:p>
      </dgm:t>
    </dgm:pt>
    <dgm:pt modelId="{6D1D0AE4-120D-47A3-8945-A87E8B7167EC}">
      <dgm:prSet/>
      <dgm:spPr/>
      <dgm:t>
        <a:bodyPr/>
        <a:lstStyle/>
        <a:p>
          <a:endParaRPr lang="de-DE" dirty="0"/>
        </a:p>
      </dgm:t>
    </dgm:pt>
    <dgm:pt modelId="{6D02C159-146E-4599-8CCD-B9BF75388CB9}" type="parTrans" cxnId="{0C42336F-BE31-4166-90AB-5426D082CE33}">
      <dgm:prSet/>
      <dgm:spPr/>
      <dgm:t>
        <a:bodyPr/>
        <a:lstStyle/>
        <a:p>
          <a:endParaRPr lang="de-DE"/>
        </a:p>
      </dgm:t>
    </dgm:pt>
    <dgm:pt modelId="{99996E67-42FD-4C25-913F-3274934E9B35}" type="sibTrans" cxnId="{0C42336F-BE31-4166-90AB-5426D082CE33}">
      <dgm:prSet/>
      <dgm:spPr/>
      <dgm:t>
        <a:bodyPr/>
        <a:lstStyle/>
        <a:p>
          <a:endParaRPr lang="de-DE"/>
        </a:p>
      </dgm:t>
    </dgm:pt>
    <dgm:pt modelId="{35F274C8-1F65-4EB1-9392-48A2E9F78FA5}">
      <dgm:prSet custT="1"/>
      <dgm:spPr/>
      <dgm:t>
        <a:bodyPr/>
        <a:lstStyle/>
        <a:p>
          <a:endParaRPr lang="de-DE" sz="1800" i="0" dirty="0"/>
        </a:p>
      </dgm:t>
    </dgm:pt>
    <dgm:pt modelId="{645BA951-FBDD-410B-BBD0-051B5CFAB00C}" type="parTrans" cxnId="{4085CCA3-CA37-40BF-97E2-01F7F72CEF1F}">
      <dgm:prSet/>
      <dgm:spPr/>
      <dgm:t>
        <a:bodyPr/>
        <a:lstStyle/>
        <a:p>
          <a:endParaRPr lang="de-DE"/>
        </a:p>
      </dgm:t>
    </dgm:pt>
    <dgm:pt modelId="{F6401070-D769-4450-9F6E-6B0F8FD8B722}" type="sibTrans" cxnId="{4085CCA3-CA37-40BF-97E2-01F7F72CEF1F}">
      <dgm:prSet/>
      <dgm:spPr/>
      <dgm:t>
        <a:bodyPr/>
        <a:lstStyle/>
        <a:p>
          <a:endParaRPr lang="de-DE"/>
        </a:p>
      </dgm:t>
    </dgm:pt>
    <dgm:pt modelId="{9D69ED0E-5B82-446A-8BFE-F1FC99886CC7}">
      <dgm:prSet phldrT="[Text]" custT="1"/>
      <dgm:spPr/>
      <dgm:t>
        <a:bodyPr/>
        <a:lstStyle/>
        <a:p>
          <a:r>
            <a:rPr lang="de-DE" sz="1800" dirty="0"/>
            <a:t>Lernen mit digitalen Medien</a:t>
          </a:r>
        </a:p>
        <a:p>
          <a:r>
            <a:rPr lang="de-DE" sz="1800" dirty="0"/>
            <a:t>(= Medien als</a:t>
          </a:r>
          <a:r>
            <a:rPr lang="de-DE" sz="1800" i="1" dirty="0"/>
            <a:t> Lern- und Denkwerkzeug)</a:t>
          </a:r>
        </a:p>
        <a:p>
          <a:r>
            <a:rPr lang="de-DE" sz="1800" i="0" dirty="0">
              <a:sym typeface="Wingdings" panose="05000000000000000000" pitchFamily="2" charset="2"/>
            </a:rPr>
            <a:t> Online Lernen (z.B. in</a:t>
          </a:r>
          <a:r>
            <a:rPr lang="de-DE" sz="1800" dirty="0"/>
            <a:t> Blogs, Foren …)</a:t>
          </a:r>
          <a:endParaRPr lang="de-DE" sz="1800" i="0" dirty="0"/>
        </a:p>
      </dgm:t>
    </dgm:pt>
    <dgm:pt modelId="{ECD5C704-C89A-41EF-B530-800D5ED656D7}" type="sibTrans" cxnId="{C50A0773-F65D-4E6F-ABF8-3472A74EA7A6}">
      <dgm:prSet/>
      <dgm:spPr/>
      <dgm:t>
        <a:bodyPr/>
        <a:lstStyle/>
        <a:p>
          <a:endParaRPr lang="de-DE"/>
        </a:p>
      </dgm:t>
    </dgm:pt>
    <dgm:pt modelId="{403A0085-1F88-4C31-99C6-2D05F62DB2B2}" type="parTrans" cxnId="{C50A0773-F65D-4E6F-ABF8-3472A74EA7A6}">
      <dgm:prSet/>
      <dgm:spPr/>
      <dgm:t>
        <a:bodyPr/>
        <a:lstStyle/>
        <a:p>
          <a:endParaRPr lang="de-DE"/>
        </a:p>
      </dgm:t>
    </dgm:pt>
    <dgm:pt modelId="{0B27A0A1-D586-4030-8E4B-02B7A2796B7A}" type="pres">
      <dgm:prSet presAssocID="{D93554F2-AADB-4D81-A933-1D3A2958CEE3}" presName="diagram" presStyleCnt="0">
        <dgm:presLayoutVars>
          <dgm:chMax val="1"/>
          <dgm:dir/>
          <dgm:animLvl val="ctr"/>
          <dgm:resizeHandles val="exact"/>
        </dgm:presLayoutVars>
      </dgm:prSet>
      <dgm:spPr/>
    </dgm:pt>
    <dgm:pt modelId="{2BA8BEE9-2681-40AE-A97A-39B3033470DF}" type="pres">
      <dgm:prSet presAssocID="{D93554F2-AADB-4D81-A933-1D3A2958CEE3}" presName="matrix" presStyleCnt="0"/>
      <dgm:spPr/>
    </dgm:pt>
    <dgm:pt modelId="{5D397EDE-F9FD-43BE-9A91-503A19DFD221}" type="pres">
      <dgm:prSet presAssocID="{D93554F2-AADB-4D81-A933-1D3A2958CEE3}" presName="tile1" presStyleLbl="node1" presStyleIdx="0" presStyleCnt="4"/>
      <dgm:spPr/>
    </dgm:pt>
    <dgm:pt modelId="{CCE066AB-B238-4E9B-9B2B-581A4381CD40}" type="pres">
      <dgm:prSet presAssocID="{D93554F2-AADB-4D81-A933-1D3A2958CEE3}" presName="tile1text" presStyleLbl="node1" presStyleIdx="0" presStyleCnt="4">
        <dgm:presLayoutVars>
          <dgm:chMax val="0"/>
          <dgm:chPref val="0"/>
          <dgm:bulletEnabled val="1"/>
        </dgm:presLayoutVars>
      </dgm:prSet>
      <dgm:spPr/>
    </dgm:pt>
    <dgm:pt modelId="{749224F7-AF9C-4E6A-9C32-5D20FA4ECDAD}" type="pres">
      <dgm:prSet presAssocID="{D93554F2-AADB-4D81-A933-1D3A2958CEE3}" presName="tile2" presStyleLbl="node1" presStyleIdx="1" presStyleCnt="4"/>
      <dgm:spPr/>
    </dgm:pt>
    <dgm:pt modelId="{76B3ADB2-62DF-4B3C-BD21-13F0F9EC002F}" type="pres">
      <dgm:prSet presAssocID="{D93554F2-AADB-4D81-A933-1D3A2958CEE3}" presName="tile2text" presStyleLbl="node1" presStyleIdx="1" presStyleCnt="4">
        <dgm:presLayoutVars>
          <dgm:chMax val="0"/>
          <dgm:chPref val="0"/>
          <dgm:bulletEnabled val="1"/>
        </dgm:presLayoutVars>
      </dgm:prSet>
      <dgm:spPr/>
    </dgm:pt>
    <dgm:pt modelId="{A5382B82-9DC2-4E42-ADA5-883CFCB1F5EB}" type="pres">
      <dgm:prSet presAssocID="{D93554F2-AADB-4D81-A933-1D3A2958CEE3}" presName="tile3" presStyleLbl="node1" presStyleIdx="2" presStyleCnt="4"/>
      <dgm:spPr/>
    </dgm:pt>
    <dgm:pt modelId="{DA5121A5-C0B5-4578-AA73-D25362A8ED02}" type="pres">
      <dgm:prSet presAssocID="{D93554F2-AADB-4D81-A933-1D3A2958CEE3}" presName="tile3text" presStyleLbl="node1" presStyleIdx="2" presStyleCnt="4">
        <dgm:presLayoutVars>
          <dgm:chMax val="0"/>
          <dgm:chPref val="0"/>
          <dgm:bulletEnabled val="1"/>
        </dgm:presLayoutVars>
      </dgm:prSet>
      <dgm:spPr/>
    </dgm:pt>
    <dgm:pt modelId="{6CE13078-7F1B-45E8-BBB4-B66EDC61E5E9}" type="pres">
      <dgm:prSet presAssocID="{D93554F2-AADB-4D81-A933-1D3A2958CEE3}" presName="tile4" presStyleLbl="node1" presStyleIdx="3" presStyleCnt="4"/>
      <dgm:spPr/>
    </dgm:pt>
    <dgm:pt modelId="{6BA07570-7E6A-4FF4-AE47-06953AD9DD21}" type="pres">
      <dgm:prSet presAssocID="{D93554F2-AADB-4D81-A933-1D3A2958CEE3}" presName="tile4text" presStyleLbl="node1" presStyleIdx="3" presStyleCnt="4">
        <dgm:presLayoutVars>
          <dgm:chMax val="0"/>
          <dgm:chPref val="0"/>
          <dgm:bulletEnabled val="1"/>
        </dgm:presLayoutVars>
      </dgm:prSet>
      <dgm:spPr/>
    </dgm:pt>
    <dgm:pt modelId="{8076FFCD-9227-4FE3-AC90-372DE81BF2CA}" type="pres">
      <dgm:prSet presAssocID="{D93554F2-AADB-4D81-A933-1D3A2958CEE3}" presName="centerTile" presStyleLbl="fgShp" presStyleIdx="0" presStyleCnt="1" custScaleX="86624" custScaleY="70874">
        <dgm:presLayoutVars>
          <dgm:chMax val="0"/>
          <dgm:chPref val="0"/>
        </dgm:presLayoutVars>
      </dgm:prSet>
      <dgm:spPr/>
    </dgm:pt>
  </dgm:ptLst>
  <dgm:cxnLst>
    <dgm:cxn modelId="{B6392605-5D93-423A-8029-F3A8A79D36A4}" srcId="{EB77A2D1-79EF-4A00-BFDD-B991A52790B9}" destId="{62856B34-3478-48B5-80DB-CEB56691AE2D}" srcOrd="4" destOrd="0" parTransId="{F0A790BE-2B9C-4FC1-B8B2-D079D42251F8}" sibTransId="{A2E3E36F-092D-4580-8AE4-8F1381021D1C}"/>
    <dgm:cxn modelId="{8BCE8018-5AC1-4286-94B5-D961ADC9B707}" type="presOf" srcId="{35F274C8-1F65-4EB1-9392-48A2E9F78FA5}" destId="{A5382B82-9DC2-4E42-ADA5-883CFCB1F5EB}" srcOrd="0" destOrd="0" presId="urn:microsoft.com/office/officeart/2005/8/layout/matrix1"/>
    <dgm:cxn modelId="{3101041C-342D-4B15-8244-3A679D38BD78}" type="presOf" srcId="{F41F2251-77D9-47A6-ACCB-BB25A365EBA7}" destId="{5D397EDE-F9FD-43BE-9A91-503A19DFD221}" srcOrd="0" destOrd="0" presId="urn:microsoft.com/office/officeart/2005/8/layout/matrix1"/>
    <dgm:cxn modelId="{63579A34-C40A-4A3C-A3C3-C74AE860E86C}" type="presOf" srcId="{6D1D0AE4-120D-47A3-8945-A87E8B7167EC}" destId="{6BA07570-7E6A-4FF4-AE47-06953AD9DD21}" srcOrd="1" destOrd="0" presId="urn:microsoft.com/office/officeart/2005/8/layout/matrix1"/>
    <dgm:cxn modelId="{56968738-E30A-4C35-849A-90CD043BE2A3}" srcId="{D93554F2-AADB-4D81-A933-1D3A2958CEE3}" destId="{EB77A2D1-79EF-4A00-BFDD-B991A52790B9}" srcOrd="0" destOrd="0" parTransId="{C4585A7E-F1D1-4755-AFA7-3002D336B12B}" sibTransId="{4116C67B-6010-4A7A-AEC1-CFDB29796E2F}"/>
    <dgm:cxn modelId="{9EE8DB3A-A5C6-4558-BAC0-2D137BABE71C}" srcId="{EB77A2D1-79EF-4A00-BFDD-B991A52790B9}" destId="{F41F2251-77D9-47A6-ACCB-BB25A365EBA7}" srcOrd="0" destOrd="0" parTransId="{E90725EC-28A0-416A-AB64-52C2B1F98899}" sibTransId="{60ED1D49-C034-469C-ADAD-BBF5B8FDCA20}"/>
    <dgm:cxn modelId="{6E6E953F-08C9-4C27-8456-AA41F4A7CC9C}" type="presOf" srcId="{9D69ED0E-5B82-446A-8BFE-F1FC99886CC7}" destId="{749224F7-AF9C-4E6A-9C32-5D20FA4ECDAD}" srcOrd="0" destOrd="0" presId="urn:microsoft.com/office/officeart/2005/8/layout/matrix1"/>
    <dgm:cxn modelId="{E1BE3566-5E91-4D64-82BA-535200339778}" type="presOf" srcId="{EB77A2D1-79EF-4A00-BFDD-B991A52790B9}" destId="{8076FFCD-9227-4FE3-AC90-372DE81BF2CA}" srcOrd="0" destOrd="0" presId="urn:microsoft.com/office/officeart/2005/8/layout/matrix1"/>
    <dgm:cxn modelId="{0C42336F-BE31-4166-90AB-5426D082CE33}" srcId="{EB77A2D1-79EF-4A00-BFDD-B991A52790B9}" destId="{6D1D0AE4-120D-47A3-8945-A87E8B7167EC}" srcOrd="3" destOrd="0" parTransId="{6D02C159-146E-4599-8CCD-B9BF75388CB9}" sibTransId="{99996E67-42FD-4C25-913F-3274934E9B35}"/>
    <dgm:cxn modelId="{C50A0773-F65D-4E6F-ABF8-3472A74EA7A6}" srcId="{EB77A2D1-79EF-4A00-BFDD-B991A52790B9}" destId="{9D69ED0E-5B82-446A-8BFE-F1FC99886CC7}" srcOrd="1" destOrd="0" parTransId="{403A0085-1F88-4C31-99C6-2D05F62DB2B2}" sibTransId="{ECD5C704-C89A-41EF-B530-800D5ED656D7}"/>
    <dgm:cxn modelId="{3B81C09E-6EE3-45B7-AAC9-364F275B3991}" type="presOf" srcId="{D93554F2-AADB-4D81-A933-1D3A2958CEE3}" destId="{0B27A0A1-D586-4030-8E4B-02B7A2796B7A}" srcOrd="0" destOrd="0" presId="urn:microsoft.com/office/officeart/2005/8/layout/matrix1"/>
    <dgm:cxn modelId="{4085CCA3-CA37-40BF-97E2-01F7F72CEF1F}" srcId="{EB77A2D1-79EF-4A00-BFDD-B991A52790B9}" destId="{35F274C8-1F65-4EB1-9392-48A2E9F78FA5}" srcOrd="2" destOrd="0" parTransId="{645BA951-FBDD-410B-BBD0-051B5CFAB00C}" sibTransId="{F6401070-D769-4450-9F6E-6B0F8FD8B722}"/>
    <dgm:cxn modelId="{337466B7-8443-4760-8FBF-F391E683F22C}" type="presOf" srcId="{F41F2251-77D9-47A6-ACCB-BB25A365EBA7}" destId="{CCE066AB-B238-4E9B-9B2B-581A4381CD40}" srcOrd="1" destOrd="0" presId="urn:microsoft.com/office/officeart/2005/8/layout/matrix1"/>
    <dgm:cxn modelId="{B3A5E7BC-1EC5-425C-AE1D-71E80815B703}" type="presOf" srcId="{9D69ED0E-5B82-446A-8BFE-F1FC99886CC7}" destId="{76B3ADB2-62DF-4B3C-BD21-13F0F9EC002F}" srcOrd="1" destOrd="0" presId="urn:microsoft.com/office/officeart/2005/8/layout/matrix1"/>
    <dgm:cxn modelId="{8C2B0CCD-897A-4186-944B-745687BE4848}" type="presOf" srcId="{6D1D0AE4-120D-47A3-8945-A87E8B7167EC}" destId="{6CE13078-7F1B-45E8-BBB4-B66EDC61E5E9}" srcOrd="0" destOrd="0" presId="urn:microsoft.com/office/officeart/2005/8/layout/matrix1"/>
    <dgm:cxn modelId="{EE257BF7-AE86-4B48-9577-3EF6D7040148}" type="presOf" srcId="{35F274C8-1F65-4EB1-9392-48A2E9F78FA5}" destId="{DA5121A5-C0B5-4578-AA73-D25362A8ED02}" srcOrd="1" destOrd="0" presId="urn:microsoft.com/office/officeart/2005/8/layout/matrix1"/>
    <dgm:cxn modelId="{F6B5A8FC-A89F-4F4F-A9F6-2CBEF74B58EC}" type="presParOf" srcId="{0B27A0A1-D586-4030-8E4B-02B7A2796B7A}" destId="{2BA8BEE9-2681-40AE-A97A-39B3033470DF}" srcOrd="0" destOrd="0" presId="urn:microsoft.com/office/officeart/2005/8/layout/matrix1"/>
    <dgm:cxn modelId="{B2DB9572-76FD-40EC-9512-36D256AFD2C4}" type="presParOf" srcId="{2BA8BEE9-2681-40AE-A97A-39B3033470DF}" destId="{5D397EDE-F9FD-43BE-9A91-503A19DFD221}" srcOrd="0" destOrd="0" presId="urn:microsoft.com/office/officeart/2005/8/layout/matrix1"/>
    <dgm:cxn modelId="{EF2990E1-CE8A-4FA0-BE50-FD12416C2612}" type="presParOf" srcId="{2BA8BEE9-2681-40AE-A97A-39B3033470DF}" destId="{CCE066AB-B238-4E9B-9B2B-581A4381CD40}" srcOrd="1" destOrd="0" presId="urn:microsoft.com/office/officeart/2005/8/layout/matrix1"/>
    <dgm:cxn modelId="{3362169F-225B-4B95-BD91-364F4A4D7579}" type="presParOf" srcId="{2BA8BEE9-2681-40AE-A97A-39B3033470DF}" destId="{749224F7-AF9C-4E6A-9C32-5D20FA4ECDAD}" srcOrd="2" destOrd="0" presId="urn:microsoft.com/office/officeart/2005/8/layout/matrix1"/>
    <dgm:cxn modelId="{405DD08B-C424-4F6F-8A7F-8D12CFBC34AA}" type="presParOf" srcId="{2BA8BEE9-2681-40AE-A97A-39B3033470DF}" destId="{76B3ADB2-62DF-4B3C-BD21-13F0F9EC002F}" srcOrd="3" destOrd="0" presId="urn:microsoft.com/office/officeart/2005/8/layout/matrix1"/>
    <dgm:cxn modelId="{EEFA8768-9914-4225-9E35-325550D12FF7}" type="presParOf" srcId="{2BA8BEE9-2681-40AE-A97A-39B3033470DF}" destId="{A5382B82-9DC2-4E42-ADA5-883CFCB1F5EB}" srcOrd="4" destOrd="0" presId="urn:microsoft.com/office/officeart/2005/8/layout/matrix1"/>
    <dgm:cxn modelId="{F8D45AFB-4F3D-4703-A987-1D45632B2B7F}" type="presParOf" srcId="{2BA8BEE9-2681-40AE-A97A-39B3033470DF}" destId="{DA5121A5-C0B5-4578-AA73-D25362A8ED02}" srcOrd="5" destOrd="0" presId="urn:microsoft.com/office/officeart/2005/8/layout/matrix1"/>
    <dgm:cxn modelId="{87BF5DC8-105D-441B-9E07-DCE08412A12D}" type="presParOf" srcId="{2BA8BEE9-2681-40AE-A97A-39B3033470DF}" destId="{6CE13078-7F1B-45E8-BBB4-B66EDC61E5E9}" srcOrd="6" destOrd="0" presId="urn:microsoft.com/office/officeart/2005/8/layout/matrix1"/>
    <dgm:cxn modelId="{967F80E9-D95F-4094-BE51-1AB25A525DED}" type="presParOf" srcId="{2BA8BEE9-2681-40AE-A97A-39B3033470DF}" destId="{6BA07570-7E6A-4FF4-AE47-06953AD9DD21}" srcOrd="7" destOrd="0" presId="urn:microsoft.com/office/officeart/2005/8/layout/matrix1"/>
    <dgm:cxn modelId="{0CD3C34B-59A3-4EE4-933B-B02EE20508EA}" type="presParOf" srcId="{0B27A0A1-D586-4030-8E4B-02B7A2796B7A}" destId="{8076FFCD-9227-4FE3-AC90-372DE81BF2C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3554F2-AADB-4D81-A933-1D3A2958CEE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EB77A2D1-79EF-4A00-BFDD-B991A52790B9}">
      <dgm:prSet phldrT="[Text]"/>
      <dgm:spPr/>
      <dgm:t>
        <a:bodyPr/>
        <a:lstStyle/>
        <a:p>
          <a:r>
            <a:rPr lang="de-DE" dirty="0"/>
            <a:t>Geschichts-unterricht</a:t>
          </a:r>
        </a:p>
      </dgm:t>
    </dgm:pt>
    <dgm:pt modelId="{C4585A7E-F1D1-4755-AFA7-3002D336B12B}" type="parTrans" cxnId="{56968738-E30A-4C35-849A-90CD043BE2A3}">
      <dgm:prSet/>
      <dgm:spPr/>
      <dgm:t>
        <a:bodyPr/>
        <a:lstStyle/>
        <a:p>
          <a:endParaRPr lang="de-DE"/>
        </a:p>
      </dgm:t>
    </dgm:pt>
    <dgm:pt modelId="{4116C67B-6010-4A7A-AEC1-CFDB29796E2F}" type="sibTrans" cxnId="{56968738-E30A-4C35-849A-90CD043BE2A3}">
      <dgm:prSet/>
      <dgm:spPr/>
      <dgm:t>
        <a:bodyPr/>
        <a:lstStyle/>
        <a:p>
          <a:endParaRPr lang="de-DE"/>
        </a:p>
      </dgm:t>
    </dgm:pt>
    <dgm:pt modelId="{F41F2251-77D9-47A6-ACCB-BB25A365EBA7}">
      <dgm:prSet phldrT="[Text]" custT="1"/>
      <dgm:spPr/>
      <dgm:t>
        <a:bodyPr/>
        <a:lstStyle/>
        <a:p>
          <a:endParaRPr lang="de-DE" sz="2000" dirty="0"/>
        </a:p>
        <a:p>
          <a:r>
            <a:rPr lang="de-DE" sz="1800" dirty="0"/>
            <a:t>Lernen an digitalen Medien</a:t>
          </a:r>
        </a:p>
        <a:p>
          <a:r>
            <a:rPr lang="de-DE" sz="1800" dirty="0"/>
            <a:t>(= Medien als</a:t>
          </a:r>
          <a:r>
            <a:rPr lang="de-DE" sz="1800" i="1" dirty="0"/>
            <a:t> Lernobjekt</a:t>
          </a:r>
          <a:r>
            <a:rPr lang="de-DE" sz="1800" dirty="0"/>
            <a:t>)</a:t>
          </a:r>
        </a:p>
        <a:p>
          <a:r>
            <a:rPr lang="de-DE" sz="1800" dirty="0">
              <a:sym typeface="Wingdings" panose="05000000000000000000" pitchFamily="2" charset="2"/>
            </a:rPr>
            <a:t> Analyse der Medien (</a:t>
          </a:r>
          <a:r>
            <a:rPr lang="de-DE" sz="1800" dirty="0" err="1">
              <a:sym typeface="Wingdings" panose="05000000000000000000" pitchFamily="2" charset="2"/>
            </a:rPr>
            <a:t>z.B.</a:t>
          </a:r>
          <a:r>
            <a:rPr lang="de-DE" sz="1800" dirty="0" err="1">
              <a:effectLst/>
              <a:ea typeface="Calibri" panose="020F0502020204030204" pitchFamily="34" charset="0"/>
            </a:rPr>
            <a:t>Filme</a:t>
          </a:r>
          <a:r>
            <a:rPr lang="de-DE" sz="1800" dirty="0">
              <a:effectLst/>
              <a:ea typeface="Calibri" panose="020F0502020204030204" pitchFamily="34" charset="0"/>
            </a:rPr>
            <a:t>, Podcasts, Postings, </a:t>
          </a:r>
          <a:r>
            <a:rPr lang="de-DE" sz="1800" dirty="0" err="1">
              <a:effectLst/>
              <a:ea typeface="Calibri" panose="020F0502020204030204" pitchFamily="34" charset="0"/>
            </a:rPr>
            <a:t>Youtube</a:t>
          </a:r>
          <a:r>
            <a:rPr lang="de-DE" sz="1800" dirty="0">
              <a:effectLst/>
              <a:ea typeface="Calibri" panose="020F0502020204030204" pitchFamily="34" charset="0"/>
            </a:rPr>
            <a:t>-Videos …)</a:t>
          </a:r>
          <a:endParaRPr lang="de-DE" sz="1800" dirty="0"/>
        </a:p>
      </dgm:t>
    </dgm:pt>
    <dgm:pt modelId="{E90725EC-28A0-416A-AB64-52C2B1F98899}" type="parTrans" cxnId="{9EE8DB3A-A5C6-4558-BAC0-2D137BABE71C}">
      <dgm:prSet/>
      <dgm:spPr/>
      <dgm:t>
        <a:bodyPr/>
        <a:lstStyle/>
        <a:p>
          <a:endParaRPr lang="de-DE"/>
        </a:p>
      </dgm:t>
    </dgm:pt>
    <dgm:pt modelId="{60ED1D49-C034-469C-ADAD-BBF5B8FDCA20}" type="sibTrans" cxnId="{9EE8DB3A-A5C6-4558-BAC0-2D137BABE71C}">
      <dgm:prSet/>
      <dgm:spPr/>
      <dgm:t>
        <a:bodyPr/>
        <a:lstStyle/>
        <a:p>
          <a:endParaRPr lang="de-DE"/>
        </a:p>
      </dgm:t>
    </dgm:pt>
    <dgm:pt modelId="{62856B34-3478-48B5-80DB-CEB56691AE2D}">
      <dgm:prSet phldrT="[Text]" phldr="1"/>
      <dgm:spPr/>
      <dgm:t>
        <a:bodyPr/>
        <a:lstStyle/>
        <a:p>
          <a:endParaRPr lang="de-DE" dirty="0"/>
        </a:p>
      </dgm:t>
    </dgm:pt>
    <dgm:pt modelId="{F0A790BE-2B9C-4FC1-B8B2-D079D42251F8}" type="parTrans" cxnId="{B6392605-5D93-423A-8029-F3A8A79D36A4}">
      <dgm:prSet/>
      <dgm:spPr/>
      <dgm:t>
        <a:bodyPr/>
        <a:lstStyle/>
        <a:p>
          <a:endParaRPr lang="de-DE"/>
        </a:p>
      </dgm:t>
    </dgm:pt>
    <dgm:pt modelId="{A2E3E36F-092D-4580-8AE4-8F1381021D1C}" type="sibTrans" cxnId="{B6392605-5D93-423A-8029-F3A8A79D36A4}">
      <dgm:prSet/>
      <dgm:spPr/>
      <dgm:t>
        <a:bodyPr/>
        <a:lstStyle/>
        <a:p>
          <a:endParaRPr lang="de-DE"/>
        </a:p>
      </dgm:t>
    </dgm:pt>
    <dgm:pt modelId="{6D1D0AE4-120D-47A3-8945-A87E8B7167EC}">
      <dgm:prSet/>
      <dgm:spPr/>
      <dgm:t>
        <a:bodyPr/>
        <a:lstStyle/>
        <a:p>
          <a:endParaRPr lang="de-DE" dirty="0"/>
        </a:p>
      </dgm:t>
    </dgm:pt>
    <dgm:pt modelId="{6D02C159-146E-4599-8CCD-B9BF75388CB9}" type="parTrans" cxnId="{0C42336F-BE31-4166-90AB-5426D082CE33}">
      <dgm:prSet/>
      <dgm:spPr/>
      <dgm:t>
        <a:bodyPr/>
        <a:lstStyle/>
        <a:p>
          <a:endParaRPr lang="de-DE"/>
        </a:p>
      </dgm:t>
    </dgm:pt>
    <dgm:pt modelId="{99996E67-42FD-4C25-913F-3274934E9B35}" type="sibTrans" cxnId="{0C42336F-BE31-4166-90AB-5426D082CE33}">
      <dgm:prSet/>
      <dgm:spPr/>
      <dgm:t>
        <a:bodyPr/>
        <a:lstStyle/>
        <a:p>
          <a:endParaRPr lang="de-DE"/>
        </a:p>
      </dgm:t>
    </dgm:pt>
    <dgm:pt modelId="{35F274C8-1F65-4EB1-9392-48A2E9F78FA5}">
      <dgm:prSet custT="1"/>
      <dgm:spPr/>
      <dgm:t>
        <a:bodyPr/>
        <a:lstStyle/>
        <a:p>
          <a:endParaRPr lang="de-DE" sz="1800" i="0" dirty="0"/>
        </a:p>
      </dgm:t>
    </dgm:pt>
    <dgm:pt modelId="{645BA951-FBDD-410B-BBD0-051B5CFAB00C}" type="parTrans" cxnId="{4085CCA3-CA37-40BF-97E2-01F7F72CEF1F}">
      <dgm:prSet/>
      <dgm:spPr/>
      <dgm:t>
        <a:bodyPr/>
        <a:lstStyle/>
        <a:p>
          <a:endParaRPr lang="de-DE"/>
        </a:p>
      </dgm:t>
    </dgm:pt>
    <dgm:pt modelId="{F6401070-D769-4450-9F6E-6B0F8FD8B722}" type="sibTrans" cxnId="{4085CCA3-CA37-40BF-97E2-01F7F72CEF1F}">
      <dgm:prSet/>
      <dgm:spPr/>
      <dgm:t>
        <a:bodyPr/>
        <a:lstStyle/>
        <a:p>
          <a:endParaRPr lang="de-DE"/>
        </a:p>
      </dgm:t>
    </dgm:pt>
    <dgm:pt modelId="{9D69ED0E-5B82-446A-8BFE-F1FC99886CC7}">
      <dgm:prSet phldrT="[Text]" custT="1"/>
      <dgm:spPr/>
      <dgm:t>
        <a:bodyPr/>
        <a:lstStyle/>
        <a:p>
          <a:r>
            <a:rPr lang="de-DE" sz="1800" dirty="0"/>
            <a:t>Lernen mit digitalen Medien</a:t>
          </a:r>
        </a:p>
        <a:p>
          <a:r>
            <a:rPr lang="de-DE" sz="1800" dirty="0"/>
            <a:t>(= Medien als</a:t>
          </a:r>
          <a:r>
            <a:rPr lang="de-DE" sz="1800" i="1" dirty="0"/>
            <a:t> Lern- und Denkwerkzeug)</a:t>
          </a:r>
        </a:p>
        <a:p>
          <a:r>
            <a:rPr lang="de-DE" sz="1800" i="0" dirty="0">
              <a:sym typeface="Wingdings" panose="05000000000000000000" pitchFamily="2" charset="2"/>
            </a:rPr>
            <a:t> Online Lernen (z.B. in</a:t>
          </a:r>
          <a:r>
            <a:rPr lang="de-DE" sz="1800" dirty="0"/>
            <a:t> Blogs, Foren …)</a:t>
          </a:r>
          <a:endParaRPr lang="de-DE" sz="1800" i="0" dirty="0"/>
        </a:p>
      </dgm:t>
    </dgm:pt>
    <dgm:pt modelId="{ECD5C704-C89A-41EF-B530-800D5ED656D7}" type="sibTrans" cxnId="{C50A0773-F65D-4E6F-ABF8-3472A74EA7A6}">
      <dgm:prSet/>
      <dgm:spPr/>
      <dgm:t>
        <a:bodyPr/>
        <a:lstStyle/>
        <a:p>
          <a:endParaRPr lang="de-DE"/>
        </a:p>
      </dgm:t>
    </dgm:pt>
    <dgm:pt modelId="{403A0085-1F88-4C31-99C6-2D05F62DB2B2}" type="parTrans" cxnId="{C50A0773-F65D-4E6F-ABF8-3472A74EA7A6}">
      <dgm:prSet/>
      <dgm:spPr/>
      <dgm:t>
        <a:bodyPr/>
        <a:lstStyle/>
        <a:p>
          <a:endParaRPr lang="de-DE"/>
        </a:p>
      </dgm:t>
    </dgm:pt>
    <dgm:pt modelId="{32A25E27-2D20-44F9-B241-2A261AC9EBBD}">
      <dgm:prSet phldrT="[Text]" custT="1"/>
      <dgm:spPr/>
      <dgm:t>
        <a:bodyPr/>
        <a:lstStyle/>
        <a:p>
          <a:r>
            <a:rPr lang="de-DE" sz="1800" dirty="0"/>
            <a:t>Lernen über digitale Medien</a:t>
          </a:r>
        </a:p>
        <a:p>
          <a:r>
            <a:rPr lang="de-DE" sz="1800" dirty="0"/>
            <a:t>(= Medien als</a:t>
          </a:r>
          <a:r>
            <a:rPr lang="de-DE" sz="1800" i="1" dirty="0"/>
            <a:t> Lerninhalt</a:t>
          </a:r>
          <a:r>
            <a:rPr lang="de-DE" sz="1800" dirty="0"/>
            <a:t>)</a:t>
          </a:r>
        </a:p>
        <a:p>
          <a:r>
            <a:rPr lang="de-DE" sz="1800" dirty="0">
              <a:sym typeface="Wingdings" panose="05000000000000000000" pitchFamily="2" charset="2"/>
            </a:rPr>
            <a:t> historische Dimension,</a:t>
          </a:r>
        </a:p>
        <a:p>
          <a:r>
            <a:rPr lang="de-DE" sz="1800" dirty="0">
              <a:sym typeface="Wingdings" panose="05000000000000000000" pitchFamily="2" charset="2"/>
            </a:rPr>
            <a:t>gattungsspezifische Angebote</a:t>
          </a:r>
          <a:endParaRPr lang="de-DE" sz="1800" i="0" dirty="0"/>
        </a:p>
      </dgm:t>
    </dgm:pt>
    <dgm:pt modelId="{1C494A41-5C9C-4EDD-8862-5CFAE436DDD7}" type="parTrans" cxnId="{C94046EC-ACFB-47F1-B1FE-E3686C4C67B9}">
      <dgm:prSet/>
      <dgm:spPr/>
      <dgm:t>
        <a:bodyPr/>
        <a:lstStyle/>
        <a:p>
          <a:endParaRPr lang="de-DE"/>
        </a:p>
      </dgm:t>
    </dgm:pt>
    <dgm:pt modelId="{72774433-8014-46EA-BFB0-58E2867E6D69}" type="sibTrans" cxnId="{C94046EC-ACFB-47F1-B1FE-E3686C4C67B9}">
      <dgm:prSet/>
      <dgm:spPr/>
      <dgm:t>
        <a:bodyPr/>
        <a:lstStyle/>
        <a:p>
          <a:endParaRPr lang="de-DE"/>
        </a:p>
      </dgm:t>
    </dgm:pt>
    <dgm:pt modelId="{8143B71D-6804-46BC-A97F-718DF4167833}">
      <dgm:prSet/>
      <dgm:spPr/>
      <dgm:t>
        <a:bodyPr/>
        <a:lstStyle/>
        <a:p>
          <a:endParaRPr lang="de-DE" dirty="0"/>
        </a:p>
      </dgm:t>
    </dgm:pt>
    <dgm:pt modelId="{4BADCF82-DC20-4779-B47C-86440438D265}" type="parTrans" cxnId="{A95765A2-F2CB-43F8-8ACD-51B67B698AD4}">
      <dgm:prSet/>
      <dgm:spPr/>
      <dgm:t>
        <a:bodyPr/>
        <a:lstStyle/>
        <a:p>
          <a:endParaRPr lang="de-DE"/>
        </a:p>
      </dgm:t>
    </dgm:pt>
    <dgm:pt modelId="{4CA5E2FA-C0AD-4C91-B1FC-D42BA752A076}" type="sibTrans" cxnId="{A95765A2-F2CB-43F8-8ACD-51B67B698AD4}">
      <dgm:prSet/>
      <dgm:spPr/>
      <dgm:t>
        <a:bodyPr/>
        <a:lstStyle/>
        <a:p>
          <a:endParaRPr lang="de-DE"/>
        </a:p>
      </dgm:t>
    </dgm:pt>
    <dgm:pt modelId="{01D15BB5-D986-432B-A894-C4CF26D091E1}">
      <dgm:prSet/>
      <dgm:spPr/>
      <dgm:t>
        <a:bodyPr/>
        <a:lstStyle/>
        <a:p>
          <a:endParaRPr lang="de-DE"/>
        </a:p>
      </dgm:t>
    </dgm:pt>
    <dgm:pt modelId="{CD532268-C902-44A0-8FDA-B5A7E893A4EF}" type="parTrans" cxnId="{DAD74ED3-6272-43B8-ACE3-C6A5033D2947}">
      <dgm:prSet/>
      <dgm:spPr/>
      <dgm:t>
        <a:bodyPr/>
        <a:lstStyle/>
        <a:p>
          <a:endParaRPr lang="de-DE"/>
        </a:p>
      </dgm:t>
    </dgm:pt>
    <dgm:pt modelId="{02659AD5-05DF-4427-889B-D0C72ADE26D5}" type="sibTrans" cxnId="{DAD74ED3-6272-43B8-ACE3-C6A5033D2947}">
      <dgm:prSet/>
      <dgm:spPr/>
      <dgm:t>
        <a:bodyPr/>
        <a:lstStyle/>
        <a:p>
          <a:endParaRPr lang="de-DE"/>
        </a:p>
      </dgm:t>
    </dgm:pt>
    <dgm:pt modelId="{46490552-697B-439B-88B8-A071BEF17BA0}">
      <dgm:prSet/>
      <dgm:spPr/>
      <dgm:t>
        <a:bodyPr/>
        <a:lstStyle/>
        <a:p>
          <a:endParaRPr lang="de-DE"/>
        </a:p>
      </dgm:t>
    </dgm:pt>
    <dgm:pt modelId="{B98AF149-98DC-43C0-9944-7B6E2693A249}" type="parTrans" cxnId="{2C9FC147-FD0B-40E2-A6AB-15CDAFDC1751}">
      <dgm:prSet/>
      <dgm:spPr/>
      <dgm:t>
        <a:bodyPr/>
        <a:lstStyle/>
        <a:p>
          <a:endParaRPr lang="de-DE"/>
        </a:p>
      </dgm:t>
    </dgm:pt>
    <dgm:pt modelId="{A1E8B514-7052-417F-B3A7-6BEAF1F6E782}" type="sibTrans" cxnId="{2C9FC147-FD0B-40E2-A6AB-15CDAFDC1751}">
      <dgm:prSet/>
      <dgm:spPr/>
      <dgm:t>
        <a:bodyPr/>
        <a:lstStyle/>
        <a:p>
          <a:endParaRPr lang="de-DE"/>
        </a:p>
      </dgm:t>
    </dgm:pt>
    <dgm:pt modelId="{0B27A0A1-D586-4030-8E4B-02B7A2796B7A}" type="pres">
      <dgm:prSet presAssocID="{D93554F2-AADB-4D81-A933-1D3A2958CEE3}" presName="diagram" presStyleCnt="0">
        <dgm:presLayoutVars>
          <dgm:chMax val="1"/>
          <dgm:dir/>
          <dgm:animLvl val="ctr"/>
          <dgm:resizeHandles val="exact"/>
        </dgm:presLayoutVars>
      </dgm:prSet>
      <dgm:spPr/>
    </dgm:pt>
    <dgm:pt modelId="{2BA8BEE9-2681-40AE-A97A-39B3033470DF}" type="pres">
      <dgm:prSet presAssocID="{D93554F2-AADB-4D81-A933-1D3A2958CEE3}" presName="matrix" presStyleCnt="0"/>
      <dgm:spPr/>
    </dgm:pt>
    <dgm:pt modelId="{5D397EDE-F9FD-43BE-9A91-503A19DFD221}" type="pres">
      <dgm:prSet presAssocID="{D93554F2-AADB-4D81-A933-1D3A2958CEE3}" presName="tile1" presStyleLbl="node1" presStyleIdx="0" presStyleCnt="4"/>
      <dgm:spPr/>
    </dgm:pt>
    <dgm:pt modelId="{CCE066AB-B238-4E9B-9B2B-581A4381CD40}" type="pres">
      <dgm:prSet presAssocID="{D93554F2-AADB-4D81-A933-1D3A2958CEE3}" presName="tile1text" presStyleLbl="node1" presStyleIdx="0" presStyleCnt="4">
        <dgm:presLayoutVars>
          <dgm:chMax val="0"/>
          <dgm:chPref val="0"/>
          <dgm:bulletEnabled val="1"/>
        </dgm:presLayoutVars>
      </dgm:prSet>
      <dgm:spPr/>
    </dgm:pt>
    <dgm:pt modelId="{749224F7-AF9C-4E6A-9C32-5D20FA4ECDAD}" type="pres">
      <dgm:prSet presAssocID="{D93554F2-AADB-4D81-A933-1D3A2958CEE3}" presName="tile2" presStyleLbl="node1" presStyleIdx="1" presStyleCnt="4"/>
      <dgm:spPr/>
    </dgm:pt>
    <dgm:pt modelId="{76B3ADB2-62DF-4B3C-BD21-13F0F9EC002F}" type="pres">
      <dgm:prSet presAssocID="{D93554F2-AADB-4D81-A933-1D3A2958CEE3}" presName="tile2text" presStyleLbl="node1" presStyleIdx="1" presStyleCnt="4">
        <dgm:presLayoutVars>
          <dgm:chMax val="0"/>
          <dgm:chPref val="0"/>
          <dgm:bulletEnabled val="1"/>
        </dgm:presLayoutVars>
      </dgm:prSet>
      <dgm:spPr/>
    </dgm:pt>
    <dgm:pt modelId="{A5382B82-9DC2-4E42-ADA5-883CFCB1F5EB}" type="pres">
      <dgm:prSet presAssocID="{D93554F2-AADB-4D81-A933-1D3A2958CEE3}" presName="tile3" presStyleLbl="node1" presStyleIdx="2" presStyleCnt="4"/>
      <dgm:spPr/>
    </dgm:pt>
    <dgm:pt modelId="{DA5121A5-C0B5-4578-AA73-D25362A8ED02}" type="pres">
      <dgm:prSet presAssocID="{D93554F2-AADB-4D81-A933-1D3A2958CEE3}" presName="tile3text" presStyleLbl="node1" presStyleIdx="2" presStyleCnt="4">
        <dgm:presLayoutVars>
          <dgm:chMax val="0"/>
          <dgm:chPref val="0"/>
          <dgm:bulletEnabled val="1"/>
        </dgm:presLayoutVars>
      </dgm:prSet>
      <dgm:spPr/>
    </dgm:pt>
    <dgm:pt modelId="{6CE13078-7F1B-45E8-BBB4-B66EDC61E5E9}" type="pres">
      <dgm:prSet presAssocID="{D93554F2-AADB-4D81-A933-1D3A2958CEE3}" presName="tile4" presStyleLbl="node1" presStyleIdx="3" presStyleCnt="4"/>
      <dgm:spPr/>
    </dgm:pt>
    <dgm:pt modelId="{6BA07570-7E6A-4FF4-AE47-06953AD9DD21}" type="pres">
      <dgm:prSet presAssocID="{D93554F2-AADB-4D81-A933-1D3A2958CEE3}" presName="tile4text" presStyleLbl="node1" presStyleIdx="3" presStyleCnt="4">
        <dgm:presLayoutVars>
          <dgm:chMax val="0"/>
          <dgm:chPref val="0"/>
          <dgm:bulletEnabled val="1"/>
        </dgm:presLayoutVars>
      </dgm:prSet>
      <dgm:spPr/>
    </dgm:pt>
    <dgm:pt modelId="{8076FFCD-9227-4FE3-AC90-372DE81BF2CA}" type="pres">
      <dgm:prSet presAssocID="{D93554F2-AADB-4D81-A933-1D3A2958CEE3}" presName="centerTile" presStyleLbl="fgShp" presStyleIdx="0" presStyleCnt="1" custScaleX="78749" custScaleY="85049">
        <dgm:presLayoutVars>
          <dgm:chMax val="0"/>
          <dgm:chPref val="0"/>
        </dgm:presLayoutVars>
      </dgm:prSet>
      <dgm:spPr/>
    </dgm:pt>
  </dgm:ptLst>
  <dgm:cxnLst>
    <dgm:cxn modelId="{B6392605-5D93-423A-8029-F3A8A79D36A4}" srcId="{EB77A2D1-79EF-4A00-BFDD-B991A52790B9}" destId="{62856B34-3478-48B5-80DB-CEB56691AE2D}" srcOrd="8" destOrd="0" parTransId="{F0A790BE-2B9C-4FC1-B8B2-D079D42251F8}" sibTransId="{A2E3E36F-092D-4580-8AE4-8F1381021D1C}"/>
    <dgm:cxn modelId="{3101041C-342D-4B15-8244-3A679D38BD78}" type="presOf" srcId="{F41F2251-77D9-47A6-ACCB-BB25A365EBA7}" destId="{5D397EDE-F9FD-43BE-9A91-503A19DFD221}" srcOrd="0" destOrd="0" presId="urn:microsoft.com/office/officeart/2005/8/layout/matrix1"/>
    <dgm:cxn modelId="{7094D432-2139-4E44-9E90-D3894A9DC2BA}" type="presOf" srcId="{8143B71D-6804-46BC-A97F-718DF4167833}" destId="{6BA07570-7E6A-4FF4-AE47-06953AD9DD21}" srcOrd="1" destOrd="0" presId="urn:microsoft.com/office/officeart/2005/8/layout/matrix1"/>
    <dgm:cxn modelId="{56968738-E30A-4C35-849A-90CD043BE2A3}" srcId="{D93554F2-AADB-4D81-A933-1D3A2958CEE3}" destId="{EB77A2D1-79EF-4A00-BFDD-B991A52790B9}" srcOrd="0" destOrd="0" parTransId="{C4585A7E-F1D1-4755-AFA7-3002D336B12B}" sibTransId="{4116C67B-6010-4A7A-AEC1-CFDB29796E2F}"/>
    <dgm:cxn modelId="{9EE8DB3A-A5C6-4558-BAC0-2D137BABE71C}" srcId="{EB77A2D1-79EF-4A00-BFDD-B991A52790B9}" destId="{F41F2251-77D9-47A6-ACCB-BB25A365EBA7}" srcOrd="0" destOrd="0" parTransId="{E90725EC-28A0-416A-AB64-52C2B1F98899}" sibTransId="{60ED1D49-C034-469C-ADAD-BBF5B8FDCA20}"/>
    <dgm:cxn modelId="{6E6E953F-08C9-4C27-8456-AA41F4A7CC9C}" type="presOf" srcId="{9D69ED0E-5B82-446A-8BFE-F1FC99886CC7}" destId="{749224F7-AF9C-4E6A-9C32-5D20FA4ECDAD}" srcOrd="0" destOrd="0" presId="urn:microsoft.com/office/officeart/2005/8/layout/matrix1"/>
    <dgm:cxn modelId="{E1BE3566-5E91-4D64-82BA-535200339778}" type="presOf" srcId="{EB77A2D1-79EF-4A00-BFDD-B991A52790B9}" destId="{8076FFCD-9227-4FE3-AC90-372DE81BF2CA}" srcOrd="0" destOrd="0" presId="urn:microsoft.com/office/officeart/2005/8/layout/matrix1"/>
    <dgm:cxn modelId="{2C9FC147-FD0B-40E2-A6AB-15CDAFDC1751}" srcId="{EB77A2D1-79EF-4A00-BFDD-B991A52790B9}" destId="{46490552-697B-439B-88B8-A071BEF17BA0}" srcOrd="5" destOrd="0" parTransId="{B98AF149-98DC-43C0-9944-7B6E2693A249}" sibTransId="{A1E8B514-7052-417F-B3A7-6BEAF1F6E782}"/>
    <dgm:cxn modelId="{9562F76D-4AB8-4F05-BB07-65BF2F5BCB26}" type="presOf" srcId="{8143B71D-6804-46BC-A97F-718DF4167833}" destId="{6CE13078-7F1B-45E8-BBB4-B66EDC61E5E9}" srcOrd="0" destOrd="0" presId="urn:microsoft.com/office/officeart/2005/8/layout/matrix1"/>
    <dgm:cxn modelId="{0C42336F-BE31-4166-90AB-5426D082CE33}" srcId="{EB77A2D1-79EF-4A00-BFDD-B991A52790B9}" destId="{6D1D0AE4-120D-47A3-8945-A87E8B7167EC}" srcOrd="7" destOrd="0" parTransId="{6D02C159-146E-4599-8CCD-B9BF75388CB9}" sibTransId="{99996E67-42FD-4C25-913F-3274934E9B35}"/>
    <dgm:cxn modelId="{C50A0773-F65D-4E6F-ABF8-3472A74EA7A6}" srcId="{EB77A2D1-79EF-4A00-BFDD-B991A52790B9}" destId="{9D69ED0E-5B82-446A-8BFE-F1FC99886CC7}" srcOrd="1" destOrd="0" parTransId="{403A0085-1F88-4C31-99C6-2D05F62DB2B2}" sibTransId="{ECD5C704-C89A-41EF-B530-800D5ED656D7}"/>
    <dgm:cxn modelId="{0708427D-8DBB-4B4E-B4C3-8535B6718C00}" type="presOf" srcId="{32A25E27-2D20-44F9-B241-2A261AC9EBBD}" destId="{A5382B82-9DC2-4E42-ADA5-883CFCB1F5EB}" srcOrd="0" destOrd="0" presId="urn:microsoft.com/office/officeart/2005/8/layout/matrix1"/>
    <dgm:cxn modelId="{3B81C09E-6EE3-45B7-AAC9-364F275B3991}" type="presOf" srcId="{D93554F2-AADB-4D81-A933-1D3A2958CEE3}" destId="{0B27A0A1-D586-4030-8E4B-02B7A2796B7A}" srcOrd="0" destOrd="0" presId="urn:microsoft.com/office/officeart/2005/8/layout/matrix1"/>
    <dgm:cxn modelId="{A95765A2-F2CB-43F8-8ACD-51B67B698AD4}" srcId="{EB77A2D1-79EF-4A00-BFDD-B991A52790B9}" destId="{8143B71D-6804-46BC-A97F-718DF4167833}" srcOrd="3" destOrd="0" parTransId="{4BADCF82-DC20-4779-B47C-86440438D265}" sibTransId="{4CA5E2FA-C0AD-4C91-B1FC-D42BA752A076}"/>
    <dgm:cxn modelId="{4085CCA3-CA37-40BF-97E2-01F7F72CEF1F}" srcId="{EB77A2D1-79EF-4A00-BFDD-B991A52790B9}" destId="{35F274C8-1F65-4EB1-9392-48A2E9F78FA5}" srcOrd="6" destOrd="0" parTransId="{645BA951-FBDD-410B-BBD0-051B5CFAB00C}" sibTransId="{F6401070-D769-4450-9F6E-6B0F8FD8B722}"/>
    <dgm:cxn modelId="{9D7AE2AD-2F31-443C-901E-980BFCFB31C0}" type="presOf" srcId="{32A25E27-2D20-44F9-B241-2A261AC9EBBD}" destId="{DA5121A5-C0B5-4578-AA73-D25362A8ED02}" srcOrd="1" destOrd="0" presId="urn:microsoft.com/office/officeart/2005/8/layout/matrix1"/>
    <dgm:cxn modelId="{337466B7-8443-4760-8FBF-F391E683F22C}" type="presOf" srcId="{F41F2251-77D9-47A6-ACCB-BB25A365EBA7}" destId="{CCE066AB-B238-4E9B-9B2B-581A4381CD40}" srcOrd="1" destOrd="0" presId="urn:microsoft.com/office/officeart/2005/8/layout/matrix1"/>
    <dgm:cxn modelId="{B3A5E7BC-1EC5-425C-AE1D-71E80815B703}" type="presOf" srcId="{9D69ED0E-5B82-446A-8BFE-F1FC99886CC7}" destId="{76B3ADB2-62DF-4B3C-BD21-13F0F9EC002F}" srcOrd="1" destOrd="0" presId="urn:microsoft.com/office/officeart/2005/8/layout/matrix1"/>
    <dgm:cxn modelId="{DAD74ED3-6272-43B8-ACE3-C6A5033D2947}" srcId="{EB77A2D1-79EF-4A00-BFDD-B991A52790B9}" destId="{01D15BB5-D986-432B-A894-C4CF26D091E1}" srcOrd="4" destOrd="0" parTransId="{CD532268-C902-44A0-8FDA-B5A7E893A4EF}" sibTransId="{02659AD5-05DF-4427-889B-D0C72ADE26D5}"/>
    <dgm:cxn modelId="{C94046EC-ACFB-47F1-B1FE-E3686C4C67B9}" srcId="{EB77A2D1-79EF-4A00-BFDD-B991A52790B9}" destId="{32A25E27-2D20-44F9-B241-2A261AC9EBBD}" srcOrd="2" destOrd="0" parTransId="{1C494A41-5C9C-4EDD-8862-5CFAE436DDD7}" sibTransId="{72774433-8014-46EA-BFB0-58E2867E6D69}"/>
    <dgm:cxn modelId="{F6B5A8FC-A89F-4F4F-A9F6-2CBEF74B58EC}" type="presParOf" srcId="{0B27A0A1-D586-4030-8E4B-02B7A2796B7A}" destId="{2BA8BEE9-2681-40AE-A97A-39B3033470DF}" srcOrd="0" destOrd="0" presId="urn:microsoft.com/office/officeart/2005/8/layout/matrix1"/>
    <dgm:cxn modelId="{B2DB9572-76FD-40EC-9512-36D256AFD2C4}" type="presParOf" srcId="{2BA8BEE9-2681-40AE-A97A-39B3033470DF}" destId="{5D397EDE-F9FD-43BE-9A91-503A19DFD221}" srcOrd="0" destOrd="0" presId="urn:microsoft.com/office/officeart/2005/8/layout/matrix1"/>
    <dgm:cxn modelId="{EF2990E1-CE8A-4FA0-BE50-FD12416C2612}" type="presParOf" srcId="{2BA8BEE9-2681-40AE-A97A-39B3033470DF}" destId="{CCE066AB-B238-4E9B-9B2B-581A4381CD40}" srcOrd="1" destOrd="0" presId="urn:microsoft.com/office/officeart/2005/8/layout/matrix1"/>
    <dgm:cxn modelId="{3362169F-225B-4B95-BD91-364F4A4D7579}" type="presParOf" srcId="{2BA8BEE9-2681-40AE-A97A-39B3033470DF}" destId="{749224F7-AF9C-4E6A-9C32-5D20FA4ECDAD}" srcOrd="2" destOrd="0" presId="urn:microsoft.com/office/officeart/2005/8/layout/matrix1"/>
    <dgm:cxn modelId="{405DD08B-C424-4F6F-8A7F-8D12CFBC34AA}" type="presParOf" srcId="{2BA8BEE9-2681-40AE-A97A-39B3033470DF}" destId="{76B3ADB2-62DF-4B3C-BD21-13F0F9EC002F}" srcOrd="3" destOrd="0" presId="urn:microsoft.com/office/officeart/2005/8/layout/matrix1"/>
    <dgm:cxn modelId="{EEFA8768-9914-4225-9E35-325550D12FF7}" type="presParOf" srcId="{2BA8BEE9-2681-40AE-A97A-39B3033470DF}" destId="{A5382B82-9DC2-4E42-ADA5-883CFCB1F5EB}" srcOrd="4" destOrd="0" presId="urn:microsoft.com/office/officeart/2005/8/layout/matrix1"/>
    <dgm:cxn modelId="{F8D45AFB-4F3D-4703-A987-1D45632B2B7F}" type="presParOf" srcId="{2BA8BEE9-2681-40AE-A97A-39B3033470DF}" destId="{DA5121A5-C0B5-4578-AA73-D25362A8ED02}" srcOrd="5" destOrd="0" presId="urn:microsoft.com/office/officeart/2005/8/layout/matrix1"/>
    <dgm:cxn modelId="{87BF5DC8-105D-441B-9E07-DCE08412A12D}" type="presParOf" srcId="{2BA8BEE9-2681-40AE-A97A-39B3033470DF}" destId="{6CE13078-7F1B-45E8-BBB4-B66EDC61E5E9}" srcOrd="6" destOrd="0" presId="urn:microsoft.com/office/officeart/2005/8/layout/matrix1"/>
    <dgm:cxn modelId="{967F80E9-D95F-4094-BE51-1AB25A525DED}" type="presParOf" srcId="{2BA8BEE9-2681-40AE-A97A-39B3033470DF}" destId="{6BA07570-7E6A-4FF4-AE47-06953AD9DD21}" srcOrd="7" destOrd="0" presId="urn:microsoft.com/office/officeart/2005/8/layout/matrix1"/>
    <dgm:cxn modelId="{0CD3C34B-59A3-4EE4-933B-B02EE20508EA}" type="presParOf" srcId="{0B27A0A1-D586-4030-8E4B-02B7A2796B7A}" destId="{8076FFCD-9227-4FE3-AC90-372DE81BF2C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3554F2-AADB-4D81-A933-1D3A2958CEE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EB77A2D1-79EF-4A00-BFDD-B991A52790B9}">
      <dgm:prSet phldrT="[Text]"/>
      <dgm:spPr/>
      <dgm:t>
        <a:bodyPr/>
        <a:lstStyle/>
        <a:p>
          <a:r>
            <a:rPr lang="de-DE" dirty="0"/>
            <a:t>Geschichts-unterricht</a:t>
          </a:r>
        </a:p>
      </dgm:t>
    </dgm:pt>
    <dgm:pt modelId="{C4585A7E-F1D1-4755-AFA7-3002D336B12B}" type="parTrans" cxnId="{56968738-E30A-4C35-849A-90CD043BE2A3}">
      <dgm:prSet/>
      <dgm:spPr/>
      <dgm:t>
        <a:bodyPr/>
        <a:lstStyle/>
        <a:p>
          <a:endParaRPr lang="de-DE"/>
        </a:p>
      </dgm:t>
    </dgm:pt>
    <dgm:pt modelId="{4116C67B-6010-4A7A-AEC1-CFDB29796E2F}" type="sibTrans" cxnId="{56968738-E30A-4C35-849A-90CD043BE2A3}">
      <dgm:prSet/>
      <dgm:spPr/>
      <dgm:t>
        <a:bodyPr/>
        <a:lstStyle/>
        <a:p>
          <a:endParaRPr lang="de-DE"/>
        </a:p>
      </dgm:t>
    </dgm:pt>
    <dgm:pt modelId="{F41F2251-77D9-47A6-ACCB-BB25A365EBA7}">
      <dgm:prSet phldrT="[Text]" custT="1"/>
      <dgm:spPr/>
      <dgm:t>
        <a:bodyPr/>
        <a:lstStyle/>
        <a:p>
          <a:endParaRPr lang="de-DE" sz="2000" dirty="0"/>
        </a:p>
        <a:p>
          <a:r>
            <a:rPr lang="de-DE" sz="1800" dirty="0"/>
            <a:t>Lernen an digitalen Medien</a:t>
          </a:r>
        </a:p>
        <a:p>
          <a:r>
            <a:rPr lang="de-DE" sz="1800" dirty="0"/>
            <a:t>(= Medien als</a:t>
          </a:r>
          <a:r>
            <a:rPr lang="de-DE" sz="1800" i="1" dirty="0"/>
            <a:t> Lernobjekt</a:t>
          </a:r>
          <a:r>
            <a:rPr lang="de-DE" sz="1800" dirty="0"/>
            <a:t>)</a:t>
          </a:r>
        </a:p>
        <a:p>
          <a:r>
            <a:rPr lang="de-DE" sz="1800" dirty="0">
              <a:sym typeface="Wingdings" panose="05000000000000000000" pitchFamily="2" charset="2"/>
            </a:rPr>
            <a:t> Analyse der Medien (</a:t>
          </a:r>
          <a:r>
            <a:rPr lang="de-DE" sz="1800" dirty="0" err="1">
              <a:sym typeface="Wingdings" panose="05000000000000000000" pitchFamily="2" charset="2"/>
            </a:rPr>
            <a:t>z.B.</a:t>
          </a:r>
          <a:r>
            <a:rPr lang="de-DE" sz="1800" dirty="0" err="1">
              <a:effectLst/>
              <a:ea typeface="Calibri" panose="020F0502020204030204" pitchFamily="34" charset="0"/>
            </a:rPr>
            <a:t>Filme</a:t>
          </a:r>
          <a:r>
            <a:rPr lang="de-DE" sz="1800" dirty="0">
              <a:effectLst/>
              <a:ea typeface="Calibri" panose="020F0502020204030204" pitchFamily="34" charset="0"/>
            </a:rPr>
            <a:t>, Podcasts, Postings, </a:t>
          </a:r>
          <a:r>
            <a:rPr lang="de-DE" sz="1800" dirty="0" err="1">
              <a:effectLst/>
              <a:ea typeface="Calibri" panose="020F0502020204030204" pitchFamily="34" charset="0"/>
            </a:rPr>
            <a:t>Youtube</a:t>
          </a:r>
          <a:r>
            <a:rPr lang="de-DE" sz="1800" dirty="0">
              <a:effectLst/>
              <a:ea typeface="Calibri" panose="020F0502020204030204" pitchFamily="34" charset="0"/>
            </a:rPr>
            <a:t>-Videos …)</a:t>
          </a:r>
          <a:endParaRPr lang="de-DE" sz="1800" dirty="0"/>
        </a:p>
      </dgm:t>
    </dgm:pt>
    <dgm:pt modelId="{E90725EC-28A0-416A-AB64-52C2B1F98899}" type="parTrans" cxnId="{9EE8DB3A-A5C6-4558-BAC0-2D137BABE71C}">
      <dgm:prSet/>
      <dgm:spPr/>
      <dgm:t>
        <a:bodyPr/>
        <a:lstStyle/>
        <a:p>
          <a:endParaRPr lang="de-DE"/>
        </a:p>
      </dgm:t>
    </dgm:pt>
    <dgm:pt modelId="{60ED1D49-C034-469C-ADAD-BBF5B8FDCA20}" type="sibTrans" cxnId="{9EE8DB3A-A5C6-4558-BAC0-2D137BABE71C}">
      <dgm:prSet/>
      <dgm:spPr/>
      <dgm:t>
        <a:bodyPr/>
        <a:lstStyle/>
        <a:p>
          <a:endParaRPr lang="de-DE"/>
        </a:p>
      </dgm:t>
    </dgm:pt>
    <dgm:pt modelId="{62856B34-3478-48B5-80DB-CEB56691AE2D}">
      <dgm:prSet phldrT="[Text]" phldr="1"/>
      <dgm:spPr/>
      <dgm:t>
        <a:bodyPr/>
        <a:lstStyle/>
        <a:p>
          <a:endParaRPr lang="de-DE" dirty="0"/>
        </a:p>
      </dgm:t>
    </dgm:pt>
    <dgm:pt modelId="{F0A790BE-2B9C-4FC1-B8B2-D079D42251F8}" type="parTrans" cxnId="{B6392605-5D93-423A-8029-F3A8A79D36A4}">
      <dgm:prSet/>
      <dgm:spPr/>
      <dgm:t>
        <a:bodyPr/>
        <a:lstStyle/>
        <a:p>
          <a:endParaRPr lang="de-DE"/>
        </a:p>
      </dgm:t>
    </dgm:pt>
    <dgm:pt modelId="{A2E3E36F-092D-4580-8AE4-8F1381021D1C}" type="sibTrans" cxnId="{B6392605-5D93-423A-8029-F3A8A79D36A4}">
      <dgm:prSet/>
      <dgm:spPr/>
      <dgm:t>
        <a:bodyPr/>
        <a:lstStyle/>
        <a:p>
          <a:endParaRPr lang="de-DE"/>
        </a:p>
      </dgm:t>
    </dgm:pt>
    <dgm:pt modelId="{6D1D0AE4-120D-47A3-8945-A87E8B7167EC}">
      <dgm:prSet/>
      <dgm:spPr/>
      <dgm:t>
        <a:bodyPr/>
        <a:lstStyle/>
        <a:p>
          <a:endParaRPr lang="de-DE" dirty="0"/>
        </a:p>
      </dgm:t>
    </dgm:pt>
    <dgm:pt modelId="{6D02C159-146E-4599-8CCD-B9BF75388CB9}" type="parTrans" cxnId="{0C42336F-BE31-4166-90AB-5426D082CE33}">
      <dgm:prSet/>
      <dgm:spPr/>
      <dgm:t>
        <a:bodyPr/>
        <a:lstStyle/>
        <a:p>
          <a:endParaRPr lang="de-DE"/>
        </a:p>
      </dgm:t>
    </dgm:pt>
    <dgm:pt modelId="{99996E67-42FD-4C25-913F-3274934E9B35}" type="sibTrans" cxnId="{0C42336F-BE31-4166-90AB-5426D082CE33}">
      <dgm:prSet/>
      <dgm:spPr/>
      <dgm:t>
        <a:bodyPr/>
        <a:lstStyle/>
        <a:p>
          <a:endParaRPr lang="de-DE"/>
        </a:p>
      </dgm:t>
    </dgm:pt>
    <dgm:pt modelId="{35F274C8-1F65-4EB1-9392-48A2E9F78FA5}">
      <dgm:prSet custT="1"/>
      <dgm:spPr/>
      <dgm:t>
        <a:bodyPr/>
        <a:lstStyle/>
        <a:p>
          <a:endParaRPr lang="de-DE" sz="1800" i="0" dirty="0"/>
        </a:p>
      </dgm:t>
    </dgm:pt>
    <dgm:pt modelId="{645BA951-FBDD-410B-BBD0-051B5CFAB00C}" type="parTrans" cxnId="{4085CCA3-CA37-40BF-97E2-01F7F72CEF1F}">
      <dgm:prSet/>
      <dgm:spPr/>
      <dgm:t>
        <a:bodyPr/>
        <a:lstStyle/>
        <a:p>
          <a:endParaRPr lang="de-DE"/>
        </a:p>
      </dgm:t>
    </dgm:pt>
    <dgm:pt modelId="{F6401070-D769-4450-9F6E-6B0F8FD8B722}" type="sibTrans" cxnId="{4085CCA3-CA37-40BF-97E2-01F7F72CEF1F}">
      <dgm:prSet/>
      <dgm:spPr/>
      <dgm:t>
        <a:bodyPr/>
        <a:lstStyle/>
        <a:p>
          <a:endParaRPr lang="de-DE"/>
        </a:p>
      </dgm:t>
    </dgm:pt>
    <dgm:pt modelId="{9D69ED0E-5B82-446A-8BFE-F1FC99886CC7}">
      <dgm:prSet phldrT="[Text]" custT="1"/>
      <dgm:spPr/>
      <dgm:t>
        <a:bodyPr/>
        <a:lstStyle/>
        <a:p>
          <a:r>
            <a:rPr lang="de-DE" sz="1800" dirty="0"/>
            <a:t>Lernen mit digitalen Medien</a:t>
          </a:r>
        </a:p>
        <a:p>
          <a:r>
            <a:rPr lang="de-DE" sz="1800" dirty="0"/>
            <a:t>(= Medien als</a:t>
          </a:r>
          <a:r>
            <a:rPr lang="de-DE" sz="1800" i="1" dirty="0"/>
            <a:t> Lern- und Denkwerkzeug)</a:t>
          </a:r>
        </a:p>
        <a:p>
          <a:r>
            <a:rPr lang="de-DE" sz="1800" i="0" dirty="0">
              <a:sym typeface="Wingdings" panose="05000000000000000000" pitchFamily="2" charset="2"/>
            </a:rPr>
            <a:t> Werkzeug</a:t>
          </a:r>
          <a:endParaRPr lang="de-DE" sz="1800" i="0" dirty="0"/>
        </a:p>
      </dgm:t>
    </dgm:pt>
    <dgm:pt modelId="{ECD5C704-C89A-41EF-B530-800D5ED656D7}" type="sibTrans" cxnId="{C50A0773-F65D-4E6F-ABF8-3472A74EA7A6}">
      <dgm:prSet/>
      <dgm:spPr/>
      <dgm:t>
        <a:bodyPr/>
        <a:lstStyle/>
        <a:p>
          <a:endParaRPr lang="de-DE"/>
        </a:p>
      </dgm:t>
    </dgm:pt>
    <dgm:pt modelId="{403A0085-1F88-4C31-99C6-2D05F62DB2B2}" type="parTrans" cxnId="{C50A0773-F65D-4E6F-ABF8-3472A74EA7A6}">
      <dgm:prSet/>
      <dgm:spPr/>
      <dgm:t>
        <a:bodyPr/>
        <a:lstStyle/>
        <a:p>
          <a:endParaRPr lang="de-DE"/>
        </a:p>
      </dgm:t>
    </dgm:pt>
    <dgm:pt modelId="{32A25E27-2D20-44F9-B241-2A261AC9EBBD}">
      <dgm:prSet phldrT="[Text]" custT="1"/>
      <dgm:spPr/>
      <dgm:t>
        <a:bodyPr/>
        <a:lstStyle/>
        <a:p>
          <a:r>
            <a:rPr lang="de-DE" sz="1800" dirty="0"/>
            <a:t>Lernen über digitale Medien</a:t>
          </a:r>
        </a:p>
        <a:p>
          <a:r>
            <a:rPr lang="de-DE" sz="1800" dirty="0"/>
            <a:t>(= Medien als</a:t>
          </a:r>
          <a:r>
            <a:rPr lang="de-DE" sz="1800" i="1" dirty="0"/>
            <a:t> Lerninhalt</a:t>
          </a:r>
          <a:r>
            <a:rPr lang="de-DE" sz="1800" dirty="0"/>
            <a:t>)</a:t>
          </a:r>
        </a:p>
        <a:p>
          <a:r>
            <a:rPr lang="de-DE" sz="1800" dirty="0">
              <a:sym typeface="Wingdings" panose="05000000000000000000" pitchFamily="2" charset="2"/>
            </a:rPr>
            <a:t> historische Dimension,</a:t>
          </a:r>
        </a:p>
        <a:p>
          <a:r>
            <a:rPr lang="de-DE" sz="1800" dirty="0">
              <a:sym typeface="Wingdings" panose="05000000000000000000" pitchFamily="2" charset="2"/>
            </a:rPr>
            <a:t>Gattungsspezifik</a:t>
          </a:r>
          <a:endParaRPr lang="de-DE" sz="1800" i="0" dirty="0"/>
        </a:p>
      </dgm:t>
    </dgm:pt>
    <dgm:pt modelId="{1C494A41-5C9C-4EDD-8862-5CFAE436DDD7}" type="parTrans" cxnId="{C94046EC-ACFB-47F1-B1FE-E3686C4C67B9}">
      <dgm:prSet/>
      <dgm:spPr/>
      <dgm:t>
        <a:bodyPr/>
        <a:lstStyle/>
        <a:p>
          <a:endParaRPr lang="de-DE"/>
        </a:p>
      </dgm:t>
    </dgm:pt>
    <dgm:pt modelId="{72774433-8014-46EA-BFB0-58E2867E6D69}" type="sibTrans" cxnId="{C94046EC-ACFB-47F1-B1FE-E3686C4C67B9}">
      <dgm:prSet/>
      <dgm:spPr/>
      <dgm:t>
        <a:bodyPr/>
        <a:lstStyle/>
        <a:p>
          <a:endParaRPr lang="de-DE"/>
        </a:p>
      </dgm:t>
    </dgm:pt>
    <dgm:pt modelId="{8143B71D-6804-46BC-A97F-718DF4167833}">
      <dgm:prSet custT="1"/>
      <dgm:spPr/>
      <dgm:t>
        <a:bodyPr/>
        <a:lstStyle/>
        <a:p>
          <a:r>
            <a:rPr lang="de-DE" sz="1800" dirty="0"/>
            <a:t>Lernen im digitalen Medium</a:t>
          </a:r>
        </a:p>
        <a:p>
          <a:r>
            <a:rPr lang="de-DE" sz="1800" dirty="0"/>
            <a:t>(= Medien als</a:t>
          </a:r>
          <a:r>
            <a:rPr lang="de-DE" sz="1800" i="1" dirty="0"/>
            <a:t> Umwelt </a:t>
          </a:r>
          <a:r>
            <a:rPr lang="de-DE" sz="1800" i="0" dirty="0"/>
            <a:t>für Lern- und Denkprozesse)</a:t>
          </a:r>
        </a:p>
        <a:p>
          <a:r>
            <a:rPr lang="de-DE" sz="1800" i="0" dirty="0">
              <a:sym typeface="Wingdings" panose="05000000000000000000" pitchFamily="2" charset="2"/>
            </a:rPr>
            <a:t> Denk- und Lernraum</a:t>
          </a:r>
          <a:endParaRPr lang="de-DE" sz="1800" dirty="0"/>
        </a:p>
        <a:p>
          <a:endParaRPr lang="de-DE" sz="1800" dirty="0"/>
        </a:p>
      </dgm:t>
    </dgm:pt>
    <dgm:pt modelId="{4BADCF82-DC20-4779-B47C-86440438D265}" type="parTrans" cxnId="{A95765A2-F2CB-43F8-8ACD-51B67B698AD4}">
      <dgm:prSet/>
      <dgm:spPr/>
      <dgm:t>
        <a:bodyPr/>
        <a:lstStyle/>
        <a:p>
          <a:endParaRPr lang="de-DE"/>
        </a:p>
      </dgm:t>
    </dgm:pt>
    <dgm:pt modelId="{4CA5E2FA-C0AD-4C91-B1FC-D42BA752A076}" type="sibTrans" cxnId="{A95765A2-F2CB-43F8-8ACD-51B67B698AD4}">
      <dgm:prSet/>
      <dgm:spPr/>
      <dgm:t>
        <a:bodyPr/>
        <a:lstStyle/>
        <a:p>
          <a:endParaRPr lang="de-DE"/>
        </a:p>
      </dgm:t>
    </dgm:pt>
    <dgm:pt modelId="{01D15BB5-D986-432B-A894-C4CF26D091E1}">
      <dgm:prSet/>
      <dgm:spPr/>
      <dgm:t>
        <a:bodyPr/>
        <a:lstStyle/>
        <a:p>
          <a:endParaRPr lang="de-DE"/>
        </a:p>
      </dgm:t>
    </dgm:pt>
    <dgm:pt modelId="{CD532268-C902-44A0-8FDA-B5A7E893A4EF}" type="parTrans" cxnId="{DAD74ED3-6272-43B8-ACE3-C6A5033D2947}">
      <dgm:prSet/>
      <dgm:spPr/>
      <dgm:t>
        <a:bodyPr/>
        <a:lstStyle/>
        <a:p>
          <a:endParaRPr lang="de-DE"/>
        </a:p>
      </dgm:t>
    </dgm:pt>
    <dgm:pt modelId="{02659AD5-05DF-4427-889B-D0C72ADE26D5}" type="sibTrans" cxnId="{DAD74ED3-6272-43B8-ACE3-C6A5033D2947}">
      <dgm:prSet/>
      <dgm:spPr/>
      <dgm:t>
        <a:bodyPr/>
        <a:lstStyle/>
        <a:p>
          <a:endParaRPr lang="de-DE"/>
        </a:p>
      </dgm:t>
    </dgm:pt>
    <dgm:pt modelId="{46490552-697B-439B-88B8-A071BEF17BA0}">
      <dgm:prSet/>
      <dgm:spPr/>
      <dgm:t>
        <a:bodyPr/>
        <a:lstStyle/>
        <a:p>
          <a:endParaRPr lang="de-DE"/>
        </a:p>
      </dgm:t>
    </dgm:pt>
    <dgm:pt modelId="{B98AF149-98DC-43C0-9944-7B6E2693A249}" type="parTrans" cxnId="{2C9FC147-FD0B-40E2-A6AB-15CDAFDC1751}">
      <dgm:prSet/>
      <dgm:spPr/>
      <dgm:t>
        <a:bodyPr/>
        <a:lstStyle/>
        <a:p>
          <a:endParaRPr lang="de-DE"/>
        </a:p>
      </dgm:t>
    </dgm:pt>
    <dgm:pt modelId="{A1E8B514-7052-417F-B3A7-6BEAF1F6E782}" type="sibTrans" cxnId="{2C9FC147-FD0B-40E2-A6AB-15CDAFDC1751}">
      <dgm:prSet/>
      <dgm:spPr/>
      <dgm:t>
        <a:bodyPr/>
        <a:lstStyle/>
        <a:p>
          <a:endParaRPr lang="de-DE"/>
        </a:p>
      </dgm:t>
    </dgm:pt>
    <dgm:pt modelId="{D410FE12-F8AE-4226-A8E5-3F29E1A7FE8C}">
      <dgm:prSet/>
      <dgm:spPr/>
      <dgm:t>
        <a:bodyPr/>
        <a:lstStyle/>
        <a:p>
          <a:endParaRPr lang="de-DE"/>
        </a:p>
      </dgm:t>
    </dgm:pt>
    <dgm:pt modelId="{0D2CBBE1-DE2A-46D8-9B12-B6613563056C}" type="parTrans" cxnId="{8FE2365F-42DD-4931-81DC-35C2757DE02F}">
      <dgm:prSet/>
      <dgm:spPr/>
      <dgm:t>
        <a:bodyPr/>
        <a:lstStyle/>
        <a:p>
          <a:endParaRPr lang="de-DE"/>
        </a:p>
      </dgm:t>
    </dgm:pt>
    <dgm:pt modelId="{052C7FB0-864E-41AD-8AD3-78983DD2CB0D}" type="sibTrans" cxnId="{8FE2365F-42DD-4931-81DC-35C2757DE02F}">
      <dgm:prSet/>
      <dgm:spPr/>
      <dgm:t>
        <a:bodyPr/>
        <a:lstStyle/>
        <a:p>
          <a:endParaRPr lang="de-DE"/>
        </a:p>
      </dgm:t>
    </dgm:pt>
    <dgm:pt modelId="{0B27A0A1-D586-4030-8E4B-02B7A2796B7A}" type="pres">
      <dgm:prSet presAssocID="{D93554F2-AADB-4D81-A933-1D3A2958CEE3}" presName="diagram" presStyleCnt="0">
        <dgm:presLayoutVars>
          <dgm:chMax val="1"/>
          <dgm:dir/>
          <dgm:animLvl val="ctr"/>
          <dgm:resizeHandles val="exact"/>
        </dgm:presLayoutVars>
      </dgm:prSet>
      <dgm:spPr/>
    </dgm:pt>
    <dgm:pt modelId="{2BA8BEE9-2681-40AE-A97A-39B3033470DF}" type="pres">
      <dgm:prSet presAssocID="{D93554F2-AADB-4D81-A933-1D3A2958CEE3}" presName="matrix" presStyleCnt="0"/>
      <dgm:spPr/>
    </dgm:pt>
    <dgm:pt modelId="{5D397EDE-F9FD-43BE-9A91-503A19DFD221}" type="pres">
      <dgm:prSet presAssocID="{D93554F2-AADB-4D81-A933-1D3A2958CEE3}" presName="tile1" presStyleLbl="node1" presStyleIdx="0" presStyleCnt="4"/>
      <dgm:spPr/>
    </dgm:pt>
    <dgm:pt modelId="{CCE066AB-B238-4E9B-9B2B-581A4381CD40}" type="pres">
      <dgm:prSet presAssocID="{D93554F2-AADB-4D81-A933-1D3A2958CEE3}" presName="tile1text" presStyleLbl="node1" presStyleIdx="0" presStyleCnt="4">
        <dgm:presLayoutVars>
          <dgm:chMax val="0"/>
          <dgm:chPref val="0"/>
          <dgm:bulletEnabled val="1"/>
        </dgm:presLayoutVars>
      </dgm:prSet>
      <dgm:spPr/>
    </dgm:pt>
    <dgm:pt modelId="{749224F7-AF9C-4E6A-9C32-5D20FA4ECDAD}" type="pres">
      <dgm:prSet presAssocID="{D93554F2-AADB-4D81-A933-1D3A2958CEE3}" presName="tile2" presStyleLbl="node1" presStyleIdx="1" presStyleCnt="4"/>
      <dgm:spPr/>
    </dgm:pt>
    <dgm:pt modelId="{76B3ADB2-62DF-4B3C-BD21-13F0F9EC002F}" type="pres">
      <dgm:prSet presAssocID="{D93554F2-AADB-4D81-A933-1D3A2958CEE3}" presName="tile2text" presStyleLbl="node1" presStyleIdx="1" presStyleCnt="4">
        <dgm:presLayoutVars>
          <dgm:chMax val="0"/>
          <dgm:chPref val="0"/>
          <dgm:bulletEnabled val="1"/>
        </dgm:presLayoutVars>
      </dgm:prSet>
      <dgm:spPr/>
    </dgm:pt>
    <dgm:pt modelId="{A5382B82-9DC2-4E42-ADA5-883CFCB1F5EB}" type="pres">
      <dgm:prSet presAssocID="{D93554F2-AADB-4D81-A933-1D3A2958CEE3}" presName="tile3" presStyleLbl="node1" presStyleIdx="2" presStyleCnt="4"/>
      <dgm:spPr/>
    </dgm:pt>
    <dgm:pt modelId="{DA5121A5-C0B5-4578-AA73-D25362A8ED02}" type="pres">
      <dgm:prSet presAssocID="{D93554F2-AADB-4D81-A933-1D3A2958CEE3}" presName="tile3text" presStyleLbl="node1" presStyleIdx="2" presStyleCnt="4">
        <dgm:presLayoutVars>
          <dgm:chMax val="0"/>
          <dgm:chPref val="0"/>
          <dgm:bulletEnabled val="1"/>
        </dgm:presLayoutVars>
      </dgm:prSet>
      <dgm:spPr/>
    </dgm:pt>
    <dgm:pt modelId="{6CE13078-7F1B-45E8-BBB4-B66EDC61E5E9}" type="pres">
      <dgm:prSet presAssocID="{D93554F2-AADB-4D81-A933-1D3A2958CEE3}" presName="tile4" presStyleLbl="node1" presStyleIdx="3" presStyleCnt="4"/>
      <dgm:spPr/>
    </dgm:pt>
    <dgm:pt modelId="{6BA07570-7E6A-4FF4-AE47-06953AD9DD21}" type="pres">
      <dgm:prSet presAssocID="{D93554F2-AADB-4D81-A933-1D3A2958CEE3}" presName="tile4text" presStyleLbl="node1" presStyleIdx="3" presStyleCnt="4">
        <dgm:presLayoutVars>
          <dgm:chMax val="0"/>
          <dgm:chPref val="0"/>
          <dgm:bulletEnabled val="1"/>
        </dgm:presLayoutVars>
      </dgm:prSet>
      <dgm:spPr/>
    </dgm:pt>
    <dgm:pt modelId="{8076FFCD-9227-4FE3-AC90-372DE81BF2CA}" type="pres">
      <dgm:prSet presAssocID="{D93554F2-AADB-4D81-A933-1D3A2958CEE3}" presName="centerTile" presStyleLbl="fgShp" presStyleIdx="0" presStyleCnt="1" custScaleX="70874" custScaleY="85049">
        <dgm:presLayoutVars>
          <dgm:chMax val="0"/>
          <dgm:chPref val="0"/>
        </dgm:presLayoutVars>
      </dgm:prSet>
      <dgm:spPr/>
    </dgm:pt>
  </dgm:ptLst>
  <dgm:cxnLst>
    <dgm:cxn modelId="{B6392605-5D93-423A-8029-F3A8A79D36A4}" srcId="{EB77A2D1-79EF-4A00-BFDD-B991A52790B9}" destId="{62856B34-3478-48B5-80DB-CEB56691AE2D}" srcOrd="9" destOrd="0" parTransId="{F0A790BE-2B9C-4FC1-B8B2-D079D42251F8}" sibTransId="{A2E3E36F-092D-4580-8AE4-8F1381021D1C}"/>
    <dgm:cxn modelId="{3101041C-342D-4B15-8244-3A679D38BD78}" type="presOf" srcId="{F41F2251-77D9-47A6-ACCB-BB25A365EBA7}" destId="{5D397EDE-F9FD-43BE-9A91-503A19DFD221}" srcOrd="0" destOrd="0" presId="urn:microsoft.com/office/officeart/2005/8/layout/matrix1"/>
    <dgm:cxn modelId="{7094D432-2139-4E44-9E90-D3894A9DC2BA}" type="presOf" srcId="{8143B71D-6804-46BC-A97F-718DF4167833}" destId="{6BA07570-7E6A-4FF4-AE47-06953AD9DD21}" srcOrd="1" destOrd="0" presId="urn:microsoft.com/office/officeart/2005/8/layout/matrix1"/>
    <dgm:cxn modelId="{56968738-E30A-4C35-849A-90CD043BE2A3}" srcId="{D93554F2-AADB-4D81-A933-1D3A2958CEE3}" destId="{EB77A2D1-79EF-4A00-BFDD-B991A52790B9}" srcOrd="0" destOrd="0" parTransId="{C4585A7E-F1D1-4755-AFA7-3002D336B12B}" sibTransId="{4116C67B-6010-4A7A-AEC1-CFDB29796E2F}"/>
    <dgm:cxn modelId="{9EE8DB3A-A5C6-4558-BAC0-2D137BABE71C}" srcId="{EB77A2D1-79EF-4A00-BFDD-B991A52790B9}" destId="{F41F2251-77D9-47A6-ACCB-BB25A365EBA7}" srcOrd="0" destOrd="0" parTransId="{E90725EC-28A0-416A-AB64-52C2B1F98899}" sibTransId="{60ED1D49-C034-469C-ADAD-BBF5B8FDCA20}"/>
    <dgm:cxn modelId="{6E6E953F-08C9-4C27-8456-AA41F4A7CC9C}" type="presOf" srcId="{9D69ED0E-5B82-446A-8BFE-F1FC99886CC7}" destId="{749224F7-AF9C-4E6A-9C32-5D20FA4ECDAD}" srcOrd="0" destOrd="0" presId="urn:microsoft.com/office/officeart/2005/8/layout/matrix1"/>
    <dgm:cxn modelId="{8FE2365F-42DD-4931-81DC-35C2757DE02F}" srcId="{EB77A2D1-79EF-4A00-BFDD-B991A52790B9}" destId="{D410FE12-F8AE-4226-A8E5-3F29E1A7FE8C}" srcOrd="4" destOrd="0" parTransId="{0D2CBBE1-DE2A-46D8-9B12-B6613563056C}" sibTransId="{052C7FB0-864E-41AD-8AD3-78983DD2CB0D}"/>
    <dgm:cxn modelId="{E1BE3566-5E91-4D64-82BA-535200339778}" type="presOf" srcId="{EB77A2D1-79EF-4A00-BFDD-B991A52790B9}" destId="{8076FFCD-9227-4FE3-AC90-372DE81BF2CA}" srcOrd="0" destOrd="0" presId="urn:microsoft.com/office/officeart/2005/8/layout/matrix1"/>
    <dgm:cxn modelId="{2C9FC147-FD0B-40E2-A6AB-15CDAFDC1751}" srcId="{EB77A2D1-79EF-4A00-BFDD-B991A52790B9}" destId="{46490552-697B-439B-88B8-A071BEF17BA0}" srcOrd="6" destOrd="0" parTransId="{B98AF149-98DC-43C0-9944-7B6E2693A249}" sibTransId="{A1E8B514-7052-417F-B3A7-6BEAF1F6E782}"/>
    <dgm:cxn modelId="{9562F76D-4AB8-4F05-BB07-65BF2F5BCB26}" type="presOf" srcId="{8143B71D-6804-46BC-A97F-718DF4167833}" destId="{6CE13078-7F1B-45E8-BBB4-B66EDC61E5E9}" srcOrd="0" destOrd="0" presId="urn:microsoft.com/office/officeart/2005/8/layout/matrix1"/>
    <dgm:cxn modelId="{0C42336F-BE31-4166-90AB-5426D082CE33}" srcId="{EB77A2D1-79EF-4A00-BFDD-B991A52790B9}" destId="{6D1D0AE4-120D-47A3-8945-A87E8B7167EC}" srcOrd="8" destOrd="0" parTransId="{6D02C159-146E-4599-8CCD-B9BF75388CB9}" sibTransId="{99996E67-42FD-4C25-913F-3274934E9B35}"/>
    <dgm:cxn modelId="{C50A0773-F65D-4E6F-ABF8-3472A74EA7A6}" srcId="{EB77A2D1-79EF-4A00-BFDD-B991A52790B9}" destId="{9D69ED0E-5B82-446A-8BFE-F1FC99886CC7}" srcOrd="1" destOrd="0" parTransId="{403A0085-1F88-4C31-99C6-2D05F62DB2B2}" sibTransId="{ECD5C704-C89A-41EF-B530-800D5ED656D7}"/>
    <dgm:cxn modelId="{0708427D-8DBB-4B4E-B4C3-8535B6718C00}" type="presOf" srcId="{32A25E27-2D20-44F9-B241-2A261AC9EBBD}" destId="{A5382B82-9DC2-4E42-ADA5-883CFCB1F5EB}" srcOrd="0" destOrd="0" presId="urn:microsoft.com/office/officeart/2005/8/layout/matrix1"/>
    <dgm:cxn modelId="{3B81C09E-6EE3-45B7-AAC9-364F275B3991}" type="presOf" srcId="{D93554F2-AADB-4D81-A933-1D3A2958CEE3}" destId="{0B27A0A1-D586-4030-8E4B-02B7A2796B7A}" srcOrd="0" destOrd="0" presId="urn:microsoft.com/office/officeart/2005/8/layout/matrix1"/>
    <dgm:cxn modelId="{A95765A2-F2CB-43F8-8ACD-51B67B698AD4}" srcId="{EB77A2D1-79EF-4A00-BFDD-B991A52790B9}" destId="{8143B71D-6804-46BC-A97F-718DF4167833}" srcOrd="3" destOrd="0" parTransId="{4BADCF82-DC20-4779-B47C-86440438D265}" sibTransId="{4CA5E2FA-C0AD-4C91-B1FC-D42BA752A076}"/>
    <dgm:cxn modelId="{4085CCA3-CA37-40BF-97E2-01F7F72CEF1F}" srcId="{EB77A2D1-79EF-4A00-BFDD-B991A52790B9}" destId="{35F274C8-1F65-4EB1-9392-48A2E9F78FA5}" srcOrd="7" destOrd="0" parTransId="{645BA951-FBDD-410B-BBD0-051B5CFAB00C}" sibTransId="{F6401070-D769-4450-9F6E-6B0F8FD8B722}"/>
    <dgm:cxn modelId="{9D7AE2AD-2F31-443C-901E-980BFCFB31C0}" type="presOf" srcId="{32A25E27-2D20-44F9-B241-2A261AC9EBBD}" destId="{DA5121A5-C0B5-4578-AA73-D25362A8ED02}" srcOrd="1" destOrd="0" presId="urn:microsoft.com/office/officeart/2005/8/layout/matrix1"/>
    <dgm:cxn modelId="{337466B7-8443-4760-8FBF-F391E683F22C}" type="presOf" srcId="{F41F2251-77D9-47A6-ACCB-BB25A365EBA7}" destId="{CCE066AB-B238-4E9B-9B2B-581A4381CD40}" srcOrd="1" destOrd="0" presId="urn:microsoft.com/office/officeart/2005/8/layout/matrix1"/>
    <dgm:cxn modelId="{B3A5E7BC-1EC5-425C-AE1D-71E80815B703}" type="presOf" srcId="{9D69ED0E-5B82-446A-8BFE-F1FC99886CC7}" destId="{76B3ADB2-62DF-4B3C-BD21-13F0F9EC002F}" srcOrd="1" destOrd="0" presId="urn:microsoft.com/office/officeart/2005/8/layout/matrix1"/>
    <dgm:cxn modelId="{DAD74ED3-6272-43B8-ACE3-C6A5033D2947}" srcId="{EB77A2D1-79EF-4A00-BFDD-B991A52790B9}" destId="{01D15BB5-D986-432B-A894-C4CF26D091E1}" srcOrd="5" destOrd="0" parTransId="{CD532268-C902-44A0-8FDA-B5A7E893A4EF}" sibTransId="{02659AD5-05DF-4427-889B-D0C72ADE26D5}"/>
    <dgm:cxn modelId="{C94046EC-ACFB-47F1-B1FE-E3686C4C67B9}" srcId="{EB77A2D1-79EF-4A00-BFDD-B991A52790B9}" destId="{32A25E27-2D20-44F9-B241-2A261AC9EBBD}" srcOrd="2" destOrd="0" parTransId="{1C494A41-5C9C-4EDD-8862-5CFAE436DDD7}" sibTransId="{72774433-8014-46EA-BFB0-58E2867E6D69}"/>
    <dgm:cxn modelId="{F6B5A8FC-A89F-4F4F-A9F6-2CBEF74B58EC}" type="presParOf" srcId="{0B27A0A1-D586-4030-8E4B-02B7A2796B7A}" destId="{2BA8BEE9-2681-40AE-A97A-39B3033470DF}" srcOrd="0" destOrd="0" presId="urn:microsoft.com/office/officeart/2005/8/layout/matrix1"/>
    <dgm:cxn modelId="{B2DB9572-76FD-40EC-9512-36D256AFD2C4}" type="presParOf" srcId="{2BA8BEE9-2681-40AE-A97A-39B3033470DF}" destId="{5D397EDE-F9FD-43BE-9A91-503A19DFD221}" srcOrd="0" destOrd="0" presId="urn:microsoft.com/office/officeart/2005/8/layout/matrix1"/>
    <dgm:cxn modelId="{EF2990E1-CE8A-4FA0-BE50-FD12416C2612}" type="presParOf" srcId="{2BA8BEE9-2681-40AE-A97A-39B3033470DF}" destId="{CCE066AB-B238-4E9B-9B2B-581A4381CD40}" srcOrd="1" destOrd="0" presId="urn:microsoft.com/office/officeart/2005/8/layout/matrix1"/>
    <dgm:cxn modelId="{3362169F-225B-4B95-BD91-364F4A4D7579}" type="presParOf" srcId="{2BA8BEE9-2681-40AE-A97A-39B3033470DF}" destId="{749224F7-AF9C-4E6A-9C32-5D20FA4ECDAD}" srcOrd="2" destOrd="0" presId="urn:microsoft.com/office/officeart/2005/8/layout/matrix1"/>
    <dgm:cxn modelId="{405DD08B-C424-4F6F-8A7F-8D12CFBC34AA}" type="presParOf" srcId="{2BA8BEE9-2681-40AE-A97A-39B3033470DF}" destId="{76B3ADB2-62DF-4B3C-BD21-13F0F9EC002F}" srcOrd="3" destOrd="0" presId="urn:microsoft.com/office/officeart/2005/8/layout/matrix1"/>
    <dgm:cxn modelId="{EEFA8768-9914-4225-9E35-325550D12FF7}" type="presParOf" srcId="{2BA8BEE9-2681-40AE-A97A-39B3033470DF}" destId="{A5382B82-9DC2-4E42-ADA5-883CFCB1F5EB}" srcOrd="4" destOrd="0" presId="urn:microsoft.com/office/officeart/2005/8/layout/matrix1"/>
    <dgm:cxn modelId="{F8D45AFB-4F3D-4703-A987-1D45632B2B7F}" type="presParOf" srcId="{2BA8BEE9-2681-40AE-A97A-39B3033470DF}" destId="{DA5121A5-C0B5-4578-AA73-D25362A8ED02}" srcOrd="5" destOrd="0" presId="urn:microsoft.com/office/officeart/2005/8/layout/matrix1"/>
    <dgm:cxn modelId="{87BF5DC8-105D-441B-9E07-DCE08412A12D}" type="presParOf" srcId="{2BA8BEE9-2681-40AE-A97A-39B3033470DF}" destId="{6CE13078-7F1B-45E8-BBB4-B66EDC61E5E9}" srcOrd="6" destOrd="0" presId="urn:microsoft.com/office/officeart/2005/8/layout/matrix1"/>
    <dgm:cxn modelId="{967F80E9-D95F-4094-BE51-1AB25A525DED}" type="presParOf" srcId="{2BA8BEE9-2681-40AE-A97A-39B3033470DF}" destId="{6BA07570-7E6A-4FF4-AE47-06953AD9DD21}" srcOrd="7" destOrd="0" presId="urn:microsoft.com/office/officeart/2005/8/layout/matrix1"/>
    <dgm:cxn modelId="{0CD3C34B-59A3-4EE4-933B-B02EE20508EA}" type="presParOf" srcId="{0B27A0A1-D586-4030-8E4B-02B7A2796B7A}" destId="{8076FFCD-9227-4FE3-AC90-372DE81BF2C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97EDE-F9FD-43BE-9A91-503A19DFD221}">
      <dsp:nvSpPr>
        <dsp:cNvPr id="0" name=""/>
        <dsp:cNvSpPr/>
      </dsp:nvSpPr>
      <dsp:spPr>
        <a:xfrm rot="16200000">
          <a:off x="488026" y="-488026"/>
          <a:ext cx="2132124" cy="3108176"/>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de-DE" sz="2000" kern="1200" dirty="0"/>
        </a:p>
        <a:p>
          <a:pPr marL="0" lvl="0" indent="0" algn="ctr" defTabSz="889000">
            <a:lnSpc>
              <a:spcPct val="90000"/>
            </a:lnSpc>
            <a:spcBef>
              <a:spcPct val="0"/>
            </a:spcBef>
            <a:spcAft>
              <a:spcPct val="35000"/>
            </a:spcAft>
            <a:buNone/>
          </a:pPr>
          <a:r>
            <a:rPr lang="de-DE" sz="1800" kern="1200" dirty="0"/>
            <a:t>Lernen an digitalen Medien</a:t>
          </a:r>
        </a:p>
        <a:p>
          <a:pPr marL="0" lvl="0" indent="0" algn="ctr" defTabSz="889000">
            <a:lnSpc>
              <a:spcPct val="90000"/>
            </a:lnSpc>
            <a:spcBef>
              <a:spcPct val="0"/>
            </a:spcBef>
            <a:spcAft>
              <a:spcPct val="35000"/>
            </a:spcAft>
            <a:buNone/>
          </a:pPr>
          <a:r>
            <a:rPr lang="de-DE" sz="1800" kern="1200" dirty="0"/>
            <a:t>(= Medien als</a:t>
          </a:r>
          <a:r>
            <a:rPr lang="de-DE" sz="1800" i="1" kern="1200" dirty="0"/>
            <a:t> Lernobjekt</a:t>
          </a:r>
          <a:r>
            <a:rPr lang="de-DE" sz="1800" kern="1200" dirty="0"/>
            <a:t>)</a:t>
          </a:r>
        </a:p>
      </dsp:txBody>
      <dsp:txXfrm rot="5400000">
        <a:off x="0" y="0"/>
        <a:ext cx="3108176" cy="1599093"/>
      </dsp:txXfrm>
    </dsp:sp>
    <dsp:sp modelId="{749224F7-AF9C-4E6A-9C32-5D20FA4ECDAD}">
      <dsp:nvSpPr>
        <dsp:cNvPr id="0" name=""/>
        <dsp:cNvSpPr/>
      </dsp:nvSpPr>
      <dsp:spPr>
        <a:xfrm>
          <a:off x="3108176" y="0"/>
          <a:ext cx="3108176" cy="2132124"/>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de-DE" sz="1800" kern="1200" dirty="0"/>
        </a:p>
        <a:p>
          <a:pPr marL="0" lvl="0" indent="0" algn="ctr" defTabSz="800100">
            <a:lnSpc>
              <a:spcPct val="90000"/>
            </a:lnSpc>
            <a:spcBef>
              <a:spcPct val="0"/>
            </a:spcBef>
            <a:spcAft>
              <a:spcPct val="35000"/>
            </a:spcAft>
            <a:buNone/>
          </a:pPr>
          <a:r>
            <a:rPr lang="de-DE" sz="1800" kern="1200" dirty="0"/>
            <a:t>Lernen mit digitalen Medien</a:t>
          </a:r>
        </a:p>
        <a:p>
          <a:pPr marL="0" lvl="0" indent="0" algn="ctr" defTabSz="800100">
            <a:lnSpc>
              <a:spcPct val="90000"/>
            </a:lnSpc>
            <a:spcBef>
              <a:spcPct val="0"/>
            </a:spcBef>
            <a:spcAft>
              <a:spcPct val="35000"/>
            </a:spcAft>
            <a:buNone/>
          </a:pPr>
          <a:r>
            <a:rPr lang="de-DE" sz="1800" kern="1200" dirty="0"/>
            <a:t>(= Medien als</a:t>
          </a:r>
          <a:r>
            <a:rPr lang="de-DE" sz="1800" i="1" kern="1200" dirty="0"/>
            <a:t> Lern- und Denkwerkzeug)</a:t>
          </a:r>
        </a:p>
      </dsp:txBody>
      <dsp:txXfrm>
        <a:off x="3108176" y="0"/>
        <a:ext cx="3108176" cy="1599093"/>
      </dsp:txXfrm>
    </dsp:sp>
    <dsp:sp modelId="{A5382B82-9DC2-4E42-ADA5-883CFCB1F5EB}">
      <dsp:nvSpPr>
        <dsp:cNvPr id="0" name=""/>
        <dsp:cNvSpPr/>
      </dsp:nvSpPr>
      <dsp:spPr>
        <a:xfrm rot="10800000">
          <a:off x="0" y="2132124"/>
          <a:ext cx="3108176" cy="2132124"/>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dirty="0"/>
            <a:t>Lernen über digitale Medien</a:t>
          </a:r>
        </a:p>
        <a:p>
          <a:pPr marL="0" lvl="0" indent="0" algn="ctr" defTabSz="800100">
            <a:lnSpc>
              <a:spcPct val="90000"/>
            </a:lnSpc>
            <a:spcBef>
              <a:spcPct val="0"/>
            </a:spcBef>
            <a:spcAft>
              <a:spcPct val="35000"/>
            </a:spcAft>
            <a:buNone/>
          </a:pPr>
          <a:r>
            <a:rPr lang="de-DE" sz="1800" kern="1200" dirty="0"/>
            <a:t>(= Medien als</a:t>
          </a:r>
          <a:r>
            <a:rPr lang="de-DE" sz="1800" i="1" kern="1200" dirty="0"/>
            <a:t> Lerninhalt</a:t>
          </a:r>
          <a:r>
            <a:rPr lang="de-DE" sz="1800" kern="1200" dirty="0"/>
            <a:t>)</a:t>
          </a:r>
        </a:p>
      </dsp:txBody>
      <dsp:txXfrm rot="10800000">
        <a:off x="0" y="2665155"/>
        <a:ext cx="3108176" cy="1599093"/>
      </dsp:txXfrm>
    </dsp:sp>
    <dsp:sp modelId="{6CE13078-7F1B-45E8-BBB4-B66EDC61E5E9}">
      <dsp:nvSpPr>
        <dsp:cNvPr id="0" name=""/>
        <dsp:cNvSpPr/>
      </dsp:nvSpPr>
      <dsp:spPr>
        <a:xfrm rot="5400000">
          <a:off x="3596202" y="1644098"/>
          <a:ext cx="2132124" cy="3108176"/>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dirty="0"/>
            <a:t>Lernen im digitalen Medium</a:t>
          </a:r>
        </a:p>
        <a:p>
          <a:pPr marL="0" lvl="0" indent="0" algn="ctr" defTabSz="800100">
            <a:lnSpc>
              <a:spcPct val="90000"/>
            </a:lnSpc>
            <a:spcBef>
              <a:spcPct val="0"/>
            </a:spcBef>
            <a:spcAft>
              <a:spcPct val="35000"/>
            </a:spcAft>
            <a:buNone/>
          </a:pPr>
          <a:r>
            <a:rPr lang="de-DE" sz="1800" kern="1200" dirty="0"/>
            <a:t>(= Medien als</a:t>
          </a:r>
          <a:r>
            <a:rPr lang="de-DE" sz="1800" i="1" kern="1200" dirty="0"/>
            <a:t> Umwelt </a:t>
          </a:r>
          <a:r>
            <a:rPr lang="de-DE" sz="1800" i="0" kern="1200" dirty="0"/>
            <a:t>für Lern- und Denkprozesse)</a:t>
          </a:r>
        </a:p>
        <a:p>
          <a:pPr marL="0" lvl="0" indent="0" algn="ctr" defTabSz="800100">
            <a:lnSpc>
              <a:spcPct val="90000"/>
            </a:lnSpc>
            <a:spcBef>
              <a:spcPct val="0"/>
            </a:spcBef>
            <a:spcAft>
              <a:spcPct val="35000"/>
            </a:spcAft>
            <a:buNone/>
          </a:pPr>
          <a:endParaRPr lang="de-DE" sz="1800" kern="1200" dirty="0"/>
        </a:p>
      </dsp:txBody>
      <dsp:txXfrm rot="-5400000">
        <a:off x="3108176" y="2665154"/>
        <a:ext cx="3108176" cy="1599093"/>
      </dsp:txXfrm>
    </dsp:sp>
    <dsp:sp modelId="{8076FFCD-9227-4FE3-AC90-372DE81BF2CA}">
      <dsp:nvSpPr>
        <dsp:cNvPr id="0" name=""/>
        <dsp:cNvSpPr/>
      </dsp:nvSpPr>
      <dsp:spPr>
        <a:xfrm>
          <a:off x="2447309" y="1678786"/>
          <a:ext cx="1321733" cy="906675"/>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Geschichts-unterricht</a:t>
          </a:r>
        </a:p>
      </dsp:txBody>
      <dsp:txXfrm>
        <a:off x="2491569" y="1723046"/>
        <a:ext cx="1233213" cy="8181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97EDE-F9FD-43BE-9A91-503A19DFD221}">
      <dsp:nvSpPr>
        <dsp:cNvPr id="0" name=""/>
        <dsp:cNvSpPr/>
      </dsp:nvSpPr>
      <dsp:spPr>
        <a:xfrm rot="16200000">
          <a:off x="508000" y="-508000"/>
          <a:ext cx="2032000" cy="3048000"/>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de-DE" sz="2000" kern="1200" dirty="0"/>
        </a:p>
        <a:p>
          <a:pPr marL="0" lvl="0" indent="0" algn="ctr" defTabSz="889000">
            <a:lnSpc>
              <a:spcPct val="90000"/>
            </a:lnSpc>
            <a:spcBef>
              <a:spcPct val="0"/>
            </a:spcBef>
            <a:spcAft>
              <a:spcPct val="35000"/>
            </a:spcAft>
            <a:buNone/>
          </a:pPr>
          <a:r>
            <a:rPr lang="de-DE" sz="1600" kern="1200" dirty="0"/>
            <a:t>Lernen an digitalen Medien</a:t>
          </a:r>
        </a:p>
        <a:p>
          <a:pPr marL="0" lvl="0" indent="0" algn="ctr" defTabSz="889000">
            <a:lnSpc>
              <a:spcPct val="90000"/>
            </a:lnSpc>
            <a:spcBef>
              <a:spcPct val="0"/>
            </a:spcBef>
            <a:spcAft>
              <a:spcPct val="35000"/>
            </a:spcAft>
            <a:buNone/>
          </a:pPr>
          <a:r>
            <a:rPr lang="de-DE" sz="1600" kern="1200" dirty="0"/>
            <a:t>(= Medien als</a:t>
          </a:r>
          <a:r>
            <a:rPr lang="de-DE" sz="1600" i="1" kern="1200" dirty="0"/>
            <a:t> Lernobjekt</a:t>
          </a:r>
          <a:r>
            <a:rPr lang="de-DE" sz="1600" kern="1200" dirty="0"/>
            <a:t>)</a:t>
          </a:r>
        </a:p>
        <a:p>
          <a:pPr marL="0" lvl="0" indent="0" algn="ctr" defTabSz="889000">
            <a:lnSpc>
              <a:spcPct val="90000"/>
            </a:lnSpc>
            <a:spcBef>
              <a:spcPct val="0"/>
            </a:spcBef>
            <a:spcAft>
              <a:spcPct val="35000"/>
            </a:spcAft>
            <a:buNone/>
          </a:pPr>
          <a:r>
            <a:rPr lang="de-DE" sz="1600" kern="1200" dirty="0">
              <a:sym typeface="Wingdings" panose="05000000000000000000" pitchFamily="2" charset="2"/>
            </a:rPr>
            <a:t> Analyse der Medien (</a:t>
          </a:r>
          <a:r>
            <a:rPr lang="de-DE" sz="1600" kern="1200" dirty="0" err="1">
              <a:sym typeface="Wingdings" panose="05000000000000000000" pitchFamily="2" charset="2"/>
            </a:rPr>
            <a:t>z.B.</a:t>
          </a:r>
          <a:r>
            <a:rPr lang="de-DE" sz="1600" kern="1200" dirty="0" err="1">
              <a:effectLst/>
              <a:ea typeface="Calibri" panose="020F0502020204030204" pitchFamily="34" charset="0"/>
            </a:rPr>
            <a:t>Filme</a:t>
          </a:r>
          <a:r>
            <a:rPr lang="de-DE" sz="1600" kern="1200" dirty="0">
              <a:effectLst/>
              <a:ea typeface="Calibri" panose="020F0502020204030204" pitchFamily="34" charset="0"/>
            </a:rPr>
            <a:t>, Podcasts, Postings, </a:t>
          </a:r>
          <a:r>
            <a:rPr lang="de-DE" sz="1600" kern="1200" dirty="0" err="1">
              <a:effectLst/>
              <a:ea typeface="Calibri" panose="020F0502020204030204" pitchFamily="34" charset="0"/>
            </a:rPr>
            <a:t>Youtube</a:t>
          </a:r>
          <a:r>
            <a:rPr lang="de-DE" sz="1600" kern="1200" dirty="0">
              <a:effectLst/>
              <a:ea typeface="Calibri" panose="020F0502020204030204" pitchFamily="34" charset="0"/>
            </a:rPr>
            <a:t>-Videos …)</a:t>
          </a:r>
          <a:endParaRPr lang="de-DE" sz="1600" kern="1200" dirty="0"/>
        </a:p>
      </dsp:txBody>
      <dsp:txXfrm rot="5400000">
        <a:off x="0" y="0"/>
        <a:ext cx="3048000" cy="1524000"/>
      </dsp:txXfrm>
    </dsp:sp>
    <dsp:sp modelId="{749224F7-AF9C-4E6A-9C32-5D20FA4ECDAD}">
      <dsp:nvSpPr>
        <dsp:cNvPr id="0" name=""/>
        <dsp:cNvSpPr/>
      </dsp:nvSpPr>
      <dsp:spPr>
        <a:xfrm>
          <a:off x="3048000" y="0"/>
          <a:ext cx="3048000" cy="2032000"/>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de-DE" sz="1800" kern="1200" dirty="0"/>
        </a:p>
      </dsp:txBody>
      <dsp:txXfrm>
        <a:off x="3048000" y="0"/>
        <a:ext cx="3048000" cy="1524000"/>
      </dsp:txXfrm>
    </dsp:sp>
    <dsp:sp modelId="{A5382B82-9DC2-4E42-ADA5-883CFCB1F5EB}">
      <dsp:nvSpPr>
        <dsp:cNvPr id="0" name=""/>
        <dsp:cNvSpPr/>
      </dsp:nvSpPr>
      <dsp:spPr>
        <a:xfrm rot="10800000">
          <a:off x="0" y="2032000"/>
          <a:ext cx="3048000" cy="2032000"/>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de-DE" sz="1800" i="0" kern="1200" dirty="0"/>
        </a:p>
      </dsp:txBody>
      <dsp:txXfrm rot="10800000">
        <a:off x="0" y="2539999"/>
        <a:ext cx="3048000" cy="1524000"/>
      </dsp:txXfrm>
    </dsp:sp>
    <dsp:sp modelId="{6CE13078-7F1B-45E8-BBB4-B66EDC61E5E9}">
      <dsp:nvSpPr>
        <dsp:cNvPr id="0" name=""/>
        <dsp:cNvSpPr/>
      </dsp:nvSpPr>
      <dsp:spPr>
        <a:xfrm rot="5400000">
          <a:off x="3556000" y="1523999"/>
          <a:ext cx="2032000" cy="3048000"/>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de-DE" sz="1800" i="0" kern="1200" dirty="0"/>
        </a:p>
      </dsp:txBody>
      <dsp:txXfrm rot="-5400000">
        <a:off x="3048000" y="2539999"/>
        <a:ext cx="3048000" cy="1524000"/>
      </dsp:txXfrm>
    </dsp:sp>
    <dsp:sp modelId="{8076FFCD-9227-4FE3-AC90-372DE81BF2CA}">
      <dsp:nvSpPr>
        <dsp:cNvPr id="0" name=""/>
        <dsp:cNvSpPr/>
      </dsp:nvSpPr>
      <dsp:spPr>
        <a:xfrm>
          <a:off x="2133600" y="1523999"/>
          <a:ext cx="1828800" cy="1016000"/>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kern="1200" dirty="0"/>
            <a:t>Geschichts-unterricht</a:t>
          </a:r>
        </a:p>
      </dsp:txBody>
      <dsp:txXfrm>
        <a:off x="2183197" y="1573596"/>
        <a:ext cx="1729606" cy="916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97EDE-F9FD-43BE-9A91-503A19DFD221}">
      <dsp:nvSpPr>
        <dsp:cNvPr id="0" name=""/>
        <dsp:cNvSpPr/>
      </dsp:nvSpPr>
      <dsp:spPr>
        <a:xfrm rot="16200000">
          <a:off x="518113" y="-518113"/>
          <a:ext cx="2132124" cy="3168351"/>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de-DE" sz="2000" kern="1200" dirty="0"/>
        </a:p>
        <a:p>
          <a:pPr marL="0" lvl="0" indent="0" algn="ctr" defTabSz="889000">
            <a:lnSpc>
              <a:spcPct val="90000"/>
            </a:lnSpc>
            <a:spcBef>
              <a:spcPct val="0"/>
            </a:spcBef>
            <a:spcAft>
              <a:spcPct val="35000"/>
            </a:spcAft>
            <a:buNone/>
          </a:pPr>
          <a:r>
            <a:rPr lang="de-DE" sz="1800" kern="1200" dirty="0"/>
            <a:t>Lernen an digitalen Medien</a:t>
          </a:r>
        </a:p>
        <a:p>
          <a:pPr marL="0" lvl="0" indent="0" algn="ctr" defTabSz="889000">
            <a:lnSpc>
              <a:spcPct val="90000"/>
            </a:lnSpc>
            <a:spcBef>
              <a:spcPct val="0"/>
            </a:spcBef>
            <a:spcAft>
              <a:spcPct val="35000"/>
            </a:spcAft>
            <a:buNone/>
          </a:pPr>
          <a:r>
            <a:rPr lang="de-DE" sz="1800" kern="1200" dirty="0"/>
            <a:t>(= Medien als</a:t>
          </a:r>
          <a:r>
            <a:rPr lang="de-DE" sz="1800" i="1" kern="1200" dirty="0"/>
            <a:t> Lernobjekt</a:t>
          </a:r>
          <a:r>
            <a:rPr lang="de-DE" sz="1800" kern="1200" dirty="0"/>
            <a:t>)</a:t>
          </a:r>
        </a:p>
        <a:p>
          <a:pPr marL="0" lvl="0" indent="0" algn="ctr" defTabSz="889000">
            <a:lnSpc>
              <a:spcPct val="90000"/>
            </a:lnSpc>
            <a:spcBef>
              <a:spcPct val="0"/>
            </a:spcBef>
            <a:spcAft>
              <a:spcPct val="35000"/>
            </a:spcAft>
            <a:buNone/>
          </a:pPr>
          <a:r>
            <a:rPr lang="de-DE" sz="1800" kern="1200" dirty="0">
              <a:sym typeface="Wingdings" panose="05000000000000000000" pitchFamily="2" charset="2"/>
            </a:rPr>
            <a:t> Analyse der Medien (</a:t>
          </a:r>
          <a:r>
            <a:rPr lang="de-DE" sz="1800" kern="1200" dirty="0" err="1">
              <a:sym typeface="Wingdings" panose="05000000000000000000" pitchFamily="2" charset="2"/>
            </a:rPr>
            <a:t>z.B.</a:t>
          </a:r>
          <a:r>
            <a:rPr lang="de-DE" sz="1800" kern="1200" dirty="0" err="1">
              <a:effectLst/>
              <a:ea typeface="Calibri" panose="020F0502020204030204" pitchFamily="34" charset="0"/>
            </a:rPr>
            <a:t>Filme</a:t>
          </a:r>
          <a:r>
            <a:rPr lang="de-DE" sz="1800" kern="1200" dirty="0">
              <a:effectLst/>
              <a:ea typeface="Calibri" panose="020F0502020204030204" pitchFamily="34" charset="0"/>
            </a:rPr>
            <a:t>, Podcasts, Postings, </a:t>
          </a:r>
          <a:r>
            <a:rPr lang="de-DE" sz="1800" kern="1200" dirty="0" err="1">
              <a:effectLst/>
              <a:ea typeface="Calibri" panose="020F0502020204030204" pitchFamily="34" charset="0"/>
            </a:rPr>
            <a:t>Youtube</a:t>
          </a:r>
          <a:r>
            <a:rPr lang="de-DE" sz="1800" kern="1200" dirty="0">
              <a:effectLst/>
              <a:ea typeface="Calibri" panose="020F0502020204030204" pitchFamily="34" charset="0"/>
            </a:rPr>
            <a:t>-Videos …)</a:t>
          </a:r>
          <a:endParaRPr lang="de-DE" sz="1800" kern="1200" dirty="0"/>
        </a:p>
      </dsp:txBody>
      <dsp:txXfrm rot="5400000">
        <a:off x="0" y="0"/>
        <a:ext cx="3168351" cy="1599093"/>
      </dsp:txXfrm>
    </dsp:sp>
    <dsp:sp modelId="{749224F7-AF9C-4E6A-9C32-5D20FA4ECDAD}">
      <dsp:nvSpPr>
        <dsp:cNvPr id="0" name=""/>
        <dsp:cNvSpPr/>
      </dsp:nvSpPr>
      <dsp:spPr>
        <a:xfrm>
          <a:off x="3168351" y="0"/>
          <a:ext cx="3168351" cy="2132124"/>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dirty="0"/>
            <a:t>Lernen mit digitalen Medien</a:t>
          </a:r>
        </a:p>
        <a:p>
          <a:pPr marL="0" lvl="0" indent="0" algn="ctr" defTabSz="800100">
            <a:lnSpc>
              <a:spcPct val="90000"/>
            </a:lnSpc>
            <a:spcBef>
              <a:spcPct val="0"/>
            </a:spcBef>
            <a:spcAft>
              <a:spcPct val="35000"/>
            </a:spcAft>
            <a:buNone/>
          </a:pPr>
          <a:r>
            <a:rPr lang="de-DE" sz="1800" kern="1200" dirty="0"/>
            <a:t>(= Medien als</a:t>
          </a:r>
          <a:r>
            <a:rPr lang="de-DE" sz="1800" i="1" kern="1200" dirty="0"/>
            <a:t> Lern- und Denkwerkzeug)</a:t>
          </a:r>
        </a:p>
        <a:p>
          <a:pPr marL="0" lvl="0" indent="0" algn="ctr" defTabSz="800100">
            <a:lnSpc>
              <a:spcPct val="90000"/>
            </a:lnSpc>
            <a:spcBef>
              <a:spcPct val="0"/>
            </a:spcBef>
            <a:spcAft>
              <a:spcPct val="35000"/>
            </a:spcAft>
            <a:buNone/>
          </a:pPr>
          <a:r>
            <a:rPr lang="de-DE" sz="1800" i="0" kern="1200" dirty="0">
              <a:sym typeface="Wingdings" panose="05000000000000000000" pitchFamily="2" charset="2"/>
            </a:rPr>
            <a:t> Online Lernen (z.B. in</a:t>
          </a:r>
          <a:r>
            <a:rPr lang="de-DE" sz="1800" kern="1200" dirty="0"/>
            <a:t> Blogs, Foren …)</a:t>
          </a:r>
          <a:endParaRPr lang="de-DE" sz="1800" i="0" kern="1200" dirty="0"/>
        </a:p>
      </dsp:txBody>
      <dsp:txXfrm>
        <a:off x="3168351" y="0"/>
        <a:ext cx="3168351" cy="1599093"/>
      </dsp:txXfrm>
    </dsp:sp>
    <dsp:sp modelId="{A5382B82-9DC2-4E42-ADA5-883CFCB1F5EB}">
      <dsp:nvSpPr>
        <dsp:cNvPr id="0" name=""/>
        <dsp:cNvSpPr/>
      </dsp:nvSpPr>
      <dsp:spPr>
        <a:xfrm rot="10800000">
          <a:off x="0" y="2132124"/>
          <a:ext cx="3168351" cy="2132124"/>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de-DE" sz="1800" i="0" kern="1200" dirty="0"/>
        </a:p>
      </dsp:txBody>
      <dsp:txXfrm rot="10800000">
        <a:off x="0" y="2665155"/>
        <a:ext cx="3168351" cy="1599093"/>
      </dsp:txXfrm>
    </dsp:sp>
    <dsp:sp modelId="{6CE13078-7F1B-45E8-BBB4-B66EDC61E5E9}">
      <dsp:nvSpPr>
        <dsp:cNvPr id="0" name=""/>
        <dsp:cNvSpPr/>
      </dsp:nvSpPr>
      <dsp:spPr>
        <a:xfrm rot="5400000">
          <a:off x="3686465" y="1614010"/>
          <a:ext cx="2132124" cy="3168351"/>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de-DE" sz="2000" kern="1200" dirty="0"/>
        </a:p>
      </dsp:txBody>
      <dsp:txXfrm rot="-5400000">
        <a:off x="3168352" y="2665154"/>
        <a:ext cx="3168351" cy="1599093"/>
      </dsp:txXfrm>
    </dsp:sp>
    <dsp:sp modelId="{8076FFCD-9227-4FE3-AC90-372DE81BF2CA}">
      <dsp:nvSpPr>
        <dsp:cNvPr id="0" name=""/>
        <dsp:cNvSpPr/>
      </dsp:nvSpPr>
      <dsp:spPr>
        <a:xfrm>
          <a:off x="2344986" y="1754343"/>
          <a:ext cx="1646731" cy="755560"/>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Geschichts-unterricht</a:t>
          </a:r>
        </a:p>
      </dsp:txBody>
      <dsp:txXfrm>
        <a:off x="2381869" y="1791226"/>
        <a:ext cx="1572965" cy="681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97EDE-F9FD-43BE-9A91-503A19DFD221}">
      <dsp:nvSpPr>
        <dsp:cNvPr id="0" name=""/>
        <dsp:cNvSpPr/>
      </dsp:nvSpPr>
      <dsp:spPr>
        <a:xfrm rot="16200000">
          <a:off x="568383" y="-568383"/>
          <a:ext cx="2211604" cy="3348372"/>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de-DE" sz="2000" kern="1200" dirty="0"/>
        </a:p>
        <a:p>
          <a:pPr marL="0" lvl="0" indent="0" algn="ctr" defTabSz="889000">
            <a:lnSpc>
              <a:spcPct val="90000"/>
            </a:lnSpc>
            <a:spcBef>
              <a:spcPct val="0"/>
            </a:spcBef>
            <a:spcAft>
              <a:spcPct val="35000"/>
            </a:spcAft>
            <a:buNone/>
          </a:pPr>
          <a:r>
            <a:rPr lang="de-DE" sz="1800" kern="1200" dirty="0"/>
            <a:t>Lernen an digitalen Medien</a:t>
          </a:r>
        </a:p>
        <a:p>
          <a:pPr marL="0" lvl="0" indent="0" algn="ctr" defTabSz="889000">
            <a:lnSpc>
              <a:spcPct val="90000"/>
            </a:lnSpc>
            <a:spcBef>
              <a:spcPct val="0"/>
            </a:spcBef>
            <a:spcAft>
              <a:spcPct val="35000"/>
            </a:spcAft>
            <a:buNone/>
          </a:pPr>
          <a:r>
            <a:rPr lang="de-DE" sz="1800" kern="1200" dirty="0"/>
            <a:t>(= Medien als</a:t>
          </a:r>
          <a:r>
            <a:rPr lang="de-DE" sz="1800" i="1" kern="1200" dirty="0"/>
            <a:t> Lernobjekt</a:t>
          </a:r>
          <a:r>
            <a:rPr lang="de-DE" sz="1800" kern="1200" dirty="0"/>
            <a:t>)</a:t>
          </a:r>
        </a:p>
        <a:p>
          <a:pPr marL="0" lvl="0" indent="0" algn="ctr" defTabSz="889000">
            <a:lnSpc>
              <a:spcPct val="90000"/>
            </a:lnSpc>
            <a:spcBef>
              <a:spcPct val="0"/>
            </a:spcBef>
            <a:spcAft>
              <a:spcPct val="35000"/>
            </a:spcAft>
            <a:buNone/>
          </a:pPr>
          <a:r>
            <a:rPr lang="de-DE" sz="1800" kern="1200" dirty="0">
              <a:sym typeface="Wingdings" panose="05000000000000000000" pitchFamily="2" charset="2"/>
            </a:rPr>
            <a:t> Analyse der Medien (</a:t>
          </a:r>
          <a:r>
            <a:rPr lang="de-DE" sz="1800" kern="1200" dirty="0" err="1">
              <a:sym typeface="Wingdings" panose="05000000000000000000" pitchFamily="2" charset="2"/>
            </a:rPr>
            <a:t>z.B.</a:t>
          </a:r>
          <a:r>
            <a:rPr lang="de-DE" sz="1800" kern="1200" dirty="0" err="1">
              <a:effectLst/>
              <a:ea typeface="Calibri" panose="020F0502020204030204" pitchFamily="34" charset="0"/>
            </a:rPr>
            <a:t>Filme</a:t>
          </a:r>
          <a:r>
            <a:rPr lang="de-DE" sz="1800" kern="1200" dirty="0">
              <a:effectLst/>
              <a:ea typeface="Calibri" panose="020F0502020204030204" pitchFamily="34" charset="0"/>
            </a:rPr>
            <a:t>, Podcasts, Postings, </a:t>
          </a:r>
          <a:r>
            <a:rPr lang="de-DE" sz="1800" kern="1200" dirty="0" err="1">
              <a:effectLst/>
              <a:ea typeface="Calibri" panose="020F0502020204030204" pitchFamily="34" charset="0"/>
            </a:rPr>
            <a:t>Youtube</a:t>
          </a:r>
          <a:r>
            <a:rPr lang="de-DE" sz="1800" kern="1200" dirty="0">
              <a:effectLst/>
              <a:ea typeface="Calibri" panose="020F0502020204030204" pitchFamily="34" charset="0"/>
            </a:rPr>
            <a:t>-Videos …)</a:t>
          </a:r>
          <a:endParaRPr lang="de-DE" sz="1800" kern="1200" dirty="0"/>
        </a:p>
      </dsp:txBody>
      <dsp:txXfrm rot="5400000">
        <a:off x="0" y="0"/>
        <a:ext cx="3348372" cy="1658703"/>
      </dsp:txXfrm>
    </dsp:sp>
    <dsp:sp modelId="{749224F7-AF9C-4E6A-9C32-5D20FA4ECDAD}">
      <dsp:nvSpPr>
        <dsp:cNvPr id="0" name=""/>
        <dsp:cNvSpPr/>
      </dsp:nvSpPr>
      <dsp:spPr>
        <a:xfrm>
          <a:off x="3348372" y="0"/>
          <a:ext cx="3348372" cy="2211604"/>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dirty="0"/>
            <a:t>Lernen mit digitalen Medien</a:t>
          </a:r>
        </a:p>
        <a:p>
          <a:pPr marL="0" lvl="0" indent="0" algn="ctr" defTabSz="800100">
            <a:lnSpc>
              <a:spcPct val="90000"/>
            </a:lnSpc>
            <a:spcBef>
              <a:spcPct val="0"/>
            </a:spcBef>
            <a:spcAft>
              <a:spcPct val="35000"/>
            </a:spcAft>
            <a:buNone/>
          </a:pPr>
          <a:r>
            <a:rPr lang="de-DE" sz="1800" kern="1200" dirty="0"/>
            <a:t>(= Medien als</a:t>
          </a:r>
          <a:r>
            <a:rPr lang="de-DE" sz="1800" i="1" kern="1200" dirty="0"/>
            <a:t> Lern- und Denkwerkzeug)</a:t>
          </a:r>
        </a:p>
        <a:p>
          <a:pPr marL="0" lvl="0" indent="0" algn="ctr" defTabSz="800100">
            <a:lnSpc>
              <a:spcPct val="90000"/>
            </a:lnSpc>
            <a:spcBef>
              <a:spcPct val="0"/>
            </a:spcBef>
            <a:spcAft>
              <a:spcPct val="35000"/>
            </a:spcAft>
            <a:buNone/>
          </a:pPr>
          <a:r>
            <a:rPr lang="de-DE" sz="1800" i="0" kern="1200" dirty="0">
              <a:sym typeface="Wingdings" panose="05000000000000000000" pitchFamily="2" charset="2"/>
            </a:rPr>
            <a:t> Online Lernen (z.B. in</a:t>
          </a:r>
          <a:r>
            <a:rPr lang="de-DE" sz="1800" kern="1200" dirty="0"/>
            <a:t> Blogs, Foren …)</a:t>
          </a:r>
          <a:endParaRPr lang="de-DE" sz="1800" i="0" kern="1200" dirty="0"/>
        </a:p>
      </dsp:txBody>
      <dsp:txXfrm>
        <a:off x="3348372" y="0"/>
        <a:ext cx="3348372" cy="1658703"/>
      </dsp:txXfrm>
    </dsp:sp>
    <dsp:sp modelId="{A5382B82-9DC2-4E42-ADA5-883CFCB1F5EB}">
      <dsp:nvSpPr>
        <dsp:cNvPr id="0" name=""/>
        <dsp:cNvSpPr/>
      </dsp:nvSpPr>
      <dsp:spPr>
        <a:xfrm rot="10800000">
          <a:off x="0" y="2211604"/>
          <a:ext cx="3348372" cy="2211604"/>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dirty="0"/>
            <a:t>Lernen über digitale Medien</a:t>
          </a:r>
        </a:p>
        <a:p>
          <a:pPr marL="0" lvl="0" indent="0" algn="ctr" defTabSz="800100">
            <a:lnSpc>
              <a:spcPct val="90000"/>
            </a:lnSpc>
            <a:spcBef>
              <a:spcPct val="0"/>
            </a:spcBef>
            <a:spcAft>
              <a:spcPct val="35000"/>
            </a:spcAft>
            <a:buNone/>
          </a:pPr>
          <a:r>
            <a:rPr lang="de-DE" sz="1800" kern="1200" dirty="0"/>
            <a:t>(= Medien als</a:t>
          </a:r>
          <a:r>
            <a:rPr lang="de-DE" sz="1800" i="1" kern="1200" dirty="0"/>
            <a:t> Lerninhalt</a:t>
          </a:r>
          <a:r>
            <a:rPr lang="de-DE" sz="1800" kern="1200" dirty="0"/>
            <a:t>)</a:t>
          </a:r>
        </a:p>
        <a:p>
          <a:pPr marL="0" lvl="0" indent="0" algn="ctr" defTabSz="800100">
            <a:lnSpc>
              <a:spcPct val="90000"/>
            </a:lnSpc>
            <a:spcBef>
              <a:spcPct val="0"/>
            </a:spcBef>
            <a:spcAft>
              <a:spcPct val="35000"/>
            </a:spcAft>
            <a:buNone/>
          </a:pPr>
          <a:r>
            <a:rPr lang="de-DE" sz="1800" kern="1200" dirty="0">
              <a:sym typeface="Wingdings" panose="05000000000000000000" pitchFamily="2" charset="2"/>
            </a:rPr>
            <a:t> historische Dimension,</a:t>
          </a:r>
        </a:p>
        <a:p>
          <a:pPr marL="0" lvl="0" indent="0" algn="ctr" defTabSz="800100">
            <a:lnSpc>
              <a:spcPct val="90000"/>
            </a:lnSpc>
            <a:spcBef>
              <a:spcPct val="0"/>
            </a:spcBef>
            <a:spcAft>
              <a:spcPct val="35000"/>
            </a:spcAft>
            <a:buNone/>
          </a:pPr>
          <a:r>
            <a:rPr lang="de-DE" sz="1800" kern="1200" dirty="0">
              <a:sym typeface="Wingdings" panose="05000000000000000000" pitchFamily="2" charset="2"/>
            </a:rPr>
            <a:t>gattungsspezifische Angebote</a:t>
          </a:r>
          <a:endParaRPr lang="de-DE" sz="1800" i="0" kern="1200" dirty="0"/>
        </a:p>
      </dsp:txBody>
      <dsp:txXfrm rot="10800000">
        <a:off x="0" y="2764505"/>
        <a:ext cx="3348372" cy="1658703"/>
      </dsp:txXfrm>
    </dsp:sp>
    <dsp:sp modelId="{6CE13078-7F1B-45E8-BBB4-B66EDC61E5E9}">
      <dsp:nvSpPr>
        <dsp:cNvPr id="0" name=""/>
        <dsp:cNvSpPr/>
      </dsp:nvSpPr>
      <dsp:spPr>
        <a:xfrm rot="5400000">
          <a:off x="3916755" y="1643220"/>
          <a:ext cx="2211604" cy="3348372"/>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de-DE" sz="2000" kern="1200" dirty="0"/>
        </a:p>
      </dsp:txBody>
      <dsp:txXfrm rot="-5400000">
        <a:off x="3348372" y="2764505"/>
        <a:ext cx="3348372" cy="1658703"/>
      </dsp:txXfrm>
    </dsp:sp>
    <dsp:sp modelId="{8076FFCD-9227-4FE3-AC90-372DE81BF2CA}">
      <dsp:nvSpPr>
        <dsp:cNvPr id="0" name=""/>
        <dsp:cNvSpPr/>
      </dsp:nvSpPr>
      <dsp:spPr>
        <a:xfrm>
          <a:off x="2557329" y="1741367"/>
          <a:ext cx="1582085" cy="940473"/>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Geschichts-unterricht</a:t>
          </a:r>
        </a:p>
      </dsp:txBody>
      <dsp:txXfrm>
        <a:off x="2603239" y="1787277"/>
        <a:ext cx="1490265" cy="8486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97EDE-F9FD-43BE-9A91-503A19DFD221}">
      <dsp:nvSpPr>
        <dsp:cNvPr id="0" name=""/>
        <dsp:cNvSpPr/>
      </dsp:nvSpPr>
      <dsp:spPr>
        <a:xfrm rot="16200000">
          <a:off x="488026" y="-488026"/>
          <a:ext cx="2132124" cy="3108176"/>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de-DE" sz="2000" kern="1200" dirty="0"/>
        </a:p>
        <a:p>
          <a:pPr marL="0" lvl="0" indent="0" algn="ctr" defTabSz="889000">
            <a:lnSpc>
              <a:spcPct val="90000"/>
            </a:lnSpc>
            <a:spcBef>
              <a:spcPct val="0"/>
            </a:spcBef>
            <a:spcAft>
              <a:spcPct val="35000"/>
            </a:spcAft>
            <a:buNone/>
          </a:pPr>
          <a:r>
            <a:rPr lang="de-DE" sz="1800" kern="1200" dirty="0"/>
            <a:t>Lernen an digitalen Medien</a:t>
          </a:r>
        </a:p>
        <a:p>
          <a:pPr marL="0" lvl="0" indent="0" algn="ctr" defTabSz="889000">
            <a:lnSpc>
              <a:spcPct val="90000"/>
            </a:lnSpc>
            <a:spcBef>
              <a:spcPct val="0"/>
            </a:spcBef>
            <a:spcAft>
              <a:spcPct val="35000"/>
            </a:spcAft>
            <a:buNone/>
          </a:pPr>
          <a:r>
            <a:rPr lang="de-DE" sz="1800" kern="1200" dirty="0"/>
            <a:t>(= Medien als</a:t>
          </a:r>
          <a:r>
            <a:rPr lang="de-DE" sz="1800" i="1" kern="1200" dirty="0"/>
            <a:t> Lernobjekt</a:t>
          </a:r>
          <a:r>
            <a:rPr lang="de-DE" sz="1800" kern="1200" dirty="0"/>
            <a:t>)</a:t>
          </a:r>
        </a:p>
        <a:p>
          <a:pPr marL="0" lvl="0" indent="0" algn="ctr" defTabSz="889000">
            <a:lnSpc>
              <a:spcPct val="90000"/>
            </a:lnSpc>
            <a:spcBef>
              <a:spcPct val="0"/>
            </a:spcBef>
            <a:spcAft>
              <a:spcPct val="35000"/>
            </a:spcAft>
            <a:buNone/>
          </a:pPr>
          <a:r>
            <a:rPr lang="de-DE" sz="1800" kern="1200" dirty="0">
              <a:sym typeface="Wingdings" panose="05000000000000000000" pitchFamily="2" charset="2"/>
            </a:rPr>
            <a:t> Analyse der Medien (</a:t>
          </a:r>
          <a:r>
            <a:rPr lang="de-DE" sz="1800" kern="1200" dirty="0" err="1">
              <a:sym typeface="Wingdings" panose="05000000000000000000" pitchFamily="2" charset="2"/>
            </a:rPr>
            <a:t>z.B.</a:t>
          </a:r>
          <a:r>
            <a:rPr lang="de-DE" sz="1800" kern="1200" dirty="0" err="1">
              <a:effectLst/>
              <a:ea typeface="Calibri" panose="020F0502020204030204" pitchFamily="34" charset="0"/>
            </a:rPr>
            <a:t>Filme</a:t>
          </a:r>
          <a:r>
            <a:rPr lang="de-DE" sz="1800" kern="1200" dirty="0">
              <a:effectLst/>
              <a:ea typeface="Calibri" panose="020F0502020204030204" pitchFamily="34" charset="0"/>
            </a:rPr>
            <a:t>, Podcasts, Postings, </a:t>
          </a:r>
          <a:r>
            <a:rPr lang="de-DE" sz="1800" kern="1200" dirty="0" err="1">
              <a:effectLst/>
              <a:ea typeface="Calibri" panose="020F0502020204030204" pitchFamily="34" charset="0"/>
            </a:rPr>
            <a:t>Youtube</a:t>
          </a:r>
          <a:r>
            <a:rPr lang="de-DE" sz="1800" kern="1200" dirty="0">
              <a:effectLst/>
              <a:ea typeface="Calibri" panose="020F0502020204030204" pitchFamily="34" charset="0"/>
            </a:rPr>
            <a:t>-Videos …)</a:t>
          </a:r>
          <a:endParaRPr lang="de-DE" sz="1800" kern="1200" dirty="0"/>
        </a:p>
      </dsp:txBody>
      <dsp:txXfrm rot="5400000">
        <a:off x="0" y="0"/>
        <a:ext cx="3108176" cy="1599093"/>
      </dsp:txXfrm>
    </dsp:sp>
    <dsp:sp modelId="{749224F7-AF9C-4E6A-9C32-5D20FA4ECDAD}">
      <dsp:nvSpPr>
        <dsp:cNvPr id="0" name=""/>
        <dsp:cNvSpPr/>
      </dsp:nvSpPr>
      <dsp:spPr>
        <a:xfrm>
          <a:off x="3108176" y="0"/>
          <a:ext cx="3108176" cy="2132124"/>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dirty="0"/>
            <a:t>Lernen mit digitalen Medien</a:t>
          </a:r>
        </a:p>
        <a:p>
          <a:pPr marL="0" lvl="0" indent="0" algn="ctr" defTabSz="800100">
            <a:lnSpc>
              <a:spcPct val="90000"/>
            </a:lnSpc>
            <a:spcBef>
              <a:spcPct val="0"/>
            </a:spcBef>
            <a:spcAft>
              <a:spcPct val="35000"/>
            </a:spcAft>
            <a:buNone/>
          </a:pPr>
          <a:r>
            <a:rPr lang="de-DE" sz="1800" kern="1200" dirty="0"/>
            <a:t>(= Medien als</a:t>
          </a:r>
          <a:r>
            <a:rPr lang="de-DE" sz="1800" i="1" kern="1200" dirty="0"/>
            <a:t> Lern- und Denkwerkzeug)</a:t>
          </a:r>
        </a:p>
        <a:p>
          <a:pPr marL="0" lvl="0" indent="0" algn="ctr" defTabSz="800100">
            <a:lnSpc>
              <a:spcPct val="90000"/>
            </a:lnSpc>
            <a:spcBef>
              <a:spcPct val="0"/>
            </a:spcBef>
            <a:spcAft>
              <a:spcPct val="35000"/>
            </a:spcAft>
            <a:buNone/>
          </a:pPr>
          <a:r>
            <a:rPr lang="de-DE" sz="1800" i="0" kern="1200" dirty="0">
              <a:sym typeface="Wingdings" panose="05000000000000000000" pitchFamily="2" charset="2"/>
            </a:rPr>
            <a:t> Werkzeug</a:t>
          </a:r>
          <a:endParaRPr lang="de-DE" sz="1800" i="0" kern="1200" dirty="0"/>
        </a:p>
      </dsp:txBody>
      <dsp:txXfrm>
        <a:off x="3108176" y="0"/>
        <a:ext cx="3108176" cy="1599093"/>
      </dsp:txXfrm>
    </dsp:sp>
    <dsp:sp modelId="{A5382B82-9DC2-4E42-ADA5-883CFCB1F5EB}">
      <dsp:nvSpPr>
        <dsp:cNvPr id="0" name=""/>
        <dsp:cNvSpPr/>
      </dsp:nvSpPr>
      <dsp:spPr>
        <a:xfrm rot="10800000">
          <a:off x="0" y="2132124"/>
          <a:ext cx="3108176" cy="2132124"/>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dirty="0"/>
            <a:t>Lernen über digitale Medien</a:t>
          </a:r>
        </a:p>
        <a:p>
          <a:pPr marL="0" lvl="0" indent="0" algn="ctr" defTabSz="800100">
            <a:lnSpc>
              <a:spcPct val="90000"/>
            </a:lnSpc>
            <a:spcBef>
              <a:spcPct val="0"/>
            </a:spcBef>
            <a:spcAft>
              <a:spcPct val="35000"/>
            </a:spcAft>
            <a:buNone/>
          </a:pPr>
          <a:r>
            <a:rPr lang="de-DE" sz="1800" kern="1200" dirty="0"/>
            <a:t>(= Medien als</a:t>
          </a:r>
          <a:r>
            <a:rPr lang="de-DE" sz="1800" i="1" kern="1200" dirty="0"/>
            <a:t> Lerninhalt</a:t>
          </a:r>
          <a:r>
            <a:rPr lang="de-DE" sz="1800" kern="1200" dirty="0"/>
            <a:t>)</a:t>
          </a:r>
        </a:p>
        <a:p>
          <a:pPr marL="0" lvl="0" indent="0" algn="ctr" defTabSz="800100">
            <a:lnSpc>
              <a:spcPct val="90000"/>
            </a:lnSpc>
            <a:spcBef>
              <a:spcPct val="0"/>
            </a:spcBef>
            <a:spcAft>
              <a:spcPct val="35000"/>
            </a:spcAft>
            <a:buNone/>
          </a:pPr>
          <a:r>
            <a:rPr lang="de-DE" sz="1800" kern="1200" dirty="0">
              <a:sym typeface="Wingdings" panose="05000000000000000000" pitchFamily="2" charset="2"/>
            </a:rPr>
            <a:t> historische Dimension,</a:t>
          </a:r>
        </a:p>
        <a:p>
          <a:pPr marL="0" lvl="0" indent="0" algn="ctr" defTabSz="800100">
            <a:lnSpc>
              <a:spcPct val="90000"/>
            </a:lnSpc>
            <a:spcBef>
              <a:spcPct val="0"/>
            </a:spcBef>
            <a:spcAft>
              <a:spcPct val="35000"/>
            </a:spcAft>
            <a:buNone/>
          </a:pPr>
          <a:r>
            <a:rPr lang="de-DE" sz="1800" kern="1200" dirty="0">
              <a:sym typeface="Wingdings" panose="05000000000000000000" pitchFamily="2" charset="2"/>
            </a:rPr>
            <a:t>Gattungsspezifik</a:t>
          </a:r>
          <a:endParaRPr lang="de-DE" sz="1800" i="0" kern="1200" dirty="0"/>
        </a:p>
      </dsp:txBody>
      <dsp:txXfrm rot="10800000">
        <a:off x="0" y="2665155"/>
        <a:ext cx="3108176" cy="1599093"/>
      </dsp:txXfrm>
    </dsp:sp>
    <dsp:sp modelId="{6CE13078-7F1B-45E8-BBB4-B66EDC61E5E9}">
      <dsp:nvSpPr>
        <dsp:cNvPr id="0" name=""/>
        <dsp:cNvSpPr/>
      </dsp:nvSpPr>
      <dsp:spPr>
        <a:xfrm rot="5400000">
          <a:off x="3596202" y="1644098"/>
          <a:ext cx="2132124" cy="3108176"/>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dirty="0"/>
            <a:t>Lernen im digitalen Medium</a:t>
          </a:r>
        </a:p>
        <a:p>
          <a:pPr marL="0" lvl="0" indent="0" algn="ctr" defTabSz="800100">
            <a:lnSpc>
              <a:spcPct val="90000"/>
            </a:lnSpc>
            <a:spcBef>
              <a:spcPct val="0"/>
            </a:spcBef>
            <a:spcAft>
              <a:spcPct val="35000"/>
            </a:spcAft>
            <a:buNone/>
          </a:pPr>
          <a:r>
            <a:rPr lang="de-DE" sz="1800" kern="1200" dirty="0"/>
            <a:t>(= Medien als</a:t>
          </a:r>
          <a:r>
            <a:rPr lang="de-DE" sz="1800" i="1" kern="1200" dirty="0"/>
            <a:t> Umwelt </a:t>
          </a:r>
          <a:r>
            <a:rPr lang="de-DE" sz="1800" i="0" kern="1200" dirty="0"/>
            <a:t>für Lern- und Denkprozesse)</a:t>
          </a:r>
        </a:p>
        <a:p>
          <a:pPr marL="0" lvl="0" indent="0" algn="ctr" defTabSz="800100">
            <a:lnSpc>
              <a:spcPct val="90000"/>
            </a:lnSpc>
            <a:spcBef>
              <a:spcPct val="0"/>
            </a:spcBef>
            <a:spcAft>
              <a:spcPct val="35000"/>
            </a:spcAft>
            <a:buNone/>
          </a:pPr>
          <a:r>
            <a:rPr lang="de-DE" sz="1800" i="0" kern="1200" dirty="0">
              <a:sym typeface="Wingdings" panose="05000000000000000000" pitchFamily="2" charset="2"/>
            </a:rPr>
            <a:t> Denk- und Lernraum</a:t>
          </a:r>
          <a:endParaRPr lang="de-DE" sz="1800" kern="1200" dirty="0"/>
        </a:p>
        <a:p>
          <a:pPr marL="0" lvl="0" indent="0" algn="ctr" defTabSz="800100">
            <a:lnSpc>
              <a:spcPct val="90000"/>
            </a:lnSpc>
            <a:spcBef>
              <a:spcPct val="0"/>
            </a:spcBef>
            <a:spcAft>
              <a:spcPct val="35000"/>
            </a:spcAft>
            <a:buNone/>
          </a:pPr>
          <a:endParaRPr lang="de-DE" sz="1800" kern="1200" dirty="0"/>
        </a:p>
      </dsp:txBody>
      <dsp:txXfrm rot="-5400000">
        <a:off x="3108176" y="2665154"/>
        <a:ext cx="3108176" cy="1599093"/>
      </dsp:txXfrm>
    </dsp:sp>
    <dsp:sp modelId="{8076FFCD-9227-4FE3-AC90-372DE81BF2CA}">
      <dsp:nvSpPr>
        <dsp:cNvPr id="0" name=""/>
        <dsp:cNvSpPr/>
      </dsp:nvSpPr>
      <dsp:spPr>
        <a:xfrm>
          <a:off x="2447309" y="1678786"/>
          <a:ext cx="1321733" cy="906675"/>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Geschichts-unterricht</a:t>
          </a:r>
        </a:p>
      </dsp:txBody>
      <dsp:txXfrm>
        <a:off x="2491569" y="1723046"/>
        <a:ext cx="1233213" cy="81815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FE4369D-7881-4C3B-9060-9A81CFD96BC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8A64A10A-B5EB-4B9A-8254-B43C585649FE}"/>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7F7B9DC-38A6-4A03-AF5E-15EF4C8D144A}" type="datetimeFigureOut">
              <a:rPr lang="de-DE" smtClean="0"/>
              <a:t>21.06.2023</a:t>
            </a:fld>
            <a:endParaRPr lang="de-DE"/>
          </a:p>
        </p:txBody>
      </p:sp>
      <p:sp>
        <p:nvSpPr>
          <p:cNvPr id="4" name="Fußzeilenplatzhalter 3">
            <a:extLst>
              <a:ext uri="{FF2B5EF4-FFF2-40B4-BE49-F238E27FC236}">
                <a16:creationId xmlns:a16="http://schemas.microsoft.com/office/drawing/2014/main" id="{2F6DC193-912E-4F3D-BEFC-27F7A633DE11}"/>
              </a:ext>
            </a:extLst>
          </p:cNvPr>
          <p:cNvSpPr>
            <a:spLocks noGrp="1"/>
          </p:cNvSpPr>
          <p:nvPr>
            <p:ph type="ftr" sz="quarter" idx="2"/>
          </p:nvPr>
        </p:nvSpPr>
        <p:spPr>
          <a:xfrm>
            <a:off x="0" y="9429751"/>
            <a:ext cx="2946400" cy="4968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125EA81-35D9-4C51-B5F8-B7EB7ED2007B}"/>
              </a:ext>
            </a:extLst>
          </p:cNvPr>
          <p:cNvSpPr>
            <a:spLocks noGrp="1"/>
          </p:cNvSpPr>
          <p:nvPr>
            <p:ph type="sldNum" sz="quarter" idx="3"/>
          </p:nvPr>
        </p:nvSpPr>
        <p:spPr>
          <a:xfrm>
            <a:off x="3849688" y="9429751"/>
            <a:ext cx="2946400" cy="496888"/>
          </a:xfrm>
          <a:prstGeom prst="rect">
            <a:avLst/>
          </a:prstGeom>
        </p:spPr>
        <p:txBody>
          <a:bodyPr vert="horz" lIns="91440" tIns="45720" rIns="91440" bIns="45720" rtlCol="0" anchor="b"/>
          <a:lstStyle>
            <a:lvl1pPr algn="r">
              <a:defRPr sz="1200"/>
            </a:lvl1pPr>
          </a:lstStyle>
          <a:p>
            <a:fld id="{92596F15-0DCE-4111-8876-6BD256F08504}" type="slidenum">
              <a:rPr lang="de-DE" smtClean="0"/>
              <a:t>‹Nr.›</a:t>
            </a:fld>
            <a:endParaRPr lang="de-DE"/>
          </a:p>
        </p:txBody>
      </p:sp>
    </p:spTree>
    <p:extLst>
      <p:ext uri="{BB962C8B-B14F-4D97-AF65-F5344CB8AC3E}">
        <p14:creationId xmlns:p14="http://schemas.microsoft.com/office/powerpoint/2010/main" val="7868754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edienpaed.com/article/view/849"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doi.org/10.21240/mpaed/36/2019.11.22.X"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527175" y="138113"/>
            <a:ext cx="3824288" cy="2870200"/>
          </a:xfrm>
        </p:spPr>
      </p:sp>
      <p:sp>
        <p:nvSpPr>
          <p:cNvPr id="3" name="Notizenplatzhalter 2"/>
          <p:cNvSpPr>
            <a:spLocks noGrp="1"/>
          </p:cNvSpPr>
          <p:nvPr>
            <p:ph type="body" idx="1"/>
          </p:nvPr>
        </p:nvSpPr>
        <p:spPr>
          <a:xfrm>
            <a:off x="720249" y="3123573"/>
            <a:ext cx="5438140" cy="66649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Dass die Digitalisierung unsere Gesellschaft in all ihren Aspekten grundständig verändert hat, ist ein Allgemeinplatz. Das gilt auch für historisches Lehren und Lernen, das jenseits des Digitalen inzwischen unmöglich ist. Selbst ein Unterrichten, das auf eine explizite Auseinandersetzung mit digitalen Medien oder auf die Nutzung digitaler Anwendungen verzichtet, findet in einem digital geprägten Umfeld statt: Die meisten verwendeten Materialien finden sich auch online, unvertraute Begriffe werden in Wikipedia oder durch Google geklärt, Präsentationen werden durch entsprechende Software und Whiteboards unterstutzt, das Geschichtsbild der Lernenden ist durch Computerspiele oder Filme geprägt.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Die Frage, „ob“ digital gelernt werden soll, hat die gesellschaftliche Entwicklung also schon längst entschieden. Es bleibt aber die Frage des „wie“? Und hier sind wir als Didaktiker*innen gefragt und gefordert, angesichts dieser Allgegenwart des Digitalen deren Folgen auszuloten – für uns speziell für das historische Lehren und Lernen.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rPr>
              <a:t>(Bildquelle: https://www.gew.de/bildung-digital/gew-broschuere-erfolgreich-mit-neuen-medien)</a:t>
            </a:r>
            <a:endParaRPr lang="de-DE" dirty="0"/>
          </a:p>
        </p:txBody>
      </p:sp>
      <p:sp>
        <p:nvSpPr>
          <p:cNvPr id="4" name="Foliennummernplatzhalter 3"/>
          <p:cNvSpPr>
            <a:spLocks noGrp="1"/>
          </p:cNvSpPr>
          <p:nvPr>
            <p:ph type="sldNum" sz="quarter" idx="5"/>
          </p:nvPr>
        </p:nvSpPr>
        <p:spPr>
          <a:xfrm>
            <a:off x="3850445" y="9428584"/>
            <a:ext cx="2945659" cy="496332"/>
          </a:xfrm>
          <a:prstGeom prst="rect">
            <a:avLst/>
          </a:prstGeom>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4161412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Angela Merkel im Juni 2013 …</a:t>
            </a:r>
          </a:p>
        </p:txBody>
      </p:sp>
    </p:spTree>
    <p:extLst>
      <p:ext uri="{BB962C8B-B14F-4D97-AF65-F5344CB8AC3E}">
        <p14:creationId xmlns:p14="http://schemas.microsoft.com/office/powerpoint/2010/main" val="105064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Vielleicht nicht ganz so extrem wie Angela Merkel geht es mir aber auch, vielleicht aber auch anderen?</a:t>
            </a:r>
          </a:p>
          <a:p>
            <a:r>
              <a:rPr lang="de-DE" sz="1400" b="0" dirty="0"/>
              <a:t>„Alles schon mal gehört, aber (noch) nicht alles schon mal ausprobiert …“</a:t>
            </a:r>
          </a:p>
        </p:txBody>
      </p:sp>
    </p:spTree>
    <p:extLst>
      <p:ext uri="{BB962C8B-B14F-4D97-AF65-F5344CB8AC3E}">
        <p14:creationId xmlns:p14="http://schemas.microsoft.com/office/powerpoint/2010/main" val="768009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Sind neue Medien nur neue technischen Hilfsmittel, heute „</a:t>
            </a:r>
            <a:r>
              <a:rPr lang="de-DE" sz="1400" dirty="0" err="1"/>
              <a:t>tools</a:t>
            </a:r>
            <a:r>
              <a:rPr lang="de-DE" sz="1400" dirty="0"/>
              <a:t>“, wie früher die Schreibmaschine?</a:t>
            </a:r>
          </a:p>
          <a:p>
            <a:endParaRPr lang="de-DE" dirty="0"/>
          </a:p>
        </p:txBody>
      </p:sp>
    </p:spTree>
    <p:extLst>
      <p:ext uri="{BB962C8B-B14F-4D97-AF65-F5344CB8AC3E}">
        <p14:creationId xmlns:p14="http://schemas.microsoft.com/office/powerpoint/2010/main" val="381728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66675"/>
            <a:ext cx="4962525" cy="3722688"/>
          </a:xfrm>
        </p:spPr>
      </p:sp>
      <p:sp>
        <p:nvSpPr>
          <p:cNvPr id="3" name="Notizenplatzhalter 2"/>
          <p:cNvSpPr>
            <a:spLocks noGrp="1"/>
          </p:cNvSpPr>
          <p:nvPr>
            <p:ph type="body" idx="1"/>
          </p:nvPr>
        </p:nvSpPr>
        <p:spPr>
          <a:xfrm>
            <a:off x="734541" y="3883199"/>
            <a:ext cx="5438140" cy="5619480"/>
          </a:xfrm>
        </p:spPr>
        <p:txBody>
          <a:bodyPr>
            <a:noAutofit/>
          </a:bodyPr>
          <a:lstStyle/>
          <a:p>
            <a:pPr algn="l" fontAlgn="base"/>
            <a:r>
              <a:rPr lang="de-DE" sz="1400" b="0" i="0" dirty="0">
                <a:solidFill>
                  <a:srgbClr val="444444"/>
                </a:solidFill>
                <a:effectLst/>
                <a:latin typeface="Calibri" panose="020F0502020204030204" pitchFamily="34" charset="0"/>
                <a:cs typeface="Calibri" panose="020F0502020204030204" pitchFamily="34" charset="0"/>
              </a:rPr>
              <a:t>Bzw. wo genau liegt denn der „Mehrwert“ der digitalen Medien?</a:t>
            </a:r>
          </a:p>
          <a:p>
            <a:pPr algn="l" fontAlgn="base"/>
            <a:r>
              <a:rPr lang="de-DE" sz="1400" dirty="0">
                <a:solidFill>
                  <a:srgbClr val="444444"/>
                </a:solidFill>
                <a:latin typeface="Calibri" panose="020F0502020204030204" pitchFamily="34" charset="0"/>
                <a:cs typeface="Calibri" panose="020F0502020204030204" pitchFamily="34" charset="0"/>
              </a:rPr>
              <a:t>Diese Frage setzt voraus, dass wir „Mehrwert“ klar definieren können.</a:t>
            </a:r>
          </a:p>
          <a:p>
            <a:pPr fontAlgn="base"/>
            <a:r>
              <a:rPr lang="de-DE" sz="1400" b="0" i="0" dirty="0">
                <a:solidFill>
                  <a:srgbClr val="444444"/>
                </a:solidFill>
                <a:effectLst/>
                <a:latin typeface="Calibri" panose="020F0502020204030204" pitchFamily="34" charset="0"/>
                <a:cs typeface="Calibri" panose="020F0502020204030204" pitchFamily="34" charset="0"/>
              </a:rPr>
              <a:t>Liegt der „Mehrwert“ allein im Vergleich der digitalen Medien zu traditionellen Konzepten und wird nur dann anerkannt, wenn der Einsatz digitaler Medien curriculare Ziele schneller, besser, multimedialer, und einfacher erreichen lässt?</a:t>
            </a:r>
          </a:p>
          <a:p>
            <a:pPr fontAlgn="base"/>
            <a:r>
              <a:rPr lang="de-DE" sz="1400" b="0" i="0" dirty="0">
                <a:solidFill>
                  <a:srgbClr val="444444"/>
                </a:solidFill>
                <a:effectLst/>
                <a:latin typeface="Calibri" panose="020F0502020204030204" pitchFamily="34" charset="0"/>
                <a:cs typeface="Calibri" panose="020F0502020204030204" pitchFamily="34" charset="0"/>
              </a:rPr>
              <a:t>Das mag sicher auch ein Argument sein. </a:t>
            </a:r>
          </a:p>
          <a:p>
            <a:pPr fontAlgn="base"/>
            <a:r>
              <a:rPr lang="de-DE" sz="1400" b="0" i="0" dirty="0">
                <a:solidFill>
                  <a:srgbClr val="444444"/>
                </a:solidFill>
                <a:effectLst/>
                <a:latin typeface="Calibri" panose="020F0502020204030204" pitchFamily="34" charset="0"/>
                <a:cs typeface="Calibri" panose="020F0502020204030204" pitchFamily="34" charset="0"/>
              </a:rPr>
              <a:t>Aber der Wert des Einsatzes digitaler Medien liegt meines Erachtens gerade nicht allein darin, alte Ziele schneller zu erreichen, also nicht allein in einer Effizienzsteigerung oder in Methodenvielfalt</a:t>
            </a:r>
            <a:r>
              <a:rPr lang="de-DE" sz="1400" dirty="0">
                <a:solidFill>
                  <a:srgbClr val="444444"/>
                </a:solidFill>
                <a:latin typeface="Calibri" panose="020F0502020204030204" pitchFamily="34" charset="0"/>
                <a:cs typeface="Calibri" panose="020F0502020204030204" pitchFamily="34" charset="0"/>
              </a:rPr>
              <a:t> oder in der Motivation.</a:t>
            </a:r>
            <a:r>
              <a:rPr lang="de-DE" sz="1400" b="0" i="0" dirty="0">
                <a:solidFill>
                  <a:srgbClr val="444444"/>
                </a:solidFill>
                <a:effectLst/>
                <a:latin typeface="Calibri" panose="020F0502020204030204" pitchFamily="34" charset="0"/>
                <a:cs typeface="Calibri" panose="020F0502020204030204" pitchFamily="34" charset="0"/>
              </a:rPr>
              <a:t> Es geht doch eben nicht allein darum, bekannte fachdidaktische Formate in digitale Profile zu pressen. Es geht auch nicht um Optimierung isolierter Lerneffekte, sondern der Mehrwert besteht- wenn man den undefinierten Begriff überhaupt weiter verwenden will -  grundsätzlich vor allem darin, </a:t>
            </a:r>
            <a:r>
              <a:rPr lang="de-DE" sz="1400" dirty="0">
                <a:solidFill>
                  <a:srgbClr val="444444"/>
                </a:solidFill>
                <a:latin typeface="Calibri" panose="020F0502020204030204" pitchFamily="34" charset="0"/>
                <a:cs typeface="Calibri" panose="020F0502020204030204" pitchFamily="34" charset="0"/>
              </a:rPr>
              <a:t>neue Fragestellungen zu eröffnen und Denk- und Reflexionsprozesse zu ermöglichen, die für analoge Medien so nicht gelten. Diese Eigenlogiken zu erkennen und zu reflektieren, birgt den eigentlichen Auftrag im Umgang mit digitalen Medien.</a:t>
            </a:r>
          </a:p>
          <a:p>
            <a:pPr fontAlgn="base"/>
            <a:r>
              <a:rPr lang="de-DE" sz="1400" dirty="0">
                <a:solidFill>
                  <a:srgbClr val="444444"/>
                </a:solidFill>
                <a:latin typeface="Calibri" panose="020F0502020204030204" pitchFamily="34" charset="0"/>
                <a:cs typeface="Calibri" panose="020F0502020204030204" pitchFamily="34" charset="0"/>
              </a:rPr>
              <a:t>Dazu werden wir später aber noch kommen …</a:t>
            </a:r>
          </a:p>
          <a:p>
            <a:pPr algn="l" fontAlgn="base"/>
            <a:endParaRPr lang="de-DE" sz="1400" b="0" i="0" dirty="0">
              <a:solidFill>
                <a:srgbClr val="444444"/>
              </a:solidFill>
              <a:effectLst/>
              <a:latin typeface="Calibri" panose="020F0502020204030204" pitchFamily="34" charset="0"/>
              <a:cs typeface="Calibri" panose="020F0502020204030204" pitchFamily="34" charset="0"/>
            </a:endParaRPr>
          </a:p>
          <a:p>
            <a:pPr algn="l" fontAlgn="base"/>
            <a:r>
              <a:rPr lang="de-DE" sz="1400" b="0" i="0" dirty="0">
                <a:solidFill>
                  <a:srgbClr val="444444"/>
                </a:solidFill>
                <a:effectLst/>
                <a:latin typeface="Calibri" panose="020F0502020204030204" pitchFamily="34" charset="0"/>
                <a:cs typeface="Calibri" panose="020F0502020204030204" pitchFamily="34" charset="0"/>
              </a:rPr>
              <a:t>[Zum Beispiel: Der Mehrwert des Flugzeugs besteht nicht darin, schneller zum Bäcker zu kommen.]</a:t>
            </a:r>
            <a:br>
              <a:rPr lang="de-DE" sz="1400" b="0" i="0" dirty="0">
                <a:solidFill>
                  <a:srgbClr val="444444"/>
                </a:solidFill>
                <a:effectLst/>
                <a:latin typeface="Calibri" panose="020F0502020204030204" pitchFamily="34" charset="0"/>
                <a:cs typeface="Calibri" panose="020F0502020204030204" pitchFamily="34" charset="0"/>
              </a:rPr>
            </a:br>
            <a:r>
              <a:rPr lang="de-DE" sz="1400" b="0" i="0" dirty="0">
                <a:solidFill>
                  <a:srgbClr val="444444"/>
                </a:solidFill>
                <a:effectLst/>
                <a:latin typeface="Calibri" panose="020F0502020204030204" pitchFamily="34" charset="0"/>
                <a:cs typeface="Calibri" panose="020F0502020204030204" pitchFamily="34" charset="0"/>
              </a:rPr>
              <a:t> </a:t>
            </a:r>
            <a:r>
              <a:rPr lang="de-DE" sz="1100" b="0" i="0" dirty="0">
                <a:solidFill>
                  <a:srgbClr val="444444"/>
                </a:solidFill>
                <a:effectLst/>
                <a:latin typeface="Calibri" panose="020F0502020204030204" pitchFamily="34" charset="0"/>
                <a:cs typeface="Calibri" panose="020F0502020204030204" pitchFamily="34" charset="0"/>
              </a:rPr>
              <a:t>(https://axelkrommer.com/2018/09/05/wider-den-mehrwert-oder-argumente-gegen-einen-ueberfluessigen-begriff/)</a:t>
            </a:r>
          </a:p>
          <a:p>
            <a:pPr marL="0" marR="0" lvl="0" indent="0" algn="l" defTabSz="914400" rtl="0" eaLnBrk="1" fontAlgn="base" latinLnBrk="0" hangingPunct="1">
              <a:lnSpc>
                <a:spcPct val="100000"/>
              </a:lnSpc>
              <a:spcBef>
                <a:spcPts val="0"/>
              </a:spcBef>
              <a:spcAft>
                <a:spcPts val="0"/>
              </a:spcAft>
              <a:buClrTx/>
              <a:buSzTx/>
              <a:buFontTx/>
              <a:buNone/>
              <a:tabLst/>
              <a:defRPr/>
            </a:pPr>
            <a:endParaRPr lang="de-DE" sz="1400" dirty="0">
              <a:solidFill>
                <a:srgbClr val="000000"/>
              </a:solidFill>
            </a:endParaRPr>
          </a:p>
        </p:txBody>
      </p:sp>
    </p:spTree>
    <p:extLst>
      <p:ext uri="{BB962C8B-B14F-4D97-AF65-F5344CB8AC3E}">
        <p14:creationId xmlns:p14="http://schemas.microsoft.com/office/powerpoint/2010/main" val="328587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400" b="0" i="0" dirty="0">
                <a:solidFill>
                  <a:srgbClr val="202122"/>
                </a:solidFill>
                <a:effectLst/>
              </a:rPr>
              <a:t>Der Begriff, der ursprünglich für den gerechten weltweiten Zugang zum Internet stand, wird mittlerweile vermehrt auf die oft altersspezifischen Unterschiede bei der Internetnutzung verwendet …</a:t>
            </a:r>
          </a:p>
          <a:p>
            <a:pPr algn="l"/>
            <a:r>
              <a:rPr lang="de-DE" sz="1400" b="0" i="0" dirty="0">
                <a:solidFill>
                  <a:srgbClr val="202122"/>
                </a:solidFill>
                <a:effectLst/>
              </a:rPr>
              <a:t>Ist hier wirklich ein generationenspezifisches Problem zu bedenken?</a:t>
            </a:r>
          </a:p>
          <a:p>
            <a:pPr algn="l"/>
            <a:r>
              <a:rPr lang="de-DE" sz="1400" b="0" i="0" dirty="0">
                <a:solidFill>
                  <a:srgbClr val="202122"/>
                </a:solidFill>
                <a:effectLst/>
              </a:rPr>
              <a:t>Mediendidaktiker diskutieren heftig über den Sinn der Differenzierung in „digital Natives“ und „digital </a:t>
            </a:r>
            <a:r>
              <a:rPr lang="de-DE" sz="1400" b="0" i="0" dirty="0" err="1">
                <a:solidFill>
                  <a:srgbClr val="202122"/>
                </a:solidFill>
                <a:effectLst/>
              </a:rPr>
              <a:t>Immigrants</a:t>
            </a:r>
            <a:r>
              <a:rPr lang="de-DE" sz="1400" b="0" i="0" dirty="0">
                <a:solidFill>
                  <a:srgbClr val="202122"/>
                </a:solidFill>
                <a:effectLst/>
              </a:rPr>
              <a:t>“</a:t>
            </a:r>
            <a:r>
              <a:rPr lang="de-DE" sz="1400" dirty="0">
                <a:solidFill>
                  <a:srgbClr val="202122"/>
                </a:solidFill>
              </a:rPr>
              <a:t>, Studien sprechen hier bereits vom „Mythos“ bzw. Märchen.</a:t>
            </a:r>
          </a:p>
          <a:p>
            <a:pPr algn="l"/>
            <a:r>
              <a:rPr lang="de-DE" sz="1400" dirty="0">
                <a:solidFill>
                  <a:srgbClr val="202122"/>
                </a:solidFill>
              </a:rPr>
              <a:t>Einig sind sich aber alle, dass digitale Kompetenzen von Jugendlichen nicht autodidaktisch von selbst erlernt werden. Hier kommt schulischer Bildung also auf alle Fälle ein Auftrag zu.</a:t>
            </a:r>
          </a:p>
          <a:p>
            <a:pPr algn="l"/>
            <a:endParaRPr lang="de-DE" sz="1400" dirty="0">
              <a:solidFill>
                <a:srgbClr val="202122"/>
              </a:solidFill>
            </a:endParaRPr>
          </a:p>
          <a:p>
            <a:pPr algn="l"/>
            <a:r>
              <a:rPr lang="de-DE" sz="1400" dirty="0">
                <a:solidFill>
                  <a:srgbClr val="202122"/>
                </a:solidFill>
              </a:rPr>
              <a:t>(Tim </a:t>
            </a:r>
            <a:r>
              <a:rPr lang="de-DE" sz="1400" dirty="0" err="1">
                <a:solidFill>
                  <a:srgbClr val="202122"/>
                </a:solidFill>
              </a:rPr>
              <a:t>Riplinger</a:t>
            </a:r>
            <a:r>
              <a:rPr lang="de-DE" sz="1400" dirty="0">
                <a:solidFill>
                  <a:srgbClr val="202122"/>
                </a:solidFill>
              </a:rPr>
              <a:t>, Jan Hellriegel, Ricarda Bolten:</a:t>
            </a:r>
          </a:p>
          <a:p>
            <a:pPr algn="l"/>
            <a:r>
              <a:rPr lang="de-DE" sz="1400" dirty="0">
                <a:solidFill>
                  <a:srgbClr val="202122"/>
                </a:solidFill>
                <a:hlinkClick r:id="rId3">
                  <a:extLst>
                    <a:ext uri="{A12FA001-AC4F-418D-AE19-62706E023703}">
                      <ahyp:hlinkClr xmlns:ahyp="http://schemas.microsoft.com/office/drawing/2018/hyperlinkcolor" val="tx"/>
                    </a:ext>
                  </a:extLst>
                </a:hlinkClick>
              </a:rPr>
              <a:t>Editorial: Teilhabe in einer durch digitale Medien geprägten Welt</a:t>
            </a:r>
            <a:br>
              <a:rPr lang="de-DE" sz="1400" dirty="0">
                <a:solidFill>
                  <a:srgbClr val="202122"/>
                </a:solidFill>
                <a:hlinkClick r:id="rId3">
                  <a:extLst>
                    <a:ext uri="{A12FA001-AC4F-418D-AE19-62706E023703}">
                      <ahyp:hlinkClr xmlns:ahyp="http://schemas.microsoft.com/office/drawing/2018/hyperlinkcolor" val="tx"/>
                    </a:ext>
                  </a:extLst>
                </a:hlinkClick>
              </a:rPr>
            </a:br>
            <a:r>
              <a:rPr lang="de-DE" sz="1400" dirty="0">
                <a:solidFill>
                  <a:srgbClr val="202122"/>
                </a:solidFill>
                <a:hlinkClick r:id="rId3">
                  <a:extLst>
                    <a:ext uri="{A12FA001-AC4F-418D-AE19-62706E023703}">
                      <ahyp:hlinkClr xmlns:ahyp="http://schemas.microsoft.com/office/drawing/2018/hyperlinkcolor" val="tx"/>
                    </a:ext>
                  </a:extLst>
                </a:hlinkClick>
              </a:rPr>
              <a:t>Perspektiven des wissenschaftlichen Nachwuchses</a:t>
            </a:r>
            <a:endParaRPr lang="de-DE" sz="1400" dirty="0">
              <a:solidFill>
                <a:srgbClr val="202122"/>
              </a:solidFill>
            </a:endParaRPr>
          </a:p>
          <a:p>
            <a:pPr algn="l"/>
            <a:r>
              <a:rPr lang="de-DE" sz="1400" dirty="0">
                <a:solidFill>
                  <a:srgbClr val="202122"/>
                </a:solidFill>
                <a:hlinkClick r:id="rId4">
                  <a:extLst>
                    <a:ext uri="{A12FA001-AC4F-418D-AE19-62706E023703}">
                      <ahyp:hlinkClr xmlns:ahyp="http://schemas.microsoft.com/office/drawing/2018/hyperlinkcolor" val="tx"/>
                    </a:ext>
                  </a:extLst>
                </a:hlinkClick>
              </a:rPr>
              <a:t>https://doi.org/10.21240/mpaed/36/2019.11.22.X</a:t>
            </a:r>
            <a:r>
              <a:rPr lang="de-DE" sz="1400" dirty="0">
                <a:solidFill>
                  <a:srgbClr val="202122"/>
                </a:solidFill>
              </a:rPr>
              <a:t>)</a:t>
            </a:r>
          </a:p>
          <a:p>
            <a:pPr algn="l"/>
            <a:endParaRPr lang="de-DE" sz="1400" dirty="0">
              <a:solidFill>
                <a:srgbClr val="202122"/>
              </a:solidFill>
            </a:endParaRPr>
          </a:p>
          <a:p>
            <a:endParaRPr lang="de-DE" dirty="0"/>
          </a:p>
        </p:txBody>
      </p:sp>
    </p:spTree>
    <p:extLst>
      <p:ext uri="{BB962C8B-B14F-4D97-AF65-F5344CB8AC3E}">
        <p14:creationId xmlns:p14="http://schemas.microsoft.com/office/powerpoint/2010/main" val="2258643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Die „digital Natives“ sind an den Hochschulen angekommen, aber Studien zeigen, dass sie keinen besseren, geschweige kritischeren Umgang mit Medien haben als die Generationen vor ihnen: es zeigen sich vor allem schwere technische Lücken, ein unkritischer Konsum, ein vor allem sehr begrenzter Bewegungsradius</a:t>
            </a:r>
          </a:p>
          <a:p>
            <a:r>
              <a:rPr lang="de-DE" sz="1400" dirty="0">
                <a:sym typeface="Wingdings" panose="05000000000000000000" pitchFamily="2" charset="2"/>
              </a:rPr>
              <a:t> Kompetenz sehr basal</a:t>
            </a:r>
            <a:endParaRPr lang="de-DE" sz="1400" dirty="0">
              <a:solidFill>
                <a:srgbClr val="202122"/>
              </a:solidFill>
            </a:endParaRPr>
          </a:p>
          <a:p>
            <a:endParaRPr lang="de-DE" dirty="0"/>
          </a:p>
        </p:txBody>
      </p:sp>
    </p:spTree>
    <p:extLst>
      <p:ext uri="{BB962C8B-B14F-4D97-AF65-F5344CB8AC3E}">
        <p14:creationId xmlns:p14="http://schemas.microsoft.com/office/powerpoint/2010/main" val="308279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de-DE" sz="1400" dirty="0"/>
              <a:t>Medienvermittlung wiederum ist eine Grunddomäne des Geschichtsunterrichts, das ein „Medienfach“ ist, war und bleibt, weil Informationsvermittlung grundsätzlich durch Medien geschieht - allein deren Form und Vermittlung ändert sich und unterliegt der jeweiligen historischen Bedingtheit.</a:t>
            </a:r>
          </a:p>
          <a:p>
            <a:pPr marL="0" marR="0" lvl="0" indent="0" algn="l" defTabSz="914400" rtl="0" eaLnBrk="1" fontAlgn="base" latinLnBrk="0" hangingPunct="1">
              <a:lnSpc>
                <a:spcPct val="100000"/>
              </a:lnSpc>
              <a:spcBef>
                <a:spcPts val="0"/>
              </a:spcBef>
              <a:spcAft>
                <a:spcPts val="0"/>
              </a:spcAft>
              <a:buClrTx/>
              <a:buSzTx/>
              <a:buFontTx/>
              <a:buNone/>
              <a:tabLst/>
              <a:defRPr/>
            </a:pPr>
            <a:endParaRPr lang="de-DE" sz="1400" dirty="0">
              <a:sym typeface="Wingdings" panose="05000000000000000000" pitchFamily="2" charset="2"/>
            </a:endParaRPr>
          </a:p>
          <a:p>
            <a:pPr algn="l" fontAlgn="base"/>
            <a:r>
              <a:rPr lang="de-DE" sz="1400" b="0" i="0" dirty="0">
                <a:effectLst/>
              </a:rPr>
              <a:t>Von </a:t>
            </a:r>
            <a:r>
              <a:rPr lang="de-DE" sz="1400" b="0" i="0" dirty="0" err="1">
                <a:effectLst/>
              </a:rPr>
              <a:t>re</a:t>
            </a:r>
            <a:r>
              <a:rPr lang="de-DE" sz="1400" b="0" i="0" dirty="0">
                <a:effectLst/>
              </a:rPr>
              <a:t>. </a:t>
            </a:r>
            <a:r>
              <a:rPr lang="de-DE" sz="1400" dirty="0"/>
              <a:t>n</a:t>
            </a:r>
            <a:r>
              <a:rPr lang="de-DE" sz="1400" b="0" i="0" dirty="0">
                <a:effectLst/>
              </a:rPr>
              <a:t>ach links …</a:t>
            </a:r>
          </a:p>
          <a:p>
            <a:pPr algn="l" fontAlgn="base"/>
            <a:r>
              <a:rPr lang="de-DE" sz="1400" b="0" i="0" dirty="0">
                <a:effectLst/>
              </a:rPr>
              <a:t>1. Anfänge der optischen Telegrafie mithilfe von Feuer und Wasser, 500 v. Chr., </a:t>
            </a:r>
            <a:r>
              <a:rPr lang="de-DE" sz="1400" dirty="0">
                <a:sym typeface="Wingdings" panose="05000000000000000000" pitchFamily="2" charset="2"/>
              </a:rPr>
              <a:t>Indianer machten Rauchzeichen, der Vatikan heute noch …</a:t>
            </a:r>
            <a:endParaRPr lang="de-DE" sz="1400" b="0" i="0" dirty="0">
              <a:effectLst/>
            </a:endParaRPr>
          </a:p>
          <a:p>
            <a:pPr algn="l" fontAlgn="base"/>
            <a:r>
              <a:rPr lang="de-DE" sz="1400" b="0" i="0" dirty="0">
                <a:effectLst/>
              </a:rPr>
              <a:t>2. Der Buchdruck als Medienrevolution</a:t>
            </a:r>
          </a:p>
          <a:p>
            <a:pPr algn="l" fontAlgn="base"/>
            <a:r>
              <a:rPr lang="de-DE" sz="1400" dirty="0"/>
              <a:t>3. Der e</a:t>
            </a:r>
            <a:r>
              <a:rPr lang="de-DE" sz="1400" b="0" i="0" dirty="0">
                <a:effectLst/>
              </a:rPr>
              <a:t>rster Telegraph, erfunden von Morse</a:t>
            </a:r>
          </a:p>
          <a:p>
            <a:pPr algn="l" fontAlgn="base"/>
            <a:r>
              <a:rPr lang="de-DE" sz="1400" dirty="0"/>
              <a:t>4</a:t>
            </a:r>
            <a:r>
              <a:rPr lang="de-DE" sz="1400" b="0" i="0" dirty="0">
                <a:effectLst/>
              </a:rPr>
              <a:t>. Der erste Film bzw. „</a:t>
            </a:r>
            <a:r>
              <a:rPr lang="de-DE" sz="1400" dirty="0"/>
              <a:t>bewegte Fotografien“ -  Serienfotos eines galoppierenden Pferdes </a:t>
            </a:r>
          </a:p>
          <a:p>
            <a:pPr algn="l" fontAlgn="base"/>
            <a:r>
              <a:rPr lang="de-DE" sz="1400" dirty="0"/>
              <a:t>5. Die erste elektronische Nachricht 1971 des Briten Ray Tomlinson an sich selbst: </a:t>
            </a:r>
            <a:r>
              <a:rPr lang="de-DE" sz="1400" dirty="0" err="1"/>
              <a:t>tomlinson@bbntenexa</a:t>
            </a:r>
            <a:r>
              <a:rPr lang="de-DE" sz="1400" dirty="0"/>
              <a:t>. </a:t>
            </a:r>
          </a:p>
        </p:txBody>
      </p:sp>
    </p:spTree>
    <p:extLst>
      <p:ext uri="{BB962C8B-B14F-4D97-AF65-F5344CB8AC3E}">
        <p14:creationId xmlns:p14="http://schemas.microsoft.com/office/powerpoint/2010/main" val="2296648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de-DE" sz="1400" dirty="0"/>
              <a:t>Noch ein Gedanke: Die Mischung aus Verlustängsten und Fortschrittsbegeisterung, die bei der Diskussion um den Einsatz digitaler Medien zu finden ist,  ist ebenfalls etwas genuin historisches, wenn man die ambivalenten Reaktionen auf die Moderne ab 1900 z. B. auf Filme, bald schon Tonfilme, Kino-Wochenschauen, Farbfilme und schließlich das Fernsehen betrachtet.</a:t>
            </a:r>
          </a:p>
          <a:p>
            <a:pPr marL="0" marR="0" lvl="0" indent="0" algn="l" defTabSz="914400" rtl="0" eaLnBrk="1" fontAlgn="base" latinLnBrk="0" hangingPunct="1">
              <a:lnSpc>
                <a:spcPct val="100000"/>
              </a:lnSpc>
              <a:spcBef>
                <a:spcPts val="0"/>
              </a:spcBef>
              <a:spcAft>
                <a:spcPts val="0"/>
              </a:spcAft>
              <a:buClrTx/>
              <a:buSzTx/>
              <a:buFontTx/>
              <a:buNone/>
              <a:tabLst/>
              <a:defRPr/>
            </a:pPr>
            <a:r>
              <a:rPr lang="de-DE" sz="1400" dirty="0"/>
              <a:t>Und a</a:t>
            </a:r>
            <a:r>
              <a:rPr lang="de-DE" sz="1400" b="0" i="0" dirty="0">
                <a:solidFill>
                  <a:srgbClr val="151515"/>
                </a:solidFill>
                <a:effectLst/>
                <a:latin typeface="-apple-system"/>
              </a:rPr>
              <a:t>uch für die Vermittlung von Geschichtswissen durch Comics oder </a:t>
            </a:r>
            <a:r>
              <a:rPr lang="de-DE" sz="1400" b="0" i="0" dirty="0" err="1">
                <a:solidFill>
                  <a:srgbClr val="151515"/>
                </a:solidFill>
                <a:effectLst/>
                <a:latin typeface="-apple-system"/>
              </a:rPr>
              <a:t>Graphic</a:t>
            </a:r>
            <a:r>
              <a:rPr lang="de-DE" sz="1400" b="0" i="0" dirty="0">
                <a:solidFill>
                  <a:srgbClr val="151515"/>
                </a:solidFill>
                <a:effectLst/>
                <a:latin typeface="-apple-system"/>
              </a:rPr>
              <a:t> </a:t>
            </a:r>
            <a:r>
              <a:rPr lang="de-DE" sz="1400" b="0" i="0" dirty="0" err="1">
                <a:solidFill>
                  <a:srgbClr val="151515"/>
                </a:solidFill>
                <a:effectLst/>
                <a:latin typeface="-apple-system"/>
              </a:rPr>
              <a:t>Novels</a:t>
            </a:r>
            <a:r>
              <a:rPr lang="de-DE" sz="1400" b="0" i="0" dirty="0">
                <a:solidFill>
                  <a:srgbClr val="151515"/>
                </a:solidFill>
                <a:effectLst/>
                <a:latin typeface="-apple-system"/>
              </a:rPr>
              <a:t> wurde mit </a:t>
            </a:r>
            <a:r>
              <a:rPr lang="de-DE" sz="1400" dirty="0">
                <a:sym typeface="Wingdings" panose="05000000000000000000" pitchFamily="2" charset="2"/>
              </a:rPr>
              <a:t>skeptischem Kulturpessimismus begleitet.</a:t>
            </a:r>
            <a:endParaRPr lang="de-DE" sz="1400" dirty="0">
              <a:solidFill>
                <a:srgbClr val="000000"/>
              </a:solidFill>
            </a:endParaRPr>
          </a:p>
        </p:txBody>
      </p:sp>
    </p:spTree>
    <p:extLst>
      <p:ext uri="{BB962C8B-B14F-4D97-AF65-F5344CB8AC3E}">
        <p14:creationId xmlns:p14="http://schemas.microsoft.com/office/powerpoint/2010/main" val="2971801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Als Historiker*innen schauen wir ja gerne in die Vergangenheit zurück. Schauen wir ins Jahr 1900, wie dort die Lernumgebung in der Schule aussah …</a:t>
            </a:r>
          </a:p>
        </p:txBody>
      </p:sp>
    </p:spTree>
    <p:extLst>
      <p:ext uri="{BB962C8B-B14F-4D97-AF65-F5344CB8AC3E}">
        <p14:creationId xmlns:p14="http://schemas.microsoft.com/office/powerpoint/2010/main" val="1016406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Und vergleichen sie mit dem Jahr 2000 …</a:t>
            </a:r>
          </a:p>
          <a:p>
            <a:r>
              <a:rPr lang="de-DE" sz="1400" dirty="0"/>
              <a:t>Nicht nur die Schulgebäude mit ihren kasernenartigen Gängen und den einzelnen zellenartigen Klassenzimmern sind oft über 100 Jahre alt – meine Schule wird dieses Jahr 111 Jahre alt -, auch die Sitzordnung im Klassenzimmer ist oft noch auf das Pult zentriert in langen Reihen hintereinander geordnet …</a:t>
            </a:r>
          </a:p>
        </p:txBody>
      </p:sp>
    </p:spTree>
    <p:extLst>
      <p:ext uri="{BB962C8B-B14F-4D97-AF65-F5344CB8AC3E}">
        <p14:creationId xmlns:p14="http://schemas.microsoft.com/office/powerpoint/2010/main" val="1932649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075274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Vergleicht man die Veränderung der Umgebung mit zum Beispiel Krankenhäusern, fällt die Bilanz in puncto Veränderung in der Lernumgebung Schule doch sehr gering aus ...</a:t>
            </a:r>
          </a:p>
          <a:p>
            <a:r>
              <a:rPr lang="de-DE" sz="1400" dirty="0"/>
              <a:t>Ein Mensch, der nach einem hundertjährigen Schlaf im Krankenhaus aufwacht, würde sich deutlich mehr wundern als wenn er in der Schule eingeschlafen wäre ….</a:t>
            </a:r>
          </a:p>
        </p:txBody>
      </p:sp>
    </p:spTree>
    <p:extLst>
      <p:ext uri="{BB962C8B-B14F-4D97-AF65-F5344CB8AC3E}">
        <p14:creationId xmlns:p14="http://schemas.microsoft.com/office/powerpoint/2010/main" val="247729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Die Forderung der Politik ist daher recht simpel: Schule muss digitaler werden …</a:t>
            </a:r>
          </a:p>
        </p:txBody>
      </p:sp>
    </p:spTree>
    <p:extLst>
      <p:ext uri="{BB962C8B-B14F-4D97-AF65-F5344CB8AC3E}">
        <p14:creationId xmlns:p14="http://schemas.microsoft.com/office/powerpoint/2010/main" val="2197108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Medienbildung seit 2016 als integraler Bestandteil aller Schulfächer …</a:t>
            </a:r>
          </a:p>
        </p:txBody>
      </p:sp>
    </p:spTree>
    <p:extLst>
      <p:ext uri="{BB962C8B-B14F-4D97-AF65-F5344CB8AC3E}">
        <p14:creationId xmlns:p14="http://schemas.microsoft.com/office/powerpoint/2010/main" val="2099611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Das Thema ist aber nicht erst seit 2016 virulent, sondern schon deutlich länger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Etwa um 1985 kamen die  Computer als neue Arbeitswerkzeuge der Informationsverarbeitung auf – ein „notwendiges Abenteuer“, so der SPIEGEL 1984, das „Alarm“ auslöste und für dessen Einsatz es an genügend Rechnern fehlte, aber auch an Lehrern, die damit umgehen konnten. Ungeklärt war auch die Frage, ob sich Computer auch außer in Informatik in andere Fächer integrieren lassen …</a:t>
            </a:r>
          </a:p>
        </p:txBody>
      </p:sp>
    </p:spTree>
    <p:extLst>
      <p:ext uri="{BB962C8B-B14F-4D97-AF65-F5344CB8AC3E}">
        <p14:creationId xmlns:p14="http://schemas.microsoft.com/office/powerpoint/2010/main" val="3737604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a:extLst>
              <a:ext uri="{FF2B5EF4-FFF2-40B4-BE49-F238E27FC236}">
                <a16:creationId xmlns:a16="http://schemas.microsoft.com/office/drawing/2014/main" id="{3C5C4BFB-6A4F-4E17-8925-BF4F8293B8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izenplatzhalter 2">
            <a:extLst>
              <a:ext uri="{FF2B5EF4-FFF2-40B4-BE49-F238E27FC236}">
                <a16:creationId xmlns:a16="http://schemas.microsoft.com/office/drawing/2014/main" id="{F20C5B8F-1958-4BEE-99A5-716AE78B3A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z="1400" dirty="0"/>
              <a:t>Die Antwort lautet eindeutig: Ja. Spätestens um 2000 waren Computerräume -mit übergroßen Bildschirmen -in allen Schulen eingerichtet. Man sprach von „neuen Medien“, so auch das erste Heft von Geschichte Lernen Nr. 89 zum Thema von 2002 – mittlerweile gibt es zwei weitere …</a:t>
            </a:r>
          </a:p>
        </p:txBody>
      </p:sp>
      <p:sp>
        <p:nvSpPr>
          <p:cNvPr id="15364" name="Foliennummernplatzhalter 3">
            <a:extLst>
              <a:ext uri="{FF2B5EF4-FFF2-40B4-BE49-F238E27FC236}">
                <a16:creationId xmlns:a16="http://schemas.microsoft.com/office/drawing/2014/main" id="{0A64714C-58AD-459C-BC02-47B7B534FB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de-DE" altLang="de-DE" dirty="0"/>
          </a:p>
        </p:txBody>
      </p:sp>
    </p:spTree>
    <p:extLst>
      <p:ext uri="{BB962C8B-B14F-4D97-AF65-F5344CB8AC3E}">
        <p14:creationId xmlns:p14="http://schemas.microsoft.com/office/powerpoint/2010/main" val="3407778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Es gibt auch kritische Stimmen, von denen ich nur einige wenige kurz auch zu Wort kommen lassen möchte, so z.B. den renommierten Bildungsforscher Klaus Zierer, der vor der Digitalisierung der Schulen warnt und den</a:t>
            </a:r>
            <a:r>
              <a:rPr lang="de-DE" sz="1400" b="0" i="0" dirty="0">
                <a:solidFill>
                  <a:srgbClr val="000000"/>
                </a:solidFill>
                <a:effectLst/>
              </a:rPr>
              <a:t> oft zu unreflektierten Umgang mit digitalen Medien in den Schulen sogar für  naiv hält. Er verlangt vor allem eine bessere Medienerziehung und mehr Selbstreflexion hin zur Frage: Was macht das Medium mit mir?</a:t>
            </a:r>
          </a:p>
          <a:p>
            <a:endParaRPr lang="de-DE" sz="1400" b="0" i="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effectLst/>
              </a:rPr>
              <a:t>Oder den Offenburger Medienwissenschaftler Ralf </a:t>
            </a:r>
            <a:r>
              <a:rPr lang="de-DE" sz="1400" b="0" i="0" dirty="0" err="1">
                <a:effectLst/>
              </a:rPr>
              <a:t>Lankau</a:t>
            </a:r>
            <a:r>
              <a:rPr lang="de-DE" sz="1400" b="0" i="0" dirty="0">
                <a:effectLst/>
              </a:rPr>
              <a:t>, Sprecher des „Bündnis für humane Bildung“, der sich unlängst auf dem Digitalkongress des ZSL im Oktober ein Streitgespräch mit G</a:t>
            </a:r>
            <a:r>
              <a:rPr lang="en-US" sz="1400" b="0" i="0" dirty="0" err="1">
                <a:effectLst/>
              </a:rPr>
              <a:t>lenn</a:t>
            </a:r>
            <a:r>
              <a:rPr lang="en-US" sz="1400" b="0" i="0" dirty="0">
                <a:effectLst/>
              </a:rPr>
              <a:t> González</a:t>
            </a:r>
            <a:r>
              <a:rPr lang="en-US" sz="1400" dirty="0"/>
              <a:t> </a:t>
            </a:r>
            <a:r>
              <a:rPr lang="en-US" sz="1400" b="0" i="0" dirty="0">
                <a:effectLst/>
              </a:rPr>
              <a:t>von </a:t>
            </a:r>
            <a:r>
              <a:rPr lang="en-US" sz="1400" b="0" i="0" u="none" strike="noStrike" dirty="0">
                <a:effectLst/>
              </a:rPr>
              <a:t>SAP </a:t>
            </a:r>
            <a:r>
              <a:rPr lang="en-US" sz="1400" b="0" i="0" u="none" strike="noStrike" dirty="0" err="1">
                <a:effectLst/>
              </a:rPr>
              <a:t>lieferte</a:t>
            </a:r>
            <a:r>
              <a:rPr lang="en-US" sz="1400" b="0" i="0" u="none" strike="noStrike" dirty="0">
                <a:effectLst/>
              </a:rPr>
              <a:t>,</a:t>
            </a:r>
            <a:r>
              <a:rPr lang="de-DE" sz="1400" b="0" i="0" dirty="0">
                <a:effectLst/>
              </a:rPr>
              <a:t> „Schluss mit der Fixierung aufs Digitale“ und sieht „digitale Bildung“ sogar als „ein Projekt der Gegenaufklärung“, weil sie den Menschen entmündige und damit den humanistisch-demokratischen Bildungsauftrag verhindere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effectLst/>
              </a:rPr>
              <a:t>(vgl. u.a. Paula Bleckmann / Ralf </a:t>
            </a:r>
            <a:r>
              <a:rPr lang="de-DE" sz="1400" b="0" i="0" dirty="0" err="1">
                <a:effectLst/>
              </a:rPr>
              <a:t>Lankau</a:t>
            </a:r>
            <a:r>
              <a:rPr lang="de-DE" sz="1400" b="0" i="0" dirty="0">
                <a:effectLst/>
              </a:rPr>
              <a:t> (</a:t>
            </a:r>
            <a:r>
              <a:rPr lang="de-DE" sz="1400" b="0" i="0" dirty="0" err="1">
                <a:effectLst/>
              </a:rPr>
              <a:t>Hg</a:t>
            </a:r>
            <a:r>
              <a:rPr lang="de-DE" sz="1400" b="0" i="0" dirty="0">
                <a:effectLst/>
              </a:rPr>
              <a:t>.), Digitale Medien und Unterricht - Eine Kontroverse, Weinheim 2019)</a:t>
            </a:r>
          </a:p>
          <a:p>
            <a:endParaRPr lang="de-DE" sz="1400" dirty="0"/>
          </a:p>
        </p:txBody>
      </p:sp>
    </p:spTree>
    <p:extLst>
      <p:ext uri="{BB962C8B-B14F-4D97-AF65-F5344CB8AC3E}">
        <p14:creationId xmlns:p14="http://schemas.microsoft.com/office/powerpoint/2010/main" val="932694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Unabhängig aller Diskussionen über die Gefahren und Bedenken, den „Mehrwert“ und die „Relevanz“ oder über oft unreflektierte Veränderungsprozesse im Sozialverhalten beim Einsatz digitaler Medien – es bleibt festzuhalten, dass sich Schule mit der Lebenswelt der </a:t>
            </a:r>
            <a:r>
              <a:rPr lang="de-DE" sz="1400" dirty="0" err="1"/>
              <a:t>SuS</a:t>
            </a:r>
            <a:r>
              <a:rPr lang="de-DE" sz="1400" dirty="0"/>
              <a:t> – nicht unbedingt eben revolutionär, aber evolutionär - verändert hat: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Ob wir Lehrende das wollen oder nicht - man verabredet sich über </a:t>
            </a:r>
            <a:r>
              <a:rPr lang="de-DE" sz="1400" dirty="0" err="1"/>
              <a:t>WhatsUp</a:t>
            </a:r>
            <a:r>
              <a:rPr lang="de-DE" sz="1400" dirty="0"/>
              <a:t>, statt ein Lexikon in die Hand zu nehmen wird im Internet gesucht, Erklärvideos erleben eine Hochkonjunktur und gehören wie selbstverständlich zu jeder Prüfungsvorbereitung – noch vor dem Schulbuch.</a:t>
            </a:r>
          </a:p>
          <a:p>
            <a:endParaRPr lang="de-DE" dirty="0"/>
          </a:p>
        </p:txBody>
      </p:sp>
    </p:spTree>
    <p:extLst>
      <p:ext uri="{BB962C8B-B14F-4D97-AF65-F5344CB8AC3E}">
        <p14:creationId xmlns:p14="http://schemas.microsoft.com/office/powerpoint/2010/main" val="709411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0" i="0" dirty="0">
                <a:effectLst/>
              </a:rPr>
              <a:t>Und wie sieht die Schule der Zukunft aus?</a:t>
            </a:r>
          </a:p>
          <a:p>
            <a:r>
              <a:rPr lang="de-DE" sz="1400" b="0" i="0" dirty="0">
                <a:effectLst/>
              </a:rPr>
              <a:t>Bildungsforscher sagen, dass es zwar noch ein Schulgebäude gibt, aber keine Klassenzimmer. Schule wird zum Treffpunkt, an der man zusammenkommt, lacht und feiert – gelernt wird auch, aber sehr mobil an smarten Tablets an einem individuellen Plätzchen im Schulgebäude, vermehrt aber an verschiedenen Lernorten außerhalb der Schule. Und Schule wird immer individueller. Erklärungen gibt es nicht mehr allein durch Lehrkräfte, sondern durch Roboter, die viel geduldiger sind als Lehrkräfte und die man immer und immer wieder fragen kann und die individuelles Feedback geben.</a:t>
            </a:r>
          </a:p>
          <a:p>
            <a:r>
              <a:rPr lang="de-DE" sz="1400" b="0" i="0" dirty="0">
                <a:effectLst/>
              </a:rPr>
              <a:t>Ersetzen wird aber selbst der freundlichste Roboter die Lehrkraft nicht, den Lernprozesse gelingen besonders auch über Emotionen, Lernen bleibt ein Beziehungsgeschehen …</a:t>
            </a:r>
          </a:p>
          <a:p>
            <a:endParaRPr lang="de-DE" sz="1400" b="0" i="0" dirty="0">
              <a:effectLst/>
            </a:endParaRPr>
          </a:p>
          <a:p>
            <a:endParaRPr lang="de-DE" sz="1400" dirty="0"/>
          </a:p>
        </p:txBody>
      </p:sp>
    </p:spTree>
    <p:extLst>
      <p:ext uri="{BB962C8B-B14F-4D97-AF65-F5344CB8AC3E}">
        <p14:creationId xmlns:p14="http://schemas.microsoft.com/office/powerpoint/2010/main" val="1710575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06450" y="138113"/>
            <a:ext cx="4962525" cy="3722687"/>
          </a:xfrm>
        </p:spPr>
      </p:sp>
      <p:sp>
        <p:nvSpPr>
          <p:cNvPr id="3" name="Notizenplatzhalter 2"/>
          <p:cNvSpPr>
            <a:spLocks noGrp="1"/>
          </p:cNvSpPr>
          <p:nvPr>
            <p:ph type="body" idx="1"/>
          </p:nvPr>
        </p:nvSpPr>
        <p:spPr>
          <a:xfrm>
            <a:off x="590525" y="4099223"/>
            <a:ext cx="5688632" cy="5616624"/>
          </a:xfrm>
        </p:spPr>
        <p:txBody>
          <a:bodyPr/>
          <a:lstStyle/>
          <a:p>
            <a:r>
              <a:rPr lang="de-DE" sz="1400" dirty="0"/>
              <a:t>Apropos „Ob wir Lehrende das wollen oder nicht …“</a:t>
            </a:r>
          </a:p>
          <a:p>
            <a:r>
              <a:rPr lang="de-DE" sz="1400" dirty="0"/>
              <a:t>Nicht nur der Schulalltag hat sich verändert. Ein Blick auf die außerhalb der Schule längst entstandenen digitalen Produkte der Geschichtskultur, der ja auch unseren Schülerinnen und Schülern außerhalb der Schule begegnen, verdeutlicht, dass die Aneignung von historischem Wissen längst hauptsächlich über digitale Formate erfolgt.</a:t>
            </a:r>
          </a:p>
          <a:p>
            <a:r>
              <a:rPr lang="de-DE" sz="1400" dirty="0"/>
              <a:t>Solche veränderte Formen der Geschichtskultur zeigen sich beispielsweise in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400" dirty="0"/>
              <a:t>digitaler Spielkultur als Teil der Jugendkultur, die auch zahlreiche historisierende Spiele,  wie z.B. „Assassin“ (griechische Geschichte) umfasst,</a:t>
            </a:r>
          </a:p>
          <a:p>
            <a:pPr marL="171450" indent="-171450">
              <a:buFontTx/>
              <a:buChar char="-"/>
            </a:pPr>
            <a:r>
              <a:rPr lang="de-DE" sz="1400" dirty="0"/>
              <a:t>Instagram-Storys mit historischen Inhalten,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400" dirty="0" err="1"/>
              <a:t>Youtube</a:t>
            </a:r>
            <a:r>
              <a:rPr lang="de-DE" sz="1400" dirty="0"/>
              <a:t> als eigenständiges Medienportal mit zahlreichen </a:t>
            </a:r>
            <a:r>
              <a:rPr lang="de-DE" sz="1400" b="0" i="0" dirty="0">
                <a:effectLst/>
              </a:rPr>
              <a:t>hochgeladenen TV-Dokumentationen und historischen Filmdokumenten,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400" b="0" i="0" dirty="0">
                <a:effectLst/>
              </a:rPr>
              <a:t>und nicht zuletzt </a:t>
            </a:r>
            <a:r>
              <a:rPr lang="de-DE" sz="1400" dirty="0"/>
              <a:t>Erklärvideos, allen voran die vom mittlerweile ja fast Kultstatus besitzenden MrWissen2go Mirco </a:t>
            </a:r>
            <a:r>
              <a:rPr lang="de-DE" sz="1400" dirty="0" err="1"/>
              <a:t>Drotschmann</a:t>
            </a:r>
            <a:r>
              <a:rPr lang="de-DE" sz="14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Solche Geschichtsdeutungen – nicht alle, aber mitunter auch revisionistische oder rassistische -einigermaßen einordnen zu können, verlangt eine Thematisierung auch im Geschichtsunterricht.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Daher fordern Geschichtsdidaktiker, dass digitale Produkte der Geschichtskultur auch zu Gegenstände der kritischen Reflektion im Geschichtsunterricht selbst werden müssen, um die Lernenden nicht unbesehen den dort mehr oder weniger unterschwellig vermittelten Geschichtsbildern zu überlassen.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sz="1400" dirty="0"/>
          </a:p>
          <a:p>
            <a:pPr marL="171450" indent="-171450">
              <a:buFontTx/>
              <a:buChar char="-"/>
            </a:pPr>
            <a:endParaRPr lang="de-DE" sz="1400" dirty="0"/>
          </a:p>
        </p:txBody>
      </p:sp>
    </p:spTree>
    <p:extLst>
      <p:ext uri="{BB962C8B-B14F-4D97-AF65-F5344CB8AC3E}">
        <p14:creationId xmlns:p14="http://schemas.microsoft.com/office/powerpoint/2010/main" val="4026796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Mit anderen Worten: Die Digitalisierung hat schon längst das Geschichtslernen und damit auch das Geschichtsbewusstsein ergriffen und verändert. </a:t>
            </a:r>
          </a:p>
          <a:p>
            <a:pPr algn="l"/>
            <a:r>
              <a:rPr lang="de-DE" sz="1400" dirty="0"/>
              <a:t>Die Einbindung dieser Veränderungen in den Geschichtsunterricht ist somit dringend gefordert. Geschichtsbewusstsein – das oberste Ziel des Geschichtsunterrichts – bildet sich nämlich </a:t>
            </a:r>
            <a:r>
              <a:rPr lang="de-DE" sz="1400" b="0" i="0" dirty="0">
                <a:effectLst/>
              </a:rPr>
              <a:t>auch außerhalb des Unterrichts und nach der Schulzeit.</a:t>
            </a:r>
          </a:p>
          <a:p>
            <a:endParaRPr lang="de-DE" sz="1400" dirty="0"/>
          </a:p>
          <a:p>
            <a:r>
              <a:rPr lang="de-DE" sz="1400" dirty="0"/>
              <a:t>Um weiterhin „Geschichtsbewusstsein“ stärken zu können, muss also auch im Geschichtsunterricht ein verstärkten Nachdenken über Geschichtslernen unter den „Bedingungen der Digitalität“ einsetzen, sowie es 2013 in München auf der Tagung „Geschichte lernen digital“ formuliert, d. h. die Nutzungspotentiale der digitalen Medien im Rahmen des historischen Lernens auszuleuchten und zu reflektieren.</a:t>
            </a:r>
          </a:p>
          <a:p>
            <a:endParaRPr lang="de-DE" sz="1400" dirty="0"/>
          </a:p>
          <a:p>
            <a:r>
              <a:rPr lang="de-DE" sz="1400" dirty="0"/>
              <a:t>Der Slogan „Lernen unter den Bedingungen der Digitalität“ drückt u. a. auch aus, dass selbst wenn der Unterricht noch ganz analog durchgeführt wird, die </a:t>
            </a:r>
            <a:r>
              <a:rPr lang="de-DE" sz="1400" dirty="0" err="1"/>
              <a:t>SuS</a:t>
            </a:r>
            <a:r>
              <a:rPr lang="de-DE" sz="1400" dirty="0"/>
              <a:t> außerhalb von Schule selbstverständlich digitale Netzmedien benutzen.</a:t>
            </a:r>
          </a:p>
        </p:txBody>
      </p:sp>
    </p:spTree>
    <p:extLst>
      <p:ext uri="{BB962C8B-B14F-4D97-AF65-F5344CB8AC3E}">
        <p14:creationId xmlns:p14="http://schemas.microsoft.com/office/powerpoint/2010/main" val="1357264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Als Symbol für unsere Tagung habe ich mal dieses Pendelspiel gewählt, das für mich die Vielfältigkeit und Dynamik des Themas ausdrückt, genauso auch die Interdependenz der einzelnen Aspekte, auch manch‘ scheinbar nicht genau vorhersehbare bzw. geplante Wechselwirkung (die Physiker würden das natürlich bestreiten)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Dieses Pendelspiel weckt - bei mir zumindest – zudem Neugierde: Was passiert, wenn ich die eine Kugel anstoße (Physiker könnten mir das genau erklären …), es weckt Experimentierfreude, vielleicht auch mal zwei Kugeln gleichzeitig – oder gegensätzlich – loszulassen, macht auch Lust zum Ausprobieren, ohne immer ganz genau die Wirkung gleich schon sehen zu können.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Und natürlich werde ich das Pendelspiel kritisch beobachten, ob es auch das macht, was ich bezwecke, und wenn nicht, werde ich nachdenken, warum nicht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Genau das möchten wir mit unserer Fortbildung auch bezwecken: Die Interdependenzen z zu reflektieren, die durch den Einsatz digitaler Medien im Geschichtsunterricht entstehen, Lust zum Experimentieren und Ausprobieren zu machen, aber auch kritisch nachdenken, wie und warum sich Geschichtsunterricht verändert, um dann wieder gezielt gegensteuern zu können usw.</a:t>
            </a:r>
          </a:p>
        </p:txBody>
      </p:sp>
    </p:spTree>
    <p:extLst>
      <p:ext uri="{BB962C8B-B14F-4D97-AF65-F5344CB8AC3E}">
        <p14:creationId xmlns:p14="http://schemas.microsoft.com/office/powerpoint/2010/main" val="382729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211138"/>
            <a:ext cx="4962525" cy="3722687"/>
          </a:xfrm>
        </p:spPr>
      </p:sp>
      <p:sp>
        <p:nvSpPr>
          <p:cNvPr id="3" name="Notizenplatzhalter 2"/>
          <p:cNvSpPr>
            <a:spLocks noGrp="1"/>
          </p:cNvSpPr>
          <p:nvPr>
            <p:ph type="body" idx="1"/>
          </p:nvPr>
        </p:nvSpPr>
        <p:spPr>
          <a:xfrm>
            <a:off x="679767" y="4171231"/>
            <a:ext cx="5438140" cy="4968552"/>
          </a:xfrm>
        </p:spPr>
        <p:txBody>
          <a:bodyPr/>
          <a:lstStyle/>
          <a:p>
            <a:pPr algn="l"/>
            <a:r>
              <a:rPr lang="de-DE" sz="1400" b="0" i="0" dirty="0">
                <a:effectLst/>
              </a:rPr>
              <a:t>Was aber prägt einen Geschichtsunterricht unter den Bedingungen der Digitalität“?</a:t>
            </a:r>
          </a:p>
          <a:p>
            <a:pPr algn="l"/>
            <a:r>
              <a:rPr lang="de-DE" sz="1400" b="0" i="0" dirty="0">
                <a:effectLst/>
              </a:rPr>
              <a:t>Folgende Fragen drängen sich auf …</a:t>
            </a:r>
          </a:p>
          <a:p>
            <a:pPr marL="0" indent="0" algn="l">
              <a:buFont typeface="Arial" panose="020B0604020202020204" pitchFamily="34" charset="0"/>
              <a:buNone/>
            </a:pPr>
            <a:r>
              <a:rPr lang="de-DE" sz="1400" dirty="0">
                <a:solidFill>
                  <a:schemeClr val="tx1"/>
                </a:solidFill>
                <a:cs typeface="+mn-cs"/>
              </a:rPr>
              <a:t>1. Wie kann den gesellschaftlichen Rahmenbedingungen entsprochen werden und der adäquate Umgang mit digital vorliegenden, heterogenen Informationen und Darstellung von Geschichte gelernt und eingeübt werden?</a:t>
            </a:r>
          </a:p>
          <a:p>
            <a:pPr marL="285750" indent="-285750" algn="l">
              <a:buFont typeface="Wingdings" panose="05000000000000000000" pitchFamily="2" charset="2"/>
              <a:buChar char="à"/>
            </a:pPr>
            <a:r>
              <a:rPr lang="de-DE" sz="1400" dirty="0">
                <a:solidFill>
                  <a:schemeClr val="tx1"/>
                </a:solidFill>
                <a:cs typeface="+mn-cs"/>
                <a:sym typeface="Wingdings" panose="05000000000000000000" pitchFamily="2" charset="2"/>
              </a:rPr>
              <a:t>hierbei geht es natürlich auch ganz grundsätzlich um die Stärkung von Medienkompetenz allgemein</a:t>
            </a:r>
          </a:p>
          <a:p>
            <a:pPr algn="l"/>
            <a:r>
              <a:rPr lang="de-DE" sz="1400" dirty="0">
                <a:sym typeface="Wingdings" panose="05000000000000000000" pitchFamily="2" charset="2"/>
              </a:rPr>
              <a:t>2. </a:t>
            </a:r>
            <a:r>
              <a:rPr lang="de-DE" sz="1400" dirty="0">
                <a:solidFill>
                  <a:schemeClr val="tx1"/>
                </a:solidFill>
                <a:cs typeface="+mn-cs"/>
              </a:rPr>
              <a:t>Wie müssten Aufgaben für historisches Lernen konzipiert sein, um dieser digitalen Geschichtskultur begegnen zu können?</a:t>
            </a:r>
          </a:p>
          <a:p>
            <a:pPr marL="0" indent="0" algn="l">
              <a:buFontTx/>
              <a:buNone/>
            </a:pPr>
            <a:r>
              <a:rPr lang="de-DE" sz="1400" dirty="0">
                <a:solidFill>
                  <a:schemeClr val="tx1"/>
                </a:solidFill>
                <a:cs typeface="+mn-cs"/>
                <a:sym typeface="Wingdings" panose="05000000000000000000" pitchFamily="2" charset="2"/>
              </a:rPr>
              <a:t> hierbei geht es auch um neue Lernbedingungen und die Ermöglichung veränderter Lernprozesse bis hin zu einer veränderten Aufgabenkultur</a:t>
            </a:r>
            <a:endParaRPr lang="de-DE" sz="1400" dirty="0">
              <a:solidFill>
                <a:schemeClr val="tx1"/>
              </a:solidFill>
              <a:cs typeface="+mn-cs"/>
            </a:endParaRPr>
          </a:p>
          <a:p>
            <a:pPr marL="0" indent="0" algn="l">
              <a:buFontTx/>
              <a:buNone/>
            </a:pPr>
            <a:r>
              <a:rPr lang="de-DE" sz="1400" dirty="0">
                <a:solidFill>
                  <a:schemeClr val="tx1"/>
                </a:solidFill>
                <a:cs typeface="+mn-cs"/>
              </a:rPr>
              <a:t>3. Wie können bereits vorliegende fachdidaktische Konzepte integriert werden?</a:t>
            </a:r>
          </a:p>
          <a:p>
            <a:pPr marL="0" indent="0" algn="l">
              <a:buFontTx/>
              <a:buNone/>
            </a:pPr>
            <a:r>
              <a:rPr lang="de-DE" sz="1400" dirty="0">
                <a:solidFill>
                  <a:schemeClr val="tx1"/>
                </a:solidFill>
                <a:cs typeface="+mn-cs"/>
                <a:sym typeface="Wingdings" panose="05000000000000000000" pitchFamily="2" charset="2"/>
              </a:rPr>
              <a:t> hierbei geht es um die Berücksichtigung, aber auch den Ausbau bereits vorhandener fachdidaktischer Aspekte des historischen Lernens wie z. B. Re- und Dekonstruktion bzw. um Fragen, ob die Methode de herkömmlichen Quellenanalyse eins zu eins auf digitale Medien übertragen werden kann.</a:t>
            </a:r>
            <a:endParaRPr lang="de-DE" sz="1400" dirty="0">
              <a:solidFill>
                <a:schemeClr val="tx1"/>
              </a:solidFill>
              <a:cs typeface="+mn-cs"/>
            </a:endParaRPr>
          </a:p>
        </p:txBody>
      </p:sp>
    </p:spTree>
    <p:extLst>
      <p:ext uri="{BB962C8B-B14F-4D97-AF65-F5344CB8AC3E}">
        <p14:creationId xmlns:p14="http://schemas.microsoft.com/office/powerpoint/2010/main" val="287474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sz="1400" b="0" i="0" dirty="0">
                <a:effectLst/>
              </a:rPr>
              <a:t>Nach </a:t>
            </a:r>
            <a:r>
              <a:rPr lang="de-DE" sz="1400" b="0" i="0" dirty="0" err="1">
                <a:effectLst/>
              </a:rPr>
              <a:t>Bernsen</a:t>
            </a:r>
            <a:r>
              <a:rPr lang="de-DE" sz="1400" b="0" i="0" dirty="0">
                <a:effectLst/>
              </a:rPr>
              <a:t> vollzieht sich digitales historisches Lernen immer mindestens in einem dieser Modi. Oft</a:t>
            </a:r>
            <a:r>
              <a:rPr lang="de-DE" sz="1400" dirty="0">
                <a:effectLst/>
                <a:ea typeface="Calibri" panose="020F0502020204030204" pitchFamily="34" charset="0"/>
                <a:sym typeface="Wingdings" panose="05000000000000000000" pitchFamily="2" charset="2"/>
              </a:rPr>
              <a:t> sind aber auch mehrere Modi gegenseitig verwoben, werden implizit also meistens alle vier bedient, explizitere Zugänge aber sind möglich …</a:t>
            </a:r>
          </a:p>
          <a:p>
            <a:pPr>
              <a:defRPr/>
            </a:pPr>
            <a:r>
              <a:rPr lang="de-DE" sz="1400" dirty="0">
                <a:ea typeface="Calibri" panose="020F0502020204030204" pitchFamily="34" charset="0"/>
                <a:sym typeface="Wingdings" panose="05000000000000000000" pitchFamily="2" charset="2"/>
              </a:rPr>
              <a:t>Diese vier Modi will ich gerne zunächst in ihrer Funktion verdeutlichen:</a:t>
            </a:r>
          </a:p>
          <a:p>
            <a:pPr marL="342900" indent="-342900">
              <a:buAutoNum type="arabicPeriod"/>
              <a:defRPr/>
            </a:pPr>
            <a:r>
              <a:rPr lang="de-DE" sz="1400" dirty="0">
                <a:effectLst/>
                <a:ea typeface="Calibri" panose="020F0502020204030204" pitchFamily="34" charset="0"/>
              </a:rPr>
              <a:t>Beim Lernen „an“ digitalen Medien sind die digitale Medien </a:t>
            </a:r>
            <a:r>
              <a:rPr lang="de-DE" sz="1400" i="1" dirty="0"/>
              <a:t>Lernobjekte, </a:t>
            </a:r>
            <a:r>
              <a:rPr lang="de-DE" sz="1400" b="0" i="0" dirty="0"/>
              <a:t>an denen Erkenntnisse über die Vergangenheit – durch Re- und Dekonstruktion beispielsweise – gewonnen werden.</a:t>
            </a:r>
          </a:p>
          <a:p>
            <a:pPr marL="342900" indent="-342900">
              <a:buAutoNum type="arabicPeriod"/>
              <a:defRPr/>
            </a:pPr>
            <a:r>
              <a:rPr lang="de-DE" sz="1400" b="0" i="0" dirty="0"/>
              <a:t>B</a:t>
            </a:r>
            <a:r>
              <a:rPr lang="de-DE" sz="1400" dirty="0">
                <a:effectLst/>
                <a:ea typeface="Calibri" panose="020F0502020204030204" pitchFamily="34" charset="0"/>
              </a:rPr>
              <a:t>eim Lernen </a:t>
            </a:r>
            <a:r>
              <a:rPr lang="de-DE" sz="1400" i="1" dirty="0"/>
              <a:t>„mit“ </a:t>
            </a:r>
            <a:r>
              <a:rPr lang="de-DE" sz="1400" dirty="0">
                <a:effectLst/>
                <a:ea typeface="Calibri" panose="020F0502020204030204" pitchFamily="34" charset="0"/>
              </a:rPr>
              <a:t>digitalen Medien sind sie </a:t>
            </a:r>
            <a:r>
              <a:rPr lang="de-DE" sz="1400" i="1" dirty="0"/>
              <a:t>Lernwerkzeuge, </a:t>
            </a:r>
            <a:r>
              <a:rPr lang="de-DE" sz="1400" i="0" dirty="0"/>
              <a:t>die historische Denkprozesse in Gang setzen und Mittel sind, eigene Auseinandersetzung mit Vergangenheit zu ermöglichen.</a:t>
            </a:r>
            <a:endParaRPr lang="de-DE" sz="1400" i="0" dirty="0">
              <a:ea typeface="+mn-ea"/>
            </a:endParaRPr>
          </a:p>
          <a:p>
            <a:pPr marL="342900" indent="-342900">
              <a:buAutoNum type="arabicPeriod"/>
              <a:defRPr/>
            </a:pPr>
            <a:r>
              <a:rPr lang="de-DE" sz="1400" i="0" dirty="0">
                <a:ea typeface="+mn-ea"/>
              </a:rPr>
              <a:t>B</a:t>
            </a:r>
            <a:r>
              <a:rPr lang="de-DE" sz="1400" dirty="0">
                <a:effectLst/>
                <a:ea typeface="Calibri" panose="020F0502020204030204" pitchFamily="34" charset="0"/>
              </a:rPr>
              <a:t>eim Lernen  „über“ digitale Medien werden die Medien selbst zu </a:t>
            </a:r>
            <a:r>
              <a:rPr lang="de-DE" sz="1400" i="1" dirty="0"/>
              <a:t>Lerninhalten, </a:t>
            </a:r>
            <a:r>
              <a:rPr lang="de-DE" sz="1400" i="0" dirty="0"/>
              <a:t>zum einen historisch, aber vor allem mit Blick auf gattungsspezifische Aspekte wie Aufbau, Funktion, Handhabung etc.</a:t>
            </a:r>
            <a:r>
              <a:rPr lang="de-DE" sz="1400" i="1" dirty="0"/>
              <a:t>.  </a:t>
            </a:r>
          </a:p>
          <a:p>
            <a:pPr marL="342900" indent="-342900">
              <a:buAutoNum type="arabicPeriod"/>
              <a:defRPr/>
            </a:pPr>
            <a:r>
              <a:rPr lang="de-DE" sz="1400" i="0" dirty="0"/>
              <a:t>Und b</a:t>
            </a:r>
            <a:r>
              <a:rPr lang="de-DE" sz="1400" dirty="0">
                <a:effectLst/>
                <a:ea typeface="Calibri" panose="020F0502020204030204" pitchFamily="34" charset="0"/>
              </a:rPr>
              <a:t>eim Lernen „in“ digitalen Medien sind sie </a:t>
            </a:r>
            <a:r>
              <a:rPr lang="de-DE" sz="1400" i="1" dirty="0"/>
              <a:t>Teil der Umwelt für Lern- und Denkprozesse. </a:t>
            </a:r>
            <a:r>
              <a:rPr lang="de-DE" sz="1400" i="0" dirty="0"/>
              <a:t>Sie sind im Prinzip die Handlungsräume, in denen das historische Potential, aber auch seine Grenzen, erkannt werden.</a:t>
            </a:r>
            <a:endParaRPr lang="de-DE" sz="20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effectLst/>
                <a:ea typeface="Calibri" panose="020F0502020204030204" pitchFamily="34" charset="0"/>
              </a:rPr>
              <a:t>https://docplayer.org/23037630-Medien-und-historisches-lernen-eine-verhaeltnisbe-stimmung-und-ein-plaedoyer-fuer-eine-digitale-geschichtsdidaktik.html , S. 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effectLst/>
              <a:ea typeface="Calibri" panose="020F0502020204030204" pitchFamily="34" charset="0"/>
            </a:endParaRPr>
          </a:p>
        </p:txBody>
      </p:sp>
    </p:spTree>
    <p:extLst>
      <p:ext uri="{BB962C8B-B14F-4D97-AF65-F5344CB8AC3E}">
        <p14:creationId xmlns:p14="http://schemas.microsoft.com/office/powerpoint/2010/main" val="2506971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effectLst/>
                <a:ea typeface="Calibri" panose="020F0502020204030204" pitchFamily="34" charset="0"/>
              </a:rPr>
              <a:t>Was heißt das konkret?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effectLst/>
                <a:ea typeface="Calibri" panose="020F0502020204030204" pitchFamily="34" charset="0"/>
              </a:rPr>
              <a:t>1. Beim Lernen „an“ digitalen Medien geht es also um die Medienanalysen vorliegender Quellen oder Darstellungen, z. B. von Filmen, Erklärvideos, Podcasts, Postings …</a:t>
            </a:r>
            <a:endParaRPr lang="de-DE" sz="14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effectLst/>
              <a:ea typeface="Calibri" panose="020F0502020204030204" pitchFamily="34" charset="0"/>
            </a:endParaRPr>
          </a:p>
        </p:txBody>
      </p:sp>
    </p:spTree>
    <p:extLst>
      <p:ext uri="{BB962C8B-B14F-4D97-AF65-F5344CB8AC3E}">
        <p14:creationId xmlns:p14="http://schemas.microsoft.com/office/powerpoint/2010/main" val="261475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effectLst/>
                <a:ea typeface="Calibri" panose="020F0502020204030204" pitchFamily="34" charset="0"/>
              </a:rPr>
              <a:t>Was heißt das konkret?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effectLst/>
                <a:ea typeface="Calibri" panose="020F0502020204030204" pitchFamily="34" charset="0"/>
              </a:rPr>
              <a:t>1. Beim Lernen „an“ digitalen Medien geht es also um die Medienanalysen vorliegender Quellen oder Darstellungen, z. B. von Filme, Erklärvideos, Podcasts, Postings,</a:t>
            </a:r>
            <a:endParaRPr lang="de-DE"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ea typeface="Calibri" panose="020F0502020204030204" pitchFamily="34" charset="0"/>
              </a:rPr>
              <a:t>2. b</a:t>
            </a:r>
            <a:r>
              <a:rPr lang="de-DE" sz="1400" dirty="0">
                <a:effectLst/>
                <a:ea typeface="Calibri" panose="020F0502020204030204" pitchFamily="34" charset="0"/>
              </a:rPr>
              <a:t>eim Lernen </a:t>
            </a:r>
            <a:r>
              <a:rPr lang="de-DE" sz="1400" dirty="0"/>
              <a:t>„mit“ </a:t>
            </a:r>
            <a:r>
              <a:rPr lang="de-DE" sz="1400" dirty="0">
                <a:effectLst/>
                <a:ea typeface="Calibri" panose="020F0502020204030204" pitchFamily="34" charset="0"/>
              </a:rPr>
              <a:t>digitalen Medien geht es um verschiedene mediale passende Anwendungsmöglichkeiten wie Austausch in Onlineforen, Blogs etc. </a:t>
            </a:r>
            <a:endParaRPr lang="de-DE" sz="1400" i="1" dirty="0"/>
          </a:p>
        </p:txBody>
      </p:sp>
    </p:spTree>
    <p:extLst>
      <p:ext uri="{BB962C8B-B14F-4D97-AF65-F5344CB8AC3E}">
        <p14:creationId xmlns:p14="http://schemas.microsoft.com/office/powerpoint/2010/main" val="3044640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effectLst/>
                <a:ea typeface="Calibri" panose="020F0502020204030204" pitchFamily="34" charset="0"/>
              </a:rPr>
              <a:t>Was heißt das konkret?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effectLst/>
                <a:ea typeface="Calibri" panose="020F0502020204030204" pitchFamily="34" charset="0"/>
              </a:rPr>
              <a:t>1. Beim Lernen „an“ digitalen Medien geht es also um die Medienanalysen vorliegender Quellen oder Darstellungen, z. B. von Filme, Erklärvideos, Podcasts, Postings,</a:t>
            </a:r>
            <a:endParaRPr lang="de-DE" sz="14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ea typeface="Calibri" panose="020F0502020204030204" pitchFamily="34" charset="0"/>
              </a:rPr>
              <a:t>2. b</a:t>
            </a:r>
            <a:r>
              <a:rPr lang="de-DE" sz="1400" dirty="0">
                <a:effectLst/>
                <a:ea typeface="Calibri" panose="020F0502020204030204" pitchFamily="34" charset="0"/>
              </a:rPr>
              <a:t>eim Lernen </a:t>
            </a:r>
            <a:r>
              <a:rPr lang="de-DE" sz="1400" dirty="0"/>
              <a:t>„mit“</a:t>
            </a:r>
            <a:r>
              <a:rPr lang="de-DE" sz="1400" i="1" dirty="0"/>
              <a:t> </a:t>
            </a:r>
            <a:r>
              <a:rPr lang="de-DE" sz="1400" dirty="0">
                <a:effectLst/>
                <a:ea typeface="Calibri" panose="020F0502020204030204" pitchFamily="34" charset="0"/>
              </a:rPr>
              <a:t>digitalen Medien geht es um verschiedene mediale passende Anwendungsmöglichkeiten wie Austausch in Onlineforen, Blogs etc. </a:t>
            </a:r>
            <a:endParaRPr lang="de-DE" sz="14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ea typeface="Calibri" panose="020F0502020204030204" pitchFamily="34" charset="0"/>
              </a:rPr>
              <a:t>3. b</a:t>
            </a:r>
            <a:r>
              <a:rPr lang="de-DE" sz="1400" dirty="0">
                <a:effectLst/>
                <a:ea typeface="Calibri" panose="020F0502020204030204" pitchFamily="34" charset="0"/>
              </a:rPr>
              <a:t>eim Lernen  „über“ digitale Medien geht es um die Herkunft der Informationen und ihre gattungsspezifische Verbreitung, z. B. die Erörterung von Stärken und Schwächen bestimmter Medien wie z.B. </a:t>
            </a:r>
            <a:r>
              <a:rPr lang="de-DE" sz="1400" dirty="0" err="1">
                <a:effectLst/>
                <a:ea typeface="Calibri" panose="020F0502020204030204" pitchFamily="34" charset="0"/>
              </a:rPr>
              <a:t>facebook</a:t>
            </a:r>
            <a:endParaRPr lang="de-DE" sz="140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effectLst/>
              <a:ea typeface="Calibri" panose="020F0502020204030204" pitchFamily="34" charset="0"/>
            </a:endParaRPr>
          </a:p>
        </p:txBody>
      </p:sp>
    </p:spTree>
    <p:extLst>
      <p:ext uri="{BB962C8B-B14F-4D97-AF65-F5344CB8AC3E}">
        <p14:creationId xmlns:p14="http://schemas.microsoft.com/office/powerpoint/2010/main" val="3346599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effectLst/>
                <a:ea typeface="Calibri" panose="020F0502020204030204" pitchFamily="34" charset="0"/>
              </a:rPr>
              <a:t>Was heißt das konkret?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effectLst/>
                <a:ea typeface="Calibri" panose="020F0502020204030204" pitchFamily="34" charset="0"/>
              </a:rPr>
              <a:t>1. Beim Lernen „an“ digitalen Medien geht es also um die Medienanalysen vorliegender Quellen oder Darstellungen, z. B. von Filme, Erklärvideos, Podcasts, Postings,</a:t>
            </a:r>
            <a:endParaRPr lang="de-DE"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ea typeface="Calibri" panose="020F0502020204030204" pitchFamily="34" charset="0"/>
              </a:rPr>
              <a:t>2. b</a:t>
            </a:r>
            <a:r>
              <a:rPr lang="de-DE" sz="1400" dirty="0">
                <a:effectLst/>
                <a:ea typeface="Calibri" panose="020F0502020204030204" pitchFamily="34" charset="0"/>
              </a:rPr>
              <a:t>eim Lernen </a:t>
            </a:r>
            <a:r>
              <a:rPr lang="de-DE" sz="1400" dirty="0"/>
              <a:t>„mit“ </a:t>
            </a:r>
            <a:r>
              <a:rPr lang="de-DE" sz="1400" dirty="0">
                <a:effectLst/>
                <a:ea typeface="Calibri" panose="020F0502020204030204" pitchFamily="34" charset="0"/>
              </a:rPr>
              <a:t>digitalen Medien geht es um verschiedene mediale passende Anwendungsmöglichkeiten wie Austausch in Onlineforen, Blogs etc. </a:t>
            </a:r>
            <a:endParaRPr lang="de-DE"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ea typeface="Calibri" panose="020F0502020204030204" pitchFamily="34" charset="0"/>
              </a:rPr>
              <a:t>3. b</a:t>
            </a:r>
            <a:r>
              <a:rPr lang="de-DE" sz="1400" dirty="0">
                <a:effectLst/>
                <a:ea typeface="Calibri" panose="020F0502020204030204" pitchFamily="34" charset="0"/>
              </a:rPr>
              <a:t>eim Lernen  „über“ digitale Medien geht es um die Herkunft der Informationen und ihre gattungsspezifische Verbreitung, z. V. die Erörterung von Stärken und Schwächen bestimmter Medien wie z.B. </a:t>
            </a:r>
            <a:r>
              <a:rPr lang="de-DE" sz="1400" dirty="0" err="1">
                <a:effectLst/>
                <a:ea typeface="Calibri" panose="020F0502020204030204" pitchFamily="34" charset="0"/>
              </a:rPr>
              <a:t>facebook</a:t>
            </a:r>
            <a:r>
              <a:rPr lang="de-DE" sz="1400" dirty="0">
                <a:effectLst/>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i="0" dirty="0"/>
              <a:t>4. und b</a:t>
            </a:r>
            <a:r>
              <a:rPr lang="de-DE" sz="1400" dirty="0">
                <a:effectLst/>
                <a:ea typeface="Calibri" panose="020F0502020204030204" pitchFamily="34" charset="0"/>
              </a:rPr>
              <a:t>eim Lernen „in“ digitalen Medien geht es um den gesamten Denk- und Lebensraum, in dem die Medien eine Rolle spielen, d.h. um Handlungs- bzw. Ermöglichungsräume bzw. Weltaneignung über z.B. Lernplattformen, Organisationsmöglichkeiten und Kommunikationsräume </a:t>
            </a:r>
            <a:endParaRPr lang="de-DE"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effectLst/>
              <a:ea typeface="Calibri" panose="020F0502020204030204" pitchFamily="34" charset="0"/>
            </a:endParaRPr>
          </a:p>
        </p:txBody>
      </p:sp>
    </p:spTree>
    <p:extLst>
      <p:ext uri="{BB962C8B-B14F-4D97-AF65-F5344CB8AC3E}">
        <p14:creationId xmlns:p14="http://schemas.microsoft.com/office/powerpoint/2010/main" val="4043514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Auftakt zur Diskussion im Plenum am Abend: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Nochmals ein kurzer Überblick über die Zielsetzung unserer Tagung, der ich zugleich aber auch Anfragen und Probleme gegenüberstellen möchte  quasi als Herausforderungen, für die wir Antwortversuche sicher auf der Tagung suchen und diskutieren werden und wollen …</a:t>
            </a:r>
          </a:p>
          <a:p>
            <a:endParaRPr lang="de-DE" dirty="0"/>
          </a:p>
        </p:txBody>
      </p:sp>
    </p:spTree>
    <p:extLst>
      <p:ext uri="{BB962C8B-B14F-4D97-AF65-F5344CB8AC3E}">
        <p14:creationId xmlns:p14="http://schemas.microsoft.com/office/powerpoint/2010/main" val="3167217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Beginnen wir also mal das Pendelspiel und lassen die „digitalen Medien“ los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Sie ermöglichen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400" dirty="0"/>
              <a:t>multimediale Zugänge,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400" dirty="0"/>
              <a:t>ebenfalls Interaktionen,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400" dirty="0"/>
              <a:t>ermöglichen individuelles Lernen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400" dirty="0"/>
              <a:t>und damit mehr Selbstbestimmung (weswegen sie manchmal sogar als „demokratisches Element“ bezeichnet werden)</a:t>
            </a:r>
          </a:p>
        </p:txBody>
      </p:sp>
    </p:spTree>
    <p:extLst>
      <p:ext uri="{BB962C8B-B14F-4D97-AF65-F5344CB8AC3E}">
        <p14:creationId xmlns:p14="http://schemas.microsoft.com/office/powerpoint/2010/main" val="1668283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Diese Selbstbestimmung ist zugleich mit Freiheiten und eigenen Lernwegen verbunden, damit aber auch mit Gefahren wie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dirty="0"/>
              <a:t>gedankenlose Übernahme vorgefertigter Elementen durch </a:t>
            </a:r>
            <a:r>
              <a:rPr lang="de-DE" sz="1400" dirty="0" err="1"/>
              <a:t>Copy&amp;Paste</a:t>
            </a:r>
            <a:endParaRPr lang="de-DE" sz="1400"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dirty="0"/>
              <a:t>unkritische Übernahme („Fake News“) vorgefundener Meinungen, beschränkten Bewegungsradius in spezifischen Filterblasen,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dirty="0"/>
              <a:t>All das kann zur Desorientierung führen, die Ablenkung ist groß (tägliche Bildschirmzeit von 4 – 8 Stunden), vielleicht sogar zu Kontrollverlust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dirty="0"/>
              <a:t>auf alle Fälle zu einer gewissen Unübersichtlichkeit,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ym typeface="Wingdings" panose="05000000000000000000" pitchFamily="2" charset="2"/>
              </a:rPr>
              <a:t> Selbstbestimmung ohne Selbstverantwortung kann zu einem unkontrollierten Prozess werden, bestenfalls zu einer Unübersichtlichkeit</a:t>
            </a:r>
            <a:endParaRPr lang="de-DE"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Tree>
    <p:extLst>
      <p:ext uri="{BB962C8B-B14F-4D97-AF65-F5344CB8AC3E}">
        <p14:creationId xmlns:p14="http://schemas.microsoft.com/office/powerpoint/2010/main" val="348103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Um hier gegen zu wirken, bedarf es entsprechender Rahmenbedingungen.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Dazu gehören in erster Hinsicht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dirty="0"/>
              <a:t>genügend zeitliche Ressourcen,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dirty="0"/>
              <a:t>die nicht immer kompatibel mit den - übervollen - Bildungsplänen sind,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dirty="0"/>
              <a:t>aber auch Fortbildungen, die neben didaktischen Kompetenzen auch technische Fähigkeiten vermitteln,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dirty="0"/>
              <a:t>damit kompetente Lehrkräfte den Durchblick, besser die Übersicht behalten, d.h. medienkompetent sind.</a:t>
            </a:r>
          </a:p>
        </p:txBody>
      </p:sp>
    </p:spTree>
    <p:extLst>
      <p:ext uri="{BB962C8B-B14F-4D97-AF65-F5344CB8AC3E}">
        <p14:creationId xmlns:p14="http://schemas.microsoft.com/office/powerpoint/2010/main" val="223259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Und wenn die Lehrkräfte kompetent sind,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dirty="0"/>
              <a:t>müssen die technischen Rahmenbedingungen vorhanden sein, um das eigentliche historische Arbeiten zu ermöglichen, nämlich</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dirty="0"/>
              <a:t>die Medienreflexion, vor allem Gattungskritik, d. h. die Fähigkeit der sachkundigen Bewertung von Informationen auf Internetseiten, um zu erkennen, wer mit welcher Intention welche Narrative erzählt - letztlich das Ziel Informationen in digitalen Medien auf ihre Zuverlässigkeit hin einschätzen zu können und Manipulationen zu erkennen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dirty="0"/>
              <a:t>d. h. das Erkennen von Narrativen und ihre De- bzw. Rekonstruktion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dirty="0"/>
              <a:t>und natürlich als übergeordnetes Ziel: die kritische Urteilsfähigkeit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Tree>
    <p:extLst>
      <p:ext uri="{BB962C8B-B14F-4D97-AF65-F5344CB8AC3E}">
        <p14:creationId xmlns:p14="http://schemas.microsoft.com/office/powerpoint/2010/main" val="203835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Kritische Urteilsfähigkeit, die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dirty="0"/>
              <a:t>historisches Denken ermöglicht,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400" dirty="0"/>
              <a:t>wobei neue Formen der Geschichtskultur zu bedenken sind usw. usf.…</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Ich möchte jetzt das Symbol des Pendelspiel nicht überstrapazieren und höre auf mit dem eingangs bereits gemachten Hinweis auf die evolutionären Veränderungen, in denen wir uns ja mittendrin – aktiv und passiv – befinden,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 aber auch mit einem – vielleicht etwas kulturpessimistischen Hinweis aus Goethes Faust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Ich denke, all das, was in meinem Gedankenexperiment in Bewegung geraten ist und noch hätte in Bewegung geraten können, wird uns auf der Tagung auch immer wieder begleiten, ohne dass wir es abschließend beantworten werden wollen und können. Aber wir werden, so vermute ich, es mal eher unterschwellig, mal bewusster- mitreflektieren und weiterzuentwickeln haben.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Tree>
    <p:extLst>
      <p:ext uri="{BB962C8B-B14F-4D97-AF65-F5344CB8AC3E}">
        <p14:creationId xmlns:p14="http://schemas.microsoft.com/office/powerpoint/2010/main" val="653445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Nach diesem eher metaphorischen Überlegungen möchte ich zum Beginn der Tagung ein paar ganz grundsätzliche Überlegungen vorstellen, die mich als Geschichtslehrer, aber vor allem natürlich während der Arbeit im Vorbereitungsteam umgetrieben haben, denn …</a:t>
            </a:r>
          </a:p>
          <a:p>
            <a:endParaRPr lang="de-DE" sz="1400" dirty="0"/>
          </a:p>
          <a:p>
            <a:r>
              <a:rPr lang="de-DE" sz="1400" dirty="0"/>
              <a:t>1. Das Internet ist für uns schließlich alle noch Neuland </a:t>
            </a:r>
            <a:r>
              <a:rPr lang="de-DE" sz="1400" dirty="0">
                <a:sym typeface="Wingdings" panose="05000000000000000000" pitchFamily="2" charset="2"/>
              </a:rPr>
              <a:t></a:t>
            </a:r>
            <a:endParaRPr lang="de-DE" sz="1400" dirty="0"/>
          </a:p>
          <a:p>
            <a:endParaRPr lang="de-DE" sz="1400" dirty="0"/>
          </a:p>
        </p:txBody>
      </p:sp>
    </p:spTree>
    <p:extLst>
      <p:ext uri="{BB962C8B-B14F-4D97-AF65-F5344CB8AC3E}">
        <p14:creationId xmlns:p14="http://schemas.microsoft.com/office/powerpoint/2010/main" val="1230384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userDrawn="1"/>
        </p:nvSpPr>
        <p:spPr>
          <a:xfrm>
            <a:off x="0" y="3650400"/>
            <a:ext cx="9144001" cy="244800"/>
          </a:xfrm>
          <a:prstGeom prst="rect">
            <a:avLst/>
          </a:prstGeom>
          <a:solidFill>
            <a:srgbClr val="B8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57200" y="2132856"/>
            <a:ext cx="8333557" cy="1470025"/>
          </a:xfrm>
        </p:spPr>
        <p:txBody>
          <a:bodyPr anchor="b">
            <a:noAutofit/>
          </a:bodyPr>
          <a:lstStyle>
            <a:lvl1pPr algn="l">
              <a:defRPr sz="4800" baseline="0">
                <a:solidFill>
                  <a:schemeClr val="tx1">
                    <a:lumMod val="75000"/>
                    <a:lumOff val="25000"/>
                  </a:schemeClr>
                </a:solidFill>
              </a:defRPr>
            </a:lvl1pPr>
          </a:lstStyle>
          <a:p>
            <a:r>
              <a:rPr kumimoji="0" lang="de-DE" dirty="0"/>
              <a:t>Titel der gesamten Präsentation durch Klicken bearbeiten</a:t>
            </a:r>
            <a:endParaRPr kumimoji="0" lang="en-US" dirty="0"/>
          </a:p>
        </p:txBody>
      </p:sp>
      <p:sp>
        <p:nvSpPr>
          <p:cNvPr id="9" name="Untertitel 8"/>
          <p:cNvSpPr>
            <a:spLocks noGrp="1"/>
          </p:cNvSpPr>
          <p:nvPr>
            <p:ph type="subTitle" idx="1" hasCustomPrompt="1"/>
          </p:nvPr>
        </p:nvSpPr>
        <p:spPr>
          <a:xfrm>
            <a:off x="478563" y="3901087"/>
            <a:ext cx="4931619" cy="1690138"/>
          </a:xfrm>
        </p:spPr>
        <p:txBody>
          <a:bodyPr>
            <a:normAutofit/>
          </a:bodyPr>
          <a:lstStyle>
            <a:lvl1pPr marL="64008" indent="0" algn="l">
              <a:buNone/>
              <a:defRPr sz="24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a:t>Anlass der Präsentation</a:t>
            </a:r>
            <a:br>
              <a:rPr kumimoji="0" lang="de-DE" dirty="0"/>
            </a:br>
            <a:r>
              <a:rPr kumimoji="0" lang="de-DE" dirty="0"/>
              <a:t>Name des/der Vortragenden </a:t>
            </a:r>
            <a:endParaRPr kumimoji="0" lang="en-US" dirty="0"/>
          </a:p>
        </p:txBody>
      </p:sp>
      <p:sp>
        <p:nvSpPr>
          <p:cNvPr id="20" name="Fußzeilenplatzhalter 2"/>
          <p:cNvSpPr>
            <a:spLocks noGrp="1"/>
          </p:cNvSpPr>
          <p:nvPr>
            <p:ph type="ftr" sz="quarter" idx="3"/>
          </p:nvPr>
        </p:nvSpPr>
        <p:spPr>
          <a:xfrm>
            <a:off x="457200" y="5949280"/>
            <a:ext cx="2700000" cy="360000"/>
          </a:xfrm>
          <a:prstGeom prst="rect">
            <a:avLst/>
          </a:prstGeom>
        </p:spPr>
        <p:txBody>
          <a:bodyPr vert="horz"/>
          <a:lstStyle>
            <a:lvl1pPr algn="l"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r>
              <a:rPr lang="de-DE" dirty="0"/>
              <a:t>www.zsl-bw.de</a:t>
            </a:r>
          </a:p>
        </p:txBody>
      </p:sp>
      <p:sp>
        <p:nvSpPr>
          <p:cNvPr id="21" name="Datumsplatzhalter 13"/>
          <p:cNvSpPr>
            <a:spLocks noGrp="1"/>
          </p:cNvSpPr>
          <p:nvPr>
            <p:ph type="dt" sz="half" idx="2"/>
          </p:nvPr>
        </p:nvSpPr>
        <p:spPr>
          <a:xfrm>
            <a:off x="7914363" y="5949280"/>
            <a:ext cx="886737" cy="360000"/>
          </a:xfrm>
          <a:prstGeom prst="rect">
            <a:avLst/>
          </a:prstGeom>
        </p:spPr>
        <p:txBody>
          <a:bodyPr vert="horz"/>
          <a:lstStyle>
            <a:lvl1pPr algn="r"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fld id="{F6217CD7-B80F-41AC-80A1-96685E759953}" type="datetime1">
              <a:rPr lang="de-DE" smtClean="0"/>
              <a:t>21.06.2023</a:t>
            </a:fld>
            <a:endParaRPr lang="de-DE" dirty="0"/>
          </a:p>
        </p:txBody>
      </p:sp>
      <p:pic>
        <p:nvPicPr>
          <p:cNvPr id="29"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57200" y="450000"/>
            <a:ext cx="437236" cy="5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p:cNvPicPr>
            <a:picLocks noChangeAspect="1"/>
          </p:cNvPicPr>
          <p:nvPr userDrawn="1"/>
        </p:nvPicPr>
        <p:blipFill rotWithShape="1">
          <a:blip r:embed="rId3" cstate="print">
            <a:extLst>
              <a:ext uri="{28A0092B-C50C-407E-A947-70E740481C1C}">
                <a14:useLocalDpi xmlns:a14="http://schemas.microsoft.com/office/drawing/2010/main" val="0"/>
              </a:ext>
            </a:extLst>
          </a:blip>
          <a:srcRect l="7162" t="15720" r="6807" b="15910"/>
          <a:stretch/>
        </p:blipFill>
        <p:spPr>
          <a:xfrm>
            <a:off x="7051494" y="450000"/>
            <a:ext cx="1715609" cy="597600"/>
          </a:xfrm>
          <a:prstGeom prst="rect">
            <a:avLst/>
          </a:prstGeom>
        </p:spPr>
      </p:pic>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20BDC-147D-4C12-B22A-20C4FE5DF500}"/>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9F1925D-9967-4B2A-AFA0-2C72CBAD3FA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335A311-DC97-47EF-BF6F-CBBD3F79DBBD}"/>
              </a:ext>
            </a:extLst>
          </p:cNvPr>
          <p:cNvSpPr>
            <a:spLocks noGrp="1"/>
          </p:cNvSpPr>
          <p:nvPr>
            <p:ph type="dt" sz="half" idx="10"/>
          </p:nvPr>
        </p:nvSpPr>
        <p:spPr/>
        <p:txBody>
          <a:bodyPr/>
          <a:lstStyle/>
          <a:p>
            <a:fld id="{7358DBB9-BDE5-45D4-AB7E-DD19D44DB3CE}" type="datetimeFigureOut">
              <a:rPr lang="de-DE" smtClean="0"/>
              <a:t>21.06.2023</a:t>
            </a:fld>
            <a:endParaRPr lang="de-DE"/>
          </a:p>
        </p:txBody>
      </p:sp>
      <p:sp>
        <p:nvSpPr>
          <p:cNvPr id="5" name="Fußzeilenplatzhalter 4">
            <a:extLst>
              <a:ext uri="{FF2B5EF4-FFF2-40B4-BE49-F238E27FC236}">
                <a16:creationId xmlns:a16="http://schemas.microsoft.com/office/drawing/2014/main" id="{758E3E89-78FB-4430-9276-FACF34C4D0E8}"/>
              </a:ext>
            </a:extLst>
          </p:cNvPr>
          <p:cNvSpPr>
            <a:spLocks noGrp="1"/>
          </p:cNvSpPr>
          <p:nvPr>
            <p:ph type="ftr" sz="quarter" idx="11"/>
          </p:nvPr>
        </p:nvSpPr>
        <p:spPr>
          <a:xfrm>
            <a:off x="3028950" y="6356350"/>
            <a:ext cx="30861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D1B8896A-74ED-4C35-A331-104AC93B4B14}"/>
              </a:ext>
            </a:extLst>
          </p:cNvPr>
          <p:cNvSpPr>
            <a:spLocks noGrp="1"/>
          </p:cNvSpPr>
          <p:nvPr>
            <p:ph type="sldNum" sz="quarter" idx="12"/>
          </p:nvPr>
        </p:nvSpPr>
        <p:spPr/>
        <p:txBody>
          <a:bodyPr/>
          <a:lstStyle/>
          <a:p>
            <a:fld id="{DDE8A684-B569-48B6-BE5C-85E324F30022}" type="slidenum">
              <a:rPr lang="de-DE" smtClean="0"/>
              <a:t>‹Nr.›</a:t>
            </a:fld>
            <a:endParaRPr lang="de-DE"/>
          </a:p>
        </p:txBody>
      </p:sp>
    </p:spTree>
    <p:extLst>
      <p:ext uri="{BB962C8B-B14F-4D97-AF65-F5344CB8AC3E}">
        <p14:creationId xmlns:p14="http://schemas.microsoft.com/office/powerpoint/2010/main" val="291814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8C920-F1BF-4718-99E7-B8E2F16126E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377A205-89B8-4160-8592-1CDE6A32DBEA}"/>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D3DFA6D-2D64-42DE-9D36-C675A7E4DD9F}"/>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936DCA9-D552-4A93-A38F-04DB957A0A06}"/>
              </a:ext>
            </a:extLst>
          </p:cNvPr>
          <p:cNvSpPr>
            <a:spLocks noGrp="1"/>
          </p:cNvSpPr>
          <p:nvPr>
            <p:ph type="dt" sz="half" idx="10"/>
          </p:nvPr>
        </p:nvSpPr>
        <p:spPr/>
        <p:txBody>
          <a:bodyPr/>
          <a:lstStyle/>
          <a:p>
            <a:fld id="{7358DBB9-BDE5-45D4-AB7E-DD19D44DB3CE}" type="datetimeFigureOut">
              <a:rPr lang="de-DE" smtClean="0"/>
              <a:t>21.06.2023</a:t>
            </a:fld>
            <a:endParaRPr lang="de-DE"/>
          </a:p>
        </p:txBody>
      </p:sp>
      <p:sp>
        <p:nvSpPr>
          <p:cNvPr id="6" name="Fußzeilenplatzhalter 5">
            <a:extLst>
              <a:ext uri="{FF2B5EF4-FFF2-40B4-BE49-F238E27FC236}">
                <a16:creationId xmlns:a16="http://schemas.microsoft.com/office/drawing/2014/main" id="{3113206F-9AB7-4212-86F6-84DB4FE5FCB4}"/>
              </a:ext>
            </a:extLst>
          </p:cNvPr>
          <p:cNvSpPr>
            <a:spLocks noGrp="1"/>
          </p:cNvSpPr>
          <p:nvPr>
            <p:ph type="ftr" sz="quarter" idx="11"/>
          </p:nvPr>
        </p:nvSpPr>
        <p:spPr>
          <a:xfrm>
            <a:off x="3028950" y="6356350"/>
            <a:ext cx="30861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1BDD9D3D-2019-4282-8FEA-9B6C64CC964B}"/>
              </a:ext>
            </a:extLst>
          </p:cNvPr>
          <p:cNvSpPr>
            <a:spLocks noGrp="1"/>
          </p:cNvSpPr>
          <p:nvPr>
            <p:ph type="sldNum" sz="quarter" idx="12"/>
          </p:nvPr>
        </p:nvSpPr>
        <p:spPr/>
        <p:txBody>
          <a:bodyPr/>
          <a:lstStyle/>
          <a:p>
            <a:fld id="{DDE8A684-B569-48B6-BE5C-85E324F30022}" type="slidenum">
              <a:rPr lang="de-DE" smtClean="0"/>
              <a:t>‹Nr.›</a:t>
            </a:fld>
            <a:endParaRPr lang="de-DE"/>
          </a:p>
        </p:txBody>
      </p:sp>
    </p:spTree>
    <p:extLst>
      <p:ext uri="{BB962C8B-B14F-4D97-AF65-F5344CB8AC3E}">
        <p14:creationId xmlns:p14="http://schemas.microsoft.com/office/powerpoint/2010/main" val="1666712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8FCF0-1B7E-4B76-99D5-92A4AE05665C}"/>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E77D986-96C9-4FEC-BDDA-8831CFB133F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831937D-23F6-498D-8BD9-677B2AFDA12D}"/>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8163142-9591-49E0-AC87-7B33A18DB3F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A14207C-8309-4915-B712-439D5F54DE5C}"/>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E519517-8858-42C0-9156-06BC3BD1AE0F}"/>
              </a:ext>
            </a:extLst>
          </p:cNvPr>
          <p:cNvSpPr>
            <a:spLocks noGrp="1"/>
          </p:cNvSpPr>
          <p:nvPr>
            <p:ph type="dt" sz="half" idx="10"/>
          </p:nvPr>
        </p:nvSpPr>
        <p:spPr/>
        <p:txBody>
          <a:bodyPr/>
          <a:lstStyle/>
          <a:p>
            <a:fld id="{7358DBB9-BDE5-45D4-AB7E-DD19D44DB3CE}" type="datetimeFigureOut">
              <a:rPr lang="de-DE" smtClean="0"/>
              <a:t>21.06.2023</a:t>
            </a:fld>
            <a:endParaRPr lang="de-DE"/>
          </a:p>
        </p:txBody>
      </p:sp>
      <p:sp>
        <p:nvSpPr>
          <p:cNvPr id="8" name="Fußzeilenplatzhalter 7">
            <a:extLst>
              <a:ext uri="{FF2B5EF4-FFF2-40B4-BE49-F238E27FC236}">
                <a16:creationId xmlns:a16="http://schemas.microsoft.com/office/drawing/2014/main" id="{9DC8AD70-6015-4A43-96A8-EE5E9BFB8E3C}"/>
              </a:ext>
            </a:extLst>
          </p:cNvPr>
          <p:cNvSpPr>
            <a:spLocks noGrp="1"/>
          </p:cNvSpPr>
          <p:nvPr>
            <p:ph type="ftr" sz="quarter" idx="11"/>
          </p:nvPr>
        </p:nvSpPr>
        <p:spPr>
          <a:xfrm>
            <a:off x="3028950" y="6356350"/>
            <a:ext cx="3086100" cy="365125"/>
          </a:xfrm>
          <a:prstGeom prst="rect">
            <a:avLst/>
          </a:prstGeom>
        </p:spPr>
        <p:txBody>
          <a:bodyPr/>
          <a:lstStyle/>
          <a:p>
            <a:endParaRPr lang="de-DE"/>
          </a:p>
        </p:txBody>
      </p:sp>
      <p:sp>
        <p:nvSpPr>
          <p:cNvPr id="9" name="Foliennummernplatzhalter 8">
            <a:extLst>
              <a:ext uri="{FF2B5EF4-FFF2-40B4-BE49-F238E27FC236}">
                <a16:creationId xmlns:a16="http://schemas.microsoft.com/office/drawing/2014/main" id="{6CCBC211-EEA3-4803-9B5D-1949544E2338}"/>
              </a:ext>
            </a:extLst>
          </p:cNvPr>
          <p:cNvSpPr>
            <a:spLocks noGrp="1"/>
          </p:cNvSpPr>
          <p:nvPr>
            <p:ph type="sldNum" sz="quarter" idx="12"/>
          </p:nvPr>
        </p:nvSpPr>
        <p:spPr/>
        <p:txBody>
          <a:bodyPr/>
          <a:lstStyle/>
          <a:p>
            <a:fld id="{DDE8A684-B569-48B6-BE5C-85E324F30022}" type="slidenum">
              <a:rPr lang="de-DE" smtClean="0"/>
              <a:t>‹Nr.›</a:t>
            </a:fld>
            <a:endParaRPr lang="de-DE"/>
          </a:p>
        </p:txBody>
      </p:sp>
    </p:spTree>
    <p:extLst>
      <p:ext uri="{BB962C8B-B14F-4D97-AF65-F5344CB8AC3E}">
        <p14:creationId xmlns:p14="http://schemas.microsoft.com/office/powerpoint/2010/main" val="1555043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B59213-D883-4D5A-B2F7-19C0E00FE92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A3B2628-EFE4-403C-8436-0A3A702C3602}"/>
              </a:ext>
            </a:extLst>
          </p:cNvPr>
          <p:cNvSpPr>
            <a:spLocks noGrp="1"/>
          </p:cNvSpPr>
          <p:nvPr>
            <p:ph type="dt" sz="half" idx="10"/>
          </p:nvPr>
        </p:nvSpPr>
        <p:spPr/>
        <p:txBody>
          <a:bodyPr/>
          <a:lstStyle/>
          <a:p>
            <a:fld id="{7358DBB9-BDE5-45D4-AB7E-DD19D44DB3CE}" type="datetimeFigureOut">
              <a:rPr lang="de-DE" smtClean="0"/>
              <a:t>21.06.2023</a:t>
            </a:fld>
            <a:endParaRPr lang="de-DE"/>
          </a:p>
        </p:txBody>
      </p:sp>
      <p:sp>
        <p:nvSpPr>
          <p:cNvPr id="4" name="Fußzeilenplatzhalter 3">
            <a:extLst>
              <a:ext uri="{FF2B5EF4-FFF2-40B4-BE49-F238E27FC236}">
                <a16:creationId xmlns:a16="http://schemas.microsoft.com/office/drawing/2014/main" id="{0B7DEE9F-A195-4FFB-AEB0-EEEA9E75C871}"/>
              </a:ext>
            </a:extLst>
          </p:cNvPr>
          <p:cNvSpPr>
            <a:spLocks noGrp="1"/>
          </p:cNvSpPr>
          <p:nvPr>
            <p:ph type="ftr" sz="quarter" idx="11"/>
          </p:nvPr>
        </p:nvSpPr>
        <p:spPr>
          <a:xfrm>
            <a:off x="3028950" y="6356350"/>
            <a:ext cx="30861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9F572C40-127E-4DF7-874F-A1DC556DE8BA}"/>
              </a:ext>
            </a:extLst>
          </p:cNvPr>
          <p:cNvSpPr>
            <a:spLocks noGrp="1"/>
          </p:cNvSpPr>
          <p:nvPr>
            <p:ph type="sldNum" sz="quarter" idx="12"/>
          </p:nvPr>
        </p:nvSpPr>
        <p:spPr/>
        <p:txBody>
          <a:bodyPr/>
          <a:lstStyle/>
          <a:p>
            <a:fld id="{DDE8A684-B569-48B6-BE5C-85E324F30022}" type="slidenum">
              <a:rPr lang="de-DE" smtClean="0"/>
              <a:t>‹Nr.›</a:t>
            </a:fld>
            <a:endParaRPr lang="de-DE"/>
          </a:p>
        </p:txBody>
      </p:sp>
    </p:spTree>
    <p:extLst>
      <p:ext uri="{BB962C8B-B14F-4D97-AF65-F5344CB8AC3E}">
        <p14:creationId xmlns:p14="http://schemas.microsoft.com/office/powerpoint/2010/main" val="2976287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FC5BB7A-A315-4DCD-B327-F64A050A590E}"/>
              </a:ext>
            </a:extLst>
          </p:cNvPr>
          <p:cNvSpPr>
            <a:spLocks noGrp="1"/>
          </p:cNvSpPr>
          <p:nvPr>
            <p:ph type="dt" sz="half" idx="10"/>
          </p:nvPr>
        </p:nvSpPr>
        <p:spPr/>
        <p:txBody>
          <a:bodyPr/>
          <a:lstStyle/>
          <a:p>
            <a:fld id="{7358DBB9-BDE5-45D4-AB7E-DD19D44DB3CE}" type="datetimeFigureOut">
              <a:rPr lang="de-DE" smtClean="0"/>
              <a:t>21.06.2023</a:t>
            </a:fld>
            <a:endParaRPr lang="de-DE"/>
          </a:p>
        </p:txBody>
      </p:sp>
      <p:sp>
        <p:nvSpPr>
          <p:cNvPr id="3" name="Fußzeilenplatzhalter 2">
            <a:extLst>
              <a:ext uri="{FF2B5EF4-FFF2-40B4-BE49-F238E27FC236}">
                <a16:creationId xmlns:a16="http://schemas.microsoft.com/office/drawing/2014/main" id="{621EAF03-3A5A-4066-9BBA-5E92020D9C03}"/>
              </a:ext>
            </a:extLst>
          </p:cNvPr>
          <p:cNvSpPr>
            <a:spLocks noGrp="1"/>
          </p:cNvSpPr>
          <p:nvPr>
            <p:ph type="ftr" sz="quarter" idx="11"/>
          </p:nvPr>
        </p:nvSpPr>
        <p:spPr>
          <a:xfrm>
            <a:off x="3028950" y="6356350"/>
            <a:ext cx="30861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B4F48526-3EB8-4C0C-A37D-1DB6E724846F}"/>
              </a:ext>
            </a:extLst>
          </p:cNvPr>
          <p:cNvSpPr>
            <a:spLocks noGrp="1"/>
          </p:cNvSpPr>
          <p:nvPr>
            <p:ph type="sldNum" sz="quarter" idx="12"/>
          </p:nvPr>
        </p:nvSpPr>
        <p:spPr/>
        <p:txBody>
          <a:bodyPr/>
          <a:lstStyle/>
          <a:p>
            <a:fld id="{DDE8A684-B569-48B6-BE5C-85E324F30022}" type="slidenum">
              <a:rPr lang="de-DE" smtClean="0"/>
              <a:t>‹Nr.›</a:t>
            </a:fld>
            <a:endParaRPr lang="de-DE"/>
          </a:p>
        </p:txBody>
      </p:sp>
    </p:spTree>
    <p:extLst>
      <p:ext uri="{BB962C8B-B14F-4D97-AF65-F5344CB8AC3E}">
        <p14:creationId xmlns:p14="http://schemas.microsoft.com/office/powerpoint/2010/main" val="3700718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4B6D9-BA19-4358-AC10-E7AE4E9E16DE}"/>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CF53BDF-D1EF-429E-8C04-14C9947AC5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2C317D2-C42D-4EE9-9BAC-9A06B87FC01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75EEEE3-F501-42BC-A70A-9C3581F8EEA8}"/>
              </a:ext>
            </a:extLst>
          </p:cNvPr>
          <p:cNvSpPr>
            <a:spLocks noGrp="1"/>
          </p:cNvSpPr>
          <p:nvPr>
            <p:ph type="dt" sz="half" idx="10"/>
          </p:nvPr>
        </p:nvSpPr>
        <p:spPr/>
        <p:txBody>
          <a:bodyPr/>
          <a:lstStyle/>
          <a:p>
            <a:fld id="{7358DBB9-BDE5-45D4-AB7E-DD19D44DB3CE}" type="datetimeFigureOut">
              <a:rPr lang="de-DE" smtClean="0"/>
              <a:t>21.06.2023</a:t>
            </a:fld>
            <a:endParaRPr lang="de-DE"/>
          </a:p>
        </p:txBody>
      </p:sp>
      <p:sp>
        <p:nvSpPr>
          <p:cNvPr id="6" name="Fußzeilenplatzhalter 5">
            <a:extLst>
              <a:ext uri="{FF2B5EF4-FFF2-40B4-BE49-F238E27FC236}">
                <a16:creationId xmlns:a16="http://schemas.microsoft.com/office/drawing/2014/main" id="{4EFFE65B-1973-4551-AB0B-F5DC2E43F2A8}"/>
              </a:ext>
            </a:extLst>
          </p:cNvPr>
          <p:cNvSpPr>
            <a:spLocks noGrp="1"/>
          </p:cNvSpPr>
          <p:nvPr>
            <p:ph type="ftr" sz="quarter" idx="11"/>
          </p:nvPr>
        </p:nvSpPr>
        <p:spPr>
          <a:xfrm>
            <a:off x="3028950" y="6356350"/>
            <a:ext cx="30861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64600DE0-5BAC-4EDD-BDFC-81A2AD376A05}"/>
              </a:ext>
            </a:extLst>
          </p:cNvPr>
          <p:cNvSpPr>
            <a:spLocks noGrp="1"/>
          </p:cNvSpPr>
          <p:nvPr>
            <p:ph type="sldNum" sz="quarter" idx="12"/>
          </p:nvPr>
        </p:nvSpPr>
        <p:spPr/>
        <p:txBody>
          <a:bodyPr/>
          <a:lstStyle/>
          <a:p>
            <a:fld id="{DDE8A684-B569-48B6-BE5C-85E324F30022}" type="slidenum">
              <a:rPr lang="de-DE" smtClean="0"/>
              <a:t>‹Nr.›</a:t>
            </a:fld>
            <a:endParaRPr lang="de-DE"/>
          </a:p>
        </p:txBody>
      </p:sp>
    </p:spTree>
    <p:extLst>
      <p:ext uri="{BB962C8B-B14F-4D97-AF65-F5344CB8AC3E}">
        <p14:creationId xmlns:p14="http://schemas.microsoft.com/office/powerpoint/2010/main" val="367732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C7CD45-1FE4-46C3-9112-C1EC02A4A14F}"/>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D3DC0F0-A584-4A2B-9C6A-5B8757B7FD1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88D02BC-155D-4A8B-A9F1-EDE76D28C72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4AFD107-E3F3-4B31-9283-7947E0A496BA}"/>
              </a:ext>
            </a:extLst>
          </p:cNvPr>
          <p:cNvSpPr>
            <a:spLocks noGrp="1"/>
          </p:cNvSpPr>
          <p:nvPr>
            <p:ph type="dt" sz="half" idx="10"/>
          </p:nvPr>
        </p:nvSpPr>
        <p:spPr/>
        <p:txBody>
          <a:bodyPr/>
          <a:lstStyle/>
          <a:p>
            <a:fld id="{7358DBB9-BDE5-45D4-AB7E-DD19D44DB3CE}" type="datetimeFigureOut">
              <a:rPr lang="de-DE" smtClean="0"/>
              <a:t>21.06.2023</a:t>
            </a:fld>
            <a:endParaRPr lang="de-DE"/>
          </a:p>
        </p:txBody>
      </p:sp>
      <p:sp>
        <p:nvSpPr>
          <p:cNvPr id="6" name="Fußzeilenplatzhalter 5">
            <a:extLst>
              <a:ext uri="{FF2B5EF4-FFF2-40B4-BE49-F238E27FC236}">
                <a16:creationId xmlns:a16="http://schemas.microsoft.com/office/drawing/2014/main" id="{0A3ACAFD-F9EC-4A5F-B6C8-5BFC009898FB}"/>
              </a:ext>
            </a:extLst>
          </p:cNvPr>
          <p:cNvSpPr>
            <a:spLocks noGrp="1"/>
          </p:cNvSpPr>
          <p:nvPr>
            <p:ph type="ftr" sz="quarter" idx="11"/>
          </p:nvPr>
        </p:nvSpPr>
        <p:spPr>
          <a:xfrm>
            <a:off x="3028950" y="6356350"/>
            <a:ext cx="30861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A9E2CCBE-D976-4DAB-BCED-EA82908F49B2}"/>
              </a:ext>
            </a:extLst>
          </p:cNvPr>
          <p:cNvSpPr>
            <a:spLocks noGrp="1"/>
          </p:cNvSpPr>
          <p:nvPr>
            <p:ph type="sldNum" sz="quarter" idx="12"/>
          </p:nvPr>
        </p:nvSpPr>
        <p:spPr/>
        <p:txBody>
          <a:bodyPr/>
          <a:lstStyle/>
          <a:p>
            <a:fld id="{DDE8A684-B569-48B6-BE5C-85E324F30022}" type="slidenum">
              <a:rPr lang="de-DE" smtClean="0"/>
              <a:t>‹Nr.›</a:t>
            </a:fld>
            <a:endParaRPr lang="de-DE"/>
          </a:p>
        </p:txBody>
      </p:sp>
    </p:spTree>
    <p:extLst>
      <p:ext uri="{BB962C8B-B14F-4D97-AF65-F5344CB8AC3E}">
        <p14:creationId xmlns:p14="http://schemas.microsoft.com/office/powerpoint/2010/main" val="1272428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C167C9-A0A1-458B-83A7-5FA612B6FAF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7CE61D7-D02B-4703-A8EB-C52F6C29445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7979432-3A01-48EC-A835-E61C64218A30}"/>
              </a:ext>
            </a:extLst>
          </p:cNvPr>
          <p:cNvSpPr>
            <a:spLocks noGrp="1"/>
          </p:cNvSpPr>
          <p:nvPr>
            <p:ph type="dt" sz="half" idx="10"/>
          </p:nvPr>
        </p:nvSpPr>
        <p:spPr/>
        <p:txBody>
          <a:bodyPr/>
          <a:lstStyle/>
          <a:p>
            <a:fld id="{7358DBB9-BDE5-45D4-AB7E-DD19D44DB3CE}" type="datetimeFigureOut">
              <a:rPr lang="de-DE" smtClean="0"/>
              <a:t>21.06.2023</a:t>
            </a:fld>
            <a:endParaRPr lang="de-DE"/>
          </a:p>
        </p:txBody>
      </p:sp>
      <p:sp>
        <p:nvSpPr>
          <p:cNvPr id="5" name="Fußzeilenplatzhalter 4">
            <a:extLst>
              <a:ext uri="{FF2B5EF4-FFF2-40B4-BE49-F238E27FC236}">
                <a16:creationId xmlns:a16="http://schemas.microsoft.com/office/drawing/2014/main" id="{F9DA3411-AB68-4567-B0E5-FC88CF3E28BC}"/>
              </a:ext>
            </a:extLst>
          </p:cNvPr>
          <p:cNvSpPr>
            <a:spLocks noGrp="1"/>
          </p:cNvSpPr>
          <p:nvPr>
            <p:ph type="ftr" sz="quarter" idx="11"/>
          </p:nvPr>
        </p:nvSpPr>
        <p:spPr>
          <a:xfrm>
            <a:off x="3028950" y="6356350"/>
            <a:ext cx="30861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CC93D17F-5D64-468A-87F7-42C7B2824D79}"/>
              </a:ext>
            </a:extLst>
          </p:cNvPr>
          <p:cNvSpPr>
            <a:spLocks noGrp="1"/>
          </p:cNvSpPr>
          <p:nvPr>
            <p:ph type="sldNum" sz="quarter" idx="12"/>
          </p:nvPr>
        </p:nvSpPr>
        <p:spPr/>
        <p:txBody>
          <a:bodyPr/>
          <a:lstStyle/>
          <a:p>
            <a:fld id="{DDE8A684-B569-48B6-BE5C-85E324F30022}" type="slidenum">
              <a:rPr lang="de-DE" smtClean="0"/>
              <a:t>‹Nr.›</a:t>
            </a:fld>
            <a:endParaRPr lang="de-DE"/>
          </a:p>
        </p:txBody>
      </p:sp>
    </p:spTree>
    <p:extLst>
      <p:ext uri="{BB962C8B-B14F-4D97-AF65-F5344CB8AC3E}">
        <p14:creationId xmlns:p14="http://schemas.microsoft.com/office/powerpoint/2010/main" val="3495008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25F8F44-4EBC-4218-B064-DE1B7E07BDBA}"/>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C234356-6BAC-4BBA-A85F-51A0E0B0F15A}"/>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28E94DA-A379-46EE-B33B-F14DC90E1F16}"/>
              </a:ext>
            </a:extLst>
          </p:cNvPr>
          <p:cNvSpPr>
            <a:spLocks noGrp="1"/>
          </p:cNvSpPr>
          <p:nvPr>
            <p:ph type="dt" sz="half" idx="10"/>
          </p:nvPr>
        </p:nvSpPr>
        <p:spPr/>
        <p:txBody>
          <a:bodyPr/>
          <a:lstStyle/>
          <a:p>
            <a:fld id="{7358DBB9-BDE5-45D4-AB7E-DD19D44DB3CE}" type="datetimeFigureOut">
              <a:rPr lang="de-DE" smtClean="0"/>
              <a:t>21.06.2023</a:t>
            </a:fld>
            <a:endParaRPr lang="de-DE"/>
          </a:p>
        </p:txBody>
      </p:sp>
      <p:sp>
        <p:nvSpPr>
          <p:cNvPr id="5" name="Fußzeilenplatzhalter 4">
            <a:extLst>
              <a:ext uri="{FF2B5EF4-FFF2-40B4-BE49-F238E27FC236}">
                <a16:creationId xmlns:a16="http://schemas.microsoft.com/office/drawing/2014/main" id="{3C9A0ED3-C365-49A3-96A6-DFEE53D74580}"/>
              </a:ext>
            </a:extLst>
          </p:cNvPr>
          <p:cNvSpPr>
            <a:spLocks noGrp="1"/>
          </p:cNvSpPr>
          <p:nvPr>
            <p:ph type="ftr" sz="quarter" idx="11"/>
          </p:nvPr>
        </p:nvSpPr>
        <p:spPr>
          <a:xfrm>
            <a:off x="3028950" y="6356350"/>
            <a:ext cx="30861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09CB84B7-DD90-4090-993A-D3E8347309C8}"/>
              </a:ext>
            </a:extLst>
          </p:cNvPr>
          <p:cNvSpPr>
            <a:spLocks noGrp="1"/>
          </p:cNvSpPr>
          <p:nvPr>
            <p:ph type="sldNum" sz="quarter" idx="12"/>
          </p:nvPr>
        </p:nvSpPr>
        <p:spPr/>
        <p:txBody>
          <a:bodyPr/>
          <a:lstStyle/>
          <a:p>
            <a:fld id="{DDE8A684-B569-48B6-BE5C-85E324F30022}" type="slidenum">
              <a:rPr lang="de-DE" smtClean="0"/>
              <a:t>‹Nr.›</a:t>
            </a:fld>
            <a:endParaRPr lang="de-DE"/>
          </a:p>
        </p:txBody>
      </p:sp>
    </p:spTree>
    <p:extLst>
      <p:ext uri="{BB962C8B-B14F-4D97-AF65-F5344CB8AC3E}">
        <p14:creationId xmlns:p14="http://schemas.microsoft.com/office/powerpoint/2010/main" val="122951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846800"/>
            <a:ext cx="8229600" cy="4032448"/>
          </a:xfrm>
        </p:spPr>
        <p:txBody>
          <a:body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20" name="Titel 1"/>
          <p:cNvSpPr>
            <a:spLocks noGrp="1"/>
          </p:cNvSpPr>
          <p:nvPr>
            <p:ph type="title"/>
          </p:nvPr>
        </p:nvSpPr>
        <p:spPr>
          <a:xfrm>
            <a:off x="457200" y="692696"/>
            <a:ext cx="8229600" cy="1066800"/>
          </a:xfrm>
        </p:spPr>
        <p:txBody>
          <a:bodyPr/>
          <a:lstStyle/>
          <a:p>
            <a:r>
              <a:rPr kumimoji="0" lang="de-DE" dirty="0"/>
              <a:t>Titelmasterformat durch Klicken bearbeiten</a:t>
            </a:r>
            <a:endParaRPr kumimoji="0" lang="en-US" dirty="0"/>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846800"/>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4" name="Inhaltsplatzhalter 3"/>
          <p:cNvSpPr>
            <a:spLocks noGrp="1"/>
          </p:cNvSpPr>
          <p:nvPr>
            <p:ph sz="half" idx="2" hasCustomPrompt="1"/>
          </p:nvPr>
        </p:nvSpPr>
        <p:spPr>
          <a:xfrm>
            <a:off x="4648200" y="1846800"/>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a:t>Textmasterformat bearbeiten </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rmAutofit fontScale="92500"/>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dirty="0"/>
              <a:t>Titelmasterformat durch Klicken bearbeiten</a:t>
            </a:r>
            <a:endParaRPr lang="en-US" dirty="0"/>
          </a:p>
        </p:txBody>
      </p:sp>
      <p:sp>
        <p:nvSpPr>
          <p:cNvPr id="13"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10" name="Titel 1"/>
          <p:cNvSpPr>
            <a:spLocks noGrp="1"/>
          </p:cNvSpPr>
          <p:nvPr>
            <p:ph type="title"/>
          </p:nvPr>
        </p:nvSpPr>
        <p:spPr>
          <a:xfrm>
            <a:off x="457200" y="692696"/>
            <a:ext cx="8229600" cy="1066800"/>
          </a:xfrm>
        </p:spPr>
        <p:txBody>
          <a:bodyPr/>
          <a:lstStyle/>
          <a:p>
            <a:r>
              <a:rPr kumimoji="0" lang="de-DE" dirty="0"/>
              <a:t>Titelmasterformat durch Klicken bearbeiten</a:t>
            </a:r>
            <a:endParaRPr kumimoji="0" lang="en-US" dirty="0"/>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
        <p:nvSpPr>
          <p:cNvPr id="18" name="Titel 1"/>
          <p:cNvSpPr>
            <a:spLocks noGrp="1"/>
          </p:cNvSpPr>
          <p:nvPr>
            <p:ph type="title"/>
          </p:nvPr>
        </p:nvSpPr>
        <p:spPr>
          <a:xfrm>
            <a:off x="457200" y="692696"/>
            <a:ext cx="8229600" cy="1066800"/>
          </a:xfrm>
        </p:spPr>
        <p:txBody>
          <a:bodyPr/>
          <a:lstStyle/>
          <a:p>
            <a:r>
              <a:rPr kumimoji="0" lang="de-DE" dirty="0"/>
              <a:t>Titelmasterformat durch Klicken bearbeiten</a:t>
            </a:r>
            <a:endParaRPr kumimoji="0" lang="en-US" dirty="0"/>
          </a:p>
        </p:txBody>
      </p:sp>
    </p:spTree>
    <p:extLst>
      <p:ext uri="{BB962C8B-B14F-4D97-AF65-F5344CB8AC3E}">
        <p14:creationId xmlns:p14="http://schemas.microsoft.com/office/powerpoint/2010/main" val="1841542849"/>
      </p:ext>
    </p:extLst>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6CC02-C346-4D69-A4B5-EDEF7FCBD941}"/>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6E30297-025A-40F5-9382-B2FA4D819F0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5C3431A-1A14-4646-93AD-94C371CE9425}"/>
              </a:ext>
            </a:extLst>
          </p:cNvPr>
          <p:cNvSpPr>
            <a:spLocks noGrp="1"/>
          </p:cNvSpPr>
          <p:nvPr>
            <p:ph type="dt" sz="half" idx="10"/>
          </p:nvPr>
        </p:nvSpPr>
        <p:spPr/>
        <p:txBody>
          <a:bodyPr/>
          <a:lstStyle/>
          <a:p>
            <a:fld id="{7358DBB9-BDE5-45D4-AB7E-DD19D44DB3CE}" type="datetimeFigureOut">
              <a:rPr lang="de-DE" smtClean="0"/>
              <a:t>21.06.2023</a:t>
            </a:fld>
            <a:endParaRPr lang="de-DE"/>
          </a:p>
        </p:txBody>
      </p:sp>
      <p:sp>
        <p:nvSpPr>
          <p:cNvPr id="6" name="Foliennummernplatzhalter 5">
            <a:extLst>
              <a:ext uri="{FF2B5EF4-FFF2-40B4-BE49-F238E27FC236}">
                <a16:creationId xmlns:a16="http://schemas.microsoft.com/office/drawing/2014/main" id="{AC0869FC-50D0-41A4-AD44-DEF50DBBDDAD}"/>
              </a:ext>
            </a:extLst>
          </p:cNvPr>
          <p:cNvSpPr>
            <a:spLocks noGrp="1"/>
          </p:cNvSpPr>
          <p:nvPr>
            <p:ph type="sldNum" sz="quarter" idx="12"/>
          </p:nvPr>
        </p:nvSpPr>
        <p:spPr/>
        <p:txBody>
          <a:bodyPr/>
          <a:lstStyle/>
          <a:p>
            <a:fld id="{DDE8A684-B569-48B6-BE5C-85E324F30022}" type="slidenum">
              <a:rPr lang="de-DE" smtClean="0"/>
              <a:t>‹Nr.›</a:t>
            </a:fld>
            <a:endParaRPr lang="de-DE"/>
          </a:p>
        </p:txBody>
      </p:sp>
    </p:spTree>
    <p:extLst>
      <p:ext uri="{BB962C8B-B14F-4D97-AF65-F5344CB8AC3E}">
        <p14:creationId xmlns:p14="http://schemas.microsoft.com/office/powerpoint/2010/main" val="2796244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78DE6-A371-4B20-8DAF-3F6ACD1C596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1489343-9888-4D8C-8FA1-BC55884CC59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2EF74C9-0B16-4BFA-BB7E-759B021DA2F0}"/>
              </a:ext>
            </a:extLst>
          </p:cNvPr>
          <p:cNvSpPr>
            <a:spLocks noGrp="1"/>
          </p:cNvSpPr>
          <p:nvPr>
            <p:ph type="dt" sz="half" idx="10"/>
          </p:nvPr>
        </p:nvSpPr>
        <p:spPr/>
        <p:txBody>
          <a:bodyPr/>
          <a:lstStyle/>
          <a:p>
            <a:fld id="{7358DBB9-BDE5-45D4-AB7E-DD19D44DB3CE}" type="datetimeFigureOut">
              <a:rPr lang="de-DE" smtClean="0"/>
              <a:t>21.06.2023</a:t>
            </a:fld>
            <a:endParaRPr lang="de-DE"/>
          </a:p>
        </p:txBody>
      </p:sp>
      <p:sp>
        <p:nvSpPr>
          <p:cNvPr id="5" name="Fußzeilenplatzhalter 4">
            <a:extLst>
              <a:ext uri="{FF2B5EF4-FFF2-40B4-BE49-F238E27FC236}">
                <a16:creationId xmlns:a16="http://schemas.microsoft.com/office/drawing/2014/main" id="{9C6CA351-0E01-4040-96C1-2CB36B5A256C}"/>
              </a:ext>
            </a:extLst>
          </p:cNvPr>
          <p:cNvSpPr>
            <a:spLocks noGrp="1"/>
          </p:cNvSpPr>
          <p:nvPr>
            <p:ph type="ftr" sz="quarter" idx="11"/>
          </p:nvPr>
        </p:nvSpPr>
        <p:spPr>
          <a:xfrm>
            <a:off x="3028950" y="6356350"/>
            <a:ext cx="30861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87AB6C06-39C4-49B7-9602-B1CE938FF3A1}"/>
              </a:ext>
            </a:extLst>
          </p:cNvPr>
          <p:cNvSpPr>
            <a:spLocks noGrp="1"/>
          </p:cNvSpPr>
          <p:nvPr>
            <p:ph type="sldNum" sz="quarter" idx="12"/>
          </p:nvPr>
        </p:nvSpPr>
        <p:spPr/>
        <p:txBody>
          <a:bodyPr/>
          <a:lstStyle/>
          <a:p>
            <a:fld id="{DDE8A684-B569-48B6-BE5C-85E324F30022}" type="slidenum">
              <a:rPr lang="de-DE" smtClean="0"/>
              <a:t>‹Nr.›</a:t>
            </a:fld>
            <a:endParaRPr lang="de-DE"/>
          </a:p>
        </p:txBody>
      </p:sp>
    </p:spTree>
    <p:extLst>
      <p:ext uri="{BB962C8B-B14F-4D97-AF65-F5344CB8AC3E}">
        <p14:creationId xmlns:p14="http://schemas.microsoft.com/office/powerpoint/2010/main" val="10670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29" name="Rechteck 28"/>
          <p:cNvSpPr/>
          <p:nvPr userDrawn="1"/>
        </p:nvSpPr>
        <p:spPr>
          <a:xfrm>
            <a:off x="0" y="-1"/>
            <a:ext cx="9144000" cy="310663"/>
          </a:xfrm>
          <a:prstGeom prst="rect">
            <a:avLst/>
          </a:prstGeom>
          <a:solidFill>
            <a:srgbClr val="B8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a:t>Textmasterformat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6" name="Fußzeilenplatzhalter 4"/>
          <p:cNvSpPr txBox="1">
            <a:spLocks/>
          </p:cNvSpPr>
          <p:nvPr userDrawn="1"/>
        </p:nvSpPr>
        <p:spPr>
          <a:xfrm>
            <a:off x="3765039" y="6057558"/>
            <a:ext cx="1611104" cy="215444"/>
          </a:xfrm>
          <a:prstGeom prst="rect">
            <a:avLst/>
          </a:prstGeom>
        </p:spPr>
        <p:txBody>
          <a:bodyP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914400" rtl="0" eaLnBrk="1" latinLnBrk="0" hangingPunct="1"/>
            <a:r>
              <a:rPr kumimoji="0" lang="de-DE" sz="800" kern="1200" dirty="0">
                <a:solidFill>
                  <a:schemeClr val="accent5">
                    <a:lumMod val="50000"/>
                  </a:schemeClr>
                </a:solidFill>
                <a:latin typeface="Arial" panose="020B0604020202020204" pitchFamily="34" charset="0"/>
                <a:ea typeface="+mn-ea"/>
                <a:cs typeface="Arial" panose="020B0604020202020204" pitchFamily="34" charset="0"/>
              </a:rPr>
              <a:t>www.zsl-bw.de </a:t>
            </a:r>
            <a:fld id="{62079C12-A354-43B7-88E1-3A4D4F388914}" type="datetime1">
              <a:rPr kumimoji="0" lang="de-DE" sz="800" kern="1200" smtClean="0">
                <a:solidFill>
                  <a:schemeClr val="accent5">
                    <a:lumMod val="50000"/>
                  </a:schemeClr>
                </a:solidFill>
                <a:latin typeface="Arial" panose="020B0604020202020204" pitchFamily="34" charset="0"/>
                <a:ea typeface="+mn-ea"/>
                <a:cs typeface="Arial" panose="020B0604020202020204" pitchFamily="34" charset="0"/>
              </a:rPr>
              <a:pPr marL="0" algn="ctr" defTabSz="914400" rtl="0" eaLnBrk="1" latinLnBrk="0" hangingPunct="1"/>
              <a:t>21.06.2023</a:t>
            </a:fld>
            <a:endParaRPr kumimoji="0" lang="de-DE" sz="800" kern="1200" dirty="0">
              <a:solidFill>
                <a:schemeClr val="accent5">
                  <a:lumMod val="50000"/>
                </a:schemeClr>
              </a:solidFill>
              <a:latin typeface="Arial" panose="020B0604020202020204" pitchFamily="34" charset="0"/>
              <a:ea typeface="+mn-ea"/>
              <a:cs typeface="Arial" panose="020B0604020202020204" pitchFamily="34" charset="0"/>
            </a:endParaRPr>
          </a:p>
        </p:txBody>
      </p:sp>
      <p:pic>
        <p:nvPicPr>
          <p:cNvPr id="17" name="Grafik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448219" y="5985280"/>
            <a:ext cx="26339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userDrawn="1"/>
        </p:nvPicPr>
        <p:blipFill rotWithShape="1">
          <a:blip r:embed="rId10" cstate="print">
            <a:extLst>
              <a:ext uri="{28A0092B-C50C-407E-A947-70E740481C1C}">
                <a14:useLocalDpi xmlns:a14="http://schemas.microsoft.com/office/drawing/2010/main" val="0"/>
              </a:ext>
            </a:extLst>
          </a:blip>
          <a:srcRect l="10216" t="15999" r="10397" b="15999"/>
          <a:stretch/>
        </p:blipFill>
        <p:spPr>
          <a:xfrm>
            <a:off x="8047357" y="5985280"/>
            <a:ext cx="661255" cy="360000"/>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6" r:id="rId5"/>
    <p:sldLayoutId id="2147483681" r:id="rId6"/>
    <p:sldLayoutId id="2147483682" r:id="rId7"/>
  </p:sldLayoutIdLst>
  <p:transition>
    <p:pull dir="r"/>
  </p:transition>
  <p:hf sldNum="0" hdr="0"/>
  <p:txStyles>
    <p:title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05747C4-895B-4620-9B18-4160E5FF1EF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B9827EE-EED8-448F-82DB-E25D30B37CF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6098E17-E79D-40A6-BB31-5CB5EF233FA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8DBB9-BDE5-45D4-AB7E-DD19D44DB3CE}" type="datetimeFigureOut">
              <a:rPr lang="de-DE" smtClean="0"/>
              <a:t>21.06.2023</a:t>
            </a:fld>
            <a:endParaRPr lang="de-DE"/>
          </a:p>
        </p:txBody>
      </p:sp>
      <p:sp>
        <p:nvSpPr>
          <p:cNvPr id="6" name="Foliennummernplatzhalter 5">
            <a:extLst>
              <a:ext uri="{FF2B5EF4-FFF2-40B4-BE49-F238E27FC236}">
                <a16:creationId xmlns:a16="http://schemas.microsoft.com/office/drawing/2014/main" id="{31DC2483-053F-41DF-92ED-851ECAFC4AD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8A684-B569-48B6-BE5C-85E324F30022}" type="slidenum">
              <a:rPr lang="de-DE" smtClean="0"/>
              <a:t>‹Nr.›</a:t>
            </a:fld>
            <a:endParaRPr lang="de-DE"/>
          </a:p>
        </p:txBody>
      </p:sp>
    </p:spTree>
    <p:extLst>
      <p:ext uri="{BB962C8B-B14F-4D97-AF65-F5344CB8AC3E}">
        <p14:creationId xmlns:p14="http://schemas.microsoft.com/office/powerpoint/2010/main" val="365487030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sa/2.5/deed.en"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pxhere.com/de/photo/1275810" TargetMode="External"/><Relationship Id="rId5" Type="http://schemas.openxmlformats.org/officeDocument/2006/relationships/hyperlink" Target="https://pxhere.com/de/photo/1147031"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3lKhnCslluU"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spiegel.de/politik/alarm-in-den-schulen-die-computer-kommen-a-be073c5b-0002-0001-0000-000013512161"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br.de/radio/br24/sendungen/campusmagazin/campus-schule-der-zukunft-im-jahr-2040-fuer-rw-100.html"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705" y="757987"/>
            <a:ext cx="9108504" cy="2665308"/>
          </a:xfrm>
          <a:noFill/>
        </p:spPr>
        <p:txBody>
          <a:bodyPr anchor="b">
            <a:noAutofit/>
          </a:bodyPr>
          <a:lstStyle/>
          <a:p>
            <a:pPr algn="ctr">
              <a:lnSpc>
                <a:spcPct val="90000"/>
              </a:lnSpc>
            </a:pPr>
            <a:r>
              <a:rPr lang="de-DE" sz="5400" b="1" dirty="0">
                <a:solidFill>
                  <a:schemeClr val="tx1"/>
                </a:solidFill>
                <a:ea typeface="Calibri" panose="020F0502020204030204" pitchFamily="34" charset="0"/>
              </a:rPr>
              <a:t>Historisches Lernen</a:t>
            </a:r>
            <a:br>
              <a:rPr lang="de-DE" sz="5400" b="1" dirty="0">
                <a:solidFill>
                  <a:schemeClr val="tx1"/>
                </a:solidFill>
                <a:ea typeface="Calibri" panose="020F0502020204030204" pitchFamily="34" charset="0"/>
              </a:rPr>
            </a:br>
            <a:r>
              <a:rPr lang="de-DE" sz="5400" b="1" dirty="0">
                <a:solidFill>
                  <a:schemeClr val="tx1"/>
                </a:solidFill>
                <a:ea typeface="Calibri" panose="020F0502020204030204" pitchFamily="34" charset="0"/>
              </a:rPr>
              <a:t>an, mit, über und in </a:t>
            </a:r>
            <a:br>
              <a:rPr lang="de-DE" sz="5400" b="1" dirty="0">
                <a:solidFill>
                  <a:schemeClr val="tx1"/>
                </a:solidFill>
                <a:ea typeface="Calibri" panose="020F0502020204030204" pitchFamily="34" charset="0"/>
              </a:rPr>
            </a:br>
            <a:r>
              <a:rPr lang="de-DE" sz="5400" b="1" dirty="0">
                <a:solidFill>
                  <a:schemeClr val="tx1"/>
                </a:solidFill>
                <a:ea typeface="Calibri" panose="020F0502020204030204" pitchFamily="34" charset="0"/>
              </a:rPr>
              <a:t>digitalen Medien</a:t>
            </a:r>
            <a:endParaRPr lang="de-DE" sz="5400" b="1" dirty="0">
              <a:solidFill>
                <a:schemeClr val="tx1"/>
              </a:solidFill>
            </a:endParaRPr>
          </a:p>
        </p:txBody>
      </p:sp>
      <p:sp>
        <p:nvSpPr>
          <p:cNvPr id="6" name="Fußzeilenplatzhalter 3">
            <a:extLst>
              <a:ext uri="{FF2B5EF4-FFF2-40B4-BE49-F238E27FC236}">
                <a16:creationId xmlns:a16="http://schemas.microsoft.com/office/drawing/2014/main" id="{ECC56A68-3816-48E2-B78B-86D9C47CE141}"/>
              </a:ext>
            </a:extLst>
          </p:cNvPr>
          <p:cNvSpPr txBox="1">
            <a:spLocks/>
          </p:cNvSpPr>
          <p:nvPr/>
        </p:nvSpPr>
        <p:spPr>
          <a:xfrm>
            <a:off x="-9541568" y="4509120"/>
            <a:ext cx="9144000" cy="1872207"/>
          </a:xfrm>
          <a:prstGeom prst="rect">
            <a:avLst/>
          </a:prstGeom>
          <a:solidFill>
            <a:schemeClr val="accent5">
              <a:lumMod val="40000"/>
              <a:lumOff val="60000"/>
            </a:schemeClr>
          </a:solidFill>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2400" dirty="0">
              <a:solidFill>
                <a:schemeClr val="tx1"/>
              </a:solidFill>
            </a:endParaRPr>
          </a:p>
        </p:txBody>
      </p:sp>
      <p:sp>
        <p:nvSpPr>
          <p:cNvPr id="5" name="Textfeld 4">
            <a:extLst>
              <a:ext uri="{FF2B5EF4-FFF2-40B4-BE49-F238E27FC236}">
                <a16:creationId xmlns:a16="http://schemas.microsoft.com/office/drawing/2014/main" id="{68AD75E5-6C75-4875-B5F3-76654AB330D9}"/>
              </a:ext>
            </a:extLst>
          </p:cNvPr>
          <p:cNvSpPr txBox="1"/>
          <p:nvPr/>
        </p:nvSpPr>
        <p:spPr>
          <a:xfrm>
            <a:off x="971599" y="4537323"/>
            <a:ext cx="7488833" cy="1269578"/>
          </a:xfrm>
          <a:prstGeom prst="rect">
            <a:avLst/>
          </a:prstGeom>
          <a:noFill/>
        </p:spPr>
        <p:txBody>
          <a:bodyPr wrap="square">
            <a:spAutoFit/>
          </a:bodyPr>
          <a:lstStyle/>
          <a:p>
            <a:pPr algn="ctr">
              <a:lnSpc>
                <a:spcPct val="90000"/>
              </a:lnSpc>
            </a:pPr>
            <a:r>
              <a:rPr lang="de-DE" sz="2000" dirty="0" err="1">
                <a:solidFill>
                  <a:schemeClr val="tx1"/>
                </a:solidFill>
              </a:rPr>
              <a:t>Multiplikatorentagung</a:t>
            </a:r>
            <a:r>
              <a:rPr lang="de-DE" sz="2000" dirty="0">
                <a:solidFill>
                  <a:schemeClr val="tx1"/>
                </a:solidFill>
              </a:rPr>
              <a:t> der ZSL-Fachgruppen Geschichte </a:t>
            </a:r>
          </a:p>
          <a:p>
            <a:pPr algn="ctr">
              <a:lnSpc>
                <a:spcPct val="90000"/>
              </a:lnSpc>
            </a:pPr>
            <a:r>
              <a:rPr lang="de-DE" sz="2000" dirty="0">
                <a:solidFill>
                  <a:schemeClr val="tx1"/>
                </a:solidFill>
              </a:rPr>
              <a:t>vom 30.11. – 02.12.2022 in Bad Wildbad</a:t>
            </a:r>
          </a:p>
          <a:p>
            <a:pPr algn="ctr">
              <a:lnSpc>
                <a:spcPct val="90000"/>
              </a:lnSpc>
            </a:pPr>
            <a:endParaRPr lang="de-DE" sz="900" dirty="0">
              <a:solidFill>
                <a:schemeClr val="tx1"/>
              </a:solidFill>
            </a:endParaRPr>
          </a:p>
          <a:p>
            <a:pPr algn="ctr">
              <a:lnSpc>
                <a:spcPct val="90000"/>
              </a:lnSpc>
            </a:pPr>
            <a:r>
              <a:rPr lang="de-DE" sz="1800" dirty="0">
                <a:solidFill>
                  <a:schemeClr val="tx1"/>
                </a:solidFill>
              </a:rPr>
              <a:t>Carsten Arbeiter, Susanne Augenstein, Ulrike Falkner, Dieter Grupp, Florian Hellberg, Stefan Schipperges</a:t>
            </a:r>
          </a:p>
        </p:txBody>
      </p:sp>
    </p:spTree>
    <p:extLst>
      <p:ext uri="{BB962C8B-B14F-4D97-AF65-F5344CB8AC3E}">
        <p14:creationId xmlns:p14="http://schemas.microsoft.com/office/powerpoint/2010/main" val="1653555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DC62C42-1186-4F7D-AFA5-28DB4BEB173C}"/>
              </a:ext>
            </a:extLst>
          </p:cNvPr>
          <p:cNvSpPr>
            <a:spLocks noGrp="1"/>
          </p:cNvSpPr>
          <p:nvPr>
            <p:ph type="title"/>
          </p:nvPr>
        </p:nvSpPr>
        <p:spPr>
          <a:xfrm>
            <a:off x="457200" y="417984"/>
            <a:ext cx="8435280" cy="1066800"/>
          </a:xfrm>
        </p:spPr>
        <p:txBody>
          <a:bodyPr>
            <a:normAutofit fontScale="90000"/>
          </a:bodyPr>
          <a:lstStyle/>
          <a:p>
            <a:r>
              <a:rPr lang="de-DE" b="1" dirty="0"/>
              <a:t>„Das Internet ist für uns alle Neuland …“</a:t>
            </a:r>
          </a:p>
        </p:txBody>
      </p:sp>
      <p:sp>
        <p:nvSpPr>
          <p:cNvPr id="2" name="Denkblase: wolkenförmig 1">
            <a:extLst>
              <a:ext uri="{FF2B5EF4-FFF2-40B4-BE49-F238E27FC236}">
                <a16:creationId xmlns:a16="http://schemas.microsoft.com/office/drawing/2014/main" id="{E39F2C05-6CDD-4184-9490-CB463AD12943}"/>
              </a:ext>
            </a:extLst>
          </p:cNvPr>
          <p:cNvSpPr/>
          <p:nvPr/>
        </p:nvSpPr>
        <p:spPr>
          <a:xfrm>
            <a:off x="1043608" y="1628800"/>
            <a:ext cx="6480720" cy="4968552"/>
          </a:xfrm>
          <a:prstGeom prst="cloudCallout">
            <a:avLst>
              <a:gd name="adj1" fmla="val 61616"/>
              <a:gd name="adj2" fmla="val -516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extfeld 2">
            <a:extLst>
              <a:ext uri="{FF2B5EF4-FFF2-40B4-BE49-F238E27FC236}">
                <a16:creationId xmlns:a16="http://schemas.microsoft.com/office/drawing/2014/main" id="{B5A90664-B9D3-4218-BBD4-C7E10CA47F08}"/>
              </a:ext>
            </a:extLst>
          </p:cNvPr>
          <p:cNvSpPr txBox="1"/>
          <p:nvPr/>
        </p:nvSpPr>
        <p:spPr>
          <a:xfrm>
            <a:off x="5292080" y="6209183"/>
            <a:ext cx="2808312" cy="461665"/>
          </a:xfrm>
          <a:prstGeom prst="rect">
            <a:avLst/>
          </a:prstGeom>
          <a:noFill/>
        </p:spPr>
        <p:txBody>
          <a:bodyPr wrap="square" rtlCol="0">
            <a:spAutoFit/>
          </a:bodyPr>
          <a:lstStyle/>
          <a:p>
            <a:r>
              <a:rPr lang="de-DE" sz="1200" b="0" i="0" u="none" strike="noStrike" baseline="0" dirty="0">
                <a:hlinkClick r:id="rId3">
                  <a:extLst>
                    <a:ext uri="{A12FA001-AC4F-418D-AE19-62706E023703}">
                      <ahyp:hlinkClr xmlns:ahyp="http://schemas.microsoft.com/office/drawing/2018/hyperlinkcolor" val="tx"/>
                    </a:ext>
                  </a:extLst>
                </a:hlinkClick>
              </a:rPr>
              <a:t>https://creativecommons.org/licenses/by-sa/2.5/deed.en</a:t>
            </a:r>
            <a:r>
              <a:rPr lang="de-DE" sz="1200" b="0" i="0" u="none" strike="noStrike" baseline="0" dirty="0"/>
              <a:t> </a:t>
            </a:r>
            <a:endParaRPr lang="de-DE" sz="1200" dirty="0"/>
          </a:p>
        </p:txBody>
      </p:sp>
      <p:pic>
        <p:nvPicPr>
          <p:cNvPr id="5" name="Grafik 4">
            <a:extLst>
              <a:ext uri="{FF2B5EF4-FFF2-40B4-BE49-F238E27FC236}">
                <a16:creationId xmlns:a16="http://schemas.microsoft.com/office/drawing/2014/main" id="{462BE82B-2079-4F7E-BB79-5070E27C555C}"/>
              </a:ext>
            </a:extLst>
          </p:cNvPr>
          <p:cNvPicPr>
            <a:picLocks noChangeAspect="1"/>
          </p:cNvPicPr>
          <p:nvPr/>
        </p:nvPicPr>
        <p:blipFill>
          <a:blip r:embed="rId4"/>
          <a:stretch>
            <a:fillRect/>
          </a:stretch>
        </p:blipFill>
        <p:spPr>
          <a:xfrm>
            <a:off x="2251859" y="2461964"/>
            <a:ext cx="3976686" cy="2983260"/>
          </a:xfrm>
          <a:prstGeom prst="rect">
            <a:avLst/>
          </a:prstGeom>
        </p:spPr>
      </p:pic>
    </p:spTree>
    <p:extLst>
      <p:ext uri="{BB962C8B-B14F-4D97-AF65-F5344CB8AC3E}">
        <p14:creationId xmlns:p14="http://schemas.microsoft.com/office/powerpoint/2010/main" val="2567973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DC62C42-1186-4F7D-AFA5-28DB4BEB173C}"/>
              </a:ext>
            </a:extLst>
          </p:cNvPr>
          <p:cNvSpPr>
            <a:spLocks noGrp="1"/>
          </p:cNvSpPr>
          <p:nvPr>
            <p:ph type="title"/>
          </p:nvPr>
        </p:nvSpPr>
        <p:spPr>
          <a:xfrm>
            <a:off x="457200" y="417984"/>
            <a:ext cx="8229600" cy="1066800"/>
          </a:xfrm>
        </p:spPr>
        <p:txBody>
          <a:bodyPr>
            <a:normAutofit fontScale="90000"/>
          </a:bodyPr>
          <a:lstStyle/>
          <a:p>
            <a:r>
              <a:rPr lang="de-DE" b="1" dirty="0"/>
              <a:t>Alles schon mal gehört, aber (noch) nicht alles schon mal ausprobiert …</a:t>
            </a:r>
          </a:p>
        </p:txBody>
      </p:sp>
      <p:sp>
        <p:nvSpPr>
          <p:cNvPr id="2" name="Denkblase: wolkenförmig 1">
            <a:extLst>
              <a:ext uri="{FF2B5EF4-FFF2-40B4-BE49-F238E27FC236}">
                <a16:creationId xmlns:a16="http://schemas.microsoft.com/office/drawing/2014/main" id="{E39F2C05-6CDD-4184-9490-CB463AD12943}"/>
              </a:ext>
            </a:extLst>
          </p:cNvPr>
          <p:cNvSpPr/>
          <p:nvPr/>
        </p:nvSpPr>
        <p:spPr>
          <a:xfrm>
            <a:off x="899592" y="1556792"/>
            <a:ext cx="6624736" cy="5040560"/>
          </a:xfrm>
          <a:prstGeom prst="cloudCallout">
            <a:avLst>
              <a:gd name="adj1" fmla="val 61616"/>
              <a:gd name="adj2" fmla="val -516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A686524E-DCEC-4796-8069-C28FE83245CC}"/>
              </a:ext>
            </a:extLst>
          </p:cNvPr>
          <p:cNvPicPr>
            <a:picLocks noChangeAspect="1"/>
          </p:cNvPicPr>
          <p:nvPr/>
        </p:nvPicPr>
        <p:blipFill rotWithShape="1">
          <a:blip r:embed="rId3"/>
          <a:srcRect b="5366"/>
          <a:stretch/>
        </p:blipFill>
        <p:spPr>
          <a:xfrm>
            <a:off x="1766455" y="2566564"/>
            <a:ext cx="4675930" cy="2806651"/>
          </a:xfrm>
          <a:prstGeom prst="rect">
            <a:avLst/>
          </a:prstGeom>
        </p:spPr>
      </p:pic>
    </p:spTree>
    <p:extLst>
      <p:ext uri="{BB962C8B-B14F-4D97-AF65-F5344CB8AC3E}">
        <p14:creationId xmlns:p14="http://schemas.microsoft.com/office/powerpoint/2010/main" val="1483717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DC62C42-1186-4F7D-AFA5-28DB4BEB173C}"/>
              </a:ext>
            </a:extLst>
          </p:cNvPr>
          <p:cNvSpPr>
            <a:spLocks noGrp="1"/>
          </p:cNvSpPr>
          <p:nvPr>
            <p:ph type="title"/>
          </p:nvPr>
        </p:nvSpPr>
        <p:spPr>
          <a:xfrm>
            <a:off x="457200" y="417984"/>
            <a:ext cx="8229600" cy="778768"/>
          </a:xfrm>
        </p:spPr>
        <p:txBody>
          <a:bodyPr>
            <a:normAutofit/>
          </a:bodyPr>
          <a:lstStyle/>
          <a:p>
            <a:r>
              <a:rPr lang="de-DE" altLang="de-DE" sz="3600" b="1" dirty="0">
                <a:cs typeface="Calibri" panose="020F0502020204030204" pitchFamily="34" charset="0"/>
              </a:rPr>
              <a:t>Nur neue Hilfsmittel („Tools“) ?</a:t>
            </a:r>
            <a:endParaRPr lang="de-DE" sz="3600" b="1" dirty="0"/>
          </a:p>
        </p:txBody>
      </p:sp>
      <p:sp>
        <p:nvSpPr>
          <p:cNvPr id="2" name="Denkblase: wolkenförmig 1">
            <a:extLst>
              <a:ext uri="{FF2B5EF4-FFF2-40B4-BE49-F238E27FC236}">
                <a16:creationId xmlns:a16="http://schemas.microsoft.com/office/drawing/2014/main" id="{E39F2C05-6CDD-4184-9490-CB463AD12943}"/>
              </a:ext>
            </a:extLst>
          </p:cNvPr>
          <p:cNvSpPr/>
          <p:nvPr/>
        </p:nvSpPr>
        <p:spPr>
          <a:xfrm>
            <a:off x="827584" y="1282334"/>
            <a:ext cx="6768752" cy="5472608"/>
          </a:xfrm>
          <a:prstGeom prst="cloudCallout">
            <a:avLst>
              <a:gd name="adj1" fmla="val 61616"/>
              <a:gd name="adj2" fmla="val -516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4D6634C1-B17D-48BA-981F-4EF048F254D0}"/>
              </a:ext>
            </a:extLst>
          </p:cNvPr>
          <p:cNvSpPr txBox="1"/>
          <p:nvPr/>
        </p:nvSpPr>
        <p:spPr>
          <a:xfrm>
            <a:off x="5652120" y="6417880"/>
            <a:ext cx="2520280" cy="246221"/>
          </a:xfrm>
          <a:prstGeom prst="rect">
            <a:avLst/>
          </a:prstGeom>
          <a:noFill/>
        </p:spPr>
        <p:txBody>
          <a:bodyPr wrap="square" rtlCol="0">
            <a:spAutoFit/>
          </a:bodyPr>
          <a:lstStyle/>
          <a:p>
            <a:r>
              <a:rPr lang="de-DE" sz="1000" dirty="0"/>
              <a:t>https://pxhere.com/de/photo/742770</a:t>
            </a:r>
          </a:p>
        </p:txBody>
      </p:sp>
      <p:pic>
        <p:nvPicPr>
          <p:cNvPr id="5" name="Grafik 4">
            <a:extLst>
              <a:ext uri="{FF2B5EF4-FFF2-40B4-BE49-F238E27FC236}">
                <a16:creationId xmlns:a16="http://schemas.microsoft.com/office/drawing/2014/main" id="{D372CFEB-5CA1-7889-0497-5529D132B081}"/>
              </a:ext>
            </a:extLst>
          </p:cNvPr>
          <p:cNvPicPr>
            <a:picLocks noChangeAspect="1"/>
          </p:cNvPicPr>
          <p:nvPr/>
        </p:nvPicPr>
        <p:blipFill rotWithShape="1">
          <a:blip r:embed="rId3"/>
          <a:srcRect t="14368" b="13271"/>
          <a:stretch/>
        </p:blipFill>
        <p:spPr>
          <a:xfrm>
            <a:off x="2267743" y="2191290"/>
            <a:ext cx="3581189" cy="3455130"/>
          </a:xfrm>
          <a:prstGeom prst="rect">
            <a:avLst/>
          </a:prstGeom>
        </p:spPr>
      </p:pic>
    </p:spTree>
    <p:extLst>
      <p:ext uri="{BB962C8B-B14F-4D97-AF65-F5344CB8AC3E}">
        <p14:creationId xmlns:p14="http://schemas.microsoft.com/office/powerpoint/2010/main" val="3690912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DC62C42-1186-4F7D-AFA5-28DB4BEB173C}"/>
              </a:ext>
            </a:extLst>
          </p:cNvPr>
          <p:cNvSpPr>
            <a:spLocks noGrp="1"/>
          </p:cNvSpPr>
          <p:nvPr>
            <p:ph type="title"/>
          </p:nvPr>
        </p:nvSpPr>
        <p:spPr>
          <a:xfrm>
            <a:off x="457200" y="417984"/>
            <a:ext cx="8229600" cy="778768"/>
          </a:xfrm>
        </p:spPr>
        <p:txBody>
          <a:bodyPr>
            <a:noAutofit/>
          </a:bodyPr>
          <a:lstStyle/>
          <a:p>
            <a:r>
              <a:rPr lang="de-DE" altLang="de-DE" sz="3200" b="1" dirty="0">
                <a:cs typeface="Calibri" panose="020F0502020204030204" pitchFamily="34" charset="0"/>
              </a:rPr>
              <a:t>Und wo genau liegt nun der „Mehrwert“ digitaler Medien?</a:t>
            </a:r>
            <a:endParaRPr lang="de-DE" sz="3200" b="1" dirty="0">
              <a:cs typeface="Calibri" panose="020F0502020204030204" pitchFamily="34" charset="0"/>
            </a:endParaRPr>
          </a:p>
        </p:txBody>
      </p:sp>
      <p:sp>
        <p:nvSpPr>
          <p:cNvPr id="2" name="Denkblase: wolkenförmig 1">
            <a:extLst>
              <a:ext uri="{FF2B5EF4-FFF2-40B4-BE49-F238E27FC236}">
                <a16:creationId xmlns:a16="http://schemas.microsoft.com/office/drawing/2014/main" id="{E39F2C05-6CDD-4184-9490-CB463AD12943}"/>
              </a:ext>
            </a:extLst>
          </p:cNvPr>
          <p:cNvSpPr/>
          <p:nvPr/>
        </p:nvSpPr>
        <p:spPr>
          <a:xfrm>
            <a:off x="971600" y="1412776"/>
            <a:ext cx="6768752" cy="5184576"/>
          </a:xfrm>
          <a:prstGeom prst="cloudCallout">
            <a:avLst>
              <a:gd name="adj1" fmla="val 61616"/>
              <a:gd name="adj2" fmla="val -516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0" i="1" dirty="0">
                <a:solidFill>
                  <a:srgbClr val="444444"/>
                </a:solidFill>
                <a:effectLst/>
                <a:latin typeface="Calibri" panose="020F0502020204030204" pitchFamily="34" charset="0"/>
                <a:cs typeface="Calibri" panose="020F0502020204030204" pitchFamily="34" charset="0"/>
              </a:rPr>
              <a:t>Der „Mehrwert“ besteht gerade nicht (nur) darin, altbekannte Ziele schneller oder einfacher zu erreichen, sondern vielmehr darin, neue Denk- und Reflexionsprozesse zu eröffnen.</a:t>
            </a:r>
            <a:endParaRPr lang="de-DE" sz="2800" i="1" dirty="0"/>
          </a:p>
        </p:txBody>
      </p:sp>
    </p:spTree>
    <p:extLst>
      <p:ext uri="{BB962C8B-B14F-4D97-AF65-F5344CB8AC3E}">
        <p14:creationId xmlns:p14="http://schemas.microsoft.com/office/powerpoint/2010/main" val="3384793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DC62C42-1186-4F7D-AFA5-28DB4BEB173C}"/>
              </a:ext>
            </a:extLst>
          </p:cNvPr>
          <p:cNvSpPr>
            <a:spLocks noGrp="1"/>
          </p:cNvSpPr>
          <p:nvPr>
            <p:ph type="title"/>
          </p:nvPr>
        </p:nvSpPr>
        <p:spPr>
          <a:xfrm>
            <a:off x="457200" y="417984"/>
            <a:ext cx="8229600" cy="778768"/>
          </a:xfrm>
        </p:spPr>
        <p:txBody>
          <a:bodyPr>
            <a:normAutofit fontScale="90000"/>
          </a:bodyPr>
          <a:lstStyle/>
          <a:p>
            <a:r>
              <a:rPr lang="de-DE" altLang="de-DE" sz="3600" b="1" dirty="0">
                <a:cs typeface="Calibri" panose="020F0502020204030204" pitchFamily="34" charset="0"/>
              </a:rPr>
              <a:t>Komm ich noch mit?</a:t>
            </a:r>
            <a:br>
              <a:rPr lang="de-DE" altLang="de-DE" sz="3600" b="1" dirty="0">
                <a:cs typeface="Calibri" panose="020F0502020204030204" pitchFamily="34" charset="0"/>
              </a:rPr>
            </a:br>
            <a:r>
              <a:rPr lang="de-DE" altLang="de-DE" sz="3600" b="1" dirty="0">
                <a:cs typeface="Calibri" panose="020F0502020204030204" pitchFamily="34" charset="0"/>
              </a:rPr>
              <a:t>Gibt es den „Digital Gap“?</a:t>
            </a:r>
            <a:endParaRPr lang="de-DE" sz="3600" b="1" dirty="0"/>
          </a:p>
        </p:txBody>
      </p:sp>
      <p:sp>
        <p:nvSpPr>
          <p:cNvPr id="2" name="Denkblase: wolkenförmig 1">
            <a:extLst>
              <a:ext uri="{FF2B5EF4-FFF2-40B4-BE49-F238E27FC236}">
                <a16:creationId xmlns:a16="http://schemas.microsoft.com/office/drawing/2014/main" id="{E39F2C05-6CDD-4184-9490-CB463AD12943}"/>
              </a:ext>
            </a:extLst>
          </p:cNvPr>
          <p:cNvSpPr/>
          <p:nvPr/>
        </p:nvSpPr>
        <p:spPr>
          <a:xfrm>
            <a:off x="1115616" y="1412776"/>
            <a:ext cx="6696744" cy="5243264"/>
          </a:xfrm>
          <a:prstGeom prst="cloudCallout">
            <a:avLst>
              <a:gd name="adj1" fmla="val 61616"/>
              <a:gd name="adj2" fmla="val -516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Bild unter https://wp.uni-oldenburg.de/iug2019-gender-digital-divide-wordpress/2019/11/17/thema-5/</a:t>
            </a:r>
          </a:p>
        </p:txBody>
      </p:sp>
    </p:spTree>
    <p:extLst>
      <p:ext uri="{BB962C8B-B14F-4D97-AF65-F5344CB8AC3E}">
        <p14:creationId xmlns:p14="http://schemas.microsoft.com/office/powerpoint/2010/main" val="149801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DC62C42-1186-4F7D-AFA5-28DB4BEB173C}"/>
              </a:ext>
            </a:extLst>
          </p:cNvPr>
          <p:cNvSpPr>
            <a:spLocks noGrp="1"/>
          </p:cNvSpPr>
          <p:nvPr>
            <p:ph type="title"/>
          </p:nvPr>
        </p:nvSpPr>
        <p:spPr>
          <a:xfrm>
            <a:off x="457200" y="417984"/>
            <a:ext cx="8229600" cy="778768"/>
          </a:xfrm>
        </p:spPr>
        <p:txBody>
          <a:bodyPr>
            <a:normAutofit fontScale="90000"/>
          </a:bodyPr>
          <a:lstStyle/>
          <a:p>
            <a:r>
              <a:rPr lang="de-DE" altLang="de-DE" sz="3600" b="1" dirty="0">
                <a:cs typeface="Calibri" panose="020F0502020204030204" pitchFamily="34" charset="0"/>
              </a:rPr>
              <a:t>Haben die Schüler*innen mich in Sachen Digitales abgehängt?</a:t>
            </a:r>
            <a:endParaRPr lang="de-DE" sz="3600" b="1" dirty="0"/>
          </a:p>
        </p:txBody>
      </p:sp>
      <p:sp>
        <p:nvSpPr>
          <p:cNvPr id="2" name="Denkblase: wolkenförmig 1">
            <a:extLst>
              <a:ext uri="{FF2B5EF4-FFF2-40B4-BE49-F238E27FC236}">
                <a16:creationId xmlns:a16="http://schemas.microsoft.com/office/drawing/2014/main" id="{E39F2C05-6CDD-4184-9490-CB463AD12943}"/>
              </a:ext>
            </a:extLst>
          </p:cNvPr>
          <p:cNvSpPr/>
          <p:nvPr/>
        </p:nvSpPr>
        <p:spPr>
          <a:xfrm>
            <a:off x="899592" y="1124744"/>
            <a:ext cx="7200800" cy="5616624"/>
          </a:xfrm>
          <a:prstGeom prst="cloudCallout">
            <a:avLst>
              <a:gd name="adj1" fmla="val 61616"/>
              <a:gd name="adj2" fmla="val -516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i="1" dirty="0">
                <a:solidFill>
                  <a:srgbClr val="444444"/>
                </a:solidFill>
                <a:latin typeface="Calibri" panose="020F0502020204030204" pitchFamily="34" charset="0"/>
                <a:cs typeface="Calibri" panose="020F0502020204030204" pitchFamily="34" charset="0"/>
              </a:rPr>
              <a:t>Womit sich Kinder und Jugendliche gut auskennen, ist der sogenannte „Unterhaltungsbereich“. Anders sieht es mit dem „Arbeitsbereich“ aus.</a:t>
            </a:r>
          </a:p>
        </p:txBody>
      </p:sp>
    </p:spTree>
    <p:extLst>
      <p:ext uri="{BB962C8B-B14F-4D97-AF65-F5344CB8AC3E}">
        <p14:creationId xmlns:p14="http://schemas.microsoft.com/office/powerpoint/2010/main" val="719091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DC62C42-1186-4F7D-AFA5-28DB4BEB173C}"/>
              </a:ext>
            </a:extLst>
          </p:cNvPr>
          <p:cNvSpPr>
            <a:spLocks noGrp="1"/>
          </p:cNvSpPr>
          <p:nvPr>
            <p:ph type="title"/>
          </p:nvPr>
        </p:nvSpPr>
        <p:spPr>
          <a:xfrm>
            <a:off x="457200" y="417984"/>
            <a:ext cx="8229600" cy="778768"/>
          </a:xfrm>
        </p:spPr>
        <p:txBody>
          <a:bodyPr>
            <a:normAutofit fontScale="90000"/>
          </a:bodyPr>
          <a:lstStyle/>
          <a:p>
            <a:r>
              <a:rPr lang="de-DE" altLang="de-DE" sz="3600" b="1" dirty="0">
                <a:cs typeface="Calibri" panose="020F0502020204030204" pitchFamily="34" charset="0"/>
              </a:rPr>
              <a:t>Im Geschichtsunterricht haben Medien doch schon immer eine zentrale Rolle gespielt …</a:t>
            </a:r>
            <a:endParaRPr lang="de-DE" sz="3600" b="1" dirty="0"/>
          </a:p>
        </p:txBody>
      </p:sp>
      <p:sp>
        <p:nvSpPr>
          <p:cNvPr id="2" name="Denkblase: wolkenförmig 1">
            <a:extLst>
              <a:ext uri="{FF2B5EF4-FFF2-40B4-BE49-F238E27FC236}">
                <a16:creationId xmlns:a16="http://schemas.microsoft.com/office/drawing/2014/main" id="{E39F2C05-6CDD-4184-9490-CB463AD12943}"/>
              </a:ext>
            </a:extLst>
          </p:cNvPr>
          <p:cNvSpPr/>
          <p:nvPr/>
        </p:nvSpPr>
        <p:spPr>
          <a:xfrm>
            <a:off x="827584" y="1412776"/>
            <a:ext cx="7200800" cy="5184576"/>
          </a:xfrm>
          <a:prstGeom prst="cloudCallout">
            <a:avLst>
              <a:gd name="adj1" fmla="val 61616"/>
              <a:gd name="adj2" fmla="val -516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0ABF54EF-6576-4417-803A-7D8CA2D341EE}"/>
              </a:ext>
            </a:extLst>
          </p:cNvPr>
          <p:cNvSpPr txBox="1"/>
          <p:nvPr/>
        </p:nvSpPr>
        <p:spPr>
          <a:xfrm>
            <a:off x="2195736" y="2924944"/>
            <a:ext cx="4104456" cy="1200329"/>
          </a:xfrm>
          <a:prstGeom prst="rect">
            <a:avLst/>
          </a:prstGeom>
          <a:noFill/>
        </p:spPr>
        <p:txBody>
          <a:bodyPr wrap="square" rtlCol="0">
            <a:spAutoFit/>
          </a:bodyPr>
          <a:lstStyle/>
          <a:p>
            <a:r>
              <a:rPr lang="de-DE" dirty="0"/>
              <a:t>Beispielbilder von Rauchzeichen, Buchdruck, Telegraph, erste Fotografien, Filme bis zur ersten Mail …</a:t>
            </a:r>
          </a:p>
        </p:txBody>
      </p:sp>
    </p:spTree>
    <p:extLst>
      <p:ext uri="{BB962C8B-B14F-4D97-AF65-F5344CB8AC3E}">
        <p14:creationId xmlns:p14="http://schemas.microsoft.com/office/powerpoint/2010/main" val="1194676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DC62C42-1186-4F7D-AFA5-28DB4BEB173C}"/>
              </a:ext>
            </a:extLst>
          </p:cNvPr>
          <p:cNvSpPr>
            <a:spLocks noGrp="1"/>
          </p:cNvSpPr>
          <p:nvPr>
            <p:ph type="title"/>
          </p:nvPr>
        </p:nvSpPr>
        <p:spPr>
          <a:xfrm>
            <a:off x="457200" y="417984"/>
            <a:ext cx="8229600" cy="778768"/>
          </a:xfrm>
        </p:spPr>
        <p:txBody>
          <a:bodyPr>
            <a:normAutofit fontScale="90000"/>
          </a:bodyPr>
          <a:lstStyle/>
          <a:p>
            <a:r>
              <a:rPr lang="de-DE" altLang="de-DE" sz="3600" b="1" dirty="0">
                <a:cs typeface="Calibri" panose="020F0502020204030204" pitchFamily="34" charset="0"/>
              </a:rPr>
              <a:t>Verlustängste und Fortschrittsbegeisterung gab es bei neuen Medien immer schon …</a:t>
            </a:r>
            <a:endParaRPr lang="de-DE" sz="3600" b="1" dirty="0"/>
          </a:p>
        </p:txBody>
      </p:sp>
      <p:sp>
        <p:nvSpPr>
          <p:cNvPr id="2" name="Denkblase: wolkenförmig 1">
            <a:extLst>
              <a:ext uri="{FF2B5EF4-FFF2-40B4-BE49-F238E27FC236}">
                <a16:creationId xmlns:a16="http://schemas.microsoft.com/office/drawing/2014/main" id="{E39F2C05-6CDD-4184-9490-CB463AD12943}"/>
              </a:ext>
            </a:extLst>
          </p:cNvPr>
          <p:cNvSpPr/>
          <p:nvPr/>
        </p:nvSpPr>
        <p:spPr>
          <a:xfrm>
            <a:off x="755576" y="1340768"/>
            <a:ext cx="7200800" cy="5184576"/>
          </a:xfrm>
          <a:prstGeom prst="cloudCallout">
            <a:avLst>
              <a:gd name="adj1" fmla="val 61616"/>
              <a:gd name="adj2" fmla="val -516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AAB21C3-FC74-443F-8C35-B674F9F4BA81}"/>
              </a:ext>
            </a:extLst>
          </p:cNvPr>
          <p:cNvSpPr txBox="1"/>
          <p:nvPr/>
        </p:nvSpPr>
        <p:spPr>
          <a:xfrm>
            <a:off x="2195736" y="2924944"/>
            <a:ext cx="4104456" cy="923330"/>
          </a:xfrm>
          <a:prstGeom prst="rect">
            <a:avLst/>
          </a:prstGeom>
          <a:noFill/>
        </p:spPr>
        <p:txBody>
          <a:bodyPr wrap="square" rtlCol="0">
            <a:spAutoFit/>
          </a:bodyPr>
          <a:lstStyle/>
          <a:p>
            <a:r>
              <a:rPr lang="de-DE" dirty="0"/>
              <a:t>Beispielbilder von ersten Filmen, Tonfilmen, Geschichts-Dokus, </a:t>
            </a:r>
            <a:r>
              <a:rPr lang="de-DE" dirty="0" err="1"/>
              <a:t>Graphic-Novels</a:t>
            </a:r>
            <a:r>
              <a:rPr lang="de-DE" dirty="0"/>
              <a:t> etc.…</a:t>
            </a:r>
          </a:p>
        </p:txBody>
      </p:sp>
    </p:spTree>
    <p:extLst>
      <p:ext uri="{BB962C8B-B14F-4D97-AF65-F5344CB8AC3E}">
        <p14:creationId xmlns:p14="http://schemas.microsoft.com/office/powerpoint/2010/main" val="152894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platzhalter 2">
            <a:extLst>
              <a:ext uri="{FF2B5EF4-FFF2-40B4-BE49-F238E27FC236}">
                <a16:creationId xmlns:a16="http://schemas.microsoft.com/office/drawing/2014/main" id="{1E15DA81-44EB-4AA0-AAE7-9D635877E6B0}"/>
              </a:ext>
            </a:extLst>
          </p:cNvPr>
          <p:cNvSpPr>
            <a:spLocks noGrp="1"/>
          </p:cNvSpPr>
          <p:nvPr>
            <p:ph type="body" idx="1"/>
          </p:nvPr>
        </p:nvSpPr>
        <p:spPr>
          <a:xfrm>
            <a:off x="1979711" y="1836623"/>
            <a:ext cx="4675810" cy="873125"/>
          </a:xfrm>
        </p:spPr>
        <p:txBody>
          <a:bodyPr/>
          <a:lstStyle/>
          <a:p>
            <a:pPr algn="ctr" eaLnBrk="1" hangingPunct="1">
              <a:spcBef>
                <a:spcPct val="0"/>
              </a:spcBef>
            </a:pPr>
            <a:r>
              <a:rPr lang="de-DE" altLang="de-DE" sz="4000" b="1" dirty="0">
                <a:solidFill>
                  <a:schemeClr val="tx2"/>
                </a:solidFill>
                <a:latin typeface="Calibri" panose="020F0502020204030204" pitchFamily="34" charset="0"/>
                <a:cs typeface="Calibri" panose="020F0502020204030204" pitchFamily="34" charset="0"/>
              </a:rPr>
              <a:t>Um 1900</a:t>
            </a:r>
          </a:p>
        </p:txBody>
      </p:sp>
      <p:sp>
        <p:nvSpPr>
          <p:cNvPr id="6" name="Titel 3">
            <a:extLst>
              <a:ext uri="{FF2B5EF4-FFF2-40B4-BE49-F238E27FC236}">
                <a16:creationId xmlns:a16="http://schemas.microsoft.com/office/drawing/2014/main" id="{BE28313A-1862-40B3-B1CA-F164D216E994}"/>
              </a:ext>
            </a:extLst>
          </p:cNvPr>
          <p:cNvSpPr>
            <a:spLocks noGrp="1"/>
          </p:cNvSpPr>
          <p:nvPr>
            <p:ph type="title"/>
          </p:nvPr>
        </p:nvSpPr>
        <p:spPr>
          <a:xfrm>
            <a:off x="323528" y="305504"/>
            <a:ext cx="8208307" cy="1521197"/>
          </a:xfrm>
        </p:spPr>
        <p:txBody>
          <a:bodyPr>
            <a:normAutofit/>
          </a:bodyPr>
          <a:lstStyle/>
          <a:p>
            <a:r>
              <a:rPr lang="de-DE" b="1" dirty="0"/>
              <a:t>Ein Blick zurück: Veränderung der Lernumgebung in der  Schule …</a:t>
            </a:r>
          </a:p>
        </p:txBody>
      </p:sp>
      <p:sp>
        <p:nvSpPr>
          <p:cNvPr id="2" name="Textfeld 1">
            <a:extLst>
              <a:ext uri="{FF2B5EF4-FFF2-40B4-BE49-F238E27FC236}">
                <a16:creationId xmlns:a16="http://schemas.microsoft.com/office/drawing/2014/main" id="{EBADAFB2-8766-4C06-B0A7-E16546118CDD}"/>
              </a:ext>
            </a:extLst>
          </p:cNvPr>
          <p:cNvSpPr txBox="1"/>
          <p:nvPr/>
        </p:nvSpPr>
        <p:spPr>
          <a:xfrm>
            <a:off x="1259632" y="6275497"/>
            <a:ext cx="6624736" cy="246221"/>
          </a:xfrm>
          <a:prstGeom prst="rect">
            <a:avLst/>
          </a:prstGeom>
          <a:noFill/>
        </p:spPr>
        <p:txBody>
          <a:bodyPr wrap="square" rtlCol="0">
            <a:spAutoFit/>
          </a:bodyPr>
          <a:lstStyle/>
          <a:p>
            <a:r>
              <a:rPr lang="de-DE" sz="1000" dirty="0"/>
              <a:t>https://pxhere.com/de/photo/1147031</a:t>
            </a:r>
          </a:p>
        </p:txBody>
      </p:sp>
      <p:pic>
        <p:nvPicPr>
          <p:cNvPr id="1028" name="Picture 4" descr="Auditorium, Gebäude, Zimmer, Bildung, Klassenzimmer, Stühle, Kanada, hölzern, Erbe, Manitoba, Steinbach, Altes schulhaus, Konferenzsaal, Schulzimmer, Mennonitisches Erbedorf">
            <a:extLst>
              <a:ext uri="{FF2B5EF4-FFF2-40B4-BE49-F238E27FC236}">
                <a16:creationId xmlns:a16="http://schemas.microsoft.com/office/drawing/2014/main" id="{9073F91E-D02A-448F-880E-702E27C936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1" y="2738385"/>
            <a:ext cx="4427984" cy="332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48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platzhalter 2">
            <a:extLst>
              <a:ext uri="{FF2B5EF4-FFF2-40B4-BE49-F238E27FC236}">
                <a16:creationId xmlns:a16="http://schemas.microsoft.com/office/drawing/2014/main" id="{1E15DA81-44EB-4AA0-AAE7-9D635877E6B0}"/>
              </a:ext>
            </a:extLst>
          </p:cNvPr>
          <p:cNvSpPr>
            <a:spLocks noGrp="1"/>
          </p:cNvSpPr>
          <p:nvPr>
            <p:ph type="body" idx="1"/>
          </p:nvPr>
        </p:nvSpPr>
        <p:spPr>
          <a:xfrm>
            <a:off x="35496" y="1556792"/>
            <a:ext cx="4533900" cy="873125"/>
          </a:xfrm>
        </p:spPr>
        <p:txBody>
          <a:bodyPr/>
          <a:lstStyle/>
          <a:p>
            <a:pPr algn="ctr" eaLnBrk="1" hangingPunct="1">
              <a:spcBef>
                <a:spcPct val="0"/>
              </a:spcBef>
            </a:pPr>
            <a:r>
              <a:rPr lang="de-DE" altLang="de-DE" sz="4000" b="1" dirty="0">
                <a:solidFill>
                  <a:schemeClr val="tx2"/>
                </a:solidFill>
                <a:latin typeface="Calibri" panose="020F0502020204030204" pitchFamily="34" charset="0"/>
                <a:cs typeface="Calibri" panose="020F0502020204030204" pitchFamily="34" charset="0"/>
              </a:rPr>
              <a:t>Um 1900</a:t>
            </a:r>
          </a:p>
        </p:txBody>
      </p:sp>
      <p:sp>
        <p:nvSpPr>
          <p:cNvPr id="4101" name="Textplatzhalter 4">
            <a:extLst>
              <a:ext uri="{FF2B5EF4-FFF2-40B4-BE49-F238E27FC236}">
                <a16:creationId xmlns:a16="http://schemas.microsoft.com/office/drawing/2014/main" id="{347F3795-D08B-4EC3-8905-75FD5F350463}"/>
              </a:ext>
            </a:extLst>
          </p:cNvPr>
          <p:cNvSpPr>
            <a:spLocks noGrp="1"/>
          </p:cNvSpPr>
          <p:nvPr>
            <p:ph type="body" sz="half" idx="3"/>
          </p:nvPr>
        </p:nvSpPr>
        <p:spPr>
          <a:xfrm>
            <a:off x="4569396" y="1556792"/>
            <a:ext cx="4574604" cy="873125"/>
          </a:xfrm>
        </p:spPr>
        <p:txBody>
          <a:bodyPr/>
          <a:lstStyle/>
          <a:p>
            <a:pPr algn="ctr" eaLnBrk="1" hangingPunct="1">
              <a:spcBef>
                <a:spcPct val="0"/>
              </a:spcBef>
            </a:pPr>
            <a:r>
              <a:rPr lang="de-DE" altLang="de-DE" sz="4000" b="1" dirty="0">
                <a:solidFill>
                  <a:schemeClr val="tx2"/>
                </a:solidFill>
                <a:latin typeface="Calibri" panose="020F0502020204030204" pitchFamily="34" charset="0"/>
                <a:cs typeface="Calibri" panose="020F0502020204030204" pitchFamily="34" charset="0"/>
              </a:rPr>
              <a:t>Um 2000</a:t>
            </a:r>
          </a:p>
        </p:txBody>
      </p:sp>
      <p:sp>
        <p:nvSpPr>
          <p:cNvPr id="6" name="Titel 3">
            <a:extLst>
              <a:ext uri="{FF2B5EF4-FFF2-40B4-BE49-F238E27FC236}">
                <a16:creationId xmlns:a16="http://schemas.microsoft.com/office/drawing/2014/main" id="{BE28313A-1862-40B3-B1CA-F164D216E994}"/>
              </a:ext>
            </a:extLst>
          </p:cNvPr>
          <p:cNvSpPr>
            <a:spLocks noGrp="1"/>
          </p:cNvSpPr>
          <p:nvPr>
            <p:ph type="title"/>
          </p:nvPr>
        </p:nvSpPr>
        <p:spPr>
          <a:xfrm>
            <a:off x="302235" y="467643"/>
            <a:ext cx="8229600" cy="914812"/>
          </a:xfrm>
        </p:spPr>
        <p:txBody>
          <a:bodyPr>
            <a:normAutofit fontScale="90000"/>
          </a:bodyPr>
          <a:lstStyle/>
          <a:p>
            <a:r>
              <a:rPr lang="de-DE" b="1" dirty="0"/>
              <a:t>Veränderung der Lernumgebung in der  Schule …</a:t>
            </a:r>
          </a:p>
        </p:txBody>
      </p:sp>
      <p:pic>
        <p:nvPicPr>
          <p:cNvPr id="8" name="Picture 4" descr="Auditorium, Gebäude, Zimmer, Bildung, Klassenzimmer, Stühle, Kanada, hölzern, Erbe, Manitoba, Steinbach, Altes schulhaus, Konferenzsaal, Schulzimmer, Mennonitisches Erbedorf">
            <a:extLst>
              <a:ext uri="{FF2B5EF4-FFF2-40B4-BE49-F238E27FC236}">
                <a16:creationId xmlns:a16="http://schemas.microsoft.com/office/drawing/2014/main" id="{737DEA0F-F046-44B2-9820-42F3914F09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429916"/>
            <a:ext cx="4498405" cy="33738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uditorium, Zimmer, Bildung, Klassenzimmer, Innenarchitektur, Schule, Lernen, Vorlesung, Konferenzsaal">
            <a:extLst>
              <a:ext uri="{FF2B5EF4-FFF2-40B4-BE49-F238E27FC236}">
                <a16:creationId xmlns:a16="http://schemas.microsoft.com/office/drawing/2014/main" id="{8EE07343-824A-4347-9A26-FA50D57F6A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0346" y="2429916"/>
            <a:ext cx="4723654" cy="33738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71CDE925-05D9-43A3-897B-B3A7CE70E3CB}"/>
              </a:ext>
            </a:extLst>
          </p:cNvPr>
          <p:cNvSpPr txBox="1"/>
          <p:nvPr/>
        </p:nvSpPr>
        <p:spPr>
          <a:xfrm>
            <a:off x="1257028" y="6267246"/>
            <a:ext cx="6624736" cy="246221"/>
          </a:xfrm>
          <a:prstGeom prst="rect">
            <a:avLst/>
          </a:prstGeom>
          <a:noFill/>
        </p:spPr>
        <p:txBody>
          <a:bodyPr wrap="square" rtlCol="0">
            <a:spAutoFit/>
          </a:bodyPr>
          <a:lstStyle/>
          <a:p>
            <a:r>
              <a:rPr lang="de-DE" sz="1000" dirty="0">
                <a:hlinkClick r:id="rId5">
                  <a:extLst>
                    <a:ext uri="{A12FA001-AC4F-418D-AE19-62706E023703}">
                      <ahyp:hlinkClr xmlns:ahyp="http://schemas.microsoft.com/office/drawing/2018/hyperlinkcolor" val="tx"/>
                    </a:ext>
                  </a:extLst>
                </a:hlinkClick>
              </a:rPr>
              <a:t>https://pxhere.com/de/photo/1147031</a:t>
            </a:r>
            <a:r>
              <a:rPr lang="de-DE" sz="1000" dirty="0"/>
              <a:t>; </a:t>
            </a:r>
            <a:r>
              <a:rPr lang="de-DE" sz="1000" dirty="0">
                <a:hlinkClick r:id="rId6">
                  <a:extLst>
                    <a:ext uri="{A12FA001-AC4F-418D-AE19-62706E023703}">
                      <ahyp:hlinkClr xmlns:ahyp="http://schemas.microsoft.com/office/drawing/2018/hyperlinkcolor" val="tx"/>
                    </a:ext>
                  </a:extLst>
                </a:hlinkClick>
              </a:rPr>
              <a:t>https://pxhere.com/de/photo/1275810</a:t>
            </a:r>
            <a:r>
              <a:rPr lang="de-DE" sz="1000" dirty="0"/>
              <a:t> </a:t>
            </a:r>
          </a:p>
        </p:txBody>
      </p:sp>
    </p:spTree>
    <p:extLst>
      <p:ext uri="{BB962C8B-B14F-4D97-AF65-F5344CB8AC3E}">
        <p14:creationId xmlns:p14="http://schemas.microsoft.com/office/powerpoint/2010/main" val="3199837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DE9"/>
        </a:solidFill>
        <a:effectLst/>
      </p:bgPr>
    </p:bg>
    <p:spTree>
      <p:nvGrpSpPr>
        <p:cNvPr id="1" name=""/>
        <p:cNvGrpSpPr/>
        <p:nvPr/>
      </p:nvGrpSpPr>
      <p:grpSpPr>
        <a:xfrm>
          <a:off x="0" y="0"/>
          <a:ext cx="0" cy="0"/>
          <a:chOff x="0" y="0"/>
          <a:chExt cx="0" cy="0"/>
        </a:xfrm>
      </p:grpSpPr>
      <p:sp>
        <p:nvSpPr>
          <p:cNvPr id="4" name="Rechteck 3"/>
          <p:cNvSpPr/>
          <p:nvPr/>
        </p:nvSpPr>
        <p:spPr>
          <a:xfrm>
            <a:off x="755576" y="740199"/>
            <a:ext cx="7920880" cy="6001643"/>
          </a:xfrm>
          <a:prstGeom prst="rect">
            <a:avLst/>
          </a:prstGeom>
        </p:spPr>
        <p:txBody>
          <a:bodyPr wrap="square">
            <a:spAutoFit/>
          </a:bodyPr>
          <a:lstStyle/>
          <a:p>
            <a:pPr>
              <a:tabLst>
                <a:tab pos="135255" algn="l"/>
              </a:tabLst>
            </a:pPr>
            <a:r>
              <a:rPr lang="de-DE" sz="1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Mittwoch, 30.11.2022 </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tabLst>
                <a:tab pos="135255" algn="l"/>
              </a:tabLst>
            </a:pPr>
            <a:r>
              <a:rPr lang="de-DE"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14.00 Uhr	Begrüßung und Einführung </a:t>
            </a:r>
          </a:p>
          <a:p>
            <a:pPr>
              <a:tabLst>
                <a:tab pos="135255" algn="l"/>
              </a:tabLst>
            </a:pPr>
            <a:r>
              <a:rPr lang="de-DE"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14:30 Uhr	Vortrag  mit Aussprache: </a:t>
            </a:r>
            <a:r>
              <a:rPr lang="de-DE" sz="1200" dirty="0">
                <a:solidFill>
                  <a:srgbClr val="000000"/>
                </a:solidFill>
                <a:latin typeface="Calibri" panose="020F0502020204030204" pitchFamily="34" charset="0"/>
                <a:cs typeface="Calibri" panose="020F0502020204030204" pitchFamily="34" charset="0"/>
              </a:rPr>
              <a:t>Digitale Spiele mit historischem Hintergrund (Tobias Winnerling,  Univ. Düsseldorf)</a:t>
            </a:r>
          </a:p>
          <a:p>
            <a:pPr>
              <a:tabLst>
                <a:tab pos="135255" algn="l"/>
              </a:tabLst>
            </a:pPr>
            <a:r>
              <a:rPr lang="de-DE"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16:00 Uhr	Kaffeepause</a:t>
            </a:r>
          </a:p>
          <a:p>
            <a:pPr>
              <a:tabLst>
                <a:tab pos="135255" algn="l"/>
              </a:tabLst>
            </a:pPr>
            <a:r>
              <a:rPr lang="de-DE"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16:15 Uhr	Mehr </a:t>
            </a:r>
            <a:r>
              <a:rPr lang="de-DE" sz="1200" dirty="0">
                <a:solidFill>
                  <a:srgbClr val="000000"/>
                </a:solidFill>
                <a:latin typeface="Calibri" panose="020F0502020204030204" pitchFamily="34" charset="0"/>
                <a:cs typeface="Calibri" panose="020F0502020204030204" pitchFamily="34" charset="0"/>
              </a:rPr>
              <a:t>als Spielerei - Historisierende digitale Spiele in Klasse 10</a:t>
            </a:r>
          </a:p>
          <a:p>
            <a:pPr>
              <a:tabLst>
                <a:tab pos="135255" algn="l"/>
              </a:tabLst>
            </a:pPr>
            <a:r>
              <a:rPr lang="de-DE"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17:15 Uhr	Vorstellung der Module am Donnerstag</a:t>
            </a:r>
          </a:p>
          <a:p>
            <a:pPr>
              <a:tabLst>
                <a:tab pos="135255" algn="l"/>
              </a:tabLst>
            </a:pPr>
            <a:r>
              <a:rPr lang="de-DE"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17:30 Uhr	Plenumsaussprache</a:t>
            </a:r>
          </a:p>
          <a:p>
            <a:pPr>
              <a:tabLst>
                <a:tab pos="135255" algn="l"/>
              </a:tabLst>
            </a:pPr>
            <a:r>
              <a:rPr lang="de-DE"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18:15 Uhr	Abendessen</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tabLst>
                <a:tab pos="135255" algn="l"/>
              </a:tabLst>
            </a:pPr>
            <a:r>
              <a:rPr lang="de-DE" sz="1200" b="1" dirty="0">
                <a:latin typeface="Calibri" panose="020F0502020204030204" pitchFamily="34" charset="0"/>
                <a:ea typeface="Calibri" panose="020F0502020204030204" pitchFamily="34" charset="0"/>
                <a:cs typeface="Calibri" panose="020F0502020204030204" pitchFamily="34" charset="0"/>
              </a:rPr>
              <a:t> </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tabLst>
                <a:tab pos="135255" algn="l"/>
              </a:tabLst>
            </a:pPr>
            <a:r>
              <a:rPr lang="de-DE" sz="1200" b="1" dirty="0">
                <a:latin typeface="Calibri" panose="020F0502020204030204" pitchFamily="34" charset="0"/>
                <a:ea typeface="Calibri" panose="020F0502020204030204" pitchFamily="34" charset="0"/>
                <a:cs typeface="Calibri" panose="020F0502020204030204" pitchFamily="34" charset="0"/>
              </a:rPr>
              <a:t>Donnerstag</a:t>
            </a:r>
            <a:r>
              <a:rPr lang="de-DE" sz="1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01.12.2022</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tabLst>
                <a:tab pos="135255" algn="l"/>
              </a:tabLst>
            </a:pPr>
            <a:r>
              <a:rPr lang="de-DE" sz="1200" dirty="0">
                <a:latin typeface="Calibri" panose="020F0502020204030204" pitchFamily="34" charset="0"/>
                <a:ea typeface="Calibri" panose="020F0502020204030204" pitchFamily="34" charset="0"/>
                <a:cs typeface="Calibri" panose="020F0502020204030204" pitchFamily="34" charset="0"/>
              </a:rPr>
              <a:t>  8:30 Uhr	</a:t>
            </a:r>
            <a:r>
              <a:rPr lang="de-DE" sz="1200" dirty="0">
                <a:solidFill>
                  <a:srgbClr val="000000"/>
                </a:solidFill>
                <a:latin typeface="Calibri" panose="020F0502020204030204" pitchFamily="34" charset="0"/>
                <a:cs typeface="Calibri" panose="020F0502020204030204" pitchFamily="34" charset="0"/>
              </a:rPr>
              <a:t>Vortrag mit Aussprache: </a:t>
            </a:r>
            <a:r>
              <a:rPr lang="de-DE" sz="1200" dirty="0" err="1">
                <a:solidFill>
                  <a:srgbClr val="000000"/>
                </a:solidFill>
                <a:latin typeface="Calibri" panose="020F0502020204030204" pitchFamily="34" charset="0"/>
                <a:cs typeface="Calibri" panose="020F0502020204030204" pitchFamily="34" charset="0"/>
              </a:rPr>
              <a:t>Immersivität</a:t>
            </a:r>
            <a:r>
              <a:rPr lang="de-DE" sz="1200" dirty="0">
                <a:solidFill>
                  <a:srgbClr val="000000"/>
                </a:solidFill>
                <a:latin typeface="Calibri" panose="020F0502020204030204" pitchFamily="34" charset="0"/>
                <a:cs typeface="Calibri" panose="020F0502020204030204" pitchFamily="34" charset="0"/>
              </a:rPr>
              <a:t> in Bildungsräumen (Elisabeth Sommerlad, Univ. Mainz)</a:t>
            </a:r>
          </a:p>
          <a:p>
            <a:pPr>
              <a:tabLst>
                <a:tab pos="135255" algn="l"/>
              </a:tabLst>
            </a:pPr>
            <a:r>
              <a:rPr lang="de-DE" sz="1200" dirty="0">
                <a:solidFill>
                  <a:srgbClr val="000000"/>
                </a:solidFill>
                <a:latin typeface="Calibri" panose="020F0502020204030204" pitchFamily="34" charset="0"/>
                <a:cs typeface="Calibri" panose="020F0502020204030204" pitchFamily="34" charset="0"/>
              </a:rPr>
              <a:t>  9:45 Uhr	Immersive Angebote im Unterricht zu NS und DDR</a:t>
            </a:r>
          </a:p>
          <a:p>
            <a:pPr>
              <a:tabLst>
                <a:tab pos="135255" algn="l"/>
              </a:tabLst>
            </a:pPr>
            <a:r>
              <a:rPr lang="de-DE" sz="1200" dirty="0">
                <a:solidFill>
                  <a:srgbClr val="000000"/>
                </a:solidFill>
                <a:latin typeface="Calibri" panose="020F0502020204030204" pitchFamily="34" charset="0"/>
                <a:cs typeface="Calibri" panose="020F0502020204030204" pitchFamily="34" charset="0"/>
              </a:rPr>
              <a:t>10:30 Uhr	Kaffeepause</a:t>
            </a:r>
          </a:p>
          <a:p>
            <a:pPr>
              <a:tabLst>
                <a:tab pos="135255" algn="l"/>
              </a:tabLst>
            </a:pPr>
            <a:r>
              <a:rPr lang="de-DE" sz="1200" dirty="0">
                <a:latin typeface="Calibri" panose="020F0502020204030204" pitchFamily="34" charset="0"/>
                <a:ea typeface="Times New Roman" panose="02020603050405020304" pitchFamily="18" charset="0"/>
                <a:cs typeface="Calibri" panose="020F0502020204030204" pitchFamily="34" charset="0"/>
              </a:rPr>
              <a:t>10:45 Uhr	</a:t>
            </a:r>
            <a:r>
              <a:rPr lang="de-DE" sz="1200" dirty="0">
                <a:solidFill>
                  <a:srgbClr val="000000"/>
                </a:solidFill>
                <a:latin typeface="Calibri" panose="020F0502020204030204" pitchFamily="34" charset="0"/>
                <a:cs typeface="Calibri" panose="020F0502020204030204" pitchFamily="34" charset="0"/>
              </a:rPr>
              <a:t>Virtual Tour 360° im Geschichtsunterricht</a:t>
            </a:r>
          </a:p>
          <a:p>
            <a:pPr>
              <a:tabLst>
                <a:tab pos="135255" algn="l"/>
              </a:tabLst>
            </a:pPr>
            <a:r>
              <a:rPr lang="de-DE" sz="1200" dirty="0">
                <a:solidFill>
                  <a:srgbClr val="000000"/>
                </a:solidFill>
                <a:latin typeface="Calibri" panose="020F0502020204030204" pitchFamily="34" charset="0"/>
                <a:cs typeface="Calibri" panose="020F0502020204030204" pitchFamily="34" charset="0"/>
              </a:rPr>
              <a:t>11:30 Uhr	Einsatz digitaler Quellenbestände (am Beispiel von LEO-BW u.a.)</a:t>
            </a:r>
          </a:p>
          <a:p>
            <a:pPr>
              <a:tabLst>
                <a:tab pos="135255" algn="l"/>
              </a:tabLst>
            </a:pPr>
            <a:r>
              <a:rPr lang="de-DE" sz="1200" dirty="0">
                <a:solidFill>
                  <a:srgbClr val="000000"/>
                </a:solidFill>
                <a:latin typeface="Calibri" panose="020F0502020204030204" pitchFamily="34" charset="0"/>
                <a:cs typeface="Calibri" panose="020F0502020204030204" pitchFamily="34" charset="0"/>
              </a:rPr>
              <a:t>12:30 Uhr	Mittagessen</a:t>
            </a:r>
          </a:p>
          <a:p>
            <a:r>
              <a:rPr lang="de-DE" sz="1200" dirty="0">
                <a:solidFill>
                  <a:srgbClr val="000000"/>
                </a:solidFill>
                <a:latin typeface="Calibri" panose="020F0502020204030204" pitchFamily="34" charset="0"/>
                <a:cs typeface="Calibri" panose="020F0502020204030204" pitchFamily="34" charset="0"/>
              </a:rPr>
              <a:t>14.00 Uhr	Modulare Angebote (mit integrierter Kaffeepause)</a:t>
            </a:r>
          </a:p>
          <a:p>
            <a:r>
              <a:rPr lang="de-DE" sz="1200" dirty="0">
                <a:solidFill>
                  <a:srgbClr val="000000"/>
                </a:solidFill>
                <a:latin typeface="Calibri" panose="020F0502020204030204" pitchFamily="34" charset="0"/>
                <a:cs typeface="Calibri" panose="020F0502020204030204" pitchFamily="34" charset="0"/>
              </a:rPr>
              <a:t>	- Podcasts und Unterricht: Nutzung eines boomenden Mediums</a:t>
            </a:r>
          </a:p>
          <a:p>
            <a:r>
              <a:rPr lang="de-DE" sz="1200" dirty="0">
                <a:solidFill>
                  <a:srgbClr val="000000"/>
                </a:solidFill>
                <a:latin typeface="Calibri" panose="020F0502020204030204" pitchFamily="34" charset="0"/>
                <a:cs typeface="Calibri" panose="020F0502020204030204" pitchFamily="34" charset="0"/>
              </a:rPr>
              <a:t>	- </a:t>
            </a:r>
            <a:r>
              <a:rPr lang="de-DE" sz="1200" dirty="0" err="1">
                <a:solidFill>
                  <a:srgbClr val="000000"/>
                </a:solidFill>
                <a:latin typeface="Calibri" panose="020F0502020204030204" pitchFamily="34" charset="0"/>
                <a:cs typeface="Calibri" panose="020F0502020204030204" pitchFamily="34" charset="0"/>
              </a:rPr>
              <a:t>Moodle</a:t>
            </a:r>
            <a:r>
              <a:rPr lang="de-DE" sz="1200" dirty="0">
                <a:solidFill>
                  <a:srgbClr val="000000"/>
                </a:solidFill>
                <a:latin typeface="Calibri" panose="020F0502020204030204" pitchFamily="34" charset="0"/>
                <a:cs typeface="Calibri" panose="020F0502020204030204" pitchFamily="34" charset="0"/>
              </a:rPr>
              <a:t> im Präsenz-Geschichtsunterricht</a:t>
            </a:r>
          </a:p>
          <a:p>
            <a:r>
              <a:rPr lang="de-DE" sz="1200" dirty="0">
                <a:solidFill>
                  <a:srgbClr val="000000"/>
                </a:solidFill>
                <a:latin typeface="Calibri" panose="020F0502020204030204" pitchFamily="34" charset="0"/>
                <a:cs typeface="Calibri" panose="020F0502020204030204" pitchFamily="34" charset="0"/>
              </a:rPr>
              <a:t>	- Tablets im Geschichtsunterricht: Praxisbeispiele für die Oberstufe</a:t>
            </a:r>
          </a:p>
          <a:p>
            <a:r>
              <a:rPr lang="de-DE" sz="1200" dirty="0">
                <a:solidFill>
                  <a:srgbClr val="000000"/>
                </a:solidFill>
                <a:latin typeface="Calibri" panose="020F0502020204030204" pitchFamily="34" charset="0"/>
                <a:cs typeface="Calibri" panose="020F0502020204030204" pitchFamily="34" charset="0"/>
              </a:rPr>
              <a:t>	- Kleine Praxisbeispiele mit digitalen Medien für die Unterstufe (Klasse 6/7)</a:t>
            </a:r>
          </a:p>
          <a:p>
            <a:pPr>
              <a:tabLst>
                <a:tab pos="135255" algn="l"/>
              </a:tabLst>
            </a:pPr>
            <a:r>
              <a:rPr lang="de-DE" sz="1200" dirty="0">
                <a:latin typeface="Calibri" panose="020F0502020204030204" pitchFamily="34" charset="0"/>
                <a:ea typeface="Times New Roman" panose="02020603050405020304" pitchFamily="18" charset="0"/>
                <a:cs typeface="Calibri" panose="020F0502020204030204" pitchFamily="34" charset="0"/>
              </a:rPr>
              <a:t>17:15 Uhr	Plenumsaussprache</a:t>
            </a:r>
          </a:p>
          <a:p>
            <a:pPr>
              <a:tabLst>
                <a:tab pos="135255" algn="l"/>
              </a:tabLst>
            </a:pPr>
            <a:r>
              <a:rPr lang="de-DE" sz="1200" dirty="0">
                <a:latin typeface="Calibri" panose="020F0502020204030204" pitchFamily="34" charset="0"/>
                <a:ea typeface="Times New Roman" panose="02020603050405020304" pitchFamily="18" charset="0"/>
                <a:cs typeface="Calibri" panose="020F0502020204030204" pitchFamily="34" charset="0"/>
              </a:rPr>
              <a:t>18:15 Uhr	Abendessen</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tabLst>
                <a:tab pos="135255" algn="l"/>
              </a:tabLst>
            </a:pP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tabLst>
                <a:tab pos="135255" algn="l"/>
              </a:tabLst>
            </a:pPr>
            <a:r>
              <a:rPr lang="de-DE" sz="1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Freitag, 02.12.2022</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r>
              <a:rPr lang="de-DE" sz="1200" dirty="0">
                <a:latin typeface="Calibri" panose="020F0502020204030204" pitchFamily="34" charset="0"/>
                <a:ea typeface="Times New Roman" panose="02020603050405020304" pitchFamily="18" charset="0"/>
                <a:cs typeface="Calibri" panose="020F0502020204030204" pitchFamily="34" charset="0"/>
              </a:rPr>
              <a:t> 8.30  Uhr	</a:t>
            </a:r>
            <a:r>
              <a:rPr lang="de-DE" sz="1200" dirty="0">
                <a:solidFill>
                  <a:srgbClr val="000000"/>
                </a:solidFill>
                <a:latin typeface="Calibri" panose="020F0502020204030204" pitchFamily="34" charset="0"/>
                <a:cs typeface="Calibri" panose="020F0502020204030204" pitchFamily="34" charset="0"/>
              </a:rPr>
              <a:t>Modulare Angebote, Teil 1</a:t>
            </a:r>
          </a:p>
          <a:p>
            <a:r>
              <a:rPr lang="de-DE" sz="1200" dirty="0">
                <a:solidFill>
                  <a:srgbClr val="000000"/>
                </a:solidFill>
                <a:latin typeface="Calibri" panose="020F0502020204030204" pitchFamily="34" charset="0"/>
                <a:cs typeface="Calibri" panose="020F0502020204030204" pitchFamily="34" charset="0"/>
              </a:rPr>
              <a:t>	- Erklärvideos analysieren und dekonstruieren</a:t>
            </a:r>
          </a:p>
          <a:p>
            <a:r>
              <a:rPr lang="de-DE" sz="1200" dirty="0">
                <a:solidFill>
                  <a:srgbClr val="000000"/>
                </a:solidFill>
                <a:latin typeface="Calibri" panose="020F0502020204030204" pitchFamily="34" charset="0"/>
                <a:cs typeface="Calibri" panose="020F0502020204030204" pitchFamily="34" charset="0"/>
              </a:rPr>
              <a:t>	- Erklärvideos: Einsatzmöglichkeiten und praktische Übungen zum Erstellen von Erklärvideos mit dem Tablet</a:t>
            </a:r>
          </a:p>
          <a:p>
            <a:r>
              <a:rPr lang="de-DE" sz="1200" dirty="0">
                <a:solidFill>
                  <a:srgbClr val="000000"/>
                </a:solidFill>
                <a:latin typeface="Calibri" panose="020F0502020204030204" pitchFamily="34" charset="0"/>
                <a:cs typeface="Calibri" panose="020F0502020204030204" pitchFamily="34" charset="0"/>
              </a:rPr>
              <a:t>10:00 Uhr	Kaffeepause</a:t>
            </a:r>
          </a:p>
          <a:p>
            <a:pPr>
              <a:tabLst>
                <a:tab pos="135255" algn="l"/>
              </a:tabLst>
            </a:pPr>
            <a:r>
              <a:rPr lang="de-DE" sz="1200" dirty="0">
                <a:solidFill>
                  <a:srgbClr val="000000"/>
                </a:solidFill>
                <a:latin typeface="Calibri" panose="020F0502020204030204" pitchFamily="34" charset="0"/>
                <a:cs typeface="Calibri" panose="020F0502020204030204" pitchFamily="34" charset="0"/>
              </a:rPr>
              <a:t>10:15 Uhr	Modulare Angebote, Teil 2</a:t>
            </a:r>
          </a:p>
          <a:p>
            <a:pPr>
              <a:tabLst>
                <a:tab pos="135255" algn="l"/>
              </a:tabLst>
            </a:pPr>
            <a:r>
              <a:rPr lang="de-DE"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11:45 Uhr	Schlussaussprache und Absprachen zur Multiplikation</a:t>
            </a:r>
          </a:p>
          <a:p>
            <a:pPr>
              <a:tabLst>
                <a:tab pos="135255" algn="l"/>
              </a:tabLst>
            </a:pPr>
            <a:r>
              <a:rPr lang="de-DE"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12:30 Uhr	Mittagessen</a:t>
            </a:r>
          </a:p>
        </p:txBody>
      </p:sp>
      <p:sp>
        <p:nvSpPr>
          <p:cNvPr id="2" name="Titel 1"/>
          <p:cNvSpPr>
            <a:spLocks noGrp="1"/>
          </p:cNvSpPr>
          <p:nvPr>
            <p:ph type="title"/>
          </p:nvPr>
        </p:nvSpPr>
        <p:spPr>
          <a:xfrm>
            <a:off x="755577" y="141475"/>
            <a:ext cx="8319092" cy="573091"/>
          </a:xfrm>
          <a:solidFill>
            <a:schemeClr val="accent2"/>
          </a:solidFill>
          <a:ln>
            <a:noFill/>
          </a:ln>
        </p:spPr>
        <p:txBody>
          <a:bodyPr>
            <a:normAutofit/>
          </a:bodyPr>
          <a:lstStyle/>
          <a:p>
            <a:r>
              <a:rPr lang="de-DE" sz="2800" b="1" dirty="0">
                <a:solidFill>
                  <a:srgbClr val="FFC000"/>
                </a:solidFill>
                <a:effectLst>
                  <a:outerShdw blurRad="38100" dist="38100" dir="2700000" algn="tl">
                    <a:srgbClr val="000000">
                      <a:alpha val="43137"/>
                    </a:srgbClr>
                  </a:outerShdw>
                </a:effectLst>
                <a:ea typeface="+mn-ea"/>
                <a:cs typeface="Calibri" panose="020F0502020204030204" pitchFamily="34" charset="0"/>
              </a:rPr>
              <a:t>Tagungsprogramm</a:t>
            </a:r>
          </a:p>
        </p:txBody>
      </p:sp>
    </p:spTree>
    <p:extLst>
      <p:ext uri="{BB962C8B-B14F-4D97-AF65-F5344CB8AC3E}">
        <p14:creationId xmlns:p14="http://schemas.microsoft.com/office/powerpoint/2010/main" val="721398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platzhalter 2">
            <a:extLst>
              <a:ext uri="{FF2B5EF4-FFF2-40B4-BE49-F238E27FC236}">
                <a16:creationId xmlns:a16="http://schemas.microsoft.com/office/drawing/2014/main" id="{1E15DA81-44EB-4AA0-AAE7-9D635877E6B0}"/>
              </a:ext>
            </a:extLst>
          </p:cNvPr>
          <p:cNvSpPr>
            <a:spLocks noGrp="1"/>
          </p:cNvSpPr>
          <p:nvPr>
            <p:ph type="body" idx="1"/>
          </p:nvPr>
        </p:nvSpPr>
        <p:spPr>
          <a:xfrm>
            <a:off x="35496" y="1556792"/>
            <a:ext cx="4533900" cy="873125"/>
          </a:xfrm>
        </p:spPr>
        <p:txBody>
          <a:bodyPr/>
          <a:lstStyle/>
          <a:p>
            <a:pPr algn="ctr" eaLnBrk="1" hangingPunct="1">
              <a:spcBef>
                <a:spcPct val="0"/>
              </a:spcBef>
            </a:pPr>
            <a:r>
              <a:rPr lang="de-DE" altLang="de-DE" sz="4000" b="1" dirty="0">
                <a:solidFill>
                  <a:schemeClr val="tx2"/>
                </a:solidFill>
                <a:latin typeface="Calibri" panose="020F0502020204030204" pitchFamily="34" charset="0"/>
                <a:cs typeface="Calibri" panose="020F0502020204030204" pitchFamily="34" charset="0"/>
              </a:rPr>
              <a:t>Um 1900</a:t>
            </a:r>
          </a:p>
        </p:txBody>
      </p:sp>
      <p:sp>
        <p:nvSpPr>
          <p:cNvPr id="4101" name="Textplatzhalter 4">
            <a:extLst>
              <a:ext uri="{FF2B5EF4-FFF2-40B4-BE49-F238E27FC236}">
                <a16:creationId xmlns:a16="http://schemas.microsoft.com/office/drawing/2014/main" id="{347F3795-D08B-4EC3-8905-75FD5F350463}"/>
              </a:ext>
            </a:extLst>
          </p:cNvPr>
          <p:cNvSpPr>
            <a:spLocks noGrp="1"/>
          </p:cNvSpPr>
          <p:nvPr>
            <p:ph type="body" sz="half" idx="3"/>
          </p:nvPr>
        </p:nvSpPr>
        <p:spPr>
          <a:xfrm>
            <a:off x="4569396" y="1556792"/>
            <a:ext cx="4574604" cy="873125"/>
          </a:xfrm>
        </p:spPr>
        <p:txBody>
          <a:bodyPr/>
          <a:lstStyle/>
          <a:p>
            <a:pPr algn="ctr" eaLnBrk="1" hangingPunct="1">
              <a:spcBef>
                <a:spcPct val="0"/>
              </a:spcBef>
            </a:pPr>
            <a:r>
              <a:rPr lang="de-DE" altLang="de-DE" sz="4000" b="1" dirty="0">
                <a:solidFill>
                  <a:schemeClr val="tx2"/>
                </a:solidFill>
                <a:latin typeface="Calibri" panose="020F0502020204030204" pitchFamily="34" charset="0"/>
                <a:cs typeface="Calibri" panose="020F0502020204030204" pitchFamily="34" charset="0"/>
              </a:rPr>
              <a:t>Um 2000</a:t>
            </a:r>
          </a:p>
        </p:txBody>
      </p:sp>
      <p:sp>
        <p:nvSpPr>
          <p:cNvPr id="6" name="Titel 3">
            <a:extLst>
              <a:ext uri="{FF2B5EF4-FFF2-40B4-BE49-F238E27FC236}">
                <a16:creationId xmlns:a16="http://schemas.microsoft.com/office/drawing/2014/main" id="{BE28313A-1862-40B3-B1CA-F164D216E994}"/>
              </a:ext>
            </a:extLst>
          </p:cNvPr>
          <p:cNvSpPr>
            <a:spLocks noGrp="1"/>
          </p:cNvSpPr>
          <p:nvPr>
            <p:ph type="title"/>
          </p:nvPr>
        </p:nvSpPr>
        <p:spPr>
          <a:xfrm>
            <a:off x="302234" y="467643"/>
            <a:ext cx="8734261" cy="914812"/>
          </a:xfrm>
        </p:spPr>
        <p:txBody>
          <a:bodyPr>
            <a:normAutofit fontScale="90000"/>
          </a:bodyPr>
          <a:lstStyle/>
          <a:p>
            <a:r>
              <a:rPr lang="de-DE" b="1" dirty="0"/>
              <a:t>Veränderung der Lernumgebung in einem Krankenhaus im Vgl. zur Schule …</a:t>
            </a:r>
          </a:p>
        </p:txBody>
      </p:sp>
      <p:sp>
        <p:nvSpPr>
          <p:cNvPr id="7" name="Textfeld 6">
            <a:extLst>
              <a:ext uri="{FF2B5EF4-FFF2-40B4-BE49-F238E27FC236}">
                <a16:creationId xmlns:a16="http://schemas.microsoft.com/office/drawing/2014/main" id="{2F1EEA9C-D2E4-4DD7-87E0-28F0681221E3}"/>
              </a:ext>
            </a:extLst>
          </p:cNvPr>
          <p:cNvSpPr txBox="1"/>
          <p:nvPr/>
        </p:nvSpPr>
        <p:spPr>
          <a:xfrm>
            <a:off x="302234" y="3212976"/>
            <a:ext cx="3837718" cy="1200329"/>
          </a:xfrm>
          <a:prstGeom prst="rect">
            <a:avLst/>
          </a:prstGeom>
          <a:noFill/>
        </p:spPr>
        <p:txBody>
          <a:bodyPr wrap="square" rtlCol="0">
            <a:spAutoFit/>
          </a:bodyPr>
          <a:lstStyle/>
          <a:p>
            <a:r>
              <a:rPr lang="de-DE" dirty="0"/>
              <a:t>Beispielbild von einem Krankenhausbett um 1900, z.B. https://www.ekweende.de/krankenhaus/geschichte.html</a:t>
            </a:r>
          </a:p>
        </p:txBody>
      </p:sp>
      <p:sp>
        <p:nvSpPr>
          <p:cNvPr id="8" name="Textfeld 7">
            <a:extLst>
              <a:ext uri="{FF2B5EF4-FFF2-40B4-BE49-F238E27FC236}">
                <a16:creationId xmlns:a16="http://schemas.microsoft.com/office/drawing/2014/main" id="{73E40B95-77F8-493F-ADCF-83C80BC98C85}"/>
              </a:ext>
            </a:extLst>
          </p:cNvPr>
          <p:cNvSpPr txBox="1"/>
          <p:nvPr/>
        </p:nvSpPr>
        <p:spPr>
          <a:xfrm>
            <a:off x="5652120" y="3284984"/>
            <a:ext cx="2808312" cy="2585323"/>
          </a:xfrm>
          <a:prstGeom prst="rect">
            <a:avLst/>
          </a:prstGeom>
          <a:noFill/>
        </p:spPr>
        <p:txBody>
          <a:bodyPr wrap="square" rtlCol="0">
            <a:spAutoFit/>
          </a:bodyPr>
          <a:lstStyle/>
          <a:p>
            <a:r>
              <a:rPr lang="de-DE" dirty="0"/>
              <a:t>Beispielbild von einem Krankenhausbett um 2000, z.B.</a:t>
            </a:r>
          </a:p>
          <a:p>
            <a:r>
              <a:rPr lang="de-DE" dirty="0"/>
              <a:t>https://www.klinikum-stuttgart.de/aktuell-im-klinikum/presse/presseinformation/klinikum-stuttgart-weiter-auf-spitzenplatz</a:t>
            </a:r>
          </a:p>
        </p:txBody>
      </p:sp>
    </p:spTree>
    <p:extLst>
      <p:ext uri="{BB962C8B-B14F-4D97-AF65-F5344CB8AC3E}">
        <p14:creationId xmlns:p14="http://schemas.microsoft.com/office/powerpoint/2010/main" val="977890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EAB12978-D9A9-4EE1-B2BE-480169A76483}"/>
              </a:ext>
            </a:extLst>
          </p:cNvPr>
          <p:cNvSpPr txBox="1"/>
          <p:nvPr/>
        </p:nvSpPr>
        <p:spPr>
          <a:xfrm>
            <a:off x="971600" y="1823958"/>
            <a:ext cx="7344816" cy="2031325"/>
          </a:xfrm>
          <a:prstGeom prst="rect">
            <a:avLst/>
          </a:prstGeom>
          <a:noFill/>
        </p:spPr>
        <p:txBody>
          <a:bodyPr wrap="square" rtlCol="0">
            <a:spAutoFit/>
          </a:bodyPr>
          <a:lstStyle/>
          <a:p>
            <a:r>
              <a:rPr lang="de-DE" sz="2800" dirty="0"/>
              <a:t>Podcast der ehemaligen Bundeskanzlerin Angela  Merkel zum Thema „Schule muss digitaler werden“</a:t>
            </a:r>
            <a:endParaRPr lang="de-DE" sz="2800" dirty="0">
              <a:hlinkClick r:id="rId3">
                <a:extLst>
                  <a:ext uri="{A12FA001-AC4F-418D-AE19-62706E023703}">
                    <ahyp:hlinkClr xmlns:ahyp="http://schemas.microsoft.com/office/drawing/2018/hyperlinkcolor" val="tx"/>
                  </a:ext>
                </a:extLst>
              </a:hlinkClick>
            </a:endParaRPr>
          </a:p>
          <a:p>
            <a:endParaRPr lang="de-DE" sz="2800" dirty="0">
              <a:hlinkClick r:id="rId3">
                <a:extLst>
                  <a:ext uri="{A12FA001-AC4F-418D-AE19-62706E023703}">
                    <ahyp:hlinkClr xmlns:ahyp="http://schemas.microsoft.com/office/drawing/2018/hyperlinkcolor" val="tx"/>
                  </a:ext>
                </a:extLst>
              </a:hlinkClick>
            </a:endParaRPr>
          </a:p>
          <a:p>
            <a:r>
              <a:rPr lang="de-DE" sz="1400" u="sng" dirty="0">
                <a:hlinkClick r:id="rId3">
                  <a:extLst>
                    <a:ext uri="{A12FA001-AC4F-418D-AE19-62706E023703}">
                      <ahyp:hlinkClr xmlns:ahyp="http://schemas.microsoft.com/office/drawing/2018/hyperlinkcolor" val="tx"/>
                    </a:ext>
                  </a:extLst>
                </a:hlinkClick>
              </a:rPr>
              <a:t>https://www.youtube.com/watch?v=3lKhnCslluU</a:t>
            </a:r>
            <a:r>
              <a:rPr lang="de-DE" sz="1400" dirty="0"/>
              <a:t> </a:t>
            </a:r>
          </a:p>
        </p:txBody>
      </p:sp>
    </p:spTree>
    <p:extLst>
      <p:ext uri="{BB962C8B-B14F-4D97-AF65-F5344CB8AC3E}">
        <p14:creationId xmlns:p14="http://schemas.microsoft.com/office/powerpoint/2010/main" val="1103215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95BD6-D5BC-4D2D-9844-3784C9B877A7}"/>
              </a:ext>
            </a:extLst>
          </p:cNvPr>
          <p:cNvSpPr>
            <a:spLocks noGrp="1"/>
          </p:cNvSpPr>
          <p:nvPr>
            <p:ph type="title"/>
          </p:nvPr>
        </p:nvSpPr>
        <p:spPr>
          <a:xfrm>
            <a:off x="432136" y="332656"/>
            <a:ext cx="8460343" cy="792088"/>
          </a:xfrm>
        </p:spPr>
        <p:txBody>
          <a:bodyPr>
            <a:noAutofit/>
          </a:bodyPr>
          <a:lstStyle/>
          <a:p>
            <a:r>
              <a:rPr lang="de-DE" sz="3600" b="1" dirty="0">
                <a:cs typeface="Calibri" panose="020F0502020204030204" pitchFamily="34" charset="0"/>
              </a:rPr>
              <a:t>KMK - „Digitalisierungsoffensive“ 2016</a:t>
            </a:r>
          </a:p>
        </p:txBody>
      </p:sp>
      <p:sp>
        <p:nvSpPr>
          <p:cNvPr id="3" name="Textfeld 2">
            <a:extLst>
              <a:ext uri="{FF2B5EF4-FFF2-40B4-BE49-F238E27FC236}">
                <a16:creationId xmlns:a16="http://schemas.microsoft.com/office/drawing/2014/main" id="{BE98E3B7-3925-4711-B76A-5D7540D89975}"/>
              </a:ext>
            </a:extLst>
          </p:cNvPr>
          <p:cNvSpPr txBox="1"/>
          <p:nvPr/>
        </p:nvSpPr>
        <p:spPr>
          <a:xfrm>
            <a:off x="629844" y="1988840"/>
            <a:ext cx="7830587" cy="954107"/>
          </a:xfrm>
          <a:prstGeom prst="rect">
            <a:avLst/>
          </a:prstGeom>
          <a:noFill/>
        </p:spPr>
        <p:txBody>
          <a:bodyPr wrap="square" rtlCol="0">
            <a:spAutoFit/>
          </a:bodyPr>
          <a:lstStyle/>
          <a:p>
            <a:pPr algn="l"/>
            <a:r>
              <a:rPr lang="de-DE" sz="2800" b="1" dirty="0">
                <a:solidFill>
                  <a:srgbClr val="3E3E3E"/>
                </a:solidFill>
                <a:effectLst/>
                <a:latin typeface="Georgia" panose="02040502050405020303" pitchFamily="18" charset="0"/>
              </a:rPr>
              <a:t>Das Ende der „Kreidezeit": Das digitale Klassenzimmer</a:t>
            </a:r>
          </a:p>
        </p:txBody>
      </p:sp>
      <p:sp>
        <p:nvSpPr>
          <p:cNvPr id="8" name="Textfeld 7">
            <a:extLst>
              <a:ext uri="{FF2B5EF4-FFF2-40B4-BE49-F238E27FC236}">
                <a16:creationId xmlns:a16="http://schemas.microsoft.com/office/drawing/2014/main" id="{9B39051C-58CB-4CD3-B88A-84D6E40A896C}"/>
              </a:ext>
            </a:extLst>
          </p:cNvPr>
          <p:cNvSpPr txBox="1"/>
          <p:nvPr/>
        </p:nvSpPr>
        <p:spPr>
          <a:xfrm>
            <a:off x="603946" y="3406932"/>
            <a:ext cx="7136406" cy="523220"/>
          </a:xfrm>
          <a:prstGeom prst="rect">
            <a:avLst/>
          </a:prstGeom>
          <a:noFill/>
        </p:spPr>
        <p:txBody>
          <a:bodyPr wrap="square">
            <a:spAutoFit/>
          </a:bodyPr>
          <a:lstStyle/>
          <a:p>
            <a:r>
              <a:rPr lang="de-DE" sz="1400" dirty="0"/>
              <a:t>https://www.kmk.org/fileadmin/pdf/PresseUndAktuelles/2018/Digitalstrategie_2017_mit_Weiterbildung.pdf</a:t>
            </a:r>
          </a:p>
        </p:txBody>
      </p:sp>
    </p:spTree>
    <p:extLst>
      <p:ext uri="{BB962C8B-B14F-4D97-AF65-F5344CB8AC3E}">
        <p14:creationId xmlns:p14="http://schemas.microsoft.com/office/powerpoint/2010/main" val="4274959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7692D-22E2-4A68-A883-90B1D2D39351}"/>
              </a:ext>
            </a:extLst>
          </p:cNvPr>
          <p:cNvSpPr>
            <a:spLocks noGrp="1"/>
          </p:cNvSpPr>
          <p:nvPr>
            <p:ph type="title"/>
          </p:nvPr>
        </p:nvSpPr>
        <p:spPr>
          <a:xfrm>
            <a:off x="197768" y="476672"/>
            <a:ext cx="8748464" cy="1224136"/>
          </a:xfrm>
        </p:spPr>
        <p:txBody>
          <a:bodyPr>
            <a:noAutofit/>
          </a:bodyPr>
          <a:lstStyle/>
          <a:p>
            <a:r>
              <a:rPr lang="de-DE" sz="3600" b="1" dirty="0">
                <a:cs typeface="Calibri" panose="020F0502020204030204" pitchFamily="34" charset="0"/>
              </a:rPr>
              <a:t>Computer als ein „notwendiges Abenteuer“ </a:t>
            </a:r>
            <a:r>
              <a:rPr lang="de-DE" sz="2400" b="1" dirty="0">
                <a:cs typeface="Calibri" panose="020F0502020204030204" pitchFamily="34" charset="0"/>
              </a:rPr>
              <a:t>(KMK-Strategie 1984)</a:t>
            </a:r>
          </a:p>
        </p:txBody>
      </p:sp>
      <p:sp>
        <p:nvSpPr>
          <p:cNvPr id="4" name="Textfeld 3">
            <a:extLst>
              <a:ext uri="{FF2B5EF4-FFF2-40B4-BE49-F238E27FC236}">
                <a16:creationId xmlns:a16="http://schemas.microsoft.com/office/drawing/2014/main" id="{78C9A393-9126-4E7B-9F33-49A4EF06C154}"/>
              </a:ext>
            </a:extLst>
          </p:cNvPr>
          <p:cNvSpPr txBox="1"/>
          <p:nvPr/>
        </p:nvSpPr>
        <p:spPr>
          <a:xfrm>
            <a:off x="323528" y="2151727"/>
            <a:ext cx="7920880" cy="2431435"/>
          </a:xfrm>
          <a:prstGeom prst="rect">
            <a:avLst/>
          </a:prstGeom>
          <a:noFill/>
        </p:spPr>
        <p:txBody>
          <a:bodyPr wrap="square" rtlCol="0">
            <a:spAutoFit/>
          </a:bodyPr>
          <a:lstStyle/>
          <a:p>
            <a:r>
              <a:rPr lang="de-DE" sz="3200" b="1" i="0" dirty="0">
                <a:solidFill>
                  <a:srgbClr val="000000"/>
                </a:solidFill>
                <a:effectLst/>
              </a:rPr>
              <a:t>Alarm in den Schulen: Die Computer kommen</a:t>
            </a:r>
            <a:br>
              <a:rPr lang="de-DE" sz="3200" b="1" i="0" dirty="0">
                <a:solidFill>
                  <a:srgbClr val="000000"/>
                </a:solidFill>
                <a:effectLst/>
              </a:rPr>
            </a:br>
            <a:endParaRPr lang="de-DE" sz="3200" b="1" i="0" dirty="0">
              <a:solidFill>
                <a:srgbClr val="000000"/>
              </a:solidFill>
              <a:effectLst/>
            </a:endParaRPr>
          </a:p>
          <a:p>
            <a:r>
              <a:rPr lang="de-DE" sz="1400" b="0" dirty="0">
                <a:effectLst/>
                <a:hlinkClick r:id="rId3">
                  <a:extLst>
                    <a:ext uri="{A12FA001-AC4F-418D-AE19-62706E023703}">
                      <ahyp:hlinkClr xmlns:ahyp="http://schemas.microsoft.com/office/drawing/2018/hyperlinkcolor" val="tx"/>
                    </a:ext>
                  </a:extLst>
                </a:hlinkClick>
              </a:rPr>
              <a:t>https://www.spiegel.de/politik/alarm-in-den-schulen-die-computer-kommen-a-be073c5b-0002-0001-0000-000013512161</a:t>
            </a:r>
            <a:endParaRPr lang="de-DE" sz="1400" b="0" dirty="0">
              <a:effectLst/>
            </a:endParaRPr>
          </a:p>
          <a:p>
            <a:endParaRPr lang="de-DE" sz="1400" i="1" dirty="0">
              <a:solidFill>
                <a:srgbClr val="1C1C1C"/>
              </a:solidFill>
              <a:latin typeface="+mj-lt"/>
            </a:endParaRPr>
          </a:p>
          <a:p>
            <a:r>
              <a:rPr lang="de-DE" sz="1400" dirty="0">
                <a:solidFill>
                  <a:srgbClr val="1C1C1C"/>
                </a:solidFill>
                <a:latin typeface="+mj-lt"/>
              </a:rPr>
              <a:t>(Der SPIEGEL </a:t>
            </a:r>
            <a:r>
              <a:rPr lang="de-DE" sz="1400" b="0" dirty="0">
                <a:effectLst/>
                <a:latin typeface="+mj-lt"/>
              </a:rPr>
              <a:t>47/18.11.1984)</a:t>
            </a:r>
            <a:endParaRPr lang="de-DE" sz="1400" dirty="0">
              <a:latin typeface="+mj-lt"/>
            </a:endParaRPr>
          </a:p>
        </p:txBody>
      </p:sp>
    </p:spTree>
    <p:extLst>
      <p:ext uri="{BB962C8B-B14F-4D97-AF65-F5344CB8AC3E}">
        <p14:creationId xmlns:p14="http://schemas.microsoft.com/office/powerpoint/2010/main" val="3703327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6">
            <a:extLst>
              <a:ext uri="{FF2B5EF4-FFF2-40B4-BE49-F238E27FC236}">
                <a16:creationId xmlns:a16="http://schemas.microsoft.com/office/drawing/2014/main" id="{681417B3-A500-4D2F-9A7A-8AF136E943BD}"/>
              </a:ext>
            </a:extLst>
          </p:cNvPr>
          <p:cNvSpPr>
            <a:spLocks noGrp="1"/>
          </p:cNvSpPr>
          <p:nvPr>
            <p:ph type="title"/>
          </p:nvPr>
        </p:nvSpPr>
        <p:spPr>
          <a:xfrm>
            <a:off x="1403648" y="476672"/>
            <a:ext cx="7056437" cy="815975"/>
          </a:xfrm>
        </p:spPr>
        <p:txBody>
          <a:bodyPr rtlCol="0">
            <a:noAutofit/>
          </a:bodyPr>
          <a:lstStyle/>
          <a:p>
            <a:pPr defTabSz="457207" eaLnBrk="1" fontAlgn="auto" hangingPunct="1">
              <a:spcAft>
                <a:spcPts val="0"/>
              </a:spcAft>
              <a:buClr>
                <a:schemeClr val="bg2">
                  <a:lumMod val="40000"/>
                  <a:lumOff val="60000"/>
                </a:schemeClr>
              </a:buClr>
              <a:buSzPct val="80000"/>
              <a:defRPr/>
            </a:pPr>
            <a:r>
              <a:rPr lang="de-DE" altLang="de-DE" sz="3600" b="1" dirty="0">
                <a:cs typeface="Calibri" panose="020F0502020204030204" pitchFamily="34" charset="0"/>
              </a:rPr>
              <a:t>Um 2000 – „Neue Medien“</a:t>
            </a:r>
          </a:p>
        </p:txBody>
      </p:sp>
      <p:sp>
        <p:nvSpPr>
          <p:cNvPr id="2" name="AutoShape 2" descr="Neue Medien">
            <a:extLst>
              <a:ext uri="{FF2B5EF4-FFF2-40B4-BE49-F238E27FC236}">
                <a16:creationId xmlns:a16="http://schemas.microsoft.com/office/drawing/2014/main" id="{DEB14CEA-5844-4BD4-99F3-1AFBEC2B36F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671D69CA-0765-4901-9F17-AB3093A1AF7B}"/>
              </a:ext>
            </a:extLst>
          </p:cNvPr>
          <p:cNvSpPr txBox="1"/>
          <p:nvPr/>
        </p:nvSpPr>
        <p:spPr>
          <a:xfrm>
            <a:off x="1331640" y="5733256"/>
            <a:ext cx="4536504" cy="246221"/>
          </a:xfrm>
          <a:prstGeom prst="rect">
            <a:avLst/>
          </a:prstGeom>
          <a:noFill/>
        </p:spPr>
        <p:txBody>
          <a:bodyPr wrap="square" rtlCol="0">
            <a:spAutoFit/>
          </a:bodyPr>
          <a:lstStyle/>
          <a:p>
            <a:r>
              <a:rPr lang="de-DE" sz="1000" dirty="0"/>
              <a:t>https://pxhere.com/de/photo/1218112</a:t>
            </a:r>
          </a:p>
        </p:txBody>
      </p:sp>
      <p:pic>
        <p:nvPicPr>
          <p:cNvPr id="3074" name="Picture 2" descr="Büro, Zimmer, Klassenzimmer, Schule, Computerraum, Konferenzsaal, Trainingsraum, Computer Training">
            <a:extLst>
              <a:ext uri="{FF2B5EF4-FFF2-40B4-BE49-F238E27FC236}">
                <a16:creationId xmlns:a16="http://schemas.microsoft.com/office/drawing/2014/main" id="{50615E78-A54A-49C0-9C8C-585254342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12776"/>
            <a:ext cx="576064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381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CCFA963-5B1C-4B83-8D6A-F142ACA3B0C6}"/>
              </a:ext>
            </a:extLst>
          </p:cNvPr>
          <p:cNvSpPr>
            <a:spLocks noGrp="1"/>
          </p:cNvSpPr>
          <p:nvPr>
            <p:ph idx="1"/>
          </p:nvPr>
        </p:nvSpPr>
        <p:spPr>
          <a:xfrm>
            <a:off x="457200" y="1628800"/>
            <a:ext cx="8229600" cy="4176464"/>
          </a:xfrm>
        </p:spPr>
        <p:txBody>
          <a:bodyPr>
            <a:noAutofit/>
          </a:bodyPr>
          <a:lstStyle/>
          <a:p>
            <a:pPr marL="109728" indent="0">
              <a:buNone/>
            </a:pPr>
            <a:r>
              <a:rPr lang="de-DE" sz="2800" i="1" dirty="0"/>
              <a:t>„Für alles, was ich analog machen kann, würde ich nichts Digitales einsetzen“.</a:t>
            </a:r>
          </a:p>
          <a:p>
            <a:pPr marL="109728" indent="0">
              <a:buNone/>
            </a:pPr>
            <a:r>
              <a:rPr lang="de-DE" dirty="0"/>
              <a:t>(Bildungsforscher Klaus Zierer, 2017)</a:t>
            </a:r>
          </a:p>
          <a:p>
            <a:pPr marL="109728" indent="0">
              <a:buNone/>
            </a:pPr>
            <a:endParaRPr lang="de-DE" dirty="0"/>
          </a:p>
          <a:p>
            <a:pPr marL="0" indent="0">
              <a:buNone/>
            </a:pPr>
            <a:r>
              <a:rPr lang="de-DE" sz="1000" dirty="0">
                <a:solidFill>
                  <a:schemeClr val="tx1"/>
                </a:solidFill>
                <a:latin typeface="+mn-lt"/>
                <a:cs typeface="+mn-cs"/>
              </a:rPr>
              <a:t>https://www.mainpost.de/ueberregional/meinung/leitartikel/fuer-alles-was-ich-analog-machen-kann-wuerde-ich-nichts-digitales-einsetzen-art-9792310</a:t>
            </a:r>
          </a:p>
          <a:p>
            <a:pPr marL="109728" indent="0">
              <a:buNone/>
            </a:pPr>
            <a:endParaRPr lang="de-DE" dirty="0"/>
          </a:p>
          <a:p>
            <a:pPr marL="109728" indent="0">
              <a:buNone/>
            </a:pPr>
            <a:r>
              <a:rPr lang="de-DE" sz="2800" i="1" dirty="0"/>
              <a:t>„Schluss mit der Fixierung auf das Digitale!“</a:t>
            </a:r>
          </a:p>
          <a:p>
            <a:pPr marL="109728" indent="0">
              <a:buNone/>
            </a:pPr>
            <a:r>
              <a:rPr lang="de-DE" dirty="0"/>
              <a:t>(Medienwissenschaftler Ralf </a:t>
            </a:r>
            <a:r>
              <a:rPr lang="de-DE" dirty="0" err="1"/>
              <a:t>Lankau</a:t>
            </a:r>
            <a:r>
              <a:rPr lang="de-DE" dirty="0"/>
              <a:t>, 2018)</a:t>
            </a:r>
          </a:p>
          <a:p>
            <a:pPr marL="109728" indent="0">
              <a:buNone/>
            </a:pPr>
            <a:endParaRPr lang="de-DE" sz="1100" dirty="0"/>
          </a:p>
          <a:p>
            <a:pPr marL="0" indent="0">
              <a:buNone/>
            </a:pPr>
            <a:r>
              <a:rPr lang="de-DE" sz="1000" dirty="0">
                <a:solidFill>
                  <a:schemeClr val="tx1"/>
                </a:solidFill>
                <a:latin typeface="+mn-lt"/>
                <a:cs typeface="+mn-cs"/>
              </a:rPr>
              <a:t>https://www.faz.net/aktuell/karriere-hochschule/warum-handys-im-unterricht-nichts-zu-suchen-haben-15725728/staendiger-begleiter-koennen-15727674.html</a:t>
            </a:r>
          </a:p>
          <a:p>
            <a:pPr marL="109728" indent="0">
              <a:buNone/>
            </a:pPr>
            <a:endParaRPr lang="de-DE" dirty="0"/>
          </a:p>
          <a:p>
            <a:pPr marL="109728" indent="0">
              <a:buNone/>
            </a:pPr>
            <a:endParaRPr lang="de-DE" dirty="0"/>
          </a:p>
          <a:p>
            <a:pPr marL="109728" indent="0">
              <a:buNone/>
            </a:pPr>
            <a:endParaRPr lang="de-DE" dirty="0"/>
          </a:p>
          <a:p>
            <a:pPr marL="109728" indent="0">
              <a:buNone/>
            </a:pPr>
            <a:endParaRPr lang="de-DE" dirty="0"/>
          </a:p>
        </p:txBody>
      </p:sp>
      <p:sp>
        <p:nvSpPr>
          <p:cNvPr id="3" name="Titel 2">
            <a:extLst>
              <a:ext uri="{FF2B5EF4-FFF2-40B4-BE49-F238E27FC236}">
                <a16:creationId xmlns:a16="http://schemas.microsoft.com/office/drawing/2014/main" id="{AE1758E3-F1BE-4FB7-BBB2-F8EBBC58E735}"/>
              </a:ext>
            </a:extLst>
          </p:cNvPr>
          <p:cNvSpPr>
            <a:spLocks noGrp="1"/>
          </p:cNvSpPr>
          <p:nvPr>
            <p:ph type="title"/>
          </p:nvPr>
        </p:nvSpPr>
        <p:spPr>
          <a:xfrm>
            <a:off x="457200" y="348442"/>
            <a:ext cx="8229600" cy="1066800"/>
          </a:xfrm>
        </p:spPr>
        <p:txBody>
          <a:bodyPr>
            <a:normAutofit/>
          </a:bodyPr>
          <a:lstStyle/>
          <a:p>
            <a:r>
              <a:rPr lang="de-DE" altLang="de-DE" sz="4000" b="1" dirty="0">
                <a:cs typeface="Calibri" panose="020F0502020204030204" pitchFamily="34" charset="0"/>
              </a:rPr>
              <a:t>Kritische Stimmen …</a:t>
            </a:r>
            <a:endParaRPr lang="de-DE" b="1" dirty="0"/>
          </a:p>
        </p:txBody>
      </p:sp>
    </p:spTree>
    <p:extLst>
      <p:ext uri="{BB962C8B-B14F-4D97-AF65-F5344CB8AC3E}">
        <p14:creationId xmlns:p14="http://schemas.microsoft.com/office/powerpoint/2010/main" val="2863942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6">
            <a:extLst>
              <a:ext uri="{FF2B5EF4-FFF2-40B4-BE49-F238E27FC236}">
                <a16:creationId xmlns:a16="http://schemas.microsoft.com/office/drawing/2014/main" id="{3B00AE79-F99A-4A13-ADB6-1CEBAA1982D3}"/>
              </a:ext>
            </a:extLst>
          </p:cNvPr>
          <p:cNvSpPr txBox="1">
            <a:spLocks/>
          </p:cNvSpPr>
          <p:nvPr/>
        </p:nvSpPr>
        <p:spPr>
          <a:xfrm>
            <a:off x="467544" y="476672"/>
            <a:ext cx="8408292" cy="815975"/>
          </a:xfrm>
          <a:prstGeom prst="rect">
            <a:avLst/>
          </a:prstGeom>
        </p:spPr>
        <p:txBody>
          <a:bodyPr rtlCol="0">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defTabSz="457207">
              <a:buClr>
                <a:schemeClr val="bg2">
                  <a:lumMod val="40000"/>
                  <a:lumOff val="60000"/>
                </a:schemeClr>
              </a:buClr>
              <a:buSzPct val="80000"/>
              <a:defRPr/>
            </a:pPr>
            <a:r>
              <a:rPr lang="de-DE" altLang="de-DE" sz="3600" b="1" dirty="0">
                <a:cs typeface="Calibri" panose="020F0502020204030204" pitchFamily="34" charset="0"/>
              </a:rPr>
              <a:t>2022: Schule verändert sich mit der Lebenswelt der </a:t>
            </a:r>
            <a:r>
              <a:rPr lang="de-DE" altLang="de-DE" sz="3600" b="1" dirty="0" err="1">
                <a:cs typeface="Calibri" panose="020F0502020204030204" pitchFamily="34" charset="0"/>
              </a:rPr>
              <a:t>SuS</a:t>
            </a:r>
            <a:r>
              <a:rPr lang="de-DE" altLang="de-DE" sz="3600" b="1" dirty="0">
                <a:cs typeface="Calibri" panose="020F0502020204030204" pitchFamily="34" charset="0"/>
              </a:rPr>
              <a:t> ständig …</a:t>
            </a:r>
          </a:p>
        </p:txBody>
      </p:sp>
      <p:pic>
        <p:nvPicPr>
          <p:cNvPr id="4098" name="Picture 2" descr="Notizbuch, Arbeit, Kaffee, Schreibtisch, Telefon, Bibliothek, Büro, Internet, Menschen, modern, Arbeiten, Mann, Monitor, Arbeitsplatz, Studie, Studieren, Lernen, Bildung, tragbare Geräte, Bücher, Wissen, Schule, Produkt, Schriftart">
            <a:extLst>
              <a:ext uri="{FF2B5EF4-FFF2-40B4-BE49-F238E27FC236}">
                <a16:creationId xmlns:a16="http://schemas.microsoft.com/office/drawing/2014/main" id="{DFFEEA60-BA9D-4314-B06B-13A0FF2A1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060848"/>
            <a:ext cx="5364088" cy="3660804"/>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94406578-94B7-4964-BE86-7378B18D3696}"/>
              </a:ext>
            </a:extLst>
          </p:cNvPr>
          <p:cNvSpPr txBox="1"/>
          <p:nvPr/>
        </p:nvSpPr>
        <p:spPr>
          <a:xfrm>
            <a:off x="1565412" y="5744472"/>
            <a:ext cx="5472608" cy="246221"/>
          </a:xfrm>
          <a:prstGeom prst="rect">
            <a:avLst/>
          </a:prstGeom>
          <a:noFill/>
        </p:spPr>
        <p:txBody>
          <a:bodyPr wrap="square" rtlCol="0">
            <a:spAutoFit/>
          </a:bodyPr>
          <a:lstStyle/>
          <a:p>
            <a:r>
              <a:rPr lang="de-DE" sz="1000" dirty="0"/>
              <a:t>https://pxhere.com/de/photo/1439109</a:t>
            </a:r>
          </a:p>
        </p:txBody>
      </p:sp>
    </p:spTree>
    <p:extLst>
      <p:ext uri="{BB962C8B-B14F-4D97-AF65-F5344CB8AC3E}">
        <p14:creationId xmlns:p14="http://schemas.microsoft.com/office/powerpoint/2010/main" val="2586361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24B16860-01B1-45A4-A25C-A1F2C73F948F}"/>
              </a:ext>
            </a:extLst>
          </p:cNvPr>
          <p:cNvSpPr txBox="1"/>
          <p:nvPr/>
        </p:nvSpPr>
        <p:spPr>
          <a:xfrm>
            <a:off x="863588" y="5301208"/>
            <a:ext cx="7416824" cy="246221"/>
          </a:xfrm>
          <a:prstGeom prst="rect">
            <a:avLst/>
          </a:prstGeom>
          <a:noFill/>
        </p:spPr>
        <p:txBody>
          <a:bodyPr wrap="square" rtlCol="0">
            <a:spAutoFit/>
          </a:bodyPr>
          <a:lstStyle/>
          <a:p>
            <a:r>
              <a:rPr lang="de-DE" sz="1000" dirty="0">
                <a:hlinkClick r:id="rId3">
                  <a:extLst>
                    <a:ext uri="{A12FA001-AC4F-418D-AE19-62706E023703}">
                      <ahyp:hlinkClr xmlns:ahyp="http://schemas.microsoft.com/office/drawing/2018/hyperlinkcolor" val="tx"/>
                    </a:ext>
                  </a:extLst>
                </a:hlinkClick>
              </a:rPr>
              <a:t>https://www.br.de/radio/br24/sendungen/campusmagazin/campus-schule-der-zukunft-im-jahr-2040-fuer-rw-100.html</a:t>
            </a:r>
            <a:r>
              <a:rPr lang="de-DE" sz="1000" dirty="0"/>
              <a:t> </a:t>
            </a:r>
          </a:p>
        </p:txBody>
      </p:sp>
      <p:sp>
        <p:nvSpPr>
          <p:cNvPr id="4" name="Titel 6">
            <a:extLst>
              <a:ext uri="{FF2B5EF4-FFF2-40B4-BE49-F238E27FC236}">
                <a16:creationId xmlns:a16="http://schemas.microsoft.com/office/drawing/2014/main" id="{FF8503E8-BF98-4689-8482-C91D5069BACE}"/>
              </a:ext>
            </a:extLst>
          </p:cNvPr>
          <p:cNvSpPr txBox="1">
            <a:spLocks/>
          </p:cNvSpPr>
          <p:nvPr/>
        </p:nvSpPr>
        <p:spPr>
          <a:xfrm>
            <a:off x="730003" y="692696"/>
            <a:ext cx="7730429" cy="3816424"/>
          </a:xfrm>
          <a:prstGeom prst="rect">
            <a:avLst/>
          </a:prstGeom>
        </p:spPr>
        <p:txBody>
          <a:bodyPr rtlCol="0">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defTabSz="457207">
              <a:buClr>
                <a:schemeClr val="bg2">
                  <a:lumMod val="40000"/>
                  <a:lumOff val="60000"/>
                </a:schemeClr>
              </a:buClr>
              <a:buSzPct val="80000"/>
              <a:defRPr/>
            </a:pPr>
            <a:r>
              <a:rPr lang="de-DE" altLang="de-DE" sz="3600" b="1" dirty="0">
                <a:cs typeface="Calibri" panose="020F0502020204030204" pitchFamily="34" charset="0"/>
              </a:rPr>
              <a:t>2040: Wie könnte Unterricht im Jahr 2040 aussehen?</a:t>
            </a:r>
          </a:p>
          <a:p>
            <a:pPr defTabSz="457207">
              <a:buClr>
                <a:schemeClr val="bg2">
                  <a:lumMod val="40000"/>
                  <a:lumOff val="60000"/>
                </a:schemeClr>
              </a:buClr>
              <a:buSzPct val="80000"/>
              <a:defRPr/>
            </a:pPr>
            <a:endParaRPr lang="de-DE" altLang="de-DE" sz="3600" b="1" dirty="0">
              <a:cs typeface="Calibri" panose="020F0502020204030204" pitchFamily="34" charset="0"/>
            </a:endParaRPr>
          </a:p>
          <a:p>
            <a:pPr defTabSz="457207">
              <a:buClr>
                <a:schemeClr val="bg2">
                  <a:lumMod val="40000"/>
                  <a:lumOff val="60000"/>
                </a:schemeClr>
              </a:buClr>
              <a:buSzPct val="80000"/>
              <a:defRPr/>
            </a:pPr>
            <a:r>
              <a:rPr lang="de-DE" altLang="de-DE" sz="3600" b="1" dirty="0">
                <a:cs typeface="Calibri" panose="020F0502020204030204" pitchFamily="34" charset="0"/>
              </a:rPr>
              <a:t>Mit oder ohne Lehrkräfte?</a:t>
            </a:r>
          </a:p>
          <a:p>
            <a:pPr defTabSz="457207">
              <a:buClr>
                <a:schemeClr val="bg2">
                  <a:lumMod val="40000"/>
                  <a:lumOff val="60000"/>
                </a:schemeClr>
              </a:buClr>
              <a:buSzPct val="80000"/>
              <a:defRPr/>
            </a:pPr>
            <a:r>
              <a:rPr lang="de-DE" altLang="de-DE" sz="3600" b="1" dirty="0">
                <a:cs typeface="Calibri" panose="020F0502020204030204" pitchFamily="34" charset="0"/>
              </a:rPr>
              <a:t>Mit oder ohne Buch?</a:t>
            </a:r>
          </a:p>
        </p:txBody>
      </p:sp>
    </p:spTree>
    <p:extLst>
      <p:ext uri="{BB962C8B-B14F-4D97-AF65-F5344CB8AC3E}">
        <p14:creationId xmlns:p14="http://schemas.microsoft.com/office/powerpoint/2010/main" val="2625531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BA88E18-016A-40C0-9CC7-54BED139BA06}"/>
              </a:ext>
            </a:extLst>
          </p:cNvPr>
          <p:cNvSpPr>
            <a:spLocks noGrp="1"/>
          </p:cNvSpPr>
          <p:nvPr>
            <p:ph idx="1"/>
          </p:nvPr>
        </p:nvSpPr>
        <p:spPr/>
        <p:txBody>
          <a:bodyPr>
            <a:normAutofit/>
          </a:bodyPr>
          <a:lstStyle/>
          <a:p>
            <a:pPr marL="109728" indent="0">
              <a:buNone/>
            </a:pPr>
            <a:r>
              <a:rPr lang="de-DE" dirty="0"/>
              <a:t>Fotos einfügen </a:t>
            </a:r>
          </a:p>
          <a:p>
            <a:pPr marL="109728" indent="0">
              <a:buNone/>
            </a:pPr>
            <a:r>
              <a:rPr lang="de-DE" dirty="0"/>
              <a:t>z.B. vom Computerspiel Assassins</a:t>
            </a:r>
          </a:p>
          <a:p>
            <a:pPr marL="109728" indent="0">
              <a:buNone/>
            </a:pPr>
            <a:r>
              <a:rPr lang="de-DE" sz="1000" dirty="0">
                <a:solidFill>
                  <a:schemeClr val="tx1"/>
                </a:solidFill>
                <a:latin typeface="+mn-lt"/>
                <a:cs typeface="+mn-cs"/>
              </a:rPr>
              <a:t>(https://assassinscreed.fandom.com/de/wiki/Assassin%E2%80%99s_Creed_II)</a:t>
            </a:r>
          </a:p>
          <a:p>
            <a:pPr marL="109728" indent="0">
              <a:buNone/>
            </a:pPr>
            <a:endParaRPr lang="de-DE" sz="1000" dirty="0">
              <a:solidFill>
                <a:schemeClr val="tx1"/>
              </a:solidFill>
              <a:latin typeface="+mn-lt"/>
              <a:cs typeface="+mn-cs"/>
            </a:endParaRPr>
          </a:p>
          <a:p>
            <a:pPr marL="109728" indent="0">
              <a:buNone/>
            </a:pPr>
            <a:r>
              <a:rPr lang="de-DE" dirty="0"/>
              <a:t>Instagramm-Projekt „ich bin Sophie Scholl</a:t>
            </a:r>
          </a:p>
          <a:p>
            <a:pPr marL="109728" indent="0">
              <a:buNone/>
            </a:pPr>
            <a:r>
              <a:rPr lang="de-DE" sz="1000" dirty="0">
                <a:solidFill>
                  <a:schemeClr val="tx1"/>
                </a:solidFill>
                <a:latin typeface="+mn-lt"/>
                <a:cs typeface="+mn-cs"/>
              </a:rPr>
              <a:t>(https://www.presseportal.de/pm/7169/5143605)</a:t>
            </a:r>
          </a:p>
          <a:p>
            <a:pPr marL="109728" indent="0">
              <a:buNone/>
            </a:pPr>
            <a:endParaRPr lang="de-DE" sz="1000" dirty="0">
              <a:solidFill>
                <a:schemeClr val="tx1"/>
              </a:solidFill>
              <a:latin typeface="+mn-lt"/>
              <a:cs typeface="+mn-cs"/>
            </a:endParaRPr>
          </a:p>
          <a:p>
            <a:pPr marL="109728" indent="0">
              <a:buNone/>
            </a:pPr>
            <a:r>
              <a:rPr lang="de-DE" dirty="0"/>
              <a:t>z.B. Buchtitel „Geschichte auf </a:t>
            </a:r>
            <a:r>
              <a:rPr lang="de-DE" dirty="0" err="1"/>
              <a:t>youtube</a:t>
            </a:r>
            <a:r>
              <a:rPr lang="de-DE" dirty="0"/>
              <a:t>“</a:t>
            </a:r>
          </a:p>
          <a:p>
            <a:pPr marL="109728" indent="0">
              <a:buNone/>
            </a:pPr>
            <a:r>
              <a:rPr lang="de-DE" sz="1000" dirty="0">
                <a:solidFill>
                  <a:schemeClr val="tx1"/>
                </a:solidFill>
                <a:latin typeface="+mn-lt"/>
                <a:cs typeface="+mn-cs"/>
              </a:rPr>
              <a:t>(https://www.degruyter.com/document/doi/10.1515/9783110599497/html?lang=de)</a:t>
            </a:r>
          </a:p>
          <a:p>
            <a:pPr marL="109728" indent="0">
              <a:buNone/>
            </a:pPr>
            <a:endParaRPr lang="de-DE" sz="1000" dirty="0">
              <a:solidFill>
                <a:schemeClr val="tx1"/>
              </a:solidFill>
              <a:latin typeface="+mn-lt"/>
              <a:cs typeface="+mn-cs"/>
            </a:endParaRPr>
          </a:p>
          <a:p>
            <a:pPr marL="109728" indent="0">
              <a:buNone/>
            </a:pPr>
            <a:r>
              <a:rPr lang="de-DE" dirty="0"/>
              <a:t>z.B. MrWissen2go bzw. Mirco </a:t>
            </a:r>
            <a:r>
              <a:rPr lang="de-DE" dirty="0" err="1"/>
              <a:t>Drotschmann</a:t>
            </a:r>
            <a:endParaRPr lang="de-DE" dirty="0"/>
          </a:p>
          <a:p>
            <a:pPr marL="109728" indent="0">
              <a:buNone/>
            </a:pPr>
            <a:r>
              <a:rPr lang="de-DE" sz="1000" dirty="0">
                <a:solidFill>
                  <a:schemeClr val="tx1"/>
                </a:solidFill>
                <a:latin typeface="+mn-lt"/>
                <a:cs typeface="+mn-cs"/>
              </a:rPr>
              <a:t>(https://presse.funk.net/format/mrwissen2go/)</a:t>
            </a:r>
          </a:p>
        </p:txBody>
      </p:sp>
      <p:sp>
        <p:nvSpPr>
          <p:cNvPr id="3" name="Titel 2">
            <a:extLst>
              <a:ext uri="{FF2B5EF4-FFF2-40B4-BE49-F238E27FC236}">
                <a16:creationId xmlns:a16="http://schemas.microsoft.com/office/drawing/2014/main" id="{AE1758E3-F1BE-4FB7-BBB2-F8EBBC58E735}"/>
              </a:ext>
            </a:extLst>
          </p:cNvPr>
          <p:cNvSpPr>
            <a:spLocks noGrp="1"/>
          </p:cNvSpPr>
          <p:nvPr>
            <p:ph type="title"/>
          </p:nvPr>
        </p:nvSpPr>
        <p:spPr>
          <a:xfrm>
            <a:off x="457200" y="692696"/>
            <a:ext cx="8229600" cy="576064"/>
          </a:xfrm>
        </p:spPr>
        <p:txBody>
          <a:bodyPr>
            <a:normAutofit fontScale="90000"/>
          </a:bodyPr>
          <a:lstStyle/>
          <a:p>
            <a:r>
              <a:rPr lang="de-DE" altLang="de-DE" sz="4000" b="1" dirty="0">
                <a:cs typeface="Calibri" panose="020F0502020204030204" pitchFamily="34" charset="0"/>
              </a:rPr>
              <a:t>Veränderte Formen der Geschichtskultur</a:t>
            </a:r>
            <a:endParaRPr lang="de-DE" b="1" dirty="0"/>
          </a:p>
        </p:txBody>
      </p:sp>
    </p:spTree>
    <p:extLst>
      <p:ext uri="{BB962C8B-B14F-4D97-AF65-F5344CB8AC3E}">
        <p14:creationId xmlns:p14="http://schemas.microsoft.com/office/powerpoint/2010/main" val="3181683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06F97-D873-4B3D-A45A-0AEBDC6AD934}"/>
              </a:ext>
            </a:extLst>
          </p:cNvPr>
          <p:cNvSpPr>
            <a:spLocks noGrp="1"/>
          </p:cNvSpPr>
          <p:nvPr>
            <p:ph type="title"/>
          </p:nvPr>
        </p:nvSpPr>
        <p:spPr>
          <a:xfrm>
            <a:off x="827584" y="980728"/>
            <a:ext cx="7200800" cy="1728192"/>
          </a:xfrm>
        </p:spPr>
        <p:txBody>
          <a:bodyPr>
            <a:normAutofit/>
          </a:bodyPr>
          <a:lstStyle/>
          <a:p>
            <a:pPr algn="ctr"/>
            <a:r>
              <a:rPr lang="de-DE" b="1" i="1" dirty="0"/>
              <a:t>„Geschichtslernen unter den Bedingungen der Digitalität“</a:t>
            </a:r>
          </a:p>
        </p:txBody>
      </p:sp>
    </p:spTree>
    <p:extLst>
      <p:ext uri="{BB962C8B-B14F-4D97-AF65-F5344CB8AC3E}">
        <p14:creationId xmlns:p14="http://schemas.microsoft.com/office/powerpoint/2010/main" val="4017130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icht, Glas, Betrachtung, Metall, Beleuchtung, Pendel, Produkt, Schriftart, Spiegel, Ball, Reflexionen, Leuchte, 3d, Newton, Reflex, glänzend, Spiegelung, Spiegelbild, Über, Computergrafik, Pixabay, Kugelgelenk">
            <a:extLst>
              <a:ext uri="{FF2B5EF4-FFF2-40B4-BE49-F238E27FC236}">
                <a16:creationId xmlns:a16="http://schemas.microsoft.com/office/drawing/2014/main" id="{89656B38-EA8A-49C0-A352-49756C7C7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40" y="836712"/>
            <a:ext cx="8320924" cy="468052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0E8DD0DB-0384-40CE-B592-9AA20196B039}"/>
              </a:ext>
            </a:extLst>
          </p:cNvPr>
          <p:cNvSpPr txBox="1"/>
          <p:nvPr/>
        </p:nvSpPr>
        <p:spPr>
          <a:xfrm>
            <a:off x="2195736" y="5651956"/>
            <a:ext cx="7560840" cy="369332"/>
          </a:xfrm>
          <a:prstGeom prst="rect">
            <a:avLst/>
          </a:prstGeom>
          <a:noFill/>
        </p:spPr>
        <p:txBody>
          <a:bodyPr wrap="square" rtlCol="0">
            <a:spAutoFit/>
          </a:bodyPr>
          <a:lstStyle/>
          <a:p>
            <a:r>
              <a:rPr lang="de-DE" dirty="0"/>
              <a:t>https://pxhere.com/de/photo/733298</a:t>
            </a:r>
          </a:p>
        </p:txBody>
      </p:sp>
    </p:spTree>
    <p:extLst>
      <p:ext uri="{BB962C8B-B14F-4D97-AF65-F5344CB8AC3E}">
        <p14:creationId xmlns:p14="http://schemas.microsoft.com/office/powerpoint/2010/main" val="81627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3A01047-9D91-4FBC-A497-B56EA18732BC}"/>
              </a:ext>
            </a:extLst>
          </p:cNvPr>
          <p:cNvSpPr>
            <a:spLocks noGrp="1"/>
          </p:cNvSpPr>
          <p:nvPr>
            <p:ph idx="1"/>
          </p:nvPr>
        </p:nvSpPr>
        <p:spPr>
          <a:xfrm>
            <a:off x="457200" y="1846800"/>
            <a:ext cx="8435280" cy="4032448"/>
          </a:xfrm>
        </p:spPr>
        <p:txBody>
          <a:bodyPr>
            <a:normAutofit/>
          </a:bodyPr>
          <a:lstStyle/>
          <a:p>
            <a:pPr algn="l">
              <a:spcBef>
                <a:spcPts val="600"/>
              </a:spcBef>
              <a:spcAft>
                <a:spcPts val="600"/>
              </a:spcAft>
            </a:pPr>
            <a:r>
              <a:rPr lang="de-DE" dirty="0">
                <a:solidFill>
                  <a:schemeClr val="tx1"/>
                </a:solidFill>
                <a:latin typeface="+mn-lt"/>
                <a:cs typeface="+mn-cs"/>
              </a:rPr>
              <a:t>Wie kann den gesellschaftlichen Rahmenbedingungen entsprochen werden und der  adäquate Umgang mit digital vorliegenden, heterogenen Informationen und Darstellung von Geschichte gelernt und eingeübt werden?</a:t>
            </a:r>
          </a:p>
          <a:p>
            <a:pPr algn="l">
              <a:spcBef>
                <a:spcPts val="600"/>
              </a:spcBef>
              <a:spcAft>
                <a:spcPts val="600"/>
              </a:spcAft>
            </a:pPr>
            <a:r>
              <a:rPr lang="de-DE" dirty="0">
                <a:solidFill>
                  <a:schemeClr val="tx1"/>
                </a:solidFill>
                <a:latin typeface="+mn-lt"/>
                <a:cs typeface="+mn-cs"/>
              </a:rPr>
              <a:t>Wie müssten Aufgaben für historisches Lernen konzipiert sein, um dieser digitalen Geschichtskultur begegnen zu können?</a:t>
            </a:r>
          </a:p>
          <a:p>
            <a:pPr algn="l">
              <a:spcBef>
                <a:spcPts val="600"/>
              </a:spcBef>
              <a:spcAft>
                <a:spcPts val="600"/>
              </a:spcAft>
            </a:pPr>
            <a:r>
              <a:rPr lang="de-DE" dirty="0">
                <a:solidFill>
                  <a:schemeClr val="tx1"/>
                </a:solidFill>
                <a:latin typeface="+mn-lt"/>
                <a:cs typeface="+mn-cs"/>
              </a:rPr>
              <a:t>Wie können bereits vorliegende fachdidaktische Konzepte integriert werden?</a:t>
            </a:r>
          </a:p>
          <a:p>
            <a:pPr marL="109728" indent="0" algn="l">
              <a:buNone/>
            </a:pPr>
            <a:endParaRPr lang="de-DE" dirty="0">
              <a:solidFill>
                <a:schemeClr val="tx1"/>
              </a:solidFill>
              <a:latin typeface="+mn-lt"/>
              <a:cs typeface="+mn-cs"/>
            </a:endParaRPr>
          </a:p>
          <a:p>
            <a:endParaRPr lang="de-DE" dirty="0"/>
          </a:p>
        </p:txBody>
      </p:sp>
      <p:sp>
        <p:nvSpPr>
          <p:cNvPr id="3" name="Titel 2">
            <a:extLst>
              <a:ext uri="{FF2B5EF4-FFF2-40B4-BE49-F238E27FC236}">
                <a16:creationId xmlns:a16="http://schemas.microsoft.com/office/drawing/2014/main" id="{CEAC72B3-D470-4B02-86A2-5BA82AB7239F}"/>
              </a:ext>
            </a:extLst>
          </p:cNvPr>
          <p:cNvSpPr>
            <a:spLocks noGrp="1"/>
          </p:cNvSpPr>
          <p:nvPr>
            <p:ph type="title"/>
          </p:nvPr>
        </p:nvSpPr>
        <p:spPr>
          <a:xfrm>
            <a:off x="457200" y="620688"/>
            <a:ext cx="8229600" cy="1080120"/>
          </a:xfrm>
        </p:spPr>
        <p:txBody>
          <a:bodyPr>
            <a:normAutofit fontScale="90000"/>
          </a:bodyPr>
          <a:lstStyle/>
          <a:p>
            <a:r>
              <a:rPr lang="de-DE" sz="3600" b="1" dirty="0">
                <a:cs typeface="Calibri" panose="020F0502020204030204" pitchFamily="34" charset="0"/>
              </a:rPr>
              <a:t>Was heißt „Geschichtsunterricht unter den Bedingungen der Digitalität“?</a:t>
            </a:r>
          </a:p>
        </p:txBody>
      </p:sp>
    </p:spTree>
    <p:extLst>
      <p:ext uri="{BB962C8B-B14F-4D97-AF65-F5344CB8AC3E}">
        <p14:creationId xmlns:p14="http://schemas.microsoft.com/office/powerpoint/2010/main" val="2888325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180113-0ECA-444C-BA41-1EFDDE2D4AAD}"/>
              </a:ext>
            </a:extLst>
          </p:cNvPr>
          <p:cNvSpPr>
            <a:spLocks noGrp="1"/>
          </p:cNvSpPr>
          <p:nvPr>
            <p:ph type="title"/>
          </p:nvPr>
        </p:nvSpPr>
        <p:spPr>
          <a:xfrm>
            <a:off x="546065" y="440020"/>
            <a:ext cx="8064896" cy="646331"/>
          </a:xfrm>
        </p:spPr>
        <p:txBody>
          <a:bodyPr>
            <a:normAutofit/>
          </a:bodyPr>
          <a:lstStyle/>
          <a:p>
            <a:r>
              <a:rPr lang="de-DE" sz="3600" b="1" dirty="0">
                <a:cs typeface="Calibri" panose="020F0502020204030204" pitchFamily="34" charset="0"/>
              </a:rPr>
              <a:t>Vier Modi des historischen Lernens</a:t>
            </a:r>
          </a:p>
        </p:txBody>
      </p:sp>
      <p:sp useBgFill="1">
        <p:nvSpPr>
          <p:cNvPr id="5" name="Textfeld 4">
            <a:extLst>
              <a:ext uri="{FF2B5EF4-FFF2-40B4-BE49-F238E27FC236}">
                <a16:creationId xmlns:a16="http://schemas.microsoft.com/office/drawing/2014/main" id="{D3CCF95E-C0E7-499B-9F8C-F7E94D9E59FE}"/>
              </a:ext>
            </a:extLst>
          </p:cNvPr>
          <p:cNvSpPr txBox="1"/>
          <p:nvPr/>
        </p:nvSpPr>
        <p:spPr>
          <a:xfrm>
            <a:off x="1632695" y="5771649"/>
            <a:ext cx="5747617" cy="646331"/>
          </a:xfrm>
          <a:prstGeom prst="rect">
            <a:avLst/>
          </a:prstGeom>
        </p:spPr>
        <p:txBody>
          <a:bodyPr wrap="square">
            <a:spAutoFit/>
          </a:bodyPr>
          <a:lstStyle/>
          <a:p>
            <a:r>
              <a:rPr lang="de-DE" sz="1800" b="1" dirty="0">
                <a:sym typeface="Wingdings" panose="05000000000000000000" pitchFamily="2" charset="2"/>
              </a:rPr>
              <a:t> </a:t>
            </a:r>
            <a:r>
              <a:rPr lang="de-DE" sz="1800" dirty="0"/>
              <a:t>medienpädagogische, unterrichtspraktische und geschichtsspezifische Aspekte sind verwoben</a:t>
            </a:r>
            <a:endParaRPr lang="de-DE" dirty="0"/>
          </a:p>
        </p:txBody>
      </p:sp>
      <p:graphicFrame>
        <p:nvGraphicFramePr>
          <p:cNvPr id="7" name="Diagramm 6">
            <a:extLst>
              <a:ext uri="{FF2B5EF4-FFF2-40B4-BE49-F238E27FC236}">
                <a16:creationId xmlns:a16="http://schemas.microsoft.com/office/drawing/2014/main" id="{6DEE0434-4446-4AA9-999C-55F802E6B766}"/>
              </a:ext>
            </a:extLst>
          </p:cNvPr>
          <p:cNvGraphicFramePr/>
          <p:nvPr>
            <p:extLst>
              <p:ext uri="{D42A27DB-BD31-4B8C-83A1-F6EECF244321}">
                <p14:modId xmlns:p14="http://schemas.microsoft.com/office/powerpoint/2010/main" val="2347995764"/>
              </p:ext>
            </p:extLst>
          </p:nvPr>
        </p:nvGraphicFramePr>
        <p:xfrm>
          <a:off x="1403648" y="1196752"/>
          <a:ext cx="6216352" cy="4264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4851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180113-0ECA-444C-BA41-1EFDDE2D4AAD}"/>
              </a:ext>
            </a:extLst>
          </p:cNvPr>
          <p:cNvSpPr>
            <a:spLocks noGrp="1"/>
          </p:cNvSpPr>
          <p:nvPr>
            <p:ph type="title"/>
          </p:nvPr>
        </p:nvSpPr>
        <p:spPr>
          <a:xfrm>
            <a:off x="572840" y="391460"/>
            <a:ext cx="8064896" cy="646331"/>
          </a:xfrm>
        </p:spPr>
        <p:txBody>
          <a:bodyPr>
            <a:normAutofit/>
          </a:bodyPr>
          <a:lstStyle/>
          <a:p>
            <a:r>
              <a:rPr lang="de-DE" sz="3600" b="1" dirty="0">
                <a:cs typeface="Calibri" panose="020F0502020204030204" pitchFamily="34" charset="0"/>
              </a:rPr>
              <a:t>Intention der digitalen Medien</a:t>
            </a:r>
          </a:p>
        </p:txBody>
      </p:sp>
      <p:sp useBgFill="1">
        <p:nvSpPr>
          <p:cNvPr id="5" name="Textfeld 4">
            <a:extLst>
              <a:ext uri="{FF2B5EF4-FFF2-40B4-BE49-F238E27FC236}">
                <a16:creationId xmlns:a16="http://schemas.microsoft.com/office/drawing/2014/main" id="{D3CCF95E-C0E7-499B-9F8C-F7E94D9E59FE}"/>
              </a:ext>
            </a:extLst>
          </p:cNvPr>
          <p:cNvSpPr txBox="1"/>
          <p:nvPr/>
        </p:nvSpPr>
        <p:spPr>
          <a:xfrm>
            <a:off x="408562" y="5820209"/>
            <a:ext cx="8339902" cy="646331"/>
          </a:xfrm>
          <a:prstGeom prst="rect">
            <a:avLst/>
          </a:prstGeom>
        </p:spPr>
        <p:txBody>
          <a:bodyPr wrap="square">
            <a:spAutoFit/>
          </a:bodyPr>
          <a:lstStyle/>
          <a:p>
            <a:r>
              <a:rPr lang="de-DE" sz="1800" b="1" dirty="0">
                <a:sym typeface="Wingdings" panose="05000000000000000000" pitchFamily="2" charset="2"/>
              </a:rPr>
              <a:t> </a:t>
            </a:r>
            <a:r>
              <a:rPr lang="de-DE" sz="1800" dirty="0"/>
              <a:t>medienpädagogische, unterrichtspraktische und geschichtsspezifische Aspekte sind verwoben</a:t>
            </a:r>
            <a:endParaRPr lang="de-DE" dirty="0"/>
          </a:p>
        </p:txBody>
      </p:sp>
      <p:graphicFrame>
        <p:nvGraphicFramePr>
          <p:cNvPr id="7" name="Diagramm 6">
            <a:extLst>
              <a:ext uri="{FF2B5EF4-FFF2-40B4-BE49-F238E27FC236}">
                <a16:creationId xmlns:a16="http://schemas.microsoft.com/office/drawing/2014/main" id="{6DEE0434-4446-4AA9-999C-55F802E6B766}"/>
              </a:ext>
            </a:extLst>
          </p:cNvPr>
          <p:cNvGraphicFramePr/>
          <p:nvPr>
            <p:extLst>
              <p:ext uri="{D42A27DB-BD31-4B8C-83A1-F6EECF244321}">
                <p14:modId xmlns:p14="http://schemas.microsoft.com/office/powerpoint/2010/main" val="347090180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8790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180113-0ECA-444C-BA41-1EFDDE2D4AAD}"/>
              </a:ext>
            </a:extLst>
          </p:cNvPr>
          <p:cNvSpPr>
            <a:spLocks noGrp="1"/>
          </p:cNvSpPr>
          <p:nvPr>
            <p:ph type="title"/>
          </p:nvPr>
        </p:nvSpPr>
        <p:spPr>
          <a:xfrm>
            <a:off x="572840" y="391460"/>
            <a:ext cx="8064896" cy="646331"/>
          </a:xfrm>
        </p:spPr>
        <p:txBody>
          <a:bodyPr>
            <a:normAutofit/>
          </a:bodyPr>
          <a:lstStyle/>
          <a:p>
            <a:r>
              <a:rPr lang="de-DE" sz="3600" b="1" dirty="0">
                <a:cs typeface="Calibri" panose="020F0502020204030204" pitchFamily="34" charset="0"/>
              </a:rPr>
              <a:t>Intention der digitalen Medien</a:t>
            </a:r>
          </a:p>
        </p:txBody>
      </p:sp>
      <p:sp useBgFill="1">
        <p:nvSpPr>
          <p:cNvPr id="5" name="Textfeld 4">
            <a:extLst>
              <a:ext uri="{FF2B5EF4-FFF2-40B4-BE49-F238E27FC236}">
                <a16:creationId xmlns:a16="http://schemas.microsoft.com/office/drawing/2014/main" id="{D3CCF95E-C0E7-499B-9F8C-F7E94D9E59FE}"/>
              </a:ext>
            </a:extLst>
          </p:cNvPr>
          <p:cNvSpPr txBox="1"/>
          <p:nvPr/>
        </p:nvSpPr>
        <p:spPr>
          <a:xfrm>
            <a:off x="408562" y="5820209"/>
            <a:ext cx="8339902" cy="646331"/>
          </a:xfrm>
          <a:prstGeom prst="rect">
            <a:avLst/>
          </a:prstGeom>
        </p:spPr>
        <p:txBody>
          <a:bodyPr wrap="square">
            <a:spAutoFit/>
          </a:bodyPr>
          <a:lstStyle/>
          <a:p>
            <a:r>
              <a:rPr lang="de-DE" sz="1800" b="1" dirty="0">
                <a:sym typeface="Wingdings" panose="05000000000000000000" pitchFamily="2" charset="2"/>
              </a:rPr>
              <a:t> </a:t>
            </a:r>
            <a:r>
              <a:rPr lang="de-DE" sz="1800" dirty="0"/>
              <a:t>medienpädagogische, unterrichtspraktische und geschichtsspezifische Aspekte sind verwoben</a:t>
            </a:r>
            <a:endParaRPr lang="de-DE" dirty="0"/>
          </a:p>
        </p:txBody>
      </p:sp>
      <p:graphicFrame>
        <p:nvGraphicFramePr>
          <p:cNvPr id="7" name="Diagramm 6">
            <a:extLst>
              <a:ext uri="{FF2B5EF4-FFF2-40B4-BE49-F238E27FC236}">
                <a16:creationId xmlns:a16="http://schemas.microsoft.com/office/drawing/2014/main" id="{6DEE0434-4446-4AA9-999C-55F802E6B766}"/>
              </a:ext>
            </a:extLst>
          </p:cNvPr>
          <p:cNvGraphicFramePr/>
          <p:nvPr>
            <p:extLst>
              <p:ext uri="{D42A27DB-BD31-4B8C-83A1-F6EECF244321}">
                <p14:modId xmlns:p14="http://schemas.microsoft.com/office/powerpoint/2010/main" val="3673394331"/>
              </p:ext>
            </p:extLst>
          </p:nvPr>
        </p:nvGraphicFramePr>
        <p:xfrm>
          <a:off x="1403648" y="1196752"/>
          <a:ext cx="6336704" cy="4264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4679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180113-0ECA-444C-BA41-1EFDDE2D4AAD}"/>
              </a:ext>
            </a:extLst>
          </p:cNvPr>
          <p:cNvSpPr>
            <a:spLocks noGrp="1"/>
          </p:cNvSpPr>
          <p:nvPr>
            <p:ph type="title"/>
          </p:nvPr>
        </p:nvSpPr>
        <p:spPr>
          <a:xfrm>
            <a:off x="572840" y="391460"/>
            <a:ext cx="8064896" cy="646331"/>
          </a:xfrm>
        </p:spPr>
        <p:txBody>
          <a:bodyPr>
            <a:normAutofit/>
          </a:bodyPr>
          <a:lstStyle/>
          <a:p>
            <a:r>
              <a:rPr lang="de-DE" sz="3600" b="1" dirty="0">
                <a:cs typeface="Calibri" panose="020F0502020204030204" pitchFamily="34" charset="0"/>
              </a:rPr>
              <a:t>Intention der digitalen Medien</a:t>
            </a:r>
          </a:p>
        </p:txBody>
      </p:sp>
      <p:sp useBgFill="1">
        <p:nvSpPr>
          <p:cNvPr id="5" name="Textfeld 4">
            <a:extLst>
              <a:ext uri="{FF2B5EF4-FFF2-40B4-BE49-F238E27FC236}">
                <a16:creationId xmlns:a16="http://schemas.microsoft.com/office/drawing/2014/main" id="{D3CCF95E-C0E7-499B-9F8C-F7E94D9E59FE}"/>
              </a:ext>
            </a:extLst>
          </p:cNvPr>
          <p:cNvSpPr txBox="1"/>
          <p:nvPr/>
        </p:nvSpPr>
        <p:spPr>
          <a:xfrm>
            <a:off x="408562" y="5820209"/>
            <a:ext cx="8339902" cy="646331"/>
          </a:xfrm>
          <a:prstGeom prst="rect">
            <a:avLst/>
          </a:prstGeom>
        </p:spPr>
        <p:txBody>
          <a:bodyPr wrap="square">
            <a:spAutoFit/>
          </a:bodyPr>
          <a:lstStyle/>
          <a:p>
            <a:r>
              <a:rPr lang="de-DE" sz="1800" b="1" dirty="0">
                <a:sym typeface="Wingdings" panose="05000000000000000000" pitchFamily="2" charset="2"/>
              </a:rPr>
              <a:t> </a:t>
            </a:r>
            <a:r>
              <a:rPr lang="de-DE" sz="1800" dirty="0"/>
              <a:t>medienpädagogische, unterrichtspraktische und geschichtsspezifische Aspekte sind verwoben</a:t>
            </a:r>
            <a:endParaRPr lang="de-DE" dirty="0"/>
          </a:p>
        </p:txBody>
      </p:sp>
      <p:graphicFrame>
        <p:nvGraphicFramePr>
          <p:cNvPr id="7" name="Diagramm 6">
            <a:extLst>
              <a:ext uri="{FF2B5EF4-FFF2-40B4-BE49-F238E27FC236}">
                <a16:creationId xmlns:a16="http://schemas.microsoft.com/office/drawing/2014/main" id="{6DEE0434-4446-4AA9-999C-55F802E6B766}"/>
              </a:ext>
            </a:extLst>
          </p:cNvPr>
          <p:cNvGraphicFramePr/>
          <p:nvPr>
            <p:extLst>
              <p:ext uri="{D42A27DB-BD31-4B8C-83A1-F6EECF244321}">
                <p14:modId xmlns:p14="http://schemas.microsoft.com/office/powerpoint/2010/main" val="1920394657"/>
              </p:ext>
            </p:extLst>
          </p:nvPr>
        </p:nvGraphicFramePr>
        <p:xfrm>
          <a:off x="1043608" y="1037791"/>
          <a:ext cx="6696744" cy="4423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2519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180113-0ECA-444C-BA41-1EFDDE2D4AAD}"/>
              </a:ext>
            </a:extLst>
          </p:cNvPr>
          <p:cNvSpPr>
            <a:spLocks noGrp="1"/>
          </p:cNvSpPr>
          <p:nvPr>
            <p:ph type="title"/>
          </p:nvPr>
        </p:nvSpPr>
        <p:spPr>
          <a:xfrm>
            <a:off x="572840" y="391460"/>
            <a:ext cx="8064896" cy="646331"/>
          </a:xfrm>
        </p:spPr>
        <p:txBody>
          <a:bodyPr>
            <a:normAutofit/>
          </a:bodyPr>
          <a:lstStyle/>
          <a:p>
            <a:r>
              <a:rPr lang="de-DE" sz="3600" b="1" dirty="0">
                <a:cs typeface="Calibri" panose="020F0502020204030204" pitchFamily="34" charset="0"/>
              </a:rPr>
              <a:t>Intention der digitalen Medien</a:t>
            </a:r>
          </a:p>
        </p:txBody>
      </p:sp>
      <p:sp useBgFill="1">
        <p:nvSpPr>
          <p:cNvPr id="5" name="Textfeld 4">
            <a:extLst>
              <a:ext uri="{FF2B5EF4-FFF2-40B4-BE49-F238E27FC236}">
                <a16:creationId xmlns:a16="http://schemas.microsoft.com/office/drawing/2014/main" id="{D3CCF95E-C0E7-499B-9F8C-F7E94D9E59FE}"/>
              </a:ext>
            </a:extLst>
          </p:cNvPr>
          <p:cNvSpPr txBox="1"/>
          <p:nvPr/>
        </p:nvSpPr>
        <p:spPr>
          <a:xfrm>
            <a:off x="408562" y="5820209"/>
            <a:ext cx="8339902" cy="646331"/>
          </a:xfrm>
          <a:prstGeom prst="rect">
            <a:avLst/>
          </a:prstGeom>
        </p:spPr>
        <p:txBody>
          <a:bodyPr wrap="square">
            <a:spAutoFit/>
          </a:bodyPr>
          <a:lstStyle/>
          <a:p>
            <a:r>
              <a:rPr lang="de-DE" sz="1800" b="1" dirty="0">
                <a:sym typeface="Wingdings" panose="05000000000000000000" pitchFamily="2" charset="2"/>
              </a:rPr>
              <a:t> </a:t>
            </a:r>
            <a:r>
              <a:rPr lang="de-DE" sz="1800" dirty="0"/>
              <a:t>medienpädagogische, unterrichtspraktische und geschichtsspezifische Aspekte sind verwoben</a:t>
            </a:r>
            <a:endParaRPr lang="de-DE" dirty="0"/>
          </a:p>
        </p:txBody>
      </p:sp>
      <p:graphicFrame>
        <p:nvGraphicFramePr>
          <p:cNvPr id="7" name="Diagramm 6">
            <a:extLst>
              <a:ext uri="{FF2B5EF4-FFF2-40B4-BE49-F238E27FC236}">
                <a16:creationId xmlns:a16="http://schemas.microsoft.com/office/drawing/2014/main" id="{6DEE0434-4446-4AA9-999C-55F802E6B766}"/>
              </a:ext>
            </a:extLst>
          </p:cNvPr>
          <p:cNvGraphicFramePr/>
          <p:nvPr>
            <p:extLst>
              <p:ext uri="{D42A27DB-BD31-4B8C-83A1-F6EECF244321}">
                <p14:modId xmlns:p14="http://schemas.microsoft.com/office/powerpoint/2010/main" val="52832381"/>
              </p:ext>
            </p:extLst>
          </p:nvPr>
        </p:nvGraphicFramePr>
        <p:xfrm>
          <a:off x="1403648" y="1196752"/>
          <a:ext cx="6216352" cy="4264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4903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180113-0ECA-444C-BA41-1EFDDE2D4AAD}"/>
              </a:ext>
            </a:extLst>
          </p:cNvPr>
          <p:cNvSpPr>
            <a:spLocks noGrp="1"/>
          </p:cNvSpPr>
          <p:nvPr>
            <p:ph type="title"/>
          </p:nvPr>
        </p:nvSpPr>
        <p:spPr>
          <a:xfrm>
            <a:off x="395536" y="260648"/>
            <a:ext cx="8147248" cy="576064"/>
          </a:xfrm>
        </p:spPr>
        <p:txBody>
          <a:bodyPr anchor="ctr">
            <a:normAutofit fontScale="90000"/>
          </a:bodyPr>
          <a:lstStyle/>
          <a:p>
            <a:r>
              <a:rPr lang="de-DE" sz="4000" b="1" dirty="0"/>
              <a:t>Mögliche Zielsetzungen der Tagung …</a:t>
            </a:r>
            <a:endParaRPr lang="de-DE" b="1" dirty="0"/>
          </a:p>
        </p:txBody>
      </p:sp>
      <p:graphicFrame>
        <p:nvGraphicFramePr>
          <p:cNvPr id="4" name="Tabelle 4">
            <a:extLst>
              <a:ext uri="{FF2B5EF4-FFF2-40B4-BE49-F238E27FC236}">
                <a16:creationId xmlns:a16="http://schemas.microsoft.com/office/drawing/2014/main" id="{0ACEA7F1-6315-4110-AC51-C014CA582C10}"/>
              </a:ext>
            </a:extLst>
          </p:cNvPr>
          <p:cNvGraphicFramePr>
            <a:graphicFrameLocks noGrp="1"/>
          </p:cNvGraphicFramePr>
          <p:nvPr>
            <p:extLst>
              <p:ext uri="{D42A27DB-BD31-4B8C-83A1-F6EECF244321}">
                <p14:modId xmlns:p14="http://schemas.microsoft.com/office/powerpoint/2010/main" val="1718548139"/>
              </p:ext>
            </p:extLst>
          </p:nvPr>
        </p:nvGraphicFramePr>
        <p:xfrm>
          <a:off x="395536" y="845209"/>
          <a:ext cx="8424936" cy="5895460"/>
        </p:xfrm>
        <a:graphic>
          <a:graphicData uri="http://schemas.openxmlformats.org/drawingml/2006/table">
            <a:tbl>
              <a:tblPr firstRow="1" bandRow="1">
                <a:tableStyleId>{5C22544A-7EE6-4342-B048-85BDC9FD1C3A}</a:tableStyleId>
              </a:tblPr>
              <a:tblGrid>
                <a:gridCol w="4143411">
                  <a:extLst>
                    <a:ext uri="{9D8B030D-6E8A-4147-A177-3AD203B41FA5}">
                      <a16:colId xmlns:a16="http://schemas.microsoft.com/office/drawing/2014/main" val="182447678"/>
                    </a:ext>
                  </a:extLst>
                </a:gridCol>
                <a:gridCol w="4281525">
                  <a:extLst>
                    <a:ext uri="{9D8B030D-6E8A-4147-A177-3AD203B41FA5}">
                      <a16:colId xmlns:a16="http://schemas.microsoft.com/office/drawing/2014/main" val="1242371072"/>
                    </a:ext>
                  </a:extLst>
                </a:gridCol>
              </a:tblGrid>
              <a:tr h="406416">
                <a:tc>
                  <a:txBody>
                    <a:bodyPr/>
                    <a:lstStyle/>
                    <a:p>
                      <a:pPr algn="ctr"/>
                      <a:r>
                        <a:rPr lang="de-DE" sz="2000" dirty="0"/>
                        <a:t>Ziele</a:t>
                      </a:r>
                    </a:p>
                  </a:txBody>
                  <a:tcPr/>
                </a:tc>
                <a:tc>
                  <a:txBody>
                    <a:bodyPr/>
                    <a:lstStyle/>
                    <a:p>
                      <a:pPr algn="ctr"/>
                      <a:r>
                        <a:rPr lang="de-DE" sz="2000" dirty="0"/>
                        <a:t>Anfragen/ Probleme</a:t>
                      </a:r>
                    </a:p>
                  </a:txBody>
                  <a:tcPr/>
                </a:tc>
                <a:extLst>
                  <a:ext uri="{0D108BD9-81ED-4DB2-BD59-A6C34878D82A}">
                    <a16:rowId xmlns:a16="http://schemas.microsoft.com/office/drawing/2014/main" val="2490144998"/>
                  </a:ext>
                </a:extLst>
              </a:tr>
              <a:tr h="55050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500" dirty="0">
                          <a:latin typeface="+mn-lt"/>
                          <a:sym typeface="Wingdings" panose="05000000000000000000" pitchFamily="2" charset="2"/>
                        </a:rPr>
                        <a:t>Einblick bzw. Überblick über fachspezifische Angebote, praxisnahe Konzepte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500" dirty="0">
                          <a:latin typeface="+mn-lt"/>
                          <a:sym typeface="Wingdings" panose="05000000000000000000" pitchFamily="2" charset="2"/>
                        </a:rPr>
                        <a:t>Genügend „Freiräume“ (= Zeit) aufgrund </a:t>
                      </a:r>
                      <a:r>
                        <a:rPr lang="de-DE" sz="1500" dirty="0">
                          <a:latin typeface="+mn-lt"/>
                          <a:cs typeface="Arial" panose="020B0604020202020204" pitchFamily="34" charset="0"/>
                          <a:sym typeface="Wingdings" panose="05000000000000000000" pitchFamily="2" charset="2"/>
                        </a:rPr>
                        <a:t>(über)voller Bildungspläne?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500" dirty="0">
                          <a:latin typeface="+mn-lt"/>
                          <a:cs typeface="Arial" panose="020B0604020202020204" pitchFamily="34" charset="0"/>
                          <a:sym typeface="Wingdings" panose="05000000000000000000" pitchFamily="2" charset="2"/>
                        </a:rPr>
                        <a:t>Mögliche Überforderung von </a:t>
                      </a:r>
                      <a:r>
                        <a:rPr lang="de-DE" sz="1500" dirty="0" err="1">
                          <a:latin typeface="+mn-lt"/>
                          <a:cs typeface="Arial" panose="020B0604020202020204" pitchFamily="34" charset="0"/>
                          <a:sym typeface="Wingdings" panose="05000000000000000000" pitchFamily="2" charset="2"/>
                        </a:rPr>
                        <a:t>SuS</a:t>
                      </a:r>
                      <a:r>
                        <a:rPr lang="de-DE" sz="1500" dirty="0">
                          <a:latin typeface="+mn-lt"/>
                          <a:cs typeface="Arial" panose="020B0604020202020204" pitchFamily="34" charset="0"/>
                          <a:sym typeface="Wingdings" panose="05000000000000000000" pitchFamily="2" charset="2"/>
                        </a:rPr>
                        <a:t>/ KuK?</a:t>
                      </a:r>
                    </a:p>
                  </a:txBody>
                  <a:tcPr/>
                </a:tc>
                <a:extLst>
                  <a:ext uri="{0D108BD9-81ED-4DB2-BD59-A6C34878D82A}">
                    <a16:rowId xmlns:a16="http://schemas.microsoft.com/office/drawing/2014/main" val="4188825042"/>
                  </a:ext>
                </a:extLst>
              </a:tr>
              <a:tr h="100926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500" dirty="0">
                          <a:latin typeface="+mn-lt"/>
                          <a:sym typeface="Wingdings" panose="05000000000000000000" pitchFamily="2" charset="2"/>
                        </a:rPr>
                        <a:t>nicht nur darbietende und belehrende Konzepte, sondern produktive, diskursive und kooperative  Konzepte aufzeigen (Narrationen) </a:t>
                      </a:r>
                    </a:p>
                  </a:txBody>
                  <a:tcPr/>
                </a:tc>
                <a:tc>
                  <a:txBody>
                    <a:bodyPr/>
                    <a:lstStyle/>
                    <a:p>
                      <a:pPr marL="285750" indent="-285750">
                        <a:buFont typeface="Arial" panose="020B0604020202020204" pitchFamily="34" charset="0"/>
                        <a:buChar char="•"/>
                      </a:pPr>
                      <a:r>
                        <a:rPr lang="de-DE" sz="1500" dirty="0">
                          <a:latin typeface="+mn-lt"/>
                        </a:rPr>
                        <a:t>Welche realen Chancen haben </a:t>
                      </a:r>
                      <a:r>
                        <a:rPr lang="de-DE" sz="1500" dirty="0" err="1">
                          <a:latin typeface="+mn-lt"/>
                        </a:rPr>
                        <a:t>SuS</a:t>
                      </a:r>
                      <a:r>
                        <a:rPr lang="de-DE" sz="1500" dirty="0">
                          <a:latin typeface="+mn-lt"/>
                        </a:rPr>
                        <a:t> zu selbstständig-historischen Partizipation?</a:t>
                      </a:r>
                    </a:p>
                    <a:p>
                      <a:pPr marL="285750" indent="-285750">
                        <a:buFont typeface="Arial" panose="020B0604020202020204" pitchFamily="34" charset="0"/>
                        <a:buChar char="•"/>
                      </a:pPr>
                      <a:r>
                        <a:rPr lang="de-DE" sz="1500" dirty="0">
                          <a:latin typeface="+mn-lt"/>
                        </a:rPr>
                        <a:t>Welche Qualität haben selbstproduzierte Narrationen? </a:t>
                      </a:r>
                    </a:p>
                    <a:p>
                      <a:pPr marL="285750" indent="-285750">
                        <a:buFont typeface="Arial" panose="020B0604020202020204" pitchFamily="34" charset="0"/>
                        <a:buChar char="•"/>
                      </a:pPr>
                      <a:r>
                        <a:rPr lang="de-DE" sz="1500" dirty="0">
                          <a:latin typeface="+mn-lt"/>
                        </a:rPr>
                        <a:t>Bleiben Multikausalität und Multiperspektivität bzw. kritische Geschichtsreflexion gesichert?</a:t>
                      </a:r>
                    </a:p>
                  </a:txBody>
                  <a:tcPr/>
                </a:tc>
                <a:extLst>
                  <a:ext uri="{0D108BD9-81ED-4DB2-BD59-A6C34878D82A}">
                    <a16:rowId xmlns:a16="http://schemas.microsoft.com/office/drawing/2014/main" val="3910923662"/>
                  </a:ext>
                </a:extLst>
              </a:tr>
              <a:tr h="100926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500" dirty="0">
                          <a:latin typeface="+mn-lt"/>
                          <a:sym typeface="Wingdings" panose="05000000000000000000" pitchFamily="2" charset="2"/>
                        </a:rPr>
                        <a:t>differentere individuellere und kollaborative Unterrichtsformen und „Freiheitsgrade“ erkunden (Abschied von der scheinbar allwissenden zentralen Wissensvermittlung)</a:t>
                      </a:r>
                    </a:p>
                  </a:txBody>
                  <a:tcPr/>
                </a:tc>
                <a:tc>
                  <a:txBody>
                    <a:bodyPr/>
                    <a:lstStyle/>
                    <a:p>
                      <a:pPr marL="285750" indent="-285750">
                        <a:buFont typeface="Arial" panose="020B0604020202020204" pitchFamily="34" charset="0"/>
                        <a:buChar char="•"/>
                      </a:pPr>
                      <a:r>
                        <a:rPr lang="de-DE" sz="1500" dirty="0">
                          <a:latin typeface="+mn-lt"/>
                        </a:rPr>
                        <a:t>Beliebigkeit aufgrund der Fülle der Möglichkeiten</a:t>
                      </a:r>
                    </a:p>
                    <a:p>
                      <a:pPr marL="285750" indent="-285750">
                        <a:buFont typeface="Arial" panose="020B0604020202020204" pitchFamily="34" charset="0"/>
                        <a:buChar char="•"/>
                      </a:pPr>
                      <a:r>
                        <a:rPr lang="de-DE" sz="1500" dirty="0">
                          <a:latin typeface="+mn-lt"/>
                          <a:cs typeface="Arial" panose="020B0604020202020204" pitchFamily="34" charset="0"/>
                          <a:sym typeface="Wingdings" panose="05000000000000000000" pitchFamily="2" charset="2"/>
                        </a:rPr>
                        <a:t>mangelnde Kompatibilität mit Zentralabitur</a:t>
                      </a:r>
                    </a:p>
                    <a:p>
                      <a:pPr marL="285750" indent="-285750">
                        <a:buFont typeface="Arial" panose="020B0604020202020204" pitchFamily="34" charset="0"/>
                        <a:buChar char="•"/>
                      </a:pPr>
                      <a:r>
                        <a:rPr lang="de-DE" sz="1500" dirty="0">
                          <a:latin typeface="+mn-lt"/>
                          <a:cs typeface="Arial" panose="020B0604020202020204" pitchFamily="34" charset="0"/>
                          <a:sym typeface="Wingdings" panose="05000000000000000000" pitchFamily="2" charset="2"/>
                        </a:rPr>
                        <a:t>fehlende Freiräume</a:t>
                      </a:r>
                      <a:endParaRPr lang="de-DE" sz="1500" dirty="0">
                        <a:latin typeface="+mn-lt"/>
                      </a:endParaRPr>
                    </a:p>
                  </a:txBody>
                  <a:tcPr/>
                </a:tc>
                <a:extLst>
                  <a:ext uri="{0D108BD9-81ED-4DB2-BD59-A6C34878D82A}">
                    <a16:rowId xmlns:a16="http://schemas.microsoft.com/office/drawing/2014/main" val="953950129"/>
                  </a:ext>
                </a:extLst>
              </a:tr>
              <a:tr h="77988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500" dirty="0">
                          <a:latin typeface="+mn-lt"/>
                          <a:sym typeface="Wingdings" panose="05000000000000000000" pitchFamily="2" charset="2"/>
                        </a:rPr>
                        <a:t>Aufweis neuer ästhetischer Darstellungsmöglichkeiten durch digitale Medien</a:t>
                      </a:r>
                    </a:p>
                  </a:txBody>
                  <a:tcPr/>
                </a:tc>
                <a:tc>
                  <a:txBody>
                    <a:bodyPr/>
                    <a:lstStyle/>
                    <a:p>
                      <a:pPr marL="285750" indent="-285750">
                        <a:buFont typeface="Arial" panose="020B0604020202020204" pitchFamily="34" charset="0"/>
                        <a:buChar char="•"/>
                      </a:pPr>
                      <a:r>
                        <a:rPr lang="de-DE" sz="1500" dirty="0">
                          <a:latin typeface="+mn-lt"/>
                        </a:rPr>
                        <a:t>Event-Orientierung</a:t>
                      </a:r>
                    </a:p>
                    <a:p>
                      <a:pPr marL="285750" indent="-285750">
                        <a:buFont typeface="Arial" panose="020B0604020202020204" pitchFamily="34" charset="0"/>
                        <a:buChar char="•"/>
                      </a:pPr>
                      <a:r>
                        <a:rPr lang="de-DE" sz="1500" dirty="0">
                          <a:latin typeface="+mn-lt"/>
                        </a:rPr>
                        <a:t>Willkür</a:t>
                      </a:r>
                    </a:p>
                    <a:p>
                      <a:pPr marL="285750" indent="-285750">
                        <a:buFont typeface="Arial" panose="020B0604020202020204" pitchFamily="34" charset="0"/>
                        <a:buChar char="•"/>
                      </a:pPr>
                      <a:r>
                        <a:rPr lang="de-DE" sz="1500" dirty="0">
                          <a:latin typeface="+mn-lt"/>
                        </a:rPr>
                        <a:t>undifferenziert, verharmlosend, unpassend</a:t>
                      </a:r>
                    </a:p>
                  </a:txBody>
                  <a:tcPr/>
                </a:tc>
                <a:extLst>
                  <a:ext uri="{0D108BD9-81ED-4DB2-BD59-A6C34878D82A}">
                    <a16:rowId xmlns:a16="http://schemas.microsoft.com/office/drawing/2014/main" val="331205829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500" dirty="0">
                          <a:latin typeface="+mn-lt"/>
                          <a:sym typeface="Wingdings" panose="05000000000000000000" pitchFamily="2" charset="2"/>
                        </a:rPr>
                        <a:t>Stärkung der (eigenen und der der </a:t>
                      </a:r>
                      <a:r>
                        <a:rPr lang="de-DE" sz="1500" dirty="0" err="1">
                          <a:latin typeface="+mn-lt"/>
                          <a:sym typeface="Wingdings" panose="05000000000000000000" pitchFamily="2" charset="2"/>
                        </a:rPr>
                        <a:t>SuS</a:t>
                      </a:r>
                      <a:r>
                        <a:rPr lang="de-DE" sz="1500" dirty="0">
                          <a:latin typeface="+mn-lt"/>
                          <a:sym typeface="Wingdings" panose="05000000000000000000" pitchFamily="2" charset="2"/>
                        </a:rPr>
                        <a:t>) Medienkompetenz für Auseinandersetzung mit Geschichte auch außerhalb des Unterrichts („Orientierungskompetenz“)</a:t>
                      </a:r>
                    </a:p>
                  </a:txBody>
                  <a:tcPr/>
                </a:tc>
                <a:tc>
                  <a:txBody>
                    <a:bodyPr/>
                    <a:lstStyle/>
                    <a:p>
                      <a:pPr marL="285750" indent="-285750">
                        <a:buFont typeface="Arial" panose="020B0604020202020204" pitchFamily="34" charset="0"/>
                        <a:buChar char="•"/>
                      </a:pPr>
                      <a:r>
                        <a:rPr lang="de-DE" sz="1500" dirty="0">
                          <a:latin typeface="+mn-lt"/>
                          <a:sym typeface="Wingdings" panose="05000000000000000000" pitchFamily="2" charset="2"/>
                        </a:rPr>
                        <a:t>Spagat zwischen Kontrolle („Gatekeeper“) und zeitgemäßer Öffnung </a:t>
                      </a:r>
                      <a:endParaRPr lang="de-DE" sz="1500" dirty="0">
                        <a:latin typeface="+mn-lt"/>
                      </a:endParaRPr>
                    </a:p>
                  </a:txBody>
                  <a:tcPr/>
                </a:tc>
                <a:extLst>
                  <a:ext uri="{0D108BD9-81ED-4DB2-BD59-A6C34878D82A}">
                    <a16:rowId xmlns:a16="http://schemas.microsoft.com/office/drawing/2014/main" val="815057148"/>
                  </a:ext>
                </a:extLst>
              </a:tr>
            </a:tbl>
          </a:graphicData>
        </a:graphic>
      </p:graphicFrame>
    </p:spTree>
    <p:extLst>
      <p:ext uri="{BB962C8B-B14F-4D97-AF65-F5344CB8AC3E}">
        <p14:creationId xmlns:p14="http://schemas.microsoft.com/office/powerpoint/2010/main" val="981725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erader Verbinder 9">
            <a:extLst>
              <a:ext uri="{FF2B5EF4-FFF2-40B4-BE49-F238E27FC236}">
                <a16:creationId xmlns:a16="http://schemas.microsoft.com/office/drawing/2014/main" id="{3E51F86D-3841-4B67-B2F2-1C8382C6106E}"/>
              </a:ext>
            </a:extLst>
          </p:cNvPr>
          <p:cNvCxnSpPr>
            <a:cxnSpLocks/>
          </p:cNvCxnSpPr>
          <p:nvPr/>
        </p:nvCxnSpPr>
        <p:spPr>
          <a:xfrm flipH="1" flipV="1">
            <a:off x="2077815" y="1268760"/>
            <a:ext cx="85118" cy="32807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lussdiagramm: Verbinder 1">
            <a:extLst>
              <a:ext uri="{FF2B5EF4-FFF2-40B4-BE49-F238E27FC236}">
                <a16:creationId xmlns:a16="http://schemas.microsoft.com/office/drawing/2014/main" id="{7346904F-29F9-4AF7-A828-DDC9FFA3AE9B}"/>
              </a:ext>
            </a:extLst>
          </p:cNvPr>
          <p:cNvSpPr/>
          <p:nvPr/>
        </p:nvSpPr>
        <p:spPr>
          <a:xfrm>
            <a:off x="1533757" y="4549535"/>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Indi-</a:t>
            </a:r>
            <a:r>
              <a:rPr lang="de-DE" sz="1400" dirty="0" err="1">
                <a:solidFill>
                  <a:schemeClr val="tx1"/>
                </a:solidFill>
              </a:rPr>
              <a:t>viduell</a:t>
            </a:r>
            <a:endParaRPr lang="de-DE" sz="1400" dirty="0">
              <a:solidFill>
                <a:schemeClr val="tx1"/>
              </a:solidFill>
            </a:endParaRPr>
          </a:p>
        </p:txBody>
      </p:sp>
      <p:sp>
        <p:nvSpPr>
          <p:cNvPr id="4" name="Flussdiagramm: Verbinder 3">
            <a:extLst>
              <a:ext uri="{FF2B5EF4-FFF2-40B4-BE49-F238E27FC236}">
                <a16:creationId xmlns:a16="http://schemas.microsoft.com/office/drawing/2014/main" id="{8D9D39EE-2CE5-40B4-899E-19C61C4D14FF}"/>
              </a:ext>
            </a:extLst>
          </p:cNvPr>
          <p:cNvSpPr/>
          <p:nvPr/>
        </p:nvSpPr>
        <p:spPr>
          <a:xfrm>
            <a:off x="3851920" y="4581128"/>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Multi-medial</a:t>
            </a:r>
          </a:p>
        </p:txBody>
      </p:sp>
      <p:sp>
        <p:nvSpPr>
          <p:cNvPr id="5" name="Flussdiagramm: Verbinder 4">
            <a:extLst>
              <a:ext uri="{FF2B5EF4-FFF2-40B4-BE49-F238E27FC236}">
                <a16:creationId xmlns:a16="http://schemas.microsoft.com/office/drawing/2014/main" id="{627E3A49-057F-4354-BD88-8F9641FF5098}"/>
              </a:ext>
            </a:extLst>
          </p:cNvPr>
          <p:cNvSpPr/>
          <p:nvPr/>
        </p:nvSpPr>
        <p:spPr>
          <a:xfrm>
            <a:off x="2699792" y="4581128"/>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Inter-aktiv</a:t>
            </a:r>
          </a:p>
        </p:txBody>
      </p:sp>
      <p:sp>
        <p:nvSpPr>
          <p:cNvPr id="6" name="Flussdiagramm: Verbinder 5">
            <a:extLst>
              <a:ext uri="{FF2B5EF4-FFF2-40B4-BE49-F238E27FC236}">
                <a16:creationId xmlns:a16="http://schemas.microsoft.com/office/drawing/2014/main" id="{74F681E2-AAC5-4B7F-906E-67BFB9C14E02}"/>
              </a:ext>
            </a:extLst>
          </p:cNvPr>
          <p:cNvSpPr/>
          <p:nvPr/>
        </p:nvSpPr>
        <p:spPr>
          <a:xfrm>
            <a:off x="7884368" y="2835000"/>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Digitale Medien</a:t>
            </a:r>
          </a:p>
        </p:txBody>
      </p:sp>
      <p:sp>
        <p:nvSpPr>
          <p:cNvPr id="7" name="Flussdiagramm: Verbinder 6">
            <a:extLst>
              <a:ext uri="{FF2B5EF4-FFF2-40B4-BE49-F238E27FC236}">
                <a16:creationId xmlns:a16="http://schemas.microsoft.com/office/drawing/2014/main" id="{5DF01E72-8B11-4A23-A0C3-8D7D75A4C9FC}"/>
              </a:ext>
            </a:extLst>
          </p:cNvPr>
          <p:cNvSpPr/>
          <p:nvPr/>
        </p:nvSpPr>
        <p:spPr>
          <a:xfrm>
            <a:off x="329116" y="4581128"/>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Selbst-bestimmt</a:t>
            </a:r>
          </a:p>
        </p:txBody>
      </p:sp>
      <p:cxnSp>
        <p:nvCxnSpPr>
          <p:cNvPr id="8" name="Gerader Verbinder 7">
            <a:extLst>
              <a:ext uri="{FF2B5EF4-FFF2-40B4-BE49-F238E27FC236}">
                <a16:creationId xmlns:a16="http://schemas.microsoft.com/office/drawing/2014/main" id="{DC61A10A-020B-48D7-ACC6-4F7F06A24597}"/>
              </a:ext>
            </a:extLst>
          </p:cNvPr>
          <p:cNvCxnSpPr>
            <a:cxnSpLocks/>
            <a:stCxn id="7" idx="0"/>
          </p:cNvCxnSpPr>
          <p:nvPr/>
        </p:nvCxnSpPr>
        <p:spPr>
          <a:xfrm flipH="1" flipV="1">
            <a:off x="683568" y="1268760"/>
            <a:ext cx="239548" cy="3312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67032348-AF18-493B-AEB3-2BD904D93E11}"/>
              </a:ext>
            </a:extLst>
          </p:cNvPr>
          <p:cNvCxnSpPr>
            <a:cxnSpLocks/>
            <a:stCxn id="5" idx="0"/>
          </p:cNvCxnSpPr>
          <p:nvPr/>
        </p:nvCxnSpPr>
        <p:spPr>
          <a:xfrm flipV="1">
            <a:off x="3293792" y="1196752"/>
            <a:ext cx="38606" cy="3384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94FBA27-BCAC-4615-B67F-00695306CA70}"/>
              </a:ext>
            </a:extLst>
          </p:cNvPr>
          <p:cNvCxnSpPr>
            <a:cxnSpLocks/>
          </p:cNvCxnSpPr>
          <p:nvPr/>
        </p:nvCxnSpPr>
        <p:spPr>
          <a:xfrm flipV="1">
            <a:off x="4494480" y="1268760"/>
            <a:ext cx="77520" cy="32807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75AB5A97-CCDA-4A5E-BBBA-8408EC05F85F}"/>
              </a:ext>
            </a:extLst>
          </p:cNvPr>
          <p:cNvCxnSpPr>
            <a:cxnSpLocks/>
          </p:cNvCxnSpPr>
          <p:nvPr/>
        </p:nvCxnSpPr>
        <p:spPr>
          <a:xfrm flipH="1" flipV="1">
            <a:off x="6516216" y="939629"/>
            <a:ext cx="1594729" cy="19982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285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ussdiagramm: Verbinder 1">
            <a:extLst>
              <a:ext uri="{FF2B5EF4-FFF2-40B4-BE49-F238E27FC236}">
                <a16:creationId xmlns:a16="http://schemas.microsoft.com/office/drawing/2014/main" id="{7346904F-29F9-4AF7-A828-DDC9FFA3AE9B}"/>
              </a:ext>
            </a:extLst>
          </p:cNvPr>
          <p:cNvSpPr/>
          <p:nvPr/>
        </p:nvSpPr>
        <p:spPr>
          <a:xfrm>
            <a:off x="2697007" y="4405819"/>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„Fake News“/ Filter-blasen</a:t>
            </a:r>
            <a:endParaRPr lang="de-DE" sz="1300" dirty="0">
              <a:solidFill>
                <a:schemeClr val="tx1"/>
              </a:solidFill>
            </a:endParaRPr>
          </a:p>
        </p:txBody>
      </p:sp>
      <p:sp>
        <p:nvSpPr>
          <p:cNvPr id="4" name="Flussdiagramm: Verbinder 3">
            <a:extLst>
              <a:ext uri="{FF2B5EF4-FFF2-40B4-BE49-F238E27FC236}">
                <a16:creationId xmlns:a16="http://schemas.microsoft.com/office/drawing/2014/main" id="{8D9D39EE-2CE5-40B4-899E-19C61C4D14FF}"/>
              </a:ext>
            </a:extLst>
          </p:cNvPr>
          <p:cNvSpPr/>
          <p:nvPr/>
        </p:nvSpPr>
        <p:spPr>
          <a:xfrm>
            <a:off x="1546595" y="4405819"/>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Des-</a:t>
            </a:r>
            <a:r>
              <a:rPr lang="de-DE" sz="1400" dirty="0" err="1">
                <a:solidFill>
                  <a:schemeClr val="tx1"/>
                </a:solidFill>
              </a:rPr>
              <a:t>orien</a:t>
            </a:r>
            <a:r>
              <a:rPr lang="de-DE" sz="1400" dirty="0">
                <a:solidFill>
                  <a:schemeClr val="tx1"/>
                </a:solidFill>
              </a:rPr>
              <a:t>-</a:t>
            </a:r>
            <a:r>
              <a:rPr lang="de-DE" sz="1400" dirty="0" err="1">
                <a:solidFill>
                  <a:schemeClr val="tx1"/>
                </a:solidFill>
              </a:rPr>
              <a:t>tierung</a:t>
            </a:r>
            <a:endParaRPr lang="de-DE" sz="1400" dirty="0">
              <a:solidFill>
                <a:schemeClr val="tx1"/>
              </a:solidFill>
            </a:endParaRPr>
          </a:p>
        </p:txBody>
      </p:sp>
      <p:sp>
        <p:nvSpPr>
          <p:cNvPr id="5" name="Flussdiagramm: Verbinder 4">
            <a:extLst>
              <a:ext uri="{FF2B5EF4-FFF2-40B4-BE49-F238E27FC236}">
                <a16:creationId xmlns:a16="http://schemas.microsoft.com/office/drawing/2014/main" id="{627E3A49-057F-4354-BD88-8F9641FF5098}"/>
              </a:ext>
            </a:extLst>
          </p:cNvPr>
          <p:cNvSpPr/>
          <p:nvPr/>
        </p:nvSpPr>
        <p:spPr>
          <a:xfrm>
            <a:off x="3812087" y="4405819"/>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Copy</a:t>
            </a:r>
          </a:p>
          <a:p>
            <a:pPr algn="ctr"/>
            <a:r>
              <a:rPr lang="de-DE" sz="1400" dirty="0">
                <a:solidFill>
                  <a:schemeClr val="tx1"/>
                </a:solidFill>
              </a:rPr>
              <a:t>&amp;</a:t>
            </a:r>
          </a:p>
          <a:p>
            <a:pPr algn="ctr"/>
            <a:r>
              <a:rPr lang="de-DE" sz="1400" dirty="0">
                <a:solidFill>
                  <a:schemeClr val="tx1"/>
                </a:solidFill>
              </a:rPr>
              <a:t>Paste</a:t>
            </a:r>
          </a:p>
        </p:txBody>
      </p:sp>
      <p:sp>
        <p:nvSpPr>
          <p:cNvPr id="6" name="Flussdiagramm: Verbinder 5">
            <a:extLst>
              <a:ext uri="{FF2B5EF4-FFF2-40B4-BE49-F238E27FC236}">
                <a16:creationId xmlns:a16="http://schemas.microsoft.com/office/drawing/2014/main" id="{74F681E2-AAC5-4B7F-906E-67BFB9C14E02}"/>
              </a:ext>
            </a:extLst>
          </p:cNvPr>
          <p:cNvSpPr/>
          <p:nvPr/>
        </p:nvSpPr>
        <p:spPr>
          <a:xfrm>
            <a:off x="7933333" y="2636912"/>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00" dirty="0">
                <a:solidFill>
                  <a:schemeClr val="tx1"/>
                </a:solidFill>
              </a:rPr>
              <a:t>Selbst-</a:t>
            </a:r>
            <a:r>
              <a:rPr lang="de-DE" sz="1300" dirty="0" err="1">
                <a:solidFill>
                  <a:schemeClr val="tx1"/>
                </a:solidFill>
              </a:rPr>
              <a:t>bestim</a:t>
            </a:r>
            <a:r>
              <a:rPr lang="de-DE" sz="1300" dirty="0">
                <a:solidFill>
                  <a:schemeClr val="tx1"/>
                </a:solidFill>
              </a:rPr>
              <a:t>-</a:t>
            </a:r>
            <a:r>
              <a:rPr lang="de-DE" sz="1300" dirty="0" err="1">
                <a:solidFill>
                  <a:schemeClr val="tx1"/>
                </a:solidFill>
              </a:rPr>
              <a:t>mung</a:t>
            </a:r>
            <a:endParaRPr lang="de-DE" sz="1300" dirty="0">
              <a:solidFill>
                <a:schemeClr val="tx1"/>
              </a:solidFill>
            </a:endParaRPr>
          </a:p>
        </p:txBody>
      </p:sp>
      <p:sp>
        <p:nvSpPr>
          <p:cNvPr id="7" name="Flussdiagramm: Verbinder 6">
            <a:extLst>
              <a:ext uri="{FF2B5EF4-FFF2-40B4-BE49-F238E27FC236}">
                <a16:creationId xmlns:a16="http://schemas.microsoft.com/office/drawing/2014/main" id="{5DF01E72-8B11-4A23-A0C3-8D7D75A4C9FC}"/>
              </a:ext>
            </a:extLst>
          </p:cNvPr>
          <p:cNvSpPr/>
          <p:nvPr/>
        </p:nvSpPr>
        <p:spPr>
          <a:xfrm>
            <a:off x="395536" y="4428304"/>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err="1">
                <a:solidFill>
                  <a:schemeClr val="tx1"/>
                </a:solidFill>
              </a:rPr>
              <a:t>Unüber</a:t>
            </a:r>
            <a:r>
              <a:rPr lang="de-DE" sz="1350" dirty="0">
                <a:solidFill>
                  <a:schemeClr val="tx1"/>
                </a:solidFill>
              </a:rPr>
              <a:t>-sicht-</a:t>
            </a:r>
            <a:r>
              <a:rPr lang="de-DE" sz="1350" dirty="0" err="1">
                <a:solidFill>
                  <a:schemeClr val="tx1"/>
                </a:solidFill>
              </a:rPr>
              <a:t>lichkeit</a:t>
            </a:r>
            <a:endParaRPr lang="de-DE" sz="1350" dirty="0">
              <a:solidFill>
                <a:schemeClr val="tx1"/>
              </a:solidFill>
            </a:endParaRPr>
          </a:p>
        </p:txBody>
      </p:sp>
      <p:cxnSp>
        <p:nvCxnSpPr>
          <p:cNvPr id="8" name="Gerader Verbinder 7">
            <a:extLst>
              <a:ext uri="{FF2B5EF4-FFF2-40B4-BE49-F238E27FC236}">
                <a16:creationId xmlns:a16="http://schemas.microsoft.com/office/drawing/2014/main" id="{012E8E49-2C13-4B33-9F9F-9B11003B08B7}"/>
              </a:ext>
            </a:extLst>
          </p:cNvPr>
          <p:cNvCxnSpPr>
            <a:cxnSpLocks/>
            <a:stCxn id="6" idx="1"/>
          </p:cNvCxnSpPr>
          <p:nvPr/>
        </p:nvCxnSpPr>
        <p:spPr>
          <a:xfrm flipH="1" flipV="1">
            <a:off x="6516216" y="939629"/>
            <a:ext cx="1591096" cy="18712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62F517E-C6B2-4B56-8E47-C5AE9B52565F}"/>
              </a:ext>
            </a:extLst>
          </p:cNvPr>
          <p:cNvCxnSpPr>
            <a:cxnSpLocks/>
            <a:stCxn id="5" idx="0"/>
          </p:cNvCxnSpPr>
          <p:nvPr/>
        </p:nvCxnSpPr>
        <p:spPr>
          <a:xfrm flipV="1">
            <a:off x="4406087" y="1268760"/>
            <a:ext cx="165913" cy="3137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B9B24AD9-FCB7-41BB-9E3C-6E7E386131E8}"/>
              </a:ext>
            </a:extLst>
          </p:cNvPr>
          <p:cNvCxnSpPr>
            <a:cxnSpLocks/>
            <a:stCxn id="7" idx="0"/>
          </p:cNvCxnSpPr>
          <p:nvPr/>
        </p:nvCxnSpPr>
        <p:spPr>
          <a:xfrm flipH="1" flipV="1">
            <a:off x="683568" y="1268760"/>
            <a:ext cx="305968" cy="31595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9E54EB49-02B4-4F56-86E9-9D4939EEAC82}"/>
              </a:ext>
            </a:extLst>
          </p:cNvPr>
          <p:cNvCxnSpPr>
            <a:cxnSpLocks/>
            <a:stCxn id="4" idx="0"/>
          </p:cNvCxnSpPr>
          <p:nvPr/>
        </p:nvCxnSpPr>
        <p:spPr>
          <a:xfrm flipH="1" flipV="1">
            <a:off x="2077815" y="1268760"/>
            <a:ext cx="62780" cy="3137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030B6FC7-D773-4081-A435-5F445C8128CC}"/>
              </a:ext>
            </a:extLst>
          </p:cNvPr>
          <p:cNvCxnSpPr>
            <a:cxnSpLocks/>
            <a:stCxn id="2" idx="0"/>
          </p:cNvCxnSpPr>
          <p:nvPr/>
        </p:nvCxnSpPr>
        <p:spPr>
          <a:xfrm flipV="1">
            <a:off x="3291007" y="1196752"/>
            <a:ext cx="41391" cy="32090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310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ussdiagramm: Verbinder 1">
            <a:extLst>
              <a:ext uri="{FF2B5EF4-FFF2-40B4-BE49-F238E27FC236}">
                <a16:creationId xmlns:a16="http://schemas.microsoft.com/office/drawing/2014/main" id="{7346904F-29F9-4AF7-A828-DDC9FFA3AE9B}"/>
              </a:ext>
            </a:extLst>
          </p:cNvPr>
          <p:cNvSpPr/>
          <p:nvPr/>
        </p:nvSpPr>
        <p:spPr>
          <a:xfrm>
            <a:off x="1533757" y="4549535"/>
            <a:ext cx="1156689"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Fort-</a:t>
            </a:r>
            <a:r>
              <a:rPr lang="de-DE" sz="1400" dirty="0" err="1">
                <a:solidFill>
                  <a:schemeClr val="tx1"/>
                </a:solidFill>
              </a:rPr>
              <a:t>bildun</a:t>
            </a:r>
            <a:r>
              <a:rPr lang="de-DE" sz="1400" dirty="0">
                <a:solidFill>
                  <a:schemeClr val="tx1"/>
                </a:solidFill>
              </a:rPr>
              <a:t>-gen</a:t>
            </a:r>
          </a:p>
        </p:txBody>
      </p:sp>
      <p:sp>
        <p:nvSpPr>
          <p:cNvPr id="4" name="Flussdiagramm: Verbinder 3">
            <a:extLst>
              <a:ext uri="{FF2B5EF4-FFF2-40B4-BE49-F238E27FC236}">
                <a16:creationId xmlns:a16="http://schemas.microsoft.com/office/drawing/2014/main" id="{8D9D39EE-2CE5-40B4-899E-19C61C4D14FF}"/>
              </a:ext>
            </a:extLst>
          </p:cNvPr>
          <p:cNvSpPr/>
          <p:nvPr/>
        </p:nvSpPr>
        <p:spPr>
          <a:xfrm>
            <a:off x="3851920" y="4581128"/>
            <a:ext cx="1296144"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solidFill>
                  <a:schemeClr val="tx1"/>
                </a:solidFill>
              </a:rPr>
              <a:t>Zeit/ Rahmen-</a:t>
            </a:r>
            <a:r>
              <a:rPr lang="de-DE" sz="1350" dirty="0" err="1">
                <a:solidFill>
                  <a:schemeClr val="tx1"/>
                </a:solidFill>
              </a:rPr>
              <a:t>bedin</a:t>
            </a:r>
            <a:r>
              <a:rPr lang="de-DE" sz="1350" dirty="0">
                <a:solidFill>
                  <a:schemeClr val="tx1"/>
                </a:solidFill>
              </a:rPr>
              <a:t>-</a:t>
            </a:r>
            <a:r>
              <a:rPr lang="de-DE" sz="1350" dirty="0" err="1">
                <a:solidFill>
                  <a:schemeClr val="tx1"/>
                </a:solidFill>
              </a:rPr>
              <a:t>gungen</a:t>
            </a:r>
            <a:endParaRPr lang="de-DE" sz="1350" dirty="0">
              <a:solidFill>
                <a:schemeClr val="tx1"/>
              </a:solidFill>
            </a:endParaRPr>
          </a:p>
        </p:txBody>
      </p:sp>
      <p:sp>
        <p:nvSpPr>
          <p:cNvPr id="5" name="Flussdiagramm: Verbinder 4">
            <a:extLst>
              <a:ext uri="{FF2B5EF4-FFF2-40B4-BE49-F238E27FC236}">
                <a16:creationId xmlns:a16="http://schemas.microsoft.com/office/drawing/2014/main" id="{627E3A49-057F-4354-BD88-8F9641FF5098}"/>
              </a:ext>
            </a:extLst>
          </p:cNvPr>
          <p:cNvSpPr/>
          <p:nvPr/>
        </p:nvSpPr>
        <p:spPr>
          <a:xfrm>
            <a:off x="2699792" y="4581128"/>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solidFill>
                  <a:schemeClr val="tx1"/>
                </a:solidFill>
              </a:rPr>
              <a:t>Bil</a:t>
            </a:r>
            <a:r>
              <a:rPr lang="de-DE" sz="1400" dirty="0">
                <a:solidFill>
                  <a:schemeClr val="tx1"/>
                </a:solidFill>
              </a:rPr>
              <a:t>-dungs-pläne</a:t>
            </a:r>
          </a:p>
        </p:txBody>
      </p:sp>
      <p:sp>
        <p:nvSpPr>
          <p:cNvPr id="6" name="Flussdiagramm: Verbinder 5">
            <a:extLst>
              <a:ext uri="{FF2B5EF4-FFF2-40B4-BE49-F238E27FC236}">
                <a16:creationId xmlns:a16="http://schemas.microsoft.com/office/drawing/2014/main" id="{74F681E2-AAC5-4B7F-906E-67BFB9C14E02}"/>
              </a:ext>
            </a:extLst>
          </p:cNvPr>
          <p:cNvSpPr/>
          <p:nvPr/>
        </p:nvSpPr>
        <p:spPr>
          <a:xfrm>
            <a:off x="7884368" y="2835000"/>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err="1">
                <a:solidFill>
                  <a:schemeClr val="tx1"/>
                </a:solidFill>
              </a:rPr>
              <a:t>Unüber</a:t>
            </a:r>
            <a:r>
              <a:rPr lang="de-DE" sz="1350" dirty="0">
                <a:solidFill>
                  <a:schemeClr val="tx1"/>
                </a:solidFill>
              </a:rPr>
              <a:t>-sicht-</a:t>
            </a:r>
            <a:r>
              <a:rPr lang="de-DE" sz="1350" dirty="0" err="1">
                <a:solidFill>
                  <a:schemeClr val="tx1"/>
                </a:solidFill>
              </a:rPr>
              <a:t>lichkeit</a:t>
            </a:r>
            <a:endParaRPr lang="de-DE" sz="1350" dirty="0">
              <a:solidFill>
                <a:schemeClr val="tx1"/>
              </a:solidFill>
            </a:endParaRPr>
          </a:p>
        </p:txBody>
      </p:sp>
      <p:sp>
        <p:nvSpPr>
          <p:cNvPr id="7" name="Flussdiagramm: Verbinder 6">
            <a:extLst>
              <a:ext uri="{FF2B5EF4-FFF2-40B4-BE49-F238E27FC236}">
                <a16:creationId xmlns:a16="http://schemas.microsoft.com/office/drawing/2014/main" id="{5DF01E72-8B11-4A23-A0C3-8D7D75A4C9FC}"/>
              </a:ext>
            </a:extLst>
          </p:cNvPr>
          <p:cNvSpPr/>
          <p:nvPr/>
        </p:nvSpPr>
        <p:spPr>
          <a:xfrm>
            <a:off x="381629" y="4581128"/>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solidFill>
                  <a:schemeClr val="tx1"/>
                </a:solidFill>
              </a:rPr>
              <a:t>Kompe-tente</a:t>
            </a:r>
            <a:r>
              <a:rPr lang="de-DE" sz="1400" dirty="0">
                <a:solidFill>
                  <a:schemeClr val="tx1"/>
                </a:solidFill>
              </a:rPr>
              <a:t> </a:t>
            </a:r>
            <a:r>
              <a:rPr lang="de-DE" sz="1400" dirty="0" err="1">
                <a:solidFill>
                  <a:schemeClr val="tx1"/>
                </a:solidFill>
              </a:rPr>
              <a:t>LuL</a:t>
            </a:r>
            <a:endParaRPr lang="de-DE" sz="1400" dirty="0">
              <a:solidFill>
                <a:schemeClr val="tx1"/>
              </a:solidFill>
            </a:endParaRPr>
          </a:p>
        </p:txBody>
      </p:sp>
      <p:cxnSp>
        <p:nvCxnSpPr>
          <p:cNvPr id="8" name="Gerader Verbinder 7">
            <a:extLst>
              <a:ext uri="{FF2B5EF4-FFF2-40B4-BE49-F238E27FC236}">
                <a16:creationId xmlns:a16="http://schemas.microsoft.com/office/drawing/2014/main" id="{44E35442-0DE3-438F-9238-9D74B5BDC11B}"/>
              </a:ext>
            </a:extLst>
          </p:cNvPr>
          <p:cNvCxnSpPr>
            <a:cxnSpLocks/>
          </p:cNvCxnSpPr>
          <p:nvPr/>
        </p:nvCxnSpPr>
        <p:spPr>
          <a:xfrm flipH="1" flipV="1">
            <a:off x="6516216" y="939629"/>
            <a:ext cx="1594729" cy="19982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03B36A6-8A02-41B9-9D92-8A21095E74B8}"/>
              </a:ext>
            </a:extLst>
          </p:cNvPr>
          <p:cNvCxnSpPr>
            <a:cxnSpLocks/>
            <a:stCxn id="4" idx="0"/>
          </p:cNvCxnSpPr>
          <p:nvPr/>
        </p:nvCxnSpPr>
        <p:spPr>
          <a:xfrm flipV="1">
            <a:off x="4499992" y="1268760"/>
            <a:ext cx="72008" cy="3312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A6B3D39E-691E-4752-919A-ED816DA55E54}"/>
              </a:ext>
            </a:extLst>
          </p:cNvPr>
          <p:cNvCxnSpPr>
            <a:cxnSpLocks/>
          </p:cNvCxnSpPr>
          <p:nvPr/>
        </p:nvCxnSpPr>
        <p:spPr>
          <a:xfrm flipH="1" flipV="1">
            <a:off x="683568" y="1268760"/>
            <a:ext cx="239548" cy="3312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BE0FB493-3D42-4DCC-BD89-5AA8124127D1}"/>
              </a:ext>
            </a:extLst>
          </p:cNvPr>
          <p:cNvCxnSpPr>
            <a:cxnSpLocks/>
          </p:cNvCxnSpPr>
          <p:nvPr/>
        </p:nvCxnSpPr>
        <p:spPr>
          <a:xfrm flipH="1" flipV="1">
            <a:off x="2077815" y="1268760"/>
            <a:ext cx="85118" cy="32807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D1D10A21-65DB-4D73-83ED-66B23A57A07C}"/>
              </a:ext>
            </a:extLst>
          </p:cNvPr>
          <p:cNvCxnSpPr>
            <a:cxnSpLocks/>
            <a:stCxn id="5" idx="0"/>
          </p:cNvCxnSpPr>
          <p:nvPr/>
        </p:nvCxnSpPr>
        <p:spPr>
          <a:xfrm flipV="1">
            <a:off x="3293792" y="1196752"/>
            <a:ext cx="38606" cy="3384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96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ussdiagramm: Verbinder 1">
            <a:extLst>
              <a:ext uri="{FF2B5EF4-FFF2-40B4-BE49-F238E27FC236}">
                <a16:creationId xmlns:a16="http://schemas.microsoft.com/office/drawing/2014/main" id="{7346904F-29F9-4AF7-A828-DDC9FFA3AE9B}"/>
              </a:ext>
            </a:extLst>
          </p:cNvPr>
          <p:cNvSpPr/>
          <p:nvPr/>
        </p:nvSpPr>
        <p:spPr>
          <a:xfrm>
            <a:off x="1533757" y="4549535"/>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Re- bzw. Dekon-</a:t>
            </a:r>
            <a:r>
              <a:rPr lang="de-DE" sz="1400" dirty="0" err="1">
                <a:solidFill>
                  <a:schemeClr val="tx1"/>
                </a:solidFill>
              </a:rPr>
              <a:t>struk</a:t>
            </a:r>
            <a:r>
              <a:rPr lang="de-DE" sz="1400" dirty="0">
                <a:solidFill>
                  <a:schemeClr val="tx1"/>
                </a:solidFill>
              </a:rPr>
              <a:t>-</a:t>
            </a:r>
            <a:r>
              <a:rPr lang="de-DE" sz="1400" dirty="0" err="1">
                <a:solidFill>
                  <a:schemeClr val="tx1"/>
                </a:solidFill>
              </a:rPr>
              <a:t>tion</a:t>
            </a:r>
            <a:endParaRPr lang="de-DE" sz="1400" dirty="0">
              <a:solidFill>
                <a:schemeClr val="tx1"/>
              </a:solidFill>
            </a:endParaRPr>
          </a:p>
        </p:txBody>
      </p:sp>
      <p:sp>
        <p:nvSpPr>
          <p:cNvPr id="4" name="Flussdiagramm: Verbinder 3">
            <a:extLst>
              <a:ext uri="{FF2B5EF4-FFF2-40B4-BE49-F238E27FC236}">
                <a16:creationId xmlns:a16="http://schemas.microsoft.com/office/drawing/2014/main" id="{8D9D39EE-2CE5-40B4-899E-19C61C4D14FF}"/>
              </a:ext>
            </a:extLst>
          </p:cNvPr>
          <p:cNvSpPr/>
          <p:nvPr/>
        </p:nvSpPr>
        <p:spPr>
          <a:xfrm>
            <a:off x="3829955" y="4612721"/>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rPr>
              <a:t>tech</a:t>
            </a:r>
            <a:r>
              <a:rPr lang="de-DE" sz="1200" dirty="0">
                <a:solidFill>
                  <a:schemeClr val="tx1"/>
                </a:solidFill>
              </a:rPr>
              <a:t>-nische Rahmen-bedingungen</a:t>
            </a:r>
          </a:p>
        </p:txBody>
      </p:sp>
      <p:sp>
        <p:nvSpPr>
          <p:cNvPr id="5" name="Flussdiagramm: Verbinder 4">
            <a:extLst>
              <a:ext uri="{FF2B5EF4-FFF2-40B4-BE49-F238E27FC236}">
                <a16:creationId xmlns:a16="http://schemas.microsoft.com/office/drawing/2014/main" id="{627E3A49-057F-4354-BD88-8F9641FF5098}"/>
              </a:ext>
            </a:extLst>
          </p:cNvPr>
          <p:cNvSpPr/>
          <p:nvPr/>
        </p:nvSpPr>
        <p:spPr>
          <a:xfrm>
            <a:off x="2699792" y="4581128"/>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solidFill>
                  <a:schemeClr val="tx1"/>
                </a:solidFill>
              </a:rPr>
              <a:t>Medien-</a:t>
            </a:r>
          </a:p>
          <a:p>
            <a:pPr algn="ctr"/>
            <a:r>
              <a:rPr lang="de-DE" sz="1350" dirty="0" err="1">
                <a:solidFill>
                  <a:schemeClr val="tx1"/>
                </a:solidFill>
              </a:rPr>
              <a:t>refle-xion</a:t>
            </a:r>
            <a:endParaRPr lang="de-DE" sz="1350" dirty="0">
              <a:solidFill>
                <a:schemeClr val="tx1"/>
              </a:solidFill>
            </a:endParaRPr>
          </a:p>
        </p:txBody>
      </p:sp>
      <p:sp>
        <p:nvSpPr>
          <p:cNvPr id="6" name="Flussdiagramm: Verbinder 5">
            <a:extLst>
              <a:ext uri="{FF2B5EF4-FFF2-40B4-BE49-F238E27FC236}">
                <a16:creationId xmlns:a16="http://schemas.microsoft.com/office/drawing/2014/main" id="{74F681E2-AAC5-4B7F-906E-67BFB9C14E02}"/>
              </a:ext>
            </a:extLst>
          </p:cNvPr>
          <p:cNvSpPr/>
          <p:nvPr/>
        </p:nvSpPr>
        <p:spPr>
          <a:xfrm>
            <a:off x="7884368" y="2835000"/>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solidFill>
                  <a:schemeClr val="tx1"/>
                </a:solidFill>
              </a:rPr>
              <a:t>Kompe-tente</a:t>
            </a:r>
            <a:r>
              <a:rPr lang="de-DE" sz="1400" dirty="0">
                <a:solidFill>
                  <a:schemeClr val="tx1"/>
                </a:solidFill>
              </a:rPr>
              <a:t> </a:t>
            </a:r>
            <a:r>
              <a:rPr lang="de-DE" sz="1400" dirty="0" err="1">
                <a:solidFill>
                  <a:schemeClr val="tx1"/>
                </a:solidFill>
              </a:rPr>
              <a:t>LuL</a:t>
            </a:r>
            <a:endParaRPr lang="de-DE" sz="1400" dirty="0">
              <a:solidFill>
                <a:schemeClr val="tx1"/>
              </a:solidFill>
            </a:endParaRPr>
          </a:p>
        </p:txBody>
      </p:sp>
      <p:sp>
        <p:nvSpPr>
          <p:cNvPr id="7" name="Flussdiagramm: Verbinder 6">
            <a:extLst>
              <a:ext uri="{FF2B5EF4-FFF2-40B4-BE49-F238E27FC236}">
                <a16:creationId xmlns:a16="http://schemas.microsoft.com/office/drawing/2014/main" id="{5DF01E72-8B11-4A23-A0C3-8D7D75A4C9FC}"/>
              </a:ext>
            </a:extLst>
          </p:cNvPr>
          <p:cNvSpPr/>
          <p:nvPr/>
        </p:nvSpPr>
        <p:spPr>
          <a:xfrm>
            <a:off x="381629" y="4581128"/>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solidFill>
                  <a:schemeClr val="tx1"/>
                </a:solidFill>
              </a:rPr>
              <a:t>Kriti-sches</a:t>
            </a:r>
            <a:r>
              <a:rPr lang="de-DE" sz="1400" dirty="0">
                <a:solidFill>
                  <a:schemeClr val="tx1"/>
                </a:solidFill>
              </a:rPr>
              <a:t> </a:t>
            </a:r>
            <a:r>
              <a:rPr lang="de-DE" sz="1400" dirty="0" err="1">
                <a:solidFill>
                  <a:schemeClr val="tx1"/>
                </a:solidFill>
              </a:rPr>
              <a:t>Beur</a:t>
            </a:r>
            <a:r>
              <a:rPr lang="de-DE" sz="1400" dirty="0">
                <a:solidFill>
                  <a:schemeClr val="tx1"/>
                </a:solidFill>
              </a:rPr>
              <a:t>-teilen</a:t>
            </a:r>
          </a:p>
        </p:txBody>
      </p:sp>
      <p:cxnSp>
        <p:nvCxnSpPr>
          <p:cNvPr id="8" name="Gerader Verbinder 7">
            <a:extLst>
              <a:ext uri="{FF2B5EF4-FFF2-40B4-BE49-F238E27FC236}">
                <a16:creationId xmlns:a16="http://schemas.microsoft.com/office/drawing/2014/main" id="{9DA7747D-C8A5-497A-8173-1B4E4AF62734}"/>
              </a:ext>
            </a:extLst>
          </p:cNvPr>
          <p:cNvCxnSpPr>
            <a:cxnSpLocks/>
          </p:cNvCxnSpPr>
          <p:nvPr/>
        </p:nvCxnSpPr>
        <p:spPr>
          <a:xfrm flipH="1" flipV="1">
            <a:off x="6516216" y="939629"/>
            <a:ext cx="1594729" cy="19982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49DA4571-C549-4C5F-88D2-12E61778074B}"/>
              </a:ext>
            </a:extLst>
          </p:cNvPr>
          <p:cNvCxnSpPr>
            <a:cxnSpLocks/>
            <a:stCxn id="4" idx="0"/>
          </p:cNvCxnSpPr>
          <p:nvPr/>
        </p:nvCxnSpPr>
        <p:spPr>
          <a:xfrm flipV="1">
            <a:off x="4423955" y="1268760"/>
            <a:ext cx="148045" cy="33439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D7EC7C3F-CE43-4B22-92FF-FA62087C8D8D}"/>
              </a:ext>
            </a:extLst>
          </p:cNvPr>
          <p:cNvCxnSpPr>
            <a:cxnSpLocks/>
          </p:cNvCxnSpPr>
          <p:nvPr/>
        </p:nvCxnSpPr>
        <p:spPr>
          <a:xfrm flipH="1" flipV="1">
            <a:off x="683568" y="1268760"/>
            <a:ext cx="239548" cy="3312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2A2132FB-D09A-45B9-B4C9-11D9221E45B4}"/>
              </a:ext>
            </a:extLst>
          </p:cNvPr>
          <p:cNvCxnSpPr>
            <a:cxnSpLocks/>
          </p:cNvCxnSpPr>
          <p:nvPr/>
        </p:nvCxnSpPr>
        <p:spPr>
          <a:xfrm flipH="1" flipV="1">
            <a:off x="2077815" y="1268760"/>
            <a:ext cx="85118" cy="32807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B8EDBBFD-56CE-4CCE-80D6-4F0AC32433CC}"/>
              </a:ext>
            </a:extLst>
          </p:cNvPr>
          <p:cNvCxnSpPr>
            <a:cxnSpLocks/>
            <a:stCxn id="5" idx="0"/>
          </p:cNvCxnSpPr>
          <p:nvPr/>
        </p:nvCxnSpPr>
        <p:spPr>
          <a:xfrm flipV="1">
            <a:off x="3293792" y="1196752"/>
            <a:ext cx="38606" cy="3384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545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ussdiagramm: Verbinder 1">
            <a:extLst>
              <a:ext uri="{FF2B5EF4-FFF2-40B4-BE49-F238E27FC236}">
                <a16:creationId xmlns:a16="http://schemas.microsoft.com/office/drawing/2014/main" id="{7346904F-29F9-4AF7-A828-DDC9FFA3AE9B}"/>
              </a:ext>
            </a:extLst>
          </p:cNvPr>
          <p:cNvSpPr/>
          <p:nvPr/>
        </p:nvSpPr>
        <p:spPr>
          <a:xfrm>
            <a:off x="1533757" y="4549535"/>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Neue Denk-pro-</a:t>
            </a:r>
            <a:r>
              <a:rPr lang="de-DE" sz="1400" dirty="0" err="1">
                <a:solidFill>
                  <a:schemeClr val="tx1"/>
                </a:solidFill>
              </a:rPr>
              <a:t>zesse</a:t>
            </a:r>
            <a:endParaRPr lang="de-DE" sz="1400" dirty="0">
              <a:solidFill>
                <a:schemeClr val="tx1"/>
              </a:solidFill>
            </a:endParaRPr>
          </a:p>
        </p:txBody>
      </p:sp>
      <p:sp>
        <p:nvSpPr>
          <p:cNvPr id="4" name="Flussdiagramm: Verbinder 3">
            <a:extLst>
              <a:ext uri="{FF2B5EF4-FFF2-40B4-BE49-F238E27FC236}">
                <a16:creationId xmlns:a16="http://schemas.microsoft.com/office/drawing/2014/main" id="{8D9D39EE-2CE5-40B4-899E-19C61C4D14FF}"/>
              </a:ext>
            </a:extLst>
          </p:cNvPr>
          <p:cNvSpPr/>
          <p:nvPr/>
        </p:nvSpPr>
        <p:spPr>
          <a:xfrm>
            <a:off x="3851920" y="4581128"/>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solidFill>
                  <a:schemeClr val="tx1"/>
                </a:solidFill>
              </a:rPr>
              <a:t>Histori-sches</a:t>
            </a:r>
            <a:r>
              <a:rPr lang="de-DE" sz="1400" dirty="0">
                <a:solidFill>
                  <a:schemeClr val="tx1"/>
                </a:solidFill>
              </a:rPr>
              <a:t> Denken</a:t>
            </a:r>
          </a:p>
        </p:txBody>
      </p:sp>
      <p:sp>
        <p:nvSpPr>
          <p:cNvPr id="5" name="Flussdiagramm: Verbinder 4">
            <a:extLst>
              <a:ext uri="{FF2B5EF4-FFF2-40B4-BE49-F238E27FC236}">
                <a16:creationId xmlns:a16="http://schemas.microsoft.com/office/drawing/2014/main" id="{627E3A49-057F-4354-BD88-8F9641FF5098}"/>
              </a:ext>
            </a:extLst>
          </p:cNvPr>
          <p:cNvSpPr/>
          <p:nvPr/>
        </p:nvSpPr>
        <p:spPr>
          <a:xfrm>
            <a:off x="2699792" y="4581128"/>
            <a:ext cx="1304202"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Neue Formen der Ge-</a:t>
            </a:r>
            <a:r>
              <a:rPr lang="de-DE" sz="1400" dirty="0" err="1">
                <a:solidFill>
                  <a:schemeClr val="tx1"/>
                </a:solidFill>
              </a:rPr>
              <a:t>schichts</a:t>
            </a:r>
            <a:r>
              <a:rPr lang="de-DE" sz="1400" dirty="0">
                <a:solidFill>
                  <a:schemeClr val="tx1"/>
                </a:solidFill>
              </a:rPr>
              <a:t>-kultur</a:t>
            </a:r>
          </a:p>
        </p:txBody>
      </p:sp>
      <p:sp>
        <p:nvSpPr>
          <p:cNvPr id="6" name="Flussdiagramm: Verbinder 5">
            <a:extLst>
              <a:ext uri="{FF2B5EF4-FFF2-40B4-BE49-F238E27FC236}">
                <a16:creationId xmlns:a16="http://schemas.microsoft.com/office/drawing/2014/main" id="{74F681E2-AAC5-4B7F-906E-67BFB9C14E02}"/>
              </a:ext>
            </a:extLst>
          </p:cNvPr>
          <p:cNvSpPr/>
          <p:nvPr/>
        </p:nvSpPr>
        <p:spPr>
          <a:xfrm>
            <a:off x="7884368" y="2835000"/>
            <a:ext cx="1188000" cy="1188000"/>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solidFill>
                  <a:schemeClr val="tx1"/>
                </a:solidFill>
              </a:rPr>
              <a:t>Kriti-sches</a:t>
            </a:r>
            <a:r>
              <a:rPr lang="de-DE" sz="1400" dirty="0">
                <a:solidFill>
                  <a:schemeClr val="tx1"/>
                </a:solidFill>
              </a:rPr>
              <a:t> </a:t>
            </a:r>
            <a:r>
              <a:rPr lang="de-DE" sz="1400" dirty="0" err="1">
                <a:solidFill>
                  <a:schemeClr val="tx1"/>
                </a:solidFill>
              </a:rPr>
              <a:t>Beur</a:t>
            </a:r>
            <a:r>
              <a:rPr lang="de-DE" sz="1400" dirty="0">
                <a:solidFill>
                  <a:schemeClr val="tx1"/>
                </a:solidFill>
              </a:rPr>
              <a:t>-teilen</a:t>
            </a:r>
          </a:p>
        </p:txBody>
      </p:sp>
      <p:sp>
        <p:nvSpPr>
          <p:cNvPr id="7" name="Flussdiagramm: Verbinder 6">
            <a:extLst>
              <a:ext uri="{FF2B5EF4-FFF2-40B4-BE49-F238E27FC236}">
                <a16:creationId xmlns:a16="http://schemas.microsoft.com/office/drawing/2014/main" id="{5DF01E72-8B11-4A23-A0C3-8D7D75A4C9FC}"/>
              </a:ext>
            </a:extLst>
          </p:cNvPr>
          <p:cNvSpPr/>
          <p:nvPr/>
        </p:nvSpPr>
        <p:spPr>
          <a:xfrm>
            <a:off x="251520" y="4549535"/>
            <a:ext cx="1318109" cy="1255729"/>
          </a:xfrm>
          <a:prstGeom prst="flowChartConnector">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i="1" dirty="0">
                <a:solidFill>
                  <a:schemeClr val="tx1"/>
                </a:solidFill>
              </a:rPr>
              <a:t>„Es irrt der Mensch, solang er strebt“</a:t>
            </a:r>
          </a:p>
          <a:p>
            <a:pPr algn="ctr"/>
            <a:endParaRPr lang="de-DE" sz="1200" dirty="0">
              <a:solidFill>
                <a:schemeClr val="tx1"/>
              </a:solidFill>
            </a:endParaRPr>
          </a:p>
        </p:txBody>
      </p:sp>
      <p:cxnSp>
        <p:nvCxnSpPr>
          <p:cNvPr id="8" name="Gerader Verbinder 7">
            <a:extLst>
              <a:ext uri="{FF2B5EF4-FFF2-40B4-BE49-F238E27FC236}">
                <a16:creationId xmlns:a16="http://schemas.microsoft.com/office/drawing/2014/main" id="{36005209-86B4-407E-982E-B378E52BCDA4}"/>
              </a:ext>
            </a:extLst>
          </p:cNvPr>
          <p:cNvCxnSpPr>
            <a:cxnSpLocks/>
          </p:cNvCxnSpPr>
          <p:nvPr/>
        </p:nvCxnSpPr>
        <p:spPr>
          <a:xfrm flipH="1" flipV="1">
            <a:off x="6516216" y="939629"/>
            <a:ext cx="1594729" cy="19982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741A79D-7691-40AD-BB22-D11E3F406FA3}"/>
              </a:ext>
            </a:extLst>
          </p:cNvPr>
          <p:cNvCxnSpPr>
            <a:cxnSpLocks/>
          </p:cNvCxnSpPr>
          <p:nvPr/>
        </p:nvCxnSpPr>
        <p:spPr>
          <a:xfrm flipV="1">
            <a:off x="4423955" y="1268760"/>
            <a:ext cx="148045" cy="33439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F178B9C5-7111-4476-80A5-A4B5992B00F6}"/>
              </a:ext>
            </a:extLst>
          </p:cNvPr>
          <p:cNvCxnSpPr>
            <a:cxnSpLocks/>
          </p:cNvCxnSpPr>
          <p:nvPr/>
        </p:nvCxnSpPr>
        <p:spPr>
          <a:xfrm flipH="1" flipV="1">
            <a:off x="683568" y="1268760"/>
            <a:ext cx="239548" cy="3312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613F54DA-84B5-44DF-B3DD-7CC9D575CEC7}"/>
              </a:ext>
            </a:extLst>
          </p:cNvPr>
          <p:cNvCxnSpPr>
            <a:cxnSpLocks/>
          </p:cNvCxnSpPr>
          <p:nvPr/>
        </p:nvCxnSpPr>
        <p:spPr>
          <a:xfrm flipH="1" flipV="1">
            <a:off x="2077815" y="1268760"/>
            <a:ext cx="85118" cy="32807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BB7C489-9EF1-4C07-A9FF-576DC1A65232}"/>
              </a:ext>
            </a:extLst>
          </p:cNvPr>
          <p:cNvCxnSpPr>
            <a:cxnSpLocks/>
            <a:stCxn id="5" idx="0"/>
          </p:cNvCxnSpPr>
          <p:nvPr/>
        </p:nvCxnSpPr>
        <p:spPr>
          <a:xfrm flipH="1" flipV="1">
            <a:off x="3332398" y="1196752"/>
            <a:ext cx="19495" cy="3384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27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nkblase: wolkenförmig 1">
            <a:extLst>
              <a:ext uri="{FF2B5EF4-FFF2-40B4-BE49-F238E27FC236}">
                <a16:creationId xmlns:a16="http://schemas.microsoft.com/office/drawing/2014/main" id="{E39F2C05-6CDD-4184-9490-CB463AD12943}"/>
              </a:ext>
            </a:extLst>
          </p:cNvPr>
          <p:cNvSpPr/>
          <p:nvPr/>
        </p:nvSpPr>
        <p:spPr>
          <a:xfrm>
            <a:off x="1043608" y="1628800"/>
            <a:ext cx="6480720" cy="4968552"/>
          </a:xfrm>
          <a:prstGeom prst="cloudCallout">
            <a:avLst>
              <a:gd name="adj1" fmla="val 61616"/>
              <a:gd name="adj2" fmla="val -516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b="1" dirty="0">
                <a:solidFill>
                  <a:schemeClr val="tx1"/>
                </a:solidFill>
              </a:rPr>
              <a:t>Das Internet ist schließlich für uns alle Neuland …</a:t>
            </a:r>
            <a:endParaRPr lang="de-DE" sz="4400" dirty="0">
              <a:solidFill>
                <a:schemeClr val="tx1"/>
              </a:solidFill>
            </a:endParaRPr>
          </a:p>
        </p:txBody>
      </p:sp>
    </p:spTree>
    <p:extLst>
      <p:ext uri="{BB962C8B-B14F-4D97-AF65-F5344CB8AC3E}">
        <p14:creationId xmlns:p14="http://schemas.microsoft.com/office/powerpoint/2010/main" val="707587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KM-Rot ZSL-Logo">
  <a:themeElements>
    <a:clrScheme name="Benutzerdefiniert 6">
      <a:dk1>
        <a:srgbClr val="000000"/>
      </a:dk1>
      <a:lt1>
        <a:srgbClr val="FFFFC1"/>
      </a:lt1>
      <a:dk2>
        <a:srgbClr val="5F5F5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7030A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1BA91B6-F65E-4D04-980E-F253DDD0F984}">
  <we:reference id="wa104038830" version="1.0.0.3" store="de-DE"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Formatvorlage_rot Logo Bildung</Template>
  <TotalTime>0</TotalTime>
  <Words>4925</Words>
  <Application>Microsoft Office PowerPoint</Application>
  <PresentationFormat>Bildschirmpräsentation (4:3)</PresentationFormat>
  <Paragraphs>379</Paragraphs>
  <Slides>36</Slides>
  <Notes>36</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36</vt:i4>
      </vt:variant>
    </vt:vector>
  </HeadingPairs>
  <TitlesOfParts>
    <vt:vector size="46" baseType="lpstr">
      <vt:lpstr>-apple-system</vt:lpstr>
      <vt:lpstr>Arial</vt:lpstr>
      <vt:lpstr>Calibri</vt:lpstr>
      <vt:lpstr>Calibri Light</vt:lpstr>
      <vt:lpstr>Garamond</vt:lpstr>
      <vt:lpstr>Georgia</vt:lpstr>
      <vt:lpstr>Trebuchet MS</vt:lpstr>
      <vt:lpstr>Wingdings</vt:lpstr>
      <vt:lpstr>Formatvorlage_KM-Rot ZSL-Logo</vt:lpstr>
      <vt:lpstr>Benutzerdefiniertes Design</vt:lpstr>
      <vt:lpstr>Historisches Lernen an, mit, über und in  digitalen Medien</vt:lpstr>
      <vt:lpstr>Tagungsprogramm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„Das Internet ist für uns alle Neuland …“</vt:lpstr>
      <vt:lpstr>Alles schon mal gehört, aber (noch) nicht alles schon mal ausprobiert …</vt:lpstr>
      <vt:lpstr>Nur neue Hilfsmittel („Tools“) ?</vt:lpstr>
      <vt:lpstr>Und wo genau liegt nun der „Mehrwert“ digitaler Medien?</vt:lpstr>
      <vt:lpstr>Komm ich noch mit? Gibt es den „Digital Gap“?</vt:lpstr>
      <vt:lpstr>Haben die Schüler*innen mich in Sachen Digitales abgehängt?</vt:lpstr>
      <vt:lpstr>Im Geschichtsunterricht haben Medien doch schon immer eine zentrale Rolle gespielt …</vt:lpstr>
      <vt:lpstr>Verlustängste und Fortschrittsbegeisterung gab es bei neuen Medien immer schon …</vt:lpstr>
      <vt:lpstr>Ein Blick zurück: Veränderung der Lernumgebung in der  Schule …</vt:lpstr>
      <vt:lpstr>Veränderung der Lernumgebung in der  Schule …</vt:lpstr>
      <vt:lpstr>Veränderung der Lernumgebung in einem Krankenhaus im Vgl. zur Schule …</vt:lpstr>
      <vt:lpstr>PowerPoint-Präsentation</vt:lpstr>
      <vt:lpstr>KMK - „Digitalisierungsoffensive“ 2016</vt:lpstr>
      <vt:lpstr>Computer als ein „notwendiges Abenteuer“ (KMK-Strategie 1984)</vt:lpstr>
      <vt:lpstr>Um 2000 – „Neue Medien“</vt:lpstr>
      <vt:lpstr>Kritische Stimmen …</vt:lpstr>
      <vt:lpstr>PowerPoint-Präsentation</vt:lpstr>
      <vt:lpstr>PowerPoint-Präsentation</vt:lpstr>
      <vt:lpstr>Veränderte Formen der Geschichtskultur</vt:lpstr>
      <vt:lpstr>„Geschichtslernen unter den Bedingungen der Digitalität“</vt:lpstr>
      <vt:lpstr>Was heißt „Geschichtsunterricht unter den Bedingungen der Digitalität“?</vt:lpstr>
      <vt:lpstr>Vier Modi des historischen Lernens</vt:lpstr>
      <vt:lpstr>Intention der digitalen Medien</vt:lpstr>
      <vt:lpstr>Intention der digitalen Medien</vt:lpstr>
      <vt:lpstr>Intention der digitalen Medien</vt:lpstr>
      <vt:lpstr>Intention der digitalen Medien</vt:lpstr>
      <vt:lpstr>Mögliche Zielsetzungen der Tagung …</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 ZSL</dc:title>
  <dc:creator>Schock, Kai (KM);du Prel, Florence (LS)</dc:creator>
  <cp:lastModifiedBy>Stefan Schipperges</cp:lastModifiedBy>
  <cp:revision>613</cp:revision>
  <cp:lastPrinted>2022-11-30T06:49:38Z</cp:lastPrinted>
  <dcterms:created xsi:type="dcterms:W3CDTF">2014-03-18T09:41:04Z</dcterms:created>
  <dcterms:modified xsi:type="dcterms:W3CDTF">2023-06-21T06:58:58Z</dcterms:modified>
</cp:coreProperties>
</file>