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</p:sldMasterIdLst>
  <p:notesMasterIdLst>
    <p:notesMasterId r:id="rId17"/>
  </p:notesMasterIdLst>
  <p:sldIdLst>
    <p:sldId id="493" r:id="rId3"/>
    <p:sldId id="258" r:id="rId4"/>
    <p:sldId id="481" r:id="rId5"/>
    <p:sldId id="484" r:id="rId6"/>
    <p:sldId id="480" r:id="rId7"/>
    <p:sldId id="460" r:id="rId8"/>
    <p:sldId id="494" r:id="rId9"/>
    <p:sldId id="495" r:id="rId10"/>
    <p:sldId id="444" r:id="rId11"/>
    <p:sldId id="459" r:id="rId12"/>
    <p:sldId id="449" r:id="rId13"/>
    <p:sldId id="448" r:id="rId14"/>
    <p:sldId id="450" r:id="rId15"/>
    <p:sldId id="496" r:id="rId16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0017"/>
    <a:srgbClr val="FFCCCC"/>
    <a:srgbClr val="FF7C80"/>
    <a:srgbClr val="B80000"/>
    <a:srgbClr val="FFFFFF"/>
    <a:srgbClr val="FFFFCC"/>
    <a:srgbClr val="FFFF99"/>
    <a:srgbClr val="FFFFE0"/>
    <a:srgbClr val="FFFDE9"/>
    <a:srgbClr val="EDD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1" autoAdjust="0"/>
    <p:restoredTop sz="75970" autoAdjust="0"/>
  </p:normalViewPr>
  <p:slideViewPr>
    <p:cSldViewPr>
      <p:cViewPr>
        <p:scale>
          <a:sx n="120" d="100"/>
          <a:sy n="120" d="100"/>
        </p:scale>
        <p:origin x="942" y="-14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80"/>
    </p:cViewPr>
  </p:sorterViewPr>
  <p:notesViewPr>
    <p:cSldViewPr>
      <p:cViewPr varScale="1">
        <p:scale>
          <a:sx n="61" d="100"/>
          <a:sy n="61" d="100"/>
        </p:scale>
        <p:origin x="2794" y="2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223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KuK positionieren sich durch Hochheben der blauen (1. Teilantwort) oder grünen (2. Teilantwort) Karte, 1-2 kurze verbale Begründungen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290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KuK positionieren sich durch Hochheben der roten (1. Teilantwort) oder grünen (2. Teilantwort) Karte, 1-2 kurze verbale Begründungen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834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82713" y="138113"/>
            <a:ext cx="3776662" cy="2833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79768" y="3091111"/>
            <a:ext cx="5438140" cy="6091029"/>
          </a:xfrm>
        </p:spPr>
        <p:txBody>
          <a:bodyPr/>
          <a:lstStyle/>
          <a:p>
            <a:pPr lvl="0">
              <a:lnSpc>
                <a:spcPts val="1800"/>
              </a:lnSpc>
              <a:tabLst>
                <a:tab pos="457200" algn="l"/>
              </a:tabLst>
            </a:pPr>
            <a:endParaRPr lang="de-D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9411CA67-D061-429F-B186-15D98BBFE45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698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457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00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2243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5584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5976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1596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Sichtstrukturen = „viele Wege führen nach Rom“, also verschieden Organisations-,und Sozialformen sowie Methoden möglich</a:t>
            </a:r>
          </a:p>
          <a:p>
            <a:endParaRPr lang="de-DE" dirty="0"/>
          </a:p>
          <a:p>
            <a:r>
              <a:rPr lang="de-DE" dirty="0"/>
              <a:t>Tiefenstrukturen = Lehr-Lern-Prozesse: Kognitive Aktivierung, konstruktive Unterstützung, Klassenführung</a:t>
            </a:r>
          </a:p>
        </p:txBody>
      </p:sp>
    </p:spTree>
    <p:extLst>
      <p:ext uri="{BB962C8B-B14F-4D97-AF65-F5344CB8AC3E}">
        <p14:creationId xmlns:p14="http://schemas.microsoft.com/office/powerpoint/2010/main" val="786875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Historisches Denken = unterschiedliche Denkleistungen</a:t>
            </a:r>
          </a:p>
          <a:p>
            <a:r>
              <a:rPr lang="de-DE" dirty="0"/>
              <a:t>Historisches Wissen = gespeicherte Informationen</a:t>
            </a:r>
          </a:p>
          <a:p>
            <a:r>
              <a:rPr lang="de-DE" dirty="0"/>
              <a:t>Doppelpfeil = Folge und Voraussetzung</a:t>
            </a:r>
          </a:p>
          <a:p>
            <a:r>
              <a:rPr lang="de-DE" dirty="0"/>
              <a:t>Performanz = Bearbeitung, Anwendung</a:t>
            </a:r>
          </a:p>
          <a:p>
            <a:r>
              <a:rPr lang="de-DE" dirty="0"/>
              <a:t>Historische Kompetenzen = Problemlösungsdispositionen</a:t>
            </a:r>
          </a:p>
          <a:p>
            <a:r>
              <a:rPr lang="de-DE" dirty="0"/>
              <a:t>Geschichtsbewusstsein = Auseinandersetzung mit der Vergangenheit (Rekonstruktion, Beurteilung, Orientierung</a:t>
            </a:r>
          </a:p>
        </p:txBody>
      </p:sp>
    </p:spTree>
    <p:extLst>
      <p:ext uri="{BB962C8B-B14F-4D97-AF65-F5344CB8AC3E}">
        <p14:creationId xmlns:p14="http://schemas.microsoft.com/office/powerpoint/2010/main" val="1553870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Symbolbild des Kompass:</a:t>
            </a:r>
          </a:p>
          <a:p>
            <a:r>
              <a:rPr lang="de-DE" dirty="0"/>
              <a:t>Eine Zielsetzung haben und dabei Wesentliches in den Blick nehmen heißt …</a:t>
            </a:r>
          </a:p>
          <a:p>
            <a:r>
              <a:rPr lang="de-DE" dirty="0"/>
              <a:t>Welche Teiloperationen historischen Denkens sollen gerade geschult werden?</a:t>
            </a:r>
          </a:p>
          <a:p>
            <a:r>
              <a:rPr lang="de-DE" dirty="0"/>
              <a:t>Welches historische Wissen wird dabei benötig bzw. angestrebt?</a:t>
            </a:r>
          </a:p>
          <a:p>
            <a:r>
              <a:rPr lang="de-DE" dirty="0"/>
              <a:t>Was bedeutet es kompetenzorientiert zu unterrichten?</a:t>
            </a:r>
          </a:p>
        </p:txBody>
      </p:sp>
    </p:spTree>
    <p:extLst>
      <p:ext uri="{BB962C8B-B14F-4D97-AF65-F5344CB8AC3E}">
        <p14:creationId xmlns:p14="http://schemas.microsoft.com/office/powerpoint/2010/main" val="2888766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Abgerundetes Rechtec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 userDrawn="1"/>
        </p:nvSpPr>
        <p:spPr>
          <a:xfrm>
            <a:off x="0" y="3650400"/>
            <a:ext cx="9144001" cy="244800"/>
          </a:xfrm>
          <a:prstGeom prst="rect">
            <a:avLst/>
          </a:prstGeom>
          <a:solidFill>
            <a:srgbClr val="B8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 hasCustomPrompt="1"/>
          </p:nvPr>
        </p:nvSpPr>
        <p:spPr>
          <a:xfrm>
            <a:off x="457200" y="2132856"/>
            <a:ext cx="8333557" cy="1470025"/>
          </a:xfrm>
        </p:spPr>
        <p:txBody>
          <a:bodyPr anchor="b">
            <a:noAutofit/>
          </a:bodyPr>
          <a:lstStyle>
            <a:lvl1pPr algn="l">
              <a:defRPr sz="4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kumimoji="0" lang="de-DE" dirty="0"/>
              <a:t>Titel der gesamten Präsentation durch Klicken bearbeiten</a:t>
            </a:r>
            <a:endParaRPr kumimoji="0" lang="en-US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 hasCustomPrompt="1"/>
          </p:nvPr>
        </p:nvSpPr>
        <p:spPr>
          <a:xfrm>
            <a:off x="478563" y="3901087"/>
            <a:ext cx="4931619" cy="1690138"/>
          </a:xfrm>
        </p:spPr>
        <p:txBody>
          <a:bodyPr>
            <a:normAutofit/>
          </a:bodyPr>
          <a:lstStyle>
            <a:lvl1pPr marL="64008" indent="0" algn="l">
              <a:buNone/>
              <a:defRPr sz="24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dirty="0"/>
              <a:t>Anlass der Präsentation</a:t>
            </a:r>
            <a:br>
              <a:rPr kumimoji="0" lang="de-DE" dirty="0"/>
            </a:br>
            <a:r>
              <a:rPr kumimoji="0" lang="de-DE" dirty="0"/>
              <a:t>Name des/der Vortragenden </a:t>
            </a:r>
            <a:endParaRPr kumimoji="0" lang="en-US" dirty="0"/>
          </a:p>
        </p:txBody>
      </p:sp>
      <p:sp>
        <p:nvSpPr>
          <p:cNvPr id="20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457200" y="5949280"/>
            <a:ext cx="2700000" cy="3600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www.zsl-bw.de</a:t>
            </a:r>
          </a:p>
        </p:txBody>
      </p:sp>
      <p:sp>
        <p:nvSpPr>
          <p:cNvPr id="21" name="Datumsplatzhalter 13"/>
          <p:cNvSpPr>
            <a:spLocks noGrp="1"/>
          </p:cNvSpPr>
          <p:nvPr>
            <p:ph type="dt" sz="half" idx="2"/>
          </p:nvPr>
        </p:nvSpPr>
        <p:spPr>
          <a:xfrm>
            <a:off x="7914363" y="5949280"/>
            <a:ext cx="886737" cy="3600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217CD7-B80F-41AC-80A1-96685E759953}" type="datetime1">
              <a:rPr lang="de-DE" smtClean="0"/>
              <a:t>07.07.2026</a:t>
            </a:fld>
            <a:endParaRPr lang="de-DE" dirty="0"/>
          </a:p>
        </p:txBody>
      </p:sp>
      <p:pic>
        <p:nvPicPr>
          <p:cNvPr id="29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50000"/>
            <a:ext cx="437236" cy="5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" t="15720" r="6807" b="15910"/>
          <a:stretch/>
        </p:blipFill>
        <p:spPr>
          <a:xfrm>
            <a:off x="7051494" y="450000"/>
            <a:ext cx="1715609" cy="597600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6800"/>
            <a:ext cx="8229600" cy="4032448"/>
          </a:xfrm>
        </p:spPr>
        <p:txBody>
          <a:bodyPr/>
          <a:lstStyle/>
          <a:p>
            <a:pPr lvl="0" eaLnBrk="1" latinLnBrk="0" hangingPunct="1"/>
            <a:r>
              <a:rPr lang="de-DE" dirty="0"/>
              <a:t>Textmasterformat bearbeiten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/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846800"/>
            <a:ext cx="4038600" cy="40324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1846800"/>
            <a:ext cx="4038600" cy="40324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dirty="0"/>
              <a:t>Textmasterformat bearbeiten 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10" name="Titelplatzhalter 21"/>
          <p:cNvSpPr txBox="1">
            <a:spLocks/>
          </p:cNvSpPr>
          <p:nvPr userDrawn="1"/>
        </p:nvSpPr>
        <p:spPr>
          <a:xfrm>
            <a:off x="457200" y="562000"/>
            <a:ext cx="8229600" cy="10668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ea typeface="+mj-ea"/>
                <a:cs typeface="+mj-cs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Fußzeilenplatzhalter 2"/>
          <p:cNvSpPr txBox="1">
            <a:spLocks/>
          </p:cNvSpPr>
          <p:nvPr userDrawn="1"/>
        </p:nvSpPr>
        <p:spPr>
          <a:xfrm>
            <a:off x="467544" y="5949280"/>
            <a:ext cx="2700000" cy="360000"/>
          </a:xfrm>
          <a:prstGeom prst="rect">
            <a:avLst/>
          </a:prstGeom>
        </p:spPr>
        <p:txBody>
          <a:bodyPr vert="horz"/>
          <a:lstStyle>
            <a:defPPr>
              <a:defRPr lang="de-DE"/>
            </a:defPPr>
            <a:lvl1pPr marL="0" algn="l" defTabSz="914400" rtl="0" eaLnBrk="1" latinLnBrk="0" hangingPunct="1">
              <a:defRPr kumimoji="0" sz="800" kern="12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844824"/>
            <a:ext cx="4032000" cy="457200"/>
          </a:xfrm>
          <a:solidFill>
            <a:schemeClr val="accent1">
              <a:alpha val="25000"/>
            </a:schemeClr>
          </a:solidFill>
          <a:ln w="12700">
            <a:noFill/>
          </a:ln>
        </p:spPr>
        <p:txBody>
          <a:bodyPr anchor="ctr">
            <a:noAutofit/>
          </a:bodyPr>
          <a:lstStyle>
            <a:lvl1pPr marL="45720" indent="0">
              <a:buNone/>
              <a:defRPr sz="20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4008" y="1844824"/>
            <a:ext cx="4032000" cy="457200"/>
          </a:xfrm>
          <a:solidFill>
            <a:schemeClr val="accent1">
              <a:alpha val="25000"/>
            </a:schemeClr>
          </a:solidFill>
          <a:ln w="12700">
            <a:noFill/>
          </a:ln>
        </p:spPr>
        <p:txBody>
          <a:bodyPr anchor="ctr">
            <a:noAutofit/>
          </a:bodyPr>
          <a:lstStyle>
            <a:lvl1pPr marL="45720" indent="0">
              <a:buNone/>
              <a:defRPr sz="20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67544" y="2348880"/>
            <a:ext cx="4032000" cy="3528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4008" y="2348880"/>
            <a:ext cx="4032000" cy="352839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/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2"/>
          <p:cNvSpPr txBox="1">
            <a:spLocks/>
          </p:cNvSpPr>
          <p:nvPr userDrawn="1"/>
        </p:nvSpPr>
        <p:spPr>
          <a:xfrm>
            <a:off x="467544" y="5949280"/>
            <a:ext cx="2700000" cy="360000"/>
          </a:xfrm>
          <a:prstGeom prst="rect">
            <a:avLst/>
          </a:prstGeom>
        </p:spPr>
        <p:txBody>
          <a:bodyPr vert="horz"/>
          <a:lstStyle>
            <a:defPPr>
              <a:defRPr lang="de-DE"/>
            </a:defPPr>
            <a:lvl1pPr marL="0" algn="l" defTabSz="914400" rtl="0" eaLnBrk="1" latinLnBrk="0" hangingPunct="1">
              <a:defRPr kumimoji="0" sz="800" kern="12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66800"/>
          </a:xfrm>
        </p:spPr>
        <p:txBody>
          <a:bodyPr/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41542849"/>
      </p:ext>
    </p:extLst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5364088" y="1628801"/>
            <a:ext cx="3383280" cy="4248472"/>
          </a:xfrm>
        </p:spPr>
        <p:txBody>
          <a:bodyPr>
            <a:normAutofit/>
          </a:bodyPr>
          <a:lstStyle>
            <a:lvl1pPr marL="9144" indent="0">
              <a:buNone/>
              <a:defRPr sz="20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67544" y="764704"/>
            <a:ext cx="4787208" cy="511256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8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6CC02-C346-4D69-A4B5-EDEF7FCBD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E30297-025A-40F5-9382-B2FA4D819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C3431A-1A14-4646-93AD-94C371CE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0869FC-50D0-41A4-AD44-DEF50DBBD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244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A78DE6-A371-4B20-8DAF-3F6ACD1C5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489343-9888-4D8C-8FA1-BC55884CC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EF74C9-0B16-4BFA-BB7E-759B021D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6CA351-0E01-4040-96C1-2CB36B5A2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AB6C06-39C4-49B7-9602-B1CE938F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0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20BDC-147D-4C12-B22A-20C4FE5D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F1925D-9967-4B2A-AFA0-2C72CBAD3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35A311-DC97-47EF-BF6F-CBBD3F79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8E3E89-78FB-4430-9276-FACF34C4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B8896A-74ED-4C35-A331-104AC93B4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8142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38C920-F1BF-4718-99E7-B8E2F161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77A205-89B8-4160-8592-1CDE6A32D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D3DFA6D-2D64-42DE-9D36-C675A7E4D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36DCA9-D552-4A93-A38F-04DB957A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113206F-9AB7-4212-86F6-84DB4FE5F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BDD9D3D-2019-4282-8FEA-9B6C64CC9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712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8FCF0-1B7E-4B76-99D5-92A4AE05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77D986-96C9-4FEC-BDDA-8831CFB13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831937D-23F6-498D-8BD9-677B2AFDA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163142-9591-49E0-AC87-7B33A18DB3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A14207C-8309-4915-B712-439D5F54D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E519517-8858-42C0-9156-06BC3BD1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DC8AD70-6015-4A43-96A8-EE5E9BFB8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CCBC211-EEA3-4803-9B5D-1949544E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5043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59213-D883-4D5A-B2F7-19C0E00FE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3B2628-EFE4-403C-8436-0A3A702C3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7DEE9F-A195-4FFB-AEB0-EEEA9E75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F572C40-127E-4DF7-874F-A1DC556D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287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FC5BB7A-A315-4DCD-B327-F64A050A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1EAF03-3A5A-4066-9BBA-5E92020D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F48526-3EB8-4C0C-A37D-1DB6E7248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718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4B6D9-BA19-4358-AC10-E7AE4E9E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F53BDF-D1EF-429E-8C04-14C9947AC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C317D2-C42D-4EE9-9BAC-9A06B87FC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5EEEE3-F501-42BC-A70A-9C3581F8E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FFE65B-1973-4551-AB0B-F5DC2E43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4600DE0-5BAC-4EDD-BDFC-81A2AD376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732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7CD45-1FE4-46C3-9112-C1EC02A4A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D3DC0F0-A584-4A2B-9C6A-5B8757B7F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88D02BC-155D-4A8B-A9F1-EDE76D28C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AFD107-E3F3-4B31-9283-7947E0A49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3ACAFD-F9EC-4A5F-B6C8-5BFC00989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2CCBE-D976-4DAB-BCED-EA82908F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428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167C9-A0A1-458B-83A7-5FA612B6F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7CE61D7-D02B-4703-A8EB-C52F6C2944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979432-3A01-48EC-A835-E61C6421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DA3411-AB68-4567-B0E5-FC88CF3E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93D17F-5D64-468A-87F7-42C7B282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008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25F8F44-4EBC-4218-B064-DE1B7E07BD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C234356-6BAC-4BBA-A85F-51A0E0B0F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8E94DA-A379-46EE-B33B-F14DC90E1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9A0ED3-C365-49A3-96A6-DFEE53D74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CB84B7-DD90-4090-993A-D3E83473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51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 userDrawn="1"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rgbClr val="B8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562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700808"/>
            <a:ext cx="8229600" cy="403244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16" name="Fußzeilenplatzhalter 4"/>
          <p:cNvSpPr txBox="1">
            <a:spLocks/>
          </p:cNvSpPr>
          <p:nvPr userDrawn="1"/>
        </p:nvSpPr>
        <p:spPr>
          <a:xfrm>
            <a:off x="3765039" y="6057558"/>
            <a:ext cx="1611104" cy="215444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/>
            <a:r>
              <a:rPr kumimoji="0" lang="de-DE" sz="800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www.zsl-bw.de </a:t>
            </a:r>
            <a:fld id="{62079C12-A354-43B7-88E1-3A4D4F388914}" type="datetime1">
              <a:rPr kumimoji="0" lang="de-DE" sz="800" kern="120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algn="ctr" defTabSz="914400" rtl="0" eaLnBrk="1" latinLnBrk="0" hangingPunct="1"/>
              <a:t>07.07.2026</a:t>
            </a:fld>
            <a:endParaRPr kumimoji="0" lang="de-DE" sz="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Grafik 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219" y="5985280"/>
            <a:ext cx="263395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6" t="15999" r="10397" b="15999"/>
          <a:stretch/>
        </p:blipFill>
        <p:spPr>
          <a:xfrm>
            <a:off x="8047357" y="5985280"/>
            <a:ext cx="661255" cy="36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8" r:id="rId3"/>
    <p:sldLayoutId id="2147483679" r:id="rId4"/>
    <p:sldLayoutId id="2147483686" r:id="rId5"/>
    <p:sldLayoutId id="2147483681" r:id="rId6"/>
    <p:sldLayoutId id="2147483682" r:id="rId7"/>
    <p:sldLayoutId id="2147483699" r:id="rId8"/>
  </p:sldLayoutIdLst>
  <p:transition>
    <p:pull dir="r"/>
  </p:transition>
  <p:hf sldNum="0"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1">
              <a:lumMod val="75000"/>
              <a:lumOff val="25000"/>
            </a:schemeClr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•"/>
        <a:defRPr kumimoji="0"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•"/>
        <a:defRPr kumimoji="0"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•"/>
        <a:defRPr kumimoji="0"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79576" indent="-201168" algn="l" rtl="0" eaLnBrk="1" latinLnBrk="0" hangingPunct="1">
        <a:spcBef>
          <a:spcPts val="3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•"/>
        <a:defRPr kumimoji="0"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89888" indent="-182880" algn="l" rtl="0" eaLnBrk="1" latinLnBrk="0" hangingPunct="1">
        <a:spcBef>
          <a:spcPts val="300"/>
        </a:spcBef>
        <a:buClr>
          <a:schemeClr val="tx1">
            <a:lumMod val="65000"/>
            <a:lumOff val="35000"/>
          </a:schemeClr>
        </a:buClr>
        <a:buFont typeface="Arial" pitchFamily="34" charset="0"/>
        <a:buChar char="•"/>
        <a:defRPr kumimoji="0"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05747C4-895B-4620-9B18-4160E5FF1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9827EE-EED8-448F-82DB-E25D30B37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098E17-E79D-40A6-BB31-5CB5EF233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8DBB9-BDE5-45D4-AB7E-DD19D44DB3CE}" type="datetimeFigureOut">
              <a:rPr lang="de-DE" smtClean="0"/>
              <a:t>07.07.2026</a:t>
            </a:fld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DC2483-053F-41DF-92ED-851ECAFC4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8A684-B569-48B6-BE5C-85E324F300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87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player.org/185507492-Was-heisst-guter-geschichtsunterricht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bbw.kultus-bw.de/site/pbs-bw-km-root/get/documents_E1817125163/KULTUS.Dachmandant/KULTUS/Dienststellen/ibbw/Empirische%20Bildungsforschung/Programme-und-Projekte/Unterrichtsfeedbackbogen/IBBW_Unterrichtsfeedbackbogen_Juni%202021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de/photos/weltkarte-kompass-antik-navigation-429784/" TargetMode="Externa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users/schaeffler-39570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CAD7D291-62C5-C25F-8496-A1EF18E27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563" y="4797151"/>
            <a:ext cx="7981869" cy="794073"/>
          </a:xfrm>
        </p:spPr>
        <p:txBody>
          <a:bodyPr>
            <a:normAutofit lnSpcReduction="10000"/>
          </a:bodyPr>
          <a:lstStyle/>
          <a:p>
            <a:pPr algn="ctr"/>
            <a:r>
              <a:rPr lang="de-DE" sz="2400" dirty="0">
                <a:latin typeface="+mn-lt"/>
                <a:cs typeface="Calibri" panose="020F0502020204030204" pitchFamily="34" charset="0"/>
              </a:rPr>
              <a:t>Bernhard Geiger, Michael Hoffmann, Armin Koch, Gerhild Löffler, Petra Manker, Stefan Schipperges</a:t>
            </a:r>
            <a:endParaRPr lang="de-DE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B849109-564F-0DC6-AB32-DBE2E1BB4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www.zsl-bw.de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BF86ECE-1F69-D1E2-5E81-74190E2FBC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217CD7-B80F-41AC-80A1-96685E759953}" type="datetime1">
              <a:rPr lang="de-DE" smtClean="0"/>
              <a:t>07.07.2026</a:t>
            </a:fld>
            <a:endParaRPr lang="de-DE" dirty="0"/>
          </a:p>
        </p:txBody>
      </p:sp>
      <p:sp useBgFill="1">
        <p:nvSpPr>
          <p:cNvPr id="6" name="Titel 5">
            <a:extLst>
              <a:ext uri="{FF2B5EF4-FFF2-40B4-BE49-F238E27FC236}">
                <a16:creationId xmlns:a16="http://schemas.microsoft.com/office/drawing/2014/main" id="{49E545D2-DE9D-A87B-BCDC-2AC988AD0D2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57200" y="925969"/>
            <a:ext cx="8332788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de-DE" sz="5400" b="1" dirty="0"/>
              <a:t>Geschichte wirksam(er) unterrichten</a:t>
            </a:r>
            <a:endParaRPr lang="de-DE" sz="5400" dirty="0"/>
          </a:p>
          <a:p>
            <a:pPr algn="ctr"/>
            <a:endParaRPr lang="de-DE" sz="2000" dirty="0"/>
          </a:p>
          <a:p>
            <a:pPr algn="ctr"/>
            <a:r>
              <a:rPr lang="de-DE" sz="2000" dirty="0"/>
              <a:t>Bad Wildbad, 26.-28.02.2024</a:t>
            </a:r>
          </a:p>
          <a:p>
            <a:pPr algn="ctr"/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312038537"/>
      </p:ext>
    </p:extLst>
  </p:cSld>
  <p:clrMapOvr>
    <a:masterClrMapping/>
  </p:clrMapOvr>
  <p:transition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nkblase: wolkenförmig 1">
            <a:extLst>
              <a:ext uri="{FF2B5EF4-FFF2-40B4-BE49-F238E27FC236}">
                <a16:creationId xmlns:a16="http://schemas.microsoft.com/office/drawing/2014/main" id="{CB9EF3AB-BA3F-86B7-E099-AD4FB1A58B54}"/>
              </a:ext>
            </a:extLst>
          </p:cNvPr>
          <p:cNvSpPr/>
          <p:nvPr/>
        </p:nvSpPr>
        <p:spPr>
          <a:xfrm>
            <a:off x="3275857" y="943917"/>
            <a:ext cx="3096344" cy="2384389"/>
          </a:xfrm>
          <a:prstGeom prst="cloudCallout">
            <a:avLst>
              <a:gd name="adj1" fmla="val -84146"/>
              <a:gd name="adj2" fmla="val -635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Was macht meinen Geschichts-unterricht  wirksam(er)?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A1F9F4F-E1E1-CD29-2EBA-C1B5CA72FE2F}"/>
              </a:ext>
            </a:extLst>
          </p:cNvPr>
          <p:cNvSpPr txBox="1"/>
          <p:nvPr/>
        </p:nvSpPr>
        <p:spPr>
          <a:xfrm>
            <a:off x="3858022" y="3803476"/>
            <a:ext cx="1860005" cy="523220"/>
          </a:xfrm>
          <a:prstGeom prst="rect">
            <a:avLst/>
          </a:prstGeom>
          <a:solidFill>
            <a:srgbClr val="B700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FFC000"/>
                </a:solidFill>
              </a:rPr>
              <a:t>oder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E432F91-8A31-8607-76EB-9BBAC79BBEBA}"/>
              </a:ext>
            </a:extLst>
          </p:cNvPr>
          <p:cNvSpPr txBox="1"/>
          <p:nvPr/>
        </p:nvSpPr>
        <p:spPr>
          <a:xfrm>
            <a:off x="1043608" y="2276872"/>
            <a:ext cx="1860005" cy="523220"/>
          </a:xfrm>
          <a:prstGeom prst="rect">
            <a:avLst/>
          </a:prstGeom>
          <a:solidFill>
            <a:srgbClr val="B700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FFC000"/>
                </a:solidFill>
              </a:rPr>
              <a:t>1. These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29F9B60-88F2-52E4-B86E-C7F51322F2E4}"/>
              </a:ext>
            </a:extLst>
          </p:cNvPr>
          <p:cNvSpPr txBox="1"/>
          <p:nvPr/>
        </p:nvSpPr>
        <p:spPr>
          <a:xfrm>
            <a:off x="6744445" y="2290622"/>
            <a:ext cx="1860005" cy="523220"/>
          </a:xfrm>
          <a:prstGeom prst="rect">
            <a:avLst/>
          </a:prstGeom>
          <a:solidFill>
            <a:srgbClr val="B700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FFC000"/>
                </a:solidFill>
              </a:rPr>
              <a:t>2. These </a:t>
            </a:r>
          </a:p>
        </p:txBody>
      </p:sp>
      <p:pic>
        <p:nvPicPr>
          <p:cNvPr id="1030" name="Picture 6" descr="Grüne Karte - PNG All">
            <a:extLst>
              <a:ext uri="{FF2B5EF4-FFF2-40B4-BE49-F238E27FC236}">
                <a16:creationId xmlns:a16="http://schemas.microsoft.com/office/drawing/2014/main" id="{52A33697-C932-03CF-F410-FE2C6FB02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722" y="2976696"/>
            <a:ext cx="2089449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te Karte – Wikipedia">
            <a:extLst>
              <a:ext uri="{FF2B5EF4-FFF2-40B4-BE49-F238E27FC236}">
                <a16:creationId xmlns:a16="http://schemas.microsoft.com/office/drawing/2014/main" id="{47991A28-2A6C-66FB-572D-F25E72258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46" y="2886696"/>
            <a:ext cx="2076867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2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prechblase: rechteckig mit abgerundeten Ecken 8">
            <a:extLst>
              <a:ext uri="{FF2B5EF4-FFF2-40B4-BE49-F238E27FC236}">
                <a16:creationId xmlns:a16="http://schemas.microsoft.com/office/drawing/2014/main" id="{46A37826-F20E-E65E-59DF-16812FF81741}"/>
              </a:ext>
            </a:extLst>
          </p:cNvPr>
          <p:cNvSpPr/>
          <p:nvPr/>
        </p:nvSpPr>
        <p:spPr>
          <a:xfrm>
            <a:off x="1825467" y="365271"/>
            <a:ext cx="2071725" cy="1076053"/>
          </a:xfrm>
          <a:prstGeom prst="wedgeRoundRectCallout">
            <a:avLst>
              <a:gd name="adj1" fmla="val 23941"/>
              <a:gd name="adj2" fmla="val 8256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Hausaufgaben oder keine</a:t>
            </a:r>
          </a:p>
        </p:txBody>
      </p:sp>
      <p:sp>
        <p:nvSpPr>
          <p:cNvPr id="10" name="Sprechblase: rechteckig mit abgerundeten Ecken 9">
            <a:extLst>
              <a:ext uri="{FF2B5EF4-FFF2-40B4-BE49-F238E27FC236}">
                <a16:creationId xmlns:a16="http://schemas.microsoft.com/office/drawing/2014/main" id="{12AE5031-B3BF-CE7C-189D-3AACA1081B7B}"/>
              </a:ext>
            </a:extLst>
          </p:cNvPr>
          <p:cNvSpPr/>
          <p:nvPr/>
        </p:nvSpPr>
        <p:spPr>
          <a:xfrm>
            <a:off x="349117" y="1586223"/>
            <a:ext cx="2088231" cy="881743"/>
          </a:xfrm>
          <a:prstGeom prst="wedgeRoundRectCallout">
            <a:avLst>
              <a:gd name="adj1" fmla="val 65790"/>
              <a:gd name="adj2" fmla="val 4398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Ulrich Herbert oder Waltraud Schreiber</a:t>
            </a:r>
          </a:p>
        </p:txBody>
      </p:sp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102A9C89-C51E-B7EE-F232-460F4F16F8EF}"/>
              </a:ext>
            </a:extLst>
          </p:cNvPr>
          <p:cNvSpPr/>
          <p:nvPr/>
        </p:nvSpPr>
        <p:spPr>
          <a:xfrm>
            <a:off x="285490" y="4334943"/>
            <a:ext cx="2289266" cy="881743"/>
          </a:xfrm>
          <a:prstGeom prst="wedgeRoundRectCallout">
            <a:avLst>
              <a:gd name="adj1" fmla="val 71372"/>
              <a:gd name="adj2" fmla="val -50017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/>
              <a:t>Histotainment</a:t>
            </a:r>
            <a:r>
              <a:rPr lang="de-DE" b="1" dirty="0"/>
              <a:t> oder Quellenanalyse</a:t>
            </a:r>
          </a:p>
        </p:txBody>
      </p:sp>
      <p:sp>
        <p:nvSpPr>
          <p:cNvPr id="13" name="Sprechblase: rechteckig mit abgerundeten Ecken 12">
            <a:extLst>
              <a:ext uri="{FF2B5EF4-FFF2-40B4-BE49-F238E27FC236}">
                <a16:creationId xmlns:a16="http://schemas.microsoft.com/office/drawing/2014/main" id="{ED9CCEE6-F64A-3D35-551C-8BE9D7B31D92}"/>
              </a:ext>
            </a:extLst>
          </p:cNvPr>
          <p:cNvSpPr/>
          <p:nvPr/>
        </p:nvSpPr>
        <p:spPr>
          <a:xfrm>
            <a:off x="6832713" y="2103120"/>
            <a:ext cx="1977349" cy="1325880"/>
          </a:xfrm>
          <a:prstGeom prst="wedgeRoundRectCallout">
            <a:avLst>
              <a:gd name="adj1" fmla="val -66880"/>
              <a:gd name="adj2" fmla="val 9959"/>
              <a:gd name="adj3" fmla="val 16667"/>
            </a:avLst>
          </a:prstGeom>
          <a:solidFill>
            <a:schemeClr val="accent3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C000"/>
                </a:solidFill>
              </a:rPr>
              <a:t>Fotographien oder Texte</a:t>
            </a:r>
          </a:p>
        </p:txBody>
      </p:sp>
      <p:sp>
        <p:nvSpPr>
          <p:cNvPr id="14" name="Sprechblase: rechteckig mit abgerundeten Ecken 13">
            <a:extLst>
              <a:ext uri="{FF2B5EF4-FFF2-40B4-BE49-F238E27FC236}">
                <a16:creationId xmlns:a16="http://schemas.microsoft.com/office/drawing/2014/main" id="{488593D6-B6FB-35E8-9202-E3F812C998FA}"/>
              </a:ext>
            </a:extLst>
          </p:cNvPr>
          <p:cNvSpPr/>
          <p:nvPr/>
        </p:nvSpPr>
        <p:spPr>
          <a:xfrm>
            <a:off x="179512" y="5674866"/>
            <a:ext cx="3096344" cy="860669"/>
          </a:xfrm>
          <a:prstGeom prst="wedgeRoundRectCallout">
            <a:avLst>
              <a:gd name="adj1" fmla="val 55269"/>
              <a:gd name="adj2" fmla="val -137306"/>
              <a:gd name="adj3" fmla="val 16667"/>
            </a:avLst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Gegenwartsbezug oder historische Kenntnisse</a:t>
            </a:r>
          </a:p>
        </p:txBody>
      </p:sp>
      <p:sp>
        <p:nvSpPr>
          <p:cNvPr id="15" name="Sprechblase: rechteckig mit abgerundeten Ecken 14">
            <a:extLst>
              <a:ext uri="{FF2B5EF4-FFF2-40B4-BE49-F238E27FC236}">
                <a16:creationId xmlns:a16="http://schemas.microsoft.com/office/drawing/2014/main" id="{27060D40-CA37-FDED-97D4-ACDD3D9C54A9}"/>
              </a:ext>
            </a:extLst>
          </p:cNvPr>
          <p:cNvSpPr/>
          <p:nvPr/>
        </p:nvSpPr>
        <p:spPr>
          <a:xfrm>
            <a:off x="4607904" y="320555"/>
            <a:ext cx="1404258" cy="1084325"/>
          </a:xfrm>
          <a:prstGeom prst="wedgeRoundRectCallout">
            <a:avLst>
              <a:gd name="adj1" fmla="val -45512"/>
              <a:gd name="adj2" fmla="val 976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Lernen oder Denken</a:t>
            </a:r>
          </a:p>
        </p:txBody>
      </p:sp>
      <p:sp>
        <p:nvSpPr>
          <p:cNvPr id="16" name="Sprechblase: rechteckig mit abgerundeten Ecken 15">
            <a:extLst>
              <a:ext uri="{FF2B5EF4-FFF2-40B4-BE49-F238E27FC236}">
                <a16:creationId xmlns:a16="http://schemas.microsoft.com/office/drawing/2014/main" id="{135D60AA-75CF-BE93-E99D-771AD4D7B616}"/>
              </a:ext>
            </a:extLst>
          </p:cNvPr>
          <p:cNvSpPr/>
          <p:nvPr/>
        </p:nvSpPr>
        <p:spPr>
          <a:xfrm>
            <a:off x="3635896" y="5013176"/>
            <a:ext cx="2088232" cy="860669"/>
          </a:xfrm>
          <a:prstGeom prst="wedgeRoundRectCallout">
            <a:avLst>
              <a:gd name="adj1" fmla="val 9521"/>
              <a:gd name="adj2" fmla="val -10316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queere Themen oder Wartburgfest</a:t>
            </a:r>
          </a:p>
        </p:txBody>
      </p:sp>
      <p:sp>
        <p:nvSpPr>
          <p:cNvPr id="17" name="Sprechblase: rechteckig mit abgerundeten Ecken 16">
            <a:extLst>
              <a:ext uri="{FF2B5EF4-FFF2-40B4-BE49-F238E27FC236}">
                <a16:creationId xmlns:a16="http://schemas.microsoft.com/office/drawing/2014/main" id="{DF18E137-C2CF-558A-3955-F80B5DDBDB54}"/>
              </a:ext>
            </a:extLst>
          </p:cNvPr>
          <p:cNvSpPr/>
          <p:nvPr/>
        </p:nvSpPr>
        <p:spPr>
          <a:xfrm>
            <a:off x="626585" y="2761696"/>
            <a:ext cx="1448883" cy="975526"/>
          </a:xfrm>
          <a:prstGeom prst="wedgeRoundRectCallout">
            <a:avLst>
              <a:gd name="adj1" fmla="val 80036"/>
              <a:gd name="adj2" fmla="val -2642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Tafel oder iPad</a:t>
            </a:r>
          </a:p>
        </p:txBody>
      </p:sp>
      <p:sp>
        <p:nvSpPr>
          <p:cNvPr id="2" name="Denkblase: wolkenförmig 1">
            <a:extLst>
              <a:ext uri="{FF2B5EF4-FFF2-40B4-BE49-F238E27FC236}">
                <a16:creationId xmlns:a16="http://schemas.microsoft.com/office/drawing/2014/main" id="{CB9EF3AB-BA3F-86B7-E099-AD4FB1A58B54}"/>
              </a:ext>
            </a:extLst>
          </p:cNvPr>
          <p:cNvSpPr/>
          <p:nvPr/>
        </p:nvSpPr>
        <p:spPr>
          <a:xfrm>
            <a:off x="2603200" y="1995602"/>
            <a:ext cx="3897809" cy="2384389"/>
          </a:xfrm>
          <a:prstGeom prst="cloudCallout">
            <a:avLst>
              <a:gd name="adj1" fmla="val -8463"/>
              <a:gd name="adj2" fmla="val -930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Was macht meinen Geschichtsunter-</a:t>
            </a:r>
            <a:r>
              <a:rPr lang="de-DE" sz="2000" b="1" dirty="0" err="1"/>
              <a:t>richt</a:t>
            </a:r>
            <a:r>
              <a:rPr lang="de-DE" sz="2000" b="1" dirty="0"/>
              <a:t>  wirksam(er)?</a:t>
            </a:r>
          </a:p>
        </p:txBody>
      </p:sp>
      <p:sp>
        <p:nvSpPr>
          <p:cNvPr id="3" name="Sprechblase: rechteckig mit abgerundeten Ecken 2">
            <a:extLst>
              <a:ext uri="{FF2B5EF4-FFF2-40B4-BE49-F238E27FC236}">
                <a16:creationId xmlns:a16="http://schemas.microsoft.com/office/drawing/2014/main" id="{66F5522F-4A6B-BADF-9125-9E334A89A8ED}"/>
              </a:ext>
            </a:extLst>
          </p:cNvPr>
          <p:cNvSpPr/>
          <p:nvPr/>
        </p:nvSpPr>
        <p:spPr>
          <a:xfrm>
            <a:off x="6335688" y="3670203"/>
            <a:ext cx="2700808" cy="860669"/>
          </a:xfrm>
          <a:prstGeom prst="wedgeRoundRectCallout">
            <a:avLst>
              <a:gd name="adj1" fmla="val -65807"/>
              <a:gd name="adj2" fmla="val 98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Lehrervortrag 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oder anspruchsvolle Lernaufgaben</a:t>
            </a:r>
          </a:p>
        </p:txBody>
      </p:sp>
      <p:sp>
        <p:nvSpPr>
          <p:cNvPr id="4" name="Sprechblase: rechteckig mit abgerundeten Ecken 3">
            <a:extLst>
              <a:ext uri="{FF2B5EF4-FFF2-40B4-BE49-F238E27FC236}">
                <a16:creationId xmlns:a16="http://schemas.microsoft.com/office/drawing/2014/main" id="{49E02DD0-B0B0-4D14-A47C-F86A7897D3E5}"/>
              </a:ext>
            </a:extLst>
          </p:cNvPr>
          <p:cNvSpPr/>
          <p:nvPr/>
        </p:nvSpPr>
        <p:spPr>
          <a:xfrm>
            <a:off x="6012162" y="5106991"/>
            <a:ext cx="2952326" cy="1454532"/>
          </a:xfrm>
          <a:prstGeom prst="wedgeRoundRectCallout">
            <a:avLst>
              <a:gd name="adj1" fmla="val -55641"/>
              <a:gd name="adj2" fmla="val -8380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personale oder kategoriale</a:t>
            </a:r>
          </a:p>
          <a:p>
            <a:pPr algn="ctr"/>
            <a:r>
              <a:rPr lang="de-DE" b="1" dirty="0">
                <a:solidFill>
                  <a:schemeClr val="tx1"/>
                </a:solidFill>
              </a:rPr>
              <a:t>Problemorientierung</a:t>
            </a:r>
          </a:p>
        </p:txBody>
      </p:sp>
      <p:sp>
        <p:nvSpPr>
          <p:cNvPr id="5" name="Sprechblase: rechteckig mit abgerundeten Ecken 4">
            <a:extLst>
              <a:ext uri="{FF2B5EF4-FFF2-40B4-BE49-F238E27FC236}">
                <a16:creationId xmlns:a16="http://schemas.microsoft.com/office/drawing/2014/main" id="{EAFE8914-ED35-DF3A-D624-0D4E52324E20}"/>
              </a:ext>
            </a:extLst>
          </p:cNvPr>
          <p:cNvSpPr/>
          <p:nvPr/>
        </p:nvSpPr>
        <p:spPr>
          <a:xfrm>
            <a:off x="6156176" y="382679"/>
            <a:ext cx="1807739" cy="1407545"/>
          </a:xfrm>
          <a:prstGeom prst="wedgeRoundRectCallout">
            <a:avLst>
              <a:gd name="adj1" fmla="val -45471"/>
              <a:gd name="adj2" fmla="val 7755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/>
              <a:t>Formatives Feedback oder Klassen-arbeiten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777CE1C-4834-80B2-8158-93961E486B3A}"/>
              </a:ext>
            </a:extLst>
          </p:cNvPr>
          <p:cNvSpPr txBox="1"/>
          <p:nvPr/>
        </p:nvSpPr>
        <p:spPr>
          <a:xfrm>
            <a:off x="-22867" y="-6994"/>
            <a:ext cx="1137622" cy="1477328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dirty="0"/>
              <a:t>1. These</a:t>
            </a:r>
          </a:p>
          <a:p>
            <a:pPr marL="342900" indent="-342900" algn="ctr">
              <a:buAutoNum type="arabicPeriod"/>
            </a:pPr>
            <a:endParaRPr lang="de-DE" dirty="0"/>
          </a:p>
          <a:p>
            <a:pPr marL="342900" indent="-342900" algn="ctr">
              <a:buAutoNum type="arabicPeriod"/>
            </a:pP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79127A1-4369-0ED0-6D68-FD5F35EFEA8A}"/>
              </a:ext>
            </a:extLst>
          </p:cNvPr>
          <p:cNvSpPr txBox="1"/>
          <p:nvPr/>
        </p:nvSpPr>
        <p:spPr>
          <a:xfrm>
            <a:off x="8029245" y="0"/>
            <a:ext cx="1137622" cy="1477328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>
            <a:spAutoFit/>
          </a:bodyPr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dirty="0"/>
              <a:t>2. These</a:t>
            </a:r>
          </a:p>
          <a:p>
            <a:pPr marL="342900" indent="-342900" algn="ctr">
              <a:buAutoNum type="arabicPeriod"/>
            </a:pPr>
            <a:endParaRPr lang="de-DE" dirty="0"/>
          </a:p>
          <a:p>
            <a:pPr marL="342900" indent="-342900" algn="ctr"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252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142FCD8-78FE-5B9C-913C-4BD218EA8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870" y="44624"/>
            <a:ext cx="5480218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9530" y="1340768"/>
            <a:ext cx="3579605" cy="1368152"/>
          </a:xfrm>
          <a:noFill/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3200" b="1" dirty="0">
                <a:solidFill>
                  <a:schemeClr val="tx1"/>
                </a:solidFill>
              </a:rPr>
              <a:t>Geschichte wirksam(er) unterrichten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ECC56A68-3816-48E2-B78B-86D9C47CE141}"/>
              </a:ext>
            </a:extLst>
          </p:cNvPr>
          <p:cNvSpPr txBox="1">
            <a:spLocks/>
          </p:cNvSpPr>
          <p:nvPr/>
        </p:nvSpPr>
        <p:spPr>
          <a:xfrm>
            <a:off x="660361" y="5229200"/>
            <a:ext cx="8107189" cy="360000"/>
          </a:xfrm>
          <a:prstGeom prst="rect">
            <a:avLst/>
          </a:prstGeom>
        </p:spPr>
        <p:txBody>
          <a:bodyPr vert="horz"/>
          <a:lstStyle>
            <a:defPPr>
              <a:defRPr lang="de-DE"/>
            </a:defPPr>
            <a:lvl1pPr marL="0" algn="l" defTabSz="914400" rtl="0" eaLnBrk="1" latinLnBrk="0" hangingPunct="1">
              <a:defRPr kumimoji="0" sz="800" kern="12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84708163"/>
      </p:ext>
    </p:extLst>
  </p:cSld>
  <p:clrMapOvr>
    <a:masterClrMapping/>
  </p:clrMapOvr>
  <p:transition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4C71AE4-637E-07F4-051E-8086CFAB2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767" y="1770598"/>
            <a:ext cx="6495038" cy="461073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14F19B-4342-DCA2-1190-F5D1321DC377}"/>
              </a:ext>
            </a:extLst>
          </p:cNvPr>
          <p:cNvSpPr txBox="1"/>
          <p:nvPr/>
        </p:nvSpPr>
        <p:spPr>
          <a:xfrm>
            <a:off x="2519772" y="6381328"/>
            <a:ext cx="4104456" cy="369332"/>
          </a:xfrm>
          <a:prstGeom prst="rect">
            <a:avLst/>
          </a:prstGeom>
          <a:solidFill>
            <a:srgbClr val="FFFDE9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© Gerhild Löffler und Beneke Traub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8E33DF-AE6D-2779-3159-B4D8DDF86E84}"/>
              </a:ext>
            </a:extLst>
          </p:cNvPr>
          <p:cNvSpPr txBox="1">
            <a:spLocks/>
          </p:cNvSpPr>
          <p:nvPr/>
        </p:nvSpPr>
        <p:spPr>
          <a:xfrm>
            <a:off x="611560" y="620688"/>
            <a:ext cx="8229600" cy="576064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ea typeface="+mj-ea"/>
                <a:cs typeface="+mj-cs"/>
              </a:defRPr>
            </a:lvl1pPr>
          </a:lstStyle>
          <a:p>
            <a:r>
              <a:rPr lang="de-DE" b="1"/>
              <a:t>Was ist wirksam(er) Unterricht?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590067409"/>
      </p:ext>
    </p:extLst>
  </p:cSld>
  <p:clrMapOvr>
    <a:masterClrMapping/>
  </p:clrMapOvr>
  <p:transition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BAF5F2-2CB0-C156-B963-2ADD6C39E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800" i="1" dirty="0"/>
              <a:t>- ist nicht durch ein bestimmtes Vorgehen gekennzeichnet, sondern besteht aus der gelungenen Kombination verschiedener Gestaltungselemente</a:t>
            </a:r>
          </a:p>
          <a:p>
            <a:pPr marL="0" indent="0">
              <a:buNone/>
            </a:pPr>
            <a:endParaRPr lang="de-DE" sz="2800" i="1" dirty="0"/>
          </a:p>
          <a:p>
            <a:pPr marL="0" indent="0">
              <a:buNone/>
            </a:pPr>
            <a:r>
              <a:rPr lang="de-DE" sz="2800" i="1" dirty="0">
                <a:sym typeface="Wingdings" panose="05000000000000000000" pitchFamily="2" charset="2"/>
              </a:rPr>
              <a:t> </a:t>
            </a:r>
            <a:r>
              <a:rPr lang="de-DE" sz="2800" i="1" dirty="0"/>
              <a:t>„Orchestrierung“ diverser Strategien</a:t>
            </a:r>
          </a:p>
          <a:p>
            <a:pPr marL="0" indent="0" algn="r">
              <a:buNone/>
            </a:pPr>
            <a:endParaRPr lang="de-D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de-DE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(siehe auch Kunter, Mareike: Multiple Ziele im Mathematikunterricht. New York/ Waxmann 2005, S. 92)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3A8782-5B32-2D82-D223-C6A14FC7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Was ist wirksam(er) Unterricht?</a:t>
            </a:r>
          </a:p>
        </p:txBody>
      </p:sp>
    </p:spTree>
    <p:extLst>
      <p:ext uri="{BB962C8B-B14F-4D97-AF65-F5344CB8AC3E}">
        <p14:creationId xmlns:p14="http://schemas.microsoft.com/office/powerpoint/2010/main" val="3785977117"/>
      </p:ext>
    </p:extLst>
  </p:cSld>
  <p:clrMapOvr>
    <a:masterClrMapping/>
  </p:clrMapOvr>
  <p:transition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BAF5F2-2CB0-C156-B963-2ADD6C39E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2800" i="1" dirty="0"/>
              <a:t>- lässt sich daran festmachen, inwieweit es Lehrkräften gelingt, bei Schülerinnen und Schülern Lernprozesse anzustoßen und aufrecht zu erhalten, die zu den gewünschten Lerneffekten führen</a:t>
            </a:r>
          </a:p>
          <a:p>
            <a:pPr marL="0" indent="0">
              <a:buNone/>
            </a:pPr>
            <a:endParaRPr lang="de-DE" sz="2800" i="1" dirty="0"/>
          </a:p>
          <a:p>
            <a:pPr marL="0" indent="0">
              <a:buNone/>
            </a:pPr>
            <a:r>
              <a:rPr lang="de-DE" sz="2800" i="1" dirty="0">
                <a:sym typeface="Wingdings" panose="05000000000000000000" pitchFamily="2" charset="2"/>
              </a:rPr>
              <a:t> Erreichen gewünschter </a:t>
            </a:r>
            <a:r>
              <a:rPr lang="de-DE" sz="2800" i="1" dirty="0" err="1">
                <a:sym typeface="Wingdings" panose="05000000000000000000" pitchFamily="2" charset="2"/>
              </a:rPr>
              <a:t>Lenreffekte</a:t>
            </a:r>
            <a:endParaRPr lang="de-DE" sz="2800" i="1" dirty="0"/>
          </a:p>
          <a:p>
            <a:pPr marL="0" indent="0" algn="r">
              <a:buNone/>
            </a:pPr>
            <a:endParaRPr lang="de-D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de-DE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(siehe auch Bertram, Christiane: Entwicklung 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standardisierter Testinstrumente zur Erfassung der Wirksamkeit von Geschichtsunterricht, in: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Thünemann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Holger; Zülsdorf-Kersting, Meik (Hrsg.): Methoden geschichtsdidaktischer Unterrichtsforschung, Schwalbach/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2016 (Geschichtsunterricht erforschen 5), S. 63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3A8782-5B32-2D82-D223-C6A14FC7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Was ist wirksam(er) Unterricht?</a:t>
            </a:r>
          </a:p>
        </p:txBody>
      </p:sp>
    </p:spTree>
    <p:extLst>
      <p:ext uri="{BB962C8B-B14F-4D97-AF65-F5344CB8AC3E}">
        <p14:creationId xmlns:p14="http://schemas.microsoft.com/office/powerpoint/2010/main" val="1988436435"/>
      </p:ext>
    </p:extLst>
  </p:cSld>
  <p:clrMapOvr>
    <a:masterClrMapping/>
  </p:clrMapOvr>
  <p:transition>
    <p:pull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BAF5F2-2CB0-C156-B963-2ADD6C39E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836551"/>
            <a:ext cx="7941433" cy="5476560"/>
          </a:xfrm>
        </p:spPr>
        <p:txBody>
          <a:bodyPr>
            <a:noAutofit/>
          </a:bodyPr>
          <a:lstStyle/>
          <a:p>
            <a:pPr marL="288000" indent="-360000">
              <a:buNone/>
            </a:pPr>
            <a:r>
              <a:rPr lang="de-DE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Bertram, Christiane (2016): Entwicklung standardisierter Testinstrumente zur Erfassung der Wirksamkeit von 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Geschichtsunterricht, in: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Thünemann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, Holger/ Zülsdorf-Kersting, Meik (Hrsg.): Methoden geschichtsdidaktischer Unterrichtsforschung, Schwalbach/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Ts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. (Geschichtsunterricht erforschen 5), S. 63-88</a:t>
            </a: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Fauth, Benjamin/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Leuders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, Timo (2018): Kognitive Aktivierung im Unterricht. Wirksamer Unterricht – Band 2. Stuttgart: Landesinstitut für Schulentwicklung</a:t>
            </a: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Fenn, Monika/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Zülsdorf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-Kerstin, Meik (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Hgg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) (Neuauflage 2023): Geschichts-Didaktik. Praxishandbuch für die Sekundarstufe I und II</a:t>
            </a: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Gawatz, Andreas/ Zodel, Andreas: Problemorientierte Unterrichtsplanung – Eine Garantie für wirksamen Geschichtsunterricht?, in: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Ders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./ Stürmer, Kathleen (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Hg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.): Kognitive Aktivierung im Unterricht. Befunde der Bildungsforschung und fachspezifische Zugänge, Braunschweig 2019, S. 104 –121.</a:t>
            </a: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Kuchler, Christian/ Sommer, Andreas (Hgg.) (2018): Wirksamer Geschichtsunterricht. Unterrichtspraxis: Perspektiven von Expertinnen und Experten,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Baltmannsweile</a:t>
            </a:r>
            <a:endParaRPr lang="de-DE" sz="1400" dirty="0">
              <a:latin typeface="+mn-lt"/>
              <a:cs typeface="Times New Roman" panose="02020603050405020304" pitchFamily="18" charset="0"/>
            </a:endParaRP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Meyer-Hamme, Johannes/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Thünemann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, Holger/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Zülsdorf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-Kerstin, Meik (2012): Was heißt guter Geschichtsunterricht? Perspektiven im Vergleich, Schwalbach/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Ts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. (</a:t>
            </a:r>
            <a:r>
              <a:rPr lang="de-DE" sz="1400" dirty="0">
                <a:latin typeface="+mn-lt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https://docplayer.org/185507492-Was-heisst-guter-geschichtsunterricht.html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 )</a:t>
            </a: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Trautwein, Ulrich/ Bertram, Christiane/ von Borries, Bodo/ Brauch, Nicola/ Hirsch, Matthias/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Klausmeier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, Kathrin/ Körber, Andreas/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Kühberger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, Christoph et al. (2017): Kompetenzen historischen Denkens erfassen. Konzeption. Operationalisierung und Befunde des Projekts "Historical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Thinking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 -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Competencies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 in 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History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" (</a:t>
            </a:r>
            <a:r>
              <a:rPr lang="de-DE" sz="1400" dirty="0" err="1">
                <a:latin typeface="+mn-lt"/>
                <a:cs typeface="Times New Roman" panose="02020603050405020304" pitchFamily="18" charset="0"/>
              </a:rPr>
              <a:t>HiTCH</a:t>
            </a:r>
            <a:r>
              <a:rPr lang="de-DE" sz="1400" dirty="0">
                <a:latin typeface="+mn-lt"/>
                <a:cs typeface="Times New Roman" panose="02020603050405020304" pitchFamily="18" charset="0"/>
              </a:rPr>
              <a:t>), Münster-New York (Waxmann)</a:t>
            </a:r>
          </a:p>
          <a:p>
            <a:pPr marL="288000" indent="-360000">
              <a:buNone/>
            </a:pPr>
            <a:r>
              <a:rPr lang="de-DE" sz="1400" dirty="0">
                <a:latin typeface="+mn-lt"/>
                <a:cs typeface="Times New Roman" panose="02020603050405020304" pitchFamily="18" charset="0"/>
              </a:rPr>
              <a:t>Trautwein, Ulrich/ Sliwka, Anne/ Dehmel, Alexandra (²2022): Grundlagen für einen wirksamen Unterricht (=Wirksamer Unterricht 1), Stuttgart.</a:t>
            </a:r>
          </a:p>
          <a:p>
            <a:pPr marL="180000" indent="-360000">
              <a:buNone/>
            </a:pPr>
            <a:endParaRPr lang="de-DE" sz="1400" dirty="0">
              <a:latin typeface="+mn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3A8782-5B32-2D82-D223-C6A14FC7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402688"/>
            <a:ext cx="7807761" cy="290008"/>
          </a:xfrm>
        </p:spPr>
        <p:txBody>
          <a:bodyPr>
            <a:noAutofit/>
          </a:bodyPr>
          <a:lstStyle/>
          <a:p>
            <a:r>
              <a:rPr lang="de-DE" sz="2400" b="1" dirty="0"/>
              <a:t>Literaturhinweise</a:t>
            </a:r>
          </a:p>
        </p:txBody>
      </p:sp>
    </p:spTree>
    <p:extLst>
      <p:ext uri="{BB962C8B-B14F-4D97-AF65-F5344CB8AC3E}">
        <p14:creationId xmlns:p14="http://schemas.microsoft.com/office/powerpoint/2010/main" val="2504228342"/>
      </p:ext>
    </p:extLst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042A05-3461-2A78-0B5F-755E0ECD4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800" dirty="0"/>
              <a:t>„guter“ Geschichtsunterricht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AAD85E-328E-E44D-0C81-24576AB538A3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de-DE" sz="1800" dirty="0"/>
              <a:t>„wirksamer“ Geschichtsunterricht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2794B3D-39E6-4F48-A146-D7A842148B50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dirty="0"/>
              <a:t>Qualität </a:t>
            </a:r>
          </a:p>
          <a:p>
            <a:pPr>
              <a:spcBef>
                <a:spcPts val="600"/>
              </a:spcBef>
            </a:pPr>
            <a:r>
              <a:rPr lang="de-DE" dirty="0"/>
              <a:t>erinnerungskulturelle Ausrichtung</a:t>
            </a:r>
          </a:p>
          <a:p>
            <a:pPr>
              <a:spcBef>
                <a:spcPts val="600"/>
              </a:spcBef>
            </a:pPr>
            <a:r>
              <a:rPr lang="de-DE" dirty="0">
                <a:sym typeface="Wingdings" panose="05000000000000000000" pitchFamily="2" charset="2"/>
              </a:rPr>
              <a:t>Input durch Lehrperson (</a:t>
            </a:r>
            <a:r>
              <a:rPr lang="de-DE" dirty="0"/>
              <a:t>fundierte Basis an historischen Kenntnissen)</a:t>
            </a:r>
          </a:p>
          <a:p>
            <a:pPr>
              <a:spcBef>
                <a:spcPts val="600"/>
              </a:spcBef>
            </a:pPr>
            <a:endParaRPr lang="de-DE" dirty="0"/>
          </a:p>
          <a:p>
            <a:pPr marL="109728" indent="0">
              <a:spcBef>
                <a:spcPts val="600"/>
              </a:spcBef>
              <a:buNone/>
            </a:pPr>
            <a:r>
              <a:rPr lang="de-DE" dirty="0">
                <a:sym typeface="Wingdings" panose="05000000000000000000" pitchFamily="2" charset="2"/>
              </a:rPr>
              <a:t> Verfügungswissen, Orientierungswissen</a:t>
            </a:r>
          </a:p>
          <a:p>
            <a:endParaRPr lang="de-DE" dirty="0"/>
          </a:p>
          <a:p>
            <a:pPr marL="109728" indent="0">
              <a:buNone/>
            </a:pPr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EE0A07A-3BB5-0666-FD46-46EAA58D635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dirty="0"/>
              <a:t>Mittel und Zweck, Ursache und Wirkung</a:t>
            </a:r>
          </a:p>
          <a:p>
            <a:pPr>
              <a:spcBef>
                <a:spcPts val="600"/>
              </a:spcBef>
            </a:pPr>
            <a:r>
              <a:rPr lang="de-DE" dirty="0">
                <a:sym typeface="Wingdings" panose="05000000000000000000" pitchFamily="2" charset="2"/>
              </a:rPr>
              <a:t>Output (o</a:t>
            </a:r>
            <a:r>
              <a:rPr lang="de-DE" dirty="0"/>
              <a:t>perationalisierbare, fachspezifische Kompetenzen für das Geschichte-Lehren </a:t>
            </a:r>
            <a:r>
              <a:rPr lang="de-DE" dirty="0">
                <a:sym typeface="Wingdings" panose="05000000000000000000" pitchFamily="2" charset="2"/>
              </a:rPr>
              <a:t>)</a:t>
            </a:r>
          </a:p>
          <a:p>
            <a:pPr>
              <a:spcBef>
                <a:spcPts val="600"/>
              </a:spcBef>
            </a:pPr>
            <a:endParaRPr lang="de-DE" dirty="0"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</a:pPr>
            <a:endParaRPr lang="de-DE" dirty="0">
              <a:sym typeface="Wingdings" panose="05000000000000000000" pitchFamily="2" charset="2"/>
            </a:endParaRPr>
          </a:p>
          <a:p>
            <a:pPr marL="109728" indent="0">
              <a:spcBef>
                <a:spcPts val="600"/>
              </a:spcBef>
              <a:buNone/>
            </a:pPr>
            <a:r>
              <a:rPr lang="de-DE" dirty="0">
                <a:sym typeface="Wingdings" panose="05000000000000000000" pitchFamily="2" charset="2"/>
              </a:rPr>
              <a:t> Wirkungswissen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D0C5650-C34D-C342-E6E4-8CB5EAA0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/>
              <a:t>Die Ansprüche der Theorie und die</a:t>
            </a:r>
            <a:r>
              <a:rPr lang="de-DE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de-DE" sz="4000" dirty="0"/>
              <a:t>Tücken der Praxis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7174013"/>
      </p:ext>
    </p:extLst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042A05-3461-2A78-0B5F-755E0ECD4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800" dirty="0"/>
              <a:t>Fachdidaktik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AAD85E-328E-E44D-0C81-24576AB538A3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de-DE" sz="1800" dirty="0"/>
              <a:t>Empirische Sozialforschung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2794B3D-39E6-4F48-A146-D7A842148B50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2000" dirty="0"/>
              <a:t>Kompetenzen</a:t>
            </a:r>
          </a:p>
          <a:p>
            <a:pPr>
              <a:spcBef>
                <a:spcPts val="600"/>
              </a:spcBef>
            </a:pPr>
            <a:r>
              <a:rPr lang="de-DE" sz="2000" dirty="0"/>
              <a:t>Methoden</a:t>
            </a:r>
          </a:p>
          <a:p>
            <a:pPr>
              <a:spcBef>
                <a:spcPts val="600"/>
              </a:spcBef>
            </a:pPr>
            <a:r>
              <a:rPr lang="de-DE" sz="2000" dirty="0"/>
              <a:t>Themenspezifisches Wissen</a:t>
            </a:r>
          </a:p>
          <a:p>
            <a:pPr>
              <a:spcBef>
                <a:spcPts val="600"/>
              </a:spcBef>
            </a:pPr>
            <a:endParaRPr lang="de-DE" dirty="0"/>
          </a:p>
          <a:p>
            <a:pPr marL="109728" indent="0">
              <a:spcBef>
                <a:spcPts val="600"/>
              </a:spcBef>
              <a:buNone/>
            </a:pPr>
            <a:r>
              <a:rPr lang="de-DE" dirty="0">
                <a:sym typeface="Wingdings" panose="05000000000000000000" pitchFamily="2" charset="2"/>
              </a:rPr>
              <a:t> qualitative Verfahren</a:t>
            </a:r>
          </a:p>
          <a:p>
            <a:pPr>
              <a:spcBef>
                <a:spcPts val="600"/>
              </a:spcBef>
            </a:pPr>
            <a:endParaRPr lang="de-DE" dirty="0"/>
          </a:p>
          <a:p>
            <a:pPr marL="109728" indent="0">
              <a:buNone/>
            </a:pPr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EE0A07A-3BB5-0666-FD46-46EAA58D635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de-DE" sz="2000" dirty="0"/>
              <a:t>Welche Faktoren der Unterrichtsgestaltung sind besonders effektiv?</a:t>
            </a:r>
            <a:endParaRPr lang="de-DE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sz="2000" dirty="0"/>
              <a:t>quantitative Verfahren, Signifikanz</a:t>
            </a:r>
          </a:p>
          <a:p>
            <a:pPr marL="109728" indent="0">
              <a:buNone/>
            </a:pP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D0C5650-C34D-C342-E6E4-8CB5EAA0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dirty="0"/>
              <a:t>Die Ansprüche der Theorie und die</a:t>
            </a:r>
            <a:r>
              <a:rPr lang="de-DE" b="0" i="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de-DE" sz="4000" dirty="0"/>
              <a:t>Tücken der Praxis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2004199"/>
      </p:ext>
    </p:extLst>
  </p:cSld>
  <p:clrMapOvr>
    <a:masterClrMapping/>
  </p:clrMapOvr>
  <p:transition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1C1DE39-F113-1F3E-4771-67080F42B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79" y="1484784"/>
            <a:ext cx="8331793" cy="4392488"/>
          </a:xfrm>
        </p:spPr>
        <p:txBody>
          <a:bodyPr>
            <a:normAutofit/>
          </a:bodyPr>
          <a:lstStyle/>
          <a:p>
            <a:r>
              <a:rPr lang="de-DE" sz="2000" dirty="0"/>
              <a:t>große Klarheit gegenüber zentraler Denkoperationen und Wissensbereiche des Faches Geschichte</a:t>
            </a:r>
          </a:p>
          <a:p>
            <a:endParaRPr lang="de-DE" sz="2000" dirty="0"/>
          </a:p>
          <a:p>
            <a:r>
              <a:rPr lang="de-DE" sz="2000" dirty="0"/>
              <a:t>entscheidender als „Sichtstrukturen“ sind „Tiefenstrukturen“ von Unterricht</a:t>
            </a:r>
          </a:p>
          <a:p>
            <a:pPr marL="109728" indent="0">
              <a:buNone/>
            </a:pPr>
            <a:endParaRPr lang="de-DE" sz="2000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de-DE" sz="2000" dirty="0">
                <a:sym typeface="Wingdings" panose="05000000000000000000" pitchFamily="2" charset="2"/>
              </a:rPr>
              <a:t> siehe auch „</a:t>
            </a:r>
            <a:r>
              <a:rPr lang="de-DE" sz="2000" dirty="0"/>
              <a:t>Unterrichtsfeedbackbogen Tiefenstrukturen“ des IBBW</a:t>
            </a:r>
            <a:endParaRPr lang="de-DE" sz="2000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de-DE" sz="1200" dirty="0">
                <a:sym typeface="Wingdings" panose="05000000000000000000" pitchFamily="2" charset="2"/>
              </a:rPr>
              <a:t>(</a:t>
            </a:r>
            <a:r>
              <a:rPr lang="de-DE" sz="1200" dirty="0">
                <a:hlinkClick r:id="rId3"/>
              </a:rPr>
              <a:t>https://ibbw.kultus-bw.de/site/pbs-bw-km-root/get/documents_E1817125163/KULTUS.Dachmandant/KULTUS/Dienststellen/ibbw/Empirische%20Bildungsforschung/Programme-und-Projekte/Unterrichtsfeedbackbogen/IBBW_Unterrichtsfeedbackbogen_Juni%202021.pdf</a:t>
            </a:r>
            <a:r>
              <a:rPr lang="de-DE" sz="1200" dirty="0"/>
              <a:t> )</a:t>
            </a:r>
          </a:p>
          <a:p>
            <a:pPr marL="342900" indent="-342900"/>
            <a:endParaRPr lang="de-DE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338C854-0AF0-EC22-18B6-C7EB98074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/>
          </a:bodyPr>
          <a:lstStyle/>
          <a:p>
            <a:r>
              <a:rPr lang="de-DE" dirty="0"/>
              <a:t>Zentrale Anforderungen:</a:t>
            </a:r>
          </a:p>
        </p:txBody>
      </p:sp>
    </p:spTree>
    <p:extLst>
      <p:ext uri="{BB962C8B-B14F-4D97-AF65-F5344CB8AC3E}">
        <p14:creationId xmlns:p14="http://schemas.microsoft.com/office/powerpoint/2010/main" val="1218160384"/>
      </p:ext>
    </p:extLst>
  </p:cSld>
  <p:clrMapOvr>
    <a:masterClrMapping/>
  </p:clrMapOvr>
  <p:transition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C287CD7-25DD-51F1-3C1A-7ADBCCDA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10" y="465725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de-DE" dirty="0"/>
              <a:t>Ziel des Geschichtsunterrichts: Historisches Lernen ermöglichen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D1DCB4-5278-EED4-DAC2-72A38FA5C17B}"/>
              </a:ext>
            </a:extLst>
          </p:cNvPr>
          <p:cNvSpPr txBox="1"/>
          <p:nvPr/>
        </p:nvSpPr>
        <p:spPr>
          <a:xfrm>
            <a:off x="6903218" y="2208706"/>
            <a:ext cx="194479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Historisches Wissen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5B74B0D-3DC1-3D34-D6A4-55DAA0B324F2}"/>
              </a:ext>
            </a:extLst>
          </p:cNvPr>
          <p:cNvSpPr txBox="1"/>
          <p:nvPr/>
        </p:nvSpPr>
        <p:spPr>
          <a:xfrm>
            <a:off x="647275" y="2192130"/>
            <a:ext cx="194479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Historisches Denken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1587258-F858-C4F8-0606-B13A2D395272}"/>
              </a:ext>
            </a:extLst>
          </p:cNvPr>
          <p:cNvSpPr txBox="1"/>
          <p:nvPr/>
        </p:nvSpPr>
        <p:spPr>
          <a:xfrm>
            <a:off x="1619671" y="4961149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„Geschichtsbewusstsein“</a:t>
            </a:r>
          </a:p>
          <a:p>
            <a:r>
              <a:rPr lang="de-DE" dirty="0"/>
              <a:t>= Verfügen-Können über historisches Denken und Wissen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61E089A-76B5-798A-A6B2-F04F4DE60300}"/>
              </a:ext>
            </a:extLst>
          </p:cNvPr>
          <p:cNvSpPr txBox="1"/>
          <p:nvPr/>
        </p:nvSpPr>
        <p:spPr>
          <a:xfrm>
            <a:off x="3761621" y="3528698"/>
            <a:ext cx="194479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Historische Kompetenzen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A50824F-71BF-C61F-B7FB-9C0140429C01}"/>
              </a:ext>
            </a:extLst>
          </p:cNvPr>
          <p:cNvSpPr txBox="1"/>
          <p:nvPr/>
        </p:nvSpPr>
        <p:spPr>
          <a:xfrm>
            <a:off x="3815627" y="2173937"/>
            <a:ext cx="194479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Performanz</a:t>
            </a:r>
          </a:p>
          <a:p>
            <a:pPr algn="ctr"/>
            <a:endParaRPr lang="de-DE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072967B4-5945-930F-A6BF-CA4F2D04D842}"/>
              </a:ext>
            </a:extLst>
          </p:cNvPr>
          <p:cNvCxnSpPr>
            <a:cxnSpLocks/>
          </p:cNvCxnSpPr>
          <p:nvPr/>
        </p:nvCxnSpPr>
        <p:spPr>
          <a:xfrm>
            <a:off x="2753798" y="2650232"/>
            <a:ext cx="864673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B676F057-D998-3F09-02A3-15388161B267}"/>
              </a:ext>
            </a:extLst>
          </p:cNvPr>
          <p:cNvCxnSpPr>
            <a:cxnSpLocks/>
          </p:cNvCxnSpPr>
          <p:nvPr/>
        </p:nvCxnSpPr>
        <p:spPr>
          <a:xfrm flipH="1">
            <a:off x="5903570" y="2723915"/>
            <a:ext cx="815967" cy="11279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CB1A15E4-C23E-4D40-2FE5-20101367F939}"/>
              </a:ext>
            </a:extLst>
          </p:cNvPr>
          <p:cNvCxnSpPr>
            <a:cxnSpLocks/>
          </p:cNvCxnSpPr>
          <p:nvPr/>
        </p:nvCxnSpPr>
        <p:spPr>
          <a:xfrm>
            <a:off x="4716016" y="2924944"/>
            <a:ext cx="0" cy="5192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0488331-5EEA-7741-7F4A-74BAA40FA7D3}"/>
              </a:ext>
            </a:extLst>
          </p:cNvPr>
          <p:cNvCxnSpPr>
            <a:cxnSpLocks/>
          </p:cNvCxnSpPr>
          <p:nvPr/>
        </p:nvCxnSpPr>
        <p:spPr>
          <a:xfrm>
            <a:off x="4680011" y="4365104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3C594781-5F58-47A1-7EFA-B5C0D0C9FB36}"/>
              </a:ext>
            </a:extLst>
          </p:cNvPr>
          <p:cNvCxnSpPr>
            <a:cxnSpLocks/>
          </p:cNvCxnSpPr>
          <p:nvPr/>
        </p:nvCxnSpPr>
        <p:spPr>
          <a:xfrm flipH="1">
            <a:off x="2753798" y="2492896"/>
            <a:ext cx="95410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87F5B6B7-0825-7A04-5525-25C81CF200B1}"/>
              </a:ext>
            </a:extLst>
          </p:cNvPr>
          <p:cNvCxnSpPr>
            <a:cxnSpLocks/>
          </p:cNvCxnSpPr>
          <p:nvPr/>
        </p:nvCxnSpPr>
        <p:spPr>
          <a:xfrm flipH="1">
            <a:off x="5849564" y="2492896"/>
            <a:ext cx="95410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865436"/>
      </p:ext>
    </p:extLst>
  </p:cSld>
  <p:clrMapOvr>
    <a:masterClrMapping/>
  </p:clrMapOvr>
  <p:transition>
    <p:pull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C287CD7-25DD-51F1-3C1A-7ADBCCDA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76672"/>
            <a:ext cx="8280920" cy="648072"/>
          </a:xfrm>
        </p:spPr>
        <p:txBody>
          <a:bodyPr>
            <a:normAutofit fontScale="90000"/>
          </a:bodyPr>
          <a:lstStyle/>
          <a:p>
            <a:r>
              <a:rPr lang="de-DE" dirty="0"/>
              <a:t>Kompetenzmodelle Historischen Denkens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8A1323-635E-5F33-3CDA-0BB78CC437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87" r="10658"/>
          <a:stretch/>
        </p:blipFill>
        <p:spPr>
          <a:xfrm>
            <a:off x="1835696" y="1340768"/>
            <a:ext cx="4752528" cy="4229975"/>
          </a:xfrm>
          <a:prstGeom prst="rect">
            <a:avLst/>
          </a:prstGeom>
        </p:spPr>
      </p:pic>
      <p:sp useBgFill="1">
        <p:nvSpPr>
          <p:cNvPr id="2" name="Textfeld 1">
            <a:extLst>
              <a:ext uri="{FF2B5EF4-FFF2-40B4-BE49-F238E27FC236}">
                <a16:creationId xmlns:a16="http://schemas.microsoft.com/office/drawing/2014/main" id="{EB1DF17E-9938-E937-CEDD-0869E417BB9B}"/>
              </a:ext>
            </a:extLst>
          </p:cNvPr>
          <p:cNvSpPr txBox="1"/>
          <p:nvPr/>
        </p:nvSpPr>
        <p:spPr>
          <a:xfrm>
            <a:off x="1223628" y="5858108"/>
            <a:ext cx="59766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sz="1400" dirty="0"/>
              <a:t>https://www.bildungsplaene-bw.de/,Lde/Startseite/BP2016BW_ALLG/BP2016BW_ALLG_GYM_G</a:t>
            </a:r>
          </a:p>
        </p:txBody>
      </p:sp>
    </p:spTree>
    <p:extLst>
      <p:ext uri="{BB962C8B-B14F-4D97-AF65-F5344CB8AC3E}">
        <p14:creationId xmlns:p14="http://schemas.microsoft.com/office/powerpoint/2010/main" val="1223212809"/>
      </p:ext>
    </p:extLst>
  </p:cSld>
  <p:clrMapOvr>
    <a:masterClrMapping/>
  </p:clrMapOvr>
  <p:transition>
    <p:pull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C287CD7-25DD-51F1-3C1A-7ADBCCDA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10" y="465725"/>
            <a:ext cx="8229600" cy="10668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Ziel des Geschichtsunterrichts: Historisches Lernen ermöglichen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D1DCB4-5278-EED4-DAC2-72A38FA5C17B}"/>
              </a:ext>
            </a:extLst>
          </p:cNvPr>
          <p:cNvSpPr txBox="1"/>
          <p:nvPr/>
        </p:nvSpPr>
        <p:spPr>
          <a:xfrm>
            <a:off x="6776958" y="1788710"/>
            <a:ext cx="2188108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Historisches Wissen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5B74B0D-3DC1-3D34-D6A4-55DAA0B324F2}"/>
              </a:ext>
            </a:extLst>
          </p:cNvPr>
          <p:cNvSpPr txBox="1"/>
          <p:nvPr/>
        </p:nvSpPr>
        <p:spPr>
          <a:xfrm>
            <a:off x="178935" y="1779969"/>
            <a:ext cx="2188108" cy="830997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Historisches Denken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61E089A-76B5-798A-A6B2-F04F4DE60300}"/>
              </a:ext>
            </a:extLst>
          </p:cNvPr>
          <p:cNvSpPr txBox="1"/>
          <p:nvPr/>
        </p:nvSpPr>
        <p:spPr>
          <a:xfrm>
            <a:off x="2740251" y="5844856"/>
            <a:ext cx="3645118" cy="830997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Historische Kompetenzen</a:t>
            </a:r>
          </a:p>
        </p:txBody>
      </p: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3C594781-5F58-47A1-7EFA-B5C0D0C9FB36}"/>
              </a:ext>
            </a:extLst>
          </p:cNvPr>
          <p:cNvCxnSpPr>
            <a:cxnSpLocks/>
          </p:cNvCxnSpPr>
          <p:nvPr/>
        </p:nvCxnSpPr>
        <p:spPr>
          <a:xfrm flipH="1">
            <a:off x="2367043" y="2103134"/>
            <a:ext cx="429318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87F5B6B7-0825-7A04-5525-25C81CF200B1}"/>
              </a:ext>
            </a:extLst>
          </p:cNvPr>
          <p:cNvCxnSpPr>
            <a:cxnSpLocks/>
          </p:cNvCxnSpPr>
          <p:nvPr/>
        </p:nvCxnSpPr>
        <p:spPr>
          <a:xfrm flipH="1">
            <a:off x="6497836" y="2729531"/>
            <a:ext cx="1368152" cy="328583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DC62278-51B0-1C80-C9A3-31EFC24EA26C}"/>
              </a:ext>
            </a:extLst>
          </p:cNvPr>
          <p:cNvCxnSpPr>
            <a:cxnSpLocks/>
          </p:cNvCxnSpPr>
          <p:nvPr/>
        </p:nvCxnSpPr>
        <p:spPr>
          <a:xfrm>
            <a:off x="926307" y="2729531"/>
            <a:ext cx="1701477" cy="334522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B623D34B-8DAE-8488-EF8A-3C7EE80B21B4}"/>
              </a:ext>
            </a:extLst>
          </p:cNvPr>
          <p:cNvSpPr/>
          <p:nvPr/>
        </p:nvSpPr>
        <p:spPr>
          <a:xfrm>
            <a:off x="2367043" y="2240423"/>
            <a:ext cx="4293189" cy="1908656"/>
          </a:xfrm>
          <a:prstGeom prst="ellipse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„Geschichts-bewusstsein“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</a:rPr>
              <a:t>= Verfügen-Können über historisches Denken und Wissen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A4F9076-3939-933A-E031-6B9DF79D903B}"/>
              </a:ext>
            </a:extLst>
          </p:cNvPr>
          <p:cNvSpPr txBox="1"/>
          <p:nvPr/>
        </p:nvSpPr>
        <p:spPr>
          <a:xfrm>
            <a:off x="6385369" y="6181305"/>
            <a:ext cx="281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Hintergurndbild</a:t>
            </a:r>
            <a:r>
              <a:rPr lang="de-DE" sz="1200" dirty="0"/>
              <a:t>:</a:t>
            </a:r>
          </a:p>
          <a:p>
            <a:r>
              <a:rPr lang="de-DE" sz="1200" dirty="0" err="1">
                <a:hlinkClick r:id="rId4"/>
              </a:rPr>
              <a:t>s</a:t>
            </a:r>
            <a:r>
              <a:rPr lang="de-DE" sz="1200" dirty="0" err="1">
                <a:hlinkClick r:id="rId4"/>
              </a:rPr>
              <a:t>chaeffler</a:t>
            </a:r>
            <a:r>
              <a:rPr lang="de-DE" sz="1200" dirty="0"/>
              <a:t> </a:t>
            </a:r>
            <a:r>
              <a:rPr lang="de-DE" sz="1200" dirty="0">
                <a:hlinkClick r:id="rId5"/>
              </a:rPr>
              <a:t>[</a:t>
            </a:r>
            <a:r>
              <a:rPr lang="de-DE" sz="1200" dirty="0" err="1">
                <a:hlinkClick r:id="rId5"/>
              </a:rPr>
              <a:t>Pixabay</a:t>
            </a:r>
            <a:r>
              <a:rPr lang="de-DE" sz="1200" dirty="0">
                <a:hlinkClick r:id="rId5"/>
              </a:rPr>
              <a:t>-Lizenz] </a:t>
            </a:r>
            <a:r>
              <a:rPr lang="de-DE" sz="1200" dirty="0">
                <a:solidFill>
                  <a:srgbClr val="2F2F2F"/>
                </a:solidFill>
              </a:rPr>
              <a:t>via </a:t>
            </a:r>
            <a:r>
              <a:rPr lang="de-DE" sz="1200" dirty="0">
                <a:solidFill>
                  <a:srgbClr val="2F2F2F"/>
                </a:solidFill>
                <a:hlinkClick r:id="rId6"/>
              </a:rPr>
              <a:t>pixabay.com </a:t>
            </a:r>
            <a:r>
              <a:rPr lang="de-DE" sz="1200" dirty="0">
                <a:solidFill>
                  <a:srgbClr val="2F2F2F"/>
                </a:solidFill>
              </a:rPr>
              <a:t>, bearbeitet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552376428"/>
      </p:ext>
    </p:extLst>
  </p:cSld>
  <p:clrMapOvr>
    <a:masterClrMapping/>
  </p:clrMapOvr>
  <p:transition>
    <p:pull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tvorlage_KM-Rot ZSL-Logo">
  <a:themeElements>
    <a:clrScheme name="Benutzerdefiniert 6">
      <a:dk1>
        <a:srgbClr val="000000"/>
      </a:dk1>
      <a:lt1>
        <a:srgbClr val="FFFFC1"/>
      </a:lt1>
      <a:dk2>
        <a:srgbClr val="5F5F5F"/>
      </a:dk2>
      <a:lt2>
        <a:srgbClr val="BF0000"/>
      </a:lt2>
      <a:accent1>
        <a:srgbClr val="FF6D6D"/>
      </a:accent1>
      <a:accent2>
        <a:srgbClr val="BF0000"/>
      </a:accent2>
      <a:accent3>
        <a:srgbClr val="BF0000"/>
      </a:accent3>
      <a:accent4>
        <a:srgbClr val="920000"/>
      </a:accent4>
      <a:accent5>
        <a:srgbClr val="C9C9C9"/>
      </a:accent5>
      <a:accent6>
        <a:srgbClr val="920000"/>
      </a:accent6>
      <a:hlink>
        <a:srgbClr val="FF0000"/>
      </a:hlink>
      <a:folHlink>
        <a:srgbClr val="7030A0"/>
      </a:folHlink>
    </a:clrScheme>
    <a:fontScheme name="Rhea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Rhe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1BA91B6-F65E-4D04-980E-F253DDD0F984}">
  <we:reference id="wa104038830" version="1.0.0.3" store="de-DE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3b1b0090-af23-474d-b354-a6e988e430ae}" enabled="1" method="Standard" siteId="{5fc71d49-825d-4632-842e-d722f446696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Formatvorlage_rot Logo Bildung</Template>
  <TotalTime>0</TotalTime>
  <Words>968</Words>
  <Application>Microsoft Office PowerPoint</Application>
  <PresentationFormat>Bildschirmpräsentation (4:3)</PresentationFormat>
  <Paragraphs>120</Paragraphs>
  <Slides>14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Georgia</vt:lpstr>
      <vt:lpstr>Trebuchet MS</vt:lpstr>
      <vt:lpstr>Wingdings</vt:lpstr>
      <vt:lpstr>Formatvorlage_KM-Rot ZSL-Logo</vt:lpstr>
      <vt:lpstr>Benutzerdefiniertes Design</vt:lpstr>
      <vt:lpstr>Geschichte wirksam(er) unterrichten  Bad Wildbad, 26.-28.02.2024 </vt:lpstr>
      <vt:lpstr>PowerPoint-Präsentation</vt:lpstr>
      <vt:lpstr>PowerPoint-Präsentation</vt:lpstr>
      <vt:lpstr>Geschichte wirksam(er) unterrichten</vt:lpstr>
      <vt:lpstr>PowerPoint-Präsentation</vt:lpstr>
      <vt:lpstr>Was ist wirksam(er) Unterricht?</vt:lpstr>
      <vt:lpstr>Was ist wirksam(er) Unterricht?</vt:lpstr>
      <vt:lpstr>Literaturhinweise</vt:lpstr>
      <vt:lpstr>Die Ansprüche der Theorie und die Tücken der Praxis</vt:lpstr>
      <vt:lpstr>Die Ansprüche der Theorie und die Tücken der Praxis</vt:lpstr>
      <vt:lpstr>Zentrale Anforderungen:</vt:lpstr>
      <vt:lpstr>Ziel des Geschichtsunterrichts: Historisches Lernen ermöglichen</vt:lpstr>
      <vt:lpstr>Kompetenzmodelle Historischen Denkens</vt:lpstr>
      <vt:lpstr>Ziel des Geschichtsunterrichts: Historisches Lernen ermöglichen</vt:lpstr>
    </vt:vector>
  </TitlesOfParts>
  <Company>IZLBW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 ZSL</dc:title>
  <dc:creator>Schock, Kai (KM);du Prel, Florence (LS)</dc:creator>
  <cp:lastModifiedBy>Anita Berg</cp:lastModifiedBy>
  <cp:revision>262</cp:revision>
  <cp:lastPrinted>2024-02-25T14:20:55Z</cp:lastPrinted>
  <dcterms:created xsi:type="dcterms:W3CDTF">2014-03-18T09:41:04Z</dcterms:created>
  <dcterms:modified xsi:type="dcterms:W3CDTF">2026-07-07T11:05:32Z</dcterms:modified>
</cp:coreProperties>
</file>