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260" r:id="rId3"/>
    <p:sldId id="808" r:id="rId4"/>
    <p:sldId id="329" r:id="rId5"/>
    <p:sldId id="812" r:id="rId6"/>
    <p:sldId id="817" r:id="rId7"/>
    <p:sldId id="820" r:id="rId8"/>
    <p:sldId id="821" r:id="rId9"/>
    <p:sldId id="822" r:id="rId10"/>
    <p:sldId id="814" r:id="rId11"/>
    <p:sldId id="818" r:id="rId12"/>
    <p:sldId id="819" r:id="rId13"/>
    <p:sldId id="670" r:id="rId14"/>
    <p:sldId id="824" r:id="rId15"/>
    <p:sldId id="825" r:id="rId16"/>
    <p:sldId id="826" r:id="rId17"/>
    <p:sldId id="827" r:id="rId18"/>
    <p:sldId id="829" r:id="rId19"/>
    <p:sldId id="830" r:id="rId20"/>
    <p:sldId id="828" r:id="rId21"/>
    <p:sldId id="832" r:id="rId22"/>
    <p:sldId id="833" r:id="rId23"/>
    <p:sldId id="835" r:id="rId24"/>
    <p:sldId id="755" r:id="rId25"/>
    <p:sldId id="772" r:id="rId26"/>
    <p:sldId id="756" r:id="rId27"/>
    <p:sldId id="757" r:id="rId28"/>
    <p:sldId id="758" r:id="rId29"/>
    <p:sldId id="766" r:id="rId30"/>
    <p:sldId id="759" r:id="rId31"/>
    <p:sldId id="767" r:id="rId32"/>
    <p:sldId id="795" r:id="rId33"/>
    <p:sldId id="796" r:id="rId34"/>
    <p:sldId id="797" r:id="rId35"/>
    <p:sldId id="798" r:id="rId36"/>
    <p:sldId id="834" r:id="rId37"/>
    <p:sldId id="836" r:id="rId38"/>
    <p:sldId id="784" r:id="rId39"/>
    <p:sldId id="803" r:id="rId40"/>
    <p:sldId id="804" r:id="rId41"/>
    <p:sldId id="805" r:id="rId42"/>
    <p:sldId id="806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4F4"/>
    <a:srgbClr val="C00000"/>
    <a:srgbClr val="70AE47"/>
    <a:srgbClr val="9CAFB7"/>
    <a:srgbClr val="F2F2F2"/>
    <a:srgbClr val="6B8891"/>
    <a:srgbClr val="475B61"/>
    <a:srgbClr val="9CAFB6"/>
    <a:srgbClr val="F5E0D6"/>
    <a:srgbClr val="B61C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2"/>
    <p:restoredTop sz="83265" autoAdjust="0"/>
  </p:normalViewPr>
  <p:slideViewPr>
    <p:cSldViewPr snapToGrid="0">
      <p:cViewPr varScale="1">
        <p:scale>
          <a:sx n="101" d="100"/>
          <a:sy n="101" d="100"/>
        </p:scale>
        <p:origin x="1472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410254-82A3-214A-91B8-F428FB47E78D}" type="doc">
      <dgm:prSet loTypeId="urn:microsoft.com/office/officeart/2005/8/layout/hChevron3" loCatId="" qsTypeId="urn:microsoft.com/office/officeart/2005/8/quickstyle/simple4" qsCatId="simple" csTypeId="urn:microsoft.com/office/officeart/2005/8/colors/colorful1" csCatId="colorful" phldr="1"/>
      <dgm:spPr/>
    </dgm:pt>
    <dgm:pt modelId="{186E89F5-BCED-F549-A972-DF94D6555070}">
      <dgm:prSet phldrT="[Text]" custT="1"/>
      <dgm:spPr/>
      <dgm:t>
        <a:bodyPr/>
        <a:lstStyle/>
        <a:p>
          <a:r>
            <a:rPr lang="de-DE" sz="1800" dirty="0"/>
            <a:t>Aufgaben-</a:t>
          </a:r>
        </a:p>
        <a:p>
          <a:r>
            <a:rPr lang="de-DE" sz="1800" dirty="0" err="1"/>
            <a:t>einführung</a:t>
          </a:r>
          <a:endParaRPr lang="de-DE" sz="1800" dirty="0"/>
        </a:p>
      </dgm:t>
    </dgm:pt>
    <dgm:pt modelId="{FB86C2C4-02E5-B045-A1F2-FCA4B9C591FD}" type="parTrans" cxnId="{FDB55C08-86B6-A242-B703-5098B0093386}">
      <dgm:prSet/>
      <dgm:spPr/>
      <dgm:t>
        <a:bodyPr/>
        <a:lstStyle/>
        <a:p>
          <a:endParaRPr lang="de-DE" sz="1400"/>
        </a:p>
      </dgm:t>
    </dgm:pt>
    <dgm:pt modelId="{81DD87EB-F54B-9A44-8B77-2771FFB4FE5D}" type="sibTrans" cxnId="{FDB55C08-86B6-A242-B703-5098B0093386}">
      <dgm:prSet/>
      <dgm:spPr/>
      <dgm:t>
        <a:bodyPr/>
        <a:lstStyle/>
        <a:p>
          <a:endParaRPr lang="de-DE" sz="1400"/>
        </a:p>
      </dgm:t>
    </dgm:pt>
    <dgm:pt modelId="{CE2A3EEB-D170-D34B-8A18-410FE17FDCD9}">
      <dgm:prSet phldrT="[Text]" custT="1"/>
      <dgm:spPr/>
      <dgm:t>
        <a:bodyPr/>
        <a:lstStyle/>
        <a:p>
          <a:r>
            <a:rPr lang="de-DE" sz="1800" dirty="0"/>
            <a:t>Aufgaben-</a:t>
          </a:r>
        </a:p>
        <a:p>
          <a:r>
            <a:rPr lang="de-DE" sz="1800" dirty="0" err="1"/>
            <a:t>bearbeitung</a:t>
          </a:r>
          <a:endParaRPr lang="de-DE" sz="1800" dirty="0"/>
        </a:p>
      </dgm:t>
    </dgm:pt>
    <dgm:pt modelId="{4B73E22C-599E-3943-B9EE-B8F2B95A80A8}" type="parTrans" cxnId="{FE370DA8-5983-6948-97A1-7DD1104FDA04}">
      <dgm:prSet/>
      <dgm:spPr/>
      <dgm:t>
        <a:bodyPr/>
        <a:lstStyle/>
        <a:p>
          <a:endParaRPr lang="de-DE" sz="1400"/>
        </a:p>
      </dgm:t>
    </dgm:pt>
    <dgm:pt modelId="{2F94740B-03C2-674E-9BDF-562690B28AC9}" type="sibTrans" cxnId="{FE370DA8-5983-6948-97A1-7DD1104FDA04}">
      <dgm:prSet/>
      <dgm:spPr/>
      <dgm:t>
        <a:bodyPr/>
        <a:lstStyle/>
        <a:p>
          <a:endParaRPr lang="de-DE" sz="1400"/>
        </a:p>
      </dgm:t>
    </dgm:pt>
    <dgm:pt modelId="{187287C7-78FE-C54F-BE5B-1F6808DA802F}">
      <dgm:prSet phldrT="[Text]" custT="1"/>
      <dgm:spPr/>
      <dgm:t>
        <a:bodyPr/>
        <a:lstStyle/>
        <a:p>
          <a:r>
            <a:rPr lang="de-DE" sz="1800" dirty="0"/>
            <a:t>Ergebnis-</a:t>
          </a:r>
        </a:p>
        <a:p>
          <a:r>
            <a:rPr lang="de-DE" sz="1800" dirty="0" err="1"/>
            <a:t>präsentation</a:t>
          </a:r>
          <a:endParaRPr lang="de-DE" sz="1800" dirty="0"/>
        </a:p>
      </dgm:t>
    </dgm:pt>
    <dgm:pt modelId="{DA54903D-5859-984F-84C0-70D5628DD798}" type="parTrans" cxnId="{BABF8C52-C279-2C40-94C1-1AD344997EA9}">
      <dgm:prSet/>
      <dgm:spPr/>
      <dgm:t>
        <a:bodyPr/>
        <a:lstStyle/>
        <a:p>
          <a:endParaRPr lang="de-DE" sz="1400"/>
        </a:p>
      </dgm:t>
    </dgm:pt>
    <dgm:pt modelId="{B8482FB4-DC4F-2C41-96B0-732B82147BB3}" type="sibTrans" cxnId="{BABF8C52-C279-2C40-94C1-1AD344997EA9}">
      <dgm:prSet/>
      <dgm:spPr/>
      <dgm:t>
        <a:bodyPr/>
        <a:lstStyle/>
        <a:p>
          <a:endParaRPr lang="de-DE" sz="1400"/>
        </a:p>
      </dgm:t>
    </dgm:pt>
    <dgm:pt modelId="{9AE870C3-554C-0649-8495-B43A8BF87B69}">
      <dgm:prSet phldrT="[Text]" custT="1"/>
      <dgm:spPr/>
      <dgm:t>
        <a:bodyPr/>
        <a:lstStyle/>
        <a:p>
          <a:r>
            <a:rPr lang="de-DE" sz="1800" dirty="0"/>
            <a:t>(Aufgaben-</a:t>
          </a:r>
        </a:p>
        <a:p>
          <a:r>
            <a:rPr lang="de-DE" sz="1800" dirty="0" err="1"/>
            <a:t>reflexion</a:t>
          </a:r>
          <a:r>
            <a:rPr lang="de-DE" sz="1800" dirty="0"/>
            <a:t>)</a:t>
          </a:r>
        </a:p>
      </dgm:t>
    </dgm:pt>
    <dgm:pt modelId="{B643448F-815A-E545-A88B-8607B6F1D22E}" type="parTrans" cxnId="{E59F60ED-ACE3-AA4F-813C-52A7B190BB74}">
      <dgm:prSet/>
      <dgm:spPr/>
      <dgm:t>
        <a:bodyPr/>
        <a:lstStyle/>
        <a:p>
          <a:endParaRPr lang="de-DE" sz="1400"/>
        </a:p>
      </dgm:t>
    </dgm:pt>
    <dgm:pt modelId="{05687884-E047-A544-A7FE-5E7CBEC5C41D}" type="sibTrans" cxnId="{E59F60ED-ACE3-AA4F-813C-52A7B190BB74}">
      <dgm:prSet/>
      <dgm:spPr/>
      <dgm:t>
        <a:bodyPr/>
        <a:lstStyle/>
        <a:p>
          <a:endParaRPr lang="de-DE" sz="1400"/>
        </a:p>
      </dgm:t>
    </dgm:pt>
    <dgm:pt modelId="{25EF74A3-95D2-8943-8891-2DAC4C436FA6}" type="pres">
      <dgm:prSet presAssocID="{E5410254-82A3-214A-91B8-F428FB47E78D}" presName="Name0" presStyleCnt="0">
        <dgm:presLayoutVars>
          <dgm:dir/>
          <dgm:resizeHandles val="exact"/>
        </dgm:presLayoutVars>
      </dgm:prSet>
      <dgm:spPr/>
    </dgm:pt>
    <dgm:pt modelId="{6FA1761F-602F-1141-A605-CD15D528D2E9}" type="pres">
      <dgm:prSet presAssocID="{186E89F5-BCED-F549-A972-DF94D6555070}" presName="parTxOnly" presStyleLbl="node1" presStyleIdx="0" presStyleCnt="4">
        <dgm:presLayoutVars>
          <dgm:bulletEnabled val="1"/>
        </dgm:presLayoutVars>
      </dgm:prSet>
      <dgm:spPr/>
    </dgm:pt>
    <dgm:pt modelId="{52778F34-C297-6A40-810C-0B56A4246E57}" type="pres">
      <dgm:prSet presAssocID="{81DD87EB-F54B-9A44-8B77-2771FFB4FE5D}" presName="parSpace" presStyleCnt="0"/>
      <dgm:spPr/>
    </dgm:pt>
    <dgm:pt modelId="{8383BF8D-13D3-4440-9C33-A83780E1286F}" type="pres">
      <dgm:prSet presAssocID="{CE2A3EEB-D170-D34B-8A18-410FE17FDCD9}" presName="parTxOnly" presStyleLbl="node1" presStyleIdx="1" presStyleCnt="4">
        <dgm:presLayoutVars>
          <dgm:bulletEnabled val="1"/>
        </dgm:presLayoutVars>
      </dgm:prSet>
      <dgm:spPr/>
    </dgm:pt>
    <dgm:pt modelId="{B08D4B54-AA80-934E-93B8-D43ADF738236}" type="pres">
      <dgm:prSet presAssocID="{2F94740B-03C2-674E-9BDF-562690B28AC9}" presName="parSpace" presStyleCnt="0"/>
      <dgm:spPr/>
    </dgm:pt>
    <dgm:pt modelId="{C899686E-8A6B-1B43-8B8D-3DC9E9B01E4B}" type="pres">
      <dgm:prSet presAssocID="{187287C7-78FE-C54F-BE5B-1F6808DA802F}" presName="parTxOnly" presStyleLbl="node1" presStyleIdx="2" presStyleCnt="4">
        <dgm:presLayoutVars>
          <dgm:bulletEnabled val="1"/>
        </dgm:presLayoutVars>
      </dgm:prSet>
      <dgm:spPr/>
    </dgm:pt>
    <dgm:pt modelId="{446B6A21-D314-E646-BA2F-86A013F2C2CB}" type="pres">
      <dgm:prSet presAssocID="{B8482FB4-DC4F-2C41-96B0-732B82147BB3}" presName="parSpace" presStyleCnt="0"/>
      <dgm:spPr/>
    </dgm:pt>
    <dgm:pt modelId="{B7B2A41E-5926-1E4E-A45E-C14284CAE755}" type="pres">
      <dgm:prSet presAssocID="{9AE870C3-554C-0649-8495-B43A8BF87B69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FDB55C08-86B6-A242-B703-5098B0093386}" srcId="{E5410254-82A3-214A-91B8-F428FB47E78D}" destId="{186E89F5-BCED-F549-A972-DF94D6555070}" srcOrd="0" destOrd="0" parTransId="{FB86C2C4-02E5-B045-A1F2-FCA4B9C591FD}" sibTransId="{81DD87EB-F54B-9A44-8B77-2771FFB4FE5D}"/>
    <dgm:cxn modelId="{CC60330E-3C66-2C4B-BAE8-C770D1C6F3E5}" type="presOf" srcId="{9AE870C3-554C-0649-8495-B43A8BF87B69}" destId="{B7B2A41E-5926-1E4E-A45E-C14284CAE755}" srcOrd="0" destOrd="0" presId="urn:microsoft.com/office/officeart/2005/8/layout/hChevron3"/>
    <dgm:cxn modelId="{BABF8C52-C279-2C40-94C1-1AD344997EA9}" srcId="{E5410254-82A3-214A-91B8-F428FB47E78D}" destId="{187287C7-78FE-C54F-BE5B-1F6808DA802F}" srcOrd="2" destOrd="0" parTransId="{DA54903D-5859-984F-84C0-70D5628DD798}" sibTransId="{B8482FB4-DC4F-2C41-96B0-732B82147BB3}"/>
    <dgm:cxn modelId="{33298C99-6278-F141-903E-3A8AC4BC8258}" type="presOf" srcId="{CE2A3EEB-D170-D34B-8A18-410FE17FDCD9}" destId="{8383BF8D-13D3-4440-9C33-A83780E1286F}" srcOrd="0" destOrd="0" presId="urn:microsoft.com/office/officeart/2005/8/layout/hChevron3"/>
    <dgm:cxn modelId="{D4245CA5-C531-8840-8685-978D48F51781}" type="presOf" srcId="{E5410254-82A3-214A-91B8-F428FB47E78D}" destId="{25EF74A3-95D2-8943-8891-2DAC4C436FA6}" srcOrd="0" destOrd="0" presId="urn:microsoft.com/office/officeart/2005/8/layout/hChevron3"/>
    <dgm:cxn modelId="{FE370DA8-5983-6948-97A1-7DD1104FDA04}" srcId="{E5410254-82A3-214A-91B8-F428FB47E78D}" destId="{CE2A3EEB-D170-D34B-8A18-410FE17FDCD9}" srcOrd="1" destOrd="0" parTransId="{4B73E22C-599E-3943-B9EE-B8F2B95A80A8}" sibTransId="{2F94740B-03C2-674E-9BDF-562690B28AC9}"/>
    <dgm:cxn modelId="{16A847AF-EE36-7541-A408-DE62855CDA25}" type="presOf" srcId="{186E89F5-BCED-F549-A972-DF94D6555070}" destId="{6FA1761F-602F-1141-A605-CD15D528D2E9}" srcOrd="0" destOrd="0" presId="urn:microsoft.com/office/officeart/2005/8/layout/hChevron3"/>
    <dgm:cxn modelId="{E59F60ED-ACE3-AA4F-813C-52A7B190BB74}" srcId="{E5410254-82A3-214A-91B8-F428FB47E78D}" destId="{9AE870C3-554C-0649-8495-B43A8BF87B69}" srcOrd="3" destOrd="0" parTransId="{B643448F-815A-E545-A88B-8607B6F1D22E}" sibTransId="{05687884-E047-A544-A7FE-5E7CBEC5C41D}"/>
    <dgm:cxn modelId="{611890F8-52DE-4347-B79D-0BD87ABC2D5A}" type="presOf" srcId="{187287C7-78FE-C54F-BE5B-1F6808DA802F}" destId="{C899686E-8A6B-1B43-8B8D-3DC9E9B01E4B}" srcOrd="0" destOrd="0" presId="urn:microsoft.com/office/officeart/2005/8/layout/hChevron3"/>
    <dgm:cxn modelId="{C1774526-EB00-DA4E-8CBE-F46F4170234D}" type="presParOf" srcId="{25EF74A3-95D2-8943-8891-2DAC4C436FA6}" destId="{6FA1761F-602F-1141-A605-CD15D528D2E9}" srcOrd="0" destOrd="0" presId="urn:microsoft.com/office/officeart/2005/8/layout/hChevron3"/>
    <dgm:cxn modelId="{986F36DD-75D2-D648-84ED-94EF7E72F709}" type="presParOf" srcId="{25EF74A3-95D2-8943-8891-2DAC4C436FA6}" destId="{52778F34-C297-6A40-810C-0B56A4246E57}" srcOrd="1" destOrd="0" presId="urn:microsoft.com/office/officeart/2005/8/layout/hChevron3"/>
    <dgm:cxn modelId="{B02A9BA1-E8DC-AD4A-A6CE-14DDDE60A282}" type="presParOf" srcId="{25EF74A3-95D2-8943-8891-2DAC4C436FA6}" destId="{8383BF8D-13D3-4440-9C33-A83780E1286F}" srcOrd="2" destOrd="0" presId="urn:microsoft.com/office/officeart/2005/8/layout/hChevron3"/>
    <dgm:cxn modelId="{CAEFF4BD-EF97-E641-A7B8-1EFA97AAAF1B}" type="presParOf" srcId="{25EF74A3-95D2-8943-8891-2DAC4C436FA6}" destId="{B08D4B54-AA80-934E-93B8-D43ADF738236}" srcOrd="3" destOrd="0" presId="urn:microsoft.com/office/officeart/2005/8/layout/hChevron3"/>
    <dgm:cxn modelId="{1108D58B-4A60-D145-80A6-F8D942EB5619}" type="presParOf" srcId="{25EF74A3-95D2-8943-8891-2DAC4C436FA6}" destId="{C899686E-8A6B-1B43-8B8D-3DC9E9B01E4B}" srcOrd="4" destOrd="0" presId="urn:microsoft.com/office/officeart/2005/8/layout/hChevron3"/>
    <dgm:cxn modelId="{ECF0FE67-D72F-C441-9286-BE8DDCE0EDF2}" type="presParOf" srcId="{25EF74A3-95D2-8943-8891-2DAC4C436FA6}" destId="{446B6A21-D314-E646-BA2F-86A013F2C2CB}" srcOrd="5" destOrd="0" presId="urn:microsoft.com/office/officeart/2005/8/layout/hChevron3"/>
    <dgm:cxn modelId="{25EE96EC-F858-904F-B890-5EFF01825D58}" type="presParOf" srcId="{25EF74A3-95D2-8943-8891-2DAC4C436FA6}" destId="{B7B2A41E-5926-1E4E-A45E-C14284CAE755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410254-82A3-214A-91B8-F428FB47E78D}" type="doc">
      <dgm:prSet loTypeId="urn:microsoft.com/office/officeart/2005/8/layout/hChevron3" loCatId="" qsTypeId="urn:microsoft.com/office/officeart/2005/8/quickstyle/simple4" qsCatId="simple" csTypeId="urn:microsoft.com/office/officeart/2005/8/colors/colorful1" csCatId="colorful" phldr="1"/>
      <dgm:spPr/>
    </dgm:pt>
    <dgm:pt modelId="{186E89F5-BCED-F549-A972-DF94D6555070}">
      <dgm:prSet phldrT="[Text]" custT="1"/>
      <dgm:spPr/>
      <dgm:t>
        <a:bodyPr/>
        <a:lstStyle/>
        <a:p>
          <a:r>
            <a:rPr lang="de-DE" sz="1800" dirty="0"/>
            <a:t>Aufgaben-</a:t>
          </a:r>
        </a:p>
        <a:p>
          <a:r>
            <a:rPr lang="de-DE" sz="1800" dirty="0" err="1"/>
            <a:t>einführung</a:t>
          </a:r>
          <a:endParaRPr lang="de-DE" sz="1800" dirty="0"/>
        </a:p>
      </dgm:t>
    </dgm:pt>
    <dgm:pt modelId="{FB86C2C4-02E5-B045-A1F2-FCA4B9C591FD}" type="parTrans" cxnId="{FDB55C08-86B6-A242-B703-5098B0093386}">
      <dgm:prSet/>
      <dgm:spPr/>
      <dgm:t>
        <a:bodyPr/>
        <a:lstStyle/>
        <a:p>
          <a:endParaRPr lang="de-DE" sz="1400"/>
        </a:p>
      </dgm:t>
    </dgm:pt>
    <dgm:pt modelId="{81DD87EB-F54B-9A44-8B77-2771FFB4FE5D}" type="sibTrans" cxnId="{FDB55C08-86B6-A242-B703-5098B0093386}">
      <dgm:prSet/>
      <dgm:spPr/>
      <dgm:t>
        <a:bodyPr/>
        <a:lstStyle/>
        <a:p>
          <a:endParaRPr lang="de-DE" sz="1400"/>
        </a:p>
      </dgm:t>
    </dgm:pt>
    <dgm:pt modelId="{CE2A3EEB-D170-D34B-8A18-410FE17FDCD9}">
      <dgm:prSet phldrT="[Text]" custT="1"/>
      <dgm:spPr/>
      <dgm:t>
        <a:bodyPr/>
        <a:lstStyle/>
        <a:p>
          <a:r>
            <a:rPr lang="de-DE" sz="1800" dirty="0"/>
            <a:t>Aufgaben-</a:t>
          </a:r>
        </a:p>
        <a:p>
          <a:r>
            <a:rPr lang="de-DE" sz="1800" dirty="0" err="1"/>
            <a:t>bearbeitung</a:t>
          </a:r>
          <a:endParaRPr lang="de-DE" sz="1800" dirty="0"/>
        </a:p>
      </dgm:t>
    </dgm:pt>
    <dgm:pt modelId="{4B73E22C-599E-3943-B9EE-B8F2B95A80A8}" type="parTrans" cxnId="{FE370DA8-5983-6948-97A1-7DD1104FDA04}">
      <dgm:prSet/>
      <dgm:spPr/>
      <dgm:t>
        <a:bodyPr/>
        <a:lstStyle/>
        <a:p>
          <a:endParaRPr lang="de-DE" sz="1400"/>
        </a:p>
      </dgm:t>
    </dgm:pt>
    <dgm:pt modelId="{2F94740B-03C2-674E-9BDF-562690B28AC9}" type="sibTrans" cxnId="{FE370DA8-5983-6948-97A1-7DD1104FDA04}">
      <dgm:prSet/>
      <dgm:spPr/>
      <dgm:t>
        <a:bodyPr/>
        <a:lstStyle/>
        <a:p>
          <a:endParaRPr lang="de-DE" sz="1400"/>
        </a:p>
      </dgm:t>
    </dgm:pt>
    <dgm:pt modelId="{187287C7-78FE-C54F-BE5B-1F6808DA802F}">
      <dgm:prSet phldrT="[Text]" custT="1"/>
      <dgm:spPr/>
      <dgm:t>
        <a:bodyPr/>
        <a:lstStyle/>
        <a:p>
          <a:r>
            <a:rPr lang="de-DE" sz="1800" dirty="0"/>
            <a:t>Ergebnis-</a:t>
          </a:r>
        </a:p>
        <a:p>
          <a:r>
            <a:rPr lang="de-DE" sz="1800" dirty="0" err="1"/>
            <a:t>präsentation</a:t>
          </a:r>
          <a:endParaRPr lang="de-DE" sz="1800" dirty="0"/>
        </a:p>
      </dgm:t>
    </dgm:pt>
    <dgm:pt modelId="{DA54903D-5859-984F-84C0-70D5628DD798}" type="parTrans" cxnId="{BABF8C52-C279-2C40-94C1-1AD344997EA9}">
      <dgm:prSet/>
      <dgm:spPr/>
      <dgm:t>
        <a:bodyPr/>
        <a:lstStyle/>
        <a:p>
          <a:endParaRPr lang="de-DE" sz="1400"/>
        </a:p>
      </dgm:t>
    </dgm:pt>
    <dgm:pt modelId="{B8482FB4-DC4F-2C41-96B0-732B82147BB3}" type="sibTrans" cxnId="{BABF8C52-C279-2C40-94C1-1AD344997EA9}">
      <dgm:prSet/>
      <dgm:spPr/>
      <dgm:t>
        <a:bodyPr/>
        <a:lstStyle/>
        <a:p>
          <a:endParaRPr lang="de-DE" sz="1400"/>
        </a:p>
      </dgm:t>
    </dgm:pt>
    <dgm:pt modelId="{9AE870C3-554C-0649-8495-B43A8BF87B69}">
      <dgm:prSet phldrT="[Text]" custT="1"/>
      <dgm:spPr/>
      <dgm:t>
        <a:bodyPr/>
        <a:lstStyle/>
        <a:p>
          <a:r>
            <a:rPr lang="de-DE" sz="1800" dirty="0"/>
            <a:t>(Aufgaben-</a:t>
          </a:r>
        </a:p>
        <a:p>
          <a:r>
            <a:rPr lang="de-DE" sz="1800" dirty="0" err="1"/>
            <a:t>reflexion</a:t>
          </a:r>
          <a:r>
            <a:rPr lang="de-DE" sz="1800" dirty="0"/>
            <a:t>)</a:t>
          </a:r>
        </a:p>
      </dgm:t>
    </dgm:pt>
    <dgm:pt modelId="{B643448F-815A-E545-A88B-8607B6F1D22E}" type="parTrans" cxnId="{E59F60ED-ACE3-AA4F-813C-52A7B190BB74}">
      <dgm:prSet/>
      <dgm:spPr/>
      <dgm:t>
        <a:bodyPr/>
        <a:lstStyle/>
        <a:p>
          <a:endParaRPr lang="de-DE" sz="1400"/>
        </a:p>
      </dgm:t>
    </dgm:pt>
    <dgm:pt modelId="{05687884-E047-A544-A7FE-5E7CBEC5C41D}" type="sibTrans" cxnId="{E59F60ED-ACE3-AA4F-813C-52A7B190BB74}">
      <dgm:prSet/>
      <dgm:spPr/>
      <dgm:t>
        <a:bodyPr/>
        <a:lstStyle/>
        <a:p>
          <a:endParaRPr lang="de-DE" sz="1400"/>
        </a:p>
      </dgm:t>
    </dgm:pt>
    <dgm:pt modelId="{25EF74A3-95D2-8943-8891-2DAC4C436FA6}" type="pres">
      <dgm:prSet presAssocID="{E5410254-82A3-214A-91B8-F428FB47E78D}" presName="Name0" presStyleCnt="0">
        <dgm:presLayoutVars>
          <dgm:dir/>
          <dgm:resizeHandles val="exact"/>
        </dgm:presLayoutVars>
      </dgm:prSet>
      <dgm:spPr/>
    </dgm:pt>
    <dgm:pt modelId="{6FA1761F-602F-1141-A605-CD15D528D2E9}" type="pres">
      <dgm:prSet presAssocID="{186E89F5-BCED-F549-A972-DF94D6555070}" presName="parTxOnly" presStyleLbl="node1" presStyleIdx="0" presStyleCnt="4">
        <dgm:presLayoutVars>
          <dgm:bulletEnabled val="1"/>
        </dgm:presLayoutVars>
      </dgm:prSet>
      <dgm:spPr/>
    </dgm:pt>
    <dgm:pt modelId="{52778F34-C297-6A40-810C-0B56A4246E57}" type="pres">
      <dgm:prSet presAssocID="{81DD87EB-F54B-9A44-8B77-2771FFB4FE5D}" presName="parSpace" presStyleCnt="0"/>
      <dgm:spPr/>
    </dgm:pt>
    <dgm:pt modelId="{8383BF8D-13D3-4440-9C33-A83780E1286F}" type="pres">
      <dgm:prSet presAssocID="{CE2A3EEB-D170-D34B-8A18-410FE17FDCD9}" presName="parTxOnly" presStyleLbl="node1" presStyleIdx="1" presStyleCnt="4">
        <dgm:presLayoutVars>
          <dgm:bulletEnabled val="1"/>
        </dgm:presLayoutVars>
      </dgm:prSet>
      <dgm:spPr/>
    </dgm:pt>
    <dgm:pt modelId="{B08D4B54-AA80-934E-93B8-D43ADF738236}" type="pres">
      <dgm:prSet presAssocID="{2F94740B-03C2-674E-9BDF-562690B28AC9}" presName="parSpace" presStyleCnt="0"/>
      <dgm:spPr/>
    </dgm:pt>
    <dgm:pt modelId="{C899686E-8A6B-1B43-8B8D-3DC9E9B01E4B}" type="pres">
      <dgm:prSet presAssocID="{187287C7-78FE-C54F-BE5B-1F6808DA802F}" presName="parTxOnly" presStyleLbl="node1" presStyleIdx="2" presStyleCnt="4">
        <dgm:presLayoutVars>
          <dgm:bulletEnabled val="1"/>
        </dgm:presLayoutVars>
      </dgm:prSet>
      <dgm:spPr/>
    </dgm:pt>
    <dgm:pt modelId="{446B6A21-D314-E646-BA2F-86A013F2C2CB}" type="pres">
      <dgm:prSet presAssocID="{B8482FB4-DC4F-2C41-96B0-732B82147BB3}" presName="parSpace" presStyleCnt="0"/>
      <dgm:spPr/>
    </dgm:pt>
    <dgm:pt modelId="{B7B2A41E-5926-1E4E-A45E-C14284CAE755}" type="pres">
      <dgm:prSet presAssocID="{9AE870C3-554C-0649-8495-B43A8BF87B69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FDB55C08-86B6-A242-B703-5098B0093386}" srcId="{E5410254-82A3-214A-91B8-F428FB47E78D}" destId="{186E89F5-BCED-F549-A972-DF94D6555070}" srcOrd="0" destOrd="0" parTransId="{FB86C2C4-02E5-B045-A1F2-FCA4B9C591FD}" sibTransId="{81DD87EB-F54B-9A44-8B77-2771FFB4FE5D}"/>
    <dgm:cxn modelId="{CC60330E-3C66-2C4B-BAE8-C770D1C6F3E5}" type="presOf" srcId="{9AE870C3-554C-0649-8495-B43A8BF87B69}" destId="{B7B2A41E-5926-1E4E-A45E-C14284CAE755}" srcOrd="0" destOrd="0" presId="urn:microsoft.com/office/officeart/2005/8/layout/hChevron3"/>
    <dgm:cxn modelId="{BABF8C52-C279-2C40-94C1-1AD344997EA9}" srcId="{E5410254-82A3-214A-91B8-F428FB47E78D}" destId="{187287C7-78FE-C54F-BE5B-1F6808DA802F}" srcOrd="2" destOrd="0" parTransId="{DA54903D-5859-984F-84C0-70D5628DD798}" sibTransId="{B8482FB4-DC4F-2C41-96B0-732B82147BB3}"/>
    <dgm:cxn modelId="{33298C99-6278-F141-903E-3A8AC4BC8258}" type="presOf" srcId="{CE2A3EEB-D170-D34B-8A18-410FE17FDCD9}" destId="{8383BF8D-13D3-4440-9C33-A83780E1286F}" srcOrd="0" destOrd="0" presId="urn:microsoft.com/office/officeart/2005/8/layout/hChevron3"/>
    <dgm:cxn modelId="{D4245CA5-C531-8840-8685-978D48F51781}" type="presOf" srcId="{E5410254-82A3-214A-91B8-F428FB47E78D}" destId="{25EF74A3-95D2-8943-8891-2DAC4C436FA6}" srcOrd="0" destOrd="0" presId="urn:microsoft.com/office/officeart/2005/8/layout/hChevron3"/>
    <dgm:cxn modelId="{FE370DA8-5983-6948-97A1-7DD1104FDA04}" srcId="{E5410254-82A3-214A-91B8-F428FB47E78D}" destId="{CE2A3EEB-D170-D34B-8A18-410FE17FDCD9}" srcOrd="1" destOrd="0" parTransId="{4B73E22C-599E-3943-B9EE-B8F2B95A80A8}" sibTransId="{2F94740B-03C2-674E-9BDF-562690B28AC9}"/>
    <dgm:cxn modelId="{16A847AF-EE36-7541-A408-DE62855CDA25}" type="presOf" srcId="{186E89F5-BCED-F549-A972-DF94D6555070}" destId="{6FA1761F-602F-1141-A605-CD15D528D2E9}" srcOrd="0" destOrd="0" presId="urn:microsoft.com/office/officeart/2005/8/layout/hChevron3"/>
    <dgm:cxn modelId="{E59F60ED-ACE3-AA4F-813C-52A7B190BB74}" srcId="{E5410254-82A3-214A-91B8-F428FB47E78D}" destId="{9AE870C3-554C-0649-8495-B43A8BF87B69}" srcOrd="3" destOrd="0" parTransId="{B643448F-815A-E545-A88B-8607B6F1D22E}" sibTransId="{05687884-E047-A544-A7FE-5E7CBEC5C41D}"/>
    <dgm:cxn modelId="{611890F8-52DE-4347-B79D-0BD87ABC2D5A}" type="presOf" srcId="{187287C7-78FE-C54F-BE5B-1F6808DA802F}" destId="{C899686E-8A6B-1B43-8B8D-3DC9E9B01E4B}" srcOrd="0" destOrd="0" presId="urn:microsoft.com/office/officeart/2005/8/layout/hChevron3"/>
    <dgm:cxn modelId="{C1774526-EB00-DA4E-8CBE-F46F4170234D}" type="presParOf" srcId="{25EF74A3-95D2-8943-8891-2DAC4C436FA6}" destId="{6FA1761F-602F-1141-A605-CD15D528D2E9}" srcOrd="0" destOrd="0" presId="urn:microsoft.com/office/officeart/2005/8/layout/hChevron3"/>
    <dgm:cxn modelId="{986F36DD-75D2-D648-84ED-94EF7E72F709}" type="presParOf" srcId="{25EF74A3-95D2-8943-8891-2DAC4C436FA6}" destId="{52778F34-C297-6A40-810C-0B56A4246E57}" srcOrd="1" destOrd="0" presId="urn:microsoft.com/office/officeart/2005/8/layout/hChevron3"/>
    <dgm:cxn modelId="{B02A9BA1-E8DC-AD4A-A6CE-14DDDE60A282}" type="presParOf" srcId="{25EF74A3-95D2-8943-8891-2DAC4C436FA6}" destId="{8383BF8D-13D3-4440-9C33-A83780E1286F}" srcOrd="2" destOrd="0" presId="urn:microsoft.com/office/officeart/2005/8/layout/hChevron3"/>
    <dgm:cxn modelId="{CAEFF4BD-EF97-E641-A7B8-1EFA97AAAF1B}" type="presParOf" srcId="{25EF74A3-95D2-8943-8891-2DAC4C436FA6}" destId="{B08D4B54-AA80-934E-93B8-D43ADF738236}" srcOrd="3" destOrd="0" presId="urn:microsoft.com/office/officeart/2005/8/layout/hChevron3"/>
    <dgm:cxn modelId="{1108D58B-4A60-D145-80A6-F8D942EB5619}" type="presParOf" srcId="{25EF74A3-95D2-8943-8891-2DAC4C436FA6}" destId="{C899686E-8A6B-1B43-8B8D-3DC9E9B01E4B}" srcOrd="4" destOrd="0" presId="urn:microsoft.com/office/officeart/2005/8/layout/hChevron3"/>
    <dgm:cxn modelId="{ECF0FE67-D72F-C441-9286-BE8DDCE0EDF2}" type="presParOf" srcId="{25EF74A3-95D2-8943-8891-2DAC4C436FA6}" destId="{446B6A21-D314-E646-BA2F-86A013F2C2CB}" srcOrd="5" destOrd="0" presId="urn:microsoft.com/office/officeart/2005/8/layout/hChevron3"/>
    <dgm:cxn modelId="{25EE96EC-F858-904F-B890-5EFF01825D58}" type="presParOf" srcId="{25EF74A3-95D2-8943-8891-2DAC4C436FA6}" destId="{B7B2A41E-5926-1E4E-A45E-C14284CAE755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410254-82A3-214A-91B8-F428FB47E78D}" type="doc">
      <dgm:prSet loTypeId="urn:microsoft.com/office/officeart/2005/8/layout/hChevron3" loCatId="" qsTypeId="urn:microsoft.com/office/officeart/2005/8/quickstyle/simple4" qsCatId="simple" csTypeId="urn:microsoft.com/office/officeart/2005/8/colors/colorful1" csCatId="colorful" phldr="1"/>
      <dgm:spPr/>
    </dgm:pt>
    <dgm:pt modelId="{186E89F5-BCED-F549-A972-DF94D6555070}">
      <dgm:prSet phldrT="[Text]" custT="1"/>
      <dgm:spPr/>
      <dgm:t>
        <a:bodyPr/>
        <a:lstStyle/>
        <a:p>
          <a:r>
            <a:rPr lang="de-DE" sz="1800" dirty="0"/>
            <a:t>Aufgaben-</a:t>
          </a:r>
        </a:p>
        <a:p>
          <a:r>
            <a:rPr lang="de-DE" sz="1800" dirty="0" err="1"/>
            <a:t>einführung</a:t>
          </a:r>
          <a:endParaRPr lang="de-DE" sz="1800" dirty="0"/>
        </a:p>
      </dgm:t>
    </dgm:pt>
    <dgm:pt modelId="{FB86C2C4-02E5-B045-A1F2-FCA4B9C591FD}" type="parTrans" cxnId="{FDB55C08-86B6-A242-B703-5098B0093386}">
      <dgm:prSet/>
      <dgm:spPr/>
      <dgm:t>
        <a:bodyPr/>
        <a:lstStyle/>
        <a:p>
          <a:endParaRPr lang="de-DE" sz="1400"/>
        </a:p>
      </dgm:t>
    </dgm:pt>
    <dgm:pt modelId="{81DD87EB-F54B-9A44-8B77-2771FFB4FE5D}" type="sibTrans" cxnId="{FDB55C08-86B6-A242-B703-5098B0093386}">
      <dgm:prSet/>
      <dgm:spPr/>
      <dgm:t>
        <a:bodyPr/>
        <a:lstStyle/>
        <a:p>
          <a:endParaRPr lang="de-DE" sz="1400"/>
        </a:p>
      </dgm:t>
    </dgm:pt>
    <dgm:pt modelId="{CE2A3EEB-D170-D34B-8A18-410FE17FDCD9}">
      <dgm:prSet phldrT="[Text]" custT="1"/>
      <dgm:spPr/>
      <dgm:t>
        <a:bodyPr/>
        <a:lstStyle/>
        <a:p>
          <a:r>
            <a:rPr lang="de-DE" sz="1800" dirty="0"/>
            <a:t>Aufgaben-</a:t>
          </a:r>
        </a:p>
        <a:p>
          <a:r>
            <a:rPr lang="de-DE" sz="1800" dirty="0" err="1"/>
            <a:t>bearbeitung</a:t>
          </a:r>
          <a:endParaRPr lang="de-DE" sz="1800" dirty="0"/>
        </a:p>
      </dgm:t>
    </dgm:pt>
    <dgm:pt modelId="{4B73E22C-599E-3943-B9EE-B8F2B95A80A8}" type="parTrans" cxnId="{FE370DA8-5983-6948-97A1-7DD1104FDA04}">
      <dgm:prSet/>
      <dgm:spPr/>
      <dgm:t>
        <a:bodyPr/>
        <a:lstStyle/>
        <a:p>
          <a:endParaRPr lang="de-DE" sz="1400"/>
        </a:p>
      </dgm:t>
    </dgm:pt>
    <dgm:pt modelId="{2F94740B-03C2-674E-9BDF-562690B28AC9}" type="sibTrans" cxnId="{FE370DA8-5983-6948-97A1-7DD1104FDA04}">
      <dgm:prSet/>
      <dgm:spPr/>
      <dgm:t>
        <a:bodyPr/>
        <a:lstStyle/>
        <a:p>
          <a:endParaRPr lang="de-DE" sz="1400"/>
        </a:p>
      </dgm:t>
    </dgm:pt>
    <dgm:pt modelId="{187287C7-78FE-C54F-BE5B-1F6808DA802F}">
      <dgm:prSet phldrT="[Text]" custT="1"/>
      <dgm:spPr/>
      <dgm:t>
        <a:bodyPr/>
        <a:lstStyle/>
        <a:p>
          <a:r>
            <a:rPr lang="de-DE" sz="1800" dirty="0"/>
            <a:t>Ergebnis-</a:t>
          </a:r>
        </a:p>
        <a:p>
          <a:r>
            <a:rPr lang="de-DE" sz="1800" dirty="0" err="1"/>
            <a:t>präsentation</a:t>
          </a:r>
          <a:endParaRPr lang="de-DE" sz="1800" dirty="0"/>
        </a:p>
      </dgm:t>
    </dgm:pt>
    <dgm:pt modelId="{DA54903D-5859-984F-84C0-70D5628DD798}" type="parTrans" cxnId="{BABF8C52-C279-2C40-94C1-1AD344997EA9}">
      <dgm:prSet/>
      <dgm:spPr/>
      <dgm:t>
        <a:bodyPr/>
        <a:lstStyle/>
        <a:p>
          <a:endParaRPr lang="de-DE" sz="1400"/>
        </a:p>
      </dgm:t>
    </dgm:pt>
    <dgm:pt modelId="{B8482FB4-DC4F-2C41-96B0-732B82147BB3}" type="sibTrans" cxnId="{BABF8C52-C279-2C40-94C1-1AD344997EA9}">
      <dgm:prSet/>
      <dgm:spPr/>
      <dgm:t>
        <a:bodyPr/>
        <a:lstStyle/>
        <a:p>
          <a:endParaRPr lang="de-DE" sz="1400"/>
        </a:p>
      </dgm:t>
    </dgm:pt>
    <dgm:pt modelId="{9AE870C3-554C-0649-8495-B43A8BF87B69}">
      <dgm:prSet phldrT="[Text]" custT="1"/>
      <dgm:spPr/>
      <dgm:t>
        <a:bodyPr/>
        <a:lstStyle/>
        <a:p>
          <a:r>
            <a:rPr lang="de-DE" sz="1800" dirty="0"/>
            <a:t>(Aufgaben-</a:t>
          </a:r>
        </a:p>
        <a:p>
          <a:r>
            <a:rPr lang="de-DE" sz="1800" dirty="0" err="1"/>
            <a:t>reflexion</a:t>
          </a:r>
          <a:r>
            <a:rPr lang="de-DE" sz="1800" dirty="0"/>
            <a:t>)</a:t>
          </a:r>
        </a:p>
      </dgm:t>
    </dgm:pt>
    <dgm:pt modelId="{B643448F-815A-E545-A88B-8607B6F1D22E}" type="parTrans" cxnId="{E59F60ED-ACE3-AA4F-813C-52A7B190BB74}">
      <dgm:prSet/>
      <dgm:spPr/>
      <dgm:t>
        <a:bodyPr/>
        <a:lstStyle/>
        <a:p>
          <a:endParaRPr lang="de-DE" sz="1400"/>
        </a:p>
      </dgm:t>
    </dgm:pt>
    <dgm:pt modelId="{05687884-E047-A544-A7FE-5E7CBEC5C41D}" type="sibTrans" cxnId="{E59F60ED-ACE3-AA4F-813C-52A7B190BB74}">
      <dgm:prSet/>
      <dgm:spPr/>
      <dgm:t>
        <a:bodyPr/>
        <a:lstStyle/>
        <a:p>
          <a:endParaRPr lang="de-DE" sz="1400"/>
        </a:p>
      </dgm:t>
    </dgm:pt>
    <dgm:pt modelId="{25EF74A3-95D2-8943-8891-2DAC4C436FA6}" type="pres">
      <dgm:prSet presAssocID="{E5410254-82A3-214A-91B8-F428FB47E78D}" presName="Name0" presStyleCnt="0">
        <dgm:presLayoutVars>
          <dgm:dir/>
          <dgm:resizeHandles val="exact"/>
        </dgm:presLayoutVars>
      </dgm:prSet>
      <dgm:spPr/>
    </dgm:pt>
    <dgm:pt modelId="{6FA1761F-602F-1141-A605-CD15D528D2E9}" type="pres">
      <dgm:prSet presAssocID="{186E89F5-BCED-F549-A972-DF94D6555070}" presName="parTxOnly" presStyleLbl="node1" presStyleIdx="0" presStyleCnt="4">
        <dgm:presLayoutVars>
          <dgm:bulletEnabled val="1"/>
        </dgm:presLayoutVars>
      </dgm:prSet>
      <dgm:spPr/>
    </dgm:pt>
    <dgm:pt modelId="{52778F34-C297-6A40-810C-0B56A4246E57}" type="pres">
      <dgm:prSet presAssocID="{81DD87EB-F54B-9A44-8B77-2771FFB4FE5D}" presName="parSpace" presStyleCnt="0"/>
      <dgm:spPr/>
    </dgm:pt>
    <dgm:pt modelId="{8383BF8D-13D3-4440-9C33-A83780E1286F}" type="pres">
      <dgm:prSet presAssocID="{CE2A3EEB-D170-D34B-8A18-410FE17FDCD9}" presName="parTxOnly" presStyleLbl="node1" presStyleIdx="1" presStyleCnt="4">
        <dgm:presLayoutVars>
          <dgm:bulletEnabled val="1"/>
        </dgm:presLayoutVars>
      </dgm:prSet>
      <dgm:spPr/>
    </dgm:pt>
    <dgm:pt modelId="{B08D4B54-AA80-934E-93B8-D43ADF738236}" type="pres">
      <dgm:prSet presAssocID="{2F94740B-03C2-674E-9BDF-562690B28AC9}" presName="parSpace" presStyleCnt="0"/>
      <dgm:spPr/>
    </dgm:pt>
    <dgm:pt modelId="{C899686E-8A6B-1B43-8B8D-3DC9E9B01E4B}" type="pres">
      <dgm:prSet presAssocID="{187287C7-78FE-C54F-BE5B-1F6808DA802F}" presName="parTxOnly" presStyleLbl="node1" presStyleIdx="2" presStyleCnt="4">
        <dgm:presLayoutVars>
          <dgm:bulletEnabled val="1"/>
        </dgm:presLayoutVars>
      </dgm:prSet>
      <dgm:spPr/>
    </dgm:pt>
    <dgm:pt modelId="{446B6A21-D314-E646-BA2F-86A013F2C2CB}" type="pres">
      <dgm:prSet presAssocID="{B8482FB4-DC4F-2C41-96B0-732B82147BB3}" presName="parSpace" presStyleCnt="0"/>
      <dgm:spPr/>
    </dgm:pt>
    <dgm:pt modelId="{B7B2A41E-5926-1E4E-A45E-C14284CAE755}" type="pres">
      <dgm:prSet presAssocID="{9AE870C3-554C-0649-8495-B43A8BF87B69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FDB55C08-86B6-A242-B703-5098B0093386}" srcId="{E5410254-82A3-214A-91B8-F428FB47E78D}" destId="{186E89F5-BCED-F549-A972-DF94D6555070}" srcOrd="0" destOrd="0" parTransId="{FB86C2C4-02E5-B045-A1F2-FCA4B9C591FD}" sibTransId="{81DD87EB-F54B-9A44-8B77-2771FFB4FE5D}"/>
    <dgm:cxn modelId="{CC60330E-3C66-2C4B-BAE8-C770D1C6F3E5}" type="presOf" srcId="{9AE870C3-554C-0649-8495-B43A8BF87B69}" destId="{B7B2A41E-5926-1E4E-A45E-C14284CAE755}" srcOrd="0" destOrd="0" presId="urn:microsoft.com/office/officeart/2005/8/layout/hChevron3"/>
    <dgm:cxn modelId="{BABF8C52-C279-2C40-94C1-1AD344997EA9}" srcId="{E5410254-82A3-214A-91B8-F428FB47E78D}" destId="{187287C7-78FE-C54F-BE5B-1F6808DA802F}" srcOrd="2" destOrd="0" parTransId="{DA54903D-5859-984F-84C0-70D5628DD798}" sibTransId="{B8482FB4-DC4F-2C41-96B0-732B82147BB3}"/>
    <dgm:cxn modelId="{33298C99-6278-F141-903E-3A8AC4BC8258}" type="presOf" srcId="{CE2A3EEB-D170-D34B-8A18-410FE17FDCD9}" destId="{8383BF8D-13D3-4440-9C33-A83780E1286F}" srcOrd="0" destOrd="0" presId="urn:microsoft.com/office/officeart/2005/8/layout/hChevron3"/>
    <dgm:cxn modelId="{D4245CA5-C531-8840-8685-978D48F51781}" type="presOf" srcId="{E5410254-82A3-214A-91B8-F428FB47E78D}" destId="{25EF74A3-95D2-8943-8891-2DAC4C436FA6}" srcOrd="0" destOrd="0" presId="urn:microsoft.com/office/officeart/2005/8/layout/hChevron3"/>
    <dgm:cxn modelId="{FE370DA8-5983-6948-97A1-7DD1104FDA04}" srcId="{E5410254-82A3-214A-91B8-F428FB47E78D}" destId="{CE2A3EEB-D170-D34B-8A18-410FE17FDCD9}" srcOrd="1" destOrd="0" parTransId="{4B73E22C-599E-3943-B9EE-B8F2B95A80A8}" sibTransId="{2F94740B-03C2-674E-9BDF-562690B28AC9}"/>
    <dgm:cxn modelId="{16A847AF-EE36-7541-A408-DE62855CDA25}" type="presOf" srcId="{186E89F5-BCED-F549-A972-DF94D6555070}" destId="{6FA1761F-602F-1141-A605-CD15D528D2E9}" srcOrd="0" destOrd="0" presId="urn:microsoft.com/office/officeart/2005/8/layout/hChevron3"/>
    <dgm:cxn modelId="{E59F60ED-ACE3-AA4F-813C-52A7B190BB74}" srcId="{E5410254-82A3-214A-91B8-F428FB47E78D}" destId="{9AE870C3-554C-0649-8495-B43A8BF87B69}" srcOrd="3" destOrd="0" parTransId="{B643448F-815A-E545-A88B-8607B6F1D22E}" sibTransId="{05687884-E047-A544-A7FE-5E7CBEC5C41D}"/>
    <dgm:cxn modelId="{611890F8-52DE-4347-B79D-0BD87ABC2D5A}" type="presOf" srcId="{187287C7-78FE-C54F-BE5B-1F6808DA802F}" destId="{C899686E-8A6B-1B43-8B8D-3DC9E9B01E4B}" srcOrd="0" destOrd="0" presId="urn:microsoft.com/office/officeart/2005/8/layout/hChevron3"/>
    <dgm:cxn modelId="{C1774526-EB00-DA4E-8CBE-F46F4170234D}" type="presParOf" srcId="{25EF74A3-95D2-8943-8891-2DAC4C436FA6}" destId="{6FA1761F-602F-1141-A605-CD15D528D2E9}" srcOrd="0" destOrd="0" presId="urn:microsoft.com/office/officeart/2005/8/layout/hChevron3"/>
    <dgm:cxn modelId="{986F36DD-75D2-D648-84ED-94EF7E72F709}" type="presParOf" srcId="{25EF74A3-95D2-8943-8891-2DAC4C436FA6}" destId="{52778F34-C297-6A40-810C-0B56A4246E57}" srcOrd="1" destOrd="0" presId="urn:microsoft.com/office/officeart/2005/8/layout/hChevron3"/>
    <dgm:cxn modelId="{B02A9BA1-E8DC-AD4A-A6CE-14DDDE60A282}" type="presParOf" srcId="{25EF74A3-95D2-8943-8891-2DAC4C436FA6}" destId="{8383BF8D-13D3-4440-9C33-A83780E1286F}" srcOrd="2" destOrd="0" presId="urn:microsoft.com/office/officeart/2005/8/layout/hChevron3"/>
    <dgm:cxn modelId="{CAEFF4BD-EF97-E641-A7B8-1EFA97AAAF1B}" type="presParOf" srcId="{25EF74A3-95D2-8943-8891-2DAC4C436FA6}" destId="{B08D4B54-AA80-934E-93B8-D43ADF738236}" srcOrd="3" destOrd="0" presId="urn:microsoft.com/office/officeart/2005/8/layout/hChevron3"/>
    <dgm:cxn modelId="{1108D58B-4A60-D145-80A6-F8D942EB5619}" type="presParOf" srcId="{25EF74A3-95D2-8943-8891-2DAC4C436FA6}" destId="{C899686E-8A6B-1B43-8B8D-3DC9E9B01E4B}" srcOrd="4" destOrd="0" presId="urn:microsoft.com/office/officeart/2005/8/layout/hChevron3"/>
    <dgm:cxn modelId="{ECF0FE67-D72F-C441-9286-BE8DDCE0EDF2}" type="presParOf" srcId="{25EF74A3-95D2-8943-8891-2DAC4C436FA6}" destId="{446B6A21-D314-E646-BA2F-86A013F2C2CB}" srcOrd="5" destOrd="0" presId="urn:microsoft.com/office/officeart/2005/8/layout/hChevron3"/>
    <dgm:cxn modelId="{25EE96EC-F858-904F-B890-5EFF01825D58}" type="presParOf" srcId="{25EF74A3-95D2-8943-8891-2DAC4C436FA6}" destId="{B7B2A41E-5926-1E4E-A45E-C14284CAE755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1761F-602F-1141-A605-CD15D528D2E9}">
      <dsp:nvSpPr>
        <dsp:cNvPr id="0" name=""/>
        <dsp:cNvSpPr/>
      </dsp:nvSpPr>
      <dsp:spPr>
        <a:xfrm>
          <a:off x="2741" y="0"/>
          <a:ext cx="2750976" cy="701758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einführung</a:t>
          </a:r>
          <a:endParaRPr lang="de-DE" sz="1800" kern="1200" dirty="0"/>
        </a:p>
      </dsp:txBody>
      <dsp:txXfrm>
        <a:off x="2741" y="0"/>
        <a:ext cx="2575537" cy="701758"/>
      </dsp:txXfrm>
    </dsp:sp>
    <dsp:sp modelId="{8383BF8D-13D3-4440-9C33-A83780E1286F}">
      <dsp:nvSpPr>
        <dsp:cNvPr id="0" name=""/>
        <dsp:cNvSpPr/>
      </dsp:nvSpPr>
      <dsp:spPr>
        <a:xfrm>
          <a:off x="2203523" y="0"/>
          <a:ext cx="2750976" cy="70175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bearbeitung</a:t>
          </a:r>
          <a:endParaRPr lang="de-DE" sz="1800" kern="1200" dirty="0"/>
        </a:p>
      </dsp:txBody>
      <dsp:txXfrm>
        <a:off x="2554402" y="0"/>
        <a:ext cx="2049218" cy="701758"/>
      </dsp:txXfrm>
    </dsp:sp>
    <dsp:sp modelId="{C899686E-8A6B-1B43-8B8D-3DC9E9B01E4B}">
      <dsp:nvSpPr>
        <dsp:cNvPr id="0" name=""/>
        <dsp:cNvSpPr/>
      </dsp:nvSpPr>
      <dsp:spPr>
        <a:xfrm>
          <a:off x="4404304" y="0"/>
          <a:ext cx="2750976" cy="701758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Ergebnis-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präsentation</a:t>
          </a:r>
          <a:endParaRPr lang="de-DE" sz="1800" kern="1200" dirty="0"/>
        </a:p>
      </dsp:txBody>
      <dsp:txXfrm>
        <a:off x="4755183" y="0"/>
        <a:ext cx="2049218" cy="701758"/>
      </dsp:txXfrm>
    </dsp:sp>
    <dsp:sp modelId="{B7B2A41E-5926-1E4E-A45E-C14284CAE755}">
      <dsp:nvSpPr>
        <dsp:cNvPr id="0" name=""/>
        <dsp:cNvSpPr/>
      </dsp:nvSpPr>
      <dsp:spPr>
        <a:xfrm>
          <a:off x="6605085" y="0"/>
          <a:ext cx="2750976" cy="701758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reflexion</a:t>
          </a:r>
          <a:r>
            <a:rPr lang="de-DE" sz="1800" kern="1200" dirty="0"/>
            <a:t>)</a:t>
          </a:r>
        </a:p>
      </dsp:txBody>
      <dsp:txXfrm>
        <a:off x="6955964" y="0"/>
        <a:ext cx="2049218" cy="701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1761F-602F-1141-A605-CD15D528D2E9}">
      <dsp:nvSpPr>
        <dsp:cNvPr id="0" name=""/>
        <dsp:cNvSpPr/>
      </dsp:nvSpPr>
      <dsp:spPr>
        <a:xfrm>
          <a:off x="2741" y="0"/>
          <a:ext cx="2750976" cy="701758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einführung</a:t>
          </a:r>
          <a:endParaRPr lang="de-DE" sz="1800" kern="1200" dirty="0"/>
        </a:p>
      </dsp:txBody>
      <dsp:txXfrm>
        <a:off x="2741" y="0"/>
        <a:ext cx="2575537" cy="701758"/>
      </dsp:txXfrm>
    </dsp:sp>
    <dsp:sp modelId="{8383BF8D-13D3-4440-9C33-A83780E1286F}">
      <dsp:nvSpPr>
        <dsp:cNvPr id="0" name=""/>
        <dsp:cNvSpPr/>
      </dsp:nvSpPr>
      <dsp:spPr>
        <a:xfrm>
          <a:off x="2203523" y="0"/>
          <a:ext cx="2750976" cy="70175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bearbeitung</a:t>
          </a:r>
          <a:endParaRPr lang="de-DE" sz="1800" kern="1200" dirty="0"/>
        </a:p>
      </dsp:txBody>
      <dsp:txXfrm>
        <a:off x="2554402" y="0"/>
        <a:ext cx="2049218" cy="701758"/>
      </dsp:txXfrm>
    </dsp:sp>
    <dsp:sp modelId="{C899686E-8A6B-1B43-8B8D-3DC9E9B01E4B}">
      <dsp:nvSpPr>
        <dsp:cNvPr id="0" name=""/>
        <dsp:cNvSpPr/>
      </dsp:nvSpPr>
      <dsp:spPr>
        <a:xfrm>
          <a:off x="4404304" y="0"/>
          <a:ext cx="2750976" cy="701758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Ergebnis-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präsentation</a:t>
          </a:r>
          <a:endParaRPr lang="de-DE" sz="1800" kern="1200" dirty="0"/>
        </a:p>
      </dsp:txBody>
      <dsp:txXfrm>
        <a:off x="4755183" y="0"/>
        <a:ext cx="2049218" cy="701758"/>
      </dsp:txXfrm>
    </dsp:sp>
    <dsp:sp modelId="{B7B2A41E-5926-1E4E-A45E-C14284CAE755}">
      <dsp:nvSpPr>
        <dsp:cNvPr id="0" name=""/>
        <dsp:cNvSpPr/>
      </dsp:nvSpPr>
      <dsp:spPr>
        <a:xfrm>
          <a:off x="6605085" y="0"/>
          <a:ext cx="2750976" cy="701758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reflexion</a:t>
          </a:r>
          <a:r>
            <a:rPr lang="de-DE" sz="1800" kern="1200" dirty="0"/>
            <a:t>)</a:t>
          </a:r>
        </a:p>
      </dsp:txBody>
      <dsp:txXfrm>
        <a:off x="6955964" y="0"/>
        <a:ext cx="2049218" cy="701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A1761F-602F-1141-A605-CD15D528D2E9}">
      <dsp:nvSpPr>
        <dsp:cNvPr id="0" name=""/>
        <dsp:cNvSpPr/>
      </dsp:nvSpPr>
      <dsp:spPr>
        <a:xfrm>
          <a:off x="2741" y="0"/>
          <a:ext cx="2750976" cy="701758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einführung</a:t>
          </a:r>
          <a:endParaRPr lang="de-DE" sz="1800" kern="1200" dirty="0"/>
        </a:p>
      </dsp:txBody>
      <dsp:txXfrm>
        <a:off x="2741" y="0"/>
        <a:ext cx="2575537" cy="701758"/>
      </dsp:txXfrm>
    </dsp:sp>
    <dsp:sp modelId="{8383BF8D-13D3-4440-9C33-A83780E1286F}">
      <dsp:nvSpPr>
        <dsp:cNvPr id="0" name=""/>
        <dsp:cNvSpPr/>
      </dsp:nvSpPr>
      <dsp:spPr>
        <a:xfrm>
          <a:off x="2203523" y="0"/>
          <a:ext cx="2750976" cy="701758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bearbeitung</a:t>
          </a:r>
          <a:endParaRPr lang="de-DE" sz="1800" kern="1200" dirty="0"/>
        </a:p>
      </dsp:txBody>
      <dsp:txXfrm>
        <a:off x="2554402" y="0"/>
        <a:ext cx="2049218" cy="701758"/>
      </dsp:txXfrm>
    </dsp:sp>
    <dsp:sp modelId="{C899686E-8A6B-1B43-8B8D-3DC9E9B01E4B}">
      <dsp:nvSpPr>
        <dsp:cNvPr id="0" name=""/>
        <dsp:cNvSpPr/>
      </dsp:nvSpPr>
      <dsp:spPr>
        <a:xfrm>
          <a:off x="4404304" y="0"/>
          <a:ext cx="2750976" cy="701758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Ergebnis-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präsentation</a:t>
          </a:r>
          <a:endParaRPr lang="de-DE" sz="1800" kern="1200" dirty="0"/>
        </a:p>
      </dsp:txBody>
      <dsp:txXfrm>
        <a:off x="4755183" y="0"/>
        <a:ext cx="2049218" cy="701758"/>
      </dsp:txXfrm>
    </dsp:sp>
    <dsp:sp modelId="{B7B2A41E-5926-1E4E-A45E-C14284CAE755}">
      <dsp:nvSpPr>
        <dsp:cNvPr id="0" name=""/>
        <dsp:cNvSpPr/>
      </dsp:nvSpPr>
      <dsp:spPr>
        <a:xfrm>
          <a:off x="6605085" y="0"/>
          <a:ext cx="2750976" cy="701758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/>
            <a:t>(Aufgaben-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kern="1200" dirty="0" err="1"/>
            <a:t>reflexion</a:t>
          </a:r>
          <a:r>
            <a:rPr lang="de-DE" sz="1800" kern="1200" dirty="0"/>
            <a:t>)</a:t>
          </a:r>
        </a:p>
      </dsp:txBody>
      <dsp:txXfrm>
        <a:off x="6955964" y="0"/>
        <a:ext cx="2049218" cy="701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B2F2D-A2E6-4C4C-9239-0C4E58B2DC83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326F81-FE09-2449-AD7A-987D8FAE86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344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06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7330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98B4F-F874-4788-B8FE-C9F6BD169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204B5EC-4E3B-6984-3FC7-FAD9E7935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70A9F2E-E397-DB4C-69C1-F00BEB5C1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3136D0-AC9C-9ABA-75A9-EE6710EDC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922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329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CBBAE-E265-C050-2C53-4DF522706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56B6DC1-D499-E716-BFE4-48C4FDF756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B770371-690C-3B83-ECB5-543E2F9CEC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3DDA75-2E74-E82B-3D79-CD757CCEE4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327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294F8-F07B-AB99-3130-2FB24979A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C91D177-C38B-E2A6-FA2F-A79BF30112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11ED0C5-35C1-0E64-F0BE-EA5017297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6FAA27-F7D6-5DE2-1995-26C0B1CCF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781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653C6-0BB5-33D4-25DC-A8B77352B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75AA35D-624C-5173-07B6-8231CB98D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7607404-9F37-FD4F-5AE3-1A1440FFF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9FDBA3-5930-A72E-CE56-D8B04A6F4C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772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BF5D7-FC5E-036C-231F-B349E3A9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2B50C5B-3E1B-3362-8EAE-97B1199DD1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677082C-1546-8BFC-5F20-C7405C1C89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D253A9-BF81-A597-9880-E3AC51790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398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670C2-896B-BFDA-EDE1-A57E5666D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411B61F-1FAA-D041-50EA-DFBF82C32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79CEE06-E719-67EF-8533-B10AB2DF6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A3D21A4-B1DA-1A7D-8AC2-653370622D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7415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E72C4-B0F7-FD33-6389-0A94C4184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57DF25A-D65F-82E5-8764-93C69EBAA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0954F7C-3540-45F2-F1DF-B4C13AE02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5A742BD-A08D-A39B-B801-A4615F930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1595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BEB9B-172E-15C3-0066-BF0DD7AA5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C29DE9A-65D4-FD9D-4784-9ABE6818A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CD49715-A858-435C-7581-FFF311FCB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9474E05-F147-4D8E-5C5F-65C674BE7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84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11DE2-2822-A8E3-883C-52DC4207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F5AA8D4-E367-7951-0722-9D865DFFD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CE706A-27E8-CE31-172D-6B4EB60EC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4811DD-7ADB-7762-AF55-370E698F2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6548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169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2486B-ED31-E140-D876-70098B262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D3A0BE4-391A-7DD6-E645-F21CDC2DAC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51224E-0EED-DCB5-8C8E-F031390EE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8BC2E6-9FC8-0716-E674-2CD1FA784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0712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C95F1-BCF2-FD5A-24AF-440B0937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86973B6-2C33-7F7E-5A4D-30766EB125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2B2F707-3594-F07D-20ED-06D355F58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B6CE071-DD5F-923A-F4C8-300309C56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3691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C8041-0DF4-239E-FD89-286C88437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4D4A919-A67A-8F92-D5CF-E5F2F8E6B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F7E5754-5421-4B78-3B3F-5A4EF6E1C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11D27B-B03D-D2FF-848D-7645EAC51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7290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5E7D3-6B7C-A77C-B90D-81865E027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A5094D7-F87F-0EA1-FDF8-95D0A6AB4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4100963-13B3-947C-1A1A-0FF5F0711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AFA0BC-DECD-BB5B-B88F-DD0CF5B8E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9392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27963-20CB-BBDD-B81B-8AC913703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EE9CF0C-3067-C962-0689-A62B4015B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0D7BA8A-9DD6-DF90-F19D-C7D680F8C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93F98E8-A82A-B7DE-3576-E0AAFCFDB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8853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E44EB-44A9-11BA-FA6B-2948F4B52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3B75F71-DBF7-72A4-7ADF-AE207122E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D784D4-98E8-65CD-F144-FDD099720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F1557C-2276-CE5E-7679-92D9E9713C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422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AD92A-BF3B-BC33-5FD1-052AC22AA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04D1EE4-0946-0CC2-B935-228AB8203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C00B05B-CE5E-644B-4E1C-A0CDFEBAF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499BD6-8C87-2FB7-F370-051EBA040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4643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A9FE3-8574-37FD-6183-C3494628C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6D3626D-8FCD-B0F4-3212-AFD01E96D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5F0DD2B-8991-F1BB-CC05-0A469714C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EF89F0-4942-36B4-1BE8-926F67E58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34303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263A5-BFF4-FB8F-BD7B-B3DAE811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2C15FF8-F6E2-EC23-00F8-74E59AF8A1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053B4A8-FE6C-99A8-A824-59DE7C4D7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DF58FE-9883-32D0-6596-4937F3A4A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099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0D661-9444-632F-317E-FF13ABB4A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116B049-1CD6-875B-2D5F-BB04D5557C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26B431-17E9-F03D-57C1-6E7FA440B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A1179D9-FB19-058C-F219-944297AFF6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206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8C1AA-9D16-487E-EDEF-875178DC7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26E094A-DE68-FF00-8BE2-EBAA006681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7754F22-7782-443E-38AA-A665F7661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776406-9A5D-EFB1-8ABB-E7F7A3BCB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1703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32ED4-31DB-2BA1-D11F-A7650D004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607C1E9-4B7C-BC82-AC32-2380617EC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A995EA-1B4E-C0EB-AA15-5E18CA736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07489D-04D8-6EB0-41C0-B9789D211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149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E725D-E25A-F1A7-9C84-09D252366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1BA0DAF-7959-ACF8-5DDF-4C53878D6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321D8E2-F294-81ED-0838-69390DF44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C450EB-33AD-3EE9-906C-FDA49F112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354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8783E-1616-B882-D432-C5D5DE914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3ED64A6-FD38-4FFC-EE34-B65EF1D17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323FBEC-36A8-97F2-21EF-1B0E4D2F98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sym typeface="Wingdings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4D8756-9B31-BFAA-79ED-F55C02383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6369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1FE93-D0E1-2BE3-DA7B-6A9D790AC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1692E52-0881-CB3D-6404-0433F7D50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B8F083C-0134-2C23-A3E9-5E7DD1F3E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A8FD609-8832-5E38-393B-E77119425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42938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3F8DD-7205-4FFD-6C4D-90DE3D842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44774BA-3FE8-565A-021A-D1CAF0E76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7956CE7-A8E2-9E7C-637C-14800D2C7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sym typeface="Wingdings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C814F8B-AAD3-67EF-7648-2969B9342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8180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6FF01-EE76-25E1-8680-9FFDE9A6C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4C7AB7F-A80C-83D2-C386-D28FE77EC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822DD40-1C86-D7C9-DB3E-6866A3CFEB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AF2FF4B-C748-50DC-2232-712E8814BF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286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6FCA0-C76A-2BF2-B0BD-5B76E49B6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ABB0C10-9A80-A59C-1FAE-520C3C3DA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068DA44-C1D7-7A22-E8FF-7F0585AE1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>
              <a:sym typeface="Wingdings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DD56E7-309B-AB9F-36D0-43FF2C04F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73890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5D9A9-7CFD-A88F-F09F-0FE6E84F5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AFF7196-6A94-605E-3F20-5013CD146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63C22C9-6C71-6C82-E394-6E907378D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E9F8EE-B531-C2A1-E503-52E0020C3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4047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2A769-A8F4-351E-0F4B-9C78C359A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1043CC4-9CF0-1E73-ADC5-683CBA82D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8C51B5-B0C9-4063-EC72-A2B05E35B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34E427-0C5E-E99A-F68C-AF99AE380E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0600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3317C-BD0F-2B56-4A92-416256E92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8D279C3-0B2D-B556-B20E-E15C833390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D14E6B5-BA0C-235B-C196-457FE0006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0090A04-DB1A-B314-5478-A3D5E106C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6311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330F9-4A04-01A6-A420-6633C27D4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9C9C683-F65B-CA6D-9D45-AE1144A9D9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4254963-3F57-75DF-819D-D5EBC3D14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57D406C-4075-7732-75AB-1680A6BBFB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1949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2C956-D592-9564-42B8-218C57CA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91F989B-6A9A-4110-FF46-25CDF94D4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E5BD632-EFF0-CA1A-F0E7-49696C406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A3178C1-760D-8849-07C6-5EAB47FD59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8639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74D2A-B23F-A881-43A8-62EBF441F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EF62E93-E45C-CF0F-3574-67C94F525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E5466DA-9E4A-970F-7751-747002AB3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2F4D5A7-1C1D-795E-C9B5-9EBAB1257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96407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E3D81-D608-144B-00CF-2BA8C4CC3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BA6201D-93F6-5281-101F-1D111C784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F2E8834-6D70-BEA6-AA65-6A0EF381A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1B5199-DCA2-4110-6975-39B5858F55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88174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7FB4F-3B7E-BB6A-02BF-2B4FCA85A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5DE9F17-EC93-AC6F-0C00-496C9D8C1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F93E538-CF9B-E57F-F7C9-14DBA37A1A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EE4FBD2-D04C-8E9E-A422-8AC48E83B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7172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5C747-A40A-47D3-DFB5-553A920B4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3BA66E8-7233-ED82-FA67-1D469DA4A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959604E-73E6-64B9-973D-7FE257C8A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D9DD3CB-8B8B-7FFA-EC0B-E3CD5FA1EC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9548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AF953-4D4C-917F-BBBC-263111DB8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A67FFF2-72B4-90F9-9195-3CD1EB439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DC12B0B-98DA-7015-28BF-6E834BD69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273458-D912-B3D8-B058-E01D8B551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3038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73CF0-B8D3-77EC-8DAE-AC445B5B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82306C0-9CB6-B5C7-AA0B-A4F8B29DB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EADF041-3835-6385-397E-F79C9CAB1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8C905C5-E858-DF1B-4F2D-FCE7DD229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26F81-FE09-2449-AD7A-987D8FAE8646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582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628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820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607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62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24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965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35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e-D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4288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e-D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36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8750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6826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C238E0C-AB74-BA43-82D9-491B299806F5}" type="datetimeFigureOut">
              <a:rPr lang="de-DE" smtClean="0"/>
              <a:t>14.02.24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977E715-92F3-A84B-AF73-CB8132C23D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94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C2AD7556-C90D-4946-8E4E-1E79D5B3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DBB0CC56-54B2-4AE0-87C5-296E78A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47BFA3F-95DC-2522-BF89-E574E1654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7577" y="3428998"/>
            <a:ext cx="9416846" cy="1645920"/>
          </a:xfrm>
        </p:spPr>
        <p:txBody>
          <a:bodyPr>
            <a:normAutofit/>
          </a:bodyPr>
          <a:lstStyle/>
          <a:p>
            <a:r>
              <a:rPr lang="de-DE"/>
              <a:t>Lernaufgaben im Geschichtsunterricht</a:t>
            </a:r>
          </a:p>
        </p:txBody>
      </p:sp>
    </p:spTree>
    <p:extLst>
      <p:ext uri="{BB962C8B-B14F-4D97-AF65-F5344CB8AC3E}">
        <p14:creationId xmlns:p14="http://schemas.microsoft.com/office/powerpoint/2010/main" val="2341504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C2AD7556-C90D-4946-8E4E-1E79D5B3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DBB0CC56-54B2-4AE0-87C5-296E78A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bgerundete rechteckige Legende 8">
            <a:extLst>
              <a:ext uri="{FF2B5EF4-FFF2-40B4-BE49-F238E27FC236}">
                <a16:creationId xmlns:a16="http://schemas.microsoft.com/office/drawing/2014/main" id="{4F7CE213-A4F5-898B-DCFC-35C2BE2E2411}"/>
              </a:ext>
            </a:extLst>
          </p:cNvPr>
          <p:cNvSpPr/>
          <p:nvPr/>
        </p:nvSpPr>
        <p:spPr>
          <a:xfrm>
            <a:off x="473177" y="358133"/>
            <a:ext cx="4582888" cy="2570803"/>
          </a:xfrm>
          <a:prstGeom prst="wedgeRoundRectCallout">
            <a:avLst>
              <a:gd name="adj1" fmla="val 49677"/>
              <a:gd name="adj2" fmla="val 61078"/>
              <a:gd name="adj3" fmla="val 16667"/>
            </a:avLst>
          </a:prstGeom>
          <a:solidFill>
            <a:srgbClr val="9CAFB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C00000"/>
                </a:solidFill>
              </a:rPr>
              <a:t>Perspektive Geschichtsdidaktik</a:t>
            </a:r>
          </a:p>
          <a:p>
            <a:pPr algn="ctr"/>
            <a:endParaRPr lang="de-DE" sz="2000" i="1" dirty="0">
              <a:sym typeface="Wingdings" pitchFamily="2" charset="2"/>
            </a:endParaRPr>
          </a:p>
          <a:p>
            <a:pPr algn="ctr"/>
            <a:r>
              <a:rPr lang="de-DE" sz="2000" i="1" dirty="0">
                <a:sym typeface="Wingdings" pitchFamily="2" charset="2"/>
              </a:rPr>
              <a:t> Lernaufgaben haben eine herausragende Bedeutung für das historische Denken, sind ein zentrales Qualitätsmerkmal guten Unterrichts!</a:t>
            </a:r>
            <a:endParaRPr lang="de-DE" sz="2000" i="1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E16CBA80-39BD-4FDA-11AA-E62FDFECAF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7577" y="3428998"/>
            <a:ext cx="9416846" cy="1645920"/>
          </a:xfrm>
        </p:spPr>
        <p:txBody>
          <a:bodyPr>
            <a:normAutofit/>
          </a:bodyPr>
          <a:lstStyle/>
          <a:p>
            <a:r>
              <a:rPr lang="de-DE"/>
              <a:t>Lernaufgaben im Geschichtsunterricht</a:t>
            </a:r>
          </a:p>
        </p:txBody>
      </p:sp>
      <p:sp>
        <p:nvSpPr>
          <p:cNvPr id="2" name="Abgerundete rechteckige Legende 1">
            <a:extLst>
              <a:ext uri="{FF2B5EF4-FFF2-40B4-BE49-F238E27FC236}">
                <a16:creationId xmlns:a16="http://schemas.microsoft.com/office/drawing/2014/main" id="{C84427E6-4DD0-AAC6-11E9-AC3E30223D3A}"/>
              </a:ext>
            </a:extLst>
          </p:cNvPr>
          <p:cNvSpPr/>
          <p:nvPr/>
        </p:nvSpPr>
        <p:spPr>
          <a:xfrm>
            <a:off x="7135935" y="358132"/>
            <a:ext cx="4582888" cy="2570803"/>
          </a:xfrm>
          <a:prstGeom prst="wedgeRoundRectCallout">
            <a:avLst>
              <a:gd name="adj1" fmla="val -49808"/>
              <a:gd name="adj2" fmla="val 62560"/>
              <a:gd name="adj3" fmla="val 16667"/>
            </a:avLst>
          </a:prstGeom>
          <a:solidFill>
            <a:srgbClr val="9CAFB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C00000"/>
                </a:solidFill>
              </a:rPr>
              <a:t>Perspektive Geschichtsunterricht</a:t>
            </a:r>
          </a:p>
          <a:p>
            <a:pPr algn="ctr"/>
            <a:endParaRPr lang="de-DE" sz="2000" i="1" dirty="0">
              <a:sym typeface="Wingdings" pitchFamily="2" charset="2"/>
            </a:endParaRPr>
          </a:p>
          <a:p>
            <a:pPr algn="ctr"/>
            <a:r>
              <a:rPr lang="de-DE" sz="2000" i="1" dirty="0">
                <a:sym typeface="Wingdings" pitchFamily="2" charset="2"/>
              </a:rPr>
              <a:t> Lernaufgaben nehmen in der Vorbereitung  einen tendenziell nur geringeren Stellenwert ein, werden häufig spontan oder nur mündlich formuliert!</a:t>
            </a:r>
            <a:endParaRPr lang="de-DE" sz="2000" i="1" dirty="0"/>
          </a:p>
        </p:txBody>
      </p:sp>
    </p:spTree>
    <p:extLst>
      <p:ext uri="{BB962C8B-B14F-4D97-AF65-F5344CB8AC3E}">
        <p14:creationId xmlns:p14="http://schemas.microsoft.com/office/powerpoint/2010/main" val="1904522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CE2E91-5BFE-CF29-35F9-CA37D6F6A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4388CE46-7A4E-D812-864E-7B8BA8A8F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4CA961E4-44DA-D68D-ED75-7EDBB76EC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12192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bgerundete rechteckige Legende 8">
            <a:extLst>
              <a:ext uri="{FF2B5EF4-FFF2-40B4-BE49-F238E27FC236}">
                <a16:creationId xmlns:a16="http://schemas.microsoft.com/office/drawing/2014/main" id="{B236775D-D44B-A0BA-9CA1-8D4033D5C688}"/>
              </a:ext>
            </a:extLst>
          </p:cNvPr>
          <p:cNvSpPr/>
          <p:nvPr/>
        </p:nvSpPr>
        <p:spPr>
          <a:xfrm>
            <a:off x="473177" y="358133"/>
            <a:ext cx="4582888" cy="2570803"/>
          </a:xfrm>
          <a:prstGeom prst="wedgeRoundRectCallout">
            <a:avLst>
              <a:gd name="adj1" fmla="val 49677"/>
              <a:gd name="adj2" fmla="val 61078"/>
              <a:gd name="adj3" fmla="val 16667"/>
            </a:avLst>
          </a:prstGeom>
          <a:solidFill>
            <a:srgbClr val="9CAFB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C00000"/>
                </a:solidFill>
              </a:rPr>
              <a:t>Perspektive Geschichtsdidaktik</a:t>
            </a:r>
          </a:p>
          <a:p>
            <a:pPr algn="ctr"/>
            <a:endParaRPr lang="de-DE" sz="2000" i="1" dirty="0">
              <a:sym typeface="Wingdings" pitchFamily="2" charset="2"/>
            </a:endParaRPr>
          </a:p>
          <a:p>
            <a:pPr algn="ctr"/>
            <a:r>
              <a:rPr lang="de-DE" sz="2000" i="1" dirty="0">
                <a:sym typeface="Wingdings" pitchFamily="2" charset="2"/>
              </a:rPr>
              <a:t> Lernaufgaben haben eine herausragende Bedeutung für das historische Denken, sind ein zentrales Qualitätsmerkmal guten Unterrichts!</a:t>
            </a:r>
            <a:endParaRPr lang="de-DE" sz="2000" i="1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CE19ADAA-6D14-FDCD-1F30-5F9E343E8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7577" y="3428998"/>
            <a:ext cx="9416846" cy="1645920"/>
          </a:xfrm>
        </p:spPr>
        <p:txBody>
          <a:bodyPr>
            <a:normAutofit/>
          </a:bodyPr>
          <a:lstStyle/>
          <a:p>
            <a:r>
              <a:rPr lang="de-DE"/>
              <a:t>Lernaufgaben im Geschichtsunterricht</a:t>
            </a:r>
          </a:p>
        </p:txBody>
      </p:sp>
      <p:sp>
        <p:nvSpPr>
          <p:cNvPr id="2" name="Abgerundete rechteckige Legende 1">
            <a:extLst>
              <a:ext uri="{FF2B5EF4-FFF2-40B4-BE49-F238E27FC236}">
                <a16:creationId xmlns:a16="http://schemas.microsoft.com/office/drawing/2014/main" id="{E702C47F-1D97-3EFF-80A1-F1ACEB0267FF}"/>
              </a:ext>
            </a:extLst>
          </p:cNvPr>
          <p:cNvSpPr/>
          <p:nvPr/>
        </p:nvSpPr>
        <p:spPr>
          <a:xfrm>
            <a:off x="7135935" y="358132"/>
            <a:ext cx="4582888" cy="2570803"/>
          </a:xfrm>
          <a:prstGeom prst="wedgeRoundRectCallout">
            <a:avLst>
              <a:gd name="adj1" fmla="val -49808"/>
              <a:gd name="adj2" fmla="val 62560"/>
              <a:gd name="adj3" fmla="val 16667"/>
            </a:avLst>
          </a:prstGeom>
          <a:solidFill>
            <a:srgbClr val="9CAFB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C00000"/>
                </a:solidFill>
              </a:rPr>
              <a:t>Perspektive Geschichtsunterricht</a:t>
            </a:r>
          </a:p>
          <a:p>
            <a:pPr algn="ctr"/>
            <a:endParaRPr lang="de-DE" sz="2000" i="1" dirty="0">
              <a:sym typeface="Wingdings" pitchFamily="2" charset="2"/>
            </a:endParaRPr>
          </a:p>
          <a:p>
            <a:pPr algn="ctr"/>
            <a:r>
              <a:rPr lang="de-DE" sz="2000" i="1" dirty="0">
                <a:sym typeface="Wingdings" pitchFamily="2" charset="2"/>
              </a:rPr>
              <a:t> Lernaufgaben nehmen in der Vorbereitung  einen tendenziell nur geringeren Stellenwert ein, werden häufig spontan oder nur mündlich formuliert!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E1AFDC9-1C57-A1B0-CD76-EA5E4A087F33}"/>
              </a:ext>
            </a:extLst>
          </p:cNvPr>
          <p:cNvSpPr txBox="1"/>
          <p:nvPr/>
        </p:nvSpPr>
        <p:spPr>
          <a:xfrm>
            <a:off x="2209800" y="5227794"/>
            <a:ext cx="777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>
                <a:solidFill>
                  <a:srgbClr val="C00000"/>
                </a:solidFill>
              </a:rPr>
              <a:t>Bedeutung von Lernaufgaben </a:t>
            </a:r>
          </a:p>
          <a:p>
            <a:pPr algn="ctr"/>
            <a:r>
              <a:rPr lang="de-DE" sz="3000" b="1" dirty="0">
                <a:solidFill>
                  <a:srgbClr val="C00000"/>
                </a:solidFill>
              </a:rPr>
              <a:t>für einen wirksamen Geschichtsunterricht </a:t>
            </a:r>
          </a:p>
          <a:p>
            <a:pPr algn="ctr"/>
            <a:r>
              <a:rPr lang="de-DE" sz="3000" b="1" dirty="0">
                <a:solidFill>
                  <a:srgbClr val="C00000"/>
                </a:solidFill>
              </a:rPr>
              <a:t>in der Praxis?</a:t>
            </a:r>
          </a:p>
        </p:txBody>
      </p:sp>
    </p:spTree>
    <p:extLst>
      <p:ext uri="{BB962C8B-B14F-4D97-AF65-F5344CB8AC3E}">
        <p14:creationId xmlns:p14="http://schemas.microsoft.com/office/powerpoint/2010/main" val="11775998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C8CAA9D3-B7CE-3111-A5D6-27249C6CEEAE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Auswahl aktueller Literatur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FD36570-272F-8FE4-9664-F770C7DF9133}"/>
              </a:ext>
            </a:extLst>
          </p:cNvPr>
          <p:cNvSpPr txBox="1"/>
          <p:nvPr/>
        </p:nvSpPr>
        <p:spPr>
          <a:xfrm>
            <a:off x="914400" y="1333500"/>
            <a:ext cx="10363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Hellberg, F. / </a:t>
            </a:r>
            <a:r>
              <a:rPr lang="de-DE" sz="2400" dirty="0" err="1"/>
              <a:t>Mussler</a:t>
            </a:r>
            <a:r>
              <a:rPr lang="de-DE" sz="2400" dirty="0"/>
              <a:t>, N.: Konstruktive Unterstützung im Geschichtsunterricht anhand von Aufgabenkulturen, ZSL Baden-Württemberg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Heuer, C. / Resch, M.: Aufgaben im Geschichtsunterricht. Stand und Perspektiven, in: </a:t>
            </a:r>
            <a:r>
              <a:rPr lang="de-DE" sz="2400" dirty="0" err="1"/>
              <a:t>gfh</a:t>
            </a:r>
            <a:r>
              <a:rPr lang="de-DE" sz="2400" dirty="0"/>
              <a:t> 3 (2018), S. 5-23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Köster, M. / Bernhardt, M. / </a:t>
            </a:r>
            <a:r>
              <a:rPr lang="de-DE" sz="2400" dirty="0" err="1"/>
              <a:t>Thünemann</a:t>
            </a:r>
            <a:r>
              <a:rPr lang="de-DE" sz="2400" dirty="0"/>
              <a:t>, H.: Aufgaben im Geschichtsunterricht. Typen, Gütekriterien, Konstruktionsprinzipien, in: GL 174 (2016), S. 2-11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Köster, M.: Aufgabenkultur im Geschichtsunterricht, Frankfurt/M.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Krösche, H. / </a:t>
            </a:r>
            <a:r>
              <a:rPr lang="de-DE" sz="2400" dirty="0" err="1"/>
              <a:t>Brait</a:t>
            </a:r>
            <a:r>
              <a:rPr lang="de-DE" sz="2400" dirty="0"/>
              <a:t>, A. / Oberhauser, C. (Hgg.): Neue Aufgabenkultur im Geschichtsunterricht? Theoretische Zugänge und empirische Befunde, Frankfurt/M.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Kuchler, C. / Sommer, A. (Hgg.): Wirksamer Geschichtsunterricht, Baltmannsweiler 2018</a:t>
            </a:r>
          </a:p>
        </p:txBody>
      </p:sp>
    </p:spTree>
    <p:extLst>
      <p:ext uri="{BB962C8B-B14F-4D97-AF65-F5344CB8AC3E}">
        <p14:creationId xmlns:p14="http://schemas.microsoft.com/office/powerpoint/2010/main" val="2735013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D9037-C2A5-A36E-9173-ABAA8B945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E091E84-D5DF-D63C-1D05-202A7228ECDD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</p:spTree>
    <p:extLst>
      <p:ext uri="{BB962C8B-B14F-4D97-AF65-F5344CB8AC3E}">
        <p14:creationId xmlns:p14="http://schemas.microsoft.com/office/powerpoint/2010/main" val="3780432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2235D-F7FB-3472-76D6-BB1E5DDDA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9C1D08C-F238-19F9-9BA5-E5EE66E4D858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0A08F14-EC95-E8E7-F8F6-AA0CBB4CC2A6}"/>
              </a:ext>
            </a:extLst>
          </p:cNvPr>
          <p:cNvSpPr txBox="1"/>
          <p:nvPr/>
        </p:nvSpPr>
        <p:spPr>
          <a:xfrm>
            <a:off x="527050" y="1247640"/>
            <a:ext cx="1113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Grundsätzlich: Es gibt </a:t>
            </a:r>
            <a:r>
              <a:rPr lang="de-DE" b="1" dirty="0">
                <a:solidFill>
                  <a:srgbClr val="C00000"/>
                </a:solidFill>
              </a:rPr>
              <a:t>keine einheitliche Definition </a:t>
            </a:r>
            <a:r>
              <a:rPr lang="de-DE" b="1" dirty="0"/>
              <a:t>von Lernaufgaben seitens der Geschichtsdidaktik, die Vorschläge unterscheiden sich bspw. im Hinblick auf Reichweite, </a:t>
            </a:r>
            <a:r>
              <a:rPr lang="de-DE" b="1" dirty="0" err="1"/>
              <a:t>Kompexität</a:t>
            </a:r>
            <a:r>
              <a:rPr lang="de-DE" b="1" dirty="0"/>
              <a:t> und Fachspezifik.</a:t>
            </a:r>
          </a:p>
        </p:txBody>
      </p:sp>
    </p:spTree>
    <p:extLst>
      <p:ext uri="{BB962C8B-B14F-4D97-AF65-F5344CB8AC3E}">
        <p14:creationId xmlns:p14="http://schemas.microsoft.com/office/powerpoint/2010/main" val="2268400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95A65-05AC-D2F1-9549-AF6475345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FA8611E-96AF-2AFE-5AF4-A4BDC0F4367C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D25B7C7-F65D-B091-B9DD-6ABB6DA75EA5}"/>
              </a:ext>
            </a:extLst>
          </p:cNvPr>
          <p:cNvSpPr txBox="1"/>
          <p:nvPr/>
        </p:nvSpPr>
        <p:spPr>
          <a:xfrm>
            <a:off x="527050" y="1247640"/>
            <a:ext cx="1113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Grundsätzlich: Es gibt </a:t>
            </a:r>
            <a:r>
              <a:rPr lang="de-DE" b="1" dirty="0">
                <a:solidFill>
                  <a:srgbClr val="C00000"/>
                </a:solidFill>
              </a:rPr>
              <a:t>keine einheitliche Definition </a:t>
            </a:r>
            <a:r>
              <a:rPr lang="de-DE" b="1" dirty="0"/>
              <a:t>von Lernaufgaben seitens der Geschichtsdidaktik, die Vorschläge unterscheiden sich bspw. im Hinblick auf Reichweite, </a:t>
            </a:r>
            <a:r>
              <a:rPr lang="de-DE" b="1" dirty="0" err="1"/>
              <a:t>Kompexität</a:t>
            </a:r>
            <a:r>
              <a:rPr lang="de-DE" b="1" dirty="0"/>
              <a:t> und Fachspezifik.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DE442B8-E65E-9D46-57E1-3896E2CFF940}"/>
              </a:ext>
            </a:extLst>
          </p:cNvPr>
          <p:cNvSpPr txBox="1"/>
          <p:nvPr/>
        </p:nvSpPr>
        <p:spPr>
          <a:xfrm>
            <a:off x="527050" y="2303927"/>
            <a:ext cx="1113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Wesentliche Aspekte: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Allgemeinste Definition</a:t>
            </a:r>
            <a:r>
              <a:rPr lang="de-DE" dirty="0"/>
              <a:t>: Lernaufgaben sind schriftliche Arbeitsanleitungen mit Materialien, die eine selbständige Auseinandersetzung mit Vergangenheit und Geschichte ermöglichen.</a:t>
            </a:r>
          </a:p>
          <a:p>
            <a:pPr lvl="1"/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256199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F92F9-86C2-0A07-C696-B303A38B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8D4B435A-3658-749A-FFDD-7E5046CF6BEA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A1AC4EC-74D1-B7FB-4937-9133265F8E3A}"/>
              </a:ext>
            </a:extLst>
          </p:cNvPr>
          <p:cNvSpPr txBox="1"/>
          <p:nvPr/>
        </p:nvSpPr>
        <p:spPr>
          <a:xfrm>
            <a:off x="527050" y="1247640"/>
            <a:ext cx="1113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Grundsätzlich: Es gibt </a:t>
            </a:r>
            <a:r>
              <a:rPr lang="de-DE" b="1" dirty="0">
                <a:solidFill>
                  <a:srgbClr val="C00000"/>
                </a:solidFill>
              </a:rPr>
              <a:t>keine einheitliche Definition </a:t>
            </a:r>
            <a:r>
              <a:rPr lang="de-DE" b="1" dirty="0"/>
              <a:t>von Lernaufgaben seitens der Geschichtsdidaktik, die Vorschläge unterscheiden sich bspw. im Hinblick auf Reichweite, </a:t>
            </a:r>
            <a:r>
              <a:rPr lang="de-DE" b="1" dirty="0" err="1"/>
              <a:t>Kompexität</a:t>
            </a:r>
            <a:r>
              <a:rPr lang="de-DE" b="1" dirty="0"/>
              <a:t> und Fachspezifik.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0C78CEB-0349-48CA-8384-DE00C3AEBCE6}"/>
              </a:ext>
            </a:extLst>
          </p:cNvPr>
          <p:cNvSpPr txBox="1"/>
          <p:nvPr/>
        </p:nvSpPr>
        <p:spPr>
          <a:xfrm>
            <a:off x="527050" y="2303927"/>
            <a:ext cx="11137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Wesentliche Aspekte: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Allgemeinste Definition</a:t>
            </a:r>
            <a:r>
              <a:rPr lang="de-DE" dirty="0"/>
              <a:t>: Lernaufgaben sind schriftliche Arbeitsanleitungen mit Materialien, die eine selbständige Auseinandersetzung mit Vergangenheit und Geschichte ermöglichen.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Bestandteile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Zu Lernaufgaben gehört einerseits die </a:t>
            </a:r>
            <a:r>
              <a:rPr lang="de-DE" i="1" dirty="0"/>
              <a:t>Aufgabe als Textsorte</a:t>
            </a:r>
            <a:r>
              <a:rPr lang="de-DE" dirty="0"/>
              <a:t>; unterscheidbar sind: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Informationsteil (Klärung des inhaltlichen Rahmens)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Aufforderungsteil (Operatoren, Arbeitsaufträge, Fragen, Impulse)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Lösungsteil (Ziel, Erwartungshorizont)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Unterstützungsteil (Tipps, Hilfen, Verweise, </a:t>
            </a:r>
            <a:r>
              <a:rPr lang="de-DE" dirty="0" err="1"/>
              <a:t>Scaffolding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40359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8E20E-91FC-ACC4-5966-8EB2FEC1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8B5F25EB-3DC4-5127-9198-BB98E4C72346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1CFA032-C002-5692-054F-B15B5DD4D0A9}"/>
              </a:ext>
            </a:extLst>
          </p:cNvPr>
          <p:cNvSpPr txBox="1"/>
          <p:nvPr/>
        </p:nvSpPr>
        <p:spPr>
          <a:xfrm>
            <a:off x="527050" y="1247640"/>
            <a:ext cx="1113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Grundsätzlich: Es gibt </a:t>
            </a:r>
            <a:r>
              <a:rPr lang="de-DE" b="1" dirty="0">
                <a:solidFill>
                  <a:srgbClr val="C00000"/>
                </a:solidFill>
              </a:rPr>
              <a:t>keine einheitliche Definition </a:t>
            </a:r>
            <a:r>
              <a:rPr lang="de-DE" b="1" dirty="0"/>
              <a:t>von Lernaufgaben seitens der Geschichtsdidaktik, die Vorschläge unterscheiden sich bspw. im Hinblick auf Reichweite, </a:t>
            </a:r>
            <a:r>
              <a:rPr lang="de-DE" b="1" dirty="0" err="1"/>
              <a:t>Kompexität</a:t>
            </a:r>
            <a:r>
              <a:rPr lang="de-DE" b="1" dirty="0"/>
              <a:t> und Fachspezifik.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864014F-EACA-21B8-83E9-710394DE453D}"/>
              </a:ext>
            </a:extLst>
          </p:cNvPr>
          <p:cNvSpPr txBox="1"/>
          <p:nvPr/>
        </p:nvSpPr>
        <p:spPr>
          <a:xfrm>
            <a:off x="527050" y="2303927"/>
            <a:ext cx="111379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Wesentliche Aspekte: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Allgemeinste Definition</a:t>
            </a:r>
            <a:r>
              <a:rPr lang="de-DE" dirty="0"/>
              <a:t>: Lernaufgaben sind schriftliche Arbeitsanleitungen mit Materialien, die eine selbständige Auseinandersetzung mit Vergangenheit und Geschichte ermöglichen.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Bestandteile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Zu Lernaufgaben gehört einerseits die </a:t>
            </a:r>
            <a:r>
              <a:rPr lang="de-DE" i="1" dirty="0"/>
              <a:t>Aufgabe als Textsorte</a:t>
            </a:r>
            <a:r>
              <a:rPr lang="de-DE" dirty="0"/>
              <a:t>; unterscheidbar sind: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Informationsteil (Klärung des inhaltlichen Rahmens)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Aufforderungsteil (Operatoren, Arbeitsaufträge, Fragen, Impulse)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Lösungsteil (Ziel, Erwartungshorizont)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der Unterstützungsteil (Tipps, Hilfen, Verweise, </a:t>
            </a:r>
            <a:r>
              <a:rPr lang="de-DE" dirty="0" err="1"/>
              <a:t>Scaffolding</a:t>
            </a:r>
            <a:r>
              <a:rPr lang="de-DE" dirty="0"/>
              <a:t>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Zu Lernaufgaben gehört andererseits der </a:t>
            </a:r>
            <a:r>
              <a:rPr lang="de-DE" i="1" dirty="0"/>
              <a:t>Aufgabenkontext</a:t>
            </a:r>
            <a:r>
              <a:rPr lang="de-DE" dirty="0"/>
              <a:t>: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in einem engen Verständnis: Materialien / Bezugstext(</a:t>
            </a:r>
            <a:r>
              <a:rPr lang="de-DE" dirty="0" err="1"/>
              <a:t>e</a:t>
            </a:r>
            <a:r>
              <a:rPr lang="de-DE" dirty="0"/>
              <a:t>)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de-DE" dirty="0"/>
              <a:t>in einem weiten Verständnis: wie im Unterricht gemeinsam mit Aufgaben gelernt wird</a:t>
            </a:r>
          </a:p>
        </p:txBody>
      </p:sp>
    </p:spTree>
    <p:extLst>
      <p:ext uri="{BB962C8B-B14F-4D97-AF65-F5344CB8AC3E}">
        <p14:creationId xmlns:p14="http://schemas.microsoft.com/office/powerpoint/2010/main" val="1037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7805A-D4A6-0466-5AE3-ED398293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4DF1165-B2A6-0A39-927E-77B9BECBBF35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20E874D-EA24-FD12-083B-C5DF3B059C3F}"/>
              </a:ext>
            </a:extLst>
          </p:cNvPr>
          <p:cNvSpPr txBox="1"/>
          <p:nvPr/>
        </p:nvSpPr>
        <p:spPr>
          <a:xfrm>
            <a:off x="527050" y="1148227"/>
            <a:ext cx="11137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Aufgabenkultur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Der Begriff Aufgabenkultur umfasst die </a:t>
            </a:r>
            <a:r>
              <a:rPr lang="de-DE" dirty="0">
                <a:effectLst/>
              </a:rPr>
              <a:t>Gesamtheit der in den Unterricht integrierten Aufgaben und deren Einsatzmöglichkeiten zur Förderung historischen Lernens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Als Phasen lassen sich unterscheiden: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7F3E8674-29A9-503D-45FF-801E46CBCA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3034155"/>
              </p:ext>
            </p:extLst>
          </p:nvPr>
        </p:nvGraphicFramePr>
        <p:xfrm>
          <a:off x="1728296" y="2409742"/>
          <a:ext cx="9358804" cy="701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92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2256C-82AC-2088-216A-47BA4E57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4F24558-C966-9E94-B0AC-60B60C50887D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556C285-9BD6-DC9F-11D3-D7EA82595F89}"/>
              </a:ext>
            </a:extLst>
          </p:cNvPr>
          <p:cNvSpPr txBox="1"/>
          <p:nvPr/>
        </p:nvSpPr>
        <p:spPr>
          <a:xfrm>
            <a:off x="527050" y="1148227"/>
            <a:ext cx="111379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Aufgabenkultur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Der Begriff Aufgabenkultur umfasst die </a:t>
            </a:r>
            <a:r>
              <a:rPr lang="de-DE" dirty="0">
                <a:effectLst/>
              </a:rPr>
              <a:t>Gesamtheit der in den Unterricht integrierten Aufgaben und deren Einsatzmöglichkeiten zur Förderung historischen Lernens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Als Phasen lassen sich unterscheiden: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Mit Blick auf die Akteur*innen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Aufgaben stehen an der Schnittstelle zwischen </a:t>
            </a:r>
            <a:r>
              <a:rPr lang="de-DE" i="1" dirty="0"/>
              <a:t>Angebot</a:t>
            </a:r>
            <a:r>
              <a:rPr lang="de-DE" dirty="0"/>
              <a:t> und </a:t>
            </a:r>
            <a:r>
              <a:rPr lang="de-DE" i="1" dirty="0"/>
              <a:t>Nutzung</a:t>
            </a:r>
            <a:r>
              <a:rPr lang="de-DE" dirty="0"/>
              <a:t>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Aufgaben sind ein Steuerungsinstrument seitens der </a:t>
            </a:r>
            <a:r>
              <a:rPr lang="de-DE" i="1" dirty="0"/>
              <a:t>Lehrkraft</a:t>
            </a:r>
            <a:r>
              <a:rPr lang="de-DE" dirty="0"/>
              <a:t>.</a:t>
            </a:r>
            <a:endParaRPr lang="de-DE" i="1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Aber: Erst durch die </a:t>
            </a:r>
            <a:r>
              <a:rPr lang="de-DE" i="1" dirty="0"/>
              <a:t>Interaktion</a:t>
            </a:r>
            <a:r>
              <a:rPr lang="de-DE" dirty="0"/>
              <a:t> aller Beteiligten entsteht die Aufgabe.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Mit Blick auf die </a:t>
            </a:r>
            <a:r>
              <a:rPr lang="de-DE" i="1" dirty="0" err="1"/>
              <a:t>SuS</a:t>
            </a:r>
            <a:r>
              <a:rPr lang="de-DE" dirty="0"/>
              <a:t>: Nur wenn diese die Aufgabe annehmen, wird eine Aufgabe für die </a:t>
            </a:r>
            <a:r>
              <a:rPr lang="de-DE" dirty="0" err="1"/>
              <a:t>SuS</a:t>
            </a:r>
            <a:r>
              <a:rPr lang="de-DE" dirty="0"/>
              <a:t> daraus!</a:t>
            </a:r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67274C7D-D08C-EDAF-CE0E-32B1C30D509F}"/>
              </a:ext>
            </a:extLst>
          </p:cNvPr>
          <p:cNvGraphicFramePr/>
          <p:nvPr/>
        </p:nvGraphicFramePr>
        <p:xfrm>
          <a:off x="1728296" y="2409742"/>
          <a:ext cx="9358804" cy="701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01560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EBC33-95BE-02C7-39C6-0004C8D65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1BA6A12-9845-07E2-68B5-BCE09EDEB3BE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</a:rPr>
              <a:t>Definition von Aufgaben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B01D5CD-97BF-5D19-877F-53DA8C50552C}"/>
              </a:ext>
            </a:extLst>
          </p:cNvPr>
          <p:cNvSpPr txBox="1"/>
          <p:nvPr/>
        </p:nvSpPr>
        <p:spPr>
          <a:xfrm>
            <a:off x="527050" y="1148227"/>
            <a:ext cx="111379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Aufgabenkultur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Der Begriff Aufgabenkultur umfasst die </a:t>
            </a:r>
            <a:r>
              <a:rPr lang="de-DE" dirty="0">
                <a:effectLst/>
              </a:rPr>
              <a:t>Gesamtheit der in den Unterricht integrierten Aufgaben und deren Einsatzmöglichkeiten zur Förderung historischen Lernens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Als Phasen lassen sich unterscheiden: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Mit Blick auf die Akteur*innen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Aufgaben stehen an der Schnittstelle zwischen </a:t>
            </a:r>
            <a:r>
              <a:rPr lang="de-DE" i="1" dirty="0"/>
              <a:t>Angebot</a:t>
            </a:r>
            <a:r>
              <a:rPr lang="de-DE" dirty="0"/>
              <a:t> und </a:t>
            </a:r>
            <a:r>
              <a:rPr lang="de-DE" i="1" dirty="0"/>
              <a:t>Nutzung</a:t>
            </a:r>
            <a:r>
              <a:rPr lang="de-DE" dirty="0"/>
              <a:t>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Aufgaben sind ein Steuerungsinstrument seitens der </a:t>
            </a:r>
            <a:r>
              <a:rPr lang="de-DE" i="1" dirty="0"/>
              <a:t>Lehrkraft</a:t>
            </a:r>
            <a:r>
              <a:rPr lang="de-DE" dirty="0"/>
              <a:t>.</a:t>
            </a:r>
            <a:endParaRPr lang="de-DE" i="1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Aber: Erst durch die </a:t>
            </a:r>
            <a:r>
              <a:rPr lang="de-DE" i="1" dirty="0"/>
              <a:t>Interaktion</a:t>
            </a:r>
            <a:r>
              <a:rPr lang="de-DE" dirty="0"/>
              <a:t> aller Beteiligten entsteht die Aufgabe.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Mit Blick auf die </a:t>
            </a:r>
            <a:r>
              <a:rPr lang="de-DE" i="1" dirty="0" err="1"/>
              <a:t>SuS</a:t>
            </a:r>
            <a:r>
              <a:rPr lang="de-DE" dirty="0"/>
              <a:t>: Nur wenn diese die Aufgabe annehmen, wird eine Aufgabe für die </a:t>
            </a:r>
            <a:r>
              <a:rPr lang="de-DE" dirty="0" err="1"/>
              <a:t>SuS</a:t>
            </a:r>
            <a:r>
              <a:rPr lang="de-DE" dirty="0"/>
              <a:t> daraus!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 err="1"/>
              <a:t>Fachspezfische</a:t>
            </a:r>
            <a:r>
              <a:rPr lang="de-DE" b="1" dirty="0"/>
              <a:t> Profilierung</a:t>
            </a:r>
            <a:r>
              <a:rPr lang="de-DE" dirty="0"/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Aufgaben im Geschichtsunterricht: schriftliche Anforderungssituation zur narrativen Auseinandersetzung mit Vergangenheit und Geschichte in Form von Sachanalysen, Sachurteilen und Werturteilen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F75F02F3-2788-887D-FFE2-EEED51992C1B}"/>
              </a:ext>
            </a:extLst>
          </p:cNvPr>
          <p:cNvGraphicFramePr/>
          <p:nvPr/>
        </p:nvGraphicFramePr>
        <p:xfrm>
          <a:off x="1728296" y="2409742"/>
          <a:ext cx="9358804" cy="701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8758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531B812-275A-96ED-61E5-2C3C092FCB98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Empirische Befunde</a:t>
            </a:r>
          </a:p>
        </p:txBody>
      </p:sp>
    </p:spTree>
    <p:extLst>
      <p:ext uri="{BB962C8B-B14F-4D97-AF65-F5344CB8AC3E}">
        <p14:creationId xmlns:p14="http://schemas.microsoft.com/office/powerpoint/2010/main" val="1729594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B027-0109-F2AA-51F1-3DA6D830A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660052CE-12FF-AAF5-D28D-20BCB8B6F436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Empirische Befunde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1248A04-2620-CA66-2654-DDBA3E72156E}"/>
              </a:ext>
            </a:extLst>
          </p:cNvPr>
          <p:cNvSpPr txBox="1"/>
          <p:nvPr/>
        </p:nvSpPr>
        <p:spPr>
          <a:xfrm>
            <a:off x="527050" y="1324491"/>
            <a:ext cx="111379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Schulbuchforschung und Unterrichtsforschung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Die in der Vergangenheit im deutschsprachigen Raum erhobenen Daten kommen zu vergleichbar unbefriedigenden Ergebnissen, z. B.:</a:t>
            </a:r>
            <a:endParaRPr lang="de-D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Dominanz von Aufgaben, die auf Reproduktion deklarativen Faktenwissens bzw. fertiger Geschichtserzählungen zielen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Damit auch: Dominanz von Aufgaben, die auf Sach- und Methodenkompetenz zielen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Umgekehrt: zu wenige Aufgaben, die auf selbständiges Beantworten historischer Fragen und auf historisches Denken allgemein zielen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Und auch: fehlende Informationen zu den Materialien in Schulbüchern, wodurch eine kritische Auseinandersetzung erschwert bzw. verunmöglicht wird; darüber hinaus: mangelnde Unterstützungssysteme in Schulbüchern </a:t>
            </a:r>
          </a:p>
        </p:txBody>
      </p:sp>
    </p:spTree>
    <p:extLst>
      <p:ext uri="{BB962C8B-B14F-4D97-AF65-F5344CB8AC3E}">
        <p14:creationId xmlns:p14="http://schemas.microsoft.com/office/powerpoint/2010/main" val="776264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B1D37-46A7-A5C4-6E79-EED34B78A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4B96C66-947C-4E1F-B6EB-C438BB990FB2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Empirische Befunde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558EC86-6D0D-C7A6-C0DD-91D51451CAB8}"/>
              </a:ext>
            </a:extLst>
          </p:cNvPr>
          <p:cNvSpPr txBox="1"/>
          <p:nvPr/>
        </p:nvSpPr>
        <p:spPr>
          <a:xfrm>
            <a:off x="527050" y="1324491"/>
            <a:ext cx="111379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Schulbuchforschung und Unterrichtsforschung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Die in der Vergangenheit im deutschsprachigen Raum erhobenen Daten kommen zu vergleichbar unbefriedigenden Ergebnissen, z. B.:</a:t>
            </a:r>
            <a:endParaRPr lang="de-D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Dominanz von Aufgaben, die auf Reproduktion deklarativen Faktenwissens bzw. fertiger Geschichtserzählungen zielen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Damit auch: Dominanz von Aufgaben, die auf Sach- und Methodenkompetenz zielen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Umgekehrt: zu wenige Aufgaben, die auf selbständiges Beantworten historischer Fragen und auf historisches Denken allgemein zielen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de-DE" dirty="0"/>
              <a:t>Und auch: fehlende Informationen zu den Materialien in Schulbüchern, wodurch eine kritische Auseinandersetzung erschwert bzw. verunmöglicht wird; darüber hinaus: mangelnde Unterstützungssysteme in Schulbüchern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Aktuelle empirische Untersuchungen konstatieren zwar Verbesserungen in der Schulbuchgestaltung – bspw. einen Zuwachs an </a:t>
            </a:r>
            <a:r>
              <a:rPr lang="de-DE" b="1" dirty="0" err="1"/>
              <a:t>kompetenzoientierten</a:t>
            </a:r>
            <a:r>
              <a:rPr lang="de-DE" b="1" dirty="0"/>
              <a:t> Formaten –, aber immer noch große Defizite in der Umsetzung der Kompetenzorientierung.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2501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B92CA-CE50-385D-2303-E7A472034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1547526E-FEC9-EACA-FFC5-4BE33663CE6B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Praxeologische Wende?</a:t>
            </a:r>
          </a:p>
        </p:txBody>
      </p:sp>
    </p:spTree>
    <p:extLst>
      <p:ext uri="{BB962C8B-B14F-4D97-AF65-F5344CB8AC3E}">
        <p14:creationId xmlns:p14="http://schemas.microsoft.com/office/powerpoint/2010/main" val="385132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69909-37B1-BA15-0E22-E56C6D9ED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A534DB9-F7DE-3129-AFFE-8907E88EAD87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Praxeologische Wende?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6930DA7-853F-A45C-8CE1-4FB12F7F6735}"/>
              </a:ext>
            </a:extLst>
          </p:cNvPr>
          <p:cNvSpPr txBox="1"/>
          <p:nvPr/>
        </p:nvSpPr>
        <p:spPr>
          <a:xfrm>
            <a:off x="527050" y="1324491"/>
            <a:ext cx="11137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Geschichtsdidaktik und Geschichtsunterricht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Empirische Untersuchungen bestätigten in der Vergangenheit immer wieder das Scheitern einer Überführung der in der Theorie formulierten Ansprüche in die Praxis. (s.o.)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9696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B7870-19A5-5C02-4FB5-47175E5BA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58F8CB00-B3A7-C30B-AE97-AE270833983C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Praxeologische Wende?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8FA4C29-9A11-8B39-9029-73D3FC16E4D7}"/>
              </a:ext>
            </a:extLst>
          </p:cNvPr>
          <p:cNvSpPr txBox="1"/>
          <p:nvPr/>
        </p:nvSpPr>
        <p:spPr>
          <a:xfrm>
            <a:off x="527050" y="1324491"/>
            <a:ext cx="111379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Geschichtsdidaktik und Geschichtsunterricht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Empirische Untersuchungen bestätigten in der Vergangenheit immer wieder das Scheitern einer Überführung der in der Theorie formulierten Ansprüche in die Praxis. (s.o.)</a:t>
            </a:r>
            <a:endParaRPr lang="de-D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Angesichts des Scheiterns der Transmission von der Theorie in die Praxis wird von Vertreter*innen der Geschichtsdidaktik dieses Vorgehen zunehmend in Frage gestellt. Das empirische Interesse verschiebt sich momentan auf den Unterricht selbst und die Akteur*innen der Aufgabenkultur.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Verbunden damit ist die Forderung einer Begegnung auf Augenhöhe von Geschichtsdidaktik und Geschichtsunterricht.</a:t>
            </a:r>
          </a:p>
        </p:txBody>
      </p:sp>
    </p:spTree>
    <p:extLst>
      <p:ext uri="{BB962C8B-B14F-4D97-AF65-F5344CB8AC3E}">
        <p14:creationId xmlns:p14="http://schemas.microsoft.com/office/powerpoint/2010/main" val="3544309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8910D-5235-EF67-D970-C0C673342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3533E0E-A793-0724-EAD1-C4C37FAEA573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Praxeologische Wende?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79120CB-0EA0-D63C-E1FE-88A71090BF4B}"/>
              </a:ext>
            </a:extLst>
          </p:cNvPr>
          <p:cNvSpPr txBox="1"/>
          <p:nvPr/>
        </p:nvSpPr>
        <p:spPr>
          <a:xfrm>
            <a:off x="527050" y="1324491"/>
            <a:ext cx="111379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Geschichtsdidaktik und Geschichtsunterricht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Empirische Untersuchungen bestätigten in der Vergangenheit immer wieder das Scheitern einer Überführung der in der Theorie formulierten Ansprüche in die Praxis. (s.o.)</a:t>
            </a:r>
            <a:endParaRPr lang="de-D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Angesichts des Scheiterns der Transmission von der Theorie in die Praxis wird von Vertreter*innen der Geschichtsdidaktik dieses Vorgehen zunehmend in Frage gestellt. Das empirische Interesse verschiebt sich momentan auf den Unterricht selbst und die Akteur*innen der Aufgabenkultur.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Verbunden damit ist die Forderung einer Begegnung auf Augenhöhe von Geschichtsdidaktik und Geschichtsunterricht.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Die empirische Unterrichtsforschung und die sich dadurch andeutende „praxeologische Wende“ stecken aber noch in ihren Anfängen.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0946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005C5-8331-0D1B-1B07-C681C4C85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C571889-D3F5-DA2B-C977-5BBCA4323938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Gütekriterien von Lernaufgaben</a:t>
            </a:r>
          </a:p>
        </p:txBody>
      </p:sp>
    </p:spTree>
    <p:extLst>
      <p:ext uri="{BB962C8B-B14F-4D97-AF65-F5344CB8AC3E}">
        <p14:creationId xmlns:p14="http://schemas.microsoft.com/office/powerpoint/2010/main" val="3323230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B5B22-5E22-D77B-DB82-6E0DC4EC5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38310074-2283-9F7B-3C9C-163B84FE795A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Gütekriterien von Lernaufgaben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B113951-5516-1974-780D-97D303064385}"/>
              </a:ext>
            </a:extLst>
          </p:cNvPr>
          <p:cNvSpPr txBox="1"/>
          <p:nvPr/>
        </p:nvSpPr>
        <p:spPr>
          <a:xfrm>
            <a:off x="552450" y="1072880"/>
            <a:ext cx="11137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Stand der Diskussion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In der Vergangenheit wurden seitens der Geschichtsdidaktik verschiedene Kataloge und Modelle von Gütekriterien für gute und wirksame Lernaufgaben entwickelt.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Neben bzw. nach der Festlegung allgemeiner, fachübergreifender Gütekriterien galt das Bemühen zunehmend dem Ausschärfen eines fachspezifischen Kerns: Was macht eine Lernaufgabe aus, die historisches Denken wirksam induziert?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Nach etwa 15 Jahren Diskussion gilt aber nach wie vor: Es gibt keine klar </a:t>
            </a:r>
            <a:r>
              <a:rPr lang="de-DE" b="1" dirty="0" err="1"/>
              <a:t>definitierten</a:t>
            </a:r>
            <a:r>
              <a:rPr lang="de-DE" b="1" dirty="0"/>
              <a:t>, einheitlichen Gütekriterien von Lernaufgaben. </a:t>
            </a:r>
          </a:p>
        </p:txBody>
      </p:sp>
    </p:spTree>
    <p:extLst>
      <p:ext uri="{BB962C8B-B14F-4D97-AF65-F5344CB8AC3E}">
        <p14:creationId xmlns:p14="http://schemas.microsoft.com/office/powerpoint/2010/main" val="1468523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1BE67-658E-212C-43D5-734398FC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97AA306-A34C-FDA3-416B-0E8AD280BB7A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Gütekriterien von Lernaufgaben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F482E83-37C4-A5E4-E9DC-7BF3B9354C5B}"/>
              </a:ext>
            </a:extLst>
          </p:cNvPr>
          <p:cNvSpPr txBox="1"/>
          <p:nvPr/>
        </p:nvSpPr>
        <p:spPr>
          <a:xfrm>
            <a:off x="552450" y="1072880"/>
            <a:ext cx="111379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Stand der Diskussion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In der Vergangenheit wurden seitens der Geschichtsdidaktik verschiedene Kataloge und Modelle von Gütekriterien für gute und wirksame Lernaufgaben entwickelt.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Neben bzw. nach der Festlegung allgemeiner, fachübergreifender Gütekriterien galt das Bemühen zunehmend dem Ausschärfen eines fachspezifischen Kerns: Was macht eine Lernaufgabe aus, die historisches Denken wirksam induziert?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Nach etwa 15 Jahren Diskussion gilt aber nach wie vor: Es gibt keine klar </a:t>
            </a:r>
            <a:r>
              <a:rPr lang="de-DE" b="1" dirty="0" err="1"/>
              <a:t>definitierten</a:t>
            </a:r>
            <a:r>
              <a:rPr lang="de-DE" b="1" dirty="0"/>
              <a:t>, einheitlichen Gütekriterien von Lernaufgaben.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EDAE7FA-F619-1E16-E639-A5092FF350CD}"/>
              </a:ext>
            </a:extLst>
          </p:cNvPr>
          <p:cNvSpPr txBox="1"/>
          <p:nvPr/>
        </p:nvSpPr>
        <p:spPr>
          <a:xfrm>
            <a:off x="552450" y="4696877"/>
            <a:ext cx="11137900" cy="17543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Reflexions- und Gestaltungshilfe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b="1" dirty="0"/>
              <a:t>Der folgende Vorschlag stellt keinen Versuch eines eigenständigen, geschlossenen Gütekriterien-Modells dar. Er berücksichtigt zwar die in die geschichtsdidaktische Diskussion eingebrachten Kriterien, versteht sich aber lediglich – im Sinne einer „praxeologischen Wende“ – als offene Reflexions- und Gestaltungshilfe von Lernaufgaben für die Praxis des Geschichtsunterrichts!</a:t>
            </a:r>
          </a:p>
        </p:txBody>
      </p:sp>
      <p:sp>
        <p:nvSpPr>
          <p:cNvPr id="4" name="Pfeil nach unten 3">
            <a:extLst>
              <a:ext uri="{FF2B5EF4-FFF2-40B4-BE49-F238E27FC236}">
                <a16:creationId xmlns:a16="http://schemas.microsoft.com/office/drawing/2014/main" id="{FB355492-586B-DAC2-9800-1833D83BC906}"/>
              </a:ext>
            </a:extLst>
          </p:cNvPr>
          <p:cNvSpPr/>
          <p:nvPr/>
        </p:nvSpPr>
        <p:spPr>
          <a:xfrm>
            <a:off x="5835650" y="4224901"/>
            <a:ext cx="520700" cy="432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349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535F2-58AD-591C-74B5-939D06C46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EAEFF52-9EEB-3748-5AA7-2E7C02611E9A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Gütekriterien von Lernaufgaben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E60385B-A4D1-70AA-DA51-5CA35D3C52A7}"/>
              </a:ext>
            </a:extLst>
          </p:cNvPr>
          <p:cNvSpPr txBox="1"/>
          <p:nvPr/>
        </p:nvSpPr>
        <p:spPr>
          <a:xfrm>
            <a:off x="962025" y="2274838"/>
            <a:ext cx="102679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i="1" dirty="0"/>
              <a:t>Die folgende Art der Darstellung sowie die in den äußeren Kreisen formulierten fachübergreifenden Gütekriterien folgen: </a:t>
            </a:r>
          </a:p>
          <a:p>
            <a:endParaRPr lang="de-DE" sz="2400" dirty="0"/>
          </a:p>
          <a:p>
            <a:r>
              <a:rPr lang="de-DE" sz="2400" dirty="0" err="1"/>
              <a:t>Thünemann</a:t>
            </a:r>
            <a:r>
              <a:rPr lang="de-DE" sz="2400" dirty="0"/>
              <a:t>, H.: Historisch denken lernen mit Schulbücher? Forschungsstand und Forschungsperspektiven, in: </a:t>
            </a:r>
            <a:r>
              <a:rPr lang="de-DE" sz="2400" dirty="0" err="1"/>
              <a:t>Bramann</a:t>
            </a:r>
            <a:r>
              <a:rPr lang="de-DE" sz="2400" dirty="0"/>
              <a:t>, C. u.a. (Hgg.): Historisch denken lernen mit Schulbüchern, Frankfurt/M. 2018, S. 17-36, hier: S. 27</a:t>
            </a:r>
          </a:p>
        </p:txBody>
      </p:sp>
    </p:spTree>
    <p:extLst>
      <p:ext uri="{BB962C8B-B14F-4D97-AF65-F5344CB8AC3E}">
        <p14:creationId xmlns:p14="http://schemas.microsoft.com/office/powerpoint/2010/main" val="2760566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34B16-AF6A-D555-4DE5-DFD31DBC1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8ED408E9-2754-8044-9B9B-C2D9EC55FF00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35D3FD3-A1C4-C036-6CB4-7737CD0FFA5D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DFAB001B-3DFD-0FFA-7162-F93AD70A3470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6286A5-CCC3-0C51-58DF-3D396895E761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898ADC9-9C9C-C024-8D30-2BEC513A4A43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F1B8B94-72E1-6021-CA22-26A492BC7921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7676DB-E517-40BC-8D0F-B7574D5160D3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5070766-DE07-8096-4396-0C40BC520C9C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A196072-F6A2-2ED8-89DE-799D740673BE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99EAD21D-537B-BF6B-8118-BCBE387DDACF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769B145-5951-3E61-F892-BC9D7404E10A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4237405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1954C-3EC9-9F96-44AF-3AFE52552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057E3384-EEF7-9ACF-0D1F-7A265B53D129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8D654D8-BDDF-4FC5-9CB7-647F97846F78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765F797C-05F9-819E-D43E-6816C8ED7FE5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0ECBE18-C080-604C-4299-FB208A46DB3B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815A2D-24CB-F064-F799-4D96C79C6A0A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8B686C0-A201-E8DA-12C0-7B438C13F5AC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350815-1381-228F-7193-60FFC091D204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8D32DB9-9325-754A-6863-B432C21448EA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C5AD9F1-B2AB-D692-B1CE-6C8E8526221F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13B39A95-EF3D-F33E-A69D-D57F8B15BBD1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3" name="Textfeld 10">
            <a:extLst>
              <a:ext uri="{FF2B5EF4-FFF2-40B4-BE49-F238E27FC236}">
                <a16:creationId xmlns:a16="http://schemas.microsoft.com/office/drawing/2014/main" id="{07177AE2-F418-3ADD-70F0-BC2A69F921E3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feld 10">
            <a:extLst>
              <a:ext uri="{FF2B5EF4-FFF2-40B4-BE49-F238E27FC236}">
                <a16:creationId xmlns:a16="http://schemas.microsoft.com/office/drawing/2014/main" id="{BC8E0DC3-EC08-4ECF-D43F-636272650BED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feld 26">
            <a:extLst>
              <a:ext uri="{FF2B5EF4-FFF2-40B4-BE49-F238E27FC236}">
                <a16:creationId xmlns:a16="http://schemas.microsoft.com/office/drawing/2014/main" id="{C5936CFA-82C7-B2BF-4022-96F0AAA49858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feld 27">
            <a:extLst>
              <a:ext uri="{FF2B5EF4-FFF2-40B4-BE49-F238E27FC236}">
                <a16:creationId xmlns:a16="http://schemas.microsoft.com/office/drawing/2014/main" id="{107953EC-F2A5-011E-251E-F6DD9B592502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8D8E0E4-376F-B4EA-05F9-B313F620C582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1963448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D5FAA-4E85-36BE-BD91-4446A2EB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5628CFEA-1E8D-A9B5-6E06-5A28F8180321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1A35C39-98FC-6A4C-8D3E-7EF6247B055E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FB6AF3C8-6723-948A-12A8-A531A3B3EB3E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2D2720A1-ED0E-F774-44B4-5179E01593BC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651011FD-E5E2-264B-97A7-3B398F74F8CF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20">
            <a:extLst>
              <a:ext uri="{FF2B5EF4-FFF2-40B4-BE49-F238E27FC236}">
                <a16:creationId xmlns:a16="http://schemas.microsoft.com/office/drawing/2014/main" id="{34B8B9F1-6458-482C-9C65-90CA8284145C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FF25847-A706-5212-282A-68CE155C1759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FF2C0CE-386D-E400-31C7-E3E35DD25C6F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0D83215-A6D0-14F6-F878-8C6F0AC3633C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E9CFF9B-B82F-9FCC-FE1D-76A897C9CCCE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49F80FC-7706-185E-5DE4-6F1A87CDF556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4A02A75-B89C-45B6-376B-D8D07CC4949E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CFD6EE7-7F83-13A2-2DC0-368A4D181589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feld 10">
            <a:extLst>
              <a:ext uri="{FF2B5EF4-FFF2-40B4-BE49-F238E27FC236}">
                <a16:creationId xmlns:a16="http://schemas.microsoft.com/office/drawing/2014/main" id="{ED9CB012-8B7E-3BE3-7524-3327FAB034AC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feld 10">
            <a:extLst>
              <a:ext uri="{FF2B5EF4-FFF2-40B4-BE49-F238E27FC236}">
                <a16:creationId xmlns:a16="http://schemas.microsoft.com/office/drawing/2014/main" id="{93E415D9-3036-F75B-598A-BD5CF77507B5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feld 26">
            <a:extLst>
              <a:ext uri="{FF2B5EF4-FFF2-40B4-BE49-F238E27FC236}">
                <a16:creationId xmlns:a16="http://schemas.microsoft.com/office/drawing/2014/main" id="{6944AFEF-A8B4-5C9A-3B6D-ACE876B9D02D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feld 27">
            <a:extLst>
              <a:ext uri="{FF2B5EF4-FFF2-40B4-BE49-F238E27FC236}">
                <a16:creationId xmlns:a16="http://schemas.microsoft.com/office/drawing/2014/main" id="{6E965370-4FF7-6924-29E6-02431D4C7EFB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87E79F7-4A32-33DB-EAA9-3F356CF34B4C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3280498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ADA68-5356-02C0-DB16-9E8A9497C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B1F39CEA-B0C1-A5E9-9758-E1B391E5677B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3CE9E46-6083-4A33-9C52-372710465CCA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726BEB12-528B-E56D-31CA-9CE47641C465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16A535A5-31EB-5B62-9D5A-28077260C165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D27130AA-49E8-DDEC-277A-AFB59D57AD0A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20">
            <a:extLst>
              <a:ext uri="{FF2B5EF4-FFF2-40B4-BE49-F238E27FC236}">
                <a16:creationId xmlns:a16="http://schemas.microsoft.com/office/drawing/2014/main" id="{85C5AA4F-FAC8-78E9-4B7C-CFC55E61AFB6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0DBDBF8-7501-6D02-7D81-6E8885A0C881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CA87C17-286A-F297-F9A0-478D2C8CA9DC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0AA4D5C-7997-C6C2-9503-7DB98B31E38E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15725DF-2535-B7B1-D787-F64A68591457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30A1C25-AB28-24AE-14B0-247A6E9CDFE9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E151DAD-8BEF-8971-74B6-D9E37C8D804E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4DB4190-2FFB-C5FA-8BFD-FECE3644DED3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829854B-D7EF-311F-42A1-9B850F92AB5C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F06007F6-A105-A0D9-3B7C-1FD5057C900B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389DA949-FB4A-774D-49F0-5AACA0005432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B1C23A48-4C34-B517-363D-7DD6CB6710D5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A53D9028-8211-A289-235F-A0A11CEC54D7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36A7579-E09A-60E0-F29C-480152B779B4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3195632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A16FF-4E82-671D-5272-E754030DF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AF092B16-6055-4AF7-B1C2-E053335161E5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85D965-28BB-2FAA-F524-3C3DA9D5985E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1F84DEF9-B4AE-5239-EA69-B3B46B776CFF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8B62223E-CD07-7555-90D7-A6A802254B49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4AAFB536-1A7E-1066-35CF-56685E80765C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E384D261-944F-320B-9F99-B89685649F9A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20">
            <a:extLst>
              <a:ext uri="{FF2B5EF4-FFF2-40B4-BE49-F238E27FC236}">
                <a16:creationId xmlns:a16="http://schemas.microsoft.com/office/drawing/2014/main" id="{ADA77F99-ED80-9A10-5B3C-0A6FB95D0BC4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feld 20">
            <a:extLst>
              <a:ext uri="{FF2B5EF4-FFF2-40B4-BE49-F238E27FC236}">
                <a16:creationId xmlns:a16="http://schemas.microsoft.com/office/drawing/2014/main" id="{5888B56E-FC8E-C727-412F-64E883A991AD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4550C343-1E35-E03C-83EC-9BA52517CACB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F496855-DFF9-FB74-6E1B-C0BF220DA9DD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B4DF247-D00E-1592-A594-BF3F5F6DCEDD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138A16E-1870-322E-9212-B7D5FCAEF197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42EC16B-8827-40E7-563E-1C46A52F140E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1915087-6A41-4289-6ED2-46ECF53271BB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DD43BAB-D841-AFF0-DEEA-AA2805CB46AA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2DF6586-51F6-C584-185E-EBD80F2C4532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00E7DC74-8C24-213B-D8EE-90ACE155C00A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31AF6050-06CA-7F06-7419-4C450EF453D7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6879D885-78E6-9F86-5B5A-1FC16A3B3D68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3F1D7B2B-7136-3395-70DF-B04CA45DC211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A909304-7F23-C419-B668-471173F08458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2219641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0C049-45B2-14C2-7335-60E41B2B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E88F1D4E-9E2E-B532-CEC0-BAE89E4CBE6C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D7EE669-74F6-8763-A765-4BF8C91309D9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E6F0537F-FC3F-27F8-6B69-898E50A78D7F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13F81890-E2AE-7AF3-61D3-CD79B50E861C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E62142B6-C4F6-5948-2F9D-D2F25C7DB0AC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352A10BB-580F-AB44-EDEB-9C77F9268122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20">
            <a:extLst>
              <a:ext uri="{FF2B5EF4-FFF2-40B4-BE49-F238E27FC236}">
                <a16:creationId xmlns:a16="http://schemas.microsoft.com/office/drawing/2014/main" id="{B582D35C-7510-9C55-526C-D5EAABD91423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feld 20">
            <a:extLst>
              <a:ext uri="{FF2B5EF4-FFF2-40B4-BE49-F238E27FC236}">
                <a16:creationId xmlns:a16="http://schemas.microsoft.com/office/drawing/2014/main" id="{57E97056-5B5F-DFF0-F1AA-ECA825B99F20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3243DF8B-2A9F-DA44-F75D-6CB6066A4407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3B15FF1-B689-4F17-B3E0-5EF930384E55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D2ADA06-8631-0180-DE0C-306B265314F6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A06AD51-D517-483A-4DB4-BBBF55B819B6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C1A0608-3DDB-F083-A7BD-B9D0DC5DEDB8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A77482A-FDA0-BCFD-ECC0-403636702A2D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9206F80-F194-5634-7460-C7781B482A09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5C4C8BB-C72C-CE63-C787-6BEEB279625B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7B887AD7-DEB2-9E1F-2D09-57D0490F3108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0DA6106D-6184-7E23-E7E6-997C30F46F03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0E627057-5B61-84B0-8FCE-F48FFEB83D17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F552AA3E-3CCD-EC67-BBB2-BB47B48F6B33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62B2FED-2F08-BB2D-25AA-8D9BB47EDCC1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189F344-F458-0E44-23EE-7DA4E41A6E86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1717909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F5874-FA33-52AC-5ABA-6E21F1A96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2E5C81F8-3DFA-AC27-A226-105DC23BA54D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E4EDB1C-8770-127A-24E1-ED137B7C2B9E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8BEDECD7-D5A1-A9B7-8ED6-E58F33479A96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CA1147E6-E21B-36DC-21AA-9A3E449A7949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D81B51C3-9FEC-4F33-E872-014B467BBDB1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2104FF13-24E2-774A-EBFB-6A79114F6748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18">
            <a:extLst>
              <a:ext uri="{FF2B5EF4-FFF2-40B4-BE49-F238E27FC236}">
                <a16:creationId xmlns:a16="http://schemas.microsoft.com/office/drawing/2014/main" id="{86A946A5-4FB8-464F-D013-6F9BC5E1A03F}"/>
              </a:ext>
            </a:extLst>
          </p:cNvPr>
          <p:cNvSpPr txBox="1"/>
          <p:nvPr/>
        </p:nvSpPr>
        <p:spPr>
          <a:xfrm>
            <a:off x="5116392" y="3831773"/>
            <a:ext cx="922626" cy="80718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9708FA5B-98E5-462E-2241-AE67067ECEB7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ED86091-515D-6E80-CF9A-BB6B4866FA72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33" name="Textfeld 20">
            <a:extLst>
              <a:ext uri="{FF2B5EF4-FFF2-40B4-BE49-F238E27FC236}">
                <a16:creationId xmlns:a16="http://schemas.microsoft.com/office/drawing/2014/main" id="{0937862C-217A-60DB-6F90-211129624DEF}"/>
              </a:ext>
            </a:extLst>
          </p:cNvPr>
          <p:cNvSpPr txBox="1"/>
          <p:nvPr/>
        </p:nvSpPr>
        <p:spPr>
          <a:xfrm>
            <a:off x="184508" y="3943026"/>
            <a:ext cx="2735882" cy="99023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in eigenständiger Auseinandersetzung mit Vergangenheit und Geschichte die Entwicklung eigener Produkte.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E4E3FD14-6A32-D291-6B5D-C9A8C079E247}"/>
              </a:ext>
            </a:extLst>
          </p:cNvPr>
          <p:cNvCxnSpPr>
            <a:cxnSpLocks/>
          </p:cNvCxnSpPr>
          <p:nvPr/>
        </p:nvCxnSpPr>
        <p:spPr>
          <a:xfrm>
            <a:off x="5260997" y="3777206"/>
            <a:ext cx="1584000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43A28BE7-CF7F-302F-1316-90761380A10C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1C89151-093B-5FE2-3C62-BCEAB3559553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32AE703-C9A2-59CA-53DE-8212019DA953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0A63E7F-2619-62E7-1533-5FA3A26ED44D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6A7E0AA-C0CF-C82D-7A9E-D0B5050A9F56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9498665-3D4C-238C-6107-792AA5203559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ED9CC14-55C3-CA02-DDD4-9A90A7552B2D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84F1192B-36F1-643E-DD88-18CE2C5A30B4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DCD0853D-78A9-9D80-E5BC-0A82D62BBBA8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93CB3DFF-FA4B-0DE9-0796-F579AF34D678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3E74769F-6C12-22A3-7CED-FF42A4ACE063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feld 20">
            <a:extLst>
              <a:ext uri="{FF2B5EF4-FFF2-40B4-BE49-F238E27FC236}">
                <a16:creationId xmlns:a16="http://schemas.microsoft.com/office/drawing/2014/main" id="{4F059D7E-8EAA-4132-A623-321C44FF303E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41D444E-98FD-C51A-C3E4-6ED1B704A8B4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0176116-61C3-BD7C-56F0-5CB1DCA7C346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2911617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E76AA-FBEE-4F8D-134B-9B05944D5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30C9E625-DCE6-E3EE-0322-652103E481F6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2F69202-677E-85EF-9F87-424B6EDF6B1F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1EC84553-E51A-D39B-7C3F-B276988DC396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4CECEF5F-99F7-55FC-D469-5B9D63249E03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D4D71D1C-7B9B-F99C-EEFF-2A5E572D81E3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E170821E-C1EF-A01C-AE0A-17E9EE933398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18">
            <a:extLst>
              <a:ext uri="{FF2B5EF4-FFF2-40B4-BE49-F238E27FC236}">
                <a16:creationId xmlns:a16="http://schemas.microsoft.com/office/drawing/2014/main" id="{6961B9E7-C3CE-E6F3-DEC1-49D689DFD6AE}"/>
              </a:ext>
            </a:extLst>
          </p:cNvPr>
          <p:cNvSpPr txBox="1"/>
          <p:nvPr/>
        </p:nvSpPr>
        <p:spPr>
          <a:xfrm>
            <a:off x="5116392" y="3831773"/>
            <a:ext cx="922626" cy="80718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1C5ECFD4-43FB-BE40-5A5C-E87CB8C4F1A4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72688A0-683F-9663-811C-F4CEB1E3BD58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33" name="Textfeld 20">
            <a:extLst>
              <a:ext uri="{FF2B5EF4-FFF2-40B4-BE49-F238E27FC236}">
                <a16:creationId xmlns:a16="http://schemas.microsoft.com/office/drawing/2014/main" id="{E7738FFE-711E-110F-7AA4-5258D9AE4611}"/>
              </a:ext>
            </a:extLst>
          </p:cNvPr>
          <p:cNvSpPr txBox="1"/>
          <p:nvPr/>
        </p:nvSpPr>
        <p:spPr>
          <a:xfrm>
            <a:off x="184508" y="3943026"/>
            <a:ext cx="2735882" cy="99023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in eigenständiger Auseinandersetzung mit Vergangenheit und Geschichte die Entwicklung eigener Produkte.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13F0E9FB-528F-91AB-6CCC-2CF9FFF486C0}"/>
              </a:ext>
            </a:extLst>
          </p:cNvPr>
          <p:cNvCxnSpPr>
            <a:cxnSpLocks/>
          </p:cNvCxnSpPr>
          <p:nvPr/>
        </p:nvCxnSpPr>
        <p:spPr>
          <a:xfrm>
            <a:off x="5260997" y="3777206"/>
            <a:ext cx="1584000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3A4ADE84-0E94-8DDC-E313-2C5EB1C8C078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3E10C0C-9234-6591-F798-D4FD033C4582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90BCAC6-80CC-CD0D-8930-29DF5CCC303F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B78C11D-4F56-334D-CCEA-AD15E1DF026E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F3785A9-DFB8-1077-1368-B9898F9CEFBB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ECCC633-C680-FDEC-8D71-BC44B6B7BB7E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3D92EB5-F309-F3C8-074F-BE6441766FF5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A28EA395-486F-39FD-A82E-8577747E8530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1BD0088D-90EE-1FE1-9BA5-9180D39A5481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B820CF6F-04BD-B408-7DCC-5E3364E03988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03ADE760-64BA-2636-9EF6-14740F757F91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5248406-B8C6-C365-0729-712BFDC1C220}"/>
              </a:ext>
            </a:extLst>
          </p:cNvPr>
          <p:cNvSpPr txBox="1"/>
          <p:nvPr/>
        </p:nvSpPr>
        <p:spPr>
          <a:xfrm>
            <a:off x="184508" y="4932885"/>
            <a:ext cx="2736000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Entwicklung eines Lernprodukts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Produktvielfalt (von klassisch bis kreativ / handlungsorientiert)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Unterstützung des Lernprozesses durch „Leitplanken“, aber Beibehaltung der Offenheit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Reflexion von Prozess / Produkt</a:t>
            </a:r>
          </a:p>
        </p:txBody>
      </p:sp>
      <p:sp>
        <p:nvSpPr>
          <p:cNvPr id="5" name="Textfeld 20">
            <a:extLst>
              <a:ext uri="{FF2B5EF4-FFF2-40B4-BE49-F238E27FC236}">
                <a16:creationId xmlns:a16="http://schemas.microsoft.com/office/drawing/2014/main" id="{B03A0A6F-A1CA-6255-6943-3562B7FFBE68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E2993CB-7D4A-AE4D-2E8B-224F263EA2BD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1362D70-FE95-F136-34B2-22C42812B1A9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2864000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58E39-6FA8-80A3-D044-B49E25433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358CDA3A-7057-F746-43E9-71E13C806322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FAAD713-1B99-82B9-B084-8BF551C44C98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340126BE-B402-8914-0E1A-FD138FFD52DE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65EFEEAD-8AE4-7944-7DBD-8C25041DAD90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0FD90653-8E5C-FBE1-9C46-19102A80B680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0725D694-6150-8D26-E14D-B8E417F4F139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18">
            <a:extLst>
              <a:ext uri="{FF2B5EF4-FFF2-40B4-BE49-F238E27FC236}">
                <a16:creationId xmlns:a16="http://schemas.microsoft.com/office/drawing/2014/main" id="{0B0B4A5F-0BED-2CBC-10B0-2C3B75C8B9C6}"/>
              </a:ext>
            </a:extLst>
          </p:cNvPr>
          <p:cNvSpPr txBox="1"/>
          <p:nvPr/>
        </p:nvSpPr>
        <p:spPr>
          <a:xfrm>
            <a:off x="5116392" y="3831773"/>
            <a:ext cx="922626" cy="80718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92E1C1E7-2487-9122-0B28-25CA696AA4A6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375EC4D-8819-3E88-0DD8-4A725688772F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31" name="Textfeld 20">
            <a:extLst>
              <a:ext uri="{FF2B5EF4-FFF2-40B4-BE49-F238E27FC236}">
                <a16:creationId xmlns:a16="http://schemas.microsoft.com/office/drawing/2014/main" id="{35A6F075-C558-B295-0196-2AE6B921F6B7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A3BDF437-BA58-5C50-050B-2081F56CCACC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33" name="Textfeld 20">
            <a:extLst>
              <a:ext uri="{FF2B5EF4-FFF2-40B4-BE49-F238E27FC236}">
                <a16:creationId xmlns:a16="http://schemas.microsoft.com/office/drawing/2014/main" id="{870EE12F-8ECE-E318-4A21-566657CD2BB3}"/>
              </a:ext>
            </a:extLst>
          </p:cNvPr>
          <p:cNvSpPr txBox="1"/>
          <p:nvPr/>
        </p:nvSpPr>
        <p:spPr>
          <a:xfrm>
            <a:off x="184508" y="3943026"/>
            <a:ext cx="2735882" cy="99023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in eigenständiger Auseinandersetzung mit Vergangenheit und Geschichte die Entwicklung eigener Produkte.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A8FE686-0C9A-F4B7-0358-A886445C465B}"/>
              </a:ext>
            </a:extLst>
          </p:cNvPr>
          <p:cNvSpPr txBox="1"/>
          <p:nvPr/>
        </p:nvSpPr>
        <p:spPr>
          <a:xfrm>
            <a:off x="184508" y="4932885"/>
            <a:ext cx="2736000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Entwicklung eines Lernprodukts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Produktvielfalt (von klassisch bis kreativ / handlungsorientiert)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Unterstützung des Lernprozesses durch „Leitplanken“, aber Beibehaltung der Offenheit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Reflexion von Prozess / Produkt</a:t>
            </a: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5B4477AB-C542-049E-53F9-2271C7B9DD10}"/>
              </a:ext>
            </a:extLst>
          </p:cNvPr>
          <p:cNvCxnSpPr>
            <a:cxnSpLocks/>
          </p:cNvCxnSpPr>
          <p:nvPr/>
        </p:nvCxnSpPr>
        <p:spPr>
          <a:xfrm flipV="1">
            <a:off x="6067390" y="3056473"/>
            <a:ext cx="8390" cy="1536269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18">
            <a:extLst>
              <a:ext uri="{FF2B5EF4-FFF2-40B4-BE49-F238E27FC236}">
                <a16:creationId xmlns:a16="http://schemas.microsoft.com/office/drawing/2014/main" id="{9E0F5D6E-F026-AC0B-E3DB-C9DF53447D80}"/>
              </a:ext>
            </a:extLst>
          </p:cNvPr>
          <p:cNvSpPr txBox="1"/>
          <p:nvPr/>
        </p:nvSpPr>
        <p:spPr>
          <a:xfrm>
            <a:off x="6091207" y="3831773"/>
            <a:ext cx="900000" cy="75628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Perspek-tivität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482B843E-1283-24BE-9A3C-7D83D262D9FA}"/>
              </a:ext>
            </a:extLst>
          </p:cNvPr>
          <p:cNvCxnSpPr>
            <a:cxnSpLocks/>
          </p:cNvCxnSpPr>
          <p:nvPr/>
        </p:nvCxnSpPr>
        <p:spPr>
          <a:xfrm>
            <a:off x="5260997" y="3777206"/>
            <a:ext cx="1584000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53C39AF9-D29C-74E7-13EB-C73752B086AE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93F2240-1A84-7C96-203D-FB0BEDAFE620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EE7AF9B-2261-A9C0-FD90-5768764EA936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1F2C2A6-688B-99AD-640F-39D30D20F936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4AD2930-69F9-11DC-4901-186A4D1915BA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C4244C1-E981-B04F-BDFC-A56E52EB48E3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984BA09-6AFF-4BC7-0E44-04236948D351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09913067-F493-8223-31B2-BB1E5A5E683C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F3FCBCE3-1462-160B-157D-6F33F2B34535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B29877BD-CDEF-3096-DCDC-0D3260A31F0F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FF6F1945-9F81-BD34-7012-CAFEF6CC2520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feld 20">
            <a:extLst>
              <a:ext uri="{FF2B5EF4-FFF2-40B4-BE49-F238E27FC236}">
                <a16:creationId xmlns:a16="http://schemas.microsoft.com/office/drawing/2014/main" id="{47F616A6-F655-4460-AA0E-23A72A79EDEC}"/>
              </a:ext>
            </a:extLst>
          </p:cNvPr>
          <p:cNvSpPr txBox="1"/>
          <p:nvPr/>
        </p:nvSpPr>
        <p:spPr>
          <a:xfrm>
            <a:off x="8846058" y="5305201"/>
            <a:ext cx="3136393" cy="5087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verschiedene Perspektiven auf historische Sachverhalte.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D6E9973-0729-C3BA-6370-F0FCC1B8EE61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3285379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7966D-3F9A-CA70-4C24-322C6675A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A973C098-8DE6-DDD0-DF31-7AA46B35F9A8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EE80FB-321F-3E77-8028-7A9AAA4135EC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8CF2985A-7CBC-41DC-94F1-8578DC25BA0C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04ADBA13-9998-009C-5754-C569684AA654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6DB8BF92-83FF-EDF8-C89D-5D4B51345E34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59CA7EDD-7226-37FC-E910-755F6F4E1D86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18">
            <a:extLst>
              <a:ext uri="{FF2B5EF4-FFF2-40B4-BE49-F238E27FC236}">
                <a16:creationId xmlns:a16="http://schemas.microsoft.com/office/drawing/2014/main" id="{6E9233C9-DE15-D66B-D497-1043A3B57517}"/>
              </a:ext>
            </a:extLst>
          </p:cNvPr>
          <p:cNvSpPr txBox="1"/>
          <p:nvPr/>
        </p:nvSpPr>
        <p:spPr>
          <a:xfrm>
            <a:off x="5116392" y="3831773"/>
            <a:ext cx="922626" cy="80718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76B7FD86-9A10-A44A-31D8-C19EB70960C1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50E283F-8703-B491-EBF7-2B22D3D9938F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31" name="Textfeld 20">
            <a:extLst>
              <a:ext uri="{FF2B5EF4-FFF2-40B4-BE49-F238E27FC236}">
                <a16:creationId xmlns:a16="http://schemas.microsoft.com/office/drawing/2014/main" id="{4274AFB1-B924-BA95-A924-49F6E55AF35B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B10D63A9-7376-3796-A9D2-04F8F961FCC1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33" name="Textfeld 20">
            <a:extLst>
              <a:ext uri="{FF2B5EF4-FFF2-40B4-BE49-F238E27FC236}">
                <a16:creationId xmlns:a16="http://schemas.microsoft.com/office/drawing/2014/main" id="{4183B8B6-3B7C-E59B-887A-EE2FBC606138}"/>
              </a:ext>
            </a:extLst>
          </p:cNvPr>
          <p:cNvSpPr txBox="1"/>
          <p:nvPr/>
        </p:nvSpPr>
        <p:spPr>
          <a:xfrm>
            <a:off x="184508" y="3943026"/>
            <a:ext cx="2735882" cy="99023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in eigenständiger Auseinandersetzung mit Vergangenheit und Geschichte die Entwicklung eigener Produkte.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213BF78-287B-9D9D-D255-0E8A0FCA6FA4}"/>
              </a:ext>
            </a:extLst>
          </p:cNvPr>
          <p:cNvSpPr txBox="1"/>
          <p:nvPr/>
        </p:nvSpPr>
        <p:spPr>
          <a:xfrm>
            <a:off x="184508" y="4932885"/>
            <a:ext cx="2736000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Entwicklung eines Lernprodukts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Produktvielfalt (von klassisch bis kreativ / handlungsorientiert)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Unterstützung des Lernprozesses durch „Leitplanken“, aber Beibehaltung der Offenheit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Reflexion von Prozess / Produkt</a:t>
            </a: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B13CD212-C152-3589-8D0C-42CFB4940DBC}"/>
              </a:ext>
            </a:extLst>
          </p:cNvPr>
          <p:cNvCxnSpPr>
            <a:cxnSpLocks/>
          </p:cNvCxnSpPr>
          <p:nvPr/>
        </p:nvCxnSpPr>
        <p:spPr>
          <a:xfrm flipV="1">
            <a:off x="6067390" y="3056473"/>
            <a:ext cx="8390" cy="1536269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18">
            <a:extLst>
              <a:ext uri="{FF2B5EF4-FFF2-40B4-BE49-F238E27FC236}">
                <a16:creationId xmlns:a16="http://schemas.microsoft.com/office/drawing/2014/main" id="{AAA13A3C-8293-1281-C579-EC9A2D2D7C8F}"/>
              </a:ext>
            </a:extLst>
          </p:cNvPr>
          <p:cNvSpPr txBox="1"/>
          <p:nvPr/>
        </p:nvSpPr>
        <p:spPr>
          <a:xfrm>
            <a:off x="6091207" y="3831773"/>
            <a:ext cx="900000" cy="75628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Perspek-tivität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F3296BBB-46A5-0F26-3F9D-235CFA85BB08}"/>
              </a:ext>
            </a:extLst>
          </p:cNvPr>
          <p:cNvCxnSpPr>
            <a:cxnSpLocks/>
          </p:cNvCxnSpPr>
          <p:nvPr/>
        </p:nvCxnSpPr>
        <p:spPr>
          <a:xfrm>
            <a:off x="5260997" y="3777206"/>
            <a:ext cx="1584000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8F6C6776-5ADC-DE56-54BF-336C96A30E51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4E98C4-1331-1A9F-DD83-B6B74C4A1381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98AA40B-0C48-5182-9323-F15F8712CC38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715A772-687F-B2CD-85B9-3CC3E241FC42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E56020D-2FB9-7BAC-5706-7D27BC0457AF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EE42D93-FB99-18D9-A826-8586BEED21C3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D3DC168-32C1-1062-4DE2-A90B51664351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7DFE3681-A78C-B96B-C63B-C74E2B4EAF19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E6AAA5B7-EF0F-BCAA-DAD6-BBADE338D3FA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0E764D18-5E24-7111-E935-BC7A0BE43B8F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FFDACDC9-F891-3A75-B1B3-76AB0AA52B39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feld 20">
            <a:extLst>
              <a:ext uri="{FF2B5EF4-FFF2-40B4-BE49-F238E27FC236}">
                <a16:creationId xmlns:a16="http://schemas.microsoft.com/office/drawing/2014/main" id="{5E85C761-7E6D-5701-50BE-D7A75D9F7314}"/>
              </a:ext>
            </a:extLst>
          </p:cNvPr>
          <p:cNvSpPr txBox="1"/>
          <p:nvPr/>
        </p:nvSpPr>
        <p:spPr>
          <a:xfrm>
            <a:off x="8846058" y="5305201"/>
            <a:ext cx="3136393" cy="5087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verschiedene Perspektiven auf historische Sachverhalte.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333DB73-5DB5-E5A8-8415-74B7A5B1DE2B}"/>
              </a:ext>
            </a:extLst>
          </p:cNvPr>
          <p:cNvSpPr txBox="1"/>
          <p:nvPr/>
        </p:nvSpPr>
        <p:spPr>
          <a:xfrm>
            <a:off x="7036901" y="5812391"/>
            <a:ext cx="49680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zeitgenössischer Ebene (Multiperspektivität)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Ebene nachgeborener Betrachter (Kontroversität)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zur Förderung der Urteilsbildung (Pluralität)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2499748-A319-4BF6-416E-A8A572412705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1044385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21C20-411E-B91E-6419-7C27A2BFC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84AD380F-8F3B-A678-C691-325A85A392C9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8F9001-E875-084D-8042-17B980A6FD53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0209ABC7-2645-2A65-8389-FFEE7BD26315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04DDA48D-7680-4982-B419-FC3B85D2EA6C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130D07C8-7026-E491-6130-CB73221B2757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F395A5F9-7436-803A-F633-49909386824D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18">
            <a:extLst>
              <a:ext uri="{FF2B5EF4-FFF2-40B4-BE49-F238E27FC236}">
                <a16:creationId xmlns:a16="http://schemas.microsoft.com/office/drawing/2014/main" id="{F5B6DEC5-ADE1-FA6B-6D9A-F2B0502C70EF}"/>
              </a:ext>
            </a:extLst>
          </p:cNvPr>
          <p:cNvSpPr txBox="1"/>
          <p:nvPr/>
        </p:nvSpPr>
        <p:spPr>
          <a:xfrm>
            <a:off x="5116392" y="3831773"/>
            <a:ext cx="922626" cy="80718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feld 18">
            <a:extLst>
              <a:ext uri="{FF2B5EF4-FFF2-40B4-BE49-F238E27FC236}">
                <a16:creationId xmlns:a16="http://schemas.microsoft.com/office/drawing/2014/main" id="{4B34182A-4B7A-7DBE-9BA9-4E938605DE82}"/>
              </a:ext>
            </a:extLst>
          </p:cNvPr>
          <p:cNvSpPr txBox="1"/>
          <p:nvPr/>
        </p:nvSpPr>
        <p:spPr>
          <a:xfrm>
            <a:off x="6091207" y="3018791"/>
            <a:ext cx="966377" cy="71375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Schüler-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feld 20">
            <a:extLst>
              <a:ext uri="{FF2B5EF4-FFF2-40B4-BE49-F238E27FC236}">
                <a16:creationId xmlns:a16="http://schemas.microsoft.com/office/drawing/2014/main" id="{31B74FFE-338E-2950-ED05-ED2EB2B2F8AC}"/>
              </a:ext>
            </a:extLst>
          </p:cNvPr>
          <p:cNvSpPr txBox="1"/>
          <p:nvPr/>
        </p:nvSpPr>
        <p:spPr>
          <a:xfrm>
            <a:off x="9246569" y="2768564"/>
            <a:ext cx="2735882" cy="4055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sind für die Lernenden bedeutsam.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C667CC4B-D70C-FB54-582A-B8AD5141408C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337C952-00C2-7A3D-BEF7-6129528A27A5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31" name="Textfeld 20">
            <a:extLst>
              <a:ext uri="{FF2B5EF4-FFF2-40B4-BE49-F238E27FC236}">
                <a16:creationId xmlns:a16="http://schemas.microsoft.com/office/drawing/2014/main" id="{286EDC55-6710-B2C0-5013-9B89B9DCD69D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41F317DE-660F-9D14-A190-FB13B58AB104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33" name="Textfeld 20">
            <a:extLst>
              <a:ext uri="{FF2B5EF4-FFF2-40B4-BE49-F238E27FC236}">
                <a16:creationId xmlns:a16="http://schemas.microsoft.com/office/drawing/2014/main" id="{453AD5C4-343C-683E-7505-D409C7D036ED}"/>
              </a:ext>
            </a:extLst>
          </p:cNvPr>
          <p:cNvSpPr txBox="1"/>
          <p:nvPr/>
        </p:nvSpPr>
        <p:spPr>
          <a:xfrm>
            <a:off x="184508" y="3943026"/>
            <a:ext cx="2735882" cy="99023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in eigenständiger Auseinandersetzung mit Vergangenheit und Geschichte die Entwicklung eigener Produkte.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36641076-B52E-E05E-E06C-AEF4CE8F28EE}"/>
              </a:ext>
            </a:extLst>
          </p:cNvPr>
          <p:cNvSpPr txBox="1"/>
          <p:nvPr/>
        </p:nvSpPr>
        <p:spPr>
          <a:xfrm>
            <a:off x="184508" y="4932885"/>
            <a:ext cx="2736000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Entwicklung eines Lernprodukts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Produktvielfalt (von klassisch bis kreativ / handlungsorientiert)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Unterstützung des Lernprozesses durch „Leitplanken“, aber Beibehaltung der Offenheit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Reflexion von Prozess / Produkt</a:t>
            </a: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B18887B5-7A1E-64A3-8D1C-2B3E1F5C3C01}"/>
              </a:ext>
            </a:extLst>
          </p:cNvPr>
          <p:cNvCxnSpPr>
            <a:cxnSpLocks/>
          </p:cNvCxnSpPr>
          <p:nvPr/>
        </p:nvCxnSpPr>
        <p:spPr>
          <a:xfrm flipV="1">
            <a:off x="6067390" y="3056473"/>
            <a:ext cx="8390" cy="1536269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18">
            <a:extLst>
              <a:ext uri="{FF2B5EF4-FFF2-40B4-BE49-F238E27FC236}">
                <a16:creationId xmlns:a16="http://schemas.microsoft.com/office/drawing/2014/main" id="{04000909-A0AD-70AA-9BEE-A5A44A3819C6}"/>
              </a:ext>
            </a:extLst>
          </p:cNvPr>
          <p:cNvSpPr txBox="1"/>
          <p:nvPr/>
        </p:nvSpPr>
        <p:spPr>
          <a:xfrm>
            <a:off x="6091207" y="3831773"/>
            <a:ext cx="900000" cy="75628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Perspek-tivität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1D057A7F-BE8B-90B0-942F-054D6A119EA4}"/>
              </a:ext>
            </a:extLst>
          </p:cNvPr>
          <p:cNvCxnSpPr>
            <a:cxnSpLocks/>
          </p:cNvCxnSpPr>
          <p:nvPr/>
        </p:nvCxnSpPr>
        <p:spPr>
          <a:xfrm>
            <a:off x="5260997" y="3777206"/>
            <a:ext cx="1584000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20">
            <a:extLst>
              <a:ext uri="{FF2B5EF4-FFF2-40B4-BE49-F238E27FC236}">
                <a16:creationId xmlns:a16="http://schemas.microsoft.com/office/drawing/2014/main" id="{35C55623-8825-704E-1C86-A7D401AECB5D}"/>
              </a:ext>
            </a:extLst>
          </p:cNvPr>
          <p:cNvSpPr txBox="1"/>
          <p:nvPr/>
        </p:nvSpPr>
        <p:spPr>
          <a:xfrm>
            <a:off x="8846058" y="5305201"/>
            <a:ext cx="3136393" cy="5087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verschiedene Perspektiven auf historische Sachverhalte.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B24CDBE-C10F-3E01-A3A2-8D6D0657352D}"/>
              </a:ext>
            </a:extLst>
          </p:cNvPr>
          <p:cNvSpPr txBox="1"/>
          <p:nvPr/>
        </p:nvSpPr>
        <p:spPr>
          <a:xfrm>
            <a:off x="7036901" y="5812391"/>
            <a:ext cx="49680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zeitgenössischer Ebene (Multiperspektivität)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Ebene nachgeborener Betrachter (Kontroversität)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zur Förderung der Urteilsbildung (Pluralität)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4096832-E02A-18E8-F747-58E897E1E016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D0D3341-B45E-6B06-0859-971FE98FB8FA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F8C7C9A-1095-C6ED-6C7A-408A00434B5D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916C47-D11F-AEEC-DAB0-FC8805A0AD43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338F672-5859-30D2-6D82-BC452F6137A4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F522763-06CC-0CAF-B7BE-D311C1686352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01B8893-CE08-3A2C-5606-0CE0352822C2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5561729C-B286-236D-7D28-933CFFDE3DC8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57E5B031-9D97-CA16-088E-3740A5F0CF3C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10">
            <a:extLst>
              <a:ext uri="{FF2B5EF4-FFF2-40B4-BE49-F238E27FC236}">
                <a16:creationId xmlns:a16="http://schemas.microsoft.com/office/drawing/2014/main" id="{D34E7FFA-7F03-D32B-78DD-7B52E2DE022F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CC860CC9-6279-57A9-2CA7-0991164A4F28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1579180-7BE8-1EFE-B5B5-C7C0DD66262E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571284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822B-B7BB-C463-716D-56461941C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D3DA1A53-AE8A-146B-3B03-170A744485AC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C1BA850-F252-E6F7-2C5A-25B204CFC8ED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6ED346D0-F166-07CA-8180-CC40350DDB00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1EE6F44F-1E8E-FA0F-C370-943E86F34821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89C96589-162E-9A38-F189-CE5C0CC1E1C6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6D7B01B0-37A4-70FE-0165-EFEB57CCE413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18">
            <a:extLst>
              <a:ext uri="{FF2B5EF4-FFF2-40B4-BE49-F238E27FC236}">
                <a16:creationId xmlns:a16="http://schemas.microsoft.com/office/drawing/2014/main" id="{15AAFAD6-9C04-E0FF-C1C1-7FDB3D3628F2}"/>
              </a:ext>
            </a:extLst>
          </p:cNvPr>
          <p:cNvSpPr txBox="1"/>
          <p:nvPr/>
        </p:nvSpPr>
        <p:spPr>
          <a:xfrm>
            <a:off x="5116392" y="3831773"/>
            <a:ext cx="922626" cy="80718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feld 18">
            <a:extLst>
              <a:ext uri="{FF2B5EF4-FFF2-40B4-BE49-F238E27FC236}">
                <a16:creationId xmlns:a16="http://schemas.microsoft.com/office/drawing/2014/main" id="{E12D7624-E58F-ADAA-619E-545977C5A6D7}"/>
              </a:ext>
            </a:extLst>
          </p:cNvPr>
          <p:cNvSpPr txBox="1"/>
          <p:nvPr/>
        </p:nvSpPr>
        <p:spPr>
          <a:xfrm>
            <a:off x="6091207" y="3018791"/>
            <a:ext cx="966377" cy="71375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Schüler-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feld 20">
            <a:extLst>
              <a:ext uri="{FF2B5EF4-FFF2-40B4-BE49-F238E27FC236}">
                <a16:creationId xmlns:a16="http://schemas.microsoft.com/office/drawing/2014/main" id="{D7683AE0-05D8-C062-0795-313C39AAAC32}"/>
              </a:ext>
            </a:extLst>
          </p:cNvPr>
          <p:cNvSpPr txBox="1"/>
          <p:nvPr/>
        </p:nvSpPr>
        <p:spPr>
          <a:xfrm>
            <a:off x="9246569" y="2768564"/>
            <a:ext cx="2735882" cy="4055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sind für die Lernenden bedeutsam.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EA0E5317-1257-7CBE-BBFB-4A00D2103D92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B0FCCA9-83B0-4298-D072-1EB253497A34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31" name="Textfeld 20">
            <a:extLst>
              <a:ext uri="{FF2B5EF4-FFF2-40B4-BE49-F238E27FC236}">
                <a16:creationId xmlns:a16="http://schemas.microsoft.com/office/drawing/2014/main" id="{0C9476E9-C16C-02A3-53A2-601EE4344E1B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DA48A360-8020-F795-2998-AED61BC6EF97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33" name="Textfeld 20">
            <a:extLst>
              <a:ext uri="{FF2B5EF4-FFF2-40B4-BE49-F238E27FC236}">
                <a16:creationId xmlns:a16="http://schemas.microsoft.com/office/drawing/2014/main" id="{FEBD0A73-2428-821B-F76F-753DC045EA4F}"/>
              </a:ext>
            </a:extLst>
          </p:cNvPr>
          <p:cNvSpPr txBox="1"/>
          <p:nvPr/>
        </p:nvSpPr>
        <p:spPr>
          <a:xfrm>
            <a:off x="184508" y="3943026"/>
            <a:ext cx="2735882" cy="99023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in eigenständiger Auseinandersetzung mit Vergangenheit und Geschichte die Entwicklung eigener Produkte.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1AFA8344-48F4-B168-B935-67D53EB140B0}"/>
              </a:ext>
            </a:extLst>
          </p:cNvPr>
          <p:cNvSpPr txBox="1"/>
          <p:nvPr/>
        </p:nvSpPr>
        <p:spPr>
          <a:xfrm>
            <a:off x="184508" y="4932885"/>
            <a:ext cx="2736000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Entwicklung eines Lernprodukts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Produktvielfalt (von klassisch bis kreativ / handlungsorientiert)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Unterstützung des Lernprozesses durch „Leitplanken“, aber Beibehaltung der Offenheit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Reflexion von Prozess / Produkt</a:t>
            </a: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8F970B4B-44D0-5D51-A944-B6D1ADFB3592}"/>
              </a:ext>
            </a:extLst>
          </p:cNvPr>
          <p:cNvCxnSpPr>
            <a:cxnSpLocks/>
          </p:cNvCxnSpPr>
          <p:nvPr/>
        </p:nvCxnSpPr>
        <p:spPr>
          <a:xfrm flipV="1">
            <a:off x="6067390" y="3056473"/>
            <a:ext cx="8390" cy="1536269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18">
            <a:extLst>
              <a:ext uri="{FF2B5EF4-FFF2-40B4-BE49-F238E27FC236}">
                <a16:creationId xmlns:a16="http://schemas.microsoft.com/office/drawing/2014/main" id="{57754D3A-B937-4973-C585-2281CBD929E5}"/>
              </a:ext>
            </a:extLst>
          </p:cNvPr>
          <p:cNvSpPr txBox="1"/>
          <p:nvPr/>
        </p:nvSpPr>
        <p:spPr>
          <a:xfrm>
            <a:off x="6091207" y="3831773"/>
            <a:ext cx="900000" cy="75628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Perspek-tivität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34155576-7169-B705-6686-DEAF218E8951}"/>
              </a:ext>
            </a:extLst>
          </p:cNvPr>
          <p:cNvCxnSpPr>
            <a:cxnSpLocks/>
          </p:cNvCxnSpPr>
          <p:nvPr/>
        </p:nvCxnSpPr>
        <p:spPr>
          <a:xfrm>
            <a:off x="5260997" y="3777206"/>
            <a:ext cx="1584000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20">
            <a:extLst>
              <a:ext uri="{FF2B5EF4-FFF2-40B4-BE49-F238E27FC236}">
                <a16:creationId xmlns:a16="http://schemas.microsoft.com/office/drawing/2014/main" id="{F9B6C6AA-8E7A-97EA-F9E4-6B2B89091BAC}"/>
              </a:ext>
            </a:extLst>
          </p:cNvPr>
          <p:cNvSpPr txBox="1"/>
          <p:nvPr/>
        </p:nvSpPr>
        <p:spPr>
          <a:xfrm>
            <a:off x="8846058" y="5305201"/>
            <a:ext cx="3136393" cy="5087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verschiedene Perspektiven auf historische Sachverhalte.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6FBCDC7-72BA-4086-409F-1309C0587B3D}"/>
              </a:ext>
            </a:extLst>
          </p:cNvPr>
          <p:cNvSpPr txBox="1"/>
          <p:nvPr/>
        </p:nvSpPr>
        <p:spPr>
          <a:xfrm>
            <a:off x="7036901" y="5812391"/>
            <a:ext cx="49680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zeitgenössischer Ebene (Multiperspektivität)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Ebene nachgeborener Betrachter (Kontroversität)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zur Förderung der Urteilsbildung (Pluralität)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409FDE4-7A86-6666-3D83-1D62767BFC95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FFE0D12-77D9-3E04-6EE1-36B373E28958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11ED435-5A13-2B31-4AAE-AE461003A9BF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2C22A59-5109-B1EC-3499-7E5237C1AB82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5C745B8-26EE-C862-7831-D88FE1B2C69B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5D89D49-0960-1935-B331-F265B606C2B4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191A86A-5FF5-06A5-6FA6-D1E4EBB9847A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B642667D-BA24-6565-45EA-960677DDF4F7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5AB329DB-60EB-57AD-F564-9A62BC01B103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10">
            <a:extLst>
              <a:ext uri="{FF2B5EF4-FFF2-40B4-BE49-F238E27FC236}">
                <a16:creationId xmlns:a16="http://schemas.microsoft.com/office/drawing/2014/main" id="{7E4644B7-D6F1-333F-FF0E-73A36CE01795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E5415AFC-B172-9591-3485-962E34D6D00B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648979A-74DE-077C-3B3B-96DF9B8AA445}"/>
              </a:ext>
            </a:extLst>
          </p:cNvPr>
          <p:cNvSpPr txBox="1"/>
          <p:nvPr/>
        </p:nvSpPr>
        <p:spPr>
          <a:xfrm>
            <a:off x="9232901" y="3126586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Berücksichtigung von Interessen und Bedürfnissen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Aktualitäts-, Lebensweltbezug, Aufladen mit Gegenwarts- / Zukunftsbedeutung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Anknüpfung an vorhandenes Wissen und Können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Emotionen (erstaunlich, spannend, empörend ...) als Katalysatoren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C526D4B-7A9F-DD8F-3265-B833436DB5C8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976467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6AD8C-51A8-876B-A353-5A95327AC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>
            <a:extLst>
              <a:ext uri="{FF2B5EF4-FFF2-40B4-BE49-F238E27FC236}">
                <a16:creationId xmlns:a16="http://schemas.microsoft.com/office/drawing/2014/main" id="{548BF85E-8D4F-E93A-97C2-D59E919C87B6}"/>
              </a:ext>
            </a:extLst>
          </p:cNvPr>
          <p:cNvSpPr txBox="1"/>
          <p:nvPr/>
        </p:nvSpPr>
        <p:spPr>
          <a:xfrm>
            <a:off x="0" y="406797"/>
            <a:ext cx="12192000" cy="461665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Reflexions- und Gestaltungshilfe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5713B12-4E65-05F5-E45A-CE5517457F46}"/>
              </a:ext>
            </a:extLst>
          </p:cNvPr>
          <p:cNvSpPr/>
          <p:nvPr/>
        </p:nvSpPr>
        <p:spPr>
          <a:xfrm>
            <a:off x="4578643" y="1992821"/>
            <a:ext cx="3009900" cy="30099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2200" b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ing 1">
            <a:extLst>
              <a:ext uri="{FF2B5EF4-FFF2-40B4-BE49-F238E27FC236}">
                <a16:creationId xmlns:a16="http://schemas.microsoft.com/office/drawing/2014/main" id="{E9E5C3D5-E7F3-2DFA-6F5C-86C8BD4C6865}"/>
              </a:ext>
            </a:extLst>
          </p:cNvPr>
          <p:cNvSpPr/>
          <p:nvPr/>
        </p:nvSpPr>
        <p:spPr>
          <a:xfrm>
            <a:off x="4180015" y="1599756"/>
            <a:ext cx="3721100" cy="3721100"/>
          </a:xfrm>
          <a:prstGeom prst="donut">
            <a:avLst>
              <a:gd name="adj" fmla="val 14611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30" name="Textfeld 18">
            <a:extLst>
              <a:ext uri="{FF2B5EF4-FFF2-40B4-BE49-F238E27FC236}">
                <a16:creationId xmlns:a16="http://schemas.microsoft.com/office/drawing/2014/main" id="{2E0D438A-AE3E-8A9D-7CBA-C4A3E56AA621}"/>
              </a:ext>
            </a:extLst>
          </p:cNvPr>
          <p:cNvSpPr txBox="1"/>
          <p:nvPr/>
        </p:nvSpPr>
        <p:spPr>
          <a:xfrm>
            <a:off x="5093719" y="3018791"/>
            <a:ext cx="945299" cy="73106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18">
            <a:extLst>
              <a:ext uri="{FF2B5EF4-FFF2-40B4-BE49-F238E27FC236}">
                <a16:creationId xmlns:a16="http://schemas.microsoft.com/office/drawing/2014/main" id="{1BB6D871-D05E-C609-5909-064E653D0C46}"/>
              </a:ext>
            </a:extLst>
          </p:cNvPr>
          <p:cNvSpPr txBox="1"/>
          <p:nvPr/>
        </p:nvSpPr>
        <p:spPr>
          <a:xfrm>
            <a:off x="5509069" y="2355962"/>
            <a:ext cx="1148080" cy="6027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-orientierung</a:t>
            </a:r>
          </a:p>
          <a:p>
            <a:pPr algn="ct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593DBCF4-2C0A-2E54-A1D6-626518302FFC}"/>
              </a:ext>
            </a:extLst>
          </p:cNvPr>
          <p:cNvCxnSpPr>
            <a:cxnSpLocks/>
          </p:cNvCxnSpPr>
          <p:nvPr/>
        </p:nvCxnSpPr>
        <p:spPr>
          <a:xfrm>
            <a:off x="5055425" y="2945926"/>
            <a:ext cx="2016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18">
            <a:extLst>
              <a:ext uri="{FF2B5EF4-FFF2-40B4-BE49-F238E27FC236}">
                <a16:creationId xmlns:a16="http://schemas.microsoft.com/office/drawing/2014/main" id="{B2A56152-AD6A-56C5-DACC-42FF63612443}"/>
              </a:ext>
            </a:extLst>
          </p:cNvPr>
          <p:cNvSpPr txBox="1"/>
          <p:nvPr/>
        </p:nvSpPr>
        <p:spPr>
          <a:xfrm>
            <a:off x="5116392" y="3831773"/>
            <a:ext cx="922626" cy="80718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Produkt-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feld 18">
            <a:extLst>
              <a:ext uri="{FF2B5EF4-FFF2-40B4-BE49-F238E27FC236}">
                <a16:creationId xmlns:a16="http://schemas.microsoft.com/office/drawing/2014/main" id="{0A6A276E-64A4-3DD7-6E1D-32C4EEB0155B}"/>
              </a:ext>
            </a:extLst>
          </p:cNvPr>
          <p:cNvSpPr txBox="1"/>
          <p:nvPr/>
        </p:nvSpPr>
        <p:spPr>
          <a:xfrm>
            <a:off x="6091207" y="3018791"/>
            <a:ext cx="966377" cy="71375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Schüler-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orientie</a:t>
            </a:r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rung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feld 20">
            <a:extLst>
              <a:ext uri="{FF2B5EF4-FFF2-40B4-BE49-F238E27FC236}">
                <a16:creationId xmlns:a16="http://schemas.microsoft.com/office/drawing/2014/main" id="{313A8BBC-03F9-437A-1CD0-173602172A5B}"/>
              </a:ext>
            </a:extLst>
          </p:cNvPr>
          <p:cNvSpPr txBox="1"/>
          <p:nvPr/>
        </p:nvSpPr>
        <p:spPr>
          <a:xfrm>
            <a:off x="9246569" y="2768564"/>
            <a:ext cx="2735882" cy="40558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sind für die Lernenden bedeutsam.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1FCDECCA-54B8-9735-6722-BDCC825AF9EB}"/>
              </a:ext>
            </a:extLst>
          </p:cNvPr>
          <p:cNvSpPr txBox="1"/>
          <p:nvPr/>
        </p:nvSpPr>
        <p:spPr>
          <a:xfrm>
            <a:off x="184508" y="2728255"/>
            <a:ext cx="2735882" cy="7451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f</a:t>
            </a:r>
            <a:r>
              <a:rPr lang="de-DE" sz="1400" i="1" dirty="0">
                <a:solidFill>
                  <a:srgbClr val="475B6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olgen einer problemorientierten Fragestellung als rotem Faden und operationalisieren diese.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6C15B9D-2B36-24CE-3185-380021760599}"/>
              </a:ext>
            </a:extLst>
          </p:cNvPr>
          <p:cNvSpPr txBox="1"/>
          <p:nvPr/>
        </p:nvSpPr>
        <p:spPr>
          <a:xfrm>
            <a:off x="184508" y="1716688"/>
            <a:ext cx="2736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problem-orientierter Kern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Erschließen des Problems für </a:t>
            </a:r>
            <a:r>
              <a:rPr lang="de-DE" sz="1400" i="1" dirty="0" err="1">
                <a:sym typeface="Wingdings"/>
              </a:rPr>
              <a:t>SuS</a:t>
            </a:r>
            <a:r>
              <a:rPr lang="de-DE" sz="1400" i="1" dirty="0">
                <a:sym typeface="Wingdings"/>
              </a:rPr>
              <a:t> 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Fokussierung des Kerns durch Lernaufgaben</a:t>
            </a:r>
          </a:p>
        </p:txBody>
      </p:sp>
      <p:sp>
        <p:nvSpPr>
          <p:cNvPr id="31" name="Textfeld 20">
            <a:extLst>
              <a:ext uri="{FF2B5EF4-FFF2-40B4-BE49-F238E27FC236}">
                <a16:creationId xmlns:a16="http://schemas.microsoft.com/office/drawing/2014/main" id="{19B7DA92-5C2B-EE06-7F1B-C2877A8B1361}"/>
              </a:ext>
            </a:extLst>
          </p:cNvPr>
          <p:cNvSpPr txBox="1"/>
          <p:nvPr/>
        </p:nvSpPr>
        <p:spPr>
          <a:xfrm>
            <a:off x="9246569" y="2167407"/>
            <a:ext cx="2735882" cy="54902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tragen zum kumulativen Aufbau historischer Kompetenzen bei.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A94854F-D489-D097-29D1-801BBFB688AC}"/>
              </a:ext>
            </a:extLst>
          </p:cNvPr>
          <p:cNvSpPr txBox="1"/>
          <p:nvPr/>
        </p:nvSpPr>
        <p:spPr>
          <a:xfrm>
            <a:off x="9232901" y="144147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kompetenz-orientierter Kern: Fokussierung auf einzelne Kompetenzen oder den gesamten Kreislauf historischen Denkens,  auf Re- und Dekonstruktion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fordernde, aber machbare Aufgaben in der „Zone der nächsten Entwicklung“ i. S. eines Kompetenzaufbaus</a:t>
            </a:r>
          </a:p>
        </p:txBody>
      </p:sp>
      <p:sp>
        <p:nvSpPr>
          <p:cNvPr id="33" name="Textfeld 20">
            <a:extLst>
              <a:ext uri="{FF2B5EF4-FFF2-40B4-BE49-F238E27FC236}">
                <a16:creationId xmlns:a16="http://schemas.microsoft.com/office/drawing/2014/main" id="{C1F74357-FF49-93FB-886E-2DD441E04F8A}"/>
              </a:ext>
            </a:extLst>
          </p:cNvPr>
          <p:cNvSpPr txBox="1"/>
          <p:nvPr/>
        </p:nvSpPr>
        <p:spPr>
          <a:xfrm>
            <a:off x="184508" y="3943026"/>
            <a:ext cx="2735882" cy="99023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in eigenständiger Auseinandersetzung mit Vergangenheit und Geschichte die Entwicklung eigener Produkte.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979682AA-0CAF-902B-D745-CE70803350E3}"/>
              </a:ext>
            </a:extLst>
          </p:cNvPr>
          <p:cNvSpPr txBox="1"/>
          <p:nvPr/>
        </p:nvSpPr>
        <p:spPr>
          <a:xfrm>
            <a:off x="184508" y="4932885"/>
            <a:ext cx="2736000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Entwicklung eines Lernprodukts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Produktvielfalt (von klassisch bis kreativ / handlungsorientiert)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Unterstützung des Lernprozesses durch „Leitplanken“, aber Beibehaltung der Offenheit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Reflexion von Prozess / Produkt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C20F169A-131A-B89E-F7DB-B132364116A1}"/>
              </a:ext>
            </a:extLst>
          </p:cNvPr>
          <p:cNvSpPr txBox="1"/>
          <p:nvPr/>
        </p:nvSpPr>
        <p:spPr>
          <a:xfrm>
            <a:off x="9232901" y="3126586"/>
            <a:ext cx="2772000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Berücksichtigung von Interessen und Bedürfnissen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Aktualitäts-, Lebensweltbezug, Aufladen mit Gegenwarts- / Zukunftsbedeutung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Anknüpfung an vorhandenes Wissen und Können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Emotionen (erstaunlich, spannend, empörend ...) als Katalysatoren</a:t>
            </a:r>
          </a:p>
        </p:txBody>
      </p:sp>
      <p:cxnSp>
        <p:nvCxnSpPr>
          <p:cNvPr id="35" name="Gerade Verbindung 34">
            <a:extLst>
              <a:ext uri="{FF2B5EF4-FFF2-40B4-BE49-F238E27FC236}">
                <a16:creationId xmlns:a16="http://schemas.microsoft.com/office/drawing/2014/main" id="{51A4F58C-6F3A-C44C-A2FA-A7C4FA81FA24}"/>
              </a:ext>
            </a:extLst>
          </p:cNvPr>
          <p:cNvCxnSpPr>
            <a:cxnSpLocks/>
          </p:cNvCxnSpPr>
          <p:nvPr/>
        </p:nvCxnSpPr>
        <p:spPr>
          <a:xfrm flipV="1">
            <a:off x="6067390" y="3056473"/>
            <a:ext cx="8390" cy="1536269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18">
            <a:extLst>
              <a:ext uri="{FF2B5EF4-FFF2-40B4-BE49-F238E27FC236}">
                <a16:creationId xmlns:a16="http://schemas.microsoft.com/office/drawing/2014/main" id="{070C33A8-F246-AD16-2719-CB97290A6C90}"/>
              </a:ext>
            </a:extLst>
          </p:cNvPr>
          <p:cNvSpPr txBox="1"/>
          <p:nvPr/>
        </p:nvSpPr>
        <p:spPr>
          <a:xfrm>
            <a:off x="6091207" y="3831773"/>
            <a:ext cx="900000" cy="75628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dirty="0" err="1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Perspek-tivität</a:t>
            </a:r>
            <a:endParaRPr lang="de-DE" sz="14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D9720E1E-1612-3A83-9189-664FC7A49181}"/>
              </a:ext>
            </a:extLst>
          </p:cNvPr>
          <p:cNvCxnSpPr>
            <a:cxnSpLocks/>
          </p:cNvCxnSpPr>
          <p:nvPr/>
        </p:nvCxnSpPr>
        <p:spPr>
          <a:xfrm>
            <a:off x="5260997" y="3777206"/>
            <a:ext cx="1584000" cy="0"/>
          </a:xfrm>
          <a:prstGeom prst="line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20">
            <a:extLst>
              <a:ext uri="{FF2B5EF4-FFF2-40B4-BE49-F238E27FC236}">
                <a16:creationId xmlns:a16="http://schemas.microsoft.com/office/drawing/2014/main" id="{820E8969-9797-55AE-91C3-DA5D763E4782}"/>
              </a:ext>
            </a:extLst>
          </p:cNvPr>
          <p:cNvSpPr txBox="1"/>
          <p:nvPr/>
        </p:nvSpPr>
        <p:spPr>
          <a:xfrm>
            <a:off x="8846058" y="5305201"/>
            <a:ext cx="3136393" cy="5087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sz="1400" i="1" dirty="0">
                <a:solidFill>
                  <a:srgbClr val="475B6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… ermöglichen verschiedene Perspektiven auf historische Sachverhalte.</a:t>
            </a:r>
            <a:endParaRPr lang="de-DE" sz="2000" dirty="0">
              <a:solidFill>
                <a:srgbClr val="475B6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7EAB0D75-5B1E-013C-A07B-1D11BCCD5818}"/>
              </a:ext>
            </a:extLst>
          </p:cNvPr>
          <p:cNvSpPr txBox="1"/>
          <p:nvPr/>
        </p:nvSpPr>
        <p:spPr>
          <a:xfrm>
            <a:off x="7036901" y="5812391"/>
            <a:ext cx="496800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zeitgenössischer Ebene (Multiperspektivität)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auf Ebene nachgeborener Betrachter (Kontroversität)</a:t>
            </a:r>
          </a:p>
          <a:p>
            <a:pPr marL="285750" indent="-285750">
              <a:buFont typeface="Wingdings" charset="0"/>
              <a:buChar char="è"/>
            </a:pPr>
            <a:r>
              <a:rPr lang="de-DE" sz="1400" i="1" dirty="0">
                <a:sym typeface="Wingdings"/>
              </a:rPr>
              <a:t>Perspektivität zur Förderung der Urteilsbildung (Pluralität)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3D4B6F6E-B5B7-5177-1F17-8D6270AFB677}"/>
              </a:ext>
            </a:extLst>
          </p:cNvPr>
          <p:cNvSpPr txBox="1"/>
          <p:nvPr/>
        </p:nvSpPr>
        <p:spPr>
          <a:xfrm>
            <a:off x="208170" y="1078007"/>
            <a:ext cx="2932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>
                <a:solidFill>
                  <a:srgbClr val="475B61"/>
                </a:solidFill>
              </a:rPr>
              <a:t>Wirksame Lernaufgaben …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804E831-4080-EE85-9D44-B0FB7207AAA0}"/>
              </a:ext>
            </a:extLst>
          </p:cNvPr>
          <p:cNvSpPr>
            <a:spLocks noChangeAspect="1"/>
          </p:cNvSpPr>
          <p:nvPr/>
        </p:nvSpPr>
        <p:spPr>
          <a:xfrm>
            <a:off x="7342315" y="140544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eisen Offenheit auf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952CCBB-11B9-ACA7-E796-6EA3B4CDCDF5}"/>
              </a:ext>
            </a:extLst>
          </p:cNvPr>
          <p:cNvSpPr>
            <a:spLocks noChangeAspect="1"/>
          </p:cNvSpPr>
          <p:nvPr/>
        </p:nvSpPr>
        <p:spPr>
          <a:xfrm>
            <a:off x="5248720" y="21545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sind </a:t>
            </a:r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erständ-lich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717C119-37B9-B461-9047-22E2B8FC0724}"/>
              </a:ext>
            </a:extLst>
          </p:cNvPr>
          <p:cNvSpPr>
            <a:spLocks noChangeAspect="1"/>
          </p:cNvSpPr>
          <p:nvPr/>
        </p:nvSpPr>
        <p:spPr>
          <a:xfrm>
            <a:off x="7343585" y="386289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fordern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FC3EEA7-4A6A-D6B1-68DD-EF89F670F1B1}"/>
              </a:ext>
            </a:extLst>
          </p:cNvPr>
          <p:cNvSpPr>
            <a:spLocks noChangeAspect="1"/>
          </p:cNvSpPr>
          <p:nvPr/>
        </p:nvSpPr>
        <p:spPr>
          <a:xfrm>
            <a:off x="5242370" y="5084636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ifferen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-zieren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1D1C45B-0CA4-6885-65B2-69D5F3BDA41D}"/>
              </a:ext>
            </a:extLst>
          </p:cNvPr>
          <p:cNvSpPr>
            <a:spLocks noChangeAspect="1"/>
          </p:cNvSpPr>
          <p:nvPr/>
        </p:nvSpPr>
        <p:spPr>
          <a:xfrm>
            <a:off x="3146870" y="140608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be-inhaltenOperato-ren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9A210CB-B595-8B63-4393-C3384EDCD187}"/>
              </a:ext>
            </a:extLst>
          </p:cNvPr>
          <p:cNvSpPr>
            <a:spLocks noChangeAspect="1"/>
          </p:cNvSpPr>
          <p:nvPr/>
        </p:nvSpPr>
        <p:spPr>
          <a:xfrm>
            <a:off x="3141155" y="3860991"/>
            <a:ext cx="1583690" cy="158369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regen z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 </a:t>
            </a:r>
            <a:r>
              <a:rPr lang="de-DE" sz="1600" b="1" dirty="0" err="1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Koopera-tion</a:t>
            </a:r>
            <a:r>
              <a:rPr lang="de-DE" sz="16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</a:t>
            </a:r>
            <a:endParaRPr lang="de-D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feld 26">
            <a:extLst>
              <a:ext uri="{FF2B5EF4-FFF2-40B4-BE49-F238E27FC236}">
                <a16:creationId xmlns:a16="http://schemas.microsoft.com/office/drawing/2014/main" id="{B347E5C4-B663-24CA-B424-1244924AEB2D}"/>
              </a:ext>
            </a:extLst>
          </p:cNvPr>
          <p:cNvSpPr txBox="1"/>
          <p:nvPr/>
        </p:nvSpPr>
        <p:spPr>
          <a:xfrm rot="5400000">
            <a:off x="6398883" y="3361325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B2621FC0-2476-FCD9-EE27-195DBC0F8F00}"/>
              </a:ext>
            </a:extLst>
          </p:cNvPr>
          <p:cNvSpPr txBox="1"/>
          <p:nvPr/>
        </p:nvSpPr>
        <p:spPr>
          <a:xfrm rot="16200000">
            <a:off x="3654522" y="3320050"/>
            <a:ext cx="2084070" cy="266065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065646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itchFamily="2" charset="2"/>
              </a:rPr>
              <a:t>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feld 10">
            <a:extLst>
              <a:ext uri="{FF2B5EF4-FFF2-40B4-BE49-F238E27FC236}">
                <a16:creationId xmlns:a16="http://schemas.microsoft.com/office/drawing/2014/main" id="{4DBD7D3C-8C0F-6951-E3C2-66B97A647E18}"/>
              </a:ext>
            </a:extLst>
          </p:cNvPr>
          <p:cNvSpPr txBox="1"/>
          <p:nvPr/>
        </p:nvSpPr>
        <p:spPr>
          <a:xfrm>
            <a:off x="4661425" y="2029986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50A93C38-7430-CE8F-A586-BF1F3F1037CA}"/>
              </a:ext>
            </a:extLst>
          </p:cNvPr>
          <p:cNvSpPr txBox="1"/>
          <p:nvPr/>
        </p:nvSpPr>
        <p:spPr>
          <a:xfrm rot="10800000">
            <a:off x="4669344" y="2386331"/>
            <a:ext cx="2772000" cy="2532867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11271994"/>
              </a:avLst>
            </a:prstTxWarp>
            <a:noAutofit/>
          </a:bodyPr>
          <a:lstStyle/>
          <a:p>
            <a:pPr algn="ctr"/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t o r </a:t>
            </a:r>
            <a:r>
              <a:rPr lang="en-US" sz="2200" b="1" dirty="0" err="1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200" b="1" dirty="0">
                <a:ln w="10160" cap="flat" cmpd="sng" algn="ctr">
                  <a:solidFill>
                    <a:srgbClr val="5B9BD5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outerShdw blurRad="38100" dist="22860" dir="5400000" algn="tl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c h e s  D e n k e n</a:t>
            </a:r>
            <a:endParaRPr lang="de-DE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feld 18">
            <a:extLst>
              <a:ext uri="{FF2B5EF4-FFF2-40B4-BE49-F238E27FC236}">
                <a16:creationId xmlns:a16="http://schemas.microsoft.com/office/drawing/2014/main" id="{B9F0CF00-5399-809E-3A40-B4F570FC2514}"/>
              </a:ext>
            </a:extLst>
          </p:cNvPr>
          <p:cNvSpPr txBox="1"/>
          <p:nvPr/>
        </p:nvSpPr>
        <p:spPr>
          <a:xfrm>
            <a:off x="6887258" y="3607615"/>
            <a:ext cx="427110" cy="3240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[…]</a:t>
            </a: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feld 18">
            <a:extLst>
              <a:ext uri="{FF2B5EF4-FFF2-40B4-BE49-F238E27FC236}">
                <a16:creationId xmlns:a16="http://schemas.microsoft.com/office/drawing/2014/main" id="{6B04DD6C-E418-A046-E7BA-A840CEB8EDD7}"/>
              </a:ext>
            </a:extLst>
          </p:cNvPr>
          <p:cNvSpPr txBox="1"/>
          <p:nvPr/>
        </p:nvSpPr>
        <p:spPr>
          <a:xfrm>
            <a:off x="4811520" y="3607615"/>
            <a:ext cx="420144" cy="3240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4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[…]</a:t>
            </a:r>
          </a:p>
          <a:p>
            <a:pPr algn="r"/>
            <a:r>
              <a:rPr lang="de-DE" sz="1600" dirty="0"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 dirty="0">
              <a:solidFill>
                <a:schemeClr val="accent2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E2E96C5-A279-8262-F8FD-686977452116}"/>
              </a:ext>
            </a:extLst>
          </p:cNvPr>
          <p:cNvSpPr txBox="1"/>
          <p:nvPr/>
        </p:nvSpPr>
        <p:spPr>
          <a:xfrm>
            <a:off x="3189330" y="5535392"/>
            <a:ext cx="17511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/>
              <a:t>(Darstellung und außen formulierte fächerübergreifende Gütekriterien von: </a:t>
            </a:r>
            <a:r>
              <a:rPr lang="de-DE" sz="1200" dirty="0" err="1"/>
              <a:t>Thünemann</a:t>
            </a:r>
            <a:r>
              <a:rPr lang="de-DE" sz="1200" dirty="0"/>
              <a:t> 2018, S. 27)</a:t>
            </a:r>
          </a:p>
        </p:txBody>
      </p:sp>
    </p:spTree>
    <p:extLst>
      <p:ext uri="{BB962C8B-B14F-4D97-AF65-F5344CB8AC3E}">
        <p14:creationId xmlns:p14="http://schemas.microsoft.com/office/powerpoint/2010/main" val="2612863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B8032-A0E9-2C03-3C9F-73105184A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 rechteckige Legende 8">
            <a:extLst>
              <a:ext uri="{FF2B5EF4-FFF2-40B4-BE49-F238E27FC236}">
                <a16:creationId xmlns:a16="http://schemas.microsoft.com/office/drawing/2014/main" id="{984D3BAA-997B-CA05-EEAE-875A79EB0CA9}"/>
              </a:ext>
            </a:extLst>
          </p:cNvPr>
          <p:cNvSpPr/>
          <p:nvPr/>
        </p:nvSpPr>
        <p:spPr>
          <a:xfrm>
            <a:off x="473177" y="358133"/>
            <a:ext cx="4582888" cy="2570803"/>
          </a:xfrm>
          <a:prstGeom prst="wedgeRoundRectCallout">
            <a:avLst>
              <a:gd name="adj1" fmla="val 49677"/>
              <a:gd name="adj2" fmla="val 61078"/>
              <a:gd name="adj3" fmla="val 16667"/>
            </a:avLst>
          </a:prstGeom>
          <a:solidFill>
            <a:srgbClr val="9CAFB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C00000"/>
                </a:solidFill>
              </a:rPr>
              <a:t>Perspektive Geschichtsdidaktik</a:t>
            </a:r>
          </a:p>
          <a:p>
            <a:pPr algn="ctr"/>
            <a:endParaRPr lang="de-DE" sz="2000" i="1" dirty="0">
              <a:sym typeface="Wingdings" pitchFamily="2" charset="2"/>
            </a:endParaRPr>
          </a:p>
          <a:p>
            <a:pPr algn="ctr"/>
            <a:r>
              <a:rPr lang="de-DE" sz="2000" i="1" dirty="0">
                <a:sym typeface="Wingdings" pitchFamily="2" charset="2"/>
              </a:rPr>
              <a:t> Lernaufgaben haben eine herausragende Bedeutung für das historische Denken, sind ein zentrales Qualitätsmerkmal guten Unterrichts!</a:t>
            </a:r>
            <a:endParaRPr lang="de-DE" sz="2000" i="1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AA88A240-2750-D493-2675-0E5958F9D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7577" y="3428998"/>
            <a:ext cx="9416846" cy="1645920"/>
          </a:xfrm>
        </p:spPr>
        <p:txBody>
          <a:bodyPr>
            <a:normAutofit/>
          </a:bodyPr>
          <a:lstStyle/>
          <a:p>
            <a:r>
              <a:rPr lang="de-DE"/>
              <a:t>Lernaufgaben im Geschichtsunterricht</a:t>
            </a:r>
          </a:p>
        </p:txBody>
      </p:sp>
      <p:sp>
        <p:nvSpPr>
          <p:cNvPr id="2" name="Abgerundete rechteckige Legende 1">
            <a:extLst>
              <a:ext uri="{FF2B5EF4-FFF2-40B4-BE49-F238E27FC236}">
                <a16:creationId xmlns:a16="http://schemas.microsoft.com/office/drawing/2014/main" id="{A1094F88-EFD6-E4DA-7307-08EF1606884A}"/>
              </a:ext>
            </a:extLst>
          </p:cNvPr>
          <p:cNvSpPr/>
          <p:nvPr/>
        </p:nvSpPr>
        <p:spPr>
          <a:xfrm>
            <a:off x="7135935" y="358132"/>
            <a:ext cx="4582888" cy="2570803"/>
          </a:xfrm>
          <a:prstGeom prst="wedgeRoundRectCallout">
            <a:avLst>
              <a:gd name="adj1" fmla="val -49808"/>
              <a:gd name="adj2" fmla="val 62560"/>
              <a:gd name="adj3" fmla="val 16667"/>
            </a:avLst>
          </a:prstGeom>
          <a:solidFill>
            <a:srgbClr val="9CAFB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C00000"/>
                </a:solidFill>
              </a:rPr>
              <a:t>Perspektive Geschichtsunterricht</a:t>
            </a:r>
          </a:p>
          <a:p>
            <a:pPr algn="ctr"/>
            <a:endParaRPr lang="de-DE" sz="2000" i="1" dirty="0">
              <a:sym typeface="Wingdings" pitchFamily="2" charset="2"/>
            </a:endParaRPr>
          </a:p>
          <a:p>
            <a:pPr algn="ctr"/>
            <a:r>
              <a:rPr lang="de-DE" sz="2000" i="1" dirty="0">
                <a:sym typeface="Wingdings" pitchFamily="2" charset="2"/>
              </a:rPr>
              <a:t> Lernaufgaben nehmen in der Vorbereitung  einen tendenziell nur geringeren Stellenwert ein, werden häufig spontan oder nur mündlich formuliert!</a:t>
            </a:r>
            <a:endParaRPr lang="de-DE" sz="2000" i="1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AED98D7-BA76-6290-62CB-5EEA18D37D7D}"/>
              </a:ext>
            </a:extLst>
          </p:cNvPr>
          <p:cNvSpPr txBox="1"/>
          <p:nvPr/>
        </p:nvSpPr>
        <p:spPr>
          <a:xfrm>
            <a:off x="2209800" y="5227794"/>
            <a:ext cx="777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b="1" dirty="0">
                <a:solidFill>
                  <a:srgbClr val="C00000"/>
                </a:solidFill>
              </a:rPr>
              <a:t>Bedeutung von Lernaufgaben </a:t>
            </a:r>
          </a:p>
          <a:p>
            <a:pPr algn="ctr"/>
            <a:r>
              <a:rPr lang="de-DE" sz="3000" b="1" dirty="0">
                <a:solidFill>
                  <a:srgbClr val="C00000"/>
                </a:solidFill>
              </a:rPr>
              <a:t>für einen wirksamen Geschichtsunterricht </a:t>
            </a:r>
          </a:p>
          <a:p>
            <a:pPr algn="ctr"/>
            <a:r>
              <a:rPr lang="de-DE" sz="3000" b="1" dirty="0">
                <a:solidFill>
                  <a:srgbClr val="C00000"/>
                </a:solidFill>
              </a:rPr>
              <a:t>in der Praxis?</a:t>
            </a:r>
          </a:p>
        </p:txBody>
      </p:sp>
    </p:spTree>
    <p:extLst>
      <p:ext uri="{BB962C8B-B14F-4D97-AF65-F5344CB8AC3E}">
        <p14:creationId xmlns:p14="http://schemas.microsoft.com/office/powerpoint/2010/main" val="1988429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5E68E-FB47-BCF5-0229-9FFCBDAFD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94D4EC3-C23E-0809-FF62-B90BD28EBF73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Bedeutung von Lernaufgaben für einen wirksamen Geschichtsunterricht in der Praxis!?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AB990A5-1B20-7354-D975-E1487BF8DBB6}"/>
              </a:ext>
            </a:extLst>
          </p:cNvPr>
          <p:cNvSpPr txBox="1"/>
          <p:nvPr/>
        </p:nvSpPr>
        <p:spPr>
          <a:xfrm>
            <a:off x="820881" y="1188224"/>
            <a:ext cx="1055023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Lernaufgaben sind ein wirksamer Hebel für wirksamen Geschichts-unterricht, weil sie historisches Denken anregen und fördern können.</a:t>
            </a:r>
          </a:p>
        </p:txBody>
      </p:sp>
    </p:spTree>
    <p:extLst>
      <p:ext uri="{BB962C8B-B14F-4D97-AF65-F5344CB8AC3E}">
        <p14:creationId xmlns:p14="http://schemas.microsoft.com/office/powerpoint/2010/main" val="21928797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7D644-A6F0-E25F-427E-138804F02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11BF8DC-488E-32CD-E9E9-5E4B41E1A52D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Bedeutung von Lernaufgaben für einen wirksamen Geschichtsunterricht in der Praxis!?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D06F8B8-15B0-37D6-6C50-663B2D2BA171}"/>
              </a:ext>
            </a:extLst>
          </p:cNvPr>
          <p:cNvSpPr txBox="1"/>
          <p:nvPr/>
        </p:nvSpPr>
        <p:spPr>
          <a:xfrm>
            <a:off x="820881" y="1188224"/>
            <a:ext cx="10550238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Lernaufgaben sind ein wirksamer Hebel für wirksamen Geschichts-unterricht, weil sie historisches Denken anregen und fördern können.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Wirksame Lernaufgaben orientieren sich an Gütekriterien der Geschichtsdidaktik, sie sind aber auf die konkrete Unterrichtssituation hin zu gestalten. </a:t>
            </a:r>
          </a:p>
        </p:txBody>
      </p:sp>
    </p:spTree>
    <p:extLst>
      <p:ext uri="{BB962C8B-B14F-4D97-AF65-F5344CB8AC3E}">
        <p14:creationId xmlns:p14="http://schemas.microsoft.com/office/powerpoint/2010/main" val="38689306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E29E7-73F2-AFDF-89B5-6085DAE2E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CED1FFE1-5D82-A04C-7A94-EAC6907A2896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Bedeutung von Lernaufgaben für einen wirksamen Geschichtsunterricht in der Praxis!?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0882181-37D7-CEDB-B711-8DEA1236F7AE}"/>
              </a:ext>
            </a:extLst>
          </p:cNvPr>
          <p:cNvSpPr txBox="1"/>
          <p:nvPr/>
        </p:nvSpPr>
        <p:spPr>
          <a:xfrm>
            <a:off x="820881" y="1188224"/>
            <a:ext cx="10550238" cy="3108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Lernaufgaben sind ein wirksamer Hebel für wirksamen Geschichts-unterricht, weil sie historisches Denken anregen und fördern können.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Wirksame Lernaufgaben orientieren sich an Gütekriterien der Geschichtsdidaktik, sie sind aber auf die konkrete Unterrichtssituation hin zu gestalten.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i="1" dirty="0"/>
              <a:t>Die</a:t>
            </a:r>
            <a:r>
              <a:rPr lang="de-DE" sz="2800" dirty="0"/>
              <a:t> wirksamen Lernaufgaben an sich gibt es nicht, ein breites Spektrum an Lernaufgaben hat das Potential für Wirksamkeit. </a:t>
            </a:r>
          </a:p>
        </p:txBody>
      </p:sp>
    </p:spTree>
    <p:extLst>
      <p:ext uri="{BB962C8B-B14F-4D97-AF65-F5344CB8AC3E}">
        <p14:creationId xmlns:p14="http://schemas.microsoft.com/office/powerpoint/2010/main" val="39027089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0D3C4-9091-8481-9540-75C6A9A29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18C31F0-77EA-13B9-D37B-9983587F9AD1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Bedeutung von Lernaufgaben für einen wirksamen Geschichtsunterricht in der Praxis!?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ED58919-00CD-2822-CCCD-4EA4EBBEF393}"/>
              </a:ext>
            </a:extLst>
          </p:cNvPr>
          <p:cNvSpPr txBox="1"/>
          <p:nvPr/>
        </p:nvSpPr>
        <p:spPr>
          <a:xfrm>
            <a:off x="820881" y="1188224"/>
            <a:ext cx="10550238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Lernaufgaben sind ein wirksamer Hebel für wirksamen Geschichts-unterricht, weil sie historisches Denken anregen und fördern können.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Wirksame Lernaufgaben orientieren sich an Gütekriterien der Geschichtsdidaktik, sie sind aber auf die konkrete Unterrichtssituation hin zu gestalten.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i="1" dirty="0"/>
              <a:t>Die</a:t>
            </a:r>
            <a:r>
              <a:rPr lang="de-DE" sz="2800" dirty="0"/>
              <a:t> wirksamen Lernaufgaben an sich gibt es nicht, ein breites Spektrum an Lernaufgaben hat das Potential für Wirksamkeit.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Wirksame Lernaufgaben – großformatig oder in die Tiefe gehend – brauchen Zeit und bedürfen daher der Umorganisation und Schwerpunktsetzung.</a:t>
            </a:r>
          </a:p>
        </p:txBody>
      </p:sp>
    </p:spTree>
    <p:extLst>
      <p:ext uri="{BB962C8B-B14F-4D97-AF65-F5344CB8AC3E}">
        <p14:creationId xmlns:p14="http://schemas.microsoft.com/office/powerpoint/2010/main" val="28988319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16D11-9085-728F-2133-403EE4E8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EC4EF7D6-7A9D-254F-7A25-C9E94A97ADF9}"/>
              </a:ext>
            </a:extLst>
          </p:cNvPr>
          <p:cNvSpPr txBox="1"/>
          <p:nvPr/>
        </p:nvSpPr>
        <p:spPr>
          <a:xfrm>
            <a:off x="0" y="406797"/>
            <a:ext cx="12192000" cy="430887"/>
          </a:xfrm>
          <a:prstGeom prst="rect">
            <a:avLst/>
          </a:prstGeom>
          <a:solidFill>
            <a:srgbClr val="9CAFB6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Bedeutung von Lernaufgaben für einen wirksamen Geschichtsunterricht in der Praxis!?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D27BA9C-2733-5164-C2E9-BB31DA00C69E}"/>
              </a:ext>
            </a:extLst>
          </p:cNvPr>
          <p:cNvSpPr txBox="1"/>
          <p:nvPr/>
        </p:nvSpPr>
        <p:spPr>
          <a:xfrm>
            <a:off x="820881" y="1188224"/>
            <a:ext cx="10550238" cy="52629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Lernaufgaben sind ein wirksamer Hebel für wirksamen Geschichts-unterricht, weil sie historisches Denken anregen und fördern können.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Wirksame Lernaufgaben orientieren sich an Gütekriterien der Geschichtsdidaktik, sie sind aber auf die konkrete Unterrichtssituation hin zu gestalten.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i="1" dirty="0"/>
              <a:t>Die</a:t>
            </a:r>
            <a:r>
              <a:rPr lang="de-DE" sz="2800" dirty="0"/>
              <a:t> wirksamen Lernaufgaben an sich gibt es nicht, ein breites Spektrum an Lernaufgaben hat das Potential für Wirksamkeit.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Wirksame Lernaufgaben – großformatig oder in die Tiefe gehend – brauchen Zeit und bedürfen daher der Umorganisation und Schwerpunktsetzung.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800" dirty="0"/>
              <a:t>Lernaufgaben sind </a:t>
            </a:r>
            <a:r>
              <a:rPr lang="de-DE" sz="2800" i="1" dirty="0"/>
              <a:t>ein</a:t>
            </a:r>
            <a:r>
              <a:rPr lang="de-DE" sz="2800" dirty="0"/>
              <a:t> wirksamer Hebel für wirksamen Geschichts-unterricht.</a:t>
            </a:r>
          </a:p>
        </p:txBody>
      </p:sp>
    </p:spTree>
    <p:extLst>
      <p:ext uri="{BB962C8B-B14F-4D97-AF65-F5344CB8AC3E}">
        <p14:creationId xmlns:p14="http://schemas.microsoft.com/office/powerpoint/2010/main" val="3912135364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e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{78EDC1B4-144A-6C4E-A3F4-FAF714E81460}tf10001120</Template>
  <TotalTime>0</TotalTime>
  <Words>4150</Words>
  <Application>Microsoft Macintosh PowerPoint</Application>
  <PresentationFormat>Breitbild</PresentationFormat>
  <Paragraphs>624</Paragraphs>
  <Slides>42</Slides>
  <Notes>42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42</vt:i4>
      </vt:variant>
    </vt:vector>
  </HeadingPairs>
  <TitlesOfParts>
    <vt:vector size="47" baseType="lpstr">
      <vt:lpstr>Arial</vt:lpstr>
      <vt:lpstr>Calibri</vt:lpstr>
      <vt:lpstr>Gill Sans MT</vt:lpstr>
      <vt:lpstr>Wingdings</vt:lpstr>
      <vt:lpstr>Paket</vt:lpstr>
      <vt:lpstr>Lernaufgaben im Geschichtsunterricht</vt:lpstr>
      <vt:lpstr>Lernaufgaben im Geschichtsunterricht</vt:lpstr>
      <vt:lpstr>Lernaufgaben im Geschichtsunterricht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Lernaufgaben im Geschichtsunterricht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Lernaufgaben im Geschichtsunterricht</dc:title>
  <dc:creator>Armin Koch</dc:creator>
  <cp:lastModifiedBy>Armin Koch</cp:lastModifiedBy>
  <cp:revision>179</cp:revision>
  <cp:lastPrinted>2023-04-11T10:35:02Z</cp:lastPrinted>
  <dcterms:created xsi:type="dcterms:W3CDTF">2023-04-03T05:44:03Z</dcterms:created>
  <dcterms:modified xsi:type="dcterms:W3CDTF">2024-02-15T11:17:58Z</dcterms:modified>
</cp:coreProperties>
</file>