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9"/>
  </p:notesMasterIdLst>
  <p:handoutMasterIdLst>
    <p:handoutMasterId r:id="rId50"/>
  </p:handoutMasterIdLst>
  <p:sldIdLst>
    <p:sldId id="256" r:id="rId2"/>
    <p:sldId id="267" r:id="rId3"/>
    <p:sldId id="311" r:id="rId4"/>
    <p:sldId id="310" r:id="rId5"/>
    <p:sldId id="283" r:id="rId6"/>
    <p:sldId id="312" r:id="rId7"/>
    <p:sldId id="314" r:id="rId8"/>
    <p:sldId id="316" r:id="rId9"/>
    <p:sldId id="319" r:id="rId10"/>
    <p:sldId id="318" r:id="rId11"/>
    <p:sldId id="315" r:id="rId12"/>
    <p:sldId id="317" r:id="rId13"/>
    <p:sldId id="305" r:id="rId14"/>
    <p:sldId id="306" r:id="rId15"/>
    <p:sldId id="307" r:id="rId16"/>
    <p:sldId id="308" r:id="rId17"/>
    <p:sldId id="320" r:id="rId18"/>
    <p:sldId id="322" r:id="rId19"/>
    <p:sldId id="325" r:id="rId20"/>
    <p:sldId id="326" r:id="rId21"/>
    <p:sldId id="327" r:id="rId22"/>
    <p:sldId id="329" r:id="rId23"/>
    <p:sldId id="330" r:id="rId24"/>
    <p:sldId id="332" r:id="rId25"/>
    <p:sldId id="333" r:id="rId26"/>
    <p:sldId id="334" r:id="rId27"/>
    <p:sldId id="337" r:id="rId28"/>
    <p:sldId id="336" r:id="rId29"/>
    <p:sldId id="339" r:id="rId30"/>
    <p:sldId id="340" r:id="rId31"/>
    <p:sldId id="341" r:id="rId32"/>
    <p:sldId id="342" r:id="rId33"/>
    <p:sldId id="343" r:id="rId34"/>
    <p:sldId id="346" r:id="rId35"/>
    <p:sldId id="348" r:id="rId36"/>
    <p:sldId id="347" r:id="rId37"/>
    <p:sldId id="345" r:id="rId38"/>
    <p:sldId id="349" r:id="rId39"/>
    <p:sldId id="350" r:id="rId40"/>
    <p:sldId id="351" r:id="rId41"/>
    <p:sldId id="352" r:id="rId42"/>
    <p:sldId id="353" r:id="rId43"/>
    <p:sldId id="354" r:id="rId44"/>
    <p:sldId id="355" r:id="rId45"/>
    <p:sldId id="356" r:id="rId46"/>
    <p:sldId id="357" r:id="rId47"/>
    <p:sldId id="285" r:id="rId4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73939" autoAdjust="0"/>
  </p:normalViewPr>
  <p:slideViewPr>
    <p:cSldViewPr>
      <p:cViewPr varScale="1">
        <p:scale>
          <a:sx n="93" d="100"/>
          <a:sy n="93" d="100"/>
        </p:scale>
        <p:origin x="-205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49ED69-2933-4314-A6DB-4FA180EC0C4F}" type="datetimeFigureOut">
              <a:rPr lang="de-DE" smtClean="0"/>
              <a:pPr/>
              <a:t>26.07.2015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8AA93A-4E6C-4D11-B4FA-F8C46C1E5BA5}" type="slidenum">
              <a:rPr lang="de-DE" smtClean="0"/>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3A273-1B4A-4382-9004-5566A03835E5}" type="datetimeFigureOut">
              <a:rPr lang="de-DE" smtClean="0"/>
              <a:pPr/>
              <a:t>26.07.2015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C5DCB-8CB4-40AB-AAA1-776E621D43C7}"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0000" lnSpcReduction="20000"/>
          </a:bodyPr>
          <a:lstStyle/>
          <a:p>
            <a:pPr lvl="0">
              <a:buFont typeface="Arial" pitchFamily="34" charset="0"/>
              <a:buNone/>
            </a:pPr>
            <a:r>
              <a:rPr lang="de-DE" sz="1100" dirty="0" smtClean="0"/>
              <a:t>Wie ist differenzierter/individualisierter</a:t>
            </a:r>
            <a:r>
              <a:rPr lang="de-DE" sz="1100" baseline="0" dirty="0" smtClean="0"/>
              <a:t> Unterricht aufgebaut?</a:t>
            </a:r>
          </a:p>
          <a:p>
            <a:pPr lvl="0">
              <a:buFont typeface="Arial" pitchFamily="34" charset="0"/>
              <a:buNone/>
            </a:pPr>
            <a:r>
              <a:rPr lang="de-DE" sz="1100" baseline="0" dirty="0" smtClean="0"/>
              <a:t>Dieses Modell stützt sich auf die Ergebnisse von Hattie zum lernwirksamen Lernen und das Prinzip der direkten Instruktion</a:t>
            </a:r>
          </a:p>
          <a:p>
            <a:pPr lvl="0">
              <a:buFont typeface="Arial" pitchFamily="34" charset="0"/>
              <a:buChar char="•"/>
            </a:pPr>
            <a:r>
              <a:rPr lang="de-DE" sz="1100" baseline="0" dirty="0" smtClean="0"/>
              <a:t>Insofern Modell für jeden Unterricht, der das Lernen des einzelnen Schülers in den Mittelpunkt stellt</a:t>
            </a:r>
          </a:p>
          <a:p>
            <a:pPr lvl="0">
              <a:buFont typeface="Arial" pitchFamily="34" charset="0"/>
              <a:buChar char="•"/>
            </a:pPr>
            <a:r>
              <a:rPr lang="de-DE" sz="1100" baseline="0" dirty="0" smtClean="0"/>
              <a:t>Darum dreht sich unsere Definition von Differenzierung/Individualisierung</a:t>
            </a:r>
          </a:p>
          <a:p>
            <a:pPr lvl="0">
              <a:buFont typeface="Arial" pitchFamily="34" charset="0"/>
              <a:buChar char="•"/>
            </a:pPr>
            <a:r>
              <a:rPr lang="de-DE" sz="1100" baseline="0" dirty="0" smtClean="0"/>
              <a:t>Die möglichen Variationen sind geeignet, eine richtige Passung zu finden</a:t>
            </a:r>
          </a:p>
          <a:p>
            <a:pPr lvl="0">
              <a:buFont typeface="Arial" pitchFamily="34" charset="0"/>
              <a:buNone/>
            </a:pPr>
            <a:endParaRPr lang="de-DE" sz="1100" baseline="0" dirty="0" smtClean="0"/>
          </a:p>
          <a:p>
            <a:pPr lvl="0">
              <a:buFont typeface="Arial" pitchFamily="34" charset="0"/>
              <a:buChar char="•"/>
            </a:pPr>
            <a:r>
              <a:rPr lang="de-DE" sz="1100" baseline="0" dirty="0" smtClean="0"/>
              <a:t>Jede individualisierte </a:t>
            </a:r>
            <a:r>
              <a:rPr lang="de-DE" sz="1100" baseline="0" dirty="0" err="1" smtClean="0"/>
              <a:t>Lernform</a:t>
            </a:r>
            <a:r>
              <a:rPr lang="de-DE" sz="1100" baseline="0" dirty="0" smtClean="0"/>
              <a:t> verfügt über Inputphasen, auch das Lernen mit Lernzeit, Kompetenzrastern, Checklisten und </a:t>
            </a:r>
            <a:r>
              <a:rPr lang="de-DE" sz="1100" baseline="0" dirty="0" err="1" smtClean="0"/>
              <a:t>Lernjobs</a:t>
            </a:r>
            <a:endParaRPr lang="de-DE" sz="1100" baseline="0" dirty="0" smtClean="0"/>
          </a:p>
          <a:p>
            <a:pPr lvl="0">
              <a:buFont typeface="Arial" pitchFamily="34" charset="0"/>
              <a:buChar char="•"/>
            </a:pPr>
            <a:r>
              <a:rPr lang="de-DE" sz="1100" baseline="0" dirty="0" smtClean="0"/>
              <a:t>Die Inputphase legt die Basis für erfolgreiches Arbeiten und die Basis für selbständiges Lernen</a:t>
            </a:r>
          </a:p>
          <a:p>
            <a:pPr lvl="0">
              <a:buFont typeface="Arial" pitchFamily="34" charset="0"/>
              <a:buChar char="•"/>
            </a:pPr>
            <a:r>
              <a:rPr lang="de-DE" sz="1100" baseline="0" dirty="0" smtClean="0"/>
              <a:t>In  der Arbeitsphase sind dann alle Arbeitsformen möglich, vom Klassenunterricht bis hin zur Lernzeit</a:t>
            </a:r>
          </a:p>
          <a:p>
            <a:pPr lvl="0">
              <a:buFont typeface="Arial" pitchFamily="34" charset="0"/>
              <a:buChar char="•"/>
            </a:pPr>
            <a:endParaRPr lang="de-DE" sz="1100" baseline="0" dirty="0" smtClean="0"/>
          </a:p>
          <a:p>
            <a:pPr lvl="0">
              <a:buFont typeface="Arial" pitchFamily="34" charset="0"/>
              <a:buChar char="•"/>
            </a:pPr>
            <a:r>
              <a:rPr lang="de-DE" sz="1100" baseline="0" dirty="0" smtClean="0"/>
              <a:t>Die Erarbeitung der Inputphase kann man auch differenzieren/individualisieren/</a:t>
            </a:r>
            <a:r>
              <a:rPr lang="de-DE" sz="1100" baseline="0" dirty="0" err="1" smtClean="0"/>
              <a:t>personalisisieren</a:t>
            </a:r>
            <a:endParaRPr lang="de-DE" sz="1100" baseline="0" dirty="0" smtClean="0"/>
          </a:p>
          <a:p>
            <a:pPr lvl="0">
              <a:buFont typeface="Arial" pitchFamily="34" charset="0"/>
              <a:buChar char="•"/>
            </a:pPr>
            <a:r>
              <a:rPr lang="de-DE" sz="1100" baseline="0" dirty="0" smtClean="0"/>
              <a:t>Man kann sie über Aufgabenformulierungen ganz in die Hand der </a:t>
            </a:r>
            <a:r>
              <a:rPr lang="de-DE" sz="1100" baseline="0" dirty="0" err="1" smtClean="0"/>
              <a:t>SuS</a:t>
            </a:r>
            <a:r>
              <a:rPr lang="de-DE" sz="1100" baseline="0" dirty="0" smtClean="0"/>
              <a:t> legen, z.B. bei Lernaufgaben („</a:t>
            </a:r>
            <a:r>
              <a:rPr lang="de-DE" sz="1100" baseline="0" dirty="0" err="1" smtClean="0"/>
              <a:t>Lernjobs</a:t>
            </a:r>
            <a:r>
              <a:rPr lang="de-DE" sz="1100" baseline="0" dirty="0" smtClean="0"/>
              <a:t>“)</a:t>
            </a:r>
          </a:p>
          <a:p>
            <a:pPr lvl="0">
              <a:buFont typeface="Arial" pitchFamily="34" charset="0"/>
              <a:buChar char="•"/>
            </a:pPr>
            <a:r>
              <a:rPr lang="de-DE" sz="1100" baseline="0" dirty="0" smtClean="0"/>
              <a:t>Aber ein grundsätzliches „Fernstudium“ über Aufgaben ist für die Schule nicht geeignet</a:t>
            </a:r>
          </a:p>
          <a:p>
            <a:pPr lvl="0">
              <a:buFont typeface="Arial" pitchFamily="34" charset="0"/>
              <a:buNone/>
            </a:pPr>
            <a:endParaRPr lang="de-DE" sz="1100" baseline="0" dirty="0" smtClean="0"/>
          </a:p>
          <a:p>
            <a:pPr lvl="0">
              <a:buFont typeface="Arial" pitchFamily="34" charset="0"/>
              <a:buChar char="•"/>
            </a:pPr>
            <a:r>
              <a:rPr lang="de-DE" sz="1100" baseline="0" dirty="0" smtClean="0"/>
              <a:t>Entscheidend für Kompetenzorientierung und Individualisierung ist die Phase: </a:t>
            </a:r>
            <a:r>
              <a:rPr lang="de-DE" sz="1100" b="1" baseline="0" dirty="0" smtClean="0"/>
              <a:t>Erarbeitung Lösungsstrategie</a:t>
            </a:r>
            <a:r>
              <a:rPr lang="de-DE" sz="1100" baseline="0" dirty="0" smtClean="0"/>
              <a:t>. Hier lernen die </a:t>
            </a:r>
            <a:r>
              <a:rPr lang="de-DE" sz="1100" baseline="0" dirty="0" err="1" smtClean="0"/>
              <a:t>SuS</a:t>
            </a:r>
            <a:endParaRPr lang="de-DE" sz="1100" baseline="0" dirty="0" smtClean="0"/>
          </a:p>
          <a:p>
            <a:pPr lvl="1">
              <a:buFont typeface="Arial" pitchFamily="34" charset="0"/>
              <a:buChar char="•"/>
            </a:pPr>
            <a:r>
              <a:rPr lang="de-DE" sz="1100" dirty="0" smtClean="0"/>
              <a:t>den</a:t>
            </a:r>
            <a:r>
              <a:rPr lang="de-DE" sz="1100" baseline="0" dirty="0" smtClean="0"/>
              <a:t> Weg von ihrem Ausgangspunkt bis zum Ziel in den Blick zu nehmen, d.h. das eigene Lernen in den Blick zu nehmen, es zunehmend selbst steuern zu können = darüber verfügen können</a:t>
            </a:r>
          </a:p>
          <a:p>
            <a:pPr lvl="1">
              <a:buFont typeface="Arial" pitchFamily="34" charset="0"/>
              <a:buChar char="•"/>
            </a:pPr>
            <a:r>
              <a:rPr lang="de-DE" sz="1100" baseline="0" dirty="0" smtClean="0"/>
              <a:t>Etappen zu beschreiben, wie sie zu diesem Ziel gelangen könnten</a:t>
            </a:r>
          </a:p>
          <a:p>
            <a:pPr lvl="2">
              <a:buFont typeface="Arial" pitchFamily="34" charset="0"/>
              <a:buChar char="•"/>
            </a:pPr>
            <a:r>
              <a:rPr lang="de-DE" sz="1100" baseline="0" dirty="0" smtClean="0"/>
              <a:t>z.B. Methoden</a:t>
            </a:r>
          </a:p>
          <a:p>
            <a:pPr lvl="2">
              <a:buFont typeface="Arial" pitchFamily="34" charset="0"/>
              <a:buChar char="•"/>
            </a:pPr>
            <a:r>
              <a:rPr lang="de-DE" sz="1100" baseline="0" dirty="0" smtClean="0"/>
              <a:t>aber auch die Auswahl von passenden Sachgebieten, die man zur Lösung der Frage untersuchen muss</a:t>
            </a:r>
          </a:p>
          <a:p>
            <a:pPr lvl="2">
              <a:buFont typeface="Arial" pitchFamily="34" charset="0"/>
              <a:buChar char="•"/>
            </a:pPr>
            <a:r>
              <a:rPr lang="de-DE" sz="1100" baseline="0" dirty="0" smtClean="0"/>
              <a:t>die Vernetzung dieser Sachgebiete</a:t>
            </a:r>
          </a:p>
          <a:p>
            <a:pPr lvl="2">
              <a:buFont typeface="Arial" pitchFamily="34" charset="0"/>
              <a:buChar char="•"/>
            </a:pPr>
            <a:r>
              <a:rPr lang="de-DE" sz="1100" b="0" baseline="0" dirty="0" smtClean="0"/>
              <a:t>hier ist auch der Ort Fragen zu klassifizieren, ein Frageinteresse herauszuarbeiten und mit Methoden-, Sach-, Reflexions- oder Orientierungskompetenz zu vernetzen</a:t>
            </a:r>
          </a:p>
          <a:p>
            <a:pPr lvl="2">
              <a:buFont typeface="Arial" pitchFamily="34" charset="0"/>
              <a:buChar char="•"/>
            </a:pPr>
            <a:endParaRPr lang="de-DE" sz="1100" b="0" baseline="0" dirty="0" smtClean="0"/>
          </a:p>
          <a:p>
            <a:pPr lvl="2">
              <a:buFont typeface="Arial" pitchFamily="34" charset="0"/>
              <a:buChar char="•"/>
            </a:pPr>
            <a:r>
              <a:rPr lang="de-DE" sz="1100" b="0" baseline="0" dirty="0" smtClean="0"/>
              <a:t>in der Ergebnisphase muss auch diese Lösungsstrategie reflektiert werden</a:t>
            </a:r>
          </a:p>
          <a:p>
            <a:pPr lvl="2">
              <a:buFont typeface="Arial" pitchFamily="34" charset="0"/>
              <a:buChar char="•"/>
            </a:pPr>
            <a:r>
              <a:rPr lang="de-DE" sz="1100" b="0" baseline="0" dirty="0" smtClean="0"/>
              <a:t>im individuellen Unterricht ist die Formulierung/Visualisierung der </a:t>
            </a:r>
            <a:r>
              <a:rPr lang="de-DE" sz="1100" b="1" baseline="0" dirty="0" smtClean="0"/>
              <a:t>Erarbeitung der Lösungsstrategie </a:t>
            </a:r>
            <a:r>
              <a:rPr lang="de-DE" sz="1100" b="0" baseline="0" dirty="0" smtClean="0"/>
              <a:t>die</a:t>
            </a:r>
            <a:r>
              <a:rPr lang="de-DE" sz="1100" b="1" baseline="0" dirty="0" smtClean="0"/>
              <a:t> </a:t>
            </a:r>
            <a:r>
              <a:rPr lang="de-DE" sz="1100" b="0" baseline="0" dirty="0" smtClean="0"/>
              <a:t>Basis für die Integration der Ergebnisse</a:t>
            </a:r>
          </a:p>
          <a:p>
            <a:pPr lvl="3">
              <a:buFont typeface="Arial" pitchFamily="34" charset="0"/>
              <a:buChar char="•"/>
            </a:pPr>
            <a:r>
              <a:rPr lang="de-DE" sz="1100" b="0" baseline="0" dirty="0" smtClean="0"/>
              <a:t>z.B. kann eine angedachte Sachstruktur die Grundlage für eine Visualisierung der Ergebnisse sein</a:t>
            </a:r>
          </a:p>
          <a:p>
            <a:pPr lvl="3">
              <a:buFont typeface="Arial" pitchFamily="34" charset="0"/>
              <a:buChar char="•"/>
            </a:pPr>
            <a:r>
              <a:rPr lang="de-DE" sz="1100" b="0" baseline="0" dirty="0" smtClean="0"/>
              <a:t>Klare methodische Schritte führen zu vergleichbaren Ergebnissen</a:t>
            </a:r>
          </a:p>
          <a:p>
            <a:pPr lvl="0">
              <a:buFont typeface="Arial" pitchFamily="34" charset="0"/>
              <a:buChar char="•"/>
            </a:pPr>
            <a:endParaRPr lang="de-DE" sz="1100" b="0" baseline="0" dirty="0" smtClean="0"/>
          </a:p>
          <a:p>
            <a:pPr lvl="0">
              <a:buFont typeface="Arial" pitchFamily="34" charset="0"/>
              <a:buChar char="•"/>
            </a:pPr>
            <a:r>
              <a:rPr lang="de-DE" sz="1100" b="0" baseline="0" dirty="0" smtClean="0"/>
              <a:t>Entscheidend ist auch die </a:t>
            </a:r>
            <a:r>
              <a:rPr lang="de-DE" sz="1100" b="1" baseline="0" dirty="0" smtClean="0"/>
              <a:t>Rückversicherung</a:t>
            </a:r>
            <a:r>
              <a:rPr lang="de-DE" sz="1100" b="0" baseline="0" dirty="0" smtClean="0"/>
              <a:t> über den Lernstand der </a:t>
            </a:r>
            <a:r>
              <a:rPr lang="de-DE" sz="1100" b="0" baseline="0" dirty="0" err="1" smtClean="0"/>
              <a:t>SuS</a:t>
            </a:r>
            <a:r>
              <a:rPr lang="de-DE" sz="1100" b="0" baseline="0" dirty="0" smtClean="0"/>
              <a:t>: Diagnose</a:t>
            </a:r>
          </a:p>
          <a:p>
            <a:pPr lvl="0">
              <a:buFont typeface="Arial" pitchFamily="34" charset="0"/>
              <a:buChar char="•"/>
            </a:pPr>
            <a:endParaRPr lang="de-DE" sz="1100" b="0" baseline="0" dirty="0" smtClean="0"/>
          </a:p>
          <a:p>
            <a:pPr lvl="0">
              <a:buFont typeface="Arial" pitchFamily="34" charset="0"/>
              <a:buChar char="•"/>
            </a:pPr>
            <a:r>
              <a:rPr lang="de-DE" sz="1100" b="0" baseline="0" dirty="0" smtClean="0"/>
              <a:t>In der </a:t>
            </a:r>
            <a:r>
              <a:rPr lang="de-DE" sz="1100" b="1" baseline="0" dirty="0" smtClean="0"/>
              <a:t>Planung</a:t>
            </a:r>
            <a:r>
              <a:rPr lang="de-DE" sz="1100" b="0" baseline="0" dirty="0" smtClean="0"/>
              <a:t> muss beachtet werden, dass der Lernfortschritt systematisch angestrebt wird</a:t>
            </a:r>
          </a:p>
        </p:txBody>
      </p:sp>
      <p:sp>
        <p:nvSpPr>
          <p:cNvPr id="4" name="Foliennummernplatzhalter 3"/>
          <p:cNvSpPr>
            <a:spLocks noGrp="1"/>
          </p:cNvSpPr>
          <p:nvPr>
            <p:ph type="sldNum" sz="quarter" idx="10"/>
          </p:nvPr>
        </p:nvSpPr>
        <p:spPr/>
        <p:txBody>
          <a:bodyPr/>
          <a:lstStyle/>
          <a:p>
            <a:fld id="{702C5DCB-8CB4-40AB-AAA1-776E621D43C7}" type="slidenum">
              <a:rPr lang="de-DE" smtClean="0"/>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smtClean="0"/>
              <a:t>Auch zur Individualisierung gibt es weitere Informationen</a:t>
            </a:r>
          </a:p>
          <a:p>
            <a:pPr lvl="1">
              <a:buFont typeface="Arial" pitchFamily="34" charset="0"/>
              <a:buChar char="•"/>
            </a:pP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702C5DCB-8CB4-40AB-AAA1-776E621D43C7}" type="slidenum">
              <a:rPr lang="de-DE" smtClean="0"/>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u="none" baseline="0" dirty="0" smtClean="0"/>
              <a:t>Prozessbezogene Kompetenzen sollen alters- und niveauspezifisch ausgebildet werden, d.h.</a:t>
            </a:r>
          </a:p>
          <a:p>
            <a:pPr>
              <a:buFont typeface="Arial" pitchFamily="34" charset="0"/>
              <a:buChar char="•"/>
            </a:pPr>
            <a:r>
              <a:rPr lang="de-DE" u="none" baseline="0" dirty="0" smtClean="0"/>
              <a:t>Kompetenzen müssen sukzessive aufgebaut werden</a:t>
            </a:r>
          </a:p>
          <a:p>
            <a:pPr>
              <a:buFont typeface="Arial" pitchFamily="34" charset="0"/>
              <a:buChar char="•"/>
            </a:pPr>
            <a:r>
              <a:rPr lang="de-DE" u="none" baseline="0" dirty="0" smtClean="0"/>
              <a:t>Die erreichten Teilkompetenzen müssen geübt</a:t>
            </a:r>
          </a:p>
          <a:p>
            <a:pPr>
              <a:buFont typeface="Arial" pitchFamily="34" charset="0"/>
              <a:buChar char="•"/>
            </a:pPr>
            <a:r>
              <a:rPr lang="de-DE" u="none" baseline="0" dirty="0" smtClean="0"/>
              <a:t>und um weitere Teilkompetenzen ergänzt werden</a:t>
            </a:r>
          </a:p>
          <a:p>
            <a:pPr>
              <a:buFont typeface="Arial" pitchFamily="34" charset="0"/>
              <a:buChar char="•"/>
            </a:pPr>
            <a:endParaRPr lang="de-DE" u="none" baseline="0" dirty="0" smtClean="0"/>
          </a:p>
          <a:p>
            <a:pPr>
              <a:buFont typeface="Arial" pitchFamily="34" charset="0"/>
              <a:buChar char="•"/>
            </a:pPr>
            <a:r>
              <a:rPr lang="de-DE" u="none" baseline="0" dirty="0" smtClean="0"/>
              <a:t>Fragekompetenz wird für den ersten Standard Ägypten empfohlen </a:t>
            </a:r>
          </a:p>
          <a:p>
            <a:pPr>
              <a:buFont typeface="Arial" pitchFamily="34" charset="0"/>
              <a:buChar char="•"/>
            </a:pPr>
            <a:r>
              <a:rPr lang="de-DE" u="none" baseline="0" dirty="0" smtClean="0"/>
              <a:t>Im folgenden Vorschlag für Klasse 6: Welche Teilkompetenzen könnte man in Klasse 6 fördern, um Fragekompetenz zu fördern?</a:t>
            </a:r>
          </a:p>
          <a:p>
            <a:pPr>
              <a:buFont typeface="Arial" pitchFamily="34" charset="0"/>
              <a:buChar char="•"/>
            </a:pPr>
            <a:endParaRPr lang="de-DE" u="none" baseline="0" dirty="0" smtClean="0"/>
          </a:p>
          <a:p>
            <a:pPr>
              <a:buFont typeface="Arial" pitchFamily="34" charset="0"/>
              <a:buChar char="•"/>
            </a:pPr>
            <a:r>
              <a:rPr lang="de-DE" u="none" baseline="0" dirty="0" smtClean="0"/>
              <a:t>Ein explizites Üben der Fragekompetenz steht in der Regel am Anfang einer UE oder eines Themas</a:t>
            </a:r>
          </a:p>
          <a:p>
            <a:pPr>
              <a:buFont typeface="Arial" pitchFamily="34" charset="0"/>
              <a:buChar char="•"/>
            </a:pPr>
            <a:r>
              <a:rPr lang="de-DE" u="none" baseline="0" dirty="0" smtClean="0"/>
              <a:t>eine solche Stunde weist in der Regel keinen problemorientierten Einstieg auf, da es noch nicht konkret um ein Thema geht</a:t>
            </a:r>
          </a:p>
          <a:p>
            <a:pPr>
              <a:buFont typeface="Arial" pitchFamily="34" charset="0"/>
              <a:buChar char="•"/>
            </a:pPr>
            <a:r>
              <a:rPr lang="de-DE" u="none" baseline="0" dirty="0" smtClean="0"/>
              <a:t>der zunehmende Erwerb von Fragekompetenz wird sich dann aber auch im Einstieg niederschlagen, de</a:t>
            </a:r>
          </a:p>
          <a:p>
            <a:pPr lvl="1">
              <a:buFont typeface="Arial" pitchFamily="34" charset="0"/>
              <a:buChar char="•"/>
            </a:pPr>
            <a:r>
              <a:rPr lang="de-DE" u="none" baseline="0" dirty="0" smtClean="0"/>
              <a:t>die </a:t>
            </a:r>
            <a:r>
              <a:rPr lang="de-DE" u="none" baseline="0" dirty="0" err="1" smtClean="0"/>
              <a:t>SuS</a:t>
            </a:r>
            <a:r>
              <a:rPr lang="de-DE" u="none" baseline="0" dirty="0" smtClean="0"/>
              <a:t> genauer (nach)fragen und Hypothesen aufstellen können</a:t>
            </a:r>
          </a:p>
          <a:p>
            <a:pPr lvl="1">
              <a:buFont typeface="Arial" pitchFamily="34" charset="0"/>
              <a:buChar char="•"/>
            </a:pPr>
            <a:r>
              <a:rPr lang="de-DE" u="none" baseline="0" dirty="0" smtClean="0"/>
              <a:t>die </a:t>
            </a:r>
            <a:r>
              <a:rPr lang="de-DE" u="none" baseline="0" dirty="0" err="1" smtClean="0"/>
              <a:t>LuL</a:t>
            </a:r>
            <a:r>
              <a:rPr lang="de-DE" u="none" baseline="0" dirty="0" smtClean="0"/>
              <a:t> die Anwendung der geübten Teilkompetenzen in dieser Phase fördern können</a:t>
            </a:r>
          </a:p>
          <a:p>
            <a:pPr>
              <a:buFont typeface="Arial" pitchFamily="34" charset="0"/>
              <a:buNone/>
            </a:pPr>
            <a:endParaRPr lang="de-DE" u="none" baseline="0" dirty="0" smtClean="0"/>
          </a:p>
          <a:p>
            <a:pPr>
              <a:buFont typeface="Arial" pitchFamily="34" charset="0"/>
              <a:buChar char="•"/>
            </a:pPr>
            <a:endParaRPr lang="de-DE" u="none" baseline="0" dirty="0" smtClean="0"/>
          </a:p>
          <a:p>
            <a:pPr>
              <a:buFont typeface="Arial" pitchFamily="34" charset="0"/>
              <a:buChar char="•"/>
            </a:pPr>
            <a:endParaRPr lang="de-DE" u="none" baseline="0" dirty="0" smtClean="0"/>
          </a:p>
          <a:p>
            <a:pPr>
              <a:buFont typeface="Arial" pitchFamily="34" charset="0"/>
              <a:buChar char="•"/>
            </a:pPr>
            <a:endParaRPr lang="de-DE" u="none" baseline="0" dirty="0" smtClean="0"/>
          </a:p>
          <a:p>
            <a:pPr>
              <a:buFont typeface="Arial" pitchFamily="34" charset="0"/>
              <a:buChar char="•"/>
            </a:pPr>
            <a:endParaRPr lang="de-DE" u="none" baseline="0" dirty="0" smtClean="0"/>
          </a:p>
          <a:p>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u="none" dirty="0" smtClean="0"/>
              <a:t>Diese</a:t>
            </a:r>
            <a:r>
              <a:rPr lang="de-DE" u="none" baseline="0" dirty="0" smtClean="0"/>
              <a:t> Teilkompetenzen müssen nochmals untergliedert werden, um die jeweilige Fertigkeit zu erlernen</a:t>
            </a: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u="none" dirty="0" smtClean="0"/>
              <a:t>Bisher erprobt: </a:t>
            </a:r>
          </a:p>
          <a:p>
            <a:pPr>
              <a:buFont typeface="Arial" pitchFamily="34" charset="0"/>
              <a:buChar char="•"/>
            </a:pPr>
            <a:r>
              <a:rPr lang="de-DE" u="none" dirty="0" smtClean="0"/>
              <a:t>Fragen</a:t>
            </a:r>
            <a:r>
              <a:rPr lang="de-DE" u="none" baseline="0" dirty="0" smtClean="0"/>
              <a:t> formulieren</a:t>
            </a:r>
          </a:p>
          <a:p>
            <a:pPr>
              <a:buFont typeface="Arial" pitchFamily="34" charset="0"/>
              <a:buChar char="•"/>
            </a:pPr>
            <a:r>
              <a:rPr lang="de-DE" u="none" baseline="0" dirty="0" smtClean="0"/>
              <a:t>Entsprechend der in der Tabelle ausgewiesenen Teilkompetenzen (</a:t>
            </a:r>
            <a:r>
              <a:rPr lang="de-DE" u="none" baseline="0" dirty="0" smtClean="0">
                <a:sym typeface="Wingdings" pitchFamily="2" charset="2"/>
              </a:rPr>
              <a:t> Folie  Hinweis auf Überlappungsbereiche)</a:t>
            </a: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u="none" dirty="0" smtClean="0"/>
              <a:t>Die Aufgabenstellungen liegen im Word-Format vor.</a:t>
            </a:r>
          </a:p>
          <a:p>
            <a:endParaRPr lang="de-DE" u="none" dirty="0" smtClean="0"/>
          </a:p>
          <a:p>
            <a:pPr>
              <a:buFont typeface="Arial" pitchFamily="34" charset="0"/>
              <a:buNone/>
            </a:pPr>
            <a:r>
              <a:rPr lang="de-DE" u="none" dirty="0" smtClean="0"/>
              <a:t>Aufgabe 1:</a:t>
            </a:r>
          </a:p>
          <a:p>
            <a:pPr>
              <a:buFont typeface="Arial" pitchFamily="34" charset="0"/>
              <a:buChar char="•"/>
            </a:pPr>
            <a:r>
              <a:rPr lang="de-DE" u="none" dirty="0" smtClean="0"/>
              <a:t>im Anfangsunterricht liegt kein fachspezifisches Vorwissen</a:t>
            </a:r>
            <a:r>
              <a:rPr lang="de-DE" u="none" baseline="0" dirty="0" smtClean="0"/>
              <a:t> vor, daher</a:t>
            </a:r>
            <a:endParaRPr lang="de-DE" u="none" dirty="0" smtClean="0"/>
          </a:p>
          <a:p>
            <a:pPr>
              <a:buFont typeface="Arial" pitchFamily="34" charset="0"/>
              <a:buChar char="•"/>
            </a:pPr>
            <a:r>
              <a:rPr lang="de-DE" u="none" dirty="0" smtClean="0"/>
              <a:t>Fragen</a:t>
            </a:r>
            <a:r>
              <a:rPr lang="de-DE" u="none" baseline="0" dirty="0" smtClean="0"/>
              <a:t> auf Basis von allgemeinem Vorwissen und durch Wahrnehmung historischer Sachverhalte formulieren</a:t>
            </a:r>
          </a:p>
          <a:p>
            <a:pPr>
              <a:buFont typeface="Arial" pitchFamily="34" charset="0"/>
              <a:buChar char="•"/>
            </a:pPr>
            <a:r>
              <a:rPr lang="de-DE" u="none" baseline="0" dirty="0" smtClean="0"/>
              <a:t>Klassifizieren nach Fragemotivation</a:t>
            </a:r>
          </a:p>
          <a:p>
            <a:pPr>
              <a:buFont typeface="Arial" pitchFamily="34" charset="0"/>
              <a:buChar char="•"/>
            </a:pPr>
            <a:r>
              <a:rPr lang="de-DE" u="none" baseline="0" dirty="0" smtClean="0"/>
              <a:t>Klassifizierung soll Möglichkeiten erarbeiten, welche Fragen man überhaupt stellen kann</a:t>
            </a:r>
          </a:p>
          <a:p>
            <a:pPr>
              <a:buFont typeface="Arial" pitchFamily="34" charset="0"/>
              <a:buChar char="•"/>
            </a:pPr>
            <a:r>
              <a:rPr lang="de-DE" u="none" baseline="0" dirty="0" smtClean="0"/>
              <a:t>Bereitet die Lösung der Frage vor: Untersuchungsschritte planen: Was muss ich überhaupt tun, um die Frage zu beantworten?</a:t>
            </a:r>
          </a:p>
          <a:p>
            <a:pPr>
              <a:buFont typeface="Arial" pitchFamily="34" charset="0"/>
              <a:buNone/>
            </a:pPr>
            <a:r>
              <a:rPr lang="de-DE" u="none" baseline="0" dirty="0" smtClean="0">
                <a:sym typeface="Wingdings" pitchFamily="2" charset="2"/>
              </a:rPr>
              <a:t> Vorschlag Word-Dokument: Wie gehe ich am Ende der UE mit den gesammelten Fragen um / wie beantworte ich sie?</a:t>
            </a:r>
            <a:endParaRPr lang="de-DE" u="none" dirty="0" smtClean="0"/>
          </a:p>
          <a:p>
            <a:endParaRPr lang="de-DE" u="none" dirty="0" smtClean="0"/>
          </a:p>
          <a:p>
            <a:r>
              <a:rPr lang="de-DE" u="none" dirty="0" smtClean="0"/>
              <a:t>Aufgabe 2:</a:t>
            </a:r>
          </a:p>
          <a:p>
            <a:r>
              <a:rPr lang="de-DE" u="none" dirty="0" smtClean="0"/>
              <a:t>Mögliche Impulsfragen:</a:t>
            </a:r>
          </a:p>
          <a:p>
            <a:pPr marL="228600" indent="-228600">
              <a:buFont typeface="+mj-lt"/>
              <a:buAutoNum type="arabicPeriod"/>
            </a:pPr>
            <a:r>
              <a:rPr lang="de-DE" u="none" dirty="0" smtClean="0"/>
              <a:t>Was</a:t>
            </a:r>
            <a:r>
              <a:rPr lang="de-DE" u="none" baseline="0" dirty="0" smtClean="0"/>
              <a:t> müssen wir tun, um diese Fragen zu beantworten</a:t>
            </a:r>
          </a:p>
          <a:p>
            <a:pPr marL="228600" indent="-228600">
              <a:buFont typeface="+mj-lt"/>
              <a:buAutoNum type="arabicPeriod"/>
            </a:pPr>
            <a:r>
              <a:rPr lang="de-DE" u="none" baseline="0" dirty="0" smtClean="0"/>
              <a:t>Und wenn in keiner Quelle steht, warum die Pyramiden gebaut wurden?</a:t>
            </a:r>
          </a:p>
          <a:p>
            <a:pPr marL="228600" indent="-228600">
              <a:buFont typeface="+mj-lt"/>
              <a:buAutoNum type="arabicPeriod"/>
            </a:pPr>
            <a:r>
              <a:rPr lang="de-DE" u="none" baseline="0" dirty="0" smtClean="0"/>
              <a:t>Über wen/welche Zeit müssen wir nachdenken, um die dritte Frage zu beantworten?</a:t>
            </a: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dirty="0" smtClean="0"/>
              <a:t>Manche </a:t>
            </a:r>
            <a:r>
              <a:rPr lang="de-DE" u="none" dirty="0" err="1" smtClean="0"/>
              <a:t>SuS</a:t>
            </a:r>
            <a:r>
              <a:rPr lang="de-DE" u="none" dirty="0" smtClean="0"/>
              <a:t> hatten nur Wissensfragen</a:t>
            </a:r>
          </a:p>
          <a:p>
            <a:pPr>
              <a:buFont typeface="Arial" pitchFamily="34" charset="0"/>
              <a:buChar char="•"/>
            </a:pPr>
            <a:r>
              <a:rPr lang="de-DE" u="none" baseline="0" dirty="0" smtClean="0"/>
              <a:t>Nach Erlernen dieser Teilkompetenz sollen sie über drei Aspekte verfügen, Fragen zu stellen</a:t>
            </a:r>
          </a:p>
          <a:p>
            <a:pPr>
              <a:buFont typeface="Arial" pitchFamily="34" charset="0"/>
              <a:buChar char="•"/>
            </a:pPr>
            <a:endParaRPr lang="de-DE" u="none" baseline="0" dirty="0" smtClean="0"/>
          </a:p>
          <a:p>
            <a:pPr>
              <a:buFont typeface="Arial" pitchFamily="34" charset="0"/>
              <a:buChar char="•"/>
            </a:pPr>
            <a:r>
              <a:rPr lang="de-DE" u="none" baseline="0" dirty="0" smtClean="0"/>
              <a:t>Gleichzeitig weitet sich der Blick auf Geschichte</a:t>
            </a:r>
          </a:p>
          <a:p>
            <a:pPr lvl="1">
              <a:buFont typeface="Arial" pitchFamily="34" charset="0"/>
              <a:buChar char="•"/>
            </a:pPr>
            <a:r>
              <a:rPr lang="de-DE" u="none" baseline="0" dirty="0" smtClean="0"/>
              <a:t>Es geht nicht nur um Wissen</a:t>
            </a:r>
          </a:p>
          <a:p>
            <a:pPr lvl="1">
              <a:buFont typeface="Arial" pitchFamily="34" charset="0"/>
              <a:buChar char="•"/>
            </a:pPr>
            <a:r>
              <a:rPr lang="de-DE" u="none" baseline="0" dirty="0" smtClean="0"/>
              <a:t>Wir müssen uns einiges erschließen (Reflexionskompetenz)</a:t>
            </a:r>
          </a:p>
          <a:p>
            <a:pPr lvl="1">
              <a:buFont typeface="Arial" pitchFamily="34" charset="0"/>
              <a:buChar char="•"/>
            </a:pPr>
            <a:r>
              <a:rPr lang="de-DE" u="none" baseline="0" dirty="0" smtClean="0"/>
              <a:t>Geschichte hat etwas mit der Gegenwart zu tun (Orientierungskompetenz)</a:t>
            </a: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u="none" dirty="0" smtClean="0"/>
              <a:t>Kompetenzen</a:t>
            </a:r>
            <a:r>
              <a:rPr lang="de-DE" u="none" baseline="0" dirty="0" smtClean="0"/>
              <a:t> entwickeln sich im Wechselspiel mit anderen Kompetenzen:</a:t>
            </a:r>
          </a:p>
          <a:p>
            <a:pPr>
              <a:buFont typeface="Arial" pitchFamily="34" charset="0"/>
              <a:buNone/>
            </a:pPr>
            <a:endParaRPr lang="de-DE" u="none" baseline="0" dirty="0" smtClean="0"/>
          </a:p>
          <a:p>
            <a:pPr>
              <a:buFont typeface="Arial" pitchFamily="34" charset="0"/>
              <a:buChar char="•"/>
            </a:pPr>
            <a:r>
              <a:rPr lang="de-DE" u="none" dirty="0" smtClean="0"/>
              <a:t>Hier: Überlappung von Fragekompetenz</a:t>
            </a:r>
            <a:r>
              <a:rPr lang="de-DE" u="none" baseline="0" dirty="0" smtClean="0"/>
              <a:t> und</a:t>
            </a:r>
            <a:r>
              <a:rPr lang="de-DE" u="none" dirty="0" smtClean="0"/>
              <a:t> Reflexionskompetenz</a:t>
            </a:r>
          </a:p>
          <a:p>
            <a:pPr>
              <a:buFont typeface="Arial" pitchFamily="34" charset="0"/>
              <a:buChar char="•"/>
            </a:pPr>
            <a:r>
              <a:rPr lang="de-DE" u="none" dirty="0" smtClean="0"/>
              <a:t>Über die Teilkompetenz: </a:t>
            </a:r>
            <a:r>
              <a:rPr lang="de-DE" b="1" u="none" dirty="0" smtClean="0"/>
              <a:t>nachdenken über damals </a:t>
            </a:r>
            <a:r>
              <a:rPr lang="de-DE" b="0" u="none" dirty="0" smtClean="0"/>
              <a:t>(siehe Folie)</a:t>
            </a:r>
          </a:p>
          <a:p>
            <a:pPr>
              <a:buFont typeface="Arial" pitchFamily="34" charset="0"/>
              <a:buChar char="•"/>
            </a:pPr>
            <a:endParaRPr lang="de-DE" b="0" u="none" dirty="0" smtClean="0"/>
          </a:p>
          <a:p>
            <a:pPr>
              <a:buFont typeface="Arial" pitchFamily="34" charset="0"/>
              <a:buNone/>
            </a:pPr>
            <a:r>
              <a:rPr lang="de-DE" b="0" u="none" dirty="0" smtClean="0"/>
              <a:t>Aufgabe 1:</a:t>
            </a:r>
          </a:p>
          <a:p>
            <a:pPr>
              <a:buFont typeface="Arial" pitchFamily="34" charset="0"/>
              <a:buChar char="•"/>
            </a:pPr>
            <a:r>
              <a:rPr lang="de-DE" b="0" u="none" dirty="0" smtClean="0"/>
              <a:t>Einzelne Arbeitsschritte orientieren sich</a:t>
            </a:r>
            <a:r>
              <a:rPr lang="de-DE" b="0" u="none" baseline="0" dirty="0" smtClean="0"/>
              <a:t> an den Gütekriterien eines Urteils: Argumente müssen sachlich korrekt sein, pro-contra-Argumente, Perspektive offenlegen</a:t>
            </a:r>
            <a:endParaRPr lang="de-DE" b="1" u="none" dirty="0" smtClean="0"/>
          </a:p>
          <a:p>
            <a:endParaRPr lang="de-DE" u="none" dirty="0" smtClean="0"/>
          </a:p>
          <a:p>
            <a:r>
              <a:rPr lang="de-DE" u="none" dirty="0" smtClean="0"/>
              <a:t>Aufgabe</a:t>
            </a:r>
            <a:r>
              <a:rPr lang="de-DE" u="none" baseline="0" dirty="0" smtClean="0"/>
              <a:t> 2:</a:t>
            </a:r>
          </a:p>
          <a:p>
            <a:pPr>
              <a:buFont typeface="Arial" pitchFamily="34" charset="0"/>
              <a:buChar char="•"/>
            </a:pPr>
            <a:r>
              <a:rPr lang="de-DE" u="none" baseline="0" dirty="0" smtClean="0"/>
              <a:t>Überprüfung, ob die Arbeitsschritte tatsächlich eingehalten wurden</a:t>
            </a:r>
          </a:p>
          <a:p>
            <a:pPr>
              <a:buFont typeface="Arial" pitchFamily="34" charset="0"/>
              <a:buChar char="•"/>
            </a:pPr>
            <a:r>
              <a:rPr lang="de-DE" u="none" baseline="0" dirty="0" smtClean="0"/>
              <a:t>Überprüfung fördert Kompetenz: Feststellen des eigenen Handelns und ggf. Verbesserung (bewusst ausgeführter Lernvorgang)</a:t>
            </a:r>
          </a:p>
          <a:p>
            <a:pPr>
              <a:buFont typeface="Arial" pitchFamily="34" charset="0"/>
              <a:buNone/>
            </a:pPr>
            <a:endParaRPr lang="de-DE" u="none" dirty="0" smtClean="0"/>
          </a:p>
          <a:p>
            <a:pPr>
              <a:buFont typeface="Arial" pitchFamily="34" charset="0"/>
              <a:buChar char="•"/>
            </a:pPr>
            <a:r>
              <a:rPr lang="de-DE" u="none" baseline="0" dirty="0" smtClean="0"/>
              <a:t>Erworbene Kompetenz der Frageklassifizierung wird dafür genutzt, ein Sachurteil zu fällen (Methode wird am Ende zusammengestellt)</a:t>
            </a:r>
          </a:p>
          <a:p>
            <a:pPr>
              <a:buFont typeface="Arial" pitchFamily="34" charset="0"/>
              <a:buChar char="•"/>
            </a:pPr>
            <a:r>
              <a:rPr lang="de-DE" u="none" baseline="0" dirty="0" smtClean="0"/>
              <a:t>Aufgabe bahnt die Kompetenz, ein Sachurteil zu fällen, an</a:t>
            </a:r>
          </a:p>
          <a:p>
            <a:pPr>
              <a:buFont typeface="Arial" pitchFamily="34" charset="0"/>
              <a:buChar char="•"/>
            </a:pPr>
            <a:r>
              <a:rPr lang="de-DE" u="none" baseline="0" dirty="0" smtClean="0"/>
              <a:t>Gleichzeitig ist die Kompetenz des Sachurteils die Basis dafür, </a:t>
            </a:r>
            <a:r>
              <a:rPr lang="de-DE" b="1" u="none" baseline="0" dirty="0" smtClean="0"/>
              <a:t>beurteilende Fragen stellen zu können</a:t>
            </a:r>
            <a:endParaRPr lang="de-DE" b="1"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dirty="0" smtClean="0"/>
              <a:t>Meinung/Urteil und Wissen konnten die meisten </a:t>
            </a:r>
            <a:r>
              <a:rPr lang="de-DE" u="none" dirty="0" err="1" smtClean="0"/>
              <a:t>SuS</a:t>
            </a:r>
            <a:r>
              <a:rPr lang="de-DE" u="none" dirty="0" smtClean="0"/>
              <a:t> trennen</a:t>
            </a:r>
          </a:p>
          <a:p>
            <a:pPr>
              <a:buFont typeface="Arial" pitchFamily="34" charset="0"/>
              <a:buChar char="•"/>
            </a:pPr>
            <a:r>
              <a:rPr lang="de-DE" u="none" dirty="0" smtClean="0"/>
              <a:t>aber jeder zeigt andere Schwächen</a:t>
            </a:r>
          </a:p>
          <a:p>
            <a:pPr lvl="1">
              <a:buFont typeface="Arial" pitchFamily="34" charset="0"/>
              <a:buChar char="•"/>
            </a:pPr>
            <a:r>
              <a:rPr lang="de-DE" u="none" dirty="0" smtClean="0"/>
              <a:t>diese</a:t>
            </a:r>
            <a:r>
              <a:rPr lang="de-DE" u="none" baseline="0" dirty="0" smtClean="0"/>
              <a:t> können aufgrund der Arbeitsschritte klar benannt werden ((Selbst-)Diagnose)</a:t>
            </a:r>
          </a:p>
          <a:p>
            <a:pPr lvl="1">
              <a:buFont typeface="Arial" pitchFamily="34" charset="0"/>
              <a:buChar char="•"/>
            </a:pPr>
            <a:r>
              <a:rPr lang="de-DE" u="none" baseline="0" dirty="0" smtClean="0"/>
              <a:t>dadurch werden Defizite transparent und können verbessert werden</a:t>
            </a:r>
            <a:endParaRPr lang="de-DE" u="none" dirty="0" smtClean="0"/>
          </a:p>
          <a:p>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None/>
            </a:pPr>
            <a:r>
              <a:rPr lang="de-DE" u="none" dirty="0" smtClean="0"/>
              <a:t>Weitere Aufgabe:</a:t>
            </a:r>
          </a:p>
          <a:p>
            <a:pPr>
              <a:buFont typeface="Arial" pitchFamily="34" charset="0"/>
              <a:buChar char="•"/>
            </a:pPr>
            <a:r>
              <a:rPr lang="de-DE" u="none" dirty="0" smtClean="0"/>
              <a:t>Übung der bereits</a:t>
            </a:r>
            <a:r>
              <a:rPr lang="de-DE" u="none" baseline="0" dirty="0" smtClean="0"/>
              <a:t> erworbenen Fähigkeiten</a:t>
            </a:r>
          </a:p>
          <a:p>
            <a:pPr>
              <a:buFont typeface="Arial" pitchFamily="34" charset="0"/>
              <a:buChar char="•"/>
            </a:pPr>
            <a:r>
              <a:rPr lang="de-DE" u="none" baseline="0" dirty="0" smtClean="0"/>
              <a:t>Ausbau der Technik: Stichworte in Pro-Contra-Tabelle machen</a:t>
            </a: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u="none" baseline="0" dirty="0" smtClean="0"/>
              <a:t>Die Arbeit mündete in ein Methodenblatt: Ein Sachurteil bilden</a:t>
            </a:r>
          </a:p>
          <a:p>
            <a:endParaRPr lang="de-DE" u="none" baseline="0" dirty="0" smtClean="0"/>
          </a:p>
          <a:p>
            <a:pPr>
              <a:buFont typeface="Arial" pitchFamily="34" charset="0"/>
              <a:buChar char="•"/>
            </a:pPr>
            <a:r>
              <a:rPr lang="de-DE" u="none" baseline="0" dirty="0" smtClean="0"/>
              <a:t>Die Fähigkeit, sich urteilend mit der Geschichte auseinanderzusetzen, fördert die Fragekompetenz:</a:t>
            </a:r>
          </a:p>
          <a:p>
            <a:pPr lvl="1">
              <a:buFont typeface="Arial" pitchFamily="34" charset="0"/>
              <a:buChar char="•"/>
            </a:pPr>
            <a:r>
              <a:rPr lang="de-DE" u="none" baseline="0" dirty="0" smtClean="0"/>
              <a:t>beurteilende Fragen: gut-schlecht; zufrieden-unzufrieden; KA: müheloses-anstrengendes Leben</a:t>
            </a:r>
          </a:p>
          <a:p>
            <a:pPr lvl="1">
              <a:buFont typeface="Arial" pitchFamily="34" charset="0"/>
              <a:buChar char="•"/>
            </a:pPr>
            <a:r>
              <a:rPr lang="de-DE" u="none" baseline="0" dirty="0" smtClean="0"/>
              <a:t>Alterität: Wie sahen die Ägypter das?</a:t>
            </a:r>
          </a:p>
          <a:p>
            <a:pPr lvl="1">
              <a:buFont typeface="Arial" pitchFamily="34" charset="0"/>
              <a:buChar char="•"/>
            </a:pPr>
            <a:endParaRPr lang="de-DE" u="none" baseline="0" dirty="0" smtClean="0"/>
          </a:p>
          <a:p>
            <a:pPr>
              <a:buFont typeface="Arial" pitchFamily="34" charset="0"/>
              <a:buChar char="•"/>
            </a:pPr>
            <a:endParaRPr lang="de-DE" u="none" baseline="0" dirty="0" smtClean="0"/>
          </a:p>
          <a:p>
            <a:pPr>
              <a:buFont typeface="Arial" pitchFamily="34" charset="0"/>
              <a:buChar char="•"/>
            </a:pPr>
            <a:r>
              <a:rPr lang="de-DE" u="none" baseline="0" dirty="0" smtClean="0"/>
              <a:t>Das Fällen eines Sachurteils war Teil der KA</a:t>
            </a:r>
          </a:p>
          <a:p>
            <a:pPr>
              <a:buFont typeface="Arial" pitchFamily="34" charset="0"/>
              <a:buChar char="•"/>
            </a:pPr>
            <a:r>
              <a:rPr lang="de-DE" u="none" baseline="0" dirty="0" smtClean="0"/>
              <a:t>KA steht auf dem Server</a:t>
            </a:r>
          </a:p>
          <a:p>
            <a:pPr>
              <a:buFont typeface="Arial" pitchFamily="34" charset="0"/>
              <a:buChar char="•"/>
            </a:pPr>
            <a:endParaRPr lang="de-DE" u="none" baseline="0" dirty="0" smtClean="0"/>
          </a:p>
          <a:p>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u="none" dirty="0" smtClean="0"/>
              <a:t>Die Aufgabenstellungen liegen im Word-Format vor.</a:t>
            </a:r>
          </a:p>
          <a:p>
            <a:endParaRPr lang="de-DE" u="none" dirty="0" smtClean="0"/>
          </a:p>
          <a:p>
            <a:r>
              <a:rPr lang="de-DE" u="none" dirty="0" smtClean="0"/>
              <a:t>Die</a:t>
            </a:r>
            <a:r>
              <a:rPr lang="de-DE" u="none" baseline="0" dirty="0" smtClean="0"/>
              <a:t> Fähigkeit, Fragen zu formulieren, hängt auch von der Sachkompetenz ab</a:t>
            </a:r>
          </a:p>
          <a:p>
            <a:pPr>
              <a:buFont typeface="Arial" pitchFamily="34" charset="0"/>
              <a:buChar char="•"/>
            </a:pPr>
            <a:r>
              <a:rPr lang="de-DE" u="none" baseline="0" dirty="0" smtClean="0"/>
              <a:t>bekannte Begriffe (= Konzepte) führen zu der Möglichkeit, nach ihnen zu fragen</a:t>
            </a:r>
          </a:p>
          <a:p>
            <a:pPr>
              <a:buFont typeface="Arial" pitchFamily="34" charset="0"/>
              <a:buChar char="•"/>
            </a:pPr>
            <a:r>
              <a:rPr lang="de-DE" u="none" baseline="0" dirty="0" smtClean="0"/>
              <a:t>Fragen lassen sich danach klassifizieren</a:t>
            </a:r>
          </a:p>
          <a:p>
            <a:pPr>
              <a:buFont typeface="Arial" pitchFamily="34" charset="0"/>
              <a:buNone/>
            </a:pPr>
            <a:endParaRPr lang="de-DE" u="none" baseline="0" dirty="0" smtClean="0"/>
          </a:p>
          <a:p>
            <a:pPr>
              <a:buFont typeface="Arial" pitchFamily="34" charset="0"/>
              <a:buChar char="•"/>
            </a:pPr>
            <a:r>
              <a:rPr lang="de-DE" u="none" baseline="0" dirty="0" smtClean="0"/>
              <a:t>Die Fähigkeit, Fragen nach Sachgebieten zu klassifizieren, bereitet die Lösungsstrategie vor: Welchen Sachbereich muss ich untersuchen, um eine Antwort zu finden?</a:t>
            </a:r>
          </a:p>
          <a:p>
            <a:pPr>
              <a:buFont typeface="Arial" pitchFamily="34" charset="0"/>
              <a:buChar char="•"/>
            </a:pPr>
            <a:endParaRPr lang="de-DE" u="none" baseline="0" dirty="0" smtClean="0"/>
          </a:p>
          <a:p>
            <a:pPr>
              <a:buFont typeface="Arial" pitchFamily="34" charset="0"/>
              <a:buChar char="•"/>
            </a:pPr>
            <a:endParaRPr lang="de-DE" u="none" baseline="0" dirty="0" smtClean="0"/>
          </a:p>
          <a:p>
            <a:pPr>
              <a:buFont typeface="Arial" pitchFamily="34" charset="0"/>
              <a:buNone/>
            </a:pPr>
            <a:endParaRPr lang="de-DE" u="none"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23</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8CC16C-0388-486A-B8FB-7E9CD08B8A4C}" type="slidenum">
              <a:rPr lang="de-DE" smtClean="0"/>
              <a:pPr fontAlgn="base">
                <a:spcBef>
                  <a:spcPct val="0"/>
                </a:spcBef>
                <a:spcAft>
                  <a:spcPct val="0"/>
                </a:spcAft>
                <a:defRPr/>
              </a:pPr>
              <a:t>24</a:t>
            </a:fld>
            <a:endParaRPr lang="de-DE"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pitchFamily="34" charset="0"/>
              <a:buChar char="•"/>
            </a:pPr>
            <a:r>
              <a:rPr lang="de-DE" dirty="0" smtClean="0"/>
              <a:t>Fragen</a:t>
            </a:r>
            <a:r>
              <a:rPr lang="de-DE" baseline="0" dirty="0" smtClean="0"/>
              <a:t> zeigen inhaltlichen Zugriff über die erworbene Sachkompetenz</a:t>
            </a:r>
          </a:p>
          <a:p>
            <a:pPr eaLnBrk="1" hangingPunct="1">
              <a:spcBef>
                <a:spcPct val="0"/>
              </a:spcBef>
              <a:buFont typeface="Arial" pitchFamily="34" charset="0"/>
              <a:buChar char="•"/>
            </a:pPr>
            <a:r>
              <a:rPr lang="de-DE" baseline="0" dirty="0" smtClean="0"/>
              <a:t>Begriffe und Strukturen (Oberbegriffe) werden genutzt, um Fragen zu stellen</a:t>
            </a:r>
          </a:p>
          <a:p>
            <a:pPr eaLnBrk="1" hangingPunct="1">
              <a:spcBef>
                <a:spcPct val="0"/>
              </a:spcBef>
              <a:buFont typeface="Arial" pitchFamily="34" charset="0"/>
              <a:buChar char="•"/>
            </a:pPr>
            <a:r>
              <a:rPr lang="de-DE" baseline="0" dirty="0" smtClean="0">
                <a:sym typeface="Wingdings" pitchFamily="2" charset="2"/>
              </a:rPr>
              <a:t> mit wachsendem Vorwissen und wachsenden Kompetenzen wachsen die Möglichkeiten, Fragen zu stellen und mit Fragen umzugehen</a:t>
            </a:r>
            <a:endParaRPr lang="de-DE" baseline="0" dirty="0" smtClean="0"/>
          </a:p>
          <a:p>
            <a:pPr eaLnBrk="1" hangingPunct="1">
              <a:spcBef>
                <a:spcPct val="0"/>
              </a:spcBef>
              <a:buFont typeface="Arial" pitchFamily="34" charset="0"/>
              <a:buChar char="•"/>
            </a:pPr>
            <a:endParaRPr lang="de-DE" baseline="0" dirty="0" smtClean="0"/>
          </a:p>
          <a:p>
            <a:pPr eaLnBrk="1" hangingPunct="1">
              <a:spcBef>
                <a:spcPct val="0"/>
              </a:spcBef>
            </a:pPr>
            <a:endParaRPr lang="de-DE"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702C5DCB-8CB4-40AB-AAA1-776E621D43C7}" type="slidenum">
              <a:rPr lang="de-DE" smtClean="0"/>
              <a:pPr/>
              <a:t>25</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u="none" baseline="0" dirty="0" err="1" smtClean="0"/>
              <a:t>Proz</a:t>
            </a:r>
            <a:r>
              <a:rPr lang="de-DE" u="none" baseline="0" dirty="0" smtClean="0"/>
              <a:t>. Kompetenzen sollen alters- und niveauspezifisch ausgebildet werden, d.h.</a:t>
            </a:r>
          </a:p>
          <a:p>
            <a:pPr>
              <a:buFont typeface="Arial" pitchFamily="34" charset="0"/>
              <a:buChar char="•"/>
            </a:pPr>
            <a:r>
              <a:rPr lang="de-DE" u="none" baseline="0" dirty="0" smtClean="0"/>
              <a:t>Kompetenzen müssen sukzessive aufgebaut werden</a:t>
            </a:r>
          </a:p>
          <a:p>
            <a:pPr>
              <a:buFont typeface="Arial" pitchFamily="34" charset="0"/>
              <a:buChar char="•"/>
            </a:pPr>
            <a:r>
              <a:rPr lang="de-DE" u="none" baseline="0" dirty="0" smtClean="0"/>
              <a:t>Die erreichten Teilkompetenzen müssen geübt</a:t>
            </a:r>
          </a:p>
          <a:p>
            <a:pPr>
              <a:buFont typeface="Arial" pitchFamily="34" charset="0"/>
              <a:buChar char="•"/>
            </a:pPr>
            <a:r>
              <a:rPr lang="de-DE" u="none" baseline="0" dirty="0" smtClean="0"/>
              <a:t>und um weitere Teilkompetenzen ergänzt werden</a:t>
            </a:r>
          </a:p>
          <a:p>
            <a:pPr>
              <a:buFont typeface="Arial" pitchFamily="34" charset="0"/>
              <a:buChar char="•"/>
            </a:pPr>
            <a:endParaRPr lang="de-DE" u="none" baseline="0" dirty="0" smtClean="0"/>
          </a:p>
          <a:p>
            <a:pPr>
              <a:buFont typeface="Arial" pitchFamily="34" charset="0"/>
              <a:buChar char="•"/>
            </a:pPr>
            <a:r>
              <a:rPr lang="de-DE" u="none" baseline="0" dirty="0" smtClean="0"/>
              <a:t>Sachkompetenz wird für den zweiten Standard Ägypten empfohlen </a:t>
            </a:r>
          </a:p>
          <a:p>
            <a:pPr>
              <a:buFont typeface="Arial" pitchFamily="34" charset="0"/>
              <a:buChar char="•"/>
            </a:pPr>
            <a:r>
              <a:rPr lang="de-DE" u="none" baseline="0" dirty="0" smtClean="0"/>
              <a:t>Im folgenden Vorschlag für Klasse 6: Welche Teilkompetenzen könnte man in Klasse 6 fördern, um Sachkompetenz zu fördern?</a:t>
            </a:r>
          </a:p>
          <a:p>
            <a:pPr>
              <a:buFont typeface="Arial" pitchFamily="34" charset="0"/>
              <a:buChar char="•"/>
            </a:pPr>
            <a:endParaRPr lang="de-DE" u="non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26</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baseline="0" dirty="0" smtClean="0"/>
              <a:t>Im folgenden Vorschlag für Klasse 6: Welche Teilkompetenzen könnte man in Klasse 6 fördern, um Sachkompetenz zu fördern (</a:t>
            </a:r>
            <a:r>
              <a:rPr lang="de-DE" u="none" baseline="0" dirty="0" smtClean="0">
                <a:sym typeface="Wingdings" pitchFamily="2" charset="2"/>
              </a:rPr>
              <a:t> Folie)</a:t>
            </a:r>
            <a:endParaRPr lang="de-DE" u="none" baseline="0" dirty="0" smtClean="0"/>
          </a:p>
          <a:p>
            <a:pPr>
              <a:buFont typeface="Arial" pitchFamily="34" charset="0"/>
              <a:buChar char="•"/>
            </a:pPr>
            <a:endParaRPr lang="de-DE" u="none" baseline="0" dirty="0" smtClean="0"/>
          </a:p>
          <a:p>
            <a:pPr>
              <a:buFont typeface="Arial" pitchFamily="34" charset="0"/>
              <a:buChar char="•"/>
            </a:pPr>
            <a:endParaRPr lang="de-DE" u="none" baseline="0" dirty="0" smtClean="0"/>
          </a:p>
          <a:p>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27</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dirty="0" smtClean="0"/>
              <a:t>Auch diese Teilkompetenzen müssen genauer definiert werden</a:t>
            </a:r>
          </a:p>
          <a:p>
            <a:pPr>
              <a:buFont typeface="Arial" pitchFamily="34" charset="0"/>
              <a:buChar char="•"/>
            </a:pPr>
            <a:r>
              <a:rPr lang="de-DE" u="none" dirty="0" smtClean="0"/>
              <a:t>„Fachbegriffe anwenden“</a:t>
            </a:r>
          </a:p>
          <a:p>
            <a:pPr lvl="1">
              <a:buFont typeface="Arial" pitchFamily="34" charset="0"/>
              <a:buChar char="•"/>
            </a:pPr>
            <a:r>
              <a:rPr lang="de-DE" u="none" dirty="0" smtClean="0"/>
              <a:t>1.</a:t>
            </a:r>
            <a:r>
              <a:rPr lang="de-DE" u="none" baseline="0" dirty="0" smtClean="0"/>
              <a:t> Schritt dahin, Fachbegriffe anwenden zu können, ist es, sie erklären zu können, d.h. den Inhalt des Fachbegriffs genau zu verstehen</a:t>
            </a:r>
            <a:endParaRPr lang="de-DE" u="none" dirty="0" smtClean="0"/>
          </a:p>
          <a:p>
            <a:pPr>
              <a:buFont typeface="Arial" pitchFamily="34" charset="0"/>
              <a:buChar char="•"/>
            </a:pPr>
            <a:r>
              <a:rPr lang="de-DE" u="none" dirty="0" smtClean="0"/>
              <a:t> (</a:t>
            </a:r>
            <a:r>
              <a:rPr lang="de-DE" u="none" dirty="0" smtClean="0">
                <a:sym typeface="Wingdings" pitchFamily="2" charset="2"/>
              </a:rPr>
              <a:t> Folie)</a:t>
            </a:r>
            <a:endParaRPr lang="de-DE" u="none" dirty="0" smtClean="0"/>
          </a:p>
          <a:p>
            <a:pPr>
              <a:buFont typeface="Arial" pitchFamily="34" charset="0"/>
              <a:buChar char="•"/>
            </a:pPr>
            <a:endParaRPr lang="de-DE" u="none" dirty="0" smtClean="0"/>
          </a:p>
          <a:p>
            <a:pPr>
              <a:buFont typeface="Arial" pitchFamily="34" charset="0"/>
              <a:buChar char="•"/>
            </a:pPr>
            <a:r>
              <a:rPr lang="de-DE" u="none" dirty="0" smtClean="0"/>
              <a:t>Die</a:t>
            </a:r>
            <a:r>
              <a:rPr lang="de-DE" u="none" baseline="0" dirty="0" smtClean="0"/>
              <a:t> Teilkompetenz „</a:t>
            </a:r>
            <a:r>
              <a:rPr lang="de-DE" u="none" dirty="0" smtClean="0"/>
              <a:t>Sachverhalte</a:t>
            </a:r>
            <a:r>
              <a:rPr lang="de-DE" u="none" baseline="0" dirty="0" smtClean="0"/>
              <a:t> in Raum und Zeit einordnen“ wird hier nicht explizit mit Übungsaufgaben geschult</a:t>
            </a:r>
          </a:p>
          <a:p>
            <a:pPr>
              <a:buFont typeface="Arial" pitchFamily="34" charset="0"/>
              <a:buChar char="•"/>
            </a:pPr>
            <a:r>
              <a:rPr lang="de-DE" u="none" baseline="0" dirty="0" smtClean="0"/>
              <a:t>Diese Förderung erfolgt fortlaufend im Unterricht</a:t>
            </a:r>
          </a:p>
          <a:p>
            <a:pPr>
              <a:buFont typeface="Arial" pitchFamily="34" charset="0"/>
              <a:buChar char="•"/>
            </a:pPr>
            <a:r>
              <a:rPr lang="de-DE" u="none" baseline="0" dirty="0" smtClean="0"/>
              <a:t>Wichtig scheint auch hier der Gegenwartsbezug, z.B. Raum: Wo bin ich – wo Ägypten? Wie „lang“ ist Deutschland – wie „lang“ Ägypten?</a:t>
            </a:r>
            <a:endParaRPr lang="de-DE" u="none" dirty="0" smtClean="0"/>
          </a:p>
          <a:p>
            <a:pPr>
              <a:buFont typeface="Arial" pitchFamily="34" charset="0"/>
              <a:buChar char="•"/>
            </a:pPr>
            <a:endParaRPr lang="de-DE" u="none" dirty="0" smtClean="0"/>
          </a:p>
          <a:p>
            <a:pPr>
              <a:buFont typeface="Arial" pitchFamily="34" charset="0"/>
              <a:buChar char="•"/>
            </a:pPr>
            <a:r>
              <a:rPr lang="de-DE" u="none" dirty="0" smtClean="0"/>
              <a:t>Zwei</a:t>
            </a:r>
            <a:r>
              <a:rPr lang="de-DE" u="none" baseline="0" dirty="0" smtClean="0"/>
              <a:t> Kernkompetenzen: Begriffe und strukturieren</a:t>
            </a:r>
          </a:p>
          <a:p>
            <a:pPr>
              <a:buFont typeface="Arial" pitchFamily="34" charset="0"/>
              <a:buChar char="•"/>
            </a:pPr>
            <a:r>
              <a:rPr lang="de-DE" u="none" baseline="0" dirty="0" smtClean="0"/>
              <a:t>Beide sollen von Anfang an aufgebaut werden (</a:t>
            </a:r>
            <a:r>
              <a:rPr lang="de-DE" u="none" baseline="0" dirty="0" smtClean="0">
                <a:sym typeface="Wingdings" pitchFamily="2" charset="2"/>
              </a:rPr>
              <a:t> Teilkompetenzen = Folie)</a:t>
            </a: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28</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28600" indent="-228600">
              <a:buNone/>
            </a:pPr>
            <a:r>
              <a:rPr lang="de-DE" baseline="0" dirty="0" smtClean="0"/>
              <a:t>Unterrichtsbeispiele zur Sachkompetenz sind in Form einer Lernaufgabe gestaltet</a:t>
            </a:r>
          </a:p>
          <a:p>
            <a:pPr marL="228600" indent="-228600">
              <a:buNone/>
            </a:pPr>
            <a:endParaRPr lang="de-DE" baseline="0" dirty="0" smtClean="0"/>
          </a:p>
          <a:p>
            <a:pPr>
              <a:buFont typeface="Arial" pitchFamily="34" charset="0"/>
              <a:buChar char="•"/>
            </a:pPr>
            <a:r>
              <a:rPr lang="de-DE" u="none" baseline="0" dirty="0" smtClean="0"/>
              <a:t>Lernaufgaben können von </a:t>
            </a:r>
            <a:r>
              <a:rPr lang="de-DE" u="none" baseline="0" dirty="0" err="1" smtClean="0"/>
              <a:t>SuS</a:t>
            </a:r>
            <a:r>
              <a:rPr lang="de-DE" u="none" baseline="0" dirty="0" smtClean="0"/>
              <a:t> selbständig erledigt werden, z.B. in Lernzeit</a:t>
            </a:r>
          </a:p>
          <a:p>
            <a:pPr>
              <a:buFont typeface="Arial" pitchFamily="34" charset="0"/>
              <a:buChar char="•"/>
            </a:pPr>
            <a:r>
              <a:rPr lang="de-DE" u="none" baseline="0" dirty="0" smtClean="0"/>
              <a:t>Sie sind nicht beliebig, sondern Teil eines inhaltlichen Unterrichtskonzept</a:t>
            </a:r>
          </a:p>
          <a:p>
            <a:pPr>
              <a:buFont typeface="Arial" pitchFamily="34" charset="0"/>
              <a:buChar char="•"/>
            </a:pPr>
            <a:r>
              <a:rPr lang="de-DE" u="none" baseline="0" dirty="0" smtClean="0"/>
              <a:t>Sie bauen entsprechend des Lernfortschritts auf Vorwissen und bereits verfügbare Kompetenzen auf</a:t>
            </a:r>
          </a:p>
          <a:p>
            <a:pPr>
              <a:buFont typeface="Arial" pitchFamily="34" charset="0"/>
              <a:buChar char="•"/>
            </a:pPr>
            <a:endParaRPr lang="de-DE" u="none" baseline="0" dirty="0" smtClean="0"/>
          </a:p>
          <a:p>
            <a:pPr>
              <a:buFont typeface="Arial" pitchFamily="34" charset="0"/>
              <a:buChar char="•"/>
            </a:pPr>
            <a:r>
              <a:rPr lang="de-DE" u="none" baseline="0" dirty="0" smtClean="0"/>
              <a:t>Nach welchen Kriterien ist eine Lernaufgabe gestaltet? (</a:t>
            </a:r>
            <a:r>
              <a:rPr lang="de-DE" u="none" baseline="0" dirty="0" smtClean="0">
                <a:sym typeface="Wingdings" pitchFamily="2" charset="2"/>
              </a:rPr>
              <a:t> Folie)</a:t>
            </a:r>
          </a:p>
          <a:p>
            <a:pPr lvl="1">
              <a:buFont typeface="Arial" pitchFamily="34" charset="0"/>
              <a:buChar char="•"/>
            </a:pPr>
            <a:r>
              <a:rPr lang="de-DE" u="none" baseline="0" dirty="0" smtClean="0">
                <a:sym typeface="Wingdings" pitchFamily="2" charset="2"/>
              </a:rPr>
              <a:t>Zielbeschreibung: richtet sich an den Lerner: Ich-kann-Formulierung</a:t>
            </a:r>
          </a:p>
          <a:p>
            <a:pPr lvl="1">
              <a:buFont typeface="Arial" pitchFamily="34" charset="0"/>
              <a:buChar char="•"/>
            </a:pPr>
            <a:endParaRPr lang="de-DE" u="none" baseline="0" dirty="0" smtClean="0">
              <a:sym typeface="Wingdings" pitchFamily="2" charset="2"/>
            </a:endParaRPr>
          </a:p>
          <a:p>
            <a:pPr lvl="1">
              <a:buFont typeface="Arial" pitchFamily="34" charset="0"/>
              <a:buChar char="•"/>
            </a:pPr>
            <a:r>
              <a:rPr lang="de-DE" u="none" baseline="0" dirty="0" smtClean="0">
                <a:sym typeface="Wingdings" pitchFamily="2" charset="2"/>
              </a:rPr>
              <a:t>Kooperation ist immer ein wichtiger Baustein beim individuellen Lernen, fördert individuelle Lernprozesse</a:t>
            </a:r>
          </a:p>
          <a:p>
            <a:pPr lvl="1">
              <a:buFont typeface="Arial" pitchFamily="34" charset="0"/>
              <a:buChar char="•"/>
            </a:pPr>
            <a:endParaRPr lang="de-DE" u="none" baseline="0" dirty="0" smtClean="0">
              <a:sym typeface="Wingdings" pitchFamily="2" charset="2"/>
            </a:endParaRPr>
          </a:p>
          <a:p>
            <a:pPr lvl="1">
              <a:buFont typeface="Arial" pitchFamily="34" charset="0"/>
              <a:buChar char="•"/>
            </a:pPr>
            <a:r>
              <a:rPr lang="de-DE" u="none" baseline="0" dirty="0" smtClean="0">
                <a:sym typeface="Wingdings" pitchFamily="2" charset="2"/>
              </a:rPr>
              <a:t>Lerner soll selbst evaluieren, wie hoch sein Lernfortschritt ist</a:t>
            </a:r>
          </a:p>
          <a:p>
            <a:pPr lvl="1">
              <a:buFont typeface="Arial" pitchFamily="34" charset="0"/>
              <a:buChar char="•"/>
            </a:pPr>
            <a:endParaRPr lang="de-DE" u="none" baseline="0" dirty="0" smtClean="0">
              <a:sym typeface="Wingdings" pitchFamily="2" charset="2"/>
            </a:endParaRPr>
          </a:p>
          <a:p>
            <a:pPr lvl="1">
              <a:buFont typeface="Arial" pitchFamily="34" charset="0"/>
              <a:buChar char="•"/>
            </a:pPr>
            <a:r>
              <a:rPr lang="de-DE" u="none" baseline="0" dirty="0" smtClean="0">
                <a:sym typeface="Wingdings" pitchFamily="2" charset="2"/>
              </a:rPr>
              <a:t>Evaluation dient auch der Diagnose</a:t>
            </a:r>
          </a:p>
          <a:p>
            <a:pPr lvl="1">
              <a:buFont typeface="Arial" pitchFamily="34" charset="0"/>
              <a:buChar char="•"/>
            </a:pPr>
            <a:r>
              <a:rPr lang="de-DE" u="none" baseline="0" dirty="0" smtClean="0">
                <a:sym typeface="Wingdings" pitchFamily="2" charset="2"/>
              </a:rPr>
              <a:t>Lernaufgaben erlauben individuelle Zuwendung: formatives Feedback</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a:spcAft>
                <a:spcPts val="600"/>
              </a:spcAft>
              <a:buFont typeface="Arial" pitchFamily="34" charset="0"/>
              <a:buChar char="•"/>
            </a:pPr>
            <a:r>
              <a:rPr lang="de-DE" sz="1000" dirty="0" smtClean="0"/>
              <a:t>Die Frage steht</a:t>
            </a:r>
            <a:r>
              <a:rPr lang="de-DE" sz="1000" baseline="0" dirty="0" smtClean="0"/>
              <a:t> am Anfang</a:t>
            </a:r>
          </a:p>
          <a:p>
            <a:pPr>
              <a:spcAft>
                <a:spcPts val="600"/>
              </a:spcAft>
              <a:buFont typeface="Arial" pitchFamily="34" charset="0"/>
              <a:buChar char="•"/>
            </a:pPr>
            <a:r>
              <a:rPr lang="de-DE" sz="1000" baseline="0" dirty="0" smtClean="0"/>
              <a:t>Wenn </a:t>
            </a:r>
            <a:r>
              <a:rPr lang="de-DE" sz="1000" baseline="0" dirty="0" err="1" smtClean="0"/>
              <a:t>SuS</a:t>
            </a:r>
            <a:r>
              <a:rPr lang="de-DE" sz="1000" baseline="0" dirty="0" smtClean="0"/>
              <a:t> Fragen stellen oder sich auf Fragen einlassen können, sind sie schon mitten in der Geschichte</a:t>
            </a:r>
          </a:p>
          <a:p>
            <a:pPr>
              <a:spcAft>
                <a:spcPts val="600"/>
              </a:spcAft>
              <a:buFont typeface="Arial" pitchFamily="34" charset="0"/>
              <a:buChar char="•"/>
            </a:pPr>
            <a:r>
              <a:rPr lang="de-DE" sz="1000" baseline="0" dirty="0" smtClean="0"/>
              <a:t>Wie können wir diese Fähigkeiten schulen?</a:t>
            </a:r>
          </a:p>
          <a:p>
            <a:pPr>
              <a:spcAft>
                <a:spcPts val="600"/>
              </a:spcAft>
              <a:buFont typeface="Arial" pitchFamily="34" charset="0"/>
              <a:buNone/>
            </a:pPr>
            <a:endParaRPr lang="de-DE" sz="1000" dirty="0" smtClean="0"/>
          </a:p>
          <a:p>
            <a:pPr>
              <a:spcAft>
                <a:spcPts val="600"/>
              </a:spcAft>
              <a:buFont typeface="Arial" pitchFamily="34" charset="0"/>
              <a:buNone/>
            </a:pPr>
            <a:r>
              <a:rPr lang="de-DE" sz="1000" dirty="0" smtClean="0"/>
              <a:t>Theorie:</a:t>
            </a:r>
          </a:p>
          <a:p>
            <a:pPr>
              <a:spcAft>
                <a:spcPts val="600"/>
              </a:spcAft>
              <a:buFont typeface="Arial" pitchFamily="34" charset="0"/>
              <a:buChar char="•"/>
            </a:pPr>
            <a:r>
              <a:rPr lang="de-DE" sz="1000" dirty="0" smtClean="0"/>
              <a:t>Es gibt</a:t>
            </a:r>
            <a:r>
              <a:rPr lang="de-DE" sz="1000" baseline="0" dirty="0" smtClean="0"/>
              <a:t> unterschiedliche Motivationen, eine Frage an die Geschichte zu stellen</a:t>
            </a:r>
          </a:p>
          <a:p>
            <a:pPr>
              <a:spcAft>
                <a:spcPts val="600"/>
              </a:spcAft>
              <a:buFont typeface="Arial" pitchFamily="34" charset="0"/>
              <a:buChar char="•"/>
            </a:pPr>
            <a:r>
              <a:rPr lang="de-DE" sz="1000" baseline="0" dirty="0" smtClean="0"/>
              <a:t>Alle Bereiche betreffen auch Sechstklässler:</a:t>
            </a:r>
          </a:p>
          <a:p>
            <a:pPr lvl="1">
              <a:buFont typeface="Arial" pitchFamily="34" charset="0"/>
              <a:buChar char="•"/>
            </a:pPr>
            <a:r>
              <a:rPr lang="de-DE" sz="1000" b="1" dirty="0" smtClean="0"/>
              <a:t>Geschichtsinteresse</a:t>
            </a:r>
            <a:r>
              <a:rPr lang="de-DE" sz="1000" dirty="0" smtClean="0"/>
              <a:t>: Steinzeit, Ägypten,</a:t>
            </a:r>
            <a:r>
              <a:rPr lang="de-DE" sz="1000" baseline="0" dirty="0" smtClean="0"/>
              <a:t> Mittelalter – eine fremde und spannende Zeit</a:t>
            </a:r>
          </a:p>
          <a:p>
            <a:pPr lvl="1">
              <a:buFont typeface="Arial" pitchFamily="34" charset="0"/>
              <a:buChar char="•"/>
            </a:pPr>
            <a:r>
              <a:rPr lang="de-DE" sz="1000" b="1" baseline="0" dirty="0" smtClean="0"/>
              <a:t>Nachdenken über sich selbst</a:t>
            </a:r>
            <a:r>
              <a:rPr lang="de-DE" sz="1000" baseline="0" dirty="0" smtClean="0"/>
              <a:t>: Familiengeschichte (Fotos, mein Opa/meine Oma…., Zeitstrahl zur Familie), Freiburg war zerbombt</a:t>
            </a:r>
          </a:p>
          <a:p>
            <a:pPr lvl="1">
              <a:buFont typeface="Arial" pitchFamily="34" charset="0"/>
              <a:buChar char="•"/>
            </a:pPr>
            <a:r>
              <a:rPr lang="de-DE" sz="1000" b="1" baseline="0" dirty="0" smtClean="0"/>
              <a:t>Begegnung mit dem Fremden</a:t>
            </a:r>
            <a:r>
              <a:rPr lang="de-DE" sz="1000" baseline="0" dirty="0" smtClean="0"/>
              <a:t>: Straßenschild auf der grünen Wiese: „</a:t>
            </a:r>
            <a:r>
              <a:rPr lang="de-DE" sz="1000" baseline="0" dirty="0" err="1" smtClean="0"/>
              <a:t>Gurs</a:t>
            </a:r>
            <a:r>
              <a:rPr lang="de-DE" sz="1000" baseline="0" dirty="0" smtClean="0"/>
              <a:t> 1027 km“, Einstiege in die Geschichtsstunde konfrontieren mit dem Fremden</a:t>
            </a:r>
          </a:p>
          <a:p>
            <a:pPr lvl="1">
              <a:buFont typeface="Arial" pitchFamily="34" charset="0"/>
              <a:buChar char="•"/>
            </a:pPr>
            <a:r>
              <a:rPr lang="de-DE" sz="1000" b="1" baseline="0" dirty="0" smtClean="0"/>
              <a:t>Orientierungsbedürfnis</a:t>
            </a:r>
            <a:r>
              <a:rPr lang="de-DE" sz="1000" baseline="0" dirty="0" smtClean="0"/>
              <a:t> in der Gegenwart: Herrschaft heute im Vergleich zu Ägypten etc., Mädchen heute, Religion heute</a:t>
            </a:r>
          </a:p>
          <a:p>
            <a:pPr lvl="1">
              <a:buFont typeface="Arial" pitchFamily="34" charset="0"/>
              <a:buChar char="•"/>
            </a:pPr>
            <a:r>
              <a:rPr lang="de-DE" sz="1000" b="1" baseline="0" dirty="0" smtClean="0"/>
              <a:t>Triftigkeitsprüfungen</a:t>
            </a:r>
            <a:r>
              <a:rPr lang="de-DE" sz="1000" b="0" baseline="0" dirty="0" smtClean="0"/>
              <a:t>: Wissen aus Comics, Jugendbüchern, Filmen überprüfen</a:t>
            </a:r>
          </a:p>
          <a:p>
            <a:pPr lvl="1">
              <a:buFont typeface="Arial" pitchFamily="34" charset="0"/>
              <a:buChar char="•"/>
            </a:pPr>
            <a:endParaRPr lang="de-DE" sz="1000" b="0" baseline="0" dirty="0" smtClean="0"/>
          </a:p>
          <a:p>
            <a:pPr lvl="0">
              <a:buFont typeface="Arial" pitchFamily="34" charset="0"/>
              <a:buChar char="•"/>
            </a:pPr>
            <a:r>
              <a:rPr lang="de-DE" sz="1000" b="0" baseline="0" dirty="0" smtClean="0"/>
              <a:t>Fragen beinhalten den Wunsch nach Lösung</a:t>
            </a:r>
          </a:p>
          <a:p>
            <a:pPr lvl="0">
              <a:buFont typeface="Arial" pitchFamily="34" charset="0"/>
              <a:buChar char="•"/>
            </a:pPr>
            <a:r>
              <a:rPr lang="de-DE" sz="1000" b="0" baseline="0" dirty="0" smtClean="0"/>
              <a:t>führen damit zu Auseinandersetzung, Orientierung</a:t>
            </a:r>
          </a:p>
          <a:p>
            <a:pPr lvl="0">
              <a:buFont typeface="Arial" pitchFamily="34" charset="0"/>
              <a:buChar char="•"/>
            </a:pPr>
            <a:r>
              <a:rPr lang="de-DE" sz="1000" b="0" baseline="0" dirty="0" smtClean="0"/>
              <a:t>sind mit anderen historischen Kompetenzen verknüpft, die auch wieder auf die Fragestellungen zurückwirken</a:t>
            </a:r>
          </a:p>
          <a:p>
            <a:pPr lvl="0">
              <a:buFont typeface="Arial" pitchFamily="34" charset="0"/>
              <a:buChar char="•"/>
            </a:pPr>
            <a:r>
              <a:rPr lang="de-DE" sz="1000" b="0" baseline="0" dirty="0" smtClean="0"/>
              <a:t>Waltraud Schreiber spricht von Überlappungsbereichen der Kompetenzen (s.o.: sachbezogene Fragen, orientierende Fragen, methodenbezogene Fragen: wie überprüfe ich den Inhalt eines Films?)</a:t>
            </a:r>
          </a:p>
          <a:p>
            <a:pPr lvl="0">
              <a:buFont typeface="Arial" pitchFamily="34" charset="0"/>
              <a:buChar char="•"/>
            </a:pPr>
            <a:endParaRPr lang="de-DE" sz="1000" b="0" baseline="0" dirty="0" smtClean="0"/>
          </a:p>
          <a:p>
            <a:pPr lvl="0">
              <a:buFont typeface="Arial" pitchFamily="34" charset="0"/>
              <a:buChar char="•"/>
            </a:pPr>
            <a:r>
              <a:rPr lang="de-DE" sz="1000" b="0" baseline="0" dirty="0" smtClean="0">
                <a:sym typeface="Wingdings" pitchFamily="2" charset="2"/>
              </a:rPr>
              <a:t> </a:t>
            </a:r>
            <a:r>
              <a:rPr lang="de-DE" sz="1000" b="0" baseline="0" dirty="0" smtClean="0"/>
              <a:t>Um diese Überlappungsbereiche wird es in meinem Vortrag immer wieder gehen, da der Erwerb von einer Kompetenz in einem Bereich sich auf andere auswirkt</a:t>
            </a:r>
            <a:endParaRPr lang="de-DE" sz="1000" b="0" baseline="0" dirty="0"/>
          </a:p>
          <a:p>
            <a:pPr lvl="0">
              <a:buFont typeface="Arial" pitchFamily="34" charset="0"/>
              <a:buNone/>
            </a:pPr>
            <a:endParaRPr lang="de-DE" sz="1000" b="1" baseline="0" dirty="0" smtClean="0"/>
          </a:p>
          <a:p>
            <a:pPr lvl="0">
              <a:buFont typeface="Arial" pitchFamily="34" charset="0"/>
              <a:buNone/>
            </a:pPr>
            <a:endParaRPr lang="de-DE" sz="1000" b="0"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3</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a:buFont typeface="Arial" pitchFamily="34" charset="0"/>
              <a:buNone/>
            </a:pPr>
            <a:r>
              <a:rPr lang="de-DE" sz="1050" b="0" u="none" dirty="0" smtClean="0"/>
              <a:t>Vorgestellt wird eine Lernaufgabe. Die Einführung</a:t>
            </a:r>
            <a:r>
              <a:rPr lang="de-DE" sz="1050" b="0" u="none" baseline="0" dirty="0" smtClean="0"/>
              <a:t> der Kompetenz „Begriffe erklären“ muss aber nicht durch eine Lernaufgabe stattfinden, genauso gut lassen sich die einzelnen Schritte der Lernaufgabe im Arbeitsunterricht verwirklichen. Für diese Variante sind auf dem Server auch Word-Dokumente zu finden. Allerdings mussten nicht alle Aufgaben für den Arbeitsunterricht inhaltlich angepasst werden, manche Aufgaben lassen sich als Arbeitsblätter in den Arbeitsunterricht übernehmen. Diese Aufgaben sind nicht eigens in Word neu erstellt worden, sondern können aus der PDF-Datei ausgedruckt werden.</a:t>
            </a:r>
          </a:p>
          <a:p>
            <a:pPr>
              <a:buFont typeface="Arial" pitchFamily="34" charset="0"/>
              <a:buNone/>
            </a:pPr>
            <a:endParaRPr lang="de-DE" sz="1050" b="0" u="none" baseline="0" dirty="0" smtClean="0"/>
          </a:p>
          <a:p>
            <a:pPr>
              <a:buFont typeface="Arial" pitchFamily="34" charset="0"/>
              <a:buNone/>
            </a:pPr>
            <a:r>
              <a:rPr lang="de-DE" sz="1050" b="0" u="none" baseline="0" dirty="0" smtClean="0"/>
              <a:t>Erläuterung der Lernaufgabe:</a:t>
            </a:r>
          </a:p>
          <a:p>
            <a:pPr>
              <a:buFont typeface="Arial" pitchFamily="34" charset="0"/>
              <a:buNone/>
            </a:pPr>
            <a:endParaRPr lang="de-DE" sz="1050" b="1" u="sng" dirty="0" smtClean="0"/>
          </a:p>
          <a:p>
            <a:pPr>
              <a:buFont typeface="Arial" pitchFamily="34" charset="0"/>
              <a:buNone/>
            </a:pPr>
            <a:r>
              <a:rPr lang="de-DE" sz="1050" b="1" u="sng" dirty="0" smtClean="0"/>
              <a:t>Inhaltsbezogene Kompetenzen  </a:t>
            </a:r>
            <a:r>
              <a:rPr lang="de-DE" sz="1050" b="0" dirty="0" smtClean="0"/>
              <a:t>Ägypten:</a:t>
            </a:r>
            <a:r>
              <a:rPr lang="de-DE" sz="1050" b="0" baseline="0" dirty="0" smtClean="0"/>
              <a:t> Begriffe:</a:t>
            </a:r>
          </a:p>
          <a:p>
            <a:pPr>
              <a:buFont typeface="Arial" pitchFamily="34" charset="0"/>
              <a:buChar char="•"/>
            </a:pPr>
            <a:r>
              <a:rPr lang="de-DE" sz="1050" b="0" baseline="0" dirty="0" smtClean="0"/>
              <a:t>Hochkultur</a:t>
            </a:r>
          </a:p>
          <a:p>
            <a:pPr>
              <a:buFont typeface="Arial" pitchFamily="34" charset="0"/>
              <a:buChar char="•"/>
            </a:pPr>
            <a:r>
              <a:rPr lang="de-DE" sz="1050" b="1" baseline="0" dirty="0" smtClean="0"/>
              <a:t>Herrschaft</a:t>
            </a:r>
            <a:r>
              <a:rPr lang="de-DE" sz="1050" b="0" baseline="0" dirty="0" smtClean="0"/>
              <a:t>: Staat, Monarchie, Pharao</a:t>
            </a:r>
          </a:p>
          <a:p>
            <a:pPr>
              <a:buFont typeface="Arial" pitchFamily="34" charset="0"/>
              <a:buChar char="•"/>
            </a:pPr>
            <a:r>
              <a:rPr lang="de-DE" sz="1050" b="1" baseline="0" dirty="0" smtClean="0"/>
              <a:t>Gesellschaft</a:t>
            </a:r>
            <a:r>
              <a:rPr lang="de-DE" sz="1050" b="0" baseline="0" dirty="0" smtClean="0"/>
              <a:t>: Hierarchie</a:t>
            </a:r>
          </a:p>
          <a:p>
            <a:pPr>
              <a:buFont typeface="Arial" pitchFamily="34" charset="0"/>
              <a:buChar char="•"/>
            </a:pPr>
            <a:r>
              <a:rPr lang="de-DE" sz="1050" b="0" baseline="0" dirty="0" smtClean="0"/>
              <a:t>Religion: Polytheismus, Pyramide, Totenkult</a:t>
            </a:r>
          </a:p>
          <a:p>
            <a:pPr>
              <a:buFont typeface="Arial" pitchFamily="34" charset="0"/>
              <a:buChar char="•"/>
            </a:pPr>
            <a:r>
              <a:rPr lang="de-DE" sz="1050" b="0" baseline="0" dirty="0" smtClean="0"/>
              <a:t>Schrift: Hieroglyphe</a:t>
            </a:r>
          </a:p>
          <a:p>
            <a:pPr>
              <a:buFont typeface="Arial" pitchFamily="34" charset="0"/>
              <a:buChar char="•"/>
            </a:pPr>
            <a:endParaRPr lang="de-DE" sz="1050" b="0" baseline="0" dirty="0" smtClean="0"/>
          </a:p>
          <a:p>
            <a:pPr>
              <a:buFont typeface="Arial" pitchFamily="34" charset="0"/>
              <a:buNone/>
            </a:pPr>
            <a:r>
              <a:rPr lang="de-DE" sz="1050" b="1" u="sng" baseline="0" dirty="0" smtClean="0"/>
              <a:t>Differenzierung/Individualisierung:</a:t>
            </a:r>
          </a:p>
          <a:p>
            <a:pPr>
              <a:buFont typeface="Arial" pitchFamily="34" charset="0"/>
              <a:buChar char="•"/>
            </a:pPr>
            <a:r>
              <a:rPr lang="de-DE" sz="1050" b="0" u="sng" baseline="0" dirty="0" smtClean="0"/>
              <a:t>Einstieg:</a:t>
            </a:r>
            <a:r>
              <a:rPr lang="de-DE" sz="1050" b="0" u="none" baseline="0" dirty="0" smtClean="0"/>
              <a:t> Aufgabe 1</a:t>
            </a:r>
          </a:p>
          <a:p>
            <a:pPr>
              <a:buFont typeface="Arial" pitchFamily="34" charset="0"/>
              <a:buChar char="•"/>
            </a:pPr>
            <a:r>
              <a:rPr lang="de-DE" sz="1050" b="0" u="sng" baseline="0" dirty="0" smtClean="0"/>
              <a:t>Erarbeitung Lösungsstrategie</a:t>
            </a:r>
            <a:r>
              <a:rPr lang="de-DE" sz="1050" b="0" u="none" baseline="0" dirty="0" smtClean="0"/>
              <a:t>: Aufgabe 2: Erarbeitung Definition von Begriffen und Begriff Herrschaft</a:t>
            </a:r>
          </a:p>
          <a:p>
            <a:pPr>
              <a:buFont typeface="Arial" pitchFamily="34" charset="0"/>
              <a:buChar char="•"/>
            </a:pPr>
            <a:r>
              <a:rPr lang="de-DE" sz="1050" b="0" u="sng" baseline="0" dirty="0" smtClean="0"/>
              <a:t>Arbeitsphase</a:t>
            </a:r>
            <a:r>
              <a:rPr lang="de-DE" sz="1050" b="0" u="none" baseline="0" dirty="0" smtClean="0"/>
              <a:t>: Aufgabe 3 und 4: Erarbeitung Begriff Gesellschaft, Vertiefung Begriff Bundestrainer</a:t>
            </a:r>
          </a:p>
          <a:p>
            <a:pPr>
              <a:buFont typeface="Arial" pitchFamily="34" charset="0"/>
              <a:buChar char="•"/>
            </a:pPr>
            <a:r>
              <a:rPr lang="de-DE" sz="1050" b="0" u="sng" baseline="0" dirty="0" smtClean="0"/>
              <a:t>Ergebnis/Integrationsphase</a:t>
            </a:r>
            <a:r>
              <a:rPr lang="de-DE" sz="1050" b="0" u="none" baseline="0" dirty="0" smtClean="0"/>
              <a:t>: Musterlösung Definition, Aushang Plakate, Aufgabe 5, Plenum: Aufgabe 4 und 5</a:t>
            </a:r>
          </a:p>
          <a:p>
            <a:pPr>
              <a:buFont typeface="Arial" pitchFamily="34" charset="0"/>
              <a:buChar char="•"/>
            </a:pPr>
            <a:endParaRPr lang="de-DE" sz="1050" b="0" u="none" baseline="0" dirty="0" smtClean="0"/>
          </a:p>
          <a:p>
            <a:pPr>
              <a:buFont typeface="Arial" pitchFamily="34" charset="0"/>
              <a:buNone/>
            </a:pPr>
            <a:r>
              <a:rPr lang="de-DE" sz="1050" b="1" u="sng" dirty="0" smtClean="0"/>
              <a:t>Lernaufgabe:</a:t>
            </a:r>
            <a:endParaRPr lang="de-DE" sz="1050" dirty="0" smtClean="0"/>
          </a:p>
          <a:p>
            <a:pPr>
              <a:buFont typeface="Arial" pitchFamily="34" charset="0"/>
              <a:buChar char="•"/>
            </a:pPr>
            <a:r>
              <a:rPr lang="de-DE" sz="1050" dirty="0" smtClean="0"/>
              <a:t>Klare</a:t>
            </a:r>
            <a:r>
              <a:rPr lang="de-DE" sz="1050" baseline="0" dirty="0" smtClean="0"/>
              <a:t> Zielbeschreibung</a:t>
            </a:r>
          </a:p>
          <a:p>
            <a:pPr>
              <a:buFont typeface="Arial" pitchFamily="34" charset="0"/>
              <a:buChar char="•"/>
            </a:pPr>
            <a:r>
              <a:rPr lang="de-DE" sz="1050" baseline="0" dirty="0" smtClean="0"/>
              <a:t>Motivation</a:t>
            </a:r>
          </a:p>
          <a:p>
            <a:pPr>
              <a:buFont typeface="Arial" pitchFamily="34" charset="0"/>
              <a:buChar char="•"/>
            </a:pPr>
            <a:r>
              <a:rPr lang="de-DE" sz="1050" baseline="0" dirty="0" smtClean="0"/>
              <a:t>Bedeutung – nicht nur für die Geschichte, auch für die Gegenwart und alle Fächer</a:t>
            </a:r>
          </a:p>
          <a:p>
            <a:pPr>
              <a:buFont typeface="Arial" pitchFamily="34" charset="0"/>
              <a:buChar char="•"/>
            </a:pPr>
            <a:r>
              <a:rPr lang="de-DE" sz="1050" baseline="0" dirty="0" smtClean="0"/>
              <a:t>Vernetzung mit Alltagswissen und Vorwissen zu Ägypten</a:t>
            </a:r>
          </a:p>
          <a:p>
            <a:pPr>
              <a:buFont typeface="Arial" pitchFamily="34" charset="0"/>
              <a:buChar char="•"/>
            </a:pPr>
            <a:endParaRPr lang="de-DE" sz="1050" baseline="0" dirty="0" smtClean="0"/>
          </a:p>
          <a:p>
            <a:pPr>
              <a:buFont typeface="Arial" pitchFamily="34" charset="0"/>
              <a:buChar char="•"/>
            </a:pPr>
            <a:r>
              <a:rPr lang="de-DE" sz="1050" baseline="0" dirty="0" smtClean="0"/>
              <a:t>aufgabengleiche Differenzierung: </a:t>
            </a:r>
          </a:p>
          <a:p>
            <a:pPr lvl="1">
              <a:buFont typeface="Arial" pitchFamily="34" charset="0"/>
              <a:buChar char="•"/>
            </a:pPr>
            <a:r>
              <a:rPr lang="de-DE" sz="1050" baseline="0" dirty="0" smtClean="0"/>
              <a:t>Aufgabenstellungen sind allen Lernern zugänglich</a:t>
            </a:r>
          </a:p>
          <a:p>
            <a:pPr lvl="1">
              <a:buFont typeface="Arial" pitchFamily="34" charset="0"/>
              <a:buChar char="•"/>
            </a:pPr>
            <a:r>
              <a:rPr lang="de-DE" sz="1050" baseline="0" dirty="0" smtClean="0"/>
              <a:t>Lerner können unterschiedliches Niveau erreichen</a:t>
            </a:r>
          </a:p>
          <a:p>
            <a:pPr lvl="1">
              <a:buFont typeface="Arial" pitchFamily="34" charset="0"/>
              <a:buChar char="•"/>
            </a:pPr>
            <a:endParaRPr lang="de-DE" sz="1050" baseline="0" dirty="0" smtClean="0"/>
          </a:p>
          <a:p>
            <a:pPr lvl="0">
              <a:buFont typeface="Arial" pitchFamily="34" charset="0"/>
              <a:buChar char="•"/>
            </a:pPr>
            <a:r>
              <a:rPr lang="de-DE" sz="1050" baseline="0" dirty="0" smtClean="0"/>
              <a:t>Beachtung unterschiedlicher Lerntempi: </a:t>
            </a:r>
          </a:p>
          <a:p>
            <a:pPr lvl="1">
              <a:buFont typeface="Arial" pitchFamily="34" charset="0"/>
              <a:buChar char="•"/>
            </a:pPr>
            <a:r>
              <a:rPr lang="de-DE" sz="1050" baseline="0" dirty="0" smtClean="0"/>
              <a:t>Methode Begriffserklärung ist nach Aufgabe 2 abgeschlossen</a:t>
            </a:r>
          </a:p>
          <a:p>
            <a:pPr lvl="1">
              <a:buFont typeface="Arial" pitchFamily="34" charset="0"/>
              <a:buChar char="•"/>
            </a:pPr>
            <a:r>
              <a:rPr lang="de-DE" sz="1050" baseline="0" dirty="0" smtClean="0"/>
              <a:t>Aufgabe 3 dient der Vertiefung und Erarbeitung des Begriffs Gesellschaft</a:t>
            </a:r>
          </a:p>
          <a:p>
            <a:pPr lvl="1">
              <a:buFont typeface="Arial" pitchFamily="34" charset="0"/>
              <a:buChar char="•"/>
            </a:pPr>
            <a:r>
              <a:rPr lang="de-DE" sz="1050" baseline="0" dirty="0" smtClean="0"/>
              <a:t>Aufgabe 4 dient der Vertiefung</a:t>
            </a:r>
          </a:p>
          <a:p>
            <a:pPr lvl="1">
              <a:buFont typeface="Arial" pitchFamily="34" charset="0"/>
              <a:buChar char="•"/>
            </a:pP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30</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None/>
            </a:pPr>
            <a:r>
              <a:rPr lang="de-DE" sz="1100" b="1" dirty="0" smtClean="0"/>
              <a:t>Aufgabe 1:</a:t>
            </a:r>
          </a:p>
          <a:p>
            <a:pPr>
              <a:buFont typeface="Arial" pitchFamily="34" charset="0"/>
              <a:buChar char="•"/>
            </a:pPr>
            <a:r>
              <a:rPr lang="de-DE" sz="1100" b="0" dirty="0" smtClean="0"/>
              <a:t>Motivation, Problemstellung, Relevanz</a:t>
            </a:r>
            <a:r>
              <a:rPr lang="de-DE" sz="1100" b="0" baseline="0" dirty="0" smtClean="0"/>
              <a:t>, Vernetzung Geschichte und Gegenwart</a:t>
            </a:r>
          </a:p>
          <a:p>
            <a:pPr>
              <a:buFont typeface="Arial" pitchFamily="34" charset="0"/>
              <a:buNone/>
            </a:pPr>
            <a:endParaRPr lang="de-DE" sz="1100" b="0" dirty="0" smtClean="0"/>
          </a:p>
          <a:p>
            <a:pPr>
              <a:buFont typeface="Arial" pitchFamily="34" charset="0"/>
              <a:buNone/>
            </a:pPr>
            <a:r>
              <a:rPr lang="de-DE" sz="1100" b="1" dirty="0" smtClean="0"/>
              <a:t>Aufgabe</a:t>
            </a:r>
            <a:r>
              <a:rPr lang="de-DE" sz="1100" b="1" baseline="0" dirty="0" smtClean="0"/>
              <a:t> 2:</a:t>
            </a:r>
            <a:endParaRPr lang="de-DE" sz="1100" b="1" dirty="0" smtClean="0"/>
          </a:p>
          <a:p>
            <a:pPr>
              <a:buFont typeface="Arial" pitchFamily="34" charset="0"/>
              <a:buChar char="•"/>
            </a:pPr>
            <a:r>
              <a:rPr lang="de-DE" sz="1100" dirty="0" smtClean="0"/>
              <a:t>Erarbeiten der Methode (Aufgabe 2.1 – 2.3)</a:t>
            </a:r>
          </a:p>
          <a:p>
            <a:pPr>
              <a:buFont typeface="Arial" pitchFamily="34" charset="0"/>
              <a:buChar char="•"/>
            </a:pPr>
            <a:r>
              <a:rPr lang="de-DE" sz="1100" dirty="0" smtClean="0"/>
              <a:t>Verarbeitungstiefe:</a:t>
            </a:r>
          </a:p>
          <a:p>
            <a:pPr lvl="1">
              <a:buFont typeface="Arial" pitchFamily="34" charset="0"/>
              <a:buChar char="•"/>
            </a:pPr>
            <a:r>
              <a:rPr lang="de-DE" sz="1100" baseline="0" dirty="0" smtClean="0"/>
              <a:t>Anwendung der erlernten Methode: Überprüfung der Arbeitsschritte  am Beispiel Herrschaft (Aufgabe 2.4)</a:t>
            </a:r>
          </a:p>
          <a:p>
            <a:pPr lvl="1">
              <a:buFont typeface="Arial" pitchFamily="34" charset="0"/>
              <a:buChar char="•"/>
            </a:pPr>
            <a:r>
              <a:rPr lang="de-DE" sz="1100" baseline="0" dirty="0" smtClean="0"/>
              <a:t>Überprüfung / Überarbeitung des eigenen Ergebnisses (Aufgabe 2. 5)</a:t>
            </a:r>
          </a:p>
          <a:p>
            <a:pPr lvl="1">
              <a:buFont typeface="Arial" pitchFamily="34" charset="0"/>
              <a:buChar char="•"/>
            </a:pPr>
            <a:r>
              <a:rPr lang="de-DE" sz="1100" baseline="0" dirty="0" smtClean="0"/>
              <a:t>Eigenständige Zusammenstellung der methodischen Arbeitsschritte (Aufgabe 2.7)</a:t>
            </a:r>
          </a:p>
          <a:p>
            <a:pPr lvl="1">
              <a:buFont typeface="Arial" pitchFamily="34" charset="0"/>
              <a:buChar char="•"/>
            </a:pPr>
            <a:r>
              <a:rPr lang="de-DE" sz="1100" baseline="0" dirty="0" smtClean="0"/>
              <a:t>Kooperation</a:t>
            </a:r>
          </a:p>
          <a:p>
            <a:pPr>
              <a:buFont typeface="Arial" pitchFamily="34" charset="0"/>
              <a:buChar char="•"/>
            </a:pPr>
            <a:endParaRPr lang="de-DE" sz="1100" dirty="0" smtClean="0"/>
          </a:p>
          <a:p>
            <a:pPr>
              <a:buFont typeface="Arial" pitchFamily="34" charset="0"/>
              <a:buChar char="•"/>
            </a:pPr>
            <a:r>
              <a:rPr lang="de-DE" sz="1100" dirty="0" smtClean="0"/>
              <a:t>Richtiges</a:t>
            </a:r>
            <a:r>
              <a:rPr lang="de-DE" sz="1100" baseline="0" dirty="0" smtClean="0"/>
              <a:t> Ergebnis?</a:t>
            </a:r>
            <a:r>
              <a:rPr lang="de-DE" sz="1100" dirty="0" smtClean="0"/>
              <a:t> (Aufgabe 2.3 und 2.6)</a:t>
            </a:r>
          </a:p>
          <a:p>
            <a:pPr lvl="1">
              <a:buFont typeface="Arial" pitchFamily="34" charset="0"/>
              <a:buChar char="•"/>
            </a:pPr>
            <a:r>
              <a:rPr lang="de-DE" sz="1100" baseline="0" dirty="0" smtClean="0"/>
              <a:t>Prüfung des Lernfortschritts (Kooperation und Musterlösung)</a:t>
            </a:r>
          </a:p>
          <a:p>
            <a:pPr lvl="1">
              <a:buFont typeface="Arial" pitchFamily="34" charset="0"/>
              <a:buChar char="•"/>
            </a:pPr>
            <a:r>
              <a:rPr lang="de-DE" sz="1100" baseline="0" dirty="0" smtClean="0"/>
              <a:t>Nachholen nicht geleisteter Lernschritte durch Besprechung mit Mitschülern/Lehrkraft (Lernschleife)</a:t>
            </a:r>
          </a:p>
          <a:p>
            <a:pPr lvl="1">
              <a:buFont typeface="Arial" pitchFamily="34" charset="0"/>
              <a:buChar char="•"/>
            </a:pPr>
            <a:endParaRPr lang="de-DE" sz="1100" baseline="0" dirty="0" smtClean="0"/>
          </a:p>
          <a:p>
            <a:pPr lvl="0">
              <a:buFont typeface="Arial" pitchFamily="34" charset="0"/>
              <a:buChar char="•"/>
            </a:pPr>
            <a:r>
              <a:rPr lang="de-DE" sz="1100" baseline="0" dirty="0" smtClean="0"/>
              <a:t>Lernkompetenz (verfügen über das eigene Lernen)</a:t>
            </a:r>
          </a:p>
          <a:p>
            <a:pPr lvl="1">
              <a:buFont typeface="Arial" pitchFamily="34" charset="0"/>
              <a:buChar char="•"/>
            </a:pPr>
            <a:r>
              <a:rPr lang="de-DE" sz="1100" baseline="0" dirty="0" smtClean="0"/>
              <a:t>Erlernen einer altersgerechten Strategie zur Begriffserklärung</a:t>
            </a:r>
          </a:p>
          <a:p>
            <a:pPr lvl="1">
              <a:buFont typeface="Arial" pitchFamily="34" charset="0"/>
              <a:buChar char="•"/>
            </a:pPr>
            <a:r>
              <a:rPr lang="de-DE" sz="1100" baseline="0" dirty="0" smtClean="0"/>
              <a:t>klare Benennung einzelner Teilkompetenzen</a:t>
            </a:r>
          </a:p>
          <a:p>
            <a:pPr lvl="1">
              <a:buFont typeface="Arial" pitchFamily="34" charset="0"/>
              <a:buChar char="•"/>
            </a:pPr>
            <a:endParaRPr lang="de-DE" sz="1100" baseline="0" dirty="0" smtClean="0"/>
          </a:p>
          <a:p>
            <a:pPr lvl="0">
              <a:buFont typeface="Arial" pitchFamily="34" charset="0"/>
              <a:buChar char="•"/>
            </a:pPr>
            <a:r>
              <a:rPr lang="de-DE" sz="1100" baseline="0" dirty="0" smtClean="0"/>
              <a:t>Evaluation</a:t>
            </a:r>
          </a:p>
          <a:p>
            <a:pPr lvl="1">
              <a:buFont typeface="Arial" pitchFamily="34" charset="0"/>
              <a:buChar char="•"/>
            </a:pPr>
            <a:r>
              <a:rPr lang="de-DE" sz="1100" baseline="0" dirty="0" smtClean="0"/>
              <a:t>Möglichkeit zur Überprüfung des Lernergebnisses anhand der Teilkompetenzen</a:t>
            </a:r>
          </a:p>
          <a:p>
            <a:pPr>
              <a:buFont typeface="Arial" pitchFamily="34" charset="0"/>
              <a:buChar char="•"/>
            </a:pPr>
            <a:endParaRPr lang="de-DE" sz="1100" baseline="0" dirty="0" smtClean="0"/>
          </a:p>
          <a:p>
            <a:pPr>
              <a:buFont typeface="Arial" pitchFamily="34" charset="0"/>
              <a:buChar char="•"/>
            </a:pPr>
            <a:endParaRPr lang="de-DE" sz="1100"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31</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None/>
            </a:pPr>
            <a:r>
              <a:rPr lang="de-DE" b="1" baseline="0" dirty="0" smtClean="0"/>
              <a:t>Aufgabe 3:</a:t>
            </a:r>
          </a:p>
          <a:p>
            <a:pPr>
              <a:buFont typeface="Arial" pitchFamily="34" charset="0"/>
              <a:buChar char="•"/>
            </a:pPr>
            <a:r>
              <a:rPr lang="de-DE" baseline="0" dirty="0" smtClean="0"/>
              <a:t>Anwendung der erlernten Methode</a:t>
            </a:r>
          </a:p>
          <a:p>
            <a:pPr>
              <a:buFont typeface="Arial" pitchFamily="34" charset="0"/>
              <a:buChar char="•"/>
            </a:pPr>
            <a:r>
              <a:rPr lang="de-DE" baseline="0" dirty="0" smtClean="0"/>
              <a:t>gleichzeitig Erarbeitung eines weiteren Begriffs</a:t>
            </a:r>
          </a:p>
          <a:p>
            <a:pPr>
              <a:buFont typeface="Arial" pitchFamily="34" charset="0"/>
              <a:buChar char="•"/>
            </a:pPr>
            <a:endParaRPr lang="de-DE" baseline="0" dirty="0" smtClean="0"/>
          </a:p>
          <a:p>
            <a:pPr>
              <a:buFont typeface="Arial" pitchFamily="34" charset="0"/>
              <a:buNone/>
            </a:pPr>
            <a:r>
              <a:rPr lang="de-DE" baseline="0" dirty="0" smtClean="0"/>
              <a:t>Individualisierung:</a:t>
            </a:r>
          </a:p>
          <a:p>
            <a:pPr>
              <a:buFont typeface="Arial" pitchFamily="34" charset="0"/>
              <a:buChar char="•"/>
            </a:pPr>
            <a:r>
              <a:rPr lang="de-DE" baseline="0" dirty="0" smtClean="0"/>
              <a:t>Lösungen auf unterschiedlichem Niveau: Erreichen eines je individuellen Lernstandes</a:t>
            </a:r>
          </a:p>
          <a:p>
            <a:pPr>
              <a:buFont typeface="Arial" pitchFamily="34" charset="0"/>
              <a:buChar char="•"/>
            </a:pPr>
            <a:r>
              <a:rPr lang="de-DE" baseline="0" dirty="0" smtClean="0"/>
              <a:t>gemeinsame Überprüfung (Unterstreichungen: Merkmal, Beispiel)</a:t>
            </a:r>
          </a:p>
          <a:p>
            <a:pPr>
              <a:buFont typeface="Arial" pitchFamily="34" charset="0"/>
              <a:buChar char="•"/>
            </a:pPr>
            <a:r>
              <a:rPr lang="de-DE" baseline="0" dirty="0" smtClean="0"/>
              <a:t>Verbesserung der je eigenen Definition  (Verbesserung geht aus vom je eigenen Lernstand: „Stufen des Lernstandes“)</a:t>
            </a:r>
          </a:p>
        </p:txBody>
      </p:sp>
      <p:sp>
        <p:nvSpPr>
          <p:cNvPr id="4" name="Foliennummernplatzhalter 3"/>
          <p:cNvSpPr>
            <a:spLocks noGrp="1"/>
          </p:cNvSpPr>
          <p:nvPr>
            <p:ph type="sldNum" sz="quarter" idx="10"/>
          </p:nvPr>
        </p:nvSpPr>
        <p:spPr/>
        <p:txBody>
          <a:bodyPr/>
          <a:lstStyle/>
          <a:p>
            <a:fld id="{702C5DCB-8CB4-40AB-AAA1-776E621D43C7}" type="slidenum">
              <a:rPr lang="de-DE" smtClean="0"/>
              <a:pPr/>
              <a:t>32</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None/>
            </a:pPr>
            <a:r>
              <a:rPr lang="de-DE" baseline="0" dirty="0" smtClean="0"/>
              <a:t>Plakat links: </a:t>
            </a:r>
          </a:p>
          <a:p>
            <a:pPr>
              <a:buFont typeface="Arial" pitchFamily="34" charset="0"/>
              <a:buChar char="•"/>
            </a:pPr>
            <a:r>
              <a:rPr lang="de-DE" baseline="0" dirty="0" smtClean="0"/>
              <a:t>Gruppe hatte zunächst nur den Teil, der mit grüner Schrift geschrieben ist</a:t>
            </a:r>
          </a:p>
          <a:p>
            <a:pPr>
              <a:buFont typeface="Arial" pitchFamily="34" charset="0"/>
              <a:buChar char="•"/>
            </a:pPr>
            <a:r>
              <a:rPr lang="de-DE" baseline="0" dirty="0" smtClean="0"/>
              <a:t>nach Vergleich mit den anderen Plakaten hat die Gruppe den schwarzen Teil ergänzt</a:t>
            </a:r>
          </a:p>
          <a:p>
            <a:pPr>
              <a:buFont typeface="Arial" pitchFamily="34" charset="0"/>
              <a:buChar char="•"/>
            </a:pPr>
            <a:endParaRPr lang="de-DE" baseline="0" dirty="0" smtClean="0"/>
          </a:p>
          <a:p>
            <a:pPr>
              <a:buFont typeface="Arial" pitchFamily="34" charset="0"/>
              <a:buNone/>
            </a:pPr>
            <a:r>
              <a:rPr lang="de-DE" b="1" baseline="0" dirty="0" smtClean="0"/>
              <a:t>Aufgabe 4:</a:t>
            </a:r>
          </a:p>
          <a:p>
            <a:pPr>
              <a:buFont typeface="Arial" pitchFamily="34" charset="0"/>
              <a:buChar char="•"/>
            </a:pPr>
            <a:r>
              <a:rPr lang="de-DE" baseline="0" dirty="0" smtClean="0"/>
              <a:t>Bundestrainer-Aufgabe wurde sehr gerne gemacht und wurde lebhaft diskutiert (Motivation, Verarbeitungstiefe)</a:t>
            </a:r>
          </a:p>
          <a:p>
            <a:pPr>
              <a:buFont typeface="Arial" pitchFamily="34" charset="0"/>
              <a:buChar char="•"/>
            </a:pPr>
            <a:r>
              <a:rPr lang="de-DE" baseline="0" dirty="0" smtClean="0"/>
              <a:t>Die Diskussion drehte sich vor allem auch darum, welches Wissen man bei den Ägyptern voraussetzen kann, so dass sie die Erklärung auch verstehen können</a:t>
            </a:r>
          </a:p>
          <a:p>
            <a:pPr>
              <a:buFont typeface="Arial" pitchFamily="34" charset="0"/>
              <a:buChar char="•"/>
            </a:pPr>
            <a:r>
              <a:rPr lang="de-DE" baseline="0" dirty="0" smtClean="0"/>
              <a:t>eine zentrale Rolle spielte dabei das Bild mit den Sportarten im Alten Ägypten</a:t>
            </a:r>
          </a:p>
          <a:p>
            <a:pPr>
              <a:buFont typeface="Arial" pitchFamily="34" charset="0"/>
              <a:buChar char="•"/>
            </a:pPr>
            <a:endParaRPr lang="de-DE" baseline="0" dirty="0" smtClean="0"/>
          </a:p>
          <a:p>
            <a:pPr>
              <a:buFont typeface="Arial" pitchFamily="34" charset="0"/>
              <a:buNone/>
            </a:pPr>
            <a:r>
              <a:rPr lang="de-DE" b="1" baseline="0" dirty="0" smtClean="0"/>
              <a:t>Aufgabe 5:</a:t>
            </a:r>
          </a:p>
          <a:p>
            <a:pPr>
              <a:buFont typeface="Arial" pitchFamily="34" charset="0"/>
              <a:buChar char="•"/>
            </a:pPr>
            <a:r>
              <a:rPr lang="de-DE" b="0" baseline="0" dirty="0" smtClean="0"/>
              <a:t>Diese Aufgabe beantwortet die eingangs aufgeworfene Frage</a:t>
            </a:r>
          </a:p>
          <a:p>
            <a:pPr>
              <a:buFont typeface="Arial" pitchFamily="34" charset="0"/>
              <a:buChar char="•"/>
            </a:pPr>
            <a:r>
              <a:rPr lang="de-DE" b="0" baseline="0" dirty="0" smtClean="0"/>
              <a:t>klärt die Bedeutung dieser Methode</a:t>
            </a:r>
          </a:p>
          <a:p>
            <a:pPr>
              <a:buFont typeface="Arial" pitchFamily="34" charset="0"/>
              <a:buChar char="•"/>
            </a:pPr>
            <a:endParaRPr lang="de-DE" b="0" baseline="0" dirty="0" smtClean="0"/>
          </a:p>
          <a:p>
            <a:pPr>
              <a:buFont typeface="Arial" pitchFamily="34" charset="0"/>
              <a:buNone/>
            </a:pPr>
            <a:r>
              <a:rPr lang="de-DE" b="0" baseline="0" dirty="0" smtClean="0"/>
              <a:t>Erfahrungen Lernaufgabe:</a:t>
            </a:r>
          </a:p>
          <a:p>
            <a:pPr>
              <a:buFont typeface="Arial" pitchFamily="34" charset="0"/>
              <a:buChar char="•"/>
            </a:pPr>
            <a:r>
              <a:rPr lang="de-DE" b="0" baseline="0" dirty="0" err="1" smtClean="0"/>
              <a:t>SuS</a:t>
            </a:r>
            <a:r>
              <a:rPr lang="de-DE" b="0" baseline="0" dirty="0" smtClean="0"/>
              <a:t> haben diese Form des offenen Unterrichts sehr gerne angenommen</a:t>
            </a:r>
          </a:p>
          <a:p>
            <a:pPr>
              <a:buFont typeface="Arial" pitchFamily="34" charset="0"/>
              <a:buChar char="•"/>
            </a:pPr>
            <a:r>
              <a:rPr lang="de-DE" b="0" baseline="0" dirty="0" smtClean="0"/>
              <a:t>Sie haben gerne in ihrem Tempo und ihrer Art gearbeitet</a:t>
            </a:r>
          </a:p>
          <a:p>
            <a:pPr>
              <a:buFont typeface="Arial" pitchFamily="34" charset="0"/>
              <a:buChar char="•"/>
            </a:pPr>
            <a:r>
              <a:rPr lang="de-DE" b="0" baseline="0" dirty="0" smtClean="0"/>
              <a:t>Sie haben es auch sehr geschätzt, dass ich für Einzelne Zeit hatte</a:t>
            </a:r>
          </a:p>
          <a:p>
            <a:pPr>
              <a:buFont typeface="Arial" pitchFamily="34" charset="0"/>
              <a:buChar char="•"/>
            </a:pPr>
            <a:r>
              <a:rPr lang="de-DE" b="0" baseline="0" dirty="0" smtClean="0"/>
              <a:t>Ich habe teilweise ganz neue Einblicke in Lernen und Verhalten der </a:t>
            </a:r>
            <a:r>
              <a:rPr lang="de-DE" b="0" baseline="0" dirty="0" err="1" smtClean="0"/>
              <a:t>SuS</a:t>
            </a:r>
            <a:r>
              <a:rPr lang="de-DE" b="0" baseline="0" dirty="0" smtClean="0"/>
              <a:t> bekommen – habe die </a:t>
            </a:r>
            <a:r>
              <a:rPr lang="de-DE" b="0" baseline="0" dirty="0" err="1" smtClean="0"/>
              <a:t>SuS</a:t>
            </a:r>
            <a:r>
              <a:rPr lang="de-DE" b="0" baseline="0" dirty="0" smtClean="0"/>
              <a:t> tatsächlich noch einmal deutlich individueller wahrgenommen</a:t>
            </a:r>
          </a:p>
        </p:txBody>
      </p:sp>
      <p:sp>
        <p:nvSpPr>
          <p:cNvPr id="4" name="Foliennummernplatzhalter 3"/>
          <p:cNvSpPr>
            <a:spLocks noGrp="1"/>
          </p:cNvSpPr>
          <p:nvPr>
            <p:ph type="sldNum" sz="quarter" idx="10"/>
          </p:nvPr>
        </p:nvSpPr>
        <p:spPr/>
        <p:txBody>
          <a:bodyPr/>
          <a:lstStyle/>
          <a:p>
            <a:fld id="{702C5DCB-8CB4-40AB-AAA1-776E621D43C7}" type="slidenum">
              <a:rPr lang="de-DE" smtClean="0"/>
              <a:pPr/>
              <a:t>33</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None/>
            </a:pPr>
            <a:r>
              <a:rPr lang="de-DE" dirty="0" smtClean="0"/>
              <a:t>Für die Klassenarbeit wurden</a:t>
            </a:r>
            <a:r>
              <a:rPr lang="de-DE" baseline="0" dirty="0" smtClean="0"/>
              <a:t> alle prozessbezogenen und inhaltsbezogenen Kompetenzen transparent gemacht</a:t>
            </a:r>
          </a:p>
          <a:p>
            <a:pPr>
              <a:buFont typeface="Arial" pitchFamily="34" charset="0"/>
              <a:buNone/>
            </a:pPr>
            <a:endParaRPr lang="de-DE" baseline="0" dirty="0" smtClean="0"/>
          </a:p>
          <a:p>
            <a:pPr>
              <a:buFont typeface="Arial" pitchFamily="34" charset="0"/>
              <a:buChar char="•"/>
            </a:pPr>
            <a:r>
              <a:rPr lang="de-DE" baseline="0" dirty="0" smtClean="0"/>
              <a:t>Vorbereitungszettel wurde 2 Wochen vor der KA ausgegeben</a:t>
            </a:r>
          </a:p>
          <a:p>
            <a:pPr>
              <a:buFont typeface="Arial" pitchFamily="34" charset="0"/>
              <a:buChar char="•"/>
            </a:pPr>
            <a:r>
              <a:rPr lang="de-DE" baseline="0" dirty="0" smtClean="0"/>
              <a:t>zu der Zeit fehlte noch der Begriff Hochkultur und die Zusammenfassung</a:t>
            </a:r>
          </a:p>
          <a:p>
            <a:pPr>
              <a:buFont typeface="Arial" pitchFamily="34" charset="0"/>
              <a:buChar char="•"/>
            </a:pPr>
            <a:r>
              <a:rPr lang="de-DE" baseline="0" dirty="0" smtClean="0"/>
              <a:t>Irritationen oder Fragen seitens der </a:t>
            </a:r>
            <a:r>
              <a:rPr lang="de-DE" baseline="0" dirty="0" err="1" smtClean="0"/>
              <a:t>SuS</a:t>
            </a:r>
            <a:r>
              <a:rPr lang="de-DE" baseline="0" dirty="0" smtClean="0"/>
              <a:t> gab es keine</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34</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dirty="0" smtClean="0"/>
              <a:t>Methode</a:t>
            </a:r>
            <a:r>
              <a:rPr lang="de-DE" baseline="0" dirty="0" smtClean="0"/>
              <a:t> ist Teil der Kompetenz, daher Frage nach der Methode</a:t>
            </a:r>
          </a:p>
          <a:p>
            <a:pPr>
              <a:buFont typeface="Arial" pitchFamily="34" charset="0"/>
              <a:buChar char="•"/>
            </a:pPr>
            <a:r>
              <a:rPr lang="de-DE" baseline="0" dirty="0" smtClean="0"/>
              <a:t>4 von 5 Arbeitsschritten habe ich erwartet</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35</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dirty="0" smtClean="0"/>
              <a:t>rot = Merkmal</a:t>
            </a:r>
          </a:p>
          <a:p>
            <a:pPr>
              <a:buFont typeface="Arial" pitchFamily="34" charset="0"/>
              <a:buChar char="•"/>
            </a:pPr>
            <a:r>
              <a:rPr lang="de-DE" dirty="0" smtClean="0"/>
              <a:t>orange = Beispiel</a:t>
            </a:r>
          </a:p>
          <a:p>
            <a:pPr>
              <a:buFont typeface="Arial" pitchFamily="34" charset="0"/>
              <a:buChar char="•"/>
            </a:pPr>
            <a:r>
              <a:rPr lang="de-DE" dirty="0" smtClean="0"/>
              <a:t>grün =</a:t>
            </a:r>
            <a:r>
              <a:rPr lang="de-DE" baseline="0" dirty="0" smtClean="0"/>
              <a:t> bekannter, passender Fachbegriff</a:t>
            </a:r>
          </a:p>
          <a:p>
            <a:pPr>
              <a:buFont typeface="Arial" pitchFamily="34" charset="0"/>
              <a:buChar char="•"/>
            </a:pPr>
            <a:r>
              <a:rPr lang="de-DE" baseline="0" dirty="0" smtClean="0"/>
              <a:t>lila = verständliche, sachliche Sprache</a:t>
            </a:r>
          </a:p>
          <a:p>
            <a:pPr>
              <a:buFont typeface="Arial" pitchFamily="34" charset="0"/>
              <a:buChar char="•"/>
            </a:pPr>
            <a:r>
              <a:rPr lang="de-DE" baseline="0" dirty="0" smtClean="0"/>
              <a:t>blau = sinnvolle Reihenfolge</a:t>
            </a:r>
          </a:p>
          <a:p>
            <a:pPr>
              <a:buFont typeface="Arial" pitchFamily="34" charset="0"/>
              <a:buChar char="•"/>
            </a:pPr>
            <a:endParaRPr lang="de-DE" baseline="0" dirty="0" smtClean="0"/>
          </a:p>
          <a:p>
            <a:pPr>
              <a:buFont typeface="Arial" pitchFamily="34" charset="0"/>
              <a:buChar char="•"/>
            </a:pPr>
            <a:r>
              <a:rPr lang="de-DE" baseline="0" dirty="0" smtClean="0"/>
              <a:t>unterschiedliches Niveau wird deutlich</a:t>
            </a:r>
          </a:p>
          <a:p>
            <a:pPr>
              <a:buFont typeface="Arial" pitchFamily="34" charset="0"/>
              <a:buChar char="•"/>
            </a:pPr>
            <a:r>
              <a:rPr lang="de-DE" baseline="0" dirty="0" smtClean="0"/>
              <a:t>weiterführende Begriffsarbeit muss an diese unterschiedlichen Niveaus anknüpfen</a:t>
            </a:r>
          </a:p>
          <a:p>
            <a:pPr>
              <a:buFont typeface="Arial" pitchFamily="34" charset="0"/>
              <a:buChar char="•"/>
            </a:pPr>
            <a:endParaRPr lang="de-DE" baseline="0" dirty="0" smtClean="0"/>
          </a:p>
          <a:p>
            <a:pPr>
              <a:buFont typeface="Arial" pitchFamily="34" charset="0"/>
              <a:buChar char="•"/>
            </a:pPr>
            <a:r>
              <a:rPr lang="de-DE" baseline="0" dirty="0" smtClean="0"/>
              <a:t>bei den </a:t>
            </a:r>
            <a:r>
              <a:rPr lang="de-DE" baseline="0" dirty="0" err="1" smtClean="0"/>
              <a:t>SuS</a:t>
            </a:r>
            <a:r>
              <a:rPr lang="de-DE" baseline="0" dirty="0" smtClean="0"/>
              <a:t> beobachtete Lernstrategie auf eine KA:</a:t>
            </a:r>
          </a:p>
          <a:p>
            <a:pPr lvl="1">
              <a:buFont typeface="Arial" pitchFamily="34" charset="0"/>
              <a:buChar char="•"/>
            </a:pPr>
            <a:r>
              <a:rPr lang="de-DE" baseline="0" dirty="0" err="1" smtClean="0"/>
              <a:t>tw</a:t>
            </a:r>
            <a:r>
              <a:rPr lang="de-DE" baseline="0" dirty="0" smtClean="0"/>
              <a:t>. ist die Lernstrategie „Auswendiglernen“</a:t>
            </a:r>
          </a:p>
          <a:p>
            <a:pPr lvl="1">
              <a:buFont typeface="Arial" pitchFamily="34" charset="0"/>
              <a:buChar char="•"/>
            </a:pPr>
            <a:r>
              <a:rPr lang="de-DE" baseline="0" dirty="0" smtClean="0"/>
              <a:t>Aufgabe 2: Nenne die einzelnen Arbeitsschritte wurde unabhängig von der Begriffsdefinition erledigt</a:t>
            </a:r>
          </a:p>
          <a:p>
            <a:pPr lvl="1">
              <a:buFont typeface="Arial" pitchFamily="34" charset="0"/>
              <a:buChar char="•"/>
            </a:pPr>
            <a:r>
              <a:rPr lang="de-DE" baseline="0" dirty="0" smtClean="0"/>
              <a:t>Diese </a:t>
            </a:r>
            <a:r>
              <a:rPr lang="de-DE" baseline="0" dirty="0" err="1" smtClean="0"/>
              <a:t>SuS</a:t>
            </a:r>
            <a:r>
              <a:rPr lang="de-DE" baseline="0" dirty="0" smtClean="0"/>
              <a:t> haben Methode Begriffsdefinition nicht auf das Definieren des Begriffs bezogen und dann ggf. auch Arbeitsschritte ausgelassen</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36</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buFont typeface="Arial" pitchFamily="34" charset="0"/>
              <a:buNone/>
            </a:pPr>
            <a:r>
              <a:rPr lang="de-DE" sz="1050" b="1" u="sng" dirty="0" smtClean="0"/>
              <a:t>Inhaltsbezogene Kompetenzen  </a:t>
            </a:r>
            <a:r>
              <a:rPr lang="de-DE" sz="1050" b="0" dirty="0" smtClean="0"/>
              <a:t>Ägypten und</a:t>
            </a:r>
            <a:r>
              <a:rPr lang="de-DE" sz="1050" b="0" baseline="0" dirty="0" smtClean="0"/>
              <a:t> Griechenland</a:t>
            </a:r>
            <a:r>
              <a:rPr lang="de-DE" sz="1050" b="0" dirty="0" smtClean="0"/>
              <a:t>:</a:t>
            </a:r>
            <a:r>
              <a:rPr lang="de-DE" sz="1050" b="0" baseline="0" dirty="0" smtClean="0"/>
              <a:t> Begriffe</a:t>
            </a:r>
          </a:p>
          <a:p>
            <a:pPr>
              <a:buFont typeface="Arial" pitchFamily="34" charset="0"/>
              <a:buNone/>
            </a:pPr>
            <a:endParaRPr lang="de-DE" sz="1050" b="0" baseline="0" dirty="0" smtClean="0"/>
          </a:p>
          <a:p>
            <a:pPr>
              <a:buFont typeface="Arial" pitchFamily="34" charset="0"/>
              <a:buNone/>
            </a:pPr>
            <a:r>
              <a:rPr lang="de-DE" sz="1050" b="1" u="sng" baseline="0" dirty="0" smtClean="0"/>
              <a:t>Differenzierung/Individualisierung:</a:t>
            </a:r>
          </a:p>
          <a:p>
            <a:pPr>
              <a:buFont typeface="Arial" pitchFamily="34" charset="0"/>
              <a:buChar char="•"/>
            </a:pPr>
            <a:r>
              <a:rPr lang="de-DE" sz="1050" b="0" u="sng" baseline="0" dirty="0" smtClean="0"/>
              <a:t>Einstieg:</a:t>
            </a:r>
            <a:r>
              <a:rPr lang="de-DE" sz="1050" b="0" u="none" baseline="0" dirty="0" smtClean="0"/>
              <a:t> Aufgabe 1</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050" b="0" dirty="0" smtClean="0"/>
              <a:t>Motivation, Problemstellung, Relevanz (</a:t>
            </a:r>
            <a:r>
              <a:rPr lang="de-DE" sz="1050" b="0" baseline="0" dirty="0" smtClean="0"/>
              <a:t>Notwendigkeit einer präzisen Erklärung), Vernetzung Geschichte und Gegenwart</a:t>
            </a:r>
          </a:p>
          <a:p>
            <a:pPr lvl="1">
              <a:buFont typeface="Arial" pitchFamily="34" charset="0"/>
              <a:buNone/>
            </a:pPr>
            <a:endParaRPr lang="de-DE" sz="1050" b="0" u="none" baseline="0" dirty="0" smtClean="0"/>
          </a:p>
          <a:p>
            <a:pPr>
              <a:buFont typeface="Arial" pitchFamily="34" charset="0"/>
              <a:buChar char="•"/>
            </a:pPr>
            <a:r>
              <a:rPr lang="de-DE" sz="1050" b="0" u="sng" baseline="0" dirty="0" smtClean="0"/>
              <a:t>Erarbeitung Lösungsstrategie und Lösung</a:t>
            </a:r>
            <a:r>
              <a:rPr lang="de-DE" sz="1050" b="0" u="none" baseline="0" dirty="0" smtClean="0"/>
              <a:t>: Aufgabe 2-4: </a:t>
            </a:r>
          </a:p>
          <a:p>
            <a:pPr lvl="1">
              <a:buFont typeface="Arial" pitchFamily="34" charset="0"/>
              <a:buChar char="•"/>
            </a:pPr>
            <a:r>
              <a:rPr lang="de-DE" sz="1050" b="0" u="none" baseline="0" dirty="0" smtClean="0"/>
              <a:t>Wiederholung Begriffe Griechenland, </a:t>
            </a:r>
            <a:r>
              <a:rPr lang="de-DE" sz="1050" b="0" u="none" baseline="0" dirty="0" err="1" smtClean="0"/>
              <a:t>tw</a:t>
            </a:r>
            <a:r>
              <a:rPr lang="de-DE" sz="1050" b="0" u="none" baseline="0" dirty="0" smtClean="0"/>
              <a:t>. Ägypten</a:t>
            </a:r>
          </a:p>
          <a:p>
            <a:pPr lvl="1">
              <a:buFont typeface="Arial" pitchFamily="34" charset="0"/>
              <a:buChar char="•"/>
            </a:pPr>
            <a:r>
              <a:rPr lang="de-DE" sz="1050" b="0" u="none" baseline="0" dirty="0" smtClean="0"/>
              <a:t>Erarbeitung Methode: Definition von Oberbegriffen und Strukturierung</a:t>
            </a:r>
          </a:p>
          <a:p>
            <a:pPr lvl="1">
              <a:buFont typeface="Arial" pitchFamily="34" charset="0"/>
              <a:buChar char="•"/>
            </a:pPr>
            <a:r>
              <a:rPr lang="de-DE" sz="1050" b="0" u="none" baseline="0" dirty="0" smtClean="0"/>
              <a:t>Verfassen eines darstellenden Textes</a:t>
            </a:r>
          </a:p>
          <a:p>
            <a:pPr lvl="1">
              <a:buFont typeface="Arial" pitchFamily="34" charset="0"/>
              <a:buNone/>
            </a:pPr>
            <a:endParaRPr lang="de-DE" sz="1050" b="0" u="none" baseline="0" dirty="0" smtClean="0"/>
          </a:p>
          <a:p>
            <a:pPr>
              <a:buFont typeface="Arial" pitchFamily="34" charset="0"/>
              <a:buChar char="•"/>
            </a:pPr>
            <a:r>
              <a:rPr lang="de-DE" sz="1050" b="0" u="sng" baseline="0" dirty="0" smtClean="0"/>
              <a:t>Ergebnis/Integrationsphase</a:t>
            </a:r>
            <a:r>
              <a:rPr lang="de-DE" sz="1050" b="0" u="none" baseline="0" dirty="0" smtClean="0"/>
              <a:t>: Aufgabe 4-5</a:t>
            </a:r>
          </a:p>
          <a:p>
            <a:pPr lvl="1">
              <a:buFont typeface="Arial" pitchFamily="34" charset="0"/>
              <a:buChar char="•"/>
            </a:pPr>
            <a:r>
              <a:rPr lang="de-DE" sz="1050" b="0" u="none" baseline="0" dirty="0" smtClean="0"/>
              <a:t>Ergebnisse evaluieren (Schüler - Lehrkraft)</a:t>
            </a:r>
          </a:p>
          <a:p>
            <a:pPr lvl="1">
              <a:buFont typeface="Arial" pitchFamily="34" charset="0"/>
              <a:buChar char="•"/>
            </a:pPr>
            <a:endParaRPr lang="de-DE" sz="1050" b="0" u="none" baseline="0" dirty="0" smtClean="0"/>
          </a:p>
          <a:p>
            <a:pPr>
              <a:buFont typeface="Arial" pitchFamily="34" charset="0"/>
              <a:buChar char="•"/>
            </a:pPr>
            <a:endParaRPr lang="de-DE" sz="1050" b="0" u="none" baseline="0" dirty="0" smtClean="0"/>
          </a:p>
          <a:p>
            <a:pPr>
              <a:buFont typeface="Arial" pitchFamily="34" charset="0"/>
              <a:buNone/>
            </a:pPr>
            <a:r>
              <a:rPr lang="de-DE" sz="1050" b="1" u="sng" dirty="0" smtClean="0"/>
              <a:t>Lernaufgabe:</a:t>
            </a:r>
            <a:endParaRPr lang="de-DE" sz="1050" dirty="0" smtClean="0"/>
          </a:p>
          <a:p>
            <a:pPr>
              <a:buFont typeface="Arial" pitchFamily="34" charset="0"/>
              <a:buChar char="•"/>
            </a:pPr>
            <a:r>
              <a:rPr lang="de-DE" sz="1050" dirty="0" smtClean="0"/>
              <a:t>Klare</a:t>
            </a:r>
            <a:r>
              <a:rPr lang="de-DE" sz="1050" baseline="0" dirty="0" smtClean="0"/>
              <a:t> Zielbeschreibung</a:t>
            </a:r>
          </a:p>
          <a:p>
            <a:pPr>
              <a:buFont typeface="Arial" pitchFamily="34" charset="0"/>
              <a:buChar char="•"/>
            </a:pPr>
            <a:r>
              <a:rPr lang="de-DE" sz="1050" baseline="0" dirty="0" smtClean="0"/>
              <a:t>Motivation</a:t>
            </a:r>
          </a:p>
          <a:p>
            <a:pPr>
              <a:buFont typeface="Arial" pitchFamily="34" charset="0"/>
              <a:buChar char="•"/>
            </a:pPr>
            <a:r>
              <a:rPr lang="de-DE" sz="1050" baseline="0" dirty="0" smtClean="0"/>
              <a:t>Relevanz – nicht nur für die Geschichte, auch für die Gegenwart und alle Fächer</a:t>
            </a:r>
          </a:p>
          <a:p>
            <a:pPr>
              <a:buFont typeface="Arial" pitchFamily="34" charset="0"/>
              <a:buChar char="•"/>
            </a:pPr>
            <a:r>
              <a:rPr lang="de-DE" sz="1050" baseline="0" dirty="0" smtClean="0"/>
              <a:t>Vernetzung</a:t>
            </a:r>
          </a:p>
          <a:p>
            <a:pPr lvl="1">
              <a:buFont typeface="Arial" pitchFamily="34" charset="0"/>
              <a:buChar char="•"/>
            </a:pPr>
            <a:r>
              <a:rPr lang="de-DE" sz="1050" baseline="0" dirty="0" smtClean="0"/>
              <a:t> mit Alltagswissen und Vorwissen zu Ägypten</a:t>
            </a:r>
          </a:p>
          <a:p>
            <a:pPr lvl="1">
              <a:buFont typeface="Arial" pitchFamily="34" charset="0"/>
              <a:buChar char="•"/>
            </a:pPr>
            <a:r>
              <a:rPr lang="de-DE" sz="1050" baseline="0" dirty="0" smtClean="0"/>
              <a:t>Wiederholung Begriffskompetenz</a:t>
            </a:r>
          </a:p>
          <a:p>
            <a:pPr>
              <a:buFont typeface="Arial" pitchFamily="34" charset="0"/>
              <a:buChar char="•"/>
            </a:pPr>
            <a:endParaRPr lang="de-DE" sz="1050" baseline="0" dirty="0" smtClean="0"/>
          </a:p>
          <a:p>
            <a:pPr>
              <a:buFont typeface="Arial" pitchFamily="34" charset="0"/>
              <a:buChar char="•"/>
            </a:pPr>
            <a:r>
              <a:rPr lang="de-DE" sz="1050" baseline="0" dirty="0" smtClean="0"/>
              <a:t>aufgabengleiche Differenzierung: </a:t>
            </a:r>
          </a:p>
          <a:p>
            <a:pPr lvl="1">
              <a:buFont typeface="Arial" pitchFamily="34" charset="0"/>
              <a:buChar char="•"/>
            </a:pPr>
            <a:r>
              <a:rPr lang="de-DE" sz="1050" baseline="0" dirty="0" smtClean="0"/>
              <a:t>Aufgabenstellungen sind allen Lernern zugänglich</a:t>
            </a:r>
          </a:p>
          <a:p>
            <a:pPr lvl="1">
              <a:buFont typeface="Arial" pitchFamily="34" charset="0"/>
              <a:buChar char="•"/>
            </a:pPr>
            <a:r>
              <a:rPr lang="de-DE" sz="1050" baseline="0" dirty="0" smtClean="0"/>
              <a:t>Lerner können unterschiedliches Niveau erreichen</a:t>
            </a:r>
          </a:p>
          <a:p>
            <a:pPr lvl="1">
              <a:buFont typeface="Arial" pitchFamily="34" charset="0"/>
              <a:buChar char="•"/>
            </a:pPr>
            <a:endParaRPr lang="de-DE" sz="1050" baseline="0" dirty="0" smtClean="0"/>
          </a:p>
          <a:p>
            <a:pPr lvl="0">
              <a:buFont typeface="Arial" pitchFamily="34" charset="0"/>
              <a:buChar char="•"/>
            </a:pPr>
            <a:r>
              <a:rPr lang="de-DE" sz="1050" baseline="0" dirty="0" smtClean="0"/>
              <a:t>Beachtung unterschiedlicher Lerntempi: fehlt bisher</a:t>
            </a:r>
          </a:p>
          <a:p>
            <a:pPr>
              <a:buFont typeface="Arial" pitchFamily="34" charset="0"/>
              <a:buChar char="•"/>
            </a:pPr>
            <a:endParaRPr lang="de-DE" sz="1050" dirty="0" smtClean="0"/>
          </a:p>
          <a:p>
            <a:pPr>
              <a:buFont typeface="Arial" pitchFamily="34" charset="0"/>
              <a:buChar char="•"/>
            </a:pPr>
            <a:r>
              <a:rPr lang="de-DE" sz="1050" dirty="0" smtClean="0"/>
              <a:t>eine einfache Selbstevaluation am Ende</a:t>
            </a:r>
          </a:p>
          <a:p>
            <a:pPr>
              <a:buFont typeface="Arial" pitchFamily="34" charset="0"/>
              <a:buChar char="•"/>
            </a:pPr>
            <a:endParaRPr lang="de-DE" sz="1050" dirty="0" smtClean="0"/>
          </a:p>
          <a:p>
            <a:pPr>
              <a:buFont typeface="Arial" pitchFamily="34" charset="0"/>
              <a:buChar char="•"/>
            </a:pPr>
            <a:r>
              <a:rPr lang="de-DE" sz="1050" baseline="0" dirty="0" smtClean="0">
                <a:sym typeface="Wingdings" pitchFamily="2" charset="2"/>
              </a:rPr>
              <a:t>Die </a:t>
            </a:r>
            <a:r>
              <a:rPr lang="de-DE" sz="1050" baseline="0" dirty="0" smtClean="0">
                <a:sym typeface="Wingdings" pitchFamily="2" charset="2"/>
              </a:rPr>
              <a:t>Lernaufgaben liegen auch im Word-Format vor</a:t>
            </a:r>
          </a:p>
          <a:p>
            <a:pPr>
              <a:buFont typeface="Arial" pitchFamily="34" charset="0"/>
              <a:buChar char="•"/>
            </a:pPr>
            <a:r>
              <a:rPr lang="de-DE" sz="1050" baseline="0" dirty="0" smtClean="0">
                <a:sym typeface="Wingdings" pitchFamily="2" charset="2"/>
              </a:rPr>
              <a:t>Formatierung ist für den Arbeitsunterricht angepasst</a:t>
            </a:r>
          </a:p>
          <a:p>
            <a:pPr>
              <a:buFont typeface="Arial" pitchFamily="34" charset="0"/>
              <a:buChar char="•"/>
            </a:pPr>
            <a:r>
              <a:rPr lang="de-DE" sz="1050" baseline="0" dirty="0" smtClean="0">
                <a:sym typeface="Wingdings" pitchFamily="2" charset="2"/>
              </a:rPr>
              <a:t>Man kann sie im Arbeitsunterricht einsetzen: Einstieg, Erarbeitung, Ergebnis</a:t>
            </a: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37</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buFont typeface="Arial" pitchFamily="34" charset="0"/>
              <a:buNone/>
            </a:pP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38</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buFont typeface="Arial" pitchFamily="34" charset="0"/>
              <a:buNone/>
            </a:pP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39</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buFont typeface="Arial" pitchFamily="34" charset="0"/>
              <a:buNone/>
            </a:pPr>
            <a:endParaRPr lang="de-DE" b="1" baseline="0" dirty="0" smtClean="0"/>
          </a:p>
          <a:p>
            <a:pPr lvl="0">
              <a:buFont typeface="Arial" pitchFamily="34" charset="0"/>
              <a:buNone/>
            </a:pPr>
            <a:r>
              <a:rPr lang="de-DE" b="1" baseline="0" dirty="0" smtClean="0"/>
              <a:t>Zur Theorie der Fragekompetenz:</a:t>
            </a:r>
          </a:p>
          <a:p>
            <a:pPr lvl="0">
              <a:buFont typeface="Arial" pitchFamily="34" charset="0"/>
              <a:buNone/>
            </a:pPr>
            <a:r>
              <a:rPr lang="de-DE" b="0" baseline="0" dirty="0" smtClean="0"/>
              <a:t>„Was ist Fragekompetenz?“: Zusammenstellung aus ZPG II, auf diesem Serverplatz noch einmal aufgeführt</a:t>
            </a:r>
          </a:p>
          <a:p>
            <a:pPr lvl="0">
              <a:buFont typeface="Arial" pitchFamily="34" charset="0"/>
              <a:buNone/>
            </a:pPr>
            <a:endParaRPr lang="de-DE" b="0" baseline="0" dirty="0" smtClean="0"/>
          </a:p>
          <a:p>
            <a:pPr lvl="0">
              <a:buFont typeface="Arial" pitchFamily="34" charset="0"/>
              <a:buNone/>
            </a:pPr>
            <a:r>
              <a:rPr lang="de-DE" b="1" baseline="0" dirty="0" smtClean="0">
                <a:solidFill>
                  <a:srgbClr val="FF0000"/>
                </a:solidFill>
              </a:rPr>
              <a:t>-klick- </a:t>
            </a:r>
          </a:p>
          <a:p>
            <a:pPr lvl="0">
              <a:buFont typeface="Arial" pitchFamily="34" charset="0"/>
              <a:buNone/>
            </a:pPr>
            <a:r>
              <a:rPr lang="de-DE" b="1" baseline="0" dirty="0" smtClean="0"/>
              <a:t>Weitere Informationen zur Fragekompetenz</a:t>
            </a:r>
          </a:p>
          <a:p>
            <a:pPr lvl="0">
              <a:buFont typeface="Arial" pitchFamily="34" charset="0"/>
              <a:buNone/>
            </a:pPr>
            <a:r>
              <a:rPr lang="de-DE" b="0" baseline="0" dirty="0" smtClean="0"/>
              <a:t>http://lehrerfortbildung-bw.de/faecher/geschichte/gym/fb2/index.htm </a:t>
            </a:r>
          </a:p>
          <a:p>
            <a:pPr lvl="0">
              <a:buFont typeface="Arial" pitchFamily="34" charset="0"/>
              <a:buNone/>
            </a:pPr>
            <a:r>
              <a:rPr lang="de-DE" b="0" baseline="0" dirty="0" smtClean="0"/>
              <a:t>http://lehrerfortbildung-bw.de/faecher/geschichte/gym/fb5/index.htm</a:t>
            </a:r>
          </a:p>
        </p:txBody>
      </p:sp>
      <p:sp>
        <p:nvSpPr>
          <p:cNvPr id="4" name="Foliennummernplatzhalter 3"/>
          <p:cNvSpPr>
            <a:spLocks noGrp="1"/>
          </p:cNvSpPr>
          <p:nvPr>
            <p:ph type="sldNum" sz="quarter" idx="10"/>
          </p:nvPr>
        </p:nvSpPr>
        <p:spPr/>
        <p:txBody>
          <a:bodyPr/>
          <a:lstStyle/>
          <a:p>
            <a:fld id="{702C5DCB-8CB4-40AB-AAA1-776E621D43C7}" type="slidenum">
              <a:rPr lang="de-DE" smtClean="0"/>
              <a:pPr/>
              <a:t>4</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buFont typeface="Arial" pitchFamily="34" charset="0"/>
              <a:buNone/>
            </a:pP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40</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buFont typeface="Arial" pitchFamily="34" charset="0"/>
              <a:buNone/>
            </a:pP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41</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dirty="0" smtClean="0"/>
              <a:t>Insgesamt</a:t>
            </a:r>
            <a:r>
              <a:rPr lang="de-DE" baseline="0" dirty="0" smtClean="0"/>
              <a:t> 34 Punkte, also ein gutes Drittel für die Strukturierungsleistung (einschließlich zusätzlichem Sachwissen </a:t>
            </a:r>
            <a:r>
              <a:rPr lang="de-DE" baseline="0" dirty="0" smtClean="0">
                <a:sym typeface="Wingdings" pitchFamily="2" charset="2"/>
              </a:rPr>
              <a:t> 4.)</a:t>
            </a:r>
          </a:p>
          <a:p>
            <a:pPr>
              <a:buFont typeface="Arial" pitchFamily="34" charset="0"/>
              <a:buChar char="•"/>
            </a:pPr>
            <a:r>
              <a:rPr lang="de-DE" baseline="0" dirty="0" smtClean="0">
                <a:sym typeface="Wingdings" pitchFamily="2" charset="2"/>
              </a:rPr>
              <a:t>Aufgabe 2 und 3: Wissen, einmal als Schaubild, einmal als Text darzustellen</a:t>
            </a:r>
          </a:p>
          <a:p>
            <a:pPr>
              <a:buFont typeface="Arial" pitchFamily="34" charset="0"/>
              <a:buChar char="•"/>
            </a:pPr>
            <a:r>
              <a:rPr lang="de-DE" baseline="0" dirty="0" smtClean="0">
                <a:sym typeface="Wingdings" pitchFamily="2" charset="2"/>
              </a:rPr>
              <a:t>Aufgabe 4: Sachurteil </a:t>
            </a:r>
          </a:p>
        </p:txBody>
      </p:sp>
      <p:sp>
        <p:nvSpPr>
          <p:cNvPr id="4" name="Foliennummernplatzhalter 3"/>
          <p:cNvSpPr>
            <a:spLocks noGrp="1"/>
          </p:cNvSpPr>
          <p:nvPr>
            <p:ph type="sldNum" sz="quarter" idx="10"/>
          </p:nvPr>
        </p:nvSpPr>
        <p:spPr/>
        <p:txBody>
          <a:bodyPr/>
          <a:lstStyle/>
          <a:p>
            <a:fld id="{702C5DCB-8CB4-40AB-AAA1-776E621D43C7}" type="slidenum">
              <a:rPr lang="de-DE" smtClean="0"/>
              <a:pPr/>
              <a:t>42</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baseline="0" dirty="0" smtClean="0">
                <a:sym typeface="Wingdings" pitchFamily="2" charset="2"/>
              </a:rPr>
              <a:t>Tabelle zu Aufgabe 1</a:t>
            </a:r>
          </a:p>
        </p:txBody>
      </p:sp>
      <p:sp>
        <p:nvSpPr>
          <p:cNvPr id="4" name="Foliennummernplatzhalter 3"/>
          <p:cNvSpPr>
            <a:spLocks noGrp="1"/>
          </p:cNvSpPr>
          <p:nvPr>
            <p:ph type="sldNum" sz="quarter" idx="10"/>
          </p:nvPr>
        </p:nvSpPr>
        <p:spPr/>
        <p:txBody>
          <a:bodyPr/>
          <a:lstStyle/>
          <a:p>
            <a:fld id="{702C5DCB-8CB4-40AB-AAA1-776E621D43C7}" type="slidenum">
              <a:rPr lang="de-DE" smtClean="0"/>
              <a:pPr/>
              <a:t>43</a:t>
            </a:fld>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buFont typeface="Arial" pitchFamily="34" charset="0"/>
              <a:buNone/>
            </a:pP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44</a:t>
            </a:fld>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buFont typeface="Arial" pitchFamily="34" charset="0"/>
              <a:buNone/>
            </a:pP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45</a:t>
            </a:fld>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buFont typeface="Arial" pitchFamily="34" charset="0"/>
              <a:buNone/>
            </a:pPr>
            <a:endParaRPr lang="de-DE" sz="105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46</a:t>
            </a:fld>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702C5DCB-8CB4-40AB-AAA1-776E621D43C7}" type="slidenum">
              <a:rPr lang="de-DE" smtClean="0"/>
              <a:pPr/>
              <a:t>47</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buFont typeface="Arial" pitchFamily="34" charset="0"/>
              <a:buNone/>
            </a:pPr>
            <a:r>
              <a:rPr lang="de-DE" b="0" baseline="0" dirty="0" smtClean="0"/>
              <a:t>Wenn Sie die ZPG-Fortbildung zum neuen Abiturformat besucht haben, erinnern Sie sich vielleicht noch an den Hund Larry </a:t>
            </a:r>
            <a:r>
              <a:rPr lang="de-DE" b="0" baseline="0" dirty="0" smtClean="0">
                <a:sym typeface="Wingdings" pitchFamily="2" charset="2"/>
              </a:rPr>
              <a:t> Zitat Folie</a:t>
            </a:r>
            <a:endParaRPr lang="de-DE" b="0"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buFont typeface="Arial" pitchFamily="34" charset="0"/>
              <a:buNone/>
            </a:pPr>
            <a:r>
              <a:rPr lang="de-DE" b="0" baseline="0" dirty="0" smtClean="0"/>
              <a:t>Sachkompetenz meint also Begriffs- und Strukturierungskompetenz, wie es auch das Kompetenzmodell historischen Denkens der FUER-Gruppe (Förderung und Entwicklung von reflektiertem Geschichtsbewusstsein) um Prof. Waltraud Schreiber, Katholische Universität Eichstätt, ausweist.</a:t>
            </a:r>
          </a:p>
          <a:p>
            <a:pPr lvl="0">
              <a:buFont typeface="Arial" pitchFamily="34" charset="0"/>
              <a:buNone/>
            </a:pPr>
            <a:endParaRPr lang="de-DE" b="0" baseline="0" dirty="0" smtClean="0"/>
          </a:p>
          <a:p>
            <a:pPr lvl="0">
              <a:buFont typeface="Arial" pitchFamily="34" charset="0"/>
              <a:buNone/>
            </a:pPr>
            <a:r>
              <a:rPr lang="de-DE" b="1" baseline="0" dirty="0" smtClean="0"/>
              <a:t>Weitere Ausführungen zur Sachkompetenz:</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dirty="0" smtClean="0">
                <a:solidFill>
                  <a:schemeClr val="accent2">
                    <a:lumMod val="50000"/>
                  </a:schemeClr>
                </a:solidFill>
              </a:rPr>
              <a:t>http://lehrerfortbildung-bw.de/faecher/geschichte/gym/fb4/3_darstellen/ (</a:t>
            </a:r>
            <a:r>
              <a:rPr lang="de-DE" sz="1200" dirty="0" smtClean="0">
                <a:solidFill>
                  <a:schemeClr val="accent2">
                    <a:lumMod val="50000"/>
                  </a:schemeClr>
                </a:solidFill>
                <a:sym typeface="Wingdings" pitchFamily="2" charset="2"/>
              </a:rPr>
              <a:t>Aufgabentypus: Darstellen)</a:t>
            </a:r>
          </a:p>
          <a:p>
            <a:pPr lvl="0">
              <a:buFont typeface="Arial" pitchFamily="34" charset="0"/>
              <a:buNone/>
            </a:pPr>
            <a:r>
              <a:rPr lang="de-DE" sz="1200" dirty="0" smtClean="0">
                <a:solidFill>
                  <a:schemeClr val="accent2">
                    <a:lumMod val="50000"/>
                  </a:schemeClr>
                </a:solidFill>
              </a:rPr>
              <a:t>http://lehrerfortbildung- bw.de/</a:t>
            </a:r>
            <a:r>
              <a:rPr lang="de-DE" sz="1200" dirty="0" err="1" smtClean="0">
                <a:solidFill>
                  <a:schemeClr val="accent2">
                    <a:lumMod val="50000"/>
                  </a:schemeClr>
                </a:solidFill>
              </a:rPr>
              <a:t>faecher</a:t>
            </a:r>
            <a:r>
              <a:rPr lang="de-DE" sz="1200" dirty="0" smtClean="0">
                <a:solidFill>
                  <a:schemeClr val="accent2">
                    <a:lumMod val="50000"/>
                  </a:schemeClr>
                </a:solidFill>
              </a:rPr>
              <a:t>/</a:t>
            </a:r>
            <a:r>
              <a:rPr lang="de-DE" sz="1200" dirty="0" err="1" smtClean="0">
                <a:solidFill>
                  <a:schemeClr val="accent2">
                    <a:lumMod val="50000"/>
                  </a:schemeClr>
                </a:solidFill>
              </a:rPr>
              <a:t>geschichte</a:t>
            </a:r>
            <a:r>
              <a:rPr lang="de-DE" sz="1200" dirty="0" smtClean="0">
                <a:solidFill>
                  <a:schemeClr val="accent2">
                    <a:lumMod val="50000"/>
                  </a:schemeClr>
                </a:solidFill>
              </a:rPr>
              <a:t>/</a:t>
            </a:r>
            <a:r>
              <a:rPr lang="de-DE" sz="1200" dirty="0" err="1" smtClean="0">
                <a:solidFill>
                  <a:schemeClr val="accent2">
                    <a:lumMod val="50000"/>
                  </a:schemeClr>
                </a:solidFill>
              </a:rPr>
              <a:t>gym</a:t>
            </a:r>
            <a:r>
              <a:rPr lang="de-DE" sz="1200" dirty="0" smtClean="0">
                <a:solidFill>
                  <a:schemeClr val="accent2">
                    <a:lumMod val="50000"/>
                  </a:schemeClr>
                </a:solidFill>
              </a:rPr>
              <a:t>/fb5/</a:t>
            </a:r>
            <a:r>
              <a:rPr lang="de-DE" sz="1200" dirty="0" err="1" smtClean="0">
                <a:solidFill>
                  <a:schemeClr val="accent2">
                    <a:lumMod val="50000"/>
                  </a:schemeClr>
                </a:solidFill>
              </a:rPr>
              <a:t>training</a:t>
            </a:r>
            <a:r>
              <a:rPr lang="de-DE" sz="1200" dirty="0" smtClean="0">
                <a:solidFill>
                  <a:schemeClr val="accent2">
                    <a:lumMod val="50000"/>
                  </a:schemeClr>
                </a:solidFill>
              </a:rPr>
              <a:t>/</a:t>
            </a:r>
            <a:r>
              <a:rPr lang="de-DE" sz="1200" dirty="0" err="1" smtClean="0">
                <a:solidFill>
                  <a:schemeClr val="accent2">
                    <a:lumMod val="50000"/>
                  </a:schemeClr>
                </a:solidFill>
              </a:rPr>
              <a:t>sach</a:t>
            </a:r>
            <a:r>
              <a:rPr lang="de-DE" sz="1200" dirty="0" smtClean="0">
                <a:solidFill>
                  <a:schemeClr val="accent2">
                    <a:lumMod val="50000"/>
                  </a:schemeClr>
                </a:solidFill>
              </a:rPr>
              <a:t> (Aufgabentypus:</a:t>
            </a:r>
            <a:r>
              <a:rPr lang="de-DE" sz="1200" baseline="0" dirty="0" smtClean="0">
                <a:solidFill>
                  <a:schemeClr val="accent2">
                    <a:lumMod val="50000"/>
                  </a:schemeClr>
                </a:solidFill>
              </a:rPr>
              <a:t> Darstellen)</a:t>
            </a:r>
            <a:endParaRPr lang="de-DE" b="0"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smtClean="0"/>
              <a:t>Differenzierung und Individualisierung haben wir ebenfalls schon mehrmals diskutiert</a:t>
            </a:r>
          </a:p>
          <a:p>
            <a:endParaRPr lang="de-DE" baseline="0" dirty="0" smtClean="0"/>
          </a:p>
          <a:p>
            <a:r>
              <a:rPr lang="de-DE" baseline="0" dirty="0" smtClean="0"/>
              <a:t>In Kürze noch einmal die Grundlagen individualisierten Lernens:</a:t>
            </a:r>
          </a:p>
          <a:p>
            <a:endParaRPr lang="de-DE" baseline="0" dirty="0" smtClean="0"/>
          </a:p>
          <a:p>
            <a:pPr>
              <a:buFont typeface="Arial" pitchFamily="34" charset="0"/>
              <a:buChar char="•"/>
            </a:pPr>
            <a:r>
              <a:rPr lang="de-DE" baseline="0" dirty="0" smtClean="0"/>
              <a:t>Lernen ist ein je individueller Konstruktionsprozess von Wissen, der auf je individuellen Wegen verläuft</a:t>
            </a:r>
          </a:p>
          <a:p>
            <a:pPr>
              <a:buFont typeface="Arial" pitchFamily="34" charset="0"/>
              <a:buChar char="•"/>
            </a:pPr>
            <a:r>
              <a:rPr lang="de-DE" baseline="0" dirty="0" smtClean="0"/>
              <a:t>Individualisierter Unterricht berücksichtigt die individuellen Voraussetzungen und Bedingungen erfolgreichen Lernens, also (</a:t>
            </a:r>
            <a:r>
              <a:rPr lang="de-DE" baseline="0" dirty="0" smtClean="0">
                <a:sym typeface="Wingdings" pitchFamily="2" charset="2"/>
              </a:rPr>
              <a:t> Folie)</a:t>
            </a:r>
          </a:p>
          <a:p>
            <a:pPr>
              <a:buFont typeface="Arial" pitchFamily="34" charset="0"/>
              <a:buChar char="•"/>
            </a:pPr>
            <a:endParaRPr lang="de-DE" baseline="0" dirty="0" smtClean="0">
              <a:sym typeface="Wingdings" pitchFamily="2" charset="2"/>
            </a:endParaRPr>
          </a:p>
          <a:p>
            <a:pPr>
              <a:buFont typeface="Arial" pitchFamily="34" charset="0"/>
              <a:buChar char="•"/>
            </a:pPr>
            <a:r>
              <a:rPr lang="de-DE" baseline="0" dirty="0" smtClean="0">
                <a:sym typeface="Wingdings" pitchFamily="2" charset="2"/>
              </a:rPr>
              <a:t>und passt Aufgaben an ( Folie)</a:t>
            </a:r>
            <a:endParaRPr lang="de-DE" baseline="0" dirty="0" smtClean="0"/>
          </a:p>
          <a:p>
            <a:pPr>
              <a:buFont typeface="Arial" pitchFamily="34" charset="0"/>
              <a:buChar char="•"/>
            </a:pPr>
            <a:endParaRPr lang="de-DE" baseline="0" dirty="0" smtClean="0"/>
          </a:p>
          <a:p>
            <a:pPr>
              <a:buFont typeface="Arial" pitchFamily="34" charset="0"/>
              <a:buChar char="•"/>
            </a:pPr>
            <a:endParaRPr lang="de-DE" baseline="0" dirty="0" smtClean="0"/>
          </a:p>
          <a:p>
            <a:pPr lvl="1">
              <a:buFont typeface="Arial" pitchFamily="34" charset="0"/>
              <a:buChar char="•"/>
            </a:pP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a:buFont typeface="Arial" pitchFamily="34" charset="0"/>
              <a:buChar char="•"/>
            </a:pPr>
            <a:r>
              <a:rPr lang="de-DE" sz="1000" baseline="0" dirty="0" smtClean="0"/>
              <a:t>Es gibt keine Vorgaben, wie individuell gelingendes Lernen aussieht</a:t>
            </a:r>
          </a:p>
          <a:p>
            <a:pPr>
              <a:buFont typeface="Arial" pitchFamily="34" charset="0"/>
              <a:buNone/>
            </a:pPr>
            <a:endParaRPr lang="de-DE" sz="1000" baseline="0" dirty="0" smtClean="0"/>
          </a:p>
          <a:p>
            <a:pPr>
              <a:buFont typeface="Arial" pitchFamily="34" charset="0"/>
              <a:buChar char="•"/>
            </a:pPr>
            <a:r>
              <a:rPr lang="de-DE" sz="1000" baseline="0" dirty="0" smtClean="0"/>
              <a:t>(1) Wichtig: </a:t>
            </a:r>
            <a:r>
              <a:rPr lang="de-DE" sz="1000" b="1" baseline="0" dirty="0" smtClean="0"/>
              <a:t>Passung von Lernangebot und Lerner </a:t>
            </a:r>
          </a:p>
          <a:p>
            <a:pPr>
              <a:buFont typeface="Arial" pitchFamily="34" charset="0"/>
              <a:buChar char="•"/>
            </a:pPr>
            <a:endParaRPr lang="de-DE" sz="1000" b="0" baseline="0" dirty="0" smtClean="0"/>
          </a:p>
          <a:p>
            <a:pPr>
              <a:buFont typeface="Arial" pitchFamily="34" charset="0"/>
              <a:buChar char="•"/>
            </a:pPr>
            <a:r>
              <a:rPr lang="de-DE" sz="1000" b="0" baseline="0" dirty="0" smtClean="0"/>
              <a:t>(2) Ein hohes Maß an selbständigem Umgang mit Materialien und Methoden muss nicht zum Lerner passen</a:t>
            </a:r>
          </a:p>
          <a:p>
            <a:pPr lvl="1">
              <a:buFont typeface="Arial" pitchFamily="34" charset="0"/>
              <a:buChar char="•"/>
            </a:pPr>
            <a:r>
              <a:rPr lang="de-DE" sz="1000" b="0" baseline="0" dirty="0" smtClean="0"/>
              <a:t>evtl. bewältigt er diese Anforderung nicht</a:t>
            </a:r>
          </a:p>
          <a:p>
            <a:pPr lvl="1">
              <a:buFont typeface="Arial" pitchFamily="34" charset="0"/>
              <a:buChar char="•"/>
            </a:pPr>
            <a:r>
              <a:rPr lang="de-DE" sz="1000" b="0" baseline="0" dirty="0" smtClean="0"/>
              <a:t>oder er will sie nicht  - warum soll ich mir nicht von einem Lehrer etwas erklären lassen? D.h. noch lange nicht, dass ich Wissen passiv konsumiere, es ist lediglich eine andere </a:t>
            </a:r>
            <a:r>
              <a:rPr lang="de-DE" sz="1000" b="0" baseline="0" dirty="0" err="1" smtClean="0"/>
              <a:t>Lernform</a:t>
            </a:r>
            <a:endParaRPr lang="de-DE" sz="1000" b="0" baseline="0" dirty="0" smtClean="0"/>
          </a:p>
          <a:p>
            <a:pPr lvl="1">
              <a:buFont typeface="Arial" pitchFamily="34" charset="0"/>
              <a:buChar char="•"/>
            </a:pPr>
            <a:endParaRPr lang="de-DE" sz="1000" b="0" baseline="0" dirty="0" smtClean="0"/>
          </a:p>
          <a:p>
            <a:pPr lvl="0">
              <a:buFont typeface="Arial" pitchFamily="34" charset="0"/>
              <a:buChar char="•"/>
            </a:pPr>
            <a:r>
              <a:rPr lang="de-DE" sz="1000" b="0" baseline="0" dirty="0" smtClean="0"/>
              <a:t>(3 und 4) Aufgaben müssen Differenzierung auch nicht immer vorwegnehmen</a:t>
            </a:r>
          </a:p>
          <a:p>
            <a:pPr lvl="1">
              <a:buFont typeface="Arial" pitchFamily="34" charset="0"/>
              <a:buChar char="•"/>
            </a:pPr>
            <a:r>
              <a:rPr lang="de-DE" sz="1000" b="0" baseline="0" dirty="0" smtClean="0"/>
              <a:t>Aufgaben können Lernformen zuweisen oder anbieten</a:t>
            </a:r>
          </a:p>
          <a:p>
            <a:pPr lvl="1">
              <a:buFont typeface="Arial" pitchFamily="34" charset="0"/>
              <a:buChar char="•"/>
            </a:pPr>
            <a:r>
              <a:rPr lang="de-DE" sz="1000" b="0" baseline="0" dirty="0" smtClean="0"/>
              <a:t>Eine einheitliche Aufgabe für alle kann aber auch so gestaltet sein, dass Ergebnisse auf unterschiedlichen Niveaus erzielt werden können.</a:t>
            </a:r>
          </a:p>
          <a:p>
            <a:pPr lvl="1">
              <a:buFont typeface="Arial" pitchFamily="34" charset="0"/>
              <a:buChar char="•"/>
            </a:pPr>
            <a:endParaRPr lang="de-DE" sz="1000" b="0" baseline="0" dirty="0" smtClean="0"/>
          </a:p>
          <a:p>
            <a:pPr lvl="0">
              <a:buFont typeface="Arial" pitchFamily="34" charset="0"/>
              <a:buChar char="•"/>
            </a:pPr>
            <a:r>
              <a:rPr lang="de-DE" sz="1000" b="0" baseline="0" dirty="0" smtClean="0"/>
              <a:t>(5) In beiden Fällen müssen Lehrer auf individuelles Arbeiten reagieren, z.B.</a:t>
            </a:r>
          </a:p>
          <a:p>
            <a:pPr lvl="1">
              <a:buFont typeface="Arial" pitchFamily="34" charset="0"/>
              <a:buChar char="•"/>
            </a:pPr>
            <a:r>
              <a:rPr lang="de-DE" sz="1000" b="0" baseline="0" dirty="0" smtClean="0"/>
              <a:t>Lerntempo (Zusatzaufgaben oder Einforderung einer größeren Verarbeitungstiefe)</a:t>
            </a:r>
          </a:p>
          <a:p>
            <a:pPr lvl="1">
              <a:buFont typeface="Arial" pitchFamily="34" charset="0"/>
              <a:buChar char="•"/>
            </a:pPr>
            <a:r>
              <a:rPr lang="de-DE" sz="1000" b="0" baseline="0" dirty="0" smtClean="0"/>
              <a:t>Methodische Schwierigkeiten, Verarbeitungstiefe (Lernhilfen, z.B. auch Kooperation; Instruktion des Lehrers für eine entsprechende Gruppe)</a:t>
            </a:r>
          </a:p>
          <a:p>
            <a:pPr lvl="1">
              <a:buFont typeface="Arial" pitchFamily="34" charset="0"/>
              <a:buChar char="•"/>
            </a:pPr>
            <a:endParaRPr lang="de-DE" sz="1000" b="0" baseline="0" dirty="0" smtClean="0"/>
          </a:p>
          <a:p>
            <a:pPr lvl="0">
              <a:buFont typeface="Arial" pitchFamily="34" charset="0"/>
              <a:buChar char="•"/>
            </a:pPr>
            <a:r>
              <a:rPr lang="de-DE" sz="1000" b="0" baseline="0" dirty="0" smtClean="0"/>
              <a:t>(6) Erfolgreiches Lernen heißt: Neues Wissen in alte Wissensbestände integrieren zu können bzw. alte Wissensbestände umzuarbeiten gemäß der neuen Erkenntnisse</a:t>
            </a:r>
          </a:p>
          <a:p>
            <a:pPr lvl="1">
              <a:buFont typeface="Arial" pitchFamily="34" charset="0"/>
              <a:buChar char="•"/>
            </a:pPr>
            <a:r>
              <a:rPr lang="de-DE" sz="1000" b="0" baseline="0" dirty="0" smtClean="0"/>
              <a:t>alter Wissensbestand muss bekannt sein</a:t>
            </a:r>
          </a:p>
          <a:p>
            <a:pPr lvl="1">
              <a:buFont typeface="Arial" pitchFamily="34" charset="0"/>
              <a:buChar char="•"/>
            </a:pPr>
            <a:r>
              <a:rPr lang="de-DE" sz="1000" b="0" baseline="0" dirty="0" smtClean="0"/>
              <a:t>alter Wissensbestand muss aktiviert und mit Neuem vernetzt werden</a:t>
            </a:r>
          </a:p>
          <a:p>
            <a:pPr lvl="1">
              <a:buFont typeface="Arial" pitchFamily="34" charset="0"/>
              <a:buChar char="•"/>
            </a:pPr>
            <a:endParaRPr lang="de-DE" sz="1000" b="0" baseline="0" dirty="0" smtClean="0"/>
          </a:p>
          <a:p>
            <a:pPr lvl="0">
              <a:buFont typeface="Arial" pitchFamily="34" charset="0"/>
              <a:buChar char="•"/>
            </a:pPr>
            <a:r>
              <a:rPr lang="de-DE" sz="1000" b="0" baseline="0" dirty="0" smtClean="0"/>
              <a:t>(7) </a:t>
            </a:r>
            <a:r>
              <a:rPr lang="de-DE" sz="1100" b="0" baseline="0" dirty="0" smtClean="0"/>
              <a:t>Hattie: „Es kommt darauf an zu verstehen, dass Differenzierung sich mehr auf die Stufen des Lernens bezieht – vom Novizen über den Geübten bis hin zum Experten – statt lediglich unterschiedliche Aktivitäten für unterschiedliche (Gruppen von) Schülerinnen und Schülern anzubieten“ (Lernen sichtbar machen für Lehrpersonen, S. 110)</a:t>
            </a:r>
          </a:p>
          <a:p>
            <a:pPr lvl="1">
              <a:buFont typeface="Arial" pitchFamily="34" charset="0"/>
              <a:buChar char="•"/>
            </a:pPr>
            <a:r>
              <a:rPr lang="de-DE" sz="1000" b="0" baseline="0" dirty="0" err="1" smtClean="0"/>
              <a:t>SuS</a:t>
            </a:r>
            <a:r>
              <a:rPr lang="de-DE" sz="1000" b="0" baseline="0" dirty="0" smtClean="0"/>
              <a:t> sollen auf ihrer erreichten Lernstufe starten und von dort ausgehend Lernfortschritte erzielen (Stufe „1+)</a:t>
            </a:r>
          </a:p>
          <a:p>
            <a:pPr lvl="0">
              <a:buFont typeface="Arial" pitchFamily="34" charset="0"/>
              <a:buChar char="•"/>
            </a:pPr>
            <a:endParaRPr lang="de-DE" sz="1000" b="0" baseline="0" dirty="0" smtClean="0"/>
          </a:p>
          <a:p>
            <a:endParaRPr lang="de-DE" baseline="0" dirty="0" smtClean="0"/>
          </a:p>
          <a:p>
            <a:pPr lvl="1">
              <a:buFont typeface="Arial" pitchFamily="34" charset="0"/>
              <a:buChar char="•"/>
            </a:pP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a:buFont typeface="Arial" pitchFamily="34" charset="0"/>
              <a:buChar char="•"/>
            </a:pPr>
            <a:r>
              <a:rPr lang="de-DE" sz="1000" baseline="0" dirty="0" smtClean="0"/>
              <a:t>Es gibt leider auch keine verbindlichen Begriffe, jeder Autor verwendet Begriffe unterschiedlich</a:t>
            </a:r>
          </a:p>
          <a:p>
            <a:endParaRPr lang="de-DE" sz="1000" baseline="0" dirty="0" smtClean="0"/>
          </a:p>
          <a:p>
            <a:pPr>
              <a:buFont typeface="Arial" pitchFamily="34" charset="0"/>
              <a:buChar char="•"/>
            </a:pPr>
            <a:r>
              <a:rPr lang="de-DE" sz="1000" baseline="0" dirty="0" smtClean="0"/>
              <a:t>Im Vergleich der Begrifflichkeiten lassen sich folgende Definitionen herausarbeiten</a:t>
            </a:r>
          </a:p>
          <a:p>
            <a:pPr>
              <a:buFont typeface="Arial" pitchFamily="34" charset="0"/>
              <a:buChar char="•"/>
            </a:pPr>
            <a:r>
              <a:rPr lang="de-DE" sz="1000" baseline="0" dirty="0" smtClean="0"/>
              <a:t>Im folgenden werden die Begriffe so verwendet</a:t>
            </a:r>
          </a:p>
          <a:p>
            <a:pPr>
              <a:buFont typeface="Arial" pitchFamily="34" charset="0"/>
              <a:buChar char="•"/>
            </a:pPr>
            <a:endParaRPr lang="de-DE" sz="1000" baseline="0" dirty="0" smtClean="0"/>
          </a:p>
          <a:p>
            <a:pPr>
              <a:buFont typeface="Arial" pitchFamily="34" charset="0"/>
              <a:buChar char="•"/>
            </a:pPr>
            <a:r>
              <a:rPr lang="de-DE" sz="1000" baseline="0" dirty="0" smtClean="0"/>
              <a:t>Im Vordergrund steht die </a:t>
            </a:r>
            <a:r>
              <a:rPr lang="de-DE" sz="1000" b="1" baseline="0" dirty="0" smtClean="0"/>
              <a:t>Passung</a:t>
            </a:r>
          </a:p>
          <a:p>
            <a:pPr lvl="0">
              <a:buFont typeface="Arial" pitchFamily="34" charset="0"/>
              <a:buChar char="•"/>
            </a:pPr>
            <a:r>
              <a:rPr lang="de-DE" sz="1000" baseline="0" dirty="0" smtClean="0"/>
              <a:t>von großer Wichtigkeit ist die </a:t>
            </a:r>
            <a:r>
              <a:rPr lang="de-DE" sz="1000" b="1" baseline="0" dirty="0" smtClean="0"/>
              <a:t>Diagnose</a:t>
            </a:r>
            <a:r>
              <a:rPr lang="de-DE" sz="1000" baseline="0" dirty="0" smtClean="0"/>
              <a:t>, ohne die Passung nicht gewährleistet werden kann</a:t>
            </a:r>
          </a:p>
          <a:p>
            <a:pPr lvl="0">
              <a:buFont typeface="Arial" pitchFamily="34" charset="0"/>
              <a:buChar char="•"/>
            </a:pPr>
            <a:r>
              <a:rPr lang="de-DE" sz="1000" baseline="0" dirty="0" smtClean="0"/>
              <a:t>und </a:t>
            </a:r>
            <a:r>
              <a:rPr lang="de-DE" sz="1000" b="1" baseline="0" dirty="0" smtClean="0"/>
              <a:t>systematische Vorgehen </a:t>
            </a:r>
            <a:r>
              <a:rPr lang="de-DE" sz="1000" baseline="0" dirty="0" smtClean="0"/>
              <a:t>meint, dass der Lernfortschritt systematisch angestrebt wird und nicht nur „unterschiedliche Aktivitäten“ angeboten werden</a:t>
            </a:r>
          </a:p>
          <a:p>
            <a:pPr lvl="0">
              <a:buFont typeface="Arial" pitchFamily="34" charset="0"/>
              <a:buChar char="•"/>
            </a:pPr>
            <a:endParaRPr lang="de-DE" sz="1000" baseline="0" dirty="0" smtClean="0"/>
          </a:p>
          <a:p>
            <a:pPr lvl="0">
              <a:buFont typeface="Arial" pitchFamily="34" charset="0"/>
              <a:buChar char="•"/>
            </a:pPr>
            <a:r>
              <a:rPr lang="de-DE" sz="1000" baseline="0" dirty="0" smtClean="0"/>
              <a:t>Unterschied zwischen Individualisierung und Differenzierung ist lediglich der Unterschied zwischen einzelnem S und Gruppe</a:t>
            </a:r>
          </a:p>
          <a:p>
            <a:pPr lvl="0">
              <a:buFont typeface="Arial" pitchFamily="34" charset="0"/>
              <a:buChar char="•"/>
            </a:pPr>
            <a:endParaRPr lang="de-DE" sz="1000" baseline="0" dirty="0" smtClean="0"/>
          </a:p>
          <a:p>
            <a:pPr lvl="0">
              <a:buFont typeface="Arial" pitchFamily="34" charset="0"/>
              <a:buChar char="•"/>
            </a:pPr>
            <a:r>
              <a:rPr lang="de-DE" sz="1200" b="1" baseline="0" dirty="0" smtClean="0"/>
              <a:t>Diese Begriffe geben keine Umsetzung / kein Unterrichtsformat vor</a:t>
            </a:r>
          </a:p>
          <a:p>
            <a:pPr lvl="1">
              <a:spcAft>
                <a:spcPts val="300"/>
              </a:spcAft>
              <a:buFont typeface="Arial" pitchFamily="34" charset="0"/>
              <a:buChar char="•"/>
            </a:pPr>
            <a:r>
              <a:rPr lang="de-DE" sz="1200" baseline="0" dirty="0" err="1" smtClean="0"/>
              <a:t>tw</a:t>
            </a:r>
            <a:r>
              <a:rPr lang="de-DE" sz="1200" baseline="0" dirty="0" smtClean="0"/>
              <a:t>. wird Differenzierung als </a:t>
            </a:r>
            <a:r>
              <a:rPr lang="de-DE" sz="1200" u="sng" baseline="0" dirty="0" smtClean="0"/>
              <a:t>adaptiver Unterricht </a:t>
            </a:r>
            <a:r>
              <a:rPr lang="de-DE" sz="1200" baseline="0" dirty="0" smtClean="0"/>
              <a:t>gesehen, in dem v.a. der Lehrer steuert</a:t>
            </a:r>
          </a:p>
          <a:p>
            <a:pPr lvl="1">
              <a:spcAft>
                <a:spcPts val="300"/>
              </a:spcAft>
              <a:buFont typeface="Arial" pitchFamily="34" charset="0"/>
              <a:buChar char="•"/>
            </a:pPr>
            <a:r>
              <a:rPr lang="de-DE" sz="1200" baseline="0" dirty="0" smtClean="0"/>
              <a:t>dem wird die </a:t>
            </a:r>
            <a:r>
              <a:rPr lang="de-DE" sz="1200" u="sng" baseline="0" dirty="0" smtClean="0"/>
              <a:t>Personalisierung</a:t>
            </a:r>
            <a:r>
              <a:rPr lang="de-DE" sz="1200" baseline="0" dirty="0" smtClean="0"/>
              <a:t> gegenübergestellt: der Schüler steuert sein Lernen; in der Regel wird hier die Arbeit mit Kompetenzrastern und in Lernzeit favorisiert</a:t>
            </a:r>
          </a:p>
          <a:p>
            <a:pPr lvl="1">
              <a:spcAft>
                <a:spcPts val="300"/>
              </a:spcAft>
              <a:buFont typeface="Arial" pitchFamily="34" charset="0"/>
              <a:buChar char="•"/>
            </a:pPr>
            <a:r>
              <a:rPr lang="de-DE" sz="1200" baseline="0" dirty="0" smtClean="0">
                <a:sym typeface="Wingdings" pitchFamily="2" charset="2"/>
              </a:rPr>
              <a:t> das widerspricht aber dem Prinzip der Passung (siehe Frage der Selbständigkeit)</a:t>
            </a:r>
          </a:p>
          <a:p>
            <a:pPr lvl="1">
              <a:spcAft>
                <a:spcPts val="300"/>
              </a:spcAft>
              <a:buFont typeface="Arial" pitchFamily="34" charset="0"/>
              <a:buChar char="•"/>
            </a:pPr>
            <a:r>
              <a:rPr lang="de-DE" sz="1200" baseline="0" dirty="0" smtClean="0">
                <a:sym typeface="Wingdings" pitchFamily="2" charset="2"/>
              </a:rPr>
              <a:t> darum wird hier auf eine Definition verzichtet, die einen besonderen Lernweg unabhängig vom Lernenden favorisiert</a:t>
            </a:r>
          </a:p>
          <a:p>
            <a:pPr lvl="1">
              <a:spcAft>
                <a:spcPts val="300"/>
              </a:spcAft>
              <a:buFont typeface="Arial" pitchFamily="34" charset="0"/>
              <a:buChar char="•"/>
            </a:pPr>
            <a:r>
              <a:rPr lang="de-DE" sz="1200" baseline="0" dirty="0" smtClean="0">
                <a:sym typeface="Wingdings" pitchFamily="2" charset="2"/>
              </a:rPr>
              <a:t>trotzdem gilt hier auch – vielleicht noch stärker – die Devise </a:t>
            </a:r>
            <a:r>
              <a:rPr lang="de-DE" sz="1200" baseline="0" dirty="0" err="1" smtClean="0">
                <a:sym typeface="Wingdings" pitchFamily="2" charset="2"/>
              </a:rPr>
              <a:t>Hatties</a:t>
            </a:r>
            <a:r>
              <a:rPr lang="de-DE" sz="1200" baseline="0" dirty="0" smtClean="0">
                <a:sym typeface="Wingdings" pitchFamily="2" charset="2"/>
              </a:rPr>
              <a:t>: </a:t>
            </a:r>
            <a:r>
              <a:rPr lang="de-DE" sz="1200" b="1" baseline="0" dirty="0" smtClean="0">
                <a:sym typeface="Wingdings" pitchFamily="2" charset="2"/>
              </a:rPr>
              <a:t>Das Lernen durch die Augen der Lernenden sehen! Diese Perspektive ist die Basis für die Passung.</a:t>
            </a:r>
          </a:p>
          <a:p>
            <a:pPr lvl="1">
              <a:spcAft>
                <a:spcPts val="300"/>
              </a:spcAft>
              <a:buFont typeface="Arial" pitchFamily="34" charset="0"/>
              <a:buChar char="•"/>
            </a:pPr>
            <a:r>
              <a:rPr lang="de-DE" sz="1200" b="0" baseline="0" dirty="0" smtClean="0">
                <a:sym typeface="Wingdings" pitchFamily="2" charset="2"/>
              </a:rPr>
              <a:t>d.h. jedem Lerner soll ein optimales Lernen möglich werden</a:t>
            </a:r>
            <a:endParaRPr lang="de-DE" sz="1200" b="0" baseline="0" dirty="0" smtClean="0"/>
          </a:p>
          <a:p>
            <a:pPr lvl="1">
              <a:buFont typeface="Arial" pitchFamily="34" charset="0"/>
              <a:buChar char="•"/>
            </a:pPr>
            <a:endParaRPr lang="de-DE" sz="1200"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6400800" y="6355080"/>
            <a:ext cx="2286000" cy="365760"/>
          </a:xfrm>
        </p:spPr>
        <p:txBody>
          <a:bodyPr/>
          <a:lstStyle>
            <a:lvl1pPr>
              <a:defRPr sz="1400"/>
            </a:lvl1pPr>
          </a:lstStyle>
          <a:p>
            <a:fld id="{8AF47D7A-0688-4886-9D57-E831F166C37D}" type="datetime1">
              <a:rPr lang="de-DE" smtClean="0"/>
              <a:pPr/>
              <a:t>26.07.2015</a:t>
            </a:fld>
            <a:endParaRPr lang="de-DE"/>
          </a:p>
        </p:txBody>
      </p:sp>
      <p:sp>
        <p:nvSpPr>
          <p:cNvPr id="17" name="Fußzeilenplatzhalter 16"/>
          <p:cNvSpPr>
            <a:spLocks noGrp="1"/>
          </p:cNvSpPr>
          <p:nvPr>
            <p:ph type="ftr" sz="quarter" idx="11"/>
          </p:nvPr>
        </p:nvSpPr>
        <p:spPr>
          <a:xfrm>
            <a:off x="2898648" y="6355080"/>
            <a:ext cx="3474720" cy="365760"/>
          </a:xfrm>
        </p:spPr>
        <p:txBody>
          <a:bodyPr/>
          <a:lstStyle/>
          <a:p>
            <a:endParaRPr lang="de-DE"/>
          </a:p>
        </p:txBody>
      </p:sp>
      <p:sp>
        <p:nvSpPr>
          <p:cNvPr id="29" name="Foliennummernplatzhalter 28"/>
          <p:cNvSpPr>
            <a:spLocks noGrp="1"/>
          </p:cNvSpPr>
          <p:nvPr>
            <p:ph type="sldNum" sz="quarter" idx="12"/>
          </p:nvPr>
        </p:nvSpPr>
        <p:spPr>
          <a:xfrm>
            <a:off x="1216152" y="6355080"/>
            <a:ext cx="1219200" cy="365760"/>
          </a:xfrm>
        </p:spPr>
        <p:txBody>
          <a:bodyPr/>
          <a:lstStyle/>
          <a:p>
            <a:fld id="{40ECF528-BE4D-4C88-B8D8-D2E80299C3E5}" type="slidenum">
              <a:rPr lang="de-DE" smtClean="0"/>
              <a:pPr/>
              <a:t>‹Nr.›</a:t>
            </a:fld>
            <a:endParaRPr lang="de-DE"/>
          </a:p>
        </p:txBody>
      </p:sp>
      <p:sp>
        <p:nvSpPr>
          <p:cNvPr id="21" name="Rechteck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hteck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hteck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hteck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22062272-DB44-4BAB-B01F-469EF8C9FF87}" type="datetime1">
              <a:rPr lang="de-DE" smtClean="0"/>
              <a:pPr/>
              <a:t>26.07.2015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C00840EF-7AAE-4A25-9A46-CBEE76C4F6A1}" type="datetime1">
              <a:rPr lang="de-DE" smtClean="0"/>
              <a:pPr/>
              <a:t>26.07.2015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
        <p:nvSpPr>
          <p:cNvPr id="7" name="Gerade Verbindung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Gleichschenkliges Dreieck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Gerade Verbindung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4" name="Datumsplatzhalter 3"/>
          <p:cNvSpPr>
            <a:spLocks noGrp="1"/>
          </p:cNvSpPr>
          <p:nvPr>
            <p:ph type="dt" sz="half" idx="10"/>
          </p:nvPr>
        </p:nvSpPr>
        <p:spPr/>
        <p:txBody>
          <a:bodyPr/>
          <a:lstStyle/>
          <a:p>
            <a:fld id="{C30CF224-2FEB-415D-8475-622FA67FED2D}" type="datetime1">
              <a:rPr lang="de-DE" smtClean="0"/>
              <a:pPr/>
              <a:t>26.07.2015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
        <p:nvSpPr>
          <p:cNvPr id="8" name="Inhaltsplatzhalter 7"/>
          <p:cNvSpPr>
            <a:spLocks noGrp="1"/>
          </p:cNvSpPr>
          <p:nvPr>
            <p:ph sz="quarter" idx="1"/>
          </p:nvPr>
        </p:nvSpPr>
        <p:spPr>
          <a:xfrm>
            <a:off x="457200" y="1219200"/>
            <a:ext cx="8229600"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a:xfrm>
            <a:off x="6400800" y="6355080"/>
            <a:ext cx="2286000" cy="365760"/>
          </a:xfrm>
        </p:spPr>
        <p:txBody>
          <a:bodyPr/>
          <a:lstStyle/>
          <a:p>
            <a:fld id="{0854C4F7-2E73-48E9-AC1F-2D9F4A4BA122}" type="datetime1">
              <a:rPr lang="de-DE" smtClean="0"/>
              <a:pPr/>
              <a:t>26.07.2015</a:t>
            </a:fld>
            <a:endParaRPr lang="de-DE"/>
          </a:p>
        </p:txBody>
      </p:sp>
      <p:sp>
        <p:nvSpPr>
          <p:cNvPr id="5" name="Fußzeilenplatzhalter 4"/>
          <p:cNvSpPr>
            <a:spLocks noGrp="1"/>
          </p:cNvSpPr>
          <p:nvPr>
            <p:ph type="ftr" sz="quarter" idx="11"/>
          </p:nvPr>
        </p:nvSpPr>
        <p:spPr>
          <a:xfrm>
            <a:off x="2898648" y="6355080"/>
            <a:ext cx="3474720" cy="365760"/>
          </a:xfrm>
        </p:spPr>
        <p:txBody>
          <a:bodyPr/>
          <a:lstStyle/>
          <a:p>
            <a:endParaRPr lang="de-DE"/>
          </a:p>
        </p:txBody>
      </p:sp>
      <p:sp>
        <p:nvSpPr>
          <p:cNvPr id="6" name="Foliennummernplatzhalter 5"/>
          <p:cNvSpPr>
            <a:spLocks noGrp="1"/>
          </p:cNvSpPr>
          <p:nvPr>
            <p:ph type="sldNum" sz="quarter" idx="12"/>
          </p:nvPr>
        </p:nvSpPr>
        <p:spPr>
          <a:xfrm>
            <a:off x="1069848" y="6355080"/>
            <a:ext cx="1520952" cy="365760"/>
          </a:xfrm>
        </p:spPr>
        <p:txBody>
          <a:bodyPr/>
          <a:lstStyle/>
          <a:p>
            <a:fld id="{40ECF528-BE4D-4C88-B8D8-D2E80299C3E5}" type="slidenum">
              <a:rPr lang="de-DE" smtClean="0"/>
              <a:pPr/>
              <a:t>‹Nr.›</a:t>
            </a:fld>
            <a:endParaRPr lang="de-DE"/>
          </a:p>
        </p:txBody>
      </p:sp>
      <p:sp>
        <p:nvSpPr>
          <p:cNvPr id="7" name="Rechteck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p:txBody>
          <a:bodyPr/>
          <a:lstStyle/>
          <a:p>
            <a:fld id="{82C75B75-2235-42A9-94BE-A9A2E7801066}" type="datetime1">
              <a:rPr lang="de-DE" smtClean="0"/>
              <a:pPr/>
              <a:t>26.07.2015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9" name="Inhaltsplatzhalter 8"/>
          <p:cNvSpPr>
            <a:spLocks noGrp="1"/>
          </p:cNvSpPr>
          <p:nvPr>
            <p:ph sz="quarter" idx="1"/>
          </p:nvPr>
        </p:nvSpPr>
        <p:spPr>
          <a:xfrm>
            <a:off x="457200" y="1219200"/>
            <a:ext cx="4041648"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4632198" y="1216152"/>
            <a:ext cx="4041648"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7" name="Datumsplatzhalter 6"/>
          <p:cNvSpPr>
            <a:spLocks noGrp="1"/>
          </p:cNvSpPr>
          <p:nvPr>
            <p:ph type="dt" sz="half" idx="10"/>
          </p:nvPr>
        </p:nvSpPr>
        <p:spPr/>
        <p:txBody>
          <a:bodyPr/>
          <a:lstStyle/>
          <a:p>
            <a:fld id="{6AF94441-3389-4E0E-BD3E-763C81B13F08}" type="datetime1">
              <a:rPr lang="de-DE" smtClean="0"/>
              <a:pPr/>
              <a:t>26.07.2015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0ECF528-BE4D-4C88-B8D8-D2E80299C3E5}" type="slidenum">
              <a:rPr lang="de-DE" smtClean="0"/>
              <a:pPr/>
              <a:t>‹Nr.›</a:t>
            </a:fld>
            <a:endParaRPr lang="de-DE"/>
          </a:p>
        </p:txBody>
      </p:sp>
      <p:sp>
        <p:nvSpPr>
          <p:cNvPr id="11" name="Inhaltsplatzhalter 10"/>
          <p:cNvSpPr>
            <a:spLocks noGrp="1"/>
          </p:cNvSpPr>
          <p:nvPr>
            <p:ph sz="quarter" idx="2"/>
          </p:nvPr>
        </p:nvSpPr>
        <p:spPr>
          <a:xfrm>
            <a:off x="457200" y="2133600"/>
            <a:ext cx="4038600" cy="40386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4648200" y="2133600"/>
            <a:ext cx="4038600" cy="40386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21EB9D25-55BA-4EE4-A9C0-0A6C66827750}" type="datetime1">
              <a:rPr lang="de-DE" smtClean="0"/>
              <a:pPr/>
              <a:t>26.07.2015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0ECF528-BE4D-4C88-B8D8-D2E80299C3E5}" type="slidenum">
              <a:rPr lang="de-DE" smtClean="0"/>
              <a:pPr/>
              <a:t>‹Nr.›</a:t>
            </a:fld>
            <a:endParaRPr lang="de-DE"/>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60056B-AB4F-455A-AB86-9253B894D635}" type="datetime1">
              <a:rPr lang="de-DE" smtClean="0"/>
              <a:pPr/>
              <a:t>26.07.2015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0ECF528-BE4D-4C88-B8D8-D2E80299C3E5}" type="slidenum">
              <a:rPr lang="de-DE" smtClean="0"/>
              <a:pPr/>
              <a:t>‹Nr.›</a:t>
            </a:fld>
            <a:endParaRPr lang="de-DE"/>
          </a:p>
        </p:txBody>
      </p:sp>
      <p:sp>
        <p:nvSpPr>
          <p:cNvPr id="5" name="Gerade Verbindung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5C882631-5ACE-457C-B88E-E995196997F8}" type="datetime1">
              <a:rPr lang="de-DE" smtClean="0"/>
              <a:pPr/>
              <a:t>26.07.2015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Gerade Verbindung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Inhaltsplatzhalter 11"/>
          <p:cNvSpPr>
            <a:spLocks noGrp="1"/>
          </p:cNvSpPr>
          <p:nvPr>
            <p:ph sz="quarter" idx="1"/>
          </p:nvPr>
        </p:nvSpPr>
        <p:spPr>
          <a:xfrm>
            <a:off x="304800" y="304800"/>
            <a:ext cx="5715000" cy="5715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393BDC5B-D73F-45B9-8D50-E836B09A1E26}" type="datetime1">
              <a:rPr lang="de-DE" smtClean="0"/>
              <a:pPr/>
              <a:t>26.07.2015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57200" y="152400"/>
            <a:ext cx="82296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4" name="Datumsplatzhalt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E07F45FA-6B88-41A4-B709-0E3C6C68CCD9}" type="datetime1">
              <a:rPr lang="de-DE" smtClean="0"/>
              <a:pPr/>
              <a:t>26.07.2015</a:t>
            </a:fld>
            <a:endParaRPr lang="de-DE"/>
          </a:p>
        </p:txBody>
      </p:sp>
      <p:sp>
        <p:nvSpPr>
          <p:cNvPr id="3" name="Fußzeilenplatzhalt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de-DE"/>
          </a:p>
        </p:txBody>
      </p:sp>
      <p:sp>
        <p:nvSpPr>
          <p:cNvPr id="23" name="Foliennummernplatzhalt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ECF528-BE4D-4C88-B8D8-D2E80299C3E5}" type="slidenum">
              <a:rPr lang="de-DE" smtClean="0"/>
              <a:pPr/>
              <a:t>‹Nr.›</a:t>
            </a:fld>
            <a:endParaRPr lang="de-DE"/>
          </a:p>
        </p:txBody>
      </p:sp>
      <p:sp>
        <p:nvSpPr>
          <p:cNvPr id="28" name="Gerade Verbindung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Gerade Verbindung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Gleichschenkliges Dreieck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package" Target="../embeddings/Microsoft_Office_Word-Dokument2.docx"/></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package" Target="../embeddings/Microsoft_Office_Word-Dokument1.docx"/><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r>
              <a:rPr lang="de-DE" sz="2400" dirty="0" smtClean="0"/>
              <a:t>Frage- und Sachkompetenz im Kontext von Differenzierung und  Individualisierung</a:t>
            </a:r>
            <a:endParaRPr lang="de-DE" sz="2400" dirty="0"/>
          </a:p>
        </p:txBody>
      </p:sp>
      <p:sp>
        <p:nvSpPr>
          <p:cNvPr id="3" name="Untertitel 2"/>
          <p:cNvSpPr>
            <a:spLocks noGrp="1"/>
          </p:cNvSpPr>
          <p:nvPr>
            <p:ph type="subTitle" idx="1"/>
          </p:nvPr>
        </p:nvSpPr>
        <p:spPr/>
        <p:txBody>
          <a:bodyPr/>
          <a:lstStyle/>
          <a:p>
            <a:r>
              <a:rPr lang="de-DE" dirty="0" smtClean="0"/>
              <a:t>Bad Wildbad 13.01.2015</a:t>
            </a: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uppieren 16"/>
          <p:cNvGrpSpPr/>
          <p:nvPr/>
        </p:nvGrpSpPr>
        <p:grpSpPr>
          <a:xfrm>
            <a:off x="179512" y="836712"/>
            <a:ext cx="8856984" cy="2808312"/>
            <a:chOff x="179512" y="1124744"/>
            <a:chExt cx="8856984" cy="2808312"/>
          </a:xfrm>
        </p:grpSpPr>
        <p:sp>
          <p:nvSpPr>
            <p:cNvPr id="8" name="Rechteck 7"/>
            <p:cNvSpPr/>
            <p:nvPr/>
          </p:nvSpPr>
          <p:spPr>
            <a:xfrm>
              <a:off x="179512" y="1124744"/>
              <a:ext cx="8856984" cy="2808312"/>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Inhaltsplatzhalter 4"/>
            <p:cNvSpPr txBox="1">
              <a:spLocks/>
            </p:cNvSpPr>
            <p:nvPr/>
          </p:nvSpPr>
          <p:spPr>
            <a:xfrm>
              <a:off x="3347864" y="1340768"/>
              <a:ext cx="4968552" cy="1584176"/>
            </a:xfrm>
            <a:prstGeom prst="rect">
              <a:avLst/>
            </a:prstGeom>
            <a:solidFill>
              <a:schemeClr val="bg1"/>
            </a:solidFill>
            <a:ln w="28575">
              <a:solidFill>
                <a:schemeClr val="accent2"/>
              </a:solidFill>
            </a:ln>
          </p:spPr>
          <p:txBody>
            <a:bodyPr vert="horz">
              <a:noAutofit/>
            </a:bodyPr>
            <a:lstStyle/>
            <a:p>
              <a:pPr marL="265113" lvl="1" indent="-265113">
                <a:buClr>
                  <a:schemeClr val="accent2"/>
                </a:buClr>
                <a:buSzPct val="76000"/>
                <a:tabLst>
                  <a:tab pos="1978025" algn="l"/>
                </a:tabLst>
                <a:defRPr/>
              </a:pPr>
              <a:r>
                <a:rPr lang="de-DE" b="1" dirty="0" smtClean="0">
                  <a:solidFill>
                    <a:schemeClr val="accent2"/>
                  </a:solidFill>
                  <a:latin typeface="+mj-lt"/>
                </a:rPr>
                <a:t>2. Erarbeitung Lösungsstrategie:</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Ausgangspunkt und Ziel in Beziehung setzen:</a:t>
              </a:r>
            </a:p>
            <a:p>
              <a:pPr marL="447675" lvl="2" indent="-179388">
                <a:buClr>
                  <a:schemeClr val="accent2"/>
                </a:buClr>
                <a:buSzPct val="76000"/>
                <a:buFont typeface="Symbol" pitchFamily="18" charset="2"/>
                <a:buChar char="-"/>
                <a:tabLst>
                  <a:tab pos="1978025" algn="l"/>
                </a:tabLst>
                <a:defRPr/>
              </a:pPr>
              <a:r>
                <a:rPr lang="de-DE" sz="1600" dirty="0" smtClean="0">
                  <a:solidFill>
                    <a:schemeClr val="tx2"/>
                  </a:solidFill>
                </a:rPr>
                <a:t>Methoden erarbeiten/aktivieren</a:t>
              </a:r>
            </a:p>
            <a:p>
              <a:pPr marL="447675" lvl="2" indent="-179388">
                <a:buClr>
                  <a:schemeClr val="accent2"/>
                </a:buClr>
                <a:buSzPct val="76000"/>
                <a:buFont typeface="Symbol" pitchFamily="18" charset="2"/>
                <a:buChar char="-"/>
                <a:tabLst>
                  <a:tab pos="1978025" algn="l"/>
                </a:tabLst>
                <a:defRPr/>
              </a:pPr>
              <a:r>
                <a:rPr lang="de-DE" sz="1600" dirty="0" smtClean="0">
                  <a:solidFill>
                    <a:schemeClr val="tx2"/>
                  </a:solidFill>
                  <a:latin typeface="+mj-lt"/>
                </a:rPr>
                <a:t>Sachstruktur des Lösungsweges erarbeiten</a:t>
              </a:r>
            </a:p>
            <a:p>
              <a:pPr marL="447675" lvl="2" indent="-179388">
                <a:buClr>
                  <a:schemeClr val="accent2"/>
                </a:buClr>
                <a:buSzPct val="76000"/>
                <a:buFont typeface="Symbol" pitchFamily="18" charset="2"/>
                <a:buChar char="-"/>
                <a:tabLst>
                  <a:tab pos="1978025" algn="l"/>
                </a:tabLst>
                <a:defRPr/>
              </a:pPr>
              <a:r>
                <a:rPr lang="de-DE" sz="1600" dirty="0" smtClean="0">
                  <a:solidFill>
                    <a:schemeClr val="tx2"/>
                  </a:solidFill>
                  <a:latin typeface="+mj-lt"/>
                </a:rPr>
                <a:t>evtl. Vergleich mit einem Modell</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Visualisierung der Lösungsstrategie</a:t>
              </a:r>
              <a:r>
                <a:rPr lang="de-DE" sz="1600" dirty="0" smtClean="0">
                  <a:solidFill>
                    <a:schemeClr val="accent2">
                      <a:lumMod val="75000"/>
                    </a:schemeClr>
                  </a:solidFill>
                  <a:latin typeface="+mj-lt"/>
                </a:rPr>
                <a:t>	</a:t>
              </a:r>
            </a:p>
          </p:txBody>
        </p:sp>
        <p:sp>
          <p:nvSpPr>
            <p:cNvPr id="5" name="Inhaltsplatzhalter 4"/>
            <p:cNvSpPr txBox="1">
              <a:spLocks/>
            </p:cNvSpPr>
            <p:nvPr/>
          </p:nvSpPr>
          <p:spPr>
            <a:xfrm>
              <a:off x="251520" y="1340768"/>
              <a:ext cx="3024336" cy="1584176"/>
            </a:xfrm>
            <a:prstGeom prst="rect">
              <a:avLst/>
            </a:prstGeom>
            <a:solidFill>
              <a:schemeClr val="bg1"/>
            </a:solidFill>
            <a:ln w="28575">
              <a:solidFill>
                <a:schemeClr val="accent2"/>
              </a:solidFill>
            </a:ln>
          </p:spPr>
          <p:txBody>
            <a:bodyPr vert="horz">
              <a:noAutofit/>
            </a:bodyPr>
            <a:lstStyle/>
            <a:p>
              <a:pPr marL="265113" lvl="1" indent="-265113">
                <a:buClr>
                  <a:schemeClr val="accent2"/>
                </a:buClr>
                <a:buSzPct val="76000"/>
                <a:tabLst>
                  <a:tab pos="1978025" algn="l"/>
                </a:tabLst>
                <a:defRPr/>
              </a:pPr>
              <a:r>
                <a:rPr lang="de-DE" b="1" dirty="0" smtClean="0">
                  <a:solidFill>
                    <a:schemeClr val="accent2"/>
                  </a:solidFill>
                  <a:latin typeface="+mj-lt"/>
                </a:rPr>
                <a:t>1. Einstieg: </a:t>
              </a:r>
              <a:r>
                <a:rPr lang="de-DE" dirty="0" smtClean="0">
                  <a:solidFill>
                    <a:schemeClr val="tx2"/>
                  </a:solidFill>
                  <a:latin typeface="+mj-lt"/>
                </a:rPr>
                <a:t>	</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Vorwissen aktivieren</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Problem erkennen</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Fragen stellen/Hypothesen formulieren</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Ziele formulieren</a:t>
              </a:r>
            </a:p>
            <a:p>
              <a:pPr marL="265113" lvl="1" indent="-265113">
                <a:buClr>
                  <a:schemeClr val="accent2"/>
                </a:buClr>
                <a:buSzPct val="76000"/>
                <a:buFont typeface="Arial" pitchFamily="34" charset="0"/>
                <a:buChar char="•"/>
                <a:tabLst>
                  <a:tab pos="1978025" algn="l"/>
                </a:tabLst>
                <a:defRPr/>
              </a:pPr>
              <a:endParaRPr lang="de-DE" sz="1600" dirty="0" smtClean="0">
                <a:solidFill>
                  <a:schemeClr val="accent2"/>
                </a:solidFill>
                <a:latin typeface="+mj-lt"/>
              </a:endParaRPr>
            </a:p>
          </p:txBody>
        </p:sp>
        <p:sp>
          <p:nvSpPr>
            <p:cNvPr id="13" name="Inhaltsplatzhalter 4"/>
            <p:cNvSpPr txBox="1">
              <a:spLocks/>
            </p:cNvSpPr>
            <p:nvPr/>
          </p:nvSpPr>
          <p:spPr>
            <a:xfrm>
              <a:off x="1691680" y="2996952"/>
              <a:ext cx="3888432" cy="864096"/>
            </a:xfrm>
            <a:prstGeom prst="rect">
              <a:avLst/>
            </a:prstGeom>
            <a:solidFill>
              <a:schemeClr val="bg1"/>
            </a:solidFill>
            <a:ln w="28575">
              <a:solidFill>
                <a:schemeClr val="accent2"/>
              </a:solidFill>
            </a:ln>
          </p:spPr>
          <p:txBody>
            <a:bodyPr vert="horz">
              <a:noAutofit/>
            </a:bodyPr>
            <a:lstStyle/>
            <a:p>
              <a:pPr marL="265113" lvl="1" indent="-265113">
                <a:buClr>
                  <a:schemeClr val="accent2"/>
                </a:buClr>
                <a:buSzPct val="76000"/>
                <a:tabLst>
                  <a:tab pos="1978025" algn="l"/>
                </a:tabLst>
                <a:defRPr/>
              </a:pPr>
              <a:r>
                <a:rPr lang="de-DE" b="1" dirty="0" smtClean="0">
                  <a:solidFill>
                    <a:schemeClr val="accent2"/>
                  </a:solidFill>
                  <a:latin typeface="+mj-lt"/>
                </a:rPr>
                <a:t>3. evtl. angeleitetes Üben, z.B.</a:t>
              </a:r>
            </a:p>
            <a:p>
              <a:pPr marL="447675" lvl="2" indent="-179388">
                <a:buClr>
                  <a:schemeClr val="accent2"/>
                </a:buClr>
                <a:buSzPct val="76000"/>
                <a:buFont typeface="Symbol" pitchFamily="18" charset="2"/>
                <a:buChar char="-"/>
                <a:tabLst>
                  <a:tab pos="1978025" algn="l"/>
                </a:tabLst>
                <a:defRPr/>
              </a:pPr>
              <a:r>
                <a:rPr lang="de-DE" sz="1600" dirty="0" smtClean="0">
                  <a:solidFill>
                    <a:schemeClr val="tx2"/>
                  </a:solidFill>
                </a:rPr>
                <a:t>Anwendung einer Methode</a:t>
              </a:r>
            </a:p>
            <a:p>
              <a:pPr marL="447675" lvl="2" indent="-179388">
                <a:buClr>
                  <a:schemeClr val="accent2"/>
                </a:buClr>
                <a:buSzPct val="76000"/>
                <a:buFont typeface="Symbol" pitchFamily="18" charset="2"/>
                <a:buChar char="-"/>
                <a:tabLst>
                  <a:tab pos="1978025" algn="l"/>
                </a:tabLst>
                <a:defRPr/>
              </a:pPr>
              <a:r>
                <a:rPr lang="de-DE" sz="1600" dirty="0" smtClean="0">
                  <a:solidFill>
                    <a:schemeClr val="tx2"/>
                  </a:solidFill>
                </a:rPr>
                <a:t>Lösung einer Sachfrage</a:t>
              </a:r>
              <a:endParaRPr lang="de-DE" sz="1600" dirty="0" smtClean="0">
                <a:solidFill>
                  <a:schemeClr val="accent2">
                    <a:lumMod val="75000"/>
                  </a:schemeClr>
                </a:solidFill>
                <a:latin typeface="+mj-lt"/>
              </a:endParaRPr>
            </a:p>
          </p:txBody>
        </p:sp>
        <p:sp>
          <p:nvSpPr>
            <p:cNvPr id="15" name="Inhaltsplatzhalter 4"/>
            <p:cNvSpPr txBox="1">
              <a:spLocks/>
            </p:cNvSpPr>
            <p:nvPr/>
          </p:nvSpPr>
          <p:spPr>
            <a:xfrm>
              <a:off x="5652120" y="3212976"/>
              <a:ext cx="3312368" cy="648072"/>
            </a:xfrm>
            <a:prstGeom prst="rect">
              <a:avLst/>
            </a:prstGeom>
            <a:solidFill>
              <a:schemeClr val="bg1"/>
            </a:solidFill>
            <a:ln w="28575">
              <a:solidFill>
                <a:schemeClr val="accent2"/>
              </a:solidFill>
            </a:ln>
          </p:spPr>
          <p:txBody>
            <a:bodyPr vert="horz">
              <a:noAutofit/>
            </a:bodyPr>
            <a:lstStyle/>
            <a:p>
              <a:pPr marL="265113" lvl="1" indent="-265113">
                <a:buClr>
                  <a:schemeClr val="accent2"/>
                </a:buClr>
                <a:buSzPct val="76000"/>
                <a:tabLst>
                  <a:tab pos="1978025" algn="l"/>
                </a:tabLst>
                <a:defRPr/>
              </a:pPr>
              <a:r>
                <a:rPr lang="de-DE" b="1" dirty="0" smtClean="0">
                  <a:solidFill>
                    <a:schemeClr val="accent2"/>
                  </a:solidFill>
                  <a:latin typeface="+mj-lt"/>
                </a:rPr>
                <a:t>4. Rückversicherung über Schülerverständnis</a:t>
              </a:r>
            </a:p>
          </p:txBody>
        </p:sp>
      </p:grpSp>
      <p:sp>
        <p:nvSpPr>
          <p:cNvPr id="3" name="Foliennummernplatzhalter 2"/>
          <p:cNvSpPr>
            <a:spLocks noGrp="1"/>
          </p:cNvSpPr>
          <p:nvPr>
            <p:ph type="sldNum" sz="quarter" idx="12"/>
          </p:nvPr>
        </p:nvSpPr>
        <p:spPr/>
        <p:txBody>
          <a:bodyPr/>
          <a:lstStyle/>
          <a:p>
            <a:fld id="{40ECF528-BE4D-4C88-B8D8-D2E80299C3E5}" type="slidenum">
              <a:rPr lang="de-DE" smtClean="0"/>
              <a:pPr/>
              <a:t>10</a:t>
            </a:fld>
            <a:endParaRPr lang="de-DE"/>
          </a:p>
        </p:txBody>
      </p:sp>
      <p:sp>
        <p:nvSpPr>
          <p:cNvPr id="7" name="Titel 1"/>
          <p:cNvSpPr>
            <a:spLocks noGrp="1"/>
          </p:cNvSpPr>
          <p:nvPr>
            <p:ph type="title"/>
          </p:nvPr>
        </p:nvSpPr>
        <p:spPr>
          <a:xfrm>
            <a:off x="251520" y="116632"/>
            <a:ext cx="8723312" cy="504056"/>
          </a:xfrm>
        </p:spPr>
        <p:txBody>
          <a:bodyPr>
            <a:noAutofit/>
          </a:bodyPr>
          <a:lstStyle/>
          <a:p>
            <a:pPr algn="ctr"/>
            <a:r>
              <a:rPr lang="de-DE" sz="2600" dirty="0" smtClean="0"/>
              <a:t>Differenzierung/Individualisierung/Lernwirksamkeit</a:t>
            </a:r>
            <a:endParaRPr lang="de-DE" sz="2600" dirty="0"/>
          </a:p>
        </p:txBody>
      </p:sp>
      <p:sp>
        <p:nvSpPr>
          <p:cNvPr id="10" name="Textfeld 9"/>
          <p:cNvSpPr txBox="1"/>
          <p:nvPr/>
        </p:nvSpPr>
        <p:spPr>
          <a:xfrm>
            <a:off x="251520" y="620688"/>
            <a:ext cx="1944216" cy="369332"/>
          </a:xfrm>
          <a:prstGeom prst="rect">
            <a:avLst/>
          </a:prstGeom>
          <a:solidFill>
            <a:schemeClr val="bg1"/>
          </a:solidFill>
          <a:ln w="19050">
            <a:solidFill>
              <a:schemeClr val="tx2"/>
            </a:solidFill>
          </a:ln>
        </p:spPr>
        <p:txBody>
          <a:bodyPr wrap="square" rtlCol="0">
            <a:spAutoFit/>
          </a:bodyPr>
          <a:lstStyle/>
          <a:p>
            <a:r>
              <a:rPr lang="de-DE" b="1" dirty="0" smtClean="0">
                <a:solidFill>
                  <a:schemeClr val="accent2"/>
                </a:solidFill>
              </a:rPr>
              <a:t>1. Inputphase</a:t>
            </a:r>
            <a:endParaRPr lang="de-DE" b="1" dirty="0">
              <a:solidFill>
                <a:schemeClr val="accent2"/>
              </a:solidFill>
            </a:endParaRPr>
          </a:p>
        </p:txBody>
      </p:sp>
      <p:grpSp>
        <p:nvGrpSpPr>
          <p:cNvPr id="18" name="Gruppieren 17"/>
          <p:cNvGrpSpPr/>
          <p:nvPr/>
        </p:nvGrpSpPr>
        <p:grpSpPr>
          <a:xfrm>
            <a:off x="179512" y="3789040"/>
            <a:ext cx="8784976" cy="2376264"/>
            <a:chOff x="179512" y="4293096"/>
            <a:chExt cx="8784976" cy="2376264"/>
          </a:xfrm>
        </p:grpSpPr>
        <p:sp>
          <p:nvSpPr>
            <p:cNvPr id="11" name="Rechteck 10"/>
            <p:cNvSpPr/>
            <p:nvPr/>
          </p:nvSpPr>
          <p:spPr>
            <a:xfrm>
              <a:off x="179512" y="4509120"/>
              <a:ext cx="8784976" cy="1872208"/>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251520" y="4293096"/>
              <a:ext cx="2088232" cy="369332"/>
            </a:xfrm>
            <a:prstGeom prst="rect">
              <a:avLst/>
            </a:prstGeom>
            <a:solidFill>
              <a:schemeClr val="bg1"/>
            </a:solidFill>
            <a:ln w="19050">
              <a:solidFill>
                <a:schemeClr val="tx2"/>
              </a:solidFill>
            </a:ln>
          </p:spPr>
          <p:txBody>
            <a:bodyPr wrap="square" rtlCol="0">
              <a:spAutoFit/>
            </a:bodyPr>
            <a:lstStyle/>
            <a:p>
              <a:r>
                <a:rPr lang="de-DE" b="1" dirty="0" smtClean="0">
                  <a:solidFill>
                    <a:schemeClr val="accent2"/>
                  </a:solidFill>
                </a:rPr>
                <a:t>2. Arbeitsphase</a:t>
              </a:r>
              <a:endParaRPr lang="de-DE" b="1" dirty="0">
                <a:solidFill>
                  <a:schemeClr val="accent2"/>
                </a:solidFill>
              </a:endParaRPr>
            </a:p>
          </p:txBody>
        </p:sp>
        <p:sp>
          <p:nvSpPr>
            <p:cNvPr id="14" name="Inhaltsplatzhalter 4"/>
            <p:cNvSpPr txBox="1">
              <a:spLocks/>
            </p:cNvSpPr>
            <p:nvPr/>
          </p:nvSpPr>
          <p:spPr>
            <a:xfrm>
              <a:off x="251520" y="4725144"/>
              <a:ext cx="5616624" cy="1368152"/>
            </a:xfrm>
            <a:prstGeom prst="rect">
              <a:avLst/>
            </a:prstGeom>
            <a:solidFill>
              <a:schemeClr val="bg1"/>
            </a:solidFill>
            <a:ln w="28575">
              <a:solidFill>
                <a:schemeClr val="accent2"/>
              </a:solidFill>
            </a:ln>
          </p:spPr>
          <p:txBody>
            <a:bodyPr vert="horz">
              <a:noAutofit/>
            </a:bodyPr>
            <a:lstStyle/>
            <a:p>
              <a:pPr marL="0" lvl="1">
                <a:buClr>
                  <a:schemeClr val="accent2"/>
                </a:buClr>
                <a:buSzPct val="76000"/>
                <a:tabLst>
                  <a:tab pos="1978025" algn="l"/>
                </a:tabLst>
                <a:defRPr/>
              </a:pPr>
              <a:r>
                <a:rPr lang="de-DE" b="1" dirty="0" smtClean="0">
                  <a:solidFill>
                    <a:schemeClr val="accent2"/>
                  </a:solidFill>
                  <a:latin typeface="+mj-lt"/>
                </a:rPr>
                <a:t>Erarbeitung je nach Passung, z.B. </a:t>
              </a:r>
              <a:endParaRPr lang="de-DE" dirty="0" smtClean="0">
                <a:solidFill>
                  <a:schemeClr val="tx2"/>
                </a:solidFill>
                <a:latin typeface="+mj-lt"/>
              </a:endParaRP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angeleitetes Üben/Arbeiten (Plenum/Einzelgruppe)</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aufgabengleiche/aufgabendifferente Differenzierung/</a:t>
              </a:r>
              <a:br>
                <a:rPr lang="de-DE" sz="1600" dirty="0" smtClean="0">
                  <a:solidFill>
                    <a:schemeClr val="tx2"/>
                  </a:solidFill>
                  <a:latin typeface="+mj-lt"/>
                </a:rPr>
              </a:br>
              <a:r>
                <a:rPr lang="de-DE" sz="1600" dirty="0" smtClean="0">
                  <a:solidFill>
                    <a:schemeClr val="tx2"/>
                  </a:solidFill>
                  <a:latin typeface="+mj-lt"/>
                </a:rPr>
                <a:t>Individualisierung</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formatives Feedback</a:t>
              </a:r>
            </a:p>
            <a:p>
              <a:pPr marL="265113" lvl="1" indent="-265113">
                <a:buClr>
                  <a:schemeClr val="accent2"/>
                </a:buClr>
                <a:buSzPct val="76000"/>
                <a:buFont typeface="Arial" pitchFamily="34" charset="0"/>
                <a:buChar char="•"/>
                <a:tabLst>
                  <a:tab pos="1978025" algn="l"/>
                </a:tabLst>
                <a:defRPr/>
              </a:pPr>
              <a:endParaRPr lang="de-DE" sz="1600" dirty="0" smtClean="0">
                <a:solidFill>
                  <a:schemeClr val="tx2"/>
                </a:solidFill>
                <a:latin typeface="+mj-lt"/>
              </a:endParaRPr>
            </a:p>
            <a:p>
              <a:pPr marL="265113" lvl="1" indent="-265113">
                <a:buClr>
                  <a:schemeClr val="accent2"/>
                </a:buClr>
                <a:buSzPct val="76000"/>
                <a:buFont typeface="Arial" pitchFamily="34" charset="0"/>
                <a:buChar char="•"/>
                <a:tabLst>
                  <a:tab pos="1978025" algn="l"/>
                </a:tabLst>
                <a:defRPr/>
              </a:pPr>
              <a:endParaRPr lang="de-DE" sz="1600" dirty="0" smtClean="0">
                <a:solidFill>
                  <a:schemeClr val="accent2"/>
                </a:solidFill>
                <a:latin typeface="+mj-lt"/>
              </a:endParaRPr>
            </a:p>
          </p:txBody>
        </p:sp>
        <p:sp>
          <p:nvSpPr>
            <p:cNvPr id="16" name="Inhaltsplatzhalter 4"/>
            <p:cNvSpPr txBox="1">
              <a:spLocks/>
            </p:cNvSpPr>
            <p:nvPr/>
          </p:nvSpPr>
          <p:spPr>
            <a:xfrm>
              <a:off x="5940152" y="4293096"/>
              <a:ext cx="2952328" cy="2376264"/>
            </a:xfrm>
            <a:prstGeom prst="rect">
              <a:avLst/>
            </a:prstGeom>
            <a:solidFill>
              <a:schemeClr val="bg1"/>
            </a:solidFill>
            <a:ln w="28575">
              <a:solidFill>
                <a:schemeClr val="accent2"/>
              </a:solidFill>
            </a:ln>
          </p:spPr>
          <p:txBody>
            <a:bodyPr vert="horz">
              <a:noAutofit/>
            </a:bodyPr>
            <a:lstStyle/>
            <a:p>
              <a:pPr marL="0" lvl="1">
                <a:buClr>
                  <a:schemeClr val="accent2"/>
                </a:buClr>
                <a:buSzPct val="76000"/>
                <a:tabLst>
                  <a:tab pos="1978025" algn="l"/>
                </a:tabLst>
                <a:defRPr/>
              </a:pPr>
              <a:r>
                <a:rPr lang="de-DE" b="1" dirty="0" smtClean="0">
                  <a:solidFill>
                    <a:schemeClr val="accent2"/>
                  </a:solidFill>
                  <a:latin typeface="+mj-lt"/>
                </a:rPr>
                <a:t>Lernarrangements:</a:t>
              </a:r>
              <a:endParaRPr lang="de-DE" dirty="0" smtClean="0">
                <a:solidFill>
                  <a:schemeClr val="tx2"/>
                </a:solidFill>
                <a:latin typeface="+mj-lt"/>
              </a:endParaRP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geschlossener Unterricht</a:t>
              </a:r>
            </a:p>
            <a:p>
              <a:pPr marL="88900" lvl="1"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offener Unterricht</a:t>
              </a:r>
            </a:p>
            <a:p>
              <a:pPr marL="447675" lvl="2" indent="-179388">
                <a:buClr>
                  <a:schemeClr val="accent2"/>
                </a:buClr>
                <a:buSzPct val="76000"/>
                <a:buFont typeface="Symbol" pitchFamily="18" charset="2"/>
                <a:buChar char="-"/>
                <a:tabLst>
                  <a:tab pos="1978025" algn="l"/>
                </a:tabLst>
                <a:defRPr/>
              </a:pPr>
              <a:r>
                <a:rPr lang="de-DE" sz="1600" dirty="0" smtClean="0">
                  <a:solidFill>
                    <a:schemeClr val="tx2"/>
                  </a:solidFill>
                  <a:latin typeface="+mj-lt"/>
                </a:rPr>
                <a:t>Lernzirkel</a:t>
              </a:r>
            </a:p>
            <a:p>
              <a:pPr marL="447675" lvl="2" indent="-179388">
                <a:buClr>
                  <a:schemeClr val="accent2"/>
                </a:buClr>
                <a:buSzPct val="76000"/>
                <a:buFont typeface="Symbol" pitchFamily="18" charset="2"/>
                <a:buChar char="-"/>
                <a:tabLst>
                  <a:tab pos="1978025" algn="l"/>
                </a:tabLst>
                <a:defRPr/>
              </a:pPr>
              <a:r>
                <a:rPr lang="de-DE" sz="1600" dirty="0" smtClean="0">
                  <a:solidFill>
                    <a:schemeClr val="tx2"/>
                  </a:solidFill>
                  <a:latin typeface="+mj-lt"/>
                </a:rPr>
                <a:t>Projekt etc.</a:t>
              </a:r>
            </a:p>
            <a:p>
              <a:pPr marL="88900" lvl="2"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Lernzeit mit Lernaufgaben</a:t>
              </a:r>
            </a:p>
            <a:p>
              <a:pPr marL="88900" lvl="2" indent="-88900">
                <a:buClr>
                  <a:schemeClr val="accent2"/>
                </a:buClr>
                <a:buSzPct val="76000"/>
                <a:buFont typeface="Arial" pitchFamily="34" charset="0"/>
                <a:buChar char="•"/>
                <a:tabLst>
                  <a:tab pos="1978025" algn="l"/>
                </a:tabLst>
                <a:defRPr/>
              </a:pPr>
              <a:r>
                <a:rPr lang="de-DE" sz="1600" dirty="0" smtClean="0">
                  <a:solidFill>
                    <a:schemeClr val="tx2"/>
                  </a:solidFill>
                  <a:latin typeface="+mj-lt"/>
                </a:rPr>
                <a:t>gemischte Formen, z.B. Gruppenunterricht während der Lernzeit</a:t>
              </a:r>
            </a:p>
            <a:p>
              <a:pPr marL="447675" lvl="2" indent="-179388">
                <a:buClr>
                  <a:schemeClr val="accent2"/>
                </a:buClr>
                <a:buSzPct val="76000"/>
                <a:buFont typeface="Symbol" pitchFamily="18" charset="2"/>
                <a:buChar char="-"/>
                <a:tabLst>
                  <a:tab pos="1978025" algn="l"/>
                </a:tabLst>
                <a:defRPr/>
              </a:pPr>
              <a:endParaRPr lang="de-DE" sz="1600" dirty="0" smtClean="0">
                <a:solidFill>
                  <a:schemeClr val="tx2"/>
                </a:solidFill>
                <a:latin typeface="+mj-lt"/>
              </a:endParaRPr>
            </a:p>
            <a:p>
              <a:pPr marL="265113" lvl="1" indent="-265113">
                <a:buClr>
                  <a:schemeClr val="accent2"/>
                </a:buClr>
                <a:buSzPct val="76000"/>
                <a:buFont typeface="Arial" pitchFamily="34" charset="0"/>
                <a:buChar char="•"/>
                <a:tabLst>
                  <a:tab pos="1978025" algn="l"/>
                </a:tabLst>
                <a:defRPr/>
              </a:pPr>
              <a:endParaRPr lang="de-DE" sz="1600" dirty="0" smtClean="0">
                <a:solidFill>
                  <a:schemeClr val="tx2"/>
                </a:solidFill>
                <a:latin typeface="+mj-lt"/>
              </a:endParaRPr>
            </a:p>
            <a:p>
              <a:pPr marL="265113" lvl="1" indent="-265113">
                <a:buClr>
                  <a:schemeClr val="accent2"/>
                </a:buClr>
                <a:buSzPct val="76000"/>
                <a:buFont typeface="Arial" pitchFamily="34" charset="0"/>
                <a:buChar char="•"/>
                <a:tabLst>
                  <a:tab pos="1978025" algn="l"/>
                </a:tabLst>
                <a:defRPr/>
              </a:pPr>
              <a:endParaRPr lang="de-DE" sz="1600" dirty="0" smtClean="0">
                <a:solidFill>
                  <a:schemeClr val="tx2"/>
                </a:solidFill>
                <a:latin typeface="+mj-lt"/>
              </a:endParaRPr>
            </a:p>
            <a:p>
              <a:pPr marL="265113" lvl="1" indent="-265113">
                <a:buClr>
                  <a:schemeClr val="accent2"/>
                </a:buClr>
                <a:buSzPct val="76000"/>
                <a:buFont typeface="Arial" pitchFamily="34" charset="0"/>
                <a:buChar char="•"/>
                <a:tabLst>
                  <a:tab pos="1978025" algn="l"/>
                </a:tabLst>
                <a:defRPr/>
              </a:pPr>
              <a:endParaRPr lang="de-DE" sz="1600" dirty="0" smtClean="0">
                <a:solidFill>
                  <a:schemeClr val="accent2"/>
                </a:solidFill>
                <a:latin typeface="+mj-lt"/>
              </a:endParaRPr>
            </a:p>
          </p:txBody>
        </p:sp>
      </p:grpSp>
      <p:sp>
        <p:nvSpPr>
          <p:cNvPr id="19" name="Textfeld 18"/>
          <p:cNvSpPr txBox="1"/>
          <p:nvPr/>
        </p:nvSpPr>
        <p:spPr>
          <a:xfrm>
            <a:off x="251520" y="6021288"/>
            <a:ext cx="3888432" cy="369332"/>
          </a:xfrm>
          <a:prstGeom prst="rect">
            <a:avLst/>
          </a:prstGeom>
          <a:solidFill>
            <a:schemeClr val="bg1"/>
          </a:solidFill>
          <a:ln w="19050">
            <a:solidFill>
              <a:schemeClr val="tx2"/>
            </a:solidFill>
          </a:ln>
        </p:spPr>
        <p:txBody>
          <a:bodyPr wrap="square" rtlCol="0">
            <a:spAutoFit/>
          </a:bodyPr>
          <a:lstStyle/>
          <a:p>
            <a:r>
              <a:rPr lang="de-DE" b="1" dirty="0" smtClean="0">
                <a:solidFill>
                  <a:schemeClr val="accent2"/>
                </a:solidFill>
              </a:rPr>
              <a:t>3. Ergebnis-/Integrationsphase </a:t>
            </a:r>
            <a:endParaRPr lang="de-DE" b="1" dirty="0">
              <a:solidFill>
                <a:schemeClr val="accent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11</a:t>
            </a:fld>
            <a:endParaRPr lang="de-DE"/>
          </a:p>
        </p:txBody>
      </p:sp>
      <p:sp>
        <p:nvSpPr>
          <p:cNvPr id="7" name="Titel 1"/>
          <p:cNvSpPr>
            <a:spLocks noGrp="1"/>
          </p:cNvSpPr>
          <p:nvPr>
            <p:ph type="title"/>
          </p:nvPr>
        </p:nvSpPr>
        <p:spPr>
          <a:xfrm>
            <a:off x="395536" y="116632"/>
            <a:ext cx="8579296" cy="990600"/>
          </a:xfrm>
        </p:spPr>
        <p:txBody>
          <a:bodyPr>
            <a:normAutofit/>
          </a:bodyPr>
          <a:lstStyle/>
          <a:p>
            <a:r>
              <a:rPr lang="de-DE" dirty="0" smtClean="0"/>
              <a:t>Differenzierung und Individualisierung</a:t>
            </a:r>
            <a:endParaRPr lang="de-DE" dirty="0"/>
          </a:p>
        </p:txBody>
      </p:sp>
      <p:grpSp>
        <p:nvGrpSpPr>
          <p:cNvPr id="5" name="Gruppieren 4"/>
          <p:cNvGrpSpPr/>
          <p:nvPr/>
        </p:nvGrpSpPr>
        <p:grpSpPr>
          <a:xfrm>
            <a:off x="323528" y="4725144"/>
            <a:ext cx="8496944" cy="1584175"/>
            <a:chOff x="467544" y="4437112"/>
            <a:chExt cx="8067692" cy="1584175"/>
          </a:xfrm>
        </p:grpSpPr>
        <p:sp>
          <p:nvSpPr>
            <p:cNvPr id="6" name="Abgerundetes Rechteck 5"/>
            <p:cNvSpPr/>
            <p:nvPr/>
          </p:nvSpPr>
          <p:spPr>
            <a:xfrm>
              <a:off x="467544" y="4437112"/>
              <a:ext cx="8067692" cy="158417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667569" y="4437112"/>
              <a:ext cx="7867667" cy="1538883"/>
            </a:xfrm>
            <a:prstGeom prst="rect">
              <a:avLst/>
            </a:prstGeom>
            <a:noFill/>
          </p:spPr>
          <p:txBody>
            <a:bodyPr wrap="square" rtlCol="0">
              <a:spAutoFit/>
            </a:bodyPr>
            <a:lstStyle/>
            <a:p>
              <a:pPr lvl="0">
                <a:buFont typeface="Arial" pitchFamily="34" charset="0"/>
                <a:buNone/>
              </a:pPr>
              <a:r>
                <a:rPr lang="de-DE" sz="1400" b="1" dirty="0" smtClean="0">
                  <a:solidFill>
                    <a:schemeClr val="accent2">
                      <a:lumMod val="50000"/>
                    </a:schemeClr>
                  </a:solidFill>
                </a:rPr>
                <a:t>Erläuterung dieser Ausführungen und weitere Informationen zu Differenzierung und Individualisierung</a:t>
              </a:r>
              <a:r>
                <a:rPr lang="de-DE" sz="1400" dirty="0" smtClean="0">
                  <a:solidFill>
                    <a:schemeClr val="accent2">
                      <a:lumMod val="50000"/>
                    </a:schemeClr>
                  </a:solidFill>
                </a:rPr>
                <a:t>:</a:t>
              </a:r>
            </a:p>
            <a:p>
              <a:pPr lvl="0">
                <a:spcAft>
                  <a:spcPts val="1200"/>
                </a:spcAft>
                <a:buFont typeface="Arial" pitchFamily="34" charset="0"/>
                <a:buNone/>
              </a:pPr>
              <a:r>
                <a:rPr lang="de-DE" sz="1400" dirty="0" smtClean="0">
                  <a:solidFill>
                    <a:schemeClr val="accent2">
                      <a:lumMod val="50000"/>
                    </a:schemeClr>
                  </a:solidFill>
                </a:rPr>
                <a:t>Frage- / Sachkompetenz </a:t>
              </a:r>
              <a:r>
                <a:rPr lang="de-DE" sz="1400" dirty="0" smtClean="0">
                  <a:solidFill>
                    <a:schemeClr val="accent2">
                      <a:lumMod val="50000"/>
                    </a:schemeClr>
                  </a:solidFill>
                  <a:sym typeface="Wingdings" pitchFamily="2" charset="2"/>
                </a:rPr>
                <a:t> Individualisierung</a:t>
              </a:r>
              <a:endParaRPr lang="de-DE" sz="1400" dirty="0" smtClean="0">
                <a:solidFill>
                  <a:schemeClr val="accent2">
                    <a:lumMod val="50000"/>
                  </a:schemeClr>
                </a:solidFill>
              </a:endParaRPr>
            </a:p>
            <a:p>
              <a:pPr lvl="0">
                <a:buFont typeface="Arial" pitchFamily="34" charset="0"/>
                <a:buNone/>
              </a:pPr>
              <a:r>
                <a:rPr lang="de-DE" sz="1400" dirty="0" smtClean="0">
                  <a:solidFill>
                    <a:schemeClr val="accent2">
                      <a:lumMod val="50000"/>
                    </a:schemeClr>
                  </a:solidFill>
                </a:rPr>
                <a:t>http://lehrerfortbildung-bw.de/faecher/geschichte/gym/fb3/f_indivi/</a:t>
              </a:r>
            </a:p>
            <a:p>
              <a:pPr lvl="0">
                <a:buFont typeface="Arial" pitchFamily="34" charset="0"/>
                <a:buNone/>
              </a:pPr>
              <a:r>
                <a:rPr lang="de-DE" sz="1400" dirty="0" smtClean="0">
                  <a:solidFill>
                    <a:schemeClr val="accent2">
                      <a:lumMod val="50000"/>
                    </a:schemeClr>
                  </a:solidFill>
                </a:rPr>
                <a:t>oder</a:t>
              </a:r>
            </a:p>
            <a:p>
              <a:pPr lvl="0">
                <a:buFont typeface="Arial" pitchFamily="34" charset="0"/>
                <a:buNone/>
              </a:pPr>
              <a:r>
                <a:rPr lang="de-DE" sz="1400" dirty="0" smtClean="0">
                  <a:solidFill>
                    <a:schemeClr val="accent2">
                      <a:lumMod val="50000"/>
                    </a:schemeClr>
                  </a:solidFill>
                </a:rPr>
                <a:t>http://lehrerfortbildung-bw.de/faecher/geschichte/gym/fb5/didak_meth/f_indivi/ (Vortrag)</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12</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Praxis: Fragekompetenz</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4294967295"/>
          </p:nvPr>
        </p:nvSpPr>
        <p:spPr>
          <a:xfrm>
            <a:off x="467544" y="1268760"/>
            <a:ext cx="8460432" cy="4608512"/>
          </a:xfrm>
        </p:spPr>
        <p:txBody>
          <a:bodyPr>
            <a:noAutofit/>
          </a:bodyPr>
          <a:lstStyle/>
          <a:p>
            <a:pPr marL="0" indent="0">
              <a:buNone/>
            </a:pPr>
            <a:r>
              <a:rPr lang="de-DE" sz="2300" dirty="0" smtClean="0"/>
              <a:t>Die Schülerinnen und Schüler können historische Fragestellungen und Strategien zu ihrer Beantwortung entwickeln.</a:t>
            </a:r>
          </a:p>
          <a:p>
            <a:pPr>
              <a:spcBef>
                <a:spcPts val="0"/>
              </a:spcBef>
              <a:buNone/>
            </a:pPr>
            <a:r>
              <a:rPr lang="de-DE" sz="2300" dirty="0" smtClean="0"/>
              <a:t>Die Schülerinnen und Schüler können</a:t>
            </a:r>
          </a:p>
          <a:p>
            <a:pPr marL="457200" indent="-457200">
              <a:buFont typeface="+mj-lt"/>
              <a:buAutoNum type="arabicPeriod"/>
            </a:pPr>
            <a:r>
              <a:rPr lang="de-DE" sz="2300" dirty="0" smtClean="0"/>
              <a:t>Fragen an die Geschichte formulieren und vorgegebene historische Fragestellungen nachvollziehen; </a:t>
            </a:r>
          </a:p>
          <a:p>
            <a:pPr marL="457200" indent="-457200">
              <a:buFont typeface="+mj-lt"/>
              <a:buAutoNum type="arabicPeriod"/>
            </a:pPr>
            <a:r>
              <a:rPr lang="de-DE" sz="2300" dirty="0" smtClean="0"/>
              <a:t>Fragen vergleichen und eigene Schwerpunkte begründen; </a:t>
            </a:r>
          </a:p>
          <a:p>
            <a:pPr marL="457200" indent="-457200">
              <a:buFont typeface="+mj-lt"/>
              <a:buAutoNum type="arabicPeriod"/>
            </a:pPr>
            <a:r>
              <a:rPr lang="de-DE" sz="2300" dirty="0" smtClean="0"/>
              <a:t>Hypothesen aufstellen; </a:t>
            </a:r>
          </a:p>
          <a:p>
            <a:pPr marL="457200" indent="-457200">
              <a:buFont typeface="+mj-lt"/>
              <a:buAutoNum type="arabicPeriod"/>
            </a:pPr>
            <a:r>
              <a:rPr lang="de-DE" sz="2300" dirty="0" smtClean="0"/>
              <a:t>Untersuchungsschritte zur Beantwortung von historischen Fragen planen</a:t>
            </a:r>
          </a:p>
        </p:txBody>
      </p:sp>
      <p:sp>
        <p:nvSpPr>
          <p:cNvPr id="2" name="Titel 1"/>
          <p:cNvSpPr>
            <a:spLocks noGrp="1"/>
          </p:cNvSpPr>
          <p:nvPr>
            <p:ph type="title"/>
          </p:nvPr>
        </p:nvSpPr>
        <p:spPr>
          <a:xfrm>
            <a:off x="467544" y="228600"/>
            <a:ext cx="8568952" cy="914400"/>
          </a:xfrm>
        </p:spPr>
        <p:txBody>
          <a:bodyPr>
            <a:noAutofit/>
          </a:bodyPr>
          <a:lstStyle/>
          <a:p>
            <a:r>
              <a:rPr lang="de-DE" dirty="0" smtClean="0"/>
              <a:t>Fragekompetenz</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13</a:t>
            </a:fld>
            <a:endParaRPr lang="de-DE"/>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971600" y="2780928"/>
            <a:ext cx="5472608"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971600" y="4725144"/>
            <a:ext cx="3312368"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971600" y="5157192"/>
            <a:ext cx="6624736" cy="7200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67544" y="228600"/>
            <a:ext cx="8568952" cy="914400"/>
          </a:xfrm>
        </p:spPr>
        <p:txBody>
          <a:bodyPr>
            <a:noAutofit/>
          </a:bodyPr>
          <a:lstStyle/>
          <a:p>
            <a:r>
              <a:rPr lang="de-DE" dirty="0" smtClean="0"/>
              <a:t>Fragekompetenz – Vorschlag für Klasse 6</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14</a:t>
            </a:fld>
            <a:endParaRPr lang="de-DE"/>
          </a:p>
        </p:txBody>
      </p:sp>
      <p:sp>
        <p:nvSpPr>
          <p:cNvPr id="4" name="Inhaltsplatzhalter 3"/>
          <p:cNvSpPr>
            <a:spLocks noGrp="1"/>
          </p:cNvSpPr>
          <p:nvPr>
            <p:ph sz="quarter" idx="4294967295"/>
          </p:nvPr>
        </p:nvSpPr>
        <p:spPr>
          <a:xfrm>
            <a:off x="467544" y="1268760"/>
            <a:ext cx="8460432" cy="4608512"/>
          </a:xfrm>
        </p:spPr>
        <p:txBody>
          <a:bodyPr>
            <a:noAutofit/>
          </a:bodyPr>
          <a:lstStyle/>
          <a:p>
            <a:pPr marL="0" indent="0">
              <a:buNone/>
            </a:pPr>
            <a:r>
              <a:rPr lang="de-DE" sz="2300" dirty="0" smtClean="0"/>
              <a:t>Die Schülerinnen und Schüler können historische Fragestellungen und Strategien zu ihrer Beantwortung entwickeln.</a:t>
            </a:r>
          </a:p>
          <a:p>
            <a:pPr>
              <a:spcBef>
                <a:spcPts val="0"/>
              </a:spcBef>
              <a:buNone/>
            </a:pPr>
            <a:r>
              <a:rPr lang="de-DE" sz="2300" dirty="0" smtClean="0"/>
              <a:t>Die Schülerinnen und Schüler können</a:t>
            </a:r>
          </a:p>
          <a:p>
            <a:pPr marL="457200" indent="-457200">
              <a:buFont typeface="+mj-lt"/>
              <a:buAutoNum type="arabicPeriod"/>
            </a:pPr>
            <a:r>
              <a:rPr lang="de-DE" sz="2300" dirty="0" smtClean="0"/>
              <a:t>Fragen an die Geschichte formulieren und vorgegebene historische Fragestellungen nachvollziehen; </a:t>
            </a:r>
          </a:p>
          <a:p>
            <a:pPr marL="457200" indent="-457200">
              <a:buFont typeface="+mj-lt"/>
              <a:buAutoNum type="arabicPeriod"/>
            </a:pPr>
            <a:r>
              <a:rPr lang="de-DE" sz="2300" dirty="0" smtClean="0"/>
              <a:t>Fragen vergleichen und eigene Schwerpunkte begründen; </a:t>
            </a:r>
          </a:p>
          <a:p>
            <a:pPr marL="457200" indent="-457200">
              <a:buFont typeface="+mj-lt"/>
              <a:buAutoNum type="arabicPeriod"/>
            </a:pPr>
            <a:r>
              <a:rPr lang="de-DE" sz="2300" dirty="0" smtClean="0"/>
              <a:t>Hypothesen aufstellen; </a:t>
            </a:r>
          </a:p>
          <a:p>
            <a:pPr marL="457200" indent="-457200">
              <a:buFont typeface="+mj-lt"/>
              <a:buAutoNum type="arabicPeriod"/>
            </a:pPr>
            <a:r>
              <a:rPr lang="de-DE" sz="2300" dirty="0" smtClean="0"/>
              <a:t>Untersuchungsschritte zur Beantwortung von historischen Fragen planen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28600"/>
            <a:ext cx="8568952" cy="914400"/>
          </a:xfrm>
        </p:spPr>
        <p:txBody>
          <a:bodyPr>
            <a:noAutofit/>
          </a:bodyPr>
          <a:lstStyle/>
          <a:p>
            <a:r>
              <a:rPr lang="de-DE" dirty="0" smtClean="0"/>
              <a:t>Fragekompetenz – Vorschlag für Klasse 6</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15</a:t>
            </a:fld>
            <a:endParaRPr lang="de-DE"/>
          </a:p>
        </p:txBody>
      </p:sp>
      <p:graphicFrame>
        <p:nvGraphicFramePr>
          <p:cNvPr id="11" name="Tabelle 10"/>
          <p:cNvGraphicFramePr>
            <a:graphicFrameLocks noGrp="1"/>
          </p:cNvGraphicFramePr>
          <p:nvPr/>
        </p:nvGraphicFramePr>
        <p:xfrm>
          <a:off x="251520" y="1397000"/>
          <a:ext cx="8640960" cy="4629640"/>
        </p:xfrm>
        <a:graphic>
          <a:graphicData uri="http://schemas.openxmlformats.org/drawingml/2006/table">
            <a:tbl>
              <a:tblPr firstRow="1" bandRow="1">
                <a:tableStyleId>{5C22544A-7EE6-4342-B048-85BDC9FD1C3A}</a:tableStyleId>
              </a:tblPr>
              <a:tblGrid>
                <a:gridCol w="2160240"/>
                <a:gridCol w="2160240"/>
                <a:gridCol w="2160240"/>
                <a:gridCol w="2160240"/>
              </a:tblGrid>
              <a:tr h="370840">
                <a:tc gridSpan="2">
                  <a:txBody>
                    <a:bodyPr/>
                    <a:lstStyle/>
                    <a:p>
                      <a:pPr algn="ctr"/>
                      <a:r>
                        <a:rPr lang="de-DE" sz="1700" dirty="0" smtClean="0"/>
                        <a:t>Fragen formulieren </a:t>
                      </a:r>
                      <a:endParaRPr lang="de-DE" sz="1700" dirty="0"/>
                    </a:p>
                  </a:txBody>
                  <a:tcPr marL="36000" marR="36000" marT="36000" marB="36000"/>
                </a:tc>
                <a:tc hMerge="1">
                  <a:txBody>
                    <a:bodyPr/>
                    <a:lstStyle/>
                    <a:p>
                      <a:endParaRPr lang="de-DE" sz="1700" dirty="0"/>
                    </a:p>
                  </a:txBody>
                  <a:tcPr marL="36000" marR="36000" marT="36000" marB="36000"/>
                </a:tc>
                <a:tc rowSpan="2">
                  <a:txBody>
                    <a:bodyPr/>
                    <a:lstStyle/>
                    <a:p>
                      <a:pPr algn="ctr"/>
                      <a:r>
                        <a:rPr lang="de-DE" sz="1700" dirty="0" smtClean="0"/>
                        <a:t>Hypothesen aufstellen auf der Basis von</a:t>
                      </a:r>
                      <a:endParaRPr lang="de-DE" sz="1700" dirty="0"/>
                    </a:p>
                  </a:txBody>
                  <a:tcPr marL="36000" marR="36000" marT="36000" marB="36000"/>
                </a:tc>
                <a:tc rowSpan="2">
                  <a:txBody>
                    <a:bodyPr/>
                    <a:lstStyle/>
                    <a:p>
                      <a:pPr algn="ctr"/>
                      <a:r>
                        <a:rPr lang="de-DE" sz="1700" dirty="0" smtClean="0"/>
                        <a:t>Untersuchungs-schritte</a:t>
                      </a:r>
                      <a:r>
                        <a:rPr lang="de-DE" sz="1700" baseline="0" dirty="0" smtClean="0"/>
                        <a:t> planen durch</a:t>
                      </a:r>
                      <a:endParaRPr lang="de-DE" sz="1700" dirty="0"/>
                    </a:p>
                  </a:txBody>
                  <a:tcPr marL="36000" marR="36000" marT="36000" marB="36000"/>
                </a:tc>
              </a:tr>
              <a:tr h="370840">
                <a:tc>
                  <a:txBody>
                    <a:bodyPr/>
                    <a:lstStyle/>
                    <a:p>
                      <a:pPr algn="ctr"/>
                      <a:r>
                        <a:rPr lang="de-DE" sz="1700" dirty="0" smtClean="0">
                          <a:solidFill>
                            <a:schemeClr val="bg1"/>
                          </a:solidFill>
                        </a:rPr>
                        <a:t> auf der Basis von</a:t>
                      </a:r>
                      <a:endParaRPr lang="de-DE" sz="1700" dirty="0">
                        <a:solidFill>
                          <a:schemeClr val="bg1"/>
                        </a:solidFill>
                      </a:endParaRPr>
                    </a:p>
                  </a:txBody>
                  <a:tcPr marL="36000" marR="36000" marT="36000" marB="36000">
                    <a:solidFill>
                      <a:schemeClr val="accent1"/>
                    </a:solidFill>
                  </a:tcPr>
                </a:tc>
                <a:tc>
                  <a:txBody>
                    <a:bodyPr/>
                    <a:lstStyle/>
                    <a:p>
                      <a:pPr algn="ctr"/>
                      <a:r>
                        <a:rPr lang="de-DE" sz="1700" dirty="0" smtClean="0">
                          <a:solidFill>
                            <a:schemeClr val="bg1"/>
                          </a:solidFill>
                        </a:rPr>
                        <a:t>klassifiziert nach Fragemotivation</a:t>
                      </a:r>
                      <a:endParaRPr lang="de-DE" sz="1700" dirty="0">
                        <a:solidFill>
                          <a:schemeClr val="bg1"/>
                        </a:solidFill>
                      </a:endParaRPr>
                    </a:p>
                  </a:txBody>
                  <a:tcPr marL="36000" marR="36000" marT="36000" marB="36000">
                    <a:solidFill>
                      <a:schemeClr val="accent1"/>
                    </a:solidFill>
                  </a:tcPr>
                </a:tc>
                <a:tc vMerge="1">
                  <a:txBody>
                    <a:bodyPr/>
                    <a:lstStyle/>
                    <a:p>
                      <a:endParaRPr lang="de-DE" sz="1700" dirty="0"/>
                    </a:p>
                  </a:txBody>
                  <a:tcPr marL="36000" marR="36000" marT="36000" marB="36000"/>
                </a:tc>
                <a:tc vMerge="1">
                  <a:txBody>
                    <a:bodyPr/>
                    <a:lstStyle/>
                    <a:p>
                      <a:endParaRPr lang="de-DE" sz="1700" dirty="0"/>
                    </a:p>
                  </a:txBody>
                  <a:tcPr marL="36000" marR="36000" marT="36000" marB="36000"/>
                </a:tc>
              </a:tr>
              <a:tr h="370840">
                <a:tc>
                  <a:txBody>
                    <a:bodyPr/>
                    <a:lstStyle/>
                    <a:p>
                      <a:pPr marL="88900" indent="-88900">
                        <a:buFont typeface="Arial" pitchFamily="34" charset="0"/>
                        <a:buChar char="•"/>
                      </a:pPr>
                      <a:r>
                        <a:rPr lang="de-DE" sz="1700" dirty="0" smtClean="0"/>
                        <a:t>allgemeinem Vorwissen</a:t>
                      </a:r>
                      <a:br>
                        <a:rPr lang="de-DE" sz="1700" dirty="0" smtClean="0"/>
                      </a:br>
                      <a:endParaRPr lang="de-DE" sz="1700" dirty="0" smtClean="0"/>
                    </a:p>
                    <a:p>
                      <a:pPr marL="88900" indent="-88900">
                        <a:spcAft>
                          <a:spcPts val="600"/>
                        </a:spcAft>
                        <a:buFont typeface="Arial" pitchFamily="34" charset="0"/>
                        <a:buChar char="•"/>
                      </a:pPr>
                      <a:r>
                        <a:rPr lang="de-DE" sz="1700" baseline="0" dirty="0" smtClean="0"/>
                        <a:t>Wahrnehmung historischer Sachverhalte</a:t>
                      </a:r>
                    </a:p>
                    <a:p>
                      <a:pPr marL="179388" indent="-90488">
                        <a:buFont typeface="Arial" pitchFamily="34" charset="0"/>
                        <a:buNone/>
                      </a:pPr>
                      <a:r>
                        <a:rPr lang="de-DE" sz="1700" baseline="0" dirty="0" smtClean="0">
                          <a:solidFill>
                            <a:schemeClr val="accent1">
                              <a:lumMod val="75000"/>
                            </a:schemeClr>
                          </a:solidFill>
                          <a:sym typeface="Wingdings" pitchFamily="2" charset="2"/>
                        </a:rPr>
                        <a:t>(Orientierungs-</a:t>
                      </a:r>
                      <a:r>
                        <a:rPr lang="de-DE" sz="1700" baseline="0" dirty="0" err="1" smtClean="0">
                          <a:solidFill>
                            <a:schemeClr val="accent1">
                              <a:lumMod val="75000"/>
                            </a:schemeClr>
                          </a:solidFill>
                          <a:sym typeface="Wingdings" pitchFamily="2" charset="2"/>
                        </a:rPr>
                        <a:t>kompetenz</a:t>
                      </a:r>
                      <a:r>
                        <a:rPr lang="de-DE" sz="1700" baseline="0" dirty="0" smtClean="0">
                          <a:solidFill>
                            <a:schemeClr val="accent1">
                              <a:lumMod val="75000"/>
                            </a:schemeClr>
                          </a:solidFill>
                          <a:sym typeface="Wingdings" pitchFamily="2" charset="2"/>
                        </a:rPr>
                        <a:t>)</a:t>
                      </a:r>
                      <a:br>
                        <a:rPr lang="de-DE" sz="1700" baseline="0" dirty="0" smtClean="0">
                          <a:solidFill>
                            <a:schemeClr val="accent1">
                              <a:lumMod val="75000"/>
                            </a:schemeClr>
                          </a:solidFill>
                          <a:sym typeface="Wingdings" pitchFamily="2" charset="2"/>
                        </a:rPr>
                      </a:br>
                      <a:endParaRPr lang="de-DE" sz="1700" baseline="0" dirty="0" smtClean="0">
                        <a:solidFill>
                          <a:schemeClr val="accent1">
                            <a:lumMod val="75000"/>
                          </a:schemeClr>
                        </a:solidFill>
                      </a:endParaRPr>
                    </a:p>
                    <a:p>
                      <a:pPr marL="88900" indent="-88900">
                        <a:spcAft>
                          <a:spcPts val="600"/>
                        </a:spcAft>
                        <a:buFont typeface="Arial" pitchFamily="34" charset="0"/>
                        <a:buChar char="•"/>
                      </a:pPr>
                      <a:r>
                        <a:rPr lang="de-DE" sz="1700" baseline="0" dirty="0" smtClean="0"/>
                        <a:t>fachlichem Vorwissen </a:t>
                      </a:r>
                    </a:p>
                    <a:p>
                      <a:pPr marL="88900" indent="0">
                        <a:buFont typeface="Arial" pitchFamily="34" charset="0"/>
                        <a:buNone/>
                      </a:pPr>
                      <a:r>
                        <a:rPr lang="de-DE" sz="1700" baseline="0" dirty="0" smtClean="0">
                          <a:solidFill>
                            <a:schemeClr val="accent1">
                              <a:lumMod val="75000"/>
                            </a:schemeClr>
                          </a:solidFill>
                          <a:sym typeface="Wingdings" pitchFamily="2" charset="2"/>
                        </a:rPr>
                        <a:t>(Sachkompetenz)</a:t>
                      </a:r>
                      <a:endParaRPr lang="de-DE" sz="1700" dirty="0"/>
                    </a:p>
                  </a:txBody>
                  <a:tcPr marL="36000" marR="36000" marT="36000" marB="36000"/>
                </a:tc>
                <a:tc>
                  <a:txBody>
                    <a:bodyPr/>
                    <a:lstStyle/>
                    <a:p>
                      <a:pPr marL="88900" indent="-88900">
                        <a:spcAft>
                          <a:spcPts val="600"/>
                        </a:spcAft>
                        <a:buFont typeface="Arial" pitchFamily="34" charset="0"/>
                        <a:buChar char="•"/>
                      </a:pPr>
                      <a:r>
                        <a:rPr lang="de-DE" sz="1700" dirty="0" smtClean="0"/>
                        <a:t>Wissensfragen</a:t>
                      </a:r>
                    </a:p>
                    <a:p>
                      <a:pPr marL="88900" indent="0">
                        <a:buFont typeface="Arial" pitchFamily="34" charset="0"/>
                        <a:buNone/>
                      </a:pPr>
                      <a:r>
                        <a:rPr lang="de-DE" sz="1700" baseline="0" dirty="0" smtClean="0">
                          <a:solidFill>
                            <a:schemeClr val="accent1">
                              <a:lumMod val="75000"/>
                            </a:schemeClr>
                          </a:solidFill>
                          <a:sym typeface="Wingdings" pitchFamily="2" charset="2"/>
                        </a:rPr>
                        <a:t>(Sachkompetenz)</a:t>
                      </a:r>
                    </a:p>
                    <a:p>
                      <a:pPr marL="88900" indent="0">
                        <a:buFont typeface="Arial" pitchFamily="34" charset="0"/>
                        <a:buNone/>
                      </a:pPr>
                      <a:endParaRPr lang="de-DE" sz="1700" dirty="0" smtClean="0"/>
                    </a:p>
                    <a:p>
                      <a:pPr marL="88900" indent="-88900">
                        <a:spcAft>
                          <a:spcPts val="600"/>
                        </a:spcAft>
                        <a:buFont typeface="Arial" pitchFamily="34" charset="0"/>
                        <a:buChar char="•"/>
                      </a:pPr>
                      <a:r>
                        <a:rPr lang="de-DE" sz="1700" dirty="0" smtClean="0"/>
                        <a:t>Deutung</a:t>
                      </a:r>
                      <a:r>
                        <a:rPr lang="de-DE" sz="1700" baseline="0" dirty="0" smtClean="0"/>
                        <a:t> der Vergangenheit</a:t>
                      </a:r>
                    </a:p>
                    <a:p>
                      <a:pPr marL="179388" indent="-90488">
                        <a:buFont typeface="Arial" pitchFamily="34" charset="0"/>
                        <a:buNone/>
                      </a:pPr>
                      <a:r>
                        <a:rPr lang="de-DE" sz="1700" baseline="0" dirty="0" smtClean="0">
                          <a:solidFill>
                            <a:schemeClr val="accent1">
                              <a:lumMod val="75000"/>
                            </a:schemeClr>
                          </a:solidFill>
                          <a:sym typeface="Wingdings" pitchFamily="2" charset="2"/>
                        </a:rPr>
                        <a:t>(Reflexions-</a:t>
                      </a:r>
                      <a:r>
                        <a:rPr lang="de-DE" sz="1700" baseline="0" dirty="0" err="1" smtClean="0">
                          <a:solidFill>
                            <a:schemeClr val="accent1">
                              <a:lumMod val="75000"/>
                            </a:schemeClr>
                          </a:solidFill>
                          <a:sym typeface="Wingdings" pitchFamily="2" charset="2"/>
                        </a:rPr>
                        <a:t>kompetenz</a:t>
                      </a:r>
                      <a:r>
                        <a:rPr lang="de-DE" sz="1700" baseline="0" dirty="0" smtClean="0">
                          <a:solidFill>
                            <a:schemeClr val="accent1">
                              <a:lumMod val="75000"/>
                            </a:schemeClr>
                          </a:solidFill>
                          <a:sym typeface="Wingdings" pitchFamily="2" charset="2"/>
                        </a:rPr>
                        <a:t>)</a:t>
                      </a:r>
                    </a:p>
                    <a:p>
                      <a:pPr marL="88900" indent="0">
                        <a:buFont typeface="Arial" pitchFamily="34" charset="0"/>
                        <a:buNone/>
                      </a:pPr>
                      <a:endParaRPr lang="de-DE" sz="1700" baseline="0" dirty="0" smtClean="0"/>
                    </a:p>
                    <a:p>
                      <a:pPr marL="88900" indent="-88900">
                        <a:spcAft>
                          <a:spcPts val="600"/>
                        </a:spcAft>
                        <a:buFont typeface="Arial" pitchFamily="34" charset="0"/>
                        <a:buChar char="•"/>
                      </a:pPr>
                      <a:r>
                        <a:rPr lang="de-DE" sz="1700" baseline="0" dirty="0" smtClean="0"/>
                        <a:t>Verhältnis von Vergangenheit und Gegenwart</a:t>
                      </a:r>
                    </a:p>
                    <a:p>
                      <a:pPr marL="179388" indent="-90488">
                        <a:buFont typeface="Arial" pitchFamily="34" charset="0"/>
                        <a:buNone/>
                      </a:pPr>
                      <a:r>
                        <a:rPr lang="de-DE" sz="1700" baseline="0" dirty="0" smtClean="0">
                          <a:solidFill>
                            <a:schemeClr val="accent1">
                              <a:lumMod val="75000"/>
                            </a:schemeClr>
                          </a:solidFill>
                          <a:sym typeface="Wingdings" pitchFamily="2" charset="2"/>
                        </a:rPr>
                        <a:t>(Orientierungs-</a:t>
                      </a:r>
                      <a:r>
                        <a:rPr lang="de-DE" sz="1700" baseline="0" dirty="0" err="1" smtClean="0">
                          <a:solidFill>
                            <a:schemeClr val="accent1">
                              <a:lumMod val="75000"/>
                            </a:schemeClr>
                          </a:solidFill>
                          <a:sym typeface="Wingdings" pitchFamily="2" charset="2"/>
                        </a:rPr>
                        <a:t>kompetenz</a:t>
                      </a:r>
                      <a:r>
                        <a:rPr lang="de-DE" sz="1700" baseline="0" dirty="0" smtClean="0">
                          <a:solidFill>
                            <a:schemeClr val="accent1">
                              <a:lumMod val="75000"/>
                            </a:schemeClr>
                          </a:solidFill>
                          <a:sym typeface="Wingdings" pitchFamily="2" charset="2"/>
                        </a:rPr>
                        <a:t>)</a:t>
                      </a:r>
                      <a:endParaRPr lang="de-DE" sz="1700" dirty="0" smtClean="0"/>
                    </a:p>
                  </a:txBody>
                  <a:tcPr marL="36000" marR="36000" marT="36000" marB="36000"/>
                </a:tc>
                <a:tc>
                  <a:txBody>
                    <a:bodyPr/>
                    <a:lstStyle/>
                    <a:p>
                      <a:pPr marL="88900" indent="-88900">
                        <a:buFont typeface="Arial" pitchFamily="34" charset="0"/>
                        <a:buChar char="•"/>
                      </a:pPr>
                      <a:r>
                        <a:rPr lang="de-DE" sz="1700" dirty="0" smtClean="0"/>
                        <a:t>gegenwärtigen Handlungs-mustern</a:t>
                      </a:r>
                    </a:p>
                    <a:p>
                      <a:pPr marL="88900" indent="0">
                        <a:buFont typeface="Arial" pitchFamily="34" charset="0"/>
                        <a:buNone/>
                      </a:pPr>
                      <a:endParaRPr lang="de-DE" sz="1700" dirty="0" smtClean="0"/>
                    </a:p>
                    <a:p>
                      <a:pPr marL="88900" indent="-88900">
                        <a:buFont typeface="Arial" pitchFamily="34" charset="0"/>
                        <a:buChar char="•"/>
                      </a:pPr>
                      <a:r>
                        <a:rPr lang="de-DE" sz="1700" dirty="0" smtClean="0"/>
                        <a:t>allgemeinem Vorwissen</a:t>
                      </a:r>
                    </a:p>
                    <a:p>
                      <a:pPr marL="88900" indent="0">
                        <a:buFont typeface="Arial" pitchFamily="34" charset="0"/>
                        <a:buNone/>
                      </a:pPr>
                      <a:endParaRPr lang="de-DE" sz="1700" dirty="0" smtClean="0"/>
                    </a:p>
                    <a:p>
                      <a:pPr marL="88900" indent="-88900">
                        <a:buFont typeface="Arial" pitchFamily="34" charset="0"/>
                        <a:buChar char="•"/>
                      </a:pPr>
                      <a:r>
                        <a:rPr lang="de-DE" sz="1700" dirty="0" smtClean="0"/>
                        <a:t>fachlichem Vorwissen</a:t>
                      </a:r>
                      <a:endParaRPr lang="de-DE" sz="1700" dirty="0"/>
                    </a:p>
                  </a:txBody>
                  <a:tcPr marL="36000" marR="36000" marT="36000" marB="36000"/>
                </a:tc>
                <a:tc>
                  <a:txBody>
                    <a:bodyPr/>
                    <a:lstStyle/>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700" baseline="0" dirty="0" smtClean="0"/>
                        <a:t>Zuordnung von Methoden zur Fragestellung</a:t>
                      </a:r>
                    </a:p>
                    <a:p>
                      <a:pPr marL="8890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de-DE" sz="1700" baseline="0" dirty="0" smtClean="0"/>
                    </a:p>
                    <a:p>
                      <a:pPr marL="88900" marR="0" indent="-8890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700" baseline="0" dirty="0" smtClean="0"/>
                        <a:t>Zuordnung von Sachbereichen zur Fragestellung</a:t>
                      </a:r>
                      <a:endParaRPr lang="de-DE" sz="1700" dirty="0" smtClean="0"/>
                    </a:p>
                    <a:p>
                      <a:endParaRPr lang="de-DE" sz="1700" dirty="0"/>
                    </a:p>
                  </a:txBody>
                  <a:tcPr marL="36000" marR="36000" marT="36000" marB="36000"/>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Inhaltsplatzhalter 3"/>
          <p:cNvSpPr>
            <a:spLocks noGrp="1"/>
          </p:cNvSpPr>
          <p:nvPr>
            <p:ph sz="quarter" idx="4294967295"/>
          </p:nvPr>
        </p:nvSpPr>
        <p:spPr>
          <a:xfrm>
            <a:off x="251520" y="908720"/>
            <a:ext cx="8640960" cy="1080120"/>
          </a:xfrm>
          <a:ln w="28575">
            <a:solidFill>
              <a:schemeClr val="accent2"/>
            </a:solidFill>
          </a:ln>
        </p:spPr>
        <p:txBody>
          <a:bodyPr>
            <a:noAutofit/>
          </a:bodyPr>
          <a:lstStyle/>
          <a:p>
            <a:pPr marL="268288" indent="-268288">
              <a:spcBef>
                <a:spcPts val="0"/>
              </a:spcBef>
              <a:buNone/>
              <a:tabLst>
                <a:tab pos="1252538" algn="l"/>
              </a:tabLst>
            </a:pPr>
            <a:r>
              <a:rPr lang="de-DE" sz="1600" b="1" dirty="0" smtClean="0">
                <a:solidFill>
                  <a:schemeClr val="accent1">
                    <a:lumMod val="75000"/>
                  </a:schemeClr>
                </a:solidFill>
              </a:rPr>
              <a:t>Vorwissen:</a:t>
            </a:r>
            <a:r>
              <a:rPr lang="de-DE" sz="1600" dirty="0" smtClean="0"/>
              <a:t> 	keines</a:t>
            </a:r>
          </a:p>
          <a:p>
            <a:pPr marL="268288" indent="-268288">
              <a:spcBef>
                <a:spcPts val="0"/>
              </a:spcBef>
              <a:buNone/>
              <a:tabLst>
                <a:tab pos="1252538" algn="l"/>
              </a:tabLst>
            </a:pPr>
            <a:r>
              <a:rPr lang="de-DE" sz="1600" b="1" dirty="0" smtClean="0">
                <a:solidFill>
                  <a:schemeClr val="accent1">
                    <a:lumMod val="75000"/>
                  </a:schemeClr>
                </a:solidFill>
              </a:rPr>
              <a:t>Ziel: 	</a:t>
            </a:r>
            <a:r>
              <a:rPr lang="de-DE" sz="1600" dirty="0" smtClean="0"/>
              <a:t>Fragen formulieren </a:t>
            </a:r>
            <a:r>
              <a:rPr lang="de-DE" sz="1600" spc="-150" dirty="0" smtClean="0"/>
              <a:t>(allg. Vorwissen, Wahrnehmung);  </a:t>
            </a:r>
            <a:r>
              <a:rPr lang="de-DE" sz="1600" dirty="0" smtClean="0"/>
              <a:t>Fragen klassifizieren</a:t>
            </a:r>
          </a:p>
          <a:p>
            <a:pPr marL="268288" indent="-268288">
              <a:spcBef>
                <a:spcPts val="0"/>
              </a:spcBef>
              <a:buNone/>
              <a:tabLst>
                <a:tab pos="1252538" algn="l"/>
              </a:tabLst>
            </a:pPr>
            <a:r>
              <a:rPr lang="de-DE" sz="1600" b="1" dirty="0" smtClean="0">
                <a:solidFill>
                  <a:schemeClr val="accent1">
                    <a:lumMod val="75000"/>
                  </a:schemeClr>
                </a:solidFill>
              </a:rPr>
              <a:t>Beispiel: 	</a:t>
            </a:r>
            <a:r>
              <a:rPr lang="de-DE" sz="1600" dirty="0" smtClean="0"/>
              <a:t>Beginn der UE Ägypten</a:t>
            </a:r>
          </a:p>
          <a:p>
            <a:pPr marL="268288" indent="-268288">
              <a:spcBef>
                <a:spcPts val="0"/>
              </a:spcBef>
              <a:buNone/>
              <a:tabLst>
                <a:tab pos="1252538" algn="l"/>
              </a:tabLst>
            </a:pPr>
            <a:r>
              <a:rPr lang="de-DE" sz="1600" b="1" dirty="0" smtClean="0">
                <a:solidFill>
                  <a:schemeClr val="accent1">
                    <a:lumMod val="75000"/>
                  </a:schemeClr>
                </a:solidFill>
              </a:rPr>
              <a:t>Material: 	</a:t>
            </a:r>
            <a:r>
              <a:rPr lang="de-DE" sz="1600" dirty="0" smtClean="0"/>
              <a:t>Auftaktdoppelseite Schulbuch; Alles, was ihr bereits zu Ägypten wisst</a:t>
            </a:r>
          </a:p>
          <a:p>
            <a:pPr marL="268288" indent="-268288">
              <a:spcBef>
                <a:spcPts val="0"/>
              </a:spcBef>
              <a:buNone/>
            </a:pPr>
            <a:endParaRPr lang="de-DE" sz="1600" dirty="0" smtClean="0"/>
          </a:p>
          <a:p>
            <a:pPr marL="268288" indent="-268288">
              <a:spcBef>
                <a:spcPts val="0"/>
              </a:spcBef>
              <a:buNone/>
            </a:pPr>
            <a:endParaRPr lang="de-DE" sz="1600" dirty="0" smtClean="0"/>
          </a:p>
        </p:txBody>
      </p:sp>
      <p:sp>
        <p:nvSpPr>
          <p:cNvPr id="2" name="Titel 1"/>
          <p:cNvSpPr>
            <a:spLocks noGrp="1"/>
          </p:cNvSpPr>
          <p:nvPr>
            <p:ph type="title"/>
          </p:nvPr>
        </p:nvSpPr>
        <p:spPr>
          <a:xfrm>
            <a:off x="251520" y="228600"/>
            <a:ext cx="8784976" cy="536104"/>
          </a:xfrm>
        </p:spPr>
        <p:txBody>
          <a:bodyPr>
            <a:noAutofit/>
          </a:bodyPr>
          <a:lstStyle/>
          <a:p>
            <a:r>
              <a:rPr lang="de-DE" dirty="0" smtClean="0"/>
              <a:t>Fragen formulieren – </a:t>
            </a:r>
            <a:r>
              <a:rPr lang="de-DE" sz="2400" dirty="0" smtClean="0">
                <a:solidFill>
                  <a:schemeClr val="accent2">
                    <a:lumMod val="50000"/>
                  </a:schemeClr>
                </a:solidFill>
              </a:rPr>
              <a:t>Unterrichtsbeispiel 1</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16</a:t>
            </a:fld>
            <a:endParaRPr lang="de-DE"/>
          </a:p>
        </p:txBody>
      </p:sp>
      <p:sp>
        <p:nvSpPr>
          <p:cNvPr id="11" name="Inhaltsplatzhalter 3"/>
          <p:cNvSpPr txBox="1">
            <a:spLocks/>
          </p:cNvSpPr>
          <p:nvPr/>
        </p:nvSpPr>
        <p:spPr>
          <a:xfrm>
            <a:off x="107504" y="2132856"/>
            <a:ext cx="9036496" cy="1008112"/>
          </a:xfrm>
          <a:prstGeom prst="rect">
            <a:avLst/>
          </a:prstGeom>
        </p:spPr>
        <p:txBody>
          <a:bodyPr vert="horz">
            <a:noAutofit/>
          </a:bodyPr>
          <a:lstStyle/>
          <a:p>
            <a:pPr marL="457200" lvl="0" indent="-457200">
              <a:spcBef>
                <a:spcPts val="600"/>
              </a:spcBef>
              <a:buClr>
                <a:schemeClr val="accent1"/>
              </a:buClr>
              <a:buSzPct val="76000"/>
              <a:tabLst>
                <a:tab pos="1431925" algn="l"/>
              </a:tabLst>
              <a:defRPr/>
            </a:pPr>
            <a:r>
              <a:rPr lang="de-DE" sz="2000" u="sng" dirty="0" smtClean="0">
                <a:solidFill>
                  <a:schemeClr val="accent1">
                    <a:lumMod val="75000"/>
                  </a:schemeClr>
                </a:solidFill>
              </a:rPr>
              <a:t>Aufgabe 1</a:t>
            </a:r>
            <a:r>
              <a:rPr lang="de-DE" sz="2000" dirty="0" smtClean="0">
                <a:solidFill>
                  <a:schemeClr val="accent1">
                    <a:lumMod val="75000"/>
                  </a:schemeClr>
                </a:solidFill>
              </a:rPr>
              <a:t>: 	</a:t>
            </a:r>
            <a:r>
              <a:rPr lang="de-DE" dirty="0" smtClean="0"/>
              <a:t>Was würdet ihr zu diesem Thema gerne wissen? Sammelt Fragen.</a:t>
            </a:r>
          </a:p>
          <a:p>
            <a:pPr marL="457200" lvl="0" indent="-457200">
              <a:spcBef>
                <a:spcPts val="600"/>
              </a:spcBef>
              <a:buClr>
                <a:schemeClr val="accent1"/>
              </a:buClr>
              <a:buSzPct val="76000"/>
              <a:tabLst>
                <a:tab pos="1431925" algn="l"/>
              </a:tabLst>
              <a:defRPr/>
            </a:pPr>
            <a:r>
              <a:rPr lang="de-DE" sz="2000" dirty="0" smtClean="0">
                <a:solidFill>
                  <a:schemeClr val="accent1">
                    <a:lumMod val="75000"/>
                  </a:schemeClr>
                </a:solidFill>
              </a:rPr>
              <a:t>Ergebnis: 	</a:t>
            </a:r>
            <a:r>
              <a:rPr lang="de-DE" dirty="0" smtClean="0"/>
              <a:t>Ergebnis sammeln; 3 Fragen entsprechend der Klassifizierung</a:t>
            </a:r>
          </a:p>
          <a:p>
            <a:pPr marL="457200" lvl="0" indent="-457200">
              <a:buClr>
                <a:schemeClr val="accent1"/>
              </a:buClr>
              <a:buSzPct val="76000"/>
              <a:tabLst>
                <a:tab pos="1431925" algn="l"/>
              </a:tabLst>
              <a:defRPr/>
            </a:pPr>
            <a:r>
              <a:rPr lang="de-DE" dirty="0" smtClean="0"/>
              <a:t> 		auswählen</a:t>
            </a:r>
          </a:p>
        </p:txBody>
      </p:sp>
      <p:graphicFrame>
        <p:nvGraphicFramePr>
          <p:cNvPr id="12" name="Tabelle 11"/>
          <p:cNvGraphicFramePr>
            <a:graphicFrameLocks noGrp="1"/>
          </p:cNvGraphicFramePr>
          <p:nvPr/>
        </p:nvGraphicFramePr>
        <p:xfrm>
          <a:off x="1043608" y="3140968"/>
          <a:ext cx="7848873" cy="882789"/>
        </p:xfrm>
        <a:graphic>
          <a:graphicData uri="http://schemas.openxmlformats.org/drawingml/2006/table">
            <a:tbl>
              <a:tblPr firstRow="1" bandRow="1">
                <a:tableStyleId>{5C22544A-7EE6-4342-B048-85BDC9FD1C3A}</a:tableStyleId>
              </a:tblPr>
              <a:tblGrid>
                <a:gridCol w="2616291"/>
                <a:gridCol w="2616291"/>
                <a:gridCol w="2616291"/>
              </a:tblGrid>
              <a:tr h="882789">
                <a:tc>
                  <a:txBody>
                    <a:bodyPr/>
                    <a:lstStyle/>
                    <a:p>
                      <a:pPr marL="0" indent="0">
                        <a:lnSpc>
                          <a:spcPts val="1400"/>
                        </a:lnSpc>
                        <a:spcAft>
                          <a:spcPts val="0"/>
                        </a:spcAft>
                        <a:tabLst>
                          <a:tab pos="0" algn="l"/>
                        </a:tabLst>
                      </a:pPr>
                      <a:r>
                        <a:rPr lang="de-DE" sz="1800" dirty="0">
                          <a:solidFill>
                            <a:schemeClr val="accent1">
                              <a:lumMod val="75000"/>
                            </a:schemeClr>
                          </a:solidFill>
                          <a:latin typeface="+mn-lt"/>
                          <a:ea typeface="Calibri"/>
                        </a:rPr>
                        <a:t>Wann wurden die Pyramiden gebaut?</a:t>
                      </a: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0" lang="de-DE" sz="1800" b="1" kern="1200" dirty="0" smtClean="0">
                          <a:solidFill>
                            <a:schemeClr val="accent1">
                              <a:lumMod val="75000"/>
                            </a:schemeClr>
                          </a:solidFill>
                          <a:latin typeface="+mn-lt"/>
                          <a:ea typeface="+mn-ea"/>
                          <a:cs typeface="+mn-cs"/>
                        </a:rPr>
                        <a:t>Warum wurden die Pyramiden gebaut?</a:t>
                      </a:r>
                      <a:endParaRPr lang="de-DE" dirty="0"/>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kumimoji="0" lang="de-DE" sz="1800" b="1" kern="1200" dirty="0" smtClean="0">
                          <a:solidFill>
                            <a:schemeClr val="accent1">
                              <a:lumMod val="75000"/>
                            </a:schemeClr>
                          </a:solidFill>
                          <a:latin typeface="+mn-lt"/>
                          <a:ea typeface="+mn-ea"/>
                          <a:cs typeface="+mn-cs"/>
                        </a:rPr>
                        <a:t>Warum schauen sich heute</a:t>
                      </a:r>
                      <a:r>
                        <a:rPr kumimoji="0" lang="de-DE" sz="1800" b="1" kern="1200" baseline="0" dirty="0" smtClean="0">
                          <a:solidFill>
                            <a:schemeClr val="accent1">
                              <a:lumMod val="75000"/>
                            </a:schemeClr>
                          </a:solidFill>
                          <a:latin typeface="+mn-lt"/>
                          <a:ea typeface="+mn-ea"/>
                          <a:cs typeface="+mn-cs"/>
                        </a:rPr>
                        <a:t> noch so viele die alten Sachen an?</a:t>
                      </a:r>
                      <a:endParaRPr lang="de-DE" dirty="0"/>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3" name="Rechteck 12"/>
          <p:cNvSpPr/>
          <p:nvPr/>
        </p:nvSpPr>
        <p:spPr>
          <a:xfrm>
            <a:off x="107504" y="4293096"/>
            <a:ext cx="8749480" cy="400110"/>
          </a:xfrm>
          <a:prstGeom prst="rect">
            <a:avLst/>
          </a:prstGeom>
        </p:spPr>
        <p:txBody>
          <a:bodyPr wrap="square">
            <a:spAutoFit/>
          </a:bodyPr>
          <a:lstStyle/>
          <a:p>
            <a:pPr marL="457200" lvl="0" indent="-457200">
              <a:spcBef>
                <a:spcPts val="600"/>
              </a:spcBef>
              <a:buClr>
                <a:schemeClr val="accent1"/>
              </a:buClr>
              <a:buSzPct val="76000"/>
              <a:tabLst>
                <a:tab pos="1431925" algn="l"/>
              </a:tabLst>
              <a:defRPr/>
            </a:pPr>
            <a:r>
              <a:rPr lang="de-DE" sz="2000" u="sng" dirty="0" smtClean="0">
                <a:solidFill>
                  <a:schemeClr val="accent1">
                    <a:lumMod val="75000"/>
                  </a:schemeClr>
                </a:solidFill>
              </a:rPr>
              <a:t>Aufgabe 2:</a:t>
            </a:r>
            <a:r>
              <a:rPr lang="de-DE" sz="2000" dirty="0" smtClean="0">
                <a:solidFill>
                  <a:schemeClr val="accent1">
                    <a:lumMod val="75000"/>
                  </a:schemeClr>
                </a:solidFill>
              </a:rPr>
              <a:t> 	</a:t>
            </a:r>
            <a:r>
              <a:rPr lang="de-DE" dirty="0" smtClean="0"/>
              <a:t>Was müssen wir tun, um diese Fragen zu beantworten?</a:t>
            </a:r>
          </a:p>
        </p:txBody>
      </p:sp>
      <p:graphicFrame>
        <p:nvGraphicFramePr>
          <p:cNvPr id="14" name="Tabelle 13"/>
          <p:cNvGraphicFramePr>
            <a:graphicFrameLocks noGrp="1"/>
          </p:cNvGraphicFramePr>
          <p:nvPr/>
        </p:nvGraphicFramePr>
        <p:xfrm>
          <a:off x="1043608" y="4725144"/>
          <a:ext cx="7848873" cy="695400"/>
        </p:xfrm>
        <a:graphic>
          <a:graphicData uri="http://schemas.openxmlformats.org/drawingml/2006/table">
            <a:tbl>
              <a:tblPr firstRow="1" bandRow="1">
                <a:tableStyleId>{5C22544A-7EE6-4342-B048-85BDC9FD1C3A}</a:tableStyleId>
              </a:tblPr>
              <a:tblGrid>
                <a:gridCol w="2616291"/>
                <a:gridCol w="2616291"/>
                <a:gridCol w="2616291"/>
              </a:tblGrid>
              <a:tr h="648072">
                <a:tc>
                  <a:txBody>
                    <a:bodyPr/>
                    <a:lstStyle/>
                    <a:p>
                      <a:pPr marL="0" indent="0">
                        <a:lnSpc>
                          <a:spcPts val="1400"/>
                        </a:lnSpc>
                        <a:spcAft>
                          <a:spcPts val="0"/>
                        </a:spcAft>
                        <a:tabLst>
                          <a:tab pos="0" algn="l"/>
                        </a:tabLst>
                      </a:pPr>
                      <a:r>
                        <a:rPr lang="de-DE" sz="1800" b="1" dirty="0" smtClean="0">
                          <a:solidFill>
                            <a:srgbClr val="00B050"/>
                          </a:solidFill>
                          <a:latin typeface="+mn-lt"/>
                          <a:ea typeface="Calibri"/>
                        </a:rPr>
                        <a:t>Wissen</a:t>
                      </a:r>
                      <a:r>
                        <a:rPr lang="de-DE" sz="1800" b="1" baseline="0" dirty="0" smtClean="0">
                          <a:solidFill>
                            <a:srgbClr val="00B050"/>
                          </a:solidFill>
                          <a:latin typeface="+mn-lt"/>
                          <a:ea typeface="Calibri"/>
                        </a:rPr>
                        <a:t> aneignen</a:t>
                      </a:r>
                      <a:endParaRPr lang="de-DE" sz="1800" b="1" dirty="0">
                        <a:solidFill>
                          <a:srgbClr val="00B050"/>
                        </a:solidFill>
                        <a:latin typeface="+mn-lt"/>
                        <a:ea typeface="Calibri"/>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0" lang="de-DE" sz="1800" b="1" kern="1200" dirty="0" smtClean="0">
                          <a:solidFill>
                            <a:srgbClr val="0070C0"/>
                          </a:solidFill>
                          <a:latin typeface="+mn-lt"/>
                          <a:ea typeface="+mn-ea"/>
                          <a:cs typeface="+mn-cs"/>
                        </a:rPr>
                        <a:t>Wissen aneignen und nachdenken über damals</a:t>
                      </a:r>
                      <a:endParaRPr lang="de-DE" dirty="0">
                        <a:solidFill>
                          <a:srgbClr val="0070C0"/>
                        </a:solidFill>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kumimoji="0" lang="de-DE" sz="1800" b="1" kern="1200" dirty="0" smtClean="0">
                          <a:solidFill>
                            <a:srgbClr val="FFC000"/>
                          </a:solidFill>
                          <a:latin typeface="+mn-lt"/>
                          <a:ea typeface="+mn-ea"/>
                          <a:cs typeface="+mn-cs"/>
                        </a:rPr>
                        <a:t>Wissen aneignen</a:t>
                      </a:r>
                      <a:r>
                        <a:rPr kumimoji="0" lang="de-DE" sz="1800" b="1" kern="1200" baseline="0" dirty="0" smtClean="0">
                          <a:solidFill>
                            <a:srgbClr val="FFC000"/>
                          </a:solidFill>
                          <a:latin typeface="+mn-lt"/>
                          <a:ea typeface="+mn-ea"/>
                          <a:cs typeface="+mn-cs"/>
                        </a:rPr>
                        <a:t> und nachdenken über heute</a:t>
                      </a:r>
                      <a:endParaRPr lang="de-DE" dirty="0">
                        <a:solidFill>
                          <a:srgbClr val="FFC000"/>
                        </a:solidFill>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5" name="Textfeld 14"/>
          <p:cNvSpPr txBox="1"/>
          <p:nvPr/>
        </p:nvSpPr>
        <p:spPr>
          <a:xfrm>
            <a:off x="107504" y="3068960"/>
            <a:ext cx="864096" cy="369332"/>
          </a:xfrm>
          <a:prstGeom prst="rect">
            <a:avLst/>
          </a:prstGeom>
          <a:noFill/>
        </p:spPr>
        <p:txBody>
          <a:bodyPr wrap="square" rtlCol="0">
            <a:spAutoFit/>
          </a:bodyPr>
          <a:lstStyle/>
          <a:p>
            <a:r>
              <a:rPr lang="de-DE" dirty="0" smtClean="0">
                <a:solidFill>
                  <a:schemeClr val="accent1">
                    <a:lumMod val="75000"/>
                  </a:schemeClr>
                </a:solidFill>
              </a:rPr>
              <a:t>TA:</a:t>
            </a:r>
            <a:endParaRPr lang="de-DE" dirty="0"/>
          </a:p>
        </p:txBody>
      </p:sp>
      <p:sp>
        <p:nvSpPr>
          <p:cNvPr id="16" name="Textfeld 15"/>
          <p:cNvSpPr txBox="1"/>
          <p:nvPr/>
        </p:nvSpPr>
        <p:spPr>
          <a:xfrm>
            <a:off x="107504" y="4653136"/>
            <a:ext cx="756592" cy="369332"/>
          </a:xfrm>
          <a:prstGeom prst="rect">
            <a:avLst/>
          </a:prstGeom>
          <a:noFill/>
        </p:spPr>
        <p:txBody>
          <a:bodyPr wrap="square" rtlCol="0">
            <a:spAutoFit/>
          </a:bodyPr>
          <a:lstStyle/>
          <a:p>
            <a:r>
              <a:rPr lang="de-DE" dirty="0" smtClean="0">
                <a:solidFill>
                  <a:schemeClr val="accent1">
                    <a:lumMod val="75000"/>
                  </a:schemeClr>
                </a:solidFill>
              </a:rPr>
              <a:t>TA:</a:t>
            </a:r>
            <a:endParaRPr lang="de-DE" dirty="0"/>
          </a:p>
        </p:txBody>
      </p:sp>
      <p:sp>
        <p:nvSpPr>
          <p:cNvPr id="17" name="Rechteck 16"/>
          <p:cNvSpPr/>
          <p:nvPr/>
        </p:nvSpPr>
        <p:spPr>
          <a:xfrm>
            <a:off x="107504" y="5661248"/>
            <a:ext cx="8784976" cy="677108"/>
          </a:xfrm>
          <a:prstGeom prst="rect">
            <a:avLst/>
          </a:prstGeom>
        </p:spPr>
        <p:txBody>
          <a:bodyPr wrap="square">
            <a:spAutoFit/>
          </a:bodyPr>
          <a:lstStyle/>
          <a:p>
            <a:pPr marL="457200" lvl="0" indent="-457200">
              <a:spcBef>
                <a:spcPts val="600"/>
              </a:spcBef>
              <a:buClr>
                <a:schemeClr val="accent1"/>
              </a:buClr>
              <a:buSzPct val="76000"/>
              <a:tabLst>
                <a:tab pos="1431925" algn="l"/>
              </a:tabLst>
              <a:defRPr/>
            </a:pPr>
            <a:r>
              <a:rPr lang="de-DE" sz="2000" u="sng" dirty="0" smtClean="0">
                <a:solidFill>
                  <a:schemeClr val="accent1">
                    <a:lumMod val="75000"/>
                  </a:schemeClr>
                </a:solidFill>
              </a:rPr>
              <a:t>Aufgabe 3:</a:t>
            </a:r>
            <a:r>
              <a:rPr lang="de-DE" sz="2000" dirty="0" smtClean="0">
                <a:solidFill>
                  <a:schemeClr val="accent1">
                    <a:lumMod val="75000"/>
                  </a:schemeClr>
                </a:solidFill>
              </a:rPr>
              <a:t> 	</a:t>
            </a:r>
            <a:r>
              <a:rPr lang="de-DE" dirty="0" smtClean="0"/>
              <a:t>Untersucht, zu welcher </a:t>
            </a:r>
            <a:r>
              <a:rPr lang="de-DE" dirty="0" err="1" smtClean="0"/>
              <a:t>Frageart</a:t>
            </a:r>
            <a:r>
              <a:rPr lang="de-DE" dirty="0" smtClean="0"/>
              <a:t> eure Fragen gehören.</a:t>
            </a:r>
          </a:p>
          <a:p>
            <a:pPr marL="457200" lvl="0" indent="-457200">
              <a:buClr>
                <a:schemeClr val="accent1"/>
              </a:buClr>
              <a:buSzPct val="76000"/>
              <a:tabLst>
                <a:tab pos="1431925" algn="l"/>
              </a:tabLst>
              <a:defRPr/>
            </a:pPr>
            <a:r>
              <a:rPr lang="de-DE" dirty="0" smtClean="0"/>
              <a:t>		Unterstreicht eure Fragen in der entsprechenden Farbe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17</a:t>
            </a:fld>
            <a:endParaRPr lang="de-DE"/>
          </a:p>
        </p:txBody>
      </p:sp>
      <p:pic>
        <p:nvPicPr>
          <p:cNvPr id="92163" name="Picture 3" descr="C:\Users\Gerhild\Documents\Fachberater Inhalte\ZPG VI\Schülerarbeiten ZPG VI\Fragen Ägypten 20140001.jpg"/>
          <p:cNvPicPr>
            <a:picLocks noChangeAspect="1" noChangeArrowheads="1"/>
          </p:cNvPicPr>
          <p:nvPr/>
        </p:nvPicPr>
        <p:blipFill>
          <a:blip r:embed="rId3" cstate="print">
            <a:lum bright="-20000" contrast="40000"/>
          </a:blip>
          <a:srcRect l="5702" t="3639" b="655"/>
          <a:stretch>
            <a:fillRect/>
          </a:stretch>
        </p:blipFill>
        <p:spPr bwMode="auto">
          <a:xfrm>
            <a:off x="4716016" y="116632"/>
            <a:ext cx="4148465" cy="6597352"/>
          </a:xfrm>
          <a:prstGeom prst="rect">
            <a:avLst/>
          </a:prstGeom>
          <a:noFill/>
          <a:ln w="19050">
            <a:solidFill>
              <a:schemeClr val="accent2">
                <a:lumMod val="75000"/>
              </a:schemeClr>
            </a:solidFill>
          </a:ln>
        </p:spPr>
      </p:pic>
      <p:pic>
        <p:nvPicPr>
          <p:cNvPr id="92164" name="Picture 4" descr="C:\Users\Gerhild\Documents\Fachberater Inhalte\ZPG VI\Schülerarbeiten ZPG VI\Fragen Ägypten 20140002.jpg"/>
          <p:cNvPicPr>
            <a:picLocks noChangeAspect="1" noChangeArrowheads="1"/>
          </p:cNvPicPr>
          <p:nvPr/>
        </p:nvPicPr>
        <p:blipFill>
          <a:blip r:embed="rId4" cstate="print"/>
          <a:srcRect l="5127" t="2041" r="9419"/>
          <a:stretch>
            <a:fillRect/>
          </a:stretch>
        </p:blipFill>
        <p:spPr bwMode="auto">
          <a:xfrm>
            <a:off x="467544" y="1844823"/>
            <a:ext cx="3888432" cy="3732895"/>
          </a:xfrm>
          <a:prstGeom prst="rect">
            <a:avLst/>
          </a:prstGeom>
          <a:noFill/>
          <a:ln w="19050">
            <a:solidFill>
              <a:schemeClr val="accent2">
                <a:lumMod val="75000"/>
              </a:schemeClr>
            </a:solidFill>
          </a:ln>
        </p:spPr>
      </p:pic>
      <p:sp>
        <p:nvSpPr>
          <p:cNvPr id="20" name="Titel 1"/>
          <p:cNvSpPr>
            <a:spLocks noGrp="1"/>
          </p:cNvSpPr>
          <p:nvPr>
            <p:ph type="title"/>
          </p:nvPr>
        </p:nvSpPr>
        <p:spPr>
          <a:xfrm>
            <a:off x="323528" y="260648"/>
            <a:ext cx="4464496" cy="1256184"/>
          </a:xfrm>
        </p:spPr>
        <p:txBody>
          <a:bodyPr>
            <a:noAutofit/>
          </a:bodyPr>
          <a:lstStyle/>
          <a:p>
            <a:r>
              <a:rPr lang="de-DE" dirty="0" smtClean="0"/>
              <a:t>Fragen formulieren – Unterrichtsbeispiel 1</a:t>
            </a:r>
            <a:endParaRPr lang="de-DE"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extfeld 20"/>
          <p:cNvSpPr txBox="1"/>
          <p:nvPr/>
        </p:nvSpPr>
        <p:spPr>
          <a:xfrm>
            <a:off x="1691680" y="3573016"/>
            <a:ext cx="6624736" cy="1200329"/>
          </a:xfrm>
          <a:prstGeom prst="rect">
            <a:avLst/>
          </a:prstGeom>
          <a:noFill/>
        </p:spPr>
        <p:txBody>
          <a:bodyPr wrap="square" rtlCol="0">
            <a:spAutoFit/>
          </a:bodyPr>
          <a:lstStyle/>
          <a:p>
            <a:pPr marL="342900" indent="-342900">
              <a:buFont typeface="+mj-lt"/>
              <a:buAutoNum type="arabicPeriod"/>
            </a:pPr>
            <a:r>
              <a:rPr lang="de-DE" dirty="0" smtClean="0"/>
              <a:t>Wissen aneignen</a:t>
            </a:r>
          </a:p>
          <a:p>
            <a:pPr marL="342900" indent="-342900">
              <a:buFont typeface="+mj-lt"/>
              <a:buAutoNum type="arabicPeriod"/>
            </a:pPr>
            <a:r>
              <a:rPr lang="de-DE" dirty="0" smtClean="0"/>
              <a:t>nachdenken über damals</a:t>
            </a:r>
          </a:p>
          <a:p>
            <a:pPr marL="342900" indent="-342900">
              <a:buFont typeface="+mj-lt"/>
              <a:buAutoNum type="arabicPeriod"/>
            </a:pPr>
            <a:r>
              <a:rPr lang="de-DE" dirty="0" smtClean="0"/>
              <a:t>Meinung aufschreiben mit Begründung</a:t>
            </a:r>
          </a:p>
          <a:p>
            <a:pPr marL="342900" indent="-342900">
              <a:buFont typeface="+mj-lt"/>
              <a:buAutoNum type="arabicPeriod"/>
            </a:pPr>
            <a:r>
              <a:rPr lang="de-DE" dirty="0" smtClean="0"/>
              <a:t>Entscheidung treffen</a:t>
            </a:r>
            <a:endParaRPr lang="de-DE" dirty="0"/>
          </a:p>
        </p:txBody>
      </p:sp>
      <p:sp>
        <p:nvSpPr>
          <p:cNvPr id="22" name="Rechteck 21"/>
          <p:cNvSpPr/>
          <p:nvPr/>
        </p:nvSpPr>
        <p:spPr>
          <a:xfrm>
            <a:off x="1691680" y="3356992"/>
            <a:ext cx="4968552"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p:cNvSpPr>
            <a:spLocks noGrp="1"/>
          </p:cNvSpPr>
          <p:nvPr>
            <p:ph sz="quarter" idx="4294967295"/>
          </p:nvPr>
        </p:nvSpPr>
        <p:spPr>
          <a:xfrm>
            <a:off x="107504" y="908720"/>
            <a:ext cx="8928992" cy="1080120"/>
          </a:xfrm>
          <a:ln w="28575">
            <a:solidFill>
              <a:schemeClr val="accent2"/>
            </a:solidFill>
          </a:ln>
        </p:spPr>
        <p:txBody>
          <a:bodyPr>
            <a:noAutofit/>
          </a:bodyPr>
          <a:lstStyle/>
          <a:p>
            <a:pPr marL="268288" indent="-268288">
              <a:spcBef>
                <a:spcPts val="0"/>
              </a:spcBef>
              <a:buNone/>
              <a:tabLst>
                <a:tab pos="1252538" algn="l"/>
              </a:tabLst>
            </a:pPr>
            <a:r>
              <a:rPr lang="de-DE" sz="1600" b="1" dirty="0" smtClean="0">
                <a:solidFill>
                  <a:schemeClr val="accent1">
                    <a:lumMod val="75000"/>
                  </a:schemeClr>
                </a:solidFill>
              </a:rPr>
              <a:t>Vorwissen:</a:t>
            </a:r>
            <a:r>
              <a:rPr lang="de-DE" sz="1600" dirty="0" smtClean="0"/>
              <a:t> 	Sachwissen zum Schreiber; </a:t>
            </a:r>
            <a:r>
              <a:rPr lang="de-DE" sz="1600" dirty="0" smtClean="0">
                <a:solidFill>
                  <a:srgbClr val="FF0000"/>
                </a:solidFill>
              </a:rPr>
              <a:t>Frageklassifizierung: nachdenken über damals</a:t>
            </a:r>
          </a:p>
          <a:p>
            <a:pPr marL="268288" indent="-268288">
              <a:spcBef>
                <a:spcPts val="0"/>
              </a:spcBef>
              <a:buNone/>
              <a:tabLst>
                <a:tab pos="1252538" algn="l"/>
              </a:tabLst>
            </a:pPr>
            <a:r>
              <a:rPr lang="de-DE" sz="1600" b="1" dirty="0" smtClean="0">
                <a:solidFill>
                  <a:schemeClr val="accent1">
                    <a:lumMod val="75000"/>
                  </a:schemeClr>
                </a:solidFill>
              </a:rPr>
              <a:t>Ziel: 	</a:t>
            </a:r>
            <a:r>
              <a:rPr lang="de-DE" sz="1600" dirty="0" smtClean="0"/>
              <a:t>ein Sachurteil fällen</a:t>
            </a:r>
          </a:p>
          <a:p>
            <a:pPr marL="268288" indent="-268288">
              <a:spcBef>
                <a:spcPts val="0"/>
              </a:spcBef>
              <a:buNone/>
              <a:tabLst>
                <a:tab pos="1252538" algn="l"/>
              </a:tabLst>
            </a:pPr>
            <a:r>
              <a:rPr lang="de-DE" sz="1600" b="1" dirty="0" smtClean="0">
                <a:solidFill>
                  <a:schemeClr val="accent1">
                    <a:lumMod val="75000"/>
                  </a:schemeClr>
                </a:solidFill>
              </a:rPr>
              <a:t>Beispiel: 	</a:t>
            </a:r>
            <a:r>
              <a:rPr lang="de-DE" sz="1600" dirty="0" smtClean="0"/>
              <a:t>UE Ägypten</a:t>
            </a:r>
          </a:p>
          <a:p>
            <a:pPr marL="268288" indent="-268288">
              <a:spcBef>
                <a:spcPts val="0"/>
              </a:spcBef>
              <a:buNone/>
              <a:tabLst>
                <a:tab pos="1252538" algn="l"/>
              </a:tabLst>
            </a:pPr>
            <a:r>
              <a:rPr lang="de-DE" sz="1600" b="1" dirty="0" smtClean="0">
                <a:solidFill>
                  <a:schemeClr val="accent1">
                    <a:lumMod val="75000"/>
                  </a:schemeClr>
                </a:solidFill>
              </a:rPr>
              <a:t>Material: 	</a:t>
            </a:r>
            <a:r>
              <a:rPr lang="de-DE" sz="1600" dirty="0" smtClean="0"/>
              <a:t>Vorwissen zur Schrift; Materialien zum Schreiber aus dem Schulbuch</a:t>
            </a:r>
          </a:p>
          <a:p>
            <a:pPr marL="268288" indent="-268288">
              <a:spcBef>
                <a:spcPts val="0"/>
              </a:spcBef>
              <a:buNone/>
            </a:pPr>
            <a:endParaRPr lang="de-DE" sz="1600" dirty="0" smtClean="0"/>
          </a:p>
          <a:p>
            <a:pPr marL="268288" indent="-268288">
              <a:spcBef>
                <a:spcPts val="0"/>
              </a:spcBef>
              <a:buNone/>
            </a:pPr>
            <a:endParaRPr lang="de-DE" sz="1600" dirty="0" smtClean="0"/>
          </a:p>
        </p:txBody>
      </p:sp>
      <p:sp>
        <p:nvSpPr>
          <p:cNvPr id="3" name="Foliennummernplatzhalter 2"/>
          <p:cNvSpPr>
            <a:spLocks noGrp="1"/>
          </p:cNvSpPr>
          <p:nvPr>
            <p:ph type="sldNum" sz="quarter" idx="12"/>
          </p:nvPr>
        </p:nvSpPr>
        <p:spPr/>
        <p:txBody>
          <a:bodyPr/>
          <a:lstStyle/>
          <a:p>
            <a:fld id="{40ECF528-BE4D-4C88-B8D8-D2E80299C3E5}" type="slidenum">
              <a:rPr lang="de-DE" smtClean="0"/>
              <a:pPr/>
              <a:t>18</a:t>
            </a:fld>
            <a:endParaRPr lang="de-DE"/>
          </a:p>
        </p:txBody>
      </p:sp>
      <p:sp>
        <p:nvSpPr>
          <p:cNvPr id="11" name="Inhaltsplatzhalter 3"/>
          <p:cNvSpPr txBox="1">
            <a:spLocks/>
          </p:cNvSpPr>
          <p:nvPr/>
        </p:nvSpPr>
        <p:spPr>
          <a:xfrm>
            <a:off x="107504" y="2132856"/>
            <a:ext cx="9036496" cy="1008112"/>
          </a:xfrm>
          <a:prstGeom prst="rect">
            <a:avLst/>
          </a:prstGeom>
        </p:spPr>
        <p:txBody>
          <a:bodyPr vert="horz">
            <a:noAutofit/>
          </a:bodyPr>
          <a:lstStyle/>
          <a:p>
            <a:pPr marL="457200" lvl="0" indent="-457200">
              <a:buClr>
                <a:schemeClr val="accent1"/>
              </a:buClr>
              <a:buSzPct val="76000"/>
              <a:tabLst>
                <a:tab pos="1431925" algn="l"/>
              </a:tabLst>
              <a:defRPr/>
            </a:pPr>
            <a:r>
              <a:rPr lang="de-DE" sz="2000" u="sng" dirty="0" smtClean="0">
                <a:solidFill>
                  <a:schemeClr val="accent1">
                    <a:lumMod val="75000"/>
                  </a:schemeClr>
                </a:solidFill>
              </a:rPr>
              <a:t>Aufgabe 1</a:t>
            </a:r>
            <a:r>
              <a:rPr lang="de-DE" sz="2000" dirty="0" smtClean="0">
                <a:solidFill>
                  <a:schemeClr val="accent1">
                    <a:lumMod val="75000"/>
                  </a:schemeClr>
                </a:solidFill>
              </a:rPr>
              <a:t>: 	</a:t>
            </a:r>
            <a:r>
              <a:rPr lang="de-DE" dirty="0" smtClean="0"/>
              <a:t>Stelle dir vor, du lebst im Alten Ägypten und lernst schreiben –</a:t>
            </a:r>
          </a:p>
          <a:p>
            <a:pPr marL="457200" lvl="0" indent="-457200">
              <a:buClr>
                <a:schemeClr val="accent1"/>
              </a:buClr>
              <a:buSzPct val="76000"/>
              <a:tabLst>
                <a:tab pos="1431925" algn="l"/>
              </a:tabLst>
              <a:defRPr/>
            </a:pPr>
            <a:r>
              <a:rPr lang="de-DE" dirty="0" smtClean="0"/>
              <a:t>		fändest du das gut oder schlecht? Du musst eine klare </a:t>
            </a:r>
            <a:r>
              <a:rPr lang="de-DE" dirty="0" err="1" smtClean="0"/>
              <a:t>Ent</a:t>
            </a:r>
            <a:r>
              <a:rPr lang="de-DE" dirty="0" smtClean="0"/>
              <a:t>-	</a:t>
            </a:r>
            <a:r>
              <a:rPr lang="de-DE" dirty="0" err="1" smtClean="0"/>
              <a:t>scheidung</a:t>
            </a:r>
            <a:r>
              <a:rPr lang="de-DE" dirty="0" smtClean="0"/>
              <a:t> treffen.</a:t>
            </a:r>
          </a:p>
        </p:txBody>
      </p:sp>
      <p:sp>
        <p:nvSpPr>
          <p:cNvPr id="13" name="Rechteck 12"/>
          <p:cNvSpPr/>
          <p:nvPr/>
        </p:nvSpPr>
        <p:spPr>
          <a:xfrm>
            <a:off x="107504" y="5013176"/>
            <a:ext cx="8821488" cy="400110"/>
          </a:xfrm>
          <a:prstGeom prst="rect">
            <a:avLst/>
          </a:prstGeom>
        </p:spPr>
        <p:txBody>
          <a:bodyPr wrap="square">
            <a:spAutoFit/>
          </a:bodyPr>
          <a:lstStyle/>
          <a:p>
            <a:pPr marL="457200" lvl="0" indent="-457200">
              <a:spcBef>
                <a:spcPts val="600"/>
              </a:spcBef>
              <a:buClr>
                <a:schemeClr val="accent1"/>
              </a:buClr>
              <a:buSzPct val="76000"/>
              <a:tabLst>
                <a:tab pos="1431925" algn="l"/>
              </a:tabLst>
              <a:defRPr/>
            </a:pPr>
            <a:r>
              <a:rPr lang="de-DE" sz="2000" u="sng" dirty="0" smtClean="0">
                <a:solidFill>
                  <a:schemeClr val="accent1">
                    <a:lumMod val="75000"/>
                  </a:schemeClr>
                </a:solidFill>
              </a:rPr>
              <a:t>Material:</a:t>
            </a:r>
            <a:r>
              <a:rPr lang="de-DE" sz="2000" dirty="0" smtClean="0">
                <a:solidFill>
                  <a:schemeClr val="accent1">
                    <a:lumMod val="75000"/>
                  </a:schemeClr>
                </a:solidFill>
              </a:rPr>
              <a:t> 	</a:t>
            </a:r>
            <a:r>
              <a:rPr lang="de-DE" dirty="0" smtClean="0"/>
              <a:t>(Angaben zu Materialien im Schulbuch)</a:t>
            </a:r>
          </a:p>
        </p:txBody>
      </p:sp>
      <p:sp>
        <p:nvSpPr>
          <p:cNvPr id="16" name="Textfeld 15"/>
          <p:cNvSpPr txBox="1"/>
          <p:nvPr/>
        </p:nvSpPr>
        <p:spPr>
          <a:xfrm>
            <a:off x="107504" y="2492896"/>
            <a:ext cx="828600" cy="369332"/>
          </a:xfrm>
          <a:prstGeom prst="rect">
            <a:avLst/>
          </a:prstGeom>
          <a:noFill/>
        </p:spPr>
        <p:txBody>
          <a:bodyPr wrap="square" rtlCol="0">
            <a:spAutoFit/>
          </a:bodyPr>
          <a:lstStyle/>
          <a:p>
            <a:r>
              <a:rPr lang="de-DE" dirty="0" smtClean="0">
                <a:solidFill>
                  <a:schemeClr val="accent1">
                    <a:lumMod val="75000"/>
                  </a:schemeClr>
                </a:solidFill>
              </a:rPr>
              <a:t>(TA:)</a:t>
            </a:r>
            <a:endParaRPr lang="de-DE" dirty="0"/>
          </a:p>
        </p:txBody>
      </p:sp>
      <p:sp>
        <p:nvSpPr>
          <p:cNvPr id="17" name="Rechteck 16"/>
          <p:cNvSpPr/>
          <p:nvPr/>
        </p:nvSpPr>
        <p:spPr>
          <a:xfrm>
            <a:off x="107504" y="5445224"/>
            <a:ext cx="8784976" cy="677108"/>
          </a:xfrm>
          <a:prstGeom prst="rect">
            <a:avLst/>
          </a:prstGeom>
        </p:spPr>
        <p:txBody>
          <a:bodyPr wrap="square">
            <a:spAutoFit/>
          </a:bodyPr>
          <a:lstStyle/>
          <a:p>
            <a:pPr marL="457200" lvl="0" indent="-457200">
              <a:spcBef>
                <a:spcPts val="600"/>
              </a:spcBef>
              <a:buClr>
                <a:schemeClr val="accent1"/>
              </a:buClr>
              <a:buSzPct val="76000"/>
              <a:tabLst>
                <a:tab pos="1431925" algn="l"/>
              </a:tabLst>
              <a:defRPr/>
            </a:pPr>
            <a:r>
              <a:rPr lang="de-DE" sz="2000" u="sng" dirty="0" smtClean="0">
                <a:solidFill>
                  <a:schemeClr val="accent1">
                    <a:lumMod val="75000"/>
                  </a:schemeClr>
                </a:solidFill>
              </a:rPr>
              <a:t>Aufgabe 2:</a:t>
            </a:r>
            <a:r>
              <a:rPr lang="de-DE" sz="2000" dirty="0" smtClean="0">
                <a:solidFill>
                  <a:schemeClr val="accent1">
                    <a:lumMod val="75000"/>
                  </a:schemeClr>
                </a:solidFill>
              </a:rPr>
              <a:t> 	</a:t>
            </a:r>
            <a:r>
              <a:rPr lang="de-DE" dirty="0" smtClean="0"/>
              <a:t>Unterstreiche in deiner Antwort:</a:t>
            </a:r>
          </a:p>
          <a:p>
            <a:pPr marL="457200" lvl="0" indent="-457200">
              <a:buClr>
                <a:schemeClr val="accent1"/>
              </a:buClr>
              <a:buSzPct val="76000"/>
              <a:tabLst>
                <a:tab pos="1431925" algn="l"/>
              </a:tabLst>
              <a:defRPr/>
            </a:pPr>
            <a:r>
              <a:rPr lang="de-DE" dirty="0" smtClean="0"/>
              <a:t>		Wissen = grün, Meinung = blau</a:t>
            </a:r>
          </a:p>
        </p:txBody>
      </p:sp>
      <p:sp>
        <p:nvSpPr>
          <p:cNvPr id="18" name="Titel 1"/>
          <p:cNvSpPr txBox="1">
            <a:spLocks/>
          </p:cNvSpPr>
          <p:nvPr/>
        </p:nvSpPr>
        <p:spPr>
          <a:xfrm>
            <a:off x="359024" y="116632"/>
            <a:ext cx="8784976" cy="648072"/>
          </a:xfrm>
          <a:prstGeom prst="rect">
            <a:avLst/>
          </a:prstGeom>
        </p:spPr>
        <p:txBody>
          <a:bodyPr vert="horz"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schemeClr val="tx2"/>
                </a:solidFill>
                <a:effectLst/>
                <a:uLnTx/>
                <a:uFillTx/>
                <a:latin typeface="+mj-lt"/>
                <a:ea typeface="+mj-ea"/>
                <a:cs typeface="+mj-cs"/>
              </a:rPr>
              <a:t>Fragekompetenz     Reflexionskompetenz</a:t>
            </a:r>
            <a:endParaRPr kumimoji="0" lang="de-DE"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20" name="Picture 2" descr="http://www.dr-bolland.de/cms/upload/philosophie/symbol6.gif"/>
          <p:cNvPicPr>
            <a:picLocks noChangeAspect="1" noChangeArrowheads="1"/>
          </p:cNvPicPr>
          <p:nvPr/>
        </p:nvPicPr>
        <p:blipFill>
          <a:blip r:embed="rId3" cstate="print"/>
          <a:srcRect/>
          <a:stretch>
            <a:fillRect/>
          </a:stretch>
        </p:blipFill>
        <p:spPr bwMode="auto">
          <a:xfrm>
            <a:off x="3707904" y="404664"/>
            <a:ext cx="648072" cy="263751"/>
          </a:xfrm>
          <a:prstGeom prst="rect">
            <a:avLst/>
          </a:prstGeom>
          <a:noFill/>
        </p:spPr>
      </p:pic>
      <p:sp>
        <p:nvSpPr>
          <p:cNvPr id="23" name="Rechteck 22"/>
          <p:cNvSpPr/>
          <p:nvPr/>
        </p:nvSpPr>
        <p:spPr>
          <a:xfrm>
            <a:off x="1835696" y="3140968"/>
            <a:ext cx="1584176" cy="36004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2051720" y="3140968"/>
            <a:ext cx="1440160" cy="369332"/>
          </a:xfrm>
          <a:prstGeom prst="rect">
            <a:avLst/>
          </a:prstGeom>
          <a:noFill/>
          <a:ln>
            <a:noFill/>
          </a:ln>
        </p:spPr>
        <p:txBody>
          <a:bodyPr wrap="square" rtlCol="0">
            <a:spAutoFit/>
          </a:bodyPr>
          <a:lstStyle/>
          <a:p>
            <a:r>
              <a:rPr lang="de-DE" dirty="0" smtClean="0">
                <a:solidFill>
                  <a:srgbClr val="FF0000"/>
                </a:solidFill>
              </a:rPr>
              <a:t>Was tun?</a:t>
            </a:r>
            <a:endParaRPr lang="de-DE"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19</a:t>
            </a:fld>
            <a:endParaRPr lang="de-DE"/>
          </a:p>
        </p:txBody>
      </p:sp>
      <p:sp>
        <p:nvSpPr>
          <p:cNvPr id="18" name="Titel 1"/>
          <p:cNvSpPr txBox="1">
            <a:spLocks/>
          </p:cNvSpPr>
          <p:nvPr/>
        </p:nvSpPr>
        <p:spPr>
          <a:xfrm>
            <a:off x="359024" y="116632"/>
            <a:ext cx="8784976" cy="1008112"/>
          </a:xfrm>
          <a:prstGeom prst="rect">
            <a:avLst/>
          </a:prstGeom>
        </p:spPr>
        <p:txBody>
          <a:bodyPr vert="horz"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schemeClr val="tx2"/>
                </a:solidFill>
                <a:effectLst/>
                <a:uLnTx/>
                <a:uFillTx/>
                <a:latin typeface="+mj-lt"/>
                <a:ea typeface="+mj-ea"/>
                <a:cs typeface="+mj-cs"/>
              </a:rPr>
              <a:t>Fragekompetenz     Reflexionskompetenz</a:t>
            </a:r>
            <a:endParaRPr kumimoji="0" lang="de-DE"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20" name="Picture 2" descr="http://www.dr-bolland.de/cms/upload/philosophie/symbol6.gif"/>
          <p:cNvPicPr>
            <a:picLocks noChangeAspect="1" noChangeArrowheads="1"/>
          </p:cNvPicPr>
          <p:nvPr/>
        </p:nvPicPr>
        <p:blipFill>
          <a:blip r:embed="rId3" cstate="print"/>
          <a:srcRect/>
          <a:stretch>
            <a:fillRect/>
          </a:stretch>
        </p:blipFill>
        <p:spPr bwMode="auto">
          <a:xfrm>
            <a:off x="3707904" y="764704"/>
            <a:ext cx="648072" cy="263751"/>
          </a:xfrm>
          <a:prstGeom prst="rect">
            <a:avLst/>
          </a:prstGeom>
          <a:noFill/>
        </p:spPr>
      </p:pic>
      <p:pic>
        <p:nvPicPr>
          <p:cNvPr id="115714" name="Picture 2" descr="C:\Users\Gerhild\Documents\Fachberater Inhalte\ZPG VI\Schülerarbeiten ZPG VI\Sachurteil schreiber0001.jpg"/>
          <p:cNvPicPr>
            <a:picLocks noChangeAspect="1" noChangeArrowheads="1"/>
          </p:cNvPicPr>
          <p:nvPr/>
        </p:nvPicPr>
        <p:blipFill>
          <a:blip r:embed="rId4" cstate="print"/>
          <a:srcRect l="24235" t="2199" r="7557" b="74710"/>
          <a:stretch>
            <a:fillRect/>
          </a:stretch>
        </p:blipFill>
        <p:spPr bwMode="auto">
          <a:xfrm rot="10800000">
            <a:off x="323528" y="1340768"/>
            <a:ext cx="4941120" cy="2304256"/>
          </a:xfrm>
          <a:prstGeom prst="rect">
            <a:avLst/>
          </a:prstGeom>
          <a:noFill/>
          <a:ln w="19050">
            <a:solidFill>
              <a:schemeClr val="accent2">
                <a:lumMod val="75000"/>
              </a:schemeClr>
            </a:solidFill>
          </a:ln>
        </p:spPr>
      </p:pic>
      <p:pic>
        <p:nvPicPr>
          <p:cNvPr id="116738" name="Picture 2" descr="C:\Users\Gerhild\Documents\Fachberater Inhalte\ZPG VI\Schülerarbeiten ZPG VI\Sachurteil schreiber0002.jpg"/>
          <p:cNvPicPr>
            <a:picLocks noChangeAspect="1" noChangeArrowheads="1"/>
          </p:cNvPicPr>
          <p:nvPr/>
        </p:nvPicPr>
        <p:blipFill>
          <a:blip r:embed="rId5" cstate="print"/>
          <a:srcRect l="13961" t="46592" r="5373" b="26935"/>
          <a:stretch>
            <a:fillRect/>
          </a:stretch>
        </p:blipFill>
        <p:spPr bwMode="auto">
          <a:xfrm>
            <a:off x="323528" y="3789040"/>
            <a:ext cx="5242182" cy="2520280"/>
          </a:xfrm>
          <a:prstGeom prst="rect">
            <a:avLst/>
          </a:prstGeom>
          <a:noFill/>
          <a:ln w="19050">
            <a:solidFill>
              <a:schemeClr val="accent2">
                <a:lumMod val="75000"/>
              </a:schemeClr>
            </a:solidFill>
          </a:ln>
        </p:spPr>
      </p:pic>
      <p:sp>
        <p:nvSpPr>
          <p:cNvPr id="7" name="Textfeld 6"/>
          <p:cNvSpPr txBox="1"/>
          <p:nvPr/>
        </p:nvSpPr>
        <p:spPr>
          <a:xfrm>
            <a:off x="5364088" y="1268760"/>
            <a:ext cx="3600400" cy="1754326"/>
          </a:xfrm>
          <a:prstGeom prst="rect">
            <a:avLst/>
          </a:prstGeom>
          <a:noFill/>
        </p:spPr>
        <p:txBody>
          <a:bodyPr wrap="square" rtlCol="0">
            <a:spAutoFit/>
          </a:bodyPr>
          <a:lstStyle/>
          <a:p>
            <a:r>
              <a:rPr lang="de-DE" dirty="0" smtClean="0"/>
              <a:t>Du trennst klar Meinung/</a:t>
            </a:r>
          </a:p>
          <a:p>
            <a:r>
              <a:rPr lang="de-DE" dirty="0" smtClean="0"/>
              <a:t>Urteil und Wissen und fällst eine eindeutige Entscheidung. Aber du denkst nicht aus der Sicht eines Ägypters über damals nach.</a:t>
            </a:r>
            <a:endParaRPr lang="de-DE" dirty="0"/>
          </a:p>
        </p:txBody>
      </p:sp>
      <p:sp>
        <p:nvSpPr>
          <p:cNvPr id="8" name="Textfeld 7"/>
          <p:cNvSpPr txBox="1"/>
          <p:nvPr/>
        </p:nvSpPr>
        <p:spPr>
          <a:xfrm>
            <a:off x="5652120" y="3717032"/>
            <a:ext cx="3384376" cy="2585323"/>
          </a:xfrm>
          <a:prstGeom prst="rect">
            <a:avLst/>
          </a:prstGeom>
          <a:noFill/>
        </p:spPr>
        <p:txBody>
          <a:bodyPr wrap="square" rtlCol="0">
            <a:spAutoFit/>
          </a:bodyPr>
          <a:lstStyle/>
          <a:p>
            <a:r>
              <a:rPr lang="de-DE" dirty="0" smtClean="0"/>
              <a:t>Du trennst klar Meinung/</a:t>
            </a:r>
          </a:p>
          <a:p>
            <a:r>
              <a:rPr lang="de-DE" dirty="0" smtClean="0"/>
              <a:t>Urteil und Wissen,  fällst eine eindeutige </a:t>
            </a:r>
            <a:r>
              <a:rPr lang="de-DE" dirty="0" err="1" smtClean="0"/>
              <a:t>Entschei-dung</a:t>
            </a:r>
            <a:r>
              <a:rPr lang="de-DE" dirty="0" smtClean="0"/>
              <a:t> und denkst aus der Sicht eines Ägypters über damals nach. Aber du könntest noch viel mehr Wissen in deine Begründung einbringen.</a:t>
            </a:r>
            <a:endParaRPr lang="de-D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2</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Theorie</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20</a:t>
            </a:fld>
            <a:endParaRPr lang="de-DE"/>
          </a:p>
        </p:txBody>
      </p:sp>
      <p:sp>
        <p:nvSpPr>
          <p:cNvPr id="18" name="Titel 1"/>
          <p:cNvSpPr txBox="1">
            <a:spLocks/>
          </p:cNvSpPr>
          <p:nvPr/>
        </p:nvSpPr>
        <p:spPr>
          <a:xfrm>
            <a:off x="359024" y="116632"/>
            <a:ext cx="8784976" cy="1008112"/>
          </a:xfrm>
          <a:prstGeom prst="rect">
            <a:avLst/>
          </a:prstGeom>
        </p:spPr>
        <p:txBody>
          <a:bodyPr vert="horz"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schemeClr val="tx2"/>
                </a:solidFill>
                <a:effectLst/>
                <a:uLnTx/>
                <a:uFillTx/>
                <a:latin typeface="+mj-lt"/>
                <a:ea typeface="+mj-ea"/>
                <a:cs typeface="+mj-cs"/>
              </a:rPr>
              <a:t>Fragekompetenz     Reflexionskompetenz</a:t>
            </a:r>
            <a:endParaRPr kumimoji="0" lang="de-DE"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20" name="Picture 2" descr="http://www.dr-bolland.de/cms/upload/philosophie/symbol6.gif"/>
          <p:cNvPicPr>
            <a:picLocks noChangeAspect="1" noChangeArrowheads="1"/>
          </p:cNvPicPr>
          <p:nvPr/>
        </p:nvPicPr>
        <p:blipFill>
          <a:blip r:embed="rId3" cstate="print"/>
          <a:srcRect/>
          <a:stretch>
            <a:fillRect/>
          </a:stretch>
        </p:blipFill>
        <p:spPr bwMode="auto">
          <a:xfrm>
            <a:off x="3707904" y="764704"/>
            <a:ext cx="648072" cy="263751"/>
          </a:xfrm>
          <a:prstGeom prst="rect">
            <a:avLst/>
          </a:prstGeom>
          <a:noFill/>
        </p:spPr>
      </p:pic>
      <p:sp>
        <p:nvSpPr>
          <p:cNvPr id="8" name="Textfeld 7"/>
          <p:cNvSpPr txBox="1"/>
          <p:nvPr/>
        </p:nvSpPr>
        <p:spPr>
          <a:xfrm>
            <a:off x="5580112" y="3573016"/>
            <a:ext cx="3563888" cy="2031325"/>
          </a:xfrm>
          <a:prstGeom prst="rect">
            <a:avLst/>
          </a:prstGeom>
          <a:noFill/>
        </p:spPr>
        <p:txBody>
          <a:bodyPr wrap="square" rtlCol="0">
            <a:spAutoFit/>
          </a:bodyPr>
          <a:lstStyle/>
          <a:p>
            <a:r>
              <a:rPr lang="de-DE" dirty="0" smtClean="0"/>
              <a:t>Du trennst klar Meinung/</a:t>
            </a:r>
          </a:p>
          <a:p>
            <a:r>
              <a:rPr lang="de-DE" dirty="0" smtClean="0"/>
              <a:t>Urteil und Wissen,  denkst aus der Sicht eines Ägypters über damals nach und bringst sehr viel Wissen ein. Aber du fällst keine klare Entscheidung.</a:t>
            </a:r>
            <a:endParaRPr lang="de-DE" dirty="0"/>
          </a:p>
        </p:txBody>
      </p:sp>
      <p:pic>
        <p:nvPicPr>
          <p:cNvPr id="117762" name="Picture 2" descr="C:\Users\Gerhild\Documents\Fachberater Inhalte\ZPG VI\Schülerarbeiten ZPG VI\Sachurteil schreiber0003.jpg"/>
          <p:cNvPicPr>
            <a:picLocks noChangeAspect="1" noChangeArrowheads="1"/>
          </p:cNvPicPr>
          <p:nvPr/>
        </p:nvPicPr>
        <p:blipFill>
          <a:blip r:embed="rId4" cstate="print">
            <a:lum bright="-20000" contrast="40000"/>
          </a:blip>
          <a:srcRect l="22612" t="32956" r="2014" b="8297"/>
          <a:stretch>
            <a:fillRect/>
          </a:stretch>
        </p:blipFill>
        <p:spPr bwMode="auto">
          <a:xfrm>
            <a:off x="467544" y="1412776"/>
            <a:ext cx="5005434" cy="4104456"/>
          </a:xfrm>
          <a:prstGeom prst="rect">
            <a:avLst/>
          </a:prstGeom>
          <a:noFill/>
          <a:ln w="19050">
            <a:solidFill>
              <a:schemeClr val="accent2">
                <a:lumMod val="75000"/>
              </a:schemeClr>
            </a:solidFill>
          </a:ln>
        </p:spPr>
      </p:pic>
      <p:sp>
        <p:nvSpPr>
          <p:cNvPr id="10" name="Textfeld 9"/>
          <p:cNvSpPr txBox="1"/>
          <p:nvPr/>
        </p:nvSpPr>
        <p:spPr>
          <a:xfrm>
            <a:off x="467544" y="5661248"/>
            <a:ext cx="5112568" cy="584775"/>
          </a:xfrm>
          <a:prstGeom prst="rect">
            <a:avLst/>
          </a:prstGeom>
          <a:noFill/>
        </p:spPr>
        <p:txBody>
          <a:bodyPr wrap="square" rtlCol="0">
            <a:spAutoFit/>
          </a:bodyPr>
          <a:lstStyle/>
          <a:p>
            <a:r>
              <a:rPr lang="de-DE" sz="1600" dirty="0" smtClean="0"/>
              <a:t>(…und wurde nicht verspottet oder einem gesagt, wie man es zu machen hat.)</a:t>
            </a:r>
            <a:endParaRPr lang="de-DE"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Inhaltsplatzhalter 3"/>
          <p:cNvSpPr>
            <a:spLocks noGrp="1"/>
          </p:cNvSpPr>
          <p:nvPr>
            <p:ph sz="quarter" idx="4294967295"/>
          </p:nvPr>
        </p:nvSpPr>
        <p:spPr>
          <a:xfrm>
            <a:off x="107504" y="908720"/>
            <a:ext cx="8928992" cy="1080120"/>
          </a:xfrm>
          <a:ln w="28575">
            <a:solidFill>
              <a:schemeClr val="accent2"/>
            </a:solidFill>
          </a:ln>
        </p:spPr>
        <p:txBody>
          <a:bodyPr>
            <a:noAutofit/>
          </a:bodyPr>
          <a:lstStyle/>
          <a:p>
            <a:pPr marL="268288" indent="-268288">
              <a:spcBef>
                <a:spcPts val="0"/>
              </a:spcBef>
              <a:buNone/>
              <a:tabLst>
                <a:tab pos="1252538" algn="l"/>
              </a:tabLst>
            </a:pPr>
            <a:r>
              <a:rPr lang="de-DE" sz="1600" b="1" dirty="0" smtClean="0">
                <a:solidFill>
                  <a:schemeClr val="accent1">
                    <a:lumMod val="75000"/>
                  </a:schemeClr>
                </a:solidFill>
              </a:rPr>
              <a:t>Vorwissen:</a:t>
            </a:r>
            <a:r>
              <a:rPr lang="de-DE" sz="1600" dirty="0" smtClean="0"/>
              <a:t> 	Sachwissen zum Schreiber; </a:t>
            </a:r>
            <a:r>
              <a:rPr lang="de-DE" sz="1600" dirty="0" smtClean="0">
                <a:solidFill>
                  <a:srgbClr val="FF0000"/>
                </a:solidFill>
              </a:rPr>
              <a:t>Frageklassifizierung: nachdenken über damals</a:t>
            </a:r>
          </a:p>
          <a:p>
            <a:pPr marL="268288" indent="-268288">
              <a:spcBef>
                <a:spcPts val="0"/>
              </a:spcBef>
              <a:buNone/>
              <a:tabLst>
                <a:tab pos="1252538" algn="l"/>
              </a:tabLst>
            </a:pPr>
            <a:r>
              <a:rPr lang="de-DE" sz="1600" b="1" dirty="0" smtClean="0">
                <a:solidFill>
                  <a:schemeClr val="accent1">
                    <a:lumMod val="75000"/>
                  </a:schemeClr>
                </a:solidFill>
              </a:rPr>
              <a:t>Ziel: 	</a:t>
            </a:r>
            <a:r>
              <a:rPr lang="de-DE" sz="1600" dirty="0" smtClean="0"/>
              <a:t>ein Sachurteil fällen</a:t>
            </a:r>
          </a:p>
          <a:p>
            <a:pPr marL="268288" indent="-268288">
              <a:spcBef>
                <a:spcPts val="0"/>
              </a:spcBef>
              <a:buNone/>
              <a:tabLst>
                <a:tab pos="1252538" algn="l"/>
              </a:tabLst>
            </a:pPr>
            <a:r>
              <a:rPr lang="de-DE" sz="1600" b="1" dirty="0" smtClean="0">
                <a:solidFill>
                  <a:schemeClr val="accent1">
                    <a:lumMod val="75000"/>
                  </a:schemeClr>
                </a:solidFill>
              </a:rPr>
              <a:t>Beispiel: 	</a:t>
            </a:r>
            <a:r>
              <a:rPr lang="de-DE" sz="1600" dirty="0" smtClean="0"/>
              <a:t>UE Ägypten</a:t>
            </a:r>
          </a:p>
          <a:p>
            <a:pPr marL="268288" indent="-268288">
              <a:spcBef>
                <a:spcPts val="0"/>
              </a:spcBef>
              <a:buNone/>
              <a:tabLst>
                <a:tab pos="1252538" algn="l"/>
              </a:tabLst>
            </a:pPr>
            <a:r>
              <a:rPr lang="de-DE" sz="1600" b="1" dirty="0" smtClean="0">
                <a:solidFill>
                  <a:schemeClr val="accent1">
                    <a:lumMod val="75000"/>
                  </a:schemeClr>
                </a:solidFill>
              </a:rPr>
              <a:t>Material: 	</a:t>
            </a:r>
            <a:r>
              <a:rPr lang="de-DE" sz="1600" dirty="0" smtClean="0"/>
              <a:t>Vorwissen Gruppe 1: Handwerker/Künstler, Gruppe 2: Frauen</a:t>
            </a:r>
          </a:p>
          <a:p>
            <a:pPr marL="268288" indent="-268288">
              <a:spcBef>
                <a:spcPts val="0"/>
              </a:spcBef>
              <a:buNone/>
            </a:pPr>
            <a:endParaRPr lang="de-DE" sz="1600" dirty="0" smtClean="0"/>
          </a:p>
          <a:p>
            <a:pPr marL="268288" indent="-268288">
              <a:spcBef>
                <a:spcPts val="0"/>
              </a:spcBef>
              <a:buNone/>
            </a:pPr>
            <a:endParaRPr lang="de-DE" sz="1600" dirty="0" smtClean="0"/>
          </a:p>
        </p:txBody>
      </p:sp>
      <p:sp>
        <p:nvSpPr>
          <p:cNvPr id="3" name="Foliennummernplatzhalter 2"/>
          <p:cNvSpPr>
            <a:spLocks noGrp="1"/>
          </p:cNvSpPr>
          <p:nvPr>
            <p:ph type="sldNum" sz="quarter" idx="12"/>
          </p:nvPr>
        </p:nvSpPr>
        <p:spPr/>
        <p:txBody>
          <a:bodyPr/>
          <a:lstStyle/>
          <a:p>
            <a:fld id="{40ECF528-BE4D-4C88-B8D8-D2E80299C3E5}" type="slidenum">
              <a:rPr lang="de-DE" smtClean="0"/>
              <a:pPr/>
              <a:t>21</a:t>
            </a:fld>
            <a:endParaRPr lang="de-DE"/>
          </a:p>
        </p:txBody>
      </p:sp>
      <p:sp>
        <p:nvSpPr>
          <p:cNvPr id="11" name="Inhaltsplatzhalter 3"/>
          <p:cNvSpPr txBox="1">
            <a:spLocks/>
          </p:cNvSpPr>
          <p:nvPr/>
        </p:nvSpPr>
        <p:spPr>
          <a:xfrm>
            <a:off x="1187624" y="2204864"/>
            <a:ext cx="6912768" cy="1512168"/>
          </a:xfrm>
          <a:prstGeom prst="rect">
            <a:avLst/>
          </a:prstGeom>
        </p:spPr>
        <p:txBody>
          <a:bodyPr vert="horz">
            <a:noAutofit/>
          </a:bodyPr>
          <a:lstStyle/>
          <a:p>
            <a:pPr marL="457200" lvl="0" indent="-457200">
              <a:spcAft>
                <a:spcPts val="1200"/>
              </a:spcAft>
              <a:buClr>
                <a:schemeClr val="accent1"/>
              </a:buClr>
              <a:buSzPct val="76000"/>
              <a:tabLst>
                <a:tab pos="1431925" algn="l"/>
              </a:tabLst>
              <a:defRPr/>
            </a:pPr>
            <a:r>
              <a:rPr lang="de-DE" sz="2000" u="sng" dirty="0" smtClean="0">
                <a:solidFill>
                  <a:schemeClr val="accent1">
                    <a:lumMod val="75000"/>
                  </a:schemeClr>
                </a:solidFill>
              </a:rPr>
              <a:t>Aufgabe 1</a:t>
            </a:r>
            <a:r>
              <a:rPr lang="de-DE" sz="2000" dirty="0" smtClean="0">
                <a:solidFill>
                  <a:schemeClr val="accent1">
                    <a:lumMod val="75000"/>
                  </a:schemeClr>
                </a:solidFill>
              </a:rPr>
              <a:t>: (TA)</a:t>
            </a:r>
          </a:p>
          <a:p>
            <a:pPr lvl="0">
              <a:spcAft>
                <a:spcPts val="1200"/>
              </a:spcAft>
              <a:buClr>
                <a:schemeClr val="accent1"/>
              </a:buClr>
              <a:buSzPct val="76000"/>
              <a:tabLst>
                <a:tab pos="1431925" algn="l"/>
              </a:tabLst>
              <a:defRPr/>
            </a:pPr>
            <a:r>
              <a:rPr lang="de-DE" dirty="0" smtClean="0"/>
              <a:t>Handwerker/Künstler </a:t>
            </a:r>
            <a:r>
              <a:rPr lang="de-DE" u="sng" dirty="0" smtClean="0"/>
              <a:t>oder</a:t>
            </a:r>
            <a:r>
              <a:rPr lang="de-DE" dirty="0" smtClean="0"/>
              <a:t> Frauen in Ägypten – sind sie zufrieden?</a:t>
            </a:r>
          </a:p>
          <a:p>
            <a:pPr marL="457200" lvl="0" indent="-457200">
              <a:buClr>
                <a:schemeClr val="accent1"/>
              </a:buClr>
              <a:buSzPct val="76000"/>
              <a:tabLst>
                <a:tab pos="1431925" algn="l"/>
              </a:tabLst>
              <a:defRPr/>
            </a:pPr>
            <a:r>
              <a:rPr lang="de-DE" dirty="0" smtClean="0"/>
              <a:t>		</a:t>
            </a:r>
          </a:p>
        </p:txBody>
      </p:sp>
      <p:sp>
        <p:nvSpPr>
          <p:cNvPr id="18" name="Titel 1"/>
          <p:cNvSpPr txBox="1">
            <a:spLocks/>
          </p:cNvSpPr>
          <p:nvPr/>
        </p:nvSpPr>
        <p:spPr>
          <a:xfrm>
            <a:off x="359024" y="116632"/>
            <a:ext cx="8784976" cy="648072"/>
          </a:xfrm>
          <a:prstGeom prst="rect">
            <a:avLst/>
          </a:prstGeom>
        </p:spPr>
        <p:txBody>
          <a:bodyPr vert="horz"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smtClean="0">
                <a:ln>
                  <a:noFill/>
                </a:ln>
                <a:solidFill>
                  <a:schemeClr val="tx2"/>
                </a:solidFill>
                <a:effectLst/>
                <a:uLnTx/>
                <a:uFillTx/>
                <a:latin typeface="+mj-lt"/>
                <a:ea typeface="+mj-ea"/>
                <a:cs typeface="+mj-cs"/>
              </a:rPr>
              <a:t>Fragekompetenz     Reflexionskompetenz</a:t>
            </a:r>
            <a:endParaRPr kumimoji="0" lang="de-DE"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20" name="Picture 2" descr="http://www.dr-bolland.de/cms/upload/philosophie/symbol6.gif"/>
          <p:cNvPicPr>
            <a:picLocks noChangeAspect="1" noChangeArrowheads="1"/>
          </p:cNvPicPr>
          <p:nvPr/>
        </p:nvPicPr>
        <p:blipFill>
          <a:blip r:embed="rId3" cstate="print"/>
          <a:srcRect/>
          <a:stretch>
            <a:fillRect/>
          </a:stretch>
        </p:blipFill>
        <p:spPr bwMode="auto">
          <a:xfrm>
            <a:off x="3707904" y="404664"/>
            <a:ext cx="648072" cy="263751"/>
          </a:xfrm>
          <a:prstGeom prst="rect">
            <a:avLst/>
          </a:prstGeom>
          <a:noFill/>
        </p:spPr>
      </p:pic>
      <p:grpSp>
        <p:nvGrpSpPr>
          <p:cNvPr id="14" name="Gruppieren 13"/>
          <p:cNvGrpSpPr/>
          <p:nvPr/>
        </p:nvGrpSpPr>
        <p:grpSpPr>
          <a:xfrm>
            <a:off x="1331640" y="3501008"/>
            <a:ext cx="6840760" cy="1872208"/>
            <a:chOff x="1691680" y="2852936"/>
            <a:chExt cx="6840760" cy="1872208"/>
          </a:xfrm>
        </p:grpSpPr>
        <p:sp>
          <p:nvSpPr>
            <p:cNvPr id="21" name="Textfeld 20"/>
            <p:cNvSpPr txBox="1"/>
            <p:nvPr/>
          </p:nvSpPr>
          <p:spPr>
            <a:xfrm>
              <a:off x="1691680" y="3212976"/>
              <a:ext cx="6840760" cy="1477328"/>
            </a:xfrm>
            <a:prstGeom prst="rect">
              <a:avLst/>
            </a:prstGeom>
            <a:noFill/>
          </p:spPr>
          <p:txBody>
            <a:bodyPr wrap="square" rtlCol="0">
              <a:spAutoFit/>
            </a:bodyPr>
            <a:lstStyle/>
            <a:p>
              <a:pPr marL="342900" indent="-342900">
                <a:buFont typeface="+mj-lt"/>
                <a:buAutoNum type="arabicPeriod"/>
              </a:pPr>
              <a:r>
                <a:rPr lang="de-DE" dirty="0" smtClean="0"/>
                <a:t>Nachdenken über damals: Waren </a:t>
              </a:r>
              <a:r>
                <a:rPr lang="de-DE" u="sng" dirty="0" smtClean="0"/>
                <a:t>die Ägypter</a:t>
              </a:r>
              <a:r>
                <a:rPr lang="de-DE" dirty="0" smtClean="0"/>
                <a:t> </a:t>
              </a:r>
              <a:r>
                <a:rPr lang="de-DE" u="sng" dirty="0" smtClean="0"/>
                <a:t>damals</a:t>
              </a:r>
              <a:r>
                <a:rPr lang="de-DE" dirty="0" smtClean="0"/>
                <a:t> zufrieden?</a:t>
              </a:r>
            </a:p>
            <a:p>
              <a:pPr marL="342900" indent="-342900">
                <a:buFont typeface="+mj-lt"/>
                <a:buAutoNum type="arabicPeriod"/>
              </a:pPr>
              <a:r>
                <a:rPr lang="de-DE" dirty="0" smtClean="0"/>
                <a:t>Pro-Contra-Tabelle erstellen (zufrieden-nicht zufrieden)</a:t>
              </a:r>
            </a:p>
            <a:p>
              <a:pPr marL="342900" indent="-342900">
                <a:buFont typeface="+mj-lt"/>
                <a:buAutoNum type="arabicPeriod"/>
              </a:pPr>
              <a:r>
                <a:rPr lang="de-DE" dirty="0" smtClean="0"/>
                <a:t>Meinung aufschreiben mit Begründung</a:t>
              </a:r>
            </a:p>
            <a:p>
              <a:pPr marL="342900" indent="-342900">
                <a:buFont typeface="+mj-lt"/>
                <a:buAutoNum type="arabicPeriod"/>
              </a:pPr>
              <a:r>
                <a:rPr lang="de-DE" dirty="0" smtClean="0"/>
                <a:t>Entscheidung treffen</a:t>
              </a:r>
              <a:endParaRPr lang="de-DE" dirty="0"/>
            </a:p>
          </p:txBody>
        </p:sp>
        <p:sp>
          <p:nvSpPr>
            <p:cNvPr id="22" name="Rechteck 21"/>
            <p:cNvSpPr/>
            <p:nvPr/>
          </p:nvSpPr>
          <p:spPr>
            <a:xfrm>
              <a:off x="1691680" y="3068960"/>
              <a:ext cx="6768752"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1835696" y="2852936"/>
              <a:ext cx="1584176" cy="36004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2051720" y="2852936"/>
              <a:ext cx="1440160" cy="369332"/>
            </a:xfrm>
            <a:prstGeom prst="rect">
              <a:avLst/>
            </a:prstGeom>
            <a:noFill/>
            <a:ln>
              <a:noFill/>
            </a:ln>
          </p:spPr>
          <p:txBody>
            <a:bodyPr wrap="square" rtlCol="0">
              <a:spAutoFit/>
            </a:bodyPr>
            <a:lstStyle/>
            <a:p>
              <a:r>
                <a:rPr lang="de-DE" dirty="0" smtClean="0">
                  <a:solidFill>
                    <a:srgbClr val="FF0000"/>
                  </a:solidFill>
                </a:rPr>
                <a:t>Was tun?</a:t>
              </a:r>
              <a:endParaRPr lang="de-DE" dirty="0">
                <a:solidFill>
                  <a:srgbClr val="FF0000"/>
                </a:solidFill>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4294967295"/>
          </p:nvPr>
        </p:nvSpPr>
        <p:spPr>
          <a:xfrm>
            <a:off x="467544" y="1268760"/>
            <a:ext cx="8460432" cy="5040560"/>
          </a:xfrm>
          <a:ln w="19050">
            <a:solidFill>
              <a:srgbClr val="FF0000"/>
            </a:solidFill>
          </a:ln>
        </p:spPr>
        <p:txBody>
          <a:bodyPr>
            <a:noAutofit/>
          </a:bodyPr>
          <a:lstStyle/>
          <a:p>
            <a:pPr>
              <a:buNone/>
            </a:pPr>
            <a:r>
              <a:rPr lang="de-DE" sz="1800" u="sng" dirty="0" smtClean="0"/>
              <a:t>"Nachdenken über damals" - ein Sachurteil bilden</a:t>
            </a:r>
            <a:endParaRPr lang="de-DE" sz="1800" dirty="0" smtClean="0"/>
          </a:p>
          <a:p>
            <a:pPr lvl="1"/>
            <a:r>
              <a:rPr lang="de-DE" sz="1800" dirty="0" smtClean="0"/>
              <a:t>Erarbeite zu einer Fragestellung Wissen über die Vergangenheit.</a:t>
            </a:r>
          </a:p>
          <a:p>
            <a:pPr lvl="1"/>
            <a:r>
              <a:rPr lang="de-DE" sz="1800" dirty="0" smtClean="0"/>
              <a:t>Untersuche zu einer Fragestellung die Vergangenheit aus der Sicht eines damaligen Menschen,</a:t>
            </a:r>
          </a:p>
          <a:p>
            <a:pPr lvl="2">
              <a:buFont typeface="Symbol" pitchFamily="18" charset="2"/>
              <a:buChar char="-"/>
            </a:pPr>
            <a:r>
              <a:rPr lang="de-DE" sz="1800" dirty="0" smtClean="0"/>
              <a:t>z. B. Schrift: Findet </a:t>
            </a:r>
            <a:r>
              <a:rPr lang="de-DE" sz="1800" u="sng" dirty="0" smtClean="0"/>
              <a:t>ein ägyptisches Kind</a:t>
            </a:r>
            <a:r>
              <a:rPr lang="de-DE" sz="1800" dirty="0" smtClean="0"/>
              <a:t> es gut oder schlecht, schreiben zu lernen?</a:t>
            </a:r>
          </a:p>
          <a:p>
            <a:pPr lvl="2">
              <a:buFont typeface="Symbol" pitchFamily="18" charset="2"/>
              <a:buChar char="-"/>
            </a:pPr>
            <a:r>
              <a:rPr lang="de-DE" sz="1800" dirty="0" smtClean="0"/>
              <a:t>z. B. Gesellschaft: Sind </a:t>
            </a:r>
            <a:r>
              <a:rPr lang="de-DE" sz="1800" u="sng" dirty="0" smtClean="0"/>
              <a:t>die Ägypter</a:t>
            </a:r>
            <a:r>
              <a:rPr lang="de-DE" sz="1800" dirty="0" smtClean="0"/>
              <a:t> mit der Gesellschaftsordnung zufrieden oder nicht?</a:t>
            </a:r>
          </a:p>
          <a:p>
            <a:pPr lvl="1"/>
            <a:r>
              <a:rPr lang="de-DE" sz="1800" dirty="0" smtClean="0"/>
              <a:t>Stelle Argumente für die Beantwortung der Fragestellung zusammen (z.B. in einer Pro-Contra-Liste).</a:t>
            </a:r>
          </a:p>
          <a:p>
            <a:pPr lvl="1"/>
            <a:r>
              <a:rPr lang="de-DE" sz="1800" dirty="0" smtClean="0"/>
              <a:t>Überprüfe, ob alle Argumente die Sichtweise eines damaligen Menschen berücksichtigen.</a:t>
            </a:r>
          </a:p>
          <a:p>
            <a:pPr lvl="1"/>
            <a:r>
              <a:rPr lang="de-DE" sz="1800" dirty="0" smtClean="0"/>
              <a:t>Bilde Dir aufgrund der Argumente eine Meinung zu der Fragestellung.</a:t>
            </a:r>
          </a:p>
          <a:p>
            <a:pPr lvl="1"/>
            <a:r>
              <a:rPr lang="de-DE" sz="1800" dirty="0" smtClean="0"/>
              <a:t>Schreibe einen Text, in dem du deine Meinung darstellst, mit den Argumenten begründest und ein Urteil fällst.</a:t>
            </a:r>
          </a:p>
        </p:txBody>
      </p:sp>
      <p:sp>
        <p:nvSpPr>
          <p:cNvPr id="2" name="Titel 1"/>
          <p:cNvSpPr>
            <a:spLocks noGrp="1"/>
          </p:cNvSpPr>
          <p:nvPr>
            <p:ph type="title"/>
          </p:nvPr>
        </p:nvSpPr>
        <p:spPr>
          <a:xfrm>
            <a:off x="467544" y="228600"/>
            <a:ext cx="8568952" cy="914400"/>
          </a:xfrm>
        </p:spPr>
        <p:txBody>
          <a:bodyPr>
            <a:noAutofit/>
          </a:bodyPr>
          <a:lstStyle/>
          <a:p>
            <a:r>
              <a:rPr lang="de-DE" sz="3000" dirty="0" smtClean="0"/>
              <a:t>Reflexionskompetenz – ein Sachurteil bilden</a:t>
            </a:r>
            <a:endParaRPr lang="de-DE" sz="3000"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22</a:t>
            </a:fld>
            <a:endParaRPr lang="de-DE"/>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Inhaltsplatzhalter 3"/>
          <p:cNvSpPr>
            <a:spLocks noGrp="1"/>
          </p:cNvSpPr>
          <p:nvPr>
            <p:ph sz="quarter" idx="4294967295"/>
          </p:nvPr>
        </p:nvSpPr>
        <p:spPr>
          <a:xfrm>
            <a:off x="251520" y="908720"/>
            <a:ext cx="8640960" cy="1368152"/>
          </a:xfrm>
          <a:ln w="28575">
            <a:solidFill>
              <a:schemeClr val="accent2"/>
            </a:solidFill>
          </a:ln>
        </p:spPr>
        <p:txBody>
          <a:bodyPr>
            <a:noAutofit/>
          </a:bodyPr>
          <a:lstStyle/>
          <a:p>
            <a:pPr marL="268288" indent="-268288">
              <a:spcBef>
                <a:spcPts val="0"/>
              </a:spcBef>
              <a:buNone/>
              <a:tabLst>
                <a:tab pos="1252538" algn="l"/>
              </a:tabLst>
            </a:pPr>
            <a:r>
              <a:rPr lang="de-DE" sz="1600" b="1" dirty="0" smtClean="0">
                <a:solidFill>
                  <a:schemeClr val="accent1">
                    <a:lumMod val="75000"/>
                  </a:schemeClr>
                </a:solidFill>
              </a:rPr>
              <a:t>Vorwissen:</a:t>
            </a:r>
            <a:r>
              <a:rPr lang="de-DE" sz="1600" dirty="0" smtClean="0"/>
              <a:t> 	Sachkompetenz, Oberbegriffe, z.B.: Herrschaft, Gesellschaft, Politik, </a:t>
            </a:r>
          </a:p>
          <a:p>
            <a:pPr marL="268288" indent="-268288">
              <a:spcBef>
                <a:spcPts val="0"/>
              </a:spcBef>
              <a:buNone/>
              <a:tabLst>
                <a:tab pos="1252538" algn="l"/>
              </a:tabLst>
            </a:pPr>
            <a:r>
              <a:rPr lang="de-DE" sz="1600" dirty="0" smtClean="0"/>
              <a:t>		Wirtschaft, Kultur, Religion</a:t>
            </a:r>
          </a:p>
          <a:p>
            <a:pPr marL="268288" indent="-268288">
              <a:spcBef>
                <a:spcPts val="0"/>
              </a:spcBef>
              <a:buNone/>
              <a:tabLst>
                <a:tab pos="1252538" algn="l"/>
              </a:tabLst>
            </a:pPr>
            <a:r>
              <a:rPr lang="de-DE" sz="1600" b="1" dirty="0" smtClean="0">
                <a:solidFill>
                  <a:schemeClr val="accent1">
                    <a:lumMod val="75000"/>
                  </a:schemeClr>
                </a:solidFill>
              </a:rPr>
              <a:t>Ziel: 	</a:t>
            </a:r>
            <a:r>
              <a:rPr lang="de-DE" sz="1600" dirty="0" smtClean="0"/>
              <a:t>Fragen formulieren (fachliches Vorwissen)</a:t>
            </a:r>
          </a:p>
          <a:p>
            <a:pPr marL="268288" indent="-268288">
              <a:spcBef>
                <a:spcPts val="0"/>
              </a:spcBef>
              <a:buNone/>
              <a:tabLst>
                <a:tab pos="1252538" algn="l"/>
              </a:tabLst>
            </a:pPr>
            <a:r>
              <a:rPr lang="de-DE" sz="1600" b="1" dirty="0" smtClean="0">
                <a:solidFill>
                  <a:schemeClr val="accent1">
                    <a:lumMod val="75000"/>
                  </a:schemeClr>
                </a:solidFill>
              </a:rPr>
              <a:t>Beispiel: 	</a:t>
            </a:r>
            <a:r>
              <a:rPr lang="de-DE" sz="1600" dirty="0" smtClean="0"/>
              <a:t>Beginn der UE Rom</a:t>
            </a:r>
          </a:p>
          <a:p>
            <a:pPr marL="268288" indent="-268288">
              <a:spcBef>
                <a:spcPts val="0"/>
              </a:spcBef>
              <a:buNone/>
              <a:tabLst>
                <a:tab pos="1252538" algn="l"/>
              </a:tabLst>
            </a:pPr>
            <a:r>
              <a:rPr lang="de-DE" sz="1600" b="1" dirty="0" smtClean="0">
                <a:solidFill>
                  <a:schemeClr val="accent1">
                    <a:lumMod val="75000"/>
                  </a:schemeClr>
                </a:solidFill>
              </a:rPr>
              <a:t>Material: 	</a:t>
            </a:r>
            <a:r>
              <a:rPr lang="de-DE" sz="1600" dirty="0" smtClean="0"/>
              <a:t>Auftaktdoppelseite Schulbuch; Vorwissen zu Ägypten und Griechenland</a:t>
            </a:r>
          </a:p>
          <a:p>
            <a:pPr marL="268288" indent="-268288">
              <a:spcBef>
                <a:spcPts val="0"/>
              </a:spcBef>
              <a:buNone/>
            </a:pPr>
            <a:endParaRPr lang="de-DE" sz="1600" dirty="0" smtClean="0"/>
          </a:p>
          <a:p>
            <a:pPr marL="268288" indent="-268288">
              <a:spcBef>
                <a:spcPts val="0"/>
              </a:spcBef>
              <a:buNone/>
            </a:pPr>
            <a:endParaRPr lang="de-DE" sz="1600" dirty="0" smtClean="0"/>
          </a:p>
        </p:txBody>
      </p:sp>
      <p:sp>
        <p:nvSpPr>
          <p:cNvPr id="2" name="Titel 1"/>
          <p:cNvSpPr>
            <a:spLocks noGrp="1"/>
          </p:cNvSpPr>
          <p:nvPr>
            <p:ph type="title"/>
          </p:nvPr>
        </p:nvSpPr>
        <p:spPr>
          <a:xfrm>
            <a:off x="251520" y="228600"/>
            <a:ext cx="8784976" cy="680120"/>
          </a:xfrm>
        </p:spPr>
        <p:txBody>
          <a:bodyPr>
            <a:noAutofit/>
          </a:bodyPr>
          <a:lstStyle/>
          <a:p>
            <a:r>
              <a:rPr lang="de-DE" dirty="0" smtClean="0"/>
              <a:t>Fragen formulieren – </a:t>
            </a:r>
            <a:r>
              <a:rPr lang="de-DE" sz="2400" dirty="0" smtClean="0">
                <a:solidFill>
                  <a:schemeClr val="accent2">
                    <a:lumMod val="50000"/>
                  </a:schemeClr>
                </a:solidFill>
              </a:rPr>
              <a:t>Unterrichtsbeispiel 2</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23</a:t>
            </a:fld>
            <a:endParaRPr lang="de-DE"/>
          </a:p>
        </p:txBody>
      </p:sp>
      <p:sp>
        <p:nvSpPr>
          <p:cNvPr id="11" name="Inhaltsplatzhalter 3"/>
          <p:cNvSpPr txBox="1">
            <a:spLocks/>
          </p:cNvSpPr>
          <p:nvPr/>
        </p:nvSpPr>
        <p:spPr>
          <a:xfrm>
            <a:off x="251520" y="2492896"/>
            <a:ext cx="8640960" cy="1296144"/>
          </a:xfrm>
          <a:prstGeom prst="rect">
            <a:avLst/>
          </a:prstGeom>
        </p:spPr>
        <p:txBody>
          <a:bodyPr vert="horz">
            <a:noAutofit/>
          </a:bodyPr>
          <a:lstStyle/>
          <a:p>
            <a:pPr marL="457200" lvl="0" indent="-457200">
              <a:spcBef>
                <a:spcPts val="600"/>
              </a:spcBef>
              <a:buClr>
                <a:schemeClr val="accent1"/>
              </a:buClr>
              <a:buSzPct val="76000"/>
              <a:tabLst>
                <a:tab pos="1431925" algn="l"/>
              </a:tabLst>
              <a:defRPr/>
            </a:pPr>
            <a:r>
              <a:rPr lang="de-DE" sz="2000" u="sng" dirty="0" smtClean="0">
                <a:solidFill>
                  <a:schemeClr val="accent1">
                    <a:lumMod val="75000"/>
                  </a:schemeClr>
                </a:solidFill>
              </a:rPr>
              <a:t>Aufgabe 1</a:t>
            </a:r>
            <a:r>
              <a:rPr lang="de-DE" sz="2000" dirty="0" smtClean="0">
                <a:solidFill>
                  <a:schemeClr val="accent1">
                    <a:lumMod val="75000"/>
                  </a:schemeClr>
                </a:solidFill>
              </a:rPr>
              <a:t>: 	</a:t>
            </a:r>
            <a:r>
              <a:rPr lang="de-DE" dirty="0" smtClean="0"/>
              <a:t>Was würdet ihr zu diesem Thema gerne wissen? Sammelt 	Fragen.</a:t>
            </a:r>
          </a:p>
          <a:p>
            <a:pPr marL="457200" lvl="0" indent="-457200">
              <a:spcBef>
                <a:spcPts val="600"/>
              </a:spcBef>
              <a:buClr>
                <a:schemeClr val="accent1"/>
              </a:buClr>
              <a:buSzPct val="76000"/>
              <a:tabLst>
                <a:tab pos="1431925" algn="l"/>
              </a:tabLst>
              <a:defRPr/>
            </a:pPr>
            <a:r>
              <a:rPr lang="de-DE" sz="2000" dirty="0" smtClean="0">
                <a:solidFill>
                  <a:schemeClr val="accent1">
                    <a:lumMod val="75000"/>
                  </a:schemeClr>
                </a:solidFill>
              </a:rPr>
              <a:t>Ergebnis: 	</a:t>
            </a:r>
            <a:r>
              <a:rPr lang="de-DE" dirty="0" smtClean="0"/>
              <a:t>Ergebnis sammeln, bei Bedarf zu Oberbegriffen passende</a:t>
            </a:r>
          </a:p>
          <a:p>
            <a:pPr marL="457200" lvl="0" indent="-457200">
              <a:buClr>
                <a:schemeClr val="accent1"/>
              </a:buClr>
              <a:buSzPct val="76000"/>
              <a:tabLst>
                <a:tab pos="1431925" algn="l"/>
              </a:tabLst>
              <a:defRPr/>
            </a:pPr>
            <a:r>
              <a:rPr lang="de-DE" dirty="0" smtClean="0"/>
              <a:t>		Beispiele an die Tafel übernehmen</a:t>
            </a:r>
          </a:p>
        </p:txBody>
      </p:sp>
      <p:sp>
        <p:nvSpPr>
          <p:cNvPr id="13" name="Rechteck 12"/>
          <p:cNvSpPr/>
          <p:nvPr/>
        </p:nvSpPr>
        <p:spPr>
          <a:xfrm>
            <a:off x="251520" y="4077072"/>
            <a:ext cx="8605464" cy="677108"/>
          </a:xfrm>
          <a:prstGeom prst="rect">
            <a:avLst/>
          </a:prstGeom>
        </p:spPr>
        <p:txBody>
          <a:bodyPr wrap="square">
            <a:spAutoFit/>
          </a:bodyPr>
          <a:lstStyle/>
          <a:p>
            <a:pPr marL="457200" lvl="0" indent="-457200">
              <a:spcBef>
                <a:spcPts val="600"/>
              </a:spcBef>
              <a:buClr>
                <a:schemeClr val="accent1"/>
              </a:buClr>
              <a:buSzPct val="76000"/>
              <a:tabLst>
                <a:tab pos="1431925" algn="l"/>
              </a:tabLst>
              <a:defRPr/>
            </a:pPr>
            <a:r>
              <a:rPr lang="de-DE" sz="2000" u="sng" dirty="0" smtClean="0">
                <a:solidFill>
                  <a:schemeClr val="accent1">
                    <a:lumMod val="75000"/>
                  </a:schemeClr>
                </a:solidFill>
              </a:rPr>
              <a:t>Aufgabe 2:</a:t>
            </a:r>
            <a:r>
              <a:rPr lang="de-DE" sz="2000" dirty="0" smtClean="0">
                <a:solidFill>
                  <a:schemeClr val="accent1">
                    <a:lumMod val="75000"/>
                  </a:schemeClr>
                </a:solidFill>
              </a:rPr>
              <a:t> 	</a:t>
            </a:r>
            <a:r>
              <a:rPr lang="de-DE" dirty="0" smtClean="0"/>
              <a:t>Was ist ein Oberbegriff? Welche Oberbegriffe haben wir bei 	Ägypten oder Griechenland benutzt?</a:t>
            </a:r>
          </a:p>
        </p:txBody>
      </p:sp>
      <p:graphicFrame>
        <p:nvGraphicFramePr>
          <p:cNvPr id="14" name="Tabelle 13"/>
          <p:cNvGraphicFramePr>
            <a:graphicFrameLocks noGrp="1"/>
          </p:cNvGraphicFramePr>
          <p:nvPr/>
        </p:nvGraphicFramePr>
        <p:xfrm>
          <a:off x="1835696" y="4869160"/>
          <a:ext cx="6984777" cy="679600"/>
        </p:xfrm>
        <a:graphic>
          <a:graphicData uri="http://schemas.openxmlformats.org/drawingml/2006/table">
            <a:tbl>
              <a:tblPr firstRow="1" bandRow="1">
                <a:tableStyleId>{5C22544A-7EE6-4342-B048-85BDC9FD1C3A}</a:tableStyleId>
              </a:tblPr>
              <a:tblGrid>
                <a:gridCol w="2328259"/>
                <a:gridCol w="2328259"/>
                <a:gridCol w="2328259"/>
              </a:tblGrid>
              <a:tr h="324036">
                <a:tc>
                  <a:txBody>
                    <a:bodyPr/>
                    <a:lstStyle/>
                    <a:p>
                      <a:pPr marL="0" indent="0">
                        <a:lnSpc>
                          <a:spcPts val="1400"/>
                        </a:lnSpc>
                        <a:spcAft>
                          <a:spcPts val="0"/>
                        </a:spcAft>
                        <a:tabLst>
                          <a:tab pos="0" algn="l"/>
                        </a:tabLst>
                      </a:pPr>
                      <a:r>
                        <a:rPr lang="de-DE" sz="1800" b="1" dirty="0" smtClean="0">
                          <a:solidFill>
                            <a:srgbClr val="00B050"/>
                          </a:solidFill>
                          <a:latin typeface="+mn-lt"/>
                          <a:ea typeface="Calibri"/>
                        </a:rPr>
                        <a:t>Gesellschaft</a:t>
                      </a:r>
                      <a:endParaRPr lang="de-DE" sz="1800" b="1" dirty="0">
                        <a:solidFill>
                          <a:srgbClr val="00B050"/>
                        </a:solidFill>
                        <a:latin typeface="+mn-lt"/>
                        <a:ea typeface="Calibri"/>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0" lang="de-DE" sz="1800" b="1" kern="1200" dirty="0" smtClean="0">
                          <a:solidFill>
                            <a:srgbClr val="0070C0"/>
                          </a:solidFill>
                          <a:latin typeface="+mn-lt"/>
                          <a:ea typeface="+mn-ea"/>
                          <a:cs typeface="+mn-cs"/>
                        </a:rPr>
                        <a:t>Kultur</a:t>
                      </a:r>
                      <a:endParaRPr lang="de-DE" dirty="0">
                        <a:solidFill>
                          <a:srgbClr val="0070C0"/>
                        </a:solidFill>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kumimoji="0" lang="de-DE" sz="1800" b="1" kern="1200" dirty="0" smtClean="0">
                          <a:solidFill>
                            <a:srgbClr val="FFC000"/>
                          </a:solidFill>
                          <a:latin typeface="+mn-lt"/>
                          <a:ea typeface="+mn-ea"/>
                          <a:cs typeface="+mn-cs"/>
                        </a:rPr>
                        <a:t>Wirtschaft</a:t>
                      </a:r>
                      <a:endParaRPr lang="de-DE" dirty="0">
                        <a:solidFill>
                          <a:srgbClr val="FFC000"/>
                        </a:solidFill>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4036">
                <a:tc>
                  <a:txBody>
                    <a:bodyPr/>
                    <a:lstStyle/>
                    <a:p>
                      <a:pPr marL="0" indent="0">
                        <a:lnSpc>
                          <a:spcPts val="1400"/>
                        </a:lnSpc>
                        <a:spcAft>
                          <a:spcPts val="0"/>
                        </a:spcAft>
                        <a:tabLst>
                          <a:tab pos="0" algn="l"/>
                        </a:tabLst>
                      </a:pPr>
                      <a:r>
                        <a:rPr lang="de-DE" sz="1800" b="1" dirty="0" smtClean="0">
                          <a:solidFill>
                            <a:srgbClr val="7030A0"/>
                          </a:solidFill>
                          <a:latin typeface="+mn-lt"/>
                          <a:ea typeface="Calibri"/>
                        </a:rPr>
                        <a:t>Politik</a:t>
                      </a:r>
                      <a:endParaRPr lang="de-DE" sz="1800" b="1" dirty="0">
                        <a:solidFill>
                          <a:srgbClr val="7030A0"/>
                        </a:solidFill>
                        <a:latin typeface="+mn-lt"/>
                        <a:ea typeface="Calibri"/>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lang="de-DE" b="1" dirty="0" smtClean="0">
                          <a:solidFill>
                            <a:srgbClr val="FF0000"/>
                          </a:solidFill>
                        </a:rPr>
                        <a:t>Religion</a:t>
                      </a:r>
                      <a:endParaRPr lang="de-DE" b="1" dirty="0">
                        <a:solidFill>
                          <a:srgbClr val="FF0000"/>
                        </a:solidFill>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endParaRPr lang="de-DE" dirty="0">
                        <a:solidFill>
                          <a:srgbClr val="FFC000"/>
                        </a:solidFill>
                      </a:endParaRPr>
                    </a:p>
                  </a:txBody>
                  <a:tcPr marL="108000" marR="108000" marT="108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6" name="Textfeld 15"/>
          <p:cNvSpPr txBox="1"/>
          <p:nvPr/>
        </p:nvSpPr>
        <p:spPr>
          <a:xfrm>
            <a:off x="251520" y="4797152"/>
            <a:ext cx="828600" cy="369332"/>
          </a:xfrm>
          <a:prstGeom prst="rect">
            <a:avLst/>
          </a:prstGeom>
          <a:noFill/>
        </p:spPr>
        <p:txBody>
          <a:bodyPr wrap="square" rtlCol="0">
            <a:spAutoFit/>
          </a:bodyPr>
          <a:lstStyle/>
          <a:p>
            <a:r>
              <a:rPr lang="de-DE" dirty="0" smtClean="0">
                <a:solidFill>
                  <a:schemeClr val="accent1">
                    <a:lumMod val="75000"/>
                  </a:schemeClr>
                </a:solidFill>
              </a:rPr>
              <a:t>TA:</a:t>
            </a:r>
            <a:endParaRPr lang="de-DE" dirty="0"/>
          </a:p>
        </p:txBody>
      </p:sp>
      <p:sp>
        <p:nvSpPr>
          <p:cNvPr id="17" name="Rechteck 16"/>
          <p:cNvSpPr/>
          <p:nvPr/>
        </p:nvSpPr>
        <p:spPr>
          <a:xfrm>
            <a:off x="251520" y="5805264"/>
            <a:ext cx="8640960" cy="400110"/>
          </a:xfrm>
          <a:prstGeom prst="rect">
            <a:avLst/>
          </a:prstGeom>
        </p:spPr>
        <p:txBody>
          <a:bodyPr wrap="square">
            <a:spAutoFit/>
          </a:bodyPr>
          <a:lstStyle/>
          <a:p>
            <a:pPr marL="457200" lvl="0" indent="-457200">
              <a:spcBef>
                <a:spcPts val="600"/>
              </a:spcBef>
              <a:buClr>
                <a:schemeClr val="accent1"/>
              </a:buClr>
              <a:buSzPct val="76000"/>
              <a:tabLst>
                <a:tab pos="1431925" algn="l"/>
              </a:tabLst>
              <a:defRPr/>
            </a:pPr>
            <a:r>
              <a:rPr lang="de-DE" sz="2000" u="sng" dirty="0" smtClean="0">
                <a:solidFill>
                  <a:schemeClr val="accent1">
                    <a:lumMod val="75000"/>
                  </a:schemeClr>
                </a:solidFill>
              </a:rPr>
              <a:t>Aufgabe 3:</a:t>
            </a:r>
            <a:r>
              <a:rPr lang="de-DE" sz="2000" dirty="0" smtClean="0">
                <a:solidFill>
                  <a:schemeClr val="accent1">
                    <a:lumMod val="75000"/>
                  </a:schemeClr>
                </a:solidFill>
              </a:rPr>
              <a:t> 	</a:t>
            </a:r>
            <a:r>
              <a:rPr lang="de-DE" dirty="0" smtClean="0"/>
              <a:t>Unterstreicht eure Fragen in der entsprechenden Farbe.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Foliennummernplatzhalter 3"/>
          <p:cNvSpPr>
            <a:spLocks noGrp="1"/>
          </p:cNvSpPr>
          <p:nvPr>
            <p:ph type="sldNum" sz="quarter" idx="12"/>
          </p:nvPr>
        </p:nvSpPr>
        <p:spPr>
          <a:xfrm>
            <a:off x="457200" y="6356350"/>
            <a:ext cx="2133600" cy="365125"/>
          </a:xfrm>
        </p:spPr>
        <p:txBody>
          <a:bodyPr/>
          <a:lstStyle/>
          <a:p>
            <a:pPr algn="l">
              <a:defRPr/>
            </a:pPr>
            <a:fld id="{AB284C8B-D135-44F2-9B47-8016FD56C34D}" type="slidenum">
              <a:rPr lang="de-DE"/>
              <a:pPr algn="l">
                <a:defRPr/>
              </a:pPr>
              <a:t>24</a:t>
            </a:fld>
            <a:endParaRPr lang="de-DE"/>
          </a:p>
        </p:txBody>
      </p:sp>
      <p:sp>
        <p:nvSpPr>
          <p:cNvPr id="154630" name="Text Box 6"/>
          <p:cNvSpPr txBox="1">
            <a:spLocks noChangeArrowheads="1"/>
          </p:cNvSpPr>
          <p:nvPr/>
        </p:nvSpPr>
        <p:spPr bwMode="auto">
          <a:xfrm>
            <a:off x="6654800" y="6284913"/>
            <a:ext cx="2062163" cy="762000"/>
          </a:xfrm>
          <a:prstGeom prst="rect">
            <a:avLst/>
          </a:prstGeom>
          <a:noFill/>
          <a:ln w="9525" algn="ctr">
            <a:noFill/>
            <a:miter lim="800000"/>
            <a:headEnd/>
            <a:tailEnd/>
          </a:ln>
          <a:effectLst/>
        </p:spPr>
        <p:txBody>
          <a:bodyPr lIns="90000" tIns="46800" rIns="90000" bIns="46800">
            <a:spAutoFit/>
          </a:bodyPr>
          <a:lstStyle/>
          <a:p>
            <a:pPr fontAlgn="auto">
              <a:spcBef>
                <a:spcPct val="50000"/>
              </a:spcBef>
              <a:spcAft>
                <a:spcPts val="0"/>
              </a:spcAft>
              <a:defRPr/>
            </a:pPr>
            <a:endParaRPr lang="de-DE">
              <a:solidFill>
                <a:schemeClr val="tx2"/>
              </a:solidFill>
              <a:effectLst>
                <a:outerShdw blurRad="38100" dist="38100" dir="2700000" algn="tl">
                  <a:srgbClr val="C0C0C0"/>
                </a:outerShdw>
              </a:effectLst>
              <a:latin typeface="+mn-lt"/>
              <a:cs typeface="+mn-cs"/>
            </a:endParaRPr>
          </a:p>
        </p:txBody>
      </p:sp>
      <p:pic>
        <p:nvPicPr>
          <p:cNvPr id="16388" name="Picture 2" descr="D:\Gerhild\Fachberaterin\FB Fobi ZPG\ZPG II\Modul Löffler\Fragekompetenz\Material Fragekompetenz\Fragen 6b003.jpg"/>
          <p:cNvPicPr>
            <a:picLocks noChangeAspect="1" noChangeArrowheads="1"/>
          </p:cNvPicPr>
          <p:nvPr/>
        </p:nvPicPr>
        <p:blipFill>
          <a:blip r:embed="rId3" cstate="print"/>
          <a:srcRect/>
          <a:stretch>
            <a:fillRect/>
          </a:stretch>
        </p:blipFill>
        <p:spPr bwMode="auto">
          <a:xfrm>
            <a:off x="179388" y="260350"/>
            <a:ext cx="4408487" cy="3638550"/>
          </a:xfrm>
          <a:prstGeom prst="rect">
            <a:avLst/>
          </a:prstGeom>
          <a:noFill/>
          <a:ln w="9525">
            <a:noFill/>
            <a:miter lim="800000"/>
            <a:headEnd/>
            <a:tailEnd/>
          </a:ln>
        </p:spPr>
      </p:pic>
      <p:pic>
        <p:nvPicPr>
          <p:cNvPr id="16389" name="Picture 3" descr="D:\Gerhild\Fachberaterin\FB Fobi ZPG\ZPG II\Modul Löffler\Fragekompetenz\Material Fragekompetenz\Fragen 6b004.jpg"/>
          <p:cNvPicPr>
            <a:picLocks noChangeAspect="1" noChangeArrowheads="1"/>
          </p:cNvPicPr>
          <p:nvPr/>
        </p:nvPicPr>
        <p:blipFill>
          <a:blip r:embed="rId4" cstate="print"/>
          <a:srcRect l="4445"/>
          <a:stretch>
            <a:fillRect/>
          </a:stretch>
        </p:blipFill>
        <p:spPr bwMode="auto">
          <a:xfrm>
            <a:off x="4500563" y="260350"/>
            <a:ext cx="4643437" cy="2528888"/>
          </a:xfrm>
          <a:prstGeom prst="rect">
            <a:avLst/>
          </a:prstGeom>
          <a:noFill/>
          <a:ln w="9525">
            <a:noFill/>
            <a:miter lim="800000"/>
            <a:headEnd/>
            <a:tailEnd/>
          </a:ln>
        </p:spPr>
      </p:pic>
      <p:pic>
        <p:nvPicPr>
          <p:cNvPr id="16390" name="Picture 4" descr="D:\Gerhild\Fachberaterin\FB Fobi ZPG\ZPG II\Modul Löffler\Fragekompetenz\Material Fragekompetenz\Fragen 6b011.jpg"/>
          <p:cNvPicPr>
            <a:picLocks noChangeAspect="1" noChangeArrowheads="1"/>
          </p:cNvPicPr>
          <p:nvPr/>
        </p:nvPicPr>
        <p:blipFill>
          <a:blip r:embed="rId5" cstate="print"/>
          <a:srcRect/>
          <a:stretch>
            <a:fillRect/>
          </a:stretch>
        </p:blipFill>
        <p:spPr bwMode="auto">
          <a:xfrm>
            <a:off x="179388" y="4076700"/>
            <a:ext cx="5049837" cy="2432050"/>
          </a:xfrm>
          <a:prstGeom prst="rect">
            <a:avLst/>
          </a:prstGeom>
          <a:noFill/>
          <a:ln w="9525">
            <a:noFill/>
            <a:miter lim="800000"/>
            <a:headEnd/>
            <a:tailEnd/>
          </a:ln>
        </p:spPr>
      </p:pic>
      <p:pic>
        <p:nvPicPr>
          <p:cNvPr id="16391" name="Picture 5" descr="D:\Gerhild\Fachberaterin\FB Fobi ZPG\ZPG II\Modul Löffler\Fragekompetenz\Material Fragekompetenz\Fragen 6b006.jpg"/>
          <p:cNvPicPr>
            <a:picLocks noChangeAspect="1" noChangeArrowheads="1"/>
          </p:cNvPicPr>
          <p:nvPr/>
        </p:nvPicPr>
        <p:blipFill>
          <a:blip r:embed="rId6" cstate="print"/>
          <a:srcRect/>
          <a:stretch>
            <a:fillRect/>
          </a:stretch>
        </p:blipFill>
        <p:spPr bwMode="auto">
          <a:xfrm>
            <a:off x="3589338" y="2852738"/>
            <a:ext cx="5554662" cy="1655762"/>
          </a:xfrm>
          <a:prstGeom prst="rect">
            <a:avLst/>
          </a:prstGeom>
          <a:noFill/>
          <a:ln w="9525">
            <a:noFill/>
            <a:miter lim="800000"/>
            <a:headEnd/>
            <a:tailEnd/>
          </a:ln>
        </p:spPr>
      </p:pic>
      <p:sp>
        <p:nvSpPr>
          <p:cNvPr id="31" name="Textfeld 30"/>
          <p:cNvSpPr txBox="1"/>
          <p:nvPr/>
        </p:nvSpPr>
        <p:spPr>
          <a:xfrm>
            <a:off x="5508104" y="4725144"/>
            <a:ext cx="3168352" cy="1477328"/>
          </a:xfrm>
          <a:prstGeom prst="rect">
            <a:avLst/>
          </a:prstGeom>
          <a:noFill/>
        </p:spPr>
        <p:txBody>
          <a:bodyPr wrap="square" rtlCol="0">
            <a:spAutoFit/>
          </a:bodyPr>
          <a:lstStyle/>
          <a:p>
            <a:r>
              <a:rPr lang="de-DE" b="1" dirty="0" smtClean="0">
                <a:solidFill>
                  <a:srgbClr val="00B050"/>
                </a:solidFill>
              </a:rPr>
              <a:t>Gesellschaft</a:t>
            </a:r>
          </a:p>
          <a:p>
            <a:r>
              <a:rPr lang="de-DE" b="1" dirty="0" smtClean="0">
                <a:solidFill>
                  <a:srgbClr val="FFC000"/>
                </a:solidFill>
              </a:rPr>
              <a:t>Wirtschaft</a:t>
            </a:r>
          </a:p>
          <a:p>
            <a:r>
              <a:rPr lang="de-DE" b="1" dirty="0" smtClean="0">
                <a:solidFill>
                  <a:srgbClr val="7030A0"/>
                </a:solidFill>
              </a:rPr>
              <a:t>Politik</a:t>
            </a:r>
          </a:p>
          <a:p>
            <a:r>
              <a:rPr lang="de-DE" b="1" dirty="0" smtClean="0">
                <a:solidFill>
                  <a:srgbClr val="0070C0"/>
                </a:solidFill>
              </a:rPr>
              <a:t>Kultur</a:t>
            </a:r>
          </a:p>
          <a:p>
            <a:r>
              <a:rPr lang="de-DE" b="1" dirty="0" smtClean="0">
                <a:solidFill>
                  <a:srgbClr val="FF0000"/>
                </a:solidFill>
              </a:rPr>
              <a:t>Religion</a:t>
            </a:r>
            <a:endParaRPr lang="de-DE" b="1" dirty="0">
              <a:solidFill>
                <a:srgbClr val="FF0000"/>
              </a:solidFill>
            </a:endParaRPr>
          </a:p>
        </p:txBody>
      </p:sp>
      <p:cxnSp>
        <p:nvCxnSpPr>
          <p:cNvPr id="33" name="Gerade Verbindung 32"/>
          <p:cNvCxnSpPr/>
          <p:nvPr/>
        </p:nvCxnSpPr>
        <p:spPr>
          <a:xfrm>
            <a:off x="1403648" y="4941168"/>
            <a:ext cx="108012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6084168" y="3140968"/>
            <a:ext cx="295232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7524328" y="3789040"/>
            <a:ext cx="72008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p:nvCxnSpPr>
        <p:spPr>
          <a:xfrm>
            <a:off x="539552" y="3140968"/>
            <a:ext cx="273630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p:nvCxnSpPr>
        <p:spPr>
          <a:xfrm>
            <a:off x="4716016" y="2348880"/>
            <a:ext cx="381642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p:nvCxnSpPr>
        <p:spPr>
          <a:xfrm>
            <a:off x="467544" y="2348880"/>
            <a:ext cx="388843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a:off x="467544" y="6093296"/>
            <a:ext cx="273630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Gerade Verbindung 65"/>
          <p:cNvCxnSpPr/>
          <p:nvPr/>
        </p:nvCxnSpPr>
        <p:spPr>
          <a:xfrm>
            <a:off x="4716016" y="2636912"/>
            <a:ext cx="259228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p:nvCxnSpPr>
        <p:spPr>
          <a:xfrm>
            <a:off x="3995936" y="3501008"/>
            <a:ext cx="396044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a:off x="5724128" y="1772816"/>
            <a:ext cx="309634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p:nvCxnSpPr>
        <p:spPr>
          <a:xfrm>
            <a:off x="4716016" y="1196752"/>
            <a:ext cx="424847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p:nvCxnSpPr>
        <p:spPr>
          <a:xfrm>
            <a:off x="4716016" y="908720"/>
            <a:ext cx="36724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p:nvCxnSpPr>
        <p:spPr>
          <a:xfrm>
            <a:off x="395536" y="5229200"/>
            <a:ext cx="27363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Gerade Verbindung 79"/>
          <p:cNvCxnSpPr/>
          <p:nvPr/>
        </p:nvCxnSpPr>
        <p:spPr>
          <a:xfrm>
            <a:off x="539552" y="3501008"/>
            <a:ext cx="273630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Gerade Verbindung 81"/>
          <p:cNvCxnSpPr/>
          <p:nvPr/>
        </p:nvCxnSpPr>
        <p:spPr>
          <a:xfrm>
            <a:off x="539552" y="3717032"/>
            <a:ext cx="201622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Gerade Verbindung 83"/>
          <p:cNvCxnSpPr/>
          <p:nvPr/>
        </p:nvCxnSpPr>
        <p:spPr>
          <a:xfrm>
            <a:off x="2987824" y="5805264"/>
            <a:ext cx="216024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Gerade Verbindung 85"/>
          <p:cNvCxnSpPr/>
          <p:nvPr/>
        </p:nvCxnSpPr>
        <p:spPr>
          <a:xfrm>
            <a:off x="539552" y="1124744"/>
            <a:ext cx="20882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Gerade Verbindung 87"/>
          <p:cNvCxnSpPr/>
          <p:nvPr/>
        </p:nvCxnSpPr>
        <p:spPr>
          <a:xfrm>
            <a:off x="539552" y="1484784"/>
            <a:ext cx="28803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Gerade Verbindung 89"/>
          <p:cNvCxnSpPr/>
          <p:nvPr/>
        </p:nvCxnSpPr>
        <p:spPr>
          <a:xfrm>
            <a:off x="4067944" y="4437112"/>
            <a:ext cx="43204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Gerade Verbindung 91"/>
          <p:cNvCxnSpPr/>
          <p:nvPr/>
        </p:nvCxnSpPr>
        <p:spPr>
          <a:xfrm>
            <a:off x="4067944" y="4509120"/>
            <a:ext cx="432048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Gerade Verbindung 92"/>
          <p:cNvCxnSpPr/>
          <p:nvPr/>
        </p:nvCxnSpPr>
        <p:spPr>
          <a:xfrm>
            <a:off x="4067944" y="4581128"/>
            <a:ext cx="432048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94" name="Ellipse 93"/>
          <p:cNvSpPr/>
          <p:nvPr/>
        </p:nvSpPr>
        <p:spPr>
          <a:xfrm>
            <a:off x="323528" y="620688"/>
            <a:ext cx="79208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p:cNvSpPr/>
          <p:nvPr/>
        </p:nvSpPr>
        <p:spPr>
          <a:xfrm>
            <a:off x="323528" y="1556792"/>
            <a:ext cx="792088" cy="360040"/>
          </a:xfrm>
          <a:prstGeom prst="ellipse">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95"/>
          <p:cNvSpPr/>
          <p:nvPr/>
        </p:nvSpPr>
        <p:spPr>
          <a:xfrm>
            <a:off x="1259632" y="5805264"/>
            <a:ext cx="1080120" cy="2880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Ellipse 96"/>
          <p:cNvSpPr/>
          <p:nvPr/>
        </p:nvSpPr>
        <p:spPr>
          <a:xfrm>
            <a:off x="395536" y="2636912"/>
            <a:ext cx="792088" cy="28803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llipse 97"/>
          <p:cNvSpPr/>
          <p:nvPr/>
        </p:nvSpPr>
        <p:spPr>
          <a:xfrm>
            <a:off x="6156176" y="2420888"/>
            <a:ext cx="1080120" cy="288032"/>
          </a:xfrm>
          <a:prstGeom prst="ellipse">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p:cNvSpPr/>
          <p:nvPr/>
        </p:nvSpPr>
        <p:spPr>
          <a:xfrm>
            <a:off x="6444208" y="2852936"/>
            <a:ext cx="1080120" cy="360040"/>
          </a:xfrm>
          <a:prstGeom prst="ellipse">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25</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Praxis: Sachkompetenz</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4294967295"/>
          </p:nvPr>
        </p:nvSpPr>
        <p:spPr>
          <a:xfrm>
            <a:off x="467544" y="1340768"/>
            <a:ext cx="8460432" cy="4536504"/>
          </a:xfrm>
        </p:spPr>
        <p:txBody>
          <a:bodyPr>
            <a:noAutofit/>
          </a:bodyPr>
          <a:lstStyle/>
          <a:p>
            <a:pPr marL="0" indent="0">
              <a:spcBef>
                <a:spcPts val="0"/>
              </a:spcBef>
              <a:buNone/>
            </a:pPr>
            <a:r>
              <a:rPr lang="de-DE" sz="2200" dirty="0" smtClean="0"/>
              <a:t>Die Schülerinnen und Schüler können historische Sachverhalte strukturiert erschließen und wieder-</a:t>
            </a:r>
          </a:p>
          <a:p>
            <a:pPr marL="0" indent="0">
              <a:spcBef>
                <a:spcPts val="0"/>
              </a:spcBef>
              <a:buNone/>
            </a:pPr>
            <a:r>
              <a:rPr lang="de-DE" sz="2200" dirty="0" smtClean="0"/>
              <a:t>geben.</a:t>
            </a:r>
          </a:p>
          <a:p>
            <a:pPr>
              <a:spcBef>
                <a:spcPts val="0"/>
              </a:spcBef>
              <a:buNone/>
            </a:pPr>
            <a:r>
              <a:rPr lang="de-DE" sz="2200" dirty="0" smtClean="0"/>
              <a:t>Die Schülerinnen und Schüler können</a:t>
            </a:r>
          </a:p>
          <a:p>
            <a:pPr marL="457200" indent="-457200">
              <a:buFont typeface="+mj-lt"/>
              <a:buAutoNum type="arabicPeriod"/>
            </a:pPr>
            <a:r>
              <a:rPr lang="de-DE" sz="2200" dirty="0" smtClean="0"/>
              <a:t>historische Sachverhalte in Raum und Zeit einordnen; </a:t>
            </a:r>
          </a:p>
          <a:p>
            <a:pPr marL="457200" indent="-457200">
              <a:buFont typeface="+mj-lt"/>
              <a:buAutoNum type="arabicPeriod"/>
            </a:pPr>
            <a:r>
              <a:rPr lang="de-DE" sz="2200" dirty="0" smtClean="0"/>
              <a:t>Struktur, Prozess, Ereignis und Person unterscheiden; </a:t>
            </a:r>
          </a:p>
          <a:p>
            <a:pPr marL="457200" indent="-457200">
              <a:buFont typeface="+mj-lt"/>
              <a:buAutoNum type="arabicPeriod"/>
            </a:pPr>
            <a:r>
              <a:rPr lang="de-DE" sz="2200" dirty="0" smtClean="0"/>
              <a:t>Zäsuren und Kontinuitäten benennen und in ihrer Bedeutung beurteilen; </a:t>
            </a:r>
          </a:p>
          <a:p>
            <a:pPr marL="457200" indent="-457200">
              <a:buFont typeface="+mj-lt"/>
              <a:buAutoNum type="arabicPeriod"/>
            </a:pPr>
            <a:r>
              <a:rPr lang="de-DE" sz="2200" dirty="0" smtClean="0"/>
              <a:t>bei der Analyse, Strukturierung und Darstellung von historischen Sachverhalten grundlegende Fachbegriffe anwenden</a:t>
            </a:r>
          </a:p>
        </p:txBody>
      </p:sp>
      <p:sp>
        <p:nvSpPr>
          <p:cNvPr id="2" name="Titel 1"/>
          <p:cNvSpPr>
            <a:spLocks noGrp="1"/>
          </p:cNvSpPr>
          <p:nvPr>
            <p:ph type="title"/>
          </p:nvPr>
        </p:nvSpPr>
        <p:spPr>
          <a:xfrm>
            <a:off x="467544" y="228600"/>
            <a:ext cx="8568952" cy="914400"/>
          </a:xfrm>
        </p:spPr>
        <p:txBody>
          <a:bodyPr>
            <a:noAutofit/>
          </a:bodyPr>
          <a:lstStyle/>
          <a:p>
            <a:r>
              <a:rPr lang="de-DE" dirty="0" smtClean="0"/>
              <a:t>Sachkompetenz</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26</a:t>
            </a:fld>
            <a:endParaRPr lang="de-DE"/>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971600" y="5085184"/>
            <a:ext cx="1512168"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3239344" y="4365104"/>
            <a:ext cx="2124744"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2555776" y="2780928"/>
            <a:ext cx="5904656"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6732240" y="4725144"/>
            <a:ext cx="1728192" cy="360040"/>
          </a:xfrm>
          <a:prstGeom prst="rect">
            <a:avLst/>
          </a:prstGeom>
          <a:solidFill>
            <a:schemeClr val="accent1">
              <a:lumMod val="20000"/>
              <a:lumOff val="8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p:cNvSpPr>
            <a:spLocks noGrp="1"/>
          </p:cNvSpPr>
          <p:nvPr>
            <p:ph sz="quarter" idx="4294967295"/>
          </p:nvPr>
        </p:nvSpPr>
        <p:spPr>
          <a:xfrm>
            <a:off x="467544" y="1340768"/>
            <a:ext cx="8460432" cy="4536504"/>
          </a:xfrm>
        </p:spPr>
        <p:txBody>
          <a:bodyPr>
            <a:noAutofit/>
          </a:bodyPr>
          <a:lstStyle/>
          <a:p>
            <a:pPr marL="0" indent="0">
              <a:spcBef>
                <a:spcPts val="0"/>
              </a:spcBef>
              <a:buNone/>
            </a:pPr>
            <a:r>
              <a:rPr lang="de-DE" sz="2200" dirty="0" smtClean="0"/>
              <a:t>Die Schülerinnen und Schüler können historische Sachverhalte strukturiert erschließen und wieder-</a:t>
            </a:r>
          </a:p>
          <a:p>
            <a:pPr marL="0" indent="0">
              <a:spcBef>
                <a:spcPts val="0"/>
              </a:spcBef>
              <a:buNone/>
            </a:pPr>
            <a:r>
              <a:rPr lang="de-DE" sz="2200" dirty="0" smtClean="0"/>
              <a:t>geben.</a:t>
            </a:r>
          </a:p>
          <a:p>
            <a:pPr>
              <a:spcBef>
                <a:spcPts val="0"/>
              </a:spcBef>
              <a:buNone/>
            </a:pPr>
            <a:r>
              <a:rPr lang="de-DE" sz="2200" dirty="0" smtClean="0"/>
              <a:t>Die Schülerinnen und Schüler können</a:t>
            </a:r>
          </a:p>
          <a:p>
            <a:pPr marL="457200" indent="-457200">
              <a:buFont typeface="+mj-lt"/>
              <a:buAutoNum type="arabicPeriod"/>
            </a:pPr>
            <a:r>
              <a:rPr lang="de-DE" sz="2200" dirty="0" smtClean="0"/>
              <a:t>historische Sachverhalte in Raum und Zeit einordnen; </a:t>
            </a:r>
          </a:p>
          <a:p>
            <a:pPr marL="457200" indent="-457200">
              <a:buFont typeface="+mj-lt"/>
              <a:buAutoNum type="arabicPeriod"/>
            </a:pPr>
            <a:r>
              <a:rPr lang="de-DE" sz="2200" dirty="0" smtClean="0"/>
              <a:t>Struktur, Prozess, Ereignis und Person unterscheiden; </a:t>
            </a:r>
          </a:p>
          <a:p>
            <a:pPr marL="457200" indent="-457200">
              <a:buFont typeface="+mj-lt"/>
              <a:buAutoNum type="arabicPeriod"/>
            </a:pPr>
            <a:r>
              <a:rPr lang="de-DE" sz="2200" dirty="0" smtClean="0"/>
              <a:t>Zäsuren und Kontinuitäten benennen und in ihrer Bedeutung beurteilen; </a:t>
            </a:r>
          </a:p>
          <a:p>
            <a:pPr marL="457200" indent="-457200">
              <a:buFont typeface="+mj-lt"/>
              <a:buAutoNum type="arabicPeriod"/>
            </a:pPr>
            <a:r>
              <a:rPr lang="de-DE" sz="2200" dirty="0" smtClean="0"/>
              <a:t>bei der Analyse, Strukturierung und Darstellung von historischen Sachverhalten grundlegende Fachbegriffe  anwenden.</a:t>
            </a:r>
          </a:p>
        </p:txBody>
      </p:sp>
      <p:sp>
        <p:nvSpPr>
          <p:cNvPr id="2" name="Titel 1"/>
          <p:cNvSpPr>
            <a:spLocks noGrp="1"/>
          </p:cNvSpPr>
          <p:nvPr>
            <p:ph type="title"/>
          </p:nvPr>
        </p:nvSpPr>
        <p:spPr>
          <a:xfrm>
            <a:off x="467544" y="228600"/>
            <a:ext cx="8568952" cy="914400"/>
          </a:xfrm>
        </p:spPr>
        <p:txBody>
          <a:bodyPr>
            <a:noAutofit/>
          </a:bodyPr>
          <a:lstStyle/>
          <a:p>
            <a:r>
              <a:rPr lang="de-DE" dirty="0" smtClean="0"/>
              <a:t>Sachkompetenz</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27</a:t>
            </a:fld>
            <a:endParaRPr lang="de-DE"/>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28600"/>
            <a:ext cx="8568952" cy="914400"/>
          </a:xfrm>
        </p:spPr>
        <p:txBody>
          <a:bodyPr>
            <a:noAutofit/>
          </a:bodyPr>
          <a:lstStyle/>
          <a:p>
            <a:r>
              <a:rPr lang="de-DE" dirty="0" smtClean="0"/>
              <a:t>Sachkompetenz – Vorschlag für Klasse 6</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28</a:t>
            </a:fld>
            <a:endParaRPr lang="de-DE"/>
          </a:p>
        </p:txBody>
      </p:sp>
      <p:graphicFrame>
        <p:nvGraphicFramePr>
          <p:cNvPr id="11" name="Tabelle 10"/>
          <p:cNvGraphicFramePr>
            <a:graphicFrameLocks noGrp="1"/>
          </p:cNvGraphicFramePr>
          <p:nvPr/>
        </p:nvGraphicFramePr>
        <p:xfrm>
          <a:off x="611560" y="1412776"/>
          <a:ext cx="7992888" cy="4441680"/>
        </p:xfrm>
        <a:graphic>
          <a:graphicData uri="http://schemas.openxmlformats.org/drawingml/2006/table">
            <a:tbl>
              <a:tblPr firstRow="1" bandRow="1">
                <a:tableStyleId>{5C22544A-7EE6-4342-B048-85BDC9FD1C3A}</a:tableStyleId>
              </a:tblPr>
              <a:tblGrid>
                <a:gridCol w="2664296"/>
                <a:gridCol w="2664296"/>
                <a:gridCol w="2664296"/>
              </a:tblGrid>
              <a:tr h="8205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700" dirty="0" smtClean="0"/>
                        <a:t>Sachverhalte in Raum und Zeit einordnen</a:t>
                      </a:r>
                    </a:p>
                    <a:p>
                      <a:endParaRPr lang="de-DE" sz="1700" dirty="0"/>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700" dirty="0" smtClean="0"/>
                        <a:t>Fachbegriffe erklären können</a:t>
                      </a:r>
                    </a:p>
                    <a:p>
                      <a:endParaRPr lang="de-DE" sz="1700" dirty="0"/>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700" dirty="0" smtClean="0"/>
                        <a:t>Sachverhalte strukturieren</a:t>
                      </a:r>
                    </a:p>
                    <a:p>
                      <a:endParaRPr lang="de-DE" sz="1700" dirty="0"/>
                    </a:p>
                  </a:txBody>
                  <a:tcPr marL="36000" marR="36000" marT="36000" marB="36000"/>
                </a:tc>
              </a:tr>
              <a:tr h="1571505">
                <a:tc>
                  <a:txBody>
                    <a:bodyPr/>
                    <a:lstStyle/>
                    <a:p>
                      <a:pPr marL="88900" indent="-88900">
                        <a:buFont typeface="Arial" pitchFamily="34" charset="0"/>
                        <a:buChar char="•"/>
                      </a:pPr>
                      <a:r>
                        <a:rPr lang="de-DE" sz="1700" dirty="0" smtClean="0"/>
                        <a:t>Zeitstrahl</a:t>
                      </a:r>
                    </a:p>
                    <a:p>
                      <a:pPr marL="88900" indent="-88900">
                        <a:buFont typeface="Arial" pitchFamily="34" charset="0"/>
                        <a:buNone/>
                      </a:pPr>
                      <a:endParaRPr lang="de-DE" sz="1700" dirty="0" smtClean="0"/>
                    </a:p>
                    <a:p>
                      <a:pPr marL="88900" indent="-88900">
                        <a:buFont typeface="Arial" pitchFamily="34" charset="0"/>
                        <a:buChar char="•"/>
                      </a:pPr>
                      <a:r>
                        <a:rPr lang="de-DE" sz="1700" baseline="0" dirty="0" smtClean="0"/>
                        <a:t>räumliche Orientierung über Karten</a:t>
                      </a:r>
                    </a:p>
                    <a:p>
                      <a:pPr marL="88900" indent="-88900">
                        <a:buFont typeface="Arial" pitchFamily="34" charset="0"/>
                        <a:buChar char="•"/>
                      </a:pPr>
                      <a:endParaRPr lang="de-DE" sz="1700" baseline="0" dirty="0" smtClean="0"/>
                    </a:p>
                    <a:p>
                      <a:pPr marL="88900" indent="-88900">
                        <a:buFont typeface="Arial" pitchFamily="34" charset="0"/>
                        <a:buChar char="•"/>
                      </a:pPr>
                      <a:r>
                        <a:rPr lang="de-DE" sz="1700" baseline="0" dirty="0" smtClean="0"/>
                        <a:t>Bezug zur Gegenwart herstellen </a:t>
                      </a:r>
                    </a:p>
                    <a:p>
                      <a:pPr marL="179388" indent="-90488">
                        <a:spcBef>
                          <a:spcPts val="600"/>
                        </a:spcBef>
                        <a:buFont typeface="Arial" pitchFamily="34" charset="0"/>
                        <a:buNone/>
                      </a:pPr>
                      <a:r>
                        <a:rPr lang="de-DE" sz="1700" baseline="0" dirty="0" smtClean="0">
                          <a:solidFill>
                            <a:schemeClr val="accent1">
                              <a:lumMod val="75000"/>
                            </a:schemeClr>
                          </a:solidFill>
                          <a:sym typeface="Wingdings" pitchFamily="2" charset="2"/>
                        </a:rPr>
                        <a:t>(Orientierungs-</a:t>
                      </a:r>
                      <a:r>
                        <a:rPr lang="de-DE" sz="1700" baseline="0" dirty="0" err="1" smtClean="0">
                          <a:solidFill>
                            <a:schemeClr val="accent1">
                              <a:lumMod val="75000"/>
                            </a:schemeClr>
                          </a:solidFill>
                          <a:sym typeface="Wingdings" pitchFamily="2" charset="2"/>
                        </a:rPr>
                        <a:t>kompetenz</a:t>
                      </a:r>
                      <a:r>
                        <a:rPr lang="de-DE" sz="1700" baseline="0" dirty="0" smtClean="0">
                          <a:solidFill>
                            <a:schemeClr val="accent1">
                              <a:lumMod val="75000"/>
                            </a:schemeClr>
                          </a:solidFill>
                          <a:sym typeface="Wingdings" pitchFamily="2" charset="2"/>
                        </a:rPr>
                        <a:t>)</a:t>
                      </a:r>
                      <a:endParaRPr lang="de-DE" sz="1700" baseline="0" dirty="0" smtClean="0"/>
                    </a:p>
                  </a:txBody>
                  <a:tcPr marL="36000" marR="36000" marT="36000" marB="36000"/>
                </a:tc>
                <a:tc>
                  <a:txBody>
                    <a:bodyPr/>
                    <a:lstStyle/>
                    <a:p>
                      <a:pPr marL="88900" indent="-88900">
                        <a:spcAft>
                          <a:spcPts val="0"/>
                        </a:spcAft>
                        <a:buFont typeface="Arial" pitchFamily="34" charset="0"/>
                        <a:buChar char="•"/>
                      </a:pPr>
                      <a:r>
                        <a:rPr lang="de-DE" sz="1700" dirty="0" smtClean="0"/>
                        <a:t>Merkmale zuordnen</a:t>
                      </a:r>
                    </a:p>
                    <a:p>
                      <a:pPr marL="88900" indent="-88900">
                        <a:spcAft>
                          <a:spcPts val="0"/>
                        </a:spcAft>
                        <a:buFont typeface="Arial" pitchFamily="34" charset="0"/>
                        <a:buNone/>
                      </a:pPr>
                      <a:endParaRPr lang="de-DE" sz="1700" dirty="0" smtClean="0"/>
                    </a:p>
                    <a:p>
                      <a:pPr marL="88900" indent="-88900">
                        <a:spcAft>
                          <a:spcPts val="0"/>
                        </a:spcAft>
                        <a:buFont typeface="Arial" pitchFamily="34" charset="0"/>
                        <a:buChar char="•"/>
                      </a:pPr>
                      <a:r>
                        <a:rPr lang="de-DE" sz="1700" dirty="0" smtClean="0"/>
                        <a:t>Beispiele aus Geschichte und evtl.</a:t>
                      </a:r>
                      <a:r>
                        <a:rPr lang="de-DE" sz="1700" baseline="0" dirty="0" smtClean="0"/>
                        <a:t> Gegenwart zuordnen</a:t>
                      </a:r>
                    </a:p>
                    <a:p>
                      <a:pPr marL="179388" marR="0" indent="-90488" algn="l" defTabSz="914400" rtl="0" eaLnBrk="1" fontAlgn="auto" latinLnBrk="0" hangingPunct="1">
                        <a:lnSpc>
                          <a:spcPct val="100000"/>
                        </a:lnSpc>
                        <a:spcBef>
                          <a:spcPts val="600"/>
                        </a:spcBef>
                        <a:spcAft>
                          <a:spcPts val="0"/>
                        </a:spcAft>
                        <a:buClrTx/>
                        <a:buSzTx/>
                        <a:buFont typeface="Arial" pitchFamily="34" charset="0"/>
                        <a:buNone/>
                        <a:tabLst/>
                        <a:defRPr/>
                      </a:pPr>
                      <a:endParaRPr lang="de-DE" sz="1700" baseline="0" dirty="0" smtClean="0">
                        <a:solidFill>
                          <a:schemeClr val="accent1">
                            <a:lumMod val="75000"/>
                          </a:schemeClr>
                        </a:solidFill>
                        <a:sym typeface="Wingdings" pitchFamily="2" charset="2"/>
                      </a:endParaRPr>
                    </a:p>
                    <a:p>
                      <a:pPr marL="179388" marR="0" indent="-90488" algn="l" defTabSz="914400" rtl="0" eaLnBrk="1" fontAlgn="auto" latinLnBrk="0" hangingPunct="1">
                        <a:lnSpc>
                          <a:spcPct val="100000"/>
                        </a:lnSpc>
                        <a:spcBef>
                          <a:spcPts val="600"/>
                        </a:spcBef>
                        <a:spcAft>
                          <a:spcPts val="0"/>
                        </a:spcAft>
                        <a:buClrTx/>
                        <a:buSzTx/>
                        <a:buFont typeface="Arial" pitchFamily="34" charset="0"/>
                        <a:buNone/>
                        <a:tabLst/>
                        <a:defRPr/>
                      </a:pPr>
                      <a:r>
                        <a:rPr lang="de-DE" sz="1700" baseline="0" dirty="0" smtClean="0">
                          <a:solidFill>
                            <a:schemeClr val="accent1">
                              <a:lumMod val="75000"/>
                            </a:schemeClr>
                          </a:solidFill>
                          <a:sym typeface="Wingdings" pitchFamily="2" charset="2"/>
                        </a:rPr>
                        <a:t>(Orientierungs-</a:t>
                      </a:r>
                      <a:r>
                        <a:rPr lang="de-DE" sz="1700" baseline="0" dirty="0" err="1" smtClean="0">
                          <a:solidFill>
                            <a:schemeClr val="accent1">
                              <a:lumMod val="75000"/>
                            </a:schemeClr>
                          </a:solidFill>
                          <a:sym typeface="Wingdings" pitchFamily="2" charset="2"/>
                        </a:rPr>
                        <a:t>kompetenz</a:t>
                      </a:r>
                      <a:r>
                        <a:rPr lang="de-DE" sz="1700" baseline="0" dirty="0" smtClean="0">
                          <a:solidFill>
                            <a:schemeClr val="accent1">
                              <a:lumMod val="75000"/>
                            </a:schemeClr>
                          </a:solidFill>
                          <a:sym typeface="Wingdings" pitchFamily="2" charset="2"/>
                        </a:rPr>
                        <a:t>: Unterschiede und Gemeinsamkeiten von Vergangenheit und Gegenwart)</a:t>
                      </a:r>
                      <a:endParaRPr lang="de-DE" sz="1700" baseline="0" dirty="0" smtClean="0"/>
                    </a:p>
                    <a:p>
                      <a:pPr marL="88900" indent="-88900">
                        <a:spcAft>
                          <a:spcPts val="0"/>
                        </a:spcAft>
                        <a:buFont typeface="Arial" pitchFamily="34" charset="0"/>
                        <a:buChar char="•"/>
                      </a:pPr>
                      <a:endParaRPr lang="de-DE" sz="1700" dirty="0" smtClean="0"/>
                    </a:p>
                  </a:txBody>
                  <a:tcPr marL="36000" marR="36000" marT="36000" marB="36000"/>
                </a:tc>
                <a:tc>
                  <a:txBody>
                    <a:bodyPr/>
                    <a:lstStyle/>
                    <a:p>
                      <a:pPr marL="88900" indent="-88900">
                        <a:buFont typeface="Arial" pitchFamily="34" charset="0"/>
                        <a:buChar char="•"/>
                      </a:pPr>
                      <a:r>
                        <a:rPr lang="de-DE" sz="1700" dirty="0" smtClean="0"/>
                        <a:t>Oberbegriffe erkennen</a:t>
                      </a:r>
                    </a:p>
                    <a:p>
                      <a:pPr marL="88900" indent="-88900">
                        <a:buFont typeface="Arial" pitchFamily="34" charset="0"/>
                        <a:buNone/>
                      </a:pPr>
                      <a:endParaRPr lang="de-DE" sz="1700" dirty="0" smtClean="0"/>
                    </a:p>
                    <a:p>
                      <a:pPr marL="88900" indent="-88900">
                        <a:buFont typeface="Arial" pitchFamily="34" charset="0"/>
                        <a:buChar char="•"/>
                      </a:pPr>
                      <a:r>
                        <a:rPr lang="de-DE" sz="1700" dirty="0" smtClean="0"/>
                        <a:t>Sachverhalte nach Oberbegriffen strukturieren</a:t>
                      </a:r>
                    </a:p>
                    <a:p>
                      <a:pPr marL="179388" marR="0" indent="-90488" algn="l" defTabSz="914400" rtl="0" eaLnBrk="1" fontAlgn="auto" latinLnBrk="0" hangingPunct="1">
                        <a:lnSpc>
                          <a:spcPct val="100000"/>
                        </a:lnSpc>
                        <a:spcBef>
                          <a:spcPts val="600"/>
                        </a:spcBef>
                        <a:spcAft>
                          <a:spcPts val="0"/>
                        </a:spcAft>
                        <a:buClrTx/>
                        <a:buSzTx/>
                        <a:buFont typeface="Arial" pitchFamily="34" charset="0"/>
                        <a:buNone/>
                        <a:tabLst/>
                        <a:defRPr/>
                      </a:pPr>
                      <a:endParaRPr lang="de-DE" sz="1700" baseline="0" dirty="0" smtClean="0">
                        <a:solidFill>
                          <a:schemeClr val="accent1">
                            <a:lumMod val="75000"/>
                          </a:schemeClr>
                        </a:solidFill>
                        <a:sym typeface="Wingdings" pitchFamily="2" charset="2"/>
                      </a:endParaRPr>
                    </a:p>
                    <a:p>
                      <a:pPr marL="179388" marR="0" indent="-90488" algn="l" defTabSz="914400" rtl="0" eaLnBrk="1" fontAlgn="auto" latinLnBrk="0" hangingPunct="1">
                        <a:lnSpc>
                          <a:spcPct val="100000"/>
                        </a:lnSpc>
                        <a:spcBef>
                          <a:spcPts val="600"/>
                        </a:spcBef>
                        <a:spcAft>
                          <a:spcPts val="0"/>
                        </a:spcAft>
                        <a:buClrTx/>
                        <a:buSzTx/>
                        <a:buFont typeface="Arial" pitchFamily="34" charset="0"/>
                        <a:buNone/>
                        <a:tabLst/>
                        <a:defRPr/>
                      </a:pPr>
                      <a:r>
                        <a:rPr lang="de-DE" sz="1700" baseline="0" dirty="0" smtClean="0">
                          <a:solidFill>
                            <a:schemeClr val="accent1">
                              <a:lumMod val="75000"/>
                            </a:schemeClr>
                          </a:solidFill>
                          <a:sym typeface="Wingdings" pitchFamily="2" charset="2"/>
                        </a:rPr>
                        <a:t>(Orientierungs-</a:t>
                      </a:r>
                      <a:r>
                        <a:rPr lang="de-DE" sz="1700" baseline="0" dirty="0" err="1" smtClean="0">
                          <a:solidFill>
                            <a:schemeClr val="accent1">
                              <a:lumMod val="75000"/>
                            </a:schemeClr>
                          </a:solidFill>
                          <a:sym typeface="Wingdings" pitchFamily="2" charset="2"/>
                        </a:rPr>
                        <a:t>kompetenz</a:t>
                      </a:r>
                      <a:r>
                        <a:rPr lang="de-DE" sz="1700" baseline="0" dirty="0" smtClean="0">
                          <a:solidFill>
                            <a:schemeClr val="accent1">
                              <a:lumMod val="75000"/>
                            </a:schemeClr>
                          </a:solidFill>
                          <a:sym typeface="Wingdings" pitchFamily="2" charset="2"/>
                        </a:rPr>
                        <a:t>: Unterschiede und Gemeinsamkeiten von Vergangenheit und Gegenwart)</a:t>
                      </a:r>
                      <a:endParaRPr lang="de-DE" sz="1700" baseline="0" dirty="0" smtClean="0"/>
                    </a:p>
                    <a:p>
                      <a:pPr marL="88900" indent="-88900">
                        <a:buFont typeface="Arial" pitchFamily="34" charset="0"/>
                        <a:buChar char="•"/>
                      </a:pPr>
                      <a:endParaRPr lang="de-DE" sz="1700" dirty="0" smtClean="0"/>
                    </a:p>
                  </a:txBody>
                  <a:tcPr marL="36000" marR="36000" marT="36000" marB="36000"/>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32656"/>
            <a:ext cx="8229600" cy="792088"/>
          </a:xfrm>
        </p:spPr>
        <p:txBody>
          <a:bodyPr>
            <a:normAutofit/>
          </a:bodyPr>
          <a:lstStyle/>
          <a:p>
            <a:r>
              <a:rPr lang="de-DE" dirty="0" smtClean="0"/>
              <a:t>Kriterien für eine Lernaufgabe:</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29</a:t>
            </a:fld>
            <a:endParaRPr lang="de-DE"/>
          </a:p>
        </p:txBody>
      </p:sp>
      <p:sp>
        <p:nvSpPr>
          <p:cNvPr id="4" name="Inhaltsplatzhalter 3"/>
          <p:cNvSpPr>
            <a:spLocks noGrp="1"/>
          </p:cNvSpPr>
          <p:nvPr>
            <p:ph sz="quarter" idx="1"/>
          </p:nvPr>
        </p:nvSpPr>
        <p:spPr>
          <a:xfrm>
            <a:off x="503040" y="1340768"/>
            <a:ext cx="8640960" cy="5112568"/>
          </a:xfrm>
        </p:spPr>
        <p:txBody>
          <a:bodyPr>
            <a:noAutofit/>
          </a:bodyPr>
          <a:lstStyle/>
          <a:p>
            <a:r>
              <a:rPr lang="de-DE" sz="1900" dirty="0" smtClean="0"/>
              <a:t>Motivation, hoher Anregungsgrad</a:t>
            </a:r>
          </a:p>
          <a:p>
            <a:r>
              <a:rPr lang="de-DE" sz="1900" dirty="0" smtClean="0"/>
              <a:t>klare Zielbeschreibung (= Kompetenzzuwachs)</a:t>
            </a:r>
          </a:p>
          <a:p>
            <a:r>
              <a:rPr lang="de-DE" sz="1900" dirty="0" smtClean="0"/>
              <a:t>Relevanz</a:t>
            </a:r>
          </a:p>
          <a:p>
            <a:pPr marL="447675" lvl="1" indent="-173038">
              <a:spcBef>
                <a:spcPts val="0"/>
              </a:spcBef>
              <a:buFont typeface="Symbol" pitchFamily="18" charset="2"/>
              <a:buChar char="-"/>
            </a:pPr>
            <a:r>
              <a:rPr lang="de-DE" sz="1600" dirty="0" smtClean="0"/>
              <a:t>Sinn, Bedeutung der Aufgabe für den Lerner und die Sache</a:t>
            </a:r>
          </a:p>
          <a:p>
            <a:r>
              <a:rPr lang="de-DE" sz="1900" dirty="0" smtClean="0"/>
              <a:t>Vernetzung</a:t>
            </a:r>
          </a:p>
          <a:p>
            <a:pPr marL="447675" lvl="1" indent="-173038">
              <a:spcBef>
                <a:spcPts val="0"/>
              </a:spcBef>
              <a:buFont typeface="Symbol" pitchFamily="18" charset="2"/>
              <a:buChar char="-"/>
            </a:pPr>
            <a:r>
              <a:rPr lang="de-DE" sz="1600" dirty="0" smtClean="0"/>
              <a:t>Vorwissen, andere Themen, Gegenwart</a:t>
            </a:r>
          </a:p>
          <a:p>
            <a:r>
              <a:rPr lang="de-DE" sz="1900" dirty="0" smtClean="0"/>
              <a:t>Differenzierung</a:t>
            </a:r>
          </a:p>
          <a:p>
            <a:pPr marL="447675" lvl="1" indent="-173038">
              <a:spcBef>
                <a:spcPts val="0"/>
              </a:spcBef>
              <a:buFont typeface="Symbol" pitchFamily="18" charset="2"/>
              <a:buChar char="-"/>
            </a:pPr>
            <a:r>
              <a:rPr lang="de-DE" sz="1600" dirty="0" smtClean="0"/>
              <a:t>aufgabendifferente oder aufgabengleiche Differenzierung/Individual</a:t>
            </a:r>
            <a:r>
              <a:rPr lang="de-DE" sz="1700" dirty="0" smtClean="0"/>
              <a:t>isierung</a:t>
            </a:r>
          </a:p>
          <a:p>
            <a:r>
              <a:rPr lang="de-DE" sz="1900" dirty="0" smtClean="0"/>
              <a:t>Verarbeitungstiefe</a:t>
            </a:r>
          </a:p>
          <a:p>
            <a:pPr marL="447675" lvl="1" indent="-173038">
              <a:spcBef>
                <a:spcPts val="0"/>
              </a:spcBef>
              <a:buFont typeface="Symbol" pitchFamily="18" charset="2"/>
              <a:buChar char="-"/>
            </a:pPr>
            <a:r>
              <a:rPr lang="de-DE" sz="1600" dirty="0" smtClean="0"/>
              <a:t>herausfordernde Aufgaben</a:t>
            </a:r>
          </a:p>
          <a:p>
            <a:pPr marL="447675" lvl="1" indent="-173038">
              <a:spcBef>
                <a:spcPts val="0"/>
              </a:spcBef>
              <a:buFont typeface="Symbol" pitchFamily="18" charset="2"/>
              <a:buChar char="-"/>
            </a:pPr>
            <a:r>
              <a:rPr lang="de-DE" sz="1600" dirty="0" smtClean="0"/>
              <a:t>vielfältige Auseinandersetzungsprozesse auf unterschiedlichen </a:t>
            </a:r>
            <a:r>
              <a:rPr lang="de-DE" sz="1600" spc="-150" dirty="0" smtClean="0"/>
              <a:t>Anforderungsebenen</a:t>
            </a:r>
          </a:p>
          <a:p>
            <a:pPr marL="447675" lvl="1" indent="-173038">
              <a:spcBef>
                <a:spcPts val="0"/>
              </a:spcBef>
              <a:buFont typeface="Symbol" pitchFamily="18" charset="2"/>
              <a:buChar char="-"/>
            </a:pPr>
            <a:r>
              <a:rPr lang="de-DE" sz="1600" dirty="0" smtClean="0"/>
              <a:t>Kooperation und formatives Feedback</a:t>
            </a:r>
          </a:p>
          <a:p>
            <a:r>
              <a:rPr lang="de-DE" sz="1900" dirty="0" smtClean="0"/>
              <a:t>Lernkompetenz</a:t>
            </a:r>
          </a:p>
          <a:p>
            <a:pPr marL="447675" lvl="1" indent="-173038">
              <a:spcBef>
                <a:spcPts val="0"/>
              </a:spcBef>
              <a:buFont typeface="Symbol" pitchFamily="18" charset="2"/>
              <a:buChar char="-"/>
            </a:pPr>
            <a:r>
              <a:rPr lang="de-DE" sz="1600" dirty="0" smtClean="0"/>
              <a:t>Erlernen von Lernstrategien (Wie erreiche ich das Ziel?)</a:t>
            </a:r>
          </a:p>
          <a:p>
            <a:r>
              <a:rPr lang="de-DE" sz="1900" dirty="0" smtClean="0"/>
              <a:t>Evaluation</a:t>
            </a:r>
          </a:p>
          <a:p>
            <a:pPr marL="447675" lvl="1" indent="-173038">
              <a:spcBef>
                <a:spcPts val="0"/>
              </a:spcBef>
              <a:buFont typeface="Symbol" pitchFamily="18" charset="2"/>
              <a:buChar char="-"/>
            </a:pPr>
            <a:r>
              <a:rPr lang="de-DE" sz="1600" dirty="0" smtClean="0"/>
              <a:t>Referenzwerte zur Messung des erreichten Kompetenzzuwachses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Fragekompetenz</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a:t>
            </a:fld>
            <a:endParaRPr lang="de-DE"/>
          </a:p>
        </p:txBody>
      </p:sp>
      <p:sp>
        <p:nvSpPr>
          <p:cNvPr id="4" name="Inhaltsplatzhalter 3"/>
          <p:cNvSpPr>
            <a:spLocks noGrp="1"/>
          </p:cNvSpPr>
          <p:nvPr>
            <p:ph sz="quarter" idx="1"/>
          </p:nvPr>
        </p:nvSpPr>
        <p:spPr>
          <a:xfrm>
            <a:off x="395536" y="1844824"/>
            <a:ext cx="8435280" cy="3240360"/>
          </a:xfrm>
        </p:spPr>
        <p:txBody>
          <a:bodyPr>
            <a:noAutofit/>
          </a:bodyPr>
          <a:lstStyle/>
          <a:p>
            <a:pPr marL="0" indent="0">
              <a:lnSpc>
                <a:spcPts val="3200"/>
              </a:lnSpc>
              <a:buNone/>
            </a:pPr>
            <a:r>
              <a:rPr lang="de-DE" sz="2400" dirty="0" smtClean="0"/>
              <a:t>Die Frage setzt den Prozess des historischen Denkens in Gang. Sie ermöglicht den Zugang zur Auseinander-</a:t>
            </a:r>
            <a:r>
              <a:rPr lang="de-DE" sz="2400" dirty="0" err="1" smtClean="0"/>
              <a:t>setzung</a:t>
            </a:r>
            <a:r>
              <a:rPr lang="de-DE" sz="2400" dirty="0" smtClean="0"/>
              <a:t> mit Vergangenheit / Geschichte und führt zur (Neu)Orientierung durch historische Erkenntnis. Sie ist der Beginn einer Problemlösung und initiiert die Weiterentwicklung des Geschichtsbewusstseins</a:t>
            </a:r>
            <a:r>
              <a:rPr lang="de-DE" sz="2200" dirty="0" smtClean="0"/>
              <a:t>.</a:t>
            </a:r>
          </a:p>
          <a:p>
            <a:pPr marL="0" indent="0">
              <a:lnSpc>
                <a:spcPts val="3200"/>
              </a:lnSpc>
              <a:buNone/>
            </a:pPr>
            <a:endParaRPr lang="de-DE" sz="2200" dirty="0" smtClean="0"/>
          </a:p>
        </p:txBody>
      </p:sp>
      <p:sp>
        <p:nvSpPr>
          <p:cNvPr id="6" name="Textfeld 5"/>
          <p:cNvSpPr txBox="1"/>
          <p:nvPr/>
        </p:nvSpPr>
        <p:spPr>
          <a:xfrm>
            <a:off x="395536" y="5877272"/>
            <a:ext cx="8496944" cy="461665"/>
          </a:xfrm>
          <a:prstGeom prst="rect">
            <a:avLst/>
          </a:prstGeom>
          <a:noFill/>
        </p:spPr>
        <p:txBody>
          <a:bodyPr wrap="square" rtlCol="0">
            <a:spAutoFit/>
          </a:bodyPr>
          <a:lstStyle/>
          <a:p>
            <a:r>
              <a:rPr lang="de-DE" sz="1200" dirty="0" smtClean="0">
                <a:solidFill>
                  <a:schemeClr val="accent2">
                    <a:lumMod val="50000"/>
                  </a:schemeClr>
                </a:solidFill>
              </a:rPr>
              <a:t>Schreiber, Waltraud/Körber, Andreas/Schöner, Alexander (Hgg.): Kompetenzen historischen Denkens. Ein Strukturmodell als Beitrag zur Kompetenzorientierung in der Geschichtsdidaktik. </a:t>
            </a:r>
            <a:r>
              <a:rPr lang="de-DE" sz="1200" dirty="0" err="1" smtClean="0">
                <a:solidFill>
                  <a:schemeClr val="accent2">
                    <a:lumMod val="50000"/>
                  </a:schemeClr>
                </a:solidFill>
              </a:rPr>
              <a:t>Neuried</a:t>
            </a:r>
            <a:r>
              <a:rPr lang="de-DE" sz="1200" dirty="0" smtClean="0">
                <a:solidFill>
                  <a:schemeClr val="accent2">
                    <a:lumMod val="50000"/>
                  </a:schemeClr>
                </a:solidFill>
              </a:rPr>
              <a:t> 2007. S. 155-171</a:t>
            </a:r>
            <a:r>
              <a:rPr lang="de-DE" sz="1200" dirty="0" smtClean="0">
                <a:solidFill>
                  <a:schemeClr val="accent1"/>
                </a:solidFill>
              </a:rPr>
              <a:t>.</a:t>
            </a:r>
            <a:endParaRPr lang="de-DE"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507288" cy="612304"/>
          </a:xfrm>
        </p:spPr>
        <p:txBody>
          <a:bodyPr/>
          <a:lstStyle/>
          <a:p>
            <a:r>
              <a:rPr lang="de-DE" dirty="0" smtClean="0"/>
              <a:t>Begriffe erklären – </a:t>
            </a:r>
            <a:r>
              <a:rPr lang="de-DE" sz="2400" dirty="0" smtClean="0">
                <a:solidFill>
                  <a:schemeClr val="accent2">
                    <a:lumMod val="50000"/>
                  </a:schemeClr>
                </a:solidFill>
              </a:rPr>
              <a:t>Unterrichtsbeispiel 1</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30</a:t>
            </a:fld>
            <a:endParaRPr lang="de-DE"/>
          </a:p>
        </p:txBody>
      </p:sp>
      <p:sp>
        <p:nvSpPr>
          <p:cNvPr id="5" name="Inhaltsplatzhalter 3"/>
          <p:cNvSpPr txBox="1">
            <a:spLocks/>
          </p:cNvSpPr>
          <p:nvPr/>
        </p:nvSpPr>
        <p:spPr>
          <a:xfrm>
            <a:off x="251520" y="764704"/>
            <a:ext cx="8640960" cy="864096"/>
          </a:xfrm>
          <a:prstGeom prst="rect">
            <a:avLst/>
          </a:prstGeom>
          <a:ln w="28575">
            <a:solidFill>
              <a:schemeClr val="accent2">
                <a:lumMod val="75000"/>
              </a:schemeClr>
            </a:solidFill>
          </a:ln>
        </p:spPr>
        <p:txBody>
          <a:bodyPr vert="horz">
            <a:noAutofit/>
          </a:bodyPr>
          <a:lstStyle/>
          <a:p>
            <a:pPr marL="268288" marR="0" lvl="0" indent="-268288" algn="l" defTabSz="914400" rtl="0" eaLnBrk="1" fontAlgn="auto" latinLnBrk="0" hangingPunct="1">
              <a:lnSpc>
                <a:spcPct val="100000"/>
              </a:lnSpc>
              <a:spcBef>
                <a:spcPts val="0"/>
              </a:spcBef>
              <a:spcAft>
                <a:spcPts val="0"/>
              </a:spcAft>
              <a:buClr>
                <a:schemeClr val="accent1"/>
              </a:buClr>
              <a:buSzPct val="76000"/>
              <a:buFont typeface="Wingdings 3"/>
              <a:buNone/>
              <a:tabLst>
                <a:tab pos="1252538" algn="l"/>
              </a:tabLst>
              <a:defRPr/>
            </a:pPr>
            <a:r>
              <a:rPr kumimoji="0" lang="de-DE" sz="1600" b="1" i="0" u="none" strike="noStrike" kern="1200" cap="none" spc="0" normalizeH="0" baseline="0" noProof="0" dirty="0" smtClean="0">
                <a:ln>
                  <a:noFill/>
                </a:ln>
                <a:solidFill>
                  <a:schemeClr val="accent1">
                    <a:lumMod val="75000"/>
                  </a:schemeClr>
                </a:solidFill>
                <a:effectLst/>
                <a:uLnTx/>
                <a:uFillTx/>
                <a:latin typeface="+mn-lt"/>
                <a:ea typeface="+mn-ea"/>
                <a:cs typeface="+mn-cs"/>
              </a:rPr>
              <a:t>Vorwissen:</a:t>
            </a:r>
            <a:r>
              <a:rPr kumimoji="0" lang="de-DE" sz="1600" b="0" i="0" u="none" strike="noStrike" kern="1200" cap="none" spc="0" normalizeH="0" baseline="0" noProof="0" dirty="0" smtClean="0">
                <a:ln>
                  <a:noFill/>
                </a:ln>
                <a:solidFill>
                  <a:schemeClr val="tx1"/>
                </a:solidFill>
                <a:effectLst/>
                <a:uLnTx/>
                <a:uFillTx/>
                <a:latin typeface="+mn-lt"/>
                <a:ea typeface="+mn-ea"/>
                <a:cs typeface="+mn-cs"/>
              </a:rPr>
              <a:t> 	Sachwissen zu den Themen Pharao und ägyptische Gesellschaft</a:t>
            </a:r>
          </a:p>
          <a:p>
            <a:pPr marL="268288" marR="0" lvl="0" indent="-268288" algn="l" defTabSz="914400" rtl="0" eaLnBrk="1" fontAlgn="auto" latinLnBrk="0" hangingPunct="1">
              <a:lnSpc>
                <a:spcPct val="100000"/>
              </a:lnSpc>
              <a:spcBef>
                <a:spcPts val="0"/>
              </a:spcBef>
              <a:spcAft>
                <a:spcPts val="0"/>
              </a:spcAft>
              <a:buClr>
                <a:schemeClr val="accent1"/>
              </a:buClr>
              <a:buSzPct val="76000"/>
              <a:buFont typeface="Wingdings 3"/>
              <a:buNone/>
              <a:tabLst>
                <a:tab pos="1252538" algn="l"/>
              </a:tabLst>
              <a:defRPr/>
            </a:pPr>
            <a:r>
              <a:rPr kumimoji="0" lang="de-DE" sz="1600" b="1" i="0" u="none" strike="noStrike" kern="1200" cap="none" spc="0" normalizeH="0" baseline="0" noProof="0" dirty="0" smtClean="0">
                <a:ln>
                  <a:noFill/>
                </a:ln>
                <a:solidFill>
                  <a:schemeClr val="accent1">
                    <a:lumMod val="75000"/>
                  </a:schemeClr>
                </a:solidFill>
                <a:effectLst/>
                <a:uLnTx/>
                <a:uFillTx/>
                <a:latin typeface="+mn-lt"/>
                <a:ea typeface="+mn-ea"/>
                <a:cs typeface="+mn-cs"/>
              </a:rPr>
              <a:t>Ziel: 	</a:t>
            </a:r>
            <a:r>
              <a:rPr kumimoji="0" lang="de-DE" sz="1600" b="0" i="0" u="none" strike="noStrike" kern="1200" cap="none" spc="0" normalizeH="0" baseline="0" noProof="0" dirty="0" smtClean="0">
                <a:ln>
                  <a:noFill/>
                </a:ln>
                <a:solidFill>
                  <a:schemeClr val="tx1"/>
                </a:solidFill>
                <a:effectLst/>
                <a:uLnTx/>
                <a:uFillTx/>
                <a:latin typeface="+mn-lt"/>
                <a:ea typeface="+mn-ea"/>
                <a:cs typeface="+mn-cs"/>
              </a:rPr>
              <a:t>Fachbegriffe erklären</a:t>
            </a:r>
          </a:p>
          <a:p>
            <a:pPr marL="268288" marR="0" lvl="0" indent="-268288" algn="l" defTabSz="914400" rtl="0" eaLnBrk="1" fontAlgn="auto" latinLnBrk="0" hangingPunct="1">
              <a:lnSpc>
                <a:spcPct val="100000"/>
              </a:lnSpc>
              <a:spcBef>
                <a:spcPts val="0"/>
              </a:spcBef>
              <a:spcAft>
                <a:spcPts val="0"/>
              </a:spcAft>
              <a:buClr>
                <a:schemeClr val="accent1"/>
              </a:buClr>
              <a:buSzPct val="76000"/>
              <a:buFont typeface="Wingdings 3"/>
              <a:buNone/>
              <a:tabLst>
                <a:tab pos="1252538" algn="l"/>
              </a:tabLst>
              <a:defRPr/>
            </a:pPr>
            <a:r>
              <a:rPr kumimoji="0" lang="de-DE" sz="1600" b="1" i="0" u="none" strike="noStrike" kern="1200" cap="none" spc="0" normalizeH="0" baseline="0" noProof="0" dirty="0" smtClean="0">
                <a:ln>
                  <a:noFill/>
                </a:ln>
                <a:solidFill>
                  <a:schemeClr val="accent1">
                    <a:lumMod val="75000"/>
                  </a:schemeClr>
                </a:solidFill>
                <a:effectLst/>
                <a:uLnTx/>
                <a:uFillTx/>
                <a:latin typeface="+mn-lt"/>
                <a:ea typeface="+mn-ea"/>
                <a:cs typeface="+mn-cs"/>
              </a:rPr>
              <a:t>Beispiel: 	</a:t>
            </a:r>
            <a:r>
              <a:rPr kumimoji="0" lang="de-DE" sz="1600" b="0" i="0" u="none" strike="noStrike" kern="1200" cap="none" spc="0" normalizeH="0" baseline="0" noProof="0" dirty="0" smtClean="0">
                <a:ln>
                  <a:noFill/>
                </a:ln>
                <a:solidFill>
                  <a:schemeClr val="tx1"/>
                </a:solidFill>
                <a:effectLst/>
                <a:uLnTx/>
                <a:uFillTx/>
                <a:latin typeface="+mn-lt"/>
                <a:ea typeface="+mn-ea"/>
                <a:cs typeface="+mn-cs"/>
              </a:rPr>
              <a:t>UE Ägypten</a:t>
            </a:r>
          </a:p>
          <a:p>
            <a:pPr marL="268288" marR="0" lvl="0" indent="-268288" algn="l" defTabSz="914400" rtl="0" eaLnBrk="1" fontAlgn="auto" latinLnBrk="0" hangingPunct="1">
              <a:lnSpc>
                <a:spcPct val="100000"/>
              </a:lnSpc>
              <a:spcBef>
                <a:spcPts val="0"/>
              </a:spcBef>
              <a:spcAft>
                <a:spcPts val="0"/>
              </a:spcAft>
              <a:buClr>
                <a:schemeClr val="accent1"/>
              </a:buClr>
              <a:buSzPct val="76000"/>
              <a:buFont typeface="Wingdings 3"/>
              <a:buNone/>
              <a:tabLst/>
              <a:defRP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8788" name="Picture 4"/>
          <p:cNvPicPr>
            <a:picLocks noGrp="1" noChangeAspect="1" noChangeArrowheads="1"/>
          </p:cNvPicPr>
          <p:nvPr>
            <p:ph sz="quarter" idx="1"/>
          </p:nvPr>
        </p:nvPicPr>
        <p:blipFill>
          <a:blip r:embed="rId3" cstate="print"/>
          <a:srcRect b="9573"/>
          <a:stretch>
            <a:fillRect/>
          </a:stretch>
        </p:blipFill>
        <p:spPr bwMode="auto">
          <a:xfrm>
            <a:off x="251520" y="1772816"/>
            <a:ext cx="4104211" cy="4464496"/>
          </a:xfrm>
          <a:prstGeom prst="rect">
            <a:avLst/>
          </a:prstGeom>
          <a:noFill/>
          <a:ln w="19050">
            <a:solidFill>
              <a:schemeClr val="accent2">
                <a:lumMod val="75000"/>
              </a:schemeClr>
            </a:solidFill>
            <a:miter lim="800000"/>
            <a:headEnd/>
            <a:tailEnd/>
          </a:ln>
        </p:spPr>
      </p:pic>
      <p:sp>
        <p:nvSpPr>
          <p:cNvPr id="11" name="Rechtwinkliges Dreieck 10"/>
          <p:cNvSpPr/>
          <p:nvPr/>
        </p:nvSpPr>
        <p:spPr>
          <a:xfrm flipH="1">
            <a:off x="-108520" y="4725144"/>
            <a:ext cx="4752528" cy="165618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8789" name="Picture 5" descr="C:\Users\Gerhild\Documents\Fachberater Inhalte\ZPG VI\Schülerarbeiten ZPG VI\Begriffe erklären1.jpg"/>
          <p:cNvPicPr>
            <a:picLocks noChangeAspect="1" noChangeArrowheads="1"/>
          </p:cNvPicPr>
          <p:nvPr/>
        </p:nvPicPr>
        <p:blipFill>
          <a:blip r:embed="rId4" cstate="print"/>
          <a:srcRect l="13316" t="10068" r="8294" b="47646"/>
          <a:stretch>
            <a:fillRect/>
          </a:stretch>
        </p:blipFill>
        <p:spPr bwMode="auto">
          <a:xfrm>
            <a:off x="4788024" y="1772816"/>
            <a:ext cx="4104456" cy="3024336"/>
          </a:xfrm>
          <a:prstGeom prst="rect">
            <a:avLst/>
          </a:prstGeom>
          <a:noFill/>
          <a:ln w="19050">
            <a:solidFill>
              <a:schemeClr val="accent2">
                <a:lumMod val="75000"/>
              </a:schemeClr>
            </a:solidFill>
          </a:ln>
        </p:spPr>
      </p:pic>
      <p:pic>
        <p:nvPicPr>
          <p:cNvPr id="118790" name="Picture 6" descr="C:\Users\Gerhild\Documents\Fachberater Inhalte\ZPG VI\Schülerarbeiten ZPG VI\Begriffe erklären1.jpg"/>
          <p:cNvPicPr>
            <a:picLocks noChangeAspect="1" noChangeArrowheads="1"/>
          </p:cNvPicPr>
          <p:nvPr/>
        </p:nvPicPr>
        <p:blipFill>
          <a:blip r:embed="rId5" cstate="print"/>
          <a:srcRect l="45648" t="76590" r="3114"/>
          <a:stretch>
            <a:fillRect/>
          </a:stretch>
        </p:blipFill>
        <p:spPr bwMode="auto">
          <a:xfrm>
            <a:off x="4788024" y="4869160"/>
            <a:ext cx="2808312" cy="1752669"/>
          </a:xfrm>
          <a:prstGeom prst="rect">
            <a:avLst/>
          </a:prstGeom>
          <a:noFill/>
          <a:ln w="19050">
            <a:solidFill>
              <a:schemeClr val="accent2">
                <a:lumMod val="75000"/>
              </a:schemeClr>
            </a:solidFill>
          </a:ln>
        </p:spPr>
      </p:pic>
      <p:sp>
        <p:nvSpPr>
          <p:cNvPr id="10" name="Textfeld 9"/>
          <p:cNvSpPr txBox="1"/>
          <p:nvPr/>
        </p:nvSpPr>
        <p:spPr>
          <a:xfrm>
            <a:off x="5436096" y="2204864"/>
            <a:ext cx="2232248" cy="1105091"/>
          </a:xfrm>
          <a:prstGeom prst="rect">
            <a:avLst/>
          </a:prstGeom>
          <a:solidFill>
            <a:schemeClr val="bg1"/>
          </a:solidFill>
          <a:ln>
            <a:solidFill>
              <a:schemeClr val="tx1"/>
            </a:solidFill>
          </a:ln>
        </p:spPr>
        <p:txBody>
          <a:bodyPr wrap="square" rtlCol="0" anchor="ctr">
            <a:spAutoFit/>
          </a:bodyPr>
          <a:lstStyle/>
          <a:p>
            <a:pPr algn="ctr"/>
            <a:r>
              <a:rPr lang="de-DE" sz="1000" dirty="0" smtClean="0"/>
              <a:t>Bilder siehe links</a:t>
            </a:r>
          </a:p>
          <a:p>
            <a:endParaRPr lang="de-DE" dirty="0" smtClean="0"/>
          </a:p>
          <a:p>
            <a:endParaRPr lang="de-DE" dirty="0" smtClean="0"/>
          </a:p>
          <a:p>
            <a:endParaRPr lang="de-D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507288" cy="1188368"/>
          </a:xfrm>
        </p:spPr>
        <p:txBody>
          <a:bodyPr/>
          <a:lstStyle/>
          <a:p>
            <a:r>
              <a:rPr lang="de-DE" dirty="0" smtClean="0"/>
              <a:t>Begriffe erklären – </a:t>
            </a:r>
            <a:r>
              <a:rPr lang="de-DE" sz="2400" dirty="0" smtClean="0">
                <a:solidFill>
                  <a:schemeClr val="accent2">
                    <a:lumMod val="50000"/>
                  </a:schemeClr>
                </a:solidFill>
              </a:rPr>
              <a:t>Unterrichtsbeispiel 1</a:t>
            </a:r>
            <a:r>
              <a:rPr lang="de-DE" dirty="0" smtClean="0"/>
              <a:t/>
            </a:r>
            <a:br>
              <a:rPr lang="de-DE" dirty="0" smtClean="0"/>
            </a:br>
            <a:r>
              <a:rPr lang="de-DE" sz="2800" dirty="0" smtClean="0">
                <a:solidFill>
                  <a:schemeClr val="accent2">
                    <a:lumMod val="75000"/>
                  </a:schemeClr>
                </a:solidFill>
              </a:rPr>
              <a:t>Aufgabe 2</a:t>
            </a:r>
            <a:endParaRPr lang="de-DE" sz="2800" dirty="0">
              <a:solidFill>
                <a:schemeClr val="accent2">
                  <a:lumMod val="75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31</a:t>
            </a:fld>
            <a:endParaRPr lang="de-DE"/>
          </a:p>
        </p:txBody>
      </p:sp>
      <p:sp>
        <p:nvSpPr>
          <p:cNvPr id="11" name="Rechtwinkliges Dreieck 10"/>
          <p:cNvSpPr/>
          <p:nvPr/>
        </p:nvSpPr>
        <p:spPr>
          <a:xfrm flipH="1">
            <a:off x="-108520" y="4725144"/>
            <a:ext cx="4752528" cy="165618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9810" name="Picture 2"/>
          <p:cNvPicPr>
            <a:picLocks noChangeAspect="1" noChangeArrowheads="1"/>
          </p:cNvPicPr>
          <p:nvPr/>
        </p:nvPicPr>
        <p:blipFill>
          <a:blip r:embed="rId3" cstate="print"/>
          <a:srcRect l="1125" t="2217" r="2126" b="4670"/>
          <a:stretch>
            <a:fillRect/>
          </a:stretch>
        </p:blipFill>
        <p:spPr bwMode="auto">
          <a:xfrm>
            <a:off x="251520" y="1412776"/>
            <a:ext cx="4032448" cy="1969335"/>
          </a:xfrm>
          <a:prstGeom prst="rect">
            <a:avLst/>
          </a:prstGeom>
          <a:noFill/>
          <a:ln w="19050">
            <a:solidFill>
              <a:schemeClr val="accent2">
                <a:lumMod val="75000"/>
              </a:schemeClr>
            </a:solidFill>
            <a:miter lim="800000"/>
            <a:headEnd/>
            <a:tailEnd/>
          </a:ln>
        </p:spPr>
      </p:pic>
      <p:pic>
        <p:nvPicPr>
          <p:cNvPr id="119812" name="Picture 4"/>
          <p:cNvPicPr>
            <a:picLocks noChangeAspect="1" noChangeArrowheads="1"/>
          </p:cNvPicPr>
          <p:nvPr/>
        </p:nvPicPr>
        <p:blipFill>
          <a:blip r:embed="rId4" cstate="print"/>
          <a:srcRect l="1558" r="1828" b="18452"/>
          <a:stretch>
            <a:fillRect/>
          </a:stretch>
        </p:blipFill>
        <p:spPr bwMode="auto">
          <a:xfrm>
            <a:off x="4427984" y="1412776"/>
            <a:ext cx="4464496" cy="5040560"/>
          </a:xfrm>
          <a:prstGeom prst="rect">
            <a:avLst/>
          </a:prstGeom>
          <a:noFill/>
          <a:ln w="19050">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88368"/>
          </a:xfrm>
        </p:spPr>
        <p:txBody>
          <a:bodyPr/>
          <a:lstStyle/>
          <a:p>
            <a:r>
              <a:rPr lang="de-DE" dirty="0" smtClean="0"/>
              <a:t>Begriffe erklären – </a:t>
            </a:r>
            <a:r>
              <a:rPr lang="de-DE" sz="2400" dirty="0" smtClean="0">
                <a:solidFill>
                  <a:schemeClr val="accent2">
                    <a:lumMod val="50000"/>
                  </a:schemeClr>
                </a:solidFill>
              </a:rPr>
              <a:t>Unterrichtsbeispiel 1</a:t>
            </a:r>
            <a:br>
              <a:rPr lang="de-DE" sz="2400" dirty="0" smtClean="0">
                <a:solidFill>
                  <a:schemeClr val="accent2">
                    <a:lumMod val="50000"/>
                  </a:schemeClr>
                </a:solidFill>
              </a:rPr>
            </a:br>
            <a:r>
              <a:rPr lang="de-DE" sz="2800" dirty="0" smtClean="0">
                <a:solidFill>
                  <a:schemeClr val="accent2">
                    <a:lumMod val="75000"/>
                  </a:schemeClr>
                </a:solidFill>
              </a:rPr>
              <a:t>Aufgabe 3</a:t>
            </a:r>
            <a:endParaRPr lang="de-DE" sz="2800" dirty="0">
              <a:solidFill>
                <a:schemeClr val="accent2">
                  <a:lumMod val="75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32</a:t>
            </a:fld>
            <a:endParaRPr lang="de-DE"/>
          </a:p>
        </p:txBody>
      </p:sp>
      <p:sp>
        <p:nvSpPr>
          <p:cNvPr id="11" name="Rechtwinkliges Dreieck 10"/>
          <p:cNvSpPr/>
          <p:nvPr/>
        </p:nvSpPr>
        <p:spPr>
          <a:xfrm flipH="1">
            <a:off x="-108520" y="4725144"/>
            <a:ext cx="4752528" cy="165618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0836" name="Picture 4" descr="C:\Users\Gerhild\Documents\Fachberater Inhalte\ZPG VI\Schülerarbeiten ZPG VI\2015-01-11 23.44.52.jpg"/>
          <p:cNvPicPr>
            <a:picLocks noChangeAspect="1" noChangeArrowheads="1"/>
          </p:cNvPicPr>
          <p:nvPr/>
        </p:nvPicPr>
        <p:blipFill>
          <a:blip r:embed="rId3" cstate="print"/>
          <a:srcRect l="7782" t="13488" r="10511" b="37747"/>
          <a:stretch>
            <a:fillRect/>
          </a:stretch>
        </p:blipFill>
        <p:spPr bwMode="auto">
          <a:xfrm>
            <a:off x="2699792" y="980728"/>
            <a:ext cx="5688632" cy="2546340"/>
          </a:xfrm>
          <a:prstGeom prst="rect">
            <a:avLst/>
          </a:prstGeom>
          <a:noFill/>
        </p:spPr>
      </p:pic>
      <p:pic>
        <p:nvPicPr>
          <p:cNvPr id="120837" name="Picture 5" descr="C:\Users\Gerhild\Documents\Fachberater Inhalte\ZPG VI\Schülerarbeiten ZPG VI\2015-01-11 23.44.41.jpg"/>
          <p:cNvPicPr>
            <a:picLocks noChangeAspect="1" noChangeArrowheads="1"/>
          </p:cNvPicPr>
          <p:nvPr/>
        </p:nvPicPr>
        <p:blipFill>
          <a:blip r:embed="rId4" cstate="print"/>
          <a:srcRect l="10000" t="17778" r="8333" b="20000"/>
          <a:stretch>
            <a:fillRect/>
          </a:stretch>
        </p:blipFill>
        <p:spPr bwMode="auto">
          <a:xfrm>
            <a:off x="611560" y="3645024"/>
            <a:ext cx="4608512" cy="263343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88368"/>
          </a:xfrm>
        </p:spPr>
        <p:txBody>
          <a:bodyPr/>
          <a:lstStyle/>
          <a:p>
            <a:r>
              <a:rPr lang="de-DE" dirty="0" smtClean="0"/>
              <a:t>Begriffe erklären – </a:t>
            </a:r>
            <a:r>
              <a:rPr lang="de-DE" sz="2400" dirty="0" smtClean="0">
                <a:solidFill>
                  <a:schemeClr val="accent2">
                    <a:lumMod val="50000"/>
                  </a:schemeClr>
                </a:solidFill>
              </a:rPr>
              <a:t>Unterrichtsbeispiel 1</a:t>
            </a:r>
            <a:br>
              <a:rPr lang="de-DE" sz="2400" dirty="0" smtClean="0">
                <a:solidFill>
                  <a:schemeClr val="accent2">
                    <a:lumMod val="50000"/>
                  </a:schemeClr>
                </a:solidFill>
              </a:rPr>
            </a:br>
            <a:r>
              <a:rPr lang="de-DE" sz="2800" dirty="0" smtClean="0">
                <a:solidFill>
                  <a:schemeClr val="accent2">
                    <a:lumMod val="75000"/>
                  </a:schemeClr>
                </a:solidFill>
              </a:rPr>
              <a:t>Aufgabe 3</a:t>
            </a:r>
            <a:endParaRPr lang="de-DE" sz="2800" dirty="0">
              <a:solidFill>
                <a:schemeClr val="accent2">
                  <a:lumMod val="75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33</a:t>
            </a:fld>
            <a:endParaRPr lang="de-DE"/>
          </a:p>
        </p:txBody>
      </p:sp>
      <p:sp>
        <p:nvSpPr>
          <p:cNvPr id="11" name="Rechtwinkliges Dreieck 10"/>
          <p:cNvSpPr/>
          <p:nvPr/>
        </p:nvSpPr>
        <p:spPr>
          <a:xfrm flipH="1">
            <a:off x="-108520" y="4725144"/>
            <a:ext cx="4752528" cy="165618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0834" name="Picture 2" descr="C:\Users\Gerhild\Documents\Fachberater Inhalte\ZPG VI\Schülerarbeiten ZPG VI\2015-01-11 23.44.07.jpg"/>
          <p:cNvPicPr>
            <a:picLocks noChangeAspect="1" noChangeArrowheads="1"/>
          </p:cNvPicPr>
          <p:nvPr/>
        </p:nvPicPr>
        <p:blipFill>
          <a:blip r:embed="rId3" cstate="print"/>
          <a:srcRect l="17355" t="12397" r="11364" b="19008"/>
          <a:stretch>
            <a:fillRect/>
          </a:stretch>
        </p:blipFill>
        <p:spPr bwMode="auto">
          <a:xfrm rot="5400000">
            <a:off x="3880723" y="2032045"/>
            <a:ext cx="4968552" cy="3585999"/>
          </a:xfrm>
          <a:prstGeom prst="rect">
            <a:avLst/>
          </a:prstGeom>
          <a:noFill/>
        </p:spPr>
      </p:pic>
      <p:pic>
        <p:nvPicPr>
          <p:cNvPr id="120835" name="Picture 3" descr="C:\Users\Gerhild\Documents\Fachberater Inhalte\ZPG VI\Schülerarbeiten ZPG VI\2015-01-11 23.44.23.jpg"/>
          <p:cNvPicPr>
            <a:picLocks noChangeAspect="1" noChangeArrowheads="1"/>
          </p:cNvPicPr>
          <p:nvPr/>
        </p:nvPicPr>
        <p:blipFill>
          <a:blip r:embed="rId4" cstate="print"/>
          <a:srcRect l="10256" t="11350" r="9162" b="14046"/>
          <a:stretch>
            <a:fillRect/>
          </a:stretch>
        </p:blipFill>
        <p:spPr bwMode="auto">
          <a:xfrm rot="5400000">
            <a:off x="142858" y="2097501"/>
            <a:ext cx="4951900" cy="343843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835696" y="3429000"/>
            <a:ext cx="4824536" cy="1440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1835696" y="4581128"/>
            <a:ext cx="5544616" cy="28803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7" name="Inhaltsplatzhalter 6"/>
          <p:cNvGraphicFramePr>
            <a:graphicFrameLocks noChangeAspect="1"/>
          </p:cNvGraphicFramePr>
          <p:nvPr>
            <p:ph sz="quarter" idx="1"/>
          </p:nvPr>
        </p:nvGraphicFramePr>
        <p:xfrm>
          <a:off x="1685925" y="1454150"/>
          <a:ext cx="5772150" cy="4467225"/>
        </p:xfrm>
        <a:graphic>
          <a:graphicData uri="http://schemas.openxmlformats.org/presentationml/2006/ole">
            <p:oleObj spid="_x0000_s123907" name="Dokument" r:id="rId4" imgW="5772402" imgH="4467736" progId="Word.Document.12">
              <p:embed/>
            </p:oleObj>
          </a:graphicData>
        </a:graphic>
      </p:graphicFrame>
      <p:sp>
        <p:nvSpPr>
          <p:cNvPr id="2" name="Titel 1"/>
          <p:cNvSpPr>
            <a:spLocks noGrp="1"/>
          </p:cNvSpPr>
          <p:nvPr>
            <p:ph type="title"/>
          </p:nvPr>
        </p:nvSpPr>
        <p:spPr/>
        <p:txBody>
          <a:bodyPr/>
          <a:lstStyle/>
          <a:p>
            <a:r>
              <a:rPr lang="de-DE" dirty="0" smtClean="0"/>
              <a:t>Klassenarbeit - </a:t>
            </a:r>
            <a:r>
              <a:rPr lang="de-DE" sz="2400" dirty="0" smtClean="0">
                <a:solidFill>
                  <a:schemeClr val="accent2">
                    <a:lumMod val="50000"/>
                  </a:schemeClr>
                </a:solidFill>
              </a:rPr>
              <a:t>Begriffe erklären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34</a:t>
            </a:fld>
            <a:endParaRPr lang="de-DE"/>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Klassenarbeit - </a:t>
            </a:r>
            <a:r>
              <a:rPr lang="de-DE" sz="2400" dirty="0" smtClean="0">
                <a:solidFill>
                  <a:schemeClr val="accent2">
                    <a:lumMod val="50000"/>
                  </a:schemeClr>
                </a:solidFill>
              </a:rPr>
              <a:t>Begriffe erklären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35</a:t>
            </a:fld>
            <a:endParaRPr lang="de-DE"/>
          </a:p>
        </p:txBody>
      </p:sp>
      <p:sp>
        <p:nvSpPr>
          <p:cNvPr id="4" name="Inhaltsplatzhalter 3"/>
          <p:cNvSpPr>
            <a:spLocks noGrp="1"/>
          </p:cNvSpPr>
          <p:nvPr>
            <p:ph sz="quarter" idx="1"/>
          </p:nvPr>
        </p:nvSpPr>
        <p:spPr>
          <a:xfrm>
            <a:off x="539552" y="1556792"/>
            <a:ext cx="7560840" cy="3672408"/>
          </a:xfrm>
        </p:spPr>
        <p:txBody>
          <a:bodyPr>
            <a:normAutofit/>
          </a:bodyPr>
          <a:lstStyle/>
          <a:p>
            <a:pPr>
              <a:buNone/>
            </a:pPr>
            <a:r>
              <a:rPr lang="de-DE" sz="1700" b="1" dirty="0" smtClean="0"/>
              <a:t>Aufgabe 2 </a:t>
            </a:r>
            <a:r>
              <a:rPr lang="de-DE" sz="1700" i="1" dirty="0" smtClean="0"/>
              <a:t>(Begriffserklärung)</a:t>
            </a:r>
            <a:r>
              <a:rPr lang="de-DE" sz="1700" b="1" i="1" dirty="0" smtClean="0"/>
              <a:t>:</a:t>
            </a:r>
            <a:endParaRPr lang="de-DE" sz="1700" dirty="0" smtClean="0"/>
          </a:p>
          <a:p>
            <a:pPr>
              <a:buNone/>
            </a:pPr>
            <a:r>
              <a:rPr lang="de-DE" sz="1700" i="1" dirty="0" smtClean="0"/>
              <a:t>Beantworte die Aufgabe </a:t>
            </a:r>
            <a:r>
              <a:rPr lang="de-DE" sz="1700" i="1" u="sng" dirty="0" smtClean="0"/>
              <a:t>in Stichworten</a:t>
            </a:r>
            <a:r>
              <a:rPr lang="de-DE" sz="1700" i="1" dirty="0" smtClean="0"/>
              <a:t>.</a:t>
            </a:r>
            <a:endParaRPr lang="de-DE" sz="1700" dirty="0" smtClean="0"/>
          </a:p>
          <a:p>
            <a:pPr marL="0" indent="0">
              <a:buNone/>
            </a:pPr>
            <a:r>
              <a:rPr lang="de-DE" sz="1700" dirty="0" smtClean="0"/>
              <a:t>Was musst du bei einer Begriffserklärung tun? Nenne die einzelnen Arbeitsschritte. </a:t>
            </a:r>
            <a:r>
              <a:rPr lang="de-DE" sz="1700" i="1" dirty="0" smtClean="0"/>
              <a:t>(4 Punkte)</a:t>
            </a:r>
            <a:endParaRPr lang="de-DE" sz="1700" dirty="0" smtClean="0"/>
          </a:p>
          <a:p>
            <a:pPr>
              <a:buNone/>
            </a:pPr>
            <a:r>
              <a:rPr lang="de-DE" sz="1700" dirty="0" smtClean="0"/>
              <a:t>  </a:t>
            </a:r>
          </a:p>
          <a:p>
            <a:pPr>
              <a:buNone/>
            </a:pPr>
            <a:r>
              <a:rPr lang="de-DE" sz="1700" b="1" dirty="0" smtClean="0"/>
              <a:t>Aufgabe 3 </a:t>
            </a:r>
            <a:r>
              <a:rPr lang="de-DE" sz="1700" i="1" dirty="0" smtClean="0"/>
              <a:t>(Begriffserklärung)</a:t>
            </a:r>
            <a:r>
              <a:rPr lang="de-DE" sz="1700" b="1" i="1" dirty="0" smtClean="0"/>
              <a:t>:</a:t>
            </a:r>
            <a:endParaRPr lang="de-DE" sz="1700" dirty="0" smtClean="0"/>
          </a:p>
          <a:p>
            <a:pPr marL="0" indent="0">
              <a:buNone/>
            </a:pPr>
            <a:r>
              <a:rPr lang="de-DE" sz="1700" i="1" dirty="0" smtClean="0"/>
              <a:t>Beantworte die einzelnen Aufgaben in </a:t>
            </a:r>
            <a:r>
              <a:rPr lang="de-DE" sz="1700" i="1" u="sng" dirty="0" smtClean="0"/>
              <a:t>ganzen Sätzen</a:t>
            </a:r>
            <a:r>
              <a:rPr lang="de-DE" sz="1700" i="1" dirty="0" smtClean="0"/>
              <a:t> in einem </a:t>
            </a:r>
            <a:r>
              <a:rPr lang="de-DE" sz="1700" i="1" u="sng" dirty="0" smtClean="0"/>
              <a:t>zusammenhängenden Text.</a:t>
            </a:r>
            <a:r>
              <a:rPr lang="de-DE" sz="1700" i="1" dirty="0" smtClean="0"/>
              <a:t> </a:t>
            </a:r>
            <a:endParaRPr lang="de-DE" sz="1700" dirty="0" smtClean="0"/>
          </a:p>
          <a:p>
            <a:pPr>
              <a:buNone/>
            </a:pPr>
            <a:r>
              <a:rPr lang="de-DE" sz="1700" dirty="0" smtClean="0"/>
              <a:t>Erkläre die Begriffe </a:t>
            </a:r>
          </a:p>
          <a:p>
            <a:r>
              <a:rPr lang="de-DE" sz="1700" dirty="0" smtClean="0"/>
              <a:t>Herrschaft </a:t>
            </a:r>
            <a:r>
              <a:rPr lang="de-DE" sz="1700" i="1" dirty="0" smtClean="0"/>
              <a:t>(4 Punkte)</a:t>
            </a:r>
            <a:endParaRPr lang="de-DE" sz="1700" dirty="0" smtClean="0"/>
          </a:p>
          <a:p>
            <a:r>
              <a:rPr lang="de-DE" sz="1700" dirty="0" smtClean="0"/>
              <a:t>Hierarchie </a:t>
            </a:r>
            <a:r>
              <a:rPr lang="de-DE" sz="1700" i="1" dirty="0" smtClean="0"/>
              <a:t>(4 Punkte)</a:t>
            </a:r>
            <a:endParaRPr lang="de-DE" dirty="0" smtClean="0"/>
          </a:p>
          <a:p>
            <a:endParaRPr lang="de-DE"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229600" cy="828328"/>
          </a:xfrm>
        </p:spPr>
        <p:txBody>
          <a:bodyPr/>
          <a:lstStyle/>
          <a:p>
            <a:r>
              <a:rPr lang="de-DE" dirty="0" smtClean="0"/>
              <a:t>Klassenarbeit - </a:t>
            </a:r>
            <a:r>
              <a:rPr lang="de-DE" sz="2400" dirty="0" smtClean="0">
                <a:solidFill>
                  <a:schemeClr val="accent2">
                    <a:lumMod val="50000"/>
                  </a:schemeClr>
                </a:solidFill>
              </a:rPr>
              <a:t>Begriffe erklären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36</a:t>
            </a:fld>
            <a:endParaRPr lang="de-DE"/>
          </a:p>
        </p:txBody>
      </p:sp>
      <p:sp>
        <p:nvSpPr>
          <p:cNvPr id="4" name="Inhaltsplatzhalter 3"/>
          <p:cNvSpPr>
            <a:spLocks noGrp="1"/>
          </p:cNvSpPr>
          <p:nvPr>
            <p:ph sz="quarter" idx="1"/>
          </p:nvPr>
        </p:nvSpPr>
        <p:spPr>
          <a:xfrm>
            <a:off x="467544" y="1052736"/>
            <a:ext cx="8424936" cy="1728192"/>
          </a:xfrm>
          <a:ln w="19050">
            <a:solidFill>
              <a:schemeClr val="accent2">
                <a:lumMod val="75000"/>
              </a:schemeClr>
            </a:solidFill>
          </a:ln>
        </p:spPr>
        <p:txBody>
          <a:bodyPr>
            <a:normAutofit lnSpcReduction="10000"/>
          </a:bodyPr>
          <a:lstStyle/>
          <a:p>
            <a:pPr marL="0" indent="0">
              <a:buNone/>
            </a:pPr>
            <a:r>
              <a:rPr lang="de-DE" sz="1800" dirty="0" smtClean="0"/>
              <a:t>Herrschaft übt </a:t>
            </a:r>
            <a:r>
              <a:rPr lang="de-DE" sz="1800" u="sng" dirty="0" smtClean="0">
                <a:uFill>
                  <a:solidFill>
                    <a:srgbClr val="FF0000"/>
                  </a:solidFill>
                </a:uFill>
              </a:rPr>
              <a:t>eine oder mehrere Person(en) </a:t>
            </a:r>
            <a:r>
              <a:rPr lang="de-DE" sz="1800" dirty="0" smtClean="0"/>
              <a:t>aus. Sie </a:t>
            </a:r>
            <a:r>
              <a:rPr lang="de-DE" sz="1800" u="sng" dirty="0" smtClean="0">
                <a:uFill>
                  <a:solidFill>
                    <a:srgbClr val="FF0000"/>
                  </a:solidFill>
                </a:uFill>
              </a:rPr>
              <a:t>befehlen</a:t>
            </a:r>
            <a:r>
              <a:rPr lang="de-DE" sz="1800" dirty="0" smtClean="0"/>
              <a:t> den Rangniedrigeren und </a:t>
            </a:r>
            <a:r>
              <a:rPr lang="de-DE" sz="1800" u="sng" dirty="0" smtClean="0">
                <a:uFill>
                  <a:solidFill>
                    <a:srgbClr val="FF0000"/>
                  </a:solidFill>
                </a:uFill>
              </a:rPr>
              <a:t>können Gesetze </a:t>
            </a:r>
            <a:r>
              <a:rPr lang="de-DE" sz="1800" dirty="0" smtClean="0"/>
              <a:t>erlassen. Die Herrscher können auch </a:t>
            </a:r>
            <a:r>
              <a:rPr lang="de-DE" sz="1800" u="sng" dirty="0" smtClean="0">
                <a:uFill>
                  <a:solidFill>
                    <a:srgbClr val="FF0000"/>
                  </a:solidFill>
                </a:uFill>
              </a:rPr>
              <a:t>Leute beauftragen in ihrem Namen etwas auszuführen</a:t>
            </a:r>
            <a:r>
              <a:rPr lang="de-DE" sz="1800" dirty="0" smtClean="0"/>
              <a:t>. Bsp. In </a:t>
            </a:r>
            <a:r>
              <a:rPr lang="de-DE" sz="1800" u="sng" dirty="0" smtClean="0">
                <a:uFill>
                  <a:solidFill>
                    <a:srgbClr val="FFC000"/>
                  </a:solidFill>
                </a:uFill>
              </a:rPr>
              <a:t>Ägypten befahl der Pharao dem </a:t>
            </a:r>
            <a:r>
              <a:rPr lang="de-DE" sz="1800" u="sng" dirty="0" smtClean="0">
                <a:uFill>
                  <a:solidFill>
                    <a:srgbClr val="00B050"/>
                  </a:solidFill>
                </a:uFill>
              </a:rPr>
              <a:t>Wesir</a:t>
            </a:r>
            <a:r>
              <a:rPr lang="de-DE" sz="1800" u="sng" dirty="0" smtClean="0">
                <a:uFill>
                  <a:solidFill>
                    <a:srgbClr val="FFC000"/>
                  </a:solidFill>
                </a:uFill>
              </a:rPr>
              <a:t> </a:t>
            </a:r>
            <a:r>
              <a:rPr lang="de-DE" sz="1800" dirty="0" smtClean="0"/>
              <a:t>in seinem Namen etwas zu erledigen. Diese </a:t>
            </a:r>
            <a:r>
              <a:rPr lang="de-DE" sz="1800" u="sng" dirty="0" smtClean="0">
                <a:uFill>
                  <a:solidFill>
                    <a:srgbClr val="FF0000"/>
                  </a:solidFill>
                </a:uFill>
              </a:rPr>
              <a:t>erkannten den Pharao als Herrscher an</a:t>
            </a:r>
            <a:r>
              <a:rPr lang="de-DE" sz="1800" dirty="0" smtClean="0"/>
              <a:t>, weil er der </a:t>
            </a:r>
            <a:r>
              <a:rPr lang="de-DE" sz="1800" u="sng" dirty="0" smtClean="0">
                <a:uFill>
                  <a:solidFill>
                    <a:srgbClr val="FFC000"/>
                  </a:solidFill>
                </a:uFill>
              </a:rPr>
              <a:t>Stellvertreter Gottes auf Erden ist</a:t>
            </a:r>
            <a:r>
              <a:rPr lang="de-DE" sz="1800" dirty="0" smtClean="0"/>
              <a:t> und führte den Auftrag aus</a:t>
            </a:r>
            <a:endParaRPr lang="de-DE" dirty="0" smtClean="0"/>
          </a:p>
          <a:p>
            <a:endParaRPr lang="de-DE" dirty="0"/>
          </a:p>
        </p:txBody>
      </p:sp>
      <p:sp>
        <p:nvSpPr>
          <p:cNvPr id="5" name="Inhaltsplatzhalter 3"/>
          <p:cNvSpPr txBox="1">
            <a:spLocks/>
          </p:cNvSpPr>
          <p:nvPr/>
        </p:nvSpPr>
        <p:spPr>
          <a:xfrm>
            <a:off x="467544" y="2852936"/>
            <a:ext cx="8424936" cy="2016224"/>
          </a:xfrm>
          <a:prstGeom prst="rect">
            <a:avLst/>
          </a:prstGeom>
          <a:ln w="19050">
            <a:solidFill>
              <a:schemeClr val="accent2">
                <a:lumMod val="75000"/>
              </a:schemeClr>
            </a:solidFill>
          </a:ln>
        </p:spPr>
        <p:txBody>
          <a:bodyPr vert="horz">
            <a:normAutofit/>
          </a:bodyPr>
          <a:lstStyle/>
          <a:p>
            <a:pPr lvl="0">
              <a:spcBef>
                <a:spcPts val="600"/>
              </a:spcBef>
              <a:buClr>
                <a:schemeClr val="accent1"/>
              </a:buClr>
              <a:buSzPct val="76000"/>
            </a:pPr>
            <a:r>
              <a:rPr lang="de-DE" dirty="0" smtClean="0"/>
              <a:t>Herrschaft: Herrschaft </a:t>
            </a:r>
            <a:r>
              <a:rPr lang="de-DE" u="sng" dirty="0" smtClean="0">
                <a:uFill>
                  <a:solidFill>
                    <a:srgbClr val="FF0000"/>
                  </a:solidFill>
                </a:uFill>
              </a:rPr>
              <a:t>üben ein oder mehrere Personen </a:t>
            </a:r>
            <a:r>
              <a:rPr lang="de-DE" dirty="0" smtClean="0"/>
              <a:t>aus. Sie können </a:t>
            </a:r>
            <a:r>
              <a:rPr lang="de-DE" u="sng" dirty="0" smtClean="0">
                <a:uFill>
                  <a:solidFill>
                    <a:srgbClr val="FF0000"/>
                  </a:solidFill>
                </a:uFill>
              </a:rPr>
              <a:t>Entscheidungen treffen und über niedrigere Ränge bestimmen</a:t>
            </a:r>
            <a:r>
              <a:rPr lang="de-DE" dirty="0" smtClean="0"/>
              <a:t>. Im alten Ägypten, z.B. </a:t>
            </a:r>
            <a:r>
              <a:rPr lang="de-DE" u="sng" dirty="0" smtClean="0">
                <a:uFill>
                  <a:solidFill>
                    <a:srgbClr val="FFC000"/>
                  </a:solidFill>
                </a:uFill>
              </a:rPr>
              <a:t>herrschte der Pharao </a:t>
            </a:r>
            <a:r>
              <a:rPr lang="de-DE" dirty="0" smtClean="0"/>
              <a:t>an oberster Stelle. Er allein konnte über die anderen Ränge bestimmen. Der unter ihm liegende Rang über den unter ihnen usw. Mit Herrschaft besitzt man gleichzeitig auch sehr </a:t>
            </a:r>
            <a:r>
              <a:rPr lang="de-DE" u="dash" dirty="0" smtClean="0">
                <a:uFill>
                  <a:solidFill>
                    <a:srgbClr val="FF0000"/>
                  </a:solidFill>
                </a:uFill>
              </a:rPr>
              <a:t>viel Macht</a:t>
            </a:r>
            <a:r>
              <a:rPr lang="de-DE" dirty="0" smtClean="0"/>
              <a:t>. Man kann allein seinen Willen und seine Meinung durchsetzen.</a:t>
            </a:r>
            <a:endParaRPr kumimoji="0" lang="de-DE"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Inhaltsplatzhalter 3"/>
          <p:cNvSpPr txBox="1">
            <a:spLocks/>
          </p:cNvSpPr>
          <p:nvPr/>
        </p:nvSpPr>
        <p:spPr>
          <a:xfrm>
            <a:off x="467544" y="5013176"/>
            <a:ext cx="8424936" cy="1224136"/>
          </a:xfrm>
          <a:prstGeom prst="rect">
            <a:avLst/>
          </a:prstGeom>
          <a:ln w="19050">
            <a:solidFill>
              <a:schemeClr val="accent2">
                <a:lumMod val="75000"/>
              </a:schemeClr>
            </a:solidFill>
          </a:ln>
        </p:spPr>
        <p:txBody>
          <a:bodyPr vert="horz">
            <a:normAutofit/>
          </a:bodyPr>
          <a:lstStyle/>
          <a:p>
            <a:pPr lvl="0"/>
            <a:r>
              <a:rPr lang="de-DE" dirty="0" smtClean="0"/>
              <a:t>Herrschaft: </a:t>
            </a:r>
          </a:p>
          <a:p>
            <a:r>
              <a:rPr lang="de-DE" dirty="0" smtClean="0"/>
              <a:t>Herrschaft hat etwas mit herrschen zu tun, wie z.B. </a:t>
            </a:r>
            <a:r>
              <a:rPr lang="de-DE" u="sng" dirty="0" smtClean="0">
                <a:uFill>
                  <a:solidFill>
                    <a:srgbClr val="FFC000"/>
                  </a:solidFill>
                </a:uFill>
              </a:rPr>
              <a:t>der Pharao in Ägypten</a:t>
            </a:r>
            <a:r>
              <a:rPr lang="de-DE" dirty="0" smtClean="0"/>
              <a:t>. Er herrscht über </a:t>
            </a:r>
            <a:r>
              <a:rPr lang="de-DE" u="sng" dirty="0" smtClean="0">
                <a:uFill>
                  <a:solidFill>
                    <a:srgbClr val="FFC000"/>
                  </a:solidFill>
                </a:uFill>
              </a:rPr>
              <a:t>beispielsweise Bauern und </a:t>
            </a:r>
            <a:r>
              <a:rPr lang="de-DE" u="dash" dirty="0" smtClean="0">
                <a:uFill>
                  <a:solidFill>
                    <a:srgbClr val="FF0000"/>
                  </a:solidFill>
                </a:uFill>
              </a:rPr>
              <a:t>erteilt ihnen Befehle.</a:t>
            </a:r>
            <a:endParaRPr kumimoji="0" lang="de-DE" sz="2600" b="0" i="0" u="dash" strike="noStrike" kern="1200" cap="none" spc="0" normalizeH="0" noProof="0" dirty="0">
              <a:ln>
                <a:noFill/>
              </a:ln>
              <a:solidFill>
                <a:schemeClr val="tx1"/>
              </a:solidFill>
              <a:effectLst/>
              <a:uLnTx/>
              <a:uFill>
                <a:solidFill>
                  <a:srgbClr val="FF0000"/>
                </a:solidFill>
              </a:uFill>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5347" name="Picture 3"/>
          <p:cNvPicPr>
            <a:picLocks noChangeAspect="1" noChangeArrowheads="1"/>
          </p:cNvPicPr>
          <p:nvPr/>
        </p:nvPicPr>
        <p:blipFill>
          <a:blip r:embed="rId3" cstate="print"/>
          <a:srcRect l="6419" r="6929" b="16031"/>
          <a:stretch>
            <a:fillRect/>
          </a:stretch>
        </p:blipFill>
        <p:spPr bwMode="auto">
          <a:xfrm>
            <a:off x="4788024" y="2276872"/>
            <a:ext cx="3888432" cy="4032448"/>
          </a:xfrm>
          <a:prstGeom prst="rect">
            <a:avLst/>
          </a:prstGeom>
          <a:noFill/>
          <a:ln w="19050">
            <a:solidFill>
              <a:schemeClr val="accent2">
                <a:lumMod val="75000"/>
              </a:schemeClr>
            </a:solidFill>
            <a:miter lim="800000"/>
            <a:headEnd/>
            <a:tailEnd/>
          </a:ln>
        </p:spPr>
      </p:pic>
      <p:sp>
        <p:nvSpPr>
          <p:cNvPr id="2" name="Titel 1"/>
          <p:cNvSpPr>
            <a:spLocks noGrp="1"/>
          </p:cNvSpPr>
          <p:nvPr>
            <p:ph type="title"/>
          </p:nvPr>
        </p:nvSpPr>
        <p:spPr>
          <a:xfrm>
            <a:off x="179512" y="152400"/>
            <a:ext cx="8712968" cy="1116360"/>
          </a:xfrm>
        </p:spPr>
        <p:txBody>
          <a:bodyPr>
            <a:normAutofit/>
          </a:bodyPr>
          <a:lstStyle/>
          <a:p>
            <a:r>
              <a:rPr lang="de-DE" dirty="0" smtClean="0"/>
              <a:t>Historisches Wissen strukturieren– </a:t>
            </a:r>
            <a:r>
              <a:rPr lang="de-DE" sz="2400" dirty="0" smtClean="0">
                <a:solidFill>
                  <a:schemeClr val="accent2">
                    <a:lumMod val="50000"/>
                  </a:schemeClr>
                </a:solidFill>
              </a:rPr>
              <a:t>Unterrichtsbeispiel 2</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37</a:t>
            </a:fld>
            <a:endParaRPr lang="de-DE"/>
          </a:p>
        </p:txBody>
      </p:sp>
      <p:sp>
        <p:nvSpPr>
          <p:cNvPr id="5" name="Inhaltsplatzhalter 3"/>
          <p:cNvSpPr txBox="1">
            <a:spLocks/>
          </p:cNvSpPr>
          <p:nvPr/>
        </p:nvSpPr>
        <p:spPr>
          <a:xfrm>
            <a:off x="251520" y="1340768"/>
            <a:ext cx="8640960" cy="864096"/>
          </a:xfrm>
          <a:prstGeom prst="rect">
            <a:avLst/>
          </a:prstGeom>
          <a:ln w="28575">
            <a:solidFill>
              <a:schemeClr val="accent2">
                <a:lumMod val="75000"/>
              </a:schemeClr>
            </a:solidFill>
          </a:ln>
        </p:spPr>
        <p:txBody>
          <a:bodyPr vert="horz">
            <a:noAutofit/>
          </a:bodyPr>
          <a:lstStyle/>
          <a:p>
            <a:pPr marL="268288" marR="0" lvl="0" indent="-268288" algn="l" defTabSz="914400" rtl="0" eaLnBrk="1" fontAlgn="auto" latinLnBrk="0" hangingPunct="1">
              <a:lnSpc>
                <a:spcPct val="100000"/>
              </a:lnSpc>
              <a:spcBef>
                <a:spcPts val="0"/>
              </a:spcBef>
              <a:spcAft>
                <a:spcPts val="0"/>
              </a:spcAft>
              <a:buClr>
                <a:schemeClr val="accent1"/>
              </a:buClr>
              <a:buSzPct val="76000"/>
              <a:buFont typeface="Wingdings 3"/>
              <a:buNone/>
              <a:tabLst>
                <a:tab pos="1252538" algn="l"/>
              </a:tabLst>
              <a:defRPr/>
            </a:pPr>
            <a:r>
              <a:rPr kumimoji="0" lang="de-DE" sz="1600" b="1" i="0" u="none" strike="noStrike" kern="1200" cap="none" spc="0" normalizeH="0" baseline="0" noProof="0" dirty="0" smtClean="0">
                <a:ln>
                  <a:noFill/>
                </a:ln>
                <a:solidFill>
                  <a:schemeClr val="accent1">
                    <a:lumMod val="75000"/>
                  </a:schemeClr>
                </a:solidFill>
                <a:effectLst/>
                <a:uLnTx/>
                <a:uFillTx/>
                <a:latin typeface="+mn-lt"/>
                <a:ea typeface="+mn-ea"/>
                <a:cs typeface="+mn-cs"/>
              </a:rPr>
              <a:t>Vorwissen:</a:t>
            </a:r>
            <a:r>
              <a:rPr kumimoji="0" lang="de-DE" sz="1600" b="0" i="0" u="none" strike="noStrike" kern="1200" cap="none" spc="0" normalizeH="0" baseline="0" noProof="0" dirty="0" smtClean="0">
                <a:ln>
                  <a:noFill/>
                </a:ln>
                <a:solidFill>
                  <a:schemeClr val="tx1"/>
                </a:solidFill>
                <a:effectLst/>
                <a:uLnTx/>
                <a:uFillTx/>
                <a:latin typeface="+mn-lt"/>
                <a:ea typeface="+mn-ea"/>
                <a:cs typeface="+mn-cs"/>
              </a:rPr>
              <a:t> 	Sachwissen zum Thema Ägypten und Griechenland</a:t>
            </a:r>
          </a:p>
          <a:p>
            <a:pPr marL="268288" marR="0" lvl="0" indent="-268288" algn="l" defTabSz="914400" rtl="0" eaLnBrk="1" fontAlgn="auto" latinLnBrk="0" hangingPunct="1">
              <a:lnSpc>
                <a:spcPct val="100000"/>
              </a:lnSpc>
              <a:spcBef>
                <a:spcPts val="0"/>
              </a:spcBef>
              <a:spcAft>
                <a:spcPts val="0"/>
              </a:spcAft>
              <a:buClr>
                <a:schemeClr val="accent1"/>
              </a:buClr>
              <a:buSzPct val="76000"/>
              <a:buFont typeface="Wingdings 3"/>
              <a:buNone/>
              <a:tabLst>
                <a:tab pos="1252538" algn="l"/>
              </a:tabLst>
              <a:defRPr/>
            </a:pPr>
            <a:r>
              <a:rPr kumimoji="0" lang="de-DE" sz="1600" b="1" i="0" u="none" strike="noStrike" kern="1200" cap="none" spc="0" normalizeH="0" baseline="0" noProof="0" dirty="0" smtClean="0">
                <a:ln>
                  <a:noFill/>
                </a:ln>
                <a:solidFill>
                  <a:schemeClr val="accent1">
                    <a:lumMod val="75000"/>
                  </a:schemeClr>
                </a:solidFill>
                <a:effectLst/>
                <a:uLnTx/>
                <a:uFillTx/>
                <a:latin typeface="+mn-lt"/>
                <a:ea typeface="+mn-ea"/>
                <a:cs typeface="+mn-cs"/>
              </a:rPr>
              <a:t>Ziel: 	</a:t>
            </a:r>
            <a:r>
              <a:rPr lang="de-DE" sz="1600" noProof="0" dirty="0" smtClean="0"/>
              <a:t>ein Thema nach Oberbegriffen strukturieren</a:t>
            </a: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a:p>
            <a:pPr marL="268288" marR="0" lvl="0" indent="-268288" algn="l" defTabSz="914400" rtl="0" eaLnBrk="1" fontAlgn="auto" latinLnBrk="0" hangingPunct="1">
              <a:lnSpc>
                <a:spcPct val="100000"/>
              </a:lnSpc>
              <a:spcBef>
                <a:spcPts val="0"/>
              </a:spcBef>
              <a:spcAft>
                <a:spcPts val="0"/>
              </a:spcAft>
              <a:buClr>
                <a:schemeClr val="accent1"/>
              </a:buClr>
              <a:buSzPct val="76000"/>
              <a:buFont typeface="Wingdings 3"/>
              <a:buNone/>
              <a:tabLst>
                <a:tab pos="1252538" algn="l"/>
              </a:tabLst>
              <a:defRPr/>
            </a:pPr>
            <a:r>
              <a:rPr kumimoji="0" lang="de-DE" sz="1600" b="1" i="0" u="none" strike="noStrike" kern="1200" cap="none" spc="0" normalizeH="0" baseline="0" noProof="0" dirty="0" smtClean="0">
                <a:ln>
                  <a:noFill/>
                </a:ln>
                <a:solidFill>
                  <a:schemeClr val="accent1">
                    <a:lumMod val="75000"/>
                  </a:schemeClr>
                </a:solidFill>
                <a:effectLst/>
                <a:uLnTx/>
                <a:uFillTx/>
                <a:latin typeface="+mn-lt"/>
                <a:ea typeface="+mn-ea"/>
                <a:cs typeface="+mn-cs"/>
              </a:rPr>
              <a:t>Beispiel: 	</a:t>
            </a:r>
            <a:r>
              <a:rPr kumimoji="0" lang="de-DE" sz="1600" b="0" i="0" u="none" strike="noStrike" kern="1200" cap="none" spc="0" normalizeH="0" baseline="0" noProof="0" dirty="0" smtClean="0">
                <a:ln>
                  <a:noFill/>
                </a:ln>
                <a:solidFill>
                  <a:schemeClr val="tx1"/>
                </a:solidFill>
                <a:effectLst/>
                <a:uLnTx/>
                <a:uFillTx/>
                <a:latin typeface="+mn-lt"/>
                <a:ea typeface="+mn-ea"/>
                <a:cs typeface="+mn-cs"/>
              </a:rPr>
              <a:t>Abschluss der UE Griechenland</a:t>
            </a:r>
          </a:p>
          <a:p>
            <a:pPr marL="268288" marR="0" lvl="0" indent="-268288" algn="l" defTabSz="914400" rtl="0" eaLnBrk="1" fontAlgn="auto" latinLnBrk="0" hangingPunct="1">
              <a:lnSpc>
                <a:spcPct val="100000"/>
              </a:lnSpc>
              <a:spcBef>
                <a:spcPts val="0"/>
              </a:spcBef>
              <a:spcAft>
                <a:spcPts val="0"/>
              </a:spcAft>
              <a:buClr>
                <a:schemeClr val="accent1"/>
              </a:buClr>
              <a:buSzPct val="76000"/>
              <a:buFont typeface="Wingdings 3"/>
              <a:buNone/>
              <a:tabLst/>
              <a:defRP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Rechtwinkliges Dreieck 10"/>
          <p:cNvSpPr/>
          <p:nvPr/>
        </p:nvSpPr>
        <p:spPr>
          <a:xfrm flipH="1">
            <a:off x="4572000" y="4653136"/>
            <a:ext cx="4392488" cy="172819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6660232" y="5661248"/>
            <a:ext cx="2232248" cy="646331"/>
          </a:xfrm>
          <a:prstGeom prst="rect">
            <a:avLst/>
          </a:prstGeom>
          <a:noFill/>
          <a:ln w="19050">
            <a:solidFill>
              <a:schemeClr val="accent2">
                <a:lumMod val="75000"/>
              </a:schemeClr>
            </a:solidFill>
          </a:ln>
        </p:spPr>
        <p:txBody>
          <a:bodyPr wrap="square" rtlCol="0">
            <a:spAutoFit/>
          </a:bodyPr>
          <a:lstStyle/>
          <a:p>
            <a:r>
              <a:rPr lang="de-DE" sz="1200" dirty="0" smtClean="0"/>
              <a:t>Lernaufgaben liegen in einer Formatierung für den Arbeitsunterricht vor.</a:t>
            </a:r>
            <a:endParaRPr lang="de-DE" sz="1200" dirty="0"/>
          </a:p>
        </p:txBody>
      </p:sp>
      <p:pic>
        <p:nvPicPr>
          <p:cNvPr id="185346" name="Picture 2"/>
          <p:cNvPicPr>
            <a:picLocks noChangeAspect="1" noChangeArrowheads="1"/>
          </p:cNvPicPr>
          <p:nvPr/>
        </p:nvPicPr>
        <p:blipFill>
          <a:blip r:embed="rId4" cstate="print"/>
          <a:srcRect l="4833" r="6566" b="16418"/>
          <a:stretch>
            <a:fillRect/>
          </a:stretch>
        </p:blipFill>
        <p:spPr bwMode="auto">
          <a:xfrm>
            <a:off x="467544" y="2276872"/>
            <a:ext cx="3960440" cy="4032448"/>
          </a:xfrm>
          <a:prstGeom prst="rect">
            <a:avLst/>
          </a:prstGeom>
          <a:noFill/>
          <a:ln w="19050">
            <a:solidFill>
              <a:schemeClr val="accent2">
                <a:lumMod val="75000"/>
              </a:schemeClr>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712968" cy="1116360"/>
          </a:xfrm>
        </p:spPr>
        <p:txBody>
          <a:bodyPr>
            <a:normAutofit/>
          </a:bodyPr>
          <a:lstStyle/>
          <a:p>
            <a:r>
              <a:rPr lang="de-DE" dirty="0" smtClean="0"/>
              <a:t>Historisches Wissen strukturieren– </a:t>
            </a:r>
            <a:r>
              <a:rPr lang="de-DE" sz="2400" dirty="0" smtClean="0">
                <a:solidFill>
                  <a:schemeClr val="accent2">
                    <a:lumMod val="50000"/>
                  </a:schemeClr>
                </a:solidFill>
              </a:rPr>
              <a:t>Unterrichtsbeispiel </a:t>
            </a:r>
            <a:r>
              <a:rPr lang="de-DE" sz="2400" dirty="0" smtClean="0">
                <a:solidFill>
                  <a:schemeClr val="accent2">
                    <a:lumMod val="50000"/>
                  </a:schemeClr>
                </a:solidFill>
              </a:rPr>
              <a:t>2 - Schülerergebnisse</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38</a:t>
            </a:fld>
            <a:endParaRPr lang="de-DE"/>
          </a:p>
        </p:txBody>
      </p:sp>
      <p:pic>
        <p:nvPicPr>
          <p:cNvPr id="186370" name="Picture 2" descr="C:\Users\Gerhild\Documents\Fachberater Inhalte\ZPG VI-Vorarbeit\Schülerarbeiten ZPG VI\Lernaufgabe Strukturierung Ergebnis0002.jpg"/>
          <p:cNvPicPr>
            <a:picLocks noChangeAspect="1" noChangeArrowheads="1"/>
          </p:cNvPicPr>
          <p:nvPr/>
        </p:nvPicPr>
        <p:blipFill>
          <a:blip r:embed="rId3" cstate="print"/>
          <a:srcRect l="11528" t="44532" r="14983" b="18271"/>
          <a:stretch>
            <a:fillRect/>
          </a:stretch>
        </p:blipFill>
        <p:spPr bwMode="auto">
          <a:xfrm>
            <a:off x="971600" y="1340768"/>
            <a:ext cx="7344816" cy="5112568"/>
          </a:xfrm>
          <a:prstGeom prst="rect">
            <a:avLst/>
          </a:prstGeom>
          <a:noFill/>
          <a:ln w="19050">
            <a:solidFill>
              <a:schemeClr val="accent2">
                <a:lumMod val="75000"/>
              </a:schemeClr>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712968" cy="1116360"/>
          </a:xfrm>
        </p:spPr>
        <p:txBody>
          <a:bodyPr>
            <a:normAutofit/>
          </a:bodyPr>
          <a:lstStyle/>
          <a:p>
            <a:r>
              <a:rPr lang="de-DE" dirty="0" smtClean="0"/>
              <a:t>Historisches Wissen strukturieren– </a:t>
            </a:r>
            <a:r>
              <a:rPr lang="de-DE" sz="2400" dirty="0" smtClean="0">
                <a:solidFill>
                  <a:schemeClr val="accent2">
                    <a:lumMod val="50000"/>
                  </a:schemeClr>
                </a:solidFill>
              </a:rPr>
              <a:t>Unterrichtsbeispiel </a:t>
            </a:r>
            <a:r>
              <a:rPr lang="de-DE" sz="2400" dirty="0" smtClean="0">
                <a:solidFill>
                  <a:schemeClr val="accent2">
                    <a:lumMod val="50000"/>
                  </a:schemeClr>
                </a:solidFill>
              </a:rPr>
              <a:t>2 - Schülerergebnisse</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39</a:t>
            </a:fld>
            <a:endParaRPr lang="de-DE"/>
          </a:p>
        </p:txBody>
      </p:sp>
      <p:pic>
        <p:nvPicPr>
          <p:cNvPr id="187394" name="Picture 2" descr="C:\Users\Gerhild\Documents\Fachberater Inhalte\ZPG VI-Vorarbeit\Schülerarbeiten ZPG VI\Lernaufgabe Strukturierung Ergebnis0001.jpg"/>
          <p:cNvPicPr>
            <a:picLocks noChangeAspect="1" noChangeArrowheads="1"/>
          </p:cNvPicPr>
          <p:nvPr/>
        </p:nvPicPr>
        <p:blipFill>
          <a:blip r:embed="rId3" cstate="print">
            <a:lum bright="-30000" contrast="40000"/>
          </a:blip>
          <a:srcRect l="10857" t="44737" r="4701" b="5597"/>
          <a:stretch>
            <a:fillRect/>
          </a:stretch>
        </p:blipFill>
        <p:spPr bwMode="auto">
          <a:xfrm>
            <a:off x="1475656" y="1412776"/>
            <a:ext cx="6192688" cy="500897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4</a:t>
            </a:fld>
            <a:endParaRPr lang="de-DE"/>
          </a:p>
        </p:txBody>
      </p:sp>
      <p:graphicFrame>
        <p:nvGraphicFramePr>
          <p:cNvPr id="8" name="Objekt 7"/>
          <p:cNvGraphicFramePr>
            <a:graphicFrameLocks noChangeAspect="1"/>
          </p:cNvGraphicFramePr>
          <p:nvPr/>
        </p:nvGraphicFramePr>
        <p:xfrm>
          <a:off x="323528" y="260648"/>
          <a:ext cx="4320480" cy="6143672"/>
        </p:xfrm>
        <a:graphic>
          <a:graphicData uri="http://schemas.openxmlformats.org/presentationml/2006/ole">
            <p:oleObj spid="_x0000_s91138" name="Dokument" r:id="rId4" imgW="6107160" imgH="8684394" progId="">
              <p:embed/>
            </p:oleObj>
          </a:graphicData>
        </a:graphic>
      </p:graphicFrame>
      <p:graphicFrame>
        <p:nvGraphicFramePr>
          <p:cNvPr id="9" name="Objekt 8"/>
          <p:cNvGraphicFramePr>
            <a:graphicFrameLocks noChangeAspect="1"/>
          </p:cNvGraphicFramePr>
          <p:nvPr/>
        </p:nvGraphicFramePr>
        <p:xfrm>
          <a:off x="4860032" y="260648"/>
          <a:ext cx="4032448" cy="6120932"/>
        </p:xfrm>
        <a:graphic>
          <a:graphicData uri="http://schemas.openxmlformats.org/presentationml/2006/ole">
            <p:oleObj spid="_x0000_s91139" name="Dokument" r:id="rId5" imgW="5924991" imgH="8993007" progId="Word.Document.12">
              <p:embed/>
            </p:oleObj>
          </a:graphicData>
        </a:graphic>
      </p:graphicFrame>
      <p:sp>
        <p:nvSpPr>
          <p:cNvPr id="23" name="Rechtwinkliges Dreieck 22"/>
          <p:cNvSpPr/>
          <p:nvPr/>
        </p:nvSpPr>
        <p:spPr>
          <a:xfrm flipH="1">
            <a:off x="4788024" y="2636912"/>
            <a:ext cx="4176464" cy="381642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p:cNvGrpSpPr/>
          <p:nvPr/>
        </p:nvGrpSpPr>
        <p:grpSpPr>
          <a:xfrm>
            <a:off x="611560" y="4509120"/>
            <a:ext cx="8208912" cy="1584175"/>
            <a:chOff x="464774" y="4221088"/>
            <a:chExt cx="8067692" cy="1584175"/>
          </a:xfrm>
        </p:grpSpPr>
        <p:sp>
          <p:nvSpPr>
            <p:cNvPr id="15" name="Abgerundetes Rechteck 14"/>
            <p:cNvSpPr/>
            <p:nvPr/>
          </p:nvSpPr>
          <p:spPr>
            <a:xfrm>
              <a:off x="464774" y="4221088"/>
              <a:ext cx="8067692" cy="158417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755576" y="4437112"/>
              <a:ext cx="7706121" cy="1077218"/>
            </a:xfrm>
            <a:prstGeom prst="rect">
              <a:avLst/>
            </a:prstGeom>
            <a:noFill/>
          </p:spPr>
          <p:txBody>
            <a:bodyPr wrap="square" rtlCol="0">
              <a:spAutoFit/>
            </a:bodyPr>
            <a:lstStyle/>
            <a:p>
              <a:pPr lvl="0">
                <a:buFont typeface="Arial" pitchFamily="34" charset="0"/>
                <a:buNone/>
              </a:pPr>
              <a:r>
                <a:rPr lang="de-DE" sz="1600" b="1" dirty="0" smtClean="0">
                  <a:solidFill>
                    <a:schemeClr val="accent2">
                      <a:lumMod val="50000"/>
                    </a:schemeClr>
                  </a:solidFill>
                </a:rPr>
                <a:t>Weitere Informationen zur Fragekompetenz</a:t>
              </a:r>
              <a:r>
                <a:rPr lang="de-DE" sz="1600" dirty="0" smtClean="0">
                  <a:solidFill>
                    <a:schemeClr val="accent2">
                      <a:lumMod val="50000"/>
                    </a:schemeClr>
                  </a:solidFill>
                </a:rPr>
                <a:t>:</a:t>
              </a:r>
            </a:p>
            <a:p>
              <a:pPr lvl="0">
                <a:buFont typeface="Arial" pitchFamily="34" charset="0"/>
                <a:buNone/>
              </a:pPr>
              <a:r>
                <a:rPr lang="de-DE" sz="1600" dirty="0" smtClean="0">
                  <a:solidFill>
                    <a:schemeClr val="accent2">
                      <a:lumMod val="50000"/>
                    </a:schemeClr>
                  </a:solidFill>
                </a:rPr>
                <a:t>http://lehrerfortbildung-bw.de/faecher/geschichte/gym/fb2/plan/</a:t>
              </a:r>
            </a:p>
            <a:p>
              <a:pPr lvl="0">
                <a:buFont typeface="Arial" pitchFamily="34" charset="0"/>
                <a:buNone/>
              </a:pPr>
              <a:r>
                <a:rPr lang="de-DE" sz="1600" dirty="0" smtClean="0">
                  <a:solidFill>
                    <a:schemeClr val="accent2">
                      <a:lumMod val="50000"/>
                    </a:schemeClr>
                  </a:solidFill>
                </a:rPr>
                <a:t>oder </a:t>
              </a:r>
            </a:p>
            <a:p>
              <a:pPr lvl="0">
                <a:buFont typeface="Arial" pitchFamily="34" charset="0"/>
                <a:buNone/>
              </a:pPr>
              <a:r>
                <a:rPr lang="de-DE" sz="1600" dirty="0" smtClean="0">
                  <a:solidFill>
                    <a:schemeClr val="accent2">
                      <a:lumMod val="50000"/>
                    </a:schemeClr>
                  </a:solidFill>
                </a:rPr>
                <a:t>http://lehrerfortbildung-bw.de/faecher/geschichte/gym/fb5/training/plan/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712968" cy="1116360"/>
          </a:xfrm>
        </p:spPr>
        <p:txBody>
          <a:bodyPr>
            <a:normAutofit/>
          </a:bodyPr>
          <a:lstStyle/>
          <a:p>
            <a:r>
              <a:rPr lang="de-DE" dirty="0" smtClean="0"/>
              <a:t>Historisches Wissen strukturieren– </a:t>
            </a:r>
            <a:r>
              <a:rPr lang="de-DE" sz="2400" dirty="0" smtClean="0">
                <a:solidFill>
                  <a:schemeClr val="accent2">
                    <a:lumMod val="50000"/>
                  </a:schemeClr>
                </a:solidFill>
              </a:rPr>
              <a:t>Unterrichtsbeispiel </a:t>
            </a:r>
            <a:r>
              <a:rPr lang="de-DE" sz="2400" dirty="0" smtClean="0">
                <a:solidFill>
                  <a:schemeClr val="accent2">
                    <a:lumMod val="50000"/>
                  </a:schemeClr>
                </a:solidFill>
              </a:rPr>
              <a:t>2 - Schülerergebnisse</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40</a:t>
            </a:fld>
            <a:endParaRPr lang="de-DE"/>
          </a:p>
        </p:txBody>
      </p:sp>
      <p:pic>
        <p:nvPicPr>
          <p:cNvPr id="188418" name="Picture 2" descr="C:\Users\Gerhild\Documents\Fachberater Inhalte\ZPG VI-Vorarbeit\Schülerarbeiten ZPG VI\Lernaufgabe Strukturierung II0008.jpg"/>
          <p:cNvPicPr>
            <a:picLocks noChangeAspect="1" noChangeArrowheads="1"/>
          </p:cNvPicPr>
          <p:nvPr/>
        </p:nvPicPr>
        <p:blipFill>
          <a:blip r:embed="rId3" cstate="print"/>
          <a:srcRect l="9316" t="25344" r="4046" b="1898"/>
          <a:stretch>
            <a:fillRect/>
          </a:stretch>
        </p:blipFill>
        <p:spPr bwMode="auto">
          <a:xfrm>
            <a:off x="179512" y="1268760"/>
            <a:ext cx="4402489" cy="5112568"/>
          </a:xfrm>
          <a:prstGeom prst="rect">
            <a:avLst/>
          </a:prstGeom>
          <a:noFill/>
          <a:ln w="19050">
            <a:solidFill>
              <a:schemeClr val="accent2">
                <a:lumMod val="75000"/>
              </a:schemeClr>
            </a:solidFill>
          </a:ln>
        </p:spPr>
      </p:pic>
      <p:pic>
        <p:nvPicPr>
          <p:cNvPr id="188419" name="Picture 3" descr="C:\Users\Gerhild\Documents\Fachberater Inhalte\ZPG VI-Vorarbeit\Schülerarbeiten ZPG VI\Lernaufgabe Strukturierung II0005.jpg"/>
          <p:cNvPicPr>
            <a:picLocks noChangeAspect="1" noChangeArrowheads="1"/>
          </p:cNvPicPr>
          <p:nvPr/>
        </p:nvPicPr>
        <p:blipFill>
          <a:blip r:embed="rId4" cstate="print"/>
          <a:srcRect l="9778" t="28283" r="5018" b="3030"/>
          <a:stretch>
            <a:fillRect/>
          </a:stretch>
        </p:blipFill>
        <p:spPr bwMode="auto">
          <a:xfrm>
            <a:off x="4644008" y="1412776"/>
            <a:ext cx="4392488" cy="4896544"/>
          </a:xfrm>
          <a:prstGeom prst="rect">
            <a:avLst/>
          </a:prstGeom>
          <a:noFill/>
          <a:ln w="19050">
            <a:solidFill>
              <a:schemeClr val="accent2">
                <a:lumMod val="75000"/>
              </a:schemeClr>
            </a:solid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712968" cy="1116360"/>
          </a:xfrm>
        </p:spPr>
        <p:txBody>
          <a:bodyPr>
            <a:normAutofit/>
          </a:bodyPr>
          <a:lstStyle/>
          <a:p>
            <a:r>
              <a:rPr lang="de-DE" dirty="0" smtClean="0"/>
              <a:t>Historisches Wissen strukturieren– </a:t>
            </a:r>
            <a:r>
              <a:rPr lang="de-DE" sz="2400" dirty="0" smtClean="0">
                <a:solidFill>
                  <a:schemeClr val="accent2">
                    <a:lumMod val="50000"/>
                  </a:schemeClr>
                </a:solidFill>
              </a:rPr>
              <a:t>Unterrichtsbeispiel </a:t>
            </a:r>
            <a:r>
              <a:rPr lang="de-DE" sz="2400" dirty="0" smtClean="0">
                <a:solidFill>
                  <a:schemeClr val="accent2">
                    <a:lumMod val="50000"/>
                  </a:schemeClr>
                </a:solidFill>
              </a:rPr>
              <a:t>2 - Schülerergebnisse</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41</a:t>
            </a:fld>
            <a:endParaRPr lang="de-DE"/>
          </a:p>
        </p:txBody>
      </p:sp>
      <p:pic>
        <p:nvPicPr>
          <p:cNvPr id="189442" name="Picture 2" descr="C:\Users\Gerhild\Documents\Fachberater Inhalte\ZPG VI-Vorarbeit\Schülerarbeiten ZPG VI\Lernaufgabe Strukturierung II0011.jpg"/>
          <p:cNvPicPr>
            <a:picLocks noChangeAspect="1" noChangeArrowheads="1"/>
          </p:cNvPicPr>
          <p:nvPr/>
        </p:nvPicPr>
        <p:blipFill>
          <a:blip r:embed="rId3" cstate="print"/>
          <a:srcRect l="10661" t="28519" r="4575" b="39566"/>
          <a:stretch>
            <a:fillRect/>
          </a:stretch>
        </p:blipFill>
        <p:spPr bwMode="auto">
          <a:xfrm>
            <a:off x="251520" y="1268760"/>
            <a:ext cx="4065075" cy="2088232"/>
          </a:xfrm>
          <a:prstGeom prst="rect">
            <a:avLst/>
          </a:prstGeom>
          <a:noFill/>
          <a:ln w="19050">
            <a:solidFill>
              <a:schemeClr val="accent2">
                <a:lumMod val="75000"/>
              </a:schemeClr>
            </a:solidFill>
          </a:ln>
        </p:spPr>
      </p:pic>
      <p:pic>
        <p:nvPicPr>
          <p:cNvPr id="189443" name="Picture 3" descr="C:\Users\Gerhild\Documents\Fachberater Inhalte\ZPG VI-Vorarbeit\Schülerarbeiten ZPG VI\Lernaufgabe Strukturierung II0001.jpg"/>
          <p:cNvPicPr>
            <a:picLocks noChangeAspect="1" noChangeArrowheads="1"/>
          </p:cNvPicPr>
          <p:nvPr/>
        </p:nvPicPr>
        <p:blipFill>
          <a:blip r:embed="rId4" cstate="print"/>
          <a:srcRect l="10191" t="27621" r="2722" b="3686"/>
          <a:stretch>
            <a:fillRect/>
          </a:stretch>
        </p:blipFill>
        <p:spPr bwMode="auto">
          <a:xfrm>
            <a:off x="4427984" y="1268760"/>
            <a:ext cx="4248472" cy="4608512"/>
          </a:xfrm>
          <a:prstGeom prst="rect">
            <a:avLst/>
          </a:prstGeom>
          <a:noFill/>
          <a:ln w="19050">
            <a:solidFill>
              <a:schemeClr val="accent2">
                <a:lumMod val="75000"/>
              </a:schemeClr>
            </a:solidFill>
          </a:ln>
        </p:spPr>
      </p:pic>
      <p:pic>
        <p:nvPicPr>
          <p:cNvPr id="189445" name="Picture 5" descr="C:\Users\Gerhild\Documents\Fachberater Inhalte\ZPG VI-Vorarbeit\Schülerarbeiten ZPG VI\Lernaufgabe Strukturierung II0002.jpg"/>
          <p:cNvPicPr>
            <a:picLocks noChangeAspect="1" noChangeArrowheads="1"/>
          </p:cNvPicPr>
          <p:nvPr/>
        </p:nvPicPr>
        <p:blipFill>
          <a:blip r:embed="rId5" cstate="print"/>
          <a:srcRect l="10191" t="28295" r="2722" b="23873"/>
          <a:stretch>
            <a:fillRect/>
          </a:stretch>
        </p:blipFill>
        <p:spPr bwMode="auto">
          <a:xfrm>
            <a:off x="251520" y="3429000"/>
            <a:ext cx="3923928" cy="2963818"/>
          </a:xfrm>
          <a:prstGeom prst="rect">
            <a:avLst/>
          </a:prstGeom>
          <a:noFill/>
          <a:ln w="19050">
            <a:solidFill>
              <a:schemeClr val="accent2">
                <a:lumMod val="75000"/>
              </a:schemeClr>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Klassenarbeit </a:t>
            </a:r>
            <a:r>
              <a:rPr lang="de-DE" dirty="0" smtClean="0"/>
              <a:t>– </a:t>
            </a:r>
            <a:r>
              <a:rPr lang="de-DE" sz="2400" dirty="0" smtClean="0">
                <a:solidFill>
                  <a:schemeClr val="accent2">
                    <a:lumMod val="50000"/>
                  </a:schemeClr>
                </a:solidFill>
              </a:rPr>
              <a:t>Wissen strukturieren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42</a:t>
            </a:fld>
            <a:endParaRPr lang="de-DE"/>
          </a:p>
        </p:txBody>
      </p:sp>
      <p:sp>
        <p:nvSpPr>
          <p:cNvPr id="4" name="Inhaltsplatzhalter 3"/>
          <p:cNvSpPr>
            <a:spLocks noGrp="1"/>
          </p:cNvSpPr>
          <p:nvPr>
            <p:ph sz="quarter" idx="1"/>
          </p:nvPr>
        </p:nvSpPr>
        <p:spPr>
          <a:xfrm>
            <a:off x="539552" y="1556792"/>
            <a:ext cx="8352928" cy="3672408"/>
          </a:xfrm>
        </p:spPr>
        <p:txBody>
          <a:bodyPr>
            <a:noAutofit/>
          </a:bodyPr>
          <a:lstStyle/>
          <a:p>
            <a:pPr>
              <a:buNone/>
            </a:pPr>
            <a:r>
              <a:rPr lang="de-DE" sz="1700" b="1" dirty="0" smtClean="0"/>
              <a:t>Aufgabe </a:t>
            </a:r>
            <a:r>
              <a:rPr lang="de-DE" sz="1700" b="1" dirty="0" smtClean="0"/>
              <a:t>1 </a:t>
            </a:r>
            <a:r>
              <a:rPr lang="de-DE" sz="1700" i="1" dirty="0" smtClean="0"/>
              <a:t>(Strukturierung)</a:t>
            </a:r>
            <a:r>
              <a:rPr lang="de-DE" sz="1700" b="1" i="1" dirty="0" smtClean="0"/>
              <a:t>:</a:t>
            </a:r>
            <a:endParaRPr lang="de-DE" sz="1700" dirty="0" smtClean="0"/>
          </a:p>
          <a:p>
            <a:pPr marL="0" indent="0">
              <a:buNone/>
            </a:pPr>
            <a:r>
              <a:rPr lang="de-DE" sz="1700" dirty="0" smtClean="0"/>
              <a:t>Stelle dir vor, du sollst ein Schulbuchkapitel über die Gemeinsamkeiten der Griechen schreiben. Dazu musst du aber erst einmal eine gute Gliederung des Kapitels erstellen. </a:t>
            </a:r>
            <a:r>
              <a:rPr lang="de-DE" sz="1700" i="1" dirty="0" smtClean="0"/>
              <a:t>(12 Punkte)</a:t>
            </a:r>
            <a:endParaRPr lang="de-DE" sz="1700" dirty="0" smtClean="0"/>
          </a:p>
          <a:p>
            <a:pPr marL="342900" indent="-342900">
              <a:buFont typeface="+mj-lt"/>
              <a:buAutoNum type="arabicPeriod"/>
            </a:pPr>
            <a:r>
              <a:rPr lang="de-DE" sz="1700" dirty="0" smtClean="0"/>
              <a:t>Streiche in der Tabelle alle Begriffe durch, die nicht zu diesem Thema passen. </a:t>
            </a:r>
            <a:r>
              <a:rPr lang="de-DE" sz="1700" i="1" dirty="0" smtClean="0"/>
              <a:t>(2 Punkte)</a:t>
            </a:r>
            <a:endParaRPr lang="de-DE" sz="1700" dirty="0" smtClean="0"/>
          </a:p>
          <a:p>
            <a:pPr marL="342900" indent="-342900">
              <a:buFont typeface="+mj-lt"/>
              <a:buAutoNum type="arabicPeriod"/>
            </a:pPr>
            <a:r>
              <a:rPr lang="de-DE" sz="1700" dirty="0" smtClean="0"/>
              <a:t>Wähle 3-5 Begriffe als Oberbegriffe aus, die für das Thema passend sind. </a:t>
            </a:r>
            <a:r>
              <a:rPr lang="de-DE" sz="1700" i="1" dirty="0" smtClean="0"/>
              <a:t>(3 Punkte)</a:t>
            </a:r>
          </a:p>
          <a:p>
            <a:pPr marL="342900" indent="-342900">
              <a:buFont typeface="+mj-lt"/>
              <a:buAutoNum type="arabicPeriod"/>
            </a:pPr>
            <a:r>
              <a:rPr lang="de-DE" sz="1700" dirty="0" smtClean="0"/>
              <a:t>Erstelle eine </a:t>
            </a:r>
            <a:r>
              <a:rPr lang="de-DE" sz="1700" dirty="0" err="1" smtClean="0"/>
              <a:t>Mind-Map</a:t>
            </a:r>
            <a:r>
              <a:rPr lang="de-DE" sz="1700" dirty="0" smtClean="0"/>
              <a:t> oder eine Tabelle, in der du diesen Oberbegriffen die weiteren Begriffe aus der Tabelle zuordnest. </a:t>
            </a:r>
            <a:r>
              <a:rPr lang="de-DE" sz="1700" i="1" dirty="0" smtClean="0"/>
              <a:t>(4 Punkte)</a:t>
            </a:r>
          </a:p>
          <a:p>
            <a:pPr marL="342900" indent="-342900">
              <a:buFont typeface="+mj-lt"/>
              <a:buAutoNum type="arabicPeriod"/>
            </a:pPr>
            <a:r>
              <a:rPr lang="de-DE" sz="1700" dirty="0" smtClean="0"/>
              <a:t>Ergänze in einer anderen Farbe zehn weitere Begriffe, die du passend und sinnvoll findest. </a:t>
            </a:r>
            <a:r>
              <a:rPr lang="de-DE" sz="1700" i="1" dirty="0" smtClean="0"/>
              <a:t>(3 Punkte)</a:t>
            </a:r>
            <a:endParaRPr lang="de-DE" sz="1700" dirty="0" smtClean="0"/>
          </a:p>
          <a:p>
            <a:pPr marL="342900" indent="-342900">
              <a:buNone/>
            </a:pPr>
            <a:endParaRPr lang="de-DE" sz="1700" dirty="0" smtClean="0"/>
          </a:p>
          <a:p>
            <a:pPr>
              <a:buNone/>
            </a:pPr>
            <a:r>
              <a:rPr lang="de-DE" sz="1700" dirty="0" smtClean="0"/>
              <a:t>  </a:t>
            </a:r>
          </a:p>
          <a:p>
            <a:pPr>
              <a:buNone/>
            </a:pPr>
            <a:endParaRPr lang="de-DE" dirty="0" smtClean="0"/>
          </a:p>
          <a:p>
            <a:endParaRPr lang="de-DE"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Klassenarbeit </a:t>
            </a:r>
            <a:r>
              <a:rPr lang="de-DE" dirty="0" smtClean="0"/>
              <a:t>– </a:t>
            </a:r>
            <a:r>
              <a:rPr lang="de-DE" sz="2400" dirty="0" smtClean="0">
                <a:solidFill>
                  <a:schemeClr val="accent2">
                    <a:lumMod val="50000"/>
                  </a:schemeClr>
                </a:solidFill>
              </a:rPr>
              <a:t>Wissen strukturieren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43</a:t>
            </a:fld>
            <a:endParaRPr lang="de-DE"/>
          </a:p>
        </p:txBody>
      </p:sp>
      <p:sp>
        <p:nvSpPr>
          <p:cNvPr id="4" name="Inhaltsplatzhalter 3"/>
          <p:cNvSpPr>
            <a:spLocks noGrp="1"/>
          </p:cNvSpPr>
          <p:nvPr>
            <p:ph sz="quarter" idx="1"/>
          </p:nvPr>
        </p:nvSpPr>
        <p:spPr>
          <a:xfrm>
            <a:off x="539552" y="1556792"/>
            <a:ext cx="8352928" cy="3672408"/>
          </a:xfrm>
        </p:spPr>
        <p:txBody>
          <a:bodyPr>
            <a:noAutofit/>
          </a:bodyPr>
          <a:lstStyle/>
          <a:p>
            <a:pPr marL="342900" indent="-342900">
              <a:buNone/>
            </a:pPr>
            <a:endParaRPr lang="de-DE" sz="1700" dirty="0" smtClean="0"/>
          </a:p>
          <a:p>
            <a:pPr>
              <a:buNone/>
            </a:pPr>
            <a:r>
              <a:rPr lang="de-DE" sz="1700" dirty="0" smtClean="0"/>
              <a:t>  </a:t>
            </a:r>
          </a:p>
          <a:p>
            <a:pPr>
              <a:buNone/>
            </a:pPr>
            <a:endParaRPr lang="de-DE" dirty="0" smtClean="0"/>
          </a:p>
          <a:p>
            <a:endParaRPr lang="de-DE" dirty="0"/>
          </a:p>
        </p:txBody>
      </p:sp>
      <p:graphicFrame>
        <p:nvGraphicFramePr>
          <p:cNvPr id="5" name="Tabelle 4"/>
          <p:cNvGraphicFramePr>
            <a:graphicFrameLocks noGrp="1"/>
          </p:cNvGraphicFramePr>
          <p:nvPr/>
        </p:nvGraphicFramePr>
        <p:xfrm>
          <a:off x="323528" y="2060848"/>
          <a:ext cx="8568954" cy="2712720"/>
        </p:xfrm>
        <a:graphic>
          <a:graphicData uri="http://schemas.openxmlformats.org/drawingml/2006/table">
            <a:tbl>
              <a:tblPr firstRow="1" bandRow="1">
                <a:tableStyleId>{5C22544A-7EE6-4342-B048-85BDC9FD1C3A}</a:tableStyleId>
              </a:tblPr>
              <a:tblGrid>
                <a:gridCol w="1512170"/>
                <a:gridCol w="1296142"/>
                <a:gridCol w="1512168"/>
                <a:gridCol w="1392156"/>
                <a:gridCol w="1428159"/>
                <a:gridCol w="1428159"/>
              </a:tblGrid>
              <a:tr h="579120">
                <a:tc>
                  <a:txBody>
                    <a:bodyPr/>
                    <a:lstStyle/>
                    <a:p>
                      <a:pPr algn="ctr"/>
                      <a:r>
                        <a:rPr lang="de-DE" sz="1500" b="0" dirty="0" smtClean="0">
                          <a:solidFill>
                            <a:schemeClr val="tx2"/>
                          </a:solidFill>
                        </a:rPr>
                        <a:t>Kolonisation</a:t>
                      </a:r>
                      <a:endParaRPr lang="de-DE" sz="1500"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b="0" dirty="0" smtClean="0">
                          <a:solidFill>
                            <a:schemeClr val="tx2"/>
                          </a:solidFill>
                        </a:rPr>
                        <a:t>Mumien</a:t>
                      </a:r>
                      <a:endParaRPr lang="de-DE" sz="1500"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b="0" dirty="0" smtClean="0">
                          <a:solidFill>
                            <a:schemeClr val="tx2"/>
                          </a:solidFill>
                        </a:rPr>
                        <a:t>Vorbild</a:t>
                      </a:r>
                      <a:endParaRPr lang="de-DE" sz="1500"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b="0" dirty="0" smtClean="0">
                          <a:solidFill>
                            <a:schemeClr val="tx2"/>
                          </a:solidFill>
                        </a:rPr>
                        <a:t>Sportarten</a:t>
                      </a:r>
                      <a:r>
                        <a:rPr lang="de-DE" sz="1500" b="0" baseline="0" dirty="0" smtClean="0">
                          <a:solidFill>
                            <a:schemeClr val="tx2"/>
                          </a:solidFill>
                        </a:rPr>
                        <a:t>/Disziplinen</a:t>
                      </a:r>
                      <a:endParaRPr lang="de-DE" sz="1500"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b="0" dirty="0" smtClean="0">
                          <a:solidFill>
                            <a:schemeClr val="tx2"/>
                          </a:solidFill>
                        </a:rPr>
                        <a:t>Hilfe</a:t>
                      </a:r>
                      <a:r>
                        <a:rPr lang="de-DE" sz="1500" b="0" baseline="0" dirty="0" smtClean="0">
                          <a:solidFill>
                            <a:schemeClr val="tx2"/>
                          </a:solidFill>
                        </a:rPr>
                        <a:t> bei den Aufgaben des Lebens</a:t>
                      </a:r>
                      <a:endParaRPr lang="de-DE" sz="1500"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b="0" dirty="0" smtClean="0">
                          <a:solidFill>
                            <a:schemeClr val="tx2"/>
                          </a:solidFill>
                        </a:rPr>
                        <a:t>Perserkönig</a:t>
                      </a:r>
                      <a:endParaRPr lang="de-DE" sz="1500" b="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r>
              <a:tr h="579120">
                <a:tc>
                  <a:txBody>
                    <a:bodyPr/>
                    <a:lstStyle/>
                    <a:p>
                      <a:pPr algn="ctr"/>
                      <a:r>
                        <a:rPr lang="de-DE" sz="1500" dirty="0" smtClean="0">
                          <a:solidFill>
                            <a:schemeClr val="tx2"/>
                          </a:solidFill>
                        </a:rPr>
                        <a:t>Polis/Poleis</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Olympische</a:t>
                      </a:r>
                      <a:r>
                        <a:rPr lang="de-DE" sz="1500" baseline="0" dirty="0" smtClean="0">
                          <a:solidFill>
                            <a:schemeClr val="tx2"/>
                          </a:solidFill>
                        </a:rPr>
                        <a:t> Spiele</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Romulus und Remus</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ctr"/>
                      <a:r>
                        <a:rPr lang="de-DE" sz="1500" dirty="0" smtClean="0">
                          <a:solidFill>
                            <a:schemeClr val="tx2"/>
                          </a:solidFill>
                        </a:rPr>
                        <a:t>Heldensagen</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spartanische Erziehung</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Kampfesmut</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r h="579120">
                <a:tc>
                  <a:txBody>
                    <a:bodyPr/>
                    <a:lstStyle/>
                    <a:p>
                      <a:pPr algn="ctr"/>
                      <a:r>
                        <a:rPr lang="de-DE" sz="1500" dirty="0" smtClean="0">
                          <a:solidFill>
                            <a:schemeClr val="tx2"/>
                          </a:solidFill>
                        </a:rPr>
                        <a:t>Wagenrennen</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dirty="0" smtClean="0">
                          <a:solidFill>
                            <a:schemeClr val="tx2"/>
                          </a:solidFill>
                        </a:rPr>
                        <a:t>Odysseus</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dirty="0" smtClean="0">
                          <a:solidFill>
                            <a:schemeClr val="tx2"/>
                          </a:solidFill>
                        </a:rPr>
                        <a:t>Ackerland</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dirty="0" smtClean="0">
                          <a:solidFill>
                            <a:schemeClr val="tx2"/>
                          </a:solidFill>
                        </a:rPr>
                        <a:t>Monarchie</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dirty="0" smtClean="0">
                          <a:solidFill>
                            <a:schemeClr val="tx2"/>
                          </a:solidFill>
                        </a:rPr>
                        <a:t>Religion</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c>
                  <a:txBody>
                    <a:bodyPr/>
                    <a:lstStyle/>
                    <a:p>
                      <a:pPr algn="ctr"/>
                      <a:r>
                        <a:rPr lang="de-DE" sz="1500" dirty="0" smtClean="0">
                          <a:solidFill>
                            <a:schemeClr val="tx2"/>
                          </a:solidFill>
                        </a:rPr>
                        <a:t>Teilnehmer</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2">
                        <a:lumMod val="20000"/>
                        <a:lumOff val="80000"/>
                      </a:schemeClr>
                    </a:solidFill>
                  </a:tcPr>
                </a:tc>
              </a:tr>
              <a:tr h="579120">
                <a:tc>
                  <a:txBody>
                    <a:bodyPr/>
                    <a:lstStyle/>
                    <a:p>
                      <a:pPr algn="ctr"/>
                      <a:r>
                        <a:rPr lang="de-DE" sz="1500" dirty="0" smtClean="0">
                          <a:solidFill>
                            <a:schemeClr val="tx2"/>
                          </a:solidFill>
                        </a:rPr>
                        <a:t>Attika</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Verehrung der Götter</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Erklärung des menschlichen</a:t>
                      </a:r>
                      <a:r>
                        <a:rPr lang="de-DE" sz="1500" baseline="0" dirty="0" smtClean="0">
                          <a:solidFill>
                            <a:schemeClr val="tx2"/>
                          </a:solidFill>
                        </a:rPr>
                        <a:t> Lebens</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Zeus</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Siedlung</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lang="de-DE" sz="1500" dirty="0" smtClean="0">
                          <a:solidFill>
                            <a:schemeClr val="tx2"/>
                          </a:solidFill>
                        </a:rPr>
                        <a:t>Sieger</a:t>
                      </a:r>
                      <a:endParaRPr lang="de-DE" sz="1500"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712968" cy="1116360"/>
          </a:xfrm>
        </p:spPr>
        <p:txBody>
          <a:bodyPr>
            <a:normAutofit/>
          </a:bodyPr>
          <a:lstStyle/>
          <a:p>
            <a:r>
              <a:rPr lang="de-DE" dirty="0" smtClean="0"/>
              <a:t>Historisches Wissen strukturieren– </a:t>
            </a:r>
            <a:r>
              <a:rPr lang="de-DE" sz="2400" dirty="0" smtClean="0">
                <a:solidFill>
                  <a:schemeClr val="accent2">
                    <a:lumMod val="50000"/>
                  </a:schemeClr>
                </a:solidFill>
              </a:rPr>
              <a:t>Klassenarbeit - Schülerergebnisse</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44</a:t>
            </a:fld>
            <a:endParaRPr lang="de-DE"/>
          </a:p>
        </p:txBody>
      </p:sp>
      <p:pic>
        <p:nvPicPr>
          <p:cNvPr id="7" name="Picture 2" descr="C:\Users\Gerhild\Documents\Fachberater Inhalte\Didaktik\Erlernen-Üben\KA 6a 2 Kassandra.jpg"/>
          <p:cNvPicPr>
            <a:picLocks noChangeAspect="1" noChangeArrowheads="1"/>
          </p:cNvPicPr>
          <p:nvPr/>
        </p:nvPicPr>
        <p:blipFill>
          <a:blip r:embed="rId3" cstate="print">
            <a:lum bright="-30000" contrast="40000"/>
          </a:blip>
          <a:srcRect l="15909" b="17175"/>
          <a:stretch>
            <a:fillRect/>
          </a:stretch>
        </p:blipFill>
        <p:spPr bwMode="auto">
          <a:xfrm>
            <a:off x="1403648" y="1412776"/>
            <a:ext cx="6552728" cy="4693169"/>
          </a:xfrm>
          <a:prstGeom prst="rect">
            <a:avLst/>
          </a:prstGeom>
          <a:noFill/>
          <a:ln w="19050">
            <a:solidFill>
              <a:schemeClr val="accent1"/>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712968" cy="1116360"/>
          </a:xfrm>
        </p:spPr>
        <p:txBody>
          <a:bodyPr>
            <a:normAutofit/>
          </a:bodyPr>
          <a:lstStyle/>
          <a:p>
            <a:r>
              <a:rPr lang="de-DE" dirty="0" smtClean="0"/>
              <a:t>Historisches Wissen strukturieren– </a:t>
            </a:r>
            <a:r>
              <a:rPr lang="de-DE" sz="2400" dirty="0" smtClean="0">
                <a:solidFill>
                  <a:schemeClr val="accent2">
                    <a:lumMod val="50000"/>
                  </a:schemeClr>
                </a:solidFill>
              </a:rPr>
              <a:t>Klassenarbeit - Schülerergebnisse</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45</a:t>
            </a:fld>
            <a:endParaRPr lang="de-DE"/>
          </a:p>
        </p:txBody>
      </p:sp>
      <p:pic>
        <p:nvPicPr>
          <p:cNvPr id="5" name="Picture 2" descr="C:\Users\Gerhild\Documents\Fachberater Inhalte\Didaktik\Erlernen-Üben\KA 6a 2 Lino.jpg"/>
          <p:cNvPicPr>
            <a:picLocks noChangeAspect="1" noChangeArrowheads="1"/>
          </p:cNvPicPr>
          <p:nvPr/>
        </p:nvPicPr>
        <p:blipFill>
          <a:blip r:embed="rId3" cstate="print"/>
          <a:srcRect l="5221" t="10216" r="14496" b="4415"/>
          <a:stretch>
            <a:fillRect/>
          </a:stretch>
        </p:blipFill>
        <p:spPr bwMode="auto">
          <a:xfrm>
            <a:off x="1547663" y="1367770"/>
            <a:ext cx="6150999" cy="4869541"/>
          </a:xfrm>
          <a:prstGeom prst="rect">
            <a:avLst/>
          </a:prstGeom>
          <a:noFill/>
          <a:ln w="19050">
            <a:solidFill>
              <a:schemeClr val="accent1"/>
            </a:solid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52400"/>
            <a:ext cx="8712968" cy="1116360"/>
          </a:xfrm>
        </p:spPr>
        <p:txBody>
          <a:bodyPr>
            <a:normAutofit/>
          </a:bodyPr>
          <a:lstStyle/>
          <a:p>
            <a:r>
              <a:rPr lang="de-DE" dirty="0" smtClean="0"/>
              <a:t>Historisches Wissen strukturieren– </a:t>
            </a:r>
            <a:r>
              <a:rPr lang="de-DE" sz="2400" dirty="0" smtClean="0">
                <a:solidFill>
                  <a:schemeClr val="accent2">
                    <a:lumMod val="50000"/>
                  </a:schemeClr>
                </a:solidFill>
              </a:rPr>
              <a:t>Klassenarbeit - Schülerergebnisse</a:t>
            </a:r>
            <a:endParaRPr lang="de-DE" sz="2400" dirty="0">
              <a:solidFill>
                <a:schemeClr val="accent2">
                  <a:lumMod val="50000"/>
                </a:schemeClr>
              </a:solidFill>
            </a:endParaRPr>
          </a:p>
        </p:txBody>
      </p:sp>
      <p:sp>
        <p:nvSpPr>
          <p:cNvPr id="3" name="Foliennummernplatzhalter 2"/>
          <p:cNvSpPr>
            <a:spLocks noGrp="1"/>
          </p:cNvSpPr>
          <p:nvPr>
            <p:ph type="sldNum" sz="quarter" idx="12"/>
          </p:nvPr>
        </p:nvSpPr>
        <p:spPr/>
        <p:txBody>
          <a:bodyPr/>
          <a:lstStyle/>
          <a:p>
            <a:fld id="{40ECF528-BE4D-4C88-B8D8-D2E80299C3E5}" type="slidenum">
              <a:rPr lang="de-DE" smtClean="0"/>
              <a:pPr/>
              <a:t>46</a:t>
            </a:fld>
            <a:endParaRPr lang="de-DE"/>
          </a:p>
        </p:txBody>
      </p:sp>
      <p:pic>
        <p:nvPicPr>
          <p:cNvPr id="6" name="Picture 2" descr="C:\Users\Gerhild\Documents\Fachberater Inhalte\Didaktik\Erlernen-Üben\KA 6a 2 Jonas.jpg"/>
          <p:cNvPicPr>
            <a:picLocks noChangeAspect="1" noChangeArrowheads="1"/>
          </p:cNvPicPr>
          <p:nvPr/>
        </p:nvPicPr>
        <p:blipFill>
          <a:blip r:embed="rId3" cstate="print"/>
          <a:srcRect t="15715" b="28735"/>
          <a:stretch>
            <a:fillRect/>
          </a:stretch>
        </p:blipFill>
        <p:spPr bwMode="auto">
          <a:xfrm>
            <a:off x="1187624" y="1340768"/>
            <a:ext cx="6624736" cy="5060835"/>
          </a:xfrm>
          <a:prstGeom prst="rect">
            <a:avLst/>
          </a:prstGeom>
          <a:noFill/>
          <a:ln w="19050">
            <a:solidFill>
              <a:schemeClr val="accent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47</a:t>
            </a:fld>
            <a:endParaRPr lang="de-DE"/>
          </a:p>
        </p:txBody>
      </p:sp>
      <p:sp>
        <p:nvSpPr>
          <p:cNvPr id="2" name="Titel 1"/>
          <p:cNvSpPr>
            <a:spLocks noGrp="1"/>
          </p:cNvSpPr>
          <p:nvPr>
            <p:ph type="title" idx="4294967295"/>
          </p:nvPr>
        </p:nvSpPr>
        <p:spPr>
          <a:xfrm>
            <a:off x="251520" y="2708920"/>
            <a:ext cx="8642350" cy="1008063"/>
          </a:xfrm>
          <a:solidFill>
            <a:schemeClr val="bg2"/>
          </a:solidFill>
        </p:spPr>
        <p:txBody>
          <a:bodyPr anchor="ctr">
            <a:normAutofit/>
          </a:bodyPr>
          <a:lstStyle/>
          <a:p>
            <a:pPr algn="ctr"/>
            <a:r>
              <a:rPr lang="de-DE" b="1" dirty="0" smtClean="0">
                <a:solidFill>
                  <a:schemeClr val="accent1"/>
                </a:solidFill>
              </a:rPr>
              <a:t>Danke!</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52400"/>
            <a:ext cx="8435280" cy="972344"/>
          </a:xfrm>
        </p:spPr>
        <p:txBody>
          <a:bodyPr/>
          <a:lstStyle/>
          <a:p>
            <a:r>
              <a:rPr lang="de-DE" dirty="0" smtClean="0"/>
              <a:t>Sachkompetenz</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5</a:t>
            </a:fld>
            <a:endParaRPr lang="de-DE"/>
          </a:p>
        </p:txBody>
      </p:sp>
      <p:sp>
        <p:nvSpPr>
          <p:cNvPr id="6" name="Textfeld 5"/>
          <p:cNvSpPr txBox="1"/>
          <p:nvPr/>
        </p:nvSpPr>
        <p:spPr>
          <a:xfrm>
            <a:off x="251520" y="5877272"/>
            <a:ext cx="8712968" cy="400110"/>
          </a:xfrm>
          <a:prstGeom prst="rect">
            <a:avLst/>
          </a:prstGeom>
          <a:noFill/>
        </p:spPr>
        <p:txBody>
          <a:bodyPr wrap="square" rtlCol="0">
            <a:spAutoFit/>
          </a:bodyPr>
          <a:lstStyle/>
          <a:p>
            <a:pPr>
              <a:defRPr/>
            </a:pPr>
            <a:r>
              <a:rPr lang="de-DE" sz="1000" dirty="0" smtClean="0">
                <a:solidFill>
                  <a:schemeClr val="accent2">
                    <a:lumMod val="50000"/>
                  </a:schemeClr>
                </a:solidFill>
              </a:rPr>
              <a:t>Vgl. </a:t>
            </a:r>
            <a:r>
              <a:rPr lang="de-DE" sz="1000" dirty="0" err="1" smtClean="0">
                <a:solidFill>
                  <a:schemeClr val="accent2">
                    <a:lumMod val="50000"/>
                  </a:schemeClr>
                </a:solidFill>
              </a:rPr>
              <a:t>Sodian</a:t>
            </a:r>
            <a:r>
              <a:rPr lang="de-DE" sz="1000" dirty="0" smtClean="0">
                <a:solidFill>
                  <a:schemeClr val="accent2">
                    <a:lumMod val="50000"/>
                  </a:schemeClr>
                </a:solidFill>
              </a:rPr>
              <a:t>, Beate: Entwicklung begrifflichen Wissens. In: </a:t>
            </a:r>
            <a:r>
              <a:rPr lang="de-DE" sz="1000" dirty="0" err="1" smtClean="0">
                <a:solidFill>
                  <a:schemeClr val="accent2">
                    <a:lumMod val="50000"/>
                  </a:schemeClr>
                </a:solidFill>
              </a:rPr>
              <a:t>Oerter</a:t>
            </a:r>
            <a:r>
              <a:rPr lang="de-DE" sz="1000" dirty="0" smtClean="0">
                <a:solidFill>
                  <a:schemeClr val="accent2">
                    <a:lumMod val="50000"/>
                  </a:schemeClr>
                </a:solidFill>
              </a:rPr>
              <a:t>, Rolf / Montada, Leo (Hgg.): Entwicklungspsychologie. Weinheim, Basel, Berlin </a:t>
            </a:r>
            <a:r>
              <a:rPr lang="de-DE" sz="1000" baseline="30000" dirty="0" smtClean="0">
                <a:solidFill>
                  <a:schemeClr val="accent2">
                    <a:lumMod val="50000"/>
                  </a:schemeClr>
                </a:solidFill>
              </a:rPr>
              <a:t>5</a:t>
            </a:r>
            <a:r>
              <a:rPr lang="de-DE" sz="1000" dirty="0" smtClean="0">
                <a:solidFill>
                  <a:schemeClr val="accent2">
                    <a:lumMod val="50000"/>
                  </a:schemeClr>
                </a:solidFill>
              </a:rPr>
              <a:t>2002. S. 443-468. S. 443.</a:t>
            </a:r>
            <a:endParaRPr lang="de-DE" sz="1000" dirty="0">
              <a:solidFill>
                <a:schemeClr val="accent2">
                  <a:lumMod val="50000"/>
                </a:schemeClr>
              </a:solidFill>
            </a:endParaRPr>
          </a:p>
        </p:txBody>
      </p:sp>
      <p:sp>
        <p:nvSpPr>
          <p:cNvPr id="9" name="Inhaltsplatzhalter 8"/>
          <p:cNvSpPr>
            <a:spLocks noGrp="1"/>
          </p:cNvSpPr>
          <p:nvPr>
            <p:ph sz="quarter" idx="1"/>
          </p:nvPr>
        </p:nvSpPr>
        <p:spPr>
          <a:xfrm>
            <a:off x="251520" y="1196752"/>
            <a:ext cx="8712968" cy="4708981"/>
          </a:xfrm>
          <a:prstGeom prst="rect">
            <a:avLst/>
          </a:prstGeom>
        </p:spPr>
        <p:txBody>
          <a:bodyPr wrap="square">
            <a:spAutoFit/>
          </a:bodyPr>
          <a:lstStyle/>
          <a:p>
            <a:pPr marL="0" indent="0">
              <a:buNone/>
              <a:defRPr/>
            </a:pPr>
            <a:r>
              <a:rPr lang="de-DE" sz="2000" dirty="0" smtClean="0">
                <a:solidFill>
                  <a:schemeClr val="tx2"/>
                </a:solidFill>
                <a:latin typeface="+mn-lt"/>
              </a:rPr>
              <a:t>Begriffe ermöglichen „uns </a:t>
            </a:r>
            <a:r>
              <a:rPr lang="de-DE" sz="2000" dirty="0">
                <a:solidFill>
                  <a:schemeClr val="tx2"/>
                </a:solidFill>
                <a:latin typeface="+mn-lt"/>
              </a:rPr>
              <a:t>die Organisation unserer Erfahrungen und die Anwendung vorhandenen Wissens auf neue Situationen</a:t>
            </a:r>
            <a:r>
              <a:rPr lang="de-DE" sz="2000" dirty="0" smtClean="0">
                <a:solidFill>
                  <a:schemeClr val="tx2"/>
                </a:solidFill>
                <a:latin typeface="+mn-lt"/>
              </a:rPr>
              <a:t>“. Wir ordnen Informationen </a:t>
            </a:r>
            <a:r>
              <a:rPr lang="de-DE" sz="2000" dirty="0">
                <a:solidFill>
                  <a:schemeClr val="tx2"/>
                </a:solidFill>
                <a:latin typeface="+mn-lt"/>
              </a:rPr>
              <a:t>stets hierarchisch, d.h. dass wir </a:t>
            </a:r>
            <a:r>
              <a:rPr lang="de-DE" sz="2000" b="1" dirty="0">
                <a:solidFill>
                  <a:schemeClr val="accent2">
                    <a:lumMod val="50000"/>
                  </a:schemeClr>
                </a:solidFill>
                <a:latin typeface="+mn-lt"/>
              </a:rPr>
              <a:t>Einzelphänomene nicht additiv lernen</a:t>
            </a:r>
            <a:r>
              <a:rPr lang="de-DE" sz="2000" dirty="0">
                <a:solidFill>
                  <a:schemeClr val="tx2"/>
                </a:solidFill>
                <a:latin typeface="+mn-lt"/>
              </a:rPr>
              <a:t>, sondern sofort bereits vorhandenes Wissen auf diesen Einzelfall anwenden und die </a:t>
            </a:r>
            <a:r>
              <a:rPr lang="de-DE" sz="2000" b="1" dirty="0">
                <a:solidFill>
                  <a:schemeClr val="accent2">
                    <a:lumMod val="50000"/>
                  </a:schemeClr>
                </a:solidFill>
                <a:latin typeface="+mn-lt"/>
              </a:rPr>
              <a:t>Information in Strukturen verorten</a:t>
            </a:r>
            <a:r>
              <a:rPr lang="de-DE" sz="2000" dirty="0">
                <a:solidFill>
                  <a:schemeClr val="tx2"/>
                </a:solidFill>
                <a:latin typeface="+mn-lt"/>
              </a:rPr>
              <a:t>. So können wir bei der Information, dass „Larry“ ein Hund sei, sofort und ohne den Hund tatsächlich gesehen zu haben, erschließen, „dass er ein Fell hat, vier Beine hat, bellen kann, wahrscheinlich in einer Familie lebt usw.“  </a:t>
            </a:r>
            <a:r>
              <a:rPr lang="de-DE" sz="2000" dirty="0" smtClean="0">
                <a:solidFill>
                  <a:schemeClr val="tx2"/>
                </a:solidFill>
                <a:latin typeface="+mn-lt"/>
              </a:rPr>
              <a:t>Oder wir können bei der Information, dass 1848/49 eine Revolution war, erschließen, </a:t>
            </a:r>
            <a:r>
              <a:rPr lang="de-DE" sz="2000" dirty="0" smtClean="0">
                <a:solidFill>
                  <a:schemeClr val="tx2"/>
                </a:solidFill>
              </a:rPr>
              <a:t>dass politische und gesellschaftliche Strukturen umgestaltet werden sollten, verschiedene Trägergruppen an dem Prozess beteiligt waren, vermutlich Gewalt angewendet wurde, usw. Das funktioniert aber nur, wenn wir die Wörter Hund und Revolution als </a:t>
            </a:r>
            <a:r>
              <a:rPr lang="de-DE" sz="2000" b="1" dirty="0" smtClean="0">
                <a:solidFill>
                  <a:schemeClr val="accent2">
                    <a:lumMod val="50000"/>
                  </a:schemeClr>
                </a:solidFill>
              </a:rPr>
              <a:t>Begriffe mit diesen Merkmalen kennen</a:t>
            </a:r>
            <a:r>
              <a:rPr lang="de-DE" sz="2000" dirty="0" smtClean="0">
                <a:solidFill>
                  <a:schemeClr val="tx2"/>
                </a:solidFill>
              </a:rPr>
              <a:t>.</a:t>
            </a:r>
            <a:endParaRPr lang="de-DE" sz="2000" dirty="0">
              <a:solidFill>
                <a:schemeClr val="tx2"/>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229600" cy="972344"/>
          </a:xfrm>
        </p:spPr>
        <p:txBody>
          <a:bodyPr/>
          <a:lstStyle/>
          <a:p>
            <a:r>
              <a:rPr lang="de-DE" dirty="0" smtClean="0"/>
              <a:t>Sachkompetenz</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6</a:t>
            </a:fld>
            <a:endParaRPr lang="de-DE"/>
          </a:p>
        </p:txBody>
      </p:sp>
      <p:sp>
        <p:nvSpPr>
          <p:cNvPr id="6" name="Textfeld 5"/>
          <p:cNvSpPr txBox="1"/>
          <p:nvPr/>
        </p:nvSpPr>
        <p:spPr>
          <a:xfrm>
            <a:off x="395536" y="5949280"/>
            <a:ext cx="8496944" cy="430887"/>
          </a:xfrm>
          <a:prstGeom prst="rect">
            <a:avLst/>
          </a:prstGeom>
          <a:noFill/>
        </p:spPr>
        <p:txBody>
          <a:bodyPr wrap="square" rtlCol="0">
            <a:spAutoFit/>
          </a:bodyPr>
          <a:lstStyle/>
          <a:p>
            <a:pPr>
              <a:defRPr/>
            </a:pPr>
            <a:r>
              <a:rPr lang="de-DE" sz="1100" dirty="0" smtClean="0">
                <a:solidFill>
                  <a:schemeClr val="accent2">
                    <a:lumMod val="50000"/>
                  </a:schemeClr>
                </a:solidFill>
              </a:rPr>
              <a:t>Schreiber, Waltraud/Körber, Andreas/Schöner, Alexander (Hgg.): Kompetenzen historischen Denkens. Ein Strukturmodell als Beitrag zur Kompetenzorientierung in der Geschichtsdidaktik. </a:t>
            </a:r>
            <a:r>
              <a:rPr lang="de-DE" sz="1100" dirty="0" err="1" smtClean="0">
                <a:solidFill>
                  <a:schemeClr val="accent2">
                    <a:lumMod val="50000"/>
                  </a:schemeClr>
                </a:solidFill>
              </a:rPr>
              <a:t>Neuried</a:t>
            </a:r>
            <a:r>
              <a:rPr lang="de-DE" sz="1100" dirty="0" smtClean="0">
                <a:solidFill>
                  <a:schemeClr val="accent2">
                    <a:lumMod val="50000"/>
                  </a:schemeClr>
                </a:solidFill>
              </a:rPr>
              <a:t> 2007. S. 265-314. S 265.</a:t>
            </a:r>
            <a:endParaRPr lang="de-DE" sz="1100" dirty="0">
              <a:solidFill>
                <a:schemeClr val="accent2">
                  <a:lumMod val="50000"/>
                </a:schemeClr>
              </a:solidFill>
            </a:endParaRPr>
          </a:p>
        </p:txBody>
      </p:sp>
      <p:sp>
        <p:nvSpPr>
          <p:cNvPr id="9" name="Inhaltsplatzhalter 8"/>
          <p:cNvSpPr>
            <a:spLocks noGrp="1"/>
          </p:cNvSpPr>
          <p:nvPr>
            <p:ph sz="quarter" idx="1"/>
          </p:nvPr>
        </p:nvSpPr>
        <p:spPr>
          <a:xfrm>
            <a:off x="395536" y="1556792"/>
            <a:ext cx="8497191" cy="3554819"/>
          </a:xfrm>
          <a:prstGeom prst="rect">
            <a:avLst/>
          </a:prstGeom>
        </p:spPr>
        <p:txBody>
          <a:bodyPr wrap="square">
            <a:spAutoFit/>
          </a:bodyPr>
          <a:lstStyle/>
          <a:p>
            <a:pPr marL="0" indent="0">
              <a:buNone/>
              <a:defRPr/>
            </a:pPr>
            <a:r>
              <a:rPr lang="de-DE" sz="2000" dirty="0" smtClean="0">
                <a:solidFill>
                  <a:schemeClr val="tx2"/>
                </a:solidFill>
              </a:rPr>
              <a:t>Sachkompetenz meint also nicht die „Beherrschung deklarativen Daten- und Faktenwissens über Vergangenes“. </a:t>
            </a:r>
          </a:p>
          <a:p>
            <a:pPr marL="0" indent="0">
              <a:spcBef>
                <a:spcPts val="0"/>
              </a:spcBef>
              <a:buNone/>
              <a:defRPr/>
            </a:pPr>
            <a:r>
              <a:rPr lang="de-DE" sz="2000" dirty="0" smtClean="0">
                <a:solidFill>
                  <a:schemeClr val="tx2"/>
                </a:solidFill>
              </a:rPr>
              <a:t>Unter Sachkompetenz wird die „Fähigkeit, Fertigkeit und Bereitschaft [verstanden], die Domäne des Historischen mit dafür entwickelten bzw. adaptierten Begriffen zu erschließen […] und zu strukturieren“. Auf diesem Wege lassen sich Einzelphänomene verorten, Gemeinsamkeiten und Unterschiede erkennen oder Entwicklungslinien verfolgen. Außerdem ist Sachkompetenz, d.h. Begriffswissen und Wissen über Strukturen, notwendig, um innerhalb der Domäne des Historischen kommunizieren zu können.</a:t>
            </a:r>
            <a:endParaRPr lang="de-DE" sz="2000" dirty="0">
              <a:solidFill>
                <a:schemeClr val="tx2"/>
              </a:solidFill>
            </a:endParaRPr>
          </a:p>
        </p:txBody>
      </p:sp>
      <p:grpSp>
        <p:nvGrpSpPr>
          <p:cNvPr id="11" name="Gruppieren 10"/>
          <p:cNvGrpSpPr/>
          <p:nvPr/>
        </p:nvGrpSpPr>
        <p:grpSpPr>
          <a:xfrm>
            <a:off x="467544" y="4437112"/>
            <a:ext cx="8067692" cy="1584175"/>
            <a:chOff x="467544" y="4437112"/>
            <a:chExt cx="8067692" cy="1584175"/>
          </a:xfrm>
        </p:grpSpPr>
        <p:sp>
          <p:nvSpPr>
            <p:cNvPr id="8" name="Abgerundetes Rechteck 7"/>
            <p:cNvSpPr/>
            <p:nvPr/>
          </p:nvSpPr>
          <p:spPr>
            <a:xfrm>
              <a:off x="467544" y="4437112"/>
              <a:ext cx="8067692" cy="158417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611560" y="4581128"/>
              <a:ext cx="7920880" cy="1323439"/>
            </a:xfrm>
            <a:prstGeom prst="rect">
              <a:avLst/>
            </a:prstGeom>
            <a:noFill/>
          </p:spPr>
          <p:txBody>
            <a:bodyPr wrap="square" rtlCol="0">
              <a:spAutoFit/>
            </a:bodyPr>
            <a:lstStyle/>
            <a:p>
              <a:pPr lvl="0">
                <a:buFont typeface="Arial" pitchFamily="34" charset="0"/>
                <a:buNone/>
              </a:pPr>
              <a:r>
                <a:rPr lang="de-DE" sz="1600" b="1" dirty="0" smtClean="0">
                  <a:solidFill>
                    <a:schemeClr val="accent2">
                      <a:lumMod val="50000"/>
                    </a:schemeClr>
                  </a:solidFill>
                </a:rPr>
                <a:t>Weitere Informationen zur Sachkompetenz</a:t>
              </a:r>
              <a:r>
                <a:rPr lang="de-DE" sz="1600" dirty="0" smtClean="0">
                  <a:solidFill>
                    <a:schemeClr val="accent2">
                      <a:lumMod val="50000"/>
                    </a:schemeClr>
                  </a:solidFill>
                </a:rPr>
                <a:t>:</a:t>
              </a:r>
            </a:p>
            <a:p>
              <a:pPr lvl="0">
                <a:buFont typeface="Arial" pitchFamily="34" charset="0"/>
                <a:buNone/>
              </a:pPr>
              <a:r>
                <a:rPr lang="de-DE" sz="1600" dirty="0" smtClean="0">
                  <a:solidFill>
                    <a:schemeClr val="accent2">
                      <a:lumMod val="50000"/>
                    </a:schemeClr>
                  </a:solidFill>
                </a:rPr>
                <a:t>http://lehrerfortbildung-bw.de/faecher/geschichte/gym/fb4/3_darstellen/ (</a:t>
              </a:r>
              <a:r>
                <a:rPr lang="de-DE" sz="1600" dirty="0" smtClean="0">
                  <a:solidFill>
                    <a:schemeClr val="accent2">
                      <a:lumMod val="50000"/>
                    </a:schemeClr>
                  </a:solidFill>
                  <a:sym typeface="Wingdings" pitchFamily="2" charset="2"/>
                </a:rPr>
                <a:t>Aufgabentypus: Darstellen)</a:t>
              </a:r>
            </a:p>
            <a:p>
              <a:pPr lvl="0"/>
              <a:r>
                <a:rPr lang="de-DE" sz="1600" dirty="0" smtClean="0">
                  <a:solidFill>
                    <a:schemeClr val="accent2">
                      <a:lumMod val="50000"/>
                    </a:schemeClr>
                  </a:solidFill>
                  <a:sym typeface="Wingdings" pitchFamily="2" charset="2"/>
                </a:rPr>
                <a:t>oder</a:t>
              </a:r>
            </a:p>
            <a:p>
              <a:pPr lvl="0"/>
              <a:r>
                <a:rPr lang="de-DE" sz="1600" dirty="0" smtClean="0">
                  <a:solidFill>
                    <a:schemeClr val="accent2">
                      <a:lumMod val="50000"/>
                    </a:schemeClr>
                  </a:solidFill>
                </a:rPr>
                <a:t>http://lehrerfortbildung-bw.de/faecher/geschichte/gym/fb5/training/sach/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7</a:t>
            </a:fld>
            <a:endParaRPr lang="de-DE"/>
          </a:p>
        </p:txBody>
      </p:sp>
      <p:sp>
        <p:nvSpPr>
          <p:cNvPr id="7" name="Titel 1"/>
          <p:cNvSpPr>
            <a:spLocks noGrp="1"/>
          </p:cNvSpPr>
          <p:nvPr>
            <p:ph type="title"/>
          </p:nvPr>
        </p:nvSpPr>
        <p:spPr>
          <a:xfrm>
            <a:off x="395536" y="116632"/>
            <a:ext cx="8579296" cy="990600"/>
          </a:xfrm>
        </p:spPr>
        <p:txBody>
          <a:bodyPr>
            <a:normAutofit/>
          </a:bodyPr>
          <a:lstStyle/>
          <a:p>
            <a:r>
              <a:rPr lang="de-DE" dirty="0" smtClean="0"/>
              <a:t>Differenzierung und Individualisierung</a:t>
            </a:r>
            <a:endParaRPr lang="de-DE" dirty="0"/>
          </a:p>
        </p:txBody>
      </p:sp>
      <p:sp>
        <p:nvSpPr>
          <p:cNvPr id="5" name="Inhaltsplatzhalter 4"/>
          <p:cNvSpPr>
            <a:spLocks noGrp="1"/>
          </p:cNvSpPr>
          <p:nvPr>
            <p:ph sz="quarter" idx="1"/>
          </p:nvPr>
        </p:nvSpPr>
        <p:spPr>
          <a:xfrm>
            <a:off x="467544" y="1196752"/>
            <a:ext cx="8435280" cy="4937760"/>
          </a:xfrm>
        </p:spPr>
        <p:txBody>
          <a:bodyPr>
            <a:noAutofit/>
          </a:bodyPr>
          <a:lstStyle/>
          <a:p>
            <a:pPr marL="0" indent="0">
              <a:spcBef>
                <a:spcPts val="0"/>
              </a:spcBef>
              <a:buNone/>
            </a:pPr>
            <a:r>
              <a:rPr lang="de-DE" sz="2000" dirty="0" smtClean="0"/>
              <a:t>Der Unterricht berücksichtigt individuell verschiedene Lernvoraussetzungen und Lerndispositionen, z. B.</a:t>
            </a:r>
          </a:p>
          <a:p>
            <a:pPr>
              <a:spcBef>
                <a:spcPts val="300"/>
              </a:spcBef>
            </a:pPr>
            <a:r>
              <a:rPr lang="de-DE" sz="2000" dirty="0" smtClean="0"/>
              <a:t>Interesse / Motivation</a:t>
            </a:r>
          </a:p>
          <a:p>
            <a:pPr>
              <a:spcBef>
                <a:spcPts val="300"/>
              </a:spcBef>
            </a:pPr>
            <a:r>
              <a:rPr lang="de-DE" sz="2000" dirty="0" smtClean="0"/>
              <a:t>Leistungsvermögen / -niveau</a:t>
            </a:r>
          </a:p>
          <a:p>
            <a:pPr>
              <a:spcBef>
                <a:spcPts val="300"/>
              </a:spcBef>
              <a:spcAft>
                <a:spcPts val="1200"/>
              </a:spcAft>
            </a:pPr>
            <a:r>
              <a:rPr lang="de-DE" sz="2000" dirty="0" smtClean="0"/>
              <a:t>Grad der Selbständigkeit,</a:t>
            </a:r>
          </a:p>
          <a:p>
            <a:pPr marL="0" indent="0">
              <a:buNone/>
            </a:pPr>
            <a:r>
              <a:rPr lang="de-DE" sz="2000" dirty="0" smtClean="0"/>
              <a:t>und passt Lernarrangements / Aufgaben daran an, z.B. durch differenzierte Gestaltung von</a:t>
            </a:r>
          </a:p>
          <a:p>
            <a:pPr>
              <a:spcBef>
                <a:spcPts val="300"/>
              </a:spcBef>
            </a:pPr>
            <a:r>
              <a:rPr lang="de-DE" sz="2000" dirty="0" smtClean="0"/>
              <a:t>Lerninhalten</a:t>
            </a:r>
          </a:p>
          <a:p>
            <a:pPr>
              <a:spcBef>
                <a:spcPts val="300"/>
              </a:spcBef>
            </a:pPr>
            <a:r>
              <a:rPr lang="de-DE" sz="2000" dirty="0" smtClean="0"/>
              <a:t>Lernwegen</a:t>
            </a:r>
          </a:p>
          <a:p>
            <a:pPr>
              <a:spcBef>
                <a:spcPts val="300"/>
              </a:spcBef>
            </a:pPr>
            <a:r>
              <a:rPr lang="de-DE" sz="2000" dirty="0" smtClean="0"/>
              <a:t>Arbeitsmenge</a:t>
            </a:r>
          </a:p>
          <a:p>
            <a:pPr>
              <a:spcBef>
                <a:spcPts val="300"/>
              </a:spcBef>
            </a:pPr>
            <a:r>
              <a:rPr lang="de-DE" sz="2000" dirty="0" smtClean="0"/>
              <a:t>Lerntempo</a:t>
            </a:r>
          </a:p>
          <a:p>
            <a:pPr>
              <a:spcBef>
                <a:spcPts val="300"/>
              </a:spcBef>
            </a:pPr>
            <a:r>
              <a:rPr lang="de-DE" sz="2000" dirty="0" smtClean="0"/>
              <a:t>Lernhilfen</a:t>
            </a:r>
          </a:p>
          <a:p>
            <a:pPr>
              <a:spcBef>
                <a:spcPts val="300"/>
              </a:spcBef>
            </a:pPr>
            <a:r>
              <a:rPr lang="de-DE" sz="2000" dirty="0" smtClean="0"/>
              <a:t>Sozialformen</a:t>
            </a:r>
          </a:p>
          <a:p>
            <a:pPr>
              <a:spcBef>
                <a:spcPts val="300"/>
              </a:spcBef>
            </a:pPr>
            <a:r>
              <a:rPr lang="de-DE" sz="2000" dirty="0" smtClean="0"/>
              <a:t>Lernorten</a:t>
            </a:r>
          </a:p>
          <a:p>
            <a:endParaRPr lang="de-DE"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8</a:t>
            </a:fld>
            <a:endParaRPr lang="de-DE"/>
          </a:p>
        </p:txBody>
      </p:sp>
      <p:sp>
        <p:nvSpPr>
          <p:cNvPr id="7" name="Titel 1"/>
          <p:cNvSpPr>
            <a:spLocks noGrp="1"/>
          </p:cNvSpPr>
          <p:nvPr>
            <p:ph type="title"/>
          </p:nvPr>
        </p:nvSpPr>
        <p:spPr>
          <a:xfrm>
            <a:off x="395536" y="116632"/>
            <a:ext cx="8579296" cy="990600"/>
          </a:xfrm>
        </p:spPr>
        <p:txBody>
          <a:bodyPr>
            <a:normAutofit/>
          </a:bodyPr>
          <a:lstStyle/>
          <a:p>
            <a:r>
              <a:rPr lang="de-DE" dirty="0" smtClean="0"/>
              <a:t>Differenzierung und Individualisierung</a:t>
            </a:r>
            <a:endParaRPr lang="de-DE" dirty="0"/>
          </a:p>
        </p:txBody>
      </p:sp>
      <p:sp>
        <p:nvSpPr>
          <p:cNvPr id="6" name="Inhaltsplatzhalter 4"/>
          <p:cNvSpPr txBox="1">
            <a:spLocks/>
          </p:cNvSpPr>
          <p:nvPr/>
        </p:nvSpPr>
        <p:spPr>
          <a:xfrm>
            <a:off x="467544" y="1196752"/>
            <a:ext cx="8424936" cy="5040560"/>
          </a:xfrm>
          <a:prstGeom prst="rect">
            <a:avLst/>
          </a:prstGeom>
        </p:spPr>
        <p:txBody>
          <a:bodyPr vert="horz">
            <a:noAutofit/>
          </a:bodyPr>
          <a:lstStyle/>
          <a:p>
            <a:pPr marL="268288" lvl="1" indent="-268288">
              <a:spcAft>
                <a:spcPts val="1200"/>
              </a:spcAft>
              <a:buClr>
                <a:schemeClr val="accent2"/>
              </a:buClr>
              <a:buSzPct val="76000"/>
              <a:buFont typeface="+mj-lt"/>
              <a:buAutoNum type="arabicPeriod"/>
              <a:defRPr/>
            </a:pPr>
            <a:r>
              <a:rPr lang="de-DE" sz="2000" dirty="0" smtClean="0">
                <a:solidFill>
                  <a:schemeClr val="tx2"/>
                </a:solidFill>
                <a:latin typeface="+mj-lt"/>
              </a:rPr>
              <a:t>Unterrichtsarrangements / Aufgaben müssen das Gebot der Passung erfüllen.</a:t>
            </a:r>
          </a:p>
          <a:p>
            <a:pPr marL="268288" lvl="1" indent="-268288">
              <a:spcAft>
                <a:spcPts val="1200"/>
              </a:spcAft>
              <a:buClr>
                <a:schemeClr val="accent2"/>
              </a:buClr>
              <a:buSzPct val="76000"/>
              <a:buFont typeface="+mj-lt"/>
              <a:buAutoNum type="arabicPeriod"/>
              <a:defRPr/>
            </a:pPr>
            <a:r>
              <a:rPr lang="de-DE" sz="2000" dirty="0" smtClean="0">
                <a:solidFill>
                  <a:schemeClr val="tx2"/>
                </a:solidFill>
                <a:latin typeface="+mj-lt"/>
              </a:rPr>
              <a:t>Selbständigkeit des Lerners ist das Ziel, muss aber nicht zwingend immer die passende </a:t>
            </a:r>
            <a:r>
              <a:rPr lang="de-DE" sz="2000" dirty="0" err="1" smtClean="0">
                <a:solidFill>
                  <a:schemeClr val="tx2"/>
                </a:solidFill>
                <a:latin typeface="+mj-lt"/>
              </a:rPr>
              <a:t>Lernform</a:t>
            </a:r>
            <a:r>
              <a:rPr lang="de-DE" sz="2000" dirty="0" smtClean="0">
                <a:solidFill>
                  <a:schemeClr val="tx2"/>
                </a:solidFill>
                <a:latin typeface="+mj-lt"/>
              </a:rPr>
              <a:t> sein.</a:t>
            </a:r>
          </a:p>
          <a:p>
            <a:pPr marL="268288" lvl="1" indent="-268288">
              <a:spcAft>
                <a:spcPts val="1200"/>
              </a:spcAft>
              <a:buClr>
                <a:schemeClr val="accent2"/>
              </a:buClr>
              <a:buSzPct val="76000"/>
              <a:buFont typeface="+mj-lt"/>
              <a:buAutoNum type="arabicPeriod"/>
              <a:defRPr/>
            </a:pPr>
            <a:r>
              <a:rPr lang="de-DE" sz="2000" dirty="0" smtClean="0">
                <a:solidFill>
                  <a:schemeClr val="tx2"/>
                </a:solidFill>
                <a:latin typeface="+mj-lt"/>
              </a:rPr>
              <a:t>Aufgaben können, müssen aber nicht zwingend differenzierte Niveaus, Lernwege etc. ausweisen, sondern</a:t>
            </a:r>
          </a:p>
          <a:p>
            <a:pPr marL="268288" lvl="1" indent="-268288">
              <a:spcAft>
                <a:spcPts val="1200"/>
              </a:spcAft>
              <a:buClr>
                <a:schemeClr val="accent2"/>
              </a:buClr>
              <a:buSzPct val="76000"/>
              <a:buFont typeface="+mj-lt"/>
              <a:buAutoNum type="arabicPeriod"/>
              <a:defRPr/>
            </a:pPr>
            <a:r>
              <a:rPr lang="de-DE" sz="2000" dirty="0" smtClean="0">
                <a:solidFill>
                  <a:schemeClr val="tx2"/>
                </a:solidFill>
                <a:latin typeface="+mj-lt"/>
              </a:rPr>
              <a:t>können so formuliert sein, dass jeder Lerner sie nach seinen Bedürfnissen und seinem Lernstand bearbeiten kann.</a:t>
            </a:r>
          </a:p>
          <a:p>
            <a:pPr marL="268288" lvl="1" indent="-268288">
              <a:spcAft>
                <a:spcPts val="1200"/>
              </a:spcAft>
              <a:buClr>
                <a:schemeClr val="accent2"/>
              </a:buClr>
              <a:buSzPct val="76000"/>
              <a:buFont typeface="+mj-lt"/>
              <a:buAutoNum type="arabicPeriod"/>
              <a:defRPr/>
            </a:pPr>
            <a:r>
              <a:rPr lang="de-DE" sz="2000" dirty="0" smtClean="0">
                <a:solidFill>
                  <a:schemeClr val="tx2"/>
                </a:solidFill>
                <a:latin typeface="+mj-lt"/>
              </a:rPr>
              <a:t>Lehrer müssen auf unterschiedliche Er- und Verarbeitungsmodi vorbereitet sein.</a:t>
            </a:r>
          </a:p>
          <a:p>
            <a:pPr marL="268288" lvl="1" indent="-268288">
              <a:spcAft>
                <a:spcPts val="1200"/>
              </a:spcAft>
              <a:buClr>
                <a:schemeClr val="accent2"/>
              </a:buClr>
              <a:buSzPct val="76000"/>
              <a:buFont typeface="+mj-lt"/>
              <a:buAutoNum type="arabicPeriod"/>
              <a:defRPr/>
            </a:pPr>
            <a:r>
              <a:rPr lang="de-DE" sz="2000" dirty="0" smtClean="0">
                <a:solidFill>
                  <a:schemeClr val="tx2"/>
                </a:solidFill>
                <a:latin typeface="+mj-lt"/>
              </a:rPr>
              <a:t>Lehrer müssen den Lernstand der </a:t>
            </a:r>
            <a:r>
              <a:rPr lang="de-DE" sz="2000" dirty="0" err="1" smtClean="0">
                <a:solidFill>
                  <a:schemeClr val="tx2"/>
                </a:solidFill>
                <a:latin typeface="+mj-lt"/>
              </a:rPr>
              <a:t>SuS</a:t>
            </a:r>
            <a:r>
              <a:rPr lang="de-DE" sz="2000" dirty="0" smtClean="0">
                <a:solidFill>
                  <a:schemeClr val="tx2"/>
                </a:solidFill>
                <a:latin typeface="+mj-lt"/>
              </a:rPr>
              <a:t> kennen und Unterrichtsarrangement und Aufgaben darauf abstimmen.</a:t>
            </a:r>
          </a:p>
          <a:p>
            <a:pPr marL="268288" lvl="1" indent="-268288">
              <a:spcAft>
                <a:spcPts val="1200"/>
              </a:spcAft>
              <a:buClr>
                <a:schemeClr val="accent2"/>
              </a:buClr>
              <a:buSzPct val="76000"/>
              <a:buFont typeface="+mj-lt"/>
              <a:buAutoNum type="arabicPeriod"/>
              <a:defRPr/>
            </a:pPr>
            <a:r>
              <a:rPr lang="de-DE" sz="2000" dirty="0" smtClean="0">
                <a:solidFill>
                  <a:schemeClr val="tx2"/>
                </a:solidFill>
                <a:latin typeface="+mj-lt"/>
              </a:rPr>
              <a:t>Aufgaben müssen immer den Lernfortschritt unterstützen.</a:t>
            </a:r>
          </a:p>
          <a:p>
            <a:pPr marL="265113" lvl="1" indent="-265113">
              <a:spcAft>
                <a:spcPts val="400"/>
              </a:spcAft>
              <a:buClr>
                <a:schemeClr val="accent2"/>
              </a:buClr>
              <a:buSzPct val="76000"/>
              <a:buFont typeface="Wingdings 3"/>
              <a:buChar char=""/>
              <a:defRPr/>
            </a:pPr>
            <a:endParaRPr lang="de-DE" sz="2000" dirty="0" smtClean="0">
              <a:solidFill>
                <a:schemeClr val="tx2"/>
              </a:solidFill>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9</a:t>
            </a:fld>
            <a:endParaRPr lang="de-DE"/>
          </a:p>
        </p:txBody>
      </p:sp>
      <p:sp>
        <p:nvSpPr>
          <p:cNvPr id="4" name="Inhaltsplatzhalter 3"/>
          <p:cNvSpPr>
            <a:spLocks noGrp="1"/>
          </p:cNvSpPr>
          <p:nvPr>
            <p:ph sz="quarter" idx="1"/>
          </p:nvPr>
        </p:nvSpPr>
        <p:spPr>
          <a:xfrm>
            <a:off x="467544" y="1844824"/>
            <a:ext cx="8229600" cy="2808312"/>
          </a:xfrm>
          <a:ln w="19050">
            <a:solidFill>
              <a:schemeClr val="accent2"/>
            </a:solidFill>
          </a:ln>
        </p:spPr>
        <p:txBody>
          <a:bodyPr/>
          <a:lstStyle/>
          <a:p>
            <a:pPr marL="0" indent="0">
              <a:spcBef>
                <a:spcPts val="0"/>
              </a:spcBef>
              <a:buNone/>
            </a:pPr>
            <a:r>
              <a:rPr lang="de-DE" sz="2000" b="1" dirty="0" smtClean="0">
                <a:solidFill>
                  <a:schemeClr val="accent1"/>
                </a:solidFill>
              </a:rPr>
              <a:t>Individualisierung:</a:t>
            </a:r>
          </a:p>
          <a:p>
            <a:pPr marL="179388" indent="-179388">
              <a:spcBef>
                <a:spcPts val="0"/>
              </a:spcBef>
            </a:pPr>
            <a:r>
              <a:rPr lang="de-DE" sz="2000" dirty="0" smtClean="0">
                <a:solidFill>
                  <a:schemeClr val="accent1"/>
                </a:solidFill>
              </a:rPr>
              <a:t>Passung Lernangebot-individueller Lerner auf der Basis diagnostizierter Lernstände</a:t>
            </a:r>
          </a:p>
          <a:p>
            <a:pPr marL="179388" indent="-179388">
              <a:spcBef>
                <a:spcPts val="0"/>
              </a:spcBef>
            </a:pPr>
            <a:r>
              <a:rPr lang="de-DE" sz="2000" dirty="0" smtClean="0">
                <a:solidFill>
                  <a:schemeClr val="accent1"/>
                </a:solidFill>
              </a:rPr>
              <a:t>systematisches Vorgehen</a:t>
            </a:r>
          </a:p>
          <a:p>
            <a:pPr marL="0" indent="0">
              <a:spcBef>
                <a:spcPts val="1200"/>
              </a:spcBef>
              <a:buNone/>
            </a:pPr>
            <a:r>
              <a:rPr lang="de-DE" sz="2000" b="1" dirty="0" smtClean="0">
                <a:solidFill>
                  <a:schemeClr val="accent1"/>
                </a:solidFill>
              </a:rPr>
              <a:t>Differenzierung:</a:t>
            </a:r>
          </a:p>
          <a:p>
            <a:pPr marL="179388" indent="-179388">
              <a:spcBef>
                <a:spcPts val="0"/>
              </a:spcBef>
            </a:pPr>
            <a:r>
              <a:rPr lang="de-DE" sz="2000" dirty="0" smtClean="0">
                <a:solidFill>
                  <a:schemeClr val="accent1"/>
                </a:solidFill>
              </a:rPr>
              <a:t>gruppenspezifische Passung des Lernangebots auf der Basis diagnostizierter Lernstände</a:t>
            </a:r>
          </a:p>
          <a:p>
            <a:pPr marL="179388" indent="-179388">
              <a:spcBef>
                <a:spcPts val="0"/>
              </a:spcBef>
            </a:pPr>
            <a:r>
              <a:rPr lang="de-DE" sz="2000" dirty="0" smtClean="0">
                <a:solidFill>
                  <a:schemeClr val="accent1"/>
                </a:solidFill>
              </a:rPr>
              <a:t>systematisches Vorgehen</a:t>
            </a:r>
          </a:p>
          <a:p>
            <a:endParaRPr lang="de-DE" sz="2800" dirty="0" smtClean="0">
              <a:solidFill>
                <a:srgbClr val="FF0000"/>
              </a:solidFill>
            </a:endParaRPr>
          </a:p>
          <a:p>
            <a:pPr marL="88900" indent="-88900">
              <a:spcAft>
                <a:spcPts val="600"/>
              </a:spcAft>
              <a:buFont typeface="Arial" pitchFamily="34" charset="0"/>
              <a:buChar char="•"/>
            </a:pPr>
            <a:endParaRPr lang="de-DE" dirty="0"/>
          </a:p>
        </p:txBody>
      </p:sp>
      <p:sp>
        <p:nvSpPr>
          <p:cNvPr id="7" name="Titel 1"/>
          <p:cNvSpPr>
            <a:spLocks noGrp="1"/>
          </p:cNvSpPr>
          <p:nvPr>
            <p:ph type="title"/>
          </p:nvPr>
        </p:nvSpPr>
        <p:spPr>
          <a:xfrm>
            <a:off x="395536" y="116632"/>
            <a:ext cx="8579296" cy="990600"/>
          </a:xfrm>
        </p:spPr>
        <p:txBody>
          <a:bodyPr>
            <a:normAutofit/>
          </a:bodyPr>
          <a:lstStyle/>
          <a:p>
            <a:r>
              <a:rPr lang="de-DE" dirty="0" smtClean="0"/>
              <a:t>Differenzierung und Individualisierung</a:t>
            </a:r>
            <a:endParaRPr lang="de-DE"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keanos">
  <a:themeElements>
    <a:clrScheme name="Okeanos">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Gerhild II">
      <a:majorFont>
        <a:latin typeface="Bookman Old Style"/>
        <a:ea typeface=""/>
        <a:cs typeface=""/>
      </a:majorFont>
      <a:minorFont>
        <a:latin typeface="Bookman Old Style"/>
        <a:ea typeface=""/>
        <a:cs typeface=""/>
      </a:minorFont>
    </a:fontScheme>
    <a:fmtScheme name="Okeanos">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0</TotalTime>
  <Words>5199</Words>
  <Application>Microsoft Office PowerPoint</Application>
  <PresentationFormat>Bildschirmpräsentation (4:3)</PresentationFormat>
  <Paragraphs>810</Paragraphs>
  <Slides>47</Slides>
  <Notes>47</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47</vt:i4>
      </vt:variant>
    </vt:vector>
  </HeadingPairs>
  <TitlesOfParts>
    <vt:vector size="49" baseType="lpstr">
      <vt:lpstr>Okeanos</vt:lpstr>
      <vt:lpstr>Dokument</vt:lpstr>
      <vt:lpstr>Frage- und Sachkompetenz im Kontext von Differenzierung und  Individualisierung</vt:lpstr>
      <vt:lpstr>Theorie</vt:lpstr>
      <vt:lpstr>Fragekompetenz</vt:lpstr>
      <vt:lpstr>Folie 4</vt:lpstr>
      <vt:lpstr>Sachkompetenz</vt:lpstr>
      <vt:lpstr>Sachkompetenz</vt:lpstr>
      <vt:lpstr>Differenzierung und Individualisierung</vt:lpstr>
      <vt:lpstr>Differenzierung und Individualisierung</vt:lpstr>
      <vt:lpstr>Differenzierung und Individualisierung</vt:lpstr>
      <vt:lpstr>Differenzierung/Individualisierung/Lernwirksamkeit</vt:lpstr>
      <vt:lpstr>Differenzierung und Individualisierung</vt:lpstr>
      <vt:lpstr>Praxis: Fragekompetenz</vt:lpstr>
      <vt:lpstr>Fragekompetenz</vt:lpstr>
      <vt:lpstr>Fragekompetenz – Vorschlag für Klasse 6</vt:lpstr>
      <vt:lpstr>Fragekompetenz – Vorschlag für Klasse 6</vt:lpstr>
      <vt:lpstr>Fragen formulieren – Unterrichtsbeispiel 1</vt:lpstr>
      <vt:lpstr>Fragen formulieren – Unterrichtsbeispiel 1</vt:lpstr>
      <vt:lpstr>Folie 18</vt:lpstr>
      <vt:lpstr>Folie 19</vt:lpstr>
      <vt:lpstr>Folie 20</vt:lpstr>
      <vt:lpstr>Folie 21</vt:lpstr>
      <vt:lpstr>Reflexionskompetenz – ein Sachurteil bilden</vt:lpstr>
      <vt:lpstr>Fragen formulieren – Unterrichtsbeispiel 2</vt:lpstr>
      <vt:lpstr>Folie 24</vt:lpstr>
      <vt:lpstr>Praxis: Sachkompetenz</vt:lpstr>
      <vt:lpstr>Sachkompetenz</vt:lpstr>
      <vt:lpstr>Sachkompetenz</vt:lpstr>
      <vt:lpstr>Sachkompetenz – Vorschlag für Klasse 6</vt:lpstr>
      <vt:lpstr>Kriterien für eine Lernaufgabe:</vt:lpstr>
      <vt:lpstr>Begriffe erklären – Unterrichtsbeispiel 1</vt:lpstr>
      <vt:lpstr>Begriffe erklären – Unterrichtsbeispiel 1 Aufgabe 2</vt:lpstr>
      <vt:lpstr>Begriffe erklären – Unterrichtsbeispiel 1 Aufgabe 3</vt:lpstr>
      <vt:lpstr>Begriffe erklären – Unterrichtsbeispiel 1 Aufgabe 3</vt:lpstr>
      <vt:lpstr>Klassenarbeit - Begriffe erklären</vt:lpstr>
      <vt:lpstr>Klassenarbeit - Begriffe erklären</vt:lpstr>
      <vt:lpstr>Klassenarbeit - Begriffe erklären</vt:lpstr>
      <vt:lpstr>Historisches Wissen strukturieren– Unterrichtsbeispiel 2</vt:lpstr>
      <vt:lpstr>Historisches Wissen strukturieren– Unterrichtsbeispiel 2 - Schülerergebnisse</vt:lpstr>
      <vt:lpstr>Historisches Wissen strukturieren– Unterrichtsbeispiel 2 - Schülerergebnisse</vt:lpstr>
      <vt:lpstr>Historisches Wissen strukturieren– Unterrichtsbeispiel 2 - Schülerergebnisse</vt:lpstr>
      <vt:lpstr>Historisches Wissen strukturieren– Unterrichtsbeispiel 2 - Schülerergebnisse</vt:lpstr>
      <vt:lpstr>Klassenarbeit – Wissen strukturieren</vt:lpstr>
      <vt:lpstr>Klassenarbeit – Wissen strukturieren</vt:lpstr>
      <vt:lpstr>Historisches Wissen strukturieren– Klassenarbeit - Schülerergebnisse</vt:lpstr>
      <vt:lpstr>Historisches Wissen strukturieren– Klassenarbeit - Schülerergebnisse</vt:lpstr>
      <vt:lpstr>Historisches Wissen strukturieren– Klassenarbeit - Schülerergebnisse</vt:lpstr>
      <vt:lpstr>Danke!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Gerhild</dc:creator>
  <cp:lastModifiedBy>Gerhild</cp:lastModifiedBy>
  <cp:revision>332</cp:revision>
  <dcterms:created xsi:type="dcterms:W3CDTF">2014-07-14T17:19:31Z</dcterms:created>
  <dcterms:modified xsi:type="dcterms:W3CDTF">2015-07-26T16:49:41Z</dcterms:modified>
</cp:coreProperties>
</file>