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0" r:id="rId2"/>
    <p:sldId id="259" r:id="rId3"/>
    <p:sldId id="261" r:id="rId4"/>
    <p:sldId id="262" r:id="rId5"/>
    <p:sldId id="263" r:id="rId6"/>
    <p:sldId id="264" r:id="rId7"/>
    <p:sldId id="265" r:id="rId8"/>
    <p:sldId id="266" r:id="rId9"/>
    <p:sldId id="267" r:id="rId10"/>
    <p:sldId id="268" r:id="rId11"/>
    <p:sldId id="269" r:id="rId12"/>
    <p:sldId id="270" r:id="rId13"/>
    <p:sldId id="280" r:id="rId14"/>
    <p:sldId id="271" r:id="rId15"/>
    <p:sldId id="272" r:id="rId16"/>
    <p:sldId id="273" r:id="rId17"/>
    <p:sldId id="274" r:id="rId18"/>
    <p:sldId id="281" r:id="rId19"/>
    <p:sldId id="275" r:id="rId20"/>
    <p:sldId id="276" r:id="rId21"/>
    <p:sldId id="277" r:id="rId22"/>
    <p:sldId id="278" r:id="rId23"/>
  </p:sldIdLst>
  <p:sldSz cx="9144000" cy="6858000" type="screen4x3"/>
  <p:notesSz cx="6858000" cy="9144000"/>
  <p:custDataLst>
    <p:tags r:id="rId25"/>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92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7E5F8B-EA74-45E0-8354-A159F23C10C3}" type="datetimeFigureOut">
              <a:rPr lang="de-DE" smtClean="0"/>
              <a:t>27.11.2018</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6053E6-E3FB-4483-8532-390F24AC9C9B}" type="slidenum">
              <a:rPr lang="de-DE" smtClean="0"/>
              <a:t>‹Nr.›</a:t>
            </a:fld>
            <a:endParaRPr lang="de-DE"/>
          </a:p>
        </p:txBody>
      </p:sp>
    </p:spTree>
    <p:extLst>
      <p:ext uri="{BB962C8B-B14F-4D97-AF65-F5344CB8AC3E}">
        <p14:creationId xmlns:p14="http://schemas.microsoft.com/office/powerpoint/2010/main" val="1892479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D6053E6-E3FB-4483-8532-390F24AC9C9B}" type="slidenum">
              <a:rPr lang="de-DE" smtClean="0"/>
              <a:t>1</a:t>
            </a:fld>
            <a:endParaRPr lang="de-DE"/>
          </a:p>
        </p:txBody>
      </p:sp>
    </p:spTree>
    <p:extLst>
      <p:ext uri="{BB962C8B-B14F-4D97-AF65-F5344CB8AC3E}">
        <p14:creationId xmlns:p14="http://schemas.microsoft.com/office/powerpoint/2010/main" val="3165178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D6053E6-E3FB-4483-8532-390F24AC9C9B}" type="slidenum">
              <a:rPr lang="de-DE" smtClean="0"/>
              <a:t>10</a:t>
            </a:fld>
            <a:endParaRPr lang="de-DE"/>
          </a:p>
        </p:txBody>
      </p:sp>
    </p:spTree>
    <p:extLst>
      <p:ext uri="{BB962C8B-B14F-4D97-AF65-F5344CB8AC3E}">
        <p14:creationId xmlns:p14="http://schemas.microsoft.com/office/powerpoint/2010/main" val="524131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D6053E6-E3FB-4483-8532-390F24AC9C9B}" type="slidenum">
              <a:rPr lang="de-DE" smtClean="0"/>
              <a:t>11</a:t>
            </a:fld>
            <a:endParaRPr lang="de-DE"/>
          </a:p>
        </p:txBody>
      </p:sp>
    </p:spTree>
    <p:extLst>
      <p:ext uri="{BB962C8B-B14F-4D97-AF65-F5344CB8AC3E}">
        <p14:creationId xmlns:p14="http://schemas.microsoft.com/office/powerpoint/2010/main" val="1854113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D6053E6-E3FB-4483-8532-390F24AC9C9B}" type="slidenum">
              <a:rPr lang="de-DE" smtClean="0"/>
              <a:t>12</a:t>
            </a:fld>
            <a:endParaRPr lang="de-DE"/>
          </a:p>
        </p:txBody>
      </p:sp>
    </p:spTree>
    <p:extLst>
      <p:ext uri="{BB962C8B-B14F-4D97-AF65-F5344CB8AC3E}">
        <p14:creationId xmlns:p14="http://schemas.microsoft.com/office/powerpoint/2010/main" val="2633718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D6053E6-E3FB-4483-8532-390F24AC9C9B}" type="slidenum">
              <a:rPr lang="de-DE" smtClean="0"/>
              <a:t>13</a:t>
            </a:fld>
            <a:endParaRPr lang="de-DE"/>
          </a:p>
        </p:txBody>
      </p:sp>
    </p:spTree>
    <p:extLst>
      <p:ext uri="{BB962C8B-B14F-4D97-AF65-F5344CB8AC3E}">
        <p14:creationId xmlns:p14="http://schemas.microsoft.com/office/powerpoint/2010/main" val="3470259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D6053E6-E3FB-4483-8532-390F24AC9C9B}" type="slidenum">
              <a:rPr lang="de-DE" smtClean="0"/>
              <a:t>14</a:t>
            </a:fld>
            <a:endParaRPr lang="de-DE"/>
          </a:p>
        </p:txBody>
      </p:sp>
    </p:spTree>
    <p:extLst>
      <p:ext uri="{BB962C8B-B14F-4D97-AF65-F5344CB8AC3E}">
        <p14:creationId xmlns:p14="http://schemas.microsoft.com/office/powerpoint/2010/main" val="4180886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D6053E6-E3FB-4483-8532-390F24AC9C9B}" type="slidenum">
              <a:rPr lang="de-DE" smtClean="0"/>
              <a:t>15</a:t>
            </a:fld>
            <a:endParaRPr lang="de-DE"/>
          </a:p>
        </p:txBody>
      </p:sp>
    </p:spTree>
    <p:extLst>
      <p:ext uri="{BB962C8B-B14F-4D97-AF65-F5344CB8AC3E}">
        <p14:creationId xmlns:p14="http://schemas.microsoft.com/office/powerpoint/2010/main" val="37080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D6053E6-E3FB-4483-8532-390F24AC9C9B}" type="slidenum">
              <a:rPr lang="de-DE" smtClean="0"/>
              <a:t>16</a:t>
            </a:fld>
            <a:endParaRPr lang="de-DE"/>
          </a:p>
        </p:txBody>
      </p:sp>
    </p:spTree>
    <p:extLst>
      <p:ext uri="{BB962C8B-B14F-4D97-AF65-F5344CB8AC3E}">
        <p14:creationId xmlns:p14="http://schemas.microsoft.com/office/powerpoint/2010/main" val="2740099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D6053E6-E3FB-4483-8532-390F24AC9C9B}" type="slidenum">
              <a:rPr lang="de-DE" smtClean="0"/>
              <a:t>17</a:t>
            </a:fld>
            <a:endParaRPr lang="de-DE"/>
          </a:p>
        </p:txBody>
      </p:sp>
    </p:spTree>
    <p:extLst>
      <p:ext uri="{BB962C8B-B14F-4D97-AF65-F5344CB8AC3E}">
        <p14:creationId xmlns:p14="http://schemas.microsoft.com/office/powerpoint/2010/main" val="633823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D6053E6-E3FB-4483-8532-390F24AC9C9B}" type="slidenum">
              <a:rPr lang="de-DE" smtClean="0"/>
              <a:t>18</a:t>
            </a:fld>
            <a:endParaRPr lang="de-DE"/>
          </a:p>
        </p:txBody>
      </p:sp>
    </p:spTree>
    <p:extLst>
      <p:ext uri="{BB962C8B-B14F-4D97-AF65-F5344CB8AC3E}">
        <p14:creationId xmlns:p14="http://schemas.microsoft.com/office/powerpoint/2010/main" val="1889919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D6053E6-E3FB-4483-8532-390F24AC9C9B}" type="slidenum">
              <a:rPr lang="de-DE" smtClean="0"/>
              <a:t>19</a:t>
            </a:fld>
            <a:endParaRPr lang="de-DE"/>
          </a:p>
        </p:txBody>
      </p:sp>
    </p:spTree>
    <p:extLst>
      <p:ext uri="{BB962C8B-B14F-4D97-AF65-F5344CB8AC3E}">
        <p14:creationId xmlns:p14="http://schemas.microsoft.com/office/powerpoint/2010/main" val="2023995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D6053E6-E3FB-4483-8532-390F24AC9C9B}" type="slidenum">
              <a:rPr lang="de-DE" smtClean="0"/>
              <a:t>2</a:t>
            </a:fld>
            <a:endParaRPr lang="de-DE"/>
          </a:p>
        </p:txBody>
      </p:sp>
    </p:spTree>
    <p:extLst>
      <p:ext uri="{BB962C8B-B14F-4D97-AF65-F5344CB8AC3E}">
        <p14:creationId xmlns:p14="http://schemas.microsoft.com/office/powerpoint/2010/main" val="1590586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D6053E6-E3FB-4483-8532-390F24AC9C9B}" type="slidenum">
              <a:rPr lang="de-DE" smtClean="0"/>
              <a:t>20</a:t>
            </a:fld>
            <a:endParaRPr lang="de-DE"/>
          </a:p>
        </p:txBody>
      </p:sp>
    </p:spTree>
    <p:extLst>
      <p:ext uri="{BB962C8B-B14F-4D97-AF65-F5344CB8AC3E}">
        <p14:creationId xmlns:p14="http://schemas.microsoft.com/office/powerpoint/2010/main" val="2199728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D6053E6-E3FB-4483-8532-390F24AC9C9B}" type="slidenum">
              <a:rPr lang="de-DE" smtClean="0"/>
              <a:t>21</a:t>
            </a:fld>
            <a:endParaRPr lang="de-DE"/>
          </a:p>
        </p:txBody>
      </p:sp>
    </p:spTree>
    <p:extLst>
      <p:ext uri="{BB962C8B-B14F-4D97-AF65-F5344CB8AC3E}">
        <p14:creationId xmlns:p14="http://schemas.microsoft.com/office/powerpoint/2010/main" val="2058333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D6053E6-E3FB-4483-8532-390F24AC9C9B}" type="slidenum">
              <a:rPr lang="de-DE" smtClean="0"/>
              <a:t>22</a:t>
            </a:fld>
            <a:endParaRPr lang="de-DE"/>
          </a:p>
        </p:txBody>
      </p:sp>
    </p:spTree>
    <p:extLst>
      <p:ext uri="{BB962C8B-B14F-4D97-AF65-F5344CB8AC3E}">
        <p14:creationId xmlns:p14="http://schemas.microsoft.com/office/powerpoint/2010/main" val="2794826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D6053E6-E3FB-4483-8532-390F24AC9C9B}" type="slidenum">
              <a:rPr lang="de-DE" smtClean="0"/>
              <a:t>3</a:t>
            </a:fld>
            <a:endParaRPr lang="de-DE"/>
          </a:p>
        </p:txBody>
      </p:sp>
    </p:spTree>
    <p:extLst>
      <p:ext uri="{BB962C8B-B14F-4D97-AF65-F5344CB8AC3E}">
        <p14:creationId xmlns:p14="http://schemas.microsoft.com/office/powerpoint/2010/main" val="2994258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D6053E6-E3FB-4483-8532-390F24AC9C9B}" type="slidenum">
              <a:rPr lang="de-DE" smtClean="0"/>
              <a:t>4</a:t>
            </a:fld>
            <a:endParaRPr lang="de-DE"/>
          </a:p>
        </p:txBody>
      </p:sp>
    </p:spTree>
    <p:extLst>
      <p:ext uri="{BB962C8B-B14F-4D97-AF65-F5344CB8AC3E}">
        <p14:creationId xmlns:p14="http://schemas.microsoft.com/office/powerpoint/2010/main" val="3547309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D6053E6-E3FB-4483-8532-390F24AC9C9B}" type="slidenum">
              <a:rPr lang="de-DE" smtClean="0"/>
              <a:t>5</a:t>
            </a:fld>
            <a:endParaRPr lang="de-DE"/>
          </a:p>
        </p:txBody>
      </p:sp>
    </p:spTree>
    <p:extLst>
      <p:ext uri="{BB962C8B-B14F-4D97-AF65-F5344CB8AC3E}">
        <p14:creationId xmlns:p14="http://schemas.microsoft.com/office/powerpoint/2010/main" val="4290906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D6053E6-E3FB-4483-8532-390F24AC9C9B}" type="slidenum">
              <a:rPr lang="de-DE" smtClean="0"/>
              <a:t>6</a:t>
            </a:fld>
            <a:endParaRPr lang="de-DE"/>
          </a:p>
        </p:txBody>
      </p:sp>
    </p:spTree>
    <p:extLst>
      <p:ext uri="{BB962C8B-B14F-4D97-AF65-F5344CB8AC3E}">
        <p14:creationId xmlns:p14="http://schemas.microsoft.com/office/powerpoint/2010/main" val="2719559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D6053E6-E3FB-4483-8532-390F24AC9C9B}" type="slidenum">
              <a:rPr lang="de-DE" smtClean="0"/>
              <a:t>7</a:t>
            </a:fld>
            <a:endParaRPr lang="de-DE"/>
          </a:p>
        </p:txBody>
      </p:sp>
    </p:spTree>
    <p:extLst>
      <p:ext uri="{BB962C8B-B14F-4D97-AF65-F5344CB8AC3E}">
        <p14:creationId xmlns:p14="http://schemas.microsoft.com/office/powerpoint/2010/main" val="3621783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D6053E6-E3FB-4483-8532-390F24AC9C9B}" type="slidenum">
              <a:rPr lang="de-DE" smtClean="0"/>
              <a:t>8</a:t>
            </a:fld>
            <a:endParaRPr lang="de-DE"/>
          </a:p>
        </p:txBody>
      </p:sp>
    </p:spTree>
    <p:extLst>
      <p:ext uri="{BB962C8B-B14F-4D97-AF65-F5344CB8AC3E}">
        <p14:creationId xmlns:p14="http://schemas.microsoft.com/office/powerpoint/2010/main" val="2307704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D6053E6-E3FB-4483-8532-390F24AC9C9B}" type="slidenum">
              <a:rPr lang="de-DE" smtClean="0"/>
              <a:t>9</a:t>
            </a:fld>
            <a:endParaRPr lang="de-DE"/>
          </a:p>
        </p:txBody>
      </p:sp>
    </p:spTree>
    <p:extLst>
      <p:ext uri="{BB962C8B-B14F-4D97-AF65-F5344CB8AC3E}">
        <p14:creationId xmlns:p14="http://schemas.microsoft.com/office/powerpoint/2010/main" val="4219643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76DE4DD7-74AF-4E75-A142-C7E2323FBA58}" type="datetimeFigureOut">
              <a:rPr lang="de-DE" smtClean="0"/>
              <a:t>27.11.2018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D0EF10A-46D7-4090-9F2A-1C3ACFEDB0FE}" type="slidenum">
              <a:rPr lang="de-DE" smtClean="0"/>
              <a:t>‹Nr.›</a:t>
            </a:fld>
            <a:endParaRPr lang="de-DE"/>
          </a:p>
        </p:txBody>
      </p:sp>
    </p:spTree>
    <p:extLst>
      <p:ext uri="{BB962C8B-B14F-4D97-AF65-F5344CB8AC3E}">
        <p14:creationId xmlns:p14="http://schemas.microsoft.com/office/powerpoint/2010/main" val="12972654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6DE4DD7-74AF-4E75-A142-C7E2323FBA58}" type="datetimeFigureOut">
              <a:rPr lang="de-DE" smtClean="0"/>
              <a:t>27.11.2018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D0EF10A-46D7-4090-9F2A-1C3ACFEDB0FE}" type="slidenum">
              <a:rPr lang="de-DE" smtClean="0"/>
              <a:t>‹Nr.›</a:t>
            </a:fld>
            <a:endParaRPr lang="de-DE"/>
          </a:p>
        </p:txBody>
      </p:sp>
    </p:spTree>
    <p:extLst>
      <p:ext uri="{BB962C8B-B14F-4D97-AF65-F5344CB8AC3E}">
        <p14:creationId xmlns:p14="http://schemas.microsoft.com/office/powerpoint/2010/main" val="3215119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6DE4DD7-74AF-4E75-A142-C7E2323FBA58}" type="datetimeFigureOut">
              <a:rPr lang="de-DE" smtClean="0"/>
              <a:t>27.11.2018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D0EF10A-46D7-4090-9F2A-1C3ACFEDB0FE}" type="slidenum">
              <a:rPr lang="de-DE" smtClean="0"/>
              <a:t>‹Nr.›</a:t>
            </a:fld>
            <a:endParaRPr lang="de-DE"/>
          </a:p>
        </p:txBody>
      </p:sp>
    </p:spTree>
    <p:extLst>
      <p:ext uri="{BB962C8B-B14F-4D97-AF65-F5344CB8AC3E}">
        <p14:creationId xmlns:p14="http://schemas.microsoft.com/office/powerpoint/2010/main" val="1000423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6DE4DD7-74AF-4E75-A142-C7E2323FBA58}" type="datetimeFigureOut">
              <a:rPr lang="de-DE" smtClean="0"/>
              <a:t>27.11.2018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D0EF10A-46D7-4090-9F2A-1C3ACFEDB0FE}" type="slidenum">
              <a:rPr lang="de-DE" smtClean="0"/>
              <a:t>‹Nr.›</a:t>
            </a:fld>
            <a:endParaRPr lang="de-DE"/>
          </a:p>
        </p:txBody>
      </p:sp>
    </p:spTree>
    <p:extLst>
      <p:ext uri="{BB962C8B-B14F-4D97-AF65-F5344CB8AC3E}">
        <p14:creationId xmlns:p14="http://schemas.microsoft.com/office/powerpoint/2010/main" val="35039182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76DE4DD7-74AF-4E75-A142-C7E2323FBA58}" type="datetimeFigureOut">
              <a:rPr lang="de-DE" smtClean="0"/>
              <a:t>27.11.2018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D0EF10A-46D7-4090-9F2A-1C3ACFEDB0FE}" type="slidenum">
              <a:rPr lang="de-DE" smtClean="0"/>
              <a:t>‹Nr.›</a:t>
            </a:fld>
            <a:endParaRPr lang="de-DE"/>
          </a:p>
        </p:txBody>
      </p:sp>
    </p:spTree>
    <p:extLst>
      <p:ext uri="{BB962C8B-B14F-4D97-AF65-F5344CB8AC3E}">
        <p14:creationId xmlns:p14="http://schemas.microsoft.com/office/powerpoint/2010/main" val="2011311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76DE4DD7-74AF-4E75-A142-C7E2323FBA58}" type="datetimeFigureOut">
              <a:rPr lang="de-DE" smtClean="0"/>
              <a:t>27.11.2018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D0EF10A-46D7-4090-9F2A-1C3ACFEDB0FE}" type="slidenum">
              <a:rPr lang="de-DE" smtClean="0"/>
              <a:t>‹Nr.›</a:t>
            </a:fld>
            <a:endParaRPr lang="de-DE"/>
          </a:p>
        </p:txBody>
      </p:sp>
    </p:spTree>
    <p:extLst>
      <p:ext uri="{BB962C8B-B14F-4D97-AF65-F5344CB8AC3E}">
        <p14:creationId xmlns:p14="http://schemas.microsoft.com/office/powerpoint/2010/main" val="3545087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76DE4DD7-74AF-4E75-A142-C7E2323FBA58}" type="datetimeFigureOut">
              <a:rPr lang="de-DE" smtClean="0"/>
              <a:t>27.11.2018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3D0EF10A-46D7-4090-9F2A-1C3ACFEDB0FE}" type="slidenum">
              <a:rPr lang="de-DE" smtClean="0"/>
              <a:t>‹Nr.›</a:t>
            </a:fld>
            <a:endParaRPr lang="de-DE"/>
          </a:p>
        </p:txBody>
      </p:sp>
    </p:spTree>
    <p:extLst>
      <p:ext uri="{BB962C8B-B14F-4D97-AF65-F5344CB8AC3E}">
        <p14:creationId xmlns:p14="http://schemas.microsoft.com/office/powerpoint/2010/main" val="3026844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76DE4DD7-74AF-4E75-A142-C7E2323FBA58}" type="datetimeFigureOut">
              <a:rPr lang="de-DE" smtClean="0"/>
              <a:t>27.11.2018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D0EF10A-46D7-4090-9F2A-1C3ACFEDB0FE}" type="slidenum">
              <a:rPr lang="de-DE" smtClean="0"/>
              <a:t>‹Nr.›</a:t>
            </a:fld>
            <a:endParaRPr lang="de-DE"/>
          </a:p>
        </p:txBody>
      </p:sp>
    </p:spTree>
    <p:extLst>
      <p:ext uri="{BB962C8B-B14F-4D97-AF65-F5344CB8AC3E}">
        <p14:creationId xmlns:p14="http://schemas.microsoft.com/office/powerpoint/2010/main" val="600268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6DE4DD7-74AF-4E75-A142-C7E2323FBA58}" type="datetimeFigureOut">
              <a:rPr lang="de-DE" smtClean="0"/>
              <a:t>27.11.2018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3D0EF10A-46D7-4090-9F2A-1C3ACFEDB0FE}" type="slidenum">
              <a:rPr lang="de-DE" smtClean="0"/>
              <a:t>‹Nr.›</a:t>
            </a:fld>
            <a:endParaRPr lang="de-DE"/>
          </a:p>
        </p:txBody>
      </p:sp>
    </p:spTree>
    <p:extLst>
      <p:ext uri="{BB962C8B-B14F-4D97-AF65-F5344CB8AC3E}">
        <p14:creationId xmlns:p14="http://schemas.microsoft.com/office/powerpoint/2010/main" val="2354527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76DE4DD7-74AF-4E75-A142-C7E2323FBA58}" type="datetimeFigureOut">
              <a:rPr lang="de-DE" smtClean="0"/>
              <a:t>27.11.2018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D0EF10A-46D7-4090-9F2A-1C3ACFEDB0FE}" type="slidenum">
              <a:rPr lang="de-DE" smtClean="0"/>
              <a:t>‹Nr.›</a:t>
            </a:fld>
            <a:endParaRPr lang="de-DE"/>
          </a:p>
        </p:txBody>
      </p:sp>
    </p:spTree>
    <p:extLst>
      <p:ext uri="{BB962C8B-B14F-4D97-AF65-F5344CB8AC3E}">
        <p14:creationId xmlns:p14="http://schemas.microsoft.com/office/powerpoint/2010/main" val="3886878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76DE4DD7-74AF-4E75-A142-C7E2323FBA58}" type="datetimeFigureOut">
              <a:rPr lang="de-DE" smtClean="0"/>
              <a:t>27.11.2018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D0EF10A-46D7-4090-9F2A-1C3ACFEDB0FE}" type="slidenum">
              <a:rPr lang="de-DE" smtClean="0"/>
              <a:t>‹Nr.›</a:t>
            </a:fld>
            <a:endParaRPr lang="de-DE"/>
          </a:p>
        </p:txBody>
      </p:sp>
    </p:spTree>
    <p:extLst>
      <p:ext uri="{BB962C8B-B14F-4D97-AF65-F5344CB8AC3E}">
        <p14:creationId xmlns:p14="http://schemas.microsoft.com/office/powerpoint/2010/main" val="2165994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DE4DD7-74AF-4E75-A142-C7E2323FBA58}" type="datetimeFigureOut">
              <a:rPr lang="de-DE" smtClean="0"/>
              <a:t>27.11.2018</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0EF10A-46D7-4090-9F2A-1C3ACFEDB0FE}" type="slidenum">
              <a:rPr lang="de-DE" smtClean="0"/>
              <a:t>‹Nr.›</a:t>
            </a:fld>
            <a:endParaRPr lang="de-DE"/>
          </a:p>
        </p:txBody>
      </p:sp>
    </p:spTree>
    <p:extLst>
      <p:ext uri="{BB962C8B-B14F-4D97-AF65-F5344CB8AC3E}">
        <p14:creationId xmlns:p14="http://schemas.microsoft.com/office/powerpoint/2010/main" val="1691434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3.jpeg"/><Relationship Id="rId9"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Unterrichtsvorschlag: Steinzeit</a:t>
            </a:r>
          </a:p>
        </p:txBody>
      </p:sp>
      <p:pic>
        <p:nvPicPr>
          <p:cNvPr id="5" name="Bild 1" descr="Die Entdeckung"/>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284984"/>
            <a:ext cx="3456384" cy="2952328"/>
          </a:xfrm>
          <a:prstGeom prst="rect">
            <a:avLst/>
          </a:prstGeom>
          <a:noFill/>
          <a:ln>
            <a:noFill/>
          </a:ln>
        </p:spPr>
      </p:pic>
      <p:sp>
        <p:nvSpPr>
          <p:cNvPr id="3" name="Inhaltsplatzhalter 2"/>
          <p:cNvSpPr>
            <a:spLocks noGrp="1"/>
          </p:cNvSpPr>
          <p:nvPr>
            <p:ph idx="1"/>
          </p:nvPr>
        </p:nvSpPr>
        <p:spPr/>
        <p:txBody>
          <a:bodyPr/>
          <a:lstStyle/>
          <a:p>
            <a:pPr marL="0" indent="0">
              <a:buNone/>
            </a:pPr>
            <a:r>
              <a:rPr lang="de-DE" dirty="0" smtClean="0"/>
              <a:t>Hier:</a:t>
            </a:r>
          </a:p>
          <a:p>
            <a:pPr marL="0" indent="0">
              <a:buNone/>
            </a:pPr>
            <a:r>
              <a:rPr lang="de-DE" dirty="0" smtClean="0"/>
              <a:t>Bild der Cheops-</a:t>
            </a:r>
          </a:p>
          <a:p>
            <a:pPr marL="0" indent="0">
              <a:buNone/>
            </a:pPr>
            <a:r>
              <a:rPr lang="de-DE" dirty="0" smtClean="0"/>
              <a:t>Pyramide</a:t>
            </a:r>
            <a:endParaRPr lang="de-DE" dirty="0"/>
          </a:p>
        </p:txBody>
      </p:sp>
    </p:spTree>
    <p:extLst>
      <p:ext uri="{BB962C8B-B14F-4D97-AF65-F5344CB8AC3E}">
        <p14:creationId xmlns:p14="http://schemas.microsoft.com/office/powerpoint/2010/main" val="4025405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8229600" cy="1143000"/>
          </a:xfrm>
        </p:spPr>
        <p:txBody>
          <a:bodyPr/>
          <a:lstStyle/>
          <a:p>
            <a:r>
              <a:rPr lang="de-DE" dirty="0"/>
              <a:t>Unterrichtsvorschlag: Steinzeit</a:t>
            </a:r>
          </a:p>
        </p:txBody>
      </p:sp>
      <p:pic>
        <p:nvPicPr>
          <p:cNvPr id="2050" name="Picture 2" descr="C:\Users\Dirk\Pictures\Eigene Bilder\Ötzi-Stunde-Stefan\IMG_1342.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1340768"/>
            <a:ext cx="5474741" cy="547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292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Unterrichtsvorschlag: Steinzeit</a:t>
            </a:r>
          </a:p>
        </p:txBody>
      </p:sp>
      <p:sp>
        <p:nvSpPr>
          <p:cNvPr id="3" name="Inhaltsplatzhalter 2"/>
          <p:cNvSpPr>
            <a:spLocks noGrp="1"/>
          </p:cNvSpPr>
          <p:nvPr>
            <p:ph idx="1"/>
          </p:nvPr>
        </p:nvSpPr>
        <p:spPr/>
        <p:txBody>
          <a:bodyPr/>
          <a:lstStyle/>
          <a:p>
            <a:pPr marL="0" indent="0">
              <a:buNone/>
            </a:pPr>
            <a:r>
              <a:rPr lang="de-DE" dirty="0"/>
              <a:t>6. Erarbeitung (entweder in Einzel- oder Partnerarbeit oder auch arbeitsteilig möglich):</a:t>
            </a:r>
          </a:p>
          <a:p>
            <a:r>
              <a:rPr lang="de-DE" dirty="0"/>
              <a:t>Lehrervortrag: „Wir gehen jetzt so vor wie die zahlreichen beteiligten Wissenschaftler, informieren uns über die Forschungsergebnisse und ziehen dann Rückschlüsse auf Ötzis Leben, stellvertretend für die (Jung)Steinzeit!“</a:t>
            </a:r>
          </a:p>
          <a:p>
            <a:pPr marL="0" indent="0">
              <a:buNone/>
            </a:pPr>
            <a:endParaRPr lang="de-DE" dirty="0"/>
          </a:p>
        </p:txBody>
      </p:sp>
    </p:spTree>
    <p:extLst>
      <p:ext uri="{BB962C8B-B14F-4D97-AF65-F5344CB8AC3E}">
        <p14:creationId xmlns:p14="http://schemas.microsoft.com/office/powerpoint/2010/main" val="3690763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Unterrichtsvorschlag: Steinzeit</a:t>
            </a:r>
          </a:p>
        </p:txBody>
      </p:sp>
      <p:sp>
        <p:nvSpPr>
          <p:cNvPr id="3" name="Inhaltsplatzhalter 2"/>
          <p:cNvSpPr>
            <a:spLocks noGrp="1"/>
          </p:cNvSpPr>
          <p:nvPr>
            <p:ph idx="1"/>
          </p:nvPr>
        </p:nvSpPr>
        <p:spPr/>
        <p:txBody>
          <a:bodyPr>
            <a:normAutofit lnSpcReduction="10000"/>
          </a:bodyPr>
          <a:lstStyle/>
          <a:p>
            <a:pPr marL="0" indent="0">
              <a:buNone/>
            </a:pPr>
            <a:r>
              <a:rPr lang="de-DE" dirty="0" smtClean="0"/>
              <a:t>                      </a:t>
            </a:r>
          </a:p>
          <a:p>
            <a:pPr marL="0" indent="0">
              <a:buNone/>
            </a:pPr>
            <a:r>
              <a:rPr lang="de-DE" dirty="0"/>
              <a:t> </a:t>
            </a:r>
            <a:r>
              <a:rPr lang="de-DE" dirty="0" smtClean="0"/>
              <a:t>                      AB: Wer war „Ötzi“?</a:t>
            </a:r>
          </a:p>
          <a:p>
            <a:pPr marL="0" indent="0">
              <a:buNone/>
            </a:pPr>
            <a:endParaRPr lang="de-DE" dirty="0"/>
          </a:p>
          <a:p>
            <a:pPr marL="0" indent="0">
              <a:buNone/>
            </a:pPr>
            <a:endParaRPr lang="de-DE" dirty="0" smtClean="0"/>
          </a:p>
          <a:p>
            <a:pPr marL="0" indent="0">
              <a:buNone/>
            </a:pPr>
            <a:r>
              <a:rPr lang="de-DE" dirty="0"/>
              <a:t>Aufgabe: Unterstreicht im Text die </a:t>
            </a:r>
            <a:r>
              <a:rPr lang="de-DE" b="1" dirty="0"/>
              <a:t>wichtigsten Funde</a:t>
            </a:r>
            <a:r>
              <a:rPr lang="de-DE" dirty="0"/>
              <a:t> und notiert sie in der linken Spalte. Notiert dann in der rechten Spalte, welche Rückschlüsse wir daraus auf Ötzis „Beruf“ ziehen können.</a:t>
            </a:r>
          </a:p>
          <a:p>
            <a:pPr marL="0" indent="0">
              <a:buNone/>
            </a:pPr>
            <a:endParaRPr lang="de-DE" dirty="0" smtClean="0"/>
          </a:p>
          <a:p>
            <a:pPr marL="0" indent="0">
              <a:buNone/>
            </a:pPr>
            <a:endParaRPr lang="de-DE" dirty="0"/>
          </a:p>
        </p:txBody>
      </p:sp>
      <p:pic>
        <p:nvPicPr>
          <p:cNvPr id="4" name="Bild 3" descr="Mumi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204" y="1628800"/>
            <a:ext cx="2110572" cy="1440160"/>
          </a:xfrm>
          <a:prstGeom prst="rect">
            <a:avLst/>
          </a:prstGeom>
          <a:noFill/>
          <a:ln>
            <a:noFill/>
          </a:ln>
        </p:spPr>
      </p:pic>
      <p:pic>
        <p:nvPicPr>
          <p:cNvPr id="5" name="Bild 20" descr="Körperliches Erscheinungsbild des Eismannes"/>
          <p:cNvPicPr/>
          <p:nvPr/>
        </p:nvPicPr>
        <p:blipFill>
          <a:blip r:embed="rId4">
            <a:extLst>
              <a:ext uri="{28A0092B-C50C-407E-A947-70E740481C1C}">
                <a14:useLocalDpi xmlns:a14="http://schemas.microsoft.com/office/drawing/2010/main" val="0"/>
              </a:ext>
            </a:extLst>
          </a:blip>
          <a:srcRect/>
          <a:stretch>
            <a:fillRect/>
          </a:stretch>
        </p:blipFill>
        <p:spPr bwMode="auto">
          <a:xfrm>
            <a:off x="6300192" y="1662618"/>
            <a:ext cx="1943606" cy="1396183"/>
          </a:xfrm>
          <a:prstGeom prst="rect">
            <a:avLst/>
          </a:prstGeom>
          <a:noFill/>
          <a:ln>
            <a:noFill/>
          </a:ln>
        </p:spPr>
      </p:pic>
    </p:spTree>
    <p:extLst>
      <p:ext uri="{BB962C8B-B14F-4D97-AF65-F5344CB8AC3E}">
        <p14:creationId xmlns:p14="http://schemas.microsoft.com/office/powerpoint/2010/main" val="965784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Unterrichtsvorschlag: Steinzeit</a:t>
            </a:r>
            <a:endParaRPr lang="de-DE" dirty="0"/>
          </a:p>
        </p:txBody>
      </p:sp>
      <p:pic>
        <p:nvPicPr>
          <p:cNvPr id="5" name="Bild 1" descr="Die Entdeckung"/>
          <p:cNvPicPr/>
          <p:nvPr/>
        </p:nvPicPr>
        <p:blipFill>
          <a:blip r:embed="rId3">
            <a:extLst>
              <a:ext uri="{28A0092B-C50C-407E-A947-70E740481C1C}">
                <a14:useLocalDpi xmlns:a14="http://schemas.microsoft.com/office/drawing/2010/main" val="0"/>
              </a:ext>
            </a:extLst>
          </a:blip>
          <a:srcRect/>
          <a:stretch>
            <a:fillRect/>
          </a:stretch>
        </p:blipFill>
        <p:spPr bwMode="auto">
          <a:xfrm>
            <a:off x="683568" y="1772816"/>
            <a:ext cx="1646669" cy="1296144"/>
          </a:xfrm>
          <a:prstGeom prst="rect">
            <a:avLst/>
          </a:prstGeom>
          <a:noFill/>
          <a:ln>
            <a:noFill/>
          </a:ln>
        </p:spPr>
      </p:pic>
      <p:pic>
        <p:nvPicPr>
          <p:cNvPr id="6" name="Bild 2" descr="Die Bergung"/>
          <p:cNvPicPr/>
          <p:nvPr/>
        </p:nvPicPr>
        <p:blipFill>
          <a:blip r:embed="rId4">
            <a:extLst>
              <a:ext uri="{28A0092B-C50C-407E-A947-70E740481C1C}">
                <a14:useLocalDpi xmlns:a14="http://schemas.microsoft.com/office/drawing/2010/main" val="0"/>
              </a:ext>
            </a:extLst>
          </a:blip>
          <a:srcRect/>
          <a:stretch>
            <a:fillRect/>
          </a:stretch>
        </p:blipFill>
        <p:spPr bwMode="auto">
          <a:xfrm>
            <a:off x="3419872" y="1411715"/>
            <a:ext cx="1678584" cy="1368152"/>
          </a:xfrm>
          <a:prstGeom prst="rect">
            <a:avLst/>
          </a:prstGeom>
          <a:noFill/>
          <a:ln>
            <a:noFill/>
          </a:ln>
        </p:spPr>
      </p:pic>
      <p:pic>
        <p:nvPicPr>
          <p:cNvPr id="7" name="Bild 3" descr="Mumie"/>
          <p:cNvPicPr/>
          <p:nvPr/>
        </p:nvPicPr>
        <p:blipFill>
          <a:blip r:embed="rId5">
            <a:extLst>
              <a:ext uri="{28A0092B-C50C-407E-A947-70E740481C1C}">
                <a14:useLocalDpi xmlns:a14="http://schemas.microsoft.com/office/drawing/2010/main" val="0"/>
              </a:ext>
            </a:extLst>
          </a:blip>
          <a:srcRect/>
          <a:stretch>
            <a:fillRect/>
          </a:stretch>
        </p:blipFill>
        <p:spPr bwMode="auto">
          <a:xfrm>
            <a:off x="5901786" y="5183534"/>
            <a:ext cx="1944216" cy="1392167"/>
          </a:xfrm>
          <a:prstGeom prst="rect">
            <a:avLst/>
          </a:prstGeom>
          <a:noFill/>
          <a:ln>
            <a:noFill/>
          </a:ln>
        </p:spPr>
      </p:pic>
      <p:pic>
        <p:nvPicPr>
          <p:cNvPr id="8" name="Bild 5" descr="Die Birkenrindengefäße"/>
          <p:cNvPicPr/>
          <p:nvPr/>
        </p:nvPicPr>
        <p:blipFill>
          <a:blip r:embed="rId6">
            <a:extLst>
              <a:ext uri="{28A0092B-C50C-407E-A947-70E740481C1C}">
                <a14:useLocalDpi xmlns:a14="http://schemas.microsoft.com/office/drawing/2010/main" val="0"/>
              </a:ext>
            </a:extLst>
          </a:blip>
          <a:srcRect/>
          <a:stretch>
            <a:fillRect/>
          </a:stretch>
        </p:blipFill>
        <p:spPr bwMode="auto">
          <a:xfrm>
            <a:off x="1112641" y="5301208"/>
            <a:ext cx="1584175" cy="1274493"/>
          </a:xfrm>
          <a:prstGeom prst="rect">
            <a:avLst/>
          </a:prstGeom>
          <a:noFill/>
          <a:ln>
            <a:noFill/>
          </a:ln>
        </p:spPr>
      </p:pic>
      <p:pic>
        <p:nvPicPr>
          <p:cNvPr id="9" name="Bild 9" descr="Der Köcher mit Inhalt"/>
          <p:cNvPicPr/>
          <p:nvPr/>
        </p:nvPicPr>
        <p:blipFill>
          <a:blip r:embed="rId7">
            <a:extLst>
              <a:ext uri="{28A0092B-C50C-407E-A947-70E740481C1C}">
                <a14:useLocalDpi xmlns:a14="http://schemas.microsoft.com/office/drawing/2010/main" val="0"/>
              </a:ext>
            </a:extLst>
          </a:blip>
          <a:srcRect/>
          <a:stretch>
            <a:fillRect/>
          </a:stretch>
        </p:blipFill>
        <p:spPr bwMode="auto">
          <a:xfrm>
            <a:off x="5915933" y="1628800"/>
            <a:ext cx="2110889" cy="1245948"/>
          </a:xfrm>
          <a:prstGeom prst="rect">
            <a:avLst/>
          </a:prstGeom>
          <a:noFill/>
          <a:ln>
            <a:noFill/>
          </a:ln>
        </p:spPr>
      </p:pic>
      <p:pic>
        <p:nvPicPr>
          <p:cNvPr id="10" name="Bild 12" descr="Der Dolch"/>
          <p:cNvPicPr/>
          <p:nvPr/>
        </p:nvPicPr>
        <p:blipFill>
          <a:blip r:embed="rId8">
            <a:extLst>
              <a:ext uri="{28A0092B-C50C-407E-A947-70E740481C1C}">
                <a14:useLocalDpi xmlns:a14="http://schemas.microsoft.com/office/drawing/2010/main" val="0"/>
              </a:ext>
            </a:extLst>
          </a:blip>
          <a:srcRect/>
          <a:stretch>
            <a:fillRect/>
          </a:stretch>
        </p:blipFill>
        <p:spPr bwMode="auto">
          <a:xfrm>
            <a:off x="6876256" y="3212975"/>
            <a:ext cx="1939493" cy="1440160"/>
          </a:xfrm>
          <a:prstGeom prst="rect">
            <a:avLst/>
          </a:prstGeom>
          <a:noFill/>
          <a:ln>
            <a:noFill/>
          </a:ln>
        </p:spPr>
      </p:pic>
      <p:pic>
        <p:nvPicPr>
          <p:cNvPr id="11" name="Bild 13" descr="Das Beil"/>
          <p:cNvPicPr/>
          <p:nvPr/>
        </p:nvPicPr>
        <p:blipFill>
          <a:blip r:embed="rId9">
            <a:extLst>
              <a:ext uri="{28A0092B-C50C-407E-A947-70E740481C1C}">
                <a14:useLocalDpi xmlns:a14="http://schemas.microsoft.com/office/drawing/2010/main" val="0"/>
              </a:ext>
            </a:extLst>
          </a:blip>
          <a:srcRect/>
          <a:stretch>
            <a:fillRect/>
          </a:stretch>
        </p:blipFill>
        <p:spPr bwMode="auto">
          <a:xfrm>
            <a:off x="3491880" y="5437267"/>
            <a:ext cx="1678939" cy="1392168"/>
          </a:xfrm>
          <a:prstGeom prst="rect">
            <a:avLst/>
          </a:prstGeom>
          <a:noFill/>
          <a:ln>
            <a:noFill/>
          </a:ln>
        </p:spPr>
      </p:pic>
      <p:pic>
        <p:nvPicPr>
          <p:cNvPr id="13" name="Bild 4" descr="Die Bärenfellmütze"/>
          <p:cNvPicPr/>
          <p:nvPr/>
        </p:nvPicPr>
        <p:blipFill>
          <a:blip r:embed="rId10">
            <a:extLst>
              <a:ext uri="{28A0092B-C50C-407E-A947-70E740481C1C}">
                <a14:useLocalDpi xmlns:a14="http://schemas.microsoft.com/office/drawing/2010/main" val="0"/>
              </a:ext>
            </a:extLst>
          </a:blip>
          <a:srcRect/>
          <a:stretch>
            <a:fillRect/>
          </a:stretch>
        </p:blipFill>
        <p:spPr bwMode="auto">
          <a:xfrm>
            <a:off x="539552" y="3645024"/>
            <a:ext cx="1501803" cy="1296143"/>
          </a:xfrm>
          <a:prstGeom prst="rect">
            <a:avLst/>
          </a:prstGeom>
          <a:noFill/>
          <a:ln>
            <a:noFill/>
          </a:ln>
        </p:spPr>
      </p:pic>
      <p:sp>
        <p:nvSpPr>
          <p:cNvPr id="15" name="Inhaltsplatzhalter 14"/>
          <p:cNvSpPr>
            <a:spLocks noGrp="1"/>
          </p:cNvSpPr>
          <p:nvPr>
            <p:ph idx="1"/>
          </p:nvPr>
        </p:nvSpPr>
        <p:spPr/>
        <p:txBody>
          <a:bodyPr/>
          <a:lstStyle/>
          <a:p>
            <a:pPr marL="0" indent="0">
              <a:buNone/>
            </a:pPr>
            <a:endParaRPr lang="de-DE" dirty="0" smtClean="0"/>
          </a:p>
          <a:p>
            <a:pPr marL="0" indent="0">
              <a:buNone/>
            </a:pPr>
            <a:endParaRPr lang="de-DE" dirty="0"/>
          </a:p>
          <a:p>
            <a:pPr marL="0" indent="0">
              <a:buNone/>
            </a:pPr>
            <a:endParaRPr lang="de-DE" dirty="0" smtClean="0"/>
          </a:p>
          <a:p>
            <a:pPr marL="0" indent="0">
              <a:buNone/>
            </a:pPr>
            <a:r>
              <a:rPr lang="de-DE" dirty="0"/>
              <a:t> </a:t>
            </a:r>
            <a:r>
              <a:rPr lang="de-DE" dirty="0" smtClean="0"/>
              <a:t>                            Wer war „Ötzi“?</a:t>
            </a:r>
          </a:p>
          <a:p>
            <a:pPr marL="0" indent="0">
              <a:buNone/>
            </a:pPr>
            <a:r>
              <a:rPr lang="de-DE" dirty="0"/>
              <a:t>	</a:t>
            </a:r>
            <a:r>
              <a:rPr lang="de-DE" dirty="0" smtClean="0"/>
              <a:t>	        (vgl. Arbeitsblatt)</a:t>
            </a:r>
            <a:endParaRPr lang="de-DE" dirty="0"/>
          </a:p>
        </p:txBody>
      </p:sp>
    </p:spTree>
    <p:extLst>
      <p:ext uri="{BB962C8B-B14F-4D97-AF65-F5344CB8AC3E}">
        <p14:creationId xmlns:p14="http://schemas.microsoft.com/office/powerpoint/2010/main" val="3131061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8229600" cy="1152128"/>
          </a:xfrm>
        </p:spPr>
        <p:txBody>
          <a:bodyPr/>
          <a:lstStyle/>
          <a:p>
            <a:r>
              <a:rPr lang="de-DE" dirty="0"/>
              <a:t>Unterrichtsvorschlag: Steinzeit</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72523254"/>
              </p:ext>
            </p:extLst>
          </p:nvPr>
        </p:nvGraphicFramePr>
        <p:xfrm>
          <a:off x="251520" y="1713384"/>
          <a:ext cx="8712968" cy="5027983"/>
        </p:xfrm>
        <a:graphic>
          <a:graphicData uri="http://schemas.openxmlformats.org/drawingml/2006/table">
            <a:tbl>
              <a:tblPr>
                <a:tableStyleId>{5C22544A-7EE6-4342-B048-85BDC9FD1C3A}</a:tableStyleId>
              </a:tblPr>
              <a:tblGrid>
                <a:gridCol w="4329320"/>
                <a:gridCol w="4383648"/>
              </a:tblGrid>
              <a:tr h="391153">
                <a:tc>
                  <a:txBody>
                    <a:bodyPr/>
                    <a:lstStyle/>
                    <a:p>
                      <a:pPr algn="ctr">
                        <a:spcAft>
                          <a:spcPts val="0"/>
                        </a:spcAft>
                      </a:pPr>
                      <a:r>
                        <a:rPr lang="de-DE" sz="1800" b="1" kern="150" dirty="0">
                          <a:effectLst/>
                        </a:rPr>
                        <a:t>Funde an Ötzis Körper / in der Umgebung</a:t>
                      </a:r>
                      <a:endParaRPr lang="de-DE" sz="1800" b="1" kern="150" dirty="0">
                        <a:effectLst/>
                        <a:latin typeface="Times New Roman"/>
                        <a:ea typeface="SimSun"/>
                        <a:cs typeface="Mangal"/>
                      </a:endParaRPr>
                    </a:p>
                  </a:txBody>
                  <a:tcPr marL="34925" marR="34925" marT="34925" marB="34925"/>
                </a:tc>
                <a:tc>
                  <a:txBody>
                    <a:bodyPr/>
                    <a:lstStyle/>
                    <a:p>
                      <a:pPr algn="ctr">
                        <a:spcAft>
                          <a:spcPts val="0"/>
                        </a:spcAft>
                      </a:pPr>
                      <a:r>
                        <a:rPr lang="de-DE" sz="1800" b="1" kern="150" dirty="0">
                          <a:effectLst/>
                        </a:rPr>
                        <a:t>Welchen  „Beruf“ hatte Ötzi?</a:t>
                      </a:r>
                      <a:endParaRPr lang="de-DE" sz="1800" b="1" kern="150" dirty="0">
                        <a:effectLst/>
                        <a:latin typeface="Times New Roman"/>
                        <a:ea typeface="SimSun"/>
                        <a:cs typeface="Mangal"/>
                      </a:endParaRPr>
                    </a:p>
                  </a:txBody>
                  <a:tcPr marL="34925" marR="34925" marT="34925" marB="34925"/>
                </a:tc>
              </a:tr>
              <a:tr h="4636830">
                <a:tc>
                  <a:txBody>
                    <a:bodyPr/>
                    <a:lstStyle/>
                    <a:p>
                      <a:pPr>
                        <a:spcAft>
                          <a:spcPts val="0"/>
                        </a:spcAft>
                      </a:pPr>
                      <a:r>
                        <a:rPr lang="de-DE" sz="1800" kern="150" dirty="0">
                          <a:effectLst/>
                        </a:rPr>
                        <a:t>Hosen aus Ziegenfell, </a:t>
                      </a:r>
                    </a:p>
                    <a:p>
                      <a:pPr>
                        <a:spcAft>
                          <a:spcPts val="0"/>
                        </a:spcAft>
                      </a:pPr>
                      <a:r>
                        <a:rPr lang="de-DE" sz="1800" kern="150" dirty="0">
                          <a:effectLst/>
                        </a:rPr>
                        <a:t>Ziegenfellmantel, </a:t>
                      </a:r>
                    </a:p>
                    <a:p>
                      <a:pPr>
                        <a:spcAft>
                          <a:spcPts val="0"/>
                        </a:spcAft>
                      </a:pPr>
                      <a:r>
                        <a:rPr lang="de-DE" sz="1800" kern="150" dirty="0">
                          <a:effectLst/>
                        </a:rPr>
                        <a:t>Schuhe aus Hirschleder und Bärenfell, Bärenfellmütze,</a:t>
                      </a:r>
                    </a:p>
                    <a:p>
                      <a:pPr>
                        <a:spcAft>
                          <a:spcPts val="0"/>
                        </a:spcAft>
                      </a:pPr>
                      <a:r>
                        <a:rPr lang="de-DE" sz="1800" kern="150" dirty="0">
                          <a:effectLst/>
                        </a:rPr>
                        <a:t>Birkenrindengefäß für Glut (Fundort: Weidegebiet)</a:t>
                      </a:r>
                    </a:p>
                    <a:p>
                      <a:pPr>
                        <a:spcAft>
                          <a:spcPts val="0"/>
                        </a:spcAft>
                      </a:pPr>
                      <a:r>
                        <a:rPr lang="de-DE" sz="1800" kern="150" dirty="0">
                          <a:effectLst/>
                        </a:rPr>
                        <a:t> </a:t>
                      </a:r>
                    </a:p>
                    <a:p>
                      <a:pPr>
                        <a:spcAft>
                          <a:spcPts val="0"/>
                        </a:spcAft>
                      </a:pPr>
                      <a:r>
                        <a:rPr lang="de-DE" sz="1800" kern="150" dirty="0">
                          <a:effectLst/>
                        </a:rPr>
                        <a:t>Köcher mit Pfeilen und Bogen,</a:t>
                      </a:r>
                    </a:p>
                    <a:p>
                      <a:pPr>
                        <a:spcAft>
                          <a:spcPts val="0"/>
                        </a:spcAft>
                      </a:pPr>
                      <a:r>
                        <a:rPr lang="de-DE" sz="1800" kern="150" dirty="0">
                          <a:effectLst/>
                        </a:rPr>
                        <a:t>Kupferbeil, </a:t>
                      </a:r>
                    </a:p>
                    <a:p>
                      <a:pPr>
                        <a:spcAft>
                          <a:spcPts val="0"/>
                        </a:spcAft>
                      </a:pPr>
                      <a:r>
                        <a:rPr lang="de-DE" sz="1800" kern="150" dirty="0">
                          <a:effectLst/>
                        </a:rPr>
                        <a:t>Feuersteinmesser,</a:t>
                      </a:r>
                    </a:p>
                    <a:p>
                      <a:pPr>
                        <a:spcAft>
                          <a:spcPts val="0"/>
                        </a:spcAft>
                      </a:pPr>
                      <a:r>
                        <a:rPr lang="de-DE" sz="1800" kern="150" dirty="0">
                          <a:effectLst/>
                        </a:rPr>
                        <a:t>Netz für Fallen</a:t>
                      </a:r>
                    </a:p>
                    <a:p>
                      <a:pPr>
                        <a:spcAft>
                          <a:spcPts val="0"/>
                        </a:spcAft>
                      </a:pPr>
                      <a:r>
                        <a:rPr lang="de-DE" sz="1800" kern="150" dirty="0">
                          <a:effectLst/>
                        </a:rPr>
                        <a:t> </a:t>
                      </a:r>
                    </a:p>
                    <a:p>
                      <a:pPr>
                        <a:spcAft>
                          <a:spcPts val="0"/>
                        </a:spcAft>
                      </a:pPr>
                      <a:r>
                        <a:rPr lang="de-DE" sz="1800" kern="150" dirty="0">
                          <a:effectLst/>
                        </a:rPr>
                        <a:t>Zähne stark abgewetzt,</a:t>
                      </a:r>
                    </a:p>
                    <a:p>
                      <a:pPr>
                        <a:spcAft>
                          <a:spcPts val="0"/>
                        </a:spcAft>
                      </a:pPr>
                      <a:r>
                        <a:rPr lang="de-DE" sz="1800" kern="150" dirty="0">
                          <a:effectLst/>
                        </a:rPr>
                        <a:t>Getreidereste im Darm,</a:t>
                      </a:r>
                    </a:p>
                    <a:p>
                      <a:pPr>
                        <a:spcAft>
                          <a:spcPts val="0"/>
                        </a:spcAft>
                      </a:pPr>
                      <a:r>
                        <a:rPr lang="de-DE" sz="1800" kern="150" dirty="0">
                          <a:effectLst/>
                        </a:rPr>
                        <a:t>Getreidereste auf der Kleidung (Einkorn, Gerste)</a:t>
                      </a:r>
                      <a:endParaRPr lang="de-DE" sz="1800" kern="150" dirty="0">
                        <a:effectLst/>
                        <a:latin typeface="Times New Roman"/>
                        <a:ea typeface="SimSun"/>
                        <a:cs typeface="Mangal"/>
                      </a:endParaRPr>
                    </a:p>
                  </a:txBody>
                  <a:tcPr marL="34925" marR="34925" marT="34925" marB="34925"/>
                </a:tc>
                <a:tc>
                  <a:txBody>
                    <a:bodyPr/>
                    <a:lstStyle/>
                    <a:p>
                      <a:pPr>
                        <a:spcAft>
                          <a:spcPts val="0"/>
                        </a:spcAft>
                      </a:pPr>
                      <a:r>
                        <a:rPr lang="de-DE" sz="1800" kern="150" dirty="0">
                          <a:effectLst/>
                        </a:rPr>
                        <a:t> </a:t>
                      </a:r>
                    </a:p>
                    <a:p>
                      <a:pPr>
                        <a:spcAft>
                          <a:spcPts val="0"/>
                        </a:spcAft>
                      </a:pPr>
                      <a:r>
                        <a:rPr lang="de-DE" sz="1800" kern="150" dirty="0">
                          <a:effectLst/>
                        </a:rPr>
                        <a:t> </a:t>
                      </a:r>
                    </a:p>
                    <a:p>
                      <a:pPr>
                        <a:spcAft>
                          <a:spcPts val="0"/>
                        </a:spcAft>
                      </a:pPr>
                      <a:r>
                        <a:rPr lang="de-DE" sz="1800" kern="150" dirty="0">
                          <a:effectLst/>
                        </a:rPr>
                        <a:t> </a:t>
                      </a:r>
                    </a:p>
                    <a:p>
                      <a:pPr>
                        <a:spcAft>
                          <a:spcPts val="0"/>
                        </a:spcAft>
                      </a:pPr>
                      <a:r>
                        <a:rPr lang="de-DE" sz="1800" kern="150" dirty="0">
                          <a:effectLst/>
                        </a:rPr>
                        <a:t>                     </a:t>
                      </a:r>
                      <a:r>
                        <a:rPr lang="de-DE" sz="1800" u="sng" kern="150" dirty="0">
                          <a:effectLst/>
                        </a:rPr>
                        <a:t>War er Hirte?</a:t>
                      </a:r>
                      <a:endParaRPr lang="de-DE" sz="1800" kern="150" dirty="0">
                        <a:effectLst/>
                      </a:endParaRPr>
                    </a:p>
                    <a:p>
                      <a:pPr>
                        <a:spcAft>
                          <a:spcPts val="0"/>
                        </a:spcAft>
                      </a:pPr>
                      <a:r>
                        <a:rPr lang="de-DE" sz="1800" kern="150" dirty="0">
                          <a:effectLst/>
                        </a:rPr>
                        <a:t> </a:t>
                      </a:r>
                    </a:p>
                    <a:p>
                      <a:pPr>
                        <a:spcAft>
                          <a:spcPts val="0"/>
                        </a:spcAft>
                      </a:pPr>
                      <a:r>
                        <a:rPr lang="de-DE" sz="1800" kern="150" dirty="0">
                          <a:effectLst/>
                        </a:rPr>
                        <a:t> </a:t>
                      </a:r>
                    </a:p>
                    <a:p>
                      <a:pPr>
                        <a:spcAft>
                          <a:spcPts val="0"/>
                        </a:spcAft>
                      </a:pPr>
                      <a:r>
                        <a:rPr lang="de-DE" sz="1800" kern="150" dirty="0">
                          <a:effectLst/>
                        </a:rPr>
                        <a:t> </a:t>
                      </a:r>
                    </a:p>
                    <a:p>
                      <a:pPr>
                        <a:spcAft>
                          <a:spcPts val="0"/>
                        </a:spcAft>
                      </a:pPr>
                      <a:r>
                        <a:rPr lang="de-DE" sz="1800" kern="150" dirty="0">
                          <a:effectLst/>
                        </a:rPr>
                        <a:t>                      </a:t>
                      </a:r>
                      <a:r>
                        <a:rPr lang="de-DE" sz="1800" u="sng" kern="150" dirty="0">
                          <a:effectLst/>
                        </a:rPr>
                        <a:t>War er  Jäger?</a:t>
                      </a:r>
                      <a:endParaRPr lang="de-DE" sz="1800" kern="150" dirty="0">
                        <a:effectLst/>
                      </a:endParaRPr>
                    </a:p>
                    <a:p>
                      <a:pPr>
                        <a:spcAft>
                          <a:spcPts val="0"/>
                        </a:spcAft>
                      </a:pPr>
                      <a:r>
                        <a:rPr lang="de-DE" sz="1800" kern="150" dirty="0">
                          <a:effectLst/>
                        </a:rPr>
                        <a:t> </a:t>
                      </a:r>
                    </a:p>
                    <a:p>
                      <a:pPr>
                        <a:spcAft>
                          <a:spcPts val="0"/>
                        </a:spcAft>
                      </a:pPr>
                      <a:r>
                        <a:rPr lang="de-DE" sz="1800" kern="150" dirty="0">
                          <a:effectLst/>
                        </a:rPr>
                        <a:t> </a:t>
                      </a:r>
                    </a:p>
                    <a:p>
                      <a:pPr>
                        <a:spcAft>
                          <a:spcPts val="0"/>
                        </a:spcAft>
                      </a:pPr>
                      <a:r>
                        <a:rPr lang="de-DE" sz="1800" kern="150" dirty="0">
                          <a:effectLst/>
                        </a:rPr>
                        <a:t> </a:t>
                      </a:r>
                    </a:p>
                    <a:p>
                      <a:pPr>
                        <a:spcAft>
                          <a:spcPts val="0"/>
                        </a:spcAft>
                      </a:pPr>
                      <a:r>
                        <a:rPr lang="de-DE" sz="1800" kern="150" dirty="0">
                          <a:effectLst/>
                        </a:rPr>
                        <a:t> </a:t>
                      </a:r>
                    </a:p>
                    <a:p>
                      <a:pPr>
                        <a:spcAft>
                          <a:spcPts val="0"/>
                        </a:spcAft>
                      </a:pPr>
                      <a:r>
                        <a:rPr lang="de-DE" sz="1800" kern="150" dirty="0">
                          <a:effectLst/>
                        </a:rPr>
                        <a:t>                     </a:t>
                      </a:r>
                      <a:r>
                        <a:rPr lang="de-DE" sz="1800" u="sng" kern="150" dirty="0">
                          <a:effectLst/>
                        </a:rPr>
                        <a:t>War er Bauer?</a:t>
                      </a:r>
                      <a:endParaRPr lang="de-DE" sz="1800" kern="150" dirty="0">
                        <a:effectLst/>
                      </a:endParaRPr>
                    </a:p>
                    <a:p>
                      <a:pPr>
                        <a:spcAft>
                          <a:spcPts val="0"/>
                        </a:spcAft>
                      </a:pPr>
                      <a:r>
                        <a:rPr lang="de-DE" sz="1800" kern="150" dirty="0">
                          <a:effectLst/>
                        </a:rPr>
                        <a:t> </a:t>
                      </a:r>
                    </a:p>
                    <a:p>
                      <a:pPr>
                        <a:spcAft>
                          <a:spcPts val="0"/>
                        </a:spcAft>
                      </a:pPr>
                      <a:r>
                        <a:rPr lang="de-DE" sz="1800" kern="150" dirty="0">
                          <a:effectLst/>
                        </a:rPr>
                        <a:t> </a:t>
                      </a:r>
                      <a:endParaRPr lang="de-DE" sz="1800" kern="150" dirty="0">
                        <a:effectLst/>
                        <a:latin typeface="Times New Roman"/>
                        <a:ea typeface="SimSun"/>
                        <a:cs typeface="Mangal"/>
                      </a:endParaRPr>
                    </a:p>
                  </a:txBody>
                  <a:tcPr marL="34925" marR="34925" marT="34925" marB="34925"/>
                </a:tc>
              </a:tr>
            </a:tbl>
          </a:graphicData>
        </a:graphic>
      </p:graphicFrame>
      <p:cxnSp>
        <p:nvCxnSpPr>
          <p:cNvPr id="5" name="Gerade Verbindung mit Pfeil 4"/>
          <p:cNvCxnSpPr/>
          <p:nvPr/>
        </p:nvCxnSpPr>
        <p:spPr>
          <a:xfrm>
            <a:off x="4187354" y="3140968"/>
            <a:ext cx="11303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Gerade Verbindung mit Pfeil 5"/>
          <p:cNvCxnSpPr/>
          <p:nvPr/>
        </p:nvCxnSpPr>
        <p:spPr>
          <a:xfrm>
            <a:off x="4170685" y="4221088"/>
            <a:ext cx="11223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a:off x="4211960" y="5589240"/>
            <a:ext cx="1081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5963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8229600" cy="792088"/>
          </a:xfrm>
        </p:spPr>
        <p:txBody>
          <a:bodyPr/>
          <a:lstStyle/>
          <a:p>
            <a:r>
              <a:rPr lang="de-DE" dirty="0"/>
              <a:t>Unterrichtsvorschlag: Steinzeit</a:t>
            </a:r>
          </a:p>
        </p:txBody>
      </p:sp>
      <p:sp>
        <p:nvSpPr>
          <p:cNvPr id="3" name="Inhaltsplatzhalter 2"/>
          <p:cNvSpPr>
            <a:spLocks noGrp="1"/>
          </p:cNvSpPr>
          <p:nvPr>
            <p:ph idx="1"/>
          </p:nvPr>
        </p:nvSpPr>
        <p:spPr>
          <a:xfrm>
            <a:off x="251520" y="908720"/>
            <a:ext cx="8435280" cy="5472608"/>
          </a:xfrm>
        </p:spPr>
        <p:txBody>
          <a:bodyPr>
            <a:noAutofit/>
          </a:bodyPr>
          <a:lstStyle/>
          <a:p>
            <a:pPr marL="0" indent="0">
              <a:buNone/>
            </a:pPr>
            <a:r>
              <a:rPr lang="de-DE" sz="2800" dirty="0" smtClean="0"/>
              <a:t>7. Ergebnisse I</a:t>
            </a:r>
          </a:p>
          <a:p>
            <a:r>
              <a:rPr lang="de-DE" sz="2800" dirty="0" smtClean="0"/>
              <a:t>Zusammenführung: </a:t>
            </a:r>
            <a:r>
              <a:rPr lang="de-DE" sz="2800" dirty="0" err="1" smtClean="0"/>
              <a:t>SuS</a:t>
            </a:r>
            <a:r>
              <a:rPr lang="de-DE" sz="2800" dirty="0" smtClean="0"/>
              <a:t> stellen Zusammenhang her zwischen dem jeweiligen Fund und dem Rückschluss auf „Ötzis“ Tätigkeit bzw. „Beruf“</a:t>
            </a:r>
            <a:endParaRPr lang="de-DE" sz="2800" dirty="0"/>
          </a:p>
          <a:p>
            <a:r>
              <a:rPr lang="de-DE" sz="2800" dirty="0" err="1" smtClean="0"/>
              <a:t>SuS</a:t>
            </a:r>
            <a:r>
              <a:rPr lang="de-DE" sz="2800" dirty="0" smtClean="0"/>
              <a:t> bekommen Gelegenheit, </a:t>
            </a:r>
            <a:r>
              <a:rPr lang="de-DE" sz="2800" dirty="0"/>
              <a:t>zu begründen, welchen „Beruf“ sie aufgrund der Funde für den wahrscheinlichsten halten, damit noch einmal ein klarer Zusammenhang zwischen Fund und Schlussfolgerung hergestellt </a:t>
            </a:r>
            <a:r>
              <a:rPr lang="de-DE" sz="2800" dirty="0" smtClean="0"/>
              <a:t>wird</a:t>
            </a:r>
          </a:p>
          <a:p>
            <a:r>
              <a:rPr lang="de-DE" sz="2800" dirty="0" smtClean="0"/>
              <a:t>Impulse</a:t>
            </a:r>
            <a:r>
              <a:rPr lang="de-DE" sz="2800" dirty="0"/>
              <a:t>: „Was spricht für die Annahme, dass Ötzi Bauer war? Was haltet ihr für den wahrscheinlichsten Beruf? Begründet mit Textbezug</a:t>
            </a:r>
            <a:r>
              <a:rPr lang="de-DE" sz="2800" dirty="0" smtClean="0"/>
              <a:t>!“</a:t>
            </a:r>
            <a:endParaRPr lang="de-DE" sz="2800" dirty="0"/>
          </a:p>
        </p:txBody>
      </p:sp>
    </p:spTree>
    <p:extLst>
      <p:ext uri="{BB962C8B-B14F-4D97-AF65-F5344CB8AC3E}">
        <p14:creationId xmlns:p14="http://schemas.microsoft.com/office/powerpoint/2010/main" val="1956860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6632"/>
            <a:ext cx="8229600" cy="922114"/>
          </a:xfrm>
        </p:spPr>
        <p:txBody>
          <a:bodyPr/>
          <a:lstStyle/>
          <a:p>
            <a:r>
              <a:rPr lang="de-DE" dirty="0"/>
              <a:t>Unterrichtsvorschlag: Steinzeit</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720938647"/>
              </p:ext>
            </p:extLst>
          </p:nvPr>
        </p:nvGraphicFramePr>
        <p:xfrm>
          <a:off x="611560" y="1052736"/>
          <a:ext cx="7920880" cy="5626100"/>
        </p:xfrm>
        <a:graphic>
          <a:graphicData uri="http://schemas.openxmlformats.org/drawingml/2006/table">
            <a:tbl>
              <a:tblPr>
                <a:tableStyleId>{5C22544A-7EE6-4342-B048-85BDC9FD1C3A}</a:tableStyleId>
              </a:tblPr>
              <a:tblGrid>
                <a:gridCol w="3960440"/>
                <a:gridCol w="3960440"/>
              </a:tblGrid>
              <a:tr h="249478">
                <a:tc>
                  <a:txBody>
                    <a:bodyPr/>
                    <a:lstStyle/>
                    <a:p>
                      <a:pPr algn="ctr">
                        <a:spcAft>
                          <a:spcPts val="0"/>
                        </a:spcAft>
                      </a:pPr>
                      <a:r>
                        <a:rPr lang="de-DE" sz="2000" kern="150" dirty="0">
                          <a:effectLst/>
                        </a:rPr>
                        <a:t>Ägypten ~ 3000 v.Chr.</a:t>
                      </a:r>
                      <a:endParaRPr lang="de-DE" sz="2000" kern="150" dirty="0">
                        <a:effectLst/>
                        <a:latin typeface="Times New Roman"/>
                        <a:ea typeface="SimSun"/>
                        <a:cs typeface="Mangal"/>
                      </a:endParaRPr>
                    </a:p>
                  </a:txBody>
                  <a:tcPr marL="34925" marR="34925" marT="34925" marB="34925"/>
                </a:tc>
                <a:tc>
                  <a:txBody>
                    <a:bodyPr/>
                    <a:lstStyle/>
                    <a:p>
                      <a:pPr algn="ctr">
                        <a:spcAft>
                          <a:spcPts val="0"/>
                        </a:spcAft>
                      </a:pPr>
                      <a:r>
                        <a:rPr lang="de-DE" sz="2000" kern="150">
                          <a:effectLst/>
                        </a:rPr>
                        <a:t>Europa ~ 3000 v.Chr.</a:t>
                      </a:r>
                      <a:endParaRPr lang="de-DE" sz="2000" kern="150">
                        <a:effectLst/>
                        <a:latin typeface="Times New Roman"/>
                        <a:ea typeface="SimSun"/>
                        <a:cs typeface="Mangal"/>
                      </a:endParaRPr>
                    </a:p>
                  </a:txBody>
                  <a:tcPr marL="34925" marR="34925" marT="34925" marB="34925"/>
                </a:tc>
              </a:tr>
              <a:tr h="2957371">
                <a:tc>
                  <a:txBody>
                    <a:bodyPr/>
                    <a:lstStyle/>
                    <a:p>
                      <a:pPr>
                        <a:spcAft>
                          <a:spcPts val="0"/>
                        </a:spcAft>
                      </a:pPr>
                      <a:r>
                        <a:rPr lang="de-DE" sz="2000" kern="150" dirty="0">
                          <a:effectLst/>
                        </a:rPr>
                        <a:t>- Staat mit Pharao an der Spitze</a:t>
                      </a:r>
                    </a:p>
                    <a:p>
                      <a:pPr>
                        <a:spcAft>
                          <a:spcPts val="0"/>
                        </a:spcAft>
                      </a:pPr>
                      <a:r>
                        <a:rPr lang="de-DE" sz="2000" kern="150" dirty="0">
                          <a:effectLst/>
                        </a:rPr>
                        <a:t> </a:t>
                      </a:r>
                    </a:p>
                    <a:p>
                      <a:pPr>
                        <a:spcAft>
                          <a:spcPts val="0"/>
                        </a:spcAft>
                      </a:pPr>
                      <a:r>
                        <a:rPr lang="de-DE" sz="2000" kern="150" dirty="0">
                          <a:effectLst/>
                        </a:rPr>
                        <a:t>- Planung: Vorratshaltung / staatliche Versorgung in Notzeiten</a:t>
                      </a:r>
                    </a:p>
                    <a:p>
                      <a:pPr>
                        <a:spcAft>
                          <a:spcPts val="0"/>
                        </a:spcAft>
                      </a:pPr>
                      <a:r>
                        <a:rPr lang="de-DE" sz="2000" kern="150" dirty="0">
                          <a:effectLst/>
                        </a:rPr>
                        <a:t> </a:t>
                      </a:r>
                    </a:p>
                    <a:p>
                      <a:pPr>
                        <a:spcAft>
                          <a:spcPts val="0"/>
                        </a:spcAft>
                      </a:pPr>
                      <a:r>
                        <a:rPr lang="de-DE" sz="2000" kern="150" dirty="0">
                          <a:effectLst/>
                        </a:rPr>
                        <a:t>- Sesshafte Bauern und Viehzüchter (Siedlungen)</a:t>
                      </a:r>
                    </a:p>
                    <a:p>
                      <a:pPr>
                        <a:spcAft>
                          <a:spcPts val="0"/>
                        </a:spcAft>
                      </a:pPr>
                      <a:r>
                        <a:rPr lang="de-DE" sz="2000" kern="150" dirty="0">
                          <a:effectLst/>
                        </a:rPr>
                        <a:t> </a:t>
                      </a:r>
                    </a:p>
                    <a:p>
                      <a:pPr>
                        <a:spcAft>
                          <a:spcPts val="0"/>
                        </a:spcAft>
                      </a:pPr>
                      <a:r>
                        <a:rPr lang="de-DE" sz="2000" kern="150" dirty="0">
                          <a:effectLst/>
                        </a:rPr>
                        <a:t>-Religion</a:t>
                      </a:r>
                    </a:p>
                    <a:p>
                      <a:pPr>
                        <a:spcAft>
                          <a:spcPts val="0"/>
                        </a:spcAft>
                      </a:pPr>
                      <a:r>
                        <a:rPr lang="de-DE" sz="2000" kern="150" dirty="0">
                          <a:effectLst/>
                        </a:rPr>
                        <a:t>-Wissenschaften</a:t>
                      </a:r>
                    </a:p>
                    <a:p>
                      <a:pPr>
                        <a:spcAft>
                          <a:spcPts val="0"/>
                        </a:spcAft>
                      </a:pPr>
                      <a:r>
                        <a:rPr lang="de-DE" sz="2000" kern="150" dirty="0">
                          <a:effectLst/>
                        </a:rPr>
                        <a:t>-Schrift</a:t>
                      </a:r>
                    </a:p>
                    <a:p>
                      <a:pPr>
                        <a:spcAft>
                          <a:spcPts val="0"/>
                        </a:spcAft>
                      </a:pPr>
                      <a:r>
                        <a:rPr lang="de-DE" sz="2000" kern="150" dirty="0">
                          <a:effectLst/>
                        </a:rPr>
                        <a:t> </a:t>
                      </a:r>
                    </a:p>
                    <a:p>
                      <a:pPr>
                        <a:spcAft>
                          <a:spcPts val="0"/>
                        </a:spcAft>
                      </a:pPr>
                      <a:r>
                        <a:rPr lang="de-DE" sz="2000" kern="150" dirty="0">
                          <a:effectLst/>
                        </a:rPr>
                        <a:t>-Beamte setzen Willen des Pharaos durch</a:t>
                      </a:r>
                    </a:p>
                    <a:p>
                      <a:pPr>
                        <a:spcAft>
                          <a:spcPts val="0"/>
                        </a:spcAft>
                      </a:pPr>
                      <a:r>
                        <a:rPr lang="de-DE" sz="2000" kern="150" dirty="0">
                          <a:effectLst/>
                        </a:rPr>
                        <a:t> </a:t>
                      </a:r>
                    </a:p>
                    <a:p>
                      <a:pPr>
                        <a:spcAft>
                          <a:spcPts val="0"/>
                        </a:spcAft>
                      </a:pPr>
                      <a:r>
                        <a:rPr lang="de-DE" sz="2000" kern="150" dirty="0">
                          <a:effectLst/>
                        </a:rPr>
                        <a:t>-Planung und Durchführung von Großbauten (Pyramiden)</a:t>
                      </a:r>
                      <a:endParaRPr lang="de-DE" sz="2000" kern="150" dirty="0">
                        <a:effectLst/>
                        <a:latin typeface="Times New Roman"/>
                        <a:ea typeface="SimSun"/>
                        <a:cs typeface="Mangal"/>
                      </a:endParaRPr>
                    </a:p>
                  </a:txBody>
                  <a:tcPr marL="34925" marR="34925" marT="34925" marB="34925"/>
                </a:tc>
                <a:tc>
                  <a:txBody>
                    <a:bodyPr/>
                    <a:lstStyle/>
                    <a:p>
                      <a:pPr>
                        <a:spcAft>
                          <a:spcPts val="0"/>
                        </a:spcAft>
                      </a:pPr>
                      <a:r>
                        <a:rPr lang="de-DE" sz="2000" kern="150" dirty="0">
                          <a:effectLst/>
                        </a:rPr>
                        <a:t>- Leben in kleineren Gemeinschaften</a:t>
                      </a:r>
                    </a:p>
                    <a:p>
                      <a:pPr>
                        <a:spcAft>
                          <a:spcPts val="0"/>
                        </a:spcAft>
                      </a:pPr>
                      <a:r>
                        <a:rPr lang="de-DE" sz="2000" kern="150" dirty="0">
                          <a:effectLst/>
                        </a:rPr>
                        <a:t> </a:t>
                      </a:r>
                    </a:p>
                    <a:p>
                      <a:pPr>
                        <a:spcAft>
                          <a:spcPts val="0"/>
                        </a:spcAft>
                      </a:pPr>
                      <a:r>
                        <a:rPr lang="de-DE" sz="2000" kern="150" dirty="0">
                          <a:effectLst/>
                        </a:rPr>
                        <a:t>- Vorratshaltung, kein Staat</a:t>
                      </a:r>
                    </a:p>
                    <a:p>
                      <a:pPr>
                        <a:spcAft>
                          <a:spcPts val="0"/>
                        </a:spcAft>
                      </a:pPr>
                      <a:r>
                        <a:rPr lang="de-DE" sz="2000" kern="150" dirty="0">
                          <a:effectLst/>
                        </a:rPr>
                        <a:t> </a:t>
                      </a:r>
                    </a:p>
                    <a:p>
                      <a:pPr>
                        <a:spcAft>
                          <a:spcPts val="0"/>
                        </a:spcAft>
                      </a:pPr>
                      <a:r>
                        <a:rPr lang="de-DE" sz="2000" kern="150" dirty="0">
                          <a:effectLst/>
                        </a:rPr>
                        <a:t> </a:t>
                      </a:r>
                    </a:p>
                    <a:p>
                      <a:pPr>
                        <a:spcAft>
                          <a:spcPts val="0"/>
                        </a:spcAft>
                      </a:pPr>
                      <a:r>
                        <a:rPr lang="de-DE" sz="2000" kern="150" dirty="0">
                          <a:effectLst/>
                        </a:rPr>
                        <a:t>- Sesshafte Bauern und Viehzüchter, aber auch Jäger und Sammlerinnen</a:t>
                      </a:r>
                    </a:p>
                    <a:p>
                      <a:pPr>
                        <a:spcAft>
                          <a:spcPts val="0"/>
                        </a:spcAft>
                      </a:pPr>
                      <a:r>
                        <a:rPr lang="de-DE" sz="2000" kern="150" dirty="0">
                          <a:effectLst/>
                        </a:rPr>
                        <a:t> </a:t>
                      </a:r>
                    </a:p>
                    <a:p>
                      <a:pPr>
                        <a:spcAft>
                          <a:spcPts val="0"/>
                        </a:spcAft>
                      </a:pPr>
                      <a:r>
                        <a:rPr lang="de-DE" sz="2000" kern="150" dirty="0" smtClean="0">
                          <a:effectLst/>
                        </a:rPr>
                        <a:t>- möglich</a:t>
                      </a:r>
                      <a:endParaRPr lang="de-DE" sz="2000" kern="150" dirty="0">
                        <a:effectLst/>
                      </a:endParaRPr>
                    </a:p>
                    <a:p>
                      <a:pPr>
                        <a:spcAft>
                          <a:spcPts val="0"/>
                        </a:spcAft>
                      </a:pPr>
                      <a:r>
                        <a:rPr lang="de-DE" sz="2000" kern="150" dirty="0">
                          <a:effectLst/>
                        </a:rPr>
                        <a:t>---</a:t>
                      </a:r>
                    </a:p>
                    <a:p>
                      <a:pPr>
                        <a:spcAft>
                          <a:spcPts val="0"/>
                        </a:spcAft>
                      </a:pPr>
                      <a:r>
                        <a:rPr lang="de-DE" sz="2000" kern="150" smtClean="0">
                          <a:effectLst/>
                        </a:rPr>
                        <a:t>- keine</a:t>
                      </a:r>
                      <a:endParaRPr lang="de-DE" sz="2000" kern="150" dirty="0">
                        <a:effectLst/>
                      </a:endParaRPr>
                    </a:p>
                    <a:p>
                      <a:pPr>
                        <a:spcAft>
                          <a:spcPts val="0"/>
                        </a:spcAft>
                      </a:pPr>
                      <a:r>
                        <a:rPr lang="de-DE" sz="2000" kern="150" dirty="0">
                          <a:effectLst/>
                        </a:rPr>
                        <a:t> </a:t>
                      </a:r>
                    </a:p>
                    <a:p>
                      <a:pPr>
                        <a:spcAft>
                          <a:spcPts val="0"/>
                        </a:spcAft>
                      </a:pPr>
                      <a:r>
                        <a:rPr lang="de-DE" sz="2000" kern="150" dirty="0">
                          <a:effectLst/>
                        </a:rPr>
                        <a:t>---</a:t>
                      </a:r>
                    </a:p>
                    <a:p>
                      <a:pPr>
                        <a:spcAft>
                          <a:spcPts val="0"/>
                        </a:spcAft>
                      </a:pPr>
                      <a:r>
                        <a:rPr lang="de-DE" sz="2000" kern="150" dirty="0">
                          <a:effectLst/>
                        </a:rPr>
                        <a:t> </a:t>
                      </a:r>
                    </a:p>
                    <a:p>
                      <a:pPr>
                        <a:spcAft>
                          <a:spcPts val="0"/>
                        </a:spcAft>
                      </a:pPr>
                      <a:endParaRPr lang="de-DE" sz="2000" kern="150" dirty="0" smtClean="0">
                        <a:effectLst/>
                      </a:endParaRPr>
                    </a:p>
                    <a:p>
                      <a:pPr>
                        <a:spcAft>
                          <a:spcPts val="0"/>
                        </a:spcAft>
                      </a:pPr>
                      <a:r>
                        <a:rPr lang="de-DE" sz="2000" kern="150" dirty="0" smtClean="0">
                          <a:effectLst/>
                        </a:rPr>
                        <a:t>---</a:t>
                      </a:r>
                      <a:endParaRPr lang="de-DE" sz="2000" kern="150" dirty="0">
                        <a:effectLst/>
                      </a:endParaRPr>
                    </a:p>
                    <a:p>
                      <a:pPr>
                        <a:spcAft>
                          <a:spcPts val="0"/>
                        </a:spcAft>
                      </a:pPr>
                      <a:r>
                        <a:rPr lang="de-DE" sz="2000" kern="150" dirty="0">
                          <a:effectLst/>
                        </a:rPr>
                        <a:t> </a:t>
                      </a:r>
                      <a:endParaRPr lang="de-DE" sz="2000" kern="150" dirty="0">
                        <a:effectLst/>
                        <a:latin typeface="Times New Roman"/>
                        <a:ea typeface="SimSun"/>
                        <a:cs typeface="Mangal"/>
                      </a:endParaRPr>
                    </a:p>
                  </a:txBody>
                  <a:tcPr marL="34925" marR="34925" marT="34925" marB="34925"/>
                </a:tc>
              </a:tr>
            </a:tbl>
          </a:graphicData>
        </a:graphic>
      </p:graphicFrame>
      <p:sp>
        <p:nvSpPr>
          <p:cNvPr id="5" name="Rectangle 1"/>
          <p:cNvSpPr>
            <a:spLocks noChangeArrowheads="1"/>
          </p:cNvSpPr>
          <p:nvPr/>
        </p:nvSpPr>
        <p:spPr bwMode="auto">
          <a:xfrm>
            <a:off x="323528" y="22383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90502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052736"/>
          </a:xfrm>
        </p:spPr>
        <p:txBody>
          <a:bodyPr/>
          <a:lstStyle/>
          <a:p>
            <a:r>
              <a:rPr lang="de-DE" dirty="0"/>
              <a:t>Unterrichtsvorschlag: Steinzeit</a:t>
            </a:r>
          </a:p>
        </p:txBody>
      </p:sp>
      <p:pic>
        <p:nvPicPr>
          <p:cNvPr id="512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910854"/>
            <a:ext cx="6840760"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368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pPr marL="0" indent="0">
              <a:buNone/>
            </a:pPr>
            <a:r>
              <a:rPr lang="de-DE" dirty="0" smtClean="0"/>
              <a:t>8. Ergebnisse II (Arbeitsblatt)</a:t>
            </a:r>
          </a:p>
          <a:p>
            <a:endParaRPr lang="de-DE" dirty="0"/>
          </a:p>
          <a:p>
            <a:endParaRPr lang="de-DE" dirty="0"/>
          </a:p>
        </p:txBody>
      </p:sp>
      <p:graphicFrame>
        <p:nvGraphicFramePr>
          <p:cNvPr id="4" name="Tabelle 3"/>
          <p:cNvGraphicFramePr>
            <a:graphicFrameLocks noGrp="1"/>
          </p:cNvGraphicFramePr>
          <p:nvPr>
            <p:extLst>
              <p:ext uri="{D42A27DB-BD31-4B8C-83A1-F6EECF244321}">
                <p14:modId xmlns:p14="http://schemas.microsoft.com/office/powerpoint/2010/main" val="1064264921"/>
              </p:ext>
            </p:extLst>
          </p:nvPr>
        </p:nvGraphicFramePr>
        <p:xfrm>
          <a:off x="539552" y="2420888"/>
          <a:ext cx="7094799" cy="3056890"/>
        </p:xfrm>
        <a:graphic>
          <a:graphicData uri="http://schemas.openxmlformats.org/drawingml/2006/table">
            <a:tbl>
              <a:tblPr>
                <a:tableStyleId>{5C22544A-7EE6-4342-B048-85BDC9FD1C3A}</a:tableStyleId>
              </a:tblPr>
              <a:tblGrid>
                <a:gridCol w="6984462"/>
                <a:gridCol w="110337"/>
              </a:tblGrid>
              <a:tr h="2025858">
                <a:tc>
                  <a:txBody>
                    <a:bodyPr/>
                    <a:lstStyle/>
                    <a:p>
                      <a:pPr>
                        <a:spcAft>
                          <a:spcPts val="0"/>
                        </a:spcAft>
                      </a:pPr>
                      <a:r>
                        <a:rPr lang="de-DE" sz="2800" kern="150" dirty="0">
                          <a:effectLst/>
                        </a:rPr>
                        <a:t>FAZIT: </a:t>
                      </a:r>
                    </a:p>
                    <a:p>
                      <a:pPr>
                        <a:spcAft>
                          <a:spcPts val="0"/>
                        </a:spcAft>
                      </a:pPr>
                      <a:r>
                        <a:rPr lang="de-DE" sz="2800" kern="150" dirty="0">
                          <a:effectLst/>
                        </a:rPr>
                        <a:t>In der (Jung)Steinzeit leben die Menschen in Europa als Ackerbauern und Viehzüchter, z.T. noch als Jäger und Sammler.</a:t>
                      </a:r>
                    </a:p>
                    <a:p>
                      <a:pPr>
                        <a:spcAft>
                          <a:spcPts val="0"/>
                        </a:spcAft>
                      </a:pPr>
                      <a:r>
                        <a:rPr lang="de-DE" sz="2800" kern="150" dirty="0">
                          <a:effectLst/>
                        </a:rPr>
                        <a:t>-Leben in kleinen Gemeinschaften, kein Staat</a:t>
                      </a:r>
                    </a:p>
                    <a:p>
                      <a:pPr>
                        <a:spcAft>
                          <a:spcPts val="0"/>
                        </a:spcAft>
                      </a:pPr>
                      <a:r>
                        <a:rPr lang="de-DE" sz="2800" kern="150" dirty="0" smtClean="0">
                          <a:effectLst/>
                        </a:rPr>
                        <a:t>-Vorratshaltung</a:t>
                      </a:r>
                      <a:r>
                        <a:rPr lang="de-DE" sz="2800" kern="150" dirty="0">
                          <a:effectLst/>
                        </a:rPr>
                        <a:t>, aber keine Schrift</a:t>
                      </a:r>
                    </a:p>
                    <a:p>
                      <a:pPr>
                        <a:spcAft>
                          <a:spcPts val="0"/>
                        </a:spcAft>
                      </a:pPr>
                      <a:r>
                        <a:rPr lang="de-DE" sz="2800" kern="150" dirty="0">
                          <a:effectLst/>
                        </a:rPr>
                        <a:t>-Werkzeuge bestehen z.T. aus Stein </a:t>
                      </a:r>
                      <a:endParaRPr lang="de-DE" sz="2800" kern="150" dirty="0">
                        <a:effectLst/>
                        <a:latin typeface="Times New Roman"/>
                        <a:ea typeface="SimSun"/>
                        <a:cs typeface="Mangal"/>
                      </a:endParaRPr>
                    </a:p>
                  </a:txBody>
                  <a:tcPr marL="34925" marR="34925" marT="34925" marB="34925"/>
                </a:tc>
                <a:tc>
                  <a:txBody>
                    <a:bodyPr/>
                    <a:lstStyle/>
                    <a:p>
                      <a:pPr>
                        <a:spcAft>
                          <a:spcPts val="0"/>
                        </a:spcAft>
                      </a:pPr>
                      <a:r>
                        <a:rPr lang="de-DE" sz="1200" kern="150" dirty="0">
                          <a:effectLst/>
                        </a:rPr>
                        <a:t> </a:t>
                      </a:r>
                      <a:endParaRPr lang="de-DE" sz="1200" kern="150" dirty="0">
                        <a:effectLst/>
                        <a:latin typeface="Times New Roman"/>
                        <a:ea typeface="SimSun"/>
                        <a:cs typeface="Mangal"/>
                      </a:endParaRPr>
                    </a:p>
                  </a:txBody>
                  <a:tcPr marL="34925" marR="34925" marT="34925" marB="34925"/>
                </a:tc>
              </a:tr>
            </a:tbl>
          </a:graphicData>
        </a:graphic>
      </p:graphicFrame>
      <p:sp>
        <p:nvSpPr>
          <p:cNvPr id="5" name="Rectangle 1"/>
          <p:cNvSpPr>
            <a:spLocks noChangeArrowheads="1"/>
          </p:cNvSpPr>
          <p:nvPr/>
        </p:nvSpPr>
        <p:spPr bwMode="auto">
          <a:xfrm>
            <a:off x="1509713" y="3279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573219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Unterrichtsvorschlag: Steinzeit</a:t>
            </a:r>
          </a:p>
        </p:txBody>
      </p:sp>
      <p:sp>
        <p:nvSpPr>
          <p:cNvPr id="3" name="Inhaltsplatzhalter 2"/>
          <p:cNvSpPr>
            <a:spLocks noGrp="1"/>
          </p:cNvSpPr>
          <p:nvPr>
            <p:ph idx="1"/>
          </p:nvPr>
        </p:nvSpPr>
        <p:spPr/>
        <p:txBody>
          <a:bodyPr/>
          <a:lstStyle/>
          <a:p>
            <a:pPr marL="0" indent="0">
              <a:buNone/>
            </a:pPr>
            <a:r>
              <a:rPr lang="de-DE" dirty="0" smtClean="0"/>
              <a:t>8. Ergebnisse II</a:t>
            </a:r>
          </a:p>
          <a:p>
            <a:pPr marL="0" indent="0">
              <a:buNone/>
            </a:pPr>
            <a:r>
              <a:rPr lang="de-DE" dirty="0" smtClean="0"/>
              <a:t>       Ägypten                                       Europa</a:t>
            </a:r>
          </a:p>
          <a:p>
            <a:pPr marL="0" indent="0">
              <a:buNone/>
            </a:pPr>
            <a:endParaRPr lang="de-DE" dirty="0"/>
          </a:p>
          <a:p>
            <a:pPr marL="0" indent="0">
              <a:buNone/>
            </a:pPr>
            <a:endParaRPr lang="de-DE" dirty="0" smtClean="0"/>
          </a:p>
          <a:p>
            <a:pPr marL="0" indent="0">
              <a:buNone/>
            </a:pPr>
            <a:r>
              <a:rPr lang="de-DE" dirty="0" smtClean="0"/>
              <a:t>  Frühe Hochkultur                           Niedrigere</a:t>
            </a:r>
          </a:p>
          <a:p>
            <a:pPr marL="0" indent="0">
              <a:buNone/>
            </a:pPr>
            <a:r>
              <a:rPr lang="de-DE" dirty="0"/>
              <a:t> </a:t>
            </a:r>
            <a:r>
              <a:rPr lang="de-DE" dirty="0" smtClean="0"/>
              <a:t>                                                    Entwicklungsstufe:</a:t>
            </a:r>
          </a:p>
          <a:p>
            <a:pPr marL="0" indent="0">
              <a:buNone/>
            </a:pPr>
            <a:r>
              <a:rPr lang="de-DE" dirty="0"/>
              <a:t> </a:t>
            </a:r>
            <a:r>
              <a:rPr lang="de-DE" dirty="0" smtClean="0"/>
              <a:t>                                                        (Jung)Steinzeit</a:t>
            </a:r>
            <a:endParaRPr lang="de-DE" dirty="0"/>
          </a:p>
        </p:txBody>
      </p:sp>
      <p:sp>
        <p:nvSpPr>
          <p:cNvPr id="4" name="Pfeil nach unten 3"/>
          <p:cNvSpPr/>
          <p:nvPr/>
        </p:nvSpPr>
        <p:spPr>
          <a:xfrm>
            <a:off x="1763688" y="2996952"/>
            <a:ext cx="360040"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Pfeil nach unten 4"/>
          <p:cNvSpPr/>
          <p:nvPr/>
        </p:nvSpPr>
        <p:spPr>
          <a:xfrm>
            <a:off x="6660232" y="2852936"/>
            <a:ext cx="360040"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44754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548680"/>
            <a:ext cx="7772400" cy="1470025"/>
          </a:xfrm>
        </p:spPr>
        <p:txBody>
          <a:bodyPr/>
          <a:lstStyle/>
          <a:p>
            <a:r>
              <a:rPr lang="de-DE" dirty="0" smtClean="0"/>
              <a:t>Unterrichtsvorschlag - Steinzeit </a:t>
            </a:r>
            <a:endParaRPr lang="de-DE" dirty="0"/>
          </a:p>
        </p:txBody>
      </p:sp>
      <p:sp>
        <p:nvSpPr>
          <p:cNvPr id="3" name="Untertitel 2"/>
          <p:cNvSpPr>
            <a:spLocks noGrp="1"/>
          </p:cNvSpPr>
          <p:nvPr>
            <p:ph type="subTitle" idx="1"/>
          </p:nvPr>
        </p:nvSpPr>
        <p:spPr>
          <a:xfrm>
            <a:off x="611560" y="2204864"/>
            <a:ext cx="7416824" cy="3672408"/>
          </a:xfrm>
        </p:spPr>
        <p:txBody>
          <a:bodyPr>
            <a:noAutofit/>
          </a:bodyPr>
          <a:lstStyle/>
          <a:p>
            <a:pPr algn="l"/>
            <a:r>
              <a:rPr lang="de-DE" dirty="0" smtClean="0"/>
              <a:t>das Leben in der Alt- und Jungsteinzeit  beschreiben sowie das Alte Ägypten mit Europa während der Steinzeit überblicksartig </a:t>
            </a:r>
            <a:r>
              <a:rPr lang="de-DE" dirty="0"/>
              <a:t>vergleichen </a:t>
            </a:r>
          </a:p>
          <a:p>
            <a:pPr algn="l"/>
            <a:r>
              <a:rPr lang="de-DE" dirty="0" smtClean="0"/>
              <a:t>(Altsteinzeit, Jungsteinzeit, Neolithische Revolution)</a:t>
            </a:r>
            <a:endParaRPr lang="de-DE" dirty="0"/>
          </a:p>
        </p:txBody>
      </p:sp>
    </p:spTree>
    <p:extLst>
      <p:ext uri="{BB962C8B-B14F-4D97-AF65-F5344CB8AC3E}">
        <p14:creationId xmlns:p14="http://schemas.microsoft.com/office/powerpoint/2010/main" val="17936962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16632"/>
            <a:ext cx="8229600" cy="864096"/>
          </a:xfrm>
        </p:spPr>
        <p:txBody>
          <a:bodyPr/>
          <a:lstStyle/>
          <a:p>
            <a:r>
              <a:rPr lang="de-DE" dirty="0"/>
              <a:t>Unterrichtsvorschlag: Steinzeit</a:t>
            </a:r>
          </a:p>
        </p:txBody>
      </p:sp>
      <p:sp>
        <p:nvSpPr>
          <p:cNvPr id="3" name="Inhaltsplatzhalter 2"/>
          <p:cNvSpPr>
            <a:spLocks noGrp="1"/>
          </p:cNvSpPr>
          <p:nvPr>
            <p:ph idx="1"/>
          </p:nvPr>
        </p:nvSpPr>
        <p:spPr>
          <a:xfrm>
            <a:off x="457200" y="1052736"/>
            <a:ext cx="8229600" cy="5073427"/>
          </a:xfrm>
        </p:spPr>
        <p:txBody>
          <a:bodyPr/>
          <a:lstStyle/>
          <a:p>
            <a:pPr marL="0" indent="0">
              <a:buNone/>
            </a:pPr>
            <a:r>
              <a:rPr lang="de-DE" dirty="0"/>
              <a:t>9</a:t>
            </a:r>
            <a:r>
              <a:rPr lang="de-DE" dirty="0" smtClean="0"/>
              <a:t>. Ergebnisse III: Antworten auf Schülerfragen</a:t>
            </a:r>
          </a:p>
          <a:p>
            <a:pPr marL="0" indent="0">
              <a:buNone/>
            </a:pPr>
            <a:endParaRPr lang="de-DE" dirty="0"/>
          </a:p>
          <a:p>
            <a:pPr marL="0" indent="0">
              <a:buNone/>
            </a:pPr>
            <a:endParaRPr lang="de-DE" dirty="0"/>
          </a:p>
        </p:txBody>
      </p:sp>
      <p:pic>
        <p:nvPicPr>
          <p:cNvPr id="4" name="Picture 2" descr="C:\Users\Dirk\Pictures\Eigene Bilder\Ötzi-Stunde-Stefan\IMG_13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1700808"/>
            <a:ext cx="4826669" cy="4826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0943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Unterrichtsvorschlag: Steinzeit</a:t>
            </a:r>
          </a:p>
        </p:txBody>
      </p:sp>
      <p:sp>
        <p:nvSpPr>
          <p:cNvPr id="3" name="Inhaltsplatzhalter 2"/>
          <p:cNvSpPr>
            <a:spLocks noGrp="1"/>
          </p:cNvSpPr>
          <p:nvPr>
            <p:ph idx="1"/>
          </p:nvPr>
        </p:nvSpPr>
        <p:spPr/>
        <p:txBody>
          <a:bodyPr>
            <a:normAutofit fontScale="77500" lnSpcReduction="20000"/>
          </a:bodyPr>
          <a:lstStyle/>
          <a:p>
            <a:pPr marL="0" indent="0">
              <a:buNone/>
            </a:pPr>
            <a:r>
              <a:rPr lang="de-DE" dirty="0" smtClean="0"/>
              <a:t>10. </a:t>
            </a:r>
            <a:r>
              <a:rPr lang="de-DE" dirty="0"/>
              <a:t>Hausaufgabe: </a:t>
            </a:r>
            <a:endParaRPr lang="de-DE" dirty="0" smtClean="0"/>
          </a:p>
          <a:p>
            <a:pPr marL="0" indent="0">
              <a:buNone/>
            </a:pPr>
            <a:endParaRPr lang="de-DE" dirty="0"/>
          </a:p>
          <a:p>
            <a:r>
              <a:rPr lang="de-DE" dirty="0"/>
              <a:t>Erstelle aus den im Unterricht verwendeten Materialien und durch Recherche im Internet (www.iceman.it) einen Steckbrief zu „Ötzi“!</a:t>
            </a:r>
          </a:p>
          <a:p>
            <a:endParaRPr lang="de-DE" dirty="0"/>
          </a:p>
          <a:p>
            <a:pPr marL="0" indent="0">
              <a:buNone/>
            </a:pPr>
            <a:r>
              <a:rPr lang="de-DE" dirty="0"/>
              <a:t>oder</a:t>
            </a:r>
          </a:p>
          <a:p>
            <a:pPr marL="0" indent="0">
              <a:buNone/>
            </a:pPr>
            <a:r>
              <a:rPr lang="de-DE" dirty="0"/>
              <a:t> </a:t>
            </a:r>
          </a:p>
          <a:p>
            <a:r>
              <a:rPr lang="de-DE" dirty="0"/>
              <a:t>Hättest du lieber als Jäger in der Steinzeit oder als Schreiber in Ägypten gelebt? Schreibe eine Antwort mit mindestens drei Gründen, die für ein Leben als Jäger und für ein Leben als Schreiber sprechen.</a:t>
            </a:r>
          </a:p>
          <a:p>
            <a:pPr marL="0" indent="0">
              <a:buNone/>
            </a:pPr>
            <a:endParaRPr lang="de-DE" dirty="0"/>
          </a:p>
        </p:txBody>
      </p:sp>
    </p:spTree>
    <p:extLst>
      <p:ext uri="{BB962C8B-B14F-4D97-AF65-F5344CB8AC3E}">
        <p14:creationId xmlns:p14="http://schemas.microsoft.com/office/powerpoint/2010/main" val="41333775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8229600" cy="936104"/>
          </a:xfrm>
        </p:spPr>
        <p:txBody>
          <a:bodyPr/>
          <a:lstStyle/>
          <a:p>
            <a:r>
              <a:rPr lang="de-DE" dirty="0" smtClean="0"/>
              <a:t>Danke für Ihre Aufmerksamkeit!</a:t>
            </a:r>
            <a:endParaRPr lang="de-DE" dirty="0"/>
          </a:p>
        </p:txBody>
      </p:sp>
    </p:spTree>
    <p:extLst>
      <p:ext uri="{BB962C8B-B14F-4D97-AF65-F5344CB8AC3E}">
        <p14:creationId xmlns:p14="http://schemas.microsoft.com/office/powerpoint/2010/main" val="1305350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Unterrichtsvorschlag: Steinzeit</a:t>
            </a:r>
          </a:p>
        </p:txBody>
      </p:sp>
      <p:sp>
        <p:nvSpPr>
          <p:cNvPr id="3" name="Inhaltsplatzhalter 2"/>
          <p:cNvSpPr>
            <a:spLocks noGrp="1"/>
          </p:cNvSpPr>
          <p:nvPr>
            <p:ph idx="1"/>
          </p:nvPr>
        </p:nvSpPr>
        <p:spPr/>
        <p:txBody>
          <a:bodyPr>
            <a:normAutofit lnSpcReduction="10000"/>
          </a:bodyPr>
          <a:lstStyle/>
          <a:p>
            <a:pPr marL="0" indent="0">
              <a:buNone/>
            </a:pPr>
            <a:r>
              <a:rPr lang="de-DE" dirty="0" smtClean="0"/>
              <a:t>Ziel </a:t>
            </a:r>
            <a:r>
              <a:rPr lang="de-DE" dirty="0"/>
              <a:t>der Doppelstunde: </a:t>
            </a:r>
            <a:endParaRPr lang="de-DE" dirty="0" smtClean="0"/>
          </a:p>
          <a:p>
            <a:r>
              <a:rPr lang="de-DE" dirty="0" err="1" smtClean="0"/>
              <a:t>SuS</a:t>
            </a:r>
            <a:r>
              <a:rPr lang="de-DE" dirty="0" smtClean="0"/>
              <a:t> </a:t>
            </a:r>
            <a:r>
              <a:rPr lang="de-DE" dirty="0"/>
              <a:t>erkennen, dass zur Zeit der ägyptischen Hochkultur ca. 3000 v.Chr. die Menschen in </a:t>
            </a:r>
            <a:r>
              <a:rPr lang="de-DE" dirty="0" smtClean="0"/>
              <a:t>Mitteleuropa </a:t>
            </a:r>
            <a:r>
              <a:rPr lang="de-DE" dirty="0"/>
              <a:t>auf einer weniger entwickelten Zivilisationsstufe lebten, die wir als (Jung)Steinzeit </a:t>
            </a:r>
            <a:r>
              <a:rPr lang="de-DE" dirty="0" smtClean="0"/>
              <a:t>bezeichnen </a:t>
            </a:r>
          </a:p>
          <a:p>
            <a:r>
              <a:rPr lang="de-DE" dirty="0" smtClean="0"/>
              <a:t>Die </a:t>
            </a:r>
            <a:r>
              <a:rPr lang="de-DE" dirty="0"/>
              <a:t>bereits für Ägypten erarbeiteten Merkmale einer </a:t>
            </a:r>
            <a:r>
              <a:rPr lang="de-DE" b="1" dirty="0"/>
              <a:t>Hochkultur</a:t>
            </a:r>
            <a:r>
              <a:rPr lang="de-DE" dirty="0"/>
              <a:t> </a:t>
            </a:r>
            <a:r>
              <a:rPr lang="de-DE" dirty="0" smtClean="0"/>
              <a:t>sollen </a:t>
            </a:r>
            <a:r>
              <a:rPr lang="de-DE" dirty="0"/>
              <a:t>als </a:t>
            </a:r>
            <a:r>
              <a:rPr lang="de-DE" b="1" dirty="0"/>
              <a:t>Vergleichsgrundlage</a:t>
            </a:r>
            <a:r>
              <a:rPr lang="de-DE" dirty="0"/>
              <a:t> </a:t>
            </a:r>
            <a:r>
              <a:rPr lang="de-DE" dirty="0" smtClean="0"/>
              <a:t>dienen </a:t>
            </a:r>
          </a:p>
          <a:p>
            <a:pPr marL="0" indent="0">
              <a:buNone/>
            </a:pPr>
            <a:endParaRPr lang="de-DE" dirty="0"/>
          </a:p>
          <a:p>
            <a:endParaRPr lang="de-DE" dirty="0"/>
          </a:p>
        </p:txBody>
      </p:sp>
    </p:spTree>
    <p:extLst>
      <p:ext uri="{BB962C8B-B14F-4D97-AF65-F5344CB8AC3E}">
        <p14:creationId xmlns:p14="http://schemas.microsoft.com/office/powerpoint/2010/main" val="3557842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Unterrichtsvorschlag: Steinzeit</a:t>
            </a:r>
          </a:p>
        </p:txBody>
      </p:sp>
      <p:sp>
        <p:nvSpPr>
          <p:cNvPr id="3" name="Inhaltsplatzhalter 2"/>
          <p:cNvSpPr>
            <a:spLocks noGrp="1"/>
          </p:cNvSpPr>
          <p:nvPr>
            <p:ph idx="1"/>
          </p:nvPr>
        </p:nvSpPr>
        <p:spPr>
          <a:xfrm>
            <a:off x="611560" y="1428303"/>
            <a:ext cx="7653536" cy="4525963"/>
          </a:xfrm>
        </p:spPr>
        <p:txBody>
          <a:bodyPr/>
          <a:lstStyle/>
          <a:p>
            <a:pPr marL="0" indent="0">
              <a:buNone/>
            </a:pPr>
            <a:r>
              <a:rPr lang="de-DE" dirty="0"/>
              <a:t>1. Einstieg und Wiederholung: </a:t>
            </a:r>
            <a:endParaRPr lang="de-DE" dirty="0" smtClean="0"/>
          </a:p>
          <a:p>
            <a:pPr marL="0" indent="0">
              <a:buNone/>
            </a:pPr>
            <a:r>
              <a:rPr lang="de-DE" dirty="0"/>
              <a:t>	</a:t>
            </a:r>
            <a:r>
              <a:rPr lang="de-DE" dirty="0" smtClean="0"/>
              <a:t>Bildimpuls Cheops-Pyramide</a:t>
            </a:r>
          </a:p>
          <a:p>
            <a:pPr marL="0" indent="0">
              <a:buNone/>
            </a:pPr>
            <a:endParaRPr lang="de-DE" dirty="0" smtClean="0"/>
          </a:p>
          <a:p>
            <a:pPr marL="0" indent="0">
              <a:buNone/>
            </a:pPr>
            <a:endParaRPr lang="de-DE" dirty="0"/>
          </a:p>
          <a:p>
            <a:pPr marL="0" indent="0">
              <a:buNone/>
            </a:pPr>
            <a:r>
              <a:rPr lang="de-DE" dirty="0" smtClean="0"/>
              <a:t>           Hier: Bild der Cheops-Pyramide</a:t>
            </a:r>
          </a:p>
          <a:p>
            <a:pPr marL="0" indent="0">
              <a:buNone/>
            </a:pPr>
            <a:r>
              <a:rPr lang="de-DE" dirty="0"/>
              <a:t>	</a:t>
            </a:r>
          </a:p>
          <a:p>
            <a:endParaRPr lang="de-DE" dirty="0"/>
          </a:p>
        </p:txBody>
      </p:sp>
    </p:spTree>
    <p:extLst>
      <p:ext uri="{BB962C8B-B14F-4D97-AF65-F5344CB8AC3E}">
        <p14:creationId xmlns:p14="http://schemas.microsoft.com/office/powerpoint/2010/main" val="494419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Unterrichtsvorschlag: Steinzeit</a:t>
            </a:r>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1019188311"/>
              </p:ext>
            </p:extLst>
          </p:nvPr>
        </p:nvGraphicFramePr>
        <p:xfrm>
          <a:off x="1043608" y="2013992"/>
          <a:ext cx="7238752" cy="4392488"/>
        </p:xfrm>
        <a:graphic>
          <a:graphicData uri="http://schemas.openxmlformats.org/drawingml/2006/table">
            <a:tbl>
              <a:tblPr>
                <a:tableStyleId>{5C22544A-7EE6-4342-B048-85BDC9FD1C3A}</a:tableStyleId>
              </a:tblPr>
              <a:tblGrid>
                <a:gridCol w="3619376"/>
                <a:gridCol w="3619376"/>
              </a:tblGrid>
              <a:tr h="341714">
                <a:tc>
                  <a:txBody>
                    <a:bodyPr/>
                    <a:lstStyle/>
                    <a:p>
                      <a:pPr algn="ctr">
                        <a:spcAft>
                          <a:spcPts val="0"/>
                        </a:spcAft>
                      </a:pPr>
                      <a:r>
                        <a:rPr lang="de-DE" sz="1600" kern="150" dirty="0">
                          <a:effectLst/>
                        </a:rPr>
                        <a:t>Ägypten ~ 3000 v.Chr.</a:t>
                      </a:r>
                      <a:endParaRPr lang="de-DE" sz="1600" kern="150" dirty="0">
                        <a:effectLst/>
                        <a:latin typeface="Times New Roman"/>
                        <a:ea typeface="SimSun"/>
                        <a:cs typeface="Mangal"/>
                      </a:endParaRPr>
                    </a:p>
                  </a:txBody>
                  <a:tcPr marL="34925" marR="34925" marT="34925" marB="34925"/>
                </a:tc>
                <a:tc>
                  <a:txBody>
                    <a:bodyPr/>
                    <a:lstStyle/>
                    <a:p>
                      <a:pPr algn="ctr">
                        <a:spcAft>
                          <a:spcPts val="0"/>
                        </a:spcAft>
                      </a:pPr>
                      <a:r>
                        <a:rPr lang="de-DE" sz="1600" kern="150" dirty="0">
                          <a:effectLst/>
                        </a:rPr>
                        <a:t>Europa ~ 3000 v.Chr.</a:t>
                      </a:r>
                      <a:endParaRPr lang="de-DE" sz="1600" kern="150" dirty="0">
                        <a:effectLst/>
                        <a:latin typeface="Times New Roman"/>
                        <a:ea typeface="SimSun"/>
                        <a:cs typeface="Mangal"/>
                      </a:endParaRPr>
                    </a:p>
                  </a:txBody>
                  <a:tcPr marL="34925" marR="34925" marT="34925" marB="34925"/>
                </a:tc>
              </a:tr>
              <a:tr h="4050774">
                <a:tc>
                  <a:txBody>
                    <a:bodyPr/>
                    <a:lstStyle/>
                    <a:p>
                      <a:pPr>
                        <a:spcAft>
                          <a:spcPts val="0"/>
                        </a:spcAft>
                      </a:pPr>
                      <a:r>
                        <a:rPr lang="de-DE" sz="1600" kern="150" dirty="0">
                          <a:effectLst/>
                        </a:rPr>
                        <a:t>- Staat mit Pharao an der Spitze</a:t>
                      </a:r>
                    </a:p>
                    <a:p>
                      <a:pPr>
                        <a:spcAft>
                          <a:spcPts val="0"/>
                        </a:spcAft>
                      </a:pPr>
                      <a:r>
                        <a:rPr lang="de-DE" sz="1600" kern="150" dirty="0">
                          <a:effectLst/>
                        </a:rPr>
                        <a:t> </a:t>
                      </a:r>
                    </a:p>
                    <a:p>
                      <a:pPr>
                        <a:spcAft>
                          <a:spcPts val="0"/>
                        </a:spcAft>
                      </a:pPr>
                      <a:r>
                        <a:rPr lang="de-DE" sz="1600" kern="150" dirty="0">
                          <a:effectLst/>
                        </a:rPr>
                        <a:t>- Planung: Vorratshaltung / staatliche Versorgung in Notzeiten</a:t>
                      </a:r>
                    </a:p>
                    <a:p>
                      <a:pPr>
                        <a:spcAft>
                          <a:spcPts val="0"/>
                        </a:spcAft>
                      </a:pPr>
                      <a:r>
                        <a:rPr lang="de-DE" sz="1600" kern="150" dirty="0">
                          <a:effectLst/>
                        </a:rPr>
                        <a:t> </a:t>
                      </a:r>
                    </a:p>
                    <a:p>
                      <a:pPr>
                        <a:spcAft>
                          <a:spcPts val="0"/>
                        </a:spcAft>
                      </a:pPr>
                      <a:r>
                        <a:rPr lang="de-DE" sz="1600" kern="150" dirty="0">
                          <a:effectLst/>
                        </a:rPr>
                        <a:t>- Sesshafte Bauern und Viehzüchter (Siedlungen)</a:t>
                      </a:r>
                    </a:p>
                    <a:p>
                      <a:pPr>
                        <a:spcAft>
                          <a:spcPts val="0"/>
                        </a:spcAft>
                      </a:pPr>
                      <a:r>
                        <a:rPr lang="de-DE" sz="1600" kern="150" dirty="0">
                          <a:effectLst/>
                        </a:rPr>
                        <a:t> </a:t>
                      </a:r>
                    </a:p>
                    <a:p>
                      <a:pPr>
                        <a:spcAft>
                          <a:spcPts val="0"/>
                        </a:spcAft>
                      </a:pPr>
                      <a:r>
                        <a:rPr lang="de-DE" sz="1600" kern="150" dirty="0">
                          <a:effectLst/>
                        </a:rPr>
                        <a:t>-Religion</a:t>
                      </a:r>
                    </a:p>
                    <a:p>
                      <a:pPr>
                        <a:spcAft>
                          <a:spcPts val="0"/>
                        </a:spcAft>
                      </a:pPr>
                      <a:r>
                        <a:rPr lang="de-DE" sz="1600" kern="150" dirty="0">
                          <a:effectLst/>
                        </a:rPr>
                        <a:t>-Wissenschaften</a:t>
                      </a:r>
                    </a:p>
                    <a:p>
                      <a:pPr>
                        <a:spcAft>
                          <a:spcPts val="0"/>
                        </a:spcAft>
                      </a:pPr>
                      <a:r>
                        <a:rPr lang="de-DE" sz="1600" kern="150" dirty="0">
                          <a:effectLst/>
                        </a:rPr>
                        <a:t>-Schrift</a:t>
                      </a:r>
                    </a:p>
                    <a:p>
                      <a:pPr>
                        <a:spcAft>
                          <a:spcPts val="0"/>
                        </a:spcAft>
                      </a:pPr>
                      <a:r>
                        <a:rPr lang="de-DE" sz="1600" kern="150" dirty="0">
                          <a:effectLst/>
                        </a:rPr>
                        <a:t> </a:t>
                      </a:r>
                    </a:p>
                    <a:p>
                      <a:pPr>
                        <a:spcAft>
                          <a:spcPts val="0"/>
                        </a:spcAft>
                      </a:pPr>
                      <a:r>
                        <a:rPr lang="de-DE" sz="1600" kern="150" dirty="0">
                          <a:effectLst/>
                        </a:rPr>
                        <a:t>-Beamte setzen Willen des Pharaos durch</a:t>
                      </a:r>
                    </a:p>
                    <a:p>
                      <a:pPr>
                        <a:spcAft>
                          <a:spcPts val="0"/>
                        </a:spcAft>
                      </a:pPr>
                      <a:r>
                        <a:rPr lang="de-DE" sz="1600" kern="150" dirty="0">
                          <a:effectLst/>
                        </a:rPr>
                        <a:t> </a:t>
                      </a:r>
                    </a:p>
                    <a:p>
                      <a:pPr>
                        <a:spcAft>
                          <a:spcPts val="0"/>
                        </a:spcAft>
                      </a:pPr>
                      <a:r>
                        <a:rPr lang="de-DE" sz="1600" kern="150" dirty="0">
                          <a:effectLst/>
                        </a:rPr>
                        <a:t>-Planung und Durchführung von Großbauten (Pyramiden)</a:t>
                      </a:r>
                      <a:endParaRPr lang="de-DE" sz="1600" kern="150" dirty="0">
                        <a:effectLst/>
                        <a:latin typeface="Times New Roman"/>
                        <a:ea typeface="SimSun"/>
                        <a:cs typeface="Mangal"/>
                      </a:endParaRPr>
                    </a:p>
                  </a:txBody>
                  <a:tcPr marL="34925" marR="34925" marT="34925" marB="34925"/>
                </a:tc>
                <a:tc>
                  <a:txBody>
                    <a:bodyPr/>
                    <a:lstStyle/>
                    <a:p>
                      <a:pPr>
                        <a:spcAft>
                          <a:spcPts val="0"/>
                        </a:spcAft>
                      </a:pPr>
                      <a:r>
                        <a:rPr lang="de-DE" sz="1600" kern="150" dirty="0">
                          <a:effectLst/>
                        </a:rPr>
                        <a:t> </a:t>
                      </a:r>
                      <a:endParaRPr lang="de-DE" sz="1600" kern="150" dirty="0">
                        <a:effectLst/>
                        <a:latin typeface="Times New Roman"/>
                        <a:ea typeface="SimSun"/>
                        <a:cs typeface="Mangal"/>
                      </a:endParaRPr>
                    </a:p>
                  </a:txBody>
                  <a:tcPr marL="34925" marR="34925" marT="34925" marB="34925"/>
                </a:tc>
              </a:tr>
            </a:tbl>
          </a:graphicData>
        </a:graphic>
      </p:graphicFrame>
      <p:sp>
        <p:nvSpPr>
          <p:cNvPr id="7" name="Rectangle 2"/>
          <p:cNvSpPr>
            <a:spLocks noChangeArrowheads="1"/>
          </p:cNvSpPr>
          <p:nvPr/>
        </p:nvSpPr>
        <p:spPr bwMode="auto">
          <a:xfrm>
            <a:off x="3131840" y="1268759"/>
            <a:ext cx="27704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zh-CN" sz="12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de-DE" altLang="zh-CN"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Vergleich</a:t>
            </a:r>
            <a:endParaRPr kumimoji="0" lang="de-DE" altLang="zh-CN"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zh-CN"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29939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Unterrichtsvorschlag: Steinzeit</a:t>
            </a:r>
          </a:p>
        </p:txBody>
      </p:sp>
      <p:sp>
        <p:nvSpPr>
          <p:cNvPr id="3" name="Inhaltsplatzhalter 2"/>
          <p:cNvSpPr>
            <a:spLocks noGrp="1"/>
          </p:cNvSpPr>
          <p:nvPr>
            <p:ph idx="1"/>
          </p:nvPr>
        </p:nvSpPr>
        <p:spPr/>
        <p:txBody>
          <a:bodyPr/>
          <a:lstStyle/>
          <a:p>
            <a:pPr marL="0" indent="0">
              <a:buNone/>
            </a:pPr>
            <a:r>
              <a:rPr lang="de-DE" sz="2800" dirty="0"/>
              <a:t>2. Überleitung: </a:t>
            </a:r>
            <a:r>
              <a:rPr lang="de-DE" sz="2800" dirty="0" smtClean="0"/>
              <a:t>Impuls Karte „Frühe Hochkulturen“</a:t>
            </a:r>
          </a:p>
          <a:p>
            <a:pPr marL="0" indent="0">
              <a:buNone/>
            </a:pPr>
            <a:endParaRPr lang="de-DE" sz="2800" dirty="0"/>
          </a:p>
          <a:p>
            <a:pPr marL="0" indent="0">
              <a:buNone/>
            </a:pPr>
            <a:endParaRPr lang="de-DE" sz="2800" dirty="0" smtClean="0"/>
          </a:p>
          <a:p>
            <a:pPr marL="0" indent="0">
              <a:buNone/>
            </a:pPr>
            <a:endParaRPr lang="de-DE" sz="2800" dirty="0" smtClean="0"/>
          </a:p>
          <a:p>
            <a:pPr marL="0" indent="0">
              <a:buNone/>
            </a:pPr>
            <a:endParaRPr lang="de-DE" dirty="0"/>
          </a:p>
          <a:p>
            <a:endParaRPr lang="de-DE" dirty="0"/>
          </a:p>
        </p:txBody>
      </p:sp>
    </p:spTree>
    <p:extLst>
      <p:ext uri="{BB962C8B-B14F-4D97-AF65-F5344CB8AC3E}">
        <p14:creationId xmlns:p14="http://schemas.microsoft.com/office/powerpoint/2010/main" val="3391055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1143000"/>
          </a:xfrm>
        </p:spPr>
        <p:txBody>
          <a:bodyPr/>
          <a:lstStyle/>
          <a:p>
            <a:r>
              <a:rPr lang="de-DE" dirty="0"/>
              <a:t>Unterrichtsvorschlag: Steinzeit</a:t>
            </a:r>
          </a:p>
        </p:txBody>
      </p:sp>
      <p:sp>
        <p:nvSpPr>
          <p:cNvPr id="3" name="Inhaltsplatzhalter 2"/>
          <p:cNvSpPr>
            <a:spLocks noGrp="1"/>
          </p:cNvSpPr>
          <p:nvPr>
            <p:ph idx="1"/>
          </p:nvPr>
        </p:nvSpPr>
        <p:spPr>
          <a:xfrm>
            <a:off x="457200" y="1600200"/>
            <a:ext cx="8229600" cy="4709120"/>
          </a:xfrm>
        </p:spPr>
        <p:txBody>
          <a:bodyPr>
            <a:normAutofit/>
          </a:bodyPr>
          <a:lstStyle/>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24744"/>
            <a:ext cx="5529682"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p:cNvSpPr/>
          <p:nvPr/>
        </p:nvSpPr>
        <p:spPr>
          <a:xfrm>
            <a:off x="5641815" y="1124744"/>
            <a:ext cx="3240360" cy="7571303"/>
          </a:xfrm>
          <a:prstGeom prst="rect">
            <a:avLst/>
          </a:prstGeom>
        </p:spPr>
        <p:txBody>
          <a:bodyPr wrap="square">
            <a:spAutoFit/>
          </a:bodyPr>
          <a:lstStyle/>
          <a:p>
            <a:r>
              <a:rPr lang="de-DE" sz="3200" dirty="0"/>
              <a:t>3. Überleitung: Wie können wir herausfinden, wie die Menschen zur selben Zeit in Europa (auf Karte zeigen, evtl. </a:t>
            </a:r>
            <a:r>
              <a:rPr lang="de-DE" sz="3200" dirty="0" err="1"/>
              <a:t>Schulort</a:t>
            </a:r>
            <a:r>
              <a:rPr lang="de-DE" sz="3200" dirty="0"/>
              <a:t> nennen) lebten? </a:t>
            </a:r>
            <a:endParaRPr lang="de-DE" sz="3200"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p:txBody>
      </p:sp>
      <p:sp>
        <p:nvSpPr>
          <p:cNvPr id="6" name="Textfeld 5"/>
          <p:cNvSpPr txBox="1"/>
          <p:nvPr/>
        </p:nvSpPr>
        <p:spPr>
          <a:xfrm>
            <a:off x="16159" y="5949280"/>
            <a:ext cx="8866016" cy="923330"/>
          </a:xfrm>
          <a:prstGeom prst="rect">
            <a:avLst/>
          </a:prstGeom>
          <a:noFill/>
        </p:spPr>
        <p:txBody>
          <a:bodyPr wrap="square" rtlCol="0">
            <a:spAutoFit/>
          </a:bodyPr>
          <a:lstStyle/>
          <a:p>
            <a:r>
              <a:rPr lang="de-DE"/>
              <a:t>Bild</a:t>
            </a:r>
            <a:r>
              <a:rPr lang="de-DE"/>
              <a:t>: </a:t>
            </a:r>
            <a:r>
              <a:rPr lang="de-DE" smtClean="0"/>
              <a:t>Karte Hochkulturen von </a:t>
            </a:r>
            <a:r>
              <a:rPr lang="en-US"/>
              <a:t>Maximilian Dörrbecker (Chumwa) [CC BY-SA 2.5 (https://creativecommons.org/licenses/by-sa/2.5</a:t>
            </a:r>
            <a:r>
              <a:rPr lang="en-US"/>
              <a:t>)], </a:t>
            </a:r>
            <a:r>
              <a:rPr lang="en-US" smtClean="0"/>
              <a:t>via Wikimedia Commons </a:t>
            </a:r>
            <a:r>
              <a:rPr lang="de-DE" smtClean="0"/>
              <a:t>https</a:t>
            </a:r>
            <a:r>
              <a:rPr lang="de-DE"/>
              <a:t>://upload.wikimedia.org/wikipedia/commons/6/68/Karte_Hochkulturen.png</a:t>
            </a:r>
          </a:p>
        </p:txBody>
      </p:sp>
    </p:spTree>
    <p:extLst>
      <p:ext uri="{BB962C8B-B14F-4D97-AF65-F5344CB8AC3E}">
        <p14:creationId xmlns:p14="http://schemas.microsoft.com/office/powerpoint/2010/main" val="28298042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Unterrichtsvorschlag: Steinzeit</a:t>
            </a:r>
          </a:p>
        </p:txBody>
      </p:sp>
      <p:sp>
        <p:nvSpPr>
          <p:cNvPr id="3" name="Inhaltsplatzhalter 2"/>
          <p:cNvSpPr>
            <a:spLocks noGrp="1"/>
          </p:cNvSpPr>
          <p:nvPr>
            <p:ph idx="1"/>
          </p:nvPr>
        </p:nvSpPr>
        <p:spPr/>
        <p:txBody>
          <a:bodyPr/>
          <a:lstStyle/>
          <a:p>
            <a:pPr marL="0" indent="0">
              <a:buNone/>
            </a:pPr>
            <a:r>
              <a:rPr lang="de-DE" dirty="0" smtClean="0"/>
              <a:t>Leitfrage </a:t>
            </a:r>
            <a:r>
              <a:rPr lang="de-DE" dirty="0"/>
              <a:t>(Tafel): </a:t>
            </a:r>
            <a:r>
              <a:rPr lang="de-DE" b="1" dirty="0"/>
              <a:t>Wie lebten die Menschen in Europa um 3000 v.Chr.? Vergleich mit Ägypten</a:t>
            </a:r>
            <a:r>
              <a:rPr lang="de-DE" b="1" dirty="0" smtClean="0"/>
              <a:t>?</a:t>
            </a:r>
          </a:p>
          <a:p>
            <a:pPr marL="0" indent="0">
              <a:buNone/>
            </a:pPr>
            <a:r>
              <a:rPr lang="de-DE" dirty="0" smtClean="0"/>
              <a:t>4</a:t>
            </a:r>
            <a:r>
              <a:rPr lang="de-DE" dirty="0"/>
              <a:t>. Lehrervortrag, unterstützt durch </a:t>
            </a:r>
            <a:r>
              <a:rPr lang="de-DE" dirty="0" smtClean="0"/>
              <a:t>Folien, PPP </a:t>
            </a:r>
            <a:endParaRPr lang="de-DE" dirty="0"/>
          </a:p>
          <a:p>
            <a:pPr marL="0" indent="0">
              <a:buNone/>
            </a:pPr>
            <a:endParaRPr lang="de-DE" dirty="0"/>
          </a:p>
          <a:p>
            <a:pPr marL="0" indent="0">
              <a:buNone/>
            </a:pPr>
            <a:endParaRPr lang="de-DE" dirty="0"/>
          </a:p>
          <a:p>
            <a:pPr marL="0" indent="0">
              <a:buNone/>
            </a:pPr>
            <a:endParaRPr lang="de-DE" dirty="0"/>
          </a:p>
        </p:txBody>
      </p:sp>
      <p:pic>
        <p:nvPicPr>
          <p:cNvPr id="4" name="Bild 2" descr="Die Bergung"/>
          <p:cNvPicPr/>
          <p:nvPr/>
        </p:nvPicPr>
        <p:blipFill>
          <a:blip r:embed="rId3">
            <a:extLst>
              <a:ext uri="{28A0092B-C50C-407E-A947-70E740481C1C}">
                <a14:useLocalDpi xmlns:a14="http://schemas.microsoft.com/office/drawing/2010/main" val="0"/>
              </a:ext>
            </a:extLst>
          </a:blip>
          <a:srcRect/>
          <a:stretch>
            <a:fillRect/>
          </a:stretch>
        </p:blipFill>
        <p:spPr bwMode="auto">
          <a:xfrm>
            <a:off x="611560" y="3573016"/>
            <a:ext cx="3779912" cy="2952328"/>
          </a:xfrm>
          <a:prstGeom prst="rect">
            <a:avLst/>
          </a:prstGeom>
          <a:noFill/>
          <a:ln>
            <a:noFill/>
          </a:ln>
        </p:spPr>
      </p:pic>
      <p:pic>
        <p:nvPicPr>
          <p:cNvPr id="5" name="Bild 1" descr="Die Entdeckung"/>
          <p:cNvPicPr/>
          <p:nvPr/>
        </p:nvPicPr>
        <p:blipFill>
          <a:blip r:embed="rId4">
            <a:extLst>
              <a:ext uri="{28A0092B-C50C-407E-A947-70E740481C1C}">
                <a14:useLocalDpi xmlns:a14="http://schemas.microsoft.com/office/drawing/2010/main" val="0"/>
              </a:ext>
            </a:extLst>
          </a:blip>
          <a:srcRect/>
          <a:stretch>
            <a:fillRect/>
          </a:stretch>
        </p:blipFill>
        <p:spPr bwMode="auto">
          <a:xfrm>
            <a:off x="4860032" y="3583492"/>
            <a:ext cx="3456384" cy="2952328"/>
          </a:xfrm>
          <a:prstGeom prst="rect">
            <a:avLst/>
          </a:prstGeom>
          <a:noFill/>
          <a:ln>
            <a:noFill/>
          </a:ln>
        </p:spPr>
      </p:pic>
    </p:spTree>
    <p:extLst>
      <p:ext uri="{BB962C8B-B14F-4D97-AF65-F5344CB8AC3E}">
        <p14:creationId xmlns:p14="http://schemas.microsoft.com/office/powerpoint/2010/main" val="4087690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Unterrichtsvorschlag: Steinzeit</a:t>
            </a:r>
          </a:p>
        </p:txBody>
      </p:sp>
      <p:sp>
        <p:nvSpPr>
          <p:cNvPr id="3" name="Inhaltsplatzhalter 2"/>
          <p:cNvSpPr>
            <a:spLocks noGrp="1"/>
          </p:cNvSpPr>
          <p:nvPr>
            <p:ph idx="1"/>
          </p:nvPr>
        </p:nvSpPr>
        <p:spPr/>
        <p:txBody>
          <a:bodyPr/>
          <a:lstStyle/>
          <a:p>
            <a:pPr marL="0" indent="0">
              <a:buNone/>
            </a:pPr>
            <a:r>
              <a:rPr lang="de-DE" dirty="0"/>
              <a:t>5. Strukturierende </a:t>
            </a:r>
            <a:r>
              <a:rPr lang="de-DE" dirty="0" smtClean="0"/>
              <a:t>Fragen erarbeiten</a:t>
            </a:r>
          </a:p>
          <a:p>
            <a:pPr marL="0" indent="0">
              <a:buNone/>
            </a:pPr>
            <a:endParaRPr lang="de-DE" dirty="0"/>
          </a:p>
          <a:p>
            <a:pPr marL="0" indent="0">
              <a:buNone/>
            </a:pPr>
            <a:endParaRPr lang="de-DE" dirty="0"/>
          </a:p>
        </p:txBody>
      </p:sp>
      <p:pic>
        <p:nvPicPr>
          <p:cNvPr id="4" name="Bild 2" descr="http://www.helles-koepfchen.de/bilder/originale/wissen/geschichte_kultur/oetzi1.jpg"/>
          <p:cNvPicPr/>
          <p:nvPr/>
        </p:nvPicPr>
        <p:blipFill>
          <a:blip r:embed="rId3">
            <a:extLst>
              <a:ext uri="{28A0092B-C50C-407E-A947-70E740481C1C}">
                <a14:useLocalDpi xmlns:a14="http://schemas.microsoft.com/office/drawing/2010/main" val="0"/>
              </a:ext>
            </a:extLst>
          </a:blip>
          <a:srcRect/>
          <a:stretch>
            <a:fillRect/>
          </a:stretch>
        </p:blipFill>
        <p:spPr bwMode="auto">
          <a:xfrm>
            <a:off x="3707904" y="3284984"/>
            <a:ext cx="1728192" cy="2160240"/>
          </a:xfrm>
          <a:prstGeom prst="rect">
            <a:avLst/>
          </a:prstGeom>
          <a:noFill/>
          <a:ln>
            <a:noFill/>
          </a:ln>
        </p:spPr>
      </p:pic>
      <p:cxnSp>
        <p:nvCxnSpPr>
          <p:cNvPr id="6" name="Gerade Verbindung mit Pfeil 5"/>
          <p:cNvCxnSpPr/>
          <p:nvPr/>
        </p:nvCxnSpPr>
        <p:spPr>
          <a:xfrm flipV="1">
            <a:off x="5436096" y="2852936"/>
            <a:ext cx="576064"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a:off x="5436096" y="4149080"/>
            <a:ext cx="129614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a:off x="5436096" y="5445224"/>
            <a:ext cx="792088"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H="1" flipV="1">
            <a:off x="2915816" y="3032956"/>
            <a:ext cx="1080120" cy="540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flipH="1">
            <a:off x="2699792" y="4365104"/>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flipH="1">
            <a:off x="2915816" y="5373216"/>
            <a:ext cx="72008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995227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LAYERS_CUSTOMIZATION" val="UEsDBBQAAgAIAGxcjEhYuREx+gIAAKoIAAAdAAAAdW5pdmVyc2FsLW5vLXZpZGVvL3BsYXllci54bWytVU1v2zAMPWfA/oOhe6Qkbdc2sFN0BYIdtqFA1m23QLUZW4steZLcNP31k+RvwylaYAcHMcX3SJGPtH/znKXeE0jFBA/QHM+QBzwUEeNxgB5+rKdX6Gbl5yk9gvQiUKFkuTa+91QnAeoYsCFCHosCVHBmCWk65WL6xCIQyMslE5LpowlxYUI0ARfnyDNArgKUaJ0vCTkcDpgp489jJdLCUisciozkEhRwDZKU2VTAZa7fjyX6mIOqGd5AYJ5M8D7sWbEe8HCGhYzJYjabk9/fvm7CBDI6ZVxpykNAq48fJq6QjzTcfxNRkYKytolfkm9AaxvX2Sa+XrL5FfeUDANUOmwzUIrGoHDKY0RKLBkB+7uUqqTiUT1ay6v2rOJ1flv7vq3dXBtJ65wXjylTiTnqQlrrKNAn/ah+5q7r1PFQq2NtmZAn4W/BJETu9WcjxNkceTaxNQ21kMc7c2o0UvUGN/3EZT+xdcWN8HATZNNSoPICjZO7N1aHENW33QHVhYS6VBPfifc7lZJaJay0LMAnA2OFJX2wT8orV01qG+InOksv3tAb6zdozR/1Wmcc4H805oshamrCeATPa2Z8NGSm2BpMF6wN6zzFNmabkyoes46ue6Yyx6pb5iKepjIGM3kR1ZS0dnIKCpIq4xIWcoDtHJwEJyxOUvPoUYbh6UmajMr9KEPn4CQ4FeF+BNqYmzKSYR0HYmoU5JORdeKHhdIiYy9Onr09o5dOh83I3easGbjL2euj2B+dXox6kHZoZHXZf519VR/e2wHWqvXZ5qWlp1YzD6CLvPSqZ6HIBz4R7GiR6rtuTvU+7EAHOY9NxzjXL6N3cdiwF/ASsDIJ0KerM+QdWGS/gfMzU7uWwfTTrJ1eeGc6FXEneF0HjIl7K39dRestX7Wu7PqpDvumhk8MDiWmnKnPRh2xFAWPBj3EefsRUanZabcSaHPBy/k18lLYmb/zhVGsyAN0vmjufH1xXWNdXvdl4DKXd+ioSrhVEKl03VzEr3bD6h9QSwMEFAACAAgAxzp7TUbQnmn2BQAA6xMAACYAAAB1bml2ZXJzYWwtbm8tdmlkZW8vY29tbW9uX21lc3NhZ2VzLmxuZ61Y3W6bSBS+r9R3GCFV2pXStF2pVbVKXI3N2GGDwQGctFmtELbHeBQMEQNJ11f7IL2s9hF6lTu/yT7JfoMhsZu0QNoLSx7gnPnm/HznnDl493EZkSueSpHEh9qr/Zca4fE0mYk4PNTGXv/5W43ILIhnQZTE/FCLE4286zx9chAFcZgHIcf/p08IOVhyKbGUHbW6WxMxO9RGXb9nD0fU+uCb9sD2u8ZA6/RFuuRxlITJL7+9efvx1es3vx68KKWaKHGH1DS31ZBCz+uXDdRYnmObPnQx07fYe0/rnDHDY047SXvsmYbFtI5hHVHTayc8ctip1jkfO+tPveNa0bHjMMvzXdPQmW+4vmV7hTVM5jFd67iCk+X6RkoeEymmCzLDg34SCayvkiiS2fpzPBMhCWLJF3iYL8k8SbN5sEixWuXkYv0ljnm8V4dEt4fUsHyHuZ5j9DzDtrQOizM5XeQRNsjjkCgwE5FlfI8EE56SGX40z5KULIKMzAKJlZyvb4qt1ctRuv4M5FmQIQhJkM8VfIkXerIEbk5iHCkjPI2CfJLt10M8s0yb6j4djfwhc106gI+8hFwJfk2yhZDkMuV3G16LbIF3M57skVlyjVgKZmSecii0XRJcXkZiuvlSuJcpEoOMouDvWhQOPTOsge/Ztun6zNKrJ3A6x3lgbDLhPJ7xuKUqh7rM0TpOACulYb5cikco8IvkoVHEJYnWX+C/tjiOjMGRiZ+nwJg8h4tkJuZZOy0jhgBym8gh/pmD5HHdM9tBzA/4BCZUwaZCahRIeY2IJlwU0a0SYDeuEOQgsjTjcW0EGVbPRsL1vK3t9O1NhMzKoLxI0pRf1II36djqHfldz8LfLoPpzSCPp4uGcsi4B4N5O3RzyXcCtPaUpTa/a78Hn2gdixlWGxn7WOvYx20kPjBX6/xB60QsemoMqOIWRXUV1VQ8twiU3+M8Jed5iCKkHAua4SKToDdUIEVw+GJDf/vtNnPZyRiBZlDz+6QqNsyl9gtVHOKRwwU2nicRdJc0W7s5ikCP6SobTsbGud+nhsl0H+kBDvO9ojAVAb6+Sefq0EXI3RE3+Cq4zQBykosVSBKhqSj0GSmLhaWz988ITCRzleTVkdpi26k49yFWhirs82xn69IYe4BwhSKgvr47wmNgqKT8HgZljdIYyh2potuKa3eh/SAit8cs6hh2C8dJnq2ULa65iDauw2tdoLsKCUp1aUCyC3MjDg+qRgzfFynwCJjf8eE58qlf4lNFvLLlVxC/hXDCg3SCFHw0rId8+sOYZMYXjRC5m+LSNUCDNA4LhlmhiugJnJW1UcHQHoE72PNhIKLmYobVx9YG6CNdFuXq0QAsu1R2jErIyc9QeQqjQmElSE5VwWkufsa6Lppr9Nh8IlWM1IkWib5xZX2Ol3m9zS5F91iGBIrDlWocG1HeVle7U7c8wzOB3wquRFh2grLoNFBtpgt0GXF9BwDd4yGrzLIpODunG66/IMur8L7XvqgoVyVnlUdIh+x+qau6m3c/gmRz0N2d72irTvNtRj/gvNNETQJLclp5ozjNBnkxLVTpPOdpJkKkLnrTepe5jDpokHrU6qmuik4mKW/Sy5ZyyBZlDtNzq75skzbrT0VLEaOjXS7BPYAb8nnepFsvNW+mPJ31KbRXAawq8H///NtQxVfICukU7UYsYL/fWylRHSRolt0q+9NKMgGX/lWnxqPdXUksjHNmNZErB+RKstmY7BkIzm/Nl2V6fD1eIqjmCKpywsQHXZ6lAdJJlY37I6ZYkmGyxJLkILR0Uvh1vx4YkqP0K/U82jsaIn/Q0Tr4LsnTaX1sbKsYUucY7FiMQcj+IL3AOAe88pqnFyueh7yNtsJFcM7Gq20k724x4kUQZWDLVTGfCtlGy88rZcognjHyqa4XFz1ISQzgF6XnFzCSmu/UmLd19YPlKp+vb8Imfiw36B1RCwT/7T1Ujdnao5gzqjanfheHsdsrH3UdUYz+ZhKoq7UGHFAU3YpCQVOb9RZJPVSGb1eyuJY7eLF1S/c/UEsDBBQAAgAIAMc6e00IOqr1MQQAAHwPAAAwAAAAdW5pdmVyc2FsLW5vLXZpZGVvL2ZsYXNoX3B1Ymxpc2hpbmdfc2V0dGluZ3MueG1s1VfNbuM2EL77KQgVuWWtZJttt4HtILBl1LuOk9rO/uQSUNJIIkxRBknFG5/6ID0u+gg57c1v0ifpUD+OnWSzbNIFWgOGLXLmm79vhmLr6FPKyRVIxTLRdvabew4BEWQhE3HbOZ/2X7x2iNJUhJRnAtqOyBxy1Gm05rnPmUomoDWKKoIwQh3OddtJtJ4fuu5isWgyNZdmN+O5RnzVDLLUnUtQIDRId87pNf7o6zkop0KwAMBvmolKrdNoENIqkU6yMOdAWIieC2aCorzPqUoctxTzaTCLZZaLsJvxTBIZ+23nh37xqWVKqB5LQZicqA4ummV9SMOQGS8on7AlkARYnKC7+3sHDlmwUCdt5+WBgUFx9z5MAV7GTg1MN8MkCF3hp6BpSDUtH0uDEiKQWA1QHS1zQNCttQ1JDZ/0eqFcCq8FTVkwxR1iUtV2etPLsdf3xt6o612ej4elq9Ya08F06Fnp/PrxzBsPB6O3l9PT0+F0cHarVcSw4W3L3Q68hQnKcrkZHtWaBgnmUddp2FyppaJMbGXAPBM/48iFiHIFSOvUh3BEU9hgx2TGRB8l9x0SYRz8uu2czkGQCRXISKYpZ8EaQOW+0kwXTOxX0seSUU4QD1sGyMnEuXWhTFCQUKlg07V6RxkaBJ0LYEEi0KYPIEIQRYaqva/pTDSLtI3gEPIg0cpWfExDBjLO05TZiB9zDorw1Y0KEjvHx6DK8lpJn1A5Q39yHAALkLMl5DFY6a1uMGpTRgYEIyJncvV53XfkCr8hSLLEYaGXmlARY1diBKjRzzjKI45E/SOrWqB8uvqiEJ+EVJHfcrasa7mLf65wzlR+KKjwl7kZuTiZUKn5ZCMgo4zH0vCnNrgzGQ563uVg1PM+7GwYjzKpI5rIJ5grPN7GxeYw6dp9noFw9UVGaAB7J9EbALsYYZkxDLSOVGGZ8ojskC1H0AGVG+7V3loZf4c+h5CSd3UJCjaUlfGZ1kB62NRZTHDSahYrDchzO+iL3ABJjR2/RNquk1iEg78VsGFgae9uwdCYZSs92xSVPjBtOXAerJcxbeq1AMbv2v2q4VLdREoNY0lCfXsf6iCV4bzp7MKCaWnOlV59FiGLa3qSPN1glem52epGYJPv2lorXCMCE32RxzglDIaPpy/T6v7Q+OeddTcIVhLRIMfgF8hjYGjCtDnUYVmZ2dt/+ePBq59+fv3LYdP96/c/XzyqVB3iZ5yiC9Up3n306LfWvPOa8Q29R14c1i8P9w/UlmsO+4fPfvPC8N89+s/Hqz+6b20K+t4bTL2xjeSbYxupkTcY2cidWnm3fb7ejgYrT+gVi0tFhlMemGmsIEFEMdP/JtefwJ5nvzmW9Ps+7PmOcT+3a/43YZdP67vI1uWj5T54WzM7KRMsxWRwFsL6itd5dbCH15kHtxoNRNu+MXcafwNQSwMEFAACAAgAxzp7TQRycJLJAgAAgAoAACoAAAB1bml2ZXJzYWwtbm8tdmlkZW8vZmxhc2hfc2tpbl9zZXR0aW5ncy54bWyVVm1vmzAQ/r5fgbLvpZO2ZZNIpDZNpUpZW21Vvxu4gBVjI/tIl/36+Y1ikhAoViR89zzn872RRO0oX36KoiRrpASOL1DVjCBEnFSwmG3ubyNRcogeBdJ/wGexAwsm5B9ApLxQRtLKIpovZmmDKPhVJjhqi1dcyIqw2fLzvX2S2CLHWGIPcipnSzLojpnbZwrFn/FtbtYQIRNVTfhhIwpxlZJsV0jR8HzUtfJQg2SU7zTy+ud8tR48gFGFDwhVz6f1D7OmUWoJSoFx6fvarFEWIymw9qRr+0zkdEddvv0RbU8VRUu7+WLWEK0mBXwkyDox2nqfMDfrMgHhL47eXLfBAeSHvBF1U3+IIEVhAtrnXE7iO4cJkuv204S7a7NGCeZC5qDRLPjwfL0zKwD517DvE9OuUrBnE9ejgWCSnjJYomwgidud06lSvD01qPsDllvClAaEog70rJ1+Jo1qzfRlHe43vFGeh7a8pIO8CtZUsHIOB+b68g6/Wt3aWREafZcFHkrYe2HgYifskI86rifIQNgh/zCawxNnh1MPjlWO1Cb5lvh0Xo6/1gInept7bbtrteakjWldFbjqBS2mEjkslXHnhVZg8pbEVuZcik98SjjZ04IgFfyXwaUHexmVxEcKX2vnKytBigzOFZz1UY/pMFx2P16P7qvQ3c3tI9RDfDHjAkHNIs9YzKx59yU8BVdE7kC+CMFCijlziEEQSVZW+qM3lWGmsIaDfOBbMdUx4XprCJ7EQQyS+HyQE2/kXPR5U6Ug1zppFNqq6cscrqRFyfQPXym8Qd4nDCgdE0ttjhP6XpSBwFcAEJmVbcm6jdNUDUPKYA9t5wcCe+GhmyVKl+hQtd3gBrYY1puXTCpIPyi6VIa4vuIM4VX7dZ7hNP2i97h+1SNJlb1ar+/bIdw1fm8st8PMNEU4x+zel1LPsNafhlALzT/P/1BLAwQUAAIACADHOntNGVX9rx0EAAANDwAALwAAAHVuaXZlcnNhbC1uby12aWRlby9odG1sX3B1Ymxpc2hpbmdfc2V0dGluZ3MueG1s3VfNbttGEL7rKRYsfHNEO3Xb1JBkGBKFKJFlRZLT1hdjSY7IhZZLYXdpxTr1QXoM8gg+5aY36ZN0lj+yJCvu1mlQoAIEicuZb76Z+WaXbJx9SDi5BalYKprOcf3IISCCNGQiajpXk+6LVw5RmoqQ8lRA0xGpQ85atcY88zlT8Ri0RlNFEEao07luOrHW81PXXSwWdabm0txNeaYRX9WDNHHnEhQIDdKdc3qHP/puDsopESwA8JukonRr1WqENAqkizTMOBAWInPBTFKUv9YJd9zCyqfBLJJpJsJ2ylNJZOQ3ne+6+aeyKZA6LAFhSqJauGiW9SkNQ2ZIUD5mSyAxsChGtsdHJw5ZsFDHTefliYFBc/cxTA5epE4NTDvFGghd4iegaUg1LS6LgBKmILEZoFpaZoCgW2sblho+6PVCsRTeCZqwYIJ3iKlU0+lMbkZe1xt5g7Z3czXqF1StPSa9Sd+z8nn929Ab9XuDtzeTy8v+pDd88Mpz2GDbcLcTb2CB0kxupke1pkGMddRVGTZXKqtpKrYqYK6Jn3KUwpRyBajqxIdwQBPkOOwKh0yROL9rOpdzEGRMBSqQacpZsPZQma8007nyuqX1uWSUE1QXjgiQi7HzELOoSBBTqWCTS3VHmb4HrWtgQSwwpg8gQhB5Scp7X/IZazbVNoZ9yIJYK1vzEQ0ZyChLEmZjfs45KMJX9yqI7YiPQBX9tLK+oHKGfDIc+AXI2RKyCKz8VveYtWkjA4IZkaFcfVwPGrnFbwiSLHFz0EtNqIhwDDED9OimHO0RR6L/mVUv0D5ZfVaIT0KqyLuMLateHuKfW9xYSh4KSvxlZrZYTo1T/dlBQE5THkmjnyrgwbjf63g3vUHH+/VgI/g0lXpKY/mMcDnjbVwcDlOuw68LEK4+yykGwNmJ9QbAIWZYVAwTrTJV2KZsSg7IFhEkoDKjvYqtVfD3yDmEhLyvWpCroeiMz7QG0sGhTiOCW6tmkdKAOreDvs4MkNQ48UuU7bqIeTr4WwIbBRbxdhuGwSxH6atDUekD05Ybzt5+mdCmXwtgfDfuFwMX7iZTahRLYurbc6iSVEbzZrLzCGakOVd69VGELKrkSbJkQ1Vm5mare4FDfmgbLadGBBb6OotwlzAYPh63TKvHm8Y/n6zdJFghRIMcgZ8jj4BhCDPmUKVlFebo+OX3Jz/8+NOrn0/r7p+/f3rxpFN5ag85RQrlsd1+8qy39tx5rvgbvyeeFNZPC48P1IZrTvf9h715Qtg96/3/8LC/Gq3+aL+1aeEvXm/ijWws35zbWA283sDG7tKK3faJ+rAZWDGhtywqHBnu68DMKAUxIoqZ/jfV/Qy97H04ZE8KppDYt9HLN8x072T8TzItrtbvFFsvEQ1371tXDde3X2Fbtb8AUEsDBBQAAgAIAMc6e01cw7RmkAEAAB0GAAAoAAAAdW5pdmVyc2FsLW5vLXZpZGVvL2h0bWxfc2tpbl9zZXR0aW5ncy5qc42UwU4CMRCG7zzFpl4NwURFvRnBxISDidyMh+4yLBu6bdN2V1bCu9sWgbbbCp0L/ffrP50hne0g0wsVKHvKtva33b/7e6uB0ZRo4NrXSUKvjY4kqRYwr2ogFQUUIO3h6FHenYiYMaLWNO8+jK10/BAzX5aYSBfnEQsR0WTscBsBvyPaJnb45ygOnLr2NTmNzhulGB0WjCqgakiZqLFl0NWrXW6JAcxaEGfQJS7AMx3blSJPjndjEy5XsJpj2s1YyYY5LtalYA1dpPKvOg5C/+XrPTB6HL9MPTtSSfWmoA4TTx9MpEkuQEr4y3s/NRGFCc6BOL4ju/5BPeN+QQHdVrJSB/r5xoRLc1zCBV3SDdVePW5sos8p2KhUMZzgDsQlKRlv+CWcYKXpSA/t9/yIEoYXFS333GRkIsqZyxrbVPdOhd5OTCDvCbHgCa0iT7JOjY7Yuw805Q2lQ1YZZJ3FHj2JibG8LKLx5AzqjxEVjhGz/9R1Y7EGMWeM6NmYIawULla1Hhb6+l/nLupP491g9wtQSwMEFAACAAgAyDp7TXms9z/vFAAALSIAACAAAAB1bml2ZXJzYWwtbm8tdmlkZW8vdW5pdmVyc2FsLnBuZ+1ae1TS2b6n28lmRquZqWPj5KPM0WxQGykVX0wdnXJSaWqaIl81ikyjQMkBBUWm4Tg1NYmJaahI59RoUwqFhiE+xppGEYXMggSSSh4VIikC8b7grHPWveuuc/+4/972WizW/rD39/fd3/3Z38eP/eOezJ0r3vnwHQAAsCJtV8peAGCpNwDwHy1vebmRl4STTvfXEszenTsATKH/C3fnT4jtGdsBgBsUb/uRZe7+28d2wTAAwMo7ns+SIfSVAgBgw+20lO1fluXqHo+dLkY4Yp4QvcBk/x3C9SdrzoH4Kc1px1q/X5Ka+tOSH6u/P7G++uu/Xox7e/uWpedT3g0O/uBdfgp/FwgUFGpy9SXo0baZ87yrPGt5ad5a+V8fWnOvXY0X5ezvw+i/mZsbCgoivn56cmdQxavB41Pl+qT3PI17l3aDRPjU+uvLStjwKId9ytPk9Mtrf5pmvxrfGfRwWWqKuylnP3I8uQW0mwdcHd6LY4YfZxBuJ+VB3vdIOYe8v3q2z+W0YVv/EPD4cpi8CJSy2OqWcffzITYjT+FgCld7Rt/5B3C44zR7fXBwcMnxL3yVX6XC3vXocit7F6xs+mxsdS7R+DBeTy+dAreYxVnoh5Y2/jQFUrmwMAGV4CdLmyrXUrUV+qm+eD1TuXnkdqIiyexRkqPZMbLDy+B3mTM40SlKLk9ESw67tk4e8I3WJ6YqY1JhtxrZNRp5PiUJ15ytNyQPeNaG+jayHRgCTbYo29RJ1ueXypfb2vh4ycDHX/gymUDlIZGjTpldytjqWTNSUHW+am1u2dPn53YG4g8TvKDh3n7PWWRHhbQG3rar4DEtlsxMZ+g64BvyikYSejoz6xknstQ/Xy+wFEREYXygScYHc1Yu3ciWAzsjG2Q0Rv5of2ET35r2+0zUUGM+jILMCaNNZ4lizZ0ULgMpcmSfDGspe+a0clGd2bOa19EQgQbHrq+aCRuiOtS9iARD9Wtgg4GOn5xqVqRJwiZLnVED9nmHLnRyqr0Uxq1m17SL7hApMhN3q0F9CMp2MrFSA2E2DFZYDVezRLZ0BrLwUCAPP5pJEKqc8SQe2rMROdzr7JrBNK/3QM93RX/Kf/K1FxCURB73qyn8FPzzev7FooBNH2kvhhjEyA5yV7rIPokzQYaoeL8vEaTOWZ97aicwViayF5Me53Eg5JvYw4wCGejWSKVk+2P/fDVrorOydvuhWZZW9ahkZWexFw6DojUY9/6p0OmPRiHKuUytPU14hNOEZcutZaNOaE+yTQixjeE0BMSkvwtY7lnWFgmRaewfipAUoTQauXAbQ/MyPgmC2DKAIjG11rJ08bSgdwZTDy1s6uyTQ8ZuIKZ6clvywXpalJt03VFrD/lGr4ctt4Kuf7O0McRQeHHbBIdsCJGJunyuiE/galWIw3UO+PVGWxoK8XhUYNVW1gJBhjDtDeGNsSeb+GCmrBlO9WkpnAJ2B+xSOX2ua3LkPsLCBC4Di1gfo6lVyhHc4vLyGUwvLNY2LMJW1iIRU80TdQwsBEMvKedRjM0SGZ/g5Jr8vmHK6LZOO1y52VV4JJAcItlmyCTI2VN132/DrwyRaXYzp+PLoGwWno4MIocMgSRgg3quuaBJhq2dSNRwhkr+TPnFzc3svMguoNK05m85Sxv99hTuiV76ELsFRD7PZRRYgE140Kamdjd16nNA5KYZiFmC7ZzCSQnttIFAWXoTNvp61vLfwL/DYvkXgUsNQIYFlCTZpFU/ij6WzqbTYj/a3N052+j3jdrUwwrRFpAmxcXoDE4TkvlRsIzP1ibXjgpMalNBn2efIBq5pN3W/1P2fthwfoKmWfNqVNBFpGQJIQIELftSONICnjBgPr9D6AvTTt9XI3LraZbOmcsd1Oa/znD70Hken2AreQrfsPSJz+XoU40nHPFxfEBJwq1Dy5XaJ6RaHaIcdIG2RIyz6Hq3TZI4nZkCguyo9gaKgmzt0CorEDWJ5KvIwgRMMdgFTNC/CsMEdup8Nsu+I9Wq1HFhnYzwApkFKbXGITuTJCFaluwR1qkLmLs2vJ+0IpxsTdSrnWkUWQgFz8zifcatx6OUOF41vld9fDI5kE+ooEkC73AUnYkaMfFHt0PQCaoaqvwSxw6HwZZvheECrhRY49czthvkUPH2zyuZSxuxFp/bkmB2qBaeoO3yqS78NXmCrZs8wOG57Z7VTcXkaPQjhLPRgFGHMbEkgd9Lq8+X7f9UXBQNo8Rq6vKbgmt0TFtTgY3Wn0vmew441mlIHI6R2gUjWPvYbRP3pv54VicxsoM2dCPJK9zPkMgXyRl4GIqY0WzCQ8AL4O4+X49NeW6bHpllkU/LW2ywyKW1QOrluPalQuxF0CQK3TcQyRiEquGfJsgYqnmQGbGOWnemOL9e5DAeRNyL4XdNCitWhGmojDQvFLi6OD9JNNqELOgrLo3w4tKPap8QvLDaGHU2hlSNYSdNyUU3x+aUmp6OgnpB/nVh1nKGjSnqN4jsPvESndpUbGaXBMA38Llj68sV05xcARAER9U3MYr+LsQZXncIRrcJRelNDpU1rHMgR2QzfiIS4dNXEYVwqemQxwnr+FV1VX+hbi/0+kD76+tgKjJsEto0MAZUqHW7vYQyo3jJw2IzUNZSsCVOdmHJM3gIJdU0HkjN0Ry7bwkzHOw2Rm088IVvJjWHIiMkiTUa5ouiQicTf7K/Rf2JAmW42oLx2MuAiYA/5YTo30cv34c/UOr47UmMJrTFlRHuHezxIBtGboPZjsaMfva5Upl+hHcjds5+fpknuJ05sxjYgoO3jXy/GAwfbFqcErz3EnCxv+vsvxuA0b8FAFzc4wsAfPc5zJ0ubIYvAQCu1Lkzh4t734BvwDfgG/AN+AZ8A74B34BvwDfg/xfw5VS5vq80ZLFMYJ/9PxcY/2MAYrO3vt82O/4xq7dkwW4QBRE1CQqwdeRAf8l07fTInCoO06tL9LzFY4K0F66eRcweKgmoZbjsmuVnFexiMc0o46CLSvobwFNJt4C9BmHCzjyXVaIdnHqgLMPIdRWLUzeiBxyms8QJY2jIdHf2JZxOXEA7iSwm+PExL7ZKtPf8s31zCS9+JnwXmwSexSUHl2yDKZJ4p1xx1oU9KYFqZUZ66lOl/flOyFUJOqP+qHbqrhKMHUfXBGX7BorV9dMozcbgBobAmRItM734+6lEIH+dvyjJnO0ghjIyeT8USeNLwXhUjrLpm+UNVbg9q3ZLLc1h6D6jeHw1NPH4wu/r0A8sEZ43gHMEbVdDXqWlLIECcb4+3kI0TS5XC+6qHx7I6yP1GTDExNyyp1U2yp190KSbGEAPmjuBym8yyYd7oBDHgkPXIToLbMIW5gqLcsxdAngQWOhvjncEY/7M2LW4lHrl6nFTeTpBui17QszV8jHtOdc6U2Bx+dFPCDM3hqoDiQvjdHIXcu9mthBH8Pou3MevC55lnn2ccOW74SP8/HotvYhexDjx11bEniQKojZ43OuerT5BF8OZNLqVmPy9OEpQEERrmM48N7zQDDXxclyXVeyOYohsLFpLWEu79jrlftvJ4PktIYpw9MCdglIp9g9FSKujXurX1lWBQslMu9xcPRuDN5u2Mj70Z2eAgXh5dFxuW9L88EazIicviIEFMLYbfVrNEd3oqf4ZAqrg8c24QhqwaXrsOEug7lXjabXnNPfSBCpEPZ+bUwj7hjUk2CXrPjWckdb/4TP9mpVQXr17T+b5knNSY/xWdyWNGf610utn5FRjr4G38l3Vs/tedw0fcIaiGfNKRCAl3M9WL4tF5+GSYjla5hCNoe01yvdu2vunzEMoRdeZ9PKk3M+k/akpqM/tG2Yn7zNVjZzqilo7hq1rDHgf/rT5KPlOfe9EQl7pZEMvppeoyYqMRO7pXdnfTYGve67Pmu2SHezUc4+L2VvAuhKkNLW1LzBqI1IRHBy7gTXgJDj6sNT5O0HOV8/RJJts7sBB56uTEH/HfMNAuyAHKzW6LXjOpRqLVbRLdF1cDvs6VorXpCUwDK0rVmaJWZUzn0+tmFo5o/x6wuuu9km57WBuKuyRWX5LAH96YMC6n96vL93hsQ42jOGfd1eBosdCnHMUfUMVxGURjdyOSAsUTVR0wg/UVWHcErtpEALSEIovBSugEBE5PCyMPK8Li22zNFVtW6RCaFhSrNAa602diCyljuyo/EUF+YqXa+O1hnmWJKF3OkG/iBINo3M8R4TWbs+W2JzmAVIi8Z2RHjqWm1Yv6G3vzlTcdPCLMTlonl55Wddch8uQdGFN8Opyuri6nLm7uhyFBgmYZkRWxKTwaDdWrH1Y0jKQt8dXSJuoq/J7chPPX1NVjGC7t/Jr6qAhW+HTqKGb0wW/Et+R2T/ewaVvJwa2Ud17ylJd1nymZqkKW8K49Bf70ksqtIok5UGQ7rIqNPZnoLJhesDl0LtcI64FfZURsXvRTKEKP/QAK5NacbtHEE+ypc30Po1eeo9DJ9mng8zLL8Ei2VM9dI6jncra1DFwLT+56tFswtJpYJPSVKyp6dL2tHZ0Rrl91EA15XjAT6IuhnOhzdymai6UZl/qgOGUpmxyqAys43zGfGz6JHm30Gr2djOUemIqbanN5wPEE3Ht4MsYm1dNSb/yxjAgXgKGSE5gvJ7pPhleMAZYcwT0regmasu6NC9rZ184MK06QcbAaw1bzG3rZ7JQtTqmrP95O+sO0jQZ2e0sPmrzfY/LtKuiSL8MXMts8ilEHKPZ1bEDYGdAHNkacwGKO1/lM48pV2uufUaDkCWTs5eRJK+HsNgJRDnoVa6ZXlKz930ZNGJlGo/jPlK2Wu27Fun+Wc2jnWpkQ9PQhpJkbhINvhMlCvPeFyPGqvdV6RYKeB11dXifZ4mSY7WaAt4Ptn8ATw3/3NYXGGYbtZs6f9ZlpSh7Ss65rOPWlQ6fUdnh5Mn9voVcn9r8kUGfXOhmb9CVKXP4YI9+zemDig7IbunNnAnxZIM/dBQ/5vCZ2vdDIbdZI1dgz4bm0zlF9L90b6v6WNshoH+Ez+QU3Ypyx6RsglR7nC0aRUOyPOeW+bHO/AAGIr8yUqq7yRYdG3SrWTWfiW8dc1TsPWfhebFkOij/gvFQocLAtPfDoU045CIfPxc16/21dT+MMuBq6g/cz8LfhUXBRMhRB5auwybpOOzsaIa62ViULev6Xx4cnYegsVZkcMiWNC/GuRPqHvlm/VeisDU8r5synV6qaJw0Pwo0wO4zdY0cYRofkEg2cunTzd/X3L/u7NtRTyvqOsSSXLBp42VaghTZIa4tm/p3j1s7RyoSAmLI0gKbcJ45aPN51A3fMCE7QI68BFQGWLhJpHXHxF1FvNYOzF71xN/AZr+fNPGaD8fs1HceFrRP4DowUqQqXlO2dyby5b6qxDDZNvla+BGo083mQNc4omVTUXSEQRofPP+iSzJdwNCVaEX1HPR757QjRay+r0gHAmot/YR1x0Q8hWE/jV+BhDvX4wKUiHtg/VXRp3GC1FaWjLbE4HMZUdOUf6ghC7Rsg0CIyxoHh+ikzKPa5jrLyLi/PvtaM4b5F+HxvkDJF74l5YHTZ17HH/gnk+ouv6VctnA3qnLuOU/hmB1fVfmKvHxe5/acz73zXt+ei/6cPMw/yhqqt6ySHtSMOSyT900RwSV0vNOi0eqvTRQ46BdOqBp9UKCVfn7phRaL8nDAPRZ8g7mb9KQ5fXDYCkOJYbvvMlXRv7YM4jh+fu9qnMVhAlHMygwe030CwuB9OPAQLZlsOLj7kc+rzhlr3Kj9E7MEK1aJX7Q9Fq/5nduKyGg5o7PS18CPUElOA2NnnvV+Q7X39tx03vyzM1GBUVR4Z6as/lRFrYkgP2+PHo26l8Ny5ExQFy05ytP3l6tLH4K+k8O9qvEnKyoR1T6REqLwuyQIQlp32vJgPdkR/h8bZfT3t/Adfr1MdZn6guSErjh2uo2G2yXFug8LOEP8DDQhfn+8/+rNbYYheZ4EdubXeGKRmsJlFAWCpzqTG9i5/9KxouTVQ1alcZ/q8AF3xnVU9v456P1ciq0271tZHpNKHFi9yK0EjcMV0VxnF44CtsIgy+J2FybIaq+PARu6LGtpi/5bOdhrUTcZpfRQyVe+zI26CrH9BZQU7yR88fEyW63rhti9aWcueWLPfI0KAbFNzknGCkrng34yEdwEMJb5LTqrt/Gq8wde6iPAYB3BzYlh1/z93VEPtTjpJu/d8ycFlnVVSL/hIdyAQ4emUGUyi8Iq7q7unzuLfjB4RW7vWsJOvPDf5IXjZ7mal/rISQYuwqMkVZkHiddKKKEjt2vbWggvX0933XxLyauQDcJbOwTKVZ8l2yZFld+C8XH3vYbmD0u1qho31+GXPV6rVen5y9hQKtSXSG96wjJ03iRDS4pwu+qqPvIkrUGblqStyw6VqZINNNEDlVLdtqJaNdglEWzgnnbFFQYtBv1wy2yZLSCUN8Gc9iQSqudGSR7LnaW6F1hXxaPFxNUvn8iNOhmiaChm8c+M4geo4cEl+7mnFT92h+s+dNtEbsxWklavivRepR1CtOElN4grwkmXrgdko1yoQUlN4GzX4I0/rNDgGC/n0IldxDOn5L81a1wDxxpKGl3Tr1LtDDZ6n9Dq2vfoPFlw+470B+jE9XnoRQ7kmNPIIhFJh2lu01qWauyrr2oBXwa2/FPiVsuUEm4f+kTWe0pfcPpUNtzuuP2ipHGuCfqts0FQZph5wn61JZkLLX86VTZ9dvrEOMenuU5EnMXshFj40JeffonCVbpsCtK3h4Gr1II8Zwmx79SpYUttbPyaHx6Dda8z5qwhXK+GOfXkIHwDt730raiNJ/u1r2+yiLrfXOWGRnf2K+V4cn6T6siH+3LgKwMGHhu1Zc+N8SHuUqMbTHILp7hwT5sU9sKI5dS1eRVzZbR/TXLn+pu8P/Kza/Rr541n7HLfKj1RXz6UJxpOTN3u+R1VVFeVhNfdlFS34NW0adJebEYrPDdr5+IVBU7K4i2C9841lusHXJX0DYslTmnsi7fNyfZXd+L3LT5iFnV/9SzRPjf0X68qJFhJFT1/lETUBXJcpPecmy1tkZv+kBD2Ytl0JewUJdn6/Dl5VfKVj39cvAChy/Dcm3D5BziCvjz0heiLbyl17soNkJaamcLccfj7/wRQSwMEFAACAAgAyDp7Tf0bwAZNAAAAagAAACQAAAB1bml2ZXJzYWwtbm8tdmlkZW8vdW5pdmVyc2FsLnBuZy54bWyzsa/IzVEoSy0qzszPs1Uy1DNQsrfj5bIpKEoty0wtV6gAihnpGUCAkkKlrZIJErc8M6Ukw1bJ3NQUIZaRmpmeUWKrZGpmBhfUBxoJAFBLAQIAABQAAgAIAGxcjEhYuREx+gIAAKoIAAAdAAAAAAAAAAEAAAAAAAAAAAB1bml2ZXJzYWwtbm8tdmlkZW8vcGxheWVyLnhtbFBLAQIAABQAAgAIAMc6e01G0J5p9gUAAOsTAAAmAAAAAAAAAAEAAAAAADUDAAB1bml2ZXJzYWwtbm8tdmlkZW8vY29tbW9uX21lc3NhZ2VzLmxuZ1BLAQIAABQAAgAIAMc6e00IOqr1MQQAAHwPAAAwAAAAAAAAAAEAAAAAAG8JAAB1bml2ZXJzYWwtbm8tdmlkZW8vZmxhc2hfcHVibGlzaGluZ19zZXR0aW5ncy54bWxQSwECAAAUAAIACADHOntNBHJwkskCAACACgAAKgAAAAAAAAABAAAAAADuDQAAdW5pdmVyc2FsLW5vLXZpZGVvL2ZsYXNoX3NraW5fc2V0dGluZ3MueG1sUEsBAgAAFAACAAgAxzp7TRlV/a8dBAAADQ8AAC8AAAAAAAAAAQAAAAAA/xAAAHVuaXZlcnNhbC1uby12aWRlby9odG1sX3B1Ymxpc2hpbmdfc2V0dGluZ3MueG1sUEsBAgAAFAACAAgAxzp7TVzDtGaQAQAAHQYAACgAAAAAAAAAAQAAAAAAaRUAAHVuaXZlcnNhbC1uby12aWRlby9odG1sX3NraW5fc2V0dGluZ3MuanNQSwECAAAUAAIACADIOntNeaz3P+8UAAAtIgAAIAAAAAAAAAAAAAAAAAA/FwAAdW5pdmVyc2FsLW5vLXZpZGVvL3VuaXZlcnNhbC5wbmdQSwECAAAUAAIACADIOntN/RvABk0AAABqAAAAJAAAAAAAAAABAAAAAABsLAAAdW5pdmVyc2FsLW5vLXZpZGVvL3VuaXZlcnNhbC5wbmcueG1sUEsFBgAAAAAIAAgAqAIAAPssAAAAAA=="/>
  <p:tag name="ISPRING_SCORM_RATE_SLIDES" val="1"/>
  <p:tag name="ISPRING_SCORM_RATE_QUIZZES" val="0"/>
  <p:tag name="ISPRING_SCORM_PASSING_SCORE" val="100.000000"/>
  <p:tag name="ISPRING_ULTRA_SCORM_COURSE_ID" val="5DB21EEF-62C2-405F-AE8C-82F76A63C7E4"/>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E:\"/>
  <p:tag name="ISPRING_PRESENTATION_TITLE" val="zpg-ppp-oetzistunde"/>
</p:tagLst>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630</Words>
  <Application>Microsoft Office PowerPoint</Application>
  <PresentationFormat>Bildschirmpräsentation (4:3)</PresentationFormat>
  <Paragraphs>198</Paragraphs>
  <Slides>22</Slides>
  <Notes>22</Notes>
  <HiddenSlides>0</HiddenSlides>
  <MMClips>0</MMClips>
  <ScaleCrop>false</ScaleCrop>
  <HeadingPairs>
    <vt:vector size="4" baseType="variant">
      <vt:variant>
        <vt:lpstr>Design</vt:lpstr>
      </vt:variant>
      <vt:variant>
        <vt:i4>1</vt:i4>
      </vt:variant>
      <vt:variant>
        <vt:lpstr>Folientitel</vt:lpstr>
      </vt:variant>
      <vt:variant>
        <vt:i4>22</vt:i4>
      </vt:variant>
    </vt:vector>
  </HeadingPairs>
  <TitlesOfParts>
    <vt:vector size="23" baseType="lpstr">
      <vt:lpstr>Larissa</vt:lpstr>
      <vt:lpstr>Unterrichtsvorschlag: Steinzeit</vt:lpstr>
      <vt:lpstr>Unterrichtsvorschlag - Steinzeit </vt:lpstr>
      <vt:lpstr>Unterrichtsvorschlag: Steinzeit</vt:lpstr>
      <vt:lpstr>Unterrichtsvorschlag: Steinzeit</vt:lpstr>
      <vt:lpstr>Unterrichtsvorschlag: Steinzeit</vt:lpstr>
      <vt:lpstr>Unterrichtsvorschlag: Steinzeit</vt:lpstr>
      <vt:lpstr>Unterrichtsvorschlag: Steinzeit</vt:lpstr>
      <vt:lpstr>Unterrichtsvorschlag: Steinzeit</vt:lpstr>
      <vt:lpstr>Unterrichtsvorschlag: Steinzeit</vt:lpstr>
      <vt:lpstr>Unterrichtsvorschlag: Steinzeit</vt:lpstr>
      <vt:lpstr>Unterrichtsvorschlag: Steinzeit</vt:lpstr>
      <vt:lpstr>Unterrichtsvorschlag: Steinzeit</vt:lpstr>
      <vt:lpstr>Unterrichtsvorschlag: Steinzeit</vt:lpstr>
      <vt:lpstr>Unterrichtsvorschlag: Steinzeit</vt:lpstr>
      <vt:lpstr>Unterrichtsvorschlag: Steinzeit</vt:lpstr>
      <vt:lpstr>Unterrichtsvorschlag: Steinzeit</vt:lpstr>
      <vt:lpstr>Unterrichtsvorschlag: Steinzeit</vt:lpstr>
      <vt:lpstr>PowerPoint-Präsentation</vt:lpstr>
      <vt:lpstr>Unterrichtsvorschlag: Steinzeit</vt:lpstr>
      <vt:lpstr>Unterrichtsvorschlag: Steinzeit</vt:lpstr>
      <vt:lpstr>Unterrichtsvorschlag: Steinzeit</vt:lpstr>
      <vt:lpstr>Danke für Ihre Aufmerksamkeit!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zpg-ppp-oetzistunde</dc:title>
  <dc:creator>Dirk</dc:creator>
  <cp:lastModifiedBy>dirk</cp:lastModifiedBy>
  <cp:revision>23</cp:revision>
  <dcterms:created xsi:type="dcterms:W3CDTF">2014-12-07T13:20:41Z</dcterms:created>
  <dcterms:modified xsi:type="dcterms:W3CDTF">2018-11-27T06:23:08Z</dcterms:modified>
</cp:coreProperties>
</file>