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56" r:id="rId2"/>
    <p:sldId id="270" r:id="rId3"/>
    <p:sldId id="273" r:id="rId4"/>
    <p:sldId id="274" r:id="rId5"/>
    <p:sldId id="272" r:id="rId6"/>
    <p:sldId id="276" r:id="rId7"/>
    <p:sldId id="257" r:id="rId8"/>
    <p:sldId id="271" r:id="rId9"/>
    <p:sldId id="258" r:id="rId10"/>
    <p:sldId id="259" r:id="rId11"/>
    <p:sldId id="260" r:id="rId12"/>
    <p:sldId id="292" r:id="rId13"/>
    <p:sldId id="293" r:id="rId14"/>
    <p:sldId id="263" r:id="rId15"/>
    <p:sldId id="291" r:id="rId16"/>
    <p:sldId id="285" r:id="rId17"/>
    <p:sldId id="289" r:id="rId18"/>
    <p:sldId id="287" r:id="rId19"/>
    <p:sldId id="264" r:id="rId20"/>
    <p:sldId id="269" r:id="rId21"/>
  </p:sldIdLst>
  <p:sldSz cx="9144000" cy="6858000" type="screen4x3"/>
  <p:notesSz cx="6858000" cy="9144000"/>
  <p:defaultTextStyle>
    <a:defPPr>
      <a:defRPr lang="de-DE"/>
    </a:defPPr>
    <a:lvl1pPr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1pPr>
    <a:lvl2pPr marL="457200"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2pPr>
    <a:lvl3pPr marL="914400"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3pPr>
    <a:lvl4pPr marL="1371600"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4pPr>
    <a:lvl5pPr marL="1828800"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5pPr>
    <a:lvl6pPr marL="2286000" algn="l" defTabSz="914400" rtl="0" eaLnBrk="1" latinLnBrk="0" hangingPunct="1">
      <a:defRPr kern="1200">
        <a:solidFill>
          <a:schemeClr val="tx1"/>
        </a:solidFill>
        <a:latin typeface="Calibri" charset="0"/>
        <a:ea typeface="ＭＳ Ｐゴシック" charset="-128"/>
        <a:cs typeface="+mn-cs"/>
      </a:defRPr>
    </a:lvl6pPr>
    <a:lvl7pPr marL="2743200" algn="l" defTabSz="914400" rtl="0" eaLnBrk="1" latinLnBrk="0" hangingPunct="1">
      <a:defRPr kern="1200">
        <a:solidFill>
          <a:schemeClr val="tx1"/>
        </a:solidFill>
        <a:latin typeface="Calibri" charset="0"/>
        <a:ea typeface="ＭＳ Ｐゴシック" charset="-128"/>
        <a:cs typeface="+mn-cs"/>
      </a:defRPr>
    </a:lvl7pPr>
    <a:lvl8pPr marL="3200400" algn="l" defTabSz="914400" rtl="0" eaLnBrk="1" latinLnBrk="0" hangingPunct="1">
      <a:defRPr kern="1200">
        <a:solidFill>
          <a:schemeClr val="tx1"/>
        </a:solidFill>
        <a:latin typeface="Calibri" charset="0"/>
        <a:ea typeface="ＭＳ Ｐゴシック" charset="-128"/>
        <a:cs typeface="+mn-cs"/>
      </a:defRPr>
    </a:lvl8pPr>
    <a:lvl9pPr marL="3657600" algn="l" defTabSz="914400" rtl="0" eaLnBrk="1" latinLnBrk="0" hangingPunct="1">
      <a:defRPr kern="1200">
        <a:solidFill>
          <a:schemeClr val="tx1"/>
        </a:solidFill>
        <a:latin typeface="Calibri"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p:cViewPr varScale="1">
        <p:scale>
          <a:sx n="119" d="100"/>
          <a:sy n="119" d="100"/>
        </p:scale>
        <p:origin x="976"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smtClean="0"/>
            </a:lvl1pPr>
          </a:lstStyle>
          <a:p>
            <a:pPr>
              <a:defRPr/>
            </a:pPr>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smtClean="0"/>
            </a:lvl1pPr>
          </a:lstStyle>
          <a:p>
            <a:pPr>
              <a:defRPr/>
            </a:pPr>
            <a:fld id="{F271551A-494D-204A-A667-B5197FCDE251}" type="datetimeFigureOut">
              <a:rPr lang="de-DE"/>
              <a:pPr>
                <a:defRPr/>
              </a:pPr>
              <a:t>20.11.17</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smtClean="0"/>
            </a:lvl1pPr>
          </a:lstStyle>
          <a:p>
            <a:pPr>
              <a:defRPr/>
            </a:pPr>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smtClean="0"/>
            </a:lvl1pPr>
          </a:lstStyle>
          <a:p>
            <a:pPr>
              <a:defRPr/>
            </a:pPr>
            <a:fld id="{8190EBAD-C5D6-244B-B0F9-79D9CF3D9044}" type="slidenum">
              <a:rPr lang="de-DE"/>
              <a:pPr>
                <a:defRPr/>
              </a:pPr>
              <a:t>‹Nr.›</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smtClean="0"/>
            </a:lvl1pPr>
          </a:lstStyle>
          <a:p>
            <a:pPr>
              <a:defRPr/>
            </a:pPr>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vl1pPr>
          </a:lstStyle>
          <a:p>
            <a:pPr>
              <a:defRPr/>
            </a:pPr>
            <a:fld id="{EAE85C9D-7906-664E-9489-5FF741259D7A}" type="datetimeFigureOut">
              <a:rPr lang="de-DE"/>
              <a:pPr>
                <a:defRPr/>
              </a:pPr>
              <a:t>20.11.17</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de-DE" noProof="0" smtClean="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noProof="0" smtClean="0"/>
              <a:t>Mastertextformat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smtClean="0"/>
            </a:lvl1pPr>
          </a:lstStyle>
          <a:p>
            <a:pPr>
              <a:defRPr/>
            </a:pPr>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smtClean="0"/>
            </a:lvl1pPr>
          </a:lstStyle>
          <a:p>
            <a:pPr>
              <a:defRPr/>
            </a:pPr>
            <a:fld id="{5C9C27FC-1F25-1D4F-8B3B-1AE98305DFE5}" type="slidenum">
              <a:rPr lang="de-DE"/>
              <a:pPr>
                <a:defRPr/>
              </a:pPr>
              <a:t>‹Nr.›</a:t>
            </a:fld>
            <a:endParaRPr lang="de-D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en-US" smtClean="0"/>
              <a:t>Mastertitelformat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Master-Untertitelformat bearbeiten</a:t>
            </a:r>
            <a:endParaRPr lang="de-DE"/>
          </a:p>
        </p:txBody>
      </p:sp>
      <p:sp>
        <p:nvSpPr>
          <p:cNvPr id="4" name="Datumsplatzhalter 3"/>
          <p:cNvSpPr>
            <a:spLocks noGrp="1"/>
          </p:cNvSpPr>
          <p:nvPr>
            <p:ph type="dt" sz="half" idx="10"/>
          </p:nvPr>
        </p:nvSpPr>
        <p:spPr/>
        <p:txBody>
          <a:bodyPr/>
          <a:lstStyle>
            <a:lvl1pPr>
              <a:defRPr/>
            </a:lvl1pPr>
          </a:lstStyle>
          <a:p>
            <a:pPr>
              <a:defRPr/>
            </a:pPr>
            <a:fld id="{880947EE-DE94-1D4C-A366-2BBC58A7975A}" type="datetimeFigureOut">
              <a:rPr lang="de-DE" altLang="x-none"/>
              <a:pPr>
                <a:defRPr/>
              </a:pPr>
              <a:t>20.11.17</a:t>
            </a:fld>
            <a:endParaRPr lang="de-DE" altLang="x-non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2CB102E4-B5DA-2841-92F5-25B1A68296F2}" type="slidenum">
              <a:rPr lang="de-DE" altLang="x-none"/>
              <a:pPr>
                <a:defRPr/>
              </a:pPr>
              <a:t>‹Nr.›</a:t>
            </a:fld>
            <a:endParaRPr lang="de-DE" altLang="x-none"/>
          </a:p>
        </p:txBody>
      </p:sp>
    </p:spTree>
    <p:extLst>
      <p:ext uri="{BB962C8B-B14F-4D97-AF65-F5344CB8AC3E}">
        <p14:creationId xmlns:p14="http://schemas.microsoft.com/office/powerpoint/2010/main" val="1170001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7B5BC6FE-5D83-4B40-A304-8A602A43EBB5}" type="datetimeFigureOut">
              <a:rPr lang="de-DE" altLang="x-none"/>
              <a:pPr>
                <a:defRPr/>
              </a:pPr>
              <a:t>20.11.17</a:t>
            </a:fld>
            <a:endParaRPr lang="de-DE" altLang="x-non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B2F1A4B5-207C-BC4B-BB9C-7C91012B6C60}" type="slidenum">
              <a:rPr lang="de-DE" altLang="x-none"/>
              <a:pPr>
                <a:defRPr/>
              </a:pPr>
              <a:t>‹Nr.›</a:t>
            </a:fld>
            <a:endParaRPr lang="de-DE" altLang="x-none"/>
          </a:p>
        </p:txBody>
      </p:sp>
    </p:spTree>
    <p:extLst>
      <p:ext uri="{BB962C8B-B14F-4D97-AF65-F5344CB8AC3E}">
        <p14:creationId xmlns:p14="http://schemas.microsoft.com/office/powerpoint/2010/main" val="1640642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Mastertitelformat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C29A08E5-98F6-7740-B578-D44989B6A5B7}" type="datetimeFigureOut">
              <a:rPr lang="de-DE" altLang="x-none"/>
              <a:pPr>
                <a:defRPr/>
              </a:pPr>
              <a:t>20.11.17</a:t>
            </a:fld>
            <a:endParaRPr lang="de-DE" altLang="x-non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CC4E6C2A-C35F-A54A-A46C-AC9B18BB9651}" type="slidenum">
              <a:rPr lang="de-DE" altLang="x-none"/>
              <a:pPr>
                <a:defRPr/>
              </a:pPr>
              <a:t>‹Nr.›</a:t>
            </a:fld>
            <a:endParaRPr lang="de-DE" altLang="x-none"/>
          </a:p>
        </p:txBody>
      </p:sp>
    </p:spTree>
    <p:extLst>
      <p:ext uri="{BB962C8B-B14F-4D97-AF65-F5344CB8AC3E}">
        <p14:creationId xmlns:p14="http://schemas.microsoft.com/office/powerpoint/2010/main" val="587562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655D54C2-214A-534E-AC8A-45CB2C56E3E9}" type="datetimeFigureOut">
              <a:rPr lang="de-DE" altLang="x-none"/>
              <a:pPr>
                <a:defRPr/>
              </a:pPr>
              <a:t>20.11.17</a:t>
            </a:fld>
            <a:endParaRPr lang="de-DE" altLang="x-non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C03AA15C-E19B-FD4B-90C2-99C8F687FE80}" type="slidenum">
              <a:rPr lang="de-DE" altLang="x-none"/>
              <a:pPr>
                <a:defRPr/>
              </a:pPr>
              <a:t>‹Nr.›</a:t>
            </a:fld>
            <a:endParaRPr lang="de-DE" altLang="x-none"/>
          </a:p>
        </p:txBody>
      </p:sp>
    </p:spTree>
    <p:extLst>
      <p:ext uri="{BB962C8B-B14F-4D97-AF65-F5344CB8AC3E}">
        <p14:creationId xmlns:p14="http://schemas.microsoft.com/office/powerpoint/2010/main" val="1858031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Mastertextformat bearbeiten</a:t>
            </a:r>
          </a:p>
        </p:txBody>
      </p:sp>
      <p:sp>
        <p:nvSpPr>
          <p:cNvPr id="4" name="Datumsplatzhalter 3"/>
          <p:cNvSpPr>
            <a:spLocks noGrp="1"/>
          </p:cNvSpPr>
          <p:nvPr>
            <p:ph type="dt" sz="half" idx="10"/>
          </p:nvPr>
        </p:nvSpPr>
        <p:spPr/>
        <p:txBody>
          <a:bodyPr/>
          <a:lstStyle>
            <a:lvl1pPr>
              <a:defRPr/>
            </a:lvl1pPr>
          </a:lstStyle>
          <a:p>
            <a:pPr>
              <a:defRPr/>
            </a:pPr>
            <a:fld id="{7BA1B325-DB34-3A46-A971-B91CC8BB5BB2}" type="datetimeFigureOut">
              <a:rPr lang="de-DE" altLang="x-none"/>
              <a:pPr>
                <a:defRPr/>
              </a:pPr>
              <a:t>20.11.17</a:t>
            </a:fld>
            <a:endParaRPr lang="de-DE" altLang="x-non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EC4FDE9A-0B1C-074A-8233-CA564FA14030}" type="slidenum">
              <a:rPr lang="de-DE" altLang="x-none"/>
              <a:pPr>
                <a:defRPr/>
              </a:pPr>
              <a:t>‹Nr.›</a:t>
            </a:fld>
            <a:endParaRPr lang="de-DE" altLang="x-none"/>
          </a:p>
        </p:txBody>
      </p:sp>
    </p:spTree>
    <p:extLst>
      <p:ext uri="{BB962C8B-B14F-4D97-AF65-F5344CB8AC3E}">
        <p14:creationId xmlns:p14="http://schemas.microsoft.com/office/powerpoint/2010/main" val="1368247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a:lvl1pPr>
          </a:lstStyle>
          <a:p>
            <a:pPr>
              <a:defRPr/>
            </a:pPr>
            <a:fld id="{EB58F86C-BFA6-9546-BF13-DF2DBD0C33C4}" type="datetimeFigureOut">
              <a:rPr lang="de-DE" altLang="x-none"/>
              <a:pPr>
                <a:defRPr/>
              </a:pPr>
              <a:t>20.11.17</a:t>
            </a:fld>
            <a:endParaRPr lang="de-DE" altLang="x-non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0D5561AC-5AC5-8F46-8814-0F0EC79FA959}" type="slidenum">
              <a:rPr lang="de-DE" altLang="x-none"/>
              <a:pPr>
                <a:defRPr/>
              </a:pPr>
              <a:t>‹Nr.›</a:t>
            </a:fld>
            <a:endParaRPr lang="de-DE" altLang="x-none"/>
          </a:p>
        </p:txBody>
      </p:sp>
    </p:spTree>
    <p:extLst>
      <p:ext uri="{BB962C8B-B14F-4D97-AF65-F5344CB8AC3E}">
        <p14:creationId xmlns:p14="http://schemas.microsoft.com/office/powerpoint/2010/main" val="875210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p:txBody>
          <a:bodyPr/>
          <a:lstStyle>
            <a:lvl1pPr>
              <a:defRPr/>
            </a:lvl1pPr>
          </a:lstStyle>
          <a:p>
            <a:pPr>
              <a:defRPr/>
            </a:pPr>
            <a:fld id="{E1F9B5E4-152C-CF4A-A190-5649252791A3}" type="datetimeFigureOut">
              <a:rPr lang="de-DE" altLang="x-none"/>
              <a:pPr>
                <a:defRPr/>
              </a:pPr>
              <a:t>20.11.17</a:t>
            </a:fld>
            <a:endParaRPr lang="de-DE" altLang="x-none"/>
          </a:p>
        </p:txBody>
      </p:sp>
      <p:sp>
        <p:nvSpPr>
          <p:cNvPr id="8" name="Fußzeilenplatzhalter 4"/>
          <p:cNvSpPr>
            <a:spLocks noGrp="1"/>
          </p:cNvSpPr>
          <p:nvPr>
            <p:ph type="ftr" sz="quarter" idx="11"/>
          </p:nvPr>
        </p:nvSpPr>
        <p:spPr/>
        <p:txBody>
          <a:bodyPr/>
          <a:lstStyle>
            <a:lvl1pPr>
              <a:defRPr/>
            </a:lvl1pPr>
          </a:lstStyle>
          <a:p>
            <a:pPr>
              <a:defRPr/>
            </a:pPr>
            <a:endParaRPr lang="de-DE"/>
          </a:p>
        </p:txBody>
      </p:sp>
      <p:sp>
        <p:nvSpPr>
          <p:cNvPr id="9" name="Foliennummernplatzhalter 5"/>
          <p:cNvSpPr>
            <a:spLocks noGrp="1"/>
          </p:cNvSpPr>
          <p:nvPr>
            <p:ph type="sldNum" sz="quarter" idx="12"/>
          </p:nvPr>
        </p:nvSpPr>
        <p:spPr/>
        <p:txBody>
          <a:bodyPr/>
          <a:lstStyle>
            <a:lvl1pPr>
              <a:defRPr/>
            </a:lvl1pPr>
          </a:lstStyle>
          <a:p>
            <a:pPr>
              <a:defRPr/>
            </a:pPr>
            <a:fld id="{24FDE734-4A6F-EC4A-A6E6-CDAB4BFE36B4}" type="slidenum">
              <a:rPr lang="de-DE" altLang="x-none"/>
              <a:pPr>
                <a:defRPr/>
              </a:pPr>
              <a:t>‹Nr.›</a:t>
            </a:fld>
            <a:endParaRPr lang="de-DE" altLang="x-none"/>
          </a:p>
        </p:txBody>
      </p:sp>
    </p:spTree>
    <p:extLst>
      <p:ext uri="{BB962C8B-B14F-4D97-AF65-F5344CB8AC3E}">
        <p14:creationId xmlns:p14="http://schemas.microsoft.com/office/powerpoint/2010/main" val="1540299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Datumsplatzhalter 3"/>
          <p:cNvSpPr>
            <a:spLocks noGrp="1"/>
          </p:cNvSpPr>
          <p:nvPr>
            <p:ph type="dt" sz="half" idx="10"/>
          </p:nvPr>
        </p:nvSpPr>
        <p:spPr/>
        <p:txBody>
          <a:bodyPr/>
          <a:lstStyle>
            <a:lvl1pPr>
              <a:defRPr/>
            </a:lvl1pPr>
          </a:lstStyle>
          <a:p>
            <a:pPr>
              <a:defRPr/>
            </a:pPr>
            <a:fld id="{3DBB020F-1773-F342-9F9C-5FD39C35C231}" type="datetimeFigureOut">
              <a:rPr lang="de-DE" altLang="x-none"/>
              <a:pPr>
                <a:defRPr/>
              </a:pPr>
              <a:t>20.11.17</a:t>
            </a:fld>
            <a:endParaRPr lang="de-DE" altLang="x-none"/>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pPr>
              <a:defRPr/>
            </a:pPr>
            <a:fld id="{52E1EADE-4A88-1B4F-B175-B68F8A8C6D43}" type="slidenum">
              <a:rPr lang="de-DE" altLang="x-none"/>
              <a:pPr>
                <a:defRPr/>
              </a:pPr>
              <a:t>‹Nr.›</a:t>
            </a:fld>
            <a:endParaRPr lang="de-DE" altLang="x-none"/>
          </a:p>
        </p:txBody>
      </p:sp>
    </p:spTree>
    <p:extLst>
      <p:ext uri="{BB962C8B-B14F-4D97-AF65-F5344CB8AC3E}">
        <p14:creationId xmlns:p14="http://schemas.microsoft.com/office/powerpoint/2010/main" val="2044975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EBD27362-393E-0D4A-9ADA-DA05783E41DD}" type="datetimeFigureOut">
              <a:rPr lang="de-DE" altLang="x-none"/>
              <a:pPr>
                <a:defRPr/>
              </a:pPr>
              <a:t>20.11.17</a:t>
            </a:fld>
            <a:endParaRPr lang="de-DE" altLang="x-none"/>
          </a:p>
        </p:txBody>
      </p:sp>
      <p:sp>
        <p:nvSpPr>
          <p:cNvPr id="3" name="Fußzeilenplatzhalter 4"/>
          <p:cNvSpPr>
            <a:spLocks noGrp="1"/>
          </p:cNvSpPr>
          <p:nvPr>
            <p:ph type="ftr" sz="quarter" idx="11"/>
          </p:nvPr>
        </p:nvSpPr>
        <p:spPr/>
        <p:txBody>
          <a:bodyPr/>
          <a:lstStyle>
            <a:lvl1pPr>
              <a:defRPr/>
            </a:lvl1pPr>
          </a:lstStyle>
          <a:p>
            <a:pPr>
              <a:defRPr/>
            </a:pPr>
            <a:endParaRPr lang="de-DE"/>
          </a:p>
        </p:txBody>
      </p:sp>
      <p:sp>
        <p:nvSpPr>
          <p:cNvPr id="4" name="Foliennummernplatzhalter 5"/>
          <p:cNvSpPr>
            <a:spLocks noGrp="1"/>
          </p:cNvSpPr>
          <p:nvPr>
            <p:ph type="sldNum" sz="quarter" idx="12"/>
          </p:nvPr>
        </p:nvSpPr>
        <p:spPr/>
        <p:txBody>
          <a:bodyPr/>
          <a:lstStyle>
            <a:lvl1pPr>
              <a:defRPr/>
            </a:lvl1pPr>
          </a:lstStyle>
          <a:p>
            <a:pPr>
              <a:defRPr/>
            </a:pPr>
            <a:fld id="{D9732031-EBE5-CA45-B24B-1887B706E266}" type="slidenum">
              <a:rPr lang="de-DE" altLang="x-none"/>
              <a:pPr>
                <a:defRPr/>
              </a:pPr>
              <a:t>‹Nr.›</a:t>
            </a:fld>
            <a:endParaRPr lang="de-DE" altLang="x-none"/>
          </a:p>
        </p:txBody>
      </p:sp>
    </p:spTree>
    <p:extLst>
      <p:ext uri="{BB962C8B-B14F-4D97-AF65-F5344CB8AC3E}">
        <p14:creationId xmlns:p14="http://schemas.microsoft.com/office/powerpoint/2010/main" val="1570101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umsplatzhalter 3"/>
          <p:cNvSpPr>
            <a:spLocks noGrp="1"/>
          </p:cNvSpPr>
          <p:nvPr>
            <p:ph type="dt" sz="half" idx="10"/>
          </p:nvPr>
        </p:nvSpPr>
        <p:spPr/>
        <p:txBody>
          <a:bodyPr/>
          <a:lstStyle>
            <a:lvl1pPr>
              <a:defRPr/>
            </a:lvl1pPr>
          </a:lstStyle>
          <a:p>
            <a:pPr>
              <a:defRPr/>
            </a:pPr>
            <a:fld id="{767440F3-591E-D14E-A019-83993BE172F3}" type="datetimeFigureOut">
              <a:rPr lang="de-DE" altLang="x-none"/>
              <a:pPr>
                <a:defRPr/>
              </a:pPr>
              <a:t>20.11.17</a:t>
            </a:fld>
            <a:endParaRPr lang="de-DE" altLang="x-non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07F29BEC-96F5-4E4B-9BA3-55D46F65FE8B}" type="slidenum">
              <a:rPr lang="de-DE" altLang="x-none"/>
              <a:pPr>
                <a:defRPr/>
              </a:pPr>
              <a:t>‹Nr.›</a:t>
            </a:fld>
            <a:endParaRPr lang="de-DE" altLang="x-none"/>
          </a:p>
        </p:txBody>
      </p:sp>
    </p:spTree>
    <p:extLst>
      <p:ext uri="{BB962C8B-B14F-4D97-AF65-F5344CB8AC3E}">
        <p14:creationId xmlns:p14="http://schemas.microsoft.com/office/powerpoint/2010/main" val="416788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Mastertitelformat bearbeiten</a:t>
            </a:r>
            <a:endParaRPr lang="de-DE"/>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umsplatzhalter 3"/>
          <p:cNvSpPr>
            <a:spLocks noGrp="1"/>
          </p:cNvSpPr>
          <p:nvPr>
            <p:ph type="dt" sz="half" idx="10"/>
          </p:nvPr>
        </p:nvSpPr>
        <p:spPr/>
        <p:txBody>
          <a:bodyPr/>
          <a:lstStyle>
            <a:lvl1pPr>
              <a:defRPr/>
            </a:lvl1pPr>
          </a:lstStyle>
          <a:p>
            <a:pPr>
              <a:defRPr/>
            </a:pPr>
            <a:fld id="{B007B135-1412-C24F-BCCA-D7E9F7000259}" type="datetimeFigureOut">
              <a:rPr lang="de-DE" altLang="x-none"/>
              <a:pPr>
                <a:defRPr/>
              </a:pPr>
              <a:t>20.11.17</a:t>
            </a:fld>
            <a:endParaRPr lang="de-DE" altLang="x-non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23C3B343-AB59-0142-B477-209F0124BEF6}" type="slidenum">
              <a:rPr lang="de-DE" altLang="x-none"/>
              <a:pPr>
                <a:defRPr/>
              </a:pPr>
              <a:t>‹Nr.›</a:t>
            </a:fld>
            <a:endParaRPr lang="de-DE" altLang="x-none"/>
          </a:p>
        </p:txBody>
      </p:sp>
    </p:spTree>
    <p:extLst>
      <p:ext uri="{BB962C8B-B14F-4D97-AF65-F5344CB8AC3E}">
        <p14:creationId xmlns:p14="http://schemas.microsoft.com/office/powerpoint/2010/main" val="20274744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x-none"/>
              <a:t>Mastertitelformat bearbeiten</a:t>
            </a:r>
            <a:endParaRPr lang="de-DE" altLang="x-none"/>
          </a:p>
        </p:txBody>
      </p:sp>
      <p:sp>
        <p:nvSpPr>
          <p:cNvPr id="1027"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a:t>Mastertextformat bearbeiten</a:t>
            </a:r>
          </a:p>
          <a:p>
            <a:pPr lvl="1"/>
            <a:r>
              <a:rPr lang="en-US" altLang="x-none"/>
              <a:t>Zweite Ebene</a:t>
            </a:r>
          </a:p>
          <a:p>
            <a:pPr lvl="2"/>
            <a:r>
              <a:rPr lang="en-US" altLang="x-none"/>
              <a:t>Dritte Ebene</a:t>
            </a:r>
          </a:p>
          <a:p>
            <a:pPr lvl="3"/>
            <a:r>
              <a:rPr lang="en-US" altLang="x-none"/>
              <a:t>Vierte Ebene</a:t>
            </a:r>
          </a:p>
          <a:p>
            <a:pPr lvl="4"/>
            <a:r>
              <a:rPr lang="en-US" altLang="x-none"/>
              <a:t>Fünfte Ebene</a:t>
            </a:r>
            <a:endParaRPr lang="de-DE" altLang="x-none"/>
          </a:p>
        </p:txBody>
      </p:sp>
      <p:sp>
        <p:nvSpPr>
          <p:cNvPr id="4" name="Datumsplatzhalt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a:defRPr/>
            </a:pPr>
            <a:fld id="{CB39E395-F49D-0F4B-9CF3-A9626AAE60D7}" type="datetimeFigureOut">
              <a:rPr lang="de-DE" altLang="x-none"/>
              <a:pPr>
                <a:defRPr/>
              </a:pPr>
              <a:t>20.11.17</a:t>
            </a:fld>
            <a:endParaRPr lang="de-DE" altLang="x-non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ea typeface="ＭＳ Ｐゴシック" charset="0"/>
                <a:cs typeface="ＭＳ Ｐゴシック" charset="0"/>
              </a:defRPr>
            </a:lvl1pPr>
          </a:lstStyle>
          <a:p>
            <a:pPr>
              <a:defRPr/>
            </a:pP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1F57ECC4-6029-7045-A738-51E5D2077A58}" type="slidenum">
              <a:rPr lang="de-DE" altLang="x-none"/>
              <a:pPr>
                <a:defRPr/>
              </a:pPr>
              <a:t>‹Nr.›</a:t>
            </a:fld>
            <a:endParaRPr lang="de-DE" altLang="x-non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el 1"/>
          <p:cNvSpPr>
            <a:spLocks noGrp="1"/>
          </p:cNvSpPr>
          <p:nvPr>
            <p:ph type="ctrTitle"/>
          </p:nvPr>
        </p:nvSpPr>
        <p:spPr>
          <a:xfrm>
            <a:off x="685800" y="1057275"/>
            <a:ext cx="7772400" cy="1470025"/>
          </a:xfrm>
        </p:spPr>
        <p:txBody>
          <a:bodyPr/>
          <a:lstStyle/>
          <a:p>
            <a:pPr eaLnBrk="1" hangingPunct="1"/>
            <a:r>
              <a:rPr lang="de-DE" altLang="x-none">
                <a:ea typeface="ＭＳ Ｐゴシック" charset="-128"/>
              </a:rPr>
              <a:t>Anfänge der Europäischen Integration</a:t>
            </a:r>
          </a:p>
        </p:txBody>
      </p:sp>
      <p:sp>
        <p:nvSpPr>
          <p:cNvPr id="13314" name="Untertitel 2"/>
          <p:cNvSpPr>
            <a:spLocks noGrp="1"/>
          </p:cNvSpPr>
          <p:nvPr>
            <p:ph type="subTitle" idx="1"/>
          </p:nvPr>
        </p:nvSpPr>
        <p:spPr>
          <a:xfrm>
            <a:off x="1371600" y="3009900"/>
            <a:ext cx="6400800" cy="1752600"/>
          </a:xfrm>
        </p:spPr>
        <p:txBody>
          <a:bodyPr/>
          <a:lstStyle/>
          <a:p>
            <a:pPr algn="l" eaLnBrk="1" hangingPunct="1">
              <a:lnSpc>
                <a:spcPct val="80000"/>
              </a:lnSpc>
            </a:pPr>
            <a:r>
              <a:rPr lang="de-DE" altLang="x-none" sz="2500">
                <a:solidFill>
                  <a:srgbClr val="898989"/>
                </a:solidFill>
                <a:ea typeface="ＭＳ Ｐゴシック" charset="-128"/>
              </a:rPr>
              <a:t>Standard 3.3.2 BRD und DDR</a:t>
            </a:r>
          </a:p>
          <a:p>
            <a:pPr algn="l" eaLnBrk="1" hangingPunct="1">
              <a:lnSpc>
                <a:spcPct val="80000"/>
              </a:lnSpc>
            </a:pPr>
            <a:r>
              <a:rPr lang="de-DE" altLang="x-none" sz="2500">
                <a:solidFill>
                  <a:srgbClr val="898989"/>
                </a:solidFill>
                <a:ea typeface="ＭＳ Ｐゴシック" charset="-128"/>
              </a:rPr>
              <a:t>(3) die Anfänge der Europäischen Integration vor dem Hintergrund des Kalten Krieges analysieren (Supermacht, Deutsch-französische Aussöhnung, Europäische Integration)</a:t>
            </a:r>
          </a:p>
          <a:p>
            <a:pPr eaLnBrk="1" hangingPunct="1">
              <a:lnSpc>
                <a:spcPct val="80000"/>
              </a:lnSpc>
            </a:pPr>
            <a:endParaRPr lang="de-DE" altLang="x-none" sz="2500">
              <a:solidFill>
                <a:srgbClr val="898989"/>
              </a:solidFill>
              <a:ea typeface="ＭＳ Ｐゴシック"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el 1"/>
          <p:cNvSpPr>
            <a:spLocks noGrp="1"/>
          </p:cNvSpPr>
          <p:nvPr>
            <p:ph type="title"/>
          </p:nvPr>
        </p:nvSpPr>
        <p:spPr/>
        <p:txBody>
          <a:bodyPr/>
          <a:lstStyle/>
          <a:p>
            <a:pPr eaLnBrk="1" hangingPunct="1"/>
            <a:r>
              <a:rPr lang="de-DE" altLang="x-none" b="1">
                <a:ea typeface="ＭＳ Ｐゴシック" charset="-128"/>
              </a:rPr>
              <a:t>1. Erarbeitungsphase</a:t>
            </a:r>
          </a:p>
        </p:txBody>
      </p:sp>
      <p:sp>
        <p:nvSpPr>
          <p:cNvPr id="22530" name="Textfeld 2"/>
          <p:cNvSpPr txBox="1">
            <a:spLocks noChangeArrowheads="1"/>
          </p:cNvSpPr>
          <p:nvPr/>
        </p:nvSpPr>
        <p:spPr bwMode="auto">
          <a:xfrm>
            <a:off x="904875" y="1782763"/>
            <a:ext cx="7332663" cy="338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de-DE" altLang="x-none" sz="2800"/>
              <a:t>Arbeitsblatt (Einzel- oder Partnerarbeit):</a:t>
            </a:r>
          </a:p>
          <a:p>
            <a:pPr eaLnBrk="1" hangingPunct="1">
              <a:spcBef>
                <a:spcPct val="0"/>
              </a:spcBef>
              <a:buFontTx/>
              <a:buNone/>
            </a:pPr>
            <a:r>
              <a:rPr lang="de-DE" altLang="x-none" sz="2800"/>
              <a:t>Überblick über wichtige Ereignisse (international und Europa, D/F zwischen 1945 bis 1984)</a:t>
            </a:r>
            <a:br>
              <a:rPr lang="de-DE" altLang="x-none" sz="2800"/>
            </a:br>
            <a:endParaRPr lang="de-DE" altLang="x-none" sz="2800"/>
          </a:p>
          <a:p>
            <a:pPr eaLnBrk="1" hangingPunct="1">
              <a:spcBef>
                <a:spcPct val="0"/>
              </a:spcBef>
              <a:buFontTx/>
              <a:buNone/>
            </a:pPr>
            <a:r>
              <a:rPr lang="de-DE" altLang="x-none" sz="2800">
                <a:sym typeface="Wingdings" charset="2"/>
              </a:rPr>
              <a:t> möglichst gut verständlich, keine Institutionenkunde (Europa erst Thema in GK, Kl. 10!)</a:t>
            </a:r>
            <a:endParaRPr lang="de-DE" altLang="x-none" sz="2800"/>
          </a:p>
          <a:p>
            <a:pPr eaLnBrk="1" hangingPunct="1">
              <a:spcBef>
                <a:spcPct val="0"/>
              </a:spcBef>
              <a:buFontTx/>
              <a:buNone/>
            </a:pPr>
            <a:endParaRPr lang="de-DE" altLang="x-none" sz="18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Bild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00513" y="1560513"/>
            <a:ext cx="4872037"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Textfeld 1"/>
          <p:cNvSpPr txBox="1">
            <a:spLocks noChangeArrowheads="1"/>
          </p:cNvSpPr>
          <p:nvPr/>
        </p:nvSpPr>
        <p:spPr bwMode="auto">
          <a:xfrm>
            <a:off x="357188" y="365125"/>
            <a:ext cx="3586162" cy="627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r>
              <a:rPr lang="de-DE" altLang="x-none" sz="2400" b="1"/>
              <a:t>Aufgaben:</a:t>
            </a:r>
          </a:p>
          <a:p>
            <a:pPr>
              <a:spcBef>
                <a:spcPct val="0"/>
              </a:spcBef>
            </a:pPr>
            <a:r>
              <a:rPr lang="de-DE" altLang="x-none" sz="2400"/>
              <a:t>Kreuze die Deiner Meinung nach wichtigsten Ereignisse an, die die Aussöhnung und die Zusammenarbeit zwischen Deutschland und Frankreich fördern. </a:t>
            </a:r>
          </a:p>
          <a:p>
            <a:pPr>
              <a:spcBef>
                <a:spcPct val="0"/>
              </a:spcBef>
            </a:pPr>
            <a:endParaRPr lang="de-DE" altLang="x-none" sz="2400"/>
          </a:p>
          <a:p>
            <a:pPr>
              <a:spcBef>
                <a:spcPct val="0"/>
              </a:spcBef>
            </a:pPr>
            <a:r>
              <a:rPr lang="de-DE" altLang="x-none" sz="2400"/>
              <a:t>Wer oder was scheint beide Länder zur Zusammenarbeit zu bewegen, sie selbst oder der Kalte Krieg? Markiere mit zwei Farben.</a:t>
            </a:r>
          </a:p>
          <a:p>
            <a:pPr>
              <a:spcBef>
                <a:spcPct val="0"/>
              </a:spcBef>
              <a:buFontTx/>
              <a:buNone/>
            </a:pPr>
            <a:endParaRPr lang="de-DE" altLang="x-none" sz="18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1400" y="0"/>
            <a:ext cx="4512788" cy="6858000"/>
          </a:xfrm>
          <a:prstGeom prst="rect">
            <a:avLst/>
          </a:prstGeom>
        </p:spPr>
      </p:pic>
    </p:spTree>
    <p:extLst>
      <p:ext uri="{BB962C8B-B14F-4D97-AF65-F5344CB8AC3E}">
        <p14:creationId xmlns:p14="http://schemas.microsoft.com/office/powerpoint/2010/main" val="17147995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500" y="0"/>
            <a:ext cx="5963706" cy="6858000"/>
          </a:xfrm>
          <a:prstGeom prst="rect">
            <a:avLst/>
          </a:prstGeom>
        </p:spPr>
      </p:pic>
    </p:spTree>
    <p:extLst>
      <p:ext uri="{BB962C8B-B14F-4D97-AF65-F5344CB8AC3E}">
        <p14:creationId xmlns:p14="http://schemas.microsoft.com/office/powerpoint/2010/main" val="14053932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el 1"/>
          <p:cNvSpPr>
            <a:spLocks noGrp="1"/>
          </p:cNvSpPr>
          <p:nvPr>
            <p:ph type="title"/>
          </p:nvPr>
        </p:nvSpPr>
        <p:spPr/>
        <p:txBody>
          <a:bodyPr/>
          <a:lstStyle/>
          <a:p>
            <a:pPr eaLnBrk="1" hangingPunct="1"/>
            <a:r>
              <a:rPr lang="de-DE" altLang="x-none" b="1">
                <a:ea typeface="ＭＳ Ｐゴシック" charset="-128"/>
              </a:rPr>
              <a:t>2. Erarbeitungsphase</a:t>
            </a:r>
          </a:p>
        </p:txBody>
      </p:sp>
      <p:sp>
        <p:nvSpPr>
          <p:cNvPr id="24578" name="Textfeld 2"/>
          <p:cNvSpPr txBox="1">
            <a:spLocks noChangeArrowheads="1"/>
          </p:cNvSpPr>
          <p:nvPr/>
        </p:nvSpPr>
        <p:spPr bwMode="auto">
          <a:xfrm>
            <a:off x="969963" y="1435100"/>
            <a:ext cx="7048500"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de-DE" altLang="x-none" sz="3600"/>
              <a:t>Gruppenarbeit (kurze Auszüge):</a:t>
            </a:r>
          </a:p>
          <a:p>
            <a:pPr eaLnBrk="1" hangingPunct="1">
              <a:spcBef>
                <a:spcPct val="0"/>
              </a:spcBef>
            </a:pPr>
            <a:r>
              <a:rPr lang="de-DE" altLang="x-none" sz="3600"/>
              <a:t> Supermächte</a:t>
            </a:r>
          </a:p>
          <a:p>
            <a:pPr eaLnBrk="1" hangingPunct="1">
              <a:spcBef>
                <a:spcPct val="0"/>
              </a:spcBef>
            </a:pPr>
            <a:r>
              <a:rPr lang="de-DE" altLang="x-none" sz="3600"/>
              <a:t> OEEC</a:t>
            </a:r>
          </a:p>
          <a:p>
            <a:pPr eaLnBrk="1" hangingPunct="1">
              <a:spcBef>
                <a:spcPct val="0"/>
              </a:spcBef>
            </a:pPr>
            <a:r>
              <a:rPr lang="de-DE" altLang="x-none" sz="3600"/>
              <a:t> EGKS</a:t>
            </a:r>
          </a:p>
          <a:p>
            <a:pPr eaLnBrk="1" hangingPunct="1">
              <a:spcBef>
                <a:spcPct val="0"/>
              </a:spcBef>
              <a:buFontTx/>
              <a:buNone/>
            </a:pPr>
            <a:endParaRPr lang="de-DE" altLang="x-none" sz="2400"/>
          </a:p>
          <a:p>
            <a:pPr eaLnBrk="1" hangingPunct="1">
              <a:spcBef>
                <a:spcPct val="0"/>
              </a:spcBef>
              <a:buFontTx/>
              <a:buNone/>
            </a:pPr>
            <a:r>
              <a:rPr lang="de-DE" altLang="x-none" sz="2400"/>
              <a:t>Lest die Materialien, bearbeitet die Aufgaben und tragt eure Ergebnisse in den Auswertungsbogen (Rückseite!) ein.</a:t>
            </a:r>
          </a:p>
          <a:p>
            <a:pPr eaLnBrk="1" hangingPunct="1">
              <a:spcBef>
                <a:spcPct val="0"/>
              </a:spcBef>
              <a:buFontTx/>
              <a:buNone/>
            </a:pPr>
            <a:r>
              <a:rPr lang="de-DE" altLang="x-none" sz="2400"/>
              <a:t>Bestimmt zwei Gruppenmitglieder, die eure Ergebnisse präsentieren.</a:t>
            </a:r>
          </a:p>
          <a:p>
            <a:pPr eaLnBrk="1" hangingPunct="1">
              <a:spcBef>
                <a:spcPct val="0"/>
              </a:spcBef>
              <a:buFontTx/>
              <a:buNone/>
            </a:pPr>
            <a:endParaRPr lang="de-DE" altLang="x-none" sz="3600"/>
          </a:p>
          <a:p>
            <a:pPr eaLnBrk="1" hangingPunct="1">
              <a:spcBef>
                <a:spcPct val="0"/>
              </a:spcBef>
              <a:buFontTx/>
              <a:buNone/>
            </a:pPr>
            <a:endParaRPr lang="de-DE" altLang="x-none" sz="3600"/>
          </a:p>
          <a:p>
            <a:pPr eaLnBrk="1" hangingPunct="1">
              <a:spcBef>
                <a:spcPct val="0"/>
              </a:spcBef>
            </a:pPr>
            <a:endParaRPr lang="de-DE" altLang="x-none" sz="36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Bild 2" descr="Bildschirmfoto 2017-06-25 um 09.49.18.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1488" y="677863"/>
            <a:ext cx="8197850" cy="534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el 1"/>
          <p:cNvSpPr>
            <a:spLocks noGrp="1"/>
          </p:cNvSpPr>
          <p:nvPr>
            <p:ph type="title"/>
          </p:nvPr>
        </p:nvSpPr>
        <p:spPr/>
        <p:txBody>
          <a:bodyPr/>
          <a:lstStyle/>
          <a:p>
            <a:r>
              <a:rPr lang="de-DE" altLang="x-none" b="1">
                <a:ea typeface="ＭＳ Ｐゴシック" charset="-128"/>
              </a:rPr>
              <a:t>Supermächte</a:t>
            </a:r>
          </a:p>
        </p:txBody>
      </p:sp>
      <p:sp>
        <p:nvSpPr>
          <p:cNvPr id="26626" name="Textfeld 2"/>
          <p:cNvSpPr txBox="1">
            <a:spLocks noChangeArrowheads="1"/>
          </p:cNvSpPr>
          <p:nvPr/>
        </p:nvSpPr>
        <p:spPr bwMode="auto">
          <a:xfrm>
            <a:off x="561975" y="1535113"/>
            <a:ext cx="8124825"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r>
              <a:rPr lang="de-DE" altLang="x-none" sz="2400" b="1"/>
              <a:t>M 1: Der amerikanische Außenminister George C. Marshall am 5. Juni 1947 („Marshall-Plan</a:t>
            </a:r>
            <a:r>
              <a:rPr lang="de-DE" altLang="de-DE" sz="2400" b="1"/>
              <a:t>“</a:t>
            </a:r>
            <a:r>
              <a:rPr lang="de-DE" altLang="x-none" sz="2400" b="1"/>
              <a:t>)</a:t>
            </a:r>
          </a:p>
          <a:p>
            <a:pPr>
              <a:spcBef>
                <a:spcPct val="0"/>
              </a:spcBef>
              <a:buFontTx/>
              <a:buNone/>
            </a:pPr>
            <a:endParaRPr lang="de-DE" altLang="x-none" sz="2400" b="1"/>
          </a:p>
          <a:p>
            <a:pPr>
              <a:spcBef>
                <a:spcPct val="0"/>
              </a:spcBef>
              <a:buFontTx/>
              <a:buNone/>
            </a:pPr>
            <a:r>
              <a:rPr lang="de-DE" altLang="x-none" sz="2400" b="1"/>
              <a:t>M 2: Der sowjetische Außenminister Wjatscheslaw Molotow am 2. Juli 1947</a:t>
            </a:r>
            <a:endParaRPr lang="de-DE" altLang="x-none" sz="2400"/>
          </a:p>
          <a:p>
            <a:pPr>
              <a:spcBef>
                <a:spcPct val="0"/>
              </a:spcBef>
              <a:buFontTx/>
              <a:buNone/>
            </a:pPr>
            <a:endParaRPr lang="de-DE" altLang="x-none" sz="1800"/>
          </a:p>
          <a:p>
            <a:pPr>
              <a:spcBef>
                <a:spcPct val="0"/>
              </a:spcBef>
              <a:buFontTx/>
              <a:buNone/>
            </a:pPr>
            <a:endParaRPr lang="de-DE" altLang="x-none" sz="1800"/>
          </a:p>
        </p:txBody>
      </p:sp>
      <p:sp>
        <p:nvSpPr>
          <p:cNvPr id="26627" name="Textfeld 4"/>
          <p:cNvSpPr txBox="1">
            <a:spLocks noChangeArrowheads="1"/>
          </p:cNvSpPr>
          <p:nvPr/>
        </p:nvSpPr>
        <p:spPr bwMode="auto">
          <a:xfrm>
            <a:off x="663575" y="3727450"/>
            <a:ext cx="7943850"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r>
              <a:rPr lang="de-DE" altLang="x-none" sz="2400" b="1" dirty="0"/>
              <a:t>Aufgaben:</a:t>
            </a:r>
            <a:endParaRPr lang="de-DE" altLang="x-none" sz="2400" dirty="0"/>
          </a:p>
          <a:p>
            <a:pPr>
              <a:spcBef>
                <a:spcPct val="0"/>
              </a:spcBef>
              <a:buFontTx/>
              <a:buNone/>
            </a:pPr>
            <a:r>
              <a:rPr lang="de-DE" altLang="x-none" sz="2400" dirty="0"/>
              <a:t> </a:t>
            </a:r>
          </a:p>
          <a:p>
            <a:pPr>
              <a:spcBef>
                <a:spcPct val="0"/>
              </a:spcBef>
              <a:buFont typeface="Calibri" charset="0"/>
              <a:buAutoNum type="arabicPeriod"/>
            </a:pPr>
            <a:r>
              <a:rPr lang="de-DE" altLang="x-none" sz="2400" dirty="0" smtClean="0"/>
              <a:t> Arbeite </a:t>
            </a:r>
            <a:r>
              <a:rPr lang="de-DE" altLang="x-none" sz="2400" dirty="0"/>
              <a:t>die Ziele heraus, die Marshall mit seinem Plan verbindet. Unterstreiche sie.</a:t>
            </a:r>
          </a:p>
          <a:p>
            <a:pPr marL="457200" indent="-457200">
              <a:spcBef>
                <a:spcPct val="0"/>
              </a:spcBef>
              <a:buFont typeface="+mj-lt"/>
              <a:buAutoNum type="arabicPeriod"/>
            </a:pPr>
            <a:endParaRPr lang="de-DE" altLang="x-none" sz="2400" dirty="0"/>
          </a:p>
          <a:p>
            <a:pPr>
              <a:spcBef>
                <a:spcPct val="0"/>
              </a:spcBef>
              <a:buFont typeface="Calibri" charset="0"/>
              <a:buAutoNum type="arabicPeriod"/>
            </a:pPr>
            <a:r>
              <a:rPr lang="de-DE" altLang="x-none" sz="2400" dirty="0" smtClean="0"/>
              <a:t> Arbeite </a:t>
            </a:r>
            <a:r>
              <a:rPr lang="de-DE" altLang="x-none" sz="2400" dirty="0"/>
              <a:t>Molotows Meinung zu dem von Marshall erwähnten „europäischen Programm</a:t>
            </a:r>
            <a:r>
              <a:rPr lang="de-DE" altLang="de-DE" sz="2400" dirty="0"/>
              <a:t>“</a:t>
            </a:r>
            <a:r>
              <a:rPr lang="de-DE" altLang="x-none" sz="2400" dirty="0"/>
              <a:t> heraus und erkläre diese.</a:t>
            </a:r>
          </a:p>
          <a:p>
            <a:pPr>
              <a:spcBef>
                <a:spcPct val="0"/>
              </a:spcBef>
              <a:buFontTx/>
              <a:buNone/>
            </a:pPr>
            <a:endParaRPr lang="de-DE" altLang="x-none" sz="1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el 1"/>
          <p:cNvSpPr>
            <a:spLocks noGrp="1"/>
          </p:cNvSpPr>
          <p:nvPr>
            <p:ph type="title"/>
          </p:nvPr>
        </p:nvSpPr>
        <p:spPr/>
        <p:txBody>
          <a:bodyPr/>
          <a:lstStyle/>
          <a:p>
            <a:r>
              <a:rPr lang="de-DE" altLang="x-none" b="1">
                <a:ea typeface="ＭＳ Ｐゴシック" charset="-128"/>
              </a:rPr>
              <a:t>OEEC</a:t>
            </a:r>
          </a:p>
        </p:txBody>
      </p:sp>
      <p:sp>
        <p:nvSpPr>
          <p:cNvPr id="28674" name="Textfeld 2"/>
          <p:cNvSpPr txBox="1">
            <a:spLocks noChangeArrowheads="1"/>
          </p:cNvSpPr>
          <p:nvPr/>
        </p:nvSpPr>
        <p:spPr bwMode="auto">
          <a:xfrm>
            <a:off x="561975" y="1535113"/>
            <a:ext cx="8124825"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r>
              <a:rPr lang="de-DE" altLang="x-none" sz="2400" b="1"/>
              <a:t>M 1: Der amerikanische Außenminister George C. Marshall am 5. Juni 1947 („Marshall-Plan</a:t>
            </a:r>
            <a:r>
              <a:rPr lang="de-DE" altLang="de-DE" sz="2400" b="1"/>
              <a:t>“</a:t>
            </a:r>
            <a:r>
              <a:rPr lang="de-DE" altLang="x-none" sz="2400" b="1"/>
              <a:t>)</a:t>
            </a:r>
          </a:p>
          <a:p>
            <a:pPr>
              <a:spcBef>
                <a:spcPct val="0"/>
              </a:spcBef>
              <a:buFontTx/>
              <a:buNone/>
            </a:pPr>
            <a:endParaRPr lang="de-DE" altLang="x-none" sz="2400" b="1"/>
          </a:p>
          <a:p>
            <a:pPr>
              <a:spcBef>
                <a:spcPct val="0"/>
              </a:spcBef>
              <a:buFontTx/>
              <a:buNone/>
            </a:pPr>
            <a:r>
              <a:rPr lang="de-DE" altLang="x-none" sz="2400" b="1"/>
              <a:t>M 2: Abkommen über die Organisation für Europäische Wirtschaftliche Zusammenarbeit (OEEC) vom 16. April 1948</a:t>
            </a:r>
            <a:endParaRPr lang="de-DE" altLang="x-none" sz="1800"/>
          </a:p>
          <a:p>
            <a:pPr>
              <a:spcBef>
                <a:spcPct val="0"/>
              </a:spcBef>
              <a:buFontTx/>
              <a:buNone/>
            </a:pPr>
            <a:endParaRPr lang="de-DE" altLang="x-none" sz="1800"/>
          </a:p>
        </p:txBody>
      </p:sp>
      <p:sp>
        <p:nvSpPr>
          <p:cNvPr id="28675" name="Textfeld 4"/>
          <p:cNvSpPr txBox="1">
            <a:spLocks noChangeArrowheads="1"/>
          </p:cNvSpPr>
          <p:nvPr/>
        </p:nvSpPr>
        <p:spPr bwMode="auto">
          <a:xfrm>
            <a:off x="663575" y="3727450"/>
            <a:ext cx="794385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r>
              <a:rPr lang="de-DE" altLang="x-none" sz="2400" b="1" dirty="0"/>
              <a:t>Aufgaben:</a:t>
            </a:r>
            <a:endParaRPr lang="de-DE" altLang="x-none" sz="2400" dirty="0"/>
          </a:p>
          <a:p>
            <a:pPr>
              <a:spcBef>
                <a:spcPct val="0"/>
              </a:spcBef>
              <a:buFontTx/>
              <a:buNone/>
            </a:pPr>
            <a:r>
              <a:rPr lang="de-DE" altLang="x-none" sz="2400" dirty="0"/>
              <a:t> </a:t>
            </a:r>
          </a:p>
          <a:p>
            <a:pPr marL="457200" indent="-457200">
              <a:spcBef>
                <a:spcPct val="0"/>
              </a:spcBef>
              <a:buFont typeface="+mj-lt"/>
              <a:buAutoNum type="arabicPeriod"/>
            </a:pPr>
            <a:r>
              <a:rPr lang="de-DE" altLang="x-none" sz="2400" dirty="0"/>
              <a:t>Arbeite die Ziele heraus, die Marshall mit seinem Plan verbindet. Unterstreiche sie.</a:t>
            </a:r>
          </a:p>
          <a:p>
            <a:pPr marL="457200" indent="-457200">
              <a:spcBef>
                <a:spcPct val="0"/>
              </a:spcBef>
              <a:buFont typeface="+mj-lt"/>
              <a:buAutoNum type="arabicPeriod"/>
            </a:pPr>
            <a:r>
              <a:rPr lang="de-DE" altLang="x-none" sz="2400" dirty="0"/>
              <a:t>Unterstreiche die im Abkommen über die OEEC genannten Ziele und vergleiche sie mit Marshalls Plan.</a:t>
            </a:r>
          </a:p>
          <a:p>
            <a:pPr>
              <a:spcBef>
                <a:spcPct val="0"/>
              </a:spcBef>
              <a:buFontTx/>
              <a:buNone/>
            </a:pPr>
            <a:endParaRPr lang="de-DE" altLang="x-none" sz="1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el 1"/>
          <p:cNvSpPr>
            <a:spLocks noGrp="1"/>
          </p:cNvSpPr>
          <p:nvPr>
            <p:ph type="title"/>
          </p:nvPr>
        </p:nvSpPr>
        <p:spPr>
          <a:xfrm>
            <a:off x="457200" y="274638"/>
            <a:ext cx="8229600" cy="885825"/>
          </a:xfrm>
        </p:spPr>
        <p:txBody>
          <a:bodyPr/>
          <a:lstStyle/>
          <a:p>
            <a:r>
              <a:rPr lang="de-DE" altLang="x-none" b="1">
                <a:ea typeface="ＭＳ Ｐゴシック" charset="-128"/>
              </a:rPr>
              <a:t>EGKS</a:t>
            </a:r>
          </a:p>
        </p:txBody>
      </p:sp>
      <p:sp>
        <p:nvSpPr>
          <p:cNvPr id="30722" name="Textfeld 2"/>
          <p:cNvSpPr txBox="1">
            <a:spLocks noChangeArrowheads="1"/>
          </p:cNvSpPr>
          <p:nvPr/>
        </p:nvSpPr>
        <p:spPr bwMode="auto">
          <a:xfrm>
            <a:off x="561975" y="1184275"/>
            <a:ext cx="812482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r>
              <a:rPr lang="de-DE" altLang="x-none" sz="2400" b="1"/>
              <a:t>M 1: Der französische Außenminister Robert Schuman am 9. Mai 1950</a:t>
            </a:r>
            <a:endParaRPr lang="de-DE" altLang="x-none" sz="2400"/>
          </a:p>
          <a:p>
            <a:pPr>
              <a:spcBef>
                <a:spcPct val="0"/>
              </a:spcBef>
              <a:buFontTx/>
              <a:buNone/>
            </a:pPr>
            <a:endParaRPr lang="de-DE" altLang="x-none" sz="2400" b="1"/>
          </a:p>
          <a:p>
            <a:pPr>
              <a:spcBef>
                <a:spcPct val="0"/>
              </a:spcBef>
              <a:buFontTx/>
              <a:buNone/>
            </a:pPr>
            <a:r>
              <a:rPr lang="de-DE" altLang="x-none" sz="2400" b="1"/>
              <a:t>M 2: Vertrag über die Gründung der Europäischen Gemeinschaft für Kohle und Stahl vom 18. April 1951 (Auszug)</a:t>
            </a:r>
            <a:r>
              <a:rPr lang="de-DE" altLang="x-none" sz="2400"/>
              <a:t> </a:t>
            </a:r>
            <a:endParaRPr lang="de-DE" altLang="x-none" sz="1800"/>
          </a:p>
        </p:txBody>
      </p:sp>
      <p:sp>
        <p:nvSpPr>
          <p:cNvPr id="30723" name="Textfeld 4"/>
          <p:cNvSpPr txBox="1">
            <a:spLocks noChangeArrowheads="1"/>
          </p:cNvSpPr>
          <p:nvPr/>
        </p:nvSpPr>
        <p:spPr bwMode="auto">
          <a:xfrm>
            <a:off x="663575" y="3262313"/>
            <a:ext cx="794385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r>
              <a:rPr lang="de-DE" altLang="x-none" sz="2400" b="1" dirty="0"/>
              <a:t>Aufgaben:</a:t>
            </a:r>
            <a:endParaRPr lang="de-DE" altLang="x-none" sz="2400" dirty="0"/>
          </a:p>
          <a:p>
            <a:pPr marL="457200" indent="-457200">
              <a:spcBef>
                <a:spcPct val="0"/>
              </a:spcBef>
              <a:buFont typeface="+mj-lt"/>
              <a:buAutoNum type="arabicPeriod"/>
            </a:pPr>
            <a:r>
              <a:rPr lang="de-DE" altLang="x-none" sz="2400" dirty="0"/>
              <a:t>Arbeite die Ziele heraus, die Robert Schuman mit seinem Vorschlag verbindet. Unterstreiche sie.</a:t>
            </a:r>
          </a:p>
          <a:p>
            <a:pPr marL="457200" indent="-457200">
              <a:spcBef>
                <a:spcPct val="0"/>
              </a:spcBef>
              <a:buFont typeface="+mj-lt"/>
              <a:buAutoNum type="arabicPeriod"/>
            </a:pPr>
            <a:r>
              <a:rPr lang="de-DE" altLang="x-none" sz="2400" dirty="0"/>
              <a:t>Unterstreiche die im EGKS-Vertrag genannten Ziele, vergleiche sie mit Schumans Vorschlag und erkläre, warum die Gründung der EGKS nicht nur eine entscheidende Etappe der Aussöhnung und Zusammenarbeit zwischen Deutschland und Frankreich, sondern auch in Europa ist.</a:t>
            </a:r>
          </a:p>
          <a:p>
            <a:pPr>
              <a:spcBef>
                <a:spcPct val="0"/>
              </a:spcBef>
              <a:buFontTx/>
              <a:buNone/>
            </a:pPr>
            <a:endParaRPr lang="de-DE" altLang="x-none" sz="1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el 1"/>
          <p:cNvSpPr>
            <a:spLocks noGrp="1"/>
          </p:cNvSpPr>
          <p:nvPr>
            <p:ph type="title"/>
          </p:nvPr>
        </p:nvSpPr>
        <p:spPr>
          <a:xfrm>
            <a:off x="457200" y="647700"/>
            <a:ext cx="8229600" cy="1143000"/>
          </a:xfrm>
        </p:spPr>
        <p:txBody>
          <a:bodyPr/>
          <a:lstStyle/>
          <a:p>
            <a:pPr eaLnBrk="1" hangingPunct="1"/>
            <a:r>
              <a:rPr lang="de-DE" altLang="x-none" b="1">
                <a:ea typeface="ＭＳ Ｐゴシック" charset="-128"/>
              </a:rPr>
              <a:t>Mögliche Vertiefung</a:t>
            </a:r>
          </a:p>
        </p:txBody>
      </p:sp>
      <p:sp>
        <p:nvSpPr>
          <p:cNvPr id="32770" name="Textfeld 2"/>
          <p:cNvSpPr txBox="1">
            <a:spLocks noChangeArrowheads="1"/>
          </p:cNvSpPr>
          <p:nvPr/>
        </p:nvSpPr>
        <p:spPr bwMode="auto">
          <a:xfrm>
            <a:off x="736600" y="2019300"/>
            <a:ext cx="7950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de-DE" altLang="x-none" sz="3600"/>
              <a:t>Analyse von Karikaturen und Fotografien </a:t>
            </a:r>
          </a:p>
        </p:txBody>
      </p:sp>
      <p:sp>
        <p:nvSpPr>
          <p:cNvPr id="32771" name="Textfeld 1"/>
          <p:cNvSpPr txBox="1">
            <a:spLocks noChangeArrowheads="1"/>
          </p:cNvSpPr>
          <p:nvPr/>
        </p:nvSpPr>
        <p:spPr bwMode="auto">
          <a:xfrm>
            <a:off x="736600" y="3113088"/>
            <a:ext cx="7453313"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r>
              <a:rPr lang="de-DE" altLang="x-none" sz="2800" b="1"/>
              <a:t>Themendossier „Das ‚deutsch-französische Duo</a:t>
            </a:r>
            <a:r>
              <a:rPr lang="de-DE" altLang="de-DE" sz="2800" b="1"/>
              <a:t>’</a:t>
            </a:r>
            <a:r>
              <a:rPr lang="de-DE" altLang="x-none" sz="2800" b="1"/>
              <a:t> und Europa im Spiegel der Karikatur (1945 – 2013)</a:t>
            </a:r>
            <a:r>
              <a:rPr lang="de-DE" altLang="de-DE" sz="2800" b="1"/>
              <a:t>“</a:t>
            </a:r>
            <a:endParaRPr lang="de-DE" altLang="x-none" sz="2800" b="1"/>
          </a:p>
          <a:p>
            <a:pPr>
              <a:spcBef>
                <a:spcPct val="0"/>
              </a:spcBef>
              <a:buFontTx/>
              <a:buNone/>
            </a:pPr>
            <a:r>
              <a:rPr lang="de-DE" altLang="x-none" sz="1400" i="1"/>
              <a:t>http://www.cvce.eu/de/education/unit-content/-/unit/c3c5e6c5-1241-471d-9e3a-dc6e7202ca16 </a:t>
            </a:r>
          </a:p>
          <a:p>
            <a:pPr>
              <a:spcBef>
                <a:spcPct val="0"/>
              </a:spcBef>
              <a:buFontTx/>
              <a:buNone/>
            </a:pPr>
            <a:endParaRPr lang="de-DE" altLang="x-none" sz="1800"/>
          </a:p>
        </p:txBody>
      </p:sp>
      <p:sp>
        <p:nvSpPr>
          <p:cNvPr id="32774" name="Textfeld 4"/>
          <p:cNvSpPr txBox="1">
            <a:spLocks noChangeArrowheads="1"/>
          </p:cNvSpPr>
          <p:nvPr/>
        </p:nvSpPr>
        <p:spPr bwMode="auto">
          <a:xfrm>
            <a:off x="736600" y="4989513"/>
            <a:ext cx="65865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r>
              <a:rPr lang="de-DE" altLang="x-none" sz="1400" dirty="0" err="1"/>
              <a:t>Centre</a:t>
            </a:r>
            <a:r>
              <a:rPr lang="de-DE" altLang="x-none" sz="1400" dirty="0"/>
              <a:t> </a:t>
            </a:r>
            <a:r>
              <a:rPr lang="de-DE" altLang="x-none" sz="1400" dirty="0" err="1"/>
              <a:t>Virtuel</a:t>
            </a:r>
            <a:r>
              <a:rPr lang="de-DE" altLang="x-none" sz="1400" dirty="0"/>
              <a:t> de la </a:t>
            </a:r>
            <a:r>
              <a:rPr lang="de-DE" altLang="x-none" sz="1400" dirty="0" err="1"/>
              <a:t>Connaissance</a:t>
            </a:r>
            <a:r>
              <a:rPr lang="de-DE" altLang="x-none" sz="1400" dirty="0"/>
              <a:t> </a:t>
            </a:r>
            <a:r>
              <a:rPr lang="de-DE" altLang="x-none" sz="1400" dirty="0" err="1"/>
              <a:t>sur</a:t>
            </a:r>
            <a:r>
              <a:rPr lang="de-DE" altLang="x-none" sz="1400" dirty="0"/>
              <a:t> </a:t>
            </a:r>
            <a:r>
              <a:rPr lang="de-DE" altLang="x-none" sz="1400" dirty="0" err="1"/>
              <a:t>l</a:t>
            </a:r>
            <a:r>
              <a:rPr lang="de-DE" altLang="de-DE" sz="1400" dirty="0" err="1"/>
              <a:t>’</a:t>
            </a:r>
            <a:r>
              <a:rPr lang="de-DE" altLang="x-none" sz="1400" dirty="0" err="1"/>
              <a:t>Europe</a:t>
            </a:r>
            <a:r>
              <a:rPr lang="de-DE" altLang="x-none" sz="1400" dirty="0"/>
              <a:t> (CVCE), Universität </a:t>
            </a:r>
            <a:r>
              <a:rPr lang="de-DE" altLang="x-none" sz="1400" dirty="0" smtClean="0"/>
              <a:t>Luxemburg</a:t>
            </a:r>
          </a:p>
        </p:txBody>
      </p:sp>
      <p:sp>
        <p:nvSpPr>
          <p:cNvPr id="2" name="Textfeld 1"/>
          <p:cNvSpPr txBox="1"/>
          <p:nvPr/>
        </p:nvSpPr>
        <p:spPr>
          <a:xfrm>
            <a:off x="839096" y="5701553"/>
            <a:ext cx="3931269" cy="369332"/>
          </a:xfrm>
          <a:prstGeom prst="rect">
            <a:avLst/>
          </a:prstGeom>
          <a:noFill/>
        </p:spPr>
        <p:txBody>
          <a:bodyPr wrap="none" rtlCol="0">
            <a:spAutoFit/>
          </a:bodyPr>
          <a:lstStyle/>
          <a:p>
            <a:r>
              <a:rPr lang="de-DE" smtClean="0"/>
              <a:t>(siehe </a:t>
            </a:r>
            <a:r>
              <a:rPr lang="de-DE" dirty="0" smtClean="0"/>
              <a:t>auch Liste </a:t>
            </a:r>
            <a:r>
              <a:rPr lang="de-DE" smtClean="0"/>
              <a:t>möglicher Materialien)</a:t>
            </a:r>
            <a:endParaRPr lang="de-DE"/>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el 1"/>
          <p:cNvSpPr>
            <a:spLocks noGrp="1"/>
          </p:cNvSpPr>
          <p:nvPr>
            <p:ph type="title"/>
          </p:nvPr>
        </p:nvSpPr>
        <p:spPr>
          <a:xfrm>
            <a:off x="457200" y="742950"/>
            <a:ext cx="8229600" cy="857250"/>
          </a:xfrm>
        </p:spPr>
        <p:txBody>
          <a:bodyPr/>
          <a:lstStyle/>
          <a:p>
            <a:r>
              <a:rPr lang="de-DE" altLang="x-none" sz="4000" b="1">
                <a:ea typeface="ＭＳ Ｐゴシック" charset="-128"/>
              </a:rPr>
              <a:t>Herausforderungen/Schwierigkeiten:</a:t>
            </a:r>
            <a:br>
              <a:rPr lang="de-DE" altLang="x-none" sz="4000" b="1">
                <a:ea typeface="ＭＳ Ｐゴシック" charset="-128"/>
              </a:rPr>
            </a:br>
            <a:endParaRPr lang="de-DE" altLang="x-none" sz="4000">
              <a:ea typeface="ＭＳ Ｐゴシック" charset="-128"/>
            </a:endParaRPr>
          </a:p>
        </p:txBody>
      </p:sp>
      <p:sp>
        <p:nvSpPr>
          <p:cNvPr id="14338" name="Inhaltsplatzhalter 2"/>
          <p:cNvSpPr>
            <a:spLocks noGrp="1"/>
          </p:cNvSpPr>
          <p:nvPr>
            <p:ph idx="1"/>
          </p:nvPr>
        </p:nvSpPr>
        <p:spPr/>
        <p:txBody>
          <a:bodyPr/>
          <a:lstStyle/>
          <a:p>
            <a:pPr marL="450850">
              <a:spcAft>
                <a:spcPts val="1413"/>
              </a:spcAft>
              <a:buSzPct val="45000"/>
              <a:buFont typeface="Wingdings" charset="2"/>
              <a:buChar char="u"/>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de-DE" altLang="x-none">
                <a:ea typeface="ＭＳ Ｐゴシック" charset="-128"/>
              </a:rPr>
              <a:t>Wie reduziert man den Inhalt angemessen im Hinblick auf eine historische wie auch kategoriale Problemstellung?</a:t>
            </a:r>
          </a:p>
          <a:p>
            <a:pPr marL="450850">
              <a:spcAft>
                <a:spcPts val="1413"/>
              </a:spcAft>
              <a:buSzPct val="45000"/>
              <a:buFont typeface="Wingdings" charset="2"/>
              <a:buChar char="u"/>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de-DE" altLang="x-none">
                <a:ea typeface="ＭＳ Ｐゴシック" charset="-128"/>
              </a:rPr>
              <a:t>Wie verknüpft man den Inhalt mit der Sequenz zur BRD und DDR sinnvoll (sachlogisch, für SuS nachvollziehbar, passend zur Sequenzplanung)?</a:t>
            </a:r>
          </a:p>
          <a:p>
            <a:pPr marL="45085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de-DE" altLang="x-none">
              <a:ea typeface="ＭＳ Ｐゴシック"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el 1"/>
          <p:cNvSpPr>
            <a:spLocks noGrp="1"/>
          </p:cNvSpPr>
          <p:nvPr>
            <p:ph type="title"/>
          </p:nvPr>
        </p:nvSpPr>
        <p:spPr/>
        <p:txBody>
          <a:bodyPr/>
          <a:lstStyle/>
          <a:p>
            <a:pPr eaLnBrk="1" hangingPunct="1"/>
            <a:r>
              <a:rPr lang="de-DE" altLang="x-none">
                <a:ea typeface="ＭＳ Ｐゴシック" charset="-128"/>
              </a:rPr>
              <a:t>Ergebnissicherung/Urteil</a:t>
            </a:r>
          </a:p>
        </p:txBody>
      </p:sp>
      <p:sp>
        <p:nvSpPr>
          <p:cNvPr id="43010" name="Rechteck 2"/>
          <p:cNvSpPr>
            <a:spLocks noChangeArrowheads="1"/>
          </p:cNvSpPr>
          <p:nvPr/>
        </p:nvSpPr>
        <p:spPr bwMode="auto">
          <a:xfrm>
            <a:off x="1228725" y="1576388"/>
            <a:ext cx="6499225"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pPr>
            <a:r>
              <a:rPr lang="de-DE" altLang="x-none" sz="2800"/>
              <a:t>Haben Deutschland und Frankreich aus der Vergangenheit gelernt?</a:t>
            </a:r>
          </a:p>
          <a:p>
            <a:pPr eaLnBrk="1" hangingPunct="1">
              <a:spcBef>
                <a:spcPct val="0"/>
              </a:spcBef>
            </a:pPr>
            <a:r>
              <a:rPr lang="de-DE" altLang="x-none" sz="2800"/>
              <a:t>Was war wichtiger – der Kalte Krieg oder der Wille der Europäer, insbesondere der Deutschen und Franzosen, sich auszusöhnen, um zum Frieden in Europa beizutragen? (Rückgriff auf Zeittafel)</a:t>
            </a:r>
          </a:p>
          <a:p>
            <a:pPr eaLnBrk="1" hangingPunct="1">
              <a:spcBef>
                <a:spcPct val="0"/>
              </a:spcBef>
            </a:pPr>
            <a:r>
              <a:rPr lang="de-DE" altLang="x-none" sz="2800"/>
              <a:t>aktuelle Situation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feld 1"/>
          <p:cNvSpPr txBox="1">
            <a:spLocks noChangeArrowheads="1"/>
          </p:cNvSpPr>
          <p:nvPr/>
        </p:nvSpPr>
        <p:spPr bwMode="auto">
          <a:xfrm>
            <a:off x="430213" y="419100"/>
            <a:ext cx="8351837"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r>
              <a:rPr lang="de-DE" altLang="x-none" sz="2400" b="1"/>
              <a:t>Reflexionskompetenz</a:t>
            </a:r>
          </a:p>
          <a:p>
            <a:pPr>
              <a:spcBef>
                <a:spcPct val="0"/>
              </a:spcBef>
              <a:buFontTx/>
              <a:buNone/>
            </a:pPr>
            <a:endParaRPr lang="de-DE" altLang="x-none" sz="2400"/>
          </a:p>
          <a:p>
            <a:pPr>
              <a:spcBef>
                <a:spcPct val="0"/>
              </a:spcBef>
              <a:buFontTx/>
              <a:buNone/>
            </a:pPr>
            <a:r>
              <a:rPr lang="de-DE" altLang="x-none" sz="2400"/>
              <a:t>Die Schülerinnen und Schüler können geschichtliche Sachverhalte und Deutungen analysieren, beurteilen und bewerten.</a:t>
            </a:r>
          </a:p>
          <a:p>
            <a:pPr>
              <a:spcBef>
                <a:spcPct val="0"/>
              </a:spcBef>
              <a:buFontTx/>
              <a:buNone/>
            </a:pPr>
            <a:endParaRPr lang="de-DE" altLang="x-none" sz="2400"/>
          </a:p>
          <a:p>
            <a:pPr>
              <a:spcBef>
                <a:spcPct val="0"/>
              </a:spcBef>
              <a:buFontTx/>
              <a:buNone/>
            </a:pPr>
            <a:r>
              <a:rPr lang="de-DE" altLang="x-none" sz="2400"/>
              <a:t>... Hypothesen überprüfen</a:t>
            </a:r>
          </a:p>
          <a:p>
            <a:pPr>
              <a:spcBef>
                <a:spcPct val="0"/>
              </a:spcBef>
              <a:buFontTx/>
              <a:buNone/>
            </a:pPr>
            <a:r>
              <a:rPr lang="de-DE" altLang="x-none" sz="2400"/>
              <a:t>... historische Sachverhalte in ihren Wirkungszusammenhängen analysieren (Multikausalität)</a:t>
            </a:r>
          </a:p>
          <a:p>
            <a:pPr>
              <a:spcBef>
                <a:spcPct val="0"/>
              </a:spcBef>
              <a:buFontTx/>
              <a:buNone/>
            </a:pPr>
            <a:r>
              <a:rPr lang="de-DE" altLang="x-none" sz="2400"/>
              <a:t>... Sach- und Werturteile analysieren, selbst formulieren und begründen</a:t>
            </a:r>
          </a:p>
          <a:p>
            <a:pPr>
              <a:spcBef>
                <a:spcPct val="0"/>
              </a:spcBef>
              <a:buFontTx/>
              <a:buNone/>
            </a:pPr>
            <a:r>
              <a:rPr lang="de-DE" altLang="x-none" sz="2400"/>
              <a:t>... Deutungen aus verschiedenen Perspektiven erkennen, vergleichen und beurteilen</a:t>
            </a:r>
          </a:p>
          <a:p>
            <a:pPr>
              <a:spcBef>
                <a:spcPct val="0"/>
              </a:spcBef>
              <a:buFontTx/>
              <a:buNone/>
            </a:pPr>
            <a:r>
              <a:rPr lang="de-DE" altLang="x-none" sz="2400"/>
              <a:t>... historische Sachverhalte rekonstruieren</a:t>
            </a:r>
          </a:p>
          <a:p>
            <a:pPr>
              <a:spcBef>
                <a:spcPct val="0"/>
              </a:spcBef>
              <a:buFontTx/>
              <a:buNone/>
            </a:pPr>
            <a:r>
              <a:rPr lang="de-DE" altLang="x-none" sz="2400"/>
              <a:t>... Auswirkungen von politischen, wirtschaftlichen und gesellschaftlichen Prozessen auf die Lebens- und Erfahrungswelt der Menschen erläutern</a:t>
            </a:r>
          </a:p>
          <a:p>
            <a:pPr>
              <a:spcBef>
                <a:spcPct val="0"/>
              </a:spcBef>
              <a:buFontTx/>
              <a:buNone/>
            </a:pPr>
            <a:endParaRPr lang="de-DE" altLang="x-none" sz="1800"/>
          </a:p>
          <a:p>
            <a:pPr>
              <a:spcBef>
                <a:spcPct val="0"/>
              </a:spcBef>
              <a:buFontTx/>
              <a:buNone/>
            </a:pPr>
            <a:endParaRPr lang="de-DE" altLang="x-none" sz="1800"/>
          </a:p>
          <a:p>
            <a:pPr>
              <a:spcBef>
                <a:spcPct val="0"/>
              </a:spcBef>
              <a:buFontTx/>
              <a:buNone/>
            </a:pPr>
            <a:endParaRPr lang="de-DE" altLang="x-none" sz="18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feld 1"/>
          <p:cNvSpPr txBox="1">
            <a:spLocks noChangeArrowheads="1"/>
          </p:cNvSpPr>
          <p:nvPr/>
        </p:nvSpPr>
        <p:spPr bwMode="auto">
          <a:xfrm>
            <a:off x="658813" y="153988"/>
            <a:ext cx="7907337" cy="711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r>
              <a:rPr lang="de-DE" altLang="x-none" sz="2800" b="1"/>
              <a:t>Orientierungskompetenz</a:t>
            </a:r>
          </a:p>
          <a:p>
            <a:pPr>
              <a:spcBef>
                <a:spcPct val="0"/>
              </a:spcBef>
              <a:buFontTx/>
              <a:buNone/>
            </a:pPr>
            <a:endParaRPr lang="de-DE" altLang="x-none" sz="2800"/>
          </a:p>
          <a:p>
            <a:pPr>
              <a:spcBef>
                <a:spcPct val="0"/>
              </a:spcBef>
              <a:buFontTx/>
              <a:buNone/>
            </a:pPr>
            <a:r>
              <a:rPr lang="de-DE" altLang="x-none" sz="2800"/>
              <a:t>Die Schülerinnen und Schüler können Geschichte als Orientierung nutzen zum Verständnis von Gegenwart und Zukunft, zum Aufbau der eigenen Identität und zur Begründung gegenwarts- und zukunftsbezogener Handlungen.</a:t>
            </a:r>
          </a:p>
          <a:p>
            <a:pPr>
              <a:spcBef>
                <a:spcPct val="0"/>
              </a:spcBef>
              <a:buFontTx/>
              <a:buNone/>
            </a:pPr>
            <a:endParaRPr lang="de-DE" altLang="x-none" sz="2800"/>
          </a:p>
          <a:p>
            <a:pPr>
              <a:spcBef>
                <a:spcPct val="0"/>
              </a:spcBef>
              <a:buFontTx/>
              <a:buNone/>
            </a:pPr>
            <a:r>
              <a:rPr lang="de-DE" altLang="x-none" sz="2800"/>
              <a:t>... die historische Bedingtheit der Gegenwart sowie strukturelle Unterschiede und Gemeinsamkeiten zwischen Vergangenheit und Gegenwart analysieren und bewerten</a:t>
            </a:r>
          </a:p>
          <a:p>
            <a:pPr>
              <a:spcBef>
                <a:spcPct val="0"/>
              </a:spcBef>
              <a:buFontTx/>
              <a:buNone/>
            </a:pPr>
            <a:r>
              <a:rPr lang="de-DE" altLang="x-none" sz="2800"/>
              <a:t>... die Übertragbarkeit historischer Erkenntnisse auf aktuelle Probleme und mögliche Handlungsoptionen für die Zukunft erörtern</a:t>
            </a:r>
          </a:p>
          <a:p>
            <a:pPr>
              <a:spcBef>
                <a:spcPct val="0"/>
              </a:spcBef>
              <a:buFontTx/>
              <a:buNone/>
            </a:pPr>
            <a:endParaRPr lang="de-DE" altLang="x-none" sz="1800"/>
          </a:p>
          <a:p>
            <a:pPr>
              <a:spcBef>
                <a:spcPct val="0"/>
              </a:spcBef>
              <a:buFontTx/>
              <a:buNone/>
            </a:pPr>
            <a:endParaRPr lang="de-DE" altLang="x-none" sz="18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feld 3"/>
          <p:cNvSpPr txBox="1">
            <a:spLocks noChangeArrowheads="1"/>
          </p:cNvSpPr>
          <p:nvPr/>
        </p:nvSpPr>
        <p:spPr bwMode="auto">
          <a:xfrm>
            <a:off x="771525" y="781050"/>
            <a:ext cx="8059738" cy="698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r>
              <a:rPr lang="de-DE" altLang="x-none" b="1" dirty="0"/>
              <a:t>Anfänge der Europäischen Integration - eine Doppelstunde</a:t>
            </a:r>
            <a:endParaRPr lang="de-DE" altLang="x-none" dirty="0"/>
          </a:p>
          <a:p>
            <a:pPr>
              <a:spcBef>
                <a:spcPct val="0"/>
              </a:spcBef>
            </a:pPr>
            <a:r>
              <a:rPr lang="de-DE" altLang="x-none" dirty="0"/>
              <a:t>Hitler in Paris (1940) </a:t>
            </a:r>
            <a:r>
              <a:rPr lang="mr-IN" altLang="x-none" dirty="0">
                <a:ea typeface="Mangal" charset="0"/>
              </a:rPr>
              <a:t>–</a:t>
            </a:r>
            <a:r>
              <a:rPr lang="de-DE" altLang="x-none" dirty="0"/>
              <a:t> Kohl und Mitterand in Verdun (1984) (Beschreibung und Vergleich von zwei Fotos)</a:t>
            </a:r>
          </a:p>
          <a:p>
            <a:pPr>
              <a:spcBef>
                <a:spcPct val="0"/>
              </a:spcBef>
            </a:pPr>
            <a:r>
              <a:rPr lang="de-DE" altLang="x-none" dirty="0" err="1"/>
              <a:t>SuS</a:t>
            </a:r>
            <a:r>
              <a:rPr lang="de-DE" altLang="x-none" dirty="0"/>
              <a:t> entwickeln Fragen</a:t>
            </a:r>
          </a:p>
          <a:p>
            <a:pPr>
              <a:spcBef>
                <a:spcPct val="0"/>
              </a:spcBef>
            </a:pPr>
            <a:r>
              <a:rPr lang="de-DE" altLang="x-none" dirty="0"/>
              <a:t>Überblick über die Entwicklung Westeuropas nach dem Zweiten Weltkrieg (Zeittafel)</a:t>
            </a:r>
          </a:p>
          <a:p>
            <a:pPr>
              <a:spcBef>
                <a:spcPct val="0"/>
              </a:spcBef>
            </a:pPr>
            <a:r>
              <a:rPr lang="de-DE" altLang="x-none" dirty="0"/>
              <a:t>Gruppenarbeit (Supermächte, OEEC, EGKS)</a:t>
            </a:r>
          </a:p>
          <a:p>
            <a:pPr>
              <a:spcBef>
                <a:spcPct val="0"/>
              </a:spcBef>
            </a:pPr>
            <a:r>
              <a:rPr lang="de-DE" altLang="x-none" dirty="0"/>
              <a:t>Ergebnissicherung und Beantwortung der Problemfrage</a:t>
            </a:r>
          </a:p>
          <a:p>
            <a:pPr>
              <a:spcBef>
                <a:spcPct val="0"/>
              </a:spcBef>
              <a:buFontTx/>
              <a:buNone/>
            </a:pPr>
            <a:endParaRPr lang="de-DE" altLang="x-none" dirty="0"/>
          </a:p>
          <a:p>
            <a:pPr>
              <a:spcBef>
                <a:spcPct val="0"/>
              </a:spcBef>
              <a:buFontTx/>
              <a:buNone/>
            </a:pPr>
            <a:endParaRPr lang="de-DE" altLang="x-none" dirty="0"/>
          </a:p>
          <a:p>
            <a:pPr>
              <a:spcBef>
                <a:spcPct val="0"/>
              </a:spcBef>
              <a:buFontTx/>
              <a:buNone/>
            </a:pPr>
            <a:endParaRPr lang="de-DE" altLang="x-none"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el 1"/>
          <p:cNvSpPr>
            <a:spLocks noGrp="1"/>
          </p:cNvSpPr>
          <p:nvPr>
            <p:ph type="title"/>
          </p:nvPr>
        </p:nvSpPr>
        <p:spPr>
          <a:xfrm>
            <a:off x="374650" y="0"/>
            <a:ext cx="8229600" cy="1143000"/>
          </a:xfrm>
        </p:spPr>
        <p:txBody>
          <a:bodyPr/>
          <a:lstStyle/>
          <a:p>
            <a:r>
              <a:rPr lang="de-DE" altLang="x-none">
                <a:ea typeface="ＭＳ Ｐゴシック" charset="-128"/>
              </a:rPr>
              <a:t>Literatur</a:t>
            </a:r>
          </a:p>
        </p:txBody>
      </p:sp>
      <p:sp>
        <p:nvSpPr>
          <p:cNvPr id="18434" name="Textfeld 2"/>
          <p:cNvSpPr txBox="1">
            <a:spLocks noChangeArrowheads="1"/>
          </p:cNvSpPr>
          <p:nvPr/>
        </p:nvSpPr>
        <p:spPr bwMode="auto">
          <a:xfrm>
            <a:off x="457200" y="1352550"/>
            <a:ext cx="8532813" cy="591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pPr>
            <a:r>
              <a:rPr lang="de-DE" altLang="x-none" sz="2400"/>
              <a:t>Curt Gasteyger. Europa von der Spaltung bis zur Einigung. Bonn 2001.</a:t>
            </a:r>
          </a:p>
          <a:p>
            <a:pPr>
              <a:spcBef>
                <a:spcPct val="0"/>
              </a:spcBef>
            </a:pPr>
            <a:r>
              <a:rPr lang="de-DE" altLang="x-none" sz="2400"/>
              <a:t>Michael Gehler. „Die Europäische Union – ein postmodernes Imperium?</a:t>
            </a:r>
            <a:r>
              <a:rPr lang="de-DE" altLang="de-DE" sz="2400"/>
              <a:t>“</a:t>
            </a:r>
            <a:r>
              <a:rPr lang="de-DE" altLang="x-none" sz="2400"/>
              <a:t> in: Michael Gehler/ Robert Rollinger (Hrsg.). Imperien und Reiche in der Weltgeschichte, Wiesbaden 2014, S. 1255 – 1301.</a:t>
            </a:r>
          </a:p>
          <a:p>
            <a:pPr>
              <a:spcBef>
                <a:spcPct val="0"/>
              </a:spcBef>
            </a:pPr>
            <a:r>
              <a:rPr lang="de-DE" altLang="x-none" sz="2400"/>
              <a:t>Michael Gehler. Europa. Von der Utopie zur Realität, Wien 2014.</a:t>
            </a:r>
          </a:p>
          <a:p>
            <a:pPr>
              <a:spcBef>
                <a:spcPct val="0"/>
              </a:spcBef>
            </a:pPr>
            <a:r>
              <a:rPr lang="de-DE" altLang="x-none" sz="2400"/>
              <a:t>Daniel Henri (Hg.). Histoire/ Geschichte. Europa und die Welt seit 1945, Leipzig 2006.</a:t>
            </a:r>
          </a:p>
          <a:p>
            <a:pPr>
              <a:spcBef>
                <a:spcPct val="0"/>
              </a:spcBef>
            </a:pPr>
            <a:r>
              <a:rPr lang="de-DE" altLang="x-none" sz="2400"/>
              <a:t>Themendossier „Das ‚deutsch-französische Duo</a:t>
            </a:r>
            <a:r>
              <a:rPr lang="de-DE" altLang="de-DE" sz="2400"/>
              <a:t>’</a:t>
            </a:r>
            <a:r>
              <a:rPr lang="de-DE" altLang="x-none" sz="2400"/>
              <a:t> und Europa im Spiegel der Karikatur (1945 – 2013)</a:t>
            </a:r>
            <a:r>
              <a:rPr lang="de-DE" altLang="de-DE" sz="2400"/>
              <a:t>“</a:t>
            </a:r>
            <a:r>
              <a:rPr lang="de-DE" altLang="x-none" sz="2400"/>
              <a:t>, http://www.cvce.eu/de/education/unit-content/-/unit/c3c5e6c5-1241-471d-9e3a-dc6e7202ca16 </a:t>
            </a:r>
          </a:p>
          <a:p>
            <a:pPr>
              <a:spcBef>
                <a:spcPct val="0"/>
              </a:spcBef>
            </a:pPr>
            <a:endParaRPr lang="de-DE" altLang="x-none" sz="2400"/>
          </a:p>
          <a:p>
            <a:pPr>
              <a:spcBef>
                <a:spcPct val="0"/>
              </a:spcBef>
            </a:pPr>
            <a:endParaRPr lang="de-DE" altLang="x-none" sz="2400"/>
          </a:p>
          <a:p>
            <a:pPr>
              <a:spcBef>
                <a:spcPct val="0"/>
              </a:spcBef>
              <a:buFontTx/>
              <a:buNone/>
            </a:pPr>
            <a:endParaRPr lang="de-DE" altLang="x-none" sz="18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el 1"/>
          <p:cNvSpPr>
            <a:spLocks noGrp="1"/>
          </p:cNvSpPr>
          <p:nvPr>
            <p:ph type="title"/>
          </p:nvPr>
        </p:nvSpPr>
        <p:spPr>
          <a:xfrm>
            <a:off x="428625" y="169863"/>
            <a:ext cx="8229600" cy="831850"/>
          </a:xfrm>
        </p:spPr>
        <p:txBody>
          <a:bodyPr/>
          <a:lstStyle/>
          <a:p>
            <a:pPr eaLnBrk="1" hangingPunct="1"/>
            <a:r>
              <a:rPr lang="de-DE" altLang="x-none">
                <a:ea typeface="ＭＳ Ｐゴシック" charset="-128"/>
              </a:rPr>
              <a:t>Einstieg</a:t>
            </a:r>
          </a:p>
        </p:txBody>
      </p:sp>
      <p:sp>
        <p:nvSpPr>
          <p:cNvPr id="19460" name="Textfeld 6"/>
          <p:cNvSpPr txBox="1">
            <a:spLocks noChangeArrowheads="1"/>
          </p:cNvSpPr>
          <p:nvPr/>
        </p:nvSpPr>
        <p:spPr bwMode="auto">
          <a:xfrm>
            <a:off x="935915" y="1132367"/>
            <a:ext cx="7508838"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pPr>
            <a:r>
              <a:rPr lang="de-DE" altLang="x-none" dirty="0"/>
              <a:t>Beschreibung und </a:t>
            </a:r>
            <a:r>
              <a:rPr lang="de-DE" altLang="x-none" dirty="0" smtClean="0"/>
              <a:t>Vergleich von zwei </a:t>
            </a:r>
            <a:r>
              <a:rPr lang="de-DE" altLang="x-none" dirty="0"/>
              <a:t>Fotos: Hitler in Paris </a:t>
            </a:r>
            <a:r>
              <a:rPr lang="de-DE" altLang="x-none" i="1" dirty="0"/>
              <a:t>(https://</a:t>
            </a:r>
            <a:r>
              <a:rPr lang="de-DE" altLang="x-none" i="1" dirty="0" err="1" smtClean="0"/>
              <a:t>www.histoire-image.org</a:t>
            </a:r>
            <a:r>
              <a:rPr lang="de-DE" altLang="x-none" i="1" dirty="0" smtClean="0"/>
              <a:t>/</a:t>
            </a:r>
            <a:r>
              <a:rPr lang="de-DE" altLang="x-none" i="1" dirty="0" err="1" smtClean="0"/>
              <a:t>etudes</a:t>
            </a:r>
            <a:r>
              <a:rPr lang="de-DE" altLang="x-none" i="1" dirty="0" smtClean="0"/>
              <a:t>/hitler-paris)</a:t>
            </a:r>
            <a:r>
              <a:rPr lang="de-DE" altLang="x-none" dirty="0" smtClean="0"/>
              <a:t>, Mitterand und Kohl </a:t>
            </a:r>
            <a:r>
              <a:rPr lang="de-DE" altLang="x-none" dirty="0"/>
              <a:t>in Verdun </a:t>
            </a:r>
            <a:r>
              <a:rPr lang="de-DE" altLang="x-none" i="1" dirty="0"/>
              <a:t>(http://</a:t>
            </a:r>
            <a:r>
              <a:rPr lang="de-DE" altLang="x-none" i="1" dirty="0" err="1" smtClean="0"/>
              <a:t>www.spiegel.de</a:t>
            </a:r>
            <a:r>
              <a:rPr lang="de-DE" altLang="x-none" i="1" dirty="0" smtClean="0"/>
              <a:t>/</a:t>
            </a:r>
            <a:r>
              <a:rPr lang="de-DE" altLang="x-none" i="1" dirty="0" err="1" smtClean="0"/>
              <a:t>einestages</a:t>
            </a:r>
            <a:r>
              <a:rPr lang="de-DE" altLang="x-none" i="1" dirty="0" smtClean="0"/>
              <a:t>/kohl-und-mitterrand-in-verdun-a-948491.html)</a:t>
            </a:r>
            <a:endParaRPr lang="de-DE" altLang="x-none" i="1" dirty="0"/>
          </a:p>
          <a:p>
            <a:pPr eaLnBrk="1" hangingPunct="1">
              <a:spcBef>
                <a:spcPct val="0"/>
              </a:spcBef>
            </a:pPr>
            <a:r>
              <a:rPr lang="de-DE" altLang="x-none" dirty="0"/>
              <a:t>Was sagen die Fotos über die Beziehungen zwischen Deutschland und Frankreich aus?</a:t>
            </a:r>
          </a:p>
          <a:p>
            <a:pPr eaLnBrk="1" hangingPunct="1">
              <a:spcBef>
                <a:spcPct val="0"/>
              </a:spcBef>
            </a:pPr>
            <a:r>
              <a:rPr lang="de-DE" altLang="x-none" dirty="0"/>
              <a:t>Formulierung von Fragen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feld 1"/>
          <p:cNvSpPr txBox="1">
            <a:spLocks noChangeArrowheads="1"/>
          </p:cNvSpPr>
          <p:nvPr/>
        </p:nvSpPr>
        <p:spPr bwMode="auto">
          <a:xfrm>
            <a:off x="431800" y="673100"/>
            <a:ext cx="8078788"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pPr>
            <a:endParaRPr lang="de-DE" altLang="x-none" sz="2400"/>
          </a:p>
          <a:p>
            <a:pPr>
              <a:spcBef>
                <a:spcPct val="0"/>
              </a:spcBef>
            </a:pPr>
            <a:r>
              <a:rPr lang="de-DE" altLang="x-none" sz="2400"/>
              <a:t>Wie dachten beide übereinander, nachdem der 2. Weltkrieg vorbei war?</a:t>
            </a:r>
          </a:p>
          <a:p>
            <a:pPr>
              <a:spcBef>
                <a:spcPct val="0"/>
              </a:spcBef>
            </a:pPr>
            <a:r>
              <a:rPr lang="de-DE" altLang="x-none" sz="2400"/>
              <a:t>Wie entwickelte sich das Verhältnis nach dem 2. Weltkrieg?</a:t>
            </a:r>
          </a:p>
          <a:p>
            <a:pPr>
              <a:spcBef>
                <a:spcPct val="0"/>
              </a:spcBef>
            </a:pPr>
            <a:r>
              <a:rPr lang="de-DE" altLang="x-none" sz="2400"/>
              <a:t>Entschieden sich D und F freiwillig für eine Aussöhnung? Spielt der Kalte Krieg eine Rolle?</a:t>
            </a:r>
          </a:p>
          <a:p>
            <a:pPr>
              <a:spcBef>
                <a:spcPct val="0"/>
              </a:spcBef>
            </a:pPr>
            <a:r>
              <a:rPr lang="de-DE" altLang="x-none" sz="2400"/>
              <a:t>Wann begann die Aussöhnung? </a:t>
            </a:r>
          </a:p>
          <a:p>
            <a:pPr>
              <a:spcBef>
                <a:spcPct val="0"/>
              </a:spcBef>
            </a:pPr>
            <a:r>
              <a:rPr lang="de-DE" altLang="x-none" sz="2400"/>
              <a:t>Was war nötig, damit sie beginnen konnte?</a:t>
            </a:r>
          </a:p>
          <a:p>
            <a:pPr>
              <a:spcBef>
                <a:spcPct val="0"/>
              </a:spcBef>
            </a:pPr>
            <a:r>
              <a:rPr lang="de-DE" altLang="x-none" sz="2400"/>
              <a:t>Unterstützten die Bürger dieses Vorhaben?</a:t>
            </a:r>
          </a:p>
          <a:p>
            <a:pPr>
              <a:spcBef>
                <a:spcPct val="0"/>
              </a:spcBef>
            </a:pPr>
            <a:r>
              <a:rPr lang="de-DE" altLang="x-none" sz="2400"/>
              <a:t>Wie standen andere europäische Länder zu dieser Entwicklung?</a:t>
            </a:r>
          </a:p>
          <a:p>
            <a:pPr>
              <a:spcBef>
                <a:spcPct val="0"/>
              </a:spcBef>
            </a:pPr>
            <a:r>
              <a:rPr lang="de-DE" altLang="x-none" sz="2400"/>
              <a:t>Wie ging es nach 1984 weiter?</a:t>
            </a:r>
          </a:p>
          <a:p>
            <a:pPr>
              <a:spcBef>
                <a:spcPct val="0"/>
              </a:spcBef>
            </a:pPr>
            <a:r>
              <a:rPr lang="de-DE" altLang="x-none" sz="2400"/>
              <a:t>Ist dieses Entwicklung für uns heute noch wichtig?</a:t>
            </a:r>
          </a:p>
          <a:p>
            <a:pPr>
              <a:spcBef>
                <a:spcPct val="0"/>
              </a:spcBef>
            </a:pPr>
            <a:r>
              <a:rPr lang="de-DE" altLang="x-none" sz="2400"/>
              <a:t>Wie gut ist das Verhältnis heute?</a:t>
            </a:r>
          </a:p>
          <a:p>
            <a:pPr>
              <a:spcBef>
                <a:spcPct val="0"/>
              </a:spcBef>
            </a:pPr>
            <a:r>
              <a:rPr lang="de-DE" altLang="x-none" sz="2400"/>
              <a:t>Kann sich das gute Verhältnis auch wieder ändern?</a:t>
            </a:r>
          </a:p>
        </p:txBody>
      </p:sp>
      <p:sp>
        <p:nvSpPr>
          <p:cNvPr id="20482" name="Textfeld 3"/>
          <p:cNvSpPr txBox="1">
            <a:spLocks noChangeArrowheads="1"/>
          </p:cNvSpPr>
          <p:nvPr/>
        </p:nvSpPr>
        <p:spPr bwMode="auto">
          <a:xfrm>
            <a:off x="542925" y="512763"/>
            <a:ext cx="68961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r>
              <a:rPr lang="de-DE" altLang="x-none" sz="2800" b="1"/>
              <a:t>Beispiele für Fragen, die SuS stellen könnten: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el 1"/>
          <p:cNvSpPr>
            <a:spLocks noGrp="1"/>
          </p:cNvSpPr>
          <p:nvPr>
            <p:ph type="title"/>
          </p:nvPr>
        </p:nvSpPr>
        <p:spPr>
          <a:xfrm>
            <a:off x="457200" y="2071688"/>
            <a:ext cx="8229600" cy="1143000"/>
          </a:xfrm>
        </p:spPr>
        <p:txBody>
          <a:bodyPr/>
          <a:lstStyle/>
          <a:p>
            <a:pPr algn="l" eaLnBrk="1" hangingPunct="1"/>
            <a:r>
              <a:rPr lang="de-DE" altLang="x-none" sz="3200" dirty="0">
                <a:ea typeface="ＭＳ Ｐゴシック" charset="-128"/>
              </a:rPr>
              <a:t/>
            </a:r>
            <a:br>
              <a:rPr lang="de-DE" altLang="x-none" sz="3200" dirty="0">
                <a:ea typeface="ＭＳ Ｐゴシック" charset="-128"/>
              </a:rPr>
            </a:br>
            <a:r>
              <a:rPr lang="de-DE" altLang="x-none" sz="4000" b="1" dirty="0">
                <a:ea typeface="ＭＳ Ｐゴシック" charset="-128"/>
              </a:rPr>
              <a:t>Problemfrage:</a:t>
            </a:r>
            <a:r>
              <a:rPr lang="de-DE" altLang="x-none" sz="3200" dirty="0">
                <a:ea typeface="ＭＳ Ｐゴシック" charset="-128"/>
              </a:rPr>
              <a:t/>
            </a:r>
            <a:br>
              <a:rPr lang="de-DE" altLang="x-none" sz="3200" dirty="0">
                <a:ea typeface="ＭＳ Ｐゴシック" charset="-128"/>
              </a:rPr>
            </a:br>
            <a:r>
              <a:rPr lang="de-DE" altLang="x-none" sz="3200" dirty="0">
                <a:ea typeface="ＭＳ Ｐゴシック" charset="-128"/>
              </a:rPr>
              <a:t/>
            </a:r>
            <a:br>
              <a:rPr lang="de-DE" altLang="x-none" sz="3200" dirty="0">
                <a:ea typeface="ＭＳ Ｐゴシック" charset="-128"/>
              </a:rPr>
            </a:br>
            <a:r>
              <a:rPr lang="de-DE" altLang="x-none" sz="3200" dirty="0">
                <a:ea typeface="ＭＳ Ｐゴシック" charset="-128"/>
              </a:rPr>
              <a:t>Beginn der europäischen Integration </a:t>
            </a:r>
            <a:r>
              <a:rPr lang="mr-IN" altLang="x-none" sz="3200" dirty="0">
                <a:ea typeface="ＭＳ Ｐゴシック" charset="-128"/>
              </a:rPr>
              <a:t>–</a:t>
            </a:r>
            <a:r>
              <a:rPr lang="de-DE" altLang="x-none" sz="3200" dirty="0">
                <a:ea typeface="ＭＳ Ｐゴシック" charset="-128"/>
              </a:rPr>
              <a:t> haben Deutschland und Frankreich aus der Vergangenheit gelernt?</a:t>
            </a:r>
            <a:br>
              <a:rPr lang="de-DE" altLang="x-none" sz="3200" dirty="0">
                <a:ea typeface="ＭＳ Ｐゴシック" charset="-128"/>
              </a:rPr>
            </a:br>
            <a:r>
              <a:rPr lang="de-DE" altLang="x-none" sz="3200" dirty="0">
                <a:ea typeface="ＭＳ Ｐゴシック" charset="-128"/>
              </a:rPr>
              <a:t/>
            </a:r>
            <a:br>
              <a:rPr lang="de-DE" altLang="x-none" sz="3200" dirty="0">
                <a:ea typeface="ＭＳ Ｐゴシック" charset="-128"/>
              </a:rPr>
            </a:br>
            <a:r>
              <a:rPr lang="de-DE" altLang="x-none" sz="3200" dirty="0">
                <a:ea typeface="ＭＳ Ｐゴシック" charset="-128"/>
              </a:rPr>
              <a:t>(Wie kam es zur Aussöhnung und welche Folgen hatte sie für die Entwicklung Westeuropas?)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903</Words>
  <Application>Microsoft Macintosh PowerPoint</Application>
  <PresentationFormat>Bildschirmpräsentation (4:3)</PresentationFormat>
  <Paragraphs>106</Paragraphs>
  <Slides>20</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20</vt:i4>
      </vt:variant>
    </vt:vector>
  </HeadingPairs>
  <TitlesOfParts>
    <vt:vector size="26" baseType="lpstr">
      <vt:lpstr>Arial</vt:lpstr>
      <vt:lpstr>Calibri</vt:lpstr>
      <vt:lpstr>Mangal</vt:lpstr>
      <vt:lpstr>ＭＳ Ｐゴシック</vt:lpstr>
      <vt:lpstr>Wingdings</vt:lpstr>
      <vt:lpstr>Office-Design</vt:lpstr>
      <vt:lpstr>Anfänge der Europäischen Integration</vt:lpstr>
      <vt:lpstr>Herausforderungen/Schwierigkeiten: </vt:lpstr>
      <vt:lpstr>PowerPoint-Präsentation</vt:lpstr>
      <vt:lpstr>PowerPoint-Präsentation</vt:lpstr>
      <vt:lpstr>PowerPoint-Präsentation</vt:lpstr>
      <vt:lpstr>Literatur</vt:lpstr>
      <vt:lpstr>Einstieg</vt:lpstr>
      <vt:lpstr>PowerPoint-Präsentation</vt:lpstr>
      <vt:lpstr> Problemfrage:  Beginn der europäischen Integration – haben Deutschland und Frankreich aus der Vergangenheit gelernt?  (Wie kam es zur Aussöhnung und welche Folgen hatte sie für die Entwicklung Westeuropas?)</vt:lpstr>
      <vt:lpstr>1. Erarbeitungsphase</vt:lpstr>
      <vt:lpstr>PowerPoint-Präsentation</vt:lpstr>
      <vt:lpstr>PowerPoint-Präsentation</vt:lpstr>
      <vt:lpstr>PowerPoint-Präsentation</vt:lpstr>
      <vt:lpstr>2. Erarbeitungsphase</vt:lpstr>
      <vt:lpstr>PowerPoint-Präsentation</vt:lpstr>
      <vt:lpstr>Supermächte</vt:lpstr>
      <vt:lpstr>OEEC</vt:lpstr>
      <vt:lpstr>EGKS</vt:lpstr>
      <vt:lpstr>Mögliche Vertiefung</vt:lpstr>
      <vt:lpstr>Ergebnissicherung/Urteil</vt:lpstr>
    </vt:vector>
  </TitlesOfParts>
  <Company>Lise-Meitner-Gymnasium</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Anfänge der Europäischen Integration</dc:title>
  <dc:creator>Kerstin Holzgräbe</dc:creator>
  <cp:lastModifiedBy>Kerstin Holzgraebe</cp:lastModifiedBy>
  <cp:revision>38</cp:revision>
  <dcterms:created xsi:type="dcterms:W3CDTF">2016-11-05T07:54:14Z</dcterms:created>
  <dcterms:modified xsi:type="dcterms:W3CDTF">2017-11-20T07:24:05Z</dcterms:modified>
</cp:coreProperties>
</file>