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90" r:id="rId4"/>
    <p:sldId id="274" r:id="rId5"/>
    <p:sldId id="271" r:id="rId6"/>
    <p:sldId id="272" r:id="rId7"/>
    <p:sldId id="273" r:id="rId8"/>
    <p:sldId id="309" r:id="rId9"/>
    <p:sldId id="291" r:id="rId10"/>
    <p:sldId id="310" r:id="rId11"/>
    <p:sldId id="311" r:id="rId12"/>
    <p:sldId id="296" r:id="rId13"/>
    <p:sldId id="292" r:id="rId14"/>
    <p:sldId id="313" r:id="rId15"/>
    <p:sldId id="294" r:id="rId16"/>
    <p:sldId id="312" r:id="rId17"/>
    <p:sldId id="314" r:id="rId18"/>
    <p:sldId id="315" r:id="rId19"/>
    <p:sldId id="266" r:id="rId20"/>
    <p:sldId id="267" r:id="rId21"/>
    <p:sldId id="268" r:id="rId22"/>
    <p:sldId id="295" r:id="rId23"/>
    <p:sldId id="257" r:id="rId24"/>
    <p:sldId id="258" r:id="rId25"/>
    <p:sldId id="259" r:id="rId26"/>
    <p:sldId id="260" r:id="rId27"/>
    <p:sldId id="261" r:id="rId28"/>
    <p:sldId id="262" r:id="rId29"/>
    <p:sldId id="263" r:id="rId30"/>
    <p:sldId id="264" r:id="rId31"/>
    <p:sldId id="265" r:id="rId32"/>
    <p:sldId id="297" r:id="rId33"/>
    <p:sldId id="277" r:id="rId34"/>
    <p:sldId id="279" r:id="rId35"/>
    <p:sldId id="280" r:id="rId36"/>
    <p:sldId id="302" r:id="rId37"/>
    <p:sldId id="281" r:id="rId38"/>
    <p:sldId id="293" r:id="rId39"/>
    <p:sldId id="298" r:id="rId40"/>
    <p:sldId id="299" r:id="rId41"/>
    <p:sldId id="300" r:id="rId42"/>
    <p:sldId id="301" r:id="rId43"/>
    <p:sldId id="282" r:id="rId44"/>
    <p:sldId id="283" r:id="rId45"/>
    <p:sldId id="303" r:id="rId46"/>
    <p:sldId id="304" r:id="rId47"/>
    <p:sldId id="305" r:id="rId48"/>
    <p:sldId id="306" r:id="rId49"/>
    <p:sldId id="307" r:id="rId50"/>
    <p:sldId id="285" r:id="rId51"/>
    <p:sldId id="308" r:id="rId52"/>
    <p:sldId id="288" r:id="rId53"/>
    <p:sldId id="316" r:id="rId54"/>
    <p:sldId id="289" r:id="rId5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15D4874-89A5-4049-8CC8-125990824A58}" type="datetimeFigureOut">
              <a:rPr lang="de-DE" smtClean="0"/>
              <a:t>01.10.2016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314422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5D4874-89A5-4049-8CC8-125990824A58}" type="datetimeFigureOut">
              <a:rPr lang="de-DE" smtClean="0"/>
              <a:t>01.10.2016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226511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5D4874-89A5-4049-8CC8-125990824A58}" type="datetimeFigureOut">
              <a:rPr lang="de-DE" smtClean="0"/>
              <a:t>01.10.2016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163744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5D4874-89A5-4049-8CC8-125990824A58}" type="datetimeFigureOut">
              <a:rPr lang="de-DE" smtClean="0"/>
              <a:t>01.10.2016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1717123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15D4874-89A5-4049-8CC8-125990824A58}" type="datetimeFigureOut">
              <a:rPr lang="de-DE" smtClean="0"/>
              <a:t>01.10.2016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63343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15D4874-89A5-4049-8CC8-125990824A58}" type="datetimeFigureOut">
              <a:rPr lang="de-DE" smtClean="0"/>
              <a:t>01.10.2016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3510290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15D4874-89A5-4049-8CC8-125990824A58}" type="datetimeFigureOut">
              <a:rPr lang="de-DE" smtClean="0"/>
              <a:t>01.10.2016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670834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15D4874-89A5-4049-8CC8-125990824A58}" type="datetimeFigureOut">
              <a:rPr lang="de-DE" smtClean="0"/>
              <a:t>01.10.2016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316654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15D4874-89A5-4049-8CC8-125990824A58}" type="datetimeFigureOut">
              <a:rPr lang="de-DE" smtClean="0"/>
              <a:t>01.10.2016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197429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15D4874-89A5-4049-8CC8-125990824A58}" type="datetimeFigureOut">
              <a:rPr lang="de-DE" smtClean="0"/>
              <a:t>01.10.2016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135403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15D4874-89A5-4049-8CC8-125990824A58}" type="datetimeFigureOut">
              <a:rPr lang="de-DE" smtClean="0"/>
              <a:t>01.10.2016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EB0371-B5D0-4029-8B61-C74348D079CA}" type="slidenum">
              <a:rPr lang="de-DE" smtClean="0"/>
              <a:t>‹Nr.›</a:t>
            </a:fld>
            <a:endParaRPr lang="de-DE"/>
          </a:p>
        </p:txBody>
      </p:sp>
    </p:spTree>
    <p:extLst>
      <p:ext uri="{BB962C8B-B14F-4D97-AF65-F5344CB8AC3E}">
        <p14:creationId xmlns:p14="http://schemas.microsoft.com/office/powerpoint/2010/main" val="307312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D4874-89A5-4049-8CC8-125990824A58}" type="datetimeFigureOut">
              <a:rPr lang="de-DE" smtClean="0"/>
              <a:t>01.10.2016</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B0371-B5D0-4029-8B61-C74348D079CA}" type="slidenum">
              <a:rPr lang="de-DE" smtClean="0"/>
              <a:t>‹Nr.›</a:t>
            </a:fld>
            <a:endParaRPr lang="de-DE"/>
          </a:p>
        </p:txBody>
      </p:sp>
    </p:spTree>
    <p:extLst>
      <p:ext uri="{BB962C8B-B14F-4D97-AF65-F5344CB8AC3E}">
        <p14:creationId xmlns:p14="http://schemas.microsoft.com/office/powerpoint/2010/main" val="2685899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lipartix.com/wp-content/uploads/2016/04/Confused-emoticon-confused-smiley-facebook-symbols-and-chat-emoticons-cliparts.p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rn.de/panorama/stern-crime/14-jaehrige-intensivstraftaeter-letzter-warnschuss-u-haft-3116910.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bpb.de/izpb/7735/ursachen-von-kriminalitaet?p=all" TargetMode="External"/><Relationship Id="rId2" Type="http://schemas.openxmlformats.org/officeDocument/2006/relationships/hyperlink" Target="http://www.stern.de/panorama/stern-crime/14-jaehrige-intensivstraftaeter-letzter-warnschuss-u-haft-3116910.html" TargetMode="External"/><Relationship Id="rId1" Type="http://schemas.openxmlformats.org/officeDocument/2006/relationships/slideLayout" Target="../slideLayouts/slideLayout2.xml"/><Relationship Id="rId4" Type="http://schemas.openxmlformats.org/officeDocument/2006/relationships/hyperlink" Target="http://www.ard.de/home/kultur/Wie_werden_Kinder_zu_Verbrechern_/897058/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rd.de/home/kultur/Wie_werden_Kinder_zu_Verbrechern_/897058/index.html" TargetMode="External"/><Relationship Id="rId2" Type="http://schemas.openxmlformats.org/officeDocument/2006/relationships/hyperlink" Target="http://www.stern.de/panorama/stern-crime/14-jaehrige-intensivstraftaeter-letzter-warnschuss-u-haft-3116910.html" TargetMode="External"/><Relationship Id="rId1" Type="http://schemas.openxmlformats.org/officeDocument/2006/relationships/slideLayout" Target="../slideLayouts/slideLayout2.xml"/><Relationship Id="rId4" Type="http://schemas.openxmlformats.org/officeDocument/2006/relationships/hyperlink" Target="http://www.bmi.bund.de/DE/Themen/Sicherheit/Kriminalitaetsbekaempfung/Jugendkriminalitaet/jugendkriminalitaet_node.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jugendschutztrainer.polizei-beratung.de/02startbereit.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amt24.sachsen.de/ZFinder/lebenslagen.do?action=showdetail&amp;modul=LL&amp;id=277917!0"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jugend-hat-recht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zdf.de/ZDFmediathek/hilfe#/beitrag/video/2647026/Warnschuss-Arrest-f%C3%BCr-Jugendliche"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bpb.de/cache/images/2/7742-st-galerie.jpg?4BF00"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bpb.de/nachschlagen/lexika/das-junge-politik-lexikon/161273/jugendstrafrecht"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1.wdr.de/fernsehen/aktuelle-stunde/interview-richter-andreas-mueller-100.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clipartix.com/wp-content/uploads/2016/04/Smiley-face-clip-art-thumbs-up-free-clipart-images-2.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Beispielcurriculum und Unterricht</a:t>
            </a:r>
            <a:endParaRPr lang="de-DE" dirty="0"/>
          </a:p>
        </p:txBody>
      </p:sp>
      <p:sp>
        <p:nvSpPr>
          <p:cNvPr id="3" name="Untertitel 2"/>
          <p:cNvSpPr>
            <a:spLocks noGrp="1"/>
          </p:cNvSpPr>
          <p:nvPr>
            <p:ph type="subTitle" idx="1"/>
          </p:nvPr>
        </p:nvSpPr>
        <p:spPr/>
        <p:txBody>
          <a:bodyPr>
            <a:normAutofit lnSpcReduction="10000"/>
          </a:bodyPr>
          <a:lstStyle/>
          <a:p>
            <a:endParaRPr lang="de-DE" b="1" dirty="0" smtClean="0"/>
          </a:p>
          <a:p>
            <a:r>
              <a:rPr lang="de-DE" sz="4400" b="1" dirty="0" smtClean="0"/>
              <a:t>Themenfeld: Rechtliche </a:t>
            </a:r>
            <a:r>
              <a:rPr lang="de-DE" sz="4400" b="1" dirty="0"/>
              <a:t>Stellung des Jugendlichen und Rechtsordnung </a:t>
            </a:r>
            <a:endParaRPr lang="de-DE" sz="4400" dirty="0"/>
          </a:p>
        </p:txBody>
      </p:sp>
    </p:spTree>
    <p:extLst>
      <p:ext uri="{BB962C8B-B14F-4D97-AF65-F5344CB8AC3E}">
        <p14:creationId xmlns:p14="http://schemas.microsoft.com/office/powerpoint/2010/main" val="3357524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Vorbemerkungen zum Themenfeld</a:t>
            </a:r>
            <a:endParaRPr lang="de-DE" sz="3200" dirty="0"/>
          </a:p>
        </p:txBody>
      </p:sp>
      <p:sp>
        <p:nvSpPr>
          <p:cNvPr id="3" name="Inhaltsplatzhalter 2"/>
          <p:cNvSpPr>
            <a:spLocks noGrp="1"/>
          </p:cNvSpPr>
          <p:nvPr>
            <p:ph idx="1"/>
          </p:nvPr>
        </p:nvSpPr>
        <p:spPr/>
        <p:txBody>
          <a:bodyPr>
            <a:normAutofit/>
          </a:bodyPr>
          <a:lstStyle/>
          <a:p>
            <a:pPr marL="0" indent="0">
              <a:buNone/>
            </a:pPr>
            <a:r>
              <a:rPr lang="de-DE" b="1" dirty="0" smtClean="0"/>
              <a:t>Aufzeigen </a:t>
            </a:r>
            <a:r>
              <a:rPr lang="de-DE" b="1" dirty="0"/>
              <a:t>der Lernausgangslage oder der „Grundlegungen“ für nachfolgende Themenfelder (spiralcurricularer Aufbau</a:t>
            </a:r>
            <a:r>
              <a:rPr lang="de-DE" b="1" dirty="0" smtClean="0"/>
              <a:t>):</a:t>
            </a:r>
          </a:p>
          <a:p>
            <a:pPr marL="0" indent="0">
              <a:buNone/>
            </a:pPr>
            <a:r>
              <a:rPr lang="de-DE" dirty="0">
                <a:solidFill>
                  <a:schemeClr val="accent1">
                    <a:lumMod val="75000"/>
                  </a:schemeClr>
                </a:solidFill>
              </a:rPr>
              <a:t>Die Unterrichtseinheit „Rechtliche Stellung des Jugendlichen und Rechtsordnung“ ist für die Schülerinnen und Schüler thematisch neu. Die Rechtsthematik wird noch in den Unterrichtseinheiten „Grundrechte“ sowie „Frieden und Menschenrechte“ behandelt. </a:t>
            </a:r>
            <a:endParaRPr lang="de-DE" dirty="0"/>
          </a:p>
        </p:txBody>
      </p:sp>
    </p:spTree>
    <p:extLst>
      <p:ext uri="{BB962C8B-B14F-4D97-AF65-F5344CB8AC3E}">
        <p14:creationId xmlns:p14="http://schemas.microsoft.com/office/powerpoint/2010/main" val="2677719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Vorbemerkungen zum Themenfeld</a:t>
            </a:r>
            <a:endParaRPr lang="de-DE" sz="3200" dirty="0"/>
          </a:p>
        </p:txBody>
      </p:sp>
      <p:sp>
        <p:nvSpPr>
          <p:cNvPr id="3" name="Inhaltsplatzhalter 2"/>
          <p:cNvSpPr>
            <a:spLocks noGrp="1"/>
          </p:cNvSpPr>
          <p:nvPr>
            <p:ph idx="1"/>
          </p:nvPr>
        </p:nvSpPr>
        <p:spPr/>
        <p:txBody>
          <a:bodyPr>
            <a:normAutofit/>
          </a:bodyPr>
          <a:lstStyle/>
          <a:p>
            <a:pPr marL="0" indent="0">
              <a:buNone/>
            </a:pPr>
            <a:r>
              <a:rPr lang="de-DE" b="1" dirty="0" smtClean="0"/>
              <a:t>Bezug </a:t>
            </a:r>
            <a:r>
              <a:rPr lang="de-DE" b="1" dirty="0"/>
              <a:t>zu den didaktischen Prinzipien aus den </a:t>
            </a:r>
            <a:r>
              <a:rPr lang="de-DE" b="1" dirty="0" smtClean="0"/>
              <a:t>Leitgedanken:</a:t>
            </a:r>
          </a:p>
          <a:p>
            <a:pPr marL="0" indent="0">
              <a:buNone/>
            </a:pPr>
            <a:r>
              <a:rPr lang="de-DE" dirty="0">
                <a:solidFill>
                  <a:schemeClr val="accent1">
                    <a:lumMod val="75000"/>
                  </a:schemeClr>
                </a:solidFill>
              </a:rPr>
              <a:t>Didaktisch-methodisch kann hier mit aktuellen Fallbeispielen sowie handlungsorientiert mit Expertenbefragungen und an außerschulischen Lernorten gearbeitet werden</a:t>
            </a:r>
            <a:r>
              <a:rPr lang="de-DE" dirty="0" smtClean="0">
                <a:solidFill>
                  <a:schemeClr val="accent1">
                    <a:lumMod val="75000"/>
                  </a:schemeClr>
                </a:solidFill>
              </a:rPr>
              <a:t>. […]</a:t>
            </a:r>
          </a:p>
          <a:p>
            <a:pPr marL="0" indent="0">
              <a:buNone/>
            </a:pPr>
            <a:r>
              <a:rPr lang="de-DE" dirty="0" smtClean="0">
                <a:solidFill>
                  <a:schemeClr val="accent1">
                    <a:lumMod val="75000"/>
                  </a:schemeClr>
                </a:solidFill>
              </a:rPr>
              <a:t>Im </a:t>
            </a:r>
            <a:r>
              <a:rPr lang="de-DE" dirty="0">
                <a:solidFill>
                  <a:schemeClr val="accent1">
                    <a:lumMod val="75000"/>
                  </a:schemeClr>
                </a:solidFill>
              </a:rPr>
              <a:t>Mittelpunkt der Unterrichtseinheit stehen verschiedene problemorientierte Fragestellungen, z.B.:</a:t>
            </a:r>
          </a:p>
          <a:p>
            <a:pPr marL="0" indent="0">
              <a:buNone/>
            </a:pPr>
            <a:r>
              <a:rPr lang="de-DE" dirty="0">
                <a:solidFill>
                  <a:schemeClr val="accent1">
                    <a:lumMod val="75000"/>
                  </a:schemeClr>
                </a:solidFill>
              </a:rPr>
              <a:t>- Sollen Jugendliche anders behandelt werden als Erwachsene?</a:t>
            </a:r>
          </a:p>
          <a:p>
            <a:pPr marL="0" indent="0">
              <a:buNone/>
            </a:pPr>
            <a:r>
              <a:rPr lang="de-DE" dirty="0">
                <a:solidFill>
                  <a:schemeClr val="accent1">
                    <a:lumMod val="75000"/>
                  </a:schemeClr>
                </a:solidFill>
              </a:rPr>
              <a:t>- Sollen kriminelle Jugendliche hart bestraft werden?</a:t>
            </a:r>
          </a:p>
          <a:p>
            <a:pPr marL="0" indent="0">
              <a:buNone/>
            </a:pPr>
            <a:endParaRPr lang="de-DE" dirty="0"/>
          </a:p>
        </p:txBody>
      </p:sp>
    </p:spTree>
    <p:extLst>
      <p:ext uri="{BB962C8B-B14F-4D97-AF65-F5344CB8AC3E}">
        <p14:creationId xmlns:p14="http://schemas.microsoft.com/office/powerpoint/2010/main" val="3840690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Stundenzahlen</a:t>
            </a:r>
            <a:endParaRPr lang="de-DE" sz="3200" dirty="0"/>
          </a:p>
        </p:txBody>
      </p:sp>
      <p:sp>
        <p:nvSpPr>
          <p:cNvPr id="3" name="Inhaltsplatzhalter 2"/>
          <p:cNvSpPr>
            <a:spLocks noGrp="1"/>
          </p:cNvSpPr>
          <p:nvPr>
            <p:ph idx="1"/>
          </p:nvPr>
        </p:nvSpPr>
        <p:spPr/>
        <p:txBody>
          <a:bodyPr>
            <a:normAutofit/>
          </a:bodyPr>
          <a:lstStyle/>
          <a:p>
            <a:pPr marL="0" indent="0">
              <a:buNone/>
            </a:pPr>
            <a:endParaRPr lang="de-DE" b="1" dirty="0" smtClean="0"/>
          </a:p>
          <a:p>
            <a:pPr marL="0" indent="0">
              <a:buNone/>
            </a:pPr>
            <a:r>
              <a:rPr lang="de-DE" b="1" dirty="0" smtClean="0"/>
              <a:t>Angabe einer in etwa für die Einheit vorzusehenden Stundenzahl</a:t>
            </a:r>
          </a:p>
          <a:p>
            <a:pPr marL="0" indent="0">
              <a:buNone/>
            </a:pPr>
            <a:endParaRPr lang="de-DE" b="1" dirty="0">
              <a:solidFill>
                <a:schemeClr val="accent1">
                  <a:lumMod val="75000"/>
                </a:schemeClr>
              </a:solidFill>
            </a:endParaRPr>
          </a:p>
          <a:p>
            <a:pPr marL="0" indent="0">
              <a:buNone/>
            </a:pPr>
            <a:r>
              <a:rPr lang="de-DE" dirty="0" smtClean="0">
                <a:solidFill>
                  <a:schemeClr val="accent1">
                    <a:lumMod val="75000"/>
                  </a:schemeClr>
                </a:solidFill>
              </a:rPr>
              <a:t>Bei „Rechtliche </a:t>
            </a:r>
            <a:r>
              <a:rPr lang="de-DE" dirty="0">
                <a:solidFill>
                  <a:schemeClr val="accent1">
                    <a:lumMod val="75000"/>
                  </a:schemeClr>
                </a:solidFill>
              </a:rPr>
              <a:t>Stellung des Jugendlichen und </a:t>
            </a:r>
            <a:r>
              <a:rPr lang="de-DE" dirty="0" smtClean="0">
                <a:solidFill>
                  <a:schemeClr val="accent1">
                    <a:lumMod val="75000"/>
                  </a:schemeClr>
                </a:solidFill>
              </a:rPr>
              <a:t>Rechtsordnung“:</a:t>
            </a:r>
            <a:endParaRPr lang="de-DE" dirty="0">
              <a:solidFill>
                <a:schemeClr val="accent1">
                  <a:lumMod val="75000"/>
                </a:schemeClr>
              </a:solidFill>
            </a:endParaRPr>
          </a:p>
          <a:p>
            <a:pPr marL="0" indent="0">
              <a:buNone/>
            </a:pPr>
            <a:r>
              <a:rPr lang="de-DE" dirty="0" smtClean="0">
                <a:solidFill>
                  <a:schemeClr val="accent1">
                    <a:lumMod val="75000"/>
                  </a:schemeClr>
                </a:solidFill>
              </a:rPr>
              <a:t>ca. 10 Stunden</a:t>
            </a:r>
            <a:endParaRPr lang="de-DE" dirty="0">
              <a:solidFill>
                <a:schemeClr val="accent1">
                  <a:lumMod val="75000"/>
                </a:schemeClr>
              </a:solidFill>
            </a:endParaRPr>
          </a:p>
        </p:txBody>
      </p:sp>
    </p:spTree>
    <p:extLst>
      <p:ext uri="{BB962C8B-B14F-4D97-AF65-F5344CB8AC3E}">
        <p14:creationId xmlns:p14="http://schemas.microsoft.com/office/powerpoint/2010/main" val="3201520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Arial" panose="020B0604020202020204" pitchFamily="34" charset="0"/>
                <a:cs typeface="Arial" panose="020B0604020202020204" pitchFamily="34" charset="0"/>
              </a:rPr>
              <a:t>Beispielcurricula: Struktur</a:t>
            </a:r>
            <a:endParaRPr lang="de-DE" sz="3200" b="1" dirty="0">
              <a:latin typeface="Arial" panose="020B0604020202020204" pitchFamily="34" charset="0"/>
              <a:cs typeface="Arial" panose="020B0604020202020204" pitchFamily="34" charset="0"/>
            </a:endParaRPr>
          </a:p>
        </p:txBody>
      </p:sp>
      <p:graphicFrame>
        <p:nvGraphicFramePr>
          <p:cNvPr id="5" name="Inhaltsplatzhalter 4"/>
          <p:cNvGraphicFramePr>
            <a:graphicFrameLocks noGrp="1"/>
          </p:cNvGraphicFramePr>
          <p:nvPr>
            <p:ph idx="1"/>
            <p:extLst/>
          </p:nvPr>
        </p:nvGraphicFramePr>
        <p:xfrm>
          <a:off x="1516062" y="1812758"/>
          <a:ext cx="9159875" cy="4716379"/>
        </p:xfrm>
        <a:graphic>
          <a:graphicData uri="http://schemas.openxmlformats.org/drawingml/2006/table">
            <a:tbl>
              <a:tblPr firstRow="1" firstCol="1" bandRow="1">
                <a:tableStyleId>{5C22544A-7EE6-4342-B048-85BDC9FD1C3A}</a:tableStyleId>
              </a:tblPr>
              <a:tblGrid>
                <a:gridCol w="2289810"/>
                <a:gridCol w="2289810"/>
                <a:gridCol w="2289810"/>
                <a:gridCol w="2290445"/>
              </a:tblGrid>
              <a:tr h="4716379">
                <a:tc>
                  <a:txBody>
                    <a:bodyPr/>
                    <a:lstStyle/>
                    <a:p>
                      <a:pPr>
                        <a:spcAft>
                          <a:spcPts val="0"/>
                        </a:spcAft>
                      </a:pPr>
                      <a:r>
                        <a:rPr lang="de-DE" sz="3200" dirty="0" smtClean="0">
                          <a:effectLst/>
                        </a:rPr>
                        <a:t>Prozess-bezogene </a:t>
                      </a:r>
                      <a:r>
                        <a:rPr lang="de-DE" sz="3200" dirty="0" err="1" smtClean="0">
                          <a:effectLst/>
                        </a:rPr>
                        <a:t>Kompe-tenzen</a:t>
                      </a:r>
                      <a:endParaRPr lang="de-DE" sz="3200" dirty="0">
                        <a:effectLst/>
                      </a:endParaRPr>
                    </a:p>
                    <a:p>
                      <a:pPr>
                        <a:spcAft>
                          <a:spcPts val="0"/>
                        </a:spcAft>
                      </a:pPr>
                      <a:r>
                        <a:rPr lang="de-DE" sz="3200" dirty="0">
                          <a:effectLst/>
                        </a:rPr>
                        <a:t> </a:t>
                      </a:r>
                    </a:p>
                    <a:p>
                      <a:pPr>
                        <a:spcAft>
                          <a:spcPts val="0"/>
                        </a:spcAft>
                      </a:pPr>
                      <a:r>
                        <a:rPr lang="de-DE" sz="3200" dirty="0" smtClean="0">
                          <a:effectLst/>
                        </a:rPr>
                        <a:t>Schüle-rinnen </a:t>
                      </a:r>
                      <a:r>
                        <a:rPr lang="de-DE" sz="3200" dirty="0">
                          <a:effectLst/>
                        </a:rPr>
                        <a:t>und Schüler können...</a:t>
                      </a:r>
                      <a:endParaRPr lang="de-DE" sz="3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de-DE" sz="3200" dirty="0" smtClean="0">
                          <a:effectLst/>
                        </a:rPr>
                        <a:t>Inhalts-bezogene </a:t>
                      </a:r>
                      <a:r>
                        <a:rPr lang="de-DE" sz="3200" dirty="0" err="1" smtClean="0">
                          <a:effectLst/>
                        </a:rPr>
                        <a:t>Kompe-tenzen</a:t>
                      </a:r>
                      <a:endParaRPr lang="de-DE" sz="3200" dirty="0">
                        <a:effectLst/>
                      </a:endParaRPr>
                    </a:p>
                    <a:p>
                      <a:pPr>
                        <a:spcAft>
                          <a:spcPts val="0"/>
                        </a:spcAft>
                      </a:pPr>
                      <a:r>
                        <a:rPr lang="de-DE" sz="3200" dirty="0">
                          <a:effectLst/>
                        </a:rPr>
                        <a:t> </a:t>
                      </a:r>
                    </a:p>
                    <a:p>
                      <a:pPr>
                        <a:spcAft>
                          <a:spcPts val="0"/>
                        </a:spcAft>
                      </a:pPr>
                      <a:r>
                        <a:rPr lang="de-DE" sz="3200" dirty="0" smtClean="0">
                          <a:effectLst/>
                        </a:rPr>
                        <a:t>Schüle-rinnen </a:t>
                      </a:r>
                      <a:r>
                        <a:rPr lang="de-DE" sz="3200" dirty="0">
                          <a:effectLst/>
                        </a:rPr>
                        <a:t>und Schüler können...</a:t>
                      </a:r>
                      <a:endParaRPr lang="de-DE" sz="3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de-DE" sz="3200" dirty="0" err="1" smtClean="0">
                          <a:effectLst/>
                        </a:rPr>
                        <a:t>Konkreti-sierung</a:t>
                      </a:r>
                      <a:r>
                        <a:rPr lang="de-DE" sz="3200" dirty="0">
                          <a:effectLst/>
                        </a:rPr>
                        <a:t>, Vorgehen im Unterricht</a:t>
                      </a:r>
                      <a:endParaRPr lang="de-DE" sz="3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de-DE" sz="3200" dirty="0">
                          <a:effectLst/>
                        </a:rPr>
                        <a:t>Ergänzende Hinweise, </a:t>
                      </a:r>
                      <a:r>
                        <a:rPr lang="de-DE" sz="3200" dirty="0" smtClean="0">
                          <a:effectLst/>
                        </a:rPr>
                        <a:t>Arbeits-mittel</a:t>
                      </a:r>
                      <a:r>
                        <a:rPr lang="de-DE" sz="3200" dirty="0">
                          <a:effectLst/>
                        </a:rPr>
                        <a:t>, </a:t>
                      </a:r>
                      <a:r>
                        <a:rPr lang="de-DE" sz="3200" dirty="0" err="1" smtClean="0">
                          <a:effectLst/>
                        </a:rPr>
                        <a:t>Organisa-tion</a:t>
                      </a:r>
                      <a:r>
                        <a:rPr lang="de-DE" sz="3200" dirty="0">
                          <a:effectLst/>
                        </a:rPr>
                        <a:t>, Verweise</a:t>
                      </a:r>
                    </a:p>
                    <a:p>
                      <a:pPr>
                        <a:spcAft>
                          <a:spcPts val="0"/>
                        </a:spcAft>
                      </a:pPr>
                      <a:r>
                        <a:rPr lang="de-DE" sz="3200" dirty="0">
                          <a:effectLst/>
                        </a:rPr>
                        <a:t> </a:t>
                      </a:r>
                      <a:endParaRPr lang="de-DE" sz="3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15893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Prozessbezogene Kompetenzen</a:t>
            </a:r>
            <a:endParaRPr lang="de-DE" sz="3200"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smtClean="0"/>
              <a:t>Übernahme aus dem Bildungsplan</a:t>
            </a:r>
          </a:p>
          <a:p>
            <a:pPr marL="0" indent="0">
              <a:buNone/>
            </a:pPr>
            <a:endParaRPr lang="de-DE" dirty="0"/>
          </a:p>
          <a:p>
            <a:pPr marL="0" indent="0">
              <a:buNone/>
            </a:pPr>
            <a:r>
              <a:rPr lang="de-DE" dirty="0" smtClean="0">
                <a:sym typeface="Wingdings" panose="05000000000000000000" pitchFamily="2" charset="2"/>
              </a:rPr>
              <a:t> Nicht alle prozessbezogenen Kompetenzen, die in einer Stunde gefördert werden können, werden immer ausdrücklich genannt!</a:t>
            </a:r>
            <a:endParaRPr lang="de-DE" dirty="0"/>
          </a:p>
        </p:txBody>
      </p:sp>
    </p:spTree>
    <p:extLst>
      <p:ext uri="{BB962C8B-B14F-4D97-AF65-F5344CB8AC3E}">
        <p14:creationId xmlns:p14="http://schemas.microsoft.com/office/powerpoint/2010/main" val="1172092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Inhaltsbezogene Kompetenzen</a:t>
            </a:r>
            <a:endParaRPr lang="de-DE" sz="3200"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smtClean="0"/>
              <a:t>Übernahme aus dem Bildungsplan</a:t>
            </a:r>
          </a:p>
          <a:p>
            <a:pPr marL="0" indent="0">
              <a:buNone/>
            </a:pPr>
            <a:endParaRPr lang="de-DE" dirty="0"/>
          </a:p>
          <a:p>
            <a:pPr marL="0" indent="0">
              <a:buNone/>
            </a:pPr>
            <a:r>
              <a:rPr lang="de-DE" dirty="0" smtClean="0"/>
              <a:t>Bezug </a:t>
            </a:r>
            <a:r>
              <a:rPr lang="de-DE" dirty="0"/>
              <a:t>zu den Basiskonzepten</a:t>
            </a:r>
          </a:p>
          <a:p>
            <a:pPr marL="0" indent="0">
              <a:buNone/>
            </a:pPr>
            <a:endParaRPr lang="de-DE" dirty="0" smtClean="0"/>
          </a:p>
          <a:p>
            <a:pPr marL="0" indent="0">
              <a:buNone/>
            </a:pPr>
            <a:r>
              <a:rPr lang="de-DE" dirty="0" smtClean="0"/>
              <a:t>„Bündelung</a:t>
            </a:r>
            <a:r>
              <a:rPr lang="de-DE" dirty="0"/>
              <a:t>“ </a:t>
            </a:r>
            <a:r>
              <a:rPr lang="de-DE" dirty="0" smtClean="0"/>
              <a:t>mehrerer </a:t>
            </a:r>
            <a:r>
              <a:rPr lang="de-DE" dirty="0"/>
              <a:t>Kompetenzen zu Doppelstunden oder größeren Einheiten </a:t>
            </a:r>
          </a:p>
          <a:p>
            <a:pPr marL="0" indent="0">
              <a:buNone/>
            </a:pPr>
            <a:endParaRPr lang="de-DE" dirty="0"/>
          </a:p>
        </p:txBody>
      </p:sp>
    </p:spTree>
    <p:extLst>
      <p:ext uri="{BB962C8B-B14F-4D97-AF65-F5344CB8AC3E}">
        <p14:creationId xmlns:p14="http://schemas.microsoft.com/office/powerpoint/2010/main" val="845050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Inhaltsbezogene Kompetenzen</a:t>
            </a:r>
            <a:endParaRPr lang="de-DE" sz="3200" dirty="0"/>
          </a:p>
        </p:txBody>
      </p:sp>
      <p:sp>
        <p:nvSpPr>
          <p:cNvPr id="3" name="Inhaltsplatzhalter 2"/>
          <p:cNvSpPr>
            <a:spLocks noGrp="1"/>
          </p:cNvSpPr>
          <p:nvPr>
            <p:ph idx="1"/>
          </p:nvPr>
        </p:nvSpPr>
        <p:spPr/>
        <p:txBody>
          <a:bodyPr/>
          <a:lstStyle/>
          <a:p>
            <a:pPr marL="0" indent="0">
              <a:buNone/>
            </a:pPr>
            <a:r>
              <a:rPr lang="de-DE" dirty="0" smtClean="0"/>
              <a:t>Reihenfolge innerhalb der Einheit nicht unbedingt wie im Bildungsplan angegeben!</a:t>
            </a:r>
          </a:p>
          <a:p>
            <a:pPr marL="0" indent="0">
              <a:buNone/>
            </a:pPr>
            <a:r>
              <a:rPr lang="de-DE" b="1" dirty="0" smtClean="0">
                <a:solidFill>
                  <a:schemeClr val="accent1">
                    <a:lumMod val="75000"/>
                  </a:schemeClr>
                </a:solidFill>
              </a:rPr>
              <a:t>Rechtseinheit: </a:t>
            </a:r>
          </a:p>
          <a:p>
            <a:pPr marL="0" indent="0">
              <a:buNone/>
            </a:pPr>
            <a:r>
              <a:rPr lang="de-DE" dirty="0">
                <a:solidFill>
                  <a:schemeClr val="accent1">
                    <a:lumMod val="75000"/>
                  </a:schemeClr>
                </a:solidFill>
              </a:rPr>
              <a:t>(2) Formen von Jugendkriminalität beschreiben und ihre Ursachen anhand der Sozialisations- und der Entwicklungstheorie erklären</a:t>
            </a:r>
          </a:p>
          <a:p>
            <a:pPr marL="0" indent="0">
              <a:buNone/>
            </a:pPr>
            <a:r>
              <a:rPr lang="de-DE" b="1" dirty="0" smtClean="0">
                <a:solidFill>
                  <a:schemeClr val="accent1">
                    <a:lumMod val="75000"/>
                  </a:schemeClr>
                </a:solidFill>
              </a:rPr>
              <a:t>vor</a:t>
            </a:r>
            <a:endParaRPr lang="de-DE" b="1" dirty="0">
              <a:solidFill>
                <a:schemeClr val="accent1">
                  <a:lumMod val="75000"/>
                </a:schemeClr>
              </a:solidFill>
            </a:endParaRPr>
          </a:p>
          <a:p>
            <a:pPr marL="0" lvl="0" indent="0">
              <a:buNone/>
            </a:pPr>
            <a:r>
              <a:rPr lang="de-DE" dirty="0">
                <a:solidFill>
                  <a:schemeClr val="accent1">
                    <a:lumMod val="75000"/>
                  </a:schemeClr>
                </a:solidFill>
              </a:rPr>
              <a:t>(1) die besondere Rechtsstellung von Kindern und Jugendlichen erklären (Deliktfähigkeit, Strafmündigkeit, Jugendschutz nach dem </a:t>
            </a:r>
            <a:r>
              <a:rPr lang="de-DE" dirty="0" err="1">
                <a:solidFill>
                  <a:schemeClr val="accent1">
                    <a:lumMod val="75000"/>
                  </a:schemeClr>
                </a:solidFill>
              </a:rPr>
              <a:t>JuSchG</a:t>
            </a:r>
            <a:r>
              <a:rPr lang="de-DE" dirty="0">
                <a:solidFill>
                  <a:schemeClr val="accent1">
                    <a:lumMod val="75000"/>
                  </a:schemeClr>
                </a:solidFill>
              </a:rPr>
              <a:t>)</a:t>
            </a:r>
          </a:p>
          <a:p>
            <a:pPr marL="0" indent="0">
              <a:buNone/>
            </a:pPr>
            <a:endParaRPr lang="de-DE" dirty="0"/>
          </a:p>
        </p:txBody>
      </p:sp>
    </p:spTree>
    <p:extLst>
      <p:ext uri="{BB962C8B-B14F-4D97-AF65-F5344CB8AC3E}">
        <p14:creationId xmlns:p14="http://schemas.microsoft.com/office/powerpoint/2010/main" val="177976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Konkretisierung, Vorgehen im Unterricht</a:t>
            </a:r>
            <a:endParaRPr lang="de-DE" sz="3200" dirty="0"/>
          </a:p>
        </p:txBody>
      </p:sp>
      <p:sp>
        <p:nvSpPr>
          <p:cNvPr id="3" name="Inhaltsplatzhalter 2"/>
          <p:cNvSpPr>
            <a:spLocks noGrp="1"/>
          </p:cNvSpPr>
          <p:nvPr>
            <p:ph idx="1"/>
          </p:nvPr>
        </p:nvSpPr>
        <p:spPr/>
        <p:txBody>
          <a:bodyPr/>
          <a:lstStyle/>
          <a:p>
            <a:pPr marL="0" indent="0">
              <a:buNone/>
            </a:pPr>
            <a:r>
              <a:rPr lang="de-DE" dirty="0" smtClean="0"/>
              <a:t>problemorientierte </a:t>
            </a:r>
            <a:r>
              <a:rPr lang="de-DE" dirty="0"/>
              <a:t>Leitfrage </a:t>
            </a:r>
            <a:endParaRPr lang="de-DE" dirty="0" smtClean="0"/>
          </a:p>
          <a:p>
            <a:pPr marL="0" indent="0">
              <a:buNone/>
            </a:pPr>
            <a:endParaRPr lang="de-DE" dirty="0"/>
          </a:p>
          <a:p>
            <a:pPr marL="0" indent="0">
              <a:buNone/>
            </a:pPr>
            <a:r>
              <a:rPr lang="de-DE" dirty="0" smtClean="0"/>
              <a:t>Hauptphasen </a:t>
            </a:r>
            <a:r>
              <a:rPr lang="de-DE" dirty="0"/>
              <a:t>des Unterrichtsverlaufs: </a:t>
            </a:r>
            <a:endParaRPr lang="de-DE" dirty="0" smtClean="0"/>
          </a:p>
          <a:p>
            <a:pPr marL="0" indent="0">
              <a:buNone/>
            </a:pPr>
            <a:r>
              <a:rPr lang="de-DE" dirty="0" smtClean="0"/>
              <a:t>Einstieg </a:t>
            </a:r>
            <a:r>
              <a:rPr lang="de-DE" dirty="0"/>
              <a:t>-  Erarbeitung - Vertiefung/Anwendung/Erweiterung/ Urteilsbildung.                         </a:t>
            </a:r>
            <a:endParaRPr lang="de-DE" dirty="0" smtClean="0"/>
          </a:p>
          <a:p>
            <a:pPr marL="0" indent="0">
              <a:buNone/>
            </a:pPr>
            <a:r>
              <a:rPr lang="de-DE" dirty="0" smtClean="0"/>
              <a:t>„Was</a:t>
            </a:r>
            <a:r>
              <a:rPr lang="de-DE" dirty="0"/>
              <a:t>“ kann „Wie“ umgesetzt werden? </a:t>
            </a:r>
            <a:endParaRPr lang="de-DE" dirty="0" smtClean="0"/>
          </a:p>
          <a:p>
            <a:pPr marL="0" indent="0">
              <a:buNone/>
            </a:pPr>
            <a:endParaRPr lang="de-DE" dirty="0" smtClean="0"/>
          </a:p>
          <a:p>
            <a:pPr marL="0" indent="0">
              <a:buNone/>
            </a:pPr>
            <a:r>
              <a:rPr lang="de-DE" dirty="0"/>
              <a:t>nach Bedarf Differenzierungsansätze innerhalb der jeweiligen Hauptphase</a:t>
            </a:r>
          </a:p>
        </p:txBody>
      </p:sp>
    </p:spTree>
    <p:extLst>
      <p:ext uri="{BB962C8B-B14F-4D97-AF65-F5344CB8AC3E}">
        <p14:creationId xmlns:p14="http://schemas.microsoft.com/office/powerpoint/2010/main" val="547357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Ergänzende Hinweise, Arbeitsmittel, Organisation, Verweise</a:t>
            </a:r>
            <a:endParaRPr lang="de-DE" sz="3200" dirty="0"/>
          </a:p>
        </p:txBody>
      </p:sp>
      <p:sp>
        <p:nvSpPr>
          <p:cNvPr id="3" name="Inhaltsplatzhalter 2"/>
          <p:cNvSpPr>
            <a:spLocks noGrp="1"/>
          </p:cNvSpPr>
          <p:nvPr>
            <p:ph idx="1"/>
          </p:nvPr>
        </p:nvSpPr>
        <p:spPr/>
        <p:txBody>
          <a:bodyPr/>
          <a:lstStyle/>
          <a:p>
            <a:pPr marL="0" indent="0">
              <a:buNone/>
            </a:pPr>
            <a:r>
              <a:rPr lang="de-DE" dirty="0" smtClean="0"/>
              <a:t>Hinweise </a:t>
            </a:r>
            <a:r>
              <a:rPr lang="de-DE" dirty="0"/>
              <a:t>zu den im Bildungsplan enthaltenen P-F-L-Verweisen </a:t>
            </a:r>
          </a:p>
          <a:p>
            <a:pPr marL="0" indent="0">
              <a:buNone/>
            </a:pPr>
            <a:endParaRPr lang="de-DE" dirty="0"/>
          </a:p>
          <a:p>
            <a:pPr marL="0" indent="0">
              <a:buNone/>
            </a:pPr>
            <a:r>
              <a:rPr lang="de-DE" dirty="0" smtClean="0"/>
              <a:t>Zusätzliche </a:t>
            </a:r>
            <a:r>
              <a:rPr lang="de-DE" dirty="0"/>
              <a:t>Hinweise zu weiteren prozessbezogenen </a:t>
            </a:r>
            <a:r>
              <a:rPr lang="de-DE" dirty="0" smtClean="0"/>
              <a:t>Kompetenzen, </a:t>
            </a:r>
            <a:r>
              <a:rPr lang="de-DE" dirty="0"/>
              <a:t>auf die im Bildungsplan aus unterschiedlichen Gründen nicht verwiesen wurde, zu Operatoren, zu Materialangeboten staatlicher oder halbstaatlicher Anbieter </a:t>
            </a:r>
          </a:p>
          <a:p>
            <a:pPr marL="0" indent="0">
              <a:buNone/>
            </a:pPr>
            <a:endParaRPr lang="de-DE" dirty="0"/>
          </a:p>
        </p:txBody>
      </p:sp>
    </p:spTree>
    <p:extLst>
      <p:ext uri="{BB962C8B-B14F-4D97-AF65-F5344CB8AC3E}">
        <p14:creationId xmlns:p14="http://schemas.microsoft.com/office/powerpoint/2010/main" val="3791713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smtClean="0">
                <a:solidFill>
                  <a:prstClr val="black"/>
                </a:solidFill>
                <a:latin typeface="Arial" panose="020B0604020202020204" pitchFamily="34" charset="0"/>
                <a:cs typeface="Arial" panose="020B0604020202020204" pitchFamily="34" charset="0"/>
              </a:rPr>
              <a:t>Sachbeschädigung</a:t>
            </a:r>
            <a:r>
              <a:rPr lang="de-DE" sz="2400" b="1" dirty="0">
                <a:solidFill>
                  <a:prstClr val="black"/>
                </a:solidFill>
                <a:latin typeface="Arial" panose="020B0604020202020204" pitchFamily="34" charset="0"/>
                <a:cs typeface="Arial" panose="020B0604020202020204" pitchFamily="34" charset="0"/>
              </a:rPr>
              <a:t>,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 Ziele der Stunde</a:t>
            </a:r>
            <a:endParaRPr lang="de-DE" dirty="0"/>
          </a:p>
        </p:txBody>
      </p:sp>
      <p:sp>
        <p:nvSpPr>
          <p:cNvPr id="3" name="Inhaltsplatzhalter 2"/>
          <p:cNvSpPr>
            <a:spLocks noGrp="1"/>
          </p:cNvSpPr>
          <p:nvPr>
            <p:ph idx="1"/>
          </p:nvPr>
        </p:nvSpPr>
        <p:spPr/>
        <p:txBody>
          <a:bodyPr>
            <a:normAutofit/>
          </a:bodyPr>
          <a:lstStyle/>
          <a:p>
            <a:pPr marL="0" indent="0">
              <a:buNone/>
            </a:pPr>
            <a:r>
              <a:rPr lang="de-DE" b="1" dirty="0" smtClean="0">
                <a:solidFill>
                  <a:schemeClr val="accent1">
                    <a:lumMod val="75000"/>
                  </a:schemeClr>
                </a:solidFill>
              </a:rPr>
              <a:t>Inhaltsbezogene Kompetenzen:</a:t>
            </a:r>
          </a:p>
          <a:p>
            <a:pPr marL="0" indent="0">
              <a:buNone/>
            </a:pPr>
            <a:r>
              <a:rPr lang="de-DE" dirty="0">
                <a:solidFill>
                  <a:schemeClr val="accent1">
                    <a:lumMod val="75000"/>
                  </a:schemeClr>
                </a:solidFill>
              </a:rPr>
              <a:t>Formen von Jugendkriminalität beschreiben und ihre Ursachen anhand der Sozialisations- und der Entwicklungstheorie </a:t>
            </a:r>
            <a:r>
              <a:rPr lang="de-DE" dirty="0" smtClean="0">
                <a:solidFill>
                  <a:schemeClr val="accent1">
                    <a:lumMod val="75000"/>
                  </a:schemeClr>
                </a:solidFill>
              </a:rPr>
              <a:t>erklären</a:t>
            </a:r>
          </a:p>
          <a:p>
            <a:pPr marL="0" indent="0">
              <a:buNone/>
            </a:pPr>
            <a:endParaRPr lang="de-DE" dirty="0">
              <a:solidFill>
                <a:schemeClr val="accent1">
                  <a:lumMod val="75000"/>
                </a:schemeClr>
              </a:solidFill>
            </a:endParaRPr>
          </a:p>
          <a:p>
            <a:pPr marL="0" indent="0">
              <a:buNone/>
            </a:pPr>
            <a:r>
              <a:rPr lang="de-DE" b="1" dirty="0" smtClean="0"/>
              <a:t>Bezug zu den Basiskonzepten</a:t>
            </a:r>
          </a:p>
          <a:p>
            <a:pPr marL="0" indent="0">
              <a:buNone/>
            </a:pPr>
            <a:r>
              <a:rPr lang="de-DE" dirty="0" smtClean="0"/>
              <a:t>Was bedeutet Jugendkriminalität, gegen welche Regeln wird verstoßen? (Regeln und Recht)</a:t>
            </a:r>
            <a:endParaRPr lang="de-DE" dirty="0"/>
          </a:p>
          <a:p>
            <a:pPr marL="0" indent="0">
              <a:buNone/>
            </a:pPr>
            <a:r>
              <a:rPr lang="de-DE" dirty="0" smtClean="0"/>
              <a:t>Wie kann man präventiv gegen Jugendkriminalität vorgehen, damit das Gemeinwohl geschützt wird? (Interessen und Gemeinwohl)</a:t>
            </a:r>
            <a:endParaRPr lang="de-DE" dirty="0"/>
          </a:p>
          <a:p>
            <a:pPr marL="0" indent="0">
              <a:buNone/>
            </a:pPr>
            <a:endParaRPr lang="de-DE" sz="2000" dirty="0"/>
          </a:p>
        </p:txBody>
      </p:sp>
    </p:spTree>
    <p:extLst>
      <p:ext uri="{BB962C8B-B14F-4D97-AF65-F5344CB8AC3E}">
        <p14:creationId xmlns:p14="http://schemas.microsoft.com/office/powerpoint/2010/main" val="1453896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Arial" panose="020B0604020202020204" pitchFamily="34" charset="0"/>
                <a:cs typeface="Arial" panose="020B0604020202020204" pitchFamily="34" charset="0"/>
              </a:rPr>
              <a:t>Überforderung durch den neuen Bildungsplan?</a:t>
            </a:r>
            <a:endParaRPr lang="de-DE" sz="3200" b="1" dirty="0">
              <a:latin typeface="Arial" panose="020B0604020202020204" pitchFamily="34" charset="0"/>
              <a:cs typeface="Arial" panose="020B0604020202020204" pitchFamily="34" charset="0"/>
            </a:endParaRPr>
          </a:p>
        </p:txBody>
      </p:sp>
      <p:sp>
        <p:nvSpPr>
          <p:cNvPr id="10" name="Abgerundetes Rechteck 9"/>
          <p:cNvSpPr/>
          <p:nvPr/>
        </p:nvSpPr>
        <p:spPr>
          <a:xfrm>
            <a:off x="4814803" y="1480182"/>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Basiskonzepte</a:t>
            </a:r>
            <a:endParaRPr lang="de-DE" sz="2000" dirty="0"/>
          </a:p>
        </p:txBody>
      </p:sp>
      <p:sp>
        <p:nvSpPr>
          <p:cNvPr id="11" name="Abgerundetes Rechteck 10"/>
          <p:cNvSpPr/>
          <p:nvPr/>
        </p:nvSpPr>
        <p:spPr>
          <a:xfrm>
            <a:off x="8888910" y="3141092"/>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Perspektiven</a:t>
            </a:r>
            <a:endParaRPr lang="de-DE" sz="2000" dirty="0"/>
          </a:p>
        </p:txBody>
      </p:sp>
      <p:sp>
        <p:nvSpPr>
          <p:cNvPr id="12" name="Abgerundetes Rechteck 11"/>
          <p:cNvSpPr/>
          <p:nvPr/>
        </p:nvSpPr>
        <p:spPr>
          <a:xfrm>
            <a:off x="1528343" y="1690688"/>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IBK</a:t>
            </a:r>
            <a:endParaRPr lang="de-DE" sz="2000" dirty="0"/>
          </a:p>
        </p:txBody>
      </p:sp>
      <p:sp>
        <p:nvSpPr>
          <p:cNvPr id="13" name="Abgerundetes Rechteck 12"/>
          <p:cNvSpPr/>
          <p:nvPr/>
        </p:nvSpPr>
        <p:spPr>
          <a:xfrm>
            <a:off x="548981" y="3131681"/>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PBK</a:t>
            </a:r>
            <a:endParaRPr lang="de-DE" sz="2000" dirty="0"/>
          </a:p>
        </p:txBody>
      </p:sp>
      <p:sp>
        <p:nvSpPr>
          <p:cNvPr id="14" name="Abgerundetes Rechteck 13"/>
          <p:cNvSpPr/>
          <p:nvPr/>
        </p:nvSpPr>
        <p:spPr>
          <a:xfrm>
            <a:off x="3535904" y="5498470"/>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Leitperspektiven</a:t>
            </a:r>
            <a:endParaRPr lang="de-DE" sz="2000" dirty="0"/>
          </a:p>
        </p:txBody>
      </p:sp>
      <p:sp>
        <p:nvSpPr>
          <p:cNvPr id="15" name="Abgerundetes Rechteck 14"/>
          <p:cNvSpPr/>
          <p:nvPr/>
        </p:nvSpPr>
        <p:spPr>
          <a:xfrm>
            <a:off x="6527298" y="5605096"/>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Operatoren</a:t>
            </a:r>
            <a:endParaRPr lang="de-DE" dirty="0"/>
          </a:p>
        </p:txBody>
      </p:sp>
      <p:sp>
        <p:nvSpPr>
          <p:cNvPr id="16" name="Abgerundetes Rechteck 15"/>
          <p:cNvSpPr/>
          <p:nvPr/>
        </p:nvSpPr>
        <p:spPr>
          <a:xfrm>
            <a:off x="701509" y="4741638"/>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Fachdidaktische </a:t>
            </a:r>
          </a:p>
          <a:p>
            <a:pPr algn="ctr"/>
            <a:r>
              <a:rPr lang="de-DE" dirty="0" smtClean="0"/>
              <a:t>Prinzipien</a:t>
            </a:r>
            <a:endParaRPr lang="de-DE" dirty="0"/>
          </a:p>
        </p:txBody>
      </p:sp>
      <p:sp>
        <p:nvSpPr>
          <p:cNvPr id="17" name="Abgerundetes Rechteck 16"/>
          <p:cNvSpPr/>
          <p:nvPr/>
        </p:nvSpPr>
        <p:spPr>
          <a:xfrm>
            <a:off x="7918490" y="1762066"/>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Individualisierte</a:t>
            </a:r>
          </a:p>
          <a:p>
            <a:pPr algn="ctr"/>
            <a:r>
              <a:rPr lang="de-DE" sz="2000" dirty="0" smtClean="0"/>
              <a:t>Lernangebote</a:t>
            </a:r>
            <a:endParaRPr lang="de-DE" sz="2000" dirty="0"/>
          </a:p>
        </p:txBody>
      </p:sp>
      <p:sp>
        <p:nvSpPr>
          <p:cNvPr id="18" name="Abgerundetes Rechteck 17"/>
          <p:cNvSpPr/>
          <p:nvPr/>
        </p:nvSpPr>
        <p:spPr>
          <a:xfrm>
            <a:off x="8495878" y="4444002"/>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err="1" smtClean="0"/>
              <a:t>Fächerverbin-dendes</a:t>
            </a:r>
            <a:r>
              <a:rPr lang="de-DE" sz="2000" dirty="0" smtClean="0"/>
              <a:t> Lernen</a:t>
            </a:r>
            <a:endParaRPr lang="de-DE" sz="2000" dirty="0"/>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endParaRPr lang="de-DE" dirty="0"/>
          </a:p>
          <a:p>
            <a:pPr marL="0" indent="0">
              <a:buNone/>
            </a:pPr>
            <a:r>
              <a:rPr lang="de-DE" sz="1800" dirty="0"/>
              <a:t>                                   </a:t>
            </a:r>
            <a:r>
              <a:rPr lang="de-DE" sz="1800" dirty="0" smtClean="0"/>
              <a:t>Bild</a:t>
            </a:r>
            <a:r>
              <a:rPr lang="de-DE" sz="1800" dirty="0"/>
              <a:t>: </a:t>
            </a:r>
            <a:r>
              <a:rPr lang="de-DE" sz="800" dirty="0">
                <a:hlinkClick r:id="rId2"/>
              </a:rPr>
              <a:t>http://</a:t>
            </a:r>
            <a:r>
              <a:rPr lang="de-DE" sz="800" dirty="0" smtClean="0">
                <a:hlinkClick r:id="rId2"/>
              </a:rPr>
              <a:t>clipartix.com/wp-content/uploads/2016/04/Confused-emoticon-confused-smiley-facebook-symbols-and-chat-emoticons-cliparts.png</a:t>
            </a:r>
            <a:endParaRPr lang="de-DE" sz="800" dirty="0" smtClean="0"/>
          </a:p>
          <a:p>
            <a:pPr marL="0" indent="0">
              <a:buNone/>
            </a:pPr>
            <a:endParaRPr lang="de-DE" sz="1800" dirty="0"/>
          </a:p>
        </p:txBody>
      </p:sp>
    </p:spTree>
    <p:extLst>
      <p:ext uri="{BB962C8B-B14F-4D97-AF65-F5344CB8AC3E}">
        <p14:creationId xmlns:p14="http://schemas.microsoft.com/office/powerpoint/2010/main" val="3267222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00751"/>
            <a:ext cx="10515600" cy="1325563"/>
          </a:xfrm>
        </p:spPr>
        <p:txBody>
          <a:bodyPr/>
          <a:lstStyle/>
          <a:p>
            <a:r>
              <a:rPr lang="de-DE" sz="2400" b="1" dirty="0" smtClean="0">
                <a:solidFill>
                  <a:prstClr val="black"/>
                </a:solidFill>
                <a:latin typeface="Arial" panose="020B0604020202020204" pitchFamily="34" charset="0"/>
                <a:cs typeface="Arial" panose="020B0604020202020204" pitchFamily="34" charset="0"/>
              </a:rPr>
              <a:t/>
            </a:r>
            <a:br>
              <a:rPr lang="de-DE" sz="2400" b="1" dirty="0" smtClean="0">
                <a:solidFill>
                  <a:prstClr val="black"/>
                </a:solidFill>
                <a:latin typeface="Arial" panose="020B0604020202020204" pitchFamily="34" charset="0"/>
                <a:cs typeface="Arial" panose="020B0604020202020204" pitchFamily="34" charset="0"/>
              </a:rPr>
            </a:br>
            <a:r>
              <a:rPr lang="de-DE" sz="2400" b="1" dirty="0" smtClean="0">
                <a:solidFill>
                  <a:prstClr val="black"/>
                </a:solidFill>
                <a:latin typeface="Arial" panose="020B0604020202020204" pitchFamily="34" charset="0"/>
                <a:cs typeface="Arial" panose="020B0604020202020204" pitchFamily="34" charset="0"/>
              </a:rPr>
              <a:t>Sachbeschädigung, Diebstahl und noch mehr – warum werden Jugendliche kriminell? Ziele der Stunde</a:t>
            </a:r>
            <a:endParaRPr lang="de-DE" dirty="0"/>
          </a:p>
        </p:txBody>
      </p:sp>
      <p:sp>
        <p:nvSpPr>
          <p:cNvPr id="3" name="Inhaltsplatzhalter 2"/>
          <p:cNvSpPr>
            <a:spLocks noGrp="1"/>
          </p:cNvSpPr>
          <p:nvPr>
            <p:ph idx="1"/>
          </p:nvPr>
        </p:nvSpPr>
        <p:spPr/>
        <p:txBody>
          <a:bodyPr>
            <a:normAutofit/>
          </a:bodyPr>
          <a:lstStyle/>
          <a:p>
            <a:pPr marL="0" indent="0">
              <a:buNone/>
            </a:pPr>
            <a:r>
              <a:rPr lang="de-DE" b="1" dirty="0"/>
              <a:t>Prozessbezogene Kompetenzen:</a:t>
            </a:r>
          </a:p>
          <a:p>
            <a:pPr marL="0" indent="0">
              <a:buNone/>
            </a:pPr>
            <a:r>
              <a:rPr lang="de-DE" b="1" dirty="0"/>
              <a:t>Analysekompetenz: </a:t>
            </a:r>
            <a:r>
              <a:rPr lang="de-DE" dirty="0"/>
              <a:t>politische, wirtschaftliche und gesellschaftliche Sach-, Konflikt- und Problemlagen mithilfe von Modellen und Theorien untersuchen</a:t>
            </a:r>
          </a:p>
          <a:p>
            <a:pPr marL="0" indent="0">
              <a:buNone/>
            </a:pPr>
            <a:r>
              <a:rPr lang="de-DE" b="1" dirty="0"/>
              <a:t>Urteilskompetenz: </a:t>
            </a:r>
            <a:r>
              <a:rPr lang="de-DE" dirty="0"/>
              <a:t>begründete Vorschläge zur Bewältigung von politischen, wirtschaftlichen und gesellschaftlichen Problemen formulieren</a:t>
            </a:r>
          </a:p>
          <a:p>
            <a:pPr marL="0" indent="0">
              <a:buNone/>
            </a:pPr>
            <a:r>
              <a:rPr lang="de-DE" b="1" dirty="0"/>
              <a:t>Methodenkompetenz: </a:t>
            </a:r>
            <a:r>
              <a:rPr lang="de-DE" dirty="0"/>
              <a:t>lineare (zum Beispiel Kommentar, Rede, Bericht) und nichtlineare Texte (zum Beispiel Karikatur, Diagramm, Strukturmodell) auswerten</a:t>
            </a:r>
          </a:p>
          <a:p>
            <a:pPr marL="0" indent="0">
              <a:buNone/>
            </a:pPr>
            <a:endParaRPr lang="de-DE" dirty="0" smtClean="0"/>
          </a:p>
        </p:txBody>
      </p:sp>
    </p:spTree>
    <p:extLst>
      <p:ext uri="{BB962C8B-B14F-4D97-AF65-F5344CB8AC3E}">
        <p14:creationId xmlns:p14="http://schemas.microsoft.com/office/powerpoint/2010/main" val="1797080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 Hinweise</a:t>
            </a:r>
            <a:endParaRPr lang="de-DE" dirty="0"/>
          </a:p>
        </p:txBody>
      </p:sp>
      <p:sp>
        <p:nvSpPr>
          <p:cNvPr id="3" name="Inhaltsplatzhalter 2"/>
          <p:cNvSpPr>
            <a:spLocks noGrp="1"/>
          </p:cNvSpPr>
          <p:nvPr>
            <p:ph idx="1"/>
          </p:nvPr>
        </p:nvSpPr>
        <p:spPr/>
        <p:txBody>
          <a:bodyPr/>
          <a:lstStyle/>
          <a:p>
            <a:pPr marL="0" indent="0">
              <a:buNone/>
            </a:pPr>
            <a:endParaRPr lang="de-DE" b="1" dirty="0" smtClean="0"/>
          </a:p>
          <a:p>
            <a:pPr marL="0" indent="0">
              <a:buNone/>
            </a:pPr>
            <a:r>
              <a:rPr lang="de-DE" b="1" dirty="0" smtClean="0">
                <a:solidFill>
                  <a:schemeClr val="accent1">
                    <a:lumMod val="75000"/>
                  </a:schemeClr>
                </a:solidFill>
              </a:rPr>
              <a:t>(L) Leitperspektive</a:t>
            </a:r>
            <a:r>
              <a:rPr lang="de-DE" dirty="0" smtClean="0">
                <a:solidFill>
                  <a:schemeClr val="accent1">
                    <a:lumMod val="75000"/>
                  </a:schemeClr>
                </a:solidFill>
              </a:rPr>
              <a:t> </a:t>
            </a:r>
            <a:r>
              <a:rPr lang="de-DE" b="1" dirty="0" smtClean="0">
                <a:solidFill>
                  <a:schemeClr val="accent1">
                    <a:lumMod val="75000"/>
                  </a:schemeClr>
                </a:solidFill>
              </a:rPr>
              <a:t>Medienbildung/Leitperspektive Prävention und Gesundheitsförderung:</a:t>
            </a:r>
            <a:endParaRPr lang="de-DE" dirty="0" smtClean="0">
              <a:solidFill>
                <a:schemeClr val="accent1">
                  <a:lumMod val="75000"/>
                </a:schemeClr>
              </a:solidFill>
            </a:endParaRPr>
          </a:p>
          <a:p>
            <a:pPr marL="0" indent="0">
              <a:buNone/>
            </a:pPr>
            <a:r>
              <a:rPr lang="de-DE" dirty="0" smtClean="0">
                <a:solidFill>
                  <a:schemeClr val="accent1">
                    <a:lumMod val="75000"/>
                  </a:schemeClr>
                </a:solidFill>
              </a:rPr>
              <a:t>Fördert </a:t>
            </a:r>
            <a:r>
              <a:rPr lang="de-DE" dirty="0">
                <a:solidFill>
                  <a:schemeClr val="accent1">
                    <a:lumMod val="75000"/>
                  </a:schemeClr>
                </a:solidFill>
              </a:rPr>
              <a:t>Gewalt in den Medien Gewalttätigkeit von </a:t>
            </a:r>
            <a:r>
              <a:rPr lang="de-DE" dirty="0" smtClean="0">
                <a:solidFill>
                  <a:schemeClr val="accent1">
                    <a:lumMod val="75000"/>
                  </a:schemeClr>
                </a:solidFill>
              </a:rPr>
              <a:t>Jugendlichen?</a:t>
            </a:r>
          </a:p>
          <a:p>
            <a:pPr marL="0" indent="0">
              <a:buNone/>
            </a:pPr>
            <a:endParaRPr lang="de-DE" dirty="0">
              <a:solidFill>
                <a:schemeClr val="accent1">
                  <a:lumMod val="75000"/>
                </a:schemeClr>
              </a:solidFill>
            </a:endParaRPr>
          </a:p>
          <a:p>
            <a:pPr marL="0" indent="0">
              <a:buNone/>
            </a:pPr>
            <a:r>
              <a:rPr lang="de-DE" b="1" dirty="0" smtClean="0">
                <a:solidFill>
                  <a:schemeClr val="accent1">
                    <a:lumMod val="75000"/>
                  </a:schemeClr>
                </a:solidFill>
              </a:rPr>
              <a:t>(L) Leitperspektive Prävention und Gesundheitsförderung: </a:t>
            </a:r>
            <a:r>
              <a:rPr lang="de-DE" dirty="0" smtClean="0">
                <a:solidFill>
                  <a:schemeClr val="accent1">
                    <a:lumMod val="75000"/>
                  </a:schemeClr>
                </a:solidFill>
              </a:rPr>
              <a:t>Was kann man gegen Mobbing und Gewalt in der Schule tun?</a:t>
            </a:r>
          </a:p>
          <a:p>
            <a:pPr marL="0" indent="0">
              <a:buNone/>
            </a:pPr>
            <a:endParaRPr lang="de-DE" b="1" dirty="0">
              <a:solidFill>
                <a:schemeClr val="accent1">
                  <a:lumMod val="75000"/>
                </a:schemeClr>
              </a:solidFill>
            </a:endParaRPr>
          </a:p>
        </p:txBody>
      </p:sp>
    </p:spTree>
    <p:extLst>
      <p:ext uri="{BB962C8B-B14F-4D97-AF65-F5344CB8AC3E}">
        <p14:creationId xmlns:p14="http://schemas.microsoft.com/office/powerpoint/2010/main" val="2612047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 Konkretisierung/Vorgehen im Unterricht</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b="1" dirty="0">
                <a:solidFill>
                  <a:schemeClr val="accent1">
                    <a:lumMod val="75000"/>
                  </a:schemeClr>
                </a:solidFill>
              </a:rPr>
              <a:t>Einstieg</a:t>
            </a:r>
          </a:p>
          <a:p>
            <a:pPr marL="0" indent="0">
              <a:buNone/>
            </a:pPr>
            <a:r>
              <a:rPr lang="de-DE" dirty="0">
                <a:solidFill>
                  <a:schemeClr val="accent1">
                    <a:lumMod val="75000"/>
                  </a:schemeClr>
                </a:solidFill>
              </a:rPr>
              <a:t>Biografie eines </a:t>
            </a:r>
            <a:r>
              <a:rPr lang="de-DE" dirty="0" smtClean="0">
                <a:solidFill>
                  <a:schemeClr val="accent1">
                    <a:lumMod val="75000"/>
                  </a:schemeClr>
                </a:solidFill>
              </a:rPr>
              <a:t>jugendlichen </a:t>
            </a:r>
            <a:r>
              <a:rPr lang="de-DE" dirty="0">
                <a:solidFill>
                  <a:schemeClr val="accent1">
                    <a:lumMod val="75000"/>
                  </a:schemeClr>
                </a:solidFill>
              </a:rPr>
              <a:t>Intensivtäters</a:t>
            </a:r>
          </a:p>
          <a:p>
            <a:pPr marL="0" indent="0">
              <a:buNone/>
            </a:pPr>
            <a:r>
              <a:rPr lang="de-DE" b="1" dirty="0" smtClean="0">
                <a:solidFill>
                  <a:schemeClr val="accent1">
                    <a:lumMod val="75000"/>
                  </a:schemeClr>
                </a:solidFill>
              </a:rPr>
              <a:t>Erarbeitung </a:t>
            </a:r>
            <a:r>
              <a:rPr lang="de-DE" b="1" dirty="0">
                <a:solidFill>
                  <a:schemeClr val="accent1">
                    <a:lumMod val="75000"/>
                  </a:schemeClr>
                </a:solidFill>
              </a:rPr>
              <a:t>I </a:t>
            </a:r>
          </a:p>
          <a:p>
            <a:pPr marL="0" indent="0">
              <a:buNone/>
            </a:pPr>
            <a:r>
              <a:rPr lang="de-DE" dirty="0">
                <a:solidFill>
                  <a:schemeClr val="accent1">
                    <a:lumMod val="75000"/>
                  </a:schemeClr>
                </a:solidFill>
              </a:rPr>
              <a:t>Schaubild zur Entwicklung und zu den Erscheinungsformen von Jugendkriminalität</a:t>
            </a:r>
          </a:p>
          <a:p>
            <a:pPr marL="0" indent="0">
              <a:buNone/>
            </a:pPr>
            <a:r>
              <a:rPr lang="de-DE" b="1" dirty="0" smtClean="0">
                <a:solidFill>
                  <a:schemeClr val="accent1">
                    <a:lumMod val="75000"/>
                  </a:schemeClr>
                </a:solidFill>
              </a:rPr>
              <a:t>Erarbeitung </a:t>
            </a:r>
            <a:r>
              <a:rPr lang="de-DE" b="1" dirty="0">
                <a:solidFill>
                  <a:schemeClr val="accent1">
                    <a:lumMod val="75000"/>
                  </a:schemeClr>
                </a:solidFill>
              </a:rPr>
              <a:t>II</a:t>
            </a:r>
          </a:p>
          <a:p>
            <a:pPr marL="0" indent="0">
              <a:buNone/>
            </a:pPr>
            <a:r>
              <a:rPr lang="de-DE" dirty="0">
                <a:solidFill>
                  <a:schemeClr val="accent1">
                    <a:lumMod val="75000"/>
                  </a:schemeClr>
                </a:solidFill>
              </a:rPr>
              <a:t>Brainstorming zu den Ursachen von Jugendkriminalität. Anschließend kurze (theoretische) Texte zur Erklärung von Jugendkriminalität als Ergänzung</a:t>
            </a:r>
          </a:p>
          <a:p>
            <a:pPr marL="0" indent="0">
              <a:buNone/>
            </a:pPr>
            <a:r>
              <a:rPr lang="de-DE" b="1" dirty="0" smtClean="0">
                <a:solidFill>
                  <a:schemeClr val="accent1">
                    <a:lumMod val="75000"/>
                  </a:schemeClr>
                </a:solidFill>
              </a:rPr>
              <a:t>Erweiterung/Urteilsbildung</a:t>
            </a:r>
            <a:endParaRPr lang="de-DE" b="1" dirty="0">
              <a:solidFill>
                <a:schemeClr val="accent1">
                  <a:lumMod val="75000"/>
                </a:schemeClr>
              </a:solidFill>
            </a:endParaRPr>
          </a:p>
          <a:p>
            <a:pPr marL="0" indent="0">
              <a:buNone/>
            </a:pPr>
            <a:r>
              <a:rPr lang="de-DE" dirty="0">
                <a:solidFill>
                  <a:schemeClr val="accent1">
                    <a:lumMod val="75000"/>
                  </a:schemeClr>
                </a:solidFill>
              </a:rPr>
              <a:t>Positionierung zu Vorschlägen zur Frage: Wie könnte man gegen die Ursachen von Jugendkriminalität angehen?</a:t>
            </a:r>
          </a:p>
          <a:p>
            <a:pPr marL="0" indent="0">
              <a:buNone/>
            </a:pPr>
            <a:endParaRPr lang="de-DE" dirty="0">
              <a:solidFill>
                <a:schemeClr val="accent1">
                  <a:lumMod val="75000"/>
                </a:schemeClr>
              </a:solidFill>
            </a:endParaRPr>
          </a:p>
          <a:p>
            <a:pPr marL="0" indent="0">
              <a:buNone/>
            </a:pPr>
            <a:endParaRPr lang="de-DE" dirty="0">
              <a:solidFill>
                <a:schemeClr val="accent1">
                  <a:lumMod val="75000"/>
                </a:schemeClr>
              </a:solidFill>
            </a:endParaRPr>
          </a:p>
        </p:txBody>
      </p:sp>
    </p:spTree>
    <p:extLst>
      <p:ext uri="{BB962C8B-B14F-4D97-AF65-F5344CB8AC3E}">
        <p14:creationId xmlns:p14="http://schemas.microsoft.com/office/powerpoint/2010/main" val="610777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700" b="1" dirty="0" smtClean="0">
                <a:latin typeface="Arial" panose="020B0604020202020204" pitchFamily="34" charset="0"/>
                <a:cs typeface="Arial" panose="020B0604020202020204" pitchFamily="34" charset="0"/>
              </a:rPr>
              <a:t/>
            </a:r>
            <a:br>
              <a:rPr lang="de-DE" sz="2700" b="1" dirty="0" smtClean="0">
                <a:latin typeface="Arial" panose="020B0604020202020204" pitchFamily="34" charset="0"/>
                <a:cs typeface="Arial" panose="020B0604020202020204" pitchFamily="34" charset="0"/>
              </a:rPr>
            </a:br>
            <a:r>
              <a:rPr lang="de-DE" sz="2700" b="1" dirty="0" smtClean="0">
                <a:latin typeface="Arial" panose="020B0604020202020204" pitchFamily="34" charset="0"/>
                <a:cs typeface="Arial" panose="020B0604020202020204" pitchFamily="34" charset="0"/>
              </a:rPr>
              <a:t>Sachbeschädigung</a:t>
            </a:r>
            <a:r>
              <a:rPr lang="de-DE" sz="2700" b="1" dirty="0">
                <a:latin typeface="Arial" panose="020B0604020202020204" pitchFamily="34" charset="0"/>
                <a:cs typeface="Arial" panose="020B0604020202020204" pitchFamily="34" charset="0"/>
              </a:rPr>
              <a:t>, Diebstahl und noch mehr – warum </a:t>
            </a:r>
            <a:r>
              <a:rPr lang="de-DE" sz="2700" b="1" dirty="0" smtClean="0">
                <a:latin typeface="Arial" panose="020B0604020202020204" pitchFamily="34" charset="0"/>
                <a:cs typeface="Arial" panose="020B0604020202020204" pitchFamily="34" charset="0"/>
              </a:rPr>
              <a:t>werden Jugendliche kriminell?</a:t>
            </a:r>
            <a:r>
              <a:rPr lang="de-DE" dirty="0">
                <a:latin typeface="Arial" panose="020B0604020202020204" pitchFamily="34" charset="0"/>
                <a:cs typeface="Arial" panose="020B0604020202020204" pitchFamily="34" charset="0"/>
              </a:rPr>
              <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920102793"/>
              </p:ext>
            </p:extLst>
          </p:nvPr>
        </p:nvGraphicFramePr>
        <p:xfrm>
          <a:off x="1104405" y="2090057"/>
          <a:ext cx="9607137" cy="3610099"/>
        </p:xfrm>
        <a:graphic>
          <a:graphicData uri="http://schemas.openxmlformats.org/drawingml/2006/table">
            <a:tbl>
              <a:tblPr firstRow="1" firstCol="1" bandRow="1">
                <a:tableStyleId>{5C22544A-7EE6-4342-B048-85BDC9FD1C3A}</a:tableStyleId>
              </a:tblPr>
              <a:tblGrid>
                <a:gridCol w="3202379"/>
                <a:gridCol w="3202379"/>
                <a:gridCol w="3202379"/>
              </a:tblGrid>
              <a:tr h="1348753">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Phase/Inhalt</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Methode/Sozialform</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a:effectLst/>
                        </a:rPr>
                        <a:t> </a:t>
                      </a:r>
                    </a:p>
                    <a:p>
                      <a:pPr>
                        <a:lnSpc>
                          <a:spcPct val="107000"/>
                        </a:lnSpc>
                        <a:spcAft>
                          <a:spcPts val="0"/>
                        </a:spcAft>
                      </a:pPr>
                      <a:r>
                        <a:rPr lang="de-DE" sz="2400">
                          <a:effectLst/>
                        </a:rPr>
                        <a:t>Material</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1346">
                <a:tc>
                  <a:txBody>
                    <a:bodyPr/>
                    <a:lstStyle/>
                    <a:p>
                      <a:pPr>
                        <a:lnSpc>
                          <a:spcPct val="107000"/>
                        </a:lnSpc>
                        <a:spcAft>
                          <a:spcPts val="0"/>
                        </a:spcAft>
                      </a:pPr>
                      <a:r>
                        <a:rPr lang="de-DE" sz="2400">
                          <a:effectLst/>
                        </a:rPr>
                        <a:t> </a:t>
                      </a:r>
                    </a:p>
                    <a:p>
                      <a:pPr>
                        <a:lnSpc>
                          <a:spcPct val="107000"/>
                        </a:lnSpc>
                        <a:spcAft>
                          <a:spcPts val="0"/>
                        </a:spcAft>
                      </a:pPr>
                      <a:r>
                        <a:rPr lang="de-DE" sz="2400">
                          <a:effectLst/>
                        </a:rPr>
                        <a:t>Einstieg: </a:t>
                      </a:r>
                    </a:p>
                    <a:p>
                      <a:pPr>
                        <a:lnSpc>
                          <a:spcPct val="107000"/>
                        </a:lnSpc>
                        <a:spcAft>
                          <a:spcPts val="0"/>
                        </a:spcAft>
                      </a:pPr>
                      <a:r>
                        <a:rPr lang="de-DE" sz="2400">
                          <a:effectLst/>
                        </a:rPr>
                        <a:t>Fallbeispiel: Jugendliche Intensivtäter</a:t>
                      </a:r>
                    </a:p>
                    <a:p>
                      <a:pPr>
                        <a:lnSpc>
                          <a:spcPct val="107000"/>
                        </a:lnSpc>
                        <a:spcAft>
                          <a:spcPts val="0"/>
                        </a:spcAft>
                      </a:pPr>
                      <a:r>
                        <a:rPr lang="de-DE" sz="2400">
                          <a:effectLst/>
                        </a:rPr>
                        <a:t> </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smtClean="0">
                          <a:effectLst/>
                        </a:rPr>
                        <a:t>Textanalyse</a:t>
                      </a:r>
                      <a:r>
                        <a:rPr lang="de-DE" sz="2400" baseline="0" dirty="0" smtClean="0">
                          <a:effectLst/>
                        </a:rPr>
                        <a:t> (</a:t>
                      </a:r>
                      <a:r>
                        <a:rPr lang="de-DE" sz="2400" dirty="0" smtClean="0">
                          <a:effectLst/>
                        </a:rPr>
                        <a:t>Vorlesen</a:t>
                      </a:r>
                      <a:r>
                        <a:rPr lang="de-DE" sz="2400" dirty="0">
                          <a:effectLst/>
                        </a:rPr>
                        <a:t>,</a:t>
                      </a:r>
                    </a:p>
                    <a:p>
                      <a:pPr>
                        <a:lnSpc>
                          <a:spcPct val="107000"/>
                        </a:lnSpc>
                        <a:spcAft>
                          <a:spcPts val="0"/>
                        </a:spcAft>
                      </a:pPr>
                      <a:r>
                        <a:rPr lang="de-DE" sz="2400" dirty="0" smtClean="0">
                          <a:effectLst/>
                        </a:rPr>
                        <a:t>Unterrichtsgespräch)</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M1 (Text)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80356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400" b="1" dirty="0" smtClean="0">
                <a:solidFill>
                  <a:prstClr val="black"/>
                </a:solidFill>
                <a:latin typeface="Arial" panose="020B0604020202020204" pitchFamily="34" charset="0"/>
                <a:cs typeface="Arial" panose="020B0604020202020204" pitchFamily="34" charset="0"/>
              </a:rPr>
              <a:t/>
            </a:r>
            <a:br>
              <a:rPr lang="de-DE" sz="2400" b="1" dirty="0" smtClean="0">
                <a:solidFill>
                  <a:prstClr val="black"/>
                </a:solidFill>
                <a:latin typeface="Arial" panose="020B0604020202020204" pitchFamily="34" charset="0"/>
                <a:cs typeface="Arial" panose="020B0604020202020204" pitchFamily="34" charset="0"/>
              </a:rPr>
            </a:br>
            <a:r>
              <a:rPr lang="de-DE" sz="2700" b="1" dirty="0">
                <a:solidFill>
                  <a:prstClr val="black"/>
                </a:solidFill>
                <a:latin typeface="Arial" panose="020B0604020202020204" pitchFamily="34" charset="0"/>
                <a:cs typeface="Arial" panose="020B0604020202020204" pitchFamily="34" charset="0"/>
              </a:rPr>
              <a:t/>
            </a:r>
            <a:br>
              <a:rPr lang="de-DE" sz="2700" b="1" dirty="0">
                <a:solidFill>
                  <a:prstClr val="black"/>
                </a:solidFill>
                <a:latin typeface="Arial" panose="020B0604020202020204" pitchFamily="34" charset="0"/>
                <a:cs typeface="Arial" panose="020B0604020202020204" pitchFamily="34" charset="0"/>
              </a:rPr>
            </a:br>
            <a:r>
              <a:rPr lang="de-DE" sz="2700" b="1" dirty="0">
                <a:solidFill>
                  <a:prstClr val="black"/>
                </a:solidFill>
                <a:latin typeface="Arial" panose="020B0604020202020204" pitchFamily="34" charset="0"/>
                <a:cs typeface="Arial" panose="020B0604020202020204" pitchFamily="34" charset="0"/>
              </a:rPr>
              <a:t>Sachbeschädigung, Diebstahl und noch mehr – warum </a:t>
            </a:r>
            <a:r>
              <a:rPr lang="de-DE" sz="2700" b="1" dirty="0" smtClean="0">
                <a:solidFill>
                  <a:prstClr val="black"/>
                </a:solidFill>
                <a:latin typeface="Arial" panose="020B0604020202020204" pitchFamily="34" charset="0"/>
                <a:cs typeface="Arial" panose="020B0604020202020204" pitchFamily="34" charset="0"/>
              </a:rPr>
              <a:t>werden Jugendliche kriminell?</a:t>
            </a:r>
            <a:r>
              <a:rPr lang="de-DE" sz="2700" dirty="0">
                <a:solidFill>
                  <a:prstClr val="black"/>
                </a:solidFill>
                <a:latin typeface="Arial" panose="020B0604020202020204" pitchFamily="34" charset="0"/>
                <a:cs typeface="Arial" panose="020B0604020202020204" pitchFamily="34" charset="0"/>
              </a:rPr>
              <a:t/>
            </a:r>
            <a:br>
              <a:rPr lang="de-DE" sz="2700" dirty="0">
                <a:solidFill>
                  <a:prstClr val="black"/>
                </a:solidFill>
                <a:latin typeface="Arial" panose="020B0604020202020204" pitchFamily="34" charset="0"/>
                <a:cs typeface="Arial" panose="020B0604020202020204" pitchFamily="34" charset="0"/>
              </a:rPr>
            </a:br>
            <a:endParaRPr lang="de-DE" sz="2700" dirty="0"/>
          </a:p>
        </p:txBody>
      </p:sp>
      <p:sp>
        <p:nvSpPr>
          <p:cNvPr id="3" name="Inhaltsplatzhalter 2"/>
          <p:cNvSpPr>
            <a:spLocks noGrp="1"/>
          </p:cNvSpPr>
          <p:nvPr>
            <p:ph idx="1"/>
          </p:nvPr>
        </p:nvSpPr>
        <p:spPr/>
        <p:txBody>
          <a:bodyPr>
            <a:normAutofit/>
          </a:bodyPr>
          <a:lstStyle/>
          <a:p>
            <a:pPr marL="0" indent="0">
              <a:buNone/>
            </a:pPr>
            <a:r>
              <a:rPr lang="de-DE" b="1" dirty="0" smtClean="0"/>
              <a:t>Fallbeispiel: Jugendliche Intensivtäter</a:t>
            </a:r>
          </a:p>
          <a:p>
            <a:pPr marL="0" indent="0">
              <a:buNone/>
            </a:pPr>
            <a:endParaRPr lang="de-DE" sz="3000" dirty="0"/>
          </a:p>
          <a:p>
            <a:pPr marL="0" indent="0">
              <a:buNone/>
            </a:pPr>
            <a:r>
              <a:rPr lang="de-DE" sz="1800" dirty="0" smtClean="0"/>
              <a:t>Ausschnitt aus: </a:t>
            </a:r>
          </a:p>
          <a:p>
            <a:pPr marL="0" indent="0">
              <a:buNone/>
            </a:pPr>
            <a:endParaRPr lang="de-DE" sz="3000" dirty="0" smtClean="0"/>
          </a:p>
          <a:p>
            <a:pPr marL="0" indent="0">
              <a:buNone/>
            </a:pPr>
            <a:r>
              <a:rPr lang="de-DE" sz="1800" dirty="0"/>
              <a:t>(Malte </a:t>
            </a:r>
            <a:r>
              <a:rPr lang="de-DE" sz="1800" dirty="0" err="1"/>
              <a:t>Arnsperger</a:t>
            </a:r>
            <a:r>
              <a:rPr lang="de-DE" sz="1800" dirty="0"/>
              <a:t>: Letzter Warnschuss U-Haft, </a:t>
            </a:r>
            <a:r>
              <a:rPr lang="de-DE" sz="1800" dirty="0">
                <a:hlinkClick r:id="rId2"/>
              </a:rPr>
              <a:t>http://</a:t>
            </a:r>
            <a:r>
              <a:rPr lang="de-DE" sz="1800" dirty="0" smtClean="0">
                <a:hlinkClick r:id="rId2"/>
              </a:rPr>
              <a:t>www.stern.de/panorama/stern-crime/14-jaehrige-intensivstraftaeter-letzter-warnschuss-u-haft-3116910.html</a:t>
            </a:r>
            <a:r>
              <a:rPr lang="de-DE" sz="1800" dirty="0" smtClean="0"/>
              <a:t>, 24.01.2013</a:t>
            </a:r>
            <a:r>
              <a:rPr lang="de-DE" sz="1800" dirty="0"/>
              <a:t>)</a:t>
            </a:r>
          </a:p>
          <a:p>
            <a:pPr marL="0" indent="0">
              <a:buNone/>
            </a:pPr>
            <a:endParaRPr lang="de-DE" sz="1100" dirty="0"/>
          </a:p>
        </p:txBody>
      </p:sp>
    </p:spTree>
    <p:extLst>
      <p:ext uri="{BB962C8B-B14F-4D97-AF65-F5344CB8AC3E}">
        <p14:creationId xmlns:p14="http://schemas.microsoft.com/office/powerpoint/2010/main" val="821750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a:t>
            </a:r>
            <a:r>
              <a:rPr lang="de-DE" sz="2400" dirty="0">
                <a:solidFill>
                  <a:prstClr val="black"/>
                </a:solidFill>
                <a:latin typeface="Arial" panose="020B0604020202020204" pitchFamily="34" charset="0"/>
                <a:cs typeface="Arial" panose="020B0604020202020204" pitchFamily="34" charset="0"/>
              </a:rPr>
              <a:t/>
            </a:r>
            <a:br>
              <a:rPr lang="de-DE" sz="2400" dirty="0">
                <a:solidFill>
                  <a:prstClr val="black"/>
                </a:solidFill>
                <a:latin typeface="Arial" panose="020B0604020202020204" pitchFamily="34" charset="0"/>
                <a:cs typeface="Arial" panose="020B0604020202020204" pitchFamily="34" charset="0"/>
              </a:rPr>
            </a:br>
            <a:endParaRPr lang="de-DE" sz="24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193855522"/>
              </p:ext>
            </p:extLst>
          </p:nvPr>
        </p:nvGraphicFramePr>
        <p:xfrm>
          <a:off x="1021278" y="2030681"/>
          <a:ext cx="9880269" cy="3586347"/>
        </p:xfrm>
        <a:graphic>
          <a:graphicData uri="http://schemas.openxmlformats.org/drawingml/2006/table">
            <a:tbl>
              <a:tblPr firstRow="1" firstCol="1" bandRow="1">
                <a:tableStyleId>{5C22544A-7EE6-4342-B048-85BDC9FD1C3A}</a:tableStyleId>
              </a:tblPr>
              <a:tblGrid>
                <a:gridCol w="3293423"/>
                <a:gridCol w="3293423"/>
                <a:gridCol w="3293423"/>
              </a:tblGrid>
              <a:tr h="1189529">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Phase/Inhalt</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a:effectLst/>
                        </a:rPr>
                        <a:t> </a:t>
                      </a:r>
                    </a:p>
                    <a:p>
                      <a:pPr>
                        <a:lnSpc>
                          <a:spcPct val="107000"/>
                        </a:lnSpc>
                        <a:spcAft>
                          <a:spcPts val="0"/>
                        </a:spcAft>
                      </a:pPr>
                      <a:r>
                        <a:rPr lang="de-DE" sz="2400">
                          <a:effectLst/>
                        </a:rPr>
                        <a:t>Methode/Sozialform</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a:effectLst/>
                        </a:rPr>
                        <a:t> </a:t>
                      </a:r>
                    </a:p>
                    <a:p>
                      <a:pPr>
                        <a:lnSpc>
                          <a:spcPct val="107000"/>
                        </a:lnSpc>
                        <a:spcAft>
                          <a:spcPts val="0"/>
                        </a:spcAft>
                      </a:pPr>
                      <a:r>
                        <a:rPr lang="de-DE" sz="2400">
                          <a:effectLst/>
                        </a:rPr>
                        <a:t>Material</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396818">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Erarbeitung I:</a:t>
                      </a:r>
                    </a:p>
                    <a:p>
                      <a:pPr>
                        <a:lnSpc>
                          <a:spcPct val="107000"/>
                        </a:lnSpc>
                        <a:spcAft>
                          <a:spcPts val="0"/>
                        </a:spcAft>
                      </a:pPr>
                      <a:r>
                        <a:rPr lang="de-DE" sz="2400" dirty="0">
                          <a:effectLst/>
                        </a:rPr>
                        <a:t>Entwicklung und Erscheinungsformen von Jugendkriminalität</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Schaubild-Analyse</a:t>
                      </a:r>
                    </a:p>
                    <a:p>
                      <a:pPr>
                        <a:lnSpc>
                          <a:spcPct val="107000"/>
                        </a:lnSpc>
                        <a:spcAft>
                          <a:spcPts val="0"/>
                        </a:spcAft>
                      </a:pPr>
                      <a:r>
                        <a:rPr lang="de-DE" sz="2400" dirty="0">
                          <a:effectLst/>
                        </a:rPr>
                        <a:t>(Partnerarbeit und Unterrichtsgespräch)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M2 (Schaubild)</a:t>
                      </a:r>
                    </a:p>
                    <a:p>
                      <a:pPr>
                        <a:lnSpc>
                          <a:spcPct val="107000"/>
                        </a:lnSpc>
                        <a:spcAft>
                          <a:spcPts val="0"/>
                        </a:spcAft>
                      </a:pPr>
                      <a:r>
                        <a:rPr lang="de-DE" sz="2400" dirty="0">
                          <a:effectLst/>
                        </a:rPr>
                        <a:t>M3 (Checkliste)</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80102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a:t>
            </a:r>
            <a:endParaRPr lang="de-DE" dirty="0"/>
          </a:p>
        </p:txBody>
      </p:sp>
      <p:sp>
        <p:nvSpPr>
          <p:cNvPr id="8" name="Inhaltsplatzhalter 7"/>
          <p:cNvSpPr>
            <a:spLocks noGrp="1"/>
          </p:cNvSpPr>
          <p:nvPr>
            <p:ph idx="1"/>
          </p:nvPr>
        </p:nvSpPr>
        <p:spPr>
          <a:xfrm>
            <a:off x="838200" y="1690688"/>
            <a:ext cx="10515600" cy="4351338"/>
          </a:xfrm>
        </p:spPr>
        <p:txBody>
          <a:bodyPr>
            <a:normAutofit/>
          </a:bodyPr>
          <a:lstStyle/>
          <a:p>
            <a:pPr marL="0" indent="0">
              <a:buNone/>
            </a:pPr>
            <a:endParaRPr lang="de-DE" sz="1800" b="1" dirty="0" smtClean="0"/>
          </a:p>
          <a:p>
            <a:pPr marL="0" indent="0">
              <a:buNone/>
            </a:pPr>
            <a:r>
              <a:rPr lang="de-DE" sz="1800" b="1" dirty="0" smtClean="0"/>
              <a:t>Globus-Grafik: Straffällige </a:t>
            </a:r>
            <a:r>
              <a:rPr lang="de-DE" sz="1800" b="1" dirty="0"/>
              <a:t>Jugend (21.04.2016</a:t>
            </a:r>
            <a:r>
              <a:rPr lang="de-DE" sz="1800" b="1" dirty="0" smtClean="0"/>
              <a:t>)</a:t>
            </a:r>
            <a:endParaRPr lang="de-DE" sz="1800" b="1" dirty="0"/>
          </a:p>
          <a:p>
            <a:pPr marL="0" indent="0">
              <a:buNone/>
            </a:pPr>
            <a:r>
              <a:rPr lang="de-DE" sz="1800" dirty="0" smtClean="0"/>
              <a:t>Mediennummer: 67596537</a:t>
            </a:r>
            <a:endParaRPr lang="de-DE" sz="1800" dirty="0"/>
          </a:p>
        </p:txBody>
      </p:sp>
    </p:spTree>
    <p:extLst>
      <p:ext uri="{BB962C8B-B14F-4D97-AF65-F5344CB8AC3E}">
        <p14:creationId xmlns:p14="http://schemas.microsoft.com/office/powerpoint/2010/main" val="932227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a:t>
            </a:r>
            <a:endParaRPr lang="de-DE" dirty="0"/>
          </a:p>
        </p:txBody>
      </p:sp>
      <p:pic>
        <p:nvPicPr>
          <p:cNvPr id="7" name="Inhaltsplatzhalter 6"/>
          <p:cNvPicPr>
            <a:picLocks noGrp="1" noChangeAspect="1"/>
          </p:cNvPicPr>
          <p:nvPr>
            <p:ph idx="1"/>
          </p:nvPr>
        </p:nvPicPr>
        <p:blipFill>
          <a:blip r:embed="rId2"/>
          <a:stretch>
            <a:fillRect/>
          </a:stretch>
        </p:blipFill>
        <p:spPr>
          <a:xfrm>
            <a:off x="922760" y="1830941"/>
            <a:ext cx="9277011" cy="4617360"/>
          </a:xfrm>
          <a:prstGeom prst="rect">
            <a:avLst/>
          </a:prstGeom>
        </p:spPr>
      </p:pic>
    </p:spTree>
    <p:extLst>
      <p:ext uri="{BB962C8B-B14F-4D97-AF65-F5344CB8AC3E}">
        <p14:creationId xmlns:p14="http://schemas.microsoft.com/office/powerpoint/2010/main" val="2160461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907049884"/>
              </p:ext>
            </p:extLst>
          </p:nvPr>
        </p:nvGraphicFramePr>
        <p:xfrm>
          <a:off x="838200" y="1690688"/>
          <a:ext cx="9702141" cy="4696207"/>
        </p:xfrm>
        <a:graphic>
          <a:graphicData uri="http://schemas.openxmlformats.org/drawingml/2006/table">
            <a:tbl>
              <a:tblPr firstRow="1" firstCol="1" bandRow="1">
                <a:tableStyleId>{5C22544A-7EE6-4342-B048-85BDC9FD1C3A}</a:tableStyleId>
              </a:tblPr>
              <a:tblGrid>
                <a:gridCol w="3234047"/>
                <a:gridCol w="3234047"/>
                <a:gridCol w="3234047"/>
              </a:tblGrid>
              <a:tr h="1052021">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Phase/Inhalt</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a:effectLst/>
                        </a:rPr>
                        <a:t> </a:t>
                      </a:r>
                    </a:p>
                    <a:p>
                      <a:pPr>
                        <a:lnSpc>
                          <a:spcPct val="107000"/>
                        </a:lnSpc>
                        <a:spcAft>
                          <a:spcPts val="0"/>
                        </a:spcAft>
                      </a:pPr>
                      <a:r>
                        <a:rPr lang="de-DE" sz="2400">
                          <a:effectLst/>
                        </a:rPr>
                        <a:t>Methode/Sozialform</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Material</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7470">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Erarbeitung II:</a:t>
                      </a:r>
                    </a:p>
                    <a:p>
                      <a:pPr>
                        <a:lnSpc>
                          <a:spcPct val="107000"/>
                        </a:lnSpc>
                        <a:spcAft>
                          <a:spcPts val="0"/>
                        </a:spcAft>
                      </a:pPr>
                      <a:r>
                        <a:rPr lang="de-DE" sz="2400" dirty="0">
                          <a:effectLst/>
                        </a:rPr>
                        <a:t>Welche Ursachen kann Jugendkriminalität haben? </a:t>
                      </a:r>
                    </a:p>
                    <a:p>
                      <a:pPr>
                        <a:lnSpc>
                          <a:spcPct val="107000"/>
                        </a:lnSpc>
                        <a:spcAft>
                          <a:spcPts val="0"/>
                        </a:spcAft>
                      </a:pPr>
                      <a:r>
                        <a:rPr lang="de-DE" sz="2400" dirty="0">
                          <a:effectLst/>
                        </a:rPr>
                        <a:t>(zuerst eigene Sammlung, dann nach Textlektüre Ergänzung)</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smtClean="0">
                          <a:effectLst/>
                        </a:rPr>
                        <a:t>Sammlung </a:t>
                      </a:r>
                      <a:r>
                        <a:rPr lang="de-DE" sz="2400" dirty="0">
                          <a:effectLst/>
                        </a:rPr>
                        <a:t>auf Moderationskarten</a:t>
                      </a:r>
                    </a:p>
                    <a:p>
                      <a:pPr>
                        <a:lnSpc>
                          <a:spcPct val="107000"/>
                        </a:lnSpc>
                        <a:spcAft>
                          <a:spcPts val="0"/>
                        </a:spcAft>
                      </a:pPr>
                      <a:r>
                        <a:rPr lang="de-DE" sz="2400" dirty="0" smtClean="0">
                          <a:effectLst/>
                        </a:rPr>
                        <a:t>(Gruppenarbeit)</a:t>
                      </a:r>
                    </a:p>
                    <a:p>
                      <a:pPr>
                        <a:lnSpc>
                          <a:spcPct val="107000"/>
                        </a:lnSpc>
                        <a:spcAft>
                          <a:spcPts val="0"/>
                        </a:spcAft>
                      </a:pPr>
                      <a:r>
                        <a:rPr lang="de-DE" sz="2400" dirty="0" smtClean="0">
                          <a:effectLst/>
                        </a:rPr>
                        <a:t> </a:t>
                      </a:r>
                      <a:endParaRPr lang="de-DE" sz="2400" dirty="0">
                        <a:effectLst/>
                      </a:endParaRPr>
                    </a:p>
                    <a:p>
                      <a:pPr>
                        <a:lnSpc>
                          <a:spcPct val="107000"/>
                        </a:lnSpc>
                        <a:spcAft>
                          <a:spcPts val="0"/>
                        </a:spcAft>
                      </a:pPr>
                      <a:r>
                        <a:rPr lang="de-DE" sz="2400" dirty="0" smtClean="0">
                          <a:effectLst/>
                        </a:rPr>
                        <a:t>Clustern </a:t>
                      </a:r>
                      <a:r>
                        <a:rPr lang="de-DE" sz="2400" dirty="0">
                          <a:effectLst/>
                        </a:rPr>
                        <a:t>an der Moderationswand</a:t>
                      </a:r>
                    </a:p>
                    <a:p>
                      <a:pPr>
                        <a:lnSpc>
                          <a:spcPct val="107000"/>
                        </a:lnSpc>
                        <a:spcAft>
                          <a:spcPts val="0"/>
                        </a:spcAft>
                      </a:pPr>
                      <a:r>
                        <a:rPr lang="de-DE" sz="2400" dirty="0" smtClean="0">
                          <a:effectLst/>
                        </a:rPr>
                        <a:t>(Schülerpräsentation,</a:t>
                      </a:r>
                      <a:r>
                        <a:rPr lang="de-DE" sz="2400" baseline="0" dirty="0" smtClean="0">
                          <a:effectLst/>
                        </a:rPr>
                        <a:t> Unterrichtsgespräch)</a:t>
                      </a: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Moderationskarten</a:t>
                      </a:r>
                    </a:p>
                    <a:p>
                      <a:pPr>
                        <a:lnSpc>
                          <a:spcPct val="107000"/>
                        </a:lnSpc>
                        <a:spcAft>
                          <a:spcPts val="0"/>
                        </a:spcAft>
                      </a:pPr>
                      <a:r>
                        <a:rPr lang="de-DE" sz="2400" dirty="0">
                          <a:effectLst/>
                        </a:rPr>
                        <a:t>M4 (Textblatt)</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22607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sz="1800" dirty="0" smtClean="0"/>
              <a:t>Ausschnitte aus: </a:t>
            </a:r>
          </a:p>
          <a:p>
            <a:pPr marL="0" indent="0">
              <a:buNone/>
            </a:pPr>
            <a:endParaRPr lang="de-DE" dirty="0"/>
          </a:p>
          <a:p>
            <a:pPr marL="0" indent="0">
              <a:buNone/>
            </a:pPr>
            <a:r>
              <a:rPr lang="de-DE" sz="1800" dirty="0" smtClean="0"/>
              <a:t>(</a:t>
            </a:r>
            <a:r>
              <a:rPr lang="de-DE" sz="1800" dirty="0" smtClean="0">
                <a:hlinkClick r:id="rId2"/>
              </a:rPr>
              <a:t>http</a:t>
            </a:r>
            <a:r>
              <a:rPr lang="de-DE" sz="1800" dirty="0">
                <a:hlinkClick r:id="rId2"/>
              </a:rPr>
              <a:t>://</a:t>
            </a:r>
            <a:r>
              <a:rPr lang="de-DE" sz="1800" dirty="0" smtClean="0">
                <a:hlinkClick r:id="rId2"/>
              </a:rPr>
              <a:t>www.stern.de/panorama/stern-crime/14-jaehrige-intensivstraftaeter-letzter-warnschuss-u-haft-3116910.html</a:t>
            </a:r>
            <a:r>
              <a:rPr lang="de-DE" sz="1800" dirty="0" smtClean="0"/>
              <a:t>, 24.01.2013)</a:t>
            </a:r>
          </a:p>
          <a:p>
            <a:pPr marL="0" indent="0">
              <a:buNone/>
            </a:pPr>
            <a:endParaRPr lang="de-DE" sz="1800" dirty="0"/>
          </a:p>
          <a:p>
            <a:pPr marL="0" indent="0">
              <a:buNone/>
            </a:pPr>
            <a:r>
              <a:rPr lang="de-DE" sz="1800" dirty="0"/>
              <a:t>(</a:t>
            </a:r>
            <a:r>
              <a:rPr lang="de-DE" sz="1800" dirty="0">
                <a:hlinkClick r:id="rId3"/>
              </a:rPr>
              <a:t>http://www.bpb.de/izpb/7735/ursachen-von-kriminalitaet?p=all</a:t>
            </a:r>
            <a:r>
              <a:rPr lang="de-DE" sz="1800" dirty="0"/>
              <a:t>, 27.04.2010)</a:t>
            </a:r>
          </a:p>
          <a:p>
            <a:pPr marL="0" indent="0">
              <a:buNone/>
            </a:pPr>
            <a:endParaRPr lang="de-DE" sz="1800" dirty="0" smtClean="0"/>
          </a:p>
          <a:p>
            <a:pPr marL="0" indent="0">
              <a:buNone/>
            </a:pPr>
            <a:r>
              <a:rPr lang="de-DE" sz="1800" dirty="0"/>
              <a:t>(</a:t>
            </a:r>
            <a:r>
              <a:rPr lang="de-DE" sz="1800" dirty="0">
                <a:hlinkClick r:id="rId4"/>
              </a:rPr>
              <a:t>http://www.ard.de/home/kultur/Wie_werden_Kinder_zu_Verbrechern_/</a:t>
            </a:r>
            <a:r>
              <a:rPr lang="de-DE" sz="1800" dirty="0" smtClean="0">
                <a:hlinkClick r:id="rId4"/>
              </a:rPr>
              <a:t>897058/index.html</a:t>
            </a:r>
            <a:r>
              <a:rPr lang="de-DE" sz="1800" dirty="0" smtClean="0"/>
              <a:t>, 26.10.2012</a:t>
            </a:r>
            <a:r>
              <a:rPr lang="de-DE" sz="1800" dirty="0"/>
              <a:t>)</a:t>
            </a:r>
          </a:p>
          <a:p>
            <a:pPr marL="0" indent="0">
              <a:buNone/>
            </a:pPr>
            <a:endParaRPr lang="de-DE" sz="1800" dirty="0"/>
          </a:p>
          <a:p>
            <a:pPr marL="0" indent="0">
              <a:buNone/>
            </a:pPr>
            <a:endParaRPr lang="de-DE" sz="1800" dirty="0"/>
          </a:p>
        </p:txBody>
      </p:sp>
    </p:spTree>
    <p:extLst>
      <p:ext uri="{BB962C8B-B14F-4D97-AF65-F5344CB8AC3E}">
        <p14:creationId xmlns:p14="http://schemas.microsoft.com/office/powerpoint/2010/main" val="183293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solidFill>
                  <a:prstClr val="black"/>
                </a:solidFill>
                <a:latin typeface="Arial" panose="020B0604020202020204" pitchFamily="34" charset="0"/>
                <a:cs typeface="Arial" panose="020B0604020202020204" pitchFamily="34" charset="0"/>
              </a:rPr>
              <a:t>Überforderung durch den neuen Bildungsplan?</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b="1" dirty="0" smtClean="0"/>
              <a:t>„Entwarnung“:</a:t>
            </a:r>
          </a:p>
          <a:p>
            <a:pPr marL="0" indent="0">
              <a:buNone/>
            </a:pPr>
            <a:endParaRPr lang="de-DE" dirty="0"/>
          </a:p>
          <a:p>
            <a:pPr marL="0" indent="0">
              <a:buNone/>
            </a:pPr>
            <a:r>
              <a:rPr lang="de-DE" dirty="0" smtClean="0"/>
              <a:t>Keine Kehrtwende zum Bildungsplan 2004, sondern Weiterentwicklung</a:t>
            </a:r>
          </a:p>
          <a:p>
            <a:pPr marL="0" indent="0">
              <a:buNone/>
            </a:pPr>
            <a:endParaRPr lang="de-DE" dirty="0"/>
          </a:p>
          <a:p>
            <a:pPr marL="0" indent="0">
              <a:buNone/>
            </a:pPr>
            <a:r>
              <a:rPr lang="de-DE" dirty="0" smtClean="0"/>
              <a:t>Kompetenzorientierung bleibt erhalten!</a:t>
            </a:r>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34726766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521178521"/>
              </p:ext>
            </p:extLst>
          </p:nvPr>
        </p:nvGraphicFramePr>
        <p:xfrm>
          <a:off x="838200" y="2125682"/>
          <a:ext cx="10515600" cy="4132613"/>
        </p:xfrm>
        <a:graphic>
          <a:graphicData uri="http://schemas.openxmlformats.org/drawingml/2006/table">
            <a:tbl>
              <a:tblPr firstRow="1" firstCol="1" bandRow="1">
                <a:tableStyleId>{5C22544A-7EE6-4342-B048-85BDC9FD1C3A}</a:tableStyleId>
              </a:tblPr>
              <a:tblGrid>
                <a:gridCol w="3505200"/>
                <a:gridCol w="3505200"/>
                <a:gridCol w="3505200"/>
              </a:tblGrid>
              <a:tr h="1232424">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Phase/Inhalt</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a:effectLst/>
                        </a:rPr>
                        <a:t> </a:t>
                      </a:r>
                    </a:p>
                    <a:p>
                      <a:pPr>
                        <a:lnSpc>
                          <a:spcPct val="107000"/>
                        </a:lnSpc>
                        <a:spcAft>
                          <a:spcPts val="0"/>
                        </a:spcAft>
                      </a:pPr>
                      <a:r>
                        <a:rPr lang="de-DE" sz="2400">
                          <a:effectLst/>
                        </a:rPr>
                        <a:t>Methode/Sozialform</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a:effectLst/>
                        </a:rPr>
                        <a:t> </a:t>
                      </a:r>
                    </a:p>
                    <a:p>
                      <a:pPr>
                        <a:lnSpc>
                          <a:spcPct val="107000"/>
                        </a:lnSpc>
                        <a:spcAft>
                          <a:spcPts val="0"/>
                        </a:spcAft>
                      </a:pPr>
                      <a:r>
                        <a:rPr lang="de-DE" sz="2400">
                          <a:effectLst/>
                        </a:rPr>
                        <a:t>Material</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00189">
                <a:tc>
                  <a:txBody>
                    <a:bodyPr/>
                    <a:lstStyle/>
                    <a:p>
                      <a:pPr>
                        <a:lnSpc>
                          <a:spcPct val="107000"/>
                        </a:lnSpc>
                        <a:spcAft>
                          <a:spcPts val="0"/>
                        </a:spcAft>
                      </a:pPr>
                      <a:r>
                        <a:rPr lang="de-DE" sz="2400" dirty="0">
                          <a:effectLst/>
                        </a:rPr>
                        <a:t> </a:t>
                      </a:r>
                    </a:p>
                    <a:p>
                      <a:pPr>
                        <a:lnSpc>
                          <a:spcPct val="107000"/>
                        </a:lnSpc>
                        <a:spcAft>
                          <a:spcPts val="0"/>
                        </a:spcAft>
                      </a:pPr>
                      <a:r>
                        <a:rPr lang="de-DE" sz="2400" dirty="0" smtClean="0">
                          <a:effectLst/>
                        </a:rPr>
                        <a:t>Erweiterung/</a:t>
                      </a:r>
                      <a:r>
                        <a:rPr lang="de-DE" sz="2400" dirty="0" err="1" smtClean="0">
                          <a:effectLst/>
                        </a:rPr>
                        <a:t>Urteilsbil</a:t>
                      </a:r>
                      <a:r>
                        <a:rPr lang="de-DE" sz="2400" dirty="0" smtClean="0">
                          <a:effectLst/>
                        </a:rPr>
                        <a:t>-dung: </a:t>
                      </a:r>
                      <a:r>
                        <a:rPr lang="de-DE" sz="2400" dirty="0">
                          <a:effectLst/>
                        </a:rPr>
                        <a:t>Wie könnte man gegen die Ursachen von Jugendkriminalität angehen? </a:t>
                      </a:r>
                    </a:p>
                    <a:p>
                      <a:pPr>
                        <a:lnSpc>
                          <a:spcPct val="107000"/>
                        </a:lnSpc>
                        <a:spcAft>
                          <a:spcPts val="0"/>
                        </a:spcAft>
                      </a:pPr>
                      <a:r>
                        <a:rPr lang="de-DE" sz="2400" dirty="0">
                          <a:effectLst/>
                        </a:rPr>
                        <a: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Positionierung zu Vorschlägen im Klassenzimmer, </a:t>
                      </a:r>
                      <a:r>
                        <a:rPr lang="de-DE" sz="2400" dirty="0" smtClean="0">
                          <a:effectLst/>
                        </a:rPr>
                        <a:t>Diskussion</a:t>
                      </a:r>
                    </a:p>
                    <a:p>
                      <a:pPr>
                        <a:lnSpc>
                          <a:spcPct val="107000"/>
                        </a:lnSpc>
                        <a:spcAft>
                          <a:spcPts val="0"/>
                        </a:spcAft>
                      </a:pPr>
                      <a:r>
                        <a:rPr lang="de-DE" sz="2400" dirty="0" smtClean="0">
                          <a:effectLst/>
                          <a:latin typeface="Calibri" panose="020F0502020204030204" pitchFamily="34" charset="0"/>
                          <a:ea typeface="Calibri" panose="020F0502020204030204" pitchFamily="34" charset="0"/>
                          <a:cs typeface="Times New Roman" panose="02020603050405020304" pitchFamily="18" charset="0"/>
                        </a:rPr>
                        <a:t>(Unterrichtsgespräch)</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2400" dirty="0">
                          <a:effectLst/>
                        </a:rPr>
                        <a:t> </a:t>
                      </a:r>
                    </a:p>
                    <a:p>
                      <a:pPr>
                        <a:lnSpc>
                          <a:spcPct val="107000"/>
                        </a:lnSpc>
                        <a:spcAft>
                          <a:spcPts val="0"/>
                        </a:spcAft>
                      </a:pPr>
                      <a:r>
                        <a:rPr lang="de-DE" sz="2400" dirty="0">
                          <a:effectLst/>
                        </a:rPr>
                        <a:t>M5 (Vorschläge zum Aushängen)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75572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r>
              <a:rPr lang="de-DE" sz="2400" b="1" dirty="0">
                <a:solidFill>
                  <a:prstClr val="black"/>
                </a:solidFill>
                <a:latin typeface="Arial" panose="020B0604020202020204" pitchFamily="34" charset="0"/>
                <a:cs typeface="Arial" panose="020B0604020202020204" pitchFamily="34" charset="0"/>
              </a:rPr>
              <a:t>Sachbeschädigung, Diebstahl und noch mehr – warum </a:t>
            </a:r>
            <a:r>
              <a:rPr lang="de-DE" sz="2400" b="1" dirty="0" smtClean="0">
                <a:solidFill>
                  <a:prstClr val="black"/>
                </a:solidFill>
                <a:latin typeface="Arial" panose="020B0604020202020204" pitchFamily="34" charset="0"/>
                <a:cs typeface="Arial" panose="020B0604020202020204" pitchFamily="34" charset="0"/>
              </a:rPr>
              <a:t>werden Jugendliche kriminell?</a:t>
            </a:r>
            <a:endParaRPr lang="de-DE" dirty="0"/>
          </a:p>
        </p:txBody>
      </p:sp>
      <p:sp>
        <p:nvSpPr>
          <p:cNvPr id="3" name="Inhaltsplatzhalter 2"/>
          <p:cNvSpPr>
            <a:spLocks noGrp="1"/>
          </p:cNvSpPr>
          <p:nvPr>
            <p:ph idx="1"/>
          </p:nvPr>
        </p:nvSpPr>
        <p:spPr/>
        <p:txBody>
          <a:bodyPr>
            <a:normAutofit/>
          </a:bodyPr>
          <a:lstStyle/>
          <a:p>
            <a:pPr marL="0" indent="0">
              <a:buNone/>
            </a:pPr>
            <a:endParaRPr lang="de-DE" b="1" dirty="0"/>
          </a:p>
          <a:p>
            <a:pPr marL="0" indent="0">
              <a:buNone/>
            </a:pPr>
            <a:r>
              <a:rPr lang="de-DE" sz="1800" dirty="0" smtClean="0"/>
              <a:t>Ausschnitte aus: </a:t>
            </a:r>
          </a:p>
          <a:p>
            <a:pPr marL="0" indent="0">
              <a:buNone/>
            </a:pPr>
            <a:endParaRPr lang="de-DE" sz="1800" b="1" dirty="0" smtClean="0"/>
          </a:p>
          <a:p>
            <a:pPr marL="0" indent="0">
              <a:buNone/>
            </a:pPr>
            <a:r>
              <a:rPr lang="de-DE" sz="1800" dirty="0" smtClean="0"/>
              <a:t>(</a:t>
            </a:r>
            <a:r>
              <a:rPr lang="de-DE" sz="1800" dirty="0" smtClean="0">
                <a:hlinkClick r:id="rId2"/>
              </a:rPr>
              <a:t>http</a:t>
            </a:r>
            <a:r>
              <a:rPr lang="de-DE" sz="1800" dirty="0">
                <a:hlinkClick r:id="rId2"/>
              </a:rPr>
              <a:t>://</a:t>
            </a:r>
            <a:r>
              <a:rPr lang="de-DE" sz="1800" dirty="0" smtClean="0">
                <a:hlinkClick r:id="rId2"/>
              </a:rPr>
              <a:t>www.stern.de/panorama/stern-crime/14-jaehrige-intensivstraftaeter-letzter-warnschuss-u-haft-3116910.html</a:t>
            </a:r>
            <a:r>
              <a:rPr lang="de-DE" sz="1800" dirty="0" smtClean="0"/>
              <a:t>, 24.01.2013</a:t>
            </a:r>
            <a:r>
              <a:rPr lang="de-DE" sz="1800" dirty="0"/>
              <a:t>)</a:t>
            </a:r>
          </a:p>
          <a:p>
            <a:pPr marL="0" indent="0">
              <a:buNone/>
            </a:pPr>
            <a:endParaRPr lang="de-DE" sz="1800" dirty="0" smtClean="0"/>
          </a:p>
          <a:p>
            <a:pPr marL="0" indent="0">
              <a:buNone/>
            </a:pPr>
            <a:r>
              <a:rPr lang="de-DE" sz="1800" dirty="0" smtClean="0"/>
              <a:t>(</a:t>
            </a:r>
            <a:r>
              <a:rPr lang="de-DE" sz="1800" dirty="0">
                <a:hlinkClick r:id="rId3"/>
              </a:rPr>
              <a:t>http://www.ard.de/home/kultur/Wie_werden_Kinder_zu_Verbrechern_/</a:t>
            </a:r>
            <a:r>
              <a:rPr lang="de-DE" sz="1800" dirty="0" smtClean="0">
                <a:hlinkClick r:id="rId3"/>
              </a:rPr>
              <a:t>897058/index.html</a:t>
            </a:r>
            <a:r>
              <a:rPr lang="de-DE" sz="1800" dirty="0" smtClean="0"/>
              <a:t>, 26.10.2012)</a:t>
            </a:r>
          </a:p>
          <a:p>
            <a:pPr marL="0" indent="0">
              <a:buNone/>
            </a:pPr>
            <a:endParaRPr lang="de-DE" sz="1800" dirty="0"/>
          </a:p>
          <a:p>
            <a:pPr marL="0" indent="0">
              <a:buNone/>
            </a:pPr>
            <a:r>
              <a:rPr lang="de-DE" sz="1800" dirty="0"/>
              <a:t>(</a:t>
            </a:r>
            <a:r>
              <a:rPr lang="de-DE" sz="1800" dirty="0">
                <a:hlinkClick r:id="rId4"/>
              </a:rPr>
              <a:t>http://</a:t>
            </a:r>
            <a:r>
              <a:rPr lang="de-DE" sz="1800" dirty="0" smtClean="0">
                <a:hlinkClick r:id="rId4"/>
              </a:rPr>
              <a:t>www.bmi.bund.de/DE/Themen/Sicherheit/Kriminalitaetsbekaempfung/Jugendkriminalitaet/jugendkriminalitaet_node.html</a:t>
            </a:r>
            <a:r>
              <a:rPr lang="de-DE" sz="1800" dirty="0" smtClean="0"/>
              <a:t>)</a:t>
            </a:r>
            <a:endParaRPr lang="de-DE" sz="1800" dirty="0"/>
          </a:p>
          <a:p>
            <a:pPr marL="0" indent="0">
              <a:buNone/>
            </a:pPr>
            <a:endParaRPr lang="de-DE" sz="1800" dirty="0"/>
          </a:p>
        </p:txBody>
      </p:sp>
    </p:spTree>
    <p:extLst>
      <p:ext uri="{BB962C8B-B14F-4D97-AF65-F5344CB8AC3E}">
        <p14:creationId xmlns:p14="http://schemas.microsoft.com/office/powerpoint/2010/main" val="3890663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b="1" dirty="0">
                <a:latin typeface="Arial" panose="020B0604020202020204" pitchFamily="34" charset="0"/>
                <a:cs typeface="Arial" panose="020B0604020202020204" pitchFamily="34" charset="0"/>
              </a:rPr>
              <a:t>Warum werden Jugendliche rechtlich anders </a:t>
            </a:r>
            <a:r>
              <a:rPr lang="de-DE" sz="2400" b="1" dirty="0" smtClean="0">
                <a:latin typeface="Arial" panose="020B0604020202020204" pitchFamily="34" charset="0"/>
                <a:cs typeface="Arial" panose="020B0604020202020204" pitchFamily="34" charset="0"/>
              </a:rPr>
              <a:t>behandelt als Erwachsene? Ziele</a:t>
            </a: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endParaRPr lang="de-DE" b="1" dirty="0" smtClean="0"/>
          </a:p>
          <a:p>
            <a:pPr marL="0" indent="0">
              <a:buNone/>
            </a:pPr>
            <a:r>
              <a:rPr lang="de-DE" b="1" dirty="0" smtClean="0">
                <a:solidFill>
                  <a:schemeClr val="accent1">
                    <a:lumMod val="75000"/>
                  </a:schemeClr>
                </a:solidFill>
              </a:rPr>
              <a:t>Inhaltsbezogene Kompetenzen</a:t>
            </a:r>
            <a:endParaRPr lang="de-DE" b="1" dirty="0">
              <a:solidFill>
                <a:schemeClr val="accent1">
                  <a:lumMod val="75000"/>
                </a:schemeClr>
              </a:solidFill>
            </a:endParaRPr>
          </a:p>
          <a:p>
            <a:pPr marL="0" indent="0">
              <a:buNone/>
            </a:pPr>
            <a:r>
              <a:rPr lang="de-DE" dirty="0" smtClean="0">
                <a:solidFill>
                  <a:schemeClr val="accent1">
                    <a:lumMod val="75000"/>
                  </a:schemeClr>
                </a:solidFill>
              </a:rPr>
              <a:t>die </a:t>
            </a:r>
            <a:r>
              <a:rPr lang="de-DE" dirty="0">
                <a:solidFill>
                  <a:schemeClr val="accent1">
                    <a:lumMod val="75000"/>
                  </a:schemeClr>
                </a:solidFill>
              </a:rPr>
              <a:t>besondere Rechtsstellung von Kindern und Jugendlichen </a:t>
            </a:r>
            <a:r>
              <a:rPr lang="de-DE" dirty="0" err="1">
                <a:solidFill>
                  <a:schemeClr val="accent1">
                    <a:lumMod val="75000"/>
                  </a:schemeClr>
                </a:solidFill>
              </a:rPr>
              <a:t>erklären</a:t>
            </a:r>
            <a:r>
              <a:rPr lang="de-DE" dirty="0">
                <a:solidFill>
                  <a:schemeClr val="accent1">
                    <a:lumMod val="75000"/>
                  </a:schemeClr>
                </a:solidFill>
              </a:rPr>
              <a:t> (</a:t>
            </a:r>
            <a:r>
              <a:rPr lang="de-DE" dirty="0" err="1">
                <a:solidFill>
                  <a:schemeClr val="accent1">
                    <a:lumMod val="75000"/>
                  </a:schemeClr>
                </a:solidFill>
              </a:rPr>
              <a:t>Deliktfähigkeit</a:t>
            </a:r>
            <a:r>
              <a:rPr lang="de-DE" dirty="0">
                <a:solidFill>
                  <a:schemeClr val="accent1">
                    <a:lumMod val="75000"/>
                  </a:schemeClr>
                </a:solidFill>
              </a:rPr>
              <a:t>, </a:t>
            </a:r>
            <a:r>
              <a:rPr lang="de-DE" dirty="0" err="1">
                <a:solidFill>
                  <a:schemeClr val="accent1">
                    <a:lumMod val="75000"/>
                  </a:schemeClr>
                </a:solidFill>
              </a:rPr>
              <a:t>Strafmündigkeit</a:t>
            </a:r>
            <a:r>
              <a:rPr lang="de-DE" dirty="0">
                <a:solidFill>
                  <a:schemeClr val="accent1">
                    <a:lumMod val="75000"/>
                  </a:schemeClr>
                </a:solidFill>
              </a:rPr>
              <a:t>, Jugendschutz nach dem </a:t>
            </a:r>
            <a:r>
              <a:rPr lang="de-DE" dirty="0" err="1">
                <a:solidFill>
                  <a:schemeClr val="accent1">
                    <a:lumMod val="75000"/>
                  </a:schemeClr>
                </a:solidFill>
              </a:rPr>
              <a:t>JuSchG</a:t>
            </a:r>
            <a:r>
              <a:rPr lang="de-DE" dirty="0">
                <a:solidFill>
                  <a:schemeClr val="accent1">
                    <a:lumMod val="75000"/>
                  </a:schemeClr>
                </a:solidFill>
              </a:rPr>
              <a:t>) </a:t>
            </a:r>
          </a:p>
          <a:p>
            <a:pPr marL="0" indent="0">
              <a:buNone/>
            </a:pPr>
            <a:endParaRPr lang="de-DE" dirty="0">
              <a:solidFill>
                <a:schemeClr val="accent1">
                  <a:lumMod val="75000"/>
                </a:schemeClr>
              </a:solidFill>
            </a:endParaRPr>
          </a:p>
          <a:p>
            <a:pPr marL="0" indent="0">
              <a:buNone/>
            </a:pPr>
            <a:r>
              <a:rPr lang="de-DE" b="1" dirty="0">
                <a:solidFill>
                  <a:schemeClr val="accent1">
                    <a:lumMod val="75000"/>
                  </a:schemeClr>
                </a:solidFill>
              </a:rPr>
              <a:t>Bezug zu den Basiskonzepten</a:t>
            </a:r>
          </a:p>
          <a:p>
            <a:pPr marL="0" indent="0">
              <a:buNone/>
            </a:pPr>
            <a:r>
              <a:rPr lang="de-DE" dirty="0">
                <a:solidFill>
                  <a:schemeClr val="accent1">
                    <a:lumMod val="75000"/>
                  </a:schemeClr>
                </a:solidFill>
              </a:rPr>
              <a:t>Wie schützt der Staat Jugendliche in der Öffentlichkeit? (Privatheit und Öffentlichkeit)</a:t>
            </a:r>
          </a:p>
          <a:p>
            <a:pPr marL="0" indent="0">
              <a:buNone/>
            </a:pPr>
            <a:endParaRPr lang="de-DE" dirty="0"/>
          </a:p>
        </p:txBody>
      </p:sp>
    </p:spTree>
    <p:extLst>
      <p:ext uri="{BB962C8B-B14F-4D97-AF65-F5344CB8AC3E}">
        <p14:creationId xmlns:p14="http://schemas.microsoft.com/office/powerpoint/2010/main" val="1990870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b="1" dirty="0">
                <a:latin typeface="Arial" panose="020B0604020202020204" pitchFamily="34" charset="0"/>
                <a:cs typeface="Arial" panose="020B0604020202020204" pitchFamily="34" charset="0"/>
              </a:rPr>
              <a:t>Warum werden Jugendliche rechtlich anders </a:t>
            </a:r>
            <a:r>
              <a:rPr lang="de-DE" sz="2400" b="1" dirty="0" smtClean="0">
                <a:latin typeface="Arial" panose="020B0604020202020204" pitchFamily="34" charset="0"/>
                <a:cs typeface="Arial" panose="020B0604020202020204" pitchFamily="34" charset="0"/>
              </a:rPr>
              <a:t>behandelt als Erwachsene? Ziele </a:t>
            </a: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endParaRPr lang="de-DE" b="1" dirty="0" smtClean="0"/>
          </a:p>
          <a:p>
            <a:pPr marL="0" indent="0">
              <a:buNone/>
            </a:pPr>
            <a:r>
              <a:rPr lang="de-DE" b="1" dirty="0" smtClean="0">
                <a:solidFill>
                  <a:schemeClr val="accent1">
                    <a:lumMod val="75000"/>
                  </a:schemeClr>
                </a:solidFill>
              </a:rPr>
              <a:t>Prozessbezogene Kompetenzen</a:t>
            </a:r>
            <a:endParaRPr lang="de-DE" b="1" dirty="0">
              <a:solidFill>
                <a:schemeClr val="accent1">
                  <a:lumMod val="75000"/>
                </a:schemeClr>
              </a:solidFill>
            </a:endParaRPr>
          </a:p>
          <a:p>
            <a:pPr marL="0" indent="0">
              <a:buNone/>
            </a:pPr>
            <a:r>
              <a:rPr lang="de-DE" b="1" dirty="0" smtClean="0">
                <a:solidFill>
                  <a:schemeClr val="accent1">
                    <a:lumMod val="75000"/>
                  </a:schemeClr>
                </a:solidFill>
              </a:rPr>
              <a:t>Methodenkompetenz </a:t>
            </a:r>
          </a:p>
          <a:p>
            <a:pPr marL="0" indent="0">
              <a:buNone/>
            </a:pPr>
            <a:r>
              <a:rPr lang="de-DE" dirty="0" smtClean="0">
                <a:solidFill>
                  <a:schemeClr val="accent1">
                    <a:lumMod val="75000"/>
                  </a:schemeClr>
                </a:solidFill>
              </a:rPr>
              <a:t>Informationen </a:t>
            </a:r>
            <a:r>
              <a:rPr lang="de-DE" dirty="0">
                <a:solidFill>
                  <a:schemeClr val="accent1">
                    <a:lumMod val="75000"/>
                  </a:schemeClr>
                </a:solidFill>
              </a:rPr>
              <a:t>aus Rechtstexten entnehmen (zum Beispiel Allgemeine </a:t>
            </a:r>
            <a:r>
              <a:rPr lang="de-DE" dirty="0" err="1">
                <a:solidFill>
                  <a:schemeClr val="accent1">
                    <a:lumMod val="75000"/>
                  </a:schemeClr>
                </a:solidFill>
              </a:rPr>
              <a:t>Erklärung</a:t>
            </a:r>
            <a:r>
              <a:rPr lang="de-DE" dirty="0">
                <a:solidFill>
                  <a:schemeClr val="accent1">
                    <a:lumMod val="75000"/>
                  </a:schemeClr>
                </a:solidFill>
              </a:rPr>
              <a:t> der Menschenrechte, UN-Charta, UN-Kinderrechtskonvention, Grundgesetz, Jugendschutzgesetz, Schulgesetz, SMV-Verordnung)</a:t>
            </a:r>
          </a:p>
          <a:p>
            <a:pPr marL="0" indent="0">
              <a:buNone/>
            </a:pPr>
            <a:endParaRPr lang="de-DE" dirty="0"/>
          </a:p>
        </p:txBody>
      </p:sp>
    </p:spTree>
    <p:extLst>
      <p:ext uri="{BB962C8B-B14F-4D97-AF65-F5344CB8AC3E}">
        <p14:creationId xmlns:p14="http://schemas.microsoft.com/office/powerpoint/2010/main" val="7799867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b="1" dirty="0">
                <a:latin typeface="Arial" panose="020B0604020202020204" pitchFamily="34" charset="0"/>
                <a:cs typeface="Arial" panose="020B0604020202020204" pitchFamily="34" charset="0"/>
              </a:rPr>
              <a:t>Warum werden Jugendliche rechtlich anders </a:t>
            </a:r>
            <a:r>
              <a:rPr lang="de-DE" sz="2400" b="1" dirty="0" smtClean="0">
                <a:latin typeface="Arial" panose="020B0604020202020204" pitchFamily="34" charset="0"/>
                <a:cs typeface="Arial" panose="020B0604020202020204" pitchFamily="34" charset="0"/>
              </a:rPr>
              <a:t>behandelt als Erwachsene? Konkretisierung</a:t>
            </a:r>
            <a:r>
              <a:rPr lang="de-DE" sz="2400" b="1" dirty="0">
                <a:latin typeface="Arial" panose="020B0604020202020204" pitchFamily="34" charset="0"/>
                <a:cs typeface="Arial" panose="020B0604020202020204" pitchFamily="34" charset="0"/>
              </a:rPr>
              <a:t>, Vorgehen im Unterricht</a:t>
            </a:r>
            <a:br>
              <a:rPr lang="de-DE" sz="2400" b="1" dirty="0">
                <a:latin typeface="Arial" panose="020B0604020202020204" pitchFamily="34" charset="0"/>
                <a:cs typeface="Arial" panose="020B0604020202020204" pitchFamily="34" charset="0"/>
              </a:rPr>
            </a:b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fontScale="92500" lnSpcReduction="10000"/>
          </a:bodyPr>
          <a:lstStyle/>
          <a:p>
            <a:pPr marL="0" indent="0">
              <a:buNone/>
            </a:pPr>
            <a:r>
              <a:rPr lang="de-DE" b="1" dirty="0" smtClean="0">
                <a:solidFill>
                  <a:schemeClr val="accent1">
                    <a:lumMod val="75000"/>
                  </a:schemeClr>
                </a:solidFill>
              </a:rPr>
              <a:t>Einstieg</a:t>
            </a:r>
            <a:endParaRPr lang="de-DE" b="1" dirty="0">
              <a:solidFill>
                <a:schemeClr val="accent1">
                  <a:lumMod val="75000"/>
                </a:schemeClr>
              </a:solidFill>
            </a:endParaRPr>
          </a:p>
          <a:p>
            <a:pPr marL="0" indent="0">
              <a:buNone/>
            </a:pPr>
            <a:r>
              <a:rPr lang="de-DE" dirty="0">
                <a:solidFill>
                  <a:schemeClr val="accent1">
                    <a:lumMod val="75000"/>
                  </a:schemeClr>
                </a:solidFill>
              </a:rPr>
              <a:t>Wie fit bist du beim Thema Jugendschutz? (Selbsttest-Fragen zu Fallbeispielen im </a:t>
            </a:r>
            <a:r>
              <a:rPr lang="de-DE" dirty="0" smtClean="0">
                <a:solidFill>
                  <a:schemeClr val="accent1">
                    <a:lumMod val="75000"/>
                  </a:schemeClr>
                </a:solidFill>
              </a:rPr>
              <a:t>Internet)</a:t>
            </a:r>
            <a:endParaRPr lang="de-DE" dirty="0">
              <a:solidFill>
                <a:schemeClr val="accent1">
                  <a:lumMod val="75000"/>
                </a:schemeClr>
              </a:solidFill>
            </a:endParaRPr>
          </a:p>
          <a:p>
            <a:pPr marL="0" indent="0">
              <a:buNone/>
            </a:pPr>
            <a:endParaRPr lang="de-DE" dirty="0">
              <a:solidFill>
                <a:schemeClr val="accent1">
                  <a:lumMod val="75000"/>
                </a:schemeClr>
              </a:solidFill>
            </a:endParaRPr>
          </a:p>
          <a:p>
            <a:pPr marL="0" indent="0">
              <a:buNone/>
            </a:pPr>
            <a:r>
              <a:rPr lang="de-DE" b="1" dirty="0">
                <a:solidFill>
                  <a:schemeClr val="accent1">
                    <a:lumMod val="75000"/>
                  </a:schemeClr>
                </a:solidFill>
              </a:rPr>
              <a:t>Erarbeitung</a:t>
            </a:r>
          </a:p>
          <a:p>
            <a:pPr marL="0" indent="0">
              <a:buNone/>
            </a:pPr>
            <a:r>
              <a:rPr lang="de-DE" dirty="0">
                <a:solidFill>
                  <a:schemeClr val="accent1">
                    <a:lumMod val="75000"/>
                  </a:schemeClr>
                </a:solidFill>
              </a:rPr>
              <a:t>Rechtliche Stellung von Kindern und Jugendlichen (Zeitstrahl)</a:t>
            </a:r>
          </a:p>
          <a:p>
            <a:pPr marL="0" indent="0">
              <a:buNone/>
            </a:pPr>
            <a:endParaRPr lang="de-DE" dirty="0">
              <a:solidFill>
                <a:schemeClr val="accent1">
                  <a:lumMod val="75000"/>
                </a:schemeClr>
              </a:solidFill>
            </a:endParaRPr>
          </a:p>
          <a:p>
            <a:pPr marL="0" indent="0">
              <a:buNone/>
            </a:pPr>
            <a:r>
              <a:rPr lang="de-DE" b="1" dirty="0" smtClean="0">
                <a:solidFill>
                  <a:schemeClr val="accent1">
                    <a:lumMod val="75000"/>
                  </a:schemeClr>
                </a:solidFill>
              </a:rPr>
              <a:t>Vertiefung/Urteilsbildung</a:t>
            </a:r>
            <a:endParaRPr lang="de-DE" b="1" dirty="0">
              <a:solidFill>
                <a:schemeClr val="accent1">
                  <a:lumMod val="75000"/>
                </a:schemeClr>
              </a:solidFill>
            </a:endParaRPr>
          </a:p>
          <a:p>
            <a:pPr marL="0" indent="0">
              <a:buNone/>
            </a:pPr>
            <a:r>
              <a:rPr lang="de-DE" dirty="0">
                <a:solidFill>
                  <a:schemeClr val="accent1">
                    <a:lumMod val="75000"/>
                  </a:schemeClr>
                </a:solidFill>
              </a:rPr>
              <a:t>Sollen Jugendliche rechtlich anders behandelt werden als Erwachsene? (Rückbezug zum Thema Jugendkriminalität)</a:t>
            </a:r>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1666286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b="1" dirty="0">
                <a:latin typeface="Arial" panose="020B0604020202020204" pitchFamily="34" charset="0"/>
                <a:cs typeface="Arial" panose="020B0604020202020204" pitchFamily="34" charset="0"/>
              </a:rPr>
              <a:t>Warum werden Jugendliche rechtlich anders </a:t>
            </a:r>
            <a:r>
              <a:rPr lang="de-DE" sz="2400" b="1" dirty="0" smtClean="0">
                <a:latin typeface="Arial" panose="020B0604020202020204" pitchFamily="34" charset="0"/>
                <a:cs typeface="Arial" panose="020B0604020202020204" pitchFamily="34" charset="0"/>
              </a:rPr>
              <a:t>behandelt als Erwachsene? Hinweise</a:t>
            </a: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905836"/>
            <a:ext cx="10515600" cy="4351338"/>
          </a:xfrm>
        </p:spPr>
        <p:txBody>
          <a:bodyPr>
            <a:normAutofit lnSpcReduction="10000"/>
          </a:bodyPr>
          <a:lstStyle/>
          <a:p>
            <a:pPr marL="0" indent="0">
              <a:buNone/>
            </a:pPr>
            <a:endParaRPr lang="de-DE" dirty="0" smtClean="0">
              <a:solidFill>
                <a:schemeClr val="accent1">
                  <a:lumMod val="75000"/>
                </a:schemeClr>
              </a:solidFill>
            </a:endParaRPr>
          </a:p>
          <a:p>
            <a:pPr marL="0" indent="0">
              <a:buNone/>
            </a:pPr>
            <a:r>
              <a:rPr lang="de-DE" b="1" dirty="0" smtClean="0">
                <a:solidFill>
                  <a:schemeClr val="accent1">
                    <a:lumMod val="75000"/>
                  </a:schemeClr>
                </a:solidFill>
              </a:rPr>
              <a:t>(P) Mit </a:t>
            </a:r>
            <a:r>
              <a:rPr lang="de-DE" b="1" dirty="0">
                <a:solidFill>
                  <a:schemeClr val="accent1">
                    <a:lumMod val="75000"/>
                  </a:schemeClr>
                </a:solidFill>
              </a:rPr>
              <a:t>Rechtstexten </a:t>
            </a:r>
            <a:r>
              <a:rPr lang="de-DE" b="1" dirty="0" smtClean="0">
                <a:solidFill>
                  <a:schemeClr val="accent1">
                    <a:lumMod val="75000"/>
                  </a:schemeClr>
                </a:solidFill>
              </a:rPr>
              <a:t>arbeiten: </a:t>
            </a:r>
            <a:r>
              <a:rPr lang="de-DE" dirty="0">
                <a:solidFill>
                  <a:schemeClr val="accent1">
                    <a:lumMod val="75000"/>
                  </a:schemeClr>
                </a:solidFill>
              </a:rPr>
              <a:t>Jugendschutzgesetz, Jugendgerichtsgesetz, Bürgerliches Gesetzbuch</a:t>
            </a:r>
          </a:p>
          <a:p>
            <a:pPr marL="0" indent="0">
              <a:buNone/>
            </a:pPr>
            <a:endParaRPr lang="de-DE" dirty="0">
              <a:solidFill>
                <a:schemeClr val="accent1">
                  <a:lumMod val="75000"/>
                </a:schemeClr>
              </a:solidFill>
            </a:endParaRPr>
          </a:p>
          <a:p>
            <a:pPr marL="0" indent="0">
              <a:buNone/>
            </a:pPr>
            <a:r>
              <a:rPr lang="de-DE" b="1" dirty="0">
                <a:solidFill>
                  <a:schemeClr val="accent1">
                    <a:lumMod val="75000"/>
                  </a:schemeClr>
                </a:solidFill>
              </a:rPr>
              <a:t>Zusätzliche Hinweise</a:t>
            </a:r>
          </a:p>
          <a:p>
            <a:pPr marL="0" indent="0">
              <a:buNone/>
            </a:pPr>
            <a:r>
              <a:rPr lang="de-DE" dirty="0" smtClean="0">
                <a:solidFill>
                  <a:schemeClr val="accent1">
                    <a:lumMod val="75000"/>
                  </a:schemeClr>
                </a:solidFill>
              </a:rPr>
              <a:t>Selbsttest-Fragen </a:t>
            </a:r>
            <a:r>
              <a:rPr lang="de-DE" dirty="0">
                <a:solidFill>
                  <a:schemeClr val="accent1">
                    <a:lumMod val="75000"/>
                  </a:schemeClr>
                </a:solidFill>
              </a:rPr>
              <a:t>zum Thema Jugendschutz mit Auswertung unter http://jugendschutztrainer.polizei-beratung.de/ (zuletzt geprüft am 27.02.2016) </a:t>
            </a:r>
          </a:p>
          <a:p>
            <a:pPr marL="0" indent="0">
              <a:buNone/>
            </a:pPr>
            <a:r>
              <a:rPr lang="de-DE" dirty="0">
                <a:solidFill>
                  <a:schemeClr val="accent1">
                    <a:lumMod val="75000"/>
                  </a:schemeClr>
                </a:solidFill>
              </a:rPr>
              <a:t>sowie http://www.jugendschutz-aktiv.de/de/informationen-fuer-eltern-und-erziehende/selbsttest.html [zuletzt geprüft am 27.02.2016) </a:t>
            </a:r>
          </a:p>
          <a:p>
            <a:pPr marL="0" indent="0">
              <a:buNone/>
            </a:pPr>
            <a:endParaRPr lang="de-DE" dirty="0"/>
          </a:p>
        </p:txBody>
      </p:sp>
    </p:spTree>
    <p:extLst>
      <p:ext uri="{BB962C8B-B14F-4D97-AF65-F5344CB8AC3E}">
        <p14:creationId xmlns:p14="http://schemas.microsoft.com/office/powerpoint/2010/main" val="6203944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smtClean="0">
                <a:solidFill>
                  <a:prstClr val="black"/>
                </a:solidFill>
                <a:latin typeface="Arial" panose="020B0604020202020204" pitchFamily="34" charset="0"/>
                <a:cs typeface="Arial" panose="020B0604020202020204" pitchFamily="34" charset="0"/>
              </a:rPr>
              <a:t>Warum werden </a:t>
            </a:r>
            <a:r>
              <a:rPr lang="de-DE" sz="2400" b="1" dirty="0">
                <a:solidFill>
                  <a:prstClr val="black"/>
                </a:solidFill>
                <a:latin typeface="Arial" panose="020B0604020202020204" pitchFamily="34" charset="0"/>
                <a:cs typeface="Arial" panose="020B0604020202020204" pitchFamily="34" charset="0"/>
              </a:rPr>
              <a:t>Jugendliche rechtlich anders </a:t>
            </a:r>
            <a:r>
              <a:rPr lang="de-DE" sz="2400" b="1" dirty="0" smtClean="0">
                <a:solidFill>
                  <a:prstClr val="black"/>
                </a:solidFill>
                <a:latin typeface="Arial" panose="020B0604020202020204" pitchFamily="34" charset="0"/>
                <a:cs typeface="Arial" panose="020B0604020202020204" pitchFamily="34" charset="0"/>
              </a:rPr>
              <a:t>behandelt als Erwachsene? </a:t>
            </a:r>
            <a:r>
              <a:rPr lang="de-DE" sz="2400" b="1" dirty="0">
                <a:solidFill>
                  <a:prstClr val="black"/>
                </a:solidFill>
                <a:latin typeface="Arial" panose="020B0604020202020204" pitchFamily="34" charset="0"/>
                <a:cs typeface="Arial" panose="020B0604020202020204" pitchFamily="34" charset="0"/>
              </a:rPr>
              <a:t>Hinweise</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b="1" dirty="0" smtClean="0"/>
              <a:t>(F) Verweise </a:t>
            </a:r>
            <a:r>
              <a:rPr lang="de-DE" b="1" dirty="0"/>
              <a:t>auf inhaltsbezogene Kompetenzen</a:t>
            </a:r>
          </a:p>
          <a:p>
            <a:pPr marL="0" indent="0">
              <a:buNone/>
            </a:pPr>
            <a:r>
              <a:rPr lang="de-DE" b="1" dirty="0"/>
              <a:t>in anderen </a:t>
            </a:r>
            <a:r>
              <a:rPr lang="de-DE" b="1" dirty="0" smtClean="0"/>
              <a:t>Fächern:</a:t>
            </a:r>
            <a:endParaRPr lang="de-DE" b="1" dirty="0"/>
          </a:p>
          <a:p>
            <a:pPr marL="0" indent="0">
              <a:buNone/>
            </a:pPr>
            <a:r>
              <a:rPr lang="de-DE" dirty="0" smtClean="0"/>
              <a:t>WBS </a:t>
            </a:r>
            <a:r>
              <a:rPr lang="de-DE" dirty="0"/>
              <a:t>3.1.1 Verbraucher: (5) Ursachen für Überschuldung sowie deren Folgen erläutern und die Wirkung staatlicher Schutzvorschrift... </a:t>
            </a:r>
            <a:endParaRPr lang="de-DE" dirty="0" smtClean="0"/>
          </a:p>
          <a:p>
            <a:pPr marL="0" indent="0">
              <a:buNone/>
            </a:pPr>
            <a:r>
              <a:rPr lang="de-DE" dirty="0" smtClean="0"/>
              <a:t>WBS </a:t>
            </a:r>
            <a:r>
              <a:rPr lang="de-DE" dirty="0"/>
              <a:t>3.1.2.2 Arbeitnehmer: (3) die Ausgestaltung von Arbeitsverhältnissen (zum Beispiel Arbeitsgesetze, Arbeitsorganisation) </a:t>
            </a:r>
            <a:r>
              <a:rPr lang="de-DE" dirty="0" err="1"/>
              <a:t>analys</a:t>
            </a:r>
            <a:r>
              <a:rPr lang="de-DE" dirty="0"/>
              <a:t>... </a:t>
            </a:r>
            <a:endParaRPr lang="de-DE" dirty="0" smtClean="0"/>
          </a:p>
          <a:p>
            <a:pPr marL="0" indent="0">
              <a:buNone/>
            </a:pPr>
            <a:r>
              <a:rPr lang="de-DE" dirty="0" smtClean="0"/>
              <a:t>WBS </a:t>
            </a:r>
            <a:r>
              <a:rPr lang="de-DE" dirty="0"/>
              <a:t>3.1.1 Verbraucher: (2) die Bedingungen (unter anderem Geschäftsfähigkeit, Willenserklärung) für das Zustandekommen eines Ka... </a:t>
            </a:r>
          </a:p>
        </p:txBody>
      </p:sp>
    </p:spTree>
    <p:extLst>
      <p:ext uri="{BB962C8B-B14F-4D97-AF65-F5344CB8AC3E}">
        <p14:creationId xmlns:p14="http://schemas.microsoft.com/office/powerpoint/2010/main" val="19535603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Warum werden Jugendliche rechtlich anders </a:t>
            </a:r>
            <a:r>
              <a:rPr lang="de-DE" sz="2400" b="1" dirty="0" smtClean="0">
                <a:solidFill>
                  <a:prstClr val="black"/>
                </a:solidFill>
                <a:latin typeface="Arial" panose="020B0604020202020204" pitchFamily="34" charset="0"/>
                <a:cs typeface="Arial" panose="020B0604020202020204" pitchFamily="34" charset="0"/>
              </a:rPr>
              <a:t>behandelt als Erwachsene? Individualisierte Lernangebote zum Einstieg, Bezug zu WBS</a:t>
            </a:r>
            <a:endParaRPr lang="de-DE" dirty="0"/>
          </a:p>
        </p:txBody>
      </p:sp>
      <p:sp>
        <p:nvSpPr>
          <p:cNvPr id="5" name="Inhaltsplatzhalter 4"/>
          <p:cNvSpPr>
            <a:spLocks noGrp="1"/>
          </p:cNvSpPr>
          <p:nvPr>
            <p:ph idx="1"/>
          </p:nvPr>
        </p:nvSpPr>
        <p:spPr/>
        <p:txBody>
          <a:bodyPr>
            <a:normAutofit/>
          </a:bodyPr>
          <a:lstStyle/>
          <a:p>
            <a:pPr marL="0" indent="0">
              <a:buNone/>
            </a:pPr>
            <a:endParaRPr lang="de-DE" sz="1000" dirty="0" smtClean="0"/>
          </a:p>
          <a:p>
            <a:pPr marL="0" indent="0">
              <a:buNone/>
            </a:pPr>
            <a:endParaRPr lang="de-DE" sz="1000" dirty="0"/>
          </a:p>
          <a:p>
            <a:pPr marL="0" indent="0">
              <a:buNone/>
            </a:pPr>
            <a:endParaRPr lang="de-DE" sz="1000" dirty="0" smtClean="0"/>
          </a:p>
          <a:p>
            <a:pPr marL="0" indent="0">
              <a:buNone/>
            </a:pPr>
            <a:r>
              <a:rPr lang="de-DE" sz="1800" dirty="0" smtClean="0"/>
              <a:t>Trainingseinheit zum Thema Jugendschutz:</a:t>
            </a:r>
            <a:endParaRPr lang="de-DE" sz="1800" dirty="0"/>
          </a:p>
          <a:p>
            <a:pPr marL="0" indent="0">
              <a:buNone/>
            </a:pPr>
            <a:endParaRPr lang="de-DE" sz="1800" dirty="0"/>
          </a:p>
          <a:p>
            <a:pPr marL="0" indent="0">
              <a:buNone/>
            </a:pPr>
            <a:r>
              <a:rPr lang="de-DE" sz="1800" dirty="0">
                <a:hlinkClick r:id="rId2"/>
              </a:rPr>
              <a:t>http://</a:t>
            </a:r>
            <a:r>
              <a:rPr lang="de-DE" sz="1800" dirty="0" smtClean="0">
                <a:hlinkClick r:id="rId2"/>
              </a:rPr>
              <a:t>jugendschutztrainer.polizei-beratung.de/02startbereit.htm</a:t>
            </a:r>
            <a:endParaRPr lang="de-DE" sz="1800" dirty="0" smtClean="0"/>
          </a:p>
          <a:p>
            <a:pPr marL="0" indent="0">
              <a:buNone/>
            </a:pPr>
            <a:endParaRPr lang="de-DE" dirty="0"/>
          </a:p>
        </p:txBody>
      </p:sp>
    </p:spTree>
    <p:extLst>
      <p:ext uri="{BB962C8B-B14F-4D97-AF65-F5344CB8AC3E}">
        <p14:creationId xmlns:p14="http://schemas.microsoft.com/office/powerpoint/2010/main" val="28022853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Warum werden Jugendliche rechtlich anders </a:t>
            </a:r>
            <a:r>
              <a:rPr lang="de-DE" sz="2400" b="1" dirty="0" smtClean="0">
                <a:solidFill>
                  <a:prstClr val="black"/>
                </a:solidFill>
                <a:latin typeface="Arial" panose="020B0604020202020204" pitchFamily="34" charset="0"/>
                <a:cs typeface="Arial" panose="020B0604020202020204" pitchFamily="34" charset="0"/>
              </a:rPr>
              <a:t>behandelt als Erwachsene? Individualisierte Lernangebote zur Erarbeitung, Bezug zu WBS</a:t>
            </a:r>
            <a:endParaRPr lang="de-DE" dirty="0"/>
          </a:p>
        </p:txBody>
      </p:sp>
      <p:sp>
        <p:nvSpPr>
          <p:cNvPr id="3" name="Inhaltsplatzhalter 2"/>
          <p:cNvSpPr>
            <a:spLocks noGrp="1"/>
          </p:cNvSpPr>
          <p:nvPr>
            <p:ph idx="1"/>
          </p:nvPr>
        </p:nvSpPr>
        <p:spPr/>
        <p:txBody>
          <a:bodyPr>
            <a:normAutofit/>
          </a:bodyPr>
          <a:lstStyle/>
          <a:p>
            <a:pPr marL="0" indent="0">
              <a:buNone/>
            </a:pPr>
            <a:endParaRPr lang="de-DE" sz="2400" dirty="0" smtClean="0"/>
          </a:p>
          <a:p>
            <a:pPr marL="0" indent="0">
              <a:buNone/>
            </a:pPr>
            <a:endParaRPr lang="de-DE" sz="1800" b="1" dirty="0" smtClean="0"/>
          </a:p>
          <a:p>
            <a:pPr marL="0" indent="0">
              <a:buNone/>
            </a:pPr>
            <a:r>
              <a:rPr lang="de-DE" sz="1800" dirty="0" smtClean="0"/>
              <a:t>Erklärung von Rechten und Pflichten in verschiedenen Altersstufen: Endlich 14, 16, 18!</a:t>
            </a:r>
            <a:endParaRPr lang="de-DE" sz="1800" dirty="0"/>
          </a:p>
          <a:p>
            <a:pPr marL="0" indent="0">
              <a:buNone/>
            </a:pPr>
            <a:endParaRPr lang="de-DE" sz="1800" dirty="0">
              <a:hlinkClick r:id="rId2"/>
            </a:endParaRPr>
          </a:p>
          <a:p>
            <a:pPr marL="0" indent="0">
              <a:buNone/>
            </a:pPr>
            <a:r>
              <a:rPr lang="de-DE" sz="1800" dirty="0" smtClean="0">
                <a:hlinkClick r:id="rId2"/>
              </a:rPr>
              <a:t>http</a:t>
            </a:r>
            <a:r>
              <a:rPr lang="de-DE" sz="1800" u="sng" dirty="0">
                <a:hlinkClick r:id="rId2"/>
              </a:rPr>
              <a:t>://</a:t>
            </a:r>
            <a:r>
              <a:rPr lang="de-DE" sz="1800" dirty="0" smtClean="0">
                <a:hlinkClick r:id="rId2"/>
              </a:rPr>
              <a:t>amt24.sachsen.de/ZFinder/lebenslagen.do?action=showdetail&amp;modul=LL&amp;id=277917!0</a:t>
            </a:r>
            <a:endParaRPr lang="de-DE" sz="1800" dirty="0" smtClean="0"/>
          </a:p>
          <a:p>
            <a:pPr marL="0" indent="0">
              <a:buNone/>
            </a:pPr>
            <a:endParaRPr lang="de-DE" sz="1600" dirty="0" smtClean="0"/>
          </a:p>
          <a:p>
            <a:endParaRPr lang="de-DE" dirty="0"/>
          </a:p>
          <a:p>
            <a:endParaRPr lang="de-DE" dirty="0"/>
          </a:p>
        </p:txBody>
      </p:sp>
    </p:spTree>
    <p:extLst>
      <p:ext uri="{BB962C8B-B14F-4D97-AF65-F5344CB8AC3E}">
        <p14:creationId xmlns:p14="http://schemas.microsoft.com/office/powerpoint/2010/main" val="31586346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92579"/>
            <a:ext cx="10515600" cy="1325563"/>
          </a:xfrm>
        </p:spPr>
        <p:txBody>
          <a:bodyPr/>
          <a:lstStyle/>
          <a:p>
            <a:r>
              <a:rPr lang="de-DE" sz="2400" b="1" dirty="0">
                <a:solidFill>
                  <a:prstClr val="black"/>
                </a:solidFill>
                <a:latin typeface="Arial" panose="020B0604020202020204" pitchFamily="34" charset="0"/>
                <a:cs typeface="Arial" panose="020B0604020202020204" pitchFamily="34" charset="0"/>
              </a:rPr>
              <a:t>Warum werden Jugendliche rechtlich anders </a:t>
            </a:r>
            <a:r>
              <a:rPr lang="de-DE" sz="2400" b="1" dirty="0" smtClean="0">
                <a:solidFill>
                  <a:prstClr val="black"/>
                </a:solidFill>
                <a:latin typeface="Arial" panose="020B0604020202020204" pitchFamily="34" charset="0"/>
                <a:cs typeface="Arial" panose="020B0604020202020204" pitchFamily="34" charset="0"/>
              </a:rPr>
              <a:t>behandelt als Erwachsene? </a:t>
            </a:r>
            <a:r>
              <a:rPr lang="de-DE" sz="2400" b="1" dirty="0">
                <a:solidFill>
                  <a:prstClr val="black"/>
                </a:solidFill>
                <a:latin typeface="Arial" panose="020B0604020202020204" pitchFamily="34" charset="0"/>
                <a:cs typeface="Arial" panose="020B0604020202020204" pitchFamily="34" charset="0"/>
              </a:rPr>
              <a:t>Individualisierte Lernangebote </a:t>
            </a:r>
            <a:r>
              <a:rPr lang="de-DE" sz="2400" b="1" dirty="0" smtClean="0">
                <a:solidFill>
                  <a:prstClr val="black"/>
                </a:solidFill>
                <a:latin typeface="Arial" panose="020B0604020202020204" pitchFamily="34" charset="0"/>
                <a:cs typeface="Arial" panose="020B0604020202020204" pitchFamily="34" charset="0"/>
              </a:rPr>
              <a:t>zur Erarbeitung</a:t>
            </a:r>
            <a:endParaRPr lang="de-DE" dirty="0"/>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sz="1800" dirty="0" smtClean="0"/>
              <a:t>Erklärung verschiedener universell gültiger Kinder- und Jugendrechte:</a:t>
            </a:r>
            <a:endParaRPr lang="de-DE" sz="1800" dirty="0" smtClean="0">
              <a:hlinkClick r:id="rId2"/>
            </a:endParaRPr>
          </a:p>
          <a:p>
            <a:pPr marL="0" indent="0">
              <a:buNone/>
            </a:pPr>
            <a:endParaRPr lang="de-DE" sz="1800" u="sng" dirty="0">
              <a:hlinkClick r:id="rId2"/>
            </a:endParaRPr>
          </a:p>
          <a:p>
            <a:pPr marL="0" indent="0">
              <a:buNone/>
            </a:pPr>
            <a:r>
              <a:rPr lang="de-DE" sz="1800" dirty="0" smtClean="0">
                <a:hlinkClick r:id="rId2"/>
              </a:rPr>
              <a:t>http</a:t>
            </a:r>
            <a:r>
              <a:rPr lang="de-DE" sz="1800" dirty="0">
                <a:hlinkClick r:id="rId2"/>
              </a:rPr>
              <a:t>://www.jugend-hat-rechte.org</a:t>
            </a:r>
            <a:r>
              <a:rPr lang="de-DE" sz="1800" dirty="0" smtClean="0">
                <a:hlinkClick r:id="rId2"/>
              </a:rPr>
              <a:t>/</a:t>
            </a:r>
            <a:endParaRPr lang="de-DE" sz="1800" dirty="0" smtClean="0"/>
          </a:p>
          <a:p>
            <a:pPr marL="0" indent="0">
              <a:buNone/>
            </a:pPr>
            <a:endParaRPr lang="de-DE" sz="1800"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05008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b="1" dirty="0">
                <a:solidFill>
                  <a:prstClr val="black"/>
                </a:solidFill>
                <a:latin typeface="Arial" panose="020B0604020202020204" pitchFamily="34" charset="0"/>
                <a:cs typeface="Arial" panose="020B0604020202020204" pitchFamily="34" charset="0"/>
              </a:rPr>
              <a:t>Überforderung durch den neuen Bildungsplan?</a:t>
            </a:r>
            <a:endParaRPr lang="de-DE" sz="2400" b="1" dirty="0">
              <a:latin typeface="Arial" panose="020B0604020202020204" pitchFamily="34" charset="0"/>
              <a:cs typeface="Arial" panose="020B0604020202020204" pitchFamily="34" charset="0"/>
            </a:endParaRPr>
          </a:p>
        </p:txBody>
      </p:sp>
      <p:sp>
        <p:nvSpPr>
          <p:cNvPr id="6" name="Inhaltsplatzhalter 5"/>
          <p:cNvSpPr>
            <a:spLocks noGrp="1"/>
          </p:cNvSpPr>
          <p:nvPr>
            <p:ph idx="1"/>
          </p:nvPr>
        </p:nvSpPr>
        <p:spPr/>
        <p:txBody>
          <a:bodyPr/>
          <a:lstStyle/>
          <a:p>
            <a:pPr marL="0" indent="0">
              <a:buNone/>
            </a:pPr>
            <a:endParaRPr lang="de-DE" dirty="0" smtClean="0"/>
          </a:p>
          <a:p>
            <a:pPr marL="0" indent="0">
              <a:buNone/>
            </a:pPr>
            <a:r>
              <a:rPr lang="de-DE" sz="2400" b="1" dirty="0">
                <a:solidFill>
                  <a:prstClr val="black"/>
                </a:solidFill>
                <a:latin typeface="Arial" panose="020B0604020202020204" pitchFamily="34" charset="0"/>
                <a:ea typeface="+mj-ea"/>
                <a:cs typeface="Arial" panose="020B0604020202020204" pitchFamily="34" charset="0"/>
              </a:rPr>
              <a:t>Am Beispiel von einzelnen Bausteinen aus der Einheit „Rechtliche Stellung des Jugendlichen und Rechtsordnung“ soll gezeigt werden…</a:t>
            </a:r>
            <a:endParaRPr lang="de-DE" dirty="0"/>
          </a:p>
          <a:p>
            <a:pPr marL="0" indent="0">
              <a:buNone/>
            </a:pPr>
            <a:endParaRPr lang="de-DE" dirty="0" smtClean="0"/>
          </a:p>
          <a:p>
            <a:pPr marL="0" indent="0">
              <a:buNone/>
            </a:pPr>
            <a:r>
              <a:rPr lang="de-DE" dirty="0" smtClean="0"/>
              <a:t>… wie unter anderem Basiskonzepte, IBK, PBK und Leitperspektiven bei der Planung einer Stunde berücksichtigt werden können</a:t>
            </a:r>
          </a:p>
          <a:p>
            <a:pPr marL="514350" indent="-514350">
              <a:buFont typeface="+mj-lt"/>
              <a:buAutoNum type="arabicPeriod"/>
            </a:pPr>
            <a:endParaRPr lang="de-DE" dirty="0" smtClean="0"/>
          </a:p>
          <a:p>
            <a:pPr marL="0" indent="0">
              <a:buNone/>
            </a:pPr>
            <a:r>
              <a:rPr lang="de-DE" dirty="0" smtClean="0"/>
              <a:t>… welche Hilfe die Beispielcurricula hierbei bieten können</a:t>
            </a:r>
          </a:p>
          <a:p>
            <a:pPr marL="0" indent="0">
              <a:buNone/>
            </a:pPr>
            <a:endParaRPr lang="de-DE" dirty="0" smtClean="0"/>
          </a:p>
        </p:txBody>
      </p:sp>
    </p:spTree>
    <p:extLst>
      <p:ext uri="{BB962C8B-B14F-4D97-AF65-F5344CB8AC3E}">
        <p14:creationId xmlns:p14="http://schemas.microsoft.com/office/powerpoint/2010/main" val="35237511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smtClean="0">
                <a:solidFill>
                  <a:prstClr val="black"/>
                </a:solidFill>
                <a:latin typeface="Arial" panose="020B0604020202020204" pitchFamily="34" charset="0"/>
                <a:cs typeface="Arial" panose="020B0604020202020204" pitchFamily="34" charset="0"/>
              </a:rPr>
              <a:t/>
            </a:r>
            <a:br>
              <a:rPr lang="de-DE" sz="2400" b="1" dirty="0" smtClean="0">
                <a:solidFill>
                  <a:prstClr val="black"/>
                </a:solidFill>
                <a:latin typeface="Arial" panose="020B0604020202020204" pitchFamily="34" charset="0"/>
                <a:cs typeface="Arial" panose="020B0604020202020204" pitchFamily="34" charset="0"/>
              </a:rPr>
            </a:br>
            <a:r>
              <a:rPr lang="de-DE" sz="2400" b="1" dirty="0" smtClean="0">
                <a:solidFill>
                  <a:prstClr val="black"/>
                </a:solidFill>
                <a:latin typeface="Arial" panose="020B0604020202020204" pitchFamily="34" charset="0"/>
                <a:cs typeface="Arial" panose="020B0604020202020204" pitchFamily="34" charset="0"/>
              </a:rPr>
              <a:t>Sollen kriminelle Jugendliche hart bestraft werden? </a:t>
            </a:r>
            <a:r>
              <a:rPr lang="de-DE" sz="2400" b="1" dirty="0">
                <a:solidFill>
                  <a:prstClr val="black"/>
                </a:solidFill>
                <a:latin typeface="Arial" panose="020B0604020202020204" pitchFamily="34" charset="0"/>
                <a:cs typeface="Arial" panose="020B0604020202020204" pitchFamily="34" charset="0"/>
              </a:rPr>
              <a:t>Ziele</a:t>
            </a:r>
            <a:br>
              <a:rPr lang="de-DE" sz="2400" b="1" dirty="0">
                <a:solidFill>
                  <a:prstClr val="black"/>
                </a:solidFill>
                <a:latin typeface="Arial" panose="020B0604020202020204" pitchFamily="34" charset="0"/>
                <a:cs typeface="Arial" panose="020B0604020202020204" pitchFamily="34" charset="0"/>
              </a:rPr>
            </a:br>
            <a:endParaRPr lang="de-DE" sz="2400" dirty="0"/>
          </a:p>
        </p:txBody>
      </p:sp>
      <p:sp>
        <p:nvSpPr>
          <p:cNvPr id="3" name="Inhaltsplatzhalter 2"/>
          <p:cNvSpPr>
            <a:spLocks noGrp="1"/>
          </p:cNvSpPr>
          <p:nvPr>
            <p:ph idx="1"/>
          </p:nvPr>
        </p:nvSpPr>
        <p:spPr/>
        <p:txBody>
          <a:bodyPr>
            <a:normAutofit fontScale="92500" lnSpcReduction="10000"/>
          </a:bodyPr>
          <a:lstStyle/>
          <a:p>
            <a:pPr marL="0" indent="0">
              <a:buNone/>
            </a:pPr>
            <a:r>
              <a:rPr lang="de-DE" b="1" dirty="0" smtClean="0">
                <a:solidFill>
                  <a:schemeClr val="accent1">
                    <a:lumMod val="75000"/>
                  </a:schemeClr>
                </a:solidFill>
              </a:rPr>
              <a:t>Inhaltsbezogene Kompetenzen</a:t>
            </a:r>
          </a:p>
          <a:p>
            <a:pPr marL="0" indent="0">
              <a:buNone/>
            </a:pPr>
            <a:r>
              <a:rPr lang="de-DE" dirty="0" smtClean="0">
                <a:solidFill>
                  <a:schemeClr val="accent1">
                    <a:lumMod val="75000"/>
                  </a:schemeClr>
                </a:solidFill>
              </a:rPr>
              <a:t>Zwecke </a:t>
            </a:r>
            <a:r>
              <a:rPr lang="de-DE" dirty="0">
                <a:solidFill>
                  <a:schemeClr val="accent1">
                    <a:lumMod val="75000"/>
                  </a:schemeClr>
                </a:solidFill>
              </a:rPr>
              <a:t>von Strafen erklären (Vergeltung, Spezial- und Generalprävention, Täter-Opfer-Ausgleich) und an vorgegebenen Fallbeispielen jugendstrafrechtliche Sanktionen bewerten (Erziehungsmaßregelungen, Zuchtmittel, Jugendstrafe)</a:t>
            </a:r>
          </a:p>
          <a:p>
            <a:pPr marL="0" indent="0">
              <a:buNone/>
            </a:pPr>
            <a:r>
              <a:rPr lang="de-DE" dirty="0">
                <a:solidFill>
                  <a:schemeClr val="accent1">
                    <a:lumMod val="75000"/>
                  </a:schemeClr>
                </a:solidFill>
              </a:rPr>
              <a:t> </a:t>
            </a:r>
          </a:p>
          <a:p>
            <a:pPr marL="0" indent="0">
              <a:buNone/>
            </a:pPr>
            <a:r>
              <a:rPr lang="de-DE" b="1" dirty="0">
                <a:solidFill>
                  <a:schemeClr val="accent1">
                    <a:lumMod val="75000"/>
                  </a:schemeClr>
                </a:solidFill>
              </a:rPr>
              <a:t>Bezug zu den Basiskonzepten</a:t>
            </a:r>
            <a:endParaRPr lang="de-DE" dirty="0">
              <a:solidFill>
                <a:schemeClr val="accent1">
                  <a:lumMod val="75000"/>
                </a:schemeClr>
              </a:solidFill>
            </a:endParaRPr>
          </a:p>
          <a:p>
            <a:pPr marL="0" indent="0">
              <a:buNone/>
            </a:pPr>
            <a:r>
              <a:rPr lang="de-DE" dirty="0">
                <a:solidFill>
                  <a:schemeClr val="accent1">
                    <a:lumMod val="75000"/>
                  </a:schemeClr>
                </a:solidFill>
              </a:rPr>
              <a:t>Weshalb werden jugendliche Straftäter anders bestraft als Erwachsene? (Regeln und Recht</a:t>
            </a:r>
            <a:r>
              <a:rPr lang="de-DE" dirty="0" smtClean="0">
                <a:solidFill>
                  <a:schemeClr val="accent1">
                    <a:lumMod val="75000"/>
                  </a:schemeClr>
                </a:solidFill>
              </a:rPr>
              <a:t>)</a:t>
            </a:r>
          </a:p>
          <a:p>
            <a:pPr marL="0" indent="0">
              <a:buNone/>
            </a:pPr>
            <a:r>
              <a:rPr lang="de-DE" dirty="0" smtClean="0"/>
              <a:t>Sollen jugendliche Straftäter hart bestraft werden? (Interessen und Gemeinwohl)</a:t>
            </a:r>
            <a:endParaRPr lang="de-DE" dirty="0"/>
          </a:p>
        </p:txBody>
      </p:sp>
    </p:spTree>
    <p:extLst>
      <p:ext uri="{BB962C8B-B14F-4D97-AF65-F5344CB8AC3E}">
        <p14:creationId xmlns:p14="http://schemas.microsoft.com/office/powerpoint/2010/main" val="2008455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700" b="1" dirty="0" smtClean="0">
                <a:solidFill>
                  <a:prstClr val="black"/>
                </a:solidFill>
                <a:latin typeface="Arial" panose="020B0604020202020204" pitchFamily="34" charset="0"/>
                <a:cs typeface="Arial" panose="020B0604020202020204" pitchFamily="34" charset="0"/>
              </a:rPr>
              <a:t/>
            </a:r>
            <a:br>
              <a:rPr lang="de-DE" sz="2700" b="1" dirty="0" smtClean="0">
                <a:solidFill>
                  <a:prstClr val="black"/>
                </a:solidFill>
                <a:latin typeface="Arial" panose="020B0604020202020204" pitchFamily="34" charset="0"/>
                <a:cs typeface="Arial" panose="020B0604020202020204" pitchFamily="34" charset="0"/>
              </a:rPr>
            </a:br>
            <a:r>
              <a:rPr lang="de-DE" sz="2700" b="1" dirty="0" smtClean="0">
                <a:solidFill>
                  <a:prstClr val="black"/>
                </a:solidFill>
                <a:latin typeface="Arial" panose="020B0604020202020204" pitchFamily="34" charset="0"/>
                <a:cs typeface="Arial" panose="020B0604020202020204" pitchFamily="34" charset="0"/>
              </a:rPr>
              <a:t>Sollen kriminelle Jugendliche hart bestraft werden? </a:t>
            </a:r>
            <a:r>
              <a:rPr lang="de-DE" sz="2700" b="1" dirty="0">
                <a:solidFill>
                  <a:prstClr val="black"/>
                </a:solidFill>
                <a:latin typeface="Arial" panose="020B0604020202020204" pitchFamily="34" charset="0"/>
                <a:cs typeface="Arial" panose="020B0604020202020204" pitchFamily="34" charset="0"/>
              </a:rPr>
              <a:t>Ziele</a:t>
            </a:r>
            <a:br>
              <a:rPr lang="de-DE" sz="2700" b="1" dirty="0">
                <a:solidFill>
                  <a:prstClr val="black"/>
                </a:solidFill>
                <a:latin typeface="Arial" panose="020B0604020202020204" pitchFamily="34" charset="0"/>
                <a:cs typeface="Arial" panose="020B0604020202020204" pitchFamily="34" charset="0"/>
              </a:rPr>
            </a:br>
            <a:endParaRPr lang="de-DE" dirty="0"/>
          </a:p>
        </p:txBody>
      </p:sp>
      <p:sp>
        <p:nvSpPr>
          <p:cNvPr id="3" name="Inhaltsplatzhalter 2"/>
          <p:cNvSpPr>
            <a:spLocks noGrp="1"/>
          </p:cNvSpPr>
          <p:nvPr>
            <p:ph idx="1"/>
          </p:nvPr>
        </p:nvSpPr>
        <p:spPr/>
        <p:txBody>
          <a:bodyPr/>
          <a:lstStyle/>
          <a:p>
            <a:pPr marL="0" indent="0">
              <a:buNone/>
            </a:pPr>
            <a:r>
              <a:rPr lang="de-DE" b="1" dirty="0" smtClean="0">
                <a:solidFill>
                  <a:schemeClr val="accent1">
                    <a:lumMod val="75000"/>
                  </a:schemeClr>
                </a:solidFill>
              </a:rPr>
              <a:t>Prozessbezogene Kompetenzen</a:t>
            </a:r>
          </a:p>
          <a:p>
            <a:pPr marL="0" indent="0">
              <a:buNone/>
            </a:pPr>
            <a:r>
              <a:rPr lang="de-DE" b="1" dirty="0" smtClean="0">
                <a:solidFill>
                  <a:schemeClr val="accent1">
                    <a:lumMod val="75000"/>
                  </a:schemeClr>
                </a:solidFill>
              </a:rPr>
              <a:t>Analysekompetenz </a:t>
            </a:r>
            <a:endParaRPr lang="de-DE" dirty="0">
              <a:solidFill>
                <a:schemeClr val="accent1">
                  <a:lumMod val="75000"/>
                </a:schemeClr>
              </a:solidFill>
            </a:endParaRPr>
          </a:p>
          <a:p>
            <a:pPr marL="0" indent="0">
              <a:buNone/>
            </a:pPr>
            <a:r>
              <a:rPr lang="de-DE" dirty="0" smtClean="0">
                <a:solidFill>
                  <a:schemeClr val="accent1">
                    <a:lumMod val="75000"/>
                  </a:schemeClr>
                </a:solidFill>
              </a:rPr>
              <a:t>bei </a:t>
            </a:r>
            <a:r>
              <a:rPr lang="de-DE" dirty="0">
                <a:solidFill>
                  <a:schemeClr val="accent1">
                    <a:lumMod val="75000"/>
                  </a:schemeClr>
                </a:solidFill>
              </a:rPr>
              <a:t>der Untersuchung politischer, wirtschaftlicher und gesellschaftlicher Sachverhalte, Konflikt- und Problemlagen unterschiedliche Perspektiven </a:t>
            </a:r>
            <a:r>
              <a:rPr lang="de-DE" dirty="0" err="1">
                <a:solidFill>
                  <a:schemeClr val="accent1">
                    <a:lumMod val="75000"/>
                  </a:schemeClr>
                </a:solidFill>
              </a:rPr>
              <a:t>berücksichtigen</a:t>
            </a:r>
            <a:r>
              <a:rPr lang="de-DE" dirty="0">
                <a:solidFill>
                  <a:schemeClr val="accent1">
                    <a:lumMod val="75000"/>
                  </a:schemeClr>
                </a:solidFill>
              </a:rPr>
              <a:t> (individuelle, </a:t>
            </a:r>
            <a:r>
              <a:rPr lang="de-DE" dirty="0" err="1">
                <a:solidFill>
                  <a:schemeClr val="accent1">
                    <a:lumMod val="75000"/>
                  </a:schemeClr>
                </a:solidFill>
              </a:rPr>
              <a:t>öffentliche</a:t>
            </a:r>
            <a:r>
              <a:rPr lang="de-DE" dirty="0">
                <a:solidFill>
                  <a:schemeClr val="accent1">
                    <a:lumMod val="75000"/>
                  </a:schemeClr>
                </a:solidFill>
              </a:rPr>
              <a:t>, systemische Perspektive)</a:t>
            </a:r>
          </a:p>
          <a:p>
            <a:pPr marL="0" indent="0">
              <a:buNone/>
            </a:pPr>
            <a:endParaRPr lang="de-DE" dirty="0"/>
          </a:p>
        </p:txBody>
      </p:sp>
    </p:spTree>
    <p:extLst>
      <p:ext uri="{BB962C8B-B14F-4D97-AF65-F5344CB8AC3E}">
        <p14:creationId xmlns:p14="http://schemas.microsoft.com/office/powerpoint/2010/main" val="41707601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smtClean="0">
                <a:solidFill>
                  <a:prstClr val="black"/>
                </a:solidFill>
                <a:latin typeface="Arial" panose="020B0604020202020204" pitchFamily="34" charset="0"/>
                <a:cs typeface="Arial" panose="020B0604020202020204" pitchFamily="34" charset="0"/>
              </a:rPr>
              <a:t>Sollen kriminelle Jugendliche hart bestraft werden? Konkretisierung/Vorgehen im Unterricht</a:t>
            </a: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de-DE" b="1" dirty="0" smtClean="0">
                <a:solidFill>
                  <a:schemeClr val="accent1">
                    <a:lumMod val="75000"/>
                  </a:schemeClr>
                </a:solidFill>
              </a:rPr>
              <a:t>Einstieg</a:t>
            </a:r>
            <a:endParaRPr lang="de-DE" dirty="0">
              <a:solidFill>
                <a:schemeClr val="accent1">
                  <a:lumMod val="75000"/>
                </a:schemeClr>
              </a:solidFill>
            </a:endParaRPr>
          </a:p>
          <a:p>
            <a:pPr marL="0" indent="0">
              <a:buNone/>
            </a:pPr>
            <a:r>
              <a:rPr lang="de-DE" dirty="0">
                <a:solidFill>
                  <a:schemeClr val="accent1">
                    <a:lumMod val="75000"/>
                  </a:schemeClr>
                </a:solidFill>
              </a:rPr>
              <a:t>Berichte von Jugendlichen aus </a:t>
            </a:r>
            <a:r>
              <a:rPr lang="de-DE" dirty="0" smtClean="0">
                <a:solidFill>
                  <a:schemeClr val="accent1">
                    <a:lumMod val="75000"/>
                  </a:schemeClr>
                </a:solidFill>
              </a:rPr>
              <a:t>Jugendarrestanstalten</a:t>
            </a:r>
            <a:r>
              <a:rPr lang="de-DE" dirty="0">
                <a:solidFill>
                  <a:schemeClr val="accent1">
                    <a:lumMod val="75000"/>
                  </a:schemeClr>
                </a:solidFill>
              </a:rPr>
              <a:t> </a:t>
            </a:r>
          </a:p>
          <a:p>
            <a:pPr marL="0" indent="0">
              <a:buNone/>
            </a:pPr>
            <a:r>
              <a:rPr lang="de-DE" b="1" dirty="0" smtClean="0">
                <a:solidFill>
                  <a:schemeClr val="accent1">
                    <a:lumMod val="75000"/>
                  </a:schemeClr>
                </a:solidFill>
              </a:rPr>
              <a:t>Erarbeitung I</a:t>
            </a:r>
            <a:endParaRPr lang="de-DE" dirty="0">
              <a:solidFill>
                <a:schemeClr val="accent1">
                  <a:lumMod val="75000"/>
                </a:schemeClr>
              </a:solidFill>
            </a:endParaRPr>
          </a:p>
          <a:p>
            <a:pPr marL="0" indent="0">
              <a:buNone/>
            </a:pPr>
            <a:r>
              <a:rPr lang="de-DE" dirty="0">
                <a:solidFill>
                  <a:schemeClr val="accent1">
                    <a:lumMod val="75000"/>
                  </a:schemeClr>
                </a:solidFill>
              </a:rPr>
              <a:t>Welchen Zweck haben Strafen?</a:t>
            </a:r>
          </a:p>
          <a:p>
            <a:pPr marL="0" indent="0">
              <a:buNone/>
            </a:pPr>
            <a:r>
              <a:rPr lang="de-DE" b="1" dirty="0">
                <a:solidFill>
                  <a:schemeClr val="accent1">
                    <a:lumMod val="75000"/>
                  </a:schemeClr>
                </a:solidFill>
              </a:rPr>
              <a:t>Erarbeitung II</a:t>
            </a:r>
          </a:p>
          <a:p>
            <a:pPr marL="0" indent="0">
              <a:buNone/>
            </a:pPr>
            <a:r>
              <a:rPr lang="de-DE" dirty="0">
                <a:solidFill>
                  <a:schemeClr val="accent1">
                    <a:lumMod val="75000"/>
                  </a:schemeClr>
                </a:solidFill>
              </a:rPr>
              <a:t>Unterscheidung Jugend- und Erwachsenenstrafrecht: Warum werden Jugendliche anders als Erwachsene bestraft?</a:t>
            </a:r>
          </a:p>
          <a:p>
            <a:pPr marL="0" indent="0">
              <a:buNone/>
            </a:pPr>
            <a:r>
              <a:rPr lang="de-DE" b="1" dirty="0" smtClean="0">
                <a:solidFill>
                  <a:schemeClr val="accent1">
                    <a:lumMod val="75000"/>
                  </a:schemeClr>
                </a:solidFill>
              </a:rPr>
              <a:t>Urteilsbildung</a:t>
            </a:r>
            <a:endParaRPr lang="de-DE" dirty="0">
              <a:solidFill>
                <a:schemeClr val="accent1">
                  <a:lumMod val="75000"/>
                </a:schemeClr>
              </a:solidFill>
            </a:endParaRPr>
          </a:p>
          <a:p>
            <a:pPr marL="0" indent="0">
              <a:buNone/>
            </a:pPr>
            <a:r>
              <a:rPr lang="de-DE" dirty="0">
                <a:solidFill>
                  <a:schemeClr val="accent1">
                    <a:lumMod val="75000"/>
                  </a:schemeClr>
                </a:solidFill>
              </a:rPr>
              <a:t>Ausgehend von </a:t>
            </a:r>
            <a:r>
              <a:rPr lang="de-DE" dirty="0" smtClean="0">
                <a:solidFill>
                  <a:schemeClr val="accent1">
                    <a:lumMod val="75000"/>
                  </a:schemeClr>
                </a:solidFill>
              </a:rPr>
              <a:t>Fallbeispielen </a:t>
            </a:r>
            <a:r>
              <a:rPr lang="de-DE" dirty="0">
                <a:solidFill>
                  <a:schemeClr val="accent1">
                    <a:lumMod val="75000"/>
                  </a:schemeClr>
                </a:solidFill>
              </a:rPr>
              <a:t>jugendstrafrechtliche Sanktionen bewerten</a:t>
            </a:r>
          </a:p>
          <a:p>
            <a:pPr marL="0" indent="0">
              <a:buNone/>
            </a:pPr>
            <a:r>
              <a:rPr lang="de-DE" b="1" dirty="0" smtClean="0">
                <a:solidFill>
                  <a:schemeClr val="accent1">
                    <a:lumMod val="75000"/>
                  </a:schemeClr>
                </a:solidFill>
              </a:rPr>
              <a:t>Erweiterung</a:t>
            </a:r>
            <a:endParaRPr lang="de-DE" dirty="0">
              <a:solidFill>
                <a:schemeClr val="accent1">
                  <a:lumMod val="75000"/>
                </a:schemeClr>
              </a:solidFill>
            </a:endParaRPr>
          </a:p>
          <a:p>
            <a:pPr marL="0" indent="0">
              <a:buNone/>
            </a:pPr>
            <a:r>
              <a:rPr lang="de-DE" dirty="0">
                <a:solidFill>
                  <a:schemeClr val="accent1">
                    <a:lumMod val="75000"/>
                  </a:schemeClr>
                </a:solidFill>
              </a:rPr>
              <a:t>Wie könnte man Kriminalität anders als durch Strafen bekämpfen?</a:t>
            </a:r>
          </a:p>
          <a:p>
            <a:pPr marL="0" indent="0">
              <a:buNone/>
            </a:pPr>
            <a:endParaRPr lang="de-DE" dirty="0">
              <a:solidFill>
                <a:schemeClr val="accent1">
                  <a:lumMod val="75000"/>
                </a:schemeClr>
              </a:solidFill>
            </a:endParaRPr>
          </a:p>
        </p:txBody>
      </p:sp>
    </p:spTree>
    <p:extLst>
      <p:ext uri="{BB962C8B-B14F-4D97-AF65-F5344CB8AC3E}">
        <p14:creationId xmlns:p14="http://schemas.microsoft.com/office/powerpoint/2010/main" val="36128312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smtClean="0">
                <a:latin typeface="Arial" panose="020B0604020202020204" pitchFamily="34" charset="0"/>
                <a:cs typeface="Arial" panose="020B0604020202020204" pitchFamily="34" charset="0"/>
              </a:rPr>
              <a:t>Sollen kriminelle Jugendliche hart bestraft werden? Hinweise</a:t>
            </a: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r>
              <a:rPr lang="de-DE" b="1" dirty="0" smtClean="0">
                <a:solidFill>
                  <a:schemeClr val="accent1">
                    <a:lumMod val="75000"/>
                  </a:schemeClr>
                </a:solidFill>
              </a:rPr>
              <a:t>(</a:t>
            </a:r>
            <a:r>
              <a:rPr lang="de-DE" b="1" dirty="0">
                <a:solidFill>
                  <a:schemeClr val="accent1">
                    <a:lumMod val="75000"/>
                  </a:schemeClr>
                </a:solidFill>
              </a:rPr>
              <a:t>P) Perspektiven berücksichtigen</a:t>
            </a:r>
          </a:p>
          <a:p>
            <a:pPr marL="0" indent="0">
              <a:buNone/>
            </a:pPr>
            <a:r>
              <a:rPr lang="de-DE" dirty="0">
                <a:solidFill>
                  <a:schemeClr val="accent1">
                    <a:lumMod val="75000"/>
                  </a:schemeClr>
                </a:solidFill>
              </a:rPr>
              <a:t>individuelle </a:t>
            </a:r>
            <a:r>
              <a:rPr lang="de-DE" dirty="0" smtClean="0">
                <a:solidFill>
                  <a:schemeClr val="accent1">
                    <a:lumMod val="75000"/>
                  </a:schemeClr>
                </a:solidFill>
              </a:rPr>
              <a:t>Perspektive: Welche </a:t>
            </a:r>
            <a:r>
              <a:rPr lang="de-DE" dirty="0">
                <a:solidFill>
                  <a:schemeClr val="accent1">
                    <a:lumMod val="75000"/>
                  </a:schemeClr>
                </a:solidFill>
              </a:rPr>
              <a:t>Bedeutung hat die Strafe für den </a:t>
            </a:r>
            <a:r>
              <a:rPr lang="de-DE" dirty="0" smtClean="0">
                <a:solidFill>
                  <a:schemeClr val="accent1">
                    <a:lumMod val="75000"/>
                  </a:schemeClr>
                </a:solidFill>
              </a:rPr>
              <a:t>Täter? </a:t>
            </a:r>
          </a:p>
          <a:p>
            <a:pPr marL="0" indent="0">
              <a:buNone/>
            </a:pPr>
            <a:r>
              <a:rPr lang="de-DE" dirty="0" smtClean="0">
                <a:solidFill>
                  <a:schemeClr val="accent1">
                    <a:lumMod val="75000"/>
                  </a:schemeClr>
                </a:solidFill>
              </a:rPr>
              <a:t>öffentliche Perspektive: Welche </a:t>
            </a:r>
            <a:r>
              <a:rPr lang="de-DE" dirty="0">
                <a:solidFill>
                  <a:schemeClr val="accent1">
                    <a:lumMod val="75000"/>
                  </a:schemeClr>
                </a:solidFill>
              </a:rPr>
              <a:t>Bedeutung hat die Strafe für das Opfer und dessen Angehörige? </a:t>
            </a:r>
            <a:endParaRPr lang="de-DE" dirty="0" smtClean="0">
              <a:solidFill>
                <a:schemeClr val="accent1">
                  <a:lumMod val="75000"/>
                </a:schemeClr>
              </a:solidFill>
            </a:endParaRPr>
          </a:p>
          <a:p>
            <a:pPr marL="0" indent="0">
              <a:buNone/>
            </a:pPr>
            <a:r>
              <a:rPr lang="de-DE" dirty="0" smtClean="0">
                <a:solidFill>
                  <a:schemeClr val="accent1">
                    <a:lumMod val="75000"/>
                  </a:schemeClr>
                </a:solidFill>
              </a:rPr>
              <a:t>systemische Perspektive: Welche </a:t>
            </a:r>
            <a:r>
              <a:rPr lang="de-DE" dirty="0">
                <a:solidFill>
                  <a:schemeClr val="accent1">
                    <a:lumMod val="75000"/>
                  </a:schemeClr>
                </a:solidFill>
              </a:rPr>
              <a:t>Bedeutung hat die Strafe für die </a:t>
            </a:r>
            <a:r>
              <a:rPr lang="de-DE" dirty="0" smtClean="0">
                <a:solidFill>
                  <a:schemeClr val="accent1">
                    <a:lumMod val="75000"/>
                  </a:schemeClr>
                </a:solidFill>
              </a:rPr>
              <a:t>Gesellschaft?</a:t>
            </a:r>
            <a:endParaRPr lang="de-DE" dirty="0"/>
          </a:p>
        </p:txBody>
      </p:sp>
    </p:spTree>
    <p:extLst>
      <p:ext uri="{BB962C8B-B14F-4D97-AF65-F5344CB8AC3E}">
        <p14:creationId xmlns:p14="http://schemas.microsoft.com/office/powerpoint/2010/main" val="4796689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smtClean="0">
                <a:latin typeface="Arial" panose="020B0604020202020204" pitchFamily="34" charset="0"/>
                <a:cs typeface="Arial" panose="020B0604020202020204" pitchFamily="34" charset="0"/>
              </a:rPr>
              <a:t>Sollen jugendliche Kriminelle hart bestraft werden? Hinweise </a:t>
            </a:r>
            <a:r>
              <a:rPr lang="de-DE" sz="2400" b="1" dirty="0">
                <a:latin typeface="Arial" panose="020B0604020202020204" pitchFamily="34" charset="0"/>
                <a:cs typeface="Arial" panose="020B0604020202020204" pitchFamily="34" charset="0"/>
              </a:rPr>
              <a:t/>
            </a:r>
            <a:br>
              <a:rPr lang="de-DE" sz="2400" b="1" dirty="0">
                <a:latin typeface="Arial" panose="020B0604020202020204" pitchFamily="34" charset="0"/>
                <a:cs typeface="Arial" panose="020B0604020202020204" pitchFamily="34" charset="0"/>
              </a:rPr>
            </a:b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b="1" dirty="0">
                <a:solidFill>
                  <a:schemeClr val="accent1">
                    <a:lumMod val="75000"/>
                  </a:schemeClr>
                </a:solidFill>
              </a:rPr>
              <a:t>Urteilskriterien </a:t>
            </a:r>
            <a:r>
              <a:rPr lang="de-DE" dirty="0">
                <a:solidFill>
                  <a:schemeClr val="accent1">
                    <a:lumMod val="75000"/>
                  </a:schemeClr>
                </a:solidFill>
              </a:rPr>
              <a:t>für Strafen</a:t>
            </a:r>
          </a:p>
          <a:p>
            <a:pPr marL="0" indent="0">
              <a:buNone/>
            </a:pPr>
            <a:r>
              <a:rPr lang="de-DE" dirty="0">
                <a:solidFill>
                  <a:schemeClr val="accent1">
                    <a:lumMod val="75000"/>
                  </a:schemeClr>
                </a:solidFill>
              </a:rPr>
              <a:t>Effektivität/Nachhaltigkeit: </a:t>
            </a:r>
            <a:r>
              <a:rPr lang="de-DE" dirty="0" smtClean="0">
                <a:solidFill>
                  <a:schemeClr val="accent1">
                    <a:lumMod val="75000"/>
                  </a:schemeClr>
                </a:solidFill>
              </a:rPr>
              <a:t>Gelingt </a:t>
            </a:r>
            <a:r>
              <a:rPr lang="de-DE" dirty="0">
                <a:solidFill>
                  <a:schemeClr val="accent1">
                    <a:lumMod val="75000"/>
                  </a:schemeClr>
                </a:solidFill>
              </a:rPr>
              <a:t>eine Resozialisierung des Verurteilten? Hat die Strafe eine abschreckende Wirkung für alle Bürger? </a:t>
            </a:r>
          </a:p>
          <a:p>
            <a:pPr marL="0" indent="0">
              <a:buNone/>
            </a:pPr>
            <a:r>
              <a:rPr lang="de-DE" dirty="0">
                <a:solidFill>
                  <a:schemeClr val="accent1">
                    <a:lumMod val="75000"/>
                  </a:schemeClr>
                </a:solidFill>
              </a:rPr>
              <a:t>Gerechtigkeit: Ist die Strafe angemessen?</a:t>
            </a:r>
          </a:p>
          <a:p>
            <a:pPr marL="0" indent="0">
              <a:buNone/>
            </a:pPr>
            <a:r>
              <a:rPr lang="de-DE" dirty="0">
                <a:solidFill>
                  <a:schemeClr val="accent1">
                    <a:lumMod val="75000"/>
                  </a:schemeClr>
                </a:solidFill>
              </a:rPr>
              <a:t>Gemeinwohl: Trägt die Strafe zur Befriedung der Gesellschaft bei?</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27295995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400" b="1" dirty="0" smtClean="0">
                <a:solidFill>
                  <a:prstClr val="black"/>
                </a:solidFill>
                <a:latin typeface="Arial" panose="020B0604020202020204" pitchFamily="34" charset="0"/>
                <a:cs typeface="Arial" panose="020B0604020202020204" pitchFamily="34" charset="0"/>
              </a:rPr>
              <a:t/>
            </a:r>
            <a:br>
              <a:rPr lang="de-DE" sz="2400" b="1" dirty="0" smtClean="0">
                <a:solidFill>
                  <a:prstClr val="black"/>
                </a:solidFill>
                <a:latin typeface="Arial" panose="020B0604020202020204" pitchFamily="34" charset="0"/>
                <a:cs typeface="Arial" panose="020B0604020202020204" pitchFamily="34" charset="0"/>
              </a:rPr>
            </a:br>
            <a:r>
              <a:rPr lang="de-DE" sz="2700" b="1" dirty="0" smtClean="0">
                <a:solidFill>
                  <a:prstClr val="black"/>
                </a:solidFill>
                <a:latin typeface="Arial" panose="020B0604020202020204" pitchFamily="34" charset="0"/>
                <a:cs typeface="Arial" panose="020B0604020202020204" pitchFamily="34" charset="0"/>
              </a:rPr>
              <a:t>Sollen </a:t>
            </a:r>
            <a:r>
              <a:rPr lang="de-DE" sz="2700" b="1" dirty="0">
                <a:solidFill>
                  <a:prstClr val="black"/>
                </a:solidFill>
                <a:latin typeface="Arial" panose="020B0604020202020204" pitchFamily="34" charset="0"/>
                <a:cs typeface="Arial" panose="020B0604020202020204" pitchFamily="34" charset="0"/>
              </a:rPr>
              <a:t>jugendliche Kriminelle hart bestraft werden? </a:t>
            </a:r>
            <a:r>
              <a:rPr lang="de-DE" sz="2700" b="1" dirty="0" smtClean="0">
                <a:solidFill>
                  <a:prstClr val="black"/>
                </a:solidFill>
                <a:latin typeface="Arial" panose="020B0604020202020204" pitchFamily="34" charset="0"/>
                <a:cs typeface="Arial" panose="020B0604020202020204" pitchFamily="34" charset="0"/>
              </a:rPr>
              <a:t>Hinweise </a:t>
            </a:r>
            <a:r>
              <a:rPr lang="de-DE" sz="2400" b="1" dirty="0">
                <a:solidFill>
                  <a:prstClr val="black"/>
                </a:solidFill>
                <a:latin typeface="Arial" panose="020B0604020202020204" pitchFamily="34" charset="0"/>
                <a:cs typeface="Arial" panose="020B0604020202020204" pitchFamily="34" charset="0"/>
              </a:rPr>
              <a:t/>
            </a:r>
            <a:br>
              <a:rPr lang="de-DE" sz="2400" b="1" dirty="0">
                <a:solidFill>
                  <a:prstClr val="black"/>
                </a:solidFill>
                <a:latin typeface="Arial" panose="020B0604020202020204" pitchFamily="34" charset="0"/>
                <a:cs typeface="Arial" panose="020B0604020202020204" pitchFamily="34" charset="0"/>
              </a:rPr>
            </a:br>
            <a:endParaRPr lang="de-DE" dirty="0"/>
          </a:p>
        </p:txBody>
      </p:sp>
      <p:sp>
        <p:nvSpPr>
          <p:cNvPr id="3" name="Inhaltsplatzhalter 2"/>
          <p:cNvSpPr>
            <a:spLocks noGrp="1"/>
          </p:cNvSpPr>
          <p:nvPr>
            <p:ph idx="1"/>
          </p:nvPr>
        </p:nvSpPr>
        <p:spPr/>
        <p:txBody>
          <a:bodyPr/>
          <a:lstStyle/>
          <a:p>
            <a:pPr marL="0" indent="0">
              <a:buNone/>
            </a:pPr>
            <a:r>
              <a:rPr lang="de-DE" b="1" dirty="0" smtClean="0">
                <a:solidFill>
                  <a:schemeClr val="accent1">
                    <a:lumMod val="75000"/>
                  </a:schemeClr>
                </a:solidFill>
              </a:rPr>
              <a:t>(L) Leitperspektive Toleranz und Akzeptanz von Vielfalt</a:t>
            </a:r>
          </a:p>
          <a:p>
            <a:pPr marL="0" indent="0">
              <a:buNone/>
            </a:pPr>
            <a:r>
              <a:rPr lang="de-DE" dirty="0" smtClean="0">
                <a:solidFill>
                  <a:schemeClr val="accent1">
                    <a:lumMod val="75000"/>
                  </a:schemeClr>
                </a:solidFill>
              </a:rPr>
              <a:t>Wie können jugendstrafrechtliche Sanktionen zu Konfliktbewältigung und Interessenausgleich beitragen?</a:t>
            </a:r>
          </a:p>
          <a:p>
            <a:pPr marL="0" indent="0">
              <a:buNone/>
            </a:pPr>
            <a:endParaRPr lang="de-DE" dirty="0" smtClean="0">
              <a:solidFill>
                <a:schemeClr val="accent1">
                  <a:lumMod val="75000"/>
                </a:schemeClr>
              </a:solidFill>
            </a:endParaRPr>
          </a:p>
          <a:p>
            <a:pPr marL="0" indent="0">
              <a:buNone/>
            </a:pPr>
            <a:r>
              <a:rPr lang="de-DE" b="1" dirty="0" smtClean="0">
                <a:solidFill>
                  <a:schemeClr val="accent1">
                    <a:lumMod val="75000"/>
                  </a:schemeClr>
                </a:solidFill>
              </a:rPr>
              <a:t>(</a:t>
            </a:r>
            <a:r>
              <a:rPr lang="de-DE" b="1" dirty="0">
                <a:solidFill>
                  <a:schemeClr val="accent1">
                    <a:lumMod val="75000"/>
                  </a:schemeClr>
                </a:solidFill>
              </a:rPr>
              <a:t>L) </a:t>
            </a:r>
            <a:r>
              <a:rPr lang="de-DE" b="1" dirty="0" smtClean="0">
                <a:solidFill>
                  <a:schemeClr val="accent1">
                    <a:lumMod val="75000"/>
                  </a:schemeClr>
                </a:solidFill>
              </a:rPr>
              <a:t>Leitperspektive Prävention und Gesundheitsförderung</a:t>
            </a:r>
            <a:r>
              <a:rPr lang="de-DE" dirty="0" smtClean="0">
                <a:solidFill>
                  <a:schemeClr val="accent1">
                    <a:lumMod val="75000"/>
                  </a:schemeClr>
                </a:solidFill>
              </a:rPr>
              <a:t> </a:t>
            </a:r>
          </a:p>
          <a:p>
            <a:pPr marL="0" indent="0">
              <a:buNone/>
            </a:pPr>
            <a:r>
              <a:rPr lang="de-DE" dirty="0" smtClean="0">
                <a:solidFill>
                  <a:schemeClr val="accent1">
                    <a:lumMod val="75000"/>
                  </a:schemeClr>
                </a:solidFill>
              </a:rPr>
              <a:t>Wie </a:t>
            </a:r>
            <a:r>
              <a:rPr lang="de-DE" dirty="0">
                <a:solidFill>
                  <a:schemeClr val="accent1">
                    <a:lumMod val="75000"/>
                  </a:schemeClr>
                </a:solidFill>
              </a:rPr>
              <a:t>können Mobbing und Gewalt in der Schule und mit jugendstrafrechtlichen Sanktionen bekämpft werden? </a:t>
            </a:r>
          </a:p>
        </p:txBody>
      </p:sp>
    </p:spTree>
    <p:extLst>
      <p:ext uri="{BB962C8B-B14F-4D97-AF65-F5344CB8AC3E}">
        <p14:creationId xmlns:p14="http://schemas.microsoft.com/office/powerpoint/2010/main" val="42887459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Sollen jugendliche Kriminelle hart bestraft werden</a:t>
            </a:r>
            <a:r>
              <a:rPr lang="de-DE" sz="2400" b="1" dirty="0" smtClean="0">
                <a:solidFill>
                  <a:prstClr val="black"/>
                </a:solidFill>
                <a:latin typeface="Arial" panose="020B0604020202020204" pitchFamily="34" charset="0"/>
                <a:cs typeface="Arial" panose="020B0604020202020204" pitchFamily="34" charset="0"/>
              </a:rPr>
              <a:t>? Einstieg</a:t>
            </a:r>
            <a:endParaRPr lang="de-DE" dirty="0"/>
          </a:p>
        </p:txBody>
      </p:sp>
      <p:sp>
        <p:nvSpPr>
          <p:cNvPr id="3" name="Inhaltsplatzhalter 2"/>
          <p:cNvSpPr>
            <a:spLocks noGrp="1"/>
          </p:cNvSpPr>
          <p:nvPr>
            <p:ph idx="1"/>
          </p:nvPr>
        </p:nvSpPr>
        <p:spPr/>
        <p:txBody>
          <a:bodyPr/>
          <a:lstStyle/>
          <a:p>
            <a:pPr marL="0" indent="0">
              <a:buNone/>
            </a:pPr>
            <a:r>
              <a:rPr lang="de-DE" sz="1800" dirty="0" smtClean="0"/>
              <a:t>Film über einen Jugendlichen im Warnschussarrest:</a:t>
            </a:r>
          </a:p>
          <a:p>
            <a:pPr marL="0" indent="0">
              <a:buNone/>
            </a:pPr>
            <a:endParaRPr lang="de-DE" sz="1800" dirty="0" smtClean="0"/>
          </a:p>
          <a:p>
            <a:pPr marL="0" indent="0">
              <a:buNone/>
            </a:pPr>
            <a:r>
              <a:rPr lang="de-DE" sz="1800" dirty="0">
                <a:hlinkClick r:id="rId2"/>
              </a:rPr>
              <a:t>http://www.zdf.de/ZDFmediathek/hilfe#/</a:t>
            </a:r>
            <a:r>
              <a:rPr lang="de-DE" sz="1800" dirty="0" smtClean="0">
                <a:hlinkClick r:id="rId2"/>
              </a:rPr>
              <a:t>beitrag/video/2647026/Warnschuss-Arrest-f%C3%BCr-Jugendliche</a:t>
            </a:r>
            <a:endParaRPr lang="de-DE" sz="1800" dirty="0" smtClean="0"/>
          </a:p>
          <a:p>
            <a:pPr marL="0" indent="0">
              <a:buNone/>
            </a:pPr>
            <a:endParaRPr lang="de-DE" sz="1800" dirty="0" smtClean="0"/>
          </a:p>
          <a:p>
            <a:pPr marL="0" indent="0">
              <a:buNone/>
            </a:pPr>
            <a:endParaRPr lang="de-DE" dirty="0"/>
          </a:p>
        </p:txBody>
      </p:sp>
    </p:spTree>
    <p:extLst>
      <p:ext uri="{BB962C8B-B14F-4D97-AF65-F5344CB8AC3E}">
        <p14:creationId xmlns:p14="http://schemas.microsoft.com/office/powerpoint/2010/main" val="9255640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Sollen jugendliche Kriminelle hart bestraft werden? </a:t>
            </a:r>
            <a:r>
              <a:rPr lang="de-DE" sz="2400" b="1" dirty="0" smtClean="0">
                <a:solidFill>
                  <a:prstClr val="black"/>
                </a:solidFill>
                <a:latin typeface="Arial" panose="020B0604020202020204" pitchFamily="34" charset="0"/>
                <a:cs typeface="Arial" panose="020B0604020202020204" pitchFamily="34" charset="0"/>
              </a:rPr>
              <a:t>Erarbeitung 1</a:t>
            </a:r>
            <a:endParaRPr lang="de-DE" dirty="0"/>
          </a:p>
        </p:txBody>
      </p:sp>
      <p:sp>
        <p:nvSpPr>
          <p:cNvPr id="3" name="Inhaltsplatzhalter 2"/>
          <p:cNvSpPr>
            <a:spLocks noGrp="1"/>
          </p:cNvSpPr>
          <p:nvPr>
            <p:ph idx="1"/>
          </p:nvPr>
        </p:nvSpPr>
        <p:spPr>
          <a:xfrm>
            <a:off x="980704" y="1493116"/>
            <a:ext cx="10515600" cy="4351338"/>
          </a:xfrm>
        </p:spPr>
        <p:txBody>
          <a:bodyPr>
            <a:normAutofit/>
          </a:bodyPr>
          <a:lstStyle/>
          <a:p>
            <a:pPr marL="0" indent="0">
              <a:buNone/>
            </a:pPr>
            <a:endParaRPr lang="de-DE" sz="1800" dirty="0" smtClean="0"/>
          </a:p>
          <a:p>
            <a:pPr marL="0" indent="0">
              <a:buNone/>
            </a:pPr>
            <a:r>
              <a:rPr lang="de-DE" sz="1800" dirty="0" smtClean="0"/>
              <a:t>Straftheorien im Schaubild:</a:t>
            </a:r>
          </a:p>
          <a:p>
            <a:pPr marL="0" indent="0">
              <a:buNone/>
            </a:pPr>
            <a:endParaRPr lang="de-DE" sz="1800" dirty="0"/>
          </a:p>
          <a:p>
            <a:pPr marL="0" indent="0">
              <a:buNone/>
            </a:pPr>
            <a:r>
              <a:rPr lang="de-DE" sz="1800" dirty="0">
                <a:hlinkClick r:id="rId2"/>
              </a:rPr>
              <a:t>http://</a:t>
            </a:r>
            <a:r>
              <a:rPr lang="de-DE" sz="1800" dirty="0" smtClean="0">
                <a:hlinkClick r:id="rId2"/>
              </a:rPr>
              <a:t>www.bpb.de/cache/images/2/7742-st-galerie.jpg?4BF00</a:t>
            </a:r>
            <a:endParaRPr lang="de-DE" sz="1800" dirty="0" smtClean="0"/>
          </a:p>
          <a:p>
            <a:pPr marL="0" indent="0">
              <a:buNone/>
            </a:pPr>
            <a:endParaRPr lang="de-DE" sz="1800" dirty="0" smtClean="0"/>
          </a:p>
        </p:txBody>
      </p:sp>
    </p:spTree>
    <p:extLst>
      <p:ext uri="{BB962C8B-B14F-4D97-AF65-F5344CB8AC3E}">
        <p14:creationId xmlns:p14="http://schemas.microsoft.com/office/powerpoint/2010/main" val="1938181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Sollen jugendliche Kriminelle hart bestraft werden? Erarbeitung </a:t>
            </a:r>
            <a:r>
              <a:rPr lang="de-DE" sz="2400" b="1" dirty="0" smtClean="0">
                <a:solidFill>
                  <a:prstClr val="black"/>
                </a:solidFill>
                <a:latin typeface="Arial" panose="020B0604020202020204" pitchFamily="34" charset="0"/>
                <a:cs typeface="Arial" panose="020B0604020202020204" pitchFamily="34" charset="0"/>
              </a:rPr>
              <a:t>2</a:t>
            </a:r>
            <a:endParaRPr lang="de-DE" dirty="0"/>
          </a:p>
        </p:txBody>
      </p:sp>
      <p:sp>
        <p:nvSpPr>
          <p:cNvPr id="3" name="Inhaltsplatzhalter 2"/>
          <p:cNvSpPr>
            <a:spLocks noGrp="1"/>
          </p:cNvSpPr>
          <p:nvPr>
            <p:ph idx="1"/>
          </p:nvPr>
        </p:nvSpPr>
        <p:spPr/>
        <p:txBody>
          <a:bodyPr>
            <a:normAutofit/>
          </a:bodyPr>
          <a:lstStyle/>
          <a:p>
            <a:pPr marL="0" indent="0">
              <a:buNone/>
            </a:pPr>
            <a:r>
              <a:rPr lang="de-DE" sz="1800" dirty="0" smtClean="0"/>
              <a:t>Lexikonartikel „Jugendstrafrecht“:</a:t>
            </a:r>
            <a:endParaRPr lang="de-DE" sz="1800" dirty="0" smtClean="0">
              <a:hlinkClick r:id="rId2"/>
            </a:endParaRPr>
          </a:p>
          <a:p>
            <a:pPr marL="0" indent="0">
              <a:buNone/>
            </a:pPr>
            <a:endParaRPr lang="de-DE" sz="1800" dirty="0">
              <a:hlinkClick r:id="rId2"/>
            </a:endParaRPr>
          </a:p>
          <a:p>
            <a:pPr marL="0" indent="0">
              <a:buNone/>
            </a:pPr>
            <a:r>
              <a:rPr lang="de-DE" sz="1800" dirty="0" smtClean="0">
                <a:hlinkClick r:id="rId2"/>
              </a:rPr>
              <a:t>http://www.bpb.de/nachschlagen/lexika/das-junge-politik-lexikon/161273/jugendstrafrecht</a:t>
            </a:r>
            <a:endParaRPr lang="de-DE" sz="1800" dirty="0" smtClean="0"/>
          </a:p>
          <a:p>
            <a:pPr marL="0" indent="0">
              <a:buNone/>
            </a:pPr>
            <a:endParaRPr lang="de-DE" sz="1000" dirty="0"/>
          </a:p>
        </p:txBody>
      </p:sp>
    </p:spTree>
    <p:extLst>
      <p:ext uri="{BB962C8B-B14F-4D97-AF65-F5344CB8AC3E}">
        <p14:creationId xmlns:p14="http://schemas.microsoft.com/office/powerpoint/2010/main" val="3521969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prstClr val="black"/>
                </a:solidFill>
                <a:latin typeface="Arial" panose="020B0604020202020204" pitchFamily="34" charset="0"/>
                <a:cs typeface="Arial" panose="020B0604020202020204" pitchFamily="34" charset="0"/>
              </a:rPr>
              <a:t>Sollen jugendliche Kriminelle hart bestraft werden? </a:t>
            </a:r>
            <a:r>
              <a:rPr lang="de-DE" sz="2400" b="1" dirty="0" smtClean="0">
                <a:solidFill>
                  <a:prstClr val="black"/>
                </a:solidFill>
                <a:latin typeface="Arial" panose="020B0604020202020204" pitchFamily="34" charset="0"/>
                <a:cs typeface="Arial" panose="020B0604020202020204" pitchFamily="34" charset="0"/>
              </a:rPr>
              <a:t>Urteilsbildung</a:t>
            </a:r>
            <a:endParaRPr lang="de-DE" dirty="0"/>
          </a:p>
        </p:txBody>
      </p:sp>
      <p:sp>
        <p:nvSpPr>
          <p:cNvPr id="3" name="Inhaltsplatzhalter 2"/>
          <p:cNvSpPr>
            <a:spLocks noGrp="1"/>
          </p:cNvSpPr>
          <p:nvPr>
            <p:ph idx="1"/>
          </p:nvPr>
        </p:nvSpPr>
        <p:spPr/>
        <p:txBody>
          <a:bodyPr/>
          <a:lstStyle/>
          <a:p>
            <a:pPr marL="0" indent="0">
              <a:buNone/>
            </a:pPr>
            <a:r>
              <a:rPr lang="de-DE" sz="1800" dirty="0" smtClean="0"/>
              <a:t>Zitat aus:</a:t>
            </a:r>
          </a:p>
          <a:p>
            <a:pPr marL="0" indent="0">
              <a:buNone/>
            </a:pPr>
            <a:endParaRPr lang="de-DE" sz="1800" dirty="0"/>
          </a:p>
          <a:p>
            <a:pPr marL="0" indent="0">
              <a:buNone/>
            </a:pPr>
            <a:r>
              <a:rPr lang="de-DE" sz="1800" dirty="0" smtClean="0">
                <a:hlinkClick r:id="rId2"/>
              </a:rPr>
              <a:t>http</a:t>
            </a:r>
            <a:r>
              <a:rPr lang="de-DE" sz="1800" dirty="0">
                <a:hlinkClick r:id="rId2"/>
              </a:rPr>
              <a:t>://</a:t>
            </a:r>
            <a:r>
              <a:rPr lang="de-DE" sz="1800" dirty="0" smtClean="0">
                <a:hlinkClick r:id="rId2"/>
              </a:rPr>
              <a:t>www1.wdr.de/fernsehen/aktuelle-stunde/interview-richter-andreas-mueller-100.html</a:t>
            </a:r>
            <a:r>
              <a:rPr lang="de-DE" sz="1800" dirty="0" smtClean="0"/>
              <a:t>, 09.01.2016</a:t>
            </a:r>
          </a:p>
          <a:p>
            <a:pPr marL="0" indent="0">
              <a:buNone/>
            </a:pPr>
            <a:endParaRPr lang="de-DE" dirty="0" smtClean="0"/>
          </a:p>
          <a:p>
            <a:pPr marL="0" indent="0">
              <a:buNone/>
            </a:pPr>
            <a:r>
              <a:rPr lang="de-DE" dirty="0" smtClean="0"/>
              <a:t>Bewerte </a:t>
            </a:r>
            <a:r>
              <a:rPr lang="de-DE" dirty="0"/>
              <a:t>Müllers Forderung von härteren Jugendstrafen.</a:t>
            </a:r>
          </a:p>
          <a:p>
            <a:pPr marL="0" indent="0">
              <a:buNone/>
            </a:pPr>
            <a:endParaRPr lang="de-DE" dirty="0"/>
          </a:p>
        </p:txBody>
      </p:sp>
    </p:spTree>
    <p:extLst>
      <p:ext uri="{BB962C8B-B14F-4D97-AF65-F5344CB8AC3E}">
        <p14:creationId xmlns:p14="http://schemas.microsoft.com/office/powerpoint/2010/main" val="1519371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Arial" panose="020B0604020202020204" pitchFamily="34" charset="0"/>
                <a:cs typeface="Arial" panose="020B0604020202020204" pitchFamily="34" charset="0"/>
              </a:rPr>
              <a:t>Die Rechtseinheit in Klasse 8</a:t>
            </a:r>
            <a:endParaRPr lang="de-DE" sz="32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Autofit/>
          </a:bodyPr>
          <a:lstStyle/>
          <a:p>
            <a:pPr marL="0" indent="0">
              <a:buNone/>
            </a:pPr>
            <a:r>
              <a:rPr lang="de-DE" b="1" dirty="0"/>
              <a:t>Rechtliche Stellung des Jugendlichen und Rechtsordnung</a:t>
            </a:r>
          </a:p>
          <a:p>
            <a:pPr marL="0" indent="0">
              <a:buNone/>
            </a:pPr>
            <a:r>
              <a:rPr lang="de-DE" dirty="0"/>
              <a:t>Die Schülerinnen und Schüler können Antworten auf die Fragen finden, wie der Staat Jugendliche in der </a:t>
            </a:r>
            <a:r>
              <a:rPr lang="de-DE" dirty="0" smtClean="0"/>
              <a:t>Öffentlichkeit schützt </a:t>
            </a:r>
            <a:r>
              <a:rPr lang="de-DE" dirty="0"/>
              <a:t>(Privatheit und Öffentlichkeit), welche Grundsätze ein Rechtsstaat erfüllen muss, </a:t>
            </a:r>
            <a:r>
              <a:rPr lang="de-DE" dirty="0" smtClean="0"/>
              <a:t>weshalb jugendliche </a:t>
            </a:r>
            <a:r>
              <a:rPr lang="de-DE" dirty="0"/>
              <a:t>Straftäter anders bestraft werden als Erwachsene (Regeln und Recht) und wie rechtliche </a:t>
            </a:r>
            <a:r>
              <a:rPr lang="de-DE" dirty="0" smtClean="0"/>
              <a:t>Regelungen und </a:t>
            </a:r>
            <a:r>
              <a:rPr lang="de-DE" dirty="0"/>
              <a:t>Konfliktlösungsmuster das friedliche Zusammenleben in Deutschland schützen (Interessen </a:t>
            </a:r>
            <a:r>
              <a:rPr lang="de-DE" dirty="0" smtClean="0"/>
              <a:t>und Gemeinwohl).</a:t>
            </a:r>
            <a:endParaRPr lang="de-DE" dirty="0"/>
          </a:p>
        </p:txBody>
      </p:sp>
    </p:spTree>
    <p:extLst>
      <p:ext uri="{BB962C8B-B14F-4D97-AF65-F5344CB8AC3E}">
        <p14:creationId xmlns:p14="http://schemas.microsoft.com/office/powerpoint/2010/main" val="32648265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a:solidFill>
                  <a:prstClr val="black"/>
                </a:solidFill>
                <a:latin typeface="Arial" panose="020B0604020202020204" pitchFamily="34" charset="0"/>
                <a:cs typeface="Arial" panose="020B0604020202020204" pitchFamily="34" charset="0"/>
              </a:rPr>
              <a:t>Sollen jugendliche Kriminelle hart bestraft werden? Urteilsbildung</a:t>
            </a: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b="1" dirty="0" smtClean="0"/>
              <a:t>„Bewerten“ bedeutet: </a:t>
            </a:r>
          </a:p>
          <a:p>
            <a:pPr marL="0" indent="0">
              <a:buNone/>
            </a:pPr>
            <a:endParaRPr lang="de-DE" b="1" dirty="0"/>
          </a:p>
          <a:p>
            <a:pPr marL="0" indent="0">
              <a:buNone/>
            </a:pPr>
            <a:r>
              <a:rPr lang="de-DE" dirty="0" smtClean="0"/>
              <a:t>Aussagen</a:t>
            </a:r>
            <a:r>
              <a:rPr lang="de-DE" dirty="0"/>
              <a:t>, Vorschläge oder Maßnahmen beurteilen, ein begründetes Werturteil formulieren und die dabei zugrunde gelegten Wertmaßstäbe offenlegen</a:t>
            </a:r>
          </a:p>
          <a:p>
            <a:pPr marL="0" indent="0">
              <a:buNone/>
            </a:pPr>
            <a:endParaRPr lang="de-DE" dirty="0"/>
          </a:p>
        </p:txBody>
      </p:sp>
    </p:spTree>
    <p:extLst>
      <p:ext uri="{BB962C8B-B14F-4D97-AF65-F5344CB8AC3E}">
        <p14:creationId xmlns:p14="http://schemas.microsoft.com/office/powerpoint/2010/main" val="40938905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a:solidFill>
                  <a:prstClr val="black"/>
                </a:solidFill>
                <a:latin typeface="Arial" panose="020B0604020202020204" pitchFamily="34" charset="0"/>
                <a:cs typeface="Arial" panose="020B0604020202020204" pitchFamily="34" charset="0"/>
              </a:rPr>
              <a:t>Sollen jugendliche Kriminelle hart bestraft werden? Urteilsbildung</a:t>
            </a: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lnSpcReduction="10000"/>
          </a:bodyPr>
          <a:lstStyle/>
          <a:p>
            <a:pPr marL="0" indent="0">
              <a:buNone/>
            </a:pPr>
            <a:r>
              <a:rPr lang="de-DE" dirty="0" smtClean="0"/>
              <a:t>Erläutert, was wahrscheinlich</a:t>
            </a:r>
          </a:p>
          <a:p>
            <a:pPr marL="0" indent="0">
              <a:buNone/>
            </a:pPr>
            <a:endParaRPr lang="de-DE" sz="1200" dirty="0" smtClean="0"/>
          </a:p>
          <a:p>
            <a:r>
              <a:rPr lang="de-DE" dirty="0" smtClean="0"/>
              <a:t>der Straftäter</a:t>
            </a:r>
          </a:p>
          <a:p>
            <a:r>
              <a:rPr lang="de-DE" dirty="0" smtClean="0"/>
              <a:t>das Opfer einer Straftat</a:t>
            </a:r>
          </a:p>
          <a:p>
            <a:r>
              <a:rPr lang="de-DE" dirty="0" smtClean="0"/>
              <a:t>ein unbeteiligter Bürger</a:t>
            </a:r>
          </a:p>
          <a:p>
            <a:r>
              <a:rPr lang="de-DE" dirty="0" smtClean="0"/>
              <a:t>ein Polizist</a:t>
            </a:r>
          </a:p>
          <a:p>
            <a:r>
              <a:rPr lang="de-DE" dirty="0"/>
              <a:t>e</a:t>
            </a:r>
            <a:r>
              <a:rPr lang="de-DE" dirty="0" smtClean="0"/>
              <a:t>in Richter</a:t>
            </a:r>
          </a:p>
          <a:p>
            <a:endParaRPr lang="de-DE" sz="1200" dirty="0"/>
          </a:p>
          <a:p>
            <a:pPr marL="0" indent="0">
              <a:buNone/>
            </a:pPr>
            <a:r>
              <a:rPr lang="de-DE" dirty="0"/>
              <a:t>j</a:t>
            </a:r>
            <a:r>
              <a:rPr lang="de-DE" dirty="0" smtClean="0"/>
              <a:t>eweils zu Müllers Forderung sagen würden. Wie würden sie ihre Haltung begründen?</a:t>
            </a:r>
            <a:endParaRPr lang="de-DE" dirty="0"/>
          </a:p>
        </p:txBody>
      </p:sp>
    </p:spTree>
    <p:extLst>
      <p:ext uri="{BB962C8B-B14F-4D97-AF65-F5344CB8AC3E}">
        <p14:creationId xmlns:p14="http://schemas.microsoft.com/office/powerpoint/2010/main" val="2115337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a:solidFill>
                  <a:prstClr val="black"/>
                </a:solidFill>
                <a:latin typeface="Arial" panose="020B0604020202020204" pitchFamily="34" charset="0"/>
                <a:cs typeface="Arial" panose="020B0604020202020204" pitchFamily="34" charset="0"/>
              </a:rPr>
              <a:t>Sollen jugendliche Kriminelle hart bestraft werden? Urteilsbildung</a:t>
            </a:r>
            <a:endParaRPr lang="de-DE"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08166"/>
            <a:ext cx="10515600" cy="4668797"/>
          </a:xfrm>
        </p:spPr>
        <p:txBody>
          <a:bodyPr/>
          <a:lstStyle/>
          <a:p>
            <a:pPr marL="0" indent="0">
              <a:buNone/>
            </a:pPr>
            <a:r>
              <a:rPr lang="de-DE" dirty="0" smtClean="0"/>
              <a:t>Analysiert, welche Kriterien ihr bei der Bewertung aus verschiedenen Perspektiven angewandt habt.</a:t>
            </a:r>
          </a:p>
          <a:p>
            <a:pPr marL="0" indent="0">
              <a:buNone/>
            </a:pPr>
            <a:endParaRPr lang="de-DE" b="1" dirty="0"/>
          </a:p>
        </p:txBody>
      </p:sp>
      <p:graphicFrame>
        <p:nvGraphicFramePr>
          <p:cNvPr id="5" name="Tabelle 4"/>
          <p:cNvGraphicFramePr>
            <a:graphicFrameLocks noGrp="1"/>
          </p:cNvGraphicFramePr>
          <p:nvPr>
            <p:extLst>
              <p:ext uri="{D42A27DB-BD31-4B8C-83A1-F6EECF244321}">
                <p14:modId xmlns:p14="http://schemas.microsoft.com/office/powerpoint/2010/main" val="2397296224"/>
              </p:ext>
            </p:extLst>
          </p:nvPr>
        </p:nvGraphicFramePr>
        <p:xfrm>
          <a:off x="990415" y="2463095"/>
          <a:ext cx="10431564" cy="3364992"/>
        </p:xfrm>
        <a:graphic>
          <a:graphicData uri="http://schemas.openxmlformats.org/drawingml/2006/table">
            <a:tbl>
              <a:tblPr firstRow="1" firstCol="1" bandRow="1">
                <a:tableStyleId>{5C22544A-7EE6-4342-B048-85BDC9FD1C3A}</a:tableStyleId>
              </a:tblPr>
              <a:tblGrid>
                <a:gridCol w="2426553"/>
                <a:gridCol w="8005011"/>
              </a:tblGrid>
              <a:tr h="407992">
                <a:tc>
                  <a:txBody>
                    <a:bodyPr/>
                    <a:lstStyle/>
                    <a:p>
                      <a:pPr>
                        <a:lnSpc>
                          <a:spcPct val="115000"/>
                        </a:lnSpc>
                        <a:spcAft>
                          <a:spcPts val="0"/>
                        </a:spcAft>
                      </a:pPr>
                      <a:r>
                        <a:rPr lang="de-DE" sz="2400" dirty="0">
                          <a:effectLst/>
                        </a:rPr>
                        <a:t>Kriterium</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2400" dirty="0">
                          <a:effectLst/>
                        </a:rPr>
                        <a:t>Mögliche Fragen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7992">
                <a:tc>
                  <a:txBody>
                    <a:bodyPr/>
                    <a:lstStyle/>
                    <a:p>
                      <a:pPr>
                        <a:lnSpc>
                          <a:spcPct val="115000"/>
                        </a:lnSpc>
                        <a:spcAft>
                          <a:spcPts val="0"/>
                        </a:spcAft>
                      </a:pPr>
                      <a:r>
                        <a:rPr lang="de-DE" sz="2400" dirty="0">
                          <a:effectLst/>
                        </a:rPr>
                        <a:t>Effektivität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2400" dirty="0">
                          <a:effectLst/>
                        </a:rPr>
                        <a:t>Wird durch die Maßnahme das erwünschte Ziel erreicht?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7992">
                <a:tc>
                  <a:txBody>
                    <a:bodyPr/>
                    <a:lstStyle/>
                    <a:p>
                      <a:pPr>
                        <a:lnSpc>
                          <a:spcPct val="115000"/>
                        </a:lnSpc>
                        <a:spcAft>
                          <a:spcPts val="0"/>
                        </a:spcAft>
                      </a:pPr>
                      <a:r>
                        <a:rPr lang="de-DE" sz="2400">
                          <a:effectLst/>
                        </a:rPr>
                        <a:t>Effizienz</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2400" dirty="0">
                          <a:effectLst/>
                        </a:rPr>
                        <a:t>Ist der Nutzen durch die Maßnahme höher als der Aufwand dafür?</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7992">
                <a:tc>
                  <a:txBody>
                    <a:bodyPr/>
                    <a:lstStyle/>
                    <a:p>
                      <a:pPr>
                        <a:lnSpc>
                          <a:spcPct val="115000"/>
                        </a:lnSpc>
                        <a:spcAft>
                          <a:spcPts val="0"/>
                        </a:spcAft>
                      </a:pPr>
                      <a:r>
                        <a:rPr lang="de-DE" sz="2400">
                          <a:effectLst/>
                        </a:rPr>
                        <a:t>Gerechtigkeit</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2400" dirty="0">
                          <a:effectLst/>
                        </a:rPr>
                        <a:t>Wird die Maßnahme als fair empfunden?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7992">
                <a:tc>
                  <a:txBody>
                    <a:bodyPr/>
                    <a:lstStyle/>
                    <a:p>
                      <a:pPr>
                        <a:lnSpc>
                          <a:spcPct val="115000"/>
                        </a:lnSpc>
                        <a:spcAft>
                          <a:spcPts val="0"/>
                        </a:spcAft>
                      </a:pPr>
                      <a:r>
                        <a:rPr lang="de-DE" sz="2400" dirty="0">
                          <a:effectLst/>
                        </a:rPr>
                        <a:t>Nachhaltigkeit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2400" dirty="0">
                          <a:effectLst/>
                        </a:rPr>
                        <a:t>Ist die Maßnahme dauerhaft wirksam?</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7992">
                <a:tc>
                  <a:txBody>
                    <a:bodyPr/>
                    <a:lstStyle/>
                    <a:p>
                      <a:pPr>
                        <a:lnSpc>
                          <a:spcPct val="115000"/>
                        </a:lnSpc>
                        <a:spcAft>
                          <a:spcPts val="0"/>
                        </a:spcAft>
                      </a:pPr>
                      <a:r>
                        <a:rPr lang="de-DE" sz="2400">
                          <a:effectLst/>
                        </a:rPr>
                        <a:t>Legitimität</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2400" dirty="0">
                          <a:effectLst/>
                        </a:rPr>
                        <a:t>Entspricht die Maßnahme den gültigen Gesetzen?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7992">
                <a:tc>
                  <a:txBody>
                    <a:bodyPr/>
                    <a:lstStyle/>
                    <a:p>
                      <a:pPr>
                        <a:lnSpc>
                          <a:spcPct val="115000"/>
                        </a:lnSpc>
                        <a:spcAft>
                          <a:spcPts val="0"/>
                        </a:spcAft>
                      </a:pPr>
                      <a:r>
                        <a:rPr lang="de-DE" sz="2400">
                          <a:effectLst/>
                        </a:rPr>
                        <a:t>Gemeinwohl</a:t>
                      </a:r>
                      <a:endParaRPr lang="de-D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2400" dirty="0">
                          <a:effectLst/>
                        </a:rPr>
                        <a:t>Wird durch die Maßnahme das Wohlergehen aller gefördert?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020251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Arial" panose="020B0604020202020204" pitchFamily="34" charset="0"/>
                <a:cs typeface="Arial" panose="020B0604020202020204" pitchFamily="34" charset="0"/>
              </a:rPr>
              <a:t>Beispielcurricula: Möglichkeiten und Grenzen</a:t>
            </a:r>
            <a:endParaRPr lang="de-DE" sz="32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lnSpcReduction="10000"/>
          </a:bodyPr>
          <a:lstStyle/>
          <a:p>
            <a:pPr marL="0" indent="0">
              <a:buNone/>
            </a:pPr>
            <a:r>
              <a:rPr lang="de-DE" dirty="0" smtClean="0"/>
              <a:t>Beispielcurricula werden ihrer </a:t>
            </a:r>
            <a:r>
              <a:rPr lang="de-DE" b="1" dirty="0" smtClean="0"/>
              <a:t>„Vermittlungsaufgabe“ </a:t>
            </a:r>
            <a:r>
              <a:rPr lang="de-DE" dirty="0" smtClean="0"/>
              <a:t>durchaus gerecht und können </a:t>
            </a:r>
            <a:r>
              <a:rPr lang="de-DE" b="1" dirty="0" smtClean="0"/>
              <a:t>Hilfestellung</a:t>
            </a:r>
            <a:r>
              <a:rPr lang="de-DE" dirty="0" smtClean="0"/>
              <a:t> bei der Planung und Gestaltung von Unterricht geben</a:t>
            </a:r>
          </a:p>
          <a:p>
            <a:pPr marL="0" indent="0">
              <a:buNone/>
            </a:pPr>
            <a:endParaRPr lang="de-DE" dirty="0"/>
          </a:p>
          <a:p>
            <a:pPr marL="0" indent="0">
              <a:buNone/>
            </a:pPr>
            <a:r>
              <a:rPr lang="de-DE" dirty="0" smtClean="0"/>
              <a:t>Sie sind aber tatsächlich als </a:t>
            </a:r>
            <a:r>
              <a:rPr lang="de-DE" b="1" dirty="0" smtClean="0"/>
              <a:t>Beispiele </a:t>
            </a:r>
            <a:r>
              <a:rPr lang="de-DE" dirty="0" smtClean="0"/>
              <a:t>zu sehen und nicht als einzige Möglichkeit, die im Bildungsplan genannten Kompetenzen zu erreichen!</a:t>
            </a:r>
          </a:p>
          <a:p>
            <a:pPr marL="0" indent="0">
              <a:buNone/>
            </a:pPr>
            <a:endParaRPr lang="de-DE" dirty="0"/>
          </a:p>
          <a:p>
            <a:pPr marL="0" indent="0">
              <a:buNone/>
            </a:pPr>
            <a:r>
              <a:rPr lang="de-DE" dirty="0" smtClean="0"/>
              <a:t>Sie ersetzen auch nicht die eigene Arbeit der Unterrichtsplanung und –</a:t>
            </a:r>
            <a:r>
              <a:rPr lang="de-DE" dirty="0" err="1" smtClean="0"/>
              <a:t>gestaltung</a:t>
            </a:r>
            <a:r>
              <a:rPr lang="de-DE" dirty="0" smtClean="0"/>
              <a:t> </a:t>
            </a:r>
            <a:r>
              <a:rPr lang="de-DE" b="1" dirty="0" smtClean="0"/>
              <a:t>für eine spezifische Lerngruppe</a:t>
            </a:r>
            <a:r>
              <a:rPr lang="de-DE" dirty="0" smtClean="0"/>
              <a:t>!</a:t>
            </a:r>
            <a:endParaRPr lang="de-DE" dirty="0"/>
          </a:p>
        </p:txBody>
      </p:sp>
    </p:spTree>
    <p:extLst>
      <p:ext uri="{BB962C8B-B14F-4D97-AF65-F5344CB8AC3E}">
        <p14:creationId xmlns:p14="http://schemas.microsoft.com/office/powerpoint/2010/main" val="5770022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Arial" panose="020B0604020202020204" pitchFamily="34" charset="0"/>
                <a:cs typeface="Arial" panose="020B0604020202020204" pitchFamily="34" charset="0"/>
              </a:rPr>
              <a:t>Beispielcurricula können dabei helfen, die Anforderungen des neuen Bildungsplans zu erfüllen!</a:t>
            </a:r>
            <a:endParaRPr lang="de-DE" sz="3200" b="1" dirty="0">
              <a:latin typeface="Arial" panose="020B0604020202020204" pitchFamily="34" charset="0"/>
              <a:cs typeface="Arial" panose="020B0604020202020204" pitchFamily="34" charset="0"/>
            </a:endParaRPr>
          </a:p>
        </p:txBody>
      </p:sp>
      <p:sp>
        <p:nvSpPr>
          <p:cNvPr id="10" name="Abgerundetes Rechteck 9"/>
          <p:cNvSpPr/>
          <p:nvPr/>
        </p:nvSpPr>
        <p:spPr>
          <a:xfrm>
            <a:off x="4814803" y="1480182"/>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Basiskonzepte</a:t>
            </a:r>
            <a:endParaRPr lang="de-DE" sz="2000" dirty="0"/>
          </a:p>
        </p:txBody>
      </p:sp>
      <p:sp>
        <p:nvSpPr>
          <p:cNvPr id="11" name="Abgerundetes Rechteck 10"/>
          <p:cNvSpPr/>
          <p:nvPr/>
        </p:nvSpPr>
        <p:spPr>
          <a:xfrm>
            <a:off x="8888910" y="3141092"/>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Perspektiven</a:t>
            </a:r>
            <a:endParaRPr lang="de-DE" sz="2000" dirty="0"/>
          </a:p>
        </p:txBody>
      </p:sp>
      <p:sp>
        <p:nvSpPr>
          <p:cNvPr id="12" name="Abgerundetes Rechteck 11"/>
          <p:cNvSpPr/>
          <p:nvPr/>
        </p:nvSpPr>
        <p:spPr>
          <a:xfrm>
            <a:off x="1528343" y="1690688"/>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IBK</a:t>
            </a:r>
            <a:endParaRPr lang="de-DE" sz="2000" dirty="0"/>
          </a:p>
        </p:txBody>
      </p:sp>
      <p:sp>
        <p:nvSpPr>
          <p:cNvPr id="13" name="Abgerundetes Rechteck 12"/>
          <p:cNvSpPr/>
          <p:nvPr/>
        </p:nvSpPr>
        <p:spPr>
          <a:xfrm>
            <a:off x="548981" y="3131681"/>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PBK</a:t>
            </a:r>
            <a:endParaRPr lang="de-DE" sz="2000" dirty="0"/>
          </a:p>
        </p:txBody>
      </p:sp>
      <p:sp>
        <p:nvSpPr>
          <p:cNvPr id="14" name="Abgerundetes Rechteck 13"/>
          <p:cNvSpPr/>
          <p:nvPr/>
        </p:nvSpPr>
        <p:spPr>
          <a:xfrm>
            <a:off x="3535904" y="5498470"/>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Leitperspektiven</a:t>
            </a:r>
            <a:endParaRPr lang="de-DE" sz="2000" dirty="0"/>
          </a:p>
        </p:txBody>
      </p:sp>
      <p:sp>
        <p:nvSpPr>
          <p:cNvPr id="15" name="Abgerundetes Rechteck 14"/>
          <p:cNvSpPr/>
          <p:nvPr/>
        </p:nvSpPr>
        <p:spPr>
          <a:xfrm>
            <a:off x="6527298" y="5605096"/>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Operatoren</a:t>
            </a:r>
            <a:endParaRPr lang="de-DE" dirty="0"/>
          </a:p>
        </p:txBody>
      </p:sp>
      <p:sp>
        <p:nvSpPr>
          <p:cNvPr id="16" name="Abgerundetes Rechteck 15"/>
          <p:cNvSpPr/>
          <p:nvPr/>
        </p:nvSpPr>
        <p:spPr>
          <a:xfrm>
            <a:off x="701509" y="4741638"/>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Fachdidaktische </a:t>
            </a:r>
          </a:p>
          <a:p>
            <a:pPr algn="ctr"/>
            <a:r>
              <a:rPr lang="de-DE" dirty="0" smtClean="0"/>
              <a:t>Prinzipien</a:t>
            </a:r>
            <a:endParaRPr lang="de-DE" dirty="0"/>
          </a:p>
        </p:txBody>
      </p:sp>
      <p:sp>
        <p:nvSpPr>
          <p:cNvPr id="17" name="Abgerundetes Rechteck 16"/>
          <p:cNvSpPr/>
          <p:nvPr/>
        </p:nvSpPr>
        <p:spPr>
          <a:xfrm>
            <a:off x="7918490" y="1762066"/>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Individualisierte</a:t>
            </a:r>
          </a:p>
          <a:p>
            <a:pPr algn="ctr"/>
            <a:r>
              <a:rPr lang="de-DE" sz="2000" dirty="0" smtClean="0"/>
              <a:t>Lernangebote</a:t>
            </a:r>
            <a:endParaRPr lang="de-DE" sz="2000" dirty="0"/>
          </a:p>
        </p:txBody>
      </p:sp>
      <p:sp>
        <p:nvSpPr>
          <p:cNvPr id="18" name="Abgerundetes Rechteck 17"/>
          <p:cNvSpPr/>
          <p:nvPr/>
        </p:nvSpPr>
        <p:spPr>
          <a:xfrm>
            <a:off x="8495878" y="4444002"/>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err="1" smtClean="0"/>
              <a:t>Fächerverbin-dendes</a:t>
            </a:r>
            <a:r>
              <a:rPr lang="de-DE" sz="2000" dirty="0" smtClean="0"/>
              <a:t> Lernen</a:t>
            </a:r>
            <a:endParaRPr lang="de-DE" sz="2000"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r>
              <a:rPr lang="de-DE" dirty="0" smtClean="0"/>
              <a:t>                                </a:t>
            </a:r>
            <a:r>
              <a:rPr lang="de-DE" sz="1800" dirty="0" smtClean="0"/>
              <a:t>Bild</a:t>
            </a:r>
            <a:r>
              <a:rPr lang="de-DE" sz="1800" dirty="0"/>
              <a:t>: </a:t>
            </a:r>
            <a:r>
              <a:rPr lang="de-DE" sz="800" dirty="0" smtClean="0">
                <a:hlinkClick r:id="rId2"/>
              </a:rPr>
              <a:t>http</a:t>
            </a:r>
            <a:r>
              <a:rPr lang="de-DE" sz="800" dirty="0">
                <a:hlinkClick r:id="rId2"/>
              </a:rPr>
              <a:t>://</a:t>
            </a:r>
            <a:r>
              <a:rPr lang="de-DE" sz="800" dirty="0" smtClean="0">
                <a:hlinkClick r:id="rId2"/>
              </a:rPr>
              <a:t>clipartix.com/wp-content/uploads/2016/04/Smiley-face-clip-art-thumbs-up-free-clipart-images-2.png</a:t>
            </a:r>
            <a:endParaRPr lang="de-DE" sz="800" dirty="0" smtClean="0"/>
          </a:p>
          <a:p>
            <a:pPr marL="0" indent="0">
              <a:buNone/>
            </a:pPr>
            <a:r>
              <a:rPr lang="de-DE" dirty="0" smtClean="0"/>
              <a:t>  </a:t>
            </a:r>
          </a:p>
        </p:txBody>
      </p:sp>
    </p:spTree>
    <p:extLst>
      <p:ext uri="{BB962C8B-B14F-4D97-AF65-F5344CB8AC3E}">
        <p14:creationId xmlns:p14="http://schemas.microsoft.com/office/powerpoint/2010/main" val="2837058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solidFill>
                  <a:prstClr val="black"/>
                </a:solidFill>
                <a:latin typeface="Arial" panose="020B0604020202020204" pitchFamily="34" charset="0"/>
                <a:cs typeface="Arial" panose="020B0604020202020204" pitchFamily="34" charset="0"/>
              </a:rPr>
              <a:t>Die Rechtseinheit in Klasse 8</a:t>
            </a:r>
            <a:endParaRPr lang="de-DE" dirty="0"/>
          </a:p>
        </p:txBody>
      </p:sp>
      <p:sp>
        <p:nvSpPr>
          <p:cNvPr id="3" name="Inhaltsplatzhalter 2"/>
          <p:cNvSpPr>
            <a:spLocks noGrp="1"/>
          </p:cNvSpPr>
          <p:nvPr>
            <p:ph idx="1"/>
          </p:nvPr>
        </p:nvSpPr>
        <p:spPr/>
        <p:txBody>
          <a:bodyPr>
            <a:noAutofit/>
          </a:bodyPr>
          <a:lstStyle/>
          <a:p>
            <a:pPr marL="0" indent="0">
              <a:buNone/>
            </a:pPr>
            <a:r>
              <a:rPr lang="de-DE" dirty="0"/>
              <a:t>Die Schülerinnen und Schüler können</a:t>
            </a:r>
          </a:p>
          <a:p>
            <a:pPr marL="0" indent="0">
              <a:buNone/>
            </a:pPr>
            <a:r>
              <a:rPr lang="de-DE" dirty="0"/>
              <a:t>(1) die besondere Rechtsstellung von Kindern und Jugendlichen erklären (</a:t>
            </a:r>
            <a:r>
              <a:rPr lang="de-DE" dirty="0" smtClean="0"/>
              <a:t>Deliktfähigkeit, Strafmündigkeit</a:t>
            </a:r>
            <a:r>
              <a:rPr lang="de-DE" dirty="0"/>
              <a:t>, Jugendschutz nach dem </a:t>
            </a:r>
            <a:r>
              <a:rPr lang="de-DE" dirty="0" err="1"/>
              <a:t>JuSchG</a:t>
            </a:r>
            <a:r>
              <a:rPr lang="de-DE" dirty="0"/>
              <a:t>)</a:t>
            </a:r>
          </a:p>
          <a:p>
            <a:pPr marL="0" indent="0">
              <a:buNone/>
            </a:pPr>
            <a:r>
              <a:rPr lang="de-DE" dirty="0" smtClean="0"/>
              <a:t>(</a:t>
            </a:r>
            <a:r>
              <a:rPr lang="de-DE" dirty="0"/>
              <a:t>2) Formen von Jugendkriminalität beschreiben und ihre Ursachen anhand der Sozialisations- </a:t>
            </a:r>
            <a:r>
              <a:rPr lang="de-DE" dirty="0" smtClean="0"/>
              <a:t>und der </a:t>
            </a:r>
            <a:r>
              <a:rPr lang="de-DE" dirty="0"/>
              <a:t>Entwicklungstheorie erklären</a:t>
            </a:r>
          </a:p>
          <a:p>
            <a:pPr marL="0" indent="0">
              <a:buNone/>
            </a:pPr>
            <a:r>
              <a:rPr lang="de-DE" dirty="0" smtClean="0"/>
              <a:t>(</a:t>
            </a:r>
            <a:r>
              <a:rPr lang="de-DE" dirty="0"/>
              <a:t>3) Zwecke von Strafen erklären (Vergeltung, Spezial- und Generalprävention, </a:t>
            </a:r>
            <a:r>
              <a:rPr lang="de-DE" dirty="0" smtClean="0"/>
              <a:t>Täter-Opfer-Ausgleich</a:t>
            </a:r>
            <a:r>
              <a:rPr lang="de-DE" dirty="0"/>
              <a:t>) und an vorgegebenen Fallbeispielen jugendstrafrechtliche Sanktionen </a:t>
            </a:r>
            <a:r>
              <a:rPr lang="de-DE" dirty="0" smtClean="0"/>
              <a:t>bewerten (Erziehungsmaßregeln</a:t>
            </a:r>
            <a:r>
              <a:rPr lang="de-DE" dirty="0"/>
              <a:t>, Zuchtmittel, Jugendstrafe)</a:t>
            </a:r>
          </a:p>
          <a:p>
            <a:pPr marL="0" indent="0">
              <a:buNone/>
            </a:pPr>
            <a:endParaRPr lang="de-DE" dirty="0"/>
          </a:p>
        </p:txBody>
      </p:sp>
    </p:spTree>
    <p:extLst>
      <p:ext uri="{BB962C8B-B14F-4D97-AF65-F5344CB8AC3E}">
        <p14:creationId xmlns:p14="http://schemas.microsoft.com/office/powerpoint/2010/main" val="176465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solidFill>
                  <a:prstClr val="black"/>
                </a:solidFill>
                <a:latin typeface="Arial" panose="020B0604020202020204" pitchFamily="34" charset="0"/>
                <a:cs typeface="Arial" panose="020B0604020202020204" pitchFamily="34" charset="0"/>
              </a:rPr>
              <a:t>Die Rechtseinheit in Klasse 8</a:t>
            </a:r>
            <a:endParaRPr lang="de-DE" dirty="0"/>
          </a:p>
        </p:txBody>
      </p:sp>
      <p:sp>
        <p:nvSpPr>
          <p:cNvPr id="3" name="Inhaltsplatzhalter 2"/>
          <p:cNvSpPr>
            <a:spLocks noGrp="1"/>
          </p:cNvSpPr>
          <p:nvPr>
            <p:ph idx="1"/>
          </p:nvPr>
        </p:nvSpPr>
        <p:spPr/>
        <p:txBody>
          <a:bodyPr>
            <a:noAutofit/>
          </a:bodyPr>
          <a:lstStyle/>
          <a:p>
            <a:pPr marL="0" indent="0">
              <a:buNone/>
            </a:pPr>
            <a:r>
              <a:rPr lang="de-DE" dirty="0"/>
              <a:t>(4) Prinzipien des Rechtsstaats charakterisieren (Garantie der Grundrechte, </a:t>
            </a:r>
            <a:r>
              <a:rPr lang="de-DE" dirty="0" smtClean="0"/>
              <a:t>Gewaltenteilung, Gleichbehandlung </a:t>
            </a:r>
            <a:r>
              <a:rPr lang="de-DE" dirty="0"/>
              <a:t>vor dem Gesetz, Gesetzesvorbehalt, Verhältnismäßigkeit)</a:t>
            </a:r>
          </a:p>
          <a:p>
            <a:pPr marL="0" indent="0">
              <a:buNone/>
            </a:pPr>
            <a:r>
              <a:rPr lang="de-DE" dirty="0" smtClean="0"/>
              <a:t>(</a:t>
            </a:r>
            <a:r>
              <a:rPr lang="de-DE" dirty="0"/>
              <a:t>5) Öffentliches Recht und Privatrecht vergleichen (Rechtsbeziehungen, Rechtsquellen, Ablauf </a:t>
            </a:r>
            <a:r>
              <a:rPr lang="de-DE" dirty="0" smtClean="0"/>
              <a:t>der Gerichtsverfahren</a:t>
            </a:r>
            <a:r>
              <a:rPr lang="de-DE" dirty="0"/>
              <a:t>)</a:t>
            </a:r>
          </a:p>
          <a:p>
            <a:pPr marL="0" indent="0">
              <a:buNone/>
            </a:pPr>
            <a:r>
              <a:rPr lang="de-DE" dirty="0"/>
              <a:t>(6) Straf- und Zivilprozess vergleichen (Zweck des Verfahrens, Prozessinitiative, </a:t>
            </a:r>
            <a:r>
              <a:rPr lang="de-DE" dirty="0" smtClean="0"/>
              <a:t>Prozessparteien, Beweiserhebung</a:t>
            </a:r>
            <a:r>
              <a:rPr lang="de-DE" dirty="0"/>
              <a:t>)</a:t>
            </a:r>
          </a:p>
          <a:p>
            <a:pPr marL="0" indent="0">
              <a:buNone/>
            </a:pPr>
            <a:r>
              <a:rPr lang="de-DE" dirty="0" smtClean="0"/>
              <a:t>(</a:t>
            </a:r>
            <a:r>
              <a:rPr lang="de-DE" dirty="0"/>
              <a:t>7) die Bedeutung des Rechts für eine Gesellschaft erläutern (Herstellung von </a:t>
            </a:r>
            <a:r>
              <a:rPr lang="de-DE" dirty="0" smtClean="0"/>
              <a:t>Gerechtigkeit, Friedens‑, </a:t>
            </a:r>
            <a:r>
              <a:rPr lang="de-DE" dirty="0" err="1" smtClean="0"/>
              <a:t>Ordnungs</a:t>
            </a:r>
            <a:r>
              <a:rPr lang="de-DE" dirty="0" smtClean="0"/>
              <a:t>‑, Schutz- und Gestaltungsfunktion)</a:t>
            </a:r>
          </a:p>
          <a:p>
            <a:pPr marL="0" indent="0">
              <a:buNone/>
            </a:pPr>
            <a:endParaRPr lang="de-DE" dirty="0"/>
          </a:p>
        </p:txBody>
      </p:sp>
    </p:spTree>
    <p:extLst>
      <p:ext uri="{BB962C8B-B14F-4D97-AF65-F5344CB8AC3E}">
        <p14:creationId xmlns:p14="http://schemas.microsoft.com/office/powerpoint/2010/main" val="193241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Arial" panose="020B0604020202020204" pitchFamily="34" charset="0"/>
                <a:cs typeface="Arial" panose="020B0604020202020204" pitchFamily="34" charset="0"/>
              </a:rPr>
              <a:t>Beispielcurricula: Fachspezifisches Vorwort</a:t>
            </a:r>
            <a:r>
              <a:rPr lang="de-DE" sz="3200" b="1" dirty="0">
                <a:latin typeface="Arial" panose="020B0604020202020204" pitchFamily="34" charset="0"/>
                <a:cs typeface="Arial" panose="020B0604020202020204" pitchFamily="34" charset="0"/>
              </a:rPr>
              <a:t/>
            </a:r>
            <a:br>
              <a:rPr lang="de-DE" sz="3200" b="1" dirty="0">
                <a:latin typeface="Arial" panose="020B0604020202020204" pitchFamily="34" charset="0"/>
                <a:cs typeface="Arial" panose="020B0604020202020204" pitchFamily="34" charset="0"/>
              </a:rPr>
            </a:br>
            <a:endParaRPr lang="de-DE" sz="32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p:txBody>
      </p:sp>
      <p:sp>
        <p:nvSpPr>
          <p:cNvPr id="4" name="Rechteck 3"/>
          <p:cNvSpPr/>
          <p:nvPr/>
        </p:nvSpPr>
        <p:spPr>
          <a:xfrm>
            <a:off x="947304" y="1690688"/>
            <a:ext cx="3408218" cy="2078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Kompetenzen nach dem Bildungsplan</a:t>
            </a:r>
            <a:endParaRPr lang="de-DE" sz="3200" dirty="0"/>
          </a:p>
        </p:txBody>
      </p:sp>
      <p:sp>
        <p:nvSpPr>
          <p:cNvPr id="6" name="Rechteck 5"/>
          <p:cNvSpPr/>
          <p:nvPr/>
        </p:nvSpPr>
        <p:spPr>
          <a:xfrm>
            <a:off x="7945582" y="1738189"/>
            <a:ext cx="3408218" cy="2078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Unterrichtliche Gestaltung des Kompetenzerwerbs</a:t>
            </a:r>
            <a:endParaRPr lang="de-DE" sz="3200" dirty="0"/>
          </a:p>
        </p:txBody>
      </p:sp>
      <p:sp>
        <p:nvSpPr>
          <p:cNvPr id="7" name="Legende mit Pfeil nach links und rechts 6"/>
          <p:cNvSpPr/>
          <p:nvPr/>
        </p:nvSpPr>
        <p:spPr>
          <a:xfrm>
            <a:off x="4688773" y="2030515"/>
            <a:ext cx="2923557" cy="1494220"/>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Verbindung</a:t>
            </a:r>
            <a:endParaRPr lang="de-DE" sz="2000" dirty="0"/>
          </a:p>
        </p:txBody>
      </p:sp>
      <p:sp>
        <p:nvSpPr>
          <p:cNvPr id="8" name="Pfeil nach oben 7"/>
          <p:cNvSpPr/>
          <p:nvPr/>
        </p:nvSpPr>
        <p:spPr>
          <a:xfrm>
            <a:off x="4755263" y="3817061"/>
            <a:ext cx="2790578" cy="226310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Didaktische Prinzipien</a:t>
            </a:r>
            <a:endParaRPr lang="de-DE" sz="2000" dirty="0"/>
          </a:p>
        </p:txBody>
      </p:sp>
    </p:spTree>
    <p:extLst>
      <p:ext uri="{BB962C8B-B14F-4D97-AF65-F5344CB8AC3E}">
        <p14:creationId xmlns:p14="http://schemas.microsoft.com/office/powerpoint/2010/main" val="1091245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solidFill>
                  <a:prstClr val="black"/>
                </a:solidFill>
                <a:latin typeface="Arial" panose="020B0604020202020204" pitchFamily="34" charset="0"/>
                <a:cs typeface="Arial" panose="020B0604020202020204" pitchFamily="34" charset="0"/>
              </a:rPr>
              <a:t>Beispielcurricula: Vorbemerkungen zum Themenfeld</a:t>
            </a:r>
            <a:endParaRPr lang="de-DE" sz="3200" dirty="0"/>
          </a:p>
        </p:txBody>
      </p:sp>
      <p:sp>
        <p:nvSpPr>
          <p:cNvPr id="3" name="Inhaltsplatzhalter 2"/>
          <p:cNvSpPr>
            <a:spLocks noGrp="1"/>
          </p:cNvSpPr>
          <p:nvPr>
            <p:ph idx="1"/>
          </p:nvPr>
        </p:nvSpPr>
        <p:spPr/>
        <p:txBody>
          <a:bodyPr>
            <a:normAutofit/>
          </a:bodyPr>
          <a:lstStyle/>
          <a:p>
            <a:pPr marL="0" indent="0">
              <a:buNone/>
            </a:pPr>
            <a:r>
              <a:rPr lang="de-DE" b="1" dirty="0" smtClean="0"/>
              <a:t>Hinweis auf die in diesem Themenfeld schwerpunktmäßig zu erwerbenden Kompetenzen:</a:t>
            </a:r>
          </a:p>
          <a:p>
            <a:pPr marL="0" indent="0">
              <a:buNone/>
            </a:pPr>
            <a:r>
              <a:rPr lang="de-DE" dirty="0" smtClean="0">
                <a:solidFill>
                  <a:schemeClr val="accent1">
                    <a:lumMod val="75000"/>
                  </a:schemeClr>
                </a:solidFill>
              </a:rPr>
              <a:t>In </a:t>
            </a:r>
            <a:r>
              <a:rPr lang="de-DE" dirty="0">
                <a:solidFill>
                  <a:schemeClr val="accent1">
                    <a:lumMod val="75000"/>
                  </a:schemeClr>
                </a:solidFill>
              </a:rPr>
              <a:t>der vorliegenden Unterrichtseinheit geht es um die Bedeutung des Rechts für Jugendliche und um die gesellschaftliche Bedeutung des Rechts allgemein als ein System, das gesellschaftliche Ordnungsstrukturen garantiert und an Gerechtigkeit orientierte Regelungen von Konflikten trifft. </a:t>
            </a:r>
            <a:r>
              <a:rPr lang="de-DE" dirty="0" smtClean="0">
                <a:solidFill>
                  <a:schemeClr val="accent1">
                    <a:lumMod val="75000"/>
                  </a:schemeClr>
                </a:solidFill>
              </a:rPr>
              <a:t>[…] </a:t>
            </a:r>
          </a:p>
          <a:p>
            <a:pPr marL="0" indent="0">
              <a:buNone/>
            </a:pPr>
            <a:r>
              <a:rPr lang="de-DE" dirty="0" smtClean="0">
                <a:solidFill>
                  <a:schemeClr val="accent1">
                    <a:lumMod val="75000"/>
                  </a:schemeClr>
                </a:solidFill>
              </a:rPr>
              <a:t>Bei der Analyse rechtlicher Sanktionen lernen die Schülerinnen und Schüler, unterschiedliche Perspektiven einzunehmen. […]</a:t>
            </a:r>
          </a:p>
          <a:p>
            <a:pPr marL="0" indent="0">
              <a:buNone/>
            </a:pPr>
            <a:endParaRPr lang="de-DE" dirty="0"/>
          </a:p>
        </p:txBody>
      </p:sp>
    </p:spTree>
    <p:extLst>
      <p:ext uri="{BB962C8B-B14F-4D97-AF65-F5344CB8AC3E}">
        <p14:creationId xmlns:p14="http://schemas.microsoft.com/office/powerpoint/2010/main" val="548765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1991</Words>
  <Application>Microsoft Office PowerPoint</Application>
  <PresentationFormat>Breitbild</PresentationFormat>
  <Paragraphs>417</Paragraphs>
  <Slides>54</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54</vt:i4>
      </vt:variant>
    </vt:vector>
  </HeadingPairs>
  <TitlesOfParts>
    <vt:vector size="62" baseType="lpstr">
      <vt:lpstr>MS Mincho</vt:lpstr>
      <vt:lpstr>Arial</vt:lpstr>
      <vt:lpstr>Calibri</vt:lpstr>
      <vt:lpstr>Calibri Light</vt:lpstr>
      <vt:lpstr>Cambria</vt:lpstr>
      <vt:lpstr>Times New Roman</vt:lpstr>
      <vt:lpstr>Wingdings</vt:lpstr>
      <vt:lpstr>Office Theme</vt:lpstr>
      <vt:lpstr>Beispielcurriculum und Unterricht</vt:lpstr>
      <vt:lpstr>Überforderung durch den neuen Bildungsplan?</vt:lpstr>
      <vt:lpstr>Überforderung durch den neuen Bildungsplan?</vt:lpstr>
      <vt:lpstr>Überforderung durch den neuen Bildungsplan?</vt:lpstr>
      <vt:lpstr>Die Rechtseinheit in Klasse 8</vt:lpstr>
      <vt:lpstr>Die Rechtseinheit in Klasse 8</vt:lpstr>
      <vt:lpstr>Die Rechtseinheit in Klasse 8</vt:lpstr>
      <vt:lpstr>Beispielcurricula: Fachspezifisches Vorwort </vt:lpstr>
      <vt:lpstr>Beispielcurricula: Vorbemerkungen zum Themenfeld</vt:lpstr>
      <vt:lpstr>Beispielcurricula: Vorbemerkungen zum Themenfeld</vt:lpstr>
      <vt:lpstr>Beispielcurricula: Vorbemerkungen zum Themenfeld</vt:lpstr>
      <vt:lpstr>Beispielcurricula: Stundenzahlen</vt:lpstr>
      <vt:lpstr>Beispielcurricula: Struktur</vt:lpstr>
      <vt:lpstr>Beispielcurricula: Prozessbezogene Kompetenzen</vt:lpstr>
      <vt:lpstr>Beispielcurricula: Inhaltsbezogene Kompetenzen</vt:lpstr>
      <vt:lpstr>Beispielcurricula: Inhaltsbezogene Kompetenzen</vt:lpstr>
      <vt:lpstr>Beispielcurricula: Konkretisierung, Vorgehen im Unterricht</vt:lpstr>
      <vt:lpstr>Beispielcurricula: Ergänzende Hinweise, Arbeitsmittel, Organisation, Verweise</vt:lpstr>
      <vt:lpstr> Sachbeschädigung, Diebstahl und noch mehr – warum werden Jugendliche kriminell? Ziele der Stunde</vt:lpstr>
      <vt:lpstr> Sachbeschädigung, Diebstahl und noch mehr – warum werden Jugendliche kriminell? Ziele der Stunde</vt:lpstr>
      <vt:lpstr> Sachbeschädigung, Diebstahl und noch mehr – warum werden Jugendliche kriminell? Hinweise</vt:lpstr>
      <vt:lpstr>Sachbeschädigung, Diebstahl und noch mehr – warum werden Jugendliche kriminell? Konkretisierung/Vorgehen im Unterricht</vt:lpstr>
      <vt:lpstr> Sachbeschädigung, Diebstahl und noch mehr – warum werden Jugendliche kriminell? </vt:lpstr>
      <vt:lpstr>  Sachbeschädigung, Diebstahl und noch mehr – warum werden Jugendliche kriminell? </vt:lpstr>
      <vt:lpstr> Sachbeschädigung, Diebstahl und noch mehr – warum werden Jugendliche kriminell? </vt:lpstr>
      <vt:lpstr> Sachbeschädigung, Diebstahl und noch mehr – warum werden Jugendliche kriminell?</vt:lpstr>
      <vt:lpstr> Sachbeschädigung, Diebstahl und noch mehr – warum werden Jugendliche kriminell?</vt:lpstr>
      <vt:lpstr> Sachbeschädigung, Diebstahl und noch mehr – warum werden Jugendliche kriminell?</vt:lpstr>
      <vt:lpstr> Sachbeschädigung, Diebstahl und noch mehr – warum werden Jugendliche kriminell?</vt:lpstr>
      <vt:lpstr> Sachbeschädigung, Diebstahl und noch mehr – warum werden Jugendliche kriminell?</vt:lpstr>
      <vt:lpstr> Sachbeschädigung, Diebstahl und noch mehr – warum werden Jugendliche kriminell?</vt:lpstr>
      <vt:lpstr>Warum werden Jugendliche rechtlich anders behandelt als Erwachsene? Ziele</vt:lpstr>
      <vt:lpstr>Warum werden Jugendliche rechtlich anders behandelt als Erwachsene? Ziele </vt:lpstr>
      <vt:lpstr>Warum werden Jugendliche rechtlich anders behandelt als Erwachsene? Konkretisierung, Vorgehen im Unterricht </vt:lpstr>
      <vt:lpstr>Warum werden Jugendliche rechtlich anders behandelt als Erwachsene? Hinweise</vt:lpstr>
      <vt:lpstr>Warum werden Jugendliche rechtlich anders behandelt als Erwachsene? Hinweise</vt:lpstr>
      <vt:lpstr>Warum werden Jugendliche rechtlich anders behandelt als Erwachsene? Individualisierte Lernangebote zum Einstieg, Bezug zu WBS</vt:lpstr>
      <vt:lpstr>Warum werden Jugendliche rechtlich anders behandelt als Erwachsene? Individualisierte Lernangebote zur Erarbeitung, Bezug zu WBS</vt:lpstr>
      <vt:lpstr>Warum werden Jugendliche rechtlich anders behandelt als Erwachsene? Individualisierte Lernangebote zur Erarbeitung</vt:lpstr>
      <vt:lpstr> Sollen kriminelle Jugendliche hart bestraft werden? Ziele </vt:lpstr>
      <vt:lpstr> Sollen kriminelle Jugendliche hart bestraft werden? Ziele </vt:lpstr>
      <vt:lpstr>Sollen kriminelle Jugendliche hart bestraft werden? Konkretisierung/Vorgehen im Unterricht</vt:lpstr>
      <vt:lpstr>Sollen kriminelle Jugendliche hart bestraft werden? Hinweise</vt:lpstr>
      <vt:lpstr>Sollen jugendliche Kriminelle hart bestraft werden? Hinweise  </vt:lpstr>
      <vt:lpstr> Sollen jugendliche Kriminelle hart bestraft werden? Hinweise  </vt:lpstr>
      <vt:lpstr>Sollen jugendliche Kriminelle hart bestraft werden? Einstieg</vt:lpstr>
      <vt:lpstr>Sollen jugendliche Kriminelle hart bestraft werden? Erarbeitung 1</vt:lpstr>
      <vt:lpstr>Sollen jugendliche Kriminelle hart bestraft werden? Erarbeitung 2</vt:lpstr>
      <vt:lpstr>Sollen jugendliche Kriminelle hart bestraft werden? Urteilsbildung</vt:lpstr>
      <vt:lpstr>Sollen jugendliche Kriminelle hart bestraft werden? Urteilsbildung</vt:lpstr>
      <vt:lpstr>Sollen jugendliche Kriminelle hart bestraft werden? Urteilsbildung</vt:lpstr>
      <vt:lpstr>Sollen jugendliche Kriminelle hart bestraft werden? Urteilsbildung</vt:lpstr>
      <vt:lpstr>Beispielcurricula: Möglichkeiten und Grenzen</vt:lpstr>
      <vt:lpstr>Beispielcurricula können dabei helfen, die Anforderungen des neuen Bildungsplans zu erfüllen!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Umsetzungsbeispiel</dc:title>
  <dc:creator>uli</dc:creator>
  <cp:lastModifiedBy>uli</cp:lastModifiedBy>
  <cp:revision>77</cp:revision>
  <dcterms:created xsi:type="dcterms:W3CDTF">2016-02-18T04:50:40Z</dcterms:created>
  <dcterms:modified xsi:type="dcterms:W3CDTF">2016-10-01T09:41:09Z</dcterms:modified>
</cp:coreProperties>
</file>