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embeddings/oleObject1.docx" ContentType="application/vnd.openxmlformats-officedocument.wordprocessingml.document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media/image1.wmf" ContentType="image/x-wmf"/>
  <Override PartName="/ppt/media/image2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90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57320"/>
            <a:ext cx="9071280" cy="9943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157320"/>
            <a:ext cx="9071280" cy="9943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Format des Gliederungstextes durch Klicken bearbeiten</a:t>
            </a:r>
            <a:endParaRPr b="0" lang="de-DE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latin typeface="Arial"/>
              </a:rPr>
              <a:t>Zweite Gliederungsebene</a:t>
            </a:r>
            <a:endParaRPr b="0" lang="de-DE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Dritte Gliederungsebene</a:t>
            </a:r>
            <a:endParaRPr b="0" lang="de-DE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latin typeface="Arial"/>
              </a:rPr>
              <a:t>Vierte Gliederungsebene</a:t>
            </a:r>
            <a:endParaRPr b="0" lang="de-DE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Fünfte Gliederungsebene</a:t>
            </a:r>
            <a:endParaRPr b="0" lang="de-DE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Sechste Gliederungsebene</a:t>
            </a:r>
            <a:endParaRPr b="0" lang="de-DE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Siebte Gliederungsebene</a:t>
            </a:r>
            <a:endParaRPr b="0" lang="de-DE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157320"/>
            <a:ext cx="9071280" cy="9943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157320"/>
            <a:ext cx="9071280" cy="9943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Format des Gliederungstextes durch Klicken bearbeiten</a:t>
            </a:r>
            <a:endParaRPr b="0" lang="de-DE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latin typeface="Arial"/>
              </a:rPr>
              <a:t>Zweite Gliederungsebene</a:t>
            </a:r>
            <a:endParaRPr b="0" lang="de-DE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Dritte Gliederungsebene</a:t>
            </a:r>
            <a:endParaRPr b="0" lang="de-DE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latin typeface="Arial"/>
              </a:rPr>
              <a:t>Vierte Gliederungsebene</a:t>
            </a:r>
            <a:endParaRPr b="0" lang="de-DE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Fünfte Gliederungsebene</a:t>
            </a:r>
            <a:endParaRPr b="0" lang="de-DE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Sechste Gliederungsebene</a:t>
            </a:r>
            <a:endParaRPr b="0" lang="de-DE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Siebte Gliederungsebene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Format des Gliederungstextes durch Klicken bearbeiten</a:t>
            </a:r>
            <a:endParaRPr b="0" lang="de-DE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latin typeface="Arial"/>
              </a:rPr>
              <a:t>Zweite Gliederungsebene</a:t>
            </a:r>
            <a:endParaRPr b="0" lang="de-DE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Dritte Gliederungsebene</a:t>
            </a:r>
            <a:endParaRPr b="0" lang="de-DE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latin typeface="Arial"/>
              </a:rPr>
              <a:t>Vierte Gliederungsebene</a:t>
            </a:r>
            <a:endParaRPr b="0" lang="de-DE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Fünfte Gliederungsebene</a:t>
            </a:r>
            <a:endParaRPr b="0" lang="de-DE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Sechste Gliederungsebene</a:t>
            </a:r>
            <a:endParaRPr b="0" lang="de-DE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Siebte Gliederungsebene</a:t>
            </a:r>
            <a:endParaRPr b="0" lang="de-DE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8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s://www.reformkompass.de/fallstudien/strompreisbremse/" TargetMode="External"/><Relationship Id="rId2" Type="http://schemas.openxmlformats.org/officeDocument/2006/relationships/hyperlink" Target="https://www.reformkompass.de/fallstudien/netzausbau/" TargetMode="External"/><Relationship Id="rId3" Type="http://schemas.openxmlformats.org/officeDocument/2006/relationships/hyperlink" Target="http://library.fes.de/pdf-files/wiso/12763.pdf" TargetMode="External"/><Relationship Id="rId4" Type="http://schemas.openxmlformats.org/officeDocument/2006/relationships/hyperlink" Target="https://www.reformkompass.de/fallstudien/elterngeld/" TargetMode="External"/><Relationship Id="rId5" Type="http://schemas.openxmlformats.org/officeDocument/2006/relationships/hyperlink" Target="https://www.reformkompass.de/fallstudien/agenda-2010/" TargetMode="External"/><Relationship Id="rId6" Type="http://schemas.openxmlformats.org/officeDocument/2006/relationships/hyperlink" Target="https://hdms.bsz-bw.de/files/6006/Das_digitale_Ich_2016.pdf" TargetMode="External"/><Relationship Id="rId7" Type="http://schemas.openxmlformats.org/officeDocument/2006/relationships/hyperlink" Target="https://www.demografie-portal.de/SharedDocs/Informieren/DE/Studien/Vielfalt_des_Demografischen_Wandels.html" TargetMode="External"/><Relationship Id="rId8" Type="http://schemas.openxmlformats.org/officeDocument/2006/relationships/slideLayout" Target="../slideLayouts/slideLayout4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04000" y="216000"/>
            <a:ext cx="9071280" cy="9018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ZPG-Fortbildung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3200" spc="-1" strike="noStrike">
                <a:latin typeface="Arial"/>
              </a:rPr>
              <a:t>Die Fallstudie in Klasse 10 -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3200" spc="-1" strike="noStrike">
                <a:latin typeface="Arial"/>
              </a:rPr>
              <a:t>Was ist eine Fallstudie und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3200" spc="-1" strike="noStrike">
                <a:latin typeface="Arial"/>
              </a:rPr>
              <a:t>Wie kann sie umgesetzt werden?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Marcus Krämer</a:t>
            </a:r>
            <a:endParaRPr b="0" lang="de-DE" sz="1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8317080" y="5781240"/>
            <a:ext cx="125856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Kritik der vorge-gebenen Lösung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6732720" y="5781240"/>
            <a:ext cx="158400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Fertige Lösungen werden 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0" name="CustomShape 3"/>
          <p:cNvSpPr/>
          <p:nvPr/>
        </p:nvSpPr>
        <p:spPr>
          <a:xfrm>
            <a:off x="4788000" y="5781240"/>
            <a:ext cx="194436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Entscheidungsfall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1" name="CustomShape 4"/>
          <p:cNvSpPr/>
          <p:nvPr/>
        </p:nvSpPr>
        <p:spPr>
          <a:xfrm>
            <a:off x="3132360" y="5781240"/>
            <a:ext cx="165528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Informationen werden 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2" name="CustomShape 5"/>
          <p:cNvSpPr/>
          <p:nvPr/>
        </p:nvSpPr>
        <p:spPr>
          <a:xfrm>
            <a:off x="1690920" y="5781240"/>
            <a:ext cx="144108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Probleme sind vorgegeben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3" name="CustomShape 6"/>
          <p:cNvSpPr/>
          <p:nvPr/>
        </p:nvSpPr>
        <p:spPr>
          <a:xfrm>
            <a:off x="8317080" y="4677840"/>
            <a:ext cx="1258560" cy="110304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Evtl. Vergleich mit der Realität 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4" name="CustomShape 7"/>
          <p:cNvSpPr/>
          <p:nvPr/>
        </p:nvSpPr>
        <p:spPr>
          <a:xfrm>
            <a:off x="6732720" y="4677840"/>
            <a:ext cx="1584000" cy="110304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Entscheidung wird getroffen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5" name="CustomShape 8"/>
          <p:cNvSpPr/>
          <p:nvPr/>
        </p:nvSpPr>
        <p:spPr>
          <a:xfrm>
            <a:off x="4788000" y="4677840"/>
            <a:ext cx="1944360" cy="110304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Beurteilungsfall</a:t>
            </a:r>
            <a:endParaRPr b="0" lang="de-DE" sz="1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Lösungsvarianten werden ermittelt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6" name="CustomShape 9"/>
          <p:cNvSpPr/>
          <p:nvPr/>
        </p:nvSpPr>
        <p:spPr>
          <a:xfrm>
            <a:off x="3132360" y="4677840"/>
            <a:ext cx="1655280" cy="110304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Informationen werden 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7" name="CustomShape 10"/>
          <p:cNvSpPr/>
          <p:nvPr/>
        </p:nvSpPr>
        <p:spPr>
          <a:xfrm>
            <a:off x="1690920" y="4677840"/>
            <a:ext cx="1441080" cy="110304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Probleme sind ausdrücklich genannt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88" name="CustomShape 11"/>
          <p:cNvSpPr/>
          <p:nvPr/>
        </p:nvSpPr>
        <p:spPr>
          <a:xfrm>
            <a:off x="8317080" y="3574800"/>
            <a:ext cx="125856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CustomShape 12"/>
          <p:cNvSpPr/>
          <p:nvPr/>
        </p:nvSpPr>
        <p:spPr>
          <a:xfrm>
            <a:off x="6732720" y="3574800"/>
            <a:ext cx="158400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CustomShape 13"/>
          <p:cNvSpPr/>
          <p:nvPr/>
        </p:nvSpPr>
        <p:spPr>
          <a:xfrm>
            <a:off x="4788000" y="3574800"/>
            <a:ext cx="194436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Informationsfall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1" name="CustomShape 14"/>
          <p:cNvSpPr/>
          <p:nvPr/>
        </p:nvSpPr>
        <p:spPr>
          <a:xfrm>
            <a:off x="3132360" y="3574800"/>
            <a:ext cx="165528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Selbstständige Beschaffung der Informati-onen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2" name="CustomShape 15"/>
          <p:cNvSpPr/>
          <p:nvPr/>
        </p:nvSpPr>
        <p:spPr>
          <a:xfrm>
            <a:off x="1690920" y="3574800"/>
            <a:ext cx="144108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Der Fall wird lückenhaft dargestellt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3" name="CustomShape 16"/>
          <p:cNvSpPr/>
          <p:nvPr/>
        </p:nvSpPr>
        <p:spPr>
          <a:xfrm>
            <a:off x="8317080" y="2471400"/>
            <a:ext cx="12585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Vergleich mit der Realität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4" name="CustomShape 17"/>
          <p:cNvSpPr/>
          <p:nvPr/>
        </p:nvSpPr>
        <p:spPr>
          <a:xfrm>
            <a:off x="6732720" y="2471400"/>
            <a:ext cx="158400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Entscheidungen werden gefällt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5" name="CustomShape 18"/>
          <p:cNvSpPr/>
          <p:nvPr/>
        </p:nvSpPr>
        <p:spPr>
          <a:xfrm>
            <a:off x="4788000" y="2471400"/>
            <a:ext cx="19443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Problemfindungs-fall</a:t>
            </a:r>
            <a:endParaRPr b="0" lang="de-DE" sz="1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Lösungsvarianten werden ermittelt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6" name="CustomShape 19"/>
          <p:cNvSpPr/>
          <p:nvPr/>
        </p:nvSpPr>
        <p:spPr>
          <a:xfrm>
            <a:off x="3132360" y="2471400"/>
            <a:ext cx="16552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Informationen werden 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7" name="CustomShape 20"/>
          <p:cNvSpPr/>
          <p:nvPr/>
        </p:nvSpPr>
        <p:spPr>
          <a:xfrm>
            <a:off x="1690920" y="2471400"/>
            <a:ext cx="14410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Verborgene Probleme werden analysiert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8" name="CustomShape 21"/>
          <p:cNvSpPr/>
          <p:nvPr/>
        </p:nvSpPr>
        <p:spPr>
          <a:xfrm>
            <a:off x="6732720" y="1368000"/>
            <a:ext cx="158400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Problemlös-ung / Ent-scheidung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99" name="CustomShape 22"/>
          <p:cNvSpPr/>
          <p:nvPr/>
        </p:nvSpPr>
        <p:spPr>
          <a:xfrm>
            <a:off x="8317080" y="1368000"/>
            <a:ext cx="1258560" cy="110304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Lösungs-kritik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0" name="CustomShape 23"/>
          <p:cNvSpPr/>
          <p:nvPr/>
        </p:nvSpPr>
        <p:spPr>
          <a:xfrm>
            <a:off x="4788000" y="1368000"/>
            <a:ext cx="19443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Lösungsalter-nativen ermitteln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1" name="CustomShape 24"/>
          <p:cNvSpPr/>
          <p:nvPr/>
        </p:nvSpPr>
        <p:spPr>
          <a:xfrm>
            <a:off x="3132360" y="1368000"/>
            <a:ext cx="16552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Informationen gewinnen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2" name="CustomShape 25"/>
          <p:cNvSpPr/>
          <p:nvPr/>
        </p:nvSpPr>
        <p:spPr>
          <a:xfrm>
            <a:off x="1690920" y="1368000"/>
            <a:ext cx="14410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Erkennen von Problemen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3" name="CustomShape 26"/>
          <p:cNvSpPr/>
          <p:nvPr/>
        </p:nvSpPr>
        <p:spPr>
          <a:xfrm>
            <a:off x="432000" y="5781240"/>
            <a:ext cx="125856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Stated-Problem-Method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4" name="CustomShape 27"/>
          <p:cNvSpPr/>
          <p:nvPr/>
        </p:nvSpPr>
        <p:spPr>
          <a:xfrm>
            <a:off x="432000" y="4677840"/>
            <a:ext cx="1258560" cy="110304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Case-Problem-Method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5" name="CustomShape 28"/>
          <p:cNvSpPr/>
          <p:nvPr/>
        </p:nvSpPr>
        <p:spPr>
          <a:xfrm>
            <a:off x="432000" y="3574800"/>
            <a:ext cx="125856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Case-Incident-Method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6" name="CustomShape 29"/>
          <p:cNvSpPr/>
          <p:nvPr/>
        </p:nvSpPr>
        <p:spPr>
          <a:xfrm>
            <a:off x="432000" y="2471400"/>
            <a:ext cx="12585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Case-Study-Method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7" name="CustomShape 30"/>
          <p:cNvSpPr/>
          <p:nvPr/>
        </p:nvSpPr>
        <p:spPr>
          <a:xfrm>
            <a:off x="432000" y="1368000"/>
            <a:ext cx="12585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Methode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308" name="Line 31"/>
          <p:cNvSpPr/>
          <p:nvPr/>
        </p:nvSpPr>
        <p:spPr>
          <a:xfrm>
            <a:off x="432000" y="2471400"/>
            <a:ext cx="91440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Line 32"/>
          <p:cNvSpPr/>
          <p:nvPr/>
        </p:nvSpPr>
        <p:spPr>
          <a:xfrm>
            <a:off x="432000" y="3574800"/>
            <a:ext cx="91440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Line 33"/>
          <p:cNvSpPr/>
          <p:nvPr/>
        </p:nvSpPr>
        <p:spPr>
          <a:xfrm>
            <a:off x="432000" y="4677840"/>
            <a:ext cx="91440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Line 34"/>
          <p:cNvSpPr/>
          <p:nvPr/>
        </p:nvSpPr>
        <p:spPr>
          <a:xfrm>
            <a:off x="432000" y="5781240"/>
            <a:ext cx="91440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2" name="Line 35"/>
          <p:cNvSpPr/>
          <p:nvPr/>
        </p:nvSpPr>
        <p:spPr>
          <a:xfrm>
            <a:off x="432000" y="7090920"/>
            <a:ext cx="9144000" cy="36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3" name="Line 36"/>
          <p:cNvSpPr/>
          <p:nvPr/>
        </p:nvSpPr>
        <p:spPr>
          <a:xfrm>
            <a:off x="432000" y="1368000"/>
            <a:ext cx="360" cy="57229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4" name="Line 37"/>
          <p:cNvSpPr/>
          <p:nvPr/>
        </p:nvSpPr>
        <p:spPr>
          <a:xfrm>
            <a:off x="169092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Line 38"/>
          <p:cNvSpPr/>
          <p:nvPr/>
        </p:nvSpPr>
        <p:spPr>
          <a:xfrm>
            <a:off x="313236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Line 39"/>
          <p:cNvSpPr/>
          <p:nvPr/>
        </p:nvSpPr>
        <p:spPr>
          <a:xfrm>
            <a:off x="478800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Line 40"/>
          <p:cNvSpPr/>
          <p:nvPr/>
        </p:nvSpPr>
        <p:spPr>
          <a:xfrm>
            <a:off x="673272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Line 41"/>
          <p:cNvSpPr/>
          <p:nvPr/>
        </p:nvSpPr>
        <p:spPr>
          <a:xfrm>
            <a:off x="831708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Line 42"/>
          <p:cNvSpPr/>
          <p:nvPr/>
        </p:nvSpPr>
        <p:spPr>
          <a:xfrm>
            <a:off x="9576000" y="1368000"/>
            <a:ext cx="360" cy="57229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Line 43"/>
          <p:cNvSpPr/>
          <p:nvPr/>
        </p:nvSpPr>
        <p:spPr>
          <a:xfrm>
            <a:off x="432000" y="1368000"/>
            <a:ext cx="9144000" cy="36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CustomShape 44"/>
          <p:cNvSpPr/>
          <p:nvPr/>
        </p:nvSpPr>
        <p:spPr>
          <a:xfrm>
            <a:off x="288000" y="7200000"/>
            <a:ext cx="3360600" cy="245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  <a:spcBef>
                <a:spcPts val="624"/>
              </a:spcBef>
            </a:pP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Vgl. Kaiser 1997, 138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Vgl. Hoffman </a:t>
            </a:r>
            <a:r>
              <a:rPr b="0" lang="de-DE" sz="1000" spc="-1" strike="noStrike" baseline="30000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2001, 68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322" name="CustomShape 45"/>
          <p:cNvSpPr/>
          <p:nvPr/>
        </p:nvSpPr>
        <p:spPr>
          <a:xfrm>
            <a:off x="504000" y="236520"/>
            <a:ext cx="9071280" cy="9151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Varianten</a:t>
            </a:r>
            <a:endParaRPr b="0" lang="de-DE" sz="4400" spc="-1" strike="noStrike">
              <a:latin typeface="Arial"/>
            </a:endParaRPr>
          </a:p>
        </p:txBody>
      </p:sp>
    </p:spTree>
  </p:cSld>
  <p:timing>
    <p:tnLst>
      <p:par>
        <p:cTn id="125" dur="indefinite" restart="never" nodeType="tmRoot">
          <p:childTnLst>
            <p:seq>
              <p:cTn id="1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Umsetzungsplanung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24" name="CustomShape 2"/>
          <p:cNvSpPr/>
          <p:nvPr/>
        </p:nvSpPr>
        <p:spPr>
          <a:xfrm>
            <a:off x="576000" y="165600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In welcher Phase setze ich Schwerpunkte?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Was passt zur Lerngruppe (Gruppengröße, Lernstand, Arbeitsverhalten, …)?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Wie ist die Ausstattung der Schule (Gruppenräume, Computernutzung, Zeitfenster)?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Wie hoch ist der Zeitbedarf (Vorbereitung, Durchführung, Nachbereitung)?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Welche Bewertungsmethode bietet sich an (Portfolio, Projektarbeit, …)?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2600" spc="-1" strike="noStrike">
              <a:latin typeface="Arial"/>
            </a:endParaRPr>
          </a:p>
        </p:txBody>
      </p:sp>
      <p:sp>
        <p:nvSpPr>
          <p:cNvPr id="325" name="CustomShape 3"/>
          <p:cNvSpPr/>
          <p:nvPr/>
        </p:nvSpPr>
        <p:spPr>
          <a:xfrm>
            <a:off x="1296000" y="6336000"/>
            <a:ext cx="936000" cy="360"/>
          </a:xfrm>
          <a:custGeom>
            <a:avLst/>
            <a:gdLst/>
            <a:ahLst/>
            <a:rect l="l" t="t" r="r" b="b"/>
            <a:pathLst>
              <a:path w="2601" h="1">
                <a:moveTo>
                  <a:pt x="0" y="0"/>
                </a:moveTo>
                <a:lnTo>
                  <a:pt x="2600" y="0"/>
                </a:lnTo>
              </a:path>
            </a:pathLst>
          </a:custGeom>
          <a:noFill/>
          <a:ln w="7632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6" name="CustomShape 4"/>
          <p:cNvSpPr/>
          <p:nvPr/>
        </p:nvSpPr>
        <p:spPr>
          <a:xfrm>
            <a:off x="2592000" y="5858640"/>
            <a:ext cx="4967640" cy="11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Passenden Fall auswählen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Material anpassen</a:t>
            </a: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127" dur="indefinite" restart="never" nodeType="tmRoot">
          <p:childTnLst>
            <p:seq>
              <p:cTn id="128" nodeType="mainSeq">
                <p:childTnLst>
                  <p:par>
                    <p:cTn id="129" fill="freeze">
                      <p:stCondLst>
                        <p:cond delay="indefinite"/>
                      </p:stCondLst>
                      <p:childTnLst>
                        <p:par>
                          <p:cTn id="130" fill="freeze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freeze">
                      <p:stCondLst>
                        <p:cond delay="indefinite"/>
                      </p:stCondLst>
                      <p:childTnLst>
                        <p:par>
                          <p:cTn id="134" fill="freeze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340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freeze">
                      <p:stCondLst>
                        <p:cond delay="indefinite"/>
                      </p:stCondLst>
                      <p:childTnLst>
                        <p:par>
                          <p:cTn id="138" fill="freeze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340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freeze">
                      <p:stCondLst>
                        <p:cond delay="indefinite"/>
                      </p:stCondLst>
                      <p:childTnLst>
                        <p:par>
                          <p:cTn id="142" fill="freeze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340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freeze">
                      <p:stCondLst>
                        <p:cond delay="indefinite"/>
                      </p:stCondLst>
                      <p:childTnLst>
                        <p:par>
                          <p:cTn id="146" fill="freeze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340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freeze">
                      <p:stCondLst>
                        <p:cond delay="indefinite"/>
                      </p:stCondLst>
                      <p:childTnLst>
                        <p:par>
                          <p:cTn id="150" fill="freeze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Anforderungen an den Fall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28" name="CustomShape 2"/>
          <p:cNvSpPr/>
          <p:nvPr/>
        </p:nvSpPr>
        <p:spPr>
          <a:xfrm>
            <a:off x="792000" y="1296000"/>
            <a:ext cx="7919640" cy="562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praxis- und realitätsnah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interpretationsfähig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kontroves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überschaubar und unter den zeitlichen, individuellen Voraussetzungen, Fähig- und Fertigkeiten der Schüler lösbar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offen für unterschiedliche Lösungs- bzw. Entscheidungsmöglichkeiten </a:t>
            </a: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157" dur="indefinite" restart="never" nodeType="tmRoot">
          <p:childTnLst>
            <p:seq>
              <p:cTn id="158" nodeType="mainSeq">
                <p:childTnLst>
                  <p:par>
                    <p:cTn id="159" fill="freeze">
                      <p:stCondLst>
                        <p:cond delay="indefinite"/>
                      </p:stCondLst>
                      <p:childTnLst>
                        <p:par>
                          <p:cTn id="160" fill="freeze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freeze">
                      <p:stCondLst>
                        <p:cond delay="indefinite"/>
                      </p:stCondLst>
                      <p:childTnLst>
                        <p:par>
                          <p:cTn id="164" fill="freeze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243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freeze">
                      <p:stCondLst>
                        <p:cond delay="indefinite"/>
                      </p:stCondLst>
                      <p:childTnLst>
                        <p:par>
                          <p:cTn id="168" fill="freeze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243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freeze">
                      <p:stCondLst>
                        <p:cond delay="indefinite"/>
                      </p:stCondLst>
                      <p:childTnLst>
                        <p:par>
                          <p:cTn id="172" fill="freeze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243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freeze">
                      <p:stCondLst>
                        <p:cond delay="indefinite"/>
                      </p:stCondLst>
                      <p:childTnLst>
                        <p:par>
                          <p:cTn id="176" fill="freeze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243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504000" y="157320"/>
            <a:ext cx="9071280" cy="46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latin typeface="Arial"/>
              </a:rPr>
              <a:t>Bezug zum Bildungsplan</a:t>
            </a:r>
            <a:endParaRPr b="0" lang="de-DE" sz="4000" spc="-1" strike="noStrike">
              <a:latin typeface="Arial"/>
            </a:endParaRPr>
          </a:p>
        </p:txBody>
      </p:sp>
    </p:spTree>
  </p:cSld>
  <p:timing>
    <p:tnLst>
      <p:par>
        <p:cTn id="179" dur="indefinite" restart="never" nodeType="tmRoot">
          <p:childTnLst>
            <p:seq>
              <p:cTn id="1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Basiskonzepte</a:t>
            </a:r>
            <a:endParaRPr b="0" lang="de-DE" sz="4400" spc="-1" strike="noStrike">
              <a:latin typeface="Arial"/>
            </a:endParaRPr>
          </a:p>
        </p:txBody>
      </p:sp>
      <p:graphicFrame>
        <p:nvGraphicFramePr>
          <p:cNvPr id="331" name="Object 2"/>
          <p:cNvGraphicFramePr/>
          <p:nvPr/>
        </p:nvGraphicFramePr>
        <p:xfrm>
          <a:off x="431640" y="1542600"/>
          <a:ext cx="18791640" cy="331272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332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31640" y="1542600"/>
                    <a:ext cx="18791640" cy="33127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333" name="CustomShape 3"/>
          <p:cNvSpPr/>
          <p:nvPr/>
        </p:nvSpPr>
        <p:spPr>
          <a:xfrm>
            <a:off x="504000" y="1469160"/>
            <a:ext cx="9071280" cy="498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 b="0" lang="de-DE" sz="1800" spc="-1" strike="noStrike">
              <a:latin typeface="Arial"/>
            </a:endParaRPr>
          </a:p>
          <a:p>
            <a:r>
              <a:rPr b="1" lang="de-DE" sz="2200" spc="-1" strike="noStrike">
                <a:latin typeface="Arial"/>
              </a:rPr>
              <a:t>Macht und Entscheidung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Wer kann im betroffenen Problemfeld mit welcher Legitimation Entscheidungen treffen? 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1" lang="de-DE" sz="2200" spc="-1" strike="noStrike">
                <a:latin typeface="Arial"/>
              </a:rPr>
              <a:t>Interessen und Gemeinwohl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Welche Akteure sind betroffen sind und welche Interessen verfolgen sie? 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1" lang="de-DE" sz="2200" spc="-1" strike="noStrike">
                <a:latin typeface="Arial"/>
              </a:rPr>
              <a:t>Regeln und Recht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Wie soll durch die Festlegung von rechtlichen Regelungen das Problem gelöst werden?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</p:txBody>
      </p:sp>
    </p:spTree>
  </p:cSld>
  <p:timing>
    <p:tnLst>
      <p:par>
        <p:cTn id="181" dur="indefinite" restart="never" nodeType="tmRoot">
          <p:childTnLst>
            <p:seq>
              <p:cTn id="182" nodeType="mainSeq">
                <p:childTnLst>
                  <p:par>
                    <p:cTn id="183" fill="freeze">
                      <p:stCondLst>
                        <p:cond delay="indefinite"/>
                      </p:stCondLst>
                      <p:childTnLst>
                        <p:par>
                          <p:cTn id="184" fill="freeze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freeze">
                      <p:stCondLst>
                        <p:cond delay="indefinite"/>
                      </p:stCondLst>
                      <p:childTnLst>
                        <p:par>
                          <p:cTn id="190" fill="freeze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freeze">
                      <p:stCondLst>
                        <p:cond delay="indefinite"/>
                      </p:stCondLst>
                      <p:childTnLst>
                        <p:par>
                          <p:cTn id="196" fill="freeze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Analysekompetenz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431640" y="1440000"/>
            <a:ext cx="9071280" cy="531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 b="0" lang="de-DE" sz="18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(2)  … </a:t>
            </a:r>
            <a:r>
              <a:rPr b="1" lang="de-DE" sz="2200" spc="-1" strike="noStrike">
                <a:latin typeface="Arial"/>
              </a:rPr>
              <a:t>Sach-, Konflikt- und Problemlagen</a:t>
            </a:r>
            <a:r>
              <a:rPr b="0" lang="de-DE" sz="2200" spc="-1" strike="noStrike">
                <a:latin typeface="Arial"/>
              </a:rPr>
              <a:t> </a:t>
            </a:r>
            <a:r>
              <a:rPr b="1" lang="de-DE" sz="2200" spc="-1" strike="noStrike">
                <a:latin typeface="Arial"/>
              </a:rPr>
              <a:t>untersuchen </a:t>
            </a:r>
            <a:r>
              <a:rPr b="0" lang="de-DE" sz="2200" spc="-1" strike="noStrike">
                <a:latin typeface="Arial"/>
              </a:rPr>
              <a:t>(zum Beispiel             Problem, Akteure, Interessen, Konflikt, Macht, Legitimation)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(5)  … </a:t>
            </a:r>
            <a:r>
              <a:rPr b="1" lang="de-DE" sz="2200" spc="-1" strike="noStrike">
                <a:latin typeface="Arial"/>
              </a:rPr>
              <a:t>Fragestellungen formulieren</a:t>
            </a:r>
            <a:r>
              <a:rPr b="0" lang="de-DE" sz="2200" spc="-1" strike="noStrike">
                <a:latin typeface="Arial"/>
              </a:rPr>
              <a:t> sowie </a:t>
            </a:r>
            <a:r>
              <a:rPr b="1" lang="de-DE" sz="2200" spc="-1" strike="noStrike">
                <a:latin typeface="Arial"/>
              </a:rPr>
              <a:t>Hypothesen aufstellen und</a:t>
            </a:r>
            <a:r>
              <a:rPr b="0" lang="de-DE" sz="2200" spc="-1" strike="noStrike">
                <a:latin typeface="Arial"/>
              </a:rPr>
              <a:t>  </a:t>
            </a:r>
            <a:r>
              <a:rPr b="0" lang="de-DE" sz="2200" spc="-1" strike="noStrike">
                <a:latin typeface="Arial"/>
              </a:rPr>
              <a:t>	</a:t>
            </a:r>
            <a:r>
              <a:rPr b="0" lang="de-DE" sz="2200" spc="-1" strike="noStrike">
                <a:latin typeface="Arial"/>
              </a:rPr>
              <a:t>     </a:t>
            </a:r>
            <a:r>
              <a:rPr b="1" lang="de-DE" sz="2200" spc="-1" strike="noStrike">
                <a:latin typeface="Arial"/>
              </a:rPr>
              <a:t>untersuchen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(6) … </a:t>
            </a:r>
            <a:r>
              <a:rPr b="1" lang="de-DE" sz="2200" spc="-1" strike="noStrike">
                <a:latin typeface="Arial"/>
              </a:rPr>
              <a:t>unterschiedliche</a:t>
            </a:r>
            <a:r>
              <a:rPr b="0" lang="de-DE" sz="2200" spc="-1" strike="noStrike">
                <a:latin typeface="Arial"/>
              </a:rPr>
              <a:t> </a:t>
            </a:r>
            <a:r>
              <a:rPr b="1" lang="de-DE" sz="2200" spc="-1" strike="noStrike">
                <a:latin typeface="Arial"/>
              </a:rPr>
              <a:t>Bereiche berücksichtigen</a:t>
            </a:r>
            <a:r>
              <a:rPr b="0" lang="de-DE" sz="2200" spc="-1" strike="noStrike">
                <a:latin typeface="Arial"/>
              </a:rPr>
              <a:t> (Gesellschaft, </a:t>
            </a:r>
            <a:r>
              <a:rPr b="0" lang="de-DE" sz="2200" spc="-1" strike="noStrike">
                <a:latin typeface="Arial"/>
              </a:rPr>
              <a:t>	</a:t>
            </a:r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	</a:t>
            </a:r>
            <a:r>
              <a:rPr b="0" lang="de-DE" sz="2200" spc="-1" strike="noStrike">
                <a:latin typeface="Arial"/>
              </a:rPr>
              <a:t>    </a:t>
            </a:r>
            <a:r>
              <a:rPr b="0" lang="de-DE" sz="2200" spc="-1" strike="noStrike">
                <a:latin typeface="Arial"/>
              </a:rPr>
              <a:t>Wirtschaft, Politik)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(7) … </a:t>
            </a:r>
            <a:r>
              <a:rPr b="1" lang="de-DE" sz="2200" spc="-1" strike="noStrike">
                <a:latin typeface="Arial"/>
              </a:rPr>
              <a:t>unterschiedliche</a:t>
            </a:r>
            <a:r>
              <a:rPr b="0" lang="de-DE" sz="2200" spc="-1" strike="noStrike">
                <a:latin typeface="Arial"/>
              </a:rPr>
              <a:t> </a:t>
            </a:r>
            <a:r>
              <a:rPr b="1" lang="de-DE" sz="2200" spc="-1" strike="noStrike">
                <a:latin typeface="Arial"/>
              </a:rPr>
              <a:t>Perspektiven berücksichtigen </a:t>
            </a:r>
            <a:r>
              <a:rPr b="0" lang="de-DE" sz="2200" spc="-1" strike="noStrike">
                <a:latin typeface="Arial"/>
              </a:rPr>
              <a:t>(individuelle, </a:t>
            </a:r>
            <a:r>
              <a:rPr b="0" lang="de-DE" sz="2200" spc="-1" strike="noStrike">
                <a:latin typeface="Arial"/>
              </a:rPr>
              <a:t>	</a:t>
            </a:r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	</a:t>
            </a:r>
            <a:r>
              <a:rPr b="0" lang="de-DE" sz="2200" spc="-1" strike="noStrike">
                <a:latin typeface="Arial"/>
              </a:rPr>
              <a:t>    </a:t>
            </a:r>
            <a:r>
              <a:rPr b="0" lang="de-DE" sz="2200" spc="-1" strike="noStrike">
                <a:latin typeface="Arial"/>
              </a:rPr>
              <a:t>öffentliche,systemische)</a:t>
            </a:r>
            <a:endParaRPr b="0" lang="de-DE" sz="2200" spc="-1" strike="noStrike">
              <a:latin typeface="Arial"/>
            </a:endParaRPr>
          </a:p>
        </p:txBody>
      </p:sp>
    </p:spTree>
  </p:cSld>
  <p:timing>
    <p:tnLst>
      <p:par>
        <p:cTn id="201" dur="indefinite" restart="never" nodeType="tmRoot">
          <p:childTnLst>
            <p:seq>
              <p:cTn id="202" nodeType="mainSeq">
                <p:childTnLst>
                  <p:par>
                    <p:cTn id="203" fill="freeze">
                      <p:stCondLst>
                        <p:cond delay="indefinite"/>
                      </p:stCondLst>
                      <p:childTnLst>
                        <p:par>
                          <p:cTn id="204" fill="freeze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1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freeze">
                      <p:stCondLst>
                        <p:cond delay="indefinite"/>
                      </p:stCondLst>
                      <p:childTnLst>
                        <p:par>
                          <p:cTn id="208" fill="freeze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420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freeze">
                      <p:stCondLst>
                        <p:cond delay="indefinite"/>
                      </p:stCondLst>
                      <p:childTnLst>
                        <p:par>
                          <p:cTn id="212" fill="freeze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420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420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freeze">
                      <p:stCondLst>
                        <p:cond delay="indefinite"/>
                      </p:stCondLst>
                      <p:childTnLst>
                        <p:par>
                          <p:cTn id="218" fill="freeze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420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420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Urteilskompetenz</a:t>
            </a:r>
            <a:endParaRPr b="0" lang="de-DE" sz="4400" spc="-1" strike="noStrike">
              <a:latin typeface="Arial"/>
            </a:endParaRPr>
          </a:p>
        </p:txBody>
      </p:sp>
      <p:graphicFrame>
        <p:nvGraphicFramePr>
          <p:cNvPr id="337" name="Object 2"/>
          <p:cNvGraphicFramePr/>
          <p:nvPr/>
        </p:nvGraphicFramePr>
        <p:xfrm>
          <a:off x="431640" y="1542600"/>
          <a:ext cx="18791640" cy="331272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338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31640" y="1542600"/>
                    <a:ext cx="18791640" cy="33127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339" name="CustomShape 3"/>
          <p:cNvSpPr/>
          <p:nvPr/>
        </p:nvSpPr>
        <p:spPr>
          <a:xfrm>
            <a:off x="504000" y="136800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 b="0" lang="de-DE" sz="1800" spc="-1" strike="noStrike">
              <a:latin typeface="Arial"/>
            </a:endParaRPr>
          </a:p>
          <a:p>
            <a:r>
              <a:rPr b="0" lang="de-DE" sz="2400" spc="-1" strike="noStrike">
                <a:latin typeface="Arial"/>
              </a:rPr>
              <a:t>(2)  … </a:t>
            </a:r>
            <a:r>
              <a:rPr b="1" lang="de-DE" sz="2400" spc="-1" strike="noStrike">
                <a:latin typeface="Arial"/>
              </a:rPr>
              <a:t>Urteile kriterienorientiert formulieren</a:t>
            </a:r>
            <a:r>
              <a:rPr b="0" lang="de-DE" sz="2400" spc="-1" strike="noStrike">
                <a:latin typeface="Arial"/>
              </a:rPr>
              <a:t> </a:t>
            </a:r>
            <a:r>
              <a:rPr b="1" lang="de-DE" sz="2400" spc="-1" strike="noStrike">
                <a:latin typeface="Arial"/>
              </a:rPr>
              <a:t>und </a:t>
            </a:r>
            <a:r>
              <a:rPr b="0" lang="de-DE" sz="2400" spc="-1" strike="noStrike">
                <a:latin typeface="Arial"/>
              </a:rPr>
              <a:t> </a:t>
            </a:r>
            <a:r>
              <a:rPr b="0" lang="de-DE" sz="2400" spc="-1" strike="noStrike">
                <a:latin typeface="Arial"/>
              </a:rPr>
              <a:t>	</a:t>
            </a:r>
            <a:r>
              <a:rPr b="0" lang="de-DE" sz="2400" spc="-1" strike="noStrike">
                <a:latin typeface="Arial"/>
              </a:rPr>
              <a:t>	</a:t>
            </a:r>
            <a:endParaRPr b="0" lang="de-DE" sz="2400" spc="-1" strike="noStrike">
              <a:latin typeface="Arial"/>
            </a:endParaRPr>
          </a:p>
          <a:p>
            <a:r>
              <a:rPr b="0" lang="de-DE" sz="2400" spc="-1" strike="noStrike">
                <a:latin typeface="Arial"/>
              </a:rPr>
              <a:t>	</a:t>
            </a:r>
            <a:r>
              <a:rPr b="0" lang="de-DE" sz="2400" spc="-1" strike="noStrike">
                <a:latin typeface="Arial"/>
              </a:rPr>
              <a:t>     </a:t>
            </a:r>
            <a:r>
              <a:rPr b="1" lang="de-DE" sz="2400" spc="-1" strike="noStrike">
                <a:latin typeface="Arial"/>
              </a:rPr>
              <a:t>Wertvorstellungen offenlegen ...</a:t>
            </a:r>
            <a:endParaRPr b="0" lang="de-DE" sz="2400" spc="-1" strike="noStrike">
              <a:latin typeface="Arial"/>
            </a:endParaRPr>
          </a:p>
          <a:p>
            <a:endParaRPr b="0" lang="de-DE" sz="2400" spc="-1" strike="noStrike">
              <a:latin typeface="Arial"/>
            </a:endParaRPr>
          </a:p>
          <a:p>
            <a:r>
              <a:rPr b="0" lang="de-DE" sz="2400" spc="-1" strike="noStrike">
                <a:latin typeface="Arial"/>
              </a:rPr>
              <a:t>(5) … </a:t>
            </a:r>
            <a:r>
              <a:rPr b="1" lang="de-DE" sz="2400" spc="-1" strike="noStrike">
                <a:latin typeface="Arial"/>
              </a:rPr>
              <a:t>begründete Vorschläge</a:t>
            </a:r>
            <a:r>
              <a:rPr b="0" lang="de-DE" sz="2400" spc="-1" strike="noStrike">
                <a:latin typeface="Arial"/>
              </a:rPr>
              <a:t> </a:t>
            </a:r>
            <a:r>
              <a:rPr b="1" lang="de-DE" sz="2400" spc="-1" strike="noStrike">
                <a:latin typeface="Arial"/>
              </a:rPr>
              <a:t>formulieren ...</a:t>
            </a:r>
            <a:endParaRPr b="0" lang="de-DE" sz="2400" spc="-1" strike="noStrike">
              <a:latin typeface="Arial"/>
            </a:endParaRPr>
          </a:p>
        </p:txBody>
      </p:sp>
    </p:spTree>
  </p:cSld>
  <p:timing>
    <p:tnLst>
      <p:par>
        <p:cTn id="223" dur="indefinite" restart="never" nodeType="tmRoot">
          <p:childTnLst>
            <p:seq>
              <p:cTn id="224" nodeType="mainSeq">
                <p:childTnLst>
                  <p:par>
                    <p:cTn id="225" fill="freeze">
                      <p:stCondLst>
                        <p:cond delay="indefinite"/>
                      </p:stCondLst>
                      <p:childTnLst>
                        <p:par>
                          <p:cTn id="226" fill="freeze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40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freeze">
                      <p:stCondLst>
                        <p:cond delay="indefinite"/>
                      </p:stCondLst>
                      <p:childTnLst>
                        <p:par>
                          <p:cTn id="232" fill="freeze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40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Methodenkompetenz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41" name="CustomShape 2"/>
          <p:cNvSpPr/>
          <p:nvPr/>
        </p:nvSpPr>
        <p:spPr>
          <a:xfrm>
            <a:off x="504000" y="1232280"/>
            <a:ext cx="9071280" cy="488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(1)  … </a:t>
            </a:r>
            <a:r>
              <a:rPr b="1" lang="de-DE" sz="2200" spc="-1" strike="noStrike">
                <a:latin typeface="Arial"/>
              </a:rPr>
              <a:t>Recherchetechniken nutzen</a:t>
            </a:r>
            <a:r>
              <a:rPr b="0" lang="de-DE" sz="2200" spc="-1" strike="noStrike">
                <a:latin typeface="Arial"/>
              </a:rPr>
              <a:t> </a:t>
            </a:r>
            <a:r>
              <a:rPr b="1" lang="de-DE" sz="2200" spc="-1" strike="noStrike">
                <a:latin typeface="Arial"/>
              </a:rPr>
              <a:t>und Informationen gewinnen und </a:t>
            </a:r>
            <a:r>
              <a:rPr b="1" lang="de-DE" sz="2200" spc="-1" strike="noStrike">
                <a:latin typeface="Arial"/>
              </a:rPr>
              <a:t>	</a:t>
            </a:r>
            <a:r>
              <a:rPr b="1" lang="de-DE" sz="2200" spc="-1" strike="noStrike">
                <a:latin typeface="Arial"/>
              </a:rPr>
              <a:t>     verarbeiten </a:t>
            </a:r>
            <a:r>
              <a:rPr b="0" lang="de-DE" sz="2200" spc="-1" strike="noStrike">
                <a:latin typeface="Arial"/>
              </a:rPr>
              <a:t>...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(8) … </a:t>
            </a:r>
            <a:r>
              <a:rPr b="1" lang="de-DE" sz="2200" spc="-1" strike="noStrike">
                <a:latin typeface="Arial"/>
              </a:rPr>
              <a:t>sozialwissenschaftlich arbeiten ...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(9) … </a:t>
            </a:r>
            <a:r>
              <a:rPr b="1" lang="de-DE" sz="2200" spc="-1" strike="noStrike">
                <a:latin typeface="Arial"/>
              </a:rPr>
              <a:t>Fallstudien erstellen und die Ergebnisse präsentieren ...</a:t>
            </a:r>
            <a:endParaRPr b="0" lang="de-DE" sz="2200" spc="-1" strike="noStrike">
              <a:latin typeface="Arial"/>
            </a:endParaRPr>
          </a:p>
        </p:txBody>
      </p:sp>
    </p:spTree>
  </p:cSld>
  <p:timing>
    <p:tnLst>
      <p:par>
        <p:cTn id="235" dur="indefinite" restart="never" nodeType="tmRoot">
          <p:childTnLst>
            <p:seq>
              <p:cTn id="236" nodeType="mainSeq">
                <p:childTnLst>
                  <p:par>
                    <p:cTn id="237" fill="freeze">
                      <p:stCondLst>
                        <p:cond delay="indefinite"/>
                      </p:stCondLst>
                      <p:childTnLst>
                        <p:par>
                          <p:cTn id="238" fill="freeze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3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freeze">
                      <p:stCondLst>
                        <p:cond delay="indefinite"/>
                      </p:stCondLst>
                      <p:childTnLst>
                        <p:par>
                          <p:cTn id="242" fill="freeze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197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freeze">
                      <p:stCondLst>
                        <p:cond delay="indefinite"/>
                      </p:stCondLst>
                      <p:childTnLst>
                        <p:par>
                          <p:cTn id="246" fill="freeze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197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Inhaltliche Teilkompetenz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43" name="CustomShape 2"/>
          <p:cNvSpPr/>
          <p:nvPr/>
        </p:nvSpPr>
        <p:spPr>
          <a:xfrm>
            <a:off x="576000" y="1622520"/>
            <a:ext cx="9071280" cy="233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de-DE" sz="2200" spc="-1" strike="noStrike">
                <a:latin typeface="Arial"/>
              </a:rPr>
              <a:t>Die Schülerinnen und Schüler sollen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de-DE" sz="2200" spc="-1" strike="noStrike">
                <a:latin typeface="Arial"/>
              </a:rPr>
              <a:t>anhand eines aktuellen politischen Konflikts</a:t>
            </a:r>
            <a:r>
              <a:rPr b="0" lang="de-DE" sz="2200" spc="-1" strike="noStrike">
                <a:latin typeface="Arial"/>
              </a:rPr>
              <a:t> (zum Beispiel Umwelt-, Verbraucher-, Energiepolitik, Digitalisierung, Migration, Verschuldung, demografischer Wandel, Friedenssicherung) </a:t>
            </a:r>
            <a:r>
              <a:rPr b="1" lang="de-DE" sz="2200" spc="-1" strike="noStrike">
                <a:latin typeface="Arial"/>
              </a:rPr>
              <a:t>eine Fallstudie erstellen</a:t>
            </a:r>
            <a:r>
              <a:rPr b="0" lang="de-DE" sz="2200" spc="-1" strike="noStrike">
                <a:latin typeface="Arial"/>
              </a:rPr>
              <a:t>.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344" name="CustomShape 3"/>
          <p:cNvSpPr/>
          <p:nvPr/>
        </p:nvSpPr>
        <p:spPr>
          <a:xfrm>
            <a:off x="360360" y="4824000"/>
            <a:ext cx="9071280" cy="8298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Zeitvorschlag (BC)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45" name="CustomShape 4"/>
          <p:cNvSpPr/>
          <p:nvPr/>
        </p:nvSpPr>
        <p:spPr>
          <a:xfrm>
            <a:off x="648000" y="5904000"/>
            <a:ext cx="3023280" cy="129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</a:pPr>
            <a:r>
              <a:rPr b="0" lang="de-DE" sz="2400" spc="-1" strike="noStrike">
                <a:latin typeface="Arial"/>
              </a:rPr>
              <a:t>ca. 10 Stunden</a:t>
            </a:r>
            <a:endParaRPr b="0" lang="de-DE" sz="2400" spc="-1" strike="noStrike">
              <a:latin typeface="Arial"/>
            </a:endParaRPr>
          </a:p>
        </p:txBody>
      </p:sp>
    </p:spTree>
  </p:cSld>
  <p:timing>
    <p:tnLst>
      <p:par>
        <p:cTn id="249" dur="indefinite" restart="never" nodeType="tmRoot">
          <p:childTnLst>
            <p:seq>
              <p:cTn id="250" nodeType="mainSeq">
                <p:childTnLst>
                  <p:par>
                    <p:cTn id="251" fill="freeze">
                      <p:stCondLst>
                        <p:cond delay="indefinite"/>
                      </p:stCondLst>
                      <p:childTnLst>
                        <p:par>
                          <p:cTn id="252" fill="freeze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freeze">
                      <p:stCondLst>
                        <p:cond delay="indefinite"/>
                      </p:stCondLst>
                      <p:childTnLst>
                        <p:par>
                          <p:cTn id="256" fill="freeze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46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freeze">
                      <p:stCondLst>
                        <p:cond delay="indefinite"/>
                      </p:stCondLst>
                      <p:childTnLst>
                        <p:par>
                          <p:cTn id="260" fill="freeze">
                            <p:stCondLst>
                              <p:cond delay="0"/>
                            </p:stCondLst>
                            <p:childTnLst>
                              <p:par>
                                <p:cTn id="2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freeze">
                      <p:stCondLst>
                        <p:cond delay="indefinite"/>
                      </p:stCondLst>
                      <p:childTnLst>
                        <p:par>
                          <p:cTn id="264" fill="freeze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360360" y="1296000"/>
            <a:ext cx="9071280" cy="46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latin typeface="Arial"/>
              </a:rPr>
              <a:t>Beispielideen für die</a:t>
            </a:r>
            <a:endParaRPr b="0" lang="de-DE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4000" spc="-1" strike="noStrike">
                <a:latin typeface="Arial"/>
              </a:rPr>
              <a:t>Umsetzung im Unterricht</a:t>
            </a:r>
            <a:endParaRPr b="0" lang="de-DE" sz="4000" spc="-1" strike="noStrike">
              <a:latin typeface="Arial"/>
            </a:endParaRPr>
          </a:p>
        </p:txBody>
      </p:sp>
    </p:spTree>
  </p:cSld>
  <p:timing>
    <p:tnLst>
      <p:par>
        <p:cTn id="267" dur="indefinite" restart="never" nodeType="tmRoot">
          <p:childTnLst>
            <p:seq>
              <p:cTn id="2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Vorgehensweise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504360" y="1944000"/>
            <a:ext cx="9071280" cy="431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Fallstudie an sich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Bezug zum Bildungsplan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Beispielideen für Fallstudien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Geeignete Themen</a:t>
            </a:r>
            <a:endParaRPr b="0" lang="de-DE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Ausgearbeitete Beispiele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48" name="CustomShape 2"/>
          <p:cNvSpPr/>
          <p:nvPr/>
        </p:nvSpPr>
        <p:spPr>
          <a:xfrm>
            <a:off x="792000" y="1553040"/>
            <a:ext cx="8135640" cy="550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Fallstudie Zuckermarkt (KS)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Landesfortbildungsserver BW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Material von P. Rauls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Fallstudie Jugendkriminalität (Klasse 10)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Universität Halle-Wittenberg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Material von K. Sperling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Fallstudie Mehmet (Klasse 9)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Universität Halle-Wittenberg</a:t>
            </a: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Material von C. Fischer/S. Thormann</a:t>
            </a: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269" dur="indefinite" restart="never" nodeType="tmRoot">
          <p:childTnLst>
            <p:seq>
              <p:cTn id="2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Material zu Themen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50" name="CustomShape 2"/>
          <p:cNvSpPr/>
          <p:nvPr/>
        </p:nvSpPr>
        <p:spPr>
          <a:xfrm>
            <a:off x="360000" y="1590480"/>
            <a:ext cx="9071640" cy="546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1800" spc="-1" strike="noStrike">
                <a:latin typeface="Arial"/>
              </a:rPr>
              <a:t>Energiepolitik</a:t>
            </a:r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latin typeface="Arial"/>
              </a:rPr>
              <a:t>z.B. </a:t>
            </a:r>
            <a:r>
              <a:rPr b="0" lang="de-DE" sz="1800" spc="-1" strike="noStrike" u="sng">
                <a:solidFill>
                  <a:srgbClr val="0000ff"/>
                </a:solidFill>
                <a:uFillTx/>
                <a:latin typeface="Arial"/>
                <a:hlinkClick r:id="rId1"/>
              </a:rPr>
              <a:t>https://www.reformkompass.de/fallstudien/strompreisbremse/</a:t>
            </a:r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oder </a:t>
            </a:r>
            <a:r>
              <a:rPr b="0" lang="de-DE" sz="1800" spc="-1" strike="noStrike" u="sng">
                <a:solidFill>
                  <a:srgbClr val="0000ff"/>
                </a:solidFill>
                <a:uFillTx/>
                <a:latin typeface="Arial"/>
                <a:hlinkClick r:id="rId2"/>
              </a:rPr>
              <a:t>https://www.reformkompass.de/fallstudien/netzausbau/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Flüchtlingspolitik</a:t>
            </a:r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z.B. </a:t>
            </a:r>
            <a:r>
              <a:rPr b="0" lang="de-DE" sz="1800" spc="-1" strike="noStrike" u="sng">
                <a:solidFill>
                  <a:srgbClr val="0000ff"/>
                </a:solidFill>
                <a:uFillTx/>
                <a:latin typeface="Arial"/>
                <a:hlinkClick r:id="rId3"/>
              </a:rPr>
              <a:t>http://library.fes.de/pdf-files/wiso/12763.pdf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Sozialpolitik</a:t>
            </a:r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z.B.</a:t>
            </a:r>
            <a:r>
              <a:rPr b="0" lang="de-DE" sz="1800" spc="-1" strike="noStrike" u="sng">
                <a:solidFill>
                  <a:srgbClr val="0000ff"/>
                </a:solidFill>
                <a:uFillTx/>
                <a:latin typeface="Arial"/>
                <a:hlinkClick r:id="rId4"/>
              </a:rPr>
              <a:t>https://www.reformkompass.de/fallstudien/elterngeld/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Arbeitsmarktpolitik</a:t>
            </a:r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z.B. </a:t>
            </a:r>
            <a:r>
              <a:rPr b="0" lang="de-DE" sz="1800" spc="-1" strike="noStrike" u="sng">
                <a:solidFill>
                  <a:srgbClr val="0000ff"/>
                </a:solidFill>
                <a:uFillTx/>
                <a:latin typeface="Arial"/>
                <a:hlinkClick r:id="rId5"/>
              </a:rPr>
              <a:t>https://www.reformkompass.de/fallstudien/agenda-2010/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Digitalisierung</a:t>
            </a:r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z.B. </a:t>
            </a:r>
            <a:r>
              <a:rPr b="0" lang="de-DE" sz="1800" spc="-1" strike="noStrike" u="sng">
                <a:solidFill>
                  <a:srgbClr val="0000ff"/>
                </a:solidFill>
                <a:uFillTx/>
                <a:latin typeface="Arial"/>
                <a:hlinkClick r:id="rId6"/>
              </a:rPr>
              <a:t>https://hdms.bsz-bw.de/files/6006/Das_digitale_Ich_2016.pdf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Demografischer Wandel</a:t>
            </a:r>
            <a:endParaRPr b="0" lang="de-DE" sz="1800" spc="-1" strike="noStrike">
              <a:latin typeface="Arial"/>
            </a:endParaRPr>
          </a:p>
          <a:p>
            <a:r>
              <a:rPr b="0" lang="de-DE" sz="1800" spc="-1" strike="noStrike">
                <a:solidFill>
                  <a:srgbClr val="0000ff"/>
                </a:solidFill>
                <a:latin typeface="Arial"/>
              </a:rPr>
              <a:t>z.B. </a:t>
            </a:r>
            <a:r>
              <a:rPr b="0" lang="de-DE" sz="1800" spc="-1" strike="noStrike" u="sng">
                <a:solidFill>
                  <a:srgbClr val="0000ff"/>
                </a:solidFill>
                <a:uFillTx/>
                <a:latin typeface="Arial"/>
                <a:hlinkClick r:id="rId7"/>
              </a:rPr>
              <a:t>https://www.demografie-portal.de/SharedDocs/Informieren/DE/Studien/Vielfalt_des_Demografischen_Wandels.html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</p:txBody>
      </p:sp>
    </p:spTree>
  </p:cSld>
  <p:timing>
    <p:tnLst>
      <p:par>
        <p:cTn id="271" dur="indefinite" restart="never" nodeType="tmRoot">
          <p:childTnLst>
            <p:seq>
              <p:cTn id="2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432000" y="1008000"/>
            <a:ext cx="9071280" cy="46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latin typeface="Arial"/>
              </a:rPr>
              <a:t>Geeignete Themen zur </a:t>
            </a:r>
            <a:endParaRPr b="0" lang="de-DE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4000" spc="-1" strike="noStrike">
                <a:latin typeface="Arial"/>
              </a:rPr>
              <a:t>Umsetzung</a:t>
            </a:r>
            <a:endParaRPr b="0" lang="de-DE" sz="4000" spc="-1" strike="noStrike">
              <a:latin typeface="Arial"/>
            </a:endParaRPr>
          </a:p>
        </p:txBody>
      </p:sp>
    </p:spTree>
  </p:cSld>
  <p:timing>
    <p:tnLst>
      <p:par>
        <p:cTn id="273" dur="indefinite" restart="never" nodeType="tmRoot">
          <p:childTnLst>
            <p:seq>
              <p:cTn id="2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400" spc="-1" strike="noStrike">
                <a:latin typeface="Arial"/>
                <a:ea typeface="Microsoft YaHei"/>
              </a:rPr>
              <a:t>Arbeitsphase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504000" y="360000"/>
            <a:ext cx="9071280" cy="359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50000"/>
              </a:lnSpc>
            </a:pPr>
            <a:r>
              <a:rPr b="0" lang="de-DE" sz="3200" spc="-1" strike="noStrike">
                <a:latin typeface="Arial"/>
                <a:ea typeface="Microsoft YaHei"/>
              </a:rPr>
              <a:t>Suchen Sie in der Kleingruppe nach aus Ihrer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de-DE" sz="3200" spc="-1" strike="noStrike">
                <a:latin typeface="Arial"/>
                <a:ea typeface="Microsoft YaHei"/>
              </a:rPr>
              <a:t> </a:t>
            </a:r>
            <a:r>
              <a:rPr b="0" lang="de-DE" sz="3200" spc="-1" strike="noStrike">
                <a:latin typeface="Arial"/>
                <a:ea typeface="Microsoft YaHei"/>
              </a:rPr>
              <a:t>Sicht geeigneten Themen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648000" y="3024000"/>
            <a:ext cx="8927640" cy="451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1" lang="de-DE" sz="1800" spc="-1" strike="noStrike">
                <a:latin typeface="Arial"/>
              </a:rPr>
              <a:t> </a:t>
            </a:r>
            <a:r>
              <a:rPr b="1" lang="de-DE" sz="1800" spc="-1" strike="noStrike">
                <a:latin typeface="Arial"/>
              </a:rPr>
              <a:t>Kriterien sollten unter anderem sein:</a:t>
            </a: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de-DE" sz="1800" spc="-1" strike="noStrike">
                <a:latin typeface="Arial"/>
              </a:rPr>
              <a:t> </a:t>
            </a:r>
            <a:r>
              <a:rPr b="0" lang="de-DE" sz="1800" spc="-1" strike="noStrike">
                <a:latin typeface="Arial"/>
              </a:rPr>
              <a:t>Kontroversität des Themas</a:t>
            </a: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de-DE" sz="1800" spc="-1" strike="noStrike">
                <a:latin typeface="Arial"/>
              </a:rPr>
              <a:t> </a:t>
            </a:r>
            <a:r>
              <a:rPr b="0" lang="de-DE" sz="1800" spc="-1" strike="noStrike">
                <a:latin typeface="Arial"/>
              </a:rPr>
              <a:t>(aktuelle) politische Relevanz bzw. Zeitlosigkeit</a:t>
            </a: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de-DE" sz="1800" spc="-1" strike="noStrike">
                <a:latin typeface="Arial"/>
              </a:rPr>
              <a:t> </a:t>
            </a:r>
            <a:r>
              <a:rPr b="0" lang="de-DE" sz="1800" spc="-1" strike="noStrike">
                <a:latin typeface="Arial"/>
              </a:rPr>
              <a:t>Nähe zur Lebenswelt der Schüler</a:t>
            </a: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de-DE" sz="1800" spc="-1" strike="noStrike">
                <a:latin typeface="Arial"/>
              </a:rPr>
              <a:t> </a:t>
            </a:r>
            <a:r>
              <a:rPr b="0" lang="de-DE" sz="1800" spc="-1" strike="noStrike">
                <a:latin typeface="Arial"/>
              </a:rPr>
              <a:t>O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ffenheit für unterschiedliche Lösungs- bzw. Entscheidungsmöglichkeiten</a:t>
            </a: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Möglichkeit didaktischer Reduktion bzgl. des Schülerniveaus und des Zeitbedarfs </a:t>
            </a: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Aufwand der Materialerstellung (Anpassung an Bedarf der Lerngruppe) </a:t>
            </a: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Differenzierungsmöglichkeiten</a:t>
            </a: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Möglichkeit des Aufzeigen staatlicher Handlungsmöglichkeiten (Ge-/Verbote, Anreize und Appell)</a:t>
            </a:r>
            <a:endParaRPr b="0" lang="de-DE" sz="1800" spc="-1" strike="noStrike">
              <a:latin typeface="Arial"/>
            </a:endParaRPr>
          </a:p>
        </p:txBody>
      </p:sp>
    </p:spTree>
  </p:cSld>
  <p:timing>
    <p:tnLst>
      <p:par>
        <p:cTn id="275" dur="indefinite" restart="never" nodeType="tmRoot">
          <p:childTnLst>
            <p:seq>
              <p:cTn id="276" nodeType="mainSeq">
                <p:childTnLst>
                  <p:par>
                    <p:cTn id="277" fill="freeze">
                      <p:stCondLst>
                        <p:cond delay="indefinite"/>
                      </p:stCondLst>
                      <p:childTnLst>
                        <p:par>
                          <p:cTn id="278" fill="freeze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1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freeze">
                      <p:stCondLst>
                        <p:cond delay="indefinite"/>
                      </p:stCondLst>
                      <p:childTnLst>
                        <p:par>
                          <p:cTn id="282" fill="freeze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freeze">
                      <p:stCondLst>
                        <p:cond delay="indefinite"/>
                      </p:stCondLst>
                      <p:childTnLst>
                        <p:par>
                          <p:cTn id="286" fill="freeze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freeze">
                      <p:stCondLst>
                        <p:cond delay="indefinite"/>
                      </p:stCondLst>
                      <p:childTnLst>
                        <p:par>
                          <p:cTn id="290" fill="freeze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freeze">
                      <p:stCondLst>
                        <p:cond delay="indefinite"/>
                      </p:stCondLst>
                      <p:childTnLst>
                        <p:par>
                          <p:cTn id="294" fill="freeze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freeze">
                      <p:stCondLst>
                        <p:cond delay="indefinite"/>
                      </p:stCondLst>
                      <p:childTnLst>
                        <p:par>
                          <p:cTn id="298" fill="freeze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freeze">
                      <p:stCondLst>
                        <p:cond delay="indefinite"/>
                      </p:stCondLst>
                      <p:childTnLst>
                        <p:par>
                          <p:cTn id="302" fill="freeze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freeze">
                      <p:stCondLst>
                        <p:cond delay="indefinite"/>
                      </p:stCondLst>
                      <p:childTnLst>
                        <p:par>
                          <p:cTn id="306" fill="freeze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freeze">
                      <p:stCondLst>
                        <p:cond delay="indefinite"/>
                      </p:stCondLst>
                      <p:childTnLst>
                        <p:par>
                          <p:cTn id="310" fill="freeze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432000" y="792000"/>
            <a:ext cx="9071280" cy="46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latin typeface="Arial"/>
              </a:rPr>
              <a:t>Fallstudie</a:t>
            </a:r>
            <a:endParaRPr b="0" lang="de-DE" sz="40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Genese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504000" y="2144520"/>
            <a:ext cx="9695880" cy="443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9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1908</a:t>
            </a:r>
            <a:r>
              <a:rPr b="0" lang="de-DE" sz="2600" spc="-1" strike="noStrike">
                <a:latin typeface="Arial"/>
              </a:rPr>
              <a:t>	</a:t>
            </a:r>
            <a:r>
              <a:rPr b="0" lang="de-DE" sz="2600" spc="-1" strike="noStrike">
                <a:latin typeface="Arial"/>
              </a:rPr>
              <a:t>	</a:t>
            </a:r>
            <a:r>
              <a:rPr b="0" lang="de-DE" sz="2600" spc="-1" strike="noStrike">
                <a:latin typeface="Arial"/>
              </a:rPr>
              <a:t>Ursprung der Fallstudie an der Harvard Business </a:t>
            </a: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9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           </a:t>
            </a:r>
            <a:r>
              <a:rPr b="0" lang="de-DE" sz="2600" spc="-1" strike="noStrike">
                <a:latin typeface="Arial"/>
              </a:rPr>
              <a:t>	</a:t>
            </a:r>
            <a:r>
              <a:rPr b="0" lang="de-DE" sz="2600" spc="-1" strike="noStrike">
                <a:latin typeface="Arial"/>
              </a:rPr>
              <a:t>School in Boston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49"/>
              </a:spcBef>
            </a:pP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9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1957</a:t>
            </a:r>
            <a:r>
              <a:rPr b="0" lang="de-DE" sz="2600" spc="-1" strike="noStrike">
                <a:latin typeface="Arial"/>
              </a:rPr>
              <a:t>	</a:t>
            </a:r>
            <a:r>
              <a:rPr b="0" lang="de-DE" sz="2600" spc="-1" strike="noStrike">
                <a:latin typeface="Arial"/>
              </a:rPr>
              <a:t>	</a:t>
            </a:r>
            <a:r>
              <a:rPr b="0" lang="de-DE" sz="2600" spc="-1" strike="noStrike">
                <a:latin typeface="Arial"/>
              </a:rPr>
              <a:t>an deutschen Hochschulen von E. Kosiol eingeführt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49"/>
              </a:spcBef>
            </a:pP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9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1976</a:t>
            </a:r>
            <a:r>
              <a:rPr b="0" lang="de-DE" sz="2600" spc="-1" strike="noStrike">
                <a:latin typeface="Arial"/>
              </a:rPr>
              <a:t>	</a:t>
            </a:r>
            <a:r>
              <a:rPr b="0" lang="de-DE" sz="2600" spc="-1" strike="noStrike">
                <a:latin typeface="Arial"/>
              </a:rPr>
              <a:t>	</a:t>
            </a:r>
            <a:r>
              <a:rPr b="0" lang="de-DE" sz="2600" spc="-1" strike="noStrike">
                <a:latin typeface="Arial"/>
              </a:rPr>
              <a:t>entscheidungsorientierte Betriebswirtschaftslehre </a:t>
            </a: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9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          </a:t>
            </a:r>
            <a:r>
              <a:rPr b="0" lang="de-DE" sz="2600" spc="-1" strike="noStrike">
                <a:latin typeface="Arial"/>
              </a:rPr>
              <a:t>	</a:t>
            </a:r>
            <a:r>
              <a:rPr b="0" lang="de-DE" sz="2600" spc="-1" strike="noStrike">
                <a:latin typeface="Arial"/>
              </a:rPr>
              <a:t>von E. Heinen konzipiert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49"/>
              </a:spcBef>
            </a:pP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9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Im weiteren:   Beeinflusst  „Reformpädagogik“ </a:t>
            </a: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Begründung I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349200" y="1944000"/>
            <a:ext cx="9586440" cy="446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Handlungsorientiert</a:t>
            </a: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Ausrichtung des Lernens auf die Bewältigung konkreter Lebens- und Handlungssituationen 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Selbstständige Lernprozesse </a:t>
            </a: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Einleitung von selbstständigem Handeln, Problemlösen und Entscheiden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Praxisnah</a:t>
            </a:r>
            <a:endParaRPr b="0" lang="de-DE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positiven Motivationsschub durch das Erkennen der Praxisrelevanz  – Impulse zum Nachforschen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b="0" lang="de-DE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trotzdem verallgemeinerungsfähig</a:t>
            </a:r>
            <a:endParaRPr b="0" lang="de-DE" sz="1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504000" y="157320"/>
            <a:ext cx="9071280" cy="9943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Begründung II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432000" y="2304000"/>
            <a:ext cx="9071280" cy="36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Auseinandersetzung mit der Komplexität der realen Situation bei möglichst geringer didaktischer Reduktion ist gegeben (Kaiser/Kaminski 1999) 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„</a:t>
            </a:r>
            <a:r>
              <a:rPr b="0" lang="de-DE" sz="2600" spc="-1" strike="noStrike">
                <a:latin typeface="Arial"/>
              </a:rPr>
              <a:t>Besonders gut für die Generierung vernetzter Denkstrukturen geeignet“ (Pilz 2007)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Ermöglicht Schwerpunktsetzung auf bestimmte Phasen je nach Lerngruppe (Kaiser 1983)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504360" y="144000"/>
            <a:ext cx="9071280" cy="93564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Ablauf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3888000" y="136800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Das Problem: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Was ist?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216000" y="2088000"/>
            <a:ext cx="3023640" cy="12956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Informationsbeschaffung: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Wo und wie bekommt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man Informationen?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05" name="CustomShape 4"/>
          <p:cNvSpPr/>
          <p:nvPr/>
        </p:nvSpPr>
        <p:spPr>
          <a:xfrm>
            <a:off x="792000" y="590400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Vergleich: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Wie ist es real?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06" name="CustomShape 5"/>
          <p:cNvSpPr/>
          <p:nvPr/>
        </p:nvSpPr>
        <p:spPr>
          <a:xfrm>
            <a:off x="4032000" y="494748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Kritik: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br/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Was spricht dagegen?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07" name="CustomShape 6"/>
          <p:cNvSpPr/>
          <p:nvPr/>
        </p:nvSpPr>
        <p:spPr>
          <a:xfrm>
            <a:off x="7200000" y="396000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Entscheidung: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Was soll sein?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08" name="CustomShape 7"/>
          <p:cNvSpPr/>
          <p:nvPr/>
        </p:nvSpPr>
        <p:spPr>
          <a:xfrm>
            <a:off x="3960000" y="307548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Lösungen: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Was ist möglich?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09" name="CustomShape 8"/>
          <p:cNvSpPr/>
          <p:nvPr/>
        </p:nvSpPr>
        <p:spPr>
          <a:xfrm>
            <a:off x="3240000" y="1728000"/>
            <a:ext cx="648000" cy="720000"/>
          </a:xfrm>
          <a:custGeom>
            <a:avLst/>
            <a:gdLst/>
            <a:ahLst/>
            <a:rect l="l" t="t" r="r" b="b"/>
            <a:pathLst>
              <a:path w="1801" h="2001">
                <a:moveTo>
                  <a:pt x="1800" y="0"/>
                </a:moveTo>
                <a:lnTo>
                  <a:pt x="0" y="2000"/>
                </a:lnTo>
              </a:path>
            </a:pathLst>
          </a:custGeom>
          <a:noFill/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9"/>
          <p:cNvSpPr/>
          <p:nvPr/>
        </p:nvSpPr>
        <p:spPr>
          <a:xfrm>
            <a:off x="6696000" y="3672000"/>
            <a:ext cx="504000" cy="648000"/>
          </a:xfrm>
          <a:custGeom>
            <a:avLst/>
            <a:gdLst/>
            <a:ahLst/>
            <a:rect l="l" t="t" r="r" b="b"/>
            <a:pathLst>
              <a:path w="1401" h="1801">
                <a:moveTo>
                  <a:pt x="0" y="0"/>
                </a:moveTo>
                <a:lnTo>
                  <a:pt x="1400" y="1800"/>
                </a:lnTo>
              </a:path>
            </a:pathLst>
          </a:custGeom>
          <a:noFill/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10"/>
          <p:cNvSpPr/>
          <p:nvPr/>
        </p:nvSpPr>
        <p:spPr>
          <a:xfrm>
            <a:off x="3240000" y="3096000"/>
            <a:ext cx="720000" cy="576000"/>
          </a:xfrm>
          <a:custGeom>
            <a:avLst/>
            <a:gdLst/>
            <a:ahLst/>
            <a:rect l="l" t="t" r="r" b="b"/>
            <a:pathLst>
              <a:path w="2001" h="1601">
                <a:moveTo>
                  <a:pt x="0" y="0"/>
                </a:moveTo>
                <a:lnTo>
                  <a:pt x="2000" y="1600"/>
                </a:lnTo>
              </a:path>
            </a:pathLst>
          </a:custGeom>
          <a:noFill/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11"/>
          <p:cNvSpPr/>
          <p:nvPr/>
        </p:nvSpPr>
        <p:spPr>
          <a:xfrm>
            <a:off x="3528000" y="5544000"/>
            <a:ext cx="504000" cy="792000"/>
          </a:xfrm>
          <a:custGeom>
            <a:avLst/>
            <a:gdLst/>
            <a:ahLst/>
            <a:rect l="l" t="t" r="r" b="b"/>
            <a:pathLst>
              <a:path w="1401" h="2201">
                <a:moveTo>
                  <a:pt x="1400" y="0"/>
                </a:moveTo>
                <a:lnTo>
                  <a:pt x="0" y="2200"/>
                </a:lnTo>
              </a:path>
            </a:pathLst>
          </a:custGeom>
          <a:noFill/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12"/>
          <p:cNvSpPr/>
          <p:nvPr/>
        </p:nvSpPr>
        <p:spPr>
          <a:xfrm>
            <a:off x="6768000" y="4536000"/>
            <a:ext cx="432000" cy="864000"/>
          </a:xfrm>
          <a:custGeom>
            <a:avLst/>
            <a:gdLst/>
            <a:ahLst/>
            <a:rect l="l" t="t" r="r" b="b"/>
            <a:pathLst>
              <a:path w="1201" h="2401">
                <a:moveTo>
                  <a:pt x="1200" y="0"/>
                </a:moveTo>
                <a:lnTo>
                  <a:pt x="0" y="2400"/>
                </a:lnTo>
              </a:path>
            </a:pathLst>
          </a:custGeom>
          <a:noFill/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13"/>
          <p:cNvSpPr/>
          <p:nvPr/>
        </p:nvSpPr>
        <p:spPr>
          <a:xfrm>
            <a:off x="7992000" y="1296000"/>
            <a:ext cx="1655640" cy="1367640"/>
          </a:xfrm>
          <a:prstGeom prst="wedgeRoundRectCallout">
            <a:avLst>
              <a:gd name="adj1" fmla="val -149476"/>
              <a:gd name="adj2" fmla="val -80962"/>
              <a:gd name="adj3" fmla="val 16667"/>
            </a:avLst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5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Ähnlich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zu Petrik /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Politikzyklus</a:t>
            </a:r>
            <a:endParaRPr b="0" lang="de-DE" sz="1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>
                <p:childTnLst>
                  <p:par>
                    <p:cTn id="15" fill="freeze">
                      <p:stCondLst>
                        <p:cond delay="indefinite"/>
                      </p:stCondLst>
                      <p:childTnLst>
                        <p:par>
                          <p:cTn id="16" fill="freeze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freeze">
                      <p:stCondLst>
                        <p:cond delay="indefinite"/>
                      </p:stCondLst>
                      <p:childTnLst>
                        <p:par>
                          <p:cTn id="20" fill="freeze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freeze">
                      <p:stCondLst>
                        <p:cond delay="indefinite"/>
                      </p:stCondLst>
                      <p:childTnLst>
                        <p:par>
                          <p:cTn id="26" fill="freeze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freeze">
                      <p:stCondLst>
                        <p:cond delay="indefinite"/>
                      </p:stCondLst>
                      <p:childTnLst>
                        <p:par>
                          <p:cTn id="32" fill="freeze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freeze">
                      <p:stCondLst>
                        <p:cond delay="indefinite"/>
                      </p:stCondLst>
                      <p:childTnLst>
                        <p:par>
                          <p:cTn id="38" fill="freeze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freeze">
                      <p:stCondLst>
                        <p:cond delay="indefinite"/>
                      </p:stCondLst>
                      <p:childTnLst>
                        <p:par>
                          <p:cTn id="44" fill="freeze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freeze">
                      <p:stCondLst>
                        <p:cond delay="indefinite"/>
                      </p:stCondLst>
                      <p:childTnLst>
                        <p:par>
                          <p:cTn id="50" fill="freeze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504000" y="144000"/>
            <a:ext cx="9071280" cy="93564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Form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3888000" y="136800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Konfrontation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Gesamtgruppe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360000" y="2088000"/>
            <a:ext cx="2879640" cy="12956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Teilgruppe/Einzelne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92000" y="590400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Kollation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Gesamtgruppe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19" name="CustomShape 5"/>
          <p:cNvSpPr/>
          <p:nvPr/>
        </p:nvSpPr>
        <p:spPr>
          <a:xfrm>
            <a:off x="4032000" y="494748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Disputation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br/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Gesamtgruppe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20" name="CustomShape 6"/>
          <p:cNvSpPr/>
          <p:nvPr/>
        </p:nvSpPr>
        <p:spPr>
          <a:xfrm>
            <a:off x="7200000" y="396000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Resolution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Teilgruppe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21" name="CustomShape 7"/>
          <p:cNvSpPr/>
          <p:nvPr/>
        </p:nvSpPr>
        <p:spPr>
          <a:xfrm>
            <a:off x="3960000" y="3075480"/>
            <a:ext cx="2735640" cy="1100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Exploration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Teilgruppe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22" name="Line 8"/>
          <p:cNvSpPr/>
          <p:nvPr/>
        </p:nvSpPr>
        <p:spPr>
          <a:xfrm flipH="1">
            <a:off x="3240000" y="1728000"/>
            <a:ext cx="648000" cy="720000"/>
          </a:xfrm>
          <a:prstGeom prst="line">
            <a:avLst/>
          </a:prstGeom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Line 9"/>
          <p:cNvSpPr/>
          <p:nvPr/>
        </p:nvSpPr>
        <p:spPr>
          <a:xfrm>
            <a:off x="6696000" y="3672000"/>
            <a:ext cx="504000" cy="648000"/>
          </a:xfrm>
          <a:prstGeom prst="line">
            <a:avLst/>
          </a:prstGeom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Line 10"/>
          <p:cNvSpPr/>
          <p:nvPr/>
        </p:nvSpPr>
        <p:spPr>
          <a:xfrm>
            <a:off x="3240000" y="3096000"/>
            <a:ext cx="720000" cy="576000"/>
          </a:xfrm>
          <a:prstGeom prst="line">
            <a:avLst/>
          </a:prstGeom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Line 11"/>
          <p:cNvSpPr/>
          <p:nvPr/>
        </p:nvSpPr>
        <p:spPr>
          <a:xfrm flipH="1">
            <a:off x="3528000" y="5544000"/>
            <a:ext cx="504000" cy="792000"/>
          </a:xfrm>
          <a:prstGeom prst="line">
            <a:avLst/>
          </a:prstGeom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Line 12"/>
          <p:cNvSpPr/>
          <p:nvPr/>
        </p:nvSpPr>
        <p:spPr>
          <a:xfrm flipH="1">
            <a:off x="6768000" y="4536000"/>
            <a:ext cx="432000" cy="864000"/>
          </a:xfrm>
          <a:prstGeom prst="line">
            <a:avLst/>
          </a:prstGeom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3" dur="indefinite" restart="never" nodeType="tmRoot">
          <p:childTnLst>
            <p:seq>
              <p:cTn id="54" nodeType="mainSeq">
                <p:childTnLst>
                  <p:par>
                    <p:cTn id="55" fill="freeze">
                      <p:stCondLst>
                        <p:cond delay="indefinite"/>
                      </p:stCondLst>
                      <p:childTnLst>
                        <p:par>
                          <p:cTn id="56" fill="freeze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freeze">
                      <p:stCondLst>
                        <p:cond delay="indefinite"/>
                      </p:stCondLst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freeze">
                      <p:stCondLst>
                        <p:cond delay="indefinite"/>
                      </p:stCondLst>
                      <p:childTnLst>
                        <p:par>
                          <p:cTn id="68" fill="freeze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freeze">
                      <p:stCondLst>
                        <p:cond delay="indefinite"/>
                      </p:stCondLst>
                      <p:childTnLst>
                        <p:par>
                          <p:cTn id="74" fill="freeze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freeze">
                      <p:stCondLst>
                        <p:cond delay="indefinite"/>
                      </p:stCondLst>
                      <p:childTnLst>
                        <p:par>
                          <p:cTn id="80" fill="freeze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freeze">
                      <p:stCondLst>
                        <p:cond delay="indefinite"/>
                      </p:stCondLst>
                      <p:childTnLst>
                        <p:par>
                          <p:cTn id="86" fill="freeze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8317080" y="5781240"/>
            <a:ext cx="125856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Kritik der vorge-gebenen Lösung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6732720" y="5781240"/>
            <a:ext cx="158400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Fertige Lösungen werden 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29" name="CustomShape 3"/>
          <p:cNvSpPr/>
          <p:nvPr/>
        </p:nvSpPr>
        <p:spPr>
          <a:xfrm>
            <a:off x="4788000" y="5781240"/>
            <a:ext cx="194436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Entscheidungsfall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3132360" y="5781240"/>
            <a:ext cx="165528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Informationen werden 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690920" y="5781240"/>
            <a:ext cx="144108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Probleme sind vorgegeben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32" name="CustomShape 6"/>
          <p:cNvSpPr/>
          <p:nvPr/>
        </p:nvSpPr>
        <p:spPr>
          <a:xfrm>
            <a:off x="8317080" y="4677840"/>
            <a:ext cx="12585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Evtl. Vergleich mit der Realität 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33" name="CustomShape 7"/>
          <p:cNvSpPr/>
          <p:nvPr/>
        </p:nvSpPr>
        <p:spPr>
          <a:xfrm>
            <a:off x="6732720" y="4677840"/>
            <a:ext cx="158400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Entscheidung wird getroffen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34" name="CustomShape 8"/>
          <p:cNvSpPr/>
          <p:nvPr/>
        </p:nvSpPr>
        <p:spPr>
          <a:xfrm>
            <a:off x="4788000" y="4677840"/>
            <a:ext cx="19443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Beurteilungsfall</a:t>
            </a:r>
            <a:endParaRPr b="0" lang="de-DE" sz="1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Lösungsvarianten werden ermittelt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35" name="CustomShape 9"/>
          <p:cNvSpPr/>
          <p:nvPr/>
        </p:nvSpPr>
        <p:spPr>
          <a:xfrm>
            <a:off x="3132360" y="4677840"/>
            <a:ext cx="16552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Informationen werden 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36" name="CustomShape 10"/>
          <p:cNvSpPr/>
          <p:nvPr/>
        </p:nvSpPr>
        <p:spPr>
          <a:xfrm>
            <a:off x="1690920" y="4677840"/>
            <a:ext cx="14410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Probleme sind ausdrücklich genannt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37" name="CustomShape 11"/>
          <p:cNvSpPr/>
          <p:nvPr/>
        </p:nvSpPr>
        <p:spPr>
          <a:xfrm>
            <a:off x="8317080" y="3574800"/>
            <a:ext cx="125856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CustomShape 12"/>
          <p:cNvSpPr/>
          <p:nvPr/>
        </p:nvSpPr>
        <p:spPr>
          <a:xfrm>
            <a:off x="6732720" y="3574800"/>
            <a:ext cx="158400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13"/>
          <p:cNvSpPr/>
          <p:nvPr/>
        </p:nvSpPr>
        <p:spPr>
          <a:xfrm>
            <a:off x="4788000" y="3574800"/>
            <a:ext cx="194436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Informationsfall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0" name="CustomShape 14"/>
          <p:cNvSpPr/>
          <p:nvPr/>
        </p:nvSpPr>
        <p:spPr>
          <a:xfrm>
            <a:off x="3132360" y="3574800"/>
            <a:ext cx="165528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Selbstständige Beschaffung der Informati-onen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1" name="CustomShape 15"/>
          <p:cNvSpPr/>
          <p:nvPr/>
        </p:nvSpPr>
        <p:spPr>
          <a:xfrm>
            <a:off x="1690920" y="3574800"/>
            <a:ext cx="144108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Der Fall wird lückenhaft dargestellt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2" name="CustomShape 16"/>
          <p:cNvSpPr/>
          <p:nvPr/>
        </p:nvSpPr>
        <p:spPr>
          <a:xfrm>
            <a:off x="8317080" y="2471400"/>
            <a:ext cx="12585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Vergleich mit der Realität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3" name="CustomShape 17"/>
          <p:cNvSpPr/>
          <p:nvPr/>
        </p:nvSpPr>
        <p:spPr>
          <a:xfrm>
            <a:off x="6732720" y="2471400"/>
            <a:ext cx="158400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Entscheidungen werden gefällt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4" name="CustomShape 18"/>
          <p:cNvSpPr/>
          <p:nvPr/>
        </p:nvSpPr>
        <p:spPr>
          <a:xfrm>
            <a:off x="4788000" y="2471400"/>
            <a:ext cx="19443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Problemfindungs-fall</a:t>
            </a:r>
            <a:endParaRPr b="0" lang="de-DE" sz="1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Lösungsvarianten werden ermittelt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5" name="CustomShape 19"/>
          <p:cNvSpPr/>
          <p:nvPr/>
        </p:nvSpPr>
        <p:spPr>
          <a:xfrm>
            <a:off x="3132360" y="2471400"/>
            <a:ext cx="16552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Informationen werden gegeben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6" name="CustomShape 20"/>
          <p:cNvSpPr/>
          <p:nvPr/>
        </p:nvSpPr>
        <p:spPr>
          <a:xfrm>
            <a:off x="1690920" y="2471400"/>
            <a:ext cx="14410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0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Verborgene Probleme werden analysiert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7" name="CustomShape 21"/>
          <p:cNvSpPr/>
          <p:nvPr/>
        </p:nvSpPr>
        <p:spPr>
          <a:xfrm>
            <a:off x="6732720" y="1368000"/>
            <a:ext cx="158400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Problemlös-ung/Ent-scheidung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8" name="CustomShape 22"/>
          <p:cNvSpPr/>
          <p:nvPr/>
        </p:nvSpPr>
        <p:spPr>
          <a:xfrm>
            <a:off x="8317080" y="1368000"/>
            <a:ext cx="1258560" cy="110304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Lösungs-kritik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49" name="CustomShape 23"/>
          <p:cNvSpPr/>
          <p:nvPr/>
        </p:nvSpPr>
        <p:spPr>
          <a:xfrm>
            <a:off x="4788000" y="1368000"/>
            <a:ext cx="19443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Lösungsalter-nativen ermitteln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50" name="CustomShape 24"/>
          <p:cNvSpPr/>
          <p:nvPr/>
        </p:nvSpPr>
        <p:spPr>
          <a:xfrm>
            <a:off x="3132360" y="1368000"/>
            <a:ext cx="16552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Informationen gewinnen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51" name="CustomShape 25"/>
          <p:cNvSpPr/>
          <p:nvPr/>
        </p:nvSpPr>
        <p:spPr>
          <a:xfrm>
            <a:off x="1690920" y="1368000"/>
            <a:ext cx="144108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Erkennen von Problemen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52" name="CustomShape 26"/>
          <p:cNvSpPr/>
          <p:nvPr/>
        </p:nvSpPr>
        <p:spPr>
          <a:xfrm>
            <a:off x="432000" y="5781240"/>
            <a:ext cx="1258560" cy="130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Stated-Problem-Method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53" name="CustomShape 27"/>
          <p:cNvSpPr/>
          <p:nvPr/>
        </p:nvSpPr>
        <p:spPr>
          <a:xfrm>
            <a:off x="432000" y="4677840"/>
            <a:ext cx="12585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Case-Problem-Method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54" name="CustomShape 28"/>
          <p:cNvSpPr/>
          <p:nvPr/>
        </p:nvSpPr>
        <p:spPr>
          <a:xfrm>
            <a:off x="432000" y="3574800"/>
            <a:ext cx="1258560" cy="110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Case-Incident-Method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55" name="CustomShape 29"/>
          <p:cNvSpPr/>
          <p:nvPr/>
        </p:nvSpPr>
        <p:spPr>
          <a:xfrm>
            <a:off x="432000" y="2471400"/>
            <a:ext cx="12585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Case-Study-Method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56" name="CustomShape 30"/>
          <p:cNvSpPr/>
          <p:nvPr/>
        </p:nvSpPr>
        <p:spPr>
          <a:xfrm>
            <a:off x="432000" y="1368000"/>
            <a:ext cx="1258560" cy="1103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  <a:spcBef>
                <a:spcPts val="422"/>
              </a:spcBef>
            </a:pPr>
            <a:r>
              <a:rPr b="1" lang="de-DE" sz="1700" spc="-1" strike="noStrike">
                <a:solidFill>
                  <a:srgbClr val="000000"/>
                </a:solidFill>
                <a:latin typeface="Arial"/>
                <a:ea typeface="DejaVu Sans"/>
              </a:rPr>
              <a:t>Methode</a:t>
            </a:r>
            <a:endParaRPr b="0" lang="de-DE" sz="1700" spc="-1" strike="noStrike">
              <a:latin typeface="Arial"/>
            </a:endParaRPr>
          </a:p>
        </p:txBody>
      </p:sp>
      <p:sp>
        <p:nvSpPr>
          <p:cNvPr id="257" name="Line 31"/>
          <p:cNvSpPr/>
          <p:nvPr/>
        </p:nvSpPr>
        <p:spPr>
          <a:xfrm>
            <a:off x="432000" y="2471400"/>
            <a:ext cx="91440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Line 32"/>
          <p:cNvSpPr/>
          <p:nvPr/>
        </p:nvSpPr>
        <p:spPr>
          <a:xfrm>
            <a:off x="432000" y="3574800"/>
            <a:ext cx="91440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Line 33"/>
          <p:cNvSpPr/>
          <p:nvPr/>
        </p:nvSpPr>
        <p:spPr>
          <a:xfrm>
            <a:off x="432000" y="4677840"/>
            <a:ext cx="91440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Line 34"/>
          <p:cNvSpPr/>
          <p:nvPr/>
        </p:nvSpPr>
        <p:spPr>
          <a:xfrm>
            <a:off x="432000" y="5781240"/>
            <a:ext cx="91440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Line 35"/>
          <p:cNvSpPr/>
          <p:nvPr/>
        </p:nvSpPr>
        <p:spPr>
          <a:xfrm>
            <a:off x="432000" y="7090920"/>
            <a:ext cx="9144000" cy="36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Line 36"/>
          <p:cNvSpPr/>
          <p:nvPr/>
        </p:nvSpPr>
        <p:spPr>
          <a:xfrm>
            <a:off x="432000" y="1368000"/>
            <a:ext cx="360" cy="57229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Line 37"/>
          <p:cNvSpPr/>
          <p:nvPr/>
        </p:nvSpPr>
        <p:spPr>
          <a:xfrm>
            <a:off x="169092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Line 38"/>
          <p:cNvSpPr/>
          <p:nvPr/>
        </p:nvSpPr>
        <p:spPr>
          <a:xfrm>
            <a:off x="313236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Line 39"/>
          <p:cNvSpPr/>
          <p:nvPr/>
        </p:nvSpPr>
        <p:spPr>
          <a:xfrm>
            <a:off x="478800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Line 40"/>
          <p:cNvSpPr/>
          <p:nvPr/>
        </p:nvSpPr>
        <p:spPr>
          <a:xfrm>
            <a:off x="673272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Line 41"/>
          <p:cNvSpPr/>
          <p:nvPr/>
        </p:nvSpPr>
        <p:spPr>
          <a:xfrm>
            <a:off x="8317080" y="1368000"/>
            <a:ext cx="360" cy="5722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Line 42"/>
          <p:cNvSpPr/>
          <p:nvPr/>
        </p:nvSpPr>
        <p:spPr>
          <a:xfrm>
            <a:off x="9576000" y="1368000"/>
            <a:ext cx="360" cy="57229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Line 43"/>
          <p:cNvSpPr/>
          <p:nvPr/>
        </p:nvSpPr>
        <p:spPr>
          <a:xfrm>
            <a:off x="432000" y="1368000"/>
            <a:ext cx="9144000" cy="36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CustomShape 44"/>
          <p:cNvSpPr/>
          <p:nvPr/>
        </p:nvSpPr>
        <p:spPr>
          <a:xfrm>
            <a:off x="288000" y="7200000"/>
            <a:ext cx="3360600" cy="245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  <a:spcBef>
                <a:spcPts val="624"/>
              </a:spcBef>
            </a:pP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Vgl. Kaiser 1997, 138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Vgl. Hoffman </a:t>
            </a:r>
            <a:r>
              <a:rPr b="0" lang="de-DE" sz="1000" spc="-1" strike="noStrike" baseline="30000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r>
              <a:rPr b="0" lang="de-DE" sz="1000" spc="-1" strike="noStrike">
                <a:solidFill>
                  <a:srgbClr val="000000"/>
                </a:solidFill>
                <a:latin typeface="Arial"/>
                <a:ea typeface="DejaVu Sans"/>
              </a:rPr>
              <a:t>2001, 68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271" name="CustomShape 45"/>
          <p:cNvSpPr/>
          <p:nvPr/>
        </p:nvSpPr>
        <p:spPr>
          <a:xfrm>
            <a:off x="504000" y="236520"/>
            <a:ext cx="9071280" cy="91512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latin typeface="Arial"/>
              </a:rPr>
              <a:t>Varianten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72" name="CustomShape 46"/>
          <p:cNvSpPr/>
          <p:nvPr/>
        </p:nvSpPr>
        <p:spPr>
          <a:xfrm>
            <a:off x="1690560" y="1368000"/>
            <a:ext cx="1441440" cy="5722560"/>
          </a:xfrm>
          <a:prstGeom prst="rect">
            <a:avLst/>
          </a:prstGeom>
          <a:noFill/>
          <a:ln w="72000">
            <a:solidFill>
              <a:srgbClr val="c5000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47"/>
          <p:cNvSpPr/>
          <p:nvPr/>
        </p:nvSpPr>
        <p:spPr>
          <a:xfrm>
            <a:off x="3132360" y="1368000"/>
            <a:ext cx="1655280" cy="5722560"/>
          </a:xfrm>
          <a:prstGeom prst="rect">
            <a:avLst/>
          </a:prstGeom>
          <a:noFill/>
          <a:ln w="72000">
            <a:solidFill>
              <a:srgbClr val="c5000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48"/>
          <p:cNvSpPr/>
          <p:nvPr/>
        </p:nvSpPr>
        <p:spPr>
          <a:xfrm rot="11400">
            <a:off x="4777920" y="1364040"/>
            <a:ext cx="1944360" cy="5722560"/>
          </a:xfrm>
          <a:prstGeom prst="rect">
            <a:avLst/>
          </a:prstGeom>
          <a:noFill/>
          <a:ln w="72000">
            <a:solidFill>
              <a:srgbClr val="c5000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5" name="CustomShape 49"/>
          <p:cNvSpPr/>
          <p:nvPr/>
        </p:nvSpPr>
        <p:spPr>
          <a:xfrm>
            <a:off x="6732720" y="1368000"/>
            <a:ext cx="1584000" cy="5722560"/>
          </a:xfrm>
          <a:prstGeom prst="rect">
            <a:avLst/>
          </a:prstGeom>
          <a:noFill/>
          <a:ln w="72000">
            <a:solidFill>
              <a:srgbClr val="c5000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CustomShape 50"/>
          <p:cNvSpPr/>
          <p:nvPr/>
        </p:nvSpPr>
        <p:spPr>
          <a:xfrm>
            <a:off x="8287200" y="1377000"/>
            <a:ext cx="1258560" cy="5722560"/>
          </a:xfrm>
          <a:prstGeom prst="rect">
            <a:avLst/>
          </a:prstGeom>
          <a:noFill/>
          <a:ln w="72000">
            <a:solidFill>
              <a:srgbClr val="c5000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CustomShape 51"/>
          <p:cNvSpPr/>
          <p:nvPr/>
        </p:nvSpPr>
        <p:spPr>
          <a:xfrm>
            <a:off x="430200" y="1368000"/>
            <a:ext cx="1260000" cy="5722560"/>
          </a:xfrm>
          <a:prstGeom prst="rect">
            <a:avLst/>
          </a:prstGeom>
          <a:noFill/>
          <a:ln w="72000">
            <a:solidFill>
              <a:srgbClr val="0084d1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1" dur="indefinite" restart="never" nodeType="tmRoot">
          <p:childTnLst>
            <p:seq>
              <p:cTn id="92" nodeType="mainSeq">
                <p:childTnLst>
                  <p:par>
                    <p:cTn id="93" fill="freeze">
                      <p:stCondLst>
                        <p:cond delay="indefinite"/>
                      </p:stCondLst>
                      <p:childTnLst>
                        <p:par>
                          <p:cTn id="94" fill="freeze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freeze">
                      <p:stCondLst>
                        <p:cond delay="indefinite"/>
                      </p:stCondLst>
                      <p:childTnLst>
                        <p:par>
                          <p:cTn id="98" fill="freeze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set>
                                <p:cBhvr>
                                  <p:cTn id="101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77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02" fill="freeze">
                      <p:stCondLst>
                        <p:cond delay="indefinite"/>
                      </p:stCondLst>
                      <p:childTnLst>
                        <p:par>
                          <p:cTn id="103" fill="freeze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set>
                                <p:cBhvr>
                                  <p:cTn id="106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72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07" fill="freeze">
                      <p:stCondLst>
                        <p:cond delay="indefinite"/>
                      </p:stCondLst>
                      <p:childTnLst>
                        <p:par>
                          <p:cTn id="108" fill="freeze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set>
                                <p:cBhvr>
                                  <p:cTn id="111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73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12" fill="freeze">
                      <p:stCondLst>
                        <p:cond delay="indefinite"/>
                      </p:stCondLst>
                      <p:childTnLst>
                        <p:par>
                          <p:cTn id="113" fill="freeze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set>
                                <p:cBhvr>
                                  <p:cTn id="116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74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17" fill="freeze">
                      <p:stCondLst>
                        <p:cond delay="indefinite"/>
                      </p:stCondLst>
                      <p:childTnLst>
                        <p:par>
                          <p:cTn id="118" fill="freeze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set>
                                <p:cBhvr>
                                  <p:cTn id="121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75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22" fill="freeze">
                      <p:stCondLst>
                        <p:cond delay="indefinite"/>
                      </p:stCondLst>
                      <p:childTnLst>
                        <p:par>
                          <p:cTn id="123" fill="freeze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24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76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Application>LibreOffice/5.4.3.2$Windows_X86_64 LibreOffice_project/92a7159f7e4af62137622921e809f8546db437e5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2017-06-09T16:36:50Z</dcterms:created>
  <dc:creator/>
  <dc:description/>
  <dc:language>de-DE</dc:language>
  <cp:lastModifiedBy/>
  <cp:lastPrinted>2018-03-14T11:18:19Z</cp:lastPrinted>
  <dcterms:modified xsi:type="dcterms:W3CDTF">2018-05-07T15:18:49Z</dcterms:modified>
  <cp:revision>72</cp:revision>
  <dc:subject/>
  <dc:title/>
</cp:coreProperties>
</file>