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slideMaster6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9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357156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4" name="PlaceHolder 4"/>
          <p:cNvSpPr>
            <a:spLocks noGrp="1"/>
          </p:cNvSpPr>
          <p:nvPr>
            <p:ph type="body"/>
          </p:nvPr>
        </p:nvSpPr>
        <p:spPr>
          <a:xfrm>
            <a:off x="6639120" y="176868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5" name="PlaceHolder 5"/>
          <p:cNvSpPr>
            <a:spLocks noGrp="1"/>
          </p:cNvSpPr>
          <p:nvPr>
            <p:ph type="body"/>
          </p:nvPr>
        </p:nvSpPr>
        <p:spPr>
          <a:xfrm>
            <a:off x="663912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6" name="PlaceHolder 6"/>
          <p:cNvSpPr>
            <a:spLocks noGrp="1"/>
          </p:cNvSpPr>
          <p:nvPr>
            <p:ph type="body"/>
          </p:nvPr>
        </p:nvSpPr>
        <p:spPr>
          <a:xfrm>
            <a:off x="357156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7" name="PlaceHolder 7"/>
          <p:cNvSpPr>
            <a:spLocks noGrp="1"/>
          </p:cNvSpPr>
          <p:nvPr>
            <p:ph type="body"/>
          </p:nvPr>
        </p:nvSpPr>
        <p:spPr>
          <a:xfrm>
            <a:off x="504000" y="4058640"/>
            <a:ext cx="29210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de-DE" sz="1800" spc="-1" strike="noStrike">
                <a:latin typeface="Arial"/>
              </a:rPr>
              <a:t>Format des Titeltextes durch Klicken bearbeiten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504000" y="301320"/>
            <a:ext cx="9069480" cy="126000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DejaVu Sans"/>
              </a:rPr>
              <a:t>Umsetzungsbeispiel (BC)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29" name="CustomShape 2"/>
          <p:cNvSpPr/>
          <p:nvPr/>
        </p:nvSpPr>
        <p:spPr>
          <a:xfrm>
            <a:off x="504000" y="1769040"/>
            <a:ext cx="9069480" cy="26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de-DE" sz="4000" spc="-1" strike="noStrike">
                <a:solidFill>
                  <a:srgbClr val="000000"/>
                </a:solidFill>
                <a:latin typeface="Arial"/>
                <a:ea typeface="DejaVu Sans"/>
              </a:rPr>
              <a:t>Pappbecher to go</a:t>
            </a:r>
            <a:endParaRPr b="0" lang="de-DE" sz="40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504000" y="301320"/>
            <a:ext cx="9069480" cy="126000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DejaVu Sans"/>
              </a:rPr>
              <a:t>Stärken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52" name="CustomShape 2"/>
          <p:cNvSpPr/>
          <p:nvPr/>
        </p:nvSpPr>
        <p:spPr>
          <a:xfrm>
            <a:off x="504360" y="2273040"/>
            <a:ext cx="9069480" cy="391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Müllproblem ist einsichtig</a:t>
            </a:r>
            <a:endParaRPr b="0" lang="de-DE" sz="2600" spc="-1" strike="noStrike">
              <a:latin typeface="Arial"/>
            </a:endParaRPr>
          </a:p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Müllproblem ist zukunftsfähig</a:t>
            </a:r>
            <a:endParaRPr b="0" lang="de-DE" sz="2600" spc="-1" strike="noStrike">
              <a:latin typeface="Arial"/>
            </a:endParaRPr>
          </a:p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Wegwerfen von Getränkeverpackungen sind Schüleralltag</a:t>
            </a:r>
            <a:endParaRPr b="0" lang="de-DE" sz="2600" spc="-1" strike="noStrike">
              <a:latin typeface="Arial"/>
            </a:endParaRPr>
          </a:p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Umgang mit Verpackungen ist kontrovers</a:t>
            </a:r>
            <a:endParaRPr b="0" lang="de-DE" sz="2600" spc="-1" strike="noStrike">
              <a:latin typeface="Arial"/>
            </a:endParaRPr>
          </a:p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Diskussionen um „Pappbecher to go“ sind aktuell</a:t>
            </a:r>
            <a:endParaRPr b="0" lang="de-DE" sz="2600" spc="-1" strike="noStrike">
              <a:latin typeface="Arial"/>
            </a:endParaRPr>
          </a:p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Im Vergleich ist die Komplexität des Problems begrenzt</a:t>
            </a:r>
            <a:endParaRPr b="0" lang="de-DE" sz="2600" spc="-1" strike="noStrike">
              <a:latin typeface="Arial"/>
            </a:endParaRPr>
          </a:p>
        </p:txBody>
      </p:sp>
    </p:spTree>
  </p:cSld>
  <p:timing>
    <p:tnLst>
      <p:par>
        <p:cTn id="137" dur="indefinite" restart="never" nodeType="tmRoot">
          <p:childTnLst>
            <p:seq>
              <p:cTn id="138" nodeType="mainSeq">
                <p:childTnLst>
                  <p:par>
                    <p:cTn id="139" fill="freeze">
                      <p:stCondLst>
                        <p:cond delay="indefinite"/>
                      </p:stCondLst>
                      <p:childTnLst>
                        <p:par>
                          <p:cTn id="140" fill="freeze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freeze">
                      <p:stCondLst>
                        <p:cond delay="indefinite"/>
                      </p:stCondLst>
                      <p:childTnLst>
                        <p:par>
                          <p:cTn id="144" fill="freeze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0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freeze">
                      <p:stCondLst>
                        <p:cond delay="indefinite"/>
                      </p:stCondLst>
                      <p:childTnLst>
                        <p:par>
                          <p:cTn id="148" fill="freeze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253" end="2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freeze">
                      <p:stCondLst>
                        <p:cond delay="indefinite"/>
                      </p:stCondLst>
                      <p:childTnLst>
                        <p:par>
                          <p:cTn id="152" fill="freeze">
                            <p:stCondLst>
                              <p:cond delay="0"/>
                            </p:stCondLst>
                            <p:childTnLst>
                              <p:par>
                                <p:cTn id="1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253" end="2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freeze">
                      <p:stCondLst>
                        <p:cond delay="indefinite"/>
                      </p:stCondLst>
                      <p:childTnLst>
                        <p:par>
                          <p:cTn id="156" fill="freeze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253" end="2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freeze">
                      <p:stCondLst>
                        <p:cond delay="indefinite"/>
                      </p:stCondLst>
                      <p:childTnLst>
                        <p:par>
                          <p:cTn id="160" fill="freeze">
                            <p:stCondLst>
                              <p:cond delay="0"/>
                            </p:stCondLst>
                            <p:childTnLst>
                              <p:par>
                                <p:cTn id="1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253" end="2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freeze">
                      <p:stCondLst>
                        <p:cond delay="indefinite"/>
                      </p:stCondLst>
                      <p:childTnLst>
                        <p:par>
                          <p:cTn id="164" fill="freeze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>
                                            <p:txEl>
                                              <p:pRg st="253" end="2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ustomShape 1"/>
          <p:cNvSpPr/>
          <p:nvPr/>
        </p:nvSpPr>
        <p:spPr>
          <a:xfrm>
            <a:off x="504000" y="301320"/>
            <a:ext cx="9069480" cy="126000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DejaVu Sans"/>
              </a:rPr>
              <a:t>Schwächen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54" name="CustomShape 2"/>
          <p:cNvSpPr/>
          <p:nvPr/>
        </p:nvSpPr>
        <p:spPr>
          <a:xfrm>
            <a:off x="504000" y="2167560"/>
            <a:ext cx="9069480" cy="438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Verpackungsproblem ist lokal sehr unterschiedlich</a:t>
            </a:r>
            <a:endParaRPr b="0" lang="de-DE" sz="2600" spc="-1" strike="noStrike">
              <a:latin typeface="Arial"/>
            </a:endParaRPr>
          </a:p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Hauptsächliche Lösungskompetenz beim Thema Verpackungsmüll liegt beim Bund bzw. der EU</a:t>
            </a:r>
            <a:endParaRPr b="0" lang="de-DE" sz="2600" spc="-1" strike="noStrike">
              <a:latin typeface="Arial"/>
            </a:endParaRPr>
          </a:p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Relevanz der Pappbecher beim gesamten Müllproblem ist verschwindend</a:t>
            </a:r>
            <a:endParaRPr b="0" lang="de-DE" sz="2600" spc="-1" strike="noStrike">
              <a:latin typeface="Arial"/>
            </a:endParaRPr>
          </a:p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Kommunalpol. Handlungsmöglichkeiten sind eher gering</a:t>
            </a:r>
            <a:endParaRPr b="0" lang="de-DE" sz="2600" spc="-1" strike="noStrike">
              <a:latin typeface="Arial"/>
            </a:endParaRPr>
          </a:p>
          <a:p>
            <a:pPr marL="432000" indent="-32184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Auffindbare Materialien kombinieren meist das Problem bereits mit konkreten Lösungsideen und deren Kritik</a:t>
            </a:r>
            <a:endParaRPr b="0" lang="de-DE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de-DE" sz="2600" spc="-1" strike="noStrike">
              <a:latin typeface="Arial"/>
            </a:endParaRPr>
          </a:p>
        </p:txBody>
      </p:sp>
    </p:spTree>
  </p:cSld>
  <p:timing>
    <p:tnLst>
      <p:par>
        <p:cTn id="167" dur="indefinite" restart="never" nodeType="tmRoot">
          <p:childTnLst>
            <p:seq>
              <p:cTn id="168" nodeType="mainSeq">
                <p:childTnLst>
                  <p:par>
                    <p:cTn id="169" fill="freeze">
                      <p:stCondLst>
                        <p:cond delay="indefinite"/>
                      </p:stCondLst>
                      <p:childTnLst>
                        <p:par>
                          <p:cTn id="170" fill="freeze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freeze">
                      <p:stCondLst>
                        <p:cond delay="indefinite"/>
                      </p:stCondLst>
                      <p:childTnLst>
                        <p:par>
                          <p:cTn id="174" fill="freeze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freeze">
                      <p:stCondLst>
                        <p:cond delay="indefinite"/>
                      </p:stCondLst>
                      <p:childTnLst>
                        <p:par>
                          <p:cTn id="178" fill="freeze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365" end="3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freeze">
                      <p:stCondLst>
                        <p:cond delay="indefinite"/>
                      </p:stCondLst>
                      <p:childTnLst>
                        <p:par>
                          <p:cTn id="182" fill="freeze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365" end="3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freeze">
                      <p:stCondLst>
                        <p:cond delay="indefinite"/>
                      </p:stCondLst>
                      <p:childTnLst>
                        <p:par>
                          <p:cTn id="186" fill="freeze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365" end="3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freeze">
                      <p:stCondLst>
                        <p:cond delay="indefinite"/>
                      </p:stCondLst>
                      <p:childTnLst>
                        <p:par>
                          <p:cTn id="190" fill="freeze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365" end="3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504360" y="648000"/>
            <a:ext cx="9069480" cy="584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de-DE" sz="4000" spc="-1" strike="noStrike">
                <a:solidFill>
                  <a:srgbClr val="000000"/>
                </a:solidFill>
                <a:latin typeface="Arial"/>
                <a:ea typeface="DejaVu Sans"/>
              </a:rPr>
              <a:t>Material zur Umsetzung</a:t>
            </a:r>
            <a:endParaRPr b="0" lang="de-DE" sz="4000" spc="-1" strike="noStrike">
              <a:latin typeface="Arial"/>
            </a:endParaRPr>
          </a:p>
        </p:txBody>
      </p:sp>
    </p:spTree>
  </p:cSld>
  <p:timing>
    <p:tnLst>
      <p:par>
        <p:cTn id="193" dur="indefinite" restart="never" nodeType="tmRoot">
          <p:childTnLst>
            <p:seq>
              <p:cTn id="19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432000" y="250920"/>
            <a:ext cx="9069480" cy="126000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DejaVu Sans"/>
              </a:rPr>
              <a:t>Umsetzungsidee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57" name="CustomShape 2"/>
          <p:cNvSpPr/>
          <p:nvPr/>
        </p:nvSpPr>
        <p:spPr>
          <a:xfrm>
            <a:off x="504000" y="1769040"/>
            <a:ext cx="9429840" cy="542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Soll der Coffee-to-go-Markt reguliert werden?                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  Konfrontation (ca. 1 Stunde) </a:t>
            </a:r>
            <a:endParaRPr b="0" lang="de-DE" sz="1800" spc="-1" strike="noStrike">
              <a:latin typeface="Arial"/>
            </a:endParaRPr>
          </a:p>
          <a:p>
            <a:r>
              <a:rPr b="0" i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Aktivierung, Einstieg ins Müllproblem</a:t>
            </a:r>
            <a:endParaRPr b="0" lang="de-DE" sz="1800" spc="-1" strike="noStrike">
              <a:latin typeface="Arial"/>
            </a:endParaRPr>
          </a:p>
          <a:p>
            <a:endParaRPr b="0" lang="de-DE" sz="1800" spc="-1" strike="noStrike">
              <a:latin typeface="Arial"/>
            </a:endParaRPr>
          </a:p>
          <a:p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Was müssen wir über die Situation wissen?                  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 -   Information (ca. 2-5 Stunden)</a:t>
            </a:r>
            <a:endParaRPr b="0" lang="de-DE" sz="1800" spc="-1" strike="noStrike">
              <a:latin typeface="Arial"/>
            </a:endParaRPr>
          </a:p>
          <a:p>
            <a:r>
              <a:rPr b="0" i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Müllproblem in D., Verhältnis Markt und Staat, Gesetzeslage Verpackungen, Akteure und Interessen (Texte, Webquest, Umfragen vor Ort, Expertenbefragung, …)</a:t>
            </a:r>
            <a:endParaRPr b="0" lang="de-DE" sz="1800" spc="-1" strike="noStrike">
              <a:latin typeface="Arial"/>
            </a:endParaRPr>
          </a:p>
          <a:p>
            <a:r>
              <a:rPr b="0" i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de-DE" sz="1800" spc="-1" strike="noStrike">
              <a:latin typeface="Arial"/>
            </a:endParaRPr>
          </a:p>
          <a:p>
            <a:r>
              <a:rPr b="0" i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Organisation, Methodeneinsatz, Informa- </a:t>
            </a:r>
            <a:r>
              <a:rPr b="0" i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i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        </a:t>
            </a:r>
            <a:r>
              <a:rPr b="1" i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oder          </a:t>
            </a:r>
            <a:r>
              <a:rPr b="0" i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 Hilfen/Vorgaben durch den Lehrer  tionssuche eigenständig planen </a:t>
            </a:r>
            <a:endParaRPr b="0" lang="de-DE" sz="1800" spc="-1" strike="noStrike">
              <a:latin typeface="Arial"/>
            </a:endParaRPr>
          </a:p>
          <a:p>
            <a:endParaRPr b="0" lang="de-DE" sz="1800" spc="-1" strike="noStrike">
              <a:latin typeface="Arial"/>
            </a:endParaRPr>
          </a:p>
          <a:p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Welche Lösungsmöglichkeiten gibt es?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  Exploration (ca. 1 Stunden)</a:t>
            </a:r>
            <a:endParaRPr b="0" lang="de-DE" sz="1800" spc="-1" strike="noStrike">
              <a:latin typeface="Arial"/>
            </a:endParaRPr>
          </a:p>
          <a:p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   </a:t>
            </a:r>
            <a:endParaRPr b="0" lang="de-DE" sz="1800" spc="-1" strike="noStrike">
              <a:latin typeface="Arial"/>
            </a:endParaRPr>
          </a:p>
          <a:p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Welche Lösung soll umgesetzt werden?          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  Resolution (ca. 1-2 Stunde)</a:t>
            </a:r>
            <a:endParaRPr b="0" lang="de-DE" sz="1800" spc="-1" strike="noStrike">
              <a:latin typeface="Arial"/>
            </a:endParaRPr>
          </a:p>
          <a:p>
            <a:r>
              <a:rPr b="0" i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Hilfsmittel: Kriterien</a:t>
            </a:r>
            <a:endParaRPr b="0" lang="de-DE" sz="1800" spc="-1" strike="noStrike">
              <a:latin typeface="Arial"/>
            </a:endParaRPr>
          </a:p>
          <a:p>
            <a:endParaRPr b="0" lang="de-DE" sz="1800" spc="-1" strike="noStrike">
              <a:latin typeface="Arial"/>
            </a:endParaRPr>
          </a:p>
          <a:p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Inwiefern sind diese Lösungen sinnvoll?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  Disputation (ca. 1-2 Stunden) </a:t>
            </a:r>
            <a:endParaRPr b="0" lang="de-DE" sz="1800" spc="-1" strike="noStrike">
              <a:latin typeface="Arial"/>
            </a:endParaRPr>
          </a:p>
          <a:p>
            <a:r>
              <a:rPr b="0" i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Vorstellung der Ergebnisse der Gruppen, Kritik/Bewertung (Debatte, Talkshow)</a:t>
            </a:r>
            <a:endParaRPr b="0" lang="de-DE" sz="1800" spc="-1" strike="noStrike">
              <a:latin typeface="Arial"/>
            </a:endParaRPr>
          </a:p>
          <a:p>
            <a:endParaRPr b="0" lang="de-DE" sz="1800" spc="-1" strike="noStrike">
              <a:latin typeface="Arial"/>
            </a:endParaRPr>
          </a:p>
          <a:p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Lösen die umgesetzten Regelungen das Müllproblem?  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-   Kollation (ca. 1-2 Stunde)</a:t>
            </a:r>
            <a:endParaRPr b="0" lang="de-DE" sz="1800" spc="-1" strike="noStrike">
              <a:latin typeface="Arial"/>
            </a:endParaRPr>
          </a:p>
          <a:p>
            <a:r>
              <a:rPr b="0" i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Vergleich mit Lösungsbeispielen (Filme, Web)</a:t>
            </a:r>
            <a:endParaRPr b="0" lang="de-DE" sz="1800" spc="-1" strike="noStrike">
              <a:latin typeface="Arial"/>
            </a:endParaRPr>
          </a:p>
          <a:p>
            <a:r>
              <a:rPr b="0" i="1" lang="de-DE" sz="1800" spc="-1" strike="noStrike">
                <a:solidFill>
                  <a:srgbClr val="000000"/>
                </a:solidFill>
                <a:latin typeface="Arial"/>
                <a:ea typeface="DejaVu Sans"/>
              </a:rPr>
              <a:t>Zudem Klärung der Frage: Hat es pol. System dieses Problem gelöst?</a:t>
            </a:r>
            <a:endParaRPr b="0" lang="de-DE" sz="1800" spc="-1" strike="noStrike">
              <a:latin typeface="Arial"/>
            </a:endParaRPr>
          </a:p>
          <a:p>
            <a:endParaRPr b="0" lang="de-DE" sz="1800" spc="-1" strike="noStrike">
              <a:latin typeface="Arial"/>
            </a:endParaRPr>
          </a:p>
        </p:txBody>
      </p:sp>
    </p:spTree>
  </p:cSld>
  <p:timing>
    <p:tnLst>
      <p:par>
        <p:cTn id="195" dur="indefinite" restart="never" nodeType="tmRoot">
          <p:childTnLst>
            <p:seq>
              <p:cTn id="196" nodeType="mainSeq">
                <p:childTnLst>
                  <p:par>
                    <p:cTn id="197" fill="freeze">
                      <p:stCondLst>
                        <p:cond delay="indefinite"/>
                      </p:stCondLst>
                      <p:childTnLst>
                        <p:par>
                          <p:cTn id="198" fill="freeze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0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081" end="10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freeze">
                      <p:stCondLst>
                        <p:cond delay="indefinite"/>
                      </p:stCondLst>
                      <p:childTnLst>
                        <p:par>
                          <p:cTn id="204" fill="freeze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081" end="10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081" end="10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freeze">
                      <p:stCondLst>
                        <p:cond delay="indefinite"/>
                      </p:stCondLst>
                      <p:childTnLst>
                        <p:par>
                          <p:cTn id="210" fill="freeze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081" end="10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freeze">
                      <p:stCondLst>
                        <p:cond delay="indefinite"/>
                      </p:stCondLst>
                      <p:childTnLst>
                        <p:par>
                          <p:cTn id="214" fill="freeze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081" end="10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freeze">
                      <p:stCondLst>
                        <p:cond delay="indefinite"/>
                      </p:stCondLst>
                      <p:childTnLst>
                        <p:par>
                          <p:cTn id="218" fill="freeze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081" end="10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081" end="10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freeze">
                      <p:stCondLst>
                        <p:cond delay="indefinite"/>
                      </p:stCondLst>
                      <p:childTnLst>
                        <p:par>
                          <p:cTn id="224" fill="freeze">
                            <p:stCondLst>
                              <p:cond delay="0"/>
                            </p:stCondLst>
                            <p:childTnLst>
                              <p:par>
                                <p:cTn id="2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081" end="10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081" end="10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freeze">
                      <p:stCondLst>
                        <p:cond delay="indefinite"/>
                      </p:stCondLst>
                      <p:childTnLst>
                        <p:par>
                          <p:cTn id="230" fill="freeze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081" end="10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081" end="10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>
                                            <p:txEl>
                                              <p:pRg st="1081" end="10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5184000" y="3384000"/>
            <a:ext cx="3095640" cy="65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de-DE" sz="2000" spc="-1" strike="noStrike">
                <a:solidFill>
                  <a:srgbClr val="000000"/>
                </a:solidFill>
                <a:latin typeface="Arial"/>
                <a:ea typeface="DejaVu Sans"/>
              </a:rPr>
              <a:t>Linkliste für Informationsgewinnung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259" name="CustomShape 2"/>
          <p:cNvSpPr/>
          <p:nvPr/>
        </p:nvSpPr>
        <p:spPr>
          <a:xfrm>
            <a:off x="1008000" y="5112720"/>
            <a:ext cx="2950920" cy="122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de-DE" sz="2000" spc="-1" strike="noStrike">
                <a:solidFill>
                  <a:srgbClr val="000000"/>
                </a:solidFill>
                <a:latin typeface="Arial"/>
                <a:ea typeface="DejaVu Sans"/>
              </a:rPr>
              <a:t>Links zu Filmen zur realen Lösungen und Lösungskritik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260" name="CustomShape 3"/>
          <p:cNvSpPr/>
          <p:nvPr/>
        </p:nvSpPr>
        <p:spPr>
          <a:xfrm>
            <a:off x="864000" y="432000"/>
            <a:ext cx="1870920" cy="714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de-DE" sz="2200" spc="-1" strike="noStrike">
                <a:solidFill>
                  <a:srgbClr val="000000"/>
                </a:solidFill>
                <a:latin typeface="Arial"/>
                <a:ea typeface="DejaVu Sans"/>
              </a:rPr>
              <a:t>Einstiegs-präsentation</a:t>
            </a:r>
            <a:endParaRPr b="0" lang="de-DE" sz="2200" spc="-1" strike="noStrike">
              <a:latin typeface="Arial"/>
            </a:endParaRPr>
          </a:p>
        </p:txBody>
      </p:sp>
      <p:sp>
        <p:nvSpPr>
          <p:cNvPr id="261" name="CustomShape 4"/>
          <p:cNvSpPr/>
          <p:nvPr/>
        </p:nvSpPr>
        <p:spPr>
          <a:xfrm>
            <a:off x="4536000" y="1445040"/>
            <a:ext cx="4966920" cy="714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de-DE" sz="2200" spc="-1" strike="noStrike">
                <a:solidFill>
                  <a:srgbClr val="000000"/>
                </a:solidFill>
                <a:latin typeface="Arial"/>
                <a:ea typeface="DejaVu Sans"/>
              </a:rPr>
              <a:t>Texte zur Informationsgewinnung</a:t>
            </a:r>
            <a:endParaRPr b="0" lang="de-DE" sz="2200" spc="-1" strike="noStrike">
              <a:latin typeface="Arial"/>
            </a:endParaRPr>
          </a:p>
        </p:txBody>
      </p:sp>
      <p:sp>
        <p:nvSpPr>
          <p:cNvPr id="262" name="CustomShape 5"/>
          <p:cNvSpPr/>
          <p:nvPr/>
        </p:nvSpPr>
        <p:spPr>
          <a:xfrm>
            <a:off x="1008360" y="2736000"/>
            <a:ext cx="2158920" cy="40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de-DE" sz="2200" spc="-1" strike="noStrike">
                <a:solidFill>
                  <a:srgbClr val="000000"/>
                </a:solidFill>
                <a:latin typeface="Arial"/>
                <a:ea typeface="DejaVu Sans"/>
              </a:rPr>
              <a:t>Arbeitshilfen</a:t>
            </a:r>
            <a:endParaRPr b="0" lang="de-DE" sz="2200" spc="-1" strike="noStrike">
              <a:latin typeface="Arial"/>
            </a:endParaRPr>
          </a:p>
        </p:txBody>
      </p:sp>
      <p:sp>
        <p:nvSpPr>
          <p:cNvPr id="263" name="CustomShape 6"/>
          <p:cNvSpPr/>
          <p:nvPr/>
        </p:nvSpPr>
        <p:spPr>
          <a:xfrm>
            <a:off x="4032000" y="360000"/>
            <a:ext cx="360000" cy="5976000"/>
          </a:xfrm>
          <a:custGeom>
            <a:avLst/>
            <a:gdLst/>
            <a:ahLst/>
            <a:rect l="0" t="0" r="r" b="b"/>
            <a:pathLst>
              <a:path w="1002" h="16602">
                <a:moveTo>
                  <a:pt x="250" y="0"/>
                </a:moveTo>
                <a:lnTo>
                  <a:pt x="250" y="12450"/>
                </a:lnTo>
                <a:lnTo>
                  <a:pt x="0" y="12450"/>
                </a:lnTo>
                <a:lnTo>
                  <a:pt x="500" y="16601"/>
                </a:lnTo>
                <a:lnTo>
                  <a:pt x="1001" y="12450"/>
                </a:lnTo>
                <a:lnTo>
                  <a:pt x="750" y="12450"/>
                </a:lnTo>
                <a:lnTo>
                  <a:pt x="750" y="0"/>
                </a:lnTo>
                <a:lnTo>
                  <a:pt x="250" y="0"/>
                </a:lnTo>
              </a:path>
            </a:pathLst>
          </a:custGeom>
          <a:solidFill>
            <a:srgbClr val="729fcf"/>
          </a:solidFill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37" dur="indefinite" restart="never" nodeType="tmRoot">
          <p:childTnLst>
            <p:seq>
              <p:cTn id="238" nodeType="mainSeq">
                <p:childTnLst>
                  <p:par>
                    <p:cTn id="239" fill="freeze">
                      <p:stCondLst>
                        <p:cond delay="0"/>
                      </p:stCondLst>
                      <p:childTnLst>
                        <p:par>
                          <p:cTn id="240" fill="freeze">
                            <p:stCondLst>
                              <p:cond delay="0"/>
                            </p:stCondLst>
                            <p:childTnLst>
                              <p:par>
                                <p:cTn id="2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04000" y="301320"/>
            <a:ext cx="9070920" cy="1260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CustomShape 2"/>
          <p:cNvSpPr/>
          <p:nvPr/>
        </p:nvSpPr>
        <p:spPr>
          <a:xfrm>
            <a:off x="504000" y="2775240"/>
            <a:ext cx="9070920" cy="2839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Umsetzung des Beispielcurriculums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de-DE" sz="3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Eignung des Beispiels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de-DE" sz="32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Material zur Umsetzung</a:t>
            </a:r>
            <a:endParaRPr b="0" lang="de-DE" sz="3200" spc="-1" strike="noStrike"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04000" y="301320"/>
            <a:ext cx="9069480" cy="126000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DejaVu Sans"/>
              </a:rPr>
              <a:t>Umsetzungsbeispiel (BC)</a:t>
            </a:r>
            <a:endParaRPr b="0" lang="de-DE" sz="44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360000" y="2474640"/>
            <a:ext cx="9070920" cy="170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de-DE" sz="4000" spc="-1" strike="noStrike">
                <a:solidFill>
                  <a:srgbClr val="000000"/>
                </a:solidFill>
                <a:latin typeface="Arial"/>
                <a:ea typeface="DejaVu Sans"/>
              </a:rPr>
              <a:t>Umsetzung des</a:t>
            </a:r>
            <a:br/>
            <a:br/>
            <a:r>
              <a:rPr b="1" lang="de-DE" sz="4000" spc="-1" strike="noStrike">
                <a:solidFill>
                  <a:srgbClr val="000000"/>
                </a:solidFill>
                <a:latin typeface="Arial"/>
                <a:ea typeface="DejaVu Sans"/>
              </a:rPr>
              <a:t>Beispielcurriculums</a:t>
            </a:r>
            <a:endParaRPr b="0" lang="de-DE" sz="40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" name="" descr=""/>
          <p:cNvPicPr/>
          <p:nvPr/>
        </p:nvPicPr>
        <p:blipFill>
          <a:blip r:embed="rId1"/>
          <a:srcRect l="16425" t="8885" r="17921" b="11115"/>
          <a:stretch/>
        </p:blipFill>
        <p:spPr>
          <a:xfrm>
            <a:off x="381240" y="1008000"/>
            <a:ext cx="9049680" cy="6478560"/>
          </a:xfrm>
          <a:prstGeom prst="rect">
            <a:avLst/>
          </a:prstGeom>
          <a:ln>
            <a:noFill/>
          </a:ln>
        </p:spPr>
      </p:pic>
      <p:sp>
        <p:nvSpPr>
          <p:cNvPr id="235" name="CustomShape 1"/>
          <p:cNvSpPr/>
          <p:nvPr/>
        </p:nvSpPr>
        <p:spPr>
          <a:xfrm>
            <a:off x="504000" y="144000"/>
            <a:ext cx="9069480" cy="126000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DejaVu Sans"/>
              </a:rPr>
              <a:t>Beispielcurriculum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36" name="CustomShape 2"/>
          <p:cNvSpPr/>
          <p:nvPr/>
        </p:nvSpPr>
        <p:spPr>
          <a:xfrm>
            <a:off x="4896000" y="3528000"/>
            <a:ext cx="2086920" cy="718920"/>
          </a:xfrm>
          <a:prstGeom prst="ellipse">
            <a:avLst/>
          </a:prstGeom>
          <a:noFill/>
          <a:ln w="38160">
            <a:solidFill>
              <a:srgbClr val="ff6600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7" name="CustomShape 3"/>
          <p:cNvSpPr/>
          <p:nvPr/>
        </p:nvSpPr>
        <p:spPr>
          <a:xfrm>
            <a:off x="7056000" y="3528000"/>
            <a:ext cx="2086920" cy="718920"/>
          </a:xfrm>
          <a:prstGeom prst="ellipse">
            <a:avLst/>
          </a:prstGeom>
          <a:noFill/>
          <a:ln w="38160">
            <a:solidFill>
              <a:srgbClr val="ff66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7" dur="indefinite" restart="never" nodeType="tmRoot">
          <p:childTnLst>
            <p:seq>
              <p:cTn id="8" nodeType="mainSeq">
                <p:childTnLst>
                  <p:par>
                    <p:cTn id="9" fill="freeze">
                      <p:stCondLst>
                        <p:cond delay="indefinite"/>
                      </p:stCondLst>
                      <p:childTnLst>
                        <p:par>
                          <p:cTn id="10" fill="freeze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freeze">
                      <p:stCondLst>
                        <p:cond delay="indefinite"/>
                      </p:stCondLst>
                      <p:childTnLst>
                        <p:par>
                          <p:cTn id="14" fill="freeze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504000" y="301320"/>
            <a:ext cx="9069480" cy="92124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DejaVu Sans"/>
              </a:rPr>
              <a:t>Einstieg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504000" y="1440000"/>
            <a:ext cx="8926560" cy="230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endParaRPr b="0" lang="de-DE" sz="1800" spc="-1" strike="noStrike">
              <a:latin typeface="Arial"/>
            </a:endParaRPr>
          </a:p>
          <a:p>
            <a:r>
              <a:rPr b="1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Einstieg in die Thematik: </a:t>
            </a:r>
            <a:endParaRPr b="0" lang="de-DE" sz="26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i="1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Foto mit einer durch To-Go-Pappbecher überquellenden Mülltonne</a:t>
            </a:r>
            <a:endParaRPr b="0" lang="de-DE" sz="26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i="1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Positionslinie:</a:t>
            </a:r>
            <a:r>
              <a:rPr b="1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Ist staatliches Eingreifen zum Reduzieren dieser Müllmengen notwendig?</a:t>
            </a:r>
            <a:endParaRPr b="0" lang="de-DE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Fragestellung:</a:t>
            </a:r>
            <a:endParaRPr b="0" lang="de-DE" sz="26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Soll der Coffee-to-go-Markt reguliert werden?</a:t>
            </a:r>
            <a:endParaRPr b="0" lang="de-DE" sz="2600" spc="-1" strike="noStrike">
              <a:latin typeface="Arial"/>
            </a:endParaRPr>
          </a:p>
        </p:txBody>
      </p:sp>
      <p:sp>
        <p:nvSpPr>
          <p:cNvPr id="240" name="CustomShape 3"/>
          <p:cNvSpPr/>
          <p:nvPr/>
        </p:nvSpPr>
        <p:spPr>
          <a:xfrm>
            <a:off x="433080" y="3960000"/>
            <a:ext cx="9069480" cy="107856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DejaVu Sans"/>
              </a:rPr>
              <a:t>Informationsgewinnung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41" name="CustomShape 4"/>
          <p:cNvSpPr/>
          <p:nvPr/>
        </p:nvSpPr>
        <p:spPr>
          <a:xfrm>
            <a:off x="432000" y="5270760"/>
            <a:ext cx="9071640" cy="1495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endParaRPr b="0" lang="de-DE" sz="1800" spc="-1" strike="noStrike">
              <a:latin typeface="Arial"/>
            </a:endParaRPr>
          </a:p>
          <a:p>
            <a:r>
              <a:rPr b="1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Erarbeitung:</a:t>
            </a:r>
            <a:endParaRPr b="0" lang="de-DE" sz="2600" spc="-1" strike="noStrike">
              <a:latin typeface="Arial"/>
            </a:endParaRPr>
          </a:p>
          <a:p>
            <a:pPr marL="216000" indent="-21492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i="1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Möglichkeit 1:</a:t>
            </a:r>
            <a:r>
              <a:rPr b="0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 komplett freie Internet-Recherche</a:t>
            </a:r>
            <a:endParaRPr b="0" lang="de-DE" sz="2600" spc="-1" strike="noStrike">
              <a:latin typeface="Arial"/>
            </a:endParaRPr>
          </a:p>
          <a:p>
            <a:pPr marL="216000" indent="-21492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i="1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Möglichkeit 2:</a:t>
            </a:r>
            <a:r>
              <a:rPr b="0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 Internet-Recherche mit vorgegebenen Internet-Seiten</a:t>
            </a:r>
            <a:endParaRPr b="0" lang="de-DE" sz="2600" spc="-1" strike="noStrike">
              <a:latin typeface="Arial"/>
            </a:endParaRPr>
          </a:p>
          <a:p>
            <a:pPr marL="216000" indent="-214920">
              <a:lnSpc>
                <a:spcPct val="115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i="1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Möglichkeit 3:</a:t>
            </a:r>
            <a:r>
              <a:rPr b="0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 vorgegebenes, ggf. aufbereitetes Material </a:t>
            </a:r>
            <a:endParaRPr b="0" lang="de-DE" sz="26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endParaRPr b="0" lang="de-DE" sz="26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>
                <p:childTnLst>
                  <p:par>
                    <p:cTn id="19" fill="freeze">
                      <p:stCondLst>
                        <p:cond delay="indefinite"/>
                      </p:stCondLst>
                      <p:childTnLst>
                        <p:par>
                          <p:cTn id="20" fill="freeze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1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240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240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freeze">
                      <p:stCondLst>
                        <p:cond delay="indefinite"/>
                      </p:stCondLst>
                      <p:childTnLst>
                        <p:par>
                          <p:cTn id="28" fill="freeze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240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>
                                            <p:txEl>
                                              <p:pRg st="240" end="2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freeze">
                      <p:stCondLst>
                        <p:cond delay="indefinite"/>
                      </p:stCondLst>
                      <p:childTnLst>
                        <p:par>
                          <p:cTn id="34" fill="freeze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freeze">
                      <p:stCondLst>
                        <p:cond delay="indefinite"/>
                      </p:stCondLst>
                      <p:childTnLst>
                        <p:par>
                          <p:cTn id="38" fill="freeze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1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189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189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>
                                            <p:txEl>
                                              <p:pRg st="189" end="1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504000" y="301320"/>
            <a:ext cx="9069480" cy="126000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DejaVu Sans"/>
              </a:rPr>
              <a:t>Lösungen/Folgen/Entscheidung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43" name="CustomShape 2"/>
          <p:cNvSpPr/>
          <p:nvPr/>
        </p:nvSpPr>
        <p:spPr>
          <a:xfrm>
            <a:off x="504000" y="1769040"/>
            <a:ext cx="9141840" cy="5140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r>
              <a:rPr b="1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Entwickeln, Formulieren und Begründen verschiedener Vorschläge zur Lösung des Problems und Diskutieren der verschiedenen Vorschläge</a:t>
            </a: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 (unter Berücksichtigung der verschiedenen Akteure und Perspektiven)</a:t>
            </a:r>
            <a:endParaRPr b="0" lang="de-DE" sz="3200" spc="-1" strike="noStrike">
              <a:latin typeface="Arial"/>
            </a:endParaRPr>
          </a:p>
          <a:p>
            <a:endParaRPr b="0" lang="de-DE" sz="3200" spc="-1" strike="noStrike">
              <a:latin typeface="Arial"/>
            </a:endParaRPr>
          </a:p>
          <a:p>
            <a:r>
              <a:rPr b="1" i="1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Perspektiven:</a:t>
            </a:r>
            <a:endParaRPr b="0" lang="de-DE" sz="3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Wer sind die beteiligten Personengruppen? </a:t>
            </a:r>
            <a:endParaRPr b="0" lang="de-DE" sz="3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Welche Interessen haben sie jeweils?</a:t>
            </a:r>
            <a:endParaRPr b="0" lang="de-DE" sz="3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Welche Mittel stehen ihnen zur Verfügung, diese Interessen durchzusetzen? </a:t>
            </a:r>
            <a:endParaRPr b="0" lang="de-DE" sz="3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Sind sie legitimiert? </a:t>
            </a:r>
            <a:endParaRPr b="0" lang="de-DE" sz="3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Welche Bereiche sind von dem Problem betroffen (Wirtschaft, Gesellschaft, Politik)?</a:t>
            </a:r>
            <a:endParaRPr b="0" lang="de-DE" sz="3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Inwiefern ändert sich die Einschätzung, wenn unterschiedliche Perspektiven berücksichtigt werden (individuell, öffentlich, systemisch)?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endParaRPr b="0" lang="de-DE" sz="3200" spc="-1" strike="noStrike">
              <a:latin typeface="Arial"/>
            </a:endParaRPr>
          </a:p>
          <a:p>
            <a:pPr>
              <a:lnSpc>
                <a:spcPct val="115000"/>
              </a:lnSpc>
            </a:pPr>
            <a:r>
              <a:rPr b="1" lang="de-DE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Formulieren eines begründeten Urteils i.S. der Entscheidung für einen bestimmten Vorschlag unter Offenlegung der Wertmaßstäbe</a:t>
            </a:r>
            <a:endParaRPr b="0" lang="de-DE" sz="3200" spc="-1" strike="noStrike">
              <a:latin typeface="Arial"/>
            </a:endParaRPr>
          </a:p>
        </p:txBody>
      </p:sp>
    </p:spTree>
  </p:cSld>
  <p:timing>
    <p:tnLst>
      <p:par>
        <p:cTn id="47" dur="indefinite" restart="never" nodeType="tmRoot">
          <p:childTnLst>
            <p:seq>
              <p:cTn id="48" nodeType="mainSeq">
                <p:childTnLst>
                  <p:par>
                    <p:cTn id="49" fill="freeze">
                      <p:stCondLst>
                        <p:cond delay="indefinite"/>
                      </p:stCondLst>
                      <p:childTnLst>
                        <p:par>
                          <p:cTn id="50" fill="freeze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0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freeze">
                      <p:stCondLst>
                        <p:cond delay="indefinite"/>
                      </p:stCondLst>
                      <p:childTnLst>
                        <p:par>
                          <p:cTn id="54" fill="freeze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741" end="7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freeze">
                      <p:stCondLst>
                        <p:cond delay="indefinite"/>
                      </p:stCondLst>
                      <p:childTnLst>
                        <p:par>
                          <p:cTn id="58" fill="freeze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741" end="7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freeze">
                      <p:stCondLst>
                        <p:cond delay="indefinite"/>
                      </p:stCondLst>
                      <p:childTnLst>
                        <p:par>
                          <p:cTn id="62" fill="freeze">
                            <p:stCondLst>
                              <p:cond delay="0"/>
                            </p:stCondLst>
                            <p:childTnLst>
                              <p:par>
                                <p:cTn id="6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741" end="7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freeze">
                      <p:stCondLst>
                        <p:cond delay="indefinite"/>
                      </p:stCondLst>
                      <p:childTnLst>
                        <p:par>
                          <p:cTn id="66" fill="freeze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741" end="7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freeze">
                      <p:stCondLst>
                        <p:cond delay="indefinite"/>
                      </p:stCondLst>
                      <p:childTnLst>
                        <p:par>
                          <p:cTn id="70" fill="freeze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741" end="7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freeze">
                      <p:stCondLst>
                        <p:cond delay="indefinite"/>
                      </p:stCondLst>
                      <p:childTnLst>
                        <p:par>
                          <p:cTn id="74" fill="freeze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741" end="7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freeze">
                      <p:stCondLst>
                        <p:cond delay="indefinite"/>
                      </p:stCondLst>
                      <p:childTnLst>
                        <p:par>
                          <p:cTn id="78" fill="freeze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741" end="7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freeze">
                      <p:stCondLst>
                        <p:cond delay="indefinite"/>
                      </p:stCondLst>
                      <p:childTnLst>
                        <p:par>
                          <p:cTn id="82" fill="freeze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>
                                            <p:txEl>
                                              <p:pRg st="741" end="7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504000" y="301320"/>
            <a:ext cx="9069480" cy="126000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DejaVu Sans"/>
              </a:rPr>
              <a:t>Kritik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45" name="CustomShape 2"/>
          <p:cNvSpPr/>
          <p:nvPr/>
        </p:nvSpPr>
        <p:spPr>
          <a:xfrm>
            <a:off x="576000" y="1872000"/>
            <a:ext cx="9357840" cy="511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r>
              <a:rPr b="1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Präsentation und anschließende Diskussion der verschiedenen Lösungsvarianten.</a:t>
            </a:r>
            <a:endParaRPr b="0" lang="de-DE" sz="3200" spc="-1" strike="noStrike">
              <a:latin typeface="Arial"/>
            </a:endParaRPr>
          </a:p>
          <a:p>
            <a:r>
              <a:rPr b="1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ggf. Verwerfen des eigenen Urteils aufgrund der Kenntnisnahme vorgebrachter Kritik </a:t>
            </a:r>
            <a:endParaRPr b="0" lang="de-DE" sz="3200" spc="-1" strike="noStrike">
              <a:latin typeface="Arial"/>
            </a:endParaRPr>
          </a:p>
          <a:p>
            <a:endParaRPr b="0" lang="de-DE" sz="3200" spc="-1" strike="noStrike">
              <a:latin typeface="Arial"/>
            </a:endParaRPr>
          </a:p>
          <a:p>
            <a:r>
              <a:rPr b="1" i="1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Urteilskriterien:</a:t>
            </a:r>
            <a:endParaRPr b="0" lang="de-DE" sz="3200" spc="-1" strike="noStrike">
              <a:latin typeface="Arial"/>
            </a:endParaRPr>
          </a:p>
          <a:p>
            <a:endParaRPr b="0" lang="de-DE" sz="3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Effektivität: </a:t>
            </a: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b="0" lang="de-DE" sz="3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Inwiefern erfüllt die Maßnahme das Ziel, das Müllaufkommen zu verkleinern?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Effizienz: </a:t>
            </a:r>
            <a:endParaRPr b="0" lang="de-DE" sz="3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Wird das Ziel der Müllvermeidung mit einem angemessen hohen Aufwand erreicht?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Legalität:</a:t>
            </a:r>
            <a:endParaRPr b="0" lang="de-DE" sz="3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Ist die vorgeschlagene Lösung mit Gesetzen (z.B.</a:t>
            </a: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Grundgesetz, Gemeindeordnung, Kreislaufwirtschaftsgesetz) vereinbar? </a:t>
            </a:r>
            <a:endParaRPr b="0" lang="de-DE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DE" sz="3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Nachhaltigkeit:</a:t>
            </a:r>
            <a:endParaRPr b="0" lang="de-DE" sz="3200" spc="-1" strike="noStrike"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"/>
            </a:pPr>
            <a:r>
              <a:rPr b="0" lang="de-DE" sz="3200" spc="-1" strike="noStrike">
                <a:solidFill>
                  <a:srgbClr val="000000"/>
                </a:solidFill>
                <a:latin typeface="Arial"/>
                <a:ea typeface="DejaVu Sans"/>
              </a:rPr>
              <a:t>Trägt der Lösungsvorschlag zu einer ökologisch und  ökonomisch nachhaltigen Entwicklung bei?</a:t>
            </a:r>
            <a:endParaRPr b="0" lang="de-DE" sz="3200" spc="-1" strike="noStrike">
              <a:latin typeface="Arial"/>
            </a:endParaRPr>
          </a:p>
        </p:txBody>
      </p:sp>
    </p:spTree>
  </p:cSld>
  <p:timing>
    <p:tnLst>
      <p:par>
        <p:cTn id="85" dur="indefinite" restart="never" nodeType="tmRoot">
          <p:childTnLst>
            <p:seq>
              <p:cTn id="86" nodeType="mainSeq">
                <p:childTnLst>
                  <p:par>
                    <p:cTn id="87" fill="freeze">
                      <p:stCondLst>
                        <p:cond delay="indefinite"/>
                      </p:stCondLst>
                      <p:childTnLst>
                        <p:par>
                          <p:cTn id="88" fill="freeze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0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608" end="6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freeze">
                      <p:stCondLst>
                        <p:cond delay="indefinite"/>
                      </p:stCondLst>
                      <p:childTnLst>
                        <p:par>
                          <p:cTn id="94" fill="freeze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608" end="6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freeze">
                      <p:stCondLst>
                        <p:cond delay="indefinite"/>
                      </p:stCondLst>
                      <p:childTnLst>
                        <p:par>
                          <p:cTn id="98" fill="freeze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608" end="6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608" end="6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freeze">
                      <p:stCondLst>
                        <p:cond delay="indefinite"/>
                      </p:stCondLst>
                      <p:childTnLst>
                        <p:par>
                          <p:cTn id="104" fill="freeze">
                            <p:stCondLst>
                              <p:cond delay="0"/>
                            </p:stCondLst>
                            <p:childTnLst>
                              <p:par>
                                <p:cTn id="10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608" end="6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608" end="6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freeze">
                      <p:stCondLst>
                        <p:cond delay="indefinite"/>
                      </p:stCondLst>
                      <p:childTnLst>
                        <p:par>
                          <p:cTn id="110" fill="freeze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608" end="6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608" end="6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freeze">
                      <p:stCondLst>
                        <p:cond delay="indefinite"/>
                      </p:stCondLst>
                      <p:childTnLst>
                        <p:par>
                          <p:cTn id="116" fill="freeze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608" end="6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>
                                            <p:txEl>
                                              <p:pRg st="608" end="6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>
            <a:off x="504000" y="301320"/>
            <a:ext cx="9069480" cy="126000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DejaVu Sans"/>
              </a:rPr>
              <a:t>Vergleich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47" name="CustomShape 2"/>
          <p:cNvSpPr/>
          <p:nvPr/>
        </p:nvSpPr>
        <p:spPr>
          <a:xfrm>
            <a:off x="576000" y="2160000"/>
            <a:ext cx="9069480" cy="1150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r>
              <a:rPr b="1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Vergleichen der Schülerlösungen mit einer tatsächlichen Entscheidung </a:t>
            </a:r>
            <a:endParaRPr b="0" lang="de-DE" sz="2600" spc="-1" strike="noStrike">
              <a:latin typeface="Arial"/>
            </a:endParaRPr>
          </a:p>
          <a:p>
            <a:r>
              <a:rPr b="0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z.B. „Freiburg Cup“, initiiert von Stadt und Abfallwirtschaft</a:t>
            </a:r>
            <a:endParaRPr b="0" lang="de-DE" sz="2600" spc="-1" strike="noStrike">
              <a:latin typeface="Arial"/>
            </a:endParaRPr>
          </a:p>
        </p:txBody>
      </p:sp>
      <p:sp>
        <p:nvSpPr>
          <p:cNvPr id="248" name="CustomShape 3"/>
          <p:cNvSpPr/>
          <p:nvPr/>
        </p:nvSpPr>
        <p:spPr>
          <a:xfrm>
            <a:off x="504000" y="4032000"/>
            <a:ext cx="9069480" cy="1260000"/>
          </a:xfrm>
          <a:prstGeom prst="rect">
            <a:avLst/>
          </a:prstGeom>
          <a:solidFill>
            <a:srgbClr val="729fc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DejaVu Sans"/>
              </a:rPr>
              <a:t>Erweiterung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249" name="CustomShape 4"/>
          <p:cNvSpPr/>
          <p:nvPr/>
        </p:nvSpPr>
        <p:spPr>
          <a:xfrm>
            <a:off x="577080" y="5904720"/>
            <a:ext cx="9069480" cy="717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r>
              <a:rPr b="1" lang="de-DE" sz="2600" spc="-1" strike="noStrike">
                <a:solidFill>
                  <a:srgbClr val="000000"/>
                </a:solidFill>
                <a:latin typeface="Arial"/>
                <a:ea typeface="DejaVu Sans"/>
              </a:rPr>
              <a:t>Initiieren eines Lösungsvorschlags in der eigenen Schule/Kommune </a:t>
            </a:r>
            <a:endParaRPr b="0" lang="de-DE" sz="2600" spc="-1" strike="noStrike">
              <a:latin typeface="Arial"/>
            </a:endParaRPr>
          </a:p>
        </p:txBody>
      </p:sp>
    </p:spTree>
  </p:cSld>
  <p:timing>
    <p:tnLst>
      <p:par>
        <p:cTn id="121" dur="indefinite" restart="never" nodeType="tmRoot">
          <p:childTnLst>
            <p:seq>
              <p:cTn id="122" nodeType="mainSeq">
                <p:childTnLst>
                  <p:par>
                    <p:cTn id="123" fill="freeze">
                      <p:stCondLst>
                        <p:cond delay="indefinite"/>
                      </p:stCondLst>
                      <p:childTnLst>
                        <p:par>
                          <p:cTn id="124" fill="freeze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freeze">
                      <p:stCondLst>
                        <p:cond delay="indefinite"/>
                      </p:stCondLst>
                      <p:childTnLst>
                        <p:par>
                          <p:cTn id="128" fill="freeze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freeze">
                      <p:stCondLst>
                        <p:cond delay="indefinite"/>
                      </p:stCondLst>
                      <p:childTnLst>
                        <p:par>
                          <p:cTn id="132" fill="freeze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504360" y="648000"/>
            <a:ext cx="9069480" cy="584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de-DE" sz="4000" spc="-1" strike="noStrike">
                <a:solidFill>
                  <a:srgbClr val="000000"/>
                </a:solidFill>
                <a:latin typeface="Arial"/>
                <a:ea typeface="DejaVu Sans"/>
              </a:rPr>
              <a:t>Eignung des Beispiels</a:t>
            </a:r>
            <a:endParaRPr b="0" lang="de-DE" sz="4000" spc="-1" strike="noStrike">
              <a:latin typeface="Arial"/>
            </a:endParaRPr>
          </a:p>
        </p:txBody>
      </p:sp>
    </p:spTree>
  </p:cSld>
  <p:timing>
    <p:tnLst>
      <p:par>
        <p:cTn id="135" dur="indefinite" restart="never" nodeType="tmRoot">
          <p:childTnLst>
            <p:seq>
              <p:cTn id="1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Application>LibreOffice/5.4.3.2$Windows_X86_64 LibreOffice_project/92a7159f7e4af62137622921e809f8546db437e5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2018-01-31T15:54:36Z</dcterms:created>
  <dc:creator/>
  <dc:description/>
  <dc:language>de-DE</dc:language>
  <cp:lastModifiedBy/>
  <dcterms:modified xsi:type="dcterms:W3CDTF">2018-06-17T21:09:05Z</dcterms:modified>
  <cp:revision>48</cp:revision>
  <dc:subject/>
  <dc:title/>
</cp:coreProperties>
</file>