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1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96BC9-D64C-6C47-8ECA-F73C7355A11F}" type="datetimeFigureOut">
              <a:rPr lang="de-DE" smtClean="0"/>
              <a:t>23.07.19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616E4-05E6-3342-9C36-D476B68FC4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972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616E4-05E6-3342-9C36-D476B68FC42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899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de-DE" sz="2000" b="0" strike="noStrike" spc="-1" dirty="0">
                <a:latin typeface="Arial"/>
              </a:rPr>
              <a:t>https://</a:t>
            </a:r>
            <a:r>
              <a:rPr lang="de-DE" sz="2000" b="0" strike="noStrike" spc="-1" dirty="0" err="1">
                <a:latin typeface="Arial"/>
              </a:rPr>
              <a:t>portal.picture-alliance.com</a:t>
            </a:r>
            <a:r>
              <a:rPr lang="de-DE" sz="2000" b="0" strike="noStrike" spc="-1" dirty="0">
                <a:latin typeface="Arial"/>
              </a:rPr>
              <a:t>/</a:t>
            </a:r>
            <a:r>
              <a:rPr lang="de-DE" sz="2000" b="0" strike="noStrike" spc="-1" dirty="0" err="1">
                <a:latin typeface="Arial"/>
              </a:rPr>
              <a:t>portal</a:t>
            </a:r>
            <a:r>
              <a:rPr lang="de-DE" sz="2000" b="0" strike="noStrike" spc="-1" dirty="0">
                <a:latin typeface="Arial"/>
              </a:rPr>
              <a:t>/</a:t>
            </a:r>
            <a:r>
              <a:rPr lang="de-DE" sz="2000" b="0" strike="noStrike" spc="-1" dirty="0" err="1">
                <a:latin typeface="Arial"/>
              </a:rPr>
              <a:t>searchresult</a:t>
            </a:r>
            <a:r>
              <a:rPr lang="de-DE" sz="2000" b="0" strike="noStrike" spc="-1" dirty="0">
                <a:latin typeface="Arial"/>
              </a:rPr>
              <a:t>/</a:t>
            </a:r>
            <a:r>
              <a:rPr lang="de-DE" sz="2000" b="0" strike="noStrike" spc="-1" dirty="0" err="1">
                <a:latin typeface="Arial"/>
              </a:rPr>
              <a:t>editorial</a:t>
            </a:r>
            <a:r>
              <a:rPr lang="de-DE" sz="2000" b="0" strike="noStrike" spc="-1" dirty="0">
                <a:latin typeface="Arial"/>
              </a:rPr>
              <a:t>/-1/NORMAL_THUMB/</a:t>
            </a:r>
            <a:r>
              <a:rPr lang="de-DE" sz="2000" b="0" strike="noStrike" spc="-1" dirty="0" err="1">
                <a:latin typeface="Arial"/>
              </a:rPr>
              <a:t>true</a:t>
            </a:r>
            <a:r>
              <a:rPr lang="de-DE" sz="2000" b="0" strike="noStrike" spc="-1" dirty="0">
                <a:latin typeface="Arial"/>
              </a:rPr>
              <a:t>/</a:t>
            </a:r>
            <a:r>
              <a:rPr lang="de-DE" sz="2000" b="0" strike="noStrike" spc="-1" dirty="0" err="1">
                <a:latin typeface="Arial"/>
              </a:rPr>
              <a:t>true</a:t>
            </a:r>
            <a:r>
              <a:rPr lang="de-DE" sz="2000" b="0" strike="noStrike" spc="-1" dirty="0">
                <a:latin typeface="Arial"/>
              </a:rPr>
              <a:t>/</a:t>
            </a:r>
            <a:r>
              <a:rPr lang="de-DE" sz="2000" b="0" strike="noStrike" spc="-1" dirty="0" err="1">
                <a:latin typeface="Arial"/>
              </a:rPr>
              <a:t>true</a:t>
            </a:r>
            <a:r>
              <a:rPr lang="de-DE" sz="2000" b="0" strike="noStrike" spc="-1" dirty="0">
                <a:latin typeface="Arial"/>
              </a:rPr>
              <a:t>/</a:t>
            </a:r>
            <a:r>
              <a:rPr lang="de-DE" sz="2000" b="0" strike="noStrike" spc="-1" dirty="0" err="1">
                <a:latin typeface="Arial"/>
              </a:rPr>
              <a:t>true</a:t>
            </a:r>
            <a:r>
              <a:rPr lang="de-DE" sz="2000" b="0" strike="noStrike" spc="-1" dirty="0">
                <a:latin typeface="Arial"/>
              </a:rPr>
              <a:t>/</a:t>
            </a:r>
            <a:r>
              <a:rPr lang="de-DE" sz="2000" b="0" strike="noStrike" spc="-1" dirty="0" err="1">
                <a:latin typeface="Arial"/>
              </a:rPr>
              <a:t>true</a:t>
            </a:r>
            <a:r>
              <a:rPr lang="de-DE" sz="2000" b="0" strike="noStrike" spc="-1" dirty="0">
                <a:latin typeface="Arial"/>
              </a:rPr>
              <a:t>/Welthandel</a:t>
            </a:r>
          </a:p>
          <a:p>
            <a:pPr marL="216000" indent="-216000">
              <a:lnSpc>
                <a:spcPct val="100000"/>
              </a:lnSpc>
            </a:pPr>
            <a:endParaRPr lang="de-DE" sz="20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de-DE" sz="2000" b="0" strike="noStrike" spc="-1" dirty="0">
                <a:latin typeface="Arial"/>
              </a:rPr>
              <a:t>Standardisierte Vorgehensweisen: auch z. B. mit Methodenblättern</a:t>
            </a: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277F509-2C9B-49EA-9FB3-2520B37AFB34}" type="slidenum">
              <a:rPr lang="de-DE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de-D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6870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de-DE" sz="2000" b="0" strike="noStrike" spc="-1">
                <a:latin typeface="Arial"/>
              </a:rPr>
              <a:t>https://www.google.com/search?client=firefox-b-e&amp;biw=1280&amp;bih=910&amp;tbm=isch&amp;sa=1&amp;ei=KaHaXPD3DqHDxgP1u5TADA&amp;q=sch%C3%BCler+gruppenarbeit&amp;oq=sch%C3%BCler+gruppenarbeit&amp;gs_l=img.3...11823.17688..17884...0.0..0.54.980.21......0....1..gws-wiz-img.......0j0i5i30j0i8i30j0i10i24.1DDomOv33d4#imgrc=FMb7NEkChOcjFM: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7FC80A16-6F21-4931-9897-36CEAB6C8A7B}" type="slidenum">
              <a:rPr lang="de-DE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de-D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6673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de-DE" sz="2000" b="0" strike="noStrike" spc="-1">
                <a:latin typeface="Arial"/>
              </a:rPr>
              <a:t>https://www.scook.de/widget/scook/weiterwissen/lerntipps%20&amp;%20methoden/305568</a:t>
            </a:r>
          </a:p>
        </p:txBody>
      </p:sp>
      <p:sp>
        <p:nvSpPr>
          <p:cNvPr id="13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4E9A9CB5-35CA-4B95-A643-6765CA0964C1}" type="slidenum">
              <a:rPr lang="de-DE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de-D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5604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de-DE" sz="2000" b="0" strike="noStrike" spc="-1" dirty="0">
                <a:latin typeface="Arial"/>
              </a:rPr>
              <a:t>https://</a:t>
            </a:r>
            <a:r>
              <a:rPr lang="de-DE" sz="2000" b="0" strike="noStrike" spc="-1" dirty="0" err="1">
                <a:latin typeface="Arial"/>
              </a:rPr>
              <a:t>www.google.com</a:t>
            </a:r>
            <a:r>
              <a:rPr lang="de-DE" sz="2000" b="0" strike="noStrike" spc="-1" dirty="0">
                <a:latin typeface="Arial"/>
              </a:rPr>
              <a:t>/</a:t>
            </a:r>
            <a:r>
              <a:rPr lang="de-DE" sz="2000" b="0" strike="noStrike" spc="-1" dirty="0" err="1">
                <a:latin typeface="Arial"/>
              </a:rPr>
              <a:t>search?q</a:t>
            </a:r>
            <a:r>
              <a:rPr lang="de-DE" sz="2000" b="0" strike="noStrike" spc="-1" dirty="0">
                <a:latin typeface="Arial"/>
              </a:rPr>
              <a:t>=</a:t>
            </a:r>
            <a:r>
              <a:rPr lang="de-DE" sz="2000" b="0" strike="noStrike" spc="-1" dirty="0" err="1">
                <a:latin typeface="Arial"/>
              </a:rPr>
              <a:t>mock+exam&amp;client</a:t>
            </a:r>
            <a:r>
              <a:rPr lang="de-DE" sz="2000" b="0" strike="noStrike" spc="-1" dirty="0">
                <a:latin typeface="Arial"/>
              </a:rPr>
              <a:t>=</a:t>
            </a:r>
            <a:r>
              <a:rPr lang="de-DE" sz="2000" b="0" strike="noStrike" spc="-1" dirty="0" err="1">
                <a:latin typeface="Arial"/>
              </a:rPr>
              <a:t>firefox-b-e&amp;source</a:t>
            </a:r>
            <a:r>
              <a:rPr lang="de-DE" sz="2000" b="0" strike="noStrike" spc="-1" dirty="0">
                <a:latin typeface="Arial"/>
              </a:rPr>
              <a:t>=</a:t>
            </a:r>
            <a:r>
              <a:rPr lang="de-DE" sz="2000" b="0" strike="noStrike" spc="-1" dirty="0" err="1">
                <a:latin typeface="Arial"/>
              </a:rPr>
              <a:t>lnms&amp;tbm</a:t>
            </a:r>
            <a:r>
              <a:rPr lang="de-DE" sz="2000" b="0" strike="noStrike" spc="-1" dirty="0">
                <a:latin typeface="Arial"/>
              </a:rPr>
              <a:t>=</a:t>
            </a:r>
            <a:r>
              <a:rPr lang="de-DE" sz="2000" b="0" strike="noStrike" spc="-1" dirty="0" err="1">
                <a:latin typeface="Arial"/>
              </a:rPr>
              <a:t>isch&amp;sa</a:t>
            </a:r>
            <a:r>
              <a:rPr lang="de-DE" sz="2000" b="0" strike="noStrike" spc="-1" dirty="0">
                <a:latin typeface="Arial"/>
              </a:rPr>
              <a:t>=</a:t>
            </a:r>
            <a:r>
              <a:rPr lang="de-DE" sz="2000" b="0" strike="noStrike" spc="-1" dirty="0" err="1">
                <a:latin typeface="Arial"/>
              </a:rPr>
              <a:t>X&amp;ved</a:t>
            </a:r>
            <a:r>
              <a:rPr lang="de-DE" sz="2000" b="0" strike="noStrike" spc="-1" dirty="0">
                <a:latin typeface="Arial"/>
              </a:rPr>
              <a:t>=0ahUKEwiE9Zro9priAhWBZVAKHQ5_DJMQ_AUIDigB&amp;biw=1280&amp;bih=910#imgrc=qPsds42ytJuNYM:</a:t>
            </a:r>
          </a:p>
        </p:txBody>
      </p:sp>
      <p:sp>
        <p:nvSpPr>
          <p:cNvPr id="133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A8CD88BE-2618-4661-BBEE-FE70CB36DDEA}" type="slidenum">
              <a:rPr lang="de-DE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 lang="de-D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1089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de-DE" sz="2000" b="0" strike="noStrike" spc="-1">
                <a:latin typeface="Arial"/>
              </a:rPr>
              <a:t>https://www.kognity.com/blog/2017/8-tips-to-help-your-ib-students-prepare-for-mock-exams/</a:t>
            </a:r>
          </a:p>
        </p:txBody>
      </p:sp>
      <p:sp>
        <p:nvSpPr>
          <p:cNvPr id="136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34B7B26-7AB4-458C-B500-59404F7B0C49}" type="slidenum">
              <a:rPr lang="de-DE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 lang="de-D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1396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de-DE" sz="2000" b="0" strike="noStrike" spc="-1" dirty="0">
                <a:latin typeface="Arial"/>
              </a:rPr>
              <a:t>https://</a:t>
            </a:r>
            <a:r>
              <a:rPr lang="de-DE" sz="2000" b="0" strike="noStrike" spc="-1" dirty="0" err="1">
                <a:latin typeface="Arial"/>
              </a:rPr>
              <a:t>ieltsmedical.co.uk</a:t>
            </a:r>
            <a:r>
              <a:rPr lang="de-DE" sz="2000" b="0" strike="noStrike" spc="-1" dirty="0">
                <a:latin typeface="Arial"/>
              </a:rPr>
              <a:t>/official-mock-exam-saturday-4th-february/</a:t>
            </a:r>
          </a:p>
        </p:txBody>
      </p:sp>
      <p:sp>
        <p:nvSpPr>
          <p:cNvPr id="139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D58C12C-C73F-4E08-BC04-F9D829329265}" type="slidenum">
              <a:rPr lang="de-DE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 lang="de-D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2339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  <a:lvl2pPr>
              <a:defRPr>
                <a:latin typeface="Calibri" charset="0"/>
                <a:ea typeface="Calibri" charset="0"/>
                <a:cs typeface="Calibri" charset="0"/>
              </a:defRPr>
            </a:lvl2pPr>
            <a:lvl3pPr>
              <a:defRPr>
                <a:latin typeface="Calibri" charset="0"/>
                <a:ea typeface="Calibri" charset="0"/>
                <a:cs typeface="Calibri" charset="0"/>
              </a:defRPr>
            </a:lvl3pPr>
            <a:lvl4pPr>
              <a:defRPr>
                <a:latin typeface="Calibri" charset="0"/>
                <a:ea typeface="Calibri" charset="0"/>
                <a:cs typeface="Calibri" charset="0"/>
              </a:defRPr>
            </a:lvl4pPr>
            <a:lvl5pPr>
              <a:defRPr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6954089"/>
      </p:ext>
    </p:extLst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10363200" cy="12192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914400" y="2133600"/>
            <a:ext cx="10363200" cy="3962400"/>
          </a:xfrm>
        </p:spPr>
        <p:txBody>
          <a:bodyPr/>
          <a:lstStyle/>
          <a:p>
            <a:pPr lvl="0"/>
            <a:r>
              <a:rPr lang="de-DE" noProof="0"/>
              <a:t>Diagramm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509035610"/>
      </p:ext>
    </p:extLst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6240B7-706E-8743-92B7-7E284DBE8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36352406"/>
      </p:ext>
    </p:extLst>
  </p:cSld>
  <p:clrMapOvr>
    <a:masterClrMapping/>
  </p:clrMapOvr>
  <p:transition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6C60DE-0018-4344-9BD7-809007BA1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90171403"/>
      </p:ext>
    </p:extLst>
  </p:cSld>
  <p:clrMapOvr>
    <a:masterClrMapping/>
  </p:clrMapOvr>
  <p:transition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29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3" indent="0">
              <a:buNone/>
              <a:defRPr sz="1800"/>
            </a:lvl2pPr>
            <a:lvl3pPr marL="914305" indent="0">
              <a:buNone/>
              <a:defRPr sz="1600"/>
            </a:lvl3pPr>
            <a:lvl4pPr marL="1371458" indent="0">
              <a:buNone/>
              <a:defRPr sz="1400"/>
            </a:lvl4pPr>
            <a:lvl5pPr marL="1828610" indent="0">
              <a:buNone/>
              <a:defRPr sz="1400"/>
            </a:lvl5pPr>
            <a:lvl6pPr marL="2285763" indent="0">
              <a:buNone/>
              <a:defRPr sz="1400"/>
            </a:lvl6pPr>
            <a:lvl7pPr marL="2742915" indent="0">
              <a:buNone/>
              <a:defRPr sz="1400"/>
            </a:lvl7pPr>
            <a:lvl8pPr marL="3200068" indent="0">
              <a:buNone/>
              <a:defRPr sz="1400"/>
            </a:lvl8pPr>
            <a:lvl9pPr marL="365722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07309435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2133600"/>
            <a:ext cx="508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2133600"/>
            <a:ext cx="508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11865324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86347418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218571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5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01175308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27139071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4912888"/>
      </p:ext>
    </p:extLst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10363200" cy="12192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914400" y="2133600"/>
            <a:ext cx="10363200" cy="3962400"/>
          </a:xfrm>
        </p:spPr>
        <p:txBody>
          <a:bodyPr/>
          <a:lstStyle/>
          <a:p>
            <a:pPr lvl="0"/>
            <a:r>
              <a:rPr lang="de-DE" noProof="0"/>
              <a:t>Klicken Sie auf das Symbol, um die SmartArt-Grafik hinzuzufügen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086365046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D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33400"/>
            <a:ext cx="10363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Klicken Sie, zum Bearbeiten.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133600"/>
            <a:ext cx="10363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Klicken Sie, um die Textformatierung des Masters zu bearbeiten.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7" name="Fußzeilenplatzhalter 3"/>
          <p:cNvSpPr txBox="1">
            <a:spLocks/>
          </p:cNvSpPr>
          <p:nvPr/>
        </p:nvSpPr>
        <p:spPr bwMode="auto">
          <a:xfrm>
            <a:off x="3615442" y="6614042"/>
            <a:ext cx="4435510" cy="15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defTabSz="44926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44926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44926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44926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44926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de-DE" altLang="de-DE" sz="1100" dirty="0">
                <a:latin typeface="Arial" charset="0"/>
              </a:rPr>
              <a:t>ZPG Gemeinschaftskunde und Geographie: Kombinationsprüfung</a:t>
            </a: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221686" y="6477001"/>
            <a:ext cx="1683567" cy="321215"/>
          </a:xfrm>
          <a:prstGeom prst="rect">
            <a:avLst/>
          </a:prstGeom>
          <a:solidFill>
            <a:srgbClr val="FFFDE5">
              <a:alpha val="0"/>
            </a:srgbClr>
          </a:solidFill>
        </p:spPr>
      </p:pic>
    </p:spTree>
    <p:extLst>
      <p:ext uri="{BB962C8B-B14F-4D97-AF65-F5344CB8AC3E}">
        <p14:creationId xmlns:p14="http://schemas.microsoft.com/office/powerpoint/2010/main" val="385842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  <p:sldLayoutId id="2147483674" r:id="rId13"/>
  </p:sldLayoutIdLst>
  <p:transition>
    <p:pull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charset="0"/>
          <a:ea typeface="Calibri" charset="0"/>
          <a:cs typeface="Calibri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  <a:ea typeface="ＭＳ Ｐゴシック" charset="0"/>
          <a:cs typeface="ＭＳ Ｐゴシック" charset="0"/>
        </a:defRPr>
      </a:lvl5pPr>
      <a:lvl6pPr marL="457153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</a:defRPr>
      </a:lvl6pPr>
      <a:lvl7pPr marL="914305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</a:defRPr>
      </a:lvl7pPr>
      <a:lvl8pPr marL="1371458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</a:defRPr>
      </a:lvl8pPr>
      <a:lvl9pPr marL="182861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</a:defRPr>
      </a:lvl9pPr>
    </p:titleStyle>
    <p:bodyStyle>
      <a:lvl1pPr marL="279400" indent="-279400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4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755650" indent="-284163" algn="l" rtl="0" eaLnBrk="1" fontAlgn="base" hangingPunct="1">
        <a:spcBef>
          <a:spcPct val="0"/>
        </a:spcBef>
        <a:spcAft>
          <a:spcPct val="0"/>
        </a:spcAft>
        <a:buChar char="–"/>
        <a:defRPr sz="24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1174750" indent="-227013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marL="1593850" indent="-227013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lvl4pPr>
      <a:lvl5pPr marL="2012950" indent="-227013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lvl5pPr>
      <a:lvl6pPr marL="2471482" indent="-228577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6pPr>
      <a:lvl7pPr marL="2928634" indent="-228577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7pPr>
      <a:lvl8pPr marL="3385787" indent="-228577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8pPr>
      <a:lvl9pPr marL="3842939" indent="-228577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2"/>
          <p:cNvSpPr txBox="1"/>
          <p:nvPr/>
        </p:nvSpPr>
        <p:spPr>
          <a:xfrm>
            <a:off x="0" y="1192341"/>
            <a:ext cx="12191999" cy="447331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1193800" algn="l"/>
              </a:tabLst>
            </a:pPr>
            <a:r>
              <a:rPr lang="de-DE" sz="6600" spc="-1" dirty="0">
                <a:latin typeface="Calibri" panose="020F0502020204030204" pitchFamily="34" charset="0"/>
                <a:cs typeface="Calibri" panose="020F0502020204030204" pitchFamily="34" charset="0"/>
              </a:rPr>
              <a:t>Mit Plan in die Prüfung gehen!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1193800" algn="l"/>
              </a:tabLst>
            </a:pPr>
            <a:endParaRPr lang="de-DE" sz="54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1193800" algn="l"/>
              </a:tabLst>
            </a:pPr>
            <a:r>
              <a:rPr lang="de-DE" sz="4000" spc="-1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de-DE" sz="4000" strike="noStrike" spc="-1" dirty="0">
                <a:latin typeface="Calibri" panose="020F0502020204030204" pitchFamily="34" charset="0"/>
                <a:cs typeface="Calibri" panose="020F0502020204030204" pitchFamily="34" charset="0"/>
              </a:rPr>
              <a:t>Vorbereitungsmöglichkeiten für die Kombinationsprüfung –</a:t>
            </a:r>
          </a:p>
        </p:txBody>
      </p:sp>
    </p:spTree>
    <p:extLst>
      <p:ext uri="{BB962C8B-B14F-4D97-AF65-F5344CB8AC3E}">
        <p14:creationId xmlns:p14="http://schemas.microsoft.com/office/powerpoint/2010/main" val="38811036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7500" lnSpcReduction="10000"/>
          </a:bodyPr>
          <a:lstStyle/>
          <a:p>
            <a:pPr>
              <a:lnSpc>
                <a:spcPct val="90000"/>
              </a:lnSpc>
            </a:pPr>
            <a:br/>
            <a:br/>
            <a:br/>
            <a:br/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838079" y="1825560"/>
            <a:ext cx="7961676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spcBef>
                <a:spcPts val="1001"/>
              </a:spcBef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In die </a:t>
            </a:r>
            <a:r>
              <a:rPr lang="de-DE" sz="2800" b="1" strike="noStrike" spc="-1" dirty="0">
                <a:solidFill>
                  <a:srgbClr val="000000"/>
                </a:solidFill>
                <a:latin typeface="Calibri"/>
              </a:rPr>
              <a:t>Prüfungssituation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 einführen (welche Rolle haben Prüfer, Prüfungsvorsitzende, etc.?)</a:t>
            </a:r>
          </a:p>
          <a:p>
            <a:pPr>
              <a:spcBef>
                <a:spcPts val="1001"/>
              </a:spcBef>
            </a:pPr>
            <a:endParaRPr lang="de-DE" sz="2800" b="1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spcBef>
                <a:spcPts val="1001"/>
              </a:spcBef>
            </a:pPr>
            <a:r>
              <a:rPr lang="de-DE" sz="2800" b="1" strike="noStrike" spc="-1" dirty="0">
                <a:solidFill>
                  <a:srgbClr val="000000"/>
                </a:solidFill>
                <a:latin typeface="Calibri"/>
              </a:rPr>
              <a:t>Letzte Tipps geben:</a:t>
            </a: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spcBef>
                <a:spcPts val="1001"/>
              </a:spcBef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Was muss ich bei der Vorbereitung bedenken?</a:t>
            </a:r>
          </a:p>
          <a:p>
            <a:pPr>
              <a:spcBef>
                <a:spcPts val="1001"/>
              </a:spcBef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Wie gehe ich in der Prüfung selbst vor? (Vorbereitungszeit, Präsentation, Gesprächsführung)</a:t>
            </a:r>
          </a:p>
        </p:txBody>
      </p:sp>
      <p:sp>
        <p:nvSpPr>
          <p:cNvPr id="118" name="TextShape 3"/>
          <p:cNvSpPr txBox="1"/>
          <p:nvPr/>
        </p:nvSpPr>
        <p:spPr>
          <a:xfrm>
            <a:off x="838440" y="3654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sz="4400" b="0" strike="noStrike" spc="-1" dirty="0">
                <a:solidFill>
                  <a:srgbClr val="FF0000"/>
                </a:solidFill>
                <a:latin typeface="Calibri"/>
              </a:rPr>
              <a:t>Letzte Hinweise:</a:t>
            </a:r>
          </a:p>
        </p:txBody>
      </p:sp>
    </p:spTree>
    <p:extLst>
      <p:ext uri="{BB962C8B-B14F-4D97-AF65-F5344CB8AC3E}">
        <p14:creationId xmlns:p14="http://schemas.microsoft.com/office/powerpoint/2010/main" val="113724011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sz="4400" strike="noStrike" spc="-1" dirty="0">
                <a:solidFill>
                  <a:srgbClr val="FF0000"/>
                </a:solidFill>
                <a:latin typeface="Calibri" panose="020F0502020204030204" pitchFamily="34" charset="0"/>
              </a:rPr>
              <a:t>Fragen, Anregungen?</a:t>
            </a:r>
            <a:endParaRPr lang="de-DE" sz="4400" strike="noStrike" spc="-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838080" y="1825560"/>
            <a:ext cx="55699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de-DE" sz="4000" b="0" strike="noStrike" spc="-1" dirty="0">
                <a:solidFill>
                  <a:srgbClr val="000000"/>
                </a:solidFill>
                <a:latin typeface="Calibri"/>
              </a:rPr>
              <a:t>Vielen Dank für Ihre Aufmerksamkeit!</a:t>
            </a:r>
          </a:p>
        </p:txBody>
      </p:sp>
    </p:spTree>
    <p:extLst>
      <p:ext uri="{BB962C8B-B14F-4D97-AF65-F5344CB8AC3E}">
        <p14:creationId xmlns:p14="http://schemas.microsoft.com/office/powerpoint/2010/main" val="354806957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3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sz="4400" strike="noStrike" spc="-1" dirty="0">
                <a:solidFill>
                  <a:srgbClr val="FF0000"/>
                </a:solidFill>
                <a:latin typeface="Calibri" panose="020F0502020204030204" pitchFamily="34" charset="0"/>
              </a:rPr>
              <a:t>Mögliches</a:t>
            </a:r>
            <a:r>
              <a:rPr lang="de-DE" sz="4400" b="1" strike="noStrike" spc="-1" dirty="0">
                <a:solidFill>
                  <a:srgbClr val="FF0000"/>
                </a:solidFill>
                <a:latin typeface="Calibri Light"/>
              </a:rPr>
              <a:t> Problem bei der Vorbereitung:</a:t>
            </a:r>
            <a:endParaRPr lang="de-DE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de-DE" sz="4000" b="0" strike="noStrike" spc="-1" dirty="0">
                <a:solidFill>
                  <a:srgbClr val="000000"/>
                </a:solidFill>
                <a:latin typeface="Calibri"/>
              </a:rPr>
              <a:t>neuer, anspruchsvoller Prüfungstyp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de-DE" sz="40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de-DE" sz="40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de-DE" sz="40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de-DE" sz="4000" b="0" strike="noStrike" spc="-1" dirty="0">
                <a:solidFill>
                  <a:srgbClr val="000000"/>
                </a:solidFill>
                <a:latin typeface="Calibri"/>
              </a:rPr>
              <a:t>wenig Zeit für „Training“</a:t>
            </a:r>
          </a:p>
        </p:txBody>
      </p:sp>
      <p:sp>
        <p:nvSpPr>
          <p:cNvPr id="92" name="CustomShape 3"/>
          <p:cNvSpPr/>
          <p:nvPr/>
        </p:nvSpPr>
        <p:spPr>
          <a:xfrm>
            <a:off x="5903640" y="3208320"/>
            <a:ext cx="617400" cy="14436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6398588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sz="4400" strike="noStrike" spc="-1" dirty="0">
                <a:solidFill>
                  <a:srgbClr val="FF0000"/>
                </a:solidFill>
                <a:latin typeface="Calibri" panose="020F0502020204030204" pitchFamily="34" charset="0"/>
              </a:rPr>
              <a:t>Mögliches Problem bei der Vorbereitung:</a:t>
            </a:r>
            <a:endParaRPr lang="de-DE" sz="4400" strike="noStrike" spc="-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de-DE" sz="3200" b="1" strike="noStrike" spc="-1">
                <a:solidFill>
                  <a:srgbClr val="000000"/>
                </a:solidFill>
                <a:latin typeface="Calibri"/>
              </a:rPr>
              <a:t>Lösungsansatz:</a:t>
            </a: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Möglichst wenig aufwändige Übungsmöglichkeiten suchen, die in den „normalen“ Unterricht integriert werden können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de-DE" sz="3200" b="1" strike="noStrike" spc="-1">
                <a:solidFill>
                  <a:srgbClr val="000000"/>
                </a:solidFill>
                <a:latin typeface="Calibri"/>
              </a:rPr>
              <a:t>Unterscheidung:</a:t>
            </a: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Kontinuierliche Vorarbeit – Vorbereitung auf die Prüfung – Letzte Hinweise</a:t>
            </a:r>
          </a:p>
        </p:txBody>
      </p:sp>
    </p:spTree>
    <p:extLst>
      <p:ext uri="{BB962C8B-B14F-4D97-AF65-F5344CB8AC3E}">
        <p14:creationId xmlns:p14="http://schemas.microsoft.com/office/powerpoint/2010/main" val="116408668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sz="4400" b="0" strike="noStrike" spc="-1" dirty="0">
                <a:solidFill>
                  <a:srgbClr val="FF0000"/>
                </a:solidFill>
                <a:latin typeface="Calibri"/>
              </a:rPr>
              <a:t>Kontinuierliche Vorarbeit:</a:t>
            </a:r>
          </a:p>
        </p:txBody>
      </p:sp>
      <p:sp>
        <p:nvSpPr>
          <p:cNvPr id="96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konsequent mit den eingeführten </a:t>
            </a:r>
            <a:r>
              <a:rPr lang="de-DE" sz="2800" b="1" strike="noStrike" spc="-1" dirty="0">
                <a:solidFill>
                  <a:srgbClr val="000000"/>
                </a:solidFill>
                <a:latin typeface="Calibri"/>
              </a:rPr>
              <a:t>Operatoren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 arbeiten 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(im Unterricht und in Klausuren)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97" name="Table 3"/>
          <p:cNvGraphicFramePr/>
          <p:nvPr/>
        </p:nvGraphicFramePr>
        <p:xfrm>
          <a:off x="838080" y="3794400"/>
          <a:ext cx="10514880" cy="1280160"/>
        </p:xfrm>
        <a:graphic>
          <a:graphicData uri="http://schemas.openxmlformats.org/drawingml/2006/table">
            <a:tbl>
              <a:tblPr/>
              <a:tblGrid>
                <a:gridCol w="350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4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Operatoren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Beschreibung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AFB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analysieren</a:t>
                      </a:r>
                      <a:endParaRPr lang="de-DE" sz="18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Materialien oder Sachverhalte systematisch untersuchen und auswerten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  <a:endParaRPr lang="de-DE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de-DE" sz="18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512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sz="4400" b="0" strike="noStrike" spc="-1" dirty="0">
                <a:solidFill>
                  <a:srgbClr val="FF0000"/>
                </a:solidFill>
                <a:latin typeface="Calibri"/>
              </a:rPr>
              <a:t>Kontinuierliche Vorarbeit:</a:t>
            </a:r>
            <a:endParaRPr lang="de-DE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838079" y="1632960"/>
            <a:ext cx="6821365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ts val="1001"/>
              </a:spcBef>
            </a:pPr>
            <a:r>
              <a:rPr lang="de-DE" sz="2800" b="1" strike="noStrike" spc="-1" dirty="0">
                <a:solidFill>
                  <a:srgbClr val="000000"/>
                </a:solidFill>
                <a:latin typeface="Calibri"/>
              </a:rPr>
              <a:t>Materialarbeit:</a:t>
            </a: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spcBef>
                <a:spcPts val="1001"/>
              </a:spcBef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immer wieder Texte, Diagramme, Bilder, Karikaturen auswerten lassen</a:t>
            </a:r>
          </a:p>
          <a:p>
            <a:pPr>
              <a:spcBef>
                <a:spcPts val="1001"/>
              </a:spcBef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dabei </a:t>
            </a:r>
            <a:r>
              <a:rPr lang="de-DE" sz="2800" b="1" strike="noStrike" spc="-1" dirty="0">
                <a:solidFill>
                  <a:srgbClr val="000000"/>
                </a:solidFill>
                <a:latin typeface="Calibri"/>
              </a:rPr>
              <a:t>standardisierte Vorgehensweisen </a:t>
            </a:r>
            <a:r>
              <a:rPr lang="de-DE" sz="2800" strike="noStrike" spc="-1" dirty="0">
                <a:solidFill>
                  <a:srgbClr val="000000"/>
                </a:solidFill>
                <a:latin typeface="Calibri"/>
              </a:rPr>
              <a:t>üben</a:t>
            </a:r>
          </a:p>
          <a:p>
            <a:pPr>
              <a:spcBef>
                <a:spcPts val="1001"/>
              </a:spcBef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Materialien als </a:t>
            </a:r>
            <a:r>
              <a:rPr lang="de-DE" sz="2800" b="1" strike="noStrike" spc="-1" dirty="0">
                <a:solidFill>
                  <a:srgbClr val="000000"/>
                </a:solidFill>
                <a:latin typeface="Calibri"/>
              </a:rPr>
              <a:t>Hausaufgabe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 vorbereiten lassen – </a:t>
            </a:r>
            <a:r>
              <a:rPr lang="de-DE" sz="2800" b="1" strike="noStrike" spc="-1" dirty="0" err="1">
                <a:solidFill>
                  <a:srgbClr val="000000"/>
                </a:solidFill>
                <a:latin typeface="Calibri"/>
              </a:rPr>
              <a:t>Flipped</a:t>
            </a:r>
            <a:r>
              <a:rPr lang="de-DE" sz="28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de-DE" sz="2800" b="1" strike="noStrike" spc="-1" dirty="0" err="1">
                <a:solidFill>
                  <a:srgbClr val="000000"/>
                </a:solidFill>
                <a:latin typeface="Calibri"/>
              </a:rPr>
              <a:t>Classroom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, im Unterricht dann direkt in die Besprechung/Befragung einsteigen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70140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sz="4400" b="0" strike="noStrike" spc="-1" dirty="0">
                <a:solidFill>
                  <a:srgbClr val="FF0000"/>
                </a:solidFill>
                <a:latin typeface="Calibri"/>
              </a:rPr>
              <a:t>Kontinuierliche Vorarbeit:</a:t>
            </a:r>
            <a:endParaRPr lang="de-DE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838080" y="1997680"/>
            <a:ext cx="5569920" cy="2445229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spcBef>
                <a:spcPts val="1001"/>
              </a:spcBef>
            </a:pPr>
            <a:r>
              <a:rPr lang="de-DE" sz="2800" b="0" strike="noStrike" spc="-1" dirty="0" err="1">
                <a:solidFill>
                  <a:srgbClr val="000000"/>
                </a:solidFill>
                <a:latin typeface="Calibri"/>
              </a:rPr>
              <a:t>SuS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 selbst </a:t>
            </a:r>
            <a:r>
              <a:rPr lang="de-DE" sz="2800" b="1" spc="-1" dirty="0">
                <a:solidFill>
                  <a:srgbClr val="000000"/>
                </a:solidFill>
                <a:latin typeface="Calibri"/>
              </a:rPr>
              <a:t>Fragen entwickeln lassen</a:t>
            </a:r>
          </a:p>
          <a:p>
            <a:pPr>
              <a:spcBef>
                <a:spcPts val="1001"/>
              </a:spcBef>
            </a:pP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spcBef>
                <a:spcPts val="1001"/>
              </a:spcBef>
            </a:pPr>
            <a:r>
              <a:rPr lang="de-DE" sz="2800" b="0" strike="noStrike" spc="-1" dirty="0" err="1">
                <a:solidFill>
                  <a:srgbClr val="000000"/>
                </a:solidFill>
                <a:latin typeface="Calibri"/>
              </a:rPr>
              <a:t>SuS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 selbst</a:t>
            </a:r>
            <a:r>
              <a:rPr lang="de-DE" sz="2800" b="1" strike="noStrike" spc="-1" dirty="0">
                <a:solidFill>
                  <a:srgbClr val="000000"/>
                </a:solidFill>
                <a:latin typeface="Calibri"/>
              </a:rPr>
              <a:t> Erwartungshorizonte verfassen lassen</a:t>
            </a: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72580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sz="4400" b="0" strike="noStrike" spc="-1" dirty="0">
                <a:solidFill>
                  <a:srgbClr val="FF0000"/>
                </a:solidFill>
                <a:latin typeface="Calibri"/>
              </a:rPr>
              <a:t>Kontinuierliche Vorarbeit:</a:t>
            </a:r>
            <a:endParaRPr lang="de-DE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838080" y="1825560"/>
            <a:ext cx="60739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ts val="1001"/>
              </a:spcBef>
            </a:pPr>
            <a:r>
              <a:rPr lang="de-DE" sz="2800" b="1" strike="noStrike" spc="-1" dirty="0">
                <a:solidFill>
                  <a:srgbClr val="000000"/>
                </a:solidFill>
                <a:latin typeface="Calibri"/>
              </a:rPr>
              <a:t>GFS, kleine Präsentationen (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„Thema der Woche“)</a:t>
            </a:r>
          </a:p>
          <a:p>
            <a:pPr>
              <a:spcBef>
                <a:spcPts val="1001"/>
              </a:spcBef>
            </a:pP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spcBef>
                <a:spcPts val="1001"/>
              </a:spcBef>
            </a:pPr>
            <a:r>
              <a:rPr lang="de-DE" sz="2800" b="1" strike="noStrike" spc="-1" dirty="0">
                <a:solidFill>
                  <a:srgbClr val="000000"/>
                </a:solidFill>
                <a:latin typeface="Calibri"/>
              </a:rPr>
              <a:t>Präsentation von Gruppenergebnissen</a:t>
            </a:r>
            <a:endParaRPr lang="de-DE" sz="2800" spc="-1" dirty="0">
              <a:solidFill>
                <a:srgbClr val="000000"/>
              </a:solidFill>
              <a:latin typeface="Calibri"/>
            </a:endParaRPr>
          </a:p>
          <a:p>
            <a:pPr>
              <a:spcBef>
                <a:spcPts val="1001"/>
              </a:spcBef>
            </a:pPr>
            <a:r>
              <a:rPr lang="de-DE" sz="28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 Nachfragen und Feedback durch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Calibri"/>
              </a:rPr>
              <a:t>KuK</a:t>
            </a:r>
            <a:br>
              <a:rPr lang="de-DE" sz="2800" b="0" strike="noStrike" spc="-1" dirty="0">
                <a:solidFill>
                  <a:srgbClr val="000000"/>
                </a:solidFill>
                <a:latin typeface="Calibri"/>
              </a:rPr>
            </a:b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     und andere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Calibri"/>
              </a:rPr>
              <a:t>SuS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)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142883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8500"/>
          </a:bodyPr>
          <a:lstStyle/>
          <a:p>
            <a:pPr>
              <a:lnSpc>
                <a:spcPct val="90000"/>
              </a:lnSpc>
            </a:pPr>
            <a:br/>
            <a:br/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spcBef>
                <a:spcPts val="1001"/>
              </a:spcBef>
            </a:pPr>
            <a:r>
              <a:rPr lang="de-DE" sz="2800" b="1" strike="noStrike" spc="-1" dirty="0">
                <a:solidFill>
                  <a:srgbClr val="000000"/>
                </a:solidFill>
                <a:latin typeface="Calibri"/>
              </a:rPr>
              <a:t>Musterprüfungen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 gemeinsam anschauen und besprechen (Aufgabenstellungen, Aufbau einer Prüfung)</a:t>
            </a:r>
          </a:p>
          <a:p>
            <a:pPr>
              <a:spcBef>
                <a:spcPts val="1001"/>
              </a:spcBef>
            </a:pP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spcBef>
                <a:spcPts val="1001"/>
              </a:spcBef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Für das Nichtschwerpunktfach: </a:t>
            </a:r>
            <a:r>
              <a:rPr lang="de-DE" sz="2800" b="1" strike="noStrike" spc="-1" dirty="0">
                <a:solidFill>
                  <a:srgbClr val="000000"/>
                </a:solidFill>
                <a:latin typeface="Calibri"/>
              </a:rPr>
              <a:t>„Speed-Dating“ 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mit Materialimpulsen (wie würde ich darauf reagieren?)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TextShape 3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sz="4400" b="0" strike="noStrike" spc="-1" dirty="0">
                <a:solidFill>
                  <a:srgbClr val="FF0000"/>
                </a:solidFill>
                <a:latin typeface="Calibri"/>
              </a:rPr>
              <a:t>Vorbereitung auf die Prüfung:</a:t>
            </a:r>
          </a:p>
        </p:txBody>
      </p:sp>
    </p:spTree>
    <p:extLst>
      <p:ext uri="{BB962C8B-B14F-4D97-AF65-F5344CB8AC3E}">
        <p14:creationId xmlns:p14="http://schemas.microsoft.com/office/powerpoint/2010/main" val="18078154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8500"/>
          </a:bodyPr>
          <a:lstStyle/>
          <a:p>
            <a:pPr>
              <a:lnSpc>
                <a:spcPct val="90000"/>
              </a:lnSpc>
            </a:pPr>
            <a:br/>
            <a:br/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838080" y="1825560"/>
            <a:ext cx="80899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spcBef>
                <a:spcPts val="1001"/>
              </a:spcBef>
            </a:pPr>
            <a:r>
              <a:rPr lang="de-DE" sz="2800" b="1" strike="noStrike" spc="-1" dirty="0">
                <a:solidFill>
                  <a:srgbClr val="000000"/>
                </a:solidFill>
                <a:latin typeface="Calibri"/>
              </a:rPr>
              <a:t>Mock </a:t>
            </a:r>
            <a:r>
              <a:rPr lang="de-DE" sz="2800" b="1" strike="noStrike" spc="-1" dirty="0" err="1">
                <a:solidFill>
                  <a:srgbClr val="000000"/>
                </a:solidFill>
                <a:latin typeface="Calibri"/>
              </a:rPr>
              <a:t>Exams</a:t>
            </a:r>
            <a:r>
              <a:rPr lang="de-DE" sz="2800" b="1" strike="noStrike" spc="-1" dirty="0">
                <a:solidFill>
                  <a:srgbClr val="000000"/>
                </a:solidFill>
                <a:latin typeface="Calibri"/>
              </a:rPr>
              <a:t>: </a:t>
            </a: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mündliche Prüfungen mit Freiwilligen simulieren</a:t>
            </a:r>
          </a:p>
          <a:p>
            <a:pPr marL="228600" indent="-228240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in Kleingruppen mündliche Prüfungen simulieren</a:t>
            </a:r>
          </a:p>
          <a:p>
            <a:pPr>
              <a:spcBef>
                <a:spcPts val="1001"/>
              </a:spcBef>
              <a:tabLst>
                <a:tab pos="436563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de-DE" sz="2800" spc="-1" dirty="0">
                <a:solidFill>
                  <a:srgbClr val="000000"/>
                </a:solidFill>
                <a:latin typeface="Calibri"/>
              </a:rPr>
              <a:t>	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diese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Calibri"/>
              </a:rPr>
              <a:t>analysiern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 und daraus Strategien für die 	Prüfungsvorbereitung ableiten!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TextShape 3"/>
          <p:cNvSpPr txBox="1"/>
          <p:nvPr/>
        </p:nvSpPr>
        <p:spPr>
          <a:xfrm>
            <a:off x="838440" y="3654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sz="4400" b="0" strike="noStrike" spc="-1" dirty="0">
                <a:solidFill>
                  <a:srgbClr val="FF0000"/>
                </a:solidFill>
                <a:latin typeface="Calibri"/>
              </a:rPr>
              <a:t>Vorbereitung auf die Prüfung:</a:t>
            </a:r>
          </a:p>
        </p:txBody>
      </p:sp>
    </p:spTree>
    <p:extLst>
      <p:ext uri="{BB962C8B-B14F-4D97-AF65-F5344CB8AC3E}">
        <p14:creationId xmlns:p14="http://schemas.microsoft.com/office/powerpoint/2010/main" val="3525105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mbinationsprüfung">
  <a:themeElements>
    <a:clrScheme name="RPF-PowerpointVorlage 1">
      <a:dk1>
        <a:srgbClr val="000000"/>
      </a:dk1>
      <a:lt1>
        <a:srgbClr val="FFFFC1"/>
      </a:lt1>
      <a:dk2>
        <a:srgbClr val="000000"/>
      </a:dk2>
      <a:lt2>
        <a:srgbClr val="C0C0C0"/>
      </a:lt2>
      <a:accent1>
        <a:srgbClr val="969696"/>
      </a:accent1>
      <a:accent2>
        <a:srgbClr val="0000FF"/>
      </a:accent2>
      <a:accent3>
        <a:srgbClr val="FFFFDD"/>
      </a:accent3>
      <a:accent4>
        <a:srgbClr val="000000"/>
      </a:accent4>
      <a:accent5>
        <a:srgbClr val="C9C9C9"/>
      </a:accent5>
      <a:accent6>
        <a:srgbClr val="0000E7"/>
      </a:accent6>
      <a:hlink>
        <a:srgbClr val="FF0000"/>
      </a:hlink>
      <a:folHlink>
        <a:srgbClr val="5F5F5F"/>
      </a:folHlink>
    </a:clrScheme>
    <a:fontScheme name="RPF-PowerpointVorlag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RPF-PowerpointVorlage 1">
        <a:dk1>
          <a:srgbClr val="000000"/>
        </a:dk1>
        <a:lt1>
          <a:srgbClr val="FFFFC1"/>
        </a:lt1>
        <a:dk2>
          <a:srgbClr val="000000"/>
        </a:dk2>
        <a:lt2>
          <a:srgbClr val="C0C0C0"/>
        </a:lt2>
        <a:accent1>
          <a:srgbClr val="969696"/>
        </a:accent1>
        <a:accent2>
          <a:srgbClr val="0000FF"/>
        </a:accent2>
        <a:accent3>
          <a:srgbClr val="FFFFDD"/>
        </a:accent3>
        <a:accent4>
          <a:srgbClr val="000000"/>
        </a:accent4>
        <a:accent5>
          <a:srgbClr val="C9C9C9"/>
        </a:accent5>
        <a:accent6>
          <a:srgbClr val="0000E7"/>
        </a:accent6>
        <a:hlink>
          <a:srgbClr val="FF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ZPG" id="{0A96CC4F-DD6B-2348-A01E-F19A4A884C8D}" vid="{60E103EC-E80B-8C47-9E50-FD4220EEE9AC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Präsentation3</Template>
  <TotalTime>0</TotalTime>
  <Words>499</Words>
  <Application>Microsoft Macintosh PowerPoint</Application>
  <PresentationFormat>Breitbild</PresentationFormat>
  <Paragraphs>83</Paragraphs>
  <Slides>11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</vt:lpstr>
      <vt:lpstr>Times New Roman</vt:lpstr>
      <vt:lpstr>Wingdings</vt:lpstr>
      <vt:lpstr>Kombinationsprüfung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Mündliche Abiturprüfung in Gemeinschaftskunde und Geographie</dc:title>
  <dc:creator>Matthias Scholliers</dc:creator>
  <cp:lastModifiedBy>Microsoft Office User</cp:lastModifiedBy>
  <cp:revision>17</cp:revision>
  <dcterms:created xsi:type="dcterms:W3CDTF">2019-05-22T09:46:35Z</dcterms:created>
  <dcterms:modified xsi:type="dcterms:W3CDTF">2019-07-23T11:40:09Z</dcterms:modified>
</cp:coreProperties>
</file>