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sldIdLst>
    <p:sldId id="276" r:id="rId2"/>
    <p:sldId id="260" r:id="rId3"/>
    <p:sldId id="262" r:id="rId4"/>
    <p:sldId id="263" r:id="rId5"/>
    <p:sldId id="261" r:id="rId6"/>
    <p:sldId id="284" r:id="rId7"/>
    <p:sldId id="280" r:id="rId8"/>
    <p:sldId id="267" r:id="rId9"/>
    <p:sldId id="268" r:id="rId10"/>
    <p:sldId id="269" r:id="rId11"/>
    <p:sldId id="278" r:id="rId12"/>
    <p:sldId id="265" r:id="rId13"/>
    <p:sldId id="272" r:id="rId14"/>
    <p:sldId id="281" r:id="rId15"/>
    <p:sldId id="271" r:id="rId16"/>
    <p:sldId id="286" r:id="rId17"/>
    <p:sldId id="279" r:id="rId18"/>
    <p:sldId id="277" r:id="rId19"/>
    <p:sldId id="285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95FD"/>
    <a:srgbClr val="FFEBFB"/>
    <a:srgbClr val="D5EDFF"/>
    <a:srgbClr val="A89696"/>
    <a:srgbClr val="FF3FDA"/>
    <a:srgbClr val="007AC9"/>
    <a:srgbClr val="FFFFE0"/>
    <a:srgbClr val="B80000"/>
    <a:srgbClr val="B70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7FFA0E-0295-40D8-862B-A6A379EA116A}" v="4" dt="2023-10-05T15:31:52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547" y="5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66AF-C2E5-498A-8780-88CCD884FEB9}" type="datetimeFigureOut">
              <a:rPr lang="de-DE" smtClean="0"/>
              <a:t>05.10.2023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CA67-D061-429F-B186-15D98BBFE4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2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k.arbeitsagentur.de/DE/Statischer-Content/Statistiken/Themen-im-Fokus/Frauen-und-Maenner/generische-Publikationen/Frauen-Maenner-Arbeitsmarkt.pdf?__blob=publicationFile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fsfj.de/bmfsfj/aktuelles/alle-meldungen/fachkraeftesicherung-ohne-frauen-geht-es-nicht--202576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52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Bestandsaufnahme – wie viele Fachkräfte fehlen wo – was sagt der Unternehmensberater?  Was beschließt die Politik?  Was sagen die Medien?  Was soll sein?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144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ibK</a:t>
            </a:r>
            <a:r>
              <a:rPr lang="de-DE"/>
              <a:t> 2</a:t>
            </a:r>
          </a:p>
          <a:p>
            <a:r>
              <a:rPr lang="de-DE"/>
              <a:t>Tesla – ein Segen für die Beschäftigung in der strukturschwachen Region Brandenburgs – Arbeitsblatt digital zur Verfügung stellen</a:t>
            </a:r>
          </a:p>
          <a:p>
            <a:r>
              <a:rPr lang="de-DE"/>
              <a:t>GA – anstatt Einzelarbeit – je nachdem , wie ihre Unterrichtsplanung aussieht</a:t>
            </a:r>
          </a:p>
          <a:p>
            <a:r>
              <a:rPr lang="de-DE" err="1"/>
              <a:t>Verscshriftlichung</a:t>
            </a:r>
            <a:r>
              <a:rPr lang="de-DE"/>
              <a:t> als Klausurvorbereitung</a:t>
            </a:r>
          </a:p>
          <a:p>
            <a:r>
              <a:rPr lang="de-DE"/>
              <a:t>Idee: gemeinsame Verortung – über die Linkliste ( alle Quellen verlinkt – Erarbeitung verschiedener Positionen – Zusammentragen der Positionen kollaborativ – Erörterung der Themenfrage – Tesla Segen oder Fluch – zuhause: Verschriftlichung der eigenen Beurteilung</a:t>
            </a:r>
          </a:p>
          <a:p>
            <a:r>
              <a:rPr lang="de-DE"/>
              <a:t>Kontroversität über verschiedene Positionen gegeben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997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Beobachtungsbogen auch als Task </a:t>
            </a:r>
            <a:r>
              <a:rPr lang="de-DE" dirty="0" err="1"/>
              <a:t>card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998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Empfehlungen für Kollegen</a:t>
            </a:r>
          </a:p>
          <a:p>
            <a:r>
              <a:rPr lang="de-DE" dirty="0"/>
              <a:t>Ein Ordner auf </a:t>
            </a:r>
            <a:r>
              <a:rPr lang="de-DE" dirty="0" err="1"/>
              <a:t>Moodle</a:t>
            </a:r>
            <a:r>
              <a:rPr lang="de-DE" dirty="0"/>
              <a:t> – ergänzende Materialien, enthält erste Texte….</a:t>
            </a:r>
          </a:p>
          <a:p>
            <a:endParaRPr lang="de-DE" dirty="0"/>
          </a:p>
          <a:p>
            <a:r>
              <a:rPr lang="de-DE" sz="1200" dirty="0">
                <a:hlinkClick r:id="rId3"/>
              </a:rPr>
              <a:t>Agentur für Arbeit Blickpunkt Arbeitsmarkt Juni 2022 </a:t>
            </a:r>
          </a:p>
          <a:p>
            <a:r>
              <a:rPr lang="de-DE" sz="1200" dirty="0">
                <a:hlinkClick r:id="rId3"/>
              </a:rPr>
              <a:t>Die Arbeitsmarktsituation von Frauen und Männern  </a:t>
            </a:r>
            <a:r>
              <a:rPr lang="de-DE" dirty="0">
                <a:hlinkClick r:id="rId3"/>
              </a:rPr>
              <a:t>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09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Fratzschers Verteilungsfragen in der Zeit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526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https://www.bmfsfj.de/bmfsfj/aktuelles/alle-meldungen/fachkraeftesicherung-ohne-frauen-geht-es-nicht--202576</a:t>
            </a:r>
            <a:endParaRPr lang="de-DE" sz="1200">
              <a:solidFill>
                <a:schemeClr val="tx1"/>
              </a:solidFill>
            </a:endParaRPr>
          </a:p>
          <a:p>
            <a:r>
              <a:rPr lang="de-DE" sz="1200">
                <a:solidFill>
                  <a:schemeClr val="tx1"/>
                </a:solidFill>
              </a:rPr>
              <a:t> 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1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Vgl. TVP  für Verortung der  </a:t>
            </a:r>
            <a:r>
              <a:rPr lang="de-DE" err="1"/>
              <a:t>ibK‘s</a:t>
            </a:r>
            <a:r>
              <a:rPr lang="de-DE"/>
              <a:t> um die Multiperspektivität im Blick zu behalten</a:t>
            </a:r>
          </a:p>
          <a:p>
            <a:r>
              <a:rPr lang="de-DE"/>
              <a:t>Basiskonzepte im Unterricht?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4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Vgl. Hinweis Petra Reiter Meyer zu Beginn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25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 Seiten, Komplettdatei in </a:t>
            </a:r>
            <a:r>
              <a:rPr lang="de-DE" dirty="0" err="1"/>
              <a:t>Moodle</a:t>
            </a:r>
            <a:r>
              <a:rPr lang="de-DE" dirty="0"/>
              <a:t> , Verlinkungen</a:t>
            </a:r>
          </a:p>
          <a:p>
            <a:r>
              <a:rPr lang="de-DE" dirty="0"/>
              <a:t> Unterrichtsmaterial bildet jeweils einzelne Schritte einer Unterrichtsstunde ab – mit innerhalb der Aufgabenstellungen auch sukzessive steigendem Anforderungsniveau</a:t>
            </a:r>
          </a:p>
          <a:p>
            <a:r>
              <a:rPr lang="de-DE" dirty="0"/>
              <a:t>Materialien sind durchnummeriert – chronologische Nutzung</a:t>
            </a:r>
          </a:p>
          <a:p>
            <a:r>
              <a:rPr lang="de-DE" dirty="0" err="1"/>
              <a:t>ibK</a:t>
            </a:r>
            <a:r>
              <a:rPr lang="de-DE" dirty="0"/>
              <a:t> 3 individuelle, gesellschaftliche und volkswirtschaftliche Folgen von Arbeitslosigkeit erläutern eher knapp</a:t>
            </a:r>
          </a:p>
          <a:p>
            <a:r>
              <a:rPr lang="de-DE" dirty="0"/>
              <a:t>Vertiefungsmöglichkeiten sind ausgewiesen ebenso z.T. ergänzende Fragestellungen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30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Bestandsaufnahme Arbeitsmarkt: unterschiedliche Facetten </a:t>
            </a:r>
            <a:r>
              <a:rPr lang="de-DE" dirty="0" err="1"/>
              <a:t>u.A.</a:t>
            </a:r>
            <a:r>
              <a:rPr lang="de-DE" dirty="0"/>
              <a:t> auch mit </a:t>
            </a:r>
            <a:r>
              <a:rPr lang="de-DE" dirty="0" err="1"/>
              <a:t>dme</a:t>
            </a:r>
            <a:r>
              <a:rPr lang="de-DE" dirty="0"/>
              <a:t> Schwerpunkt Frauen bzw. mit dem europäischen Vergleich</a:t>
            </a:r>
          </a:p>
          <a:p>
            <a:r>
              <a:rPr lang="de-DE" dirty="0"/>
              <a:t>Maßnahmen zur Regulierung des Arbeitsmarktes -  Mindestlohn – in Ergänzung zur Kurzarbeit gestern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273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Talkshow im Basisfach als Option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224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Glossa kollaborativ  - Schüler müssen trainiert werden</a:t>
            </a:r>
          </a:p>
          <a:p>
            <a:r>
              <a:rPr lang="de-DE" err="1"/>
              <a:t>Taskcard</a:t>
            </a:r>
            <a:r>
              <a:rPr lang="de-DE"/>
              <a:t> immer wieder einsetzbar, immer wieder </a:t>
            </a:r>
            <a:r>
              <a:rPr lang="de-DE" err="1"/>
              <a:t>daruf</a:t>
            </a:r>
            <a:r>
              <a:rPr lang="de-DE"/>
              <a:t> zurückgreifen – Quellen/Hilfestellung hier möglich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3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hteck 9"/>
          <p:cNvSpPr/>
          <p:nvPr userDrawn="1"/>
        </p:nvSpPr>
        <p:spPr>
          <a:xfrm>
            <a:off x="1" y="3650400"/>
            <a:ext cx="12192001" cy="244800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609601" y="2132857"/>
            <a:ext cx="11111409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de-DE"/>
              <a:t>Titel der gesamten Präsentation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638085" y="3901087"/>
            <a:ext cx="6575492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Anlass der Präsentation</a:t>
            </a:r>
            <a:br>
              <a:rPr kumimoji="0" lang="de-DE"/>
            </a:br>
            <a:r>
              <a:rPr kumimoji="0" lang="de-DE"/>
              <a:t>Name des/der Vortragenden </a:t>
            </a:r>
            <a:endParaRPr kumimoji="0" lang="en-US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6761" y="6453336"/>
            <a:ext cx="3600000" cy="360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www.zsl-bw.de</a:t>
            </a:r>
          </a:p>
        </p:txBody>
      </p:sp>
      <p:sp>
        <p:nvSpPr>
          <p:cNvPr id="21" name="Datumsplatzhalter 13"/>
          <p:cNvSpPr>
            <a:spLocks noGrp="1"/>
          </p:cNvSpPr>
          <p:nvPr>
            <p:ph type="dt" sz="half" idx="2"/>
          </p:nvPr>
        </p:nvSpPr>
        <p:spPr>
          <a:xfrm>
            <a:off x="10558911" y="6453336"/>
            <a:ext cx="1182316" cy="360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217CD7-B80F-41AC-80A1-96685E759953}" type="datetime1">
              <a:rPr lang="de-DE" smtClean="0"/>
              <a:t>05.10.2023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FB5ECA6-E1CC-0E87-31C9-E1C4C84E7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085" y="404664"/>
            <a:ext cx="436880" cy="5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F40142A-4284-E209-D340-7CC5D58B4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5720" r="6807" b="15910"/>
          <a:stretch/>
        </p:blipFill>
        <p:spPr>
          <a:xfrm>
            <a:off x="10026092" y="404664"/>
            <a:ext cx="1715135" cy="597535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846800"/>
            <a:ext cx="10972800" cy="403244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 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609600" y="562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4000"/>
              <a:t>Titelmasterformat durch Klicken bearbeiten</a:t>
            </a:r>
            <a:endParaRPr lang="en-US" sz="4000"/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800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2011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23392" y="2348880"/>
            <a:ext cx="5376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011" y="2348880"/>
            <a:ext cx="5376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80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1542849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52117" y="764704"/>
            <a:ext cx="451104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52117" y="1628801"/>
            <a:ext cx="451104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623392" y="764704"/>
            <a:ext cx="6382944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 userDrawn="1"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562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09600" y="1700808"/>
            <a:ext cx="10972800" cy="4032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5020052" y="6057558"/>
            <a:ext cx="2148139" cy="21544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latinLnBrk="0" hangingPunct="1"/>
            <a:r>
              <a:rPr kumimoji="0" lang="de-DE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www.zsl-bw.de </a:t>
            </a:r>
            <a:fld id="{62079C12-A354-43B7-88E1-3A4D4F388914}" type="datetime1">
              <a:rPr kumimoji="0" lang="de-DE" sz="800" kern="12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algn="ctr" defTabSz="914400" rtl="0" eaLnBrk="1" latinLnBrk="0" hangingPunct="1"/>
              <a:t>05.10.2023</a:t>
            </a:fld>
            <a:endParaRPr kumimoji="0" lang="de-DE" sz="800" kern="12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Grafik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626" y="5985280"/>
            <a:ext cx="351193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15999" r="10397" b="15999"/>
          <a:stretch/>
        </p:blipFill>
        <p:spPr>
          <a:xfrm>
            <a:off x="10729810" y="5985280"/>
            <a:ext cx="88167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6" r:id="rId5"/>
    <p:sldLayoutId id="2147483681" r:id="rId6"/>
    <p:sldLayoutId id="2147483682" r:id="rId7"/>
  </p:sldLayoutIdLst>
  <p:transition>
    <p:pull dir="r"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1">
              <a:lumMod val="75000"/>
              <a:lumOff val="25000"/>
            </a:schemeClr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fb-bw.taskcards.app/#/board/2951f338-0dc3-421c-a64a-05ba34a1fdf2/view?token=e2b6d2b4-39e2-4036-ae70-02f923f37ec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utschlandundeuropa.de/83_22/arbeitsmaerkte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istik.arbeitsagentur.de/DE/Statischer-Content/Statistiken/Themen-im-Fokus/Frauen-und-Maenner/generische-Publikationen/Frauen-Maenner-Arbeitsmarkt.pdf?__blob=publicationFil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fsfj.de/bmfsfj/aktuelles/alle-meldungen/fachkraeftesicherung-ohne-frauen-geht-es-nicht--20257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4200"/>
              <a:t>Konzeptionsgruppe Gemeinschaftskunde 2022/2023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75521" y="4077073"/>
            <a:ext cx="8892480" cy="2192209"/>
          </a:xfrm>
        </p:spPr>
        <p:txBody>
          <a:bodyPr>
            <a:normAutofit/>
          </a:bodyPr>
          <a:lstStyle/>
          <a:p>
            <a:r>
              <a:rPr lang="de-DE"/>
              <a:t>Neuer Bildungsplan Wahlfach Gemeinschaftskunde Kursstufe</a:t>
            </a:r>
          </a:p>
          <a:p>
            <a:endParaRPr lang="de-DE" sz="1400"/>
          </a:p>
          <a:p>
            <a:r>
              <a:rPr lang="de-DE"/>
              <a:t>Schwerpunktthema Leistungsfach: Wirtschaftspolitik</a:t>
            </a:r>
          </a:p>
          <a:p>
            <a:endParaRPr lang="de-DE" sz="1400"/>
          </a:p>
          <a:p>
            <a:r>
              <a:rPr lang="de-DE"/>
              <a:t>Erlasslehrgang: 23.-25.01.2023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www.zsl-bw.de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217CD7-B80F-41AC-80A1-96685E759953}" type="datetime1">
              <a:rPr lang="de-DE" smtClean="0"/>
              <a:t>05.10.2023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213165"/>
      </p:ext>
    </p:extLst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BA3435B-432E-4B9B-AF28-DFD0219CC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de-DE"/>
              <a:t>LF 4: Das Prinzip der Tarifautonomie erläutern</a:t>
            </a:r>
          </a:p>
          <a:p>
            <a:pPr marL="109728" indent="0">
              <a:buNone/>
            </a:pPr>
            <a:r>
              <a:rPr lang="de-DE"/>
              <a:t>LF 9 Maßnahmen der Beschäftigungspolitik auf nationaler </a:t>
            </a:r>
          </a:p>
          <a:p>
            <a:pPr marL="109728" indent="0">
              <a:buNone/>
            </a:pPr>
            <a:r>
              <a:rPr lang="de-DE" b="1"/>
              <a:t>oder europäischer Ebene</a:t>
            </a:r>
            <a:r>
              <a:rPr lang="de-DE"/>
              <a:t> bewerten</a:t>
            </a:r>
          </a:p>
          <a:p>
            <a:pPr marL="109728" indent="0">
              <a:buNone/>
            </a:pPr>
            <a:r>
              <a:rPr lang="de-DE"/>
              <a:t>________________________</a:t>
            </a:r>
          </a:p>
          <a:p>
            <a:r>
              <a:rPr lang="de-DE"/>
              <a:t>Ein Blick über den Tellerrand – </a:t>
            </a:r>
            <a:r>
              <a:rPr lang="de-DE" b="1"/>
              <a:t>können wir von anderen Staaten lernen? </a:t>
            </a:r>
            <a:r>
              <a:rPr lang="de-DE"/>
              <a:t>Europäische Beschäftigungsmaßnahmen im Vergleich  - ggf. Fokus Frauenquote</a:t>
            </a:r>
          </a:p>
          <a:p>
            <a:r>
              <a:rPr lang="de-DE" b="1"/>
              <a:t>Tarifverhandlungen aktuell – aktuelle Ergebnisse und Zukunft der Tarifautonomie </a:t>
            </a:r>
          </a:p>
          <a:p>
            <a:endParaRPr lang="de-DE"/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F2A8A15-884D-43FE-9FCE-BE5B82D2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b="1"/>
            </a:br>
            <a:r>
              <a:rPr lang="de-DE" b="1"/>
              <a:t>Zusätzliche </a:t>
            </a:r>
            <a:r>
              <a:rPr lang="de-DE" b="1" err="1"/>
              <a:t>ibK‘s</a:t>
            </a:r>
            <a:r>
              <a:rPr lang="de-DE" b="1"/>
              <a:t> im Leistungsfach:</a:t>
            </a:r>
            <a:br>
              <a:rPr lang="de-DE" b="1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946045"/>
      </p:ext>
    </p:extLst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23AECB0F-51CB-C00B-6435-361AD58A7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454057"/>
              </p:ext>
            </p:extLst>
          </p:nvPr>
        </p:nvGraphicFramePr>
        <p:xfrm>
          <a:off x="609600" y="1846263"/>
          <a:ext cx="109728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088">
                  <a:extLst>
                    <a:ext uri="{9D8B030D-6E8A-4147-A177-3AD203B41FA5}">
                      <a16:colId xmlns:a16="http://schemas.microsoft.com/office/drawing/2014/main" val="675795036"/>
                    </a:ext>
                  </a:extLst>
                </a:gridCol>
                <a:gridCol w="8294712">
                  <a:extLst>
                    <a:ext uri="{9D8B030D-6E8A-4147-A177-3AD203B41FA5}">
                      <a16:colId xmlns:a16="http://schemas.microsoft.com/office/drawing/2014/main" val="1036639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Inhalte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06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1 und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Rückgriff auf WBS  - Task Cards – Beschäftigungspolitik   (Arbeitnehmer/Unternehmer)- was  wissen wir noch?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096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5 und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Fachkräftemangel aktuell –  Beispiel für den </a:t>
                      </a:r>
                      <a:r>
                        <a:rPr lang="de-DE" err="1"/>
                        <a:t>Petrikschen</a:t>
                      </a:r>
                      <a:r>
                        <a:rPr lang="de-DE"/>
                        <a:t> Dreischritt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777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7/8 ggf.  auch 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Tesla in Grünheide Brandenburg – ein Segen für die Beschäftigung in der strukturschwachen Region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60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Abschluss 4 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Talkshow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74188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D8B56731-3500-2AD7-BA2D-C9582463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Exemplarische Stunden</a:t>
            </a:r>
          </a:p>
        </p:txBody>
      </p:sp>
    </p:spTree>
    <p:extLst>
      <p:ext uri="{BB962C8B-B14F-4D97-AF65-F5344CB8AC3E}">
        <p14:creationId xmlns:p14="http://schemas.microsoft.com/office/powerpoint/2010/main" val="3632809194"/>
      </p:ext>
    </p:extLst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B8739A-C6FA-48D2-81A8-BBCFD4BF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Stunden1/2 – Vorwissen rekapitulieren/ Fragen entwickeln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B6D6EE5B-E1B0-4AC2-8241-E1E8E0FBC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344" y="2060848"/>
            <a:ext cx="7030062" cy="4032250"/>
          </a:xfr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5E74547-7C69-432D-AF00-51872CB9E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83"/>
          <a:stretch/>
        </p:blipFill>
        <p:spPr>
          <a:xfrm>
            <a:off x="7231670" y="1958926"/>
            <a:ext cx="4679760" cy="4206378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E9692FF-F419-4875-ABE9-C862C1EF0F09}"/>
              </a:ext>
            </a:extLst>
          </p:cNvPr>
          <p:cNvSpPr/>
          <p:nvPr/>
        </p:nvSpPr>
        <p:spPr>
          <a:xfrm>
            <a:off x="8040216" y="4581128"/>
            <a:ext cx="2952328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/>
              <a:t>Ggf</a:t>
            </a:r>
            <a:r>
              <a:rPr lang="de-DE"/>
              <a:t> . Begriffsklärung Arbeitsmarktpolitik/ Beschäftigungspolitik</a:t>
            </a:r>
          </a:p>
          <a:p>
            <a:pPr algn="ctr"/>
            <a:r>
              <a:rPr lang="de-DE"/>
              <a:t>(vgl. kurze PPP)</a:t>
            </a:r>
          </a:p>
        </p:txBody>
      </p:sp>
    </p:spTree>
    <p:extLst>
      <p:ext uri="{BB962C8B-B14F-4D97-AF65-F5344CB8AC3E}">
        <p14:creationId xmlns:p14="http://schemas.microsoft.com/office/powerpoint/2010/main" val="2388080706"/>
      </p:ext>
    </p:extLst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3394F1-EFAE-5B50-04A5-71E78B051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30C1EDB-76A3-41BB-9ACE-3612F238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Stunde 5 und 6: Fachkräftemangel aktuell – Beispiel für den </a:t>
            </a:r>
            <a:r>
              <a:rPr lang="de-DE" err="1"/>
              <a:t>Petrikschen</a:t>
            </a:r>
            <a:r>
              <a:rPr lang="de-DE"/>
              <a:t> Dreischritt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9492951-0908-5749-B2A9-3F4A951C64E8}"/>
              </a:ext>
            </a:extLst>
          </p:cNvPr>
          <p:cNvSpPr/>
          <p:nvPr/>
        </p:nvSpPr>
        <p:spPr>
          <a:xfrm>
            <a:off x="883920" y="1981200"/>
            <a:ext cx="2915920" cy="1341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ist?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FA78F3B-BBDC-8018-3B6A-0527A512856A}"/>
              </a:ext>
            </a:extLst>
          </p:cNvPr>
          <p:cNvSpPr/>
          <p:nvPr/>
        </p:nvSpPr>
        <p:spPr>
          <a:xfrm>
            <a:off x="4521200" y="1981200"/>
            <a:ext cx="276352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ist möglich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F6685980-5625-01BF-C369-D81F0B96A4F7}"/>
              </a:ext>
            </a:extLst>
          </p:cNvPr>
          <p:cNvSpPr/>
          <p:nvPr/>
        </p:nvSpPr>
        <p:spPr>
          <a:xfrm>
            <a:off x="8087360" y="2087880"/>
            <a:ext cx="2926080" cy="154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soll sein?</a:t>
            </a:r>
          </a:p>
        </p:txBody>
      </p:sp>
    </p:spTree>
    <p:extLst>
      <p:ext uri="{BB962C8B-B14F-4D97-AF65-F5344CB8AC3E}">
        <p14:creationId xmlns:p14="http://schemas.microsoft.com/office/powerpoint/2010/main" val="3576780781"/>
      </p:ext>
    </p:extLst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B0D62DB-08F6-4A4E-95DC-1B80913C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Stunden 7/8 – ggf. 9 und 10 Fallbeispiel Tesla  im strukturschwachen Brandenburg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3AAC867-C56F-492E-89C2-BA787444E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432" y="1779072"/>
            <a:ext cx="5760000" cy="27566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47FAB76-9DA6-4788-B112-D0CF2CB60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30029"/>
            <a:ext cx="5760000" cy="2150226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85E955-9364-7B86-F949-65B124528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450908"/>
      </p:ext>
    </p:extLst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A21DB30-96BD-4B7C-9463-DDBE58D2E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7F493B-6831-40CC-86EB-EEF3CFDF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Talkshow oder alternativ</a:t>
            </a:r>
            <a:br>
              <a:rPr lang="de-DE" dirty="0"/>
            </a:br>
            <a:r>
              <a:rPr lang="de-DE" dirty="0"/>
              <a:t>Expertenhearing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05DDEE8C-F09C-4C2B-85BC-CE2C6418FB32}"/>
              </a:ext>
            </a:extLst>
          </p:cNvPr>
          <p:cNvSpPr/>
          <p:nvPr/>
        </p:nvSpPr>
        <p:spPr>
          <a:xfrm>
            <a:off x="983432" y="2060848"/>
            <a:ext cx="295232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Rollenkarten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7DBCF0E7-98C2-47C4-BDD3-0752A58FBA3A}"/>
              </a:ext>
            </a:extLst>
          </p:cNvPr>
          <p:cNvSpPr/>
          <p:nvPr/>
        </p:nvSpPr>
        <p:spPr>
          <a:xfrm>
            <a:off x="263352" y="2996952"/>
            <a:ext cx="4608512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Beobachtungsbogen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https://lfb-bw.taskcards.app/#/board/2951f338-0dc3-421c-a64a-05ba34a1fdf2/view?token=e2b6d2b4-39e2-4036-ae70-02f923f37ec9</a:t>
            </a:r>
            <a:endParaRPr lang="de-DE" sz="1200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F2FA056D-97A7-4205-94D9-9237C5B5EE4D}"/>
              </a:ext>
            </a:extLst>
          </p:cNvPr>
          <p:cNvSpPr/>
          <p:nvPr/>
        </p:nvSpPr>
        <p:spPr>
          <a:xfrm>
            <a:off x="983432" y="5229200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Materialdossier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C1D1332-56D4-377A-B54B-C9A3D317C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232" y="309678"/>
            <a:ext cx="6228000" cy="571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44331"/>
      </p:ext>
    </p:extLst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979E066-8F45-460C-9271-8F6D5F1B6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04B3AD-C780-A4AE-9F28-67930B17C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DE09271-41AA-8BCB-DFEC-788E871B3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9" y="558816"/>
            <a:ext cx="9540000" cy="61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09720"/>
      </p:ext>
    </p:extLst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F7F86CA-0223-8D5D-33EE-2746BE410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889CF07-6127-A1CE-521B-468CFD79E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Hinweise auf Material…z.B.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B3ABDC-EE18-7309-9872-F565E3364C60}"/>
              </a:ext>
            </a:extLst>
          </p:cNvPr>
          <p:cNvSpPr txBox="1"/>
          <p:nvPr/>
        </p:nvSpPr>
        <p:spPr>
          <a:xfrm>
            <a:off x="2752344" y="1846800"/>
            <a:ext cx="63893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https://www.deutschlandundeuropa.de/83_22/arbeitsmaerkte.pdf</a:t>
            </a:r>
            <a:endParaRPr lang="de-DE" dirty="0"/>
          </a:p>
          <a:p>
            <a:endParaRPr lang="de-DE" dirty="0"/>
          </a:p>
          <a:p>
            <a:r>
              <a:rPr lang="de-DE" dirty="0">
                <a:hlinkClick r:id="rId4"/>
              </a:rPr>
              <a:t>https://statistik.arbeitsagentur.de/DE/Statischer-Content/Statistiken/Themen-im-Fokus/Frauen-und-Maenner/generische-Publikationen/Frauen-Maenner-Arbeitsmarkt.pdf?__blob=publicationFile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6698063"/>
      </p:ext>
    </p:extLst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61449DC-476E-45CC-B880-C5DFC7494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de-DE" sz="4000" b="1"/>
              <a:t>Vielen DANK für die Aufmerksamkeit</a:t>
            </a:r>
          </a:p>
          <a:p>
            <a:pPr algn="ctr"/>
            <a:endParaRPr lang="de-DE" sz="4000" b="1"/>
          </a:p>
          <a:p>
            <a:pPr marL="109728" indent="0" algn="ctr">
              <a:buNone/>
            </a:pPr>
            <a:r>
              <a:rPr lang="de-DE" sz="4000" b="1"/>
              <a:t>Alle Materialien sind in </a:t>
            </a:r>
            <a:r>
              <a:rPr lang="de-DE" sz="4000" b="1" err="1"/>
              <a:t>Moodle</a:t>
            </a:r>
            <a:endParaRPr lang="de-DE" sz="4000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69652EA-1D11-4913-91E3-36375174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75489"/>
      </p:ext>
    </p:extLst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FB1779A-BC62-43E0-BAF7-E31DE38A5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de-DE"/>
              <a:t>Bevor Sie die Materialien zur Talkshow sichten…</a:t>
            </a:r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r>
              <a:rPr lang="de-DE"/>
              <a:t>Tauschen Sie sich darüber aus:</a:t>
            </a:r>
          </a:p>
          <a:p>
            <a:pPr marL="109728" indent="0">
              <a:buNone/>
            </a:pPr>
            <a:r>
              <a:rPr lang="de-DE"/>
              <a:t>1. </a:t>
            </a:r>
          </a:p>
          <a:p>
            <a:pPr marL="566928" indent="-457200">
              <a:buAutoNum type="alphaLcPeriod"/>
            </a:pPr>
            <a:r>
              <a:rPr lang="de-DE"/>
              <a:t>welche Rollen Sie vergeben würden</a:t>
            </a:r>
          </a:p>
          <a:p>
            <a:pPr marL="566928" indent="-457200">
              <a:buAutoNum type="alphaLcPeriod"/>
            </a:pPr>
            <a:r>
              <a:rPr lang="de-DE"/>
              <a:t>wie ein taugliches Methodenblatt aussehen sollte</a:t>
            </a:r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r>
              <a:rPr lang="de-DE"/>
              <a:t>2. Gleichen Sie Ihre Ideen mit dem Vorschlag im Material ab.</a:t>
            </a:r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9D6FB9D-A4C2-4A67-9887-37D0FD6F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Vorschlag für die Arbeitsphase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B983561F-EB32-4206-56FB-E0BF6EA7D496}"/>
              </a:ext>
            </a:extLst>
          </p:cNvPr>
          <p:cNvSpPr/>
          <p:nvPr/>
        </p:nvSpPr>
        <p:spPr>
          <a:xfrm>
            <a:off x="8760296" y="1628800"/>
            <a:ext cx="23042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Zeit : 20 Minuten</a:t>
            </a:r>
          </a:p>
        </p:txBody>
      </p:sp>
    </p:spTree>
    <p:extLst>
      <p:ext uri="{BB962C8B-B14F-4D97-AF65-F5344CB8AC3E}">
        <p14:creationId xmlns:p14="http://schemas.microsoft.com/office/powerpoint/2010/main" val="2958682713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4400"/>
              <a:t>Impuls  zur Beschäftigungspolitik</a:t>
            </a:r>
            <a:br>
              <a:rPr lang="de-DE" sz="4400"/>
            </a:br>
            <a:endParaRPr lang="de-DE" sz="420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75521" y="4077073"/>
            <a:ext cx="8892480" cy="2192209"/>
          </a:xfrm>
        </p:spPr>
        <p:txBody>
          <a:bodyPr>
            <a:normAutofit/>
          </a:bodyPr>
          <a:lstStyle/>
          <a:p>
            <a:r>
              <a:rPr lang="de-DE"/>
              <a:t>Fokus: „Frauen sind das größte Potential auf dem Arbeitsmarkt“  (Marcel Fratzscher, 19.8.2022)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www.zsl-bw.de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217CD7-B80F-41AC-80A1-96685E759953}" type="datetime1">
              <a:rPr lang="de-DE" smtClean="0"/>
              <a:t>05.10.2023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A3621FC-809B-4CB2-A66B-DA7E0DD259FE}"/>
              </a:ext>
            </a:extLst>
          </p:cNvPr>
          <p:cNvSpPr txBox="1"/>
          <p:nvPr/>
        </p:nvSpPr>
        <p:spPr>
          <a:xfrm>
            <a:off x="6165305" y="6021288"/>
            <a:ext cx="118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Die Zeit, 4.7.22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C85CF23-B4A4-4F91-9BD2-85D22E2C0BF6}"/>
              </a:ext>
            </a:extLst>
          </p:cNvPr>
          <p:cNvSpPr txBox="1"/>
          <p:nvPr/>
        </p:nvSpPr>
        <p:spPr>
          <a:xfrm>
            <a:off x="6096000" y="165866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Die Zeit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0C858FB-2A06-4FF8-A2FC-84A107B9CCA0}"/>
              </a:ext>
            </a:extLst>
          </p:cNvPr>
          <p:cNvSpPr txBox="1"/>
          <p:nvPr/>
        </p:nvSpPr>
        <p:spPr>
          <a:xfrm>
            <a:off x="2207568" y="590410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Merkur, 15.7.22</a:t>
            </a:r>
          </a:p>
        </p:txBody>
      </p:sp>
    </p:spTree>
    <p:extLst>
      <p:ext uri="{BB962C8B-B14F-4D97-AF65-F5344CB8AC3E}">
        <p14:creationId xmlns:p14="http://schemas.microsoft.com/office/powerpoint/2010/main" val="3850176356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CA97BBD-4E69-44BF-8F1D-BA7CB08CE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928" indent="-457200">
              <a:buFont typeface="+mj-lt"/>
              <a:buAutoNum type="arabicPeriod"/>
            </a:pPr>
            <a:r>
              <a:rPr lang="de-DE" dirty="0"/>
              <a:t>Begründung des Schwerpunkts im  Rahmen der Einheit</a:t>
            </a:r>
          </a:p>
          <a:p>
            <a:pPr marL="566928" indent="-457200">
              <a:buFont typeface="+mj-lt"/>
              <a:buAutoNum type="arabicPeriod"/>
            </a:pPr>
            <a:r>
              <a:rPr lang="de-DE" dirty="0"/>
              <a:t>Berücksichtigung der Basiskonzepte</a:t>
            </a:r>
          </a:p>
          <a:p>
            <a:pPr marL="566928" indent="-457200">
              <a:buFont typeface="+mj-lt"/>
              <a:buAutoNum type="arabicPeriod"/>
            </a:pPr>
            <a:r>
              <a:rPr lang="de-DE" dirty="0"/>
              <a:t>Vorgehen ( Parallelen Basisfach – Leistungsfach)</a:t>
            </a:r>
          </a:p>
          <a:p>
            <a:pPr marL="566928" indent="-457200">
              <a:buFont typeface="+mj-lt"/>
              <a:buAutoNum type="arabicPeriod"/>
            </a:pPr>
            <a:r>
              <a:rPr lang="de-DE" dirty="0"/>
              <a:t>Übersicht über die Einheit</a:t>
            </a:r>
          </a:p>
          <a:p>
            <a:pPr marL="566928" indent="-457200">
              <a:buFont typeface="+mj-lt"/>
              <a:buAutoNum type="arabicPeriod"/>
            </a:pPr>
            <a:r>
              <a:rPr lang="de-DE" dirty="0"/>
              <a:t>Exemplarische Stunden</a:t>
            </a:r>
          </a:p>
          <a:p>
            <a:pPr marL="566928" indent="-457200">
              <a:buFont typeface="+mj-lt"/>
              <a:buAutoNum type="arabicPeriod"/>
            </a:pPr>
            <a:r>
              <a:rPr lang="de-DE" dirty="0"/>
              <a:t>Vorschlag für eine Arbeitsphase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D69DC30-6038-4DC5-8F42-44448680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Inhalte </a:t>
            </a:r>
          </a:p>
        </p:txBody>
      </p:sp>
    </p:spTree>
    <p:extLst>
      <p:ext uri="{BB962C8B-B14F-4D97-AF65-F5344CB8AC3E}">
        <p14:creationId xmlns:p14="http://schemas.microsoft.com/office/powerpoint/2010/main" val="86478813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8B8E718-E820-4BF2-A39C-A488F2D1F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61AD22-737B-4238-9D5D-FF98BFB1A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Lisa Paus bei der Berliner Stadtreinigung</a:t>
            </a:r>
            <a:br>
              <a:rPr lang="de-DE"/>
            </a:br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0C18DAB2-6BBB-413F-BBAD-38E2EFA770D3}"/>
              </a:ext>
            </a:extLst>
          </p:cNvPr>
          <p:cNvSpPr/>
          <p:nvPr/>
        </p:nvSpPr>
        <p:spPr>
          <a:xfrm>
            <a:off x="335360" y="1988840"/>
            <a:ext cx="2808312" cy="3977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Begründung des Schwerpunkts  der Einheit</a:t>
            </a:r>
          </a:p>
          <a:p>
            <a:r>
              <a:rPr lang="de-DE" sz="1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https://www.bmfsfj.de/bmfsfj/aktuelles/alle-meldungen/fachkraeftesicherung-ohne-frauen-geht-es-nicht--202576</a:t>
            </a:r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dirty="0">
                <a:solidFill>
                  <a:schemeClr val="tx1"/>
                </a:solidFill>
              </a:rPr>
              <a:t> </a:t>
            </a:r>
          </a:p>
          <a:p>
            <a:endParaRPr lang="de-DE" sz="1600" dirty="0"/>
          </a:p>
          <a:p>
            <a:pPr algn="ctr"/>
            <a:endParaRPr lang="de-DE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953F553E-CA58-46B4-AE35-3F98B3CBEFFD}"/>
              </a:ext>
            </a:extLst>
          </p:cNvPr>
          <p:cNvSpPr/>
          <p:nvPr/>
        </p:nvSpPr>
        <p:spPr>
          <a:xfrm>
            <a:off x="3647090" y="1840872"/>
            <a:ext cx="3005958" cy="8680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Verlässliche</a:t>
            </a:r>
          </a:p>
          <a:p>
            <a:pPr algn="ctr"/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Kinderbetreuung 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CBB9D618-8D3E-46F4-A748-8245AF782AAE}"/>
              </a:ext>
            </a:extLst>
          </p:cNvPr>
          <p:cNvSpPr/>
          <p:nvPr/>
        </p:nvSpPr>
        <p:spPr>
          <a:xfrm>
            <a:off x="4183116" y="4782207"/>
            <a:ext cx="3100553" cy="725214"/>
          </a:xfrm>
          <a:prstGeom prst="roundRect">
            <a:avLst>
              <a:gd name="adj" fmla="val 466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Gesicherte Kinderbetreuung und Pflege durch Fachkräfte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E081753B-977C-472C-9E93-AE578A8567E4}"/>
              </a:ext>
            </a:extLst>
          </p:cNvPr>
          <p:cNvSpPr/>
          <p:nvPr/>
        </p:nvSpPr>
        <p:spPr>
          <a:xfrm>
            <a:off x="9048330" y="1988840"/>
            <a:ext cx="2376262" cy="12693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Vereinbarkeit Familie/Pflege</a:t>
            </a:r>
          </a:p>
          <a:p>
            <a:pPr algn="ctr"/>
            <a:r>
              <a:rPr lang="de-D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/Beruf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ECC8DDA-5FA5-442C-94E7-2110D18BD96A}"/>
              </a:ext>
            </a:extLst>
          </p:cNvPr>
          <p:cNvSpPr/>
          <p:nvPr/>
        </p:nvSpPr>
        <p:spPr>
          <a:xfrm>
            <a:off x="8760296" y="4869160"/>
            <a:ext cx="2736304" cy="8640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Gleichheit auf dem Arbeitsmarkt</a:t>
            </a:r>
          </a:p>
        </p:txBody>
      </p:sp>
    </p:spTree>
    <p:extLst>
      <p:ext uri="{BB962C8B-B14F-4D97-AF65-F5344CB8AC3E}">
        <p14:creationId xmlns:p14="http://schemas.microsoft.com/office/powerpoint/2010/main" val="361934823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E4274D7-C44E-BD8D-445B-C618A534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1257"/>
            <a:ext cx="10972800" cy="1066800"/>
          </a:xfrm>
        </p:spPr>
        <p:txBody>
          <a:bodyPr/>
          <a:lstStyle/>
          <a:p>
            <a:r>
              <a:rPr lang="de-DE"/>
              <a:t>2. Basiskonzepte – eine Hilfe bei der  Planung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5279596-33B2-455E-A1CD-CF1E48AC2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 marL="109728" indent="0">
              <a:buNone/>
            </a:pP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C602240-B91B-44C9-9F4A-42EFBDF54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3" r="12616" b="4851"/>
          <a:stretch/>
        </p:blipFill>
        <p:spPr>
          <a:xfrm>
            <a:off x="2963916" y="1628800"/>
            <a:ext cx="4752000" cy="5066179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CBA6A7C4-0278-497D-BADC-3B6B49234965}"/>
              </a:ext>
            </a:extLst>
          </p:cNvPr>
          <p:cNvSpPr/>
          <p:nvPr/>
        </p:nvSpPr>
        <p:spPr>
          <a:xfrm>
            <a:off x="7392144" y="1700808"/>
            <a:ext cx="28083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…für die Verortung der </a:t>
            </a:r>
            <a:r>
              <a:rPr lang="de-DE" err="1"/>
              <a:t>ibK‘s</a:t>
            </a:r>
            <a:endParaRPr lang="de-DE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FFA8FCC2-B5AD-49DE-B0BE-2F32D3C69733}"/>
              </a:ext>
            </a:extLst>
          </p:cNvPr>
          <p:cNvSpPr/>
          <p:nvPr/>
        </p:nvSpPr>
        <p:spPr>
          <a:xfrm>
            <a:off x="983432" y="1758057"/>
            <a:ext cx="2304256" cy="692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…für die Klärung der Perspektiven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7E6C9C-1B4A-314B-284E-B20D83922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3205131"/>
            <a:ext cx="3419856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38837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B348213-4530-41B9-CFB4-5B3BD6CA2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BF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F3CF13-EE2F-E5E5-B621-B6CDAB8204DD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de-DE"/>
              <a:t>LF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73A8C28-65F1-AD5F-ED29-E58CAD5E0722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de-DE"/>
              <a:t>Fokus nationale Beschäftigungspolitik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D91E1E7F-82F3-C341-DF51-04D2B5250F4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/>
              <a:t>Ergänzender Blick nach Europa</a:t>
            </a:r>
          </a:p>
          <a:p>
            <a:pPr marL="109728" indent="0">
              <a:buNone/>
            </a:pPr>
            <a:r>
              <a:rPr lang="de-DE"/>
              <a:t>zusätzlich</a:t>
            </a:r>
          </a:p>
          <a:p>
            <a:r>
              <a:rPr lang="de-DE" err="1"/>
              <a:t>Ibk</a:t>
            </a:r>
            <a:r>
              <a:rPr lang="de-DE"/>
              <a:t>  (4) Prinzip der Tarifautonomie erläutern</a:t>
            </a:r>
          </a:p>
          <a:p>
            <a:r>
              <a:rPr lang="de-DE" err="1"/>
              <a:t>Ibk</a:t>
            </a:r>
            <a:r>
              <a:rPr lang="de-DE"/>
              <a:t> (9) Maßnahmen der Beschäftigungspolitik auf nationaler </a:t>
            </a:r>
            <a:r>
              <a:rPr lang="de-DE" b="1"/>
              <a:t>oder europäischer </a:t>
            </a:r>
            <a:r>
              <a:rPr lang="de-DE"/>
              <a:t>Ebene bewerten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426581-7528-BF2A-4572-E4634574B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 Abgrenzung BF - LF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594B8E9-1C18-F9EC-8CFE-7C6181FDD240}"/>
              </a:ext>
            </a:extLst>
          </p:cNvPr>
          <p:cNvSpPr/>
          <p:nvPr/>
        </p:nvSpPr>
        <p:spPr>
          <a:xfrm>
            <a:off x="2783632" y="4797152"/>
            <a:ext cx="5904656" cy="1126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Restliche </a:t>
            </a:r>
            <a:r>
              <a:rPr lang="de-DE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ibK‘s</a:t>
            </a:r>
            <a:r>
              <a:rPr lang="de-D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identisch</a:t>
            </a:r>
          </a:p>
        </p:txBody>
      </p:sp>
    </p:spTree>
    <p:extLst>
      <p:ext uri="{BB962C8B-B14F-4D97-AF65-F5344CB8AC3E}">
        <p14:creationId xmlns:p14="http://schemas.microsoft.com/office/powerpoint/2010/main" val="3649412191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540ABD0-FB2E-4B4B-B5C0-8BD931711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CC25AA-093A-451C-826B-3E02957F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3. Die Einheit im Überblick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7344064-532B-462E-8C9F-171B748C4B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85" r="4225" b="16050"/>
          <a:stretch/>
        </p:blipFill>
        <p:spPr>
          <a:xfrm>
            <a:off x="593509" y="1822714"/>
            <a:ext cx="9000000" cy="8076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B217819-04E8-45B3-940F-56C46A2CDA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00" t="13250" r="38100" b="34250"/>
          <a:stretch/>
        </p:blipFill>
        <p:spPr>
          <a:xfrm>
            <a:off x="5951984" y="2693624"/>
            <a:ext cx="4824536" cy="36004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A9374F8-7A81-4AFB-B90B-505C4AA8D642}"/>
              </a:ext>
            </a:extLst>
          </p:cNvPr>
          <p:cNvSpPr txBox="1"/>
          <p:nvPr/>
        </p:nvSpPr>
        <p:spPr>
          <a:xfrm>
            <a:off x="1127448" y="3284984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TVP bildet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/>
              <a:t>veranschlagte Stundenzahl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/>
              <a:t>Geschulte </a:t>
            </a:r>
            <a:r>
              <a:rPr lang="de-DE" err="1"/>
              <a:t>pbK‘s</a:t>
            </a:r>
            <a:endParaRPr lang="de-DE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/>
              <a:t>Basiskonzepte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err="1"/>
              <a:t>ibK‘s</a:t>
            </a:r>
            <a:endParaRPr lang="de-DE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/>
              <a:t>dazugehöriges Material</a:t>
            </a:r>
          </a:p>
          <a:p>
            <a:r>
              <a:rPr lang="de-DE"/>
              <a:t>ab</a:t>
            </a:r>
          </a:p>
          <a:p>
            <a:endParaRPr lang="de-DE"/>
          </a:p>
          <a:p>
            <a:r>
              <a:rPr lang="de-DE"/>
              <a:t>Zusätzlich </a:t>
            </a:r>
          </a:p>
          <a:p>
            <a:r>
              <a:rPr lang="de-DE"/>
              <a:t>Beispielaufgaben für Abschluss und Klausurvorschlag</a:t>
            </a:r>
          </a:p>
        </p:txBody>
      </p:sp>
    </p:spTree>
    <p:extLst>
      <p:ext uri="{BB962C8B-B14F-4D97-AF65-F5344CB8AC3E}">
        <p14:creationId xmlns:p14="http://schemas.microsoft.com/office/powerpoint/2010/main" val="52939334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85E7403-B735-4DBA-AD84-6C56C655D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Präkonzept </a:t>
            </a:r>
            <a:r>
              <a:rPr lang="de-DE" dirty="0"/>
              <a:t>– Rückgriff auf WBS  - v.a. Arbeitnehmer</a:t>
            </a:r>
            <a:r>
              <a:rPr lang="de-DE"/>
              <a:t>/Wirtschaftsbürger</a:t>
            </a:r>
            <a:endParaRPr lang="de-DE" dirty="0"/>
          </a:p>
          <a:p>
            <a:r>
              <a:rPr lang="de-DE" dirty="0"/>
              <a:t>Wie sieht es aus auf dem </a:t>
            </a:r>
            <a:r>
              <a:rPr lang="de-DE" b="1" dirty="0"/>
              <a:t>Arbeitsmarkt? Eine Bestandsaufnahme </a:t>
            </a:r>
          </a:p>
          <a:p>
            <a:r>
              <a:rPr lang="de-DE" b="1" dirty="0"/>
              <a:t>Arbeitslosigkeit konjunkturell und strukturell </a:t>
            </a:r>
            <a:r>
              <a:rPr lang="de-DE" dirty="0"/>
              <a:t>– Fallbeispiel Tesla Grünheide/Brandenburg</a:t>
            </a:r>
          </a:p>
          <a:p>
            <a:r>
              <a:rPr lang="de-DE" b="1" dirty="0"/>
              <a:t>Angebot und Nachfrage auf dem Arbeitsmarkt </a:t>
            </a:r>
            <a:r>
              <a:rPr lang="de-DE" dirty="0"/>
              <a:t>– Care Berufe – Fachkräftemangel als unlösbares Problem?</a:t>
            </a:r>
          </a:p>
          <a:p>
            <a:r>
              <a:rPr lang="de-DE" b="1" dirty="0"/>
              <a:t>Maßnahmen zur Regulierung des Arbeitsmarkts </a:t>
            </a:r>
            <a:r>
              <a:rPr lang="de-DE" dirty="0"/>
              <a:t>– </a:t>
            </a:r>
            <a:r>
              <a:rPr lang="de-DE" b="1" dirty="0"/>
              <a:t>Mindestlohn</a:t>
            </a:r>
            <a:r>
              <a:rPr lang="de-DE" dirty="0"/>
              <a:t> eine Erfolgsgeschichte?</a:t>
            </a:r>
          </a:p>
          <a:p>
            <a:r>
              <a:rPr lang="de-DE" b="1" dirty="0"/>
              <a:t>Maßnahmen der Beschäftigungspolitik </a:t>
            </a:r>
            <a:r>
              <a:rPr lang="de-DE" dirty="0"/>
              <a:t>– Fallbeispiel </a:t>
            </a:r>
            <a:r>
              <a:rPr lang="de-DE" b="1" dirty="0"/>
              <a:t>Entgelttransparenzgesetz</a:t>
            </a:r>
            <a:r>
              <a:rPr lang="de-DE" dirty="0"/>
              <a:t> – mehr als ein Papiertiger?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79BD190-0488-4FEE-B0C2-9BC1F409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Einheit im Überblick - Inhalte</a:t>
            </a:r>
          </a:p>
        </p:txBody>
      </p:sp>
    </p:spTree>
    <p:extLst>
      <p:ext uri="{BB962C8B-B14F-4D97-AF65-F5344CB8AC3E}">
        <p14:creationId xmlns:p14="http://schemas.microsoft.com/office/powerpoint/2010/main" val="222798145"/>
      </p:ext>
    </p:ext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B1247F0-9A7E-4A2D-BF60-E7DA02190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/>
              <a:t>Folgen des globalisierten Arbeitsmarktes für Deutschland</a:t>
            </a:r>
            <a:r>
              <a:rPr lang="de-DE" dirty="0"/>
              <a:t>– Globalisierung – unumkehrbare Entwicklungen?</a:t>
            </a:r>
          </a:p>
          <a:p>
            <a:pPr marL="109728" indent="0">
              <a:buNone/>
            </a:pPr>
            <a:r>
              <a:rPr lang="de-DE" dirty="0"/>
              <a:t>______________</a:t>
            </a:r>
          </a:p>
          <a:p>
            <a:pPr marL="109728" indent="0">
              <a:buNone/>
            </a:pPr>
            <a:r>
              <a:rPr lang="de-DE" dirty="0"/>
              <a:t> Als Zusammenfassung – </a:t>
            </a:r>
            <a:r>
              <a:rPr lang="de-DE" b="1" dirty="0"/>
              <a:t>Talkshow: Können und wollen Frauen den Fachkräftemangel lösen?</a:t>
            </a:r>
          </a:p>
          <a:p>
            <a:pPr marL="109728" indent="0">
              <a:buNone/>
            </a:pPr>
            <a:r>
              <a:rPr lang="de-DE" b="1" dirty="0"/>
              <a:t>_____________________</a:t>
            </a:r>
            <a:r>
              <a:rPr lang="de-DE" dirty="0"/>
              <a:t>_</a:t>
            </a:r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r>
              <a:rPr lang="de-DE" b="1" dirty="0"/>
              <a:t>Zur Übung/ zur Prüfungsvorbereitung:</a:t>
            </a:r>
            <a:r>
              <a:rPr lang="de-DE" dirty="0"/>
              <a:t> Strategieaufgabe für das Leistungsfach oder Beispielaufgabe zur mündlichen Prüfung</a:t>
            </a:r>
          </a:p>
          <a:p>
            <a:pPr marL="109728" indent="0">
              <a:buNone/>
            </a:pPr>
            <a:r>
              <a:rPr lang="de-DE" dirty="0"/>
              <a:t>_______________</a:t>
            </a:r>
          </a:p>
          <a:p>
            <a:pPr marL="109728" indent="0">
              <a:buNone/>
            </a:pPr>
            <a:r>
              <a:rPr lang="de-DE" b="1" dirty="0"/>
              <a:t>Klausurvorschlag </a:t>
            </a:r>
            <a:r>
              <a:rPr lang="de-DE" dirty="0"/>
              <a:t>90 Minuten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12D7F14-BD34-4052-AB93-469D5CAF0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Einheit im Überblick – Inhalte II</a:t>
            </a:r>
          </a:p>
        </p:txBody>
      </p:sp>
    </p:spTree>
    <p:extLst>
      <p:ext uri="{BB962C8B-B14F-4D97-AF65-F5344CB8AC3E}">
        <p14:creationId xmlns:p14="http://schemas.microsoft.com/office/powerpoint/2010/main" val="1923066291"/>
      </p:ext>
    </p:extLst>
  </p:cSld>
  <p:clrMapOvr>
    <a:masterClrMapping/>
  </p:clrMapOvr>
  <p:transition>
    <p:pull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Formatvorlage_rot Logo Bildung</Template>
  <TotalTime>0</TotalTime>
  <Words>981</Words>
  <Application>Microsoft Office PowerPoint</Application>
  <PresentationFormat>Breitbild</PresentationFormat>
  <Paragraphs>180</Paragraphs>
  <Slides>19</Slides>
  <Notes>13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Georgia</vt:lpstr>
      <vt:lpstr>Wingdings</vt:lpstr>
      <vt:lpstr>Formatvorlage_KM-Rot ZSL-Logo</vt:lpstr>
      <vt:lpstr>Konzeptionsgruppe Gemeinschaftskunde 2022/2023</vt:lpstr>
      <vt:lpstr>Impuls  zur Beschäftigungspolitik </vt:lpstr>
      <vt:lpstr>Inhalte </vt:lpstr>
      <vt:lpstr>Lisa Paus bei der Berliner Stadtreinigung </vt:lpstr>
      <vt:lpstr>2. Basiskonzepte – eine Hilfe bei der  Planung</vt:lpstr>
      <vt:lpstr>2. Abgrenzung BF - LF</vt:lpstr>
      <vt:lpstr>3. Die Einheit im Überblick</vt:lpstr>
      <vt:lpstr>Die Einheit im Überblick - Inhalte</vt:lpstr>
      <vt:lpstr>Die Einheit im Überblick – Inhalte II</vt:lpstr>
      <vt:lpstr> Zusätzliche ibK‘s im Leistungsfach: </vt:lpstr>
      <vt:lpstr>Exemplarische Stunden</vt:lpstr>
      <vt:lpstr>Stunden1/2 – Vorwissen rekapitulieren/ Fragen entwickeln</vt:lpstr>
      <vt:lpstr>Stunde 5 und 6: Fachkräftemangel aktuell – Beispiel für den Petrikschen Dreischritt</vt:lpstr>
      <vt:lpstr>Stunden 7/8 – ggf. 9 und 10 Fallbeispiel Tesla  im strukturschwachen Brandenburg</vt:lpstr>
      <vt:lpstr>Talkshow oder alternativ Expertenhearing</vt:lpstr>
      <vt:lpstr>PowerPoint-Präsentation</vt:lpstr>
      <vt:lpstr>Hinweise auf Material…z.B.</vt:lpstr>
      <vt:lpstr>PowerPoint-Präsentation</vt:lpstr>
      <vt:lpstr>Vorschlag für die Arbeitsphase</vt:lpstr>
    </vt:vector>
  </TitlesOfParts>
  <Company>IZLBW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ZSL</dc:title>
  <dc:creator>Schock, Kai (KM);du Prel, Florence (LS)</dc:creator>
  <cp:lastModifiedBy>Carolin Amos</cp:lastModifiedBy>
  <cp:revision>3</cp:revision>
  <cp:lastPrinted>2022-12-05T16:55:43Z</cp:lastPrinted>
  <dcterms:created xsi:type="dcterms:W3CDTF">2014-03-18T09:41:04Z</dcterms:created>
  <dcterms:modified xsi:type="dcterms:W3CDTF">2023-10-05T15:33:30Z</dcterms:modified>
</cp:coreProperties>
</file>