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3BAAF-92FD-415D-8CBE-9710D4EF551F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30551-7CAB-4FCE-A365-8FF335135CE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367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149C2-8806-425C-9BE8-6B9A3AEA1BD4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391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EE7-4EE9-46A2-9FD3-68FE56E66D78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BA95-C9AA-4A1B-9C7B-5ACD85AED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065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EE7-4EE9-46A2-9FD3-68FE56E66D78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BA95-C9AA-4A1B-9C7B-5ACD85AED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1204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EE7-4EE9-46A2-9FD3-68FE56E66D78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BA95-C9AA-4A1B-9C7B-5ACD85AED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9954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EE7-4EE9-46A2-9FD3-68FE56E66D78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BA95-C9AA-4A1B-9C7B-5ACD85AED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1381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EE7-4EE9-46A2-9FD3-68FE56E66D78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BA95-C9AA-4A1B-9C7B-5ACD85AED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5881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EE7-4EE9-46A2-9FD3-68FE56E66D78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BA95-C9AA-4A1B-9C7B-5ACD85AED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6907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EE7-4EE9-46A2-9FD3-68FE56E66D78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BA95-C9AA-4A1B-9C7B-5ACD85AED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4313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EE7-4EE9-46A2-9FD3-68FE56E66D78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BA95-C9AA-4A1B-9C7B-5ACD85AED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6057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EE7-4EE9-46A2-9FD3-68FE56E66D78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BA95-C9AA-4A1B-9C7B-5ACD85AED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88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EE7-4EE9-46A2-9FD3-68FE56E66D78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BA95-C9AA-4A1B-9C7B-5ACD85AED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4599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EE7-4EE9-46A2-9FD3-68FE56E66D78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BA95-C9AA-4A1B-9C7B-5ACD85AED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2521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A7EE7-4EE9-46A2-9FD3-68FE56E66D78}" type="datetimeFigureOut">
              <a:rPr lang="de-DE" smtClean="0"/>
              <a:t>15.06.2017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7BA95-C9AA-4A1B-9C7B-5ACD85AED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326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955964"/>
            <a:ext cx="8632707" cy="379651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br>
              <a:rPr lang="de-DE" sz="3200" b="1" dirty="0">
                <a:cs typeface="Calibri"/>
              </a:rPr>
            </a:br>
            <a:r>
              <a:rPr lang="de-DE" sz="3200" dirty="0">
                <a:latin typeface="+mn-lt"/>
                <a:cs typeface="Calibri"/>
              </a:rPr>
              <a:t>Implementierung des neuen Faches </a:t>
            </a:r>
            <a:br>
              <a:rPr lang="de-DE" sz="3200" dirty="0">
                <a:latin typeface="+mn-lt"/>
                <a:cs typeface="Calibri"/>
              </a:rPr>
            </a:br>
            <a:r>
              <a:rPr lang="de-DE" sz="3200" dirty="0">
                <a:latin typeface="+mn-lt"/>
                <a:cs typeface="Calibri"/>
              </a:rPr>
              <a:t>Wirtschaft/Berufs- und Studienorientierung</a:t>
            </a:r>
            <a:br>
              <a:rPr lang="de-DE" sz="3200" dirty="0">
                <a:latin typeface="+mn-lt"/>
                <a:cs typeface="Calibri"/>
              </a:rPr>
            </a:br>
            <a:br>
              <a:rPr lang="de-DE" sz="3200" b="1" dirty="0">
                <a:cs typeface="Calibri"/>
              </a:rPr>
            </a:br>
            <a:br>
              <a:rPr lang="de-DE" sz="1000" b="1" dirty="0">
                <a:cs typeface="Calibri"/>
              </a:rPr>
            </a:br>
            <a:br>
              <a:rPr lang="de-DE" sz="1000" b="1" dirty="0">
                <a:cs typeface="Calibri"/>
              </a:rPr>
            </a:br>
            <a:r>
              <a:rPr lang="de-DE" sz="5300" b="1" dirty="0">
                <a:latin typeface="+mn-lt"/>
                <a:cs typeface="Calibri"/>
              </a:rPr>
              <a:t>Modelle zur Umsetzung der Kontingentstundentafel </a:t>
            </a:r>
            <a:br>
              <a:rPr lang="de-DE" sz="3200" b="1" dirty="0">
                <a:cs typeface="Calibri"/>
              </a:rPr>
            </a:br>
            <a:endParaRPr lang="de-DE" sz="3200" b="1" dirty="0">
              <a:solidFill>
                <a:srgbClr val="00206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661248"/>
            <a:ext cx="9144000" cy="936104"/>
          </a:xfrm>
        </p:spPr>
        <p:txBody>
          <a:bodyPr/>
          <a:lstStyle/>
          <a:p>
            <a:br>
              <a:rPr lang="de-DE" sz="1600" dirty="0"/>
            </a:br>
            <a:br>
              <a:rPr lang="de-DE" sz="1600" dirty="0"/>
            </a:br>
            <a:r>
              <a:rPr lang="de-DE" sz="1600" dirty="0"/>
              <a:t>ZPG Wirtschaft - Bad Wildbad 30.11.-2.12.2015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650182" y="83127"/>
            <a:ext cx="2400300" cy="7897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7344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957300"/>
            <a:ext cx="8676000" cy="2309717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218209" y="1007918"/>
            <a:ext cx="871797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/>
              <a:t>Rahmenbedingung: Stundenkontingent für das Gymnasium</a:t>
            </a:r>
          </a:p>
        </p:txBody>
      </p:sp>
      <p:sp>
        <p:nvSpPr>
          <p:cNvPr id="5" name="Inhaltsplatzhalter 5"/>
          <p:cNvSpPr txBox="1">
            <a:spLocks/>
          </p:cNvSpPr>
          <p:nvPr/>
        </p:nvSpPr>
        <p:spPr>
          <a:xfrm>
            <a:off x="251520" y="1689359"/>
            <a:ext cx="8663880" cy="120126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de-DE" sz="2000" b="1" dirty="0">
                <a:solidFill>
                  <a:srgbClr val="000000"/>
                </a:solidFill>
              </a:rPr>
              <a:t>Auflösung des Fächerverbundes GWG </a:t>
            </a:r>
            <a:br>
              <a:rPr lang="de-DE" sz="2000" b="1" dirty="0">
                <a:solidFill>
                  <a:srgbClr val="000000"/>
                </a:solidFill>
              </a:rPr>
            </a:br>
            <a:r>
              <a:rPr lang="de-DE" sz="2000" dirty="0">
                <a:solidFill>
                  <a:srgbClr val="000000"/>
                </a:solidFill>
              </a:rPr>
              <a:t>in die Einzelfächer Gemeinschaftskunde, Geographie und </a:t>
            </a:r>
            <a:br>
              <a:rPr lang="de-DE" sz="2000" dirty="0">
                <a:solidFill>
                  <a:srgbClr val="000000"/>
                </a:solidFill>
              </a:rPr>
            </a:br>
            <a:r>
              <a:rPr lang="de-DE" sz="2000" b="1" dirty="0">
                <a:solidFill>
                  <a:srgbClr val="000000"/>
                </a:solidFill>
              </a:rPr>
              <a:t>Wirtschaft / Berufs- und Studienorientierung </a:t>
            </a:r>
            <a:endParaRPr lang="de-DE" sz="2000" dirty="0">
              <a:solidFill>
                <a:srgbClr val="00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de-DE" sz="2000" dirty="0">
                <a:solidFill>
                  <a:srgbClr val="000000"/>
                </a:solidFill>
              </a:rPr>
              <a:t>	</a:t>
            </a:r>
          </a:p>
          <a:p>
            <a:endParaRPr lang="de-DE" sz="20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7010400" y="6572171"/>
            <a:ext cx="1925783" cy="365125"/>
          </a:xfrm>
        </p:spPr>
        <p:txBody>
          <a:bodyPr/>
          <a:lstStyle/>
          <a:p>
            <a:pPr algn="r"/>
            <a:fld id="{BEB29400-8452-408F-AF93-017B9E94E775}" type="slidenum">
              <a:rPr lang="de-DE" smtClean="0"/>
              <a:pPr algn="r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1251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8002" y="966355"/>
            <a:ext cx="8663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Individuelle Förderung am Gymnasium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58002" y="964483"/>
            <a:ext cx="8805517" cy="50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768318" y="150528"/>
            <a:ext cx="2375682" cy="64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49406" y="1882833"/>
            <a:ext cx="8281555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de-DE" sz="2400" dirty="0"/>
              <a:t>Verteilung des Fachunterrichts in der Kontingentstundentafel: </a:t>
            </a:r>
            <a:br>
              <a:rPr lang="de-DE" sz="2400" dirty="0"/>
            </a:br>
            <a:r>
              <a:rPr lang="de-DE" sz="2400" dirty="0"/>
              <a:t>In welcher Klassenstufe wird Gemeinschaftskunde zweistündig unterrichtet?</a:t>
            </a:r>
            <a:br>
              <a:rPr lang="de-DE" sz="2400" dirty="0"/>
            </a:br>
            <a:endParaRPr lang="de-DE" sz="2400" dirty="0"/>
          </a:p>
          <a:p>
            <a:pPr marL="342900" lvl="0" indent="-342900">
              <a:buFont typeface="+mj-lt"/>
              <a:buAutoNum type="arabicPeriod"/>
            </a:pPr>
            <a:r>
              <a:rPr lang="de-DE" sz="2400" dirty="0"/>
              <a:t>Können die jeweils einstündig ausgewiesenen Fächer halbjährig und damit zweistündig unterrichtet werden? </a:t>
            </a:r>
            <a:br>
              <a:rPr lang="de-DE" sz="2400" dirty="0"/>
            </a:br>
            <a:endParaRPr lang="de-DE" sz="2400" dirty="0"/>
          </a:p>
          <a:p>
            <a:pPr marL="342900" indent="-342900">
              <a:buFont typeface="+mj-lt"/>
              <a:buAutoNum type="arabicPeriod"/>
            </a:pPr>
            <a:r>
              <a:rPr lang="de-DE" sz="2400" dirty="0"/>
              <a:t>In Absprache mit der Schulleitung und Fachschaften: Welche Fachlehrkräfte sollen zukünftig das neue Fach unterrichten?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197428" y="1002042"/>
            <a:ext cx="8785512" cy="6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/>
              <a:t>Vorentscheidungen, die schulisch zu treffen sind:</a:t>
            </a:r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1953119" cy="365125"/>
          </a:xfrm>
        </p:spPr>
        <p:txBody>
          <a:bodyPr/>
          <a:lstStyle/>
          <a:p>
            <a:pPr algn="r"/>
            <a:fld id="{BEB29400-8452-408F-AF93-017B9E94E775}" type="slidenum">
              <a:rPr lang="de-DE" smtClean="0"/>
              <a:pPr algn="r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966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8208" y="1007918"/>
            <a:ext cx="870758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Beispiel: Verteilung Kontingentstunden ab Schuljahr 2016/2017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t="32972" b="44722"/>
          <a:stretch/>
        </p:blipFill>
        <p:spPr>
          <a:xfrm>
            <a:off x="251520" y="2590689"/>
            <a:ext cx="8712000" cy="220341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b="91717"/>
          <a:stretch/>
        </p:blipFill>
        <p:spPr>
          <a:xfrm>
            <a:off x="251520" y="1772461"/>
            <a:ext cx="8712000" cy="81822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/>
          <a:srcRect t="95403"/>
          <a:stretch/>
        </p:blipFill>
        <p:spPr>
          <a:xfrm>
            <a:off x="251520" y="4794104"/>
            <a:ext cx="8712000" cy="454143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1953120" cy="365125"/>
          </a:xfrm>
        </p:spPr>
        <p:txBody>
          <a:bodyPr/>
          <a:lstStyle/>
          <a:p>
            <a:pPr algn="r"/>
            <a:fld id="{BEB29400-8452-408F-AF93-017B9E94E775}" type="slidenum">
              <a:rPr lang="de-DE" smtClean="0"/>
              <a:pPr algn="r"/>
              <a:t>4</a:t>
            </a:fld>
            <a:endParaRPr lang="de-DE" dirty="0"/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E371733B-2DD1-4256-A2BE-EB4DF2135431}"/>
              </a:ext>
            </a:extLst>
          </p:cNvPr>
          <p:cNvSpPr/>
          <p:nvPr/>
        </p:nvSpPr>
        <p:spPr>
          <a:xfrm>
            <a:off x="5269832" y="3850105"/>
            <a:ext cx="2237873" cy="842211"/>
          </a:xfrm>
          <a:prstGeom prst="roundRect">
            <a:avLst/>
          </a:prstGeom>
          <a:solidFill>
            <a:srgbClr val="FFFF66">
              <a:alpha val="5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6117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8002" y="966355"/>
            <a:ext cx="8663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Individuelle Förderung am Gymnasium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58002" y="964483"/>
            <a:ext cx="8805517" cy="50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768318" y="150528"/>
            <a:ext cx="2375682" cy="64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78007" y="759696"/>
            <a:ext cx="8785512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3000" b="1" dirty="0"/>
              <a:t>Stundenplanmodelle zur Implementierung  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58002" y="1706650"/>
            <a:ext cx="8663880" cy="434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Überlegungen, die in die Modellierung einflossen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spcAft>
                <a:spcPts val="0"/>
              </a:spcAft>
              <a:buSzPts val="1100"/>
              <a:buFont typeface="Wingdings" panose="05000000000000000000" pitchFamily="2" charset="2"/>
              <a:buChar char="Ø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Option: zweistündiger Unterricht in den jeweils einstündig ausgewiesenen Fächern durch Halbjahres-Lösung</a:t>
            </a:r>
            <a:b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100"/>
              <a:buFont typeface="Wingdings" panose="05000000000000000000" pitchFamily="2" charset="2"/>
              <a:buChar char="Ø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 möglich: Wahrung fachlicher Kontinuitäten durch „Scharnier-Lösungen“ im Halbjahres-Modell</a:t>
            </a:r>
            <a:b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100"/>
              <a:buFont typeface="Wingdings" panose="05000000000000000000" pitchFamily="2" charset="2"/>
              <a:buChar char="Ø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 möglich: Alle drei Fächer sollten im Stundenplan 10 auftauchen, möglichst im ersten Halbjahr (Kurswahl)</a:t>
            </a:r>
            <a:b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100"/>
              <a:buFont typeface="Wingdings" panose="05000000000000000000" pitchFamily="2" charset="2"/>
              <a:buChar char="Ø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 möglich: Lehrkräfte unterrichten in den einzelnen Klassen-stufen in Personalunion immer zwei der drei Fächer (Geographie-Fachkräfte in Klasse 8)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1953119" cy="365125"/>
          </a:xfrm>
        </p:spPr>
        <p:txBody>
          <a:bodyPr/>
          <a:lstStyle/>
          <a:p>
            <a:pPr algn="r"/>
            <a:fld id="{BEB29400-8452-408F-AF93-017B9E94E775}" type="slidenum">
              <a:rPr lang="de-DE" smtClean="0"/>
              <a:pPr algn="r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71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8002" y="966355"/>
            <a:ext cx="8663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Individuelle Förderung am Gymnasium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58002" y="964483"/>
            <a:ext cx="8805517" cy="50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768318" y="150528"/>
            <a:ext cx="2375682" cy="64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97428" y="1002042"/>
            <a:ext cx="8785512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/>
              <a:t>Stundenplanmodelle zur Implementierung  </a:t>
            </a:r>
            <a:endParaRPr lang="de-DE" dirty="0"/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/>
          </p:nvPr>
        </p:nvGraphicFramePr>
        <p:xfrm>
          <a:off x="197429" y="1671997"/>
          <a:ext cx="8766089" cy="1956755"/>
        </p:xfrm>
        <a:graphic>
          <a:graphicData uri="http://schemas.openxmlformats.org/drawingml/2006/table">
            <a:tbl>
              <a:tblPr firstRow="1" firstCol="1" bandRow="1"/>
              <a:tblGrid>
                <a:gridCol w="3631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3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Vorschlag A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Geographie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Wirtschaft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de-DE" sz="2400" dirty="0">
                          <a:solidFill>
                            <a:srgbClr val="FFFF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Gemeinschaftskunde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>
            <p:extLst/>
          </p:nvPr>
        </p:nvGraphicFramePr>
        <p:xfrm>
          <a:off x="197428" y="3889536"/>
          <a:ext cx="8766090" cy="1956755"/>
        </p:xfrm>
        <a:graphic>
          <a:graphicData uri="http://schemas.openxmlformats.org/drawingml/2006/table">
            <a:tbl>
              <a:tblPr firstRow="1" firstCol="1" bandRow="1"/>
              <a:tblGrid>
                <a:gridCol w="363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3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Vorschlag B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Geographie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Wirtschaft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Gemeinschaftskunde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Foliennummernplatzhalter 19"/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1953118" cy="365125"/>
          </a:xfrm>
        </p:spPr>
        <p:txBody>
          <a:bodyPr/>
          <a:lstStyle/>
          <a:p>
            <a:pPr algn="r"/>
            <a:fld id="{BEB29400-8452-408F-AF93-017B9E94E775}" type="slidenum">
              <a:rPr lang="de-DE" smtClean="0"/>
              <a:pPr algn="r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787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8002" y="966355"/>
            <a:ext cx="8663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Individuelle Förderung am Gymnasium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58002" y="964483"/>
            <a:ext cx="8805517" cy="50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768318" y="150528"/>
            <a:ext cx="2375682" cy="64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97428" y="1002042"/>
            <a:ext cx="8785512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/>
              <a:t>Stundenplanmodelle zur Implementierung  </a:t>
            </a:r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197425" y="1771677"/>
          <a:ext cx="8766093" cy="1956755"/>
        </p:xfrm>
        <a:graphic>
          <a:graphicData uri="http://schemas.openxmlformats.org/drawingml/2006/table">
            <a:tbl>
              <a:tblPr firstRow="1" firstCol="1" bandRow="1"/>
              <a:tblGrid>
                <a:gridCol w="3631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3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Vorschlag C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Geographie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Wirtschaft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Gemeinschaftskunde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/>
          </p:nvPr>
        </p:nvGraphicFramePr>
        <p:xfrm>
          <a:off x="197429" y="3857389"/>
          <a:ext cx="8766089" cy="1956755"/>
        </p:xfrm>
        <a:graphic>
          <a:graphicData uri="http://schemas.openxmlformats.org/drawingml/2006/table">
            <a:tbl>
              <a:tblPr firstRow="1" firstCol="1" bandRow="1"/>
              <a:tblGrid>
                <a:gridCol w="3631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3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5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Vorschlag D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2.HJ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Geographie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Wirtschaft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de-DE" sz="2400" dirty="0">
                          <a:solidFill>
                            <a:srgbClr val="FFFF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Gemeinschaftskunde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Foliennummernplatzhalter 14"/>
          <p:cNvSpPr>
            <a:spLocks noGrp="1"/>
          </p:cNvSpPr>
          <p:nvPr>
            <p:ph type="sldNum" sz="quarter" idx="11"/>
          </p:nvPr>
        </p:nvSpPr>
        <p:spPr>
          <a:xfrm>
            <a:off x="7010400" y="6502733"/>
            <a:ext cx="1972540" cy="365125"/>
          </a:xfrm>
        </p:spPr>
        <p:txBody>
          <a:bodyPr/>
          <a:lstStyle/>
          <a:p>
            <a:pPr algn="r"/>
            <a:fld id="{BEB29400-8452-408F-AF93-017B9E94E775}" type="slidenum">
              <a:rPr lang="de-DE" smtClean="0"/>
              <a:pPr algn="r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80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8002" y="966355"/>
            <a:ext cx="8663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Individuelle Förderung am Gymnasium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58002" y="964483"/>
            <a:ext cx="8805517" cy="50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768318" y="150528"/>
            <a:ext cx="2375682" cy="64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63682" y="1817556"/>
            <a:ext cx="8458200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de-DE" sz="2400" dirty="0"/>
              <a:t>4. In welcher Klassenstufe wird das Betriebs-/Sozialpraktikum </a:t>
            </a:r>
            <a:br>
              <a:rPr lang="de-DE" sz="2400" dirty="0"/>
            </a:br>
            <a:r>
              <a:rPr lang="de-DE" sz="2400" dirty="0"/>
              <a:t>    durchgeführt?</a:t>
            </a:r>
            <a:br>
              <a:rPr lang="de-DE" sz="2400" dirty="0"/>
            </a:br>
            <a:endParaRPr lang="de-DE" sz="2400" dirty="0"/>
          </a:p>
          <a:p>
            <a:pPr lvl="0"/>
            <a:r>
              <a:rPr lang="de-DE" sz="2400" dirty="0"/>
              <a:t>5. Bleiben bisher zur Verfügung gestellten Ressourcen für die </a:t>
            </a:r>
            <a:br>
              <a:rPr lang="de-DE" sz="2400" dirty="0"/>
            </a:br>
            <a:r>
              <a:rPr lang="de-DE" sz="2400" dirty="0"/>
              <a:t>    Berufs- und Studienorientierung erhalten?</a:t>
            </a:r>
            <a:br>
              <a:rPr lang="de-DE" sz="2400" dirty="0"/>
            </a:br>
            <a:endParaRPr lang="de-DE" sz="2400" dirty="0"/>
          </a:p>
          <a:p>
            <a:pPr lvl="0"/>
            <a:r>
              <a:rPr lang="de-DE" sz="2400" dirty="0"/>
              <a:t>6. Welche Aufgaben hat der schulische BOGY-Verantwortliche bei </a:t>
            </a:r>
            <a:br>
              <a:rPr lang="de-DE" sz="2400" dirty="0"/>
            </a:br>
            <a:r>
              <a:rPr lang="de-DE" sz="2400" dirty="0"/>
              <a:t>     der Berufs-und Studienorientierung bezogen auf das Fach WBS? </a:t>
            </a:r>
            <a:br>
              <a:rPr lang="de-DE" sz="2400" dirty="0"/>
            </a:br>
            <a:endParaRPr lang="de-DE" sz="2400" dirty="0"/>
          </a:p>
          <a:p>
            <a:r>
              <a:rPr lang="de-DE" sz="2400" dirty="0"/>
              <a:t>7. Findet der Praktikumsbericht Eingang in die Notenfindung im </a:t>
            </a:r>
            <a:br>
              <a:rPr lang="de-DE" sz="2400" dirty="0"/>
            </a:br>
            <a:r>
              <a:rPr lang="de-DE" sz="2400" dirty="0"/>
              <a:t>    Fach WBS?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97428" y="1002042"/>
            <a:ext cx="8785512" cy="6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/>
              <a:t>Vorentscheidungen, die schulisch zu treffen sind:</a:t>
            </a:r>
          </a:p>
          <a:p>
            <a:endParaRPr lang="de-DE" sz="30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7010400" y="6567931"/>
            <a:ext cx="1953119" cy="365125"/>
          </a:xfrm>
        </p:spPr>
        <p:txBody>
          <a:bodyPr/>
          <a:lstStyle/>
          <a:p>
            <a:pPr algn="r"/>
            <a:fld id="{BEB29400-8452-408F-AF93-017B9E94E775}" type="slidenum">
              <a:rPr lang="de-DE" smtClean="0"/>
              <a:pPr algn="r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5096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8002" y="966355"/>
            <a:ext cx="8663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Individuelle Förderung am Gymnasium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58002" y="964483"/>
            <a:ext cx="8805517" cy="50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768318" y="150528"/>
            <a:ext cx="2375682" cy="64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67590" y="1817556"/>
            <a:ext cx="8354291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de-DE" sz="2400" dirty="0"/>
              <a:t>8. Wie kann eine bestehende Zusammenarbeit mit außer-</a:t>
            </a:r>
            <a:br>
              <a:rPr lang="de-DE" sz="2400" dirty="0"/>
            </a:br>
            <a:r>
              <a:rPr lang="de-DE" sz="2400" dirty="0"/>
              <a:t>     schulischen Partnern (Bildungspartnerschaften) für das </a:t>
            </a:r>
            <a:br>
              <a:rPr lang="de-DE" sz="2400" dirty="0"/>
            </a:br>
            <a:r>
              <a:rPr lang="de-DE" sz="2400" dirty="0"/>
              <a:t>     neue Fach nutzbar gemacht werden?</a:t>
            </a:r>
            <a:br>
              <a:rPr lang="de-DE" sz="2400" dirty="0"/>
            </a:br>
            <a:endParaRPr lang="de-DE" sz="2400" dirty="0"/>
          </a:p>
          <a:p>
            <a:r>
              <a:rPr lang="de-DE" sz="2400" dirty="0"/>
              <a:t>9. Welches Gremium entscheidet zukünftig über fachliche Fragen </a:t>
            </a:r>
            <a:br>
              <a:rPr lang="de-DE" sz="2400" dirty="0"/>
            </a:br>
            <a:r>
              <a:rPr lang="de-DE" sz="2400" dirty="0"/>
              <a:t>     im Fach WBS?</a:t>
            </a:r>
            <a:br>
              <a:rPr lang="de-DE" sz="2400" dirty="0"/>
            </a:br>
            <a:r>
              <a:rPr lang="de-DE" sz="2400" dirty="0"/>
              <a:t>     </a:t>
            </a:r>
            <a:r>
              <a:rPr lang="de-DE" sz="2400" dirty="0">
                <a:latin typeface="Calibri" panose="020F0502020204030204" pitchFamily="34" charset="0"/>
              </a:rPr>
              <a:t>→ </a:t>
            </a:r>
            <a:r>
              <a:rPr lang="de-DE" sz="2400" dirty="0"/>
              <a:t>Fachschaft Gemeinschaftskunde? </a:t>
            </a:r>
            <a:br>
              <a:rPr lang="de-DE" sz="2400" dirty="0"/>
            </a:br>
            <a:r>
              <a:rPr lang="de-DE" sz="2400" dirty="0"/>
              <a:t>     </a:t>
            </a:r>
            <a:r>
              <a:rPr lang="de-DE" sz="2400" dirty="0">
                <a:latin typeface="Calibri" panose="020F0502020204030204" pitchFamily="34" charset="0"/>
              </a:rPr>
              <a:t>→ </a:t>
            </a:r>
            <a:r>
              <a:rPr lang="de-DE" sz="2400" dirty="0"/>
              <a:t>Fachschaft GWG? </a:t>
            </a:r>
            <a:br>
              <a:rPr lang="de-DE" sz="2400" dirty="0"/>
            </a:br>
            <a:r>
              <a:rPr lang="de-DE" sz="2400" dirty="0"/>
              <a:t>     </a:t>
            </a:r>
            <a:r>
              <a:rPr lang="de-DE" sz="2400" dirty="0">
                <a:latin typeface="Calibri" panose="020F0502020204030204" pitchFamily="34" charset="0"/>
              </a:rPr>
              <a:t>→ </a:t>
            </a:r>
            <a:r>
              <a:rPr lang="de-DE" sz="2400" dirty="0"/>
              <a:t>Neue Fachschaft WBS?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197428" y="1002042"/>
            <a:ext cx="8785512" cy="6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/>
              <a:t>Vorentscheidungen, die schulisch zu treffen sind:</a:t>
            </a:r>
          </a:p>
          <a:p>
            <a:endParaRPr lang="de-DE" sz="30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1953119" cy="365125"/>
          </a:xfrm>
        </p:spPr>
        <p:txBody>
          <a:bodyPr/>
          <a:lstStyle/>
          <a:p>
            <a:pPr algn="r"/>
            <a:fld id="{BEB29400-8452-408F-AF93-017B9E94E775}" type="slidenum">
              <a:rPr lang="de-DE" smtClean="0"/>
              <a:pPr algn="r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622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293</Words>
  <Application>Microsoft Office PowerPoint</Application>
  <PresentationFormat>Bildschirmpräsentation (4:3)</PresentationFormat>
  <Paragraphs>165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</vt:lpstr>
      <vt:lpstr> Implementierung des neuen Faches  Wirtschaft/Berufs- und Studienorientierung    Modelle zur Umsetzung der Kontingentstundentafel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Implementierung des neuen Faches  Wirtschaft/Berufs- und Studienorientierung    Modelle zur Umsetzung der Kontingentstundentafel  </dc:title>
  <dc:creator>Hans Gaffal</dc:creator>
  <cp:lastModifiedBy>Hans Gaffal</cp:lastModifiedBy>
  <cp:revision>2</cp:revision>
  <dcterms:created xsi:type="dcterms:W3CDTF">2017-06-15T15:40:11Z</dcterms:created>
  <dcterms:modified xsi:type="dcterms:W3CDTF">2017-06-15T15:56:01Z</dcterms:modified>
</cp:coreProperties>
</file>