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z" initials="M" lastIdx="1" clrIdx="0">
    <p:extLst>
      <p:ext uri="{19B8F6BF-5375-455C-9EA6-DF929625EA0E}">
        <p15:presenceInfo xmlns:p15="http://schemas.microsoft.com/office/powerpoint/2012/main" userId="S::Lehrer02@hebel-intern.de::7a13e94b-911a-4277-a65e-728acf3060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1F0C7F"/>
    <a:srgbClr val="0000FF"/>
    <a:srgbClr val="0066FF"/>
    <a:srgbClr val="777777"/>
    <a:srgbClr val="4D4D4D"/>
    <a:srgbClr val="FF66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3316" autoAdjust="0"/>
  </p:normalViewPr>
  <p:slideViewPr>
    <p:cSldViewPr snapToGrid="0">
      <p:cViewPr varScale="1">
        <p:scale>
          <a:sx n="103" d="100"/>
          <a:sy n="103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AFF987-EB14-4911-B6A6-CE92082F9D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24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34" y="643844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 cap="sm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402872" y="2066311"/>
            <a:ext cx="8229600" cy="4121579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42913" y="2155825"/>
            <a:ext cx="8269174" cy="4135444"/>
          </a:xfrm>
          <a:prstGeom prst="rect">
            <a:avLst/>
          </a:prstGeom>
        </p:spPr>
        <p:txBody>
          <a:bodyPr vert="horz"/>
          <a:lstStyle>
            <a:lvl1pPr>
              <a:defRPr sz="31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914306" indent="-457200">
              <a:buFont typeface="Wingdings" charset="2"/>
              <a:buChar char="Ø"/>
              <a:defRPr baseline="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00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954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 i="0" cap="sm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73075" y="2066925"/>
            <a:ext cx="3882969" cy="4091430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695667" y="2066925"/>
            <a:ext cx="3972122" cy="4120966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190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0"/>
          <p:cNvGrpSpPr/>
          <p:nvPr userDrawn="1"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58" name="Grafik 57" descr="Rahmen Astronomie unten.png"/>
            <p:cNvPicPr>
              <a:picLocks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53" name="Grafik 52" descr="Rahmen Astronomie oben.png"/>
            <p:cNvPicPr>
              <a:picLocks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55" name="Textfeld 54"/>
            <p:cNvSpPr txBox="1"/>
            <p:nvPr userDrawn="1"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D. Bednarski</a:t>
              </a:r>
            </a:p>
          </p:txBody>
        </p:sp>
        <p:sp>
          <p:nvSpPr>
            <p:cNvPr id="56" name="Rechteck 55"/>
            <p:cNvSpPr/>
            <p:nvPr userDrawn="1"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57" name="Grafik 56"/>
            <p:cNvPicPr>
              <a:picLocks noChangeAspect="1"/>
            </p:cNvPicPr>
            <p:nvPr userDrawn="1"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Titel 1"/>
            <p:cNvSpPr txBox="1">
              <a:spLocks/>
            </p:cNvSpPr>
            <p:nvPr userDrawn="1"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Unser</a:t>
              </a:r>
              <a:r>
                <a:rPr lang="de-DE" sz="2200" b="1" cap="small" baseline="0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Sonnensystem</a:t>
              </a:r>
              <a:endParaRPr lang="de-DE" sz="2200" b="1" cap="small" dirty="0">
                <a:solidFill>
                  <a:srgbClr val="FFFFFF"/>
                </a:solidFill>
                <a:latin typeface="Arial" pitchFamily="34" charset="0"/>
                <a:ea typeface="MS Gothic" pitchFamily="2"/>
                <a:cs typeface="Arial" pitchFamily="34" charset="0"/>
              </a:endParaRPr>
            </a:p>
          </p:txBody>
        </p:sp>
      </p:grpSp>
      <p:sp>
        <p:nvSpPr>
          <p:cNvPr id="47" name="Titel 1"/>
          <p:cNvSpPr txBox="1">
            <a:spLocks/>
          </p:cNvSpPr>
          <p:nvPr userDrawn="1"/>
        </p:nvSpPr>
        <p:spPr>
          <a:xfrm>
            <a:off x="3796393" y="0"/>
            <a:ext cx="5347607" cy="404580"/>
          </a:xfrm>
          <a:prstGeom prst="rect">
            <a:avLst/>
          </a:prstGeom>
        </p:spPr>
        <p:txBody>
          <a:bodyPr lIns="82936" tIns="41469" rIns="82936" bIns="41469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210" hangingPunct="0">
              <a:defRPr/>
            </a:pPr>
            <a:r>
              <a: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rPr>
              <a:t>Koordinatensysteme</a:t>
            </a: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 bwMode="auto">
          <a:xfrm flipH="1">
            <a:off x="6099085" y="90000"/>
            <a:ext cx="200164" cy="276654"/>
            <a:chOff x="2594" y="1944"/>
            <a:chExt cx="4024" cy="4274"/>
          </a:xfrm>
          <a:solidFill>
            <a:schemeClr val="bg1"/>
          </a:solidFill>
        </p:grpSpPr>
        <p:sp>
          <p:nvSpPr>
            <p:cNvPr id="49" name="Oval 4"/>
            <p:cNvSpPr>
              <a:spLocks noChangeAspect="1" noChangeArrowheads="1"/>
            </p:cNvSpPr>
            <p:nvPr userDrawn="1"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0" name="AutoShape 5"/>
            <p:cNvSpPr>
              <a:spLocks noChangeAspect="1" noChangeArrowheads="1"/>
            </p:cNvSpPr>
            <p:nvPr userDrawn="1"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1" name="Rectangle 6"/>
            <p:cNvSpPr>
              <a:spLocks noChangeAspect="1" noChangeArrowheads="1"/>
            </p:cNvSpPr>
            <p:nvPr userDrawn="1"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" name="AutoShape 7"/>
            <p:cNvSpPr>
              <a:spLocks noChangeAspect="1" noChangeArrowheads="1"/>
            </p:cNvSpPr>
            <p:nvPr userDrawn="1"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4" name="AutoShape 8"/>
            <p:cNvSpPr>
              <a:spLocks noChangeAspect="1" noChangeArrowheads="1"/>
            </p:cNvSpPr>
            <p:nvPr userDrawn="1"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 userDrawn="1"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  <a:grpFill/>
          </p:grpSpPr>
          <p:sp>
            <p:nvSpPr>
              <p:cNvPr id="67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AutoShape 11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utoShape 12"/>
              <p:cNvSpPr>
                <a:spLocks noChangeAspect="1" noChangeArrowheads="1"/>
              </p:cNvSpPr>
              <p:nvPr userDrawn="1"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utoShape 13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utoShape 14"/>
              <p:cNvSpPr>
                <a:spLocks noChangeAspect="1" noChangeArrowheads="1"/>
              </p:cNvSpPr>
              <p:nvPr userDrawn="1"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utoShape 16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AutoShape 18"/>
              <p:cNvSpPr>
                <a:spLocks noChangeAspect="1" noChangeArrowheads="1"/>
              </p:cNvSpPr>
              <p:nvPr userDrawn="1"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19"/>
              <p:cNvSpPr>
                <a:spLocks noChangeAspect="1" noChangeArrowheads="1"/>
              </p:cNvSpPr>
              <p:nvPr userDrawn="1"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Rectangle 20"/>
              <p:cNvSpPr>
                <a:spLocks noChangeAspect="1" noChangeArrowheads="1"/>
              </p:cNvSpPr>
              <p:nvPr userDrawn="1"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Rectangle 21"/>
              <p:cNvSpPr>
                <a:spLocks noChangeAspect="1" noChangeArrowheads="1"/>
              </p:cNvSpPr>
              <p:nvPr userDrawn="1"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Rectangle 22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Rectangle 23"/>
              <p:cNvSpPr>
                <a:spLocks noChangeAspect="1" noChangeArrowheads="1"/>
              </p:cNvSpPr>
              <p:nvPr userDrawn="1"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" name="Rectangle 24"/>
            <p:cNvSpPr>
              <a:spLocks noChangeAspect="1" noChangeArrowheads="1"/>
            </p:cNvSpPr>
            <p:nvPr userDrawn="1"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2" name="Rectangle 25"/>
            <p:cNvSpPr>
              <a:spLocks noChangeAspect="1" noChangeArrowheads="1"/>
            </p:cNvSpPr>
            <p:nvPr userDrawn="1"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3" name="AutoShape 26"/>
            <p:cNvSpPr>
              <a:spLocks noChangeAspect="1" noChangeArrowheads="1"/>
            </p:cNvSpPr>
            <p:nvPr userDrawn="1"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4" name="Oval 27"/>
            <p:cNvSpPr>
              <a:spLocks noChangeAspect="1" noChangeArrowheads="1"/>
            </p:cNvSpPr>
            <p:nvPr userDrawn="1"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5" name="AutoShape 28"/>
            <p:cNvSpPr>
              <a:spLocks noChangeAspect="1" noChangeArrowheads="1"/>
            </p:cNvSpPr>
            <p:nvPr userDrawn="1"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6" name="Rectangle 29"/>
            <p:cNvSpPr>
              <a:spLocks noChangeAspect="1" noChangeArrowheads="1"/>
            </p:cNvSpPr>
            <p:nvPr userDrawn="1"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1" r:id="rId3"/>
    <p:sldLayoutId id="214748368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Gruppieren 10"/>
          <p:cNvGrpSpPr/>
          <p:nvPr/>
        </p:nvGrpSpPr>
        <p:grpSpPr>
          <a:xfrm>
            <a:off x="0" y="0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36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D. Bednarski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3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rgbClr val="FFFFFF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3.1.2 Unser Sonnensystem</a:t>
              </a: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 bwMode="auto">
          <a:xfrm flipH="1">
            <a:off x="6873875" y="3810000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5" y="804863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8" y="4213225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8" y="1085850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5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19238221">
            <a:off x="2768600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8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0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algn="ctr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1381125" y="5109083"/>
            <a:ext cx="638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cap="small" dirty="0">
                <a:solidFill>
                  <a:srgbClr val="000000"/>
                </a:solidFill>
              </a:rPr>
              <a:t>Astronomische Koordinatensysteme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45689-4C31-9C46-95A8-4AE5405D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Koordinaten auf der Erde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97DD1-7EAC-0349-B64E-4AFC3AFE74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Kugelkoordinaten</a:t>
            </a:r>
          </a:p>
          <a:p>
            <a:r>
              <a:rPr lang="de-DE" dirty="0"/>
              <a:t>Längen- und Breitenkreise</a:t>
            </a:r>
          </a:p>
          <a:p>
            <a:r>
              <a:rPr lang="de-DE" dirty="0"/>
              <a:t>0°: Äquator und Greenwich </a:t>
            </a:r>
          </a:p>
          <a:p>
            <a:r>
              <a:rPr lang="de-DE" dirty="0"/>
              <a:t>Zählung Richtung Osten und Norden positiv</a:t>
            </a:r>
          </a:p>
          <a:p>
            <a:r>
              <a:rPr lang="de-DE" dirty="0"/>
              <a:t>Mannheim: 8,5° Ost, 49,5° Nord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8177850-5E63-B344-A562-C7BBEB9D81E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2065810"/>
            <a:ext cx="3971925" cy="3049651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45B74BA-10FC-DA4F-BD67-57DAEEC239B1}"/>
              </a:ext>
            </a:extLst>
          </p:cNvPr>
          <p:cNvSpPr txBox="1"/>
          <p:nvPr/>
        </p:nvSpPr>
        <p:spPr>
          <a:xfrm>
            <a:off x="6991643" y="4112640"/>
            <a:ext cx="16792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Geografische Koordinaten von Mannheim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0D847F-A7A2-664F-8514-59C8363ACC3A}"/>
              </a:ext>
            </a:extLst>
          </p:cNvPr>
          <p:cNvSpPr txBox="1"/>
          <p:nvPr/>
        </p:nvSpPr>
        <p:spPr>
          <a:xfrm>
            <a:off x="4699000" y="5152198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1D78F-4F59-F241-95E6-5E88EFC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Projektion des irdischen Systems an den Himmel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C38352-C00B-BE42-89EA-E93AB3F66B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5" y="2066924"/>
            <a:ext cx="3882969" cy="4319807"/>
          </a:xfrm>
        </p:spPr>
        <p:txBody>
          <a:bodyPr/>
          <a:lstStyle/>
          <a:p>
            <a:r>
              <a:rPr lang="de-DE" dirty="0"/>
              <a:t>Pole der Erde → Himmelspole</a:t>
            </a:r>
          </a:p>
          <a:p>
            <a:r>
              <a:rPr lang="de-DE" dirty="0"/>
              <a:t>Ortsmeridian → Himmelsmeridian</a:t>
            </a:r>
          </a:p>
          <a:p>
            <a:r>
              <a:rPr lang="de-DE" dirty="0"/>
              <a:t>Erdäquator → Himmelsäquator</a:t>
            </a:r>
          </a:p>
          <a:p>
            <a:r>
              <a:rPr lang="de-DE" dirty="0"/>
              <a:t>Längen- und Breitenkreise auf der Erde → Längen- und Breitenkreise am Himmel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3913A62-5255-B341-B62F-D853274895E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31" y="2066925"/>
            <a:ext cx="3573194" cy="354460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7F7A302-A5DE-684B-B438-B7A85421BEDE}"/>
              </a:ext>
            </a:extLst>
          </p:cNvPr>
          <p:cNvSpPr txBox="1"/>
          <p:nvPr/>
        </p:nvSpPr>
        <p:spPr>
          <a:xfrm>
            <a:off x="5097731" y="5592286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1F355-99F1-8441-AC4D-248A78EA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Das azimutale Koordinatensystem (Horizontsystem)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553314-365A-7349-A5F4-8DD2D9CD14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5" y="2066924"/>
            <a:ext cx="3882969" cy="4191535"/>
          </a:xfrm>
        </p:spPr>
        <p:txBody>
          <a:bodyPr/>
          <a:lstStyle/>
          <a:p>
            <a:r>
              <a:rPr lang="de-DE" sz="2200" dirty="0" err="1"/>
              <a:t>Azimutwinkel</a:t>
            </a:r>
            <a:r>
              <a:rPr lang="de-DE" sz="2200" dirty="0"/>
              <a:t> A: gemessen vom Südpunkt entlang des Horizonts von 0° bis 360°</a:t>
            </a:r>
          </a:p>
          <a:p>
            <a:r>
              <a:rPr lang="de-DE" sz="2200" dirty="0"/>
              <a:t>Höhe h: gemessen auf einem Längenkreis vom Horizont (0°) zum Zenit (90°) bzw. Nadir (-90°)</a:t>
            </a:r>
          </a:p>
          <a:p>
            <a:r>
              <a:rPr lang="de-DE" sz="2200" dirty="0"/>
              <a:t>Nachteil: fest mit der Erde verbundenes System </a:t>
            </a:r>
            <a:r>
              <a:rPr lang="de-DE" sz="2000" dirty="0"/>
              <a:t>→ </a:t>
            </a:r>
            <a:r>
              <a:rPr lang="de-DE" sz="2200" dirty="0"/>
              <a:t>Koordinaten der Gestirne ändern sich räumlich und zeitlich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A6EF70C-AD19-C34E-ADBB-1E73ED66CEC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066925"/>
            <a:ext cx="3556000" cy="3771900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6A61E9-1A20-6446-8E6F-58EBC0A1A1CA}"/>
              </a:ext>
            </a:extLst>
          </p:cNvPr>
          <p:cNvSpPr txBox="1"/>
          <p:nvPr/>
        </p:nvSpPr>
        <p:spPr>
          <a:xfrm>
            <a:off x="5114925" y="5838825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9D0CF-5B83-5A4C-A1A1-412422FD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Das feste Äquatorsystem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EA89D-0E31-0947-8989-74D0CE5F9B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051830"/>
            <a:ext cx="4114800" cy="4091430"/>
          </a:xfrm>
        </p:spPr>
        <p:txBody>
          <a:bodyPr/>
          <a:lstStyle/>
          <a:p>
            <a:r>
              <a:rPr lang="de-DE" sz="2200" dirty="0" err="1">
                <a:solidFill>
                  <a:schemeClr val="bg1"/>
                </a:solidFill>
              </a:rPr>
              <a:t>Azimutwinkel</a:t>
            </a:r>
            <a:r>
              <a:rPr lang="de-DE" sz="2200" dirty="0"/>
              <a:t> →</a:t>
            </a:r>
            <a:r>
              <a:rPr lang="de-DE" sz="2200" dirty="0">
                <a:solidFill>
                  <a:schemeClr val="bg1"/>
                </a:solidFill>
              </a:rPr>
              <a:t> Stundenwinkel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Stunden, Minuten und Sekunden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Zählung beginnt am Ortsmeridian bei 0h, im Uhrzeigersinn positiv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sz="2200" dirty="0">
                <a:solidFill>
                  <a:schemeClr val="bg1"/>
                </a:solidFill>
              </a:rPr>
              <a:t>Höhe </a:t>
            </a:r>
            <a:r>
              <a:rPr lang="de-DE" sz="2200" dirty="0"/>
              <a:t>→ </a:t>
            </a:r>
            <a:r>
              <a:rPr lang="de-DE" sz="2200" dirty="0">
                <a:solidFill>
                  <a:schemeClr val="bg1"/>
                </a:solidFill>
              </a:rPr>
              <a:t>Deklination 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Zählung von 0° (Himmelsäquator) bis +90° (</a:t>
            </a:r>
            <a:r>
              <a:rPr lang="de-DE" sz="2000" dirty="0" err="1">
                <a:solidFill>
                  <a:schemeClr val="bg1"/>
                </a:solidFill>
              </a:rPr>
              <a:t>nördl</a:t>
            </a:r>
            <a:r>
              <a:rPr lang="de-DE" sz="2000" dirty="0">
                <a:solidFill>
                  <a:schemeClr val="bg1"/>
                </a:solidFill>
              </a:rPr>
              <a:t>. Himmelspol) bzw. -90° (südl. Himmelspol)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1EE2E29-31F0-D741-8BE2-1378787495D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98" y="2066925"/>
            <a:ext cx="3943286" cy="3306934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9F94E1-676B-BE4A-A1C7-89DCBB4CC0EE}"/>
              </a:ext>
            </a:extLst>
          </p:cNvPr>
          <p:cNvSpPr txBox="1"/>
          <p:nvPr/>
        </p:nvSpPr>
        <p:spPr>
          <a:xfrm>
            <a:off x="4816598" y="5459094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BEC3C1-4A5B-9648-AFCC-63B4F4ACA7C9}"/>
              </a:ext>
            </a:extLst>
          </p:cNvPr>
          <p:cNvSpPr txBox="1"/>
          <p:nvPr/>
        </p:nvSpPr>
        <p:spPr>
          <a:xfrm>
            <a:off x="8018081" y="4487593"/>
            <a:ext cx="741803" cy="422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7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74F5B-D929-BD44-970A-6005CFC2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Das rotierende Äquatorsystem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8EDACB-32B7-EF41-8D64-6AFD6707E8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200" dirty="0"/>
              <a:t>Stundenwinkel → Rektaszension α 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Nullpunkt: Frühlingspunkt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Winkelabstand in Stunden, Minuten und Sekunden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</a:rPr>
              <a:t>Zählung im Gegenuhrzeigersinn</a:t>
            </a:r>
          </a:p>
          <a:p>
            <a:r>
              <a:rPr lang="de-DE" sz="2200" dirty="0"/>
              <a:t>Deklination </a:t>
            </a:r>
            <a:r>
              <a:rPr lang="de-DE" sz="2200" dirty="0" err="1"/>
              <a:t>δ</a:t>
            </a:r>
            <a:r>
              <a:rPr lang="de-DE" sz="2200" dirty="0"/>
              <a:t> </a:t>
            </a:r>
          </a:p>
          <a:p>
            <a:r>
              <a:rPr lang="de-DE" sz="2200" dirty="0"/>
              <a:t>Winkel räumlich und zeitlich konstant</a:t>
            </a:r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91D04D4-5137-5C40-9B81-56944E5804E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98" y="2066925"/>
            <a:ext cx="3971925" cy="333095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687931A-0B71-8445-B49E-F680743C913A}"/>
              </a:ext>
            </a:extLst>
          </p:cNvPr>
          <p:cNvSpPr txBox="1"/>
          <p:nvPr/>
        </p:nvSpPr>
        <p:spPr>
          <a:xfrm>
            <a:off x="4816598" y="5459094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B0A887-294A-0647-B03B-020F36646723}"/>
              </a:ext>
            </a:extLst>
          </p:cNvPr>
          <p:cNvSpPr txBox="1"/>
          <p:nvPr/>
        </p:nvSpPr>
        <p:spPr>
          <a:xfrm>
            <a:off x="7849772" y="4726745"/>
            <a:ext cx="938751" cy="4783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7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4CD23-5AA6-3243-B3D7-93439630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Präzession </a:t>
            </a:r>
            <a:r>
              <a:rPr lang="de-DE" dirty="0"/>
              <a:t>des Frühlingspunktes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D7C469E-0EEB-C642-9D4B-DD220B4744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2066925"/>
            <a:ext cx="3497581" cy="3795670"/>
          </a:xfr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5C2301E-27EF-2A41-8287-665BAFE47E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1" y="2066925"/>
            <a:ext cx="3996979" cy="3048536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6C5600B-0BE6-5F4A-B855-617C4CF48534}"/>
              </a:ext>
            </a:extLst>
          </p:cNvPr>
          <p:cNvSpPr txBox="1"/>
          <p:nvPr/>
        </p:nvSpPr>
        <p:spPr>
          <a:xfrm>
            <a:off x="4689821" y="5162847"/>
            <a:ext cx="397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Grafiken: </a:t>
            </a:r>
            <a:r>
              <a:rPr lang="de-DE" sz="1200" dirty="0" err="1">
                <a:solidFill>
                  <a:schemeClr val="bg1"/>
                </a:solidFill>
              </a:rPr>
              <a:t>D.Bednarski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Bildschirmpräsentation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StarSymbol</vt:lpstr>
      <vt:lpstr>Tahoma</vt:lpstr>
      <vt:lpstr>Wingdings</vt:lpstr>
      <vt:lpstr>9_Standarddesign</vt:lpstr>
      <vt:lpstr>PowerPoint-Präsentation</vt:lpstr>
      <vt:lpstr>Koordinaten auf der Erde</vt:lpstr>
      <vt:lpstr>Projektion des irdischen Systems an den Himmel</vt:lpstr>
      <vt:lpstr>Das azimutale Koordinatensystem (Horizontsystem)</vt:lpstr>
      <vt:lpstr>Das feste Äquatorsystem</vt:lpstr>
      <vt:lpstr>Das rotierende Äquatorsystem</vt:lpstr>
      <vt:lpstr>Präzession des Frühlingspunktes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Keplergesetze</dc:title>
  <dc:creator>Sven Hanssen</dc:creator>
  <cp:lastModifiedBy>Sven Hanssen</cp:lastModifiedBy>
  <cp:revision>192</cp:revision>
  <cp:lastPrinted>2020-09-26T20:50:04Z</cp:lastPrinted>
  <dcterms:created xsi:type="dcterms:W3CDTF">2006-03-28T19:47:41Z</dcterms:created>
  <dcterms:modified xsi:type="dcterms:W3CDTF">2020-09-26T20:50:44Z</dcterms:modified>
</cp:coreProperties>
</file>