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7"/>
  </p:notesMasterIdLst>
  <p:sldIdLst>
    <p:sldId id="463" r:id="rId2"/>
    <p:sldId id="467" r:id="rId3"/>
    <p:sldId id="468" r:id="rId4"/>
    <p:sldId id="469" r:id="rId5"/>
    <p:sldId id="470" r:id="rId6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5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05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45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61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1111"/>
    <a:srgbClr val="FF3300"/>
    <a:srgbClr val="A50021"/>
    <a:srgbClr val="993300"/>
    <a:srgbClr val="FF0000"/>
    <a:srgbClr val="FF9933"/>
    <a:srgbClr val="FFCC00"/>
    <a:srgbClr val="CC0000"/>
    <a:srgbClr val="FFF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6" autoAdjust="0"/>
    <p:restoredTop sz="92619" autoAdjust="0"/>
  </p:normalViewPr>
  <p:slideViewPr>
    <p:cSldViewPr snapToGrid="0">
      <p:cViewPr varScale="1">
        <p:scale>
          <a:sx n="106" d="100"/>
          <a:sy n="106" d="100"/>
        </p:scale>
        <p:origin x="18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2EE00-E047-4F06-88AA-997791578707}" type="datetimeFigureOut">
              <a:rPr lang="de-DE" smtClean="0"/>
              <a:pPr/>
              <a:t>29.09.2021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BF5F-C8E6-4F48-B4F6-539FF6173E7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07BD8-F3AF-48B8-A7C4-DB3553FC27EC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71AF6E-282C-49BC-8050-302B2B8945CD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FD8B5C-C241-4413-A85E-0CF08C6E8113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41"/>
            <a:ext cx="8229600" cy="5851525"/>
          </a:xfrm>
          <a:prstGeom prst="rect">
            <a:avLst/>
          </a:prstGeom>
        </p:spPr>
        <p:txBody>
          <a:bodyPr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C6AA5F-DDD2-46FD-BE67-FADDD7F3B0F4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410" tIns="45706" rIns="91410" bIns="45706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10" tIns="45706" rIns="91410" bIns="45706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BE9B3F-B558-4940-AE3D-81B131373F84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36" tIns="41469" rIns="82936" bIns="41469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36" tIns="41469" rIns="82936" bIns="41469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2936" tIns="41469" rIns="82936" bIns="41469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5FE357D7-B9A9-4238-8189-C3CAFAFFC689}" type="slidenum">
              <a:rPr lang="de-DE" smtClean="0">
                <a:solidFill>
                  <a:srgbClr val="000000"/>
                </a:solidFill>
                <a:latin typeface="Arial"/>
              </a:rPr>
              <a:pPr/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82927" tIns="41464" rIns="82927" bIns="41464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9A7DD8-5831-4507-B9CF-4E5270B7BD02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82927" tIns="41464" rIns="82927" bIns="41464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D4E5DB-4F2A-4BE2-A377-118AE9CC5E52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6DD8A-9C2B-4C14-8ED5-8EBDE3CE74C8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82927" tIns="41464" rIns="82927" bIns="41464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BDEFE6-13E9-47FD-8FD1-7297F181BB9A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82927" tIns="41464" rIns="82927" bIns="41464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E8CB4B-1BFD-408D-9CC0-CB34BE8D6666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3A041A-C1A6-437C-9197-74CCDCD3A688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82927" tIns="41464" rIns="82927" bIns="41464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  <a:prstGeom prst="rect">
            <a:avLst/>
          </a:prstGeom>
        </p:spPr>
        <p:txBody>
          <a:bodyPr lIns="82927" tIns="41464" rIns="82927" bIns="4146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3380C-02E4-4F5E-955D-564CAE7D3023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82927" tIns="41464" rIns="82927" bIns="41464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82927" tIns="41464" rIns="82927" bIns="41464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82927" tIns="41464" rIns="82927" bIns="41464"/>
          <a:lstStyle>
            <a:lvl1pPr algn="l" defTabSz="82928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8417-8CBF-4E90-B936-2C91406CDAD0}" type="slidenum">
              <a:rPr lang="de-DE" smtClean="0">
                <a:solidFill>
                  <a:srgbClr val="000000"/>
                </a:solidFill>
                <a:latin typeface="Arial"/>
              </a:rPr>
              <a:pPr>
                <a:defRPr/>
              </a:pPr>
              <a:t>‹Nr.›</a:t>
            </a:fld>
            <a:endParaRPr lang="de-DE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36"/>
          <p:cNvGrpSpPr/>
          <p:nvPr userDrawn="1"/>
        </p:nvGrpSpPr>
        <p:grpSpPr>
          <a:xfrm>
            <a:off x="0" y="1"/>
            <a:ext cx="9144000" cy="6871954"/>
            <a:chOff x="0" y="0"/>
            <a:chExt cx="9144000" cy="6871954"/>
          </a:xfrm>
        </p:grpSpPr>
        <p:grpSp>
          <p:nvGrpSpPr>
            <p:cNvPr id="61" name="Gruppieren 60"/>
            <p:cNvGrpSpPr/>
            <p:nvPr userDrawn="1"/>
          </p:nvGrpSpPr>
          <p:grpSpPr>
            <a:xfrm>
              <a:off x="0" y="0"/>
              <a:ext cx="9144000" cy="6871954"/>
              <a:chOff x="0" y="0"/>
              <a:chExt cx="9144000" cy="6871954"/>
            </a:xfrm>
          </p:grpSpPr>
          <p:pic>
            <p:nvPicPr>
              <p:cNvPr id="58" name="Grafik 57" descr="Rahmen Astronomie unten.png"/>
              <p:cNvPicPr>
                <a:picLocks/>
              </p:cNvPicPr>
              <p:nvPr userDrawn="1"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0" y="6555600"/>
                <a:ext cx="9144000" cy="302400"/>
              </a:xfrm>
              <a:prstGeom prst="rect">
                <a:avLst/>
              </a:prstGeom>
            </p:spPr>
          </p:pic>
          <p:pic>
            <p:nvPicPr>
              <p:cNvPr id="53" name="Grafik 52" descr="Rahmen Astronomie oben.png"/>
              <p:cNvPicPr>
                <a:picLocks/>
              </p:cNvPicPr>
              <p:nvPr userDrawn="1"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0" y="0"/>
                <a:ext cx="9144000" cy="403200"/>
              </a:xfrm>
              <a:prstGeom prst="rect">
                <a:avLst/>
              </a:prstGeom>
            </p:spPr>
          </p:pic>
          <p:sp>
            <p:nvSpPr>
              <p:cNvPr id="55" name="Textfeld 54"/>
              <p:cNvSpPr txBox="1"/>
              <p:nvPr userDrawn="1"/>
            </p:nvSpPr>
            <p:spPr>
              <a:xfrm>
                <a:off x="864365" y="6550871"/>
                <a:ext cx="3501109" cy="321083"/>
              </a:xfrm>
              <a:prstGeom prst="rect">
                <a:avLst/>
              </a:prstGeom>
              <a:noFill/>
            </p:spPr>
            <p:txBody>
              <a:bodyPr wrap="square" lIns="82936" tIns="41469" rIns="82936" bIns="41469" rtlCol="0">
                <a:spAutoFit/>
              </a:bodyPr>
              <a:lstStyle/>
              <a:p>
                <a:pPr algn="l" defTabSz="8292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500" kern="0" dirty="0">
                    <a:solidFill>
                      <a:srgbClr val="FFFFFF"/>
                    </a:solidFill>
                    <a:latin typeface="Arial"/>
                  </a:rPr>
                  <a:t>E. Malz</a:t>
                </a:r>
              </a:p>
            </p:txBody>
          </p:sp>
          <p:sp>
            <p:nvSpPr>
              <p:cNvPr id="56" name="Rechteck 55"/>
              <p:cNvSpPr/>
              <p:nvPr userDrawn="1"/>
            </p:nvSpPr>
            <p:spPr>
              <a:xfrm>
                <a:off x="7515497" y="6580699"/>
                <a:ext cx="1604352" cy="243385"/>
              </a:xfrm>
              <a:prstGeom prst="rect">
                <a:avLst/>
              </a:prstGeom>
              <a:noFill/>
              <a:ln w="0">
                <a:solidFill>
                  <a:srgbClr val="CCCCFF"/>
                </a:solidFill>
                <a:prstDash val="solid"/>
              </a:ln>
            </p:spPr>
            <p:txBody>
              <a:bodyPr vert="horz" wrap="none" lIns="81631" tIns="40816" rIns="81631" bIns="40816" anchor="ctr" anchorCtr="1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defTabSz="829280" fontAlgn="auto" hangingPunct="0">
                  <a:spcBef>
                    <a:spcPts val="0"/>
                  </a:spcBef>
                  <a:spcAft>
                    <a:spcPts val="0"/>
                  </a:spcAft>
                  <a:buFont typeface="StarSymbol"/>
                  <a:buNone/>
                </a:pPr>
                <a:r>
                  <a:rPr lang="de-DE" sz="1300" dirty="0">
                    <a:solidFill>
                      <a:srgbClr val="FFFFFF"/>
                    </a:solidFill>
                    <a:latin typeface="Arial" pitchFamily="18"/>
                    <a:ea typeface="MS Gothic" pitchFamily="2"/>
                    <a:cs typeface="Tahoma" pitchFamily="2"/>
                  </a:rPr>
                  <a:t>ZPG </a:t>
                </a:r>
                <a:r>
                  <a:rPr lang="de-DE" sz="1300" dirty="0">
                    <a:solidFill>
                      <a:srgbClr val="CCCCFF"/>
                    </a:solidFill>
                    <a:latin typeface="Arial" pitchFamily="18"/>
                    <a:ea typeface="MS Gothic" pitchFamily="2"/>
                    <a:cs typeface="Tahoma" pitchFamily="2"/>
                  </a:rPr>
                  <a:t>Astronomie</a:t>
                </a:r>
              </a:p>
            </p:txBody>
          </p:sp>
          <p:pic>
            <p:nvPicPr>
              <p:cNvPr id="57" name="Grafik 56"/>
              <p:cNvPicPr>
                <a:picLocks noChangeAspect="1"/>
              </p:cNvPicPr>
              <p:nvPr userDrawn="1"/>
            </p:nvPicPr>
            <p:blipFill>
              <a:blip r:embed="rId19" cstate="print">
                <a:alphaModFix/>
                <a:lum/>
              </a:blip>
              <a:srcRect/>
              <a:stretch>
                <a:fillRect/>
              </a:stretch>
            </p:blipFill>
            <p:spPr>
              <a:xfrm>
                <a:off x="65310" y="6597027"/>
                <a:ext cx="601250" cy="2119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9" name="Titel 1"/>
              <p:cNvSpPr txBox="1">
                <a:spLocks/>
              </p:cNvSpPr>
              <p:nvPr userDrawn="1"/>
            </p:nvSpPr>
            <p:spPr>
              <a:xfrm>
                <a:off x="2" y="2"/>
                <a:ext cx="4685210" cy="392933"/>
              </a:xfrm>
              <a:prstGeom prst="rect">
                <a:avLst/>
              </a:prstGeom>
            </p:spPr>
            <p:txBody>
              <a:bodyPr lIns="82936" tIns="41469" rIns="82936" bIns="41469" anchor="ctr"/>
              <a:lstStyle/>
              <a:p>
                <a:pPr algn="l" defTabSz="82928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2200" cap="small" dirty="0">
                    <a:solidFill>
                      <a:srgbClr val="FFFFD1"/>
                    </a:solidFill>
                    <a:latin typeface="Arial" pitchFamily="34" charset="0"/>
                    <a:ea typeface="MS Gothic" pitchFamily="2"/>
                    <a:cs typeface="Arial" pitchFamily="34" charset="0"/>
                  </a:rPr>
                  <a:t> </a:t>
                </a:r>
                <a:r>
                  <a:rPr lang="de-DE" sz="2200" b="1" cap="small" dirty="0">
                    <a:solidFill>
                      <a:schemeClr val="bg1"/>
                    </a:solidFill>
                    <a:latin typeface="Arial" pitchFamily="34" charset="0"/>
                    <a:ea typeface="MS Gothic" pitchFamily="2"/>
                    <a:cs typeface="Arial" pitchFamily="34" charset="0"/>
                  </a:rPr>
                  <a:t>3.1.4 Struktur des Universums</a:t>
                </a:r>
              </a:p>
            </p:txBody>
          </p:sp>
        </p:grpSp>
        <p:sp>
          <p:nvSpPr>
            <p:cNvPr id="9" name="Titel 1"/>
            <p:cNvSpPr txBox="1">
              <a:spLocks/>
            </p:cNvSpPr>
            <p:nvPr userDrawn="1"/>
          </p:nvSpPr>
          <p:spPr>
            <a:xfrm>
              <a:off x="5303519" y="0"/>
              <a:ext cx="3840481" cy="391886"/>
            </a:xfrm>
            <a:prstGeom prst="rect">
              <a:avLst/>
            </a:prstGeom>
          </p:spPr>
          <p:txBody>
            <a:bodyPr lIns="82936" tIns="41469" rIns="82936" bIns="41469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116" hangingPunct="0">
                <a:defRPr/>
              </a:pPr>
              <a:r>
                <a:rPr lang="de-DE" sz="2200" b="0" cap="small" dirty="0">
                  <a:solidFill>
                    <a:srgbClr val="FFFFD1"/>
                  </a:solidFill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0" cap="small" dirty="0">
                  <a:solidFill>
                    <a:srgbClr val="FFFFFF"/>
                  </a:solidFill>
                  <a:ea typeface="MS Gothic" pitchFamily="2"/>
                  <a:cs typeface="Arial" pitchFamily="34" charset="0"/>
                </a:rPr>
                <a:t>Sternhaufenbilder</a:t>
              </a:r>
            </a:p>
          </p:txBody>
        </p:sp>
        <p:grpSp>
          <p:nvGrpSpPr>
            <p:cNvPr id="10" name="Group 3"/>
            <p:cNvGrpSpPr>
              <a:grpSpLocks noChangeAspect="1"/>
            </p:cNvGrpSpPr>
            <p:nvPr userDrawn="1"/>
          </p:nvGrpSpPr>
          <p:grpSpPr bwMode="auto">
            <a:xfrm flipH="1">
              <a:off x="6275416" y="90000"/>
              <a:ext cx="200164" cy="276654"/>
              <a:chOff x="2594" y="1944"/>
              <a:chExt cx="4024" cy="4274"/>
            </a:xfrm>
            <a:solidFill>
              <a:schemeClr val="bg1"/>
            </a:solidFill>
          </p:grpSpPr>
          <p:sp>
            <p:nvSpPr>
              <p:cNvPr id="11" name="Oval 4"/>
              <p:cNvSpPr>
                <a:spLocks noChangeAspect="1" noChangeArrowheads="1"/>
              </p:cNvSpPr>
              <p:nvPr userDrawn="1"/>
            </p:nvSpPr>
            <p:spPr bwMode="auto">
              <a:xfrm>
                <a:off x="4718" y="3030"/>
                <a:ext cx="360" cy="248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AutoShape 5"/>
              <p:cNvSpPr>
                <a:spLocks noChangeAspect="1" noChangeArrowheads="1"/>
              </p:cNvSpPr>
              <p:nvPr userDrawn="1"/>
            </p:nvSpPr>
            <p:spPr bwMode="auto">
              <a:xfrm>
                <a:off x="4679" y="3347"/>
                <a:ext cx="443" cy="127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6"/>
              <p:cNvSpPr>
                <a:spLocks noChangeAspect="1" noChangeArrowheads="1"/>
              </p:cNvSpPr>
              <p:nvPr userDrawn="1"/>
            </p:nvSpPr>
            <p:spPr bwMode="auto">
              <a:xfrm>
                <a:off x="4762" y="3234"/>
                <a:ext cx="270" cy="127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AutoShape 7"/>
              <p:cNvSpPr>
                <a:spLocks noChangeAspect="1" noChangeArrowheads="1"/>
              </p:cNvSpPr>
              <p:nvPr userDrawn="1"/>
            </p:nvSpPr>
            <p:spPr bwMode="auto">
              <a:xfrm rot="1325226">
                <a:off x="4201" y="3323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AutoShape 8"/>
              <p:cNvSpPr>
                <a:spLocks noChangeAspect="1" noChangeArrowheads="1"/>
              </p:cNvSpPr>
              <p:nvPr userDrawn="1"/>
            </p:nvSpPr>
            <p:spPr bwMode="auto">
              <a:xfrm rot="-1404692">
                <a:off x="5438" y="3294"/>
                <a:ext cx="180" cy="289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6" name="Group 9"/>
              <p:cNvGrpSpPr>
                <a:grpSpLocks noChangeAspect="1"/>
              </p:cNvGrpSpPr>
              <p:nvPr userDrawn="1"/>
            </p:nvGrpSpPr>
            <p:grpSpPr bwMode="auto">
              <a:xfrm rot="-1899001">
                <a:off x="2594" y="1944"/>
                <a:ext cx="4024" cy="755"/>
                <a:chOff x="1609" y="2901"/>
                <a:chExt cx="4024" cy="755"/>
              </a:xfrm>
              <a:grpFill/>
            </p:grpSpPr>
            <p:sp>
              <p:nvSpPr>
                <p:cNvPr id="23" name="Rectangle 10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853" y="3074"/>
                  <a:ext cx="780" cy="51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AutoShape 11"/>
                <p:cNvSpPr>
                  <a:spLocks noChangeAspect="1" noChangeArrowheads="1"/>
                </p:cNvSpPr>
                <p:nvPr userDrawn="1"/>
              </p:nvSpPr>
              <p:spPr bwMode="auto">
                <a:xfrm rot="5400000">
                  <a:off x="3300" y="1980"/>
                  <a:ext cx="420" cy="2685"/>
                </a:xfrm>
                <a:custGeom>
                  <a:avLst/>
                  <a:gdLst>
                    <a:gd name="G0" fmla="+- 5400 0 0"/>
                    <a:gd name="G1" fmla="+- 21600 0 5400"/>
                    <a:gd name="G2" fmla="*/ 5400 1 2"/>
                    <a:gd name="G3" fmla="+- 21600 0 G2"/>
                    <a:gd name="G4" fmla="+/ 5400 21600 2"/>
                    <a:gd name="G5" fmla="+/ G1 0 2"/>
                    <a:gd name="G6" fmla="*/ 21600 21600 5400"/>
                    <a:gd name="G7" fmla="*/ G6 1 2"/>
                    <a:gd name="G8" fmla="+- 21600 0 G7"/>
                    <a:gd name="G9" fmla="*/ 21600 1 2"/>
                    <a:gd name="G10" fmla="+- 5400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AutoShape 12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005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AutoShape 13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3240" y="3075"/>
                  <a:ext cx="143" cy="563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AutoShape 14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4785" y="3015"/>
                  <a:ext cx="143" cy="63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Rectangle 15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1822" y="3248"/>
                  <a:ext cx="345" cy="14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AutoShape 16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1628" y="3188"/>
                  <a:ext cx="210" cy="248"/>
                </a:xfrm>
                <a:prstGeom prst="flowChartPunchedCard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" name="Rectangle 17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1664" y="2985"/>
                  <a:ext cx="150" cy="263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1" name="AutoShape 18"/>
                <p:cNvSpPr>
                  <a:spLocks noChangeAspect="1" noChangeArrowheads="1"/>
                </p:cNvSpPr>
                <p:nvPr userDrawn="1"/>
              </p:nvSpPr>
              <p:spPr bwMode="auto">
                <a:xfrm rot="5400000">
                  <a:off x="1668" y="2868"/>
                  <a:ext cx="143" cy="210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" name="Rectangle 19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3240" y="3585"/>
                  <a:ext cx="908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Rectangle 20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2468" y="2963"/>
                  <a:ext cx="353" cy="150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21"/>
                <p:cNvSpPr>
                  <a:spLocks noChangeAspect="1" noChangeArrowheads="1"/>
                </p:cNvSpPr>
                <p:nvPr userDrawn="1"/>
              </p:nvSpPr>
              <p:spPr bwMode="auto">
                <a:xfrm>
                  <a:off x="2326" y="2997"/>
                  <a:ext cx="203" cy="71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Rectangle 22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2425" y="313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Rectangle 23"/>
                <p:cNvSpPr>
                  <a:spLocks noChangeAspect="1" noChangeArrowheads="1"/>
                </p:cNvSpPr>
                <p:nvPr userDrawn="1"/>
              </p:nvSpPr>
              <p:spPr bwMode="auto">
                <a:xfrm rot="16200000">
                  <a:off x="2582" y="3167"/>
                  <a:ext cx="203" cy="28"/>
                </a:xfrm>
                <a:prstGeom prst="rect">
                  <a:avLst/>
                </a:prstGeom>
                <a:grp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de-DE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7" name="Rectangle 24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5164" y="2437"/>
                <a:ext cx="83" cy="1433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25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5179" y="3422"/>
                <a:ext cx="510" cy="19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AutoShape 26"/>
              <p:cNvSpPr>
                <a:spLocks noChangeAspect="1" noChangeArrowheads="1"/>
              </p:cNvSpPr>
              <p:nvPr userDrawn="1"/>
            </p:nvSpPr>
            <p:spPr bwMode="auto">
              <a:xfrm rot="14300999">
                <a:off x="4657" y="2493"/>
                <a:ext cx="457" cy="31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27"/>
              <p:cNvSpPr>
                <a:spLocks noChangeAspect="1" noChangeArrowheads="1"/>
              </p:cNvSpPr>
              <p:nvPr userDrawn="1"/>
            </p:nvSpPr>
            <p:spPr bwMode="auto">
              <a:xfrm rot="-1899001">
                <a:off x="4698" y="2759"/>
                <a:ext cx="383" cy="367"/>
              </a:xfrm>
              <a:prstGeom prst="ellips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utoShape 28"/>
              <p:cNvSpPr>
                <a:spLocks noChangeAspect="1" noChangeArrowheads="1"/>
              </p:cNvSpPr>
              <p:nvPr userDrawn="1"/>
            </p:nvSpPr>
            <p:spPr bwMode="auto">
              <a:xfrm rot="3500999">
                <a:off x="4589" y="2975"/>
                <a:ext cx="232" cy="17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9"/>
              <p:cNvSpPr>
                <a:spLocks noChangeAspect="1" noChangeArrowheads="1"/>
              </p:cNvSpPr>
              <p:nvPr userDrawn="1"/>
            </p:nvSpPr>
            <p:spPr bwMode="auto">
              <a:xfrm>
                <a:off x="4500" y="4275"/>
                <a:ext cx="833" cy="71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leiades_larg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essier_44_2018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ahubble.org/images/potw1852a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mega_Centauri_by_ESO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8DB3E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5" name="Ellipse 64"/>
          <p:cNvSpPr/>
          <p:nvPr/>
        </p:nvSpPr>
        <p:spPr bwMode="auto">
          <a:xfrm>
            <a:off x="5467349" y="1676400"/>
            <a:ext cx="3420000" cy="3419475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0" tIns="45715" rIns="91430" bIns="45715" numCol="1" rtlCol="0" anchor="ctr" anchorCtr="0" compatLnSpc="1">
            <a:prstTxWarp prst="textNoShape">
              <a:avLst/>
            </a:prstTxWarp>
          </a:bodyPr>
          <a:lstStyle/>
          <a:p>
            <a:pPr defTabSz="914305"/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0" y="1"/>
            <a:ext cx="9144000" cy="6871954"/>
            <a:chOff x="0" y="0"/>
            <a:chExt cx="9144000" cy="6871954"/>
          </a:xfrm>
        </p:grpSpPr>
        <p:pic>
          <p:nvPicPr>
            <p:cNvPr id="12" name="Grafik 11" descr="Rahmen Astronomie unten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55600"/>
              <a:ext cx="9144000" cy="302400"/>
            </a:xfrm>
            <a:prstGeom prst="rect">
              <a:avLst/>
            </a:prstGeom>
          </p:spPr>
        </p:pic>
        <p:pic>
          <p:nvPicPr>
            <p:cNvPr id="14" name="Grafik 13" descr="Rahmen Astronomie oben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403200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864365" y="6550871"/>
              <a:ext cx="3501109" cy="321083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pPr algn="l" defTabSz="829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500" kern="0" dirty="0">
                  <a:solidFill>
                    <a:srgbClr val="FFFFFF"/>
                  </a:solidFill>
                  <a:latin typeface="Arial"/>
                </a:rPr>
                <a:t>E. Malz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7515497" y="6580699"/>
              <a:ext cx="1604352" cy="243385"/>
            </a:xfrm>
            <a:prstGeom prst="rect">
              <a:avLst/>
            </a:prstGeom>
            <a:noFill/>
            <a:ln w="0">
              <a:solidFill>
                <a:srgbClr val="CCCCFF"/>
              </a:solidFill>
              <a:prstDash val="solid"/>
            </a:ln>
          </p:spPr>
          <p:txBody>
            <a:bodyPr vert="horz" wrap="none" lIns="81631" tIns="40816" rIns="81631" bIns="40816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defTabSz="829280" fontAlgn="auto" hangingPunc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1300" dirty="0">
                  <a:solidFill>
                    <a:srgbClr val="FFFFFF"/>
                  </a:solidFill>
                  <a:latin typeface="Arial" pitchFamily="18"/>
                  <a:ea typeface="MS Gothic" pitchFamily="2"/>
                  <a:cs typeface="Tahoma" pitchFamily="2"/>
                </a:rPr>
                <a:t>ZPG </a:t>
              </a:r>
              <a:r>
                <a:rPr lang="de-DE" sz="1300" dirty="0">
                  <a:solidFill>
                    <a:srgbClr val="CCCCFF"/>
                  </a:solidFill>
                  <a:latin typeface="Arial" pitchFamily="18"/>
                  <a:ea typeface="MS Gothic" pitchFamily="2"/>
                  <a:cs typeface="Tahoma" pitchFamily="2"/>
                </a:rPr>
                <a:t>Astronomie</a:t>
              </a: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5310" y="6597027"/>
              <a:ext cx="601250" cy="211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itel 1"/>
            <p:cNvSpPr txBox="1">
              <a:spLocks/>
            </p:cNvSpPr>
            <p:nvPr/>
          </p:nvSpPr>
          <p:spPr>
            <a:xfrm>
              <a:off x="1" y="2"/>
              <a:ext cx="6188797" cy="392933"/>
            </a:xfrm>
            <a:prstGeom prst="rect">
              <a:avLst/>
            </a:prstGeom>
          </p:spPr>
          <p:txBody>
            <a:bodyPr lIns="82936" tIns="41469" rIns="82936" bIns="41469" anchor="ctr"/>
            <a:lstStyle/>
            <a:p>
              <a:pPr algn="l" defTabSz="82928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2200" cap="small" dirty="0">
                  <a:solidFill>
                    <a:srgbClr val="FFFFD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 </a:t>
              </a:r>
              <a:r>
                <a:rPr lang="de-DE" sz="2200" b="1" cap="small" dirty="0">
                  <a:solidFill>
                    <a:schemeClr val="bg1"/>
                  </a:solidFill>
                  <a:latin typeface="Arial" pitchFamily="34" charset="0"/>
                  <a:ea typeface="MS Gothic" pitchFamily="2"/>
                  <a:cs typeface="Arial" pitchFamily="34" charset="0"/>
                </a:rPr>
                <a:t>3.1.4 Struktur des Universums</a:t>
              </a:r>
            </a:p>
          </p:txBody>
        </p:sp>
      </p:grpSp>
      <p:grpSp>
        <p:nvGrpSpPr>
          <p:cNvPr id="1027" name="Group 3"/>
          <p:cNvGrpSpPr>
            <a:grpSpLocks noChangeAspect="1"/>
          </p:cNvGrpSpPr>
          <p:nvPr/>
        </p:nvGrpSpPr>
        <p:grpSpPr bwMode="auto">
          <a:xfrm flipH="1">
            <a:off x="6873875" y="3810001"/>
            <a:ext cx="842963" cy="1165225"/>
            <a:chOff x="2594" y="1944"/>
            <a:chExt cx="4024" cy="4274"/>
          </a:xfrm>
        </p:grpSpPr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9" name="AutoShape 5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0" name="Rectangle 6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1" name="AutoShape 7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2" name="AutoShape 8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033" name="Group 9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3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5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8" name="AutoShape 14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9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0" name="AutoShape 16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1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2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3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4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5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6" name="Rectangle 22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7" name="Rectangle 23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gradFill rotWithShape="1">
                <a:gsLst>
                  <a:gs pos="0">
                    <a:srgbClr val="BFBFBF">
                      <a:gamma/>
                      <a:shade val="46275"/>
                      <a:invGamma/>
                    </a:srgbClr>
                  </a:gs>
                  <a:gs pos="50000">
                    <a:srgbClr val="BFBFBF"/>
                  </a:gs>
                  <a:gs pos="100000">
                    <a:srgbClr val="BFBFB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48" name="Rectangle 24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9" name="Rectangle 25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0" name="AutoShape 26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1" name="Oval 27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2" name="AutoShape 28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3" name="Rectangle 29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gradFill rotWithShape="1">
              <a:gsLst>
                <a:gs pos="0">
                  <a:srgbClr val="BFBFBF">
                    <a:gamma/>
                    <a:shade val="46275"/>
                    <a:invGamma/>
                  </a:srgbClr>
                </a:gs>
                <a:gs pos="5000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55" name="AutoShape 31"/>
          <p:cNvSpPr>
            <a:spLocks noChangeArrowheads="1"/>
          </p:cNvSpPr>
          <p:nvPr/>
        </p:nvSpPr>
        <p:spPr bwMode="auto">
          <a:xfrm rot="20790079">
            <a:off x="1552575" y="2576513"/>
            <a:ext cx="249238" cy="415925"/>
          </a:xfrm>
          <a:prstGeom prst="moon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56" name="Group 32"/>
          <p:cNvGrpSpPr>
            <a:grpSpLocks/>
          </p:cNvGrpSpPr>
          <p:nvPr/>
        </p:nvGrpSpPr>
        <p:grpSpPr bwMode="auto">
          <a:xfrm rot="20328475">
            <a:off x="565150" y="4597400"/>
            <a:ext cx="673100" cy="279400"/>
            <a:chOff x="8650" y="4564"/>
            <a:chExt cx="638" cy="283"/>
          </a:xfrm>
        </p:grpSpPr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8820" y="4564"/>
              <a:ext cx="296" cy="283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50000">
                  <a:srgbClr val="C0C0C0">
                    <a:gamma/>
                    <a:shade val="21569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8650" y="4671"/>
              <a:ext cx="638" cy="67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71" y="15"/>
                </a:cxn>
                <a:cxn ang="0">
                  <a:pos x="41" y="42"/>
                </a:cxn>
                <a:cxn ang="0">
                  <a:pos x="320" y="66"/>
                </a:cxn>
                <a:cxn ang="0">
                  <a:pos x="596" y="36"/>
                </a:cxn>
                <a:cxn ang="0">
                  <a:pos x="575" y="12"/>
                </a:cxn>
                <a:cxn ang="0">
                  <a:pos x="464" y="3"/>
                </a:cxn>
              </a:cxnLst>
              <a:rect l="0" t="0" r="r" b="b"/>
              <a:pathLst>
                <a:path w="638" h="67">
                  <a:moveTo>
                    <a:pt x="167" y="0"/>
                  </a:moveTo>
                  <a:cubicBezTo>
                    <a:pt x="151" y="2"/>
                    <a:pt x="92" y="8"/>
                    <a:pt x="71" y="15"/>
                  </a:cubicBezTo>
                  <a:cubicBezTo>
                    <a:pt x="50" y="22"/>
                    <a:pt x="0" y="34"/>
                    <a:pt x="41" y="42"/>
                  </a:cubicBezTo>
                  <a:cubicBezTo>
                    <a:pt x="82" y="50"/>
                    <a:pt x="228" y="67"/>
                    <a:pt x="320" y="66"/>
                  </a:cubicBezTo>
                  <a:cubicBezTo>
                    <a:pt x="412" y="65"/>
                    <a:pt x="554" y="45"/>
                    <a:pt x="596" y="36"/>
                  </a:cubicBezTo>
                  <a:cubicBezTo>
                    <a:pt x="638" y="27"/>
                    <a:pt x="597" y="17"/>
                    <a:pt x="575" y="12"/>
                  </a:cubicBezTo>
                  <a:cubicBezTo>
                    <a:pt x="553" y="7"/>
                    <a:pt x="487" y="5"/>
                    <a:pt x="464" y="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7927976" y="804864"/>
            <a:ext cx="295275" cy="26193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0" name="AutoShape 36"/>
          <p:cNvSpPr>
            <a:spLocks noChangeArrowheads="1"/>
          </p:cNvSpPr>
          <p:nvPr/>
        </p:nvSpPr>
        <p:spPr bwMode="auto">
          <a:xfrm>
            <a:off x="3017839" y="4213226"/>
            <a:ext cx="247650" cy="2317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1" name="AutoShape 37"/>
          <p:cNvSpPr>
            <a:spLocks noChangeArrowheads="1"/>
          </p:cNvSpPr>
          <p:nvPr/>
        </p:nvSpPr>
        <p:spPr bwMode="auto">
          <a:xfrm>
            <a:off x="642939" y="1085851"/>
            <a:ext cx="168275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2" name="AutoShape 38"/>
          <p:cNvSpPr>
            <a:spLocks noChangeArrowheads="1"/>
          </p:cNvSpPr>
          <p:nvPr/>
        </p:nvSpPr>
        <p:spPr bwMode="auto">
          <a:xfrm>
            <a:off x="4311650" y="2932113"/>
            <a:ext cx="168275" cy="153987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63" name="AutoShape 39"/>
          <p:cNvSpPr>
            <a:spLocks noChangeAspect="1" noChangeArrowheads="1"/>
          </p:cNvSpPr>
          <p:nvPr/>
        </p:nvSpPr>
        <p:spPr bwMode="auto">
          <a:xfrm>
            <a:off x="5716588" y="1273176"/>
            <a:ext cx="215900" cy="192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064" name="Group 40"/>
          <p:cNvGrpSpPr>
            <a:grpSpLocks noChangeAspect="1"/>
          </p:cNvGrpSpPr>
          <p:nvPr/>
        </p:nvGrpSpPr>
        <p:grpSpPr bwMode="auto">
          <a:xfrm rot="19238221">
            <a:off x="2768601" y="866774"/>
            <a:ext cx="714375" cy="1349375"/>
            <a:chOff x="4612" y="6685"/>
            <a:chExt cx="1529" cy="2916"/>
          </a:xfrm>
        </p:grpSpPr>
        <p:sp>
          <p:nvSpPr>
            <p:cNvPr id="1065" name="Oval 41"/>
            <p:cNvSpPr>
              <a:spLocks noChangeAspect="1" noChangeArrowheads="1"/>
            </p:cNvSpPr>
            <p:nvPr/>
          </p:nvSpPr>
          <p:spPr bwMode="auto">
            <a:xfrm>
              <a:off x="4612" y="6975"/>
              <a:ext cx="171" cy="170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6" name="Oval 42"/>
            <p:cNvSpPr>
              <a:spLocks noChangeAspect="1" noChangeArrowheads="1"/>
            </p:cNvSpPr>
            <p:nvPr/>
          </p:nvSpPr>
          <p:spPr bwMode="auto">
            <a:xfrm>
              <a:off x="5684" y="7193"/>
              <a:ext cx="146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7" name="Oval 43"/>
            <p:cNvSpPr>
              <a:spLocks noChangeAspect="1" noChangeArrowheads="1"/>
            </p:cNvSpPr>
            <p:nvPr/>
          </p:nvSpPr>
          <p:spPr bwMode="auto">
            <a:xfrm>
              <a:off x="5250" y="826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8" name="Oval 44"/>
            <p:cNvSpPr>
              <a:spLocks noChangeAspect="1" noChangeArrowheads="1"/>
            </p:cNvSpPr>
            <p:nvPr/>
          </p:nvSpPr>
          <p:spPr bwMode="auto">
            <a:xfrm>
              <a:off x="5079" y="8353"/>
              <a:ext cx="144" cy="14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9" name="Oval 45"/>
            <p:cNvSpPr>
              <a:spLocks noChangeAspect="1" noChangeArrowheads="1"/>
            </p:cNvSpPr>
            <p:nvPr/>
          </p:nvSpPr>
          <p:spPr bwMode="auto">
            <a:xfrm>
              <a:off x="4787" y="9464"/>
              <a:ext cx="137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0" name="Oval 46"/>
            <p:cNvSpPr>
              <a:spLocks noChangeAspect="1" noChangeArrowheads="1"/>
            </p:cNvSpPr>
            <p:nvPr/>
          </p:nvSpPr>
          <p:spPr bwMode="auto">
            <a:xfrm>
              <a:off x="5408" y="8142"/>
              <a:ext cx="135" cy="13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1" name="Oval 47"/>
            <p:cNvSpPr>
              <a:spLocks noChangeAspect="1" noChangeArrowheads="1"/>
            </p:cNvSpPr>
            <p:nvPr/>
          </p:nvSpPr>
          <p:spPr bwMode="auto">
            <a:xfrm>
              <a:off x="5953" y="9272"/>
              <a:ext cx="188" cy="18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2" name="Oval 48"/>
            <p:cNvSpPr>
              <a:spLocks noChangeAspect="1" noChangeArrowheads="1"/>
            </p:cNvSpPr>
            <p:nvPr/>
          </p:nvSpPr>
          <p:spPr bwMode="auto">
            <a:xfrm>
              <a:off x="5385" y="6685"/>
              <a:ext cx="94" cy="94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>
              <a:off x="5257" y="8945"/>
              <a:ext cx="120" cy="11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Oval 50"/>
            <p:cNvSpPr>
              <a:spLocks noChangeAspect="1" noChangeArrowheads="1"/>
            </p:cNvSpPr>
            <p:nvPr/>
          </p:nvSpPr>
          <p:spPr bwMode="auto">
            <a:xfrm>
              <a:off x="5680" y="8464"/>
              <a:ext cx="103" cy="101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5" name="Oval 51"/>
            <p:cNvSpPr>
              <a:spLocks noChangeAspect="1" noChangeArrowheads="1"/>
            </p:cNvSpPr>
            <p:nvPr/>
          </p:nvSpPr>
          <p:spPr bwMode="auto">
            <a:xfrm>
              <a:off x="5321" y="6776"/>
              <a:ext cx="94" cy="93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6" name="Oval 52"/>
            <p:cNvSpPr>
              <a:spLocks noChangeAspect="1" noChangeArrowheads="1"/>
            </p:cNvSpPr>
            <p:nvPr/>
          </p:nvSpPr>
          <p:spPr bwMode="auto">
            <a:xfrm>
              <a:off x="5395" y="6753"/>
              <a:ext cx="84" cy="8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7" name="Oval 53"/>
            <p:cNvSpPr>
              <a:spLocks noChangeAspect="1" noChangeArrowheads="1"/>
            </p:cNvSpPr>
            <p:nvPr/>
          </p:nvSpPr>
          <p:spPr bwMode="auto">
            <a:xfrm>
              <a:off x="5291" y="8808"/>
              <a:ext cx="77" cy="76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8" name="Oval 54"/>
            <p:cNvSpPr>
              <a:spLocks noChangeAspect="1" noChangeArrowheads="1"/>
            </p:cNvSpPr>
            <p:nvPr/>
          </p:nvSpPr>
          <p:spPr bwMode="auto">
            <a:xfrm>
              <a:off x="5291" y="8979"/>
              <a:ext cx="77" cy="77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9" name="Oval 55"/>
            <p:cNvSpPr>
              <a:spLocks noChangeAspect="1" noChangeArrowheads="1"/>
            </p:cNvSpPr>
            <p:nvPr/>
          </p:nvSpPr>
          <p:spPr bwMode="auto">
            <a:xfrm>
              <a:off x="5291" y="8894"/>
              <a:ext cx="69" cy="68"/>
            </a:xfrm>
            <a:prstGeom prst="ellipse">
              <a:avLst/>
            </a:prstGeom>
            <a:solidFill>
              <a:srgbClr val="FFFFFF"/>
            </a:solidFill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80" name="AutoShape 56"/>
          <p:cNvSpPr>
            <a:spLocks noChangeArrowheads="1"/>
          </p:cNvSpPr>
          <p:nvPr/>
        </p:nvSpPr>
        <p:spPr bwMode="auto">
          <a:xfrm>
            <a:off x="395289" y="3336925"/>
            <a:ext cx="169862" cy="1539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81" name="Text Box 57"/>
          <p:cNvSpPr txBox="1">
            <a:spLocks noChangeArrowheads="1"/>
          </p:cNvSpPr>
          <p:nvPr/>
        </p:nvSpPr>
        <p:spPr bwMode="auto">
          <a:xfrm>
            <a:off x="5172075" y="1746251"/>
            <a:ext cx="3571875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1" defTabSz="914305">
              <a:spcBef>
                <a:spcPts val="563"/>
              </a:spcBef>
              <a:spcAft>
                <a:spcPts val="563"/>
              </a:spcAft>
            </a:pPr>
            <a:endParaRPr lang="de-DE" b="1" dirty="0">
              <a:solidFill>
                <a:srgbClr val="333333"/>
              </a:solidFill>
              <a:latin typeface="Tahoma" pitchFamily="34" charset="0"/>
              <a:cs typeface="Arial" pitchFamily="34" charset="0"/>
            </a:endParaRPr>
          </a:p>
          <a:p>
            <a:pPr lvl="1" defTabSz="914305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latin typeface="Arial" pitchFamily="34" charset="0"/>
                <a:cs typeface="Arial" pitchFamily="34" charset="0"/>
              </a:rPr>
              <a:t>Astronomie</a:t>
            </a:r>
          </a:p>
          <a:p>
            <a:pPr lvl="1" defTabSz="914305">
              <a:spcBef>
                <a:spcPts val="563"/>
              </a:spcBef>
              <a:spcAft>
                <a:spcPts val="563"/>
              </a:spcAft>
            </a:pPr>
            <a:r>
              <a:rPr lang="de-DE" sz="3600" b="1" cap="small" dirty="0">
                <a:latin typeface="Arial" pitchFamily="34" charset="0"/>
                <a:cs typeface="Arial" pitchFamily="34" charset="0"/>
              </a:rPr>
              <a:t>Wahlfach</a:t>
            </a:r>
          </a:p>
        </p:txBody>
      </p:sp>
      <p:sp>
        <p:nvSpPr>
          <p:cNvPr id="66" name="Textfeld 65"/>
          <p:cNvSpPr txBox="1"/>
          <p:nvPr/>
        </p:nvSpPr>
        <p:spPr>
          <a:xfrm>
            <a:off x="1438276" y="5372102"/>
            <a:ext cx="6381750" cy="707886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4000" b="1" cap="small" dirty="0">
                <a:solidFill>
                  <a:srgbClr val="000000"/>
                </a:solidFill>
              </a:rPr>
              <a:t>Sternhaufenbilder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Ein Bild, das draußen, Licht, Stern enthält.&#10;&#10;Automatisch generierte Beschreibung">
            <a:extLst>
              <a:ext uri="{FF2B5EF4-FFF2-40B4-BE49-F238E27FC236}">
                <a16:creationId xmlns:a16="http://schemas.microsoft.com/office/drawing/2014/main" id="{4664F008-967B-4035-8A26-BA8D3F30D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96001"/>
            <a:ext cx="8491574" cy="6120000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840000" y="5220001"/>
            <a:ext cx="2133897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M45: Die Plejaden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Entfernung: 136 pc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Sternbild: Stier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FB90026-8E1A-4B00-A3D4-3CC96DF77287}"/>
              </a:ext>
            </a:extLst>
          </p:cNvPr>
          <p:cNvSpPr txBox="1"/>
          <p:nvPr/>
        </p:nvSpPr>
        <p:spPr>
          <a:xfrm>
            <a:off x="504001" y="6120001"/>
            <a:ext cx="8205433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sz="1000" dirty="0">
                <a:solidFill>
                  <a:schemeClr val="bg1"/>
                </a:solidFill>
              </a:rPr>
              <a:t>Bild: „</a:t>
            </a:r>
            <a:r>
              <a:rPr lang="de-DE" sz="1000" dirty="0" err="1">
                <a:solidFill>
                  <a:schemeClr val="bg1"/>
                </a:solidFill>
              </a:rPr>
              <a:t>Pleiades</a:t>
            </a:r>
            <a:r>
              <a:rPr lang="de-DE" sz="1000" dirty="0">
                <a:solidFill>
                  <a:schemeClr val="bg1"/>
                </a:solidFill>
              </a:rPr>
              <a:t> large“ von NASA, ESA, AURA/Caltech, Palomar Observatory via </a:t>
            </a:r>
            <a:r>
              <a:rPr lang="de-DE" sz="1000" dirty="0">
                <a:solidFill>
                  <a:schemeClr val="bg1"/>
                </a:solidFill>
                <a:hlinkClick r:id="rId3"/>
              </a:rPr>
              <a:t>https://commons.wikimedia.org/wiki/File:Pleiades_large.jpg</a:t>
            </a:r>
            <a:r>
              <a:rPr lang="de-DE" sz="1000" dirty="0">
                <a:solidFill>
                  <a:schemeClr val="bg1"/>
                </a:solidFill>
              </a:rPr>
              <a:t> [Public Domain(PD-</a:t>
            </a:r>
            <a:r>
              <a:rPr lang="de-DE" sz="1000" dirty="0" err="1">
                <a:solidFill>
                  <a:schemeClr val="bg1"/>
                </a:solidFill>
              </a:rPr>
              <a:t>USGov</a:t>
            </a:r>
            <a:r>
              <a:rPr lang="de-DE" sz="1000" dirty="0">
                <a:solidFill>
                  <a:schemeClr val="bg1"/>
                </a:solidFill>
              </a:rPr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143188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Objekt, draußen, Stern, Nacht enthält.&#10;&#10;Automatisch generierte Beschreibung">
            <a:extLst>
              <a:ext uri="{FF2B5EF4-FFF2-40B4-BE49-F238E27FC236}">
                <a16:creationId xmlns:a16="http://schemas.microsoft.com/office/drawing/2014/main" id="{D2D1231D-2EDC-4934-8632-ED2583CBD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96001"/>
            <a:ext cx="8210939" cy="6157436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840000" y="5220001"/>
            <a:ext cx="2133897" cy="923320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M44: Praesepe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Entfernung: 176 pc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Sternbild: Krebs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F85823F-0FE2-4D2F-8A7F-04A0FC6080BB}"/>
              </a:ext>
            </a:extLst>
          </p:cNvPr>
          <p:cNvSpPr txBox="1"/>
          <p:nvPr/>
        </p:nvSpPr>
        <p:spPr>
          <a:xfrm>
            <a:off x="265243" y="6057121"/>
            <a:ext cx="7801965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sz="1000" dirty="0">
                <a:solidFill>
                  <a:schemeClr val="bg1"/>
                </a:solidFill>
              </a:rPr>
              <a:t>Bild: „Messier 44 2018“ von </a:t>
            </a:r>
            <a:r>
              <a:rPr lang="it-IT" sz="1000" dirty="0">
                <a:solidFill>
                  <a:schemeClr val="bg1"/>
                </a:solidFill>
              </a:rPr>
              <a:t>Giuseppe Donatiello from Oria (Brindisi), </a:t>
            </a:r>
            <a:r>
              <a:rPr lang="it-IT" sz="1000" dirty="0" err="1">
                <a:solidFill>
                  <a:schemeClr val="bg1"/>
                </a:solidFill>
              </a:rPr>
              <a:t>Italy</a:t>
            </a:r>
            <a:r>
              <a:rPr lang="it-IT" sz="1000" dirty="0">
                <a:solidFill>
                  <a:schemeClr val="bg1"/>
                </a:solidFill>
              </a:rPr>
              <a:t> via </a:t>
            </a:r>
            <a:r>
              <a:rPr lang="it-IT" sz="1000" dirty="0">
                <a:solidFill>
                  <a:schemeClr val="bg1"/>
                </a:solidFill>
                <a:hlinkClick r:id="rId3"/>
              </a:rPr>
              <a:t>https://commons.wikimedia.org/wiki/File:Messier_44_2018.jpg</a:t>
            </a:r>
            <a:r>
              <a:rPr lang="it-IT" sz="1000" dirty="0">
                <a:solidFill>
                  <a:schemeClr val="bg1"/>
                </a:solidFill>
              </a:rPr>
              <a:t> [CC0 1.0]</a:t>
            </a:r>
            <a:r>
              <a:rPr lang="de-DE" sz="1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Grafik 2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50EE09C2-132E-4D3F-9C9C-A0B4DD322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93" y="6225084"/>
            <a:ext cx="659152" cy="23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0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840001" y="5220001"/>
            <a:ext cx="2639561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NGC1466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Entfernung: 48500 pc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Sternbild: kleine Wasserschlange</a:t>
            </a:r>
          </a:p>
        </p:txBody>
      </p:sp>
      <p:pic>
        <p:nvPicPr>
          <p:cNvPr id="6" name="Inhaltsplatzhalter 5" descr="Ein Bild, das Objekt, Stern, Nacht, Mann enthält.&#10;&#10;Automatisch generierte Beschreibung">
            <a:extLst>
              <a:ext uri="{FF2B5EF4-FFF2-40B4-BE49-F238E27FC236}">
                <a16:creationId xmlns:a16="http://schemas.microsoft.com/office/drawing/2014/main" id="{CC79CC01-282B-43F0-BCC4-998894783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96001"/>
            <a:ext cx="6192899" cy="6134067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57B7CC3-DCF6-4890-89AB-DE1521254E4D}"/>
              </a:ext>
            </a:extLst>
          </p:cNvPr>
          <p:cNvSpPr txBox="1"/>
          <p:nvPr/>
        </p:nvSpPr>
        <p:spPr>
          <a:xfrm>
            <a:off x="485894" y="6215788"/>
            <a:ext cx="5865688" cy="24621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sz="1000" dirty="0">
                <a:solidFill>
                  <a:schemeClr val="bg1"/>
                </a:solidFill>
              </a:rPr>
              <a:t>Bild: „NGC1466“ von ESA/Hubble &amp; NASA via </a:t>
            </a:r>
            <a:r>
              <a:rPr lang="de-DE" sz="1000" dirty="0">
                <a:solidFill>
                  <a:schemeClr val="bg1"/>
                </a:solidFill>
                <a:hlinkClick r:id="rId3"/>
              </a:rPr>
              <a:t>https://esahubble.org/images/potw1852a/</a:t>
            </a:r>
            <a:r>
              <a:rPr lang="de-DE" sz="1000" dirty="0">
                <a:solidFill>
                  <a:schemeClr val="bg1"/>
                </a:solidFill>
              </a:rPr>
              <a:t>  [CC BY 4.0]</a:t>
            </a:r>
          </a:p>
        </p:txBody>
      </p:sp>
    </p:spTree>
    <p:extLst>
      <p:ext uri="{BB962C8B-B14F-4D97-AF65-F5344CB8AC3E}">
        <p14:creationId xmlns:p14="http://schemas.microsoft.com/office/powerpoint/2010/main" val="165879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B35E500-F892-45AB-A739-F41FBA42160E}"/>
              </a:ext>
            </a:extLst>
          </p:cNvPr>
          <p:cNvSpPr txBox="1"/>
          <p:nvPr/>
        </p:nvSpPr>
        <p:spPr>
          <a:xfrm>
            <a:off x="6840001" y="5220001"/>
            <a:ext cx="2357733" cy="92332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Omega Centauri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Entfernung: 5300 pc</a:t>
            </a:r>
          </a:p>
          <a:p>
            <a:pPr algn="l"/>
            <a:r>
              <a:rPr lang="de-DE" dirty="0">
                <a:solidFill>
                  <a:schemeClr val="bg1"/>
                </a:solidFill>
              </a:rPr>
              <a:t>Sternbild: Zentaur</a:t>
            </a:r>
          </a:p>
        </p:txBody>
      </p:sp>
      <p:pic>
        <p:nvPicPr>
          <p:cNvPr id="7" name="Inhaltsplatzhalter 6" descr="Ein Bild, das Nacht, Stern, Licht, Luft enthält.&#10;&#10;Automatisch generierte Beschreibung">
            <a:extLst>
              <a:ext uri="{FF2B5EF4-FFF2-40B4-BE49-F238E27FC236}">
                <a16:creationId xmlns:a16="http://schemas.microsoft.com/office/drawing/2014/main" id="{5853BFA6-B861-4E9F-A79B-F4D2AF825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" y="396000"/>
            <a:ext cx="6493471" cy="6105802"/>
          </a:xfr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DFA3849-CBC5-4B0A-A1EC-E1DA9DD9AD77}"/>
              </a:ext>
            </a:extLst>
          </p:cNvPr>
          <p:cNvSpPr txBox="1"/>
          <p:nvPr/>
        </p:nvSpPr>
        <p:spPr>
          <a:xfrm>
            <a:off x="360001" y="6193118"/>
            <a:ext cx="7526399" cy="246211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l"/>
            <a:r>
              <a:rPr lang="de-DE" sz="1000" dirty="0">
                <a:solidFill>
                  <a:schemeClr val="bg1"/>
                </a:solidFill>
              </a:rPr>
              <a:t>Bild: „Omega Centauri </a:t>
            </a:r>
            <a:r>
              <a:rPr lang="de-DE" sz="1000" dirty="0" err="1">
                <a:solidFill>
                  <a:schemeClr val="bg1"/>
                </a:solidFill>
              </a:rPr>
              <a:t>by</a:t>
            </a:r>
            <a:r>
              <a:rPr lang="de-DE" sz="1000" dirty="0">
                <a:solidFill>
                  <a:schemeClr val="bg1"/>
                </a:solidFill>
              </a:rPr>
              <a:t> ESO“ von ESO via </a:t>
            </a:r>
            <a:r>
              <a:rPr lang="de-DE" sz="1000" dirty="0">
                <a:solidFill>
                  <a:schemeClr val="bg1"/>
                </a:solidFill>
                <a:hlinkClick r:id="rId3"/>
              </a:rPr>
              <a:t>https://commons.wikimedia.org/wiki/File:Omega_Centauri_by_ESO.jpg</a:t>
            </a:r>
            <a:r>
              <a:rPr lang="de-DE" sz="1000" dirty="0">
                <a:solidFill>
                  <a:schemeClr val="bg1"/>
                </a:solidFill>
              </a:rPr>
              <a:t> [CC BY 4.0]  </a:t>
            </a:r>
          </a:p>
        </p:txBody>
      </p:sp>
      <p:pic>
        <p:nvPicPr>
          <p:cNvPr id="3" name="Grafik 2">
            <a:hlinkClick r:id="rId4"/>
            <a:extLst>
              <a:ext uri="{FF2B5EF4-FFF2-40B4-BE49-F238E27FC236}">
                <a16:creationId xmlns:a16="http://schemas.microsoft.com/office/drawing/2014/main" id="{7CE26F09-09D3-4D33-A161-59A2EEBCA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27" y="6124960"/>
            <a:ext cx="838317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92409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Bildschirmpräsentation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MS Gothic</vt:lpstr>
      <vt:lpstr>Arial</vt:lpstr>
      <vt:lpstr>Calibri</vt:lpstr>
      <vt:lpstr>StarSymbol</vt:lpstr>
      <vt:lpstr>Tahoma</vt:lpstr>
      <vt:lpstr>2_Standarddesign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Sven Hanssen</dc:creator>
  <cp:lastModifiedBy>zwakh</cp:lastModifiedBy>
  <cp:revision>1081</cp:revision>
  <dcterms:created xsi:type="dcterms:W3CDTF">2008-04-07T08:58:10Z</dcterms:created>
  <dcterms:modified xsi:type="dcterms:W3CDTF">2021-09-29T16:15:15Z</dcterms:modified>
</cp:coreProperties>
</file>