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"/>
  </p:notesMasterIdLst>
  <p:sldIdLst>
    <p:sldId id="463" r:id="rId2"/>
    <p:sldId id="467" r:id="rId3"/>
    <p:sldId id="468" r:id="rId4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FF3300"/>
    <a:srgbClr val="A50021"/>
    <a:srgbClr val="993300"/>
    <a:srgbClr val="FF0000"/>
    <a:srgbClr val="FF9933"/>
    <a:srgbClr val="FFCC00"/>
    <a:srgbClr val="CC0000"/>
    <a:srgbClr val="FF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0" autoAdjust="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20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EE00-E047-4F06-88AA-997791578707}" type="datetimeFigureOut">
              <a:rPr lang="de-DE" smtClean="0"/>
              <a:pPr/>
              <a:t>01.10.2021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BF5F-C8E6-4F48-B4F6-539FF6173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07BD8-F3AF-48B8-A7C4-DB3553FC27EC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1AF6E-282C-49BC-8050-302B2B8945CD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D8B5C-C241-4413-A85E-0CF08C6E811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6AA5F-DDD2-46FD-BE67-FADDD7F3B0F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FE357D7-B9A9-4238-8189-C3CAFAFFC689}" type="slidenum">
              <a:rPr lang="de-DE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82927" tIns="41464" rIns="82927" bIns="41464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D4E5DB-4F2A-4BE2-A377-118AE9CC5E5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6DD8A-9C2B-4C14-8ED5-8EBDE3CE74C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DEFE6-13E9-47FD-8FD1-7297F181BB9A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8CB4B-1BFD-408D-9CC0-CB34BE8D6666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A041A-C1A6-437C-9197-74CCDCD3A68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3380C-02E4-4F5E-955D-564CAE7D302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8417-8CBF-4E90-B936-2C91406CDAD0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 userDrawn="1"/>
        </p:nvGrpSpPr>
        <p:grpSpPr>
          <a:xfrm>
            <a:off x="0" y="0"/>
            <a:ext cx="9144000" cy="6871955"/>
            <a:chOff x="0" y="0"/>
            <a:chExt cx="9144000" cy="6871955"/>
          </a:xfrm>
        </p:grpSpPr>
        <p:grpSp>
          <p:nvGrpSpPr>
            <p:cNvPr id="61" name="Gruppieren 60"/>
            <p:cNvGrpSpPr/>
            <p:nvPr userDrawn="1"/>
          </p:nvGrpSpPr>
          <p:grpSpPr>
            <a:xfrm>
              <a:off x="0" y="1"/>
              <a:ext cx="9144000" cy="6871954"/>
              <a:chOff x="0" y="0"/>
              <a:chExt cx="9144000" cy="6871954"/>
            </a:xfrm>
          </p:grpSpPr>
          <p:pic>
            <p:nvPicPr>
              <p:cNvPr id="58" name="Grafik 57" descr="Rahmen Astronomie unten.png"/>
              <p:cNvPicPr>
                <a:picLocks/>
              </p:cNvPicPr>
              <p:nvPr userDrawn="1"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53" name="Grafik 52" descr="Rahmen Astronomie oben.png"/>
              <p:cNvPicPr>
                <a:picLocks/>
              </p:cNvPicPr>
              <p:nvPr userDrawn="1"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55" name="Textfeld 54"/>
              <p:cNvSpPr txBox="1"/>
              <p:nvPr userDrawn="1"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algn="l" defTabSz="8292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500" kern="0" dirty="0">
                    <a:solidFill>
                      <a:srgbClr val="FFFFFF"/>
                    </a:solidFill>
                    <a:latin typeface="Arial"/>
                  </a:rPr>
                  <a:t>E. Malz</a:t>
                </a:r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280" fontAlgn="auto" hangingPunct="0">
                  <a:spcBef>
                    <a:spcPts val="0"/>
                  </a:spcBef>
                  <a:spcAft>
                    <a:spcPts val="0"/>
                  </a:spcAft>
                  <a:buFont typeface="StarSymbol"/>
                  <a:buNone/>
                </a:pPr>
                <a:r>
                  <a:rPr lang="de-DE" sz="1300" dirty="0">
                    <a:solidFill>
                      <a:srgbClr val="FFFF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ZPG </a:t>
                </a:r>
                <a:r>
                  <a:rPr lang="de-DE" sz="1300" dirty="0">
                    <a:solidFill>
                      <a:srgbClr val="CCCC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Astronomie</a:t>
                </a:r>
              </a:p>
            </p:txBody>
          </p:sp>
          <p:pic>
            <p:nvPicPr>
              <p:cNvPr id="57" name="Grafik 56"/>
              <p:cNvPicPr>
                <a:picLocks noChangeAspect="1"/>
              </p:cNvPicPr>
              <p:nvPr userDrawn="1"/>
            </p:nvPicPr>
            <p:blipFill>
              <a:blip r:embed="rId18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Titel 1"/>
              <p:cNvSpPr txBox="1">
                <a:spLocks/>
              </p:cNvSpPr>
              <p:nvPr userDrawn="1"/>
            </p:nvSpPr>
            <p:spPr>
              <a:xfrm>
                <a:off x="2" y="2"/>
                <a:ext cx="4685210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algn="l" defTabSz="82928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chemeClr val="bg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3.1.4 Struktur des Universums</a:t>
                </a:r>
              </a:p>
            </p:txBody>
          </p:sp>
        </p:grpSp>
        <p:grpSp>
          <p:nvGrpSpPr>
            <p:cNvPr id="10" name="Group 3"/>
            <p:cNvGrpSpPr>
              <a:grpSpLocks noChangeAspect="1"/>
            </p:cNvGrpSpPr>
            <p:nvPr userDrawn="1"/>
          </p:nvGrpSpPr>
          <p:grpSpPr bwMode="auto">
            <a:xfrm flipH="1">
              <a:off x="5565148" y="90000"/>
              <a:ext cx="200164" cy="276654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11" name="Oval 4"/>
              <p:cNvSpPr>
                <a:spLocks noChangeAspect="1" noChangeArrowheads="1"/>
              </p:cNvSpPr>
              <p:nvPr userDrawn="1"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utoShape 5"/>
              <p:cNvSpPr>
                <a:spLocks noChangeAspect="1" noChangeArrowheads="1"/>
              </p:cNvSpPr>
              <p:nvPr userDrawn="1"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6"/>
              <p:cNvSpPr>
                <a:spLocks noChangeAspect="1" noChangeArrowheads="1"/>
              </p:cNvSpPr>
              <p:nvPr userDrawn="1"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7"/>
              <p:cNvSpPr>
                <a:spLocks noChangeAspect="1" noChangeArrowheads="1"/>
              </p:cNvSpPr>
              <p:nvPr userDrawn="1"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8"/>
              <p:cNvSpPr>
                <a:spLocks noChangeAspect="1" noChangeArrowheads="1"/>
              </p:cNvSpPr>
              <p:nvPr userDrawn="1"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9"/>
              <p:cNvGrpSpPr>
                <a:grpSpLocks noChangeAspect="1"/>
              </p:cNvGrpSpPr>
              <p:nvPr userDrawn="1"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23" name="Rectangle 1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utoShape 11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AutoShape 12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AutoShape 13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utoShape 14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15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AutoShape 16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Rectangle 17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AutoShape 18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tangle 19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2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21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Rectangle 22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ectangle 23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Rectangle 24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5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26"/>
              <p:cNvSpPr>
                <a:spLocks noChangeAspect="1" noChangeArrowheads="1"/>
              </p:cNvSpPr>
              <p:nvPr userDrawn="1"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27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28"/>
              <p:cNvSpPr>
                <a:spLocks noChangeAspect="1" noChangeArrowheads="1"/>
              </p:cNvSpPr>
              <p:nvPr userDrawn="1"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9"/>
              <p:cNvSpPr>
                <a:spLocks noChangeAspect="1" noChangeArrowheads="1"/>
              </p:cNvSpPr>
              <p:nvPr userDrawn="1"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Titel 1"/>
            <p:cNvSpPr txBox="1">
              <a:spLocks/>
            </p:cNvSpPr>
            <p:nvPr userDrawn="1"/>
          </p:nvSpPr>
          <p:spPr>
            <a:xfrm>
              <a:off x="5559879" y="0"/>
              <a:ext cx="3581885" cy="392400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2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Zukunft des Universums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mmons.wikimedia.org/wiki/File:Expansion_des_Universums.pn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commons.wikimedia.org/wiki/File:Expansion_of_the_universe,_proper_distances_(Animation).gif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numCol="1" rtlCol="0" anchor="ctr" anchorCtr="0" compatLnSpc="1">
            <a:prstTxWarp prst="textNoShape">
              <a:avLst/>
            </a:prstTxWarp>
          </a:bodyPr>
          <a:lstStyle/>
          <a:p>
            <a:pPr defTabSz="914305"/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1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280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28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3.1.4 Struktur des Universums</a:t>
              </a:r>
            </a:p>
          </p:txBody>
        </p:sp>
      </p:grp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 flipH="1">
            <a:off x="6873875" y="3810001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033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5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6" y="804864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9" y="4213226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9" y="1085851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6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 rot="19238221">
            <a:off x="2768601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9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1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1" defTabSz="914305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1438276" y="5372102"/>
            <a:ext cx="638175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 cap="small" dirty="0">
                <a:solidFill>
                  <a:srgbClr val="000000"/>
                </a:solidFill>
              </a:rPr>
              <a:t>Zukunft des Universums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9DDAFCC-CFF3-487B-85E3-3ADF7F840BB9}"/>
              </a:ext>
            </a:extLst>
          </p:cNvPr>
          <p:cNvSpPr txBox="1"/>
          <p:nvPr/>
        </p:nvSpPr>
        <p:spPr>
          <a:xfrm>
            <a:off x="72000" y="5040000"/>
            <a:ext cx="5142796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Bild: “Expansion des </a:t>
            </a:r>
            <a:r>
              <a:rPr lang="en-US" sz="1200" dirty="0" err="1">
                <a:solidFill>
                  <a:schemeClr val="bg1"/>
                </a:solidFill>
              </a:rPr>
              <a:t>Universums</a:t>
            </a:r>
            <a:r>
              <a:rPr lang="en-US" sz="1200" dirty="0">
                <a:solidFill>
                  <a:schemeClr val="bg1"/>
                </a:solidFill>
              </a:rPr>
              <a:t>” von NASA / WMAP Science Team via </a:t>
            </a:r>
            <a:r>
              <a:rPr lang="en-US" sz="1200" dirty="0">
                <a:solidFill>
                  <a:schemeClr val="bg1"/>
                </a:solidFill>
                <a:hlinkClick r:id="rId2"/>
              </a:rPr>
              <a:t>https://commons.wikimedia.org/wiki/File:Expansion_des_Universums.png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[Public Domain (PD-</a:t>
            </a:r>
            <a:r>
              <a:rPr lang="en-US" sz="1200" dirty="0" err="1">
                <a:solidFill>
                  <a:schemeClr val="bg1"/>
                </a:solidFill>
              </a:rPr>
              <a:t>USGov</a:t>
            </a:r>
            <a:r>
              <a:rPr lang="en-US" sz="1200" dirty="0">
                <a:solidFill>
                  <a:schemeClr val="bg1"/>
                </a:solidFill>
              </a:rPr>
              <a:t>)] 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4" name="Inhaltsplatzhalter 13" descr="Ein Bild, das Licht enthält.&#10;&#10;Automatisch generierte Beschreibung">
            <a:extLst>
              <a:ext uri="{FF2B5EF4-FFF2-40B4-BE49-F238E27FC236}">
                <a16:creationId xmlns:a16="http://schemas.microsoft.com/office/drawing/2014/main" id="{27B3772F-F132-4CF3-8F64-CE57493FAF6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" y="936000"/>
            <a:ext cx="5796000" cy="4126591"/>
          </a:xfr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DC3C3BB-DD64-4184-9B98-103467EAA727}"/>
              </a:ext>
            </a:extLst>
          </p:cNvPr>
          <p:cNvSpPr txBox="1"/>
          <p:nvPr/>
        </p:nvSpPr>
        <p:spPr>
          <a:xfrm>
            <a:off x="6048000" y="2700000"/>
            <a:ext cx="282639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Die bisherige Entwicklung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gemäß </a:t>
            </a:r>
            <a:r>
              <a:rPr lang="el-GR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Λ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C</a:t>
            </a:r>
            <a:r>
              <a:rPr lang="de-DE" dirty="0">
                <a:solidFill>
                  <a:schemeClr val="bg1"/>
                </a:solidFill>
              </a:rPr>
              <a:t>DM-Modell</a:t>
            </a:r>
          </a:p>
        </p:txBody>
      </p:sp>
    </p:spTree>
    <p:extLst>
      <p:ext uri="{BB962C8B-B14F-4D97-AF65-F5344CB8AC3E}">
        <p14:creationId xmlns:p14="http://schemas.microsoft.com/office/powerpoint/2010/main" val="14318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9DDAFCC-CFF3-487B-85E3-3ADF7F840BB9}"/>
              </a:ext>
            </a:extLst>
          </p:cNvPr>
          <p:cNvSpPr txBox="1"/>
          <p:nvPr/>
        </p:nvSpPr>
        <p:spPr>
          <a:xfrm>
            <a:off x="72000" y="5040000"/>
            <a:ext cx="8238004" cy="46165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Bild: “Expansion of the universe, proper distances (Animation)” von </a:t>
            </a:r>
            <a:r>
              <a:rPr lang="en-US" sz="1200" dirty="0" err="1">
                <a:solidFill>
                  <a:schemeClr val="bg1"/>
                </a:solidFill>
              </a:rPr>
              <a:t>Yukterez</a:t>
            </a:r>
            <a:r>
              <a:rPr lang="en-US" sz="1200" dirty="0">
                <a:solidFill>
                  <a:schemeClr val="bg1"/>
                </a:solidFill>
              </a:rPr>
              <a:t> (Simon </a:t>
            </a:r>
            <a:r>
              <a:rPr lang="en-US" sz="1200" dirty="0" err="1">
                <a:solidFill>
                  <a:schemeClr val="bg1"/>
                </a:solidFill>
              </a:rPr>
              <a:t>Tyran</a:t>
            </a:r>
            <a:r>
              <a:rPr lang="en-US" sz="1200" dirty="0">
                <a:solidFill>
                  <a:schemeClr val="bg1"/>
                </a:solidFill>
              </a:rPr>
              <a:t>, Vienna) via 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hlinkClick r:id="rId2"/>
              </a:rPr>
              <a:t>https://commons.wikimedia.org/wiki/File:Expansion_of_the_universe,_proper_distances_(Animation).gif</a:t>
            </a:r>
            <a:r>
              <a:rPr lang="en-US" sz="1200" dirty="0">
                <a:solidFill>
                  <a:schemeClr val="bg1"/>
                </a:solidFill>
              </a:rPr>
              <a:t> [CC BY-SA 3.0]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DC3C3BB-DD64-4184-9B98-103467EAA727}"/>
              </a:ext>
            </a:extLst>
          </p:cNvPr>
          <p:cNvSpPr txBox="1"/>
          <p:nvPr/>
        </p:nvSpPr>
        <p:spPr>
          <a:xfrm>
            <a:off x="6048000" y="2700000"/>
            <a:ext cx="3137126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Die zeitliche Entwicklung der kosmologischen Horizonte nach dem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de-DE" dirty="0">
                <a:solidFill>
                  <a:schemeClr val="bg1"/>
                </a:solidFill>
              </a:rPr>
              <a:t>CDM-Modell</a:t>
            </a:r>
          </a:p>
        </p:txBody>
      </p:sp>
      <p:pic>
        <p:nvPicPr>
          <p:cNvPr id="5" name="Inhaltsplatzhalter 4" descr="Ein Bild, das Mann enthält.&#10;&#10;Automatisch generierte Beschreibung">
            <a:extLst>
              <a:ext uri="{FF2B5EF4-FFF2-40B4-BE49-F238E27FC236}">
                <a16:creationId xmlns:a16="http://schemas.microsoft.com/office/drawing/2014/main" id="{DC6B35F0-FD02-4F19-A563-751997B76D2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936000"/>
            <a:ext cx="5796000" cy="409129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52787323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Bildschirmpräsentation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MS Gothic</vt:lpstr>
      <vt:lpstr>Arial</vt:lpstr>
      <vt:lpstr>Calibri</vt:lpstr>
      <vt:lpstr>StarSymbol</vt:lpstr>
      <vt:lpstr>Tahoma</vt:lpstr>
      <vt:lpstr>2_Standarddesign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Enrico</dc:creator>
  <cp:lastModifiedBy>zwakh</cp:lastModifiedBy>
  <cp:revision>24</cp:revision>
  <dcterms:created xsi:type="dcterms:W3CDTF">2020-04-14T13:06:24Z</dcterms:created>
  <dcterms:modified xsi:type="dcterms:W3CDTF">2021-10-01T11:12:33Z</dcterms:modified>
</cp:coreProperties>
</file>