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04" autoAdjust="0"/>
    <p:restoredTop sz="94660"/>
  </p:normalViewPr>
  <p:slideViewPr>
    <p:cSldViewPr snapToGrid="0">
      <p:cViewPr>
        <p:scale>
          <a:sx n="145" d="100"/>
          <a:sy n="145" d="100"/>
        </p:scale>
        <p:origin x="1336" y="5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18T19:02:47.115"/>
    </inkml:context>
    <inkml:brush xml:id="br0">
      <inkml:brushProperty name="width" value="0.05" units="cm"/>
      <inkml:brushProperty name="height" value="0.05" units="cm"/>
      <inkml:brushProperty name="color" value="#FFFFFF"/>
    </inkml:brush>
  </inkml:definitions>
  <inkml:trace contextRef="#ctx0" brushRef="#br0">344 64 24575,'3'2'0,"-1"1"0,-1-3 0,1 1 0,-1 0 0,0 0 0,-1 0 0,0 0 0,0 0 0,1 0 0,0 0 0,-1 0 0,1-1 0,0 1 0,-1 0 0,2 0 0,-1-1 0,-1 1 0,3 1 0,-2-2 0,1 2 0,-1 0 0,3-2 0,-2 2 0,0-2 0,-1 1 0,1 0 0,-2 0 0,0 0 0,1 0 0,0 0 0,0 0 0,0 1 0,0-1 0,-1 2 0,1-2 0,-1 1 0,1-2 0,-1 1 0,0 0 0,1 1 0,0-1 0,1 1 0,-1 0 0,1-1 0,-1 0 0,0-1 0,0 0 0,0 1 0,-1 0 0,2 0 0,-1 1 0,0-2 0,-1 1 0,0 0 0,1 0 0,-1 0 0,0 1 0,0-1 0,0 0 0,0 1 0,0-2 0,-1 2 0,1-1 0,0 0 0,-1 1 0,1-2 0,-1 3 0,0-3 0,0 1 0,0 0 0,0-1 0,-1 1 0,1-1 0,-1 1 0,2 1 0,0-2 0,0 1 0,-2-1 0,1 2 0,0-2 0,0 2 0,-1 0 0,-1-1 0,1 1 0,-1-1 0,0 0 0,1 0 0,0-1 0,1 1 0,-1-1 0,0 1 0,0 0 0,-1-1 0,1 0 0,0 1 0,2-1 0,-1 1 0,-1-1 0,1 0 0,0 1 0,-1-1 0,0 1 0,0-1 0,0 1 0,1 0 0,0-1 0,-1 0 0,0 0 0,0 0 0,1 1 0,0-1 0,0 1 0,0 0 0,0-1 0,0 0 0,-1 0 0,1 0 0,-1 1 0,1-1 0,-2 0 0,2 1 0,-1 0 0,1-1 0,0 1 0,-1-1 0,2 0 0,-3 0 0,2 0 0,0 0 0,-1 1 0,1-1 0,-1 1 0,1-1 0,0 0 0,-1 0 0,0 1 0,0-1 0,2 0 0,-2 0 0,1 0 0,-1 1 0,0 1 0,2-2 0,0 1 0,-2 0 0,1 0 0,0 0 0,-1 0 0,1-1 0,-1 1 0,0-1 0,1 2 0,-1-2 0,0 1 0,-1-1 0,-3 0 0,1 1 0,-1-1 0,2-1 0,1 1 0,1-1 0,-1 1 0,-3 0 0,0 0 0,1 0 0,2-1 0,1 1 0,1-1 0,0 2 0,-2-1 0,1 0 0,-2-1 0,0 1 0,0-1 0,1 1 0,2 0 0,-1 0 0,-1 0 0,0 0 0,0 0 0,1 0 0,0 0 0,2-1 0,-2 0 0,1 1 0,0-1 0,1-1 0</inkml:trace>
  <inkml:trace contextRef="#ctx0" brushRef="#br0" timeOffset="1">196 1 24575,'-5'0'0,"-1"1"0,-1 0 0,-3 0 0,-1 1 0,-2-1 0,1 1 0,1-2 0,0 3 0,1-3 0,2 1 0,1 0 0,4-1 0,2 1 0,-2-1 0,-1 0 0,-1 0 0,0 1 0,-2 0 0,2 0 0,0-1 0,0 0 0,0 1 0,-1-1 0,0 2 0,2-1 0,0 1 0,3-1 0,-1-1 0,1 0 0,1 1 0,-2-1 0,1 1 0,1 0 0,-1-1 0,1 2 0,-2 0 0,1-1 0,0 1 0,1 0 0,-1-1 0,0 0 0,1 1 0,-1 0 0,1 0 0,0-1 0,0 1 0,-1-1 0,1 0 0,0 0 0,0 1 0,0-2 0,0 2 0,0-1 0,0 1 0,0-1 0,0-1 0,1 2 0,-1-1 0,1 1 0,-1 0 0,0 0 0,1-1 0,1 1 0,-2-1 0,3 1 0,-2-1 0,0 1 0,1-1 0,-1-1 0,-1 0 0,1 1 0,1 1 0,1 1 0,1-1 0,-1 0 0,-1 0 0,-1-1 0,0 0 0,2 0 0,-1 0 0,1 0 0,-1 0 0,-2 0 0,3 0 0,-1 1 0,4 1 0,-3 0 0,0-2 0,0 0 0,0 0 0,0 0 0,0-1 0,-1 0 0,0 0 0,0 1 0,1 0 0,2 0 0,-1 1 0,0-1 0,-4 0 0,1-2 0,-1-1 0,0-1 0,0 0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18T19:02:47.117"/>
    </inkml:context>
    <inkml:brush xml:id="br0">
      <inkml:brushProperty name="width" value="0.05" units="cm"/>
      <inkml:brushProperty name="height" value="0.05" units="cm"/>
      <inkml:brushProperty name="color" value="#FFFFFF"/>
    </inkml:brush>
  </inkml:definitions>
  <inkml:trace contextRef="#ctx0" brushRef="#br0">358 26 24575,'-4'-1'0,"1"-1"0,2 2 0,0-1 0,-1 1 0,-1-1 0,0 1 0,-2 0 0,-3-1 0,2-1 0,-5 2 0,3-1 0,-1-1 0,3 2 0,1-3 0,2 3 0,1-1 0,0 1 0,1-1 0,-2 1 0,0 0 0,0-1 0,-1 1 0,1 0 0,-2 0 0,1-1 0,0 0 0,-2 1 0,2-1 0,1 1 0,1 0 0,0 0 0,1 0 0,-1 0 0,-2 0 0,1-1 0,-2 1 0,1-1 0,-1 1 0,0-1 0,0 1 0,-1 0 0,0-1 0,0 1 0,-1-1 0,1 1 0,1 0 0,0 0 0,3 0 0,0 0 0,-1 0 0,1 0 0,-1 0 0,-1 0 0,-1 0 0,0 0 0,2 0 0,0 0 0,-1 0 0,0 0 0,0 1 0,1-1 0,0 0 0,0 1 0,0-1 0,-1 0 0,-3 0 0,1 0 0,-1 0 0,4 0 0,0 2 0,2-2 0,-1 1 0,0-1 0,-1 0 0,1 0 0,-2 0 0,0 0 0,0 0 0,2 0 0,0 0 0,0 1 0,0-1 0,-1 0 0,0 1 0,2-1 0,-2 1 0,2-1 0,-2 0 0,1 0 0,-1 0 0,1 1 0,-1-1 0,3 1 0,-2 0 0,0-1 0,2 0 0,-1 1 0,-1 0 0,1 0 0,1-1 0,-2 0 0,1 1 0,-1 1 0,2-2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18T19:02:47.118"/>
    </inkml:context>
    <inkml:brush xml:id="br0">
      <inkml:brushProperty name="width" value="0.05" units="cm"/>
      <inkml:brushProperty name="height" value="0.05" units="cm"/>
      <inkml:brushProperty name="color" value="#FFFFFF"/>
    </inkml:brush>
  </inkml:definitions>
  <inkml:trace contextRef="#ctx0" brushRef="#br0">5 2 24575,'4'-1'0,"1"0"0,1 2 0,1-1 0,0 1 0,2-1 0,0 1 0,3 1 0,2 1 0,0-2 0,-4 1 0,-3-1 0,-5 1 0,0-2 0,0 2 0,-1 0 0,3 0 0,0 2 0,0-2 0,-1 2 0,1-1 0,3 3 0,5 1 0,1 0 0,1 1 0,-3-1 0,-2-1 0,-4-2 0,-3-1 0,0-1 0,-1 0 0,0 1 0,0 0 0,2 3 0,1 1 0,1 1 0,1-1 0,-2-1 0,1 0 0,-3 0 0,1-2 0,-1 4 0,0-2 0,2 3 0,-2-3 0,2 0 0,-4-3 0,1 1 0,0-1 0,-1 1 0,1 0 0,0 2 0,-1 0 0,2 2 0,-1-2 0,-1 0 0,1-1 0,-1 2 0,0-2 0,0-1 0,0 3 0,-1-1 0,0 0 0,0 0 0,0 2 0,0-3 0,-1-1 0,2 0 0,-1 0 0,-1 1 0,1 0 0,-1 0 0,0 1 0,0-1 0,0-1 0,-1-1 0,1 1 0,0-3 0,-1 3 0,1-2 0,-1 2 0,-2-1 0,1 3 0,-3-1 0,2 0 0,0-2 0,2-1 0,-1-1 0,1 2 0,-2 0 0,0-1 0,0 2 0,0 0 0,-1-1 0,1 0 0,1 0 0,1 0 0,-1 0 0,0-2 0,-1 1 0,1-1 0,-2 2 0,1-1 0,-1 1 0,1-1 0,-1 0 0,1 1 0,2-2 0,0 1 0,1-1 0,0 0 0,-1 0 0,-2 1 0,1 0 0,-2 1 0,1 0 0,0-1 0,1-1 0,0 0 0,0 0 0,-1-1 0,3 1 0,-2-1 0,1 0 0,1 1 0,0 0 0,-1-1 0,0 1 0,-1 0 0,0 1 0,0-1 0,1 1 0,-1-1 0,1-1 0,1 1 0,0-1 0,0 0 0,0 0 0,0 1 0,1-1 0,0-1 0,0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024B002-DBB3-4DE1-A162-FB8138B8CA4B}" type="datetimeFigureOut">
              <a:rPr lang="de-DE" smtClean="0"/>
              <a:t>18.03.19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273376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024B002-DBB3-4DE1-A162-FB8138B8CA4B}" type="datetimeFigureOut">
              <a:rPr lang="de-DE" smtClean="0"/>
              <a:t>18.03.19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93717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024B002-DBB3-4DE1-A162-FB8138B8CA4B}" type="datetimeFigureOut">
              <a:rPr lang="de-DE" smtClean="0"/>
              <a:t>18.03.19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181481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024B002-DBB3-4DE1-A162-FB8138B8CA4B}" type="datetimeFigureOut">
              <a:rPr lang="de-DE" smtClean="0"/>
              <a:t>18.03.19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169540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024B002-DBB3-4DE1-A162-FB8138B8CA4B}" type="datetimeFigureOut">
              <a:rPr lang="de-DE" smtClean="0"/>
              <a:t>18.03.19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3518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024B002-DBB3-4DE1-A162-FB8138B8CA4B}" type="datetimeFigureOut">
              <a:rPr lang="de-DE" smtClean="0"/>
              <a:t>18.03.19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190296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024B002-DBB3-4DE1-A162-FB8138B8CA4B}" type="datetimeFigureOut">
              <a:rPr lang="de-DE" smtClean="0"/>
              <a:t>18.03.19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353994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024B002-DBB3-4DE1-A162-FB8138B8CA4B}" type="datetimeFigureOut">
              <a:rPr lang="de-DE" smtClean="0"/>
              <a:t>18.03.19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57670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024B002-DBB3-4DE1-A162-FB8138B8CA4B}" type="datetimeFigureOut">
              <a:rPr lang="de-DE" smtClean="0"/>
              <a:t>18.03.19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127519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E024B002-DBB3-4DE1-A162-FB8138B8CA4B}" type="datetimeFigureOut">
              <a:rPr lang="de-DE" smtClean="0"/>
              <a:t>18.03.19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128823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E024B002-DBB3-4DE1-A162-FB8138B8CA4B}" type="datetimeFigureOut">
              <a:rPr lang="de-DE" smtClean="0"/>
              <a:t>18.03.19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407240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4B002-DBB3-4DE1-A162-FB8138B8CA4B}" type="datetimeFigureOut">
              <a:rPr lang="de-DE" smtClean="0"/>
              <a:t>18.03.19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5DE8A-E7B1-48CF-8D0A-40E8481E4F31}" type="slidenum">
              <a:rPr lang="de-DE" smtClean="0"/>
              <a:t>‹Nr.›</a:t>
            </a:fld>
            <a:endParaRPr lang="de-DE"/>
          </a:p>
        </p:txBody>
      </p:sp>
    </p:spTree>
    <p:extLst>
      <p:ext uri="{BB962C8B-B14F-4D97-AF65-F5344CB8AC3E}">
        <p14:creationId xmlns:p14="http://schemas.microsoft.com/office/powerpoint/2010/main" val="2474088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farm5.staticflickr.com/4680/27738546339_e422eed528_b.jpg" TargetMode="External"/><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farm5.staticflickr.com/4689/39515058891_3973e2fe2d_b.jpg" TargetMode="External"/><Relationship Id="rId5" Type="http://schemas.openxmlformats.org/officeDocument/2006/relationships/hyperlink" Target="https://creativecommons.org/licenses/by/4.0/deed.de" TargetMode="External"/><Relationship Id="rId10" Type="http://schemas.openxmlformats.org/officeDocument/2006/relationships/hyperlink" Target="https://www.aktion-agrar.de/wp-content/uploads/2015/01/aa_grafik_guelle2_RZ.jpg" TargetMode="External"/><Relationship Id="rId4" Type="http://schemas.openxmlformats.org/officeDocument/2006/relationships/image" Target="../media/image4.pn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hyperlink" Target="https://farm5.staticflickr.com/4590/27738545789_5efd70a6c8_b.jpg" TargetMode="External"/><Relationship Id="rId5" Type="http://schemas.openxmlformats.org/officeDocument/2006/relationships/hyperlink" Target="https://creativecommons.org/licenses/by/4.0/deed.de"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customXml" Target="../ink/ink2.xml"/><Relationship Id="rId10" Type="http://schemas.openxmlformats.org/officeDocument/2006/relationships/image" Target="../media/image1.jpeg"/><Relationship Id="rId4" Type="http://schemas.openxmlformats.org/officeDocument/2006/relationships/image" Target="../media/image1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0833" y="989592"/>
            <a:ext cx="1479546" cy="4342737"/>
          </a:xfrm>
          <a:prstGeom prst="rect">
            <a:avLst/>
          </a:prstGeom>
        </p:spPr>
      </p:pic>
      <p:sp>
        <p:nvSpPr>
          <p:cNvPr id="3" name="Textfeld 2"/>
          <p:cNvSpPr txBox="1"/>
          <p:nvPr/>
        </p:nvSpPr>
        <p:spPr>
          <a:xfrm>
            <a:off x="6311795" y="5481034"/>
            <a:ext cx="1143000" cy="646331"/>
          </a:xfrm>
          <a:prstGeom prst="rect">
            <a:avLst/>
          </a:prstGeom>
          <a:noFill/>
        </p:spPr>
        <p:txBody>
          <a:bodyPr wrap="square" rtlCol="0">
            <a:spAutoFit/>
          </a:bodyPr>
          <a:lstStyle/>
          <a:p>
            <a:pPr algn="ctr"/>
            <a:r>
              <a:rPr lang="de-DE" sz="3600" b="1" dirty="0"/>
              <a:t>Mais</a:t>
            </a:r>
          </a:p>
        </p:txBody>
      </p:sp>
      <p:sp>
        <p:nvSpPr>
          <p:cNvPr id="4" name="Textfeld 3"/>
          <p:cNvSpPr txBox="1"/>
          <p:nvPr/>
        </p:nvSpPr>
        <p:spPr>
          <a:xfrm>
            <a:off x="709033" y="655792"/>
            <a:ext cx="5213716" cy="2492990"/>
          </a:xfrm>
          <a:prstGeom prst="rect">
            <a:avLst/>
          </a:prstGeom>
          <a:noFill/>
        </p:spPr>
        <p:txBody>
          <a:bodyPr wrap="square" rtlCol="0">
            <a:spAutoFit/>
          </a:bodyPr>
          <a:lstStyle/>
          <a:p>
            <a:r>
              <a:rPr lang="de-DE" sz="1200" b="1" dirty="0"/>
              <a:t>M1</a:t>
            </a:r>
          </a:p>
          <a:p>
            <a:pPr algn="just"/>
            <a:r>
              <a:rPr lang="de-DE" sz="1200" dirty="0"/>
              <a:t>Mais war in Deutschland als Feldfrucht bis in die 1960er Jahre nahezu unbekannt. Erst neue Züchtungen, die den wärmeliebenden Mais aus Süd- und Mittelamerika kälteunempfindlicher machten und den Ertrag steigerten, waren die Basis für eine Trendwende. Weitere Faktoren waren neue Maschinentechnik und Unkrautbekämpfungsmittel, die eine Arbeitszeiteinsparung von bis zu 90 % brachten. Heute ist Mais die nach Weizen zweitwichtigste Feldfrucht in Baden-Württemberg. Laut Angaben des Badischen Landwirtschaftlichen </a:t>
            </a:r>
            <a:r>
              <a:rPr lang="de-DE" sz="1200" dirty="0" err="1"/>
              <a:t>Hauptver</a:t>
            </a:r>
            <a:r>
              <a:rPr lang="de-DE" sz="1200" dirty="0"/>
              <a:t>-bandes gedeiht im Rheintal in manchen Regionen auf nahezu 80 % der Ackerflächen Mais. Diese Entwicklung ist vor allem dem 2. Mais-Boom mit dem Energiemais für Biogasanlagen seit geschuldet, nachdem das </a:t>
            </a:r>
            <a:r>
              <a:rPr lang="de-DE" sz="1200" i="1" dirty="0"/>
              <a:t>Neue Energien Gesetz</a:t>
            </a:r>
            <a:r>
              <a:rPr lang="de-DE" sz="1200" dirty="0"/>
              <a:t> 2004 geändert wurde.</a:t>
            </a:r>
          </a:p>
          <a:p>
            <a:endParaRPr lang="de-DE" sz="1200" dirty="0"/>
          </a:p>
        </p:txBody>
      </p:sp>
      <p:graphicFrame>
        <p:nvGraphicFramePr>
          <p:cNvPr id="5" name="Tabelle 4"/>
          <p:cNvGraphicFramePr>
            <a:graphicFrameLocks noGrp="1"/>
          </p:cNvGraphicFramePr>
          <p:nvPr>
            <p:extLst>
              <p:ext uri="{D42A27DB-BD31-4B8C-83A1-F6EECF244321}">
                <p14:modId xmlns:p14="http://schemas.microsoft.com/office/powerpoint/2010/main" val="1615832821"/>
              </p:ext>
            </p:extLst>
          </p:nvPr>
        </p:nvGraphicFramePr>
        <p:xfrm>
          <a:off x="793475" y="3671325"/>
          <a:ext cx="2610338" cy="2733040"/>
        </p:xfrm>
        <a:graphic>
          <a:graphicData uri="http://schemas.openxmlformats.org/drawingml/2006/table">
            <a:tbl>
              <a:tblPr firstRow="1" bandRow="1">
                <a:tableStyleId>{2D5ABB26-0587-4C30-8999-92F81FD0307C}</a:tableStyleId>
              </a:tblPr>
              <a:tblGrid>
                <a:gridCol w="508976">
                  <a:extLst>
                    <a:ext uri="{9D8B030D-6E8A-4147-A177-3AD203B41FA5}">
                      <a16:colId xmlns:a16="http://schemas.microsoft.com/office/drawing/2014/main" val="20000"/>
                    </a:ext>
                  </a:extLst>
                </a:gridCol>
                <a:gridCol w="888023">
                  <a:extLst>
                    <a:ext uri="{9D8B030D-6E8A-4147-A177-3AD203B41FA5}">
                      <a16:colId xmlns:a16="http://schemas.microsoft.com/office/drawing/2014/main" val="20001"/>
                    </a:ext>
                  </a:extLst>
                </a:gridCol>
                <a:gridCol w="1213339">
                  <a:extLst>
                    <a:ext uri="{9D8B030D-6E8A-4147-A177-3AD203B41FA5}">
                      <a16:colId xmlns:a16="http://schemas.microsoft.com/office/drawing/2014/main" val="20002"/>
                    </a:ext>
                  </a:extLst>
                </a:gridCol>
              </a:tblGrid>
              <a:tr h="370840">
                <a:tc gridSpan="3">
                  <a:txBody>
                    <a:bodyPr/>
                    <a:lstStyle/>
                    <a:p>
                      <a:pPr algn="ctr"/>
                      <a:r>
                        <a:rPr lang="de-DE" sz="1200" b="1" dirty="0"/>
                        <a:t>M2 </a:t>
                      </a:r>
                      <a:r>
                        <a:rPr lang="de-DE" sz="1200" dirty="0"/>
                        <a:t>Maisanbau in Baden</a:t>
                      </a:r>
                      <a:r>
                        <a:rPr lang="de-DE" sz="1200" baseline="0" dirty="0"/>
                        <a:t> Württemberg</a:t>
                      </a:r>
                      <a:r>
                        <a:rPr lang="de-DE" sz="1200" baseline="30000" dirty="0"/>
                        <a:t>1</a:t>
                      </a:r>
                      <a:endParaRPr lang="de-DE" sz="1200" b="1" baseline="300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de-DE" sz="1200" dirty="0"/>
                    </a:p>
                  </a:txBody>
                  <a:tcPr/>
                </a:tc>
                <a:tc hMerge="1">
                  <a:txBody>
                    <a:bodyPr/>
                    <a:lstStyle/>
                    <a:p>
                      <a:endParaRPr lang="de-DE" sz="1200" dirty="0"/>
                    </a:p>
                  </a:txBody>
                  <a:tcPr/>
                </a:tc>
                <a:extLst>
                  <a:ext uri="{0D108BD9-81ED-4DB2-BD59-A6C34878D82A}">
                    <a16:rowId xmlns:a16="http://schemas.microsoft.com/office/drawing/2014/main" val="10000"/>
                  </a:ext>
                </a:extLst>
              </a:tr>
              <a:tr h="370840">
                <a:tc>
                  <a:txBody>
                    <a:bodyPr/>
                    <a:lstStyle/>
                    <a:p>
                      <a:pPr algn="ctr"/>
                      <a:r>
                        <a:rPr lang="de-DE" sz="1000" b="1" dirty="0"/>
                        <a:t>Jahr</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b="1" baseline="0" dirty="0"/>
                        <a:t>Anbaufläche </a:t>
                      </a:r>
                    </a:p>
                    <a:p>
                      <a:pPr algn="ctr"/>
                      <a:r>
                        <a:rPr lang="de-DE" sz="1000" baseline="0" dirty="0"/>
                        <a:t>(in 1.000 ha)</a:t>
                      </a:r>
                      <a:endParaRPr lang="de-DE" sz="10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b="1" dirty="0"/>
                        <a:t>Anteil an</a:t>
                      </a:r>
                      <a:r>
                        <a:rPr lang="de-DE" sz="1000" b="1" baseline="0" dirty="0"/>
                        <a:t> </a:t>
                      </a:r>
                    </a:p>
                    <a:p>
                      <a:pPr algn="ctr"/>
                      <a:r>
                        <a:rPr lang="de-DE" sz="1000" b="1" baseline="0" dirty="0"/>
                        <a:t>Gesamtackerfläche </a:t>
                      </a:r>
                    </a:p>
                    <a:p>
                      <a:pPr algn="ctr"/>
                      <a:r>
                        <a:rPr lang="de-DE" sz="1000" baseline="0" dirty="0"/>
                        <a:t>(in %)</a:t>
                      </a:r>
                      <a:endParaRPr lang="de-DE" sz="10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216000">
                <a:tc>
                  <a:txBody>
                    <a:bodyPr/>
                    <a:lstStyle/>
                    <a:p>
                      <a:pPr algn="ctr"/>
                      <a:r>
                        <a:rPr lang="de-DE" sz="1000" dirty="0"/>
                        <a:t>1999</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131</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15,6</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216000">
                <a:tc>
                  <a:txBody>
                    <a:bodyPr/>
                    <a:lstStyle/>
                    <a:p>
                      <a:pPr algn="ctr"/>
                      <a:r>
                        <a:rPr lang="de-DE" sz="1000" dirty="0"/>
                        <a:t>2003</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142</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17,1</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216000">
                <a:tc>
                  <a:txBody>
                    <a:bodyPr/>
                    <a:lstStyle/>
                    <a:p>
                      <a:pPr algn="ctr"/>
                      <a:r>
                        <a:rPr lang="de-DE" sz="1000" dirty="0"/>
                        <a:t>2007</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153</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18,5</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216000">
                <a:tc>
                  <a:txBody>
                    <a:bodyPr/>
                    <a:lstStyle/>
                    <a:p>
                      <a:pPr algn="ctr"/>
                      <a:r>
                        <a:rPr lang="de-DE" sz="1000" dirty="0"/>
                        <a:t>2010</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179</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21,6</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216000">
                <a:tc>
                  <a:txBody>
                    <a:bodyPr/>
                    <a:lstStyle/>
                    <a:p>
                      <a:pPr algn="ctr"/>
                      <a:r>
                        <a:rPr lang="de-DE" sz="1000" dirty="0"/>
                        <a:t>2016</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198</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24,2</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216000">
                <a:tc>
                  <a:txBody>
                    <a:bodyPr/>
                    <a:lstStyle/>
                    <a:p>
                      <a:pPr algn="ctr"/>
                      <a:r>
                        <a:rPr lang="de-DE" sz="1000" dirty="0"/>
                        <a:t>2018</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194</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23,9</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216000">
                <a:tc gridSpan="3">
                  <a:txBody>
                    <a:bodyPr/>
                    <a:lstStyle/>
                    <a:p>
                      <a:pPr algn="l"/>
                      <a:r>
                        <a:rPr lang="de-DE" sz="1000" baseline="30000" dirty="0"/>
                        <a:t>1</a:t>
                      </a:r>
                      <a:r>
                        <a:rPr lang="de-DE" sz="1000" dirty="0"/>
                        <a:t> </a:t>
                      </a:r>
                      <a:r>
                        <a:rPr lang="de-DE" sz="700" dirty="0"/>
                        <a:t>nach:</a:t>
                      </a:r>
                      <a:r>
                        <a:rPr lang="de-DE" sz="700" baseline="0" dirty="0"/>
                        <a:t> Statistische Berichte BW, Artikel-Nr. 333117001 und 333118001</a:t>
                      </a:r>
                      <a:endParaRPr lang="de-DE" sz="6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pPr algn="ctr"/>
                      <a:endParaRPr lang="de-DE" sz="10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pPr algn="ctr"/>
                      <a:endParaRPr lang="de-DE" sz="10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Textfeld 5"/>
          <p:cNvSpPr txBox="1"/>
          <p:nvPr/>
        </p:nvSpPr>
        <p:spPr>
          <a:xfrm>
            <a:off x="7758421" y="637555"/>
            <a:ext cx="3689501" cy="1569660"/>
          </a:xfrm>
          <a:prstGeom prst="rect">
            <a:avLst/>
          </a:prstGeom>
          <a:noFill/>
        </p:spPr>
        <p:txBody>
          <a:bodyPr wrap="square" rtlCol="0">
            <a:spAutoFit/>
          </a:bodyPr>
          <a:lstStyle/>
          <a:p>
            <a:r>
              <a:rPr lang="de-DE" sz="1200" b="1" dirty="0"/>
              <a:t>M4</a:t>
            </a:r>
          </a:p>
          <a:p>
            <a:pPr algn="just"/>
            <a:r>
              <a:rPr lang="de-DE" sz="1200" dirty="0"/>
              <a:t>Mais ist eine hervorragende Futterpflanze, da sie hohe Futterenergiemengen liefert und die beste Energie-Flächenleistung aller Getreidearten aufweist. So stehen mehr Restflächen für den Anbau anderer Pflanzen zur Verfügung. Mais ist gut verdaulich und vergleichsweise preiswert. Er ist daher in der Rinder- und Schweinemast wichtiger Bestandteil des Grundfutters.</a:t>
            </a:r>
          </a:p>
        </p:txBody>
      </p:sp>
      <p:sp>
        <p:nvSpPr>
          <p:cNvPr id="7" name="Textfeld 6"/>
          <p:cNvSpPr txBox="1"/>
          <p:nvPr/>
        </p:nvSpPr>
        <p:spPr>
          <a:xfrm>
            <a:off x="3588330" y="3587262"/>
            <a:ext cx="2458277" cy="2677656"/>
          </a:xfrm>
          <a:prstGeom prst="rect">
            <a:avLst/>
          </a:prstGeom>
          <a:noFill/>
        </p:spPr>
        <p:txBody>
          <a:bodyPr wrap="square" rtlCol="0">
            <a:spAutoFit/>
          </a:bodyPr>
          <a:lstStyle/>
          <a:p>
            <a:pPr algn="just"/>
            <a:r>
              <a:rPr lang="de-DE" sz="1200" b="1" dirty="0"/>
              <a:t>M3</a:t>
            </a:r>
          </a:p>
          <a:p>
            <a:pPr algn="just"/>
            <a:r>
              <a:rPr lang="de-DE" sz="1200" dirty="0"/>
              <a:t>Mais stellt eher geringe Ansprüche an den Boden, bevorzugt jedoch lockeren, gut durchlüfteten Boden. Er ist mit selbst verträglich und kann daher problemlos über mehrere Jahre hinweg auf der selben Fläche angebaut werden. Mais benötigt nur selten Bewässerung. Als Dünger ist Gülle sehr gut geeignet. Auch bei einer „Überdosierung“ gedeiht Mais im Vergleich zu anderen Feld-früchten sehr gut.</a:t>
            </a:r>
          </a:p>
          <a:p>
            <a:pPr algn="just"/>
            <a:endParaRPr lang="de-DE" sz="1200" dirty="0"/>
          </a:p>
        </p:txBody>
      </p:sp>
      <p:sp>
        <p:nvSpPr>
          <p:cNvPr id="9" name="Textfeld 8"/>
          <p:cNvSpPr txBox="1"/>
          <p:nvPr/>
        </p:nvSpPr>
        <p:spPr>
          <a:xfrm>
            <a:off x="7758421" y="2736129"/>
            <a:ext cx="3689501" cy="1938992"/>
          </a:xfrm>
          <a:prstGeom prst="rect">
            <a:avLst/>
          </a:prstGeom>
          <a:noFill/>
        </p:spPr>
        <p:txBody>
          <a:bodyPr wrap="square" rtlCol="0">
            <a:spAutoFit/>
          </a:bodyPr>
          <a:lstStyle/>
          <a:p>
            <a:pPr algn="just"/>
            <a:r>
              <a:rPr lang="de-DE" sz="1200" b="1" dirty="0"/>
              <a:t>M5</a:t>
            </a:r>
          </a:p>
          <a:p>
            <a:pPr algn="just"/>
            <a:r>
              <a:rPr lang="de-DE" sz="1200" dirty="0"/>
              <a:t>Insbesondere wenn Maismonokulturen mehrere Jahre nacheinander auf derselben Fläche angebaut werden, kann nachgewiesen werden, dass die Pflanzenvielfalt zurückgeht. Zahlreiche Tierarten wie Lerchen, Bienen, Feldhamster und viele mehr verschwinden. Einzig die Wildschweine profitieren und werden in einigen Regionen gar zur Plage. Die Bodenerosion nimmt zu und das Landschaftsbild ist nachhaltig verändert, manche sprechen von Vermaisung der Landschaft.</a:t>
            </a:r>
          </a:p>
        </p:txBody>
      </p:sp>
      <p:sp>
        <p:nvSpPr>
          <p:cNvPr id="11" name="Textfeld 10"/>
          <p:cNvSpPr txBox="1"/>
          <p:nvPr/>
        </p:nvSpPr>
        <p:spPr>
          <a:xfrm>
            <a:off x="7758421" y="5204036"/>
            <a:ext cx="3689501" cy="1200329"/>
          </a:xfrm>
          <a:prstGeom prst="rect">
            <a:avLst/>
          </a:prstGeom>
          <a:noFill/>
          <a:ln>
            <a:solidFill>
              <a:schemeClr val="bg1">
                <a:lumMod val="50000"/>
              </a:schemeClr>
            </a:solidFill>
          </a:ln>
        </p:spPr>
        <p:txBody>
          <a:bodyPr wrap="square" rtlCol="0">
            <a:spAutoFit/>
          </a:bodyPr>
          <a:lstStyle/>
          <a:p>
            <a:r>
              <a:rPr lang="de-DE" sz="1200" b="1" dirty="0">
                <a:latin typeface="Times New Roman" panose="02020603050405020304" pitchFamily="18" charset="0"/>
                <a:cs typeface="Times New Roman" panose="02020603050405020304" pitchFamily="18" charset="0"/>
              </a:rPr>
              <a:t>Aufgaben:</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Mais ist heute die zweitwichtigste Feldfrucht in Baden-Württemberg. Erläutere den Siegeszug des Mais.</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Nenne problematische Folgen des Maisanbaus.</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Bewerte den Mais-Boom in Baden-Württemberg.</a:t>
            </a:r>
          </a:p>
        </p:txBody>
      </p:sp>
      <p:sp>
        <p:nvSpPr>
          <p:cNvPr id="10" name="Text Box 59"/>
          <p:cNvSpPr txBox="1">
            <a:spLocks noChangeArrowheads="1"/>
          </p:cNvSpPr>
          <p:nvPr/>
        </p:nvSpPr>
        <p:spPr bwMode="auto">
          <a:xfrm>
            <a:off x="869675" y="6565845"/>
            <a:ext cx="105782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ilde" pitchFamily="2" charset="0"/>
                <a:ea typeface="ＭＳ Ｐゴシック" panose="020B0600070205080204" pitchFamily="34" charset="-128"/>
              </a:defRPr>
            </a:lvl1pPr>
            <a:lvl2pPr marL="742950" indent="-285750" eaLnBrk="0" hangingPunct="0">
              <a:defRPr sz="2400">
                <a:solidFill>
                  <a:schemeClr val="tx1"/>
                </a:solidFill>
                <a:latin typeface="Hilde" pitchFamily="2" charset="0"/>
                <a:ea typeface="ＭＳ Ｐゴシック" panose="020B0600070205080204" pitchFamily="34" charset="-128"/>
              </a:defRPr>
            </a:lvl2pPr>
            <a:lvl3pPr marL="1143000" indent="-228600" eaLnBrk="0" hangingPunct="0">
              <a:defRPr sz="2400">
                <a:solidFill>
                  <a:schemeClr val="tx1"/>
                </a:solidFill>
                <a:latin typeface="Hilde" pitchFamily="2" charset="0"/>
                <a:ea typeface="ＭＳ Ｐゴシック" panose="020B0600070205080204" pitchFamily="34" charset="-128"/>
              </a:defRPr>
            </a:lvl3pPr>
            <a:lvl4pPr marL="1600200" indent="-228600" eaLnBrk="0" hangingPunct="0">
              <a:defRPr sz="2400">
                <a:solidFill>
                  <a:schemeClr val="tx1"/>
                </a:solidFill>
                <a:latin typeface="Hilde" pitchFamily="2" charset="0"/>
                <a:ea typeface="ＭＳ Ｐゴシック" panose="020B0600070205080204" pitchFamily="34" charset="-128"/>
              </a:defRPr>
            </a:lvl4pPr>
            <a:lvl5pPr marL="2057400" indent="-228600" eaLnBrk="0" hangingPunct="0">
              <a:defRPr sz="2400">
                <a:solidFill>
                  <a:schemeClr val="tx1"/>
                </a:solidFill>
                <a:latin typeface="Hilde"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9pPr>
          </a:lstStyle>
          <a:p>
            <a:pPr algn="just" eaLnBrk="1" hangingPunct="1"/>
            <a:r>
              <a:rPr lang="de-DE" altLang="de-DE" sz="800" dirty="0">
                <a:latin typeface="Calibri" panose="020F0502020204030204" pitchFamily="34" charset="0"/>
                <a:cs typeface="Calibri" panose="020F0502020204030204" pitchFamily="34" charset="0"/>
              </a:rPr>
              <a:t>21101_ab_mais-schwein-guelle.ppt				        ZPG Biologie 2018		            		                                Seite 1 von 4</a:t>
            </a:r>
          </a:p>
        </p:txBody>
      </p:sp>
    </p:spTree>
    <p:extLst>
      <p:ext uri="{BB962C8B-B14F-4D97-AF65-F5344CB8AC3E}">
        <p14:creationId xmlns:p14="http://schemas.microsoft.com/office/powerpoint/2010/main" val="122966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595272" y="5323616"/>
            <a:ext cx="3129744" cy="1015663"/>
          </a:xfrm>
          <a:prstGeom prst="rect">
            <a:avLst/>
          </a:prstGeom>
          <a:noFill/>
        </p:spPr>
        <p:txBody>
          <a:bodyPr wrap="square" rtlCol="0">
            <a:spAutoFit/>
          </a:bodyPr>
          <a:lstStyle/>
          <a:p>
            <a:pPr algn="just"/>
            <a:r>
              <a:rPr lang="de-DE" sz="1200" b="1" dirty="0"/>
              <a:t>M2</a:t>
            </a:r>
          </a:p>
          <a:p>
            <a:pPr algn="just"/>
            <a:r>
              <a:rPr lang="de-DE" sz="1200" dirty="0"/>
              <a:t>Die Deutsche Gesellschaft für Ernährung (DGE) empfiehlt Erwachsenen maximal 300 - 600 g Fleisch und Fleischerzeugnisse pro Woche bzw. 16 – 31 kg pro Jahr zu konsumieren.</a:t>
            </a:r>
          </a:p>
        </p:txBody>
      </p:sp>
      <p:sp>
        <p:nvSpPr>
          <p:cNvPr id="14" name="Textfeld 13"/>
          <p:cNvSpPr txBox="1"/>
          <p:nvPr/>
        </p:nvSpPr>
        <p:spPr>
          <a:xfrm>
            <a:off x="8237220" y="4882076"/>
            <a:ext cx="3308718" cy="1384995"/>
          </a:xfrm>
          <a:prstGeom prst="rect">
            <a:avLst/>
          </a:prstGeom>
          <a:noFill/>
          <a:ln>
            <a:solidFill>
              <a:schemeClr val="bg1">
                <a:lumMod val="50000"/>
              </a:schemeClr>
            </a:solidFill>
          </a:ln>
        </p:spPr>
        <p:txBody>
          <a:bodyPr wrap="square" rtlCol="0">
            <a:spAutoFit/>
          </a:bodyPr>
          <a:lstStyle/>
          <a:p>
            <a:r>
              <a:rPr lang="de-DE" sz="1200" b="1" dirty="0">
                <a:latin typeface="Times New Roman" panose="02020603050405020304" pitchFamily="18" charset="0"/>
                <a:cs typeface="Times New Roman" panose="02020603050405020304" pitchFamily="18" charset="0"/>
              </a:rPr>
              <a:t>Aufgaben:</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Werte die Materialien M1 – M 4 aus.</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Berechne die Güllemenge, die ein Deutscher allein mit dem Konsum von Schweinefleisch pro Jahr (2011 und 2016) verursacht.</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Bewerte die Fleischproduktion in Deutschland.</a:t>
            </a:r>
          </a:p>
        </p:txBody>
      </p:sp>
      <p:sp>
        <p:nvSpPr>
          <p:cNvPr id="18" name="Text Box 59"/>
          <p:cNvSpPr txBox="1">
            <a:spLocks noChangeArrowheads="1"/>
          </p:cNvSpPr>
          <p:nvPr/>
        </p:nvSpPr>
        <p:spPr bwMode="auto">
          <a:xfrm>
            <a:off x="665016" y="6544070"/>
            <a:ext cx="10653269"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ilde" pitchFamily="2" charset="0"/>
                <a:ea typeface="ＭＳ Ｐゴシック" panose="020B0600070205080204" pitchFamily="34" charset="-128"/>
              </a:defRPr>
            </a:lvl1pPr>
            <a:lvl2pPr marL="742950" indent="-285750" eaLnBrk="0" hangingPunct="0">
              <a:defRPr sz="2400">
                <a:solidFill>
                  <a:schemeClr val="tx1"/>
                </a:solidFill>
                <a:latin typeface="Hilde" pitchFamily="2" charset="0"/>
                <a:ea typeface="ＭＳ Ｐゴシック" panose="020B0600070205080204" pitchFamily="34" charset="-128"/>
              </a:defRPr>
            </a:lvl2pPr>
            <a:lvl3pPr marL="1143000" indent="-228600" eaLnBrk="0" hangingPunct="0">
              <a:defRPr sz="2400">
                <a:solidFill>
                  <a:schemeClr val="tx1"/>
                </a:solidFill>
                <a:latin typeface="Hilde" pitchFamily="2" charset="0"/>
                <a:ea typeface="ＭＳ Ｐゴシック" panose="020B0600070205080204" pitchFamily="34" charset="-128"/>
              </a:defRPr>
            </a:lvl3pPr>
            <a:lvl4pPr marL="1600200" indent="-228600" eaLnBrk="0" hangingPunct="0">
              <a:defRPr sz="2400">
                <a:solidFill>
                  <a:schemeClr val="tx1"/>
                </a:solidFill>
                <a:latin typeface="Hilde" pitchFamily="2" charset="0"/>
                <a:ea typeface="ＭＳ Ｐゴシック" panose="020B0600070205080204" pitchFamily="34" charset="-128"/>
              </a:defRPr>
            </a:lvl4pPr>
            <a:lvl5pPr marL="2057400" indent="-228600" eaLnBrk="0" hangingPunct="0">
              <a:defRPr sz="2400">
                <a:solidFill>
                  <a:schemeClr val="tx1"/>
                </a:solidFill>
                <a:latin typeface="Hilde"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9pPr>
          </a:lstStyle>
          <a:p>
            <a:pPr algn="just" eaLnBrk="1" hangingPunct="1"/>
            <a:r>
              <a:rPr lang="de-DE" altLang="de-DE" sz="800" dirty="0">
                <a:latin typeface="Calibri" panose="020F0502020204030204" pitchFamily="34" charset="0"/>
                <a:cs typeface="Calibri" panose="020F0502020204030204" pitchFamily="34" charset="0"/>
              </a:rPr>
              <a:t>21101_ab_mais-schwein-guelle.ppt				        ZPG Biologie 2018		            		                                Seite 2 von 4</a:t>
            </a:r>
          </a:p>
        </p:txBody>
      </p:sp>
      <p:grpSp>
        <p:nvGrpSpPr>
          <p:cNvPr id="4" name="Gruppieren 3"/>
          <p:cNvGrpSpPr/>
          <p:nvPr/>
        </p:nvGrpSpPr>
        <p:grpSpPr>
          <a:xfrm>
            <a:off x="4121621" y="826560"/>
            <a:ext cx="3948757" cy="2082012"/>
            <a:chOff x="4197748" y="1034626"/>
            <a:chExt cx="3948757" cy="2082012"/>
          </a:xfrm>
        </p:grpSpPr>
        <p:sp>
          <p:nvSpPr>
            <p:cNvPr id="3" name="Textfeld 2"/>
            <p:cNvSpPr txBox="1"/>
            <p:nvPr/>
          </p:nvSpPr>
          <p:spPr>
            <a:xfrm>
              <a:off x="4197748" y="2470307"/>
              <a:ext cx="3948757" cy="646331"/>
            </a:xfrm>
            <a:prstGeom prst="rect">
              <a:avLst/>
            </a:prstGeom>
            <a:noFill/>
          </p:spPr>
          <p:txBody>
            <a:bodyPr wrap="square" rtlCol="0">
              <a:spAutoFit/>
            </a:bodyPr>
            <a:lstStyle/>
            <a:p>
              <a:pPr algn="ctr"/>
              <a:r>
                <a:rPr lang="de-DE" sz="3600" b="1" dirty="0"/>
                <a:t>Massentierhaltung</a:t>
              </a:r>
            </a:p>
          </p:txBody>
        </p:sp>
        <p:grpSp>
          <p:nvGrpSpPr>
            <p:cNvPr id="15" name="Gruppieren 14"/>
            <p:cNvGrpSpPr/>
            <p:nvPr/>
          </p:nvGrpSpPr>
          <p:grpSpPr>
            <a:xfrm>
              <a:off x="4443983" y="1854119"/>
              <a:ext cx="2529760" cy="741154"/>
              <a:chOff x="3973112" y="2531852"/>
              <a:chExt cx="5047529" cy="1872762"/>
            </a:xfrm>
          </p:grpSpPr>
          <p:pic>
            <p:nvPicPr>
              <p:cNvPr id="16" name="Grafik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3112" y="2531852"/>
                <a:ext cx="2524017" cy="1872762"/>
              </a:xfrm>
              <a:prstGeom prst="rect">
                <a:avLst/>
              </a:prstGeom>
            </p:spPr>
          </p:pic>
          <p:pic>
            <p:nvPicPr>
              <p:cNvPr id="17" name="Grafi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624" y="2531852"/>
                <a:ext cx="2524017" cy="1872762"/>
              </a:xfrm>
              <a:prstGeom prst="rect">
                <a:avLst/>
              </a:prstGeom>
            </p:spPr>
          </p:pic>
        </p:grpSp>
        <p:grpSp>
          <p:nvGrpSpPr>
            <p:cNvPr id="6" name="Gruppieren 5"/>
            <p:cNvGrpSpPr/>
            <p:nvPr/>
          </p:nvGrpSpPr>
          <p:grpSpPr>
            <a:xfrm>
              <a:off x="5177451" y="1034626"/>
              <a:ext cx="2756820" cy="817354"/>
              <a:chOff x="3973112" y="2531852"/>
              <a:chExt cx="5047529" cy="1872762"/>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112" y="2531852"/>
                <a:ext cx="2524017" cy="1872762"/>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6624" y="2531852"/>
                <a:ext cx="2524017" cy="1872762"/>
              </a:xfrm>
              <a:prstGeom prst="rect">
                <a:avLst/>
              </a:prstGeom>
            </p:spPr>
          </p:pic>
        </p:grpSp>
      </p:grpSp>
      <p:grpSp>
        <p:nvGrpSpPr>
          <p:cNvPr id="21" name="Gruppieren 20"/>
          <p:cNvGrpSpPr/>
          <p:nvPr/>
        </p:nvGrpSpPr>
        <p:grpSpPr>
          <a:xfrm>
            <a:off x="665016" y="553723"/>
            <a:ext cx="3060000" cy="4506263"/>
            <a:chOff x="665016" y="553723"/>
            <a:chExt cx="3093834" cy="4506263"/>
          </a:xfrm>
        </p:grpSpPr>
        <p:pic>
          <p:nvPicPr>
            <p:cNvPr id="9" name="Grafik 8"/>
            <p:cNvPicPr>
              <a:picLocks noChangeAspect="1"/>
            </p:cNvPicPr>
            <p:nvPr/>
          </p:nvPicPr>
          <p:blipFill>
            <a:blip r:embed="rId4"/>
            <a:stretch>
              <a:fillRect/>
            </a:stretch>
          </p:blipFill>
          <p:spPr>
            <a:xfrm>
              <a:off x="665016" y="830723"/>
              <a:ext cx="3093834" cy="3952640"/>
            </a:xfrm>
            <a:prstGeom prst="rect">
              <a:avLst/>
            </a:prstGeom>
          </p:spPr>
        </p:pic>
        <p:sp>
          <p:nvSpPr>
            <p:cNvPr id="11" name="Textfeld 10"/>
            <p:cNvSpPr txBox="1"/>
            <p:nvPr/>
          </p:nvSpPr>
          <p:spPr>
            <a:xfrm>
              <a:off x="665016" y="553723"/>
              <a:ext cx="808892" cy="276999"/>
            </a:xfrm>
            <a:prstGeom prst="rect">
              <a:avLst/>
            </a:prstGeom>
            <a:noFill/>
          </p:spPr>
          <p:txBody>
            <a:bodyPr wrap="square" rtlCol="0">
              <a:spAutoFit/>
            </a:bodyPr>
            <a:lstStyle/>
            <a:p>
              <a:r>
                <a:rPr lang="de-DE" sz="1200" b="1" dirty="0"/>
                <a:t>M1</a:t>
              </a:r>
            </a:p>
          </p:txBody>
        </p:sp>
        <p:sp>
          <p:nvSpPr>
            <p:cNvPr id="20" name="Textfeld 19"/>
            <p:cNvSpPr txBox="1"/>
            <p:nvPr/>
          </p:nvSpPr>
          <p:spPr>
            <a:xfrm>
              <a:off x="665016" y="4782987"/>
              <a:ext cx="3093834" cy="276999"/>
            </a:xfrm>
            <a:prstGeom prst="rect">
              <a:avLst/>
            </a:prstGeom>
            <a:noFill/>
          </p:spPr>
          <p:txBody>
            <a:bodyPr wrap="square" rtlCol="0">
              <a:spAutoFit/>
            </a:bodyPr>
            <a:lstStyle/>
            <a:p>
              <a:r>
                <a:rPr lang="de-DE" sz="600" dirty="0"/>
                <a:t>Quelle M1: „Fleischverzehr“ von Heinrich-Böll-Stiftung, Fleischatlas 2018, S. 13 [</a:t>
              </a:r>
              <a:r>
                <a:rPr lang="de-DE" sz="600" dirty="0">
                  <a:hlinkClick r:id="rId5"/>
                </a:rPr>
                <a:t>CC BY 4.0</a:t>
              </a:r>
              <a:r>
                <a:rPr lang="de-DE" sz="600" dirty="0"/>
                <a:t>], via </a:t>
              </a:r>
              <a:r>
                <a:rPr lang="de-DE" sz="600" dirty="0">
                  <a:hlinkClick r:id="rId6"/>
                </a:rPr>
                <a:t>https://farm5.staticflickr.com/4689/39515058891_3973e2fe2d_b.jpg</a:t>
              </a:r>
              <a:r>
                <a:rPr lang="de-DE" sz="600" dirty="0"/>
                <a:t> (04.11.2018)</a:t>
              </a:r>
            </a:p>
          </p:txBody>
        </p:sp>
      </p:grpSp>
      <p:grpSp>
        <p:nvGrpSpPr>
          <p:cNvPr id="23" name="Gruppieren 22"/>
          <p:cNvGrpSpPr/>
          <p:nvPr/>
        </p:nvGrpSpPr>
        <p:grpSpPr>
          <a:xfrm>
            <a:off x="8452104" y="553723"/>
            <a:ext cx="3093834" cy="4202094"/>
            <a:chOff x="8506000" y="557884"/>
            <a:chExt cx="3093834" cy="4202094"/>
          </a:xfrm>
        </p:grpSpPr>
        <p:pic>
          <p:nvPicPr>
            <p:cNvPr id="8" name="Grafik 7"/>
            <p:cNvPicPr>
              <a:picLocks noChangeAspect="1"/>
            </p:cNvPicPr>
            <p:nvPr/>
          </p:nvPicPr>
          <p:blipFill>
            <a:blip r:embed="rId7"/>
            <a:stretch>
              <a:fillRect/>
            </a:stretch>
          </p:blipFill>
          <p:spPr>
            <a:xfrm>
              <a:off x="8506000" y="830721"/>
              <a:ext cx="3060000" cy="3652258"/>
            </a:xfrm>
            <a:prstGeom prst="rect">
              <a:avLst/>
            </a:prstGeom>
          </p:spPr>
        </p:pic>
        <p:sp>
          <p:nvSpPr>
            <p:cNvPr id="12" name="Textfeld 11"/>
            <p:cNvSpPr txBox="1"/>
            <p:nvPr/>
          </p:nvSpPr>
          <p:spPr>
            <a:xfrm>
              <a:off x="8506001" y="557884"/>
              <a:ext cx="808892" cy="276999"/>
            </a:xfrm>
            <a:prstGeom prst="rect">
              <a:avLst/>
            </a:prstGeom>
            <a:noFill/>
          </p:spPr>
          <p:txBody>
            <a:bodyPr wrap="square" rtlCol="0">
              <a:spAutoFit/>
            </a:bodyPr>
            <a:lstStyle/>
            <a:p>
              <a:r>
                <a:rPr lang="de-DE" sz="1200" b="1" dirty="0"/>
                <a:t>M4</a:t>
              </a:r>
            </a:p>
          </p:txBody>
        </p:sp>
        <p:sp>
          <p:nvSpPr>
            <p:cNvPr id="22" name="Textfeld 21"/>
            <p:cNvSpPr txBox="1"/>
            <p:nvPr/>
          </p:nvSpPr>
          <p:spPr>
            <a:xfrm>
              <a:off x="8506000" y="4482979"/>
              <a:ext cx="3093834" cy="276999"/>
            </a:xfrm>
            <a:prstGeom prst="rect">
              <a:avLst/>
            </a:prstGeom>
            <a:noFill/>
          </p:spPr>
          <p:txBody>
            <a:bodyPr wrap="square" rtlCol="0">
              <a:spAutoFit/>
            </a:bodyPr>
            <a:lstStyle/>
            <a:p>
              <a:r>
                <a:rPr lang="de-DE" sz="600" dirty="0"/>
                <a:t>Quelle M4: „Schweinebilanz 2016“ von Heinrich-Böll-Stiftung, Fleischatlas 2018, S. 20 [</a:t>
              </a:r>
              <a:r>
                <a:rPr lang="de-DE" sz="600" dirty="0">
                  <a:hlinkClick r:id="rId5"/>
                </a:rPr>
                <a:t>CC BY 4.0</a:t>
              </a:r>
              <a:r>
                <a:rPr lang="de-DE" sz="600" dirty="0"/>
                <a:t>], via </a:t>
              </a:r>
              <a:r>
                <a:rPr lang="de-DE" sz="600" dirty="0">
                  <a:hlinkClick r:id="rId8"/>
                </a:rPr>
                <a:t>https://farm5.staticflickr.com/4680/27738546339_e422eed528_b.jpg</a:t>
              </a:r>
              <a:r>
                <a:rPr lang="de-DE" sz="600" dirty="0"/>
                <a:t> (04.11.2018)</a:t>
              </a:r>
            </a:p>
          </p:txBody>
        </p:sp>
      </p:grpSp>
      <p:grpSp>
        <p:nvGrpSpPr>
          <p:cNvPr id="27" name="Gruppieren 26"/>
          <p:cNvGrpSpPr/>
          <p:nvPr/>
        </p:nvGrpSpPr>
        <p:grpSpPr>
          <a:xfrm>
            <a:off x="4396605" y="2908572"/>
            <a:ext cx="3383910" cy="3430707"/>
            <a:chOff x="4396605" y="2908572"/>
            <a:chExt cx="3383910" cy="3430707"/>
          </a:xfrm>
        </p:grpSpPr>
        <p:grpSp>
          <p:nvGrpSpPr>
            <p:cNvPr id="24" name="Gruppieren 23"/>
            <p:cNvGrpSpPr/>
            <p:nvPr/>
          </p:nvGrpSpPr>
          <p:grpSpPr>
            <a:xfrm>
              <a:off x="4396605" y="2908572"/>
              <a:ext cx="3383910" cy="3159138"/>
              <a:chOff x="4443983" y="3298903"/>
              <a:chExt cx="3383910" cy="3159138"/>
            </a:xfrm>
          </p:grpSpPr>
          <p:pic>
            <p:nvPicPr>
              <p:cNvPr id="7" name="Grafik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84219" y="3578041"/>
                <a:ext cx="3343674" cy="2880000"/>
              </a:xfrm>
              <a:prstGeom prst="rect">
                <a:avLst/>
              </a:prstGeom>
            </p:spPr>
          </p:pic>
          <p:sp>
            <p:nvSpPr>
              <p:cNvPr id="13" name="Textfeld 12"/>
              <p:cNvSpPr txBox="1"/>
              <p:nvPr/>
            </p:nvSpPr>
            <p:spPr>
              <a:xfrm>
                <a:off x="4443983" y="3298903"/>
                <a:ext cx="808892" cy="276999"/>
              </a:xfrm>
              <a:prstGeom prst="rect">
                <a:avLst/>
              </a:prstGeom>
              <a:noFill/>
            </p:spPr>
            <p:txBody>
              <a:bodyPr wrap="square" rtlCol="0">
                <a:spAutoFit/>
              </a:bodyPr>
              <a:lstStyle/>
              <a:p>
                <a:r>
                  <a:rPr lang="de-DE" sz="1200" b="1" dirty="0"/>
                  <a:t>M3</a:t>
                </a:r>
              </a:p>
            </p:txBody>
          </p:sp>
        </p:grpSp>
        <p:sp>
          <p:nvSpPr>
            <p:cNvPr id="26" name="Textfeld 25"/>
            <p:cNvSpPr txBox="1"/>
            <p:nvPr/>
          </p:nvSpPr>
          <p:spPr>
            <a:xfrm>
              <a:off x="4396605" y="6062280"/>
              <a:ext cx="3383910" cy="276999"/>
            </a:xfrm>
            <a:prstGeom prst="rect">
              <a:avLst/>
            </a:prstGeom>
            <a:noFill/>
          </p:spPr>
          <p:txBody>
            <a:bodyPr wrap="square" rtlCol="0">
              <a:spAutoFit/>
            </a:bodyPr>
            <a:lstStyle/>
            <a:p>
              <a:r>
                <a:rPr lang="de-DE" sz="600" dirty="0"/>
                <a:t>Quelle M3: „Schweinelebensbilanz“ von Aktion </a:t>
              </a:r>
              <a:r>
                <a:rPr lang="de-DE" sz="600" dirty="0" err="1"/>
                <a:t>Agrar</a:t>
              </a:r>
              <a:r>
                <a:rPr lang="de-DE" sz="600" dirty="0"/>
                <a:t> via  </a:t>
              </a:r>
              <a:r>
                <a:rPr lang="de-DE" sz="600" dirty="0">
                  <a:hlinkClick r:id="rId10"/>
                </a:rPr>
                <a:t>https://www.aktion-agrar.de/wp-content/uploads/2015/01/aa_grafik_guelle2_RZ.jpg</a:t>
              </a:r>
              <a:r>
                <a:rPr lang="de-DE" sz="600" dirty="0"/>
                <a:t> (04.11.2018)</a:t>
              </a:r>
            </a:p>
          </p:txBody>
        </p:sp>
      </p:grpSp>
    </p:spTree>
    <p:extLst>
      <p:ext uri="{BB962C8B-B14F-4D97-AF65-F5344CB8AC3E}">
        <p14:creationId xmlns:p14="http://schemas.microsoft.com/office/powerpoint/2010/main" val="198909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a:extLst>
              <a:ext uri="{FF2B5EF4-FFF2-40B4-BE49-F238E27FC236}">
                <a16:creationId xmlns:a16="http://schemas.microsoft.com/office/drawing/2014/main" id="{6954F5C6-717F-184B-B81F-80991CA72434}"/>
              </a:ext>
            </a:extLst>
          </p:cNvPr>
          <p:cNvPicPr>
            <a:picLocks noChangeAspect="1"/>
          </p:cNvPicPr>
          <p:nvPr/>
        </p:nvPicPr>
        <p:blipFill>
          <a:blip r:embed="rId2"/>
          <a:stretch>
            <a:fillRect/>
          </a:stretch>
        </p:blipFill>
        <p:spPr>
          <a:xfrm>
            <a:off x="6784217" y="3662099"/>
            <a:ext cx="2329837" cy="2729661"/>
          </a:xfrm>
          <a:prstGeom prst="rect">
            <a:avLst/>
          </a:prstGeom>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613" y="3698496"/>
            <a:ext cx="1891711" cy="932265"/>
          </a:xfrm>
          <a:prstGeom prst="rect">
            <a:avLst/>
          </a:prstGeom>
        </p:spPr>
      </p:pic>
      <p:sp>
        <p:nvSpPr>
          <p:cNvPr id="3" name="Textfeld 2"/>
          <p:cNvSpPr txBox="1"/>
          <p:nvPr/>
        </p:nvSpPr>
        <p:spPr>
          <a:xfrm>
            <a:off x="2434010" y="3701292"/>
            <a:ext cx="2016874" cy="646331"/>
          </a:xfrm>
          <a:prstGeom prst="rect">
            <a:avLst/>
          </a:prstGeom>
          <a:noFill/>
        </p:spPr>
        <p:txBody>
          <a:bodyPr wrap="square" rtlCol="0">
            <a:spAutoFit/>
          </a:bodyPr>
          <a:lstStyle/>
          <a:p>
            <a:pPr algn="ctr"/>
            <a:r>
              <a:rPr lang="de-DE" sz="3600" b="1" dirty="0"/>
              <a:t>Gülle</a:t>
            </a:r>
          </a:p>
        </p:txBody>
      </p:sp>
      <p:sp>
        <p:nvSpPr>
          <p:cNvPr id="4" name="Textfeld 3"/>
          <p:cNvSpPr txBox="1"/>
          <p:nvPr/>
        </p:nvSpPr>
        <p:spPr>
          <a:xfrm>
            <a:off x="571500" y="557882"/>
            <a:ext cx="2118359" cy="3785652"/>
          </a:xfrm>
          <a:prstGeom prst="rect">
            <a:avLst/>
          </a:prstGeom>
          <a:noFill/>
        </p:spPr>
        <p:txBody>
          <a:bodyPr wrap="square" rtlCol="0">
            <a:spAutoFit/>
          </a:bodyPr>
          <a:lstStyle/>
          <a:p>
            <a:pPr algn="just"/>
            <a:r>
              <a:rPr lang="de-DE" sz="1200" b="1" dirty="0"/>
              <a:t>M1</a:t>
            </a:r>
          </a:p>
          <a:p>
            <a:pPr algn="just"/>
            <a:r>
              <a:rPr lang="de-DE" sz="1200" dirty="0"/>
              <a:t>Gülle kommt ursprünglich aus dem Niederdeutschen und stand für „Pfütze“. Heute steht der Begriff für eine Mischung aus Kot und Urin von Nutz-tieren, vor allem von Rindern und Schweinen. Wie Mist und Jauche ist Gülle kein Abfall, sondern vielmehr ein </a:t>
            </a:r>
            <a:r>
              <a:rPr lang="de-DE" sz="1200" dirty="0" err="1"/>
              <a:t>natür-liches</a:t>
            </a:r>
            <a:r>
              <a:rPr lang="de-DE" sz="1200" dirty="0"/>
              <a:t>, organisches Dünge-mittel, das dem Boden und den Pflanzen eine Reihe lebenswichtiger Mineralstoffe liefert. Durch den Einsatz von Gülle kann teurer Mineral-dünger eingespart werden. Bei falscher Handhabung können Güllebestandteile ins Grund-wasser ausgewaschen werden.</a:t>
            </a:r>
          </a:p>
        </p:txBody>
      </p:sp>
      <p:graphicFrame>
        <p:nvGraphicFramePr>
          <p:cNvPr id="5" name="Tabelle 4"/>
          <p:cNvGraphicFramePr>
            <a:graphicFrameLocks noGrp="1"/>
          </p:cNvGraphicFramePr>
          <p:nvPr>
            <p:extLst>
              <p:ext uri="{D42A27DB-BD31-4B8C-83A1-F6EECF244321}">
                <p14:modId xmlns:p14="http://schemas.microsoft.com/office/powerpoint/2010/main" val="787705215"/>
              </p:ext>
            </p:extLst>
          </p:nvPr>
        </p:nvGraphicFramePr>
        <p:xfrm>
          <a:off x="643151" y="4532481"/>
          <a:ext cx="3277344" cy="1859280"/>
        </p:xfrm>
        <a:graphic>
          <a:graphicData uri="http://schemas.openxmlformats.org/drawingml/2006/table">
            <a:tbl>
              <a:tblPr firstRow="1" bandRow="1">
                <a:tableStyleId>{2D5ABB26-0587-4C30-8999-92F81FD0307C}</a:tableStyleId>
              </a:tblPr>
              <a:tblGrid>
                <a:gridCol w="1159609">
                  <a:extLst>
                    <a:ext uri="{9D8B030D-6E8A-4147-A177-3AD203B41FA5}">
                      <a16:colId xmlns:a16="http://schemas.microsoft.com/office/drawing/2014/main" val="20000"/>
                    </a:ext>
                  </a:extLst>
                </a:gridCol>
                <a:gridCol w="1046285">
                  <a:extLst>
                    <a:ext uri="{9D8B030D-6E8A-4147-A177-3AD203B41FA5}">
                      <a16:colId xmlns:a16="http://schemas.microsoft.com/office/drawing/2014/main" val="20001"/>
                    </a:ext>
                  </a:extLst>
                </a:gridCol>
                <a:gridCol w="1071450">
                  <a:extLst>
                    <a:ext uri="{9D8B030D-6E8A-4147-A177-3AD203B41FA5}">
                      <a16:colId xmlns:a16="http://schemas.microsoft.com/office/drawing/2014/main" val="20002"/>
                    </a:ext>
                  </a:extLst>
                </a:gridCol>
              </a:tblGrid>
              <a:tr h="2572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M2</a:t>
                      </a:r>
                      <a:r>
                        <a:rPr lang="de-DE" sz="1200" baseline="0" dirty="0"/>
                        <a:t>  </a:t>
                      </a:r>
                      <a:r>
                        <a:rPr lang="de-DE" sz="1200" dirty="0"/>
                        <a:t>wichtige</a:t>
                      </a:r>
                      <a:r>
                        <a:rPr lang="de-DE" sz="1200" baseline="0" dirty="0"/>
                        <a:t> Güllebestandteile (in </a:t>
                      </a:r>
                      <a:r>
                        <a:rPr kumimoji="0" lang="de-DE" sz="1000" b="0" i="0" u="none" strike="noStrike" kern="1200" cap="none" spc="0" normalizeH="0" baseline="0" noProof="0" dirty="0">
                          <a:ln>
                            <a:noFill/>
                          </a:ln>
                          <a:solidFill>
                            <a:prstClr val="black"/>
                          </a:solidFill>
                          <a:effectLst/>
                          <a:uLnTx/>
                          <a:uFillTx/>
                          <a:latin typeface="+mn-lt"/>
                          <a:ea typeface="+mn-ea"/>
                          <a:cs typeface="+mn-cs"/>
                        </a:rPr>
                        <a:t>kg/m</a:t>
                      </a:r>
                      <a:r>
                        <a:rPr kumimoji="0" lang="de-DE" sz="1000" b="0" i="0" u="none" strike="noStrike" kern="1200" cap="none" spc="0" normalizeH="0" baseline="30000" noProof="0" dirty="0">
                          <a:ln>
                            <a:noFill/>
                          </a:ln>
                          <a:solidFill>
                            <a:prstClr val="black"/>
                          </a:solidFill>
                          <a:effectLst/>
                          <a:uLnTx/>
                          <a:uFillTx/>
                          <a:latin typeface="+mn-lt"/>
                          <a:ea typeface="+mn-ea"/>
                          <a:cs typeface="+mn-cs"/>
                        </a:rPr>
                        <a:t>3</a:t>
                      </a:r>
                      <a:r>
                        <a:rPr kumimoji="0" lang="de-DE" sz="1000" b="0" i="0" u="none" strike="noStrike" kern="1200" cap="none" spc="0" normalizeH="0" baseline="0" noProof="0" dirty="0">
                          <a:ln>
                            <a:noFill/>
                          </a:ln>
                          <a:solidFill>
                            <a:prstClr val="black"/>
                          </a:solidFill>
                          <a:effectLst/>
                          <a:uLnTx/>
                          <a:uFillTx/>
                          <a:latin typeface="+mn-lt"/>
                          <a:ea typeface="+mn-ea"/>
                          <a:cs typeface="+mn-cs"/>
                        </a:rPr>
                        <a:t>)</a:t>
                      </a:r>
                      <a:r>
                        <a:rPr kumimoji="0" lang="de-DE" sz="1000" b="0" i="0" u="none" strike="noStrike" kern="1200" cap="none" spc="0" normalizeH="0" baseline="30000" noProof="0" dirty="0">
                          <a:ln>
                            <a:noFill/>
                          </a:ln>
                          <a:solidFill>
                            <a:prstClr val="black"/>
                          </a:solidFill>
                          <a:effectLst/>
                          <a:uLnTx/>
                          <a:uFillTx/>
                          <a:latin typeface="+mn-lt"/>
                          <a:ea typeface="+mn-ea"/>
                          <a:cs typeface="+mn-cs"/>
                        </a:rPr>
                        <a:t>1</a:t>
                      </a:r>
                      <a:endParaRPr lang="de-DE" sz="1200" baseline="300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de-DE" baseline="300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de-DE"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28670">
                <a:tc>
                  <a:txBody>
                    <a:bodyPr/>
                    <a:lstStyle/>
                    <a:p>
                      <a:pPr algn="l"/>
                      <a:r>
                        <a:rPr lang="de-DE" sz="1000" b="1" dirty="0"/>
                        <a:t>Mineralsalze</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r>
                        <a:rPr lang="de-DE" sz="1000" b="1" dirty="0"/>
                        <a:t>Schweinegülle</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r>
                        <a:rPr lang="de-DE" sz="1000" b="1" dirty="0"/>
                        <a:t>Rindergülle</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343004">
                <a:tc>
                  <a:txBody>
                    <a:bodyPr/>
                    <a:lstStyle/>
                    <a:p>
                      <a:r>
                        <a:rPr lang="de-DE" sz="1000" dirty="0"/>
                        <a:t>Stickstoff</a:t>
                      </a:r>
                    </a:p>
                    <a:p>
                      <a:r>
                        <a:rPr lang="de-DE" sz="800" dirty="0"/>
                        <a:t>(Ammonium, Nitrat,</a:t>
                      </a:r>
                      <a:r>
                        <a:rPr lang="de-DE" sz="800" baseline="0" dirty="0"/>
                        <a:t> …)</a:t>
                      </a:r>
                      <a:endParaRPr lang="de-DE" sz="8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4 - 7</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3 - 5</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228670">
                <a:tc>
                  <a:txBody>
                    <a:bodyPr/>
                    <a:lstStyle/>
                    <a:p>
                      <a:r>
                        <a:rPr lang="de-DE" sz="1000" dirty="0"/>
                        <a:t>Phosphat</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3,5 – 5</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2 – 2,5</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228670">
                <a:tc>
                  <a:txBody>
                    <a:bodyPr/>
                    <a:lstStyle/>
                    <a:p>
                      <a:r>
                        <a:rPr lang="de-DE" sz="1000" dirty="0"/>
                        <a:t>Kalium</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3 – 5</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4 – 5</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228670">
                <a:tc>
                  <a:txBody>
                    <a:bodyPr/>
                    <a:lstStyle/>
                    <a:p>
                      <a:r>
                        <a:rPr lang="de-DE" sz="1000" dirty="0"/>
                        <a:t>Magnesium</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a:t>
                      </a:r>
                      <a:r>
                        <a:rPr lang="de-DE" sz="1000" baseline="0" dirty="0"/>
                        <a:t> – 2 </a:t>
                      </a:r>
                      <a:endParaRPr lang="de-DE" sz="10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216000">
                <a:tc gridSpan="3">
                  <a:txBody>
                    <a:bodyPr/>
                    <a:lstStyle/>
                    <a:p>
                      <a:r>
                        <a:rPr lang="de-DE" sz="600" baseline="30000" dirty="0"/>
                        <a:t>1</a:t>
                      </a:r>
                      <a:r>
                        <a:rPr lang="de-DE" sz="1000" dirty="0"/>
                        <a:t> </a:t>
                      </a:r>
                      <a:r>
                        <a:rPr lang="de-DE" sz="600" dirty="0"/>
                        <a:t>nach Landwirtschaftskammer Nordrhein-Westfalen</a:t>
                      </a:r>
                      <a:endParaRPr lang="de-DE" sz="10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pPr algn="ctr"/>
                      <a:endParaRPr lang="de-DE" sz="10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pPr algn="ctr"/>
                      <a:endParaRPr lang="de-DE" sz="10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3" name="Textfeld 12"/>
          <p:cNvSpPr txBox="1"/>
          <p:nvPr/>
        </p:nvSpPr>
        <p:spPr>
          <a:xfrm>
            <a:off x="9650010" y="4637435"/>
            <a:ext cx="1900428" cy="1754326"/>
          </a:xfrm>
          <a:prstGeom prst="rect">
            <a:avLst/>
          </a:prstGeom>
          <a:noFill/>
          <a:ln>
            <a:solidFill>
              <a:schemeClr val="bg1">
                <a:lumMod val="50000"/>
              </a:schemeClr>
            </a:solidFill>
          </a:ln>
        </p:spPr>
        <p:txBody>
          <a:bodyPr wrap="square" rtlCol="0">
            <a:spAutoFit/>
          </a:bodyPr>
          <a:lstStyle/>
          <a:p>
            <a:r>
              <a:rPr lang="de-DE" sz="1200" b="1" dirty="0">
                <a:latin typeface="Times New Roman" panose="02020603050405020304" pitchFamily="18" charset="0"/>
                <a:cs typeface="Times New Roman" panose="02020603050405020304" pitchFamily="18" charset="0"/>
              </a:rPr>
              <a:t>Aufgaben:</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Werte die Materialien M1 – M 6 aus.</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Erläutere den Nutzen von Stickstoff für Pflanzen und Tiere.</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Bewerte, ob Baden-Württemberg ein Gülleproblem hat.</a:t>
            </a:r>
          </a:p>
        </p:txBody>
      </p:sp>
      <p:sp>
        <p:nvSpPr>
          <p:cNvPr id="15" name="Textfeld 14"/>
          <p:cNvSpPr txBox="1"/>
          <p:nvPr/>
        </p:nvSpPr>
        <p:spPr>
          <a:xfrm>
            <a:off x="4118046" y="4824505"/>
            <a:ext cx="2545606" cy="1569660"/>
          </a:xfrm>
          <a:prstGeom prst="rect">
            <a:avLst/>
          </a:prstGeom>
          <a:noFill/>
        </p:spPr>
        <p:txBody>
          <a:bodyPr wrap="square" rtlCol="0">
            <a:spAutoFit/>
          </a:bodyPr>
          <a:lstStyle/>
          <a:p>
            <a:r>
              <a:rPr lang="de-DE" sz="1200" b="1" dirty="0"/>
              <a:t>M6</a:t>
            </a:r>
          </a:p>
          <a:p>
            <a:pPr algn="just"/>
            <a:r>
              <a:rPr lang="de-DE" sz="1200" dirty="0"/>
              <a:t>Säuglinge unter 6 Monate besitzen ein weniger saures Magenmilieu als ältere Kinder oder Erwachsene. Nitrat wird unter diesen Bedingungen eher in Nitrit umgewandelt. Nitrit schädigt im Blut das Hämoglobin, das für den Sauerstofftransport zuständig ist. </a:t>
            </a:r>
          </a:p>
        </p:txBody>
      </p:sp>
      <p:sp>
        <p:nvSpPr>
          <p:cNvPr id="16" name="Text Box 59"/>
          <p:cNvSpPr txBox="1">
            <a:spLocks noChangeArrowheads="1"/>
          </p:cNvSpPr>
          <p:nvPr/>
        </p:nvSpPr>
        <p:spPr bwMode="auto">
          <a:xfrm>
            <a:off x="862055" y="6566097"/>
            <a:ext cx="105782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ilde" pitchFamily="2" charset="0"/>
                <a:ea typeface="ＭＳ Ｐゴシック" panose="020B0600070205080204" pitchFamily="34" charset="-128"/>
              </a:defRPr>
            </a:lvl1pPr>
            <a:lvl2pPr marL="742950" indent="-285750" eaLnBrk="0" hangingPunct="0">
              <a:defRPr sz="2400">
                <a:solidFill>
                  <a:schemeClr val="tx1"/>
                </a:solidFill>
                <a:latin typeface="Hilde" pitchFamily="2" charset="0"/>
                <a:ea typeface="ＭＳ Ｐゴシック" panose="020B0600070205080204" pitchFamily="34" charset="-128"/>
              </a:defRPr>
            </a:lvl2pPr>
            <a:lvl3pPr marL="1143000" indent="-228600" eaLnBrk="0" hangingPunct="0">
              <a:defRPr sz="2400">
                <a:solidFill>
                  <a:schemeClr val="tx1"/>
                </a:solidFill>
                <a:latin typeface="Hilde" pitchFamily="2" charset="0"/>
                <a:ea typeface="ＭＳ Ｐゴシック" panose="020B0600070205080204" pitchFamily="34" charset="-128"/>
              </a:defRPr>
            </a:lvl3pPr>
            <a:lvl4pPr marL="1600200" indent="-228600" eaLnBrk="0" hangingPunct="0">
              <a:defRPr sz="2400">
                <a:solidFill>
                  <a:schemeClr val="tx1"/>
                </a:solidFill>
                <a:latin typeface="Hilde" pitchFamily="2" charset="0"/>
                <a:ea typeface="ＭＳ Ｐゴシック" panose="020B0600070205080204" pitchFamily="34" charset="-128"/>
              </a:defRPr>
            </a:lvl4pPr>
            <a:lvl5pPr marL="2057400" indent="-228600" eaLnBrk="0" hangingPunct="0">
              <a:defRPr sz="2400">
                <a:solidFill>
                  <a:schemeClr val="tx1"/>
                </a:solidFill>
                <a:latin typeface="Hilde"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9pPr>
          </a:lstStyle>
          <a:p>
            <a:pPr algn="just" eaLnBrk="1" hangingPunct="1"/>
            <a:r>
              <a:rPr lang="de-DE" altLang="de-DE" sz="800" dirty="0">
                <a:latin typeface="Calibri" panose="020F0502020204030204" pitchFamily="34" charset="0"/>
                <a:cs typeface="Calibri" panose="020F0502020204030204" pitchFamily="34" charset="0"/>
              </a:rPr>
              <a:t>21101_ab_mais-schwein-guelle.ppt				        ZPG Biologie 2018		            		                                Seite 3 von 4</a:t>
            </a:r>
          </a:p>
        </p:txBody>
      </p:sp>
      <p:grpSp>
        <p:nvGrpSpPr>
          <p:cNvPr id="18" name="Gruppieren 17"/>
          <p:cNvGrpSpPr/>
          <p:nvPr/>
        </p:nvGrpSpPr>
        <p:grpSpPr>
          <a:xfrm>
            <a:off x="6072220" y="536250"/>
            <a:ext cx="5652202" cy="2956753"/>
            <a:chOff x="6240921" y="680715"/>
            <a:chExt cx="5652202" cy="2956753"/>
          </a:xfrm>
        </p:grpSpPr>
        <p:pic>
          <p:nvPicPr>
            <p:cNvPr id="7" name="Grafik 6"/>
            <p:cNvPicPr>
              <a:picLocks noChangeAspect="1"/>
            </p:cNvPicPr>
            <p:nvPr/>
          </p:nvPicPr>
          <p:blipFill>
            <a:blip r:embed="rId4"/>
            <a:stretch>
              <a:fillRect/>
            </a:stretch>
          </p:blipFill>
          <p:spPr>
            <a:xfrm>
              <a:off x="6319880" y="957713"/>
              <a:ext cx="5400000" cy="2393332"/>
            </a:xfrm>
            <a:prstGeom prst="rect">
              <a:avLst/>
            </a:prstGeom>
          </p:spPr>
        </p:pic>
        <p:sp>
          <p:nvSpPr>
            <p:cNvPr id="10" name="Textfeld 9"/>
            <p:cNvSpPr txBox="1"/>
            <p:nvPr/>
          </p:nvSpPr>
          <p:spPr>
            <a:xfrm>
              <a:off x="6319880" y="680715"/>
              <a:ext cx="808892" cy="276999"/>
            </a:xfrm>
            <a:prstGeom prst="rect">
              <a:avLst/>
            </a:prstGeom>
            <a:noFill/>
          </p:spPr>
          <p:txBody>
            <a:bodyPr wrap="square" rtlCol="0">
              <a:spAutoFit/>
            </a:bodyPr>
            <a:lstStyle/>
            <a:p>
              <a:r>
                <a:rPr lang="de-DE" sz="1200" b="1" dirty="0"/>
                <a:t>M4</a:t>
              </a:r>
            </a:p>
          </p:txBody>
        </p:sp>
        <p:sp>
          <p:nvSpPr>
            <p:cNvPr id="17" name="Textfeld 16"/>
            <p:cNvSpPr txBox="1"/>
            <p:nvPr/>
          </p:nvSpPr>
          <p:spPr>
            <a:xfrm>
              <a:off x="6240921" y="3360469"/>
              <a:ext cx="5652202" cy="276999"/>
            </a:xfrm>
            <a:prstGeom prst="rect">
              <a:avLst/>
            </a:prstGeom>
            <a:noFill/>
          </p:spPr>
          <p:txBody>
            <a:bodyPr wrap="square" rtlCol="0">
              <a:spAutoFit/>
            </a:bodyPr>
            <a:lstStyle/>
            <a:p>
              <a:r>
                <a:rPr lang="de-DE" sz="600" dirty="0"/>
                <a:t>Quelle M4: „Schweinebilanz 2016“ von Heinrich-Böll-Stiftung, Fleischatlas 2018, S. 26 [</a:t>
              </a:r>
              <a:r>
                <a:rPr lang="de-DE" sz="600" dirty="0">
                  <a:hlinkClick r:id="rId5"/>
                </a:rPr>
                <a:t>CC BY 4.0</a:t>
              </a:r>
              <a:r>
                <a:rPr lang="de-DE" sz="600" dirty="0"/>
                <a:t>], via </a:t>
              </a:r>
              <a:r>
                <a:rPr lang="de-DE" sz="600" dirty="0">
                  <a:hlinkClick r:id="rId6"/>
                </a:rPr>
                <a:t>https://farm5.staticflickr.com/4590/27738545789_5efd70a6c8_b.jpg</a:t>
              </a:r>
              <a:r>
                <a:rPr lang="de-DE" sz="600" dirty="0"/>
                <a:t> (04.11.2018)</a:t>
              </a:r>
            </a:p>
          </p:txBody>
        </p:sp>
      </p:grpSp>
      <p:grpSp>
        <p:nvGrpSpPr>
          <p:cNvPr id="20" name="Gruppieren 19"/>
          <p:cNvGrpSpPr/>
          <p:nvPr/>
        </p:nvGrpSpPr>
        <p:grpSpPr>
          <a:xfrm>
            <a:off x="6786770" y="3569962"/>
            <a:ext cx="4763668" cy="1173164"/>
            <a:chOff x="6786770" y="3569962"/>
            <a:chExt cx="4763668" cy="1173164"/>
          </a:xfrm>
        </p:grpSpPr>
        <p:sp>
          <p:nvSpPr>
            <p:cNvPr id="14" name="Textfeld 13"/>
            <p:cNvSpPr txBox="1"/>
            <p:nvPr/>
          </p:nvSpPr>
          <p:spPr>
            <a:xfrm>
              <a:off x="9097195" y="3569962"/>
              <a:ext cx="2453243" cy="1107996"/>
            </a:xfrm>
            <a:prstGeom prst="rect">
              <a:avLst/>
            </a:prstGeom>
            <a:noFill/>
          </p:spPr>
          <p:txBody>
            <a:bodyPr wrap="square" rtlCol="0">
              <a:spAutoFit/>
            </a:bodyPr>
            <a:lstStyle/>
            <a:p>
              <a:r>
                <a:rPr lang="de-DE" sz="1200" b="1" dirty="0"/>
                <a:t>M5 </a:t>
              </a:r>
              <a:r>
                <a:rPr lang="de-DE" sz="1200" dirty="0"/>
                <a:t>Nitratbelastung des Grund-wassers in Baden-Württemberg </a:t>
              </a:r>
            </a:p>
            <a:p>
              <a:r>
                <a:rPr lang="de-DE" sz="1200" dirty="0"/>
                <a:t>Nitrat-</a:t>
              </a:r>
              <a:r>
                <a:rPr lang="de-DE" sz="1200" dirty="0" err="1"/>
                <a:t>Warnwert</a:t>
              </a:r>
              <a:r>
                <a:rPr lang="de-DE" sz="1200" dirty="0"/>
                <a:t>: 37,5 mg/l</a:t>
              </a:r>
            </a:p>
            <a:p>
              <a:r>
                <a:rPr lang="de-DE" sz="1200" dirty="0"/>
                <a:t>Nitrat-Grenzwert: 50 mg/l</a:t>
              </a:r>
            </a:p>
            <a:p>
              <a:r>
                <a:rPr lang="de-DE" sz="600" dirty="0"/>
                <a:t>Quelle M5: nach LUBW (2015): Grundwasserüberwachungsprogramm – Ergebnisse der Beprobung 2014 Fachbericht Reihe Grundwasserschutz Nr. 51, S. 29, Abb. 2.4-3</a:t>
              </a:r>
            </a:p>
          </p:txBody>
        </p:sp>
        <p:pic>
          <p:nvPicPr>
            <p:cNvPr id="8" name="Grafik 7"/>
            <p:cNvPicPr>
              <a:picLocks noChangeAspect="1"/>
            </p:cNvPicPr>
            <p:nvPr/>
          </p:nvPicPr>
          <p:blipFill rotWithShape="1">
            <a:blip r:embed="rId7"/>
            <a:srcRect r="4586"/>
            <a:stretch/>
          </p:blipFill>
          <p:spPr>
            <a:xfrm>
              <a:off x="6786770" y="3667889"/>
              <a:ext cx="527836" cy="1075237"/>
            </a:xfrm>
            <a:prstGeom prst="rect">
              <a:avLst/>
            </a:prstGeom>
          </p:spPr>
        </p:pic>
      </p:grpSp>
      <p:grpSp>
        <p:nvGrpSpPr>
          <p:cNvPr id="23" name="Gruppieren 22"/>
          <p:cNvGrpSpPr/>
          <p:nvPr/>
        </p:nvGrpSpPr>
        <p:grpSpPr>
          <a:xfrm>
            <a:off x="3003283" y="536250"/>
            <a:ext cx="2686934" cy="2780708"/>
            <a:chOff x="2973360" y="557882"/>
            <a:chExt cx="2686934" cy="2780708"/>
          </a:xfrm>
        </p:grpSpPr>
        <p:grpSp>
          <p:nvGrpSpPr>
            <p:cNvPr id="21" name="Gruppieren 20"/>
            <p:cNvGrpSpPr/>
            <p:nvPr/>
          </p:nvGrpSpPr>
          <p:grpSpPr>
            <a:xfrm>
              <a:off x="2996294" y="557882"/>
              <a:ext cx="2664000" cy="2503709"/>
              <a:chOff x="2819767" y="661200"/>
              <a:chExt cx="2664000" cy="2503709"/>
            </a:xfrm>
          </p:grpSpPr>
          <p:sp>
            <p:nvSpPr>
              <p:cNvPr id="9" name="Textfeld 8"/>
              <p:cNvSpPr txBox="1"/>
              <p:nvPr/>
            </p:nvSpPr>
            <p:spPr>
              <a:xfrm>
                <a:off x="2819767" y="661200"/>
                <a:ext cx="808892" cy="276999"/>
              </a:xfrm>
              <a:prstGeom prst="rect">
                <a:avLst/>
              </a:prstGeom>
              <a:noFill/>
            </p:spPr>
            <p:txBody>
              <a:bodyPr wrap="square" rtlCol="0">
                <a:spAutoFit/>
              </a:bodyPr>
              <a:lstStyle/>
              <a:p>
                <a:r>
                  <a:rPr lang="de-DE" sz="1200" b="1" dirty="0"/>
                  <a:t>M3</a:t>
                </a:r>
              </a:p>
            </p:txBody>
          </p:sp>
          <p:pic>
            <p:nvPicPr>
              <p:cNvPr id="12" name="Grafik 11"/>
              <p:cNvPicPr>
                <a:picLocks noChangeAspect="1"/>
              </p:cNvPicPr>
              <p:nvPr/>
            </p:nvPicPr>
            <p:blipFill>
              <a:blip r:embed="rId8"/>
              <a:stretch>
                <a:fillRect/>
              </a:stretch>
            </p:blipFill>
            <p:spPr>
              <a:xfrm>
                <a:off x="2819767" y="935622"/>
                <a:ext cx="2664000" cy="2229287"/>
              </a:xfrm>
              <a:prstGeom prst="rect">
                <a:avLst/>
              </a:prstGeom>
            </p:spPr>
          </p:pic>
        </p:grpSp>
        <p:sp>
          <p:nvSpPr>
            <p:cNvPr id="22" name="Textfeld 21"/>
            <p:cNvSpPr txBox="1"/>
            <p:nvPr/>
          </p:nvSpPr>
          <p:spPr>
            <a:xfrm>
              <a:off x="2973360" y="3061591"/>
              <a:ext cx="2520660" cy="276999"/>
            </a:xfrm>
            <a:prstGeom prst="rect">
              <a:avLst/>
            </a:prstGeom>
            <a:noFill/>
          </p:spPr>
          <p:txBody>
            <a:bodyPr wrap="square" rtlCol="0">
              <a:spAutoFit/>
            </a:bodyPr>
            <a:lstStyle/>
            <a:p>
              <a:r>
                <a:rPr lang="de-DE" sz="600" dirty="0"/>
                <a:t>Quelle M3: Fokus Biologie BW 9/10 (2018), S. 132, Abb. 3, Cornelsen/Bernhard Peter, </a:t>
              </a:r>
              <a:r>
                <a:rPr lang="de-DE" sz="600" dirty="0" err="1"/>
                <a:t>newVISION.de</a:t>
              </a:r>
              <a:endParaRPr lang="de-DE" sz="600" dirty="0"/>
            </a:p>
          </p:txBody>
        </p:sp>
      </p:grpSp>
      <p:sp>
        <p:nvSpPr>
          <p:cNvPr id="6" name="Rechteck 5">
            <a:extLst>
              <a:ext uri="{FF2B5EF4-FFF2-40B4-BE49-F238E27FC236}">
                <a16:creationId xmlns:a16="http://schemas.microsoft.com/office/drawing/2014/main" id="{E4B9363C-5014-4A48-B908-7F227BB2CC25}"/>
              </a:ext>
            </a:extLst>
          </p:cNvPr>
          <p:cNvSpPr/>
          <p:nvPr/>
        </p:nvSpPr>
        <p:spPr>
          <a:xfrm>
            <a:off x="6797202" y="3778313"/>
            <a:ext cx="527835"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434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465234" y="3644764"/>
            <a:ext cx="2233247" cy="1938992"/>
          </a:xfrm>
          <a:prstGeom prst="rect">
            <a:avLst/>
          </a:prstGeom>
          <a:noFill/>
          <a:ln>
            <a:solidFill>
              <a:schemeClr val="bg1">
                <a:lumMod val="50000"/>
              </a:schemeClr>
            </a:solidFill>
          </a:ln>
        </p:spPr>
        <p:txBody>
          <a:bodyPr wrap="square" rtlCol="0">
            <a:spAutoFit/>
          </a:bodyPr>
          <a:lstStyle/>
          <a:p>
            <a:r>
              <a:rPr lang="de-DE" sz="1200" b="1" dirty="0">
                <a:latin typeface="Times New Roman" panose="02020603050405020304" pitchFamily="18" charset="0"/>
                <a:cs typeface="Times New Roman" panose="02020603050405020304" pitchFamily="18" charset="0"/>
              </a:rPr>
              <a:t>Aufgaben:</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Erläutere die Problemsituation, die die Karikatur aufzeigt, auf Basis der Informationen der Gruppenarbeit.</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Formuliere Lösungsvorschläge für einen nachhaltigen Schweinefleischkonsum.</a:t>
            </a:r>
          </a:p>
        </p:txBody>
      </p:sp>
      <p:sp>
        <p:nvSpPr>
          <p:cNvPr id="4" name="Text Box 59"/>
          <p:cNvSpPr txBox="1">
            <a:spLocks noChangeArrowheads="1"/>
          </p:cNvSpPr>
          <p:nvPr/>
        </p:nvSpPr>
        <p:spPr bwMode="auto">
          <a:xfrm>
            <a:off x="806876" y="6561108"/>
            <a:ext cx="105782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ilde" pitchFamily="2" charset="0"/>
                <a:ea typeface="ＭＳ Ｐゴシック" panose="020B0600070205080204" pitchFamily="34" charset="-128"/>
              </a:defRPr>
            </a:lvl1pPr>
            <a:lvl2pPr marL="742950" indent="-285750" eaLnBrk="0" hangingPunct="0">
              <a:defRPr sz="2400">
                <a:solidFill>
                  <a:schemeClr val="tx1"/>
                </a:solidFill>
                <a:latin typeface="Hilde" pitchFamily="2" charset="0"/>
                <a:ea typeface="ＭＳ Ｐゴシック" panose="020B0600070205080204" pitchFamily="34" charset="-128"/>
              </a:defRPr>
            </a:lvl2pPr>
            <a:lvl3pPr marL="1143000" indent="-228600" eaLnBrk="0" hangingPunct="0">
              <a:defRPr sz="2400">
                <a:solidFill>
                  <a:schemeClr val="tx1"/>
                </a:solidFill>
                <a:latin typeface="Hilde" pitchFamily="2" charset="0"/>
                <a:ea typeface="ＭＳ Ｐゴシック" panose="020B0600070205080204" pitchFamily="34" charset="-128"/>
              </a:defRPr>
            </a:lvl3pPr>
            <a:lvl4pPr marL="1600200" indent="-228600" eaLnBrk="0" hangingPunct="0">
              <a:defRPr sz="2400">
                <a:solidFill>
                  <a:schemeClr val="tx1"/>
                </a:solidFill>
                <a:latin typeface="Hilde" pitchFamily="2" charset="0"/>
                <a:ea typeface="ＭＳ Ｐゴシック" panose="020B0600070205080204" pitchFamily="34" charset="-128"/>
              </a:defRPr>
            </a:lvl4pPr>
            <a:lvl5pPr marL="2057400" indent="-228600" eaLnBrk="0" hangingPunct="0">
              <a:defRPr sz="2400">
                <a:solidFill>
                  <a:schemeClr val="tx1"/>
                </a:solidFill>
                <a:latin typeface="Hilde"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9pPr>
          </a:lstStyle>
          <a:p>
            <a:pPr algn="just" eaLnBrk="1" hangingPunct="1"/>
            <a:r>
              <a:rPr lang="de-DE" altLang="de-DE" sz="800" dirty="0">
                <a:latin typeface="Calibri" panose="020F0502020204030204" pitchFamily="34" charset="0"/>
                <a:cs typeface="Calibri" panose="020F0502020204030204" pitchFamily="34" charset="0"/>
              </a:rPr>
              <a:t>21101_ab_mais-schwein-guelle.ppt				        ZPG Biologie 2018		            		                                Seite 4 von 4</a:t>
            </a:r>
          </a:p>
        </p:txBody>
      </p:sp>
      <p:grpSp>
        <p:nvGrpSpPr>
          <p:cNvPr id="5" name="Gruppieren 4">
            <a:extLst>
              <a:ext uri="{FF2B5EF4-FFF2-40B4-BE49-F238E27FC236}">
                <a16:creationId xmlns:a16="http://schemas.microsoft.com/office/drawing/2014/main" id="{587B170A-4B9B-6A4E-B7A8-63C8C2D18C7C}"/>
              </a:ext>
            </a:extLst>
          </p:cNvPr>
          <p:cNvGrpSpPr/>
          <p:nvPr/>
        </p:nvGrpSpPr>
        <p:grpSpPr>
          <a:xfrm>
            <a:off x="1798380" y="600046"/>
            <a:ext cx="5905673" cy="5200710"/>
            <a:chOff x="2413842" y="828645"/>
            <a:chExt cx="5905673" cy="5200710"/>
          </a:xfrm>
        </p:grpSpPr>
        <p:grpSp>
          <p:nvGrpSpPr>
            <p:cNvPr id="6" name="Gruppieren 5">
              <a:extLst>
                <a:ext uri="{FF2B5EF4-FFF2-40B4-BE49-F238E27FC236}">
                  <a16:creationId xmlns:a16="http://schemas.microsoft.com/office/drawing/2014/main" id="{EFC5BF60-C7EB-9B4C-97CD-01AB094DF9C9}"/>
                </a:ext>
              </a:extLst>
            </p:cNvPr>
            <p:cNvGrpSpPr/>
            <p:nvPr/>
          </p:nvGrpSpPr>
          <p:grpSpPr>
            <a:xfrm>
              <a:off x="3922568" y="828645"/>
              <a:ext cx="4167712" cy="2277278"/>
              <a:chOff x="1769247" y="2503136"/>
              <a:chExt cx="5331079" cy="3000847"/>
            </a:xfrm>
          </p:grpSpPr>
          <p:grpSp>
            <p:nvGrpSpPr>
              <p:cNvPr id="14" name="Gruppieren 13">
                <a:extLst>
                  <a:ext uri="{FF2B5EF4-FFF2-40B4-BE49-F238E27FC236}">
                    <a16:creationId xmlns:a16="http://schemas.microsoft.com/office/drawing/2014/main" id="{DA8A58D3-3411-AA47-80D4-FFA0979E7DBA}"/>
                  </a:ext>
                </a:extLst>
              </p:cNvPr>
              <p:cNvGrpSpPr/>
              <p:nvPr/>
            </p:nvGrpSpPr>
            <p:grpSpPr>
              <a:xfrm>
                <a:off x="1769247" y="2503136"/>
                <a:ext cx="5331079" cy="3000847"/>
                <a:chOff x="1769247" y="2503136"/>
                <a:chExt cx="5331079" cy="3000847"/>
              </a:xfrm>
            </p:grpSpPr>
            <p:grpSp>
              <p:nvGrpSpPr>
                <p:cNvPr id="18" name="Gruppieren 17">
                  <a:extLst>
                    <a:ext uri="{FF2B5EF4-FFF2-40B4-BE49-F238E27FC236}">
                      <a16:creationId xmlns:a16="http://schemas.microsoft.com/office/drawing/2014/main" id="{2999B9D9-F3A3-9745-AD91-E3FE919E3A8E}"/>
                    </a:ext>
                  </a:extLst>
                </p:cNvPr>
                <p:cNvGrpSpPr/>
                <p:nvPr/>
              </p:nvGrpSpPr>
              <p:grpSpPr>
                <a:xfrm>
                  <a:off x="1769247" y="2503136"/>
                  <a:ext cx="5331079" cy="3000847"/>
                  <a:chOff x="1769247" y="2503136"/>
                  <a:chExt cx="5331079" cy="3000847"/>
                </a:xfrm>
              </p:grpSpPr>
              <p:pic>
                <p:nvPicPr>
                  <p:cNvPr id="20" name="Grafik 19">
                    <a:extLst>
                      <a:ext uri="{FF2B5EF4-FFF2-40B4-BE49-F238E27FC236}">
                        <a16:creationId xmlns:a16="http://schemas.microsoft.com/office/drawing/2014/main" id="{E0D561DB-2D24-1342-A6C8-3458089AA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844"/>
                  <a:stretch/>
                </p:blipFill>
                <p:spPr>
                  <a:xfrm>
                    <a:off x="1769247" y="3180321"/>
                    <a:ext cx="5250055" cy="2323662"/>
                  </a:xfrm>
                  <a:prstGeom prst="rect">
                    <a:avLst/>
                  </a:prstGeom>
                  <a:scene3d>
                    <a:camera prst="orthographicFront">
                      <a:rot lat="0" lon="0" rev="0"/>
                    </a:camera>
                    <a:lightRig rig="threePt" dir="t"/>
                  </a:scene3d>
                </p:spPr>
              </p:pic>
              <p:grpSp>
                <p:nvGrpSpPr>
                  <p:cNvPr id="21" name="Gruppieren 20">
                    <a:extLst>
                      <a:ext uri="{FF2B5EF4-FFF2-40B4-BE49-F238E27FC236}">
                        <a16:creationId xmlns:a16="http://schemas.microsoft.com/office/drawing/2014/main" id="{A2607D5B-E866-0B4C-A381-8538208B3222}"/>
                      </a:ext>
                    </a:extLst>
                  </p:cNvPr>
                  <p:cNvGrpSpPr/>
                  <p:nvPr/>
                </p:nvGrpSpPr>
                <p:grpSpPr>
                  <a:xfrm>
                    <a:off x="5567424" y="2503136"/>
                    <a:ext cx="1532902" cy="2542997"/>
                    <a:chOff x="5567424" y="2503136"/>
                    <a:chExt cx="1532902" cy="2542997"/>
                  </a:xfrm>
                </p:grpSpPr>
                <p:sp>
                  <p:nvSpPr>
                    <p:cNvPr id="22" name="Rechteck 21">
                      <a:extLst>
                        <a:ext uri="{FF2B5EF4-FFF2-40B4-BE49-F238E27FC236}">
                          <a16:creationId xmlns:a16="http://schemas.microsoft.com/office/drawing/2014/main" id="{3931C089-17A9-054A-82AB-D2FAC08FC9F5}"/>
                        </a:ext>
                      </a:extLst>
                    </p:cNvPr>
                    <p:cNvSpPr/>
                    <p:nvPr/>
                  </p:nvSpPr>
                  <p:spPr>
                    <a:xfrm>
                      <a:off x="5567424" y="2503136"/>
                      <a:ext cx="1532902" cy="172462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23" name="Rechteck 22">
                      <a:extLst>
                        <a:ext uri="{FF2B5EF4-FFF2-40B4-BE49-F238E27FC236}">
                          <a16:creationId xmlns:a16="http://schemas.microsoft.com/office/drawing/2014/main" id="{92E9FB0F-66BA-6A4B-8417-2F9099AD6982}"/>
                        </a:ext>
                      </a:extLst>
                    </p:cNvPr>
                    <p:cNvSpPr/>
                    <p:nvPr/>
                  </p:nvSpPr>
                  <p:spPr>
                    <a:xfrm>
                      <a:off x="5638800" y="4227764"/>
                      <a:ext cx="877747" cy="276504"/>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24" name="Rechteck 23">
                      <a:extLst>
                        <a:ext uri="{FF2B5EF4-FFF2-40B4-BE49-F238E27FC236}">
                          <a16:creationId xmlns:a16="http://schemas.microsoft.com/office/drawing/2014/main" id="{ED2D573D-C541-4A4B-8AD3-9CAED4D09BCD}"/>
                        </a:ext>
                      </a:extLst>
                    </p:cNvPr>
                    <p:cNvSpPr/>
                    <p:nvPr/>
                  </p:nvSpPr>
                  <p:spPr>
                    <a:xfrm>
                      <a:off x="5765800" y="4504268"/>
                      <a:ext cx="592667" cy="541865"/>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grpSp>
            </p:grpSp>
            <p:sp>
              <p:nvSpPr>
                <p:cNvPr id="19" name="Wolke 18">
                  <a:extLst>
                    <a:ext uri="{FF2B5EF4-FFF2-40B4-BE49-F238E27FC236}">
                      <a16:creationId xmlns:a16="http://schemas.microsoft.com/office/drawing/2014/main" id="{CA27D690-63C5-CA45-A26D-82FECA34F533}"/>
                    </a:ext>
                  </a:extLst>
                </p:cNvPr>
                <p:cNvSpPr/>
                <p:nvPr/>
              </p:nvSpPr>
              <p:spPr>
                <a:xfrm>
                  <a:off x="6095999" y="5046132"/>
                  <a:ext cx="262467" cy="228925"/>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grpSp>
          <mc:AlternateContent xmlns:mc="http://schemas.openxmlformats.org/markup-compatibility/2006">
            <mc:Choice xmlns:p14="http://schemas.microsoft.com/office/powerpoint/2010/main" Requires="p14">
              <p:contentPart p14:bwMode="auto" r:id="rId3">
                <p14:nvContentPartPr>
                  <p14:cNvPr id="15" name="Freihand 14">
                    <a:extLst>
                      <a:ext uri="{FF2B5EF4-FFF2-40B4-BE49-F238E27FC236}">
                        <a16:creationId xmlns:a16="http://schemas.microsoft.com/office/drawing/2014/main" id="{87D942C8-3197-BD41-B3B7-837D202F9788}"/>
                      </a:ext>
                    </a:extLst>
                  </p14:cNvPr>
                  <p14:cNvContentPartPr/>
                  <p14:nvPr/>
                </p14:nvContentPartPr>
                <p14:xfrm>
                  <a:off x="6151467" y="5149333"/>
                  <a:ext cx="185040" cy="91080"/>
                </p14:xfrm>
              </p:contentPart>
            </mc:Choice>
            <mc:Fallback>
              <p:pic>
                <p:nvPicPr>
                  <p:cNvPr id="15" name="Freihand 14">
                    <a:extLst>
                      <a:ext uri="{FF2B5EF4-FFF2-40B4-BE49-F238E27FC236}">
                        <a16:creationId xmlns:a16="http://schemas.microsoft.com/office/drawing/2014/main" id="{87D942C8-3197-BD41-B3B7-837D202F9788}"/>
                      </a:ext>
                    </a:extLst>
                  </p:cNvPr>
                  <p:cNvPicPr/>
                  <p:nvPr/>
                </p:nvPicPr>
                <p:blipFill>
                  <a:blip r:embed="rId4"/>
                  <a:stretch>
                    <a:fillRect/>
                  </a:stretch>
                </p:blipFill>
                <p:spPr>
                  <a:xfrm>
                    <a:off x="6139960" y="5137474"/>
                    <a:ext cx="207595" cy="114324"/>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 name="Freihand 15">
                    <a:extLst>
                      <a:ext uri="{FF2B5EF4-FFF2-40B4-BE49-F238E27FC236}">
                        <a16:creationId xmlns:a16="http://schemas.microsoft.com/office/drawing/2014/main" id="{1BB8A4C7-D9D5-C643-A1F8-570EB64AC9F1}"/>
                      </a:ext>
                    </a:extLst>
                  </p14:cNvPr>
                  <p14:cNvContentPartPr/>
                  <p14:nvPr/>
                </p14:nvContentPartPr>
                <p14:xfrm>
                  <a:off x="6171987" y="5112973"/>
                  <a:ext cx="164880" cy="12240"/>
                </p14:xfrm>
              </p:contentPart>
            </mc:Choice>
            <mc:Fallback>
              <p:pic>
                <p:nvPicPr>
                  <p:cNvPr id="16" name="Freihand 15">
                    <a:extLst>
                      <a:ext uri="{FF2B5EF4-FFF2-40B4-BE49-F238E27FC236}">
                        <a16:creationId xmlns:a16="http://schemas.microsoft.com/office/drawing/2014/main" id="{1BB8A4C7-D9D5-C643-A1F8-570EB64AC9F1}"/>
                      </a:ext>
                    </a:extLst>
                  </p:cNvPr>
                  <p:cNvPicPr/>
                  <p:nvPr/>
                </p:nvPicPr>
                <p:blipFill>
                  <a:blip r:embed="rId6"/>
                  <a:stretch>
                    <a:fillRect/>
                  </a:stretch>
                </p:blipFill>
                <p:spPr>
                  <a:xfrm>
                    <a:off x="6160473" y="5101204"/>
                    <a:ext cx="187447" cy="35308"/>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Freihand 16">
                    <a:extLst>
                      <a:ext uri="{FF2B5EF4-FFF2-40B4-BE49-F238E27FC236}">
                        <a16:creationId xmlns:a16="http://schemas.microsoft.com/office/drawing/2014/main" id="{C90B2E87-B2D2-504A-AE06-414E4F66E492}"/>
                      </a:ext>
                    </a:extLst>
                  </p14:cNvPr>
                  <p14:cNvContentPartPr/>
                  <p14:nvPr/>
                </p14:nvContentPartPr>
                <p14:xfrm>
                  <a:off x="6481587" y="5151853"/>
                  <a:ext cx="123120" cy="215640"/>
                </p14:xfrm>
              </p:contentPart>
            </mc:Choice>
            <mc:Fallback>
              <p:pic>
                <p:nvPicPr>
                  <p:cNvPr id="17" name="Freihand 16">
                    <a:extLst>
                      <a:ext uri="{FF2B5EF4-FFF2-40B4-BE49-F238E27FC236}">
                        <a16:creationId xmlns:a16="http://schemas.microsoft.com/office/drawing/2014/main" id="{C90B2E87-B2D2-504A-AE06-414E4F66E492}"/>
                      </a:ext>
                    </a:extLst>
                  </p:cNvPr>
                  <p:cNvPicPr/>
                  <p:nvPr/>
                </p:nvPicPr>
                <p:blipFill>
                  <a:blip r:embed="rId8"/>
                  <a:stretch>
                    <a:fillRect/>
                  </a:stretch>
                </p:blipFill>
                <p:spPr>
                  <a:xfrm>
                    <a:off x="6470102" y="5140005"/>
                    <a:ext cx="145631" cy="238863"/>
                  </a:xfrm>
                  <a:prstGeom prst="rect">
                    <a:avLst/>
                  </a:prstGeom>
                </p:spPr>
              </p:pic>
            </mc:Fallback>
          </mc:AlternateContent>
        </p:grpSp>
        <p:pic>
          <p:nvPicPr>
            <p:cNvPr id="7" name="Grafik 6">
              <a:extLst>
                <a:ext uri="{FF2B5EF4-FFF2-40B4-BE49-F238E27FC236}">
                  <a16:creationId xmlns:a16="http://schemas.microsoft.com/office/drawing/2014/main" id="{E95701AF-F637-9F4E-9EB3-00D6909B5A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7804" y="5097090"/>
              <a:ext cx="1891711" cy="932265"/>
            </a:xfrm>
            <a:prstGeom prst="rect">
              <a:avLst/>
            </a:prstGeom>
          </p:spPr>
        </p:pic>
        <p:pic>
          <p:nvPicPr>
            <p:cNvPr id="8" name="Grafik 7">
              <a:extLst>
                <a:ext uri="{FF2B5EF4-FFF2-40B4-BE49-F238E27FC236}">
                  <a16:creationId xmlns:a16="http://schemas.microsoft.com/office/drawing/2014/main" id="{BCBE9881-59D5-434F-8606-36A76B9590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3667" y="3429000"/>
              <a:ext cx="869602" cy="2552440"/>
            </a:xfrm>
            <a:prstGeom prst="rect">
              <a:avLst/>
            </a:prstGeom>
          </p:spPr>
        </p:pic>
        <p:pic>
          <p:nvPicPr>
            <p:cNvPr id="9" name="Grafik 8">
              <a:extLst>
                <a:ext uri="{FF2B5EF4-FFF2-40B4-BE49-F238E27FC236}">
                  <a16:creationId xmlns:a16="http://schemas.microsoft.com/office/drawing/2014/main" id="{9A506576-079F-F540-A94B-42D48595BC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22568" y="3886372"/>
              <a:ext cx="713778" cy="2095068"/>
            </a:xfrm>
            <a:prstGeom prst="rect">
              <a:avLst/>
            </a:prstGeom>
          </p:spPr>
        </p:pic>
        <p:pic>
          <p:nvPicPr>
            <p:cNvPr id="10" name="Grafik 9">
              <a:extLst>
                <a:ext uri="{FF2B5EF4-FFF2-40B4-BE49-F238E27FC236}">
                  <a16:creationId xmlns:a16="http://schemas.microsoft.com/office/drawing/2014/main" id="{488403B1-F340-4F44-9DF4-EB103C60B8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13842" y="3966965"/>
              <a:ext cx="686320" cy="2014475"/>
            </a:xfrm>
            <a:prstGeom prst="rect">
              <a:avLst/>
            </a:prstGeom>
          </p:spPr>
        </p:pic>
        <p:sp>
          <p:nvSpPr>
            <p:cNvPr id="11" name="Pfeil nach unten 10">
              <a:extLst>
                <a:ext uri="{FF2B5EF4-FFF2-40B4-BE49-F238E27FC236}">
                  <a16:creationId xmlns:a16="http://schemas.microsoft.com/office/drawing/2014/main" id="{B3F91BB3-7B26-5C4A-B651-31800265E55A}"/>
                </a:ext>
              </a:extLst>
            </p:cNvPr>
            <p:cNvSpPr/>
            <p:nvPr/>
          </p:nvSpPr>
          <p:spPr>
            <a:xfrm rot="20533142">
              <a:off x="6904343" y="3741988"/>
              <a:ext cx="493587" cy="664862"/>
            </a:xfrm>
            <a:prstGeom prst="downArrow">
              <a:avLst>
                <a:gd name="adj1" fmla="val 31307"/>
                <a:gd name="adj2" fmla="val 48017"/>
              </a:avLst>
            </a:prstGeom>
            <a:solidFill>
              <a:schemeClr val="tx1">
                <a:lumMod val="65000"/>
                <a:lumOff val="3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Pfeil nach unten 11">
              <a:extLst>
                <a:ext uri="{FF2B5EF4-FFF2-40B4-BE49-F238E27FC236}">
                  <a16:creationId xmlns:a16="http://schemas.microsoft.com/office/drawing/2014/main" id="{22DFB19B-5DA8-974C-96E7-3D4B0A6795ED}"/>
                </a:ext>
              </a:extLst>
            </p:cNvPr>
            <p:cNvSpPr/>
            <p:nvPr/>
          </p:nvSpPr>
          <p:spPr>
            <a:xfrm rot="5400000">
              <a:off x="5285281" y="5118300"/>
              <a:ext cx="493587" cy="647949"/>
            </a:xfrm>
            <a:prstGeom prst="downArrow">
              <a:avLst>
                <a:gd name="adj1" fmla="val 31950"/>
                <a:gd name="adj2" fmla="val 48017"/>
              </a:avLst>
            </a:prstGeom>
            <a:solidFill>
              <a:schemeClr val="tx1">
                <a:lumMod val="65000"/>
                <a:lumOff val="3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3" name="Pfeil nach unten 12">
              <a:extLst>
                <a:ext uri="{FF2B5EF4-FFF2-40B4-BE49-F238E27FC236}">
                  <a16:creationId xmlns:a16="http://schemas.microsoft.com/office/drawing/2014/main" id="{6B8E81B3-5D79-F84F-A320-CB159D0EBD6E}"/>
                </a:ext>
              </a:extLst>
            </p:cNvPr>
            <p:cNvSpPr/>
            <p:nvPr/>
          </p:nvSpPr>
          <p:spPr>
            <a:xfrm rot="12829724">
              <a:off x="3901422" y="3203462"/>
              <a:ext cx="493587" cy="616448"/>
            </a:xfrm>
            <a:prstGeom prst="downArrow">
              <a:avLst>
                <a:gd name="adj1" fmla="val 31950"/>
                <a:gd name="adj2" fmla="val 48017"/>
              </a:avLst>
            </a:prstGeom>
            <a:solidFill>
              <a:schemeClr val="tx1">
                <a:lumMod val="65000"/>
                <a:lumOff val="3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sp>
        <p:nvSpPr>
          <p:cNvPr id="26" name="Textfeld 25">
            <a:extLst>
              <a:ext uri="{FF2B5EF4-FFF2-40B4-BE49-F238E27FC236}">
                <a16:creationId xmlns:a16="http://schemas.microsoft.com/office/drawing/2014/main" id="{BE3E1350-E8FB-964D-B261-322EC21E9BD0}"/>
              </a:ext>
            </a:extLst>
          </p:cNvPr>
          <p:cNvSpPr txBox="1"/>
          <p:nvPr/>
        </p:nvSpPr>
        <p:spPr>
          <a:xfrm>
            <a:off x="2318450" y="5708423"/>
            <a:ext cx="3675185" cy="184666"/>
          </a:xfrm>
          <a:prstGeom prst="rect">
            <a:avLst/>
          </a:prstGeom>
          <a:noFill/>
        </p:spPr>
        <p:txBody>
          <a:bodyPr wrap="square" rtlCol="0">
            <a:spAutoFit/>
          </a:bodyPr>
          <a:lstStyle/>
          <a:p>
            <a:r>
              <a:rPr lang="de-DE" sz="600" dirty="0"/>
              <a:t>Quelle Zeichnung: ZPG Biologie 2018 </a:t>
            </a:r>
          </a:p>
        </p:txBody>
      </p:sp>
    </p:spTree>
    <p:extLst>
      <p:ext uri="{BB962C8B-B14F-4D97-AF65-F5344CB8AC3E}">
        <p14:creationId xmlns:p14="http://schemas.microsoft.com/office/powerpoint/2010/main" val="974545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941</Words>
  <Application>Microsoft Macintosh PowerPoint</Application>
  <PresentationFormat>Breitbild</PresentationFormat>
  <Paragraphs>95</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Arial</vt:lpstr>
      <vt:lpstr>Calibri</vt:lpstr>
      <vt:lpstr>Calibri Light</vt:lpstr>
      <vt:lpstr>Times New Roman</vt:lpstr>
      <vt:lpstr>Office Theme</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AR</dc:creator>
  <cp:lastModifiedBy>Thomas Armbruster</cp:lastModifiedBy>
  <cp:revision>71</cp:revision>
  <cp:lastPrinted>2018-10-07T06:27:50Z</cp:lastPrinted>
  <dcterms:created xsi:type="dcterms:W3CDTF">2018-10-06T16:17:49Z</dcterms:created>
  <dcterms:modified xsi:type="dcterms:W3CDTF">2019-03-18T19:09:33Z</dcterms:modified>
</cp:coreProperties>
</file>