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977" autoAdjust="0"/>
  </p:normalViewPr>
  <p:slideViewPr>
    <p:cSldViewPr>
      <p:cViewPr varScale="1">
        <p:scale>
          <a:sx n="46" d="100"/>
          <a:sy n="46" d="100"/>
        </p:scale>
        <p:origin x="2429"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D26EC9-4682-4DB2-B334-444182FD0F03}" type="datetimeFigureOut">
              <a:rPr lang="de-CH" smtClean="0"/>
              <a:t>06.03.2017</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274C5-6BE6-442C-B2C9-29DB6DCB928C}" type="slidenum">
              <a:rPr lang="de-CH" smtClean="0"/>
              <a:t>‹Nr.›</a:t>
            </a:fld>
            <a:endParaRPr lang="de-CH"/>
          </a:p>
        </p:txBody>
      </p:sp>
    </p:spTree>
    <p:extLst>
      <p:ext uri="{BB962C8B-B14F-4D97-AF65-F5344CB8AC3E}">
        <p14:creationId xmlns:p14="http://schemas.microsoft.com/office/powerpoint/2010/main" val="386533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CH" dirty="0" smtClean="0"/>
              <a:t>Reihenfolge und Stundenumfänge entsprechen</a:t>
            </a:r>
            <a:r>
              <a:rPr lang="de-CH" baseline="0" dirty="0" smtClean="0"/>
              <a:t> dem Modulplan (Datei 1205)</a:t>
            </a:r>
          </a:p>
          <a:p>
            <a:pPr marL="171450" indent="-171450">
              <a:buFont typeface="Arial" panose="020B0604020202020204" pitchFamily="34" charset="0"/>
              <a:buChar char="•"/>
            </a:pPr>
            <a:endParaRPr lang="de-CH" baseline="0" dirty="0" smtClean="0"/>
          </a:p>
          <a:p>
            <a:pPr marL="171450" indent="-171450">
              <a:buFont typeface="Arial" panose="020B0604020202020204" pitchFamily="34" charset="0"/>
              <a:buChar char="•"/>
            </a:pPr>
            <a:r>
              <a:rPr lang="de-CH" baseline="0" dirty="0" smtClean="0"/>
              <a:t>Abb. entspricht Variante 1 von mehreren möglichen</a:t>
            </a:r>
          </a:p>
          <a:p>
            <a:pPr marL="171450" indent="-171450">
              <a:buFont typeface="Arial" panose="020B0604020202020204" pitchFamily="34" charset="0"/>
              <a:buChar char="•"/>
            </a:pPr>
            <a:endParaRPr lang="de-CH" baseline="0" dirty="0" smtClean="0"/>
          </a:p>
          <a:p>
            <a:pPr marL="171450" indent="-171450">
              <a:buFont typeface="Arial" panose="020B0604020202020204" pitchFamily="34" charset="0"/>
              <a:buChar char="•"/>
            </a:pPr>
            <a:r>
              <a:rPr lang="de-CH" baseline="0" dirty="0" smtClean="0"/>
              <a:t>Bei allen Varianten sollten die Themenblöcke 41xx, 42xx und 43xx am Anfang des Moduls und dieser Abfolge gesetzt werden. Sie stehen in logischem Zusammenhang. Sie legen notwendige Grundkenntnisse für die nachfolgenden Themenblöcke.</a:t>
            </a:r>
          </a:p>
          <a:p>
            <a:endParaRPr lang="de-CH" dirty="0"/>
          </a:p>
        </p:txBody>
      </p:sp>
      <p:sp>
        <p:nvSpPr>
          <p:cNvPr id="4" name="Foliennummernplatzhalter 3"/>
          <p:cNvSpPr>
            <a:spLocks noGrp="1"/>
          </p:cNvSpPr>
          <p:nvPr>
            <p:ph type="sldNum" sz="quarter" idx="10"/>
          </p:nvPr>
        </p:nvSpPr>
        <p:spPr/>
        <p:txBody>
          <a:bodyPr/>
          <a:lstStyle/>
          <a:p>
            <a:fld id="{98C274C5-6BE6-442C-B2C9-29DB6DCB928C}" type="slidenum">
              <a:rPr lang="de-CH" smtClean="0"/>
              <a:t>1</a:t>
            </a:fld>
            <a:endParaRPr lang="de-CH"/>
          </a:p>
        </p:txBody>
      </p:sp>
    </p:spTree>
    <p:extLst>
      <p:ext uri="{BB962C8B-B14F-4D97-AF65-F5344CB8AC3E}">
        <p14:creationId xmlns:p14="http://schemas.microsoft.com/office/powerpoint/2010/main" val="2500306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CH" dirty="0" smtClean="0"/>
              <a:t>Abb. zeigt eine</a:t>
            </a:r>
            <a:r>
              <a:rPr lang="de-CH" baseline="0" dirty="0" smtClean="0"/>
              <a:t> zweite mögliche Variante der Modulgliederung.</a:t>
            </a:r>
          </a:p>
          <a:p>
            <a:pPr marL="171450" indent="-171450">
              <a:buFont typeface="Arial" panose="020B0604020202020204" pitchFamily="34" charset="0"/>
              <a:buChar char="•"/>
            </a:pPr>
            <a:endParaRPr lang="de-CH" baseline="0" dirty="0" smtClean="0"/>
          </a:p>
          <a:p>
            <a:pPr marL="171450" indent="-171450">
              <a:buFont typeface="Arial" panose="020B0604020202020204" pitchFamily="34" charset="0"/>
              <a:buChar char="•"/>
            </a:pPr>
            <a:r>
              <a:rPr lang="de-CH" dirty="0" smtClean="0"/>
              <a:t>Themenblöcke 47xx und 48xx können z. B. direkt nach Themenblock 44xx angeschlossen werden. Die notwendigen</a:t>
            </a:r>
            <a:r>
              <a:rPr lang="de-CH" baseline="0" dirty="0" smtClean="0"/>
              <a:t> Grundkenntnisse werden in 41xx bis 44xx gelegt.</a:t>
            </a:r>
          </a:p>
          <a:p>
            <a:pPr marL="171450" indent="-171450">
              <a:buFont typeface="Arial" panose="020B0604020202020204" pitchFamily="34" charset="0"/>
              <a:buChar char="•"/>
            </a:pPr>
            <a:endParaRPr lang="de-CH" baseline="0" dirty="0" smtClean="0"/>
          </a:p>
          <a:p>
            <a:pPr marL="171450" indent="-171450">
              <a:buFont typeface="Arial" panose="020B0604020202020204" pitchFamily="34" charset="0"/>
              <a:buChar char="•"/>
            </a:pPr>
            <a:r>
              <a:rPr lang="de-CH" baseline="0" dirty="0" smtClean="0"/>
              <a:t>Weitere Varianten sind denkbar.</a:t>
            </a:r>
            <a:endParaRPr lang="de-CH" dirty="0"/>
          </a:p>
        </p:txBody>
      </p:sp>
      <p:sp>
        <p:nvSpPr>
          <p:cNvPr id="4" name="Foliennummernplatzhalter 3"/>
          <p:cNvSpPr>
            <a:spLocks noGrp="1"/>
          </p:cNvSpPr>
          <p:nvPr>
            <p:ph type="sldNum" sz="quarter" idx="10"/>
          </p:nvPr>
        </p:nvSpPr>
        <p:spPr/>
        <p:txBody>
          <a:bodyPr/>
          <a:lstStyle/>
          <a:p>
            <a:fld id="{98C274C5-6BE6-442C-B2C9-29DB6DCB928C}" type="slidenum">
              <a:rPr lang="de-CH" smtClean="0"/>
              <a:t>2</a:t>
            </a:fld>
            <a:endParaRPr lang="de-CH"/>
          </a:p>
        </p:txBody>
      </p:sp>
    </p:spTree>
    <p:extLst>
      <p:ext uri="{BB962C8B-B14F-4D97-AF65-F5344CB8AC3E}">
        <p14:creationId xmlns:p14="http://schemas.microsoft.com/office/powerpoint/2010/main" val="2500306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F0887AF-0731-487E-B4A2-D2937C824477}" type="datetimeFigureOut">
              <a:rPr lang="de-CH" smtClean="0"/>
              <a:t>06.03.2017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4228813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F0887AF-0731-487E-B4A2-D2937C824477}" type="datetimeFigureOut">
              <a:rPr lang="de-CH" smtClean="0"/>
              <a:t>06.03.2017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384100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F0887AF-0731-487E-B4A2-D2937C824477}" type="datetimeFigureOut">
              <a:rPr lang="de-CH" smtClean="0"/>
              <a:t>06.03.2017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125083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F0887AF-0731-487E-B4A2-D2937C824477}" type="datetimeFigureOut">
              <a:rPr lang="de-CH" smtClean="0"/>
              <a:t>06.03.2017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258315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F0887AF-0731-487E-B4A2-D2937C824477}" type="datetimeFigureOut">
              <a:rPr lang="de-CH" smtClean="0"/>
              <a:t>06.03.2017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385910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F0887AF-0731-487E-B4A2-D2937C824477}" type="datetimeFigureOut">
              <a:rPr lang="de-CH" smtClean="0"/>
              <a:t>06.03.2017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301386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F0887AF-0731-487E-B4A2-D2937C824477}" type="datetimeFigureOut">
              <a:rPr lang="de-CH" smtClean="0"/>
              <a:t>06.03.2017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165025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F0887AF-0731-487E-B4A2-D2937C824477}" type="datetimeFigureOut">
              <a:rPr lang="de-CH" smtClean="0"/>
              <a:t>06.03.2017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650294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F0887AF-0731-487E-B4A2-D2937C824477}" type="datetimeFigureOut">
              <a:rPr lang="de-CH" smtClean="0"/>
              <a:t>06.03.2017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25166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F0887AF-0731-487E-B4A2-D2937C824477}" type="datetimeFigureOut">
              <a:rPr lang="de-CH" smtClean="0"/>
              <a:t>06.03.2017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277767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F0887AF-0731-487E-B4A2-D2937C824477}" type="datetimeFigureOut">
              <a:rPr lang="de-CH" smtClean="0"/>
              <a:t>06.03.2017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E1136018-627E-4E02-8C9E-DBFCF30C6E65}" type="slidenum">
              <a:rPr lang="de-CH" smtClean="0"/>
              <a:t>‹Nr.›</a:t>
            </a:fld>
            <a:endParaRPr lang="de-CH"/>
          </a:p>
        </p:txBody>
      </p:sp>
    </p:spTree>
    <p:extLst>
      <p:ext uri="{BB962C8B-B14F-4D97-AF65-F5344CB8AC3E}">
        <p14:creationId xmlns:p14="http://schemas.microsoft.com/office/powerpoint/2010/main" val="232911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887AF-0731-487E-B4A2-D2937C824477}" type="datetimeFigureOut">
              <a:rPr lang="de-CH" smtClean="0"/>
              <a:t>06.03.2017</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36018-627E-4E02-8C9E-DBFCF30C6E65}" type="slidenum">
              <a:rPr lang="de-CH" smtClean="0"/>
              <a:t>‹Nr.›</a:t>
            </a:fld>
            <a:endParaRPr lang="de-CH"/>
          </a:p>
        </p:txBody>
      </p:sp>
    </p:spTree>
    <p:extLst>
      <p:ext uri="{BB962C8B-B14F-4D97-AF65-F5344CB8AC3E}">
        <p14:creationId xmlns:p14="http://schemas.microsoft.com/office/powerpoint/2010/main" val="2993888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7004701" y="2712329"/>
            <a:ext cx="1671755" cy="360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CH"/>
          </a:p>
        </p:txBody>
      </p:sp>
      <p:sp>
        <p:nvSpPr>
          <p:cNvPr id="18" name="Rechteck 17"/>
          <p:cNvSpPr/>
          <p:nvPr/>
        </p:nvSpPr>
        <p:spPr>
          <a:xfrm>
            <a:off x="3014408" y="2708920"/>
            <a:ext cx="1044847"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19" name="Rechteck 18"/>
          <p:cNvSpPr/>
          <p:nvPr/>
        </p:nvSpPr>
        <p:spPr>
          <a:xfrm>
            <a:off x="4067468" y="2708920"/>
            <a:ext cx="828000" cy="36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CH"/>
          </a:p>
        </p:txBody>
      </p:sp>
      <p:sp>
        <p:nvSpPr>
          <p:cNvPr id="21" name="Rechteck 20"/>
          <p:cNvSpPr/>
          <p:nvPr/>
        </p:nvSpPr>
        <p:spPr>
          <a:xfrm>
            <a:off x="4903346" y="2708920"/>
            <a:ext cx="828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23" name="Rechteck 22"/>
          <p:cNvSpPr/>
          <p:nvPr/>
        </p:nvSpPr>
        <p:spPr>
          <a:xfrm>
            <a:off x="5741437" y="2708920"/>
            <a:ext cx="1253817" cy="36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CH"/>
          </a:p>
        </p:txBody>
      </p:sp>
      <p:sp>
        <p:nvSpPr>
          <p:cNvPr id="24" name="Rechteck 23"/>
          <p:cNvSpPr/>
          <p:nvPr/>
        </p:nvSpPr>
        <p:spPr>
          <a:xfrm>
            <a:off x="256012" y="2708920"/>
            <a:ext cx="626908"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25" name="Rechteck 24"/>
          <p:cNvSpPr/>
          <p:nvPr/>
        </p:nvSpPr>
        <p:spPr>
          <a:xfrm>
            <a:off x="882920" y="2708920"/>
            <a:ext cx="459733" cy="36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CH"/>
          </a:p>
        </p:txBody>
      </p:sp>
      <p:sp>
        <p:nvSpPr>
          <p:cNvPr id="26" name="Rechteck 25"/>
          <p:cNvSpPr/>
          <p:nvPr/>
        </p:nvSpPr>
        <p:spPr>
          <a:xfrm>
            <a:off x="1342653" y="2708920"/>
            <a:ext cx="1671755"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CH"/>
          </a:p>
        </p:txBody>
      </p:sp>
      <p:sp>
        <p:nvSpPr>
          <p:cNvPr id="28" name="Gleichschenkliges Dreieck 27"/>
          <p:cNvSpPr/>
          <p:nvPr/>
        </p:nvSpPr>
        <p:spPr>
          <a:xfrm rot="5400000">
            <a:off x="8675202" y="2773826"/>
            <a:ext cx="360000" cy="2520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a:p>
        </p:txBody>
      </p:sp>
      <p:sp>
        <p:nvSpPr>
          <p:cNvPr id="29" name="Textfeld 28"/>
          <p:cNvSpPr txBox="1"/>
          <p:nvPr/>
        </p:nvSpPr>
        <p:spPr>
          <a:xfrm>
            <a:off x="1594144" y="5737610"/>
            <a:ext cx="5828839" cy="892552"/>
          </a:xfrm>
          <a:prstGeom prst="rect">
            <a:avLst/>
          </a:prstGeom>
          <a:noFill/>
        </p:spPr>
        <p:txBody>
          <a:bodyPr wrap="none" rtlCol="0">
            <a:spAutoFit/>
          </a:bodyPr>
          <a:lstStyle/>
          <a:p>
            <a:pPr algn="ctr"/>
            <a:r>
              <a:rPr lang="de-CH" sz="3200" dirty="0" smtClean="0"/>
              <a:t>Modul</a:t>
            </a:r>
            <a:r>
              <a:rPr lang="de-CH" sz="3200" b="1" dirty="0" smtClean="0"/>
              <a:t> «Energie effizient nutzen»</a:t>
            </a:r>
          </a:p>
          <a:p>
            <a:pPr algn="ctr"/>
            <a:r>
              <a:rPr lang="de-CH" sz="2000" dirty="0" smtClean="0"/>
              <a:t>- Variante 1 -</a:t>
            </a:r>
            <a:endParaRPr lang="de-CH" sz="2000" dirty="0"/>
          </a:p>
        </p:txBody>
      </p:sp>
      <p:sp>
        <p:nvSpPr>
          <p:cNvPr id="30" name="Legende mit Linie 2 (Rahmen und Markierungsleiste) 29"/>
          <p:cNvSpPr/>
          <p:nvPr/>
        </p:nvSpPr>
        <p:spPr>
          <a:xfrm>
            <a:off x="600097" y="1556792"/>
            <a:ext cx="1584000" cy="1008112"/>
          </a:xfrm>
          <a:prstGeom prst="accentBorderCallout2">
            <a:avLst>
              <a:gd name="adj1" fmla="val 18750"/>
              <a:gd name="adj2" fmla="val -8333"/>
              <a:gd name="adj3" fmla="val 18750"/>
              <a:gd name="adj4" fmla="val -16667"/>
              <a:gd name="adj5" fmla="val 129610"/>
              <a:gd name="adj6" fmla="val -17314"/>
            </a:avLst>
          </a:prstGeom>
        </p:spPr>
        <p:style>
          <a:lnRef idx="1">
            <a:schemeClr val="accent1"/>
          </a:lnRef>
          <a:fillRef idx="2">
            <a:schemeClr val="accent1"/>
          </a:fillRef>
          <a:effectRef idx="1">
            <a:schemeClr val="accent1"/>
          </a:effectRef>
          <a:fontRef idx="minor">
            <a:schemeClr val="dk1"/>
          </a:fontRef>
        </p:style>
        <p:txBody>
          <a:bodyPr rtlCol="0" anchor="ctr"/>
          <a:lstStyle/>
          <a:p>
            <a:r>
              <a:rPr lang="de-CH" sz="1600" dirty="0" smtClean="0"/>
              <a:t>41xx</a:t>
            </a:r>
          </a:p>
          <a:p>
            <a:r>
              <a:rPr lang="de-CH" sz="1600" dirty="0" smtClean="0"/>
              <a:t>Was ist Energie?</a:t>
            </a:r>
            <a:endParaRPr lang="de-CH" sz="1600" dirty="0"/>
          </a:p>
        </p:txBody>
      </p:sp>
      <p:sp>
        <p:nvSpPr>
          <p:cNvPr id="31" name="Legende mit Linie 2 (Rahmen und Markierungsleiste) 30"/>
          <p:cNvSpPr/>
          <p:nvPr/>
        </p:nvSpPr>
        <p:spPr>
          <a:xfrm>
            <a:off x="1187624" y="3356992"/>
            <a:ext cx="1584000" cy="1008112"/>
          </a:xfrm>
          <a:prstGeom prst="accentBorderCallout2">
            <a:avLst>
              <a:gd name="adj1" fmla="val 18750"/>
              <a:gd name="adj2" fmla="val -8333"/>
              <a:gd name="adj3" fmla="val 18750"/>
              <a:gd name="adj4" fmla="val -16667"/>
              <a:gd name="adj5" fmla="val -48634"/>
              <a:gd name="adj6" fmla="val -15882"/>
            </a:avLst>
          </a:prstGeom>
        </p:spPr>
        <p:style>
          <a:lnRef idx="1">
            <a:schemeClr val="accent3"/>
          </a:lnRef>
          <a:fillRef idx="2">
            <a:schemeClr val="accent3"/>
          </a:fillRef>
          <a:effectRef idx="1">
            <a:schemeClr val="accent3"/>
          </a:effectRef>
          <a:fontRef idx="minor">
            <a:schemeClr val="dk1"/>
          </a:fontRef>
        </p:style>
        <p:txBody>
          <a:bodyPr rtlCol="0" anchor="ctr"/>
          <a:lstStyle/>
          <a:p>
            <a:r>
              <a:rPr lang="de-CH" sz="1600" dirty="0" smtClean="0"/>
              <a:t>42xx</a:t>
            </a:r>
          </a:p>
          <a:p>
            <a:r>
              <a:rPr lang="de-CH" sz="1600" dirty="0" smtClean="0"/>
              <a:t>Nutzpflanzen</a:t>
            </a:r>
            <a:endParaRPr lang="de-CH" sz="1600" dirty="0"/>
          </a:p>
        </p:txBody>
      </p:sp>
      <p:sp>
        <p:nvSpPr>
          <p:cNvPr id="32" name="Legende mit Linie 2 (Rahmen und Markierungsleiste) 31"/>
          <p:cNvSpPr/>
          <p:nvPr/>
        </p:nvSpPr>
        <p:spPr>
          <a:xfrm>
            <a:off x="2537118" y="1268760"/>
            <a:ext cx="1584000" cy="1008112"/>
          </a:xfrm>
          <a:prstGeom prst="accentBorderCallout2">
            <a:avLst>
              <a:gd name="adj1" fmla="val 18750"/>
              <a:gd name="adj2" fmla="val -8333"/>
              <a:gd name="adj3" fmla="val 18750"/>
              <a:gd name="adj4" fmla="val -16667"/>
              <a:gd name="adj5" fmla="val 154923"/>
              <a:gd name="adj6" fmla="val -17314"/>
            </a:avLst>
          </a:prstGeom>
        </p:spPr>
        <p:style>
          <a:lnRef idx="1">
            <a:schemeClr val="accent2"/>
          </a:lnRef>
          <a:fillRef idx="2">
            <a:schemeClr val="accent2"/>
          </a:fillRef>
          <a:effectRef idx="1">
            <a:schemeClr val="accent2"/>
          </a:effectRef>
          <a:fontRef idx="minor">
            <a:schemeClr val="dk1"/>
          </a:fontRef>
        </p:style>
        <p:txBody>
          <a:bodyPr rtlCol="0" anchor="ctr"/>
          <a:lstStyle/>
          <a:p>
            <a:r>
              <a:rPr lang="de-CH" sz="1600" dirty="0" smtClean="0"/>
              <a:t>43xx</a:t>
            </a:r>
          </a:p>
          <a:p>
            <a:r>
              <a:rPr lang="de-CH" sz="1600" dirty="0" smtClean="0"/>
              <a:t>Energie und Verbrennung</a:t>
            </a:r>
            <a:endParaRPr lang="de-CH" sz="1600" dirty="0"/>
          </a:p>
        </p:txBody>
      </p:sp>
      <p:sp>
        <p:nvSpPr>
          <p:cNvPr id="33" name="Legende mit Linie 2 (Rahmen und Markierungsleiste) 32"/>
          <p:cNvSpPr/>
          <p:nvPr/>
        </p:nvSpPr>
        <p:spPr>
          <a:xfrm>
            <a:off x="3382451" y="3573016"/>
            <a:ext cx="1584000" cy="1008112"/>
          </a:xfrm>
          <a:prstGeom prst="accentBorderCallout2">
            <a:avLst>
              <a:gd name="adj1" fmla="val 18750"/>
              <a:gd name="adj2" fmla="val -8333"/>
              <a:gd name="adj3" fmla="val 18750"/>
              <a:gd name="adj4" fmla="val -16667"/>
              <a:gd name="adj5" fmla="val -68674"/>
              <a:gd name="adj6" fmla="val -17314"/>
            </a:avLst>
          </a:prstGeom>
        </p:spPr>
        <p:style>
          <a:lnRef idx="1">
            <a:schemeClr val="accent1"/>
          </a:lnRef>
          <a:fillRef idx="2">
            <a:schemeClr val="accent1"/>
          </a:fillRef>
          <a:effectRef idx="1">
            <a:schemeClr val="accent1"/>
          </a:effectRef>
          <a:fontRef idx="minor">
            <a:schemeClr val="dk1"/>
          </a:fontRef>
        </p:style>
        <p:txBody>
          <a:bodyPr rtlCol="0" anchor="ctr"/>
          <a:lstStyle/>
          <a:p>
            <a:r>
              <a:rPr lang="de-CH" sz="1600" dirty="0" smtClean="0"/>
              <a:t>44xx</a:t>
            </a:r>
          </a:p>
          <a:p>
            <a:r>
              <a:rPr lang="de-CH" sz="1600" dirty="0" smtClean="0"/>
              <a:t>Thermischer Energietransport</a:t>
            </a:r>
            <a:endParaRPr lang="de-CH" sz="1600" dirty="0"/>
          </a:p>
        </p:txBody>
      </p:sp>
      <p:sp>
        <p:nvSpPr>
          <p:cNvPr id="35" name="Legende mit Linie 2 (Rahmen und Markierungsleiste) 34"/>
          <p:cNvSpPr/>
          <p:nvPr/>
        </p:nvSpPr>
        <p:spPr>
          <a:xfrm>
            <a:off x="4474803" y="1484784"/>
            <a:ext cx="1584000" cy="1008112"/>
          </a:xfrm>
          <a:prstGeom prst="accentBorderCallout2">
            <a:avLst>
              <a:gd name="adj1" fmla="val 18750"/>
              <a:gd name="adj2" fmla="val -8333"/>
              <a:gd name="adj3" fmla="val 18750"/>
              <a:gd name="adj4" fmla="val -16667"/>
              <a:gd name="adj5" fmla="val 140158"/>
              <a:gd name="adj6" fmla="val -16598"/>
            </a:avLst>
          </a:prstGeom>
        </p:spPr>
        <p:style>
          <a:lnRef idx="1">
            <a:schemeClr val="accent3"/>
          </a:lnRef>
          <a:fillRef idx="2">
            <a:schemeClr val="accent3"/>
          </a:fillRef>
          <a:effectRef idx="1">
            <a:schemeClr val="accent3"/>
          </a:effectRef>
          <a:fontRef idx="minor">
            <a:schemeClr val="dk1"/>
          </a:fontRef>
        </p:style>
        <p:txBody>
          <a:bodyPr rtlCol="0" anchor="ctr"/>
          <a:lstStyle/>
          <a:p>
            <a:r>
              <a:rPr lang="de-CH" sz="1600" dirty="0" smtClean="0"/>
              <a:t>45xx</a:t>
            </a:r>
          </a:p>
          <a:p>
            <a:r>
              <a:rPr lang="de-CH" sz="1600" dirty="0" smtClean="0"/>
              <a:t>Tiere im Winter</a:t>
            </a:r>
            <a:endParaRPr lang="de-CH" sz="1600" dirty="0"/>
          </a:p>
        </p:txBody>
      </p:sp>
      <p:sp>
        <p:nvSpPr>
          <p:cNvPr id="36" name="Legende mit Linie 2 (Rahmen und Markierungsleiste) 35"/>
          <p:cNvSpPr/>
          <p:nvPr/>
        </p:nvSpPr>
        <p:spPr>
          <a:xfrm>
            <a:off x="5317346" y="3351847"/>
            <a:ext cx="1584000" cy="1008112"/>
          </a:xfrm>
          <a:prstGeom prst="accentBorderCallout2">
            <a:avLst>
              <a:gd name="adj1" fmla="val 18750"/>
              <a:gd name="adj2" fmla="val -8333"/>
              <a:gd name="adj3" fmla="val 18750"/>
              <a:gd name="adj4" fmla="val -16667"/>
              <a:gd name="adj5" fmla="val -43361"/>
              <a:gd name="adj6" fmla="val -15974"/>
            </a:avLst>
          </a:prstGeom>
        </p:spPr>
        <p:style>
          <a:lnRef idx="1">
            <a:schemeClr val="accent1"/>
          </a:lnRef>
          <a:fillRef idx="2">
            <a:schemeClr val="accent1"/>
          </a:fillRef>
          <a:effectRef idx="1">
            <a:schemeClr val="accent1"/>
          </a:effectRef>
          <a:fontRef idx="minor">
            <a:schemeClr val="dk1"/>
          </a:fontRef>
        </p:style>
        <p:txBody>
          <a:bodyPr rtlCol="0" anchor="ctr"/>
          <a:lstStyle/>
          <a:p>
            <a:r>
              <a:rPr lang="de-CH" sz="1600" dirty="0" smtClean="0"/>
              <a:t>46xx</a:t>
            </a:r>
          </a:p>
          <a:p>
            <a:r>
              <a:rPr lang="de-CH" sz="1600" dirty="0" smtClean="0"/>
              <a:t>Sorgsamer Umgang mit Energie</a:t>
            </a:r>
            <a:endParaRPr lang="de-CH" sz="1600" dirty="0"/>
          </a:p>
        </p:txBody>
      </p:sp>
      <p:sp>
        <p:nvSpPr>
          <p:cNvPr id="37" name="Legende mit Linie 2 (Rahmen und Markierungsleiste) 36"/>
          <p:cNvSpPr/>
          <p:nvPr/>
        </p:nvSpPr>
        <p:spPr>
          <a:xfrm>
            <a:off x="6619317" y="1340768"/>
            <a:ext cx="1584000" cy="1008112"/>
          </a:xfrm>
          <a:prstGeom prst="accentBorderCallout2">
            <a:avLst>
              <a:gd name="adj1" fmla="val 18750"/>
              <a:gd name="adj2" fmla="val -8333"/>
              <a:gd name="adj3" fmla="val 18750"/>
              <a:gd name="adj4" fmla="val -16667"/>
              <a:gd name="adj5" fmla="val 151760"/>
              <a:gd name="adj6" fmla="val -17249"/>
            </a:avLst>
          </a:prstGeom>
        </p:spPr>
        <p:style>
          <a:lnRef idx="1">
            <a:schemeClr val="accent3"/>
          </a:lnRef>
          <a:fillRef idx="2">
            <a:schemeClr val="accent3"/>
          </a:fillRef>
          <a:effectRef idx="1">
            <a:schemeClr val="accent3"/>
          </a:effectRef>
          <a:fontRef idx="minor">
            <a:schemeClr val="dk1"/>
          </a:fontRef>
        </p:style>
        <p:txBody>
          <a:bodyPr rtlCol="0" anchor="ctr"/>
          <a:lstStyle/>
          <a:p>
            <a:r>
              <a:rPr lang="de-CH" sz="1600" dirty="0" smtClean="0"/>
              <a:t>47xx</a:t>
            </a:r>
          </a:p>
          <a:p>
            <a:r>
              <a:rPr lang="de-CH" sz="1600" dirty="0" smtClean="0"/>
              <a:t>Fortbewegung</a:t>
            </a:r>
          </a:p>
          <a:p>
            <a:r>
              <a:rPr lang="de-CH" sz="1600" dirty="0" smtClean="0"/>
              <a:t>Bsp. Vögel</a:t>
            </a:r>
            <a:endParaRPr lang="de-CH" sz="1600" dirty="0"/>
          </a:p>
        </p:txBody>
      </p:sp>
      <p:sp>
        <p:nvSpPr>
          <p:cNvPr id="39" name="Legende mit Linie 2 (Rahmen und Markierungsleiste) 38"/>
          <p:cNvSpPr/>
          <p:nvPr/>
        </p:nvSpPr>
        <p:spPr>
          <a:xfrm>
            <a:off x="7381730" y="3429000"/>
            <a:ext cx="1584000" cy="1008112"/>
          </a:xfrm>
          <a:prstGeom prst="accentBorderCallout2">
            <a:avLst>
              <a:gd name="adj1" fmla="val 18750"/>
              <a:gd name="adj2" fmla="val -8333"/>
              <a:gd name="adj3" fmla="val 18750"/>
              <a:gd name="adj4" fmla="val -16667"/>
              <a:gd name="adj5" fmla="val -50744"/>
              <a:gd name="adj6" fmla="val -17314"/>
            </a:avLst>
          </a:prstGeom>
        </p:spPr>
        <p:style>
          <a:lnRef idx="1">
            <a:schemeClr val="accent6"/>
          </a:lnRef>
          <a:fillRef idx="2">
            <a:schemeClr val="accent6"/>
          </a:fillRef>
          <a:effectRef idx="1">
            <a:schemeClr val="accent6"/>
          </a:effectRef>
          <a:fontRef idx="minor">
            <a:schemeClr val="dk1"/>
          </a:fontRef>
        </p:style>
        <p:txBody>
          <a:bodyPr rtlCol="0" anchor="ctr"/>
          <a:lstStyle/>
          <a:p>
            <a:r>
              <a:rPr lang="de-CH" sz="1600" dirty="0" smtClean="0"/>
              <a:t>48xx</a:t>
            </a:r>
          </a:p>
          <a:p>
            <a:r>
              <a:rPr lang="de-CH" sz="1600" dirty="0" smtClean="0"/>
              <a:t>Wärmekraft-maschine</a:t>
            </a:r>
            <a:endParaRPr lang="de-CH" sz="1600" dirty="0"/>
          </a:p>
        </p:txBody>
      </p:sp>
      <p:sp>
        <p:nvSpPr>
          <p:cNvPr id="40" name="Rechteck 39"/>
          <p:cNvSpPr/>
          <p:nvPr/>
        </p:nvSpPr>
        <p:spPr>
          <a:xfrm>
            <a:off x="256012" y="2708920"/>
            <a:ext cx="2758396" cy="3709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5202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P spid="19" grpId="0" animBg="1"/>
      <p:bldP spid="21" grpId="0" animBg="1"/>
      <p:bldP spid="23" grpId="0" animBg="1"/>
      <p:bldP spid="24" grpId="0" animBg="1"/>
      <p:bldP spid="25" grpId="0" animBg="1"/>
      <p:bldP spid="26" grpId="0" animBg="1"/>
      <p:bldP spid="30" grpId="0" animBg="1"/>
      <p:bldP spid="31" grpId="0" animBg="1"/>
      <p:bldP spid="32" grpId="0" animBg="1"/>
      <p:bldP spid="33" grpId="0" animBg="1"/>
      <p:bldP spid="35" grpId="0" animBg="1"/>
      <p:bldP spid="36" grpId="0" animBg="1"/>
      <p:bldP spid="37"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hteck 17"/>
          <p:cNvSpPr/>
          <p:nvPr/>
        </p:nvSpPr>
        <p:spPr>
          <a:xfrm>
            <a:off x="3014408" y="2708920"/>
            <a:ext cx="1044847"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24" name="Rechteck 23"/>
          <p:cNvSpPr/>
          <p:nvPr/>
        </p:nvSpPr>
        <p:spPr>
          <a:xfrm>
            <a:off x="256012" y="2708920"/>
            <a:ext cx="626908"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25" name="Rechteck 24"/>
          <p:cNvSpPr/>
          <p:nvPr/>
        </p:nvSpPr>
        <p:spPr>
          <a:xfrm>
            <a:off x="882920" y="2708920"/>
            <a:ext cx="459733" cy="36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CH"/>
          </a:p>
        </p:txBody>
      </p:sp>
      <p:sp>
        <p:nvSpPr>
          <p:cNvPr id="26" name="Rechteck 25"/>
          <p:cNvSpPr/>
          <p:nvPr/>
        </p:nvSpPr>
        <p:spPr>
          <a:xfrm>
            <a:off x="1342653" y="2708920"/>
            <a:ext cx="1671755"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CH"/>
          </a:p>
        </p:txBody>
      </p:sp>
      <p:sp>
        <p:nvSpPr>
          <p:cNvPr id="28" name="Gleichschenkliges Dreieck 27"/>
          <p:cNvSpPr/>
          <p:nvPr/>
        </p:nvSpPr>
        <p:spPr>
          <a:xfrm rot="5400000">
            <a:off x="8675202" y="2773826"/>
            <a:ext cx="360000" cy="2520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a:p>
        </p:txBody>
      </p:sp>
      <p:sp>
        <p:nvSpPr>
          <p:cNvPr id="29" name="Textfeld 28"/>
          <p:cNvSpPr txBox="1"/>
          <p:nvPr/>
        </p:nvSpPr>
        <p:spPr>
          <a:xfrm>
            <a:off x="1594144" y="5737610"/>
            <a:ext cx="5828839" cy="892552"/>
          </a:xfrm>
          <a:prstGeom prst="rect">
            <a:avLst/>
          </a:prstGeom>
          <a:noFill/>
        </p:spPr>
        <p:txBody>
          <a:bodyPr wrap="none" rtlCol="0">
            <a:spAutoFit/>
          </a:bodyPr>
          <a:lstStyle/>
          <a:p>
            <a:pPr algn="ctr"/>
            <a:r>
              <a:rPr lang="de-CH" sz="3200" dirty="0" smtClean="0"/>
              <a:t>Modul</a:t>
            </a:r>
            <a:r>
              <a:rPr lang="de-CH" sz="3200" b="1" dirty="0" smtClean="0"/>
              <a:t> «Energie effizient nutzen»</a:t>
            </a:r>
          </a:p>
          <a:p>
            <a:pPr algn="ctr"/>
            <a:r>
              <a:rPr lang="de-CH" sz="2000" dirty="0" smtClean="0"/>
              <a:t>- Variante 2 -</a:t>
            </a:r>
            <a:endParaRPr lang="de-CH" sz="2000" dirty="0"/>
          </a:p>
        </p:txBody>
      </p:sp>
      <p:sp>
        <p:nvSpPr>
          <p:cNvPr id="30" name="Legende mit Linie 2 (Rahmen und Markierungsleiste) 29"/>
          <p:cNvSpPr/>
          <p:nvPr/>
        </p:nvSpPr>
        <p:spPr>
          <a:xfrm>
            <a:off x="600097" y="1556792"/>
            <a:ext cx="1584000" cy="1008112"/>
          </a:xfrm>
          <a:prstGeom prst="accentBorderCallout2">
            <a:avLst>
              <a:gd name="adj1" fmla="val 18750"/>
              <a:gd name="adj2" fmla="val -8333"/>
              <a:gd name="adj3" fmla="val 18750"/>
              <a:gd name="adj4" fmla="val -16667"/>
              <a:gd name="adj5" fmla="val 129610"/>
              <a:gd name="adj6" fmla="val -17314"/>
            </a:avLst>
          </a:prstGeom>
        </p:spPr>
        <p:style>
          <a:lnRef idx="1">
            <a:schemeClr val="accent1"/>
          </a:lnRef>
          <a:fillRef idx="2">
            <a:schemeClr val="accent1"/>
          </a:fillRef>
          <a:effectRef idx="1">
            <a:schemeClr val="accent1"/>
          </a:effectRef>
          <a:fontRef idx="minor">
            <a:schemeClr val="dk1"/>
          </a:fontRef>
        </p:style>
        <p:txBody>
          <a:bodyPr rtlCol="0" anchor="ctr"/>
          <a:lstStyle/>
          <a:p>
            <a:r>
              <a:rPr lang="de-CH" sz="1600" dirty="0" smtClean="0"/>
              <a:t>41xx</a:t>
            </a:r>
          </a:p>
          <a:p>
            <a:r>
              <a:rPr lang="de-CH" sz="1600" dirty="0" smtClean="0"/>
              <a:t>Was ist Energie?</a:t>
            </a:r>
            <a:endParaRPr lang="de-CH" sz="1600" dirty="0"/>
          </a:p>
        </p:txBody>
      </p:sp>
      <p:sp>
        <p:nvSpPr>
          <p:cNvPr id="31" name="Legende mit Linie 2 (Rahmen und Markierungsleiste) 30"/>
          <p:cNvSpPr/>
          <p:nvPr/>
        </p:nvSpPr>
        <p:spPr>
          <a:xfrm>
            <a:off x="1187624" y="3356992"/>
            <a:ext cx="1584000" cy="1008112"/>
          </a:xfrm>
          <a:prstGeom prst="accentBorderCallout2">
            <a:avLst>
              <a:gd name="adj1" fmla="val 18750"/>
              <a:gd name="adj2" fmla="val -8333"/>
              <a:gd name="adj3" fmla="val 18750"/>
              <a:gd name="adj4" fmla="val -16667"/>
              <a:gd name="adj5" fmla="val -48634"/>
              <a:gd name="adj6" fmla="val -15882"/>
            </a:avLst>
          </a:prstGeom>
        </p:spPr>
        <p:style>
          <a:lnRef idx="1">
            <a:schemeClr val="accent3"/>
          </a:lnRef>
          <a:fillRef idx="2">
            <a:schemeClr val="accent3"/>
          </a:fillRef>
          <a:effectRef idx="1">
            <a:schemeClr val="accent3"/>
          </a:effectRef>
          <a:fontRef idx="minor">
            <a:schemeClr val="dk1"/>
          </a:fontRef>
        </p:style>
        <p:txBody>
          <a:bodyPr rtlCol="0" anchor="ctr"/>
          <a:lstStyle/>
          <a:p>
            <a:r>
              <a:rPr lang="de-CH" sz="1600" dirty="0" smtClean="0"/>
              <a:t>42xx</a:t>
            </a:r>
          </a:p>
          <a:p>
            <a:r>
              <a:rPr lang="de-CH" sz="1600" dirty="0" smtClean="0"/>
              <a:t>Nutzpflanzen</a:t>
            </a:r>
            <a:endParaRPr lang="de-CH" sz="1600" dirty="0"/>
          </a:p>
        </p:txBody>
      </p:sp>
      <p:sp>
        <p:nvSpPr>
          <p:cNvPr id="32" name="Legende mit Linie 2 (Rahmen und Markierungsleiste) 31"/>
          <p:cNvSpPr/>
          <p:nvPr/>
        </p:nvSpPr>
        <p:spPr>
          <a:xfrm>
            <a:off x="2537118" y="1268760"/>
            <a:ext cx="1584000" cy="1008112"/>
          </a:xfrm>
          <a:prstGeom prst="accentBorderCallout2">
            <a:avLst>
              <a:gd name="adj1" fmla="val 18750"/>
              <a:gd name="adj2" fmla="val -8333"/>
              <a:gd name="adj3" fmla="val 18750"/>
              <a:gd name="adj4" fmla="val -16667"/>
              <a:gd name="adj5" fmla="val 154923"/>
              <a:gd name="adj6" fmla="val -17314"/>
            </a:avLst>
          </a:prstGeom>
        </p:spPr>
        <p:style>
          <a:lnRef idx="1">
            <a:schemeClr val="accent2"/>
          </a:lnRef>
          <a:fillRef idx="2">
            <a:schemeClr val="accent2"/>
          </a:fillRef>
          <a:effectRef idx="1">
            <a:schemeClr val="accent2"/>
          </a:effectRef>
          <a:fontRef idx="minor">
            <a:schemeClr val="dk1"/>
          </a:fontRef>
        </p:style>
        <p:txBody>
          <a:bodyPr rtlCol="0" anchor="ctr"/>
          <a:lstStyle/>
          <a:p>
            <a:r>
              <a:rPr lang="de-CH" sz="1600" dirty="0" smtClean="0"/>
              <a:t>43xx</a:t>
            </a:r>
          </a:p>
          <a:p>
            <a:r>
              <a:rPr lang="de-CH" sz="1600" dirty="0" smtClean="0"/>
              <a:t>Energie und Verbrennung</a:t>
            </a:r>
            <a:endParaRPr lang="de-CH" sz="1600" dirty="0"/>
          </a:p>
        </p:txBody>
      </p:sp>
      <p:sp>
        <p:nvSpPr>
          <p:cNvPr id="33" name="Legende mit Linie 2 (Rahmen und Markierungsleiste) 32"/>
          <p:cNvSpPr/>
          <p:nvPr/>
        </p:nvSpPr>
        <p:spPr>
          <a:xfrm>
            <a:off x="3382451" y="3573016"/>
            <a:ext cx="1584000" cy="1008112"/>
          </a:xfrm>
          <a:prstGeom prst="accentBorderCallout2">
            <a:avLst>
              <a:gd name="adj1" fmla="val 18750"/>
              <a:gd name="adj2" fmla="val -8333"/>
              <a:gd name="adj3" fmla="val 18750"/>
              <a:gd name="adj4" fmla="val -16667"/>
              <a:gd name="adj5" fmla="val -68674"/>
              <a:gd name="adj6" fmla="val -17314"/>
            </a:avLst>
          </a:prstGeom>
        </p:spPr>
        <p:style>
          <a:lnRef idx="1">
            <a:schemeClr val="accent1"/>
          </a:lnRef>
          <a:fillRef idx="2">
            <a:schemeClr val="accent1"/>
          </a:fillRef>
          <a:effectRef idx="1">
            <a:schemeClr val="accent1"/>
          </a:effectRef>
          <a:fontRef idx="minor">
            <a:schemeClr val="dk1"/>
          </a:fontRef>
        </p:style>
        <p:txBody>
          <a:bodyPr rtlCol="0" anchor="ctr"/>
          <a:lstStyle/>
          <a:p>
            <a:r>
              <a:rPr lang="de-CH" sz="1600" dirty="0" smtClean="0"/>
              <a:t>44xx</a:t>
            </a:r>
          </a:p>
          <a:p>
            <a:r>
              <a:rPr lang="de-CH" sz="1600" dirty="0" smtClean="0"/>
              <a:t>Thermischer Energietransport</a:t>
            </a:r>
            <a:endParaRPr lang="de-CH" sz="1600" dirty="0"/>
          </a:p>
        </p:txBody>
      </p:sp>
      <p:sp>
        <p:nvSpPr>
          <p:cNvPr id="19" name="Rechteck 18"/>
          <p:cNvSpPr/>
          <p:nvPr/>
        </p:nvSpPr>
        <p:spPr>
          <a:xfrm>
            <a:off x="7003761" y="2714065"/>
            <a:ext cx="828000" cy="36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CH"/>
          </a:p>
        </p:txBody>
      </p:sp>
      <p:sp>
        <p:nvSpPr>
          <p:cNvPr id="21" name="Rechteck 20"/>
          <p:cNvSpPr/>
          <p:nvPr/>
        </p:nvSpPr>
        <p:spPr>
          <a:xfrm>
            <a:off x="7839639" y="2714065"/>
            <a:ext cx="828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35" name="Legende mit Linie 2 (Rahmen und Markierungsleiste) 34"/>
          <p:cNvSpPr/>
          <p:nvPr/>
        </p:nvSpPr>
        <p:spPr>
          <a:xfrm>
            <a:off x="7411096" y="1489929"/>
            <a:ext cx="1584000" cy="1008112"/>
          </a:xfrm>
          <a:prstGeom prst="accentBorderCallout2">
            <a:avLst>
              <a:gd name="adj1" fmla="val 18750"/>
              <a:gd name="adj2" fmla="val -8333"/>
              <a:gd name="adj3" fmla="val 18750"/>
              <a:gd name="adj4" fmla="val -16667"/>
              <a:gd name="adj5" fmla="val 140158"/>
              <a:gd name="adj6" fmla="val -16598"/>
            </a:avLst>
          </a:prstGeom>
        </p:spPr>
        <p:style>
          <a:lnRef idx="1">
            <a:schemeClr val="accent3"/>
          </a:lnRef>
          <a:fillRef idx="2">
            <a:schemeClr val="accent3"/>
          </a:fillRef>
          <a:effectRef idx="1">
            <a:schemeClr val="accent3"/>
          </a:effectRef>
          <a:fontRef idx="minor">
            <a:schemeClr val="dk1"/>
          </a:fontRef>
        </p:style>
        <p:txBody>
          <a:bodyPr rtlCol="0" anchor="ctr"/>
          <a:lstStyle/>
          <a:p>
            <a:r>
              <a:rPr lang="de-CH" sz="1600" dirty="0" smtClean="0"/>
              <a:t>45xx</a:t>
            </a:r>
          </a:p>
          <a:p>
            <a:r>
              <a:rPr lang="de-CH" sz="1600" dirty="0" smtClean="0"/>
              <a:t>Tiere im Winter</a:t>
            </a:r>
            <a:endParaRPr lang="de-CH" sz="1600" dirty="0"/>
          </a:p>
        </p:txBody>
      </p:sp>
      <p:sp>
        <p:nvSpPr>
          <p:cNvPr id="36" name="Legende mit Linie 2 (Rahmen und Markierungsleiste) 35"/>
          <p:cNvSpPr/>
          <p:nvPr/>
        </p:nvSpPr>
        <p:spPr>
          <a:xfrm>
            <a:off x="6804248" y="4581128"/>
            <a:ext cx="1584000" cy="1008112"/>
          </a:xfrm>
          <a:prstGeom prst="accentBorderCallout2">
            <a:avLst>
              <a:gd name="adj1" fmla="val 22529"/>
              <a:gd name="adj2" fmla="val 105318"/>
              <a:gd name="adj3" fmla="val 21585"/>
              <a:gd name="adj4" fmla="val 112618"/>
              <a:gd name="adj5" fmla="val -157687"/>
              <a:gd name="adj6" fmla="val 110304"/>
            </a:avLst>
          </a:prstGeom>
        </p:spPr>
        <p:style>
          <a:lnRef idx="1">
            <a:schemeClr val="accent1"/>
          </a:lnRef>
          <a:fillRef idx="2">
            <a:schemeClr val="accent1"/>
          </a:fillRef>
          <a:effectRef idx="1">
            <a:schemeClr val="accent1"/>
          </a:effectRef>
          <a:fontRef idx="minor">
            <a:schemeClr val="dk1"/>
          </a:fontRef>
        </p:style>
        <p:txBody>
          <a:bodyPr rtlCol="0" anchor="ctr"/>
          <a:lstStyle/>
          <a:p>
            <a:r>
              <a:rPr lang="de-CH" sz="1600" dirty="0" smtClean="0"/>
              <a:t>46xx</a:t>
            </a:r>
          </a:p>
          <a:p>
            <a:r>
              <a:rPr lang="de-CH" sz="1600" dirty="0" smtClean="0"/>
              <a:t>Sorgsamer Umgang mit Energie</a:t>
            </a:r>
            <a:endParaRPr lang="de-CH" sz="1600" dirty="0"/>
          </a:p>
        </p:txBody>
      </p:sp>
      <p:grpSp>
        <p:nvGrpSpPr>
          <p:cNvPr id="3" name="Gruppieren 2"/>
          <p:cNvGrpSpPr/>
          <p:nvPr/>
        </p:nvGrpSpPr>
        <p:grpSpPr>
          <a:xfrm>
            <a:off x="4068420" y="1340748"/>
            <a:ext cx="3224293" cy="3096344"/>
            <a:chOff x="5741437" y="1340768"/>
            <a:chExt cx="3224293" cy="3096344"/>
          </a:xfrm>
        </p:grpSpPr>
        <p:sp>
          <p:nvSpPr>
            <p:cNvPr id="14" name="Rechteck 13"/>
            <p:cNvSpPr/>
            <p:nvPr/>
          </p:nvSpPr>
          <p:spPr>
            <a:xfrm>
              <a:off x="7005445" y="2708920"/>
              <a:ext cx="1671755" cy="360000"/>
            </a:xfrm>
            <a:prstGeom prst="rect">
              <a:avLst/>
            </a:prstGeom>
            <a:ln>
              <a:solidFill>
                <a:schemeClr val="accent4">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de-CH"/>
            </a:p>
          </p:txBody>
        </p:sp>
        <p:sp>
          <p:nvSpPr>
            <p:cNvPr id="23" name="Rechteck 22"/>
            <p:cNvSpPr/>
            <p:nvPr/>
          </p:nvSpPr>
          <p:spPr>
            <a:xfrm>
              <a:off x="5741437" y="2708920"/>
              <a:ext cx="1253817" cy="360000"/>
            </a:xfrm>
            <a:prstGeom prst="rect">
              <a:avLst/>
            </a:prstGeom>
            <a:ln>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de-CH"/>
            </a:p>
          </p:txBody>
        </p:sp>
        <p:sp>
          <p:nvSpPr>
            <p:cNvPr id="37" name="Legende mit Linie 2 (Rahmen und Markierungsleiste) 36"/>
            <p:cNvSpPr/>
            <p:nvPr/>
          </p:nvSpPr>
          <p:spPr>
            <a:xfrm>
              <a:off x="6619317" y="1340768"/>
              <a:ext cx="1584000" cy="1008112"/>
            </a:xfrm>
            <a:prstGeom prst="accentBorderCallout2">
              <a:avLst>
                <a:gd name="adj1" fmla="val 18750"/>
                <a:gd name="adj2" fmla="val -8333"/>
                <a:gd name="adj3" fmla="val 18750"/>
                <a:gd name="adj4" fmla="val -16667"/>
                <a:gd name="adj5" fmla="val 151760"/>
                <a:gd name="adj6" fmla="val -17249"/>
              </a:avLst>
            </a:prstGeom>
            <a:ln>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r>
                <a:rPr lang="de-CH" sz="1600" dirty="0" smtClean="0"/>
                <a:t>47xx</a:t>
              </a:r>
            </a:p>
            <a:p>
              <a:r>
                <a:rPr lang="de-CH" sz="1600" dirty="0" smtClean="0"/>
                <a:t>Fortbewegung</a:t>
              </a:r>
            </a:p>
            <a:p>
              <a:r>
                <a:rPr lang="de-CH" sz="1600" dirty="0" smtClean="0"/>
                <a:t>Bsp. Vögel</a:t>
              </a:r>
              <a:endParaRPr lang="de-CH" sz="1600" dirty="0"/>
            </a:p>
          </p:txBody>
        </p:sp>
        <p:sp>
          <p:nvSpPr>
            <p:cNvPr id="39" name="Legende mit Linie 2 (Rahmen und Markierungsleiste) 38"/>
            <p:cNvSpPr/>
            <p:nvPr/>
          </p:nvSpPr>
          <p:spPr>
            <a:xfrm>
              <a:off x="7381730" y="3429000"/>
              <a:ext cx="1584000" cy="1008112"/>
            </a:xfrm>
            <a:prstGeom prst="accentBorderCallout2">
              <a:avLst>
                <a:gd name="adj1" fmla="val 18750"/>
                <a:gd name="adj2" fmla="val -8333"/>
                <a:gd name="adj3" fmla="val 18750"/>
                <a:gd name="adj4" fmla="val -16667"/>
                <a:gd name="adj5" fmla="val -50744"/>
                <a:gd name="adj6" fmla="val -17314"/>
              </a:avLst>
            </a:prstGeom>
            <a:ln>
              <a:solidFill>
                <a:schemeClr val="accent4">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de-CH" sz="1600" dirty="0" smtClean="0"/>
                <a:t>48xx</a:t>
              </a:r>
            </a:p>
            <a:p>
              <a:r>
                <a:rPr lang="de-CH" sz="1600" dirty="0" smtClean="0"/>
                <a:t>Wärmekraft-maschine</a:t>
              </a:r>
              <a:endParaRPr lang="de-CH" sz="1600" dirty="0"/>
            </a:p>
          </p:txBody>
        </p:sp>
      </p:grpSp>
      <p:sp>
        <p:nvSpPr>
          <p:cNvPr id="2" name="Rechteck 1"/>
          <p:cNvSpPr/>
          <p:nvPr/>
        </p:nvSpPr>
        <p:spPr>
          <a:xfrm>
            <a:off x="256012" y="2708920"/>
            <a:ext cx="2758396" cy="3709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7" name="Rechteck 26"/>
          <p:cNvSpPr/>
          <p:nvPr/>
        </p:nvSpPr>
        <p:spPr>
          <a:xfrm>
            <a:off x="4068419" y="2708920"/>
            <a:ext cx="2935764" cy="37090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4" name="Rechteck 33"/>
          <p:cNvSpPr/>
          <p:nvPr/>
        </p:nvSpPr>
        <p:spPr>
          <a:xfrm>
            <a:off x="7004183" y="2719826"/>
            <a:ext cx="1691879" cy="3709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Nach unten gekrümmter Pfeil 5"/>
          <p:cNvSpPr/>
          <p:nvPr/>
        </p:nvSpPr>
        <p:spPr>
          <a:xfrm>
            <a:off x="6424529" y="2564904"/>
            <a:ext cx="1368152" cy="36004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38" name="Nach unten gekrümmter Pfeil 37"/>
          <p:cNvSpPr/>
          <p:nvPr/>
        </p:nvSpPr>
        <p:spPr>
          <a:xfrm rot="10800000">
            <a:off x="6014795" y="2888880"/>
            <a:ext cx="1368152" cy="360040"/>
          </a:xfrm>
          <a:prstGeom prst="curved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Tree>
    <p:extLst>
      <p:ext uri="{BB962C8B-B14F-4D97-AF65-F5344CB8AC3E}">
        <p14:creationId xmlns:p14="http://schemas.microsoft.com/office/powerpoint/2010/main" val="3159201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Bildschirmpräsentation (4:3)</PresentationFormat>
  <Paragraphs>50</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Larissa</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TA</dc:creator>
  <cp:lastModifiedBy>Sylvia</cp:lastModifiedBy>
  <cp:revision>14</cp:revision>
  <dcterms:created xsi:type="dcterms:W3CDTF">2017-02-01T18:54:12Z</dcterms:created>
  <dcterms:modified xsi:type="dcterms:W3CDTF">2017-03-06T20:20:34Z</dcterms:modified>
</cp:coreProperties>
</file>