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15" r:id="rId2"/>
    <p:sldId id="316" r:id="rId3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6335" autoAdjust="0"/>
  </p:normalViewPr>
  <p:slideViewPr>
    <p:cSldViewPr showGuides="1">
      <p:cViewPr varScale="1">
        <p:scale>
          <a:sx n="55" d="100"/>
          <a:sy n="55" d="100"/>
        </p:scale>
        <p:origin x="-17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8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483768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669360"/>
            <a:ext cx="2411760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4113_Einstieg_Waermeempfinden.pptx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6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de/heizpilz-glut-w%C3%A4rme-heizung-hitze-1706881/" TargetMode="External"/><Relationship Id="rId3" Type="http://schemas.openxmlformats.org/officeDocument/2006/relationships/hyperlink" Target="https://creativecommons.org/publicdomain/zero/1.0/deed.de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pixelio.de/media/262456" TargetMode="External"/><Relationship Id="rId11" Type="http://schemas.openxmlformats.org/officeDocument/2006/relationships/image" Target="../media/image4.jpeg"/><Relationship Id="rId5" Type="http://schemas.openxmlformats.org/officeDocument/2006/relationships/image" Target="../media/image1.jpeg"/><Relationship Id="rId10" Type="http://schemas.openxmlformats.org/officeDocument/2006/relationships/hyperlink" Target="http://www.pixelio.de/media/49199" TargetMode="External"/><Relationship Id="rId4" Type="http://schemas.openxmlformats.org/officeDocument/2006/relationships/hyperlink" Target="https://pixabay.com/de/feuer-funke-lagerfeuer-flamme-1873169/" TargetMode="External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</a:t>
            </a:r>
            <a:r>
              <a:rPr lang="de-DE" sz="2400" dirty="0" smtClean="0"/>
              <a:t>Wärmestrahlung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300192" y="6669360"/>
            <a:ext cx="2843808" cy="188640"/>
          </a:xfrm>
        </p:spPr>
        <p:txBody>
          <a:bodyPr/>
          <a:lstStyle/>
          <a:p>
            <a:r>
              <a:rPr lang="de-DE" dirty="0" smtClean="0"/>
              <a:t>4435_Check-In_Waermestrahlung.pptx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0" y="1154361"/>
            <a:ext cx="230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Mia sitzt in der Nähe des Lagerfeuers. Ihr ist heiß, obwohl es ein kühler Abend ist. Erkläre, wie es dazu kommt.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In die Nähe neben dem Bügeleisen spürst du, wie warm es ist.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>Die Energie kann dabei nicht durch Konvektion über-tragen werden. Erkläre.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644008" y="1154361"/>
            <a:ext cx="230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Felix </a:t>
            </a:r>
            <a:r>
              <a:rPr lang="de-DE" dirty="0">
                <a:latin typeface="Arial" pitchFamily="34" charset="0"/>
                <a:cs typeface="Arial" pitchFamily="34" charset="0"/>
              </a:rPr>
              <a:t>sitzt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im Café bei einem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Heizpilz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 Ihm </a:t>
            </a:r>
            <a:r>
              <a:rPr lang="de-DE" dirty="0">
                <a:latin typeface="Arial" pitchFamily="34" charset="0"/>
                <a:cs typeface="Arial" pitchFamily="34" charset="0"/>
              </a:rPr>
              <a:t>ist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warm, </a:t>
            </a:r>
            <a:r>
              <a:rPr lang="de-DE" dirty="0">
                <a:latin typeface="Arial" pitchFamily="34" charset="0"/>
                <a:cs typeface="Arial" pitchFamily="34" charset="0"/>
              </a:rPr>
              <a:t>obwohl es ein kühler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Tag </a:t>
            </a:r>
            <a:r>
              <a:rPr lang="de-DE" dirty="0">
                <a:latin typeface="Arial" pitchFamily="34" charset="0"/>
                <a:cs typeface="Arial" pitchFamily="34" charset="0"/>
              </a:rPr>
              <a:t>ist. Erkläre, wie es dazu kommt.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endParaRPr lang="de-DE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dirty="0">
                <a:latin typeface="Arial" pitchFamily="34" charset="0"/>
                <a:cs typeface="Arial" pitchFamily="34" charset="0"/>
              </a:rPr>
              <a:t>In die Nähe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einer Herdplatte spürst </a:t>
            </a:r>
            <a:r>
              <a:rPr lang="de-DE" dirty="0">
                <a:latin typeface="Arial" pitchFamily="34" charset="0"/>
                <a:cs typeface="Arial" pitchFamily="34" charset="0"/>
              </a:rPr>
              <a:t>du, wie warm es ist.</a:t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Die Energie kann dabei nicht durch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Wärmeleitung übertragen </a:t>
            </a:r>
            <a:r>
              <a:rPr lang="de-DE" dirty="0">
                <a:latin typeface="Arial" pitchFamily="34" charset="0"/>
                <a:cs typeface="Arial" pitchFamily="34" charset="0"/>
              </a:rPr>
              <a:t>werden. Erkläre.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2336356" y="1016011"/>
            <a:ext cx="2160000" cy="1891071"/>
            <a:chOff x="2336356" y="4652976"/>
            <a:chExt cx="2160000" cy="1891071"/>
          </a:xfrm>
        </p:grpSpPr>
        <p:sp>
          <p:nvSpPr>
            <p:cNvPr id="16" name="Textfeld 12"/>
            <p:cNvSpPr txBox="1"/>
            <p:nvPr/>
          </p:nvSpPr>
          <p:spPr>
            <a:xfrm>
              <a:off x="2336356" y="6040047"/>
              <a:ext cx="2160000" cy="504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000" dirty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(</a:t>
              </a:r>
              <a:r>
                <a:rPr lang="de-DE" sz="1000" dirty="0">
                  <a:effectLst/>
                  <a:latin typeface="Arial" pitchFamily="34" charset="0"/>
                  <a:ea typeface="Times New Roman"/>
                  <a:cs typeface="Arial" pitchFamily="34" charset="0"/>
                  <a:hlinkClick r:id="rId3"/>
                </a:rPr>
                <a:t>CC0</a:t>
              </a:r>
              <a:r>
                <a:rPr lang="de-DE" sz="1000" dirty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) </a:t>
              </a:r>
              <a:r>
                <a:rPr lang="de-DE" sz="10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von </a:t>
              </a:r>
              <a:r>
                <a:rPr lang="de-DE" sz="1000" dirty="0" err="1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msbritt</a:t>
              </a:r>
              <a:r>
                <a:rPr lang="de-DE" sz="1000" dirty="0">
                  <a:latin typeface="Arial" pitchFamily="34" charset="0"/>
                  <a:ea typeface="Times New Roman"/>
                  <a:cs typeface="Arial" pitchFamily="34" charset="0"/>
                </a:rPr>
                <a:t> </a:t>
              </a:r>
              <a:r>
                <a:rPr lang="de-DE" sz="1000" dirty="0">
                  <a:latin typeface="Arial" pitchFamily="34" charset="0"/>
                  <a:ea typeface="Times New Roman"/>
                  <a:cs typeface="Arial" pitchFamily="34" charset="0"/>
                  <a:hlinkClick r:id="rId4"/>
                </a:rPr>
                <a:t>https://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  <a:hlinkClick r:id="rId4"/>
                </a:rPr>
                <a:t>pixabay.</a:t>
              </a:r>
              <a:b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  <a:hlinkClick r:id="rId4"/>
                </a:rPr>
              </a:br>
              <a:r>
                <a:rPr lang="de-DE" sz="1000" dirty="0" err="1" smtClean="0">
                  <a:latin typeface="Arial" pitchFamily="34" charset="0"/>
                  <a:ea typeface="Times New Roman"/>
                  <a:cs typeface="Arial" pitchFamily="34" charset="0"/>
                  <a:hlinkClick r:id="rId4"/>
                </a:rPr>
                <a:t>com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  <a:hlinkClick r:id="rId4"/>
                </a:rPr>
                <a:t>/de/feuer-funke-lagerfeuer-flamme-1873169/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</a:rPr>
                <a:t> </a:t>
              </a:r>
              <a:r>
                <a:rPr lang="de-DE" sz="10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(12.03.17</a:t>
              </a:r>
              <a:r>
                <a:rPr lang="de-DE" sz="1000" dirty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)</a:t>
              </a:r>
              <a:endParaRPr lang="de-DE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pic>
          <p:nvPicPr>
            <p:cNvPr id="7" name="Grafik 6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/>
            <a:stretch/>
          </p:blipFill>
          <p:spPr>
            <a:xfrm>
              <a:off x="2336356" y="4652976"/>
              <a:ext cx="2160000" cy="1440000"/>
            </a:xfrm>
            <a:prstGeom prst="rect">
              <a:avLst/>
            </a:prstGeom>
          </p:spPr>
        </p:pic>
      </p:grpSp>
      <p:grpSp>
        <p:nvGrpSpPr>
          <p:cNvPr id="26" name="Gruppieren 25"/>
          <p:cNvGrpSpPr/>
          <p:nvPr/>
        </p:nvGrpSpPr>
        <p:grpSpPr>
          <a:xfrm>
            <a:off x="2336356" y="3015627"/>
            <a:ext cx="2160000" cy="3725741"/>
            <a:chOff x="2336356" y="2943619"/>
            <a:chExt cx="2160000" cy="3725741"/>
          </a:xfrm>
        </p:grpSpPr>
        <p:sp>
          <p:nvSpPr>
            <p:cNvPr id="24" name="Textfeld 12"/>
            <p:cNvSpPr txBox="1"/>
            <p:nvPr/>
          </p:nvSpPr>
          <p:spPr>
            <a:xfrm>
              <a:off x="2336356" y="6165360"/>
              <a:ext cx="2160000" cy="504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</a:rPr>
                <a:t>© </a:t>
              </a:r>
              <a:r>
                <a:rPr lang="de-DE" sz="1000" dirty="0" err="1">
                  <a:latin typeface="Arial" pitchFamily="34" charset="0"/>
                  <a:ea typeface="Times New Roman"/>
                  <a:cs typeface="Arial" pitchFamily="34" charset="0"/>
                </a:rPr>
                <a:t>w.r.wagner</a:t>
              </a:r>
              <a:r>
                <a:rPr lang="de-DE" sz="1000" dirty="0">
                  <a:latin typeface="Arial" pitchFamily="34" charset="0"/>
                  <a:ea typeface="Times New Roman"/>
                  <a:cs typeface="Arial" pitchFamily="34" charset="0"/>
                </a:rPr>
                <a:t>  / pixelio.de </a:t>
              </a:r>
              <a:r>
                <a:rPr lang="de-DE" sz="1000" dirty="0">
                  <a:latin typeface="Arial" pitchFamily="34" charset="0"/>
                  <a:ea typeface="Times New Roman"/>
                  <a:cs typeface="Arial" pitchFamily="34" charset="0"/>
                  <a:hlinkClick r:id="rId6"/>
                </a:rPr>
                <a:t>http://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  <a:hlinkClick r:id="rId6"/>
                </a:rPr>
                <a:t>www.</a:t>
              </a:r>
              <a:b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  <a:hlinkClick r:id="rId6"/>
                </a:rPr>
              </a:b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  <a:hlinkClick r:id="rId6"/>
                </a:rPr>
                <a:t>pixelio.de/</a:t>
              </a:r>
              <a:r>
                <a:rPr lang="de-DE" sz="1000" dirty="0" err="1" smtClean="0">
                  <a:latin typeface="Arial" pitchFamily="34" charset="0"/>
                  <a:ea typeface="Times New Roman"/>
                  <a:cs typeface="Arial" pitchFamily="34" charset="0"/>
                  <a:hlinkClick r:id="rId6"/>
                </a:rPr>
                <a:t>media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  <a:hlinkClick r:id="rId6"/>
                </a:rPr>
                <a:t>/262456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</a:rPr>
                <a:t> (</a:t>
              </a:r>
              <a:r>
                <a:rPr lang="de-DE" sz="10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12.03.17)</a:t>
              </a:r>
              <a:endParaRPr lang="de-DE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356" y="2943619"/>
              <a:ext cx="2160000" cy="3221741"/>
            </a:xfrm>
            <a:prstGeom prst="rect">
              <a:avLst/>
            </a:prstGeom>
          </p:spPr>
        </p:pic>
      </p:grpSp>
      <p:grpSp>
        <p:nvGrpSpPr>
          <p:cNvPr id="29" name="Gruppieren 28"/>
          <p:cNvGrpSpPr/>
          <p:nvPr/>
        </p:nvGrpSpPr>
        <p:grpSpPr>
          <a:xfrm>
            <a:off x="6984000" y="1035651"/>
            <a:ext cx="2160000" cy="2321340"/>
            <a:chOff x="6984000" y="1035651"/>
            <a:chExt cx="2160000" cy="2321340"/>
          </a:xfrm>
        </p:grpSpPr>
        <p:sp>
          <p:nvSpPr>
            <p:cNvPr id="27" name="Textfeld 12"/>
            <p:cNvSpPr txBox="1"/>
            <p:nvPr/>
          </p:nvSpPr>
          <p:spPr>
            <a:xfrm>
              <a:off x="6984000" y="2634210"/>
              <a:ext cx="2160000" cy="72278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0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(</a:t>
              </a:r>
              <a:r>
                <a:rPr lang="de-DE" sz="1000" dirty="0" smtClean="0">
                  <a:effectLst/>
                  <a:latin typeface="Arial" pitchFamily="34" charset="0"/>
                  <a:ea typeface="Times New Roman"/>
                  <a:cs typeface="Arial" pitchFamily="34" charset="0"/>
                  <a:hlinkClick r:id="rId3"/>
                </a:rPr>
                <a:t>CC0</a:t>
              </a:r>
              <a:r>
                <a:rPr lang="de-DE" sz="1000" dirty="0">
                  <a:latin typeface="Arial" pitchFamily="34" charset="0"/>
                  <a:ea typeface="Times New Roman"/>
                  <a:cs typeface="Arial" pitchFamily="34" charset="0"/>
                </a:rPr>
                <a:t>) 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</a:rPr>
                <a:t>von Harald </a:t>
              </a:r>
              <a:r>
                <a:rPr lang="de-DE" sz="1000" dirty="0" err="1">
                  <a:latin typeface="Arial" pitchFamily="34" charset="0"/>
                  <a:ea typeface="Times New Roman"/>
                  <a:cs typeface="Arial" pitchFamily="34" charset="0"/>
                </a:rPr>
                <a:t>Landsrath</a:t>
              </a:r>
              <a:r>
                <a:rPr lang="de-DE" sz="1000" dirty="0">
                  <a:latin typeface="Arial" pitchFamily="34" charset="0"/>
                  <a:ea typeface="Times New Roman"/>
                  <a:cs typeface="Arial" pitchFamily="34" charset="0"/>
                </a:rPr>
                <a:t> 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  <a:hlinkClick r:id="rId8"/>
                </a:rPr>
                <a:t>https://</a:t>
              </a:r>
              <a:b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  <a:hlinkClick r:id="rId8"/>
                </a:rPr>
              </a:b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  <a:hlinkClick r:id="rId8"/>
                </a:rPr>
                <a:t>pixabay.com/de/heizpilz-glut-w%C3%A4rme-heizung-hitze-1706881/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</a:rPr>
                <a:t> (</a:t>
              </a:r>
              <a:r>
                <a:rPr lang="de-DE" sz="10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12.03.17)</a:t>
              </a:r>
              <a:endParaRPr lang="de-DE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pic>
          <p:nvPicPr>
            <p:cNvPr id="28" name="Grafik 2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4000" y="1035651"/>
              <a:ext cx="2160000" cy="1620000"/>
            </a:xfrm>
            <a:prstGeom prst="rect">
              <a:avLst/>
            </a:prstGeom>
          </p:spPr>
        </p:pic>
      </p:grpSp>
      <p:grpSp>
        <p:nvGrpSpPr>
          <p:cNvPr id="32" name="Gruppieren 31"/>
          <p:cNvGrpSpPr/>
          <p:nvPr/>
        </p:nvGrpSpPr>
        <p:grpSpPr>
          <a:xfrm>
            <a:off x="6984000" y="3717031"/>
            <a:ext cx="2160000" cy="2088233"/>
            <a:chOff x="6984000" y="3356991"/>
            <a:chExt cx="2160000" cy="2088233"/>
          </a:xfrm>
        </p:grpSpPr>
        <p:sp>
          <p:nvSpPr>
            <p:cNvPr id="30" name="Textfeld 12"/>
            <p:cNvSpPr txBox="1"/>
            <p:nvPr/>
          </p:nvSpPr>
          <p:spPr>
            <a:xfrm>
              <a:off x="6984000" y="4941224"/>
              <a:ext cx="2160000" cy="504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000" dirty="0">
                  <a:latin typeface="Arial" pitchFamily="34" charset="0"/>
                  <a:ea typeface="Times New Roman"/>
                  <a:cs typeface="Arial" pitchFamily="34" charset="0"/>
                </a:rPr>
                <a:t>©  Uwe Schindler 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</a:rPr>
                <a:t>/ </a:t>
              </a:r>
              <a:r>
                <a:rPr lang="de-DE" sz="1000" dirty="0">
                  <a:latin typeface="Arial" pitchFamily="34" charset="0"/>
                  <a:ea typeface="Times New Roman"/>
                  <a:cs typeface="Arial" pitchFamily="34" charset="0"/>
                </a:rPr>
                <a:t>pixelio.de </a:t>
              </a:r>
              <a:r>
                <a:rPr lang="de-DE" sz="1000" dirty="0">
                  <a:latin typeface="Arial" pitchFamily="34" charset="0"/>
                  <a:ea typeface="Times New Roman"/>
                  <a:cs typeface="Arial" pitchFamily="34" charset="0"/>
                  <a:hlinkClick r:id="rId10"/>
                </a:rPr>
                <a:t>http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  <a:hlinkClick r:id="rId10"/>
                </a:rPr>
                <a:t>://www.pixelio.de/media/49199</a:t>
              </a:r>
              <a:r>
                <a:rPr lang="de-DE" sz="1000" dirty="0" smtClean="0">
                  <a:latin typeface="Arial" pitchFamily="34" charset="0"/>
                  <a:ea typeface="Times New Roman"/>
                  <a:cs typeface="Arial" pitchFamily="34" charset="0"/>
                </a:rPr>
                <a:t> (</a:t>
              </a:r>
              <a:r>
                <a:rPr lang="de-DE" sz="10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12.03.17)</a:t>
              </a:r>
              <a:endParaRPr lang="de-DE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pic>
          <p:nvPicPr>
            <p:cNvPr id="31" name="Grafik 30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4000" y="3356991"/>
              <a:ext cx="2160000" cy="16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</a:t>
            </a:r>
            <a:r>
              <a:rPr lang="de-DE" sz="2400" dirty="0"/>
              <a:t>Wärmestrahlung </a:t>
            </a:r>
            <a:r>
              <a:rPr lang="de-DE" sz="2400" dirty="0" smtClean="0"/>
              <a:t>– Lösung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300192" y="6669360"/>
            <a:ext cx="2843808" cy="188640"/>
          </a:xfrm>
        </p:spPr>
        <p:txBody>
          <a:bodyPr/>
          <a:lstStyle/>
          <a:p>
            <a:r>
              <a:rPr lang="de-DE" dirty="0"/>
              <a:t>4435_Check-In_Waermestrahlung.pptx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72000" y="1340768"/>
            <a:ext cx="4355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i="1" dirty="0" smtClean="0">
                <a:latin typeface="Arial" pitchFamily="34" charset="0"/>
                <a:cs typeface="Arial" pitchFamily="34" charset="0"/>
              </a:rPr>
              <a:t>Die Flammen des Lagerfeuers sind sehr heiß. </a:t>
            </a:r>
            <a:r>
              <a:rPr lang="de-DE" i="1" dirty="0" smtClean="0">
                <a:latin typeface="Arial" pitchFamily="34" charset="0"/>
                <a:cs typeface="Arial" pitchFamily="34" charset="0"/>
              </a:rPr>
              <a:t>Sie geben viel Energie durch Wärmestrahlung ab. Diese Energie nimmt Mia auf und spürt deswegen die Wärme.</a:t>
            </a:r>
            <a:endParaRPr lang="de-DE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i="1" dirty="0" smtClean="0">
                <a:latin typeface="Arial" pitchFamily="34" charset="0"/>
                <a:cs typeface="Arial" pitchFamily="34" charset="0"/>
              </a:rPr>
              <a:t>Das Bügeleisen ist heiß. Deswegen gibt es zwar Energie durch Konvektion ab, aber nur oberhalb des Bügeleisens gibt es einen warmen Aufwind, nicht </a:t>
            </a:r>
            <a:r>
              <a:rPr lang="de-DE" i="1" dirty="0">
                <a:latin typeface="Arial" pitchFamily="34" charset="0"/>
                <a:cs typeface="Arial" pitchFamily="34" charset="0"/>
              </a:rPr>
              <a:t>daneben. Dafür ist Wärmestrahlung verantwortlich.</a:t>
            </a:r>
          </a:p>
          <a:p>
            <a:pPr marL="342900" indent="-342900">
              <a:buFont typeface="+mj-lt"/>
              <a:buAutoNum type="alphaLcParenR"/>
            </a:pPr>
            <a:endParaRPr lang="de-DE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65780"/>
              </p:ext>
            </p:extLst>
          </p:nvPr>
        </p:nvGraphicFramePr>
        <p:xfrm>
          <a:off x="306815" y="4622120"/>
          <a:ext cx="39600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953"/>
                <a:gridCol w="864096"/>
                <a:gridCol w="91895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a) </a:t>
                      </a:r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Energieübertragung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durch Wärmestrahlung erklären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b) </a:t>
                      </a:r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Mit den verschiedenen Energietransportarten argumentieren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650780" y="1340768"/>
            <a:ext cx="44932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i="1" dirty="0">
                <a:latin typeface="Arial" pitchFamily="34" charset="0"/>
                <a:cs typeface="Arial" pitchFamily="34" charset="0"/>
              </a:rPr>
              <a:t>Die </a:t>
            </a:r>
            <a:r>
              <a:rPr lang="de-DE" i="1" dirty="0" smtClean="0">
                <a:latin typeface="Arial" pitchFamily="34" charset="0"/>
                <a:cs typeface="Arial" pitchFamily="34" charset="0"/>
              </a:rPr>
              <a:t>Gasflammen beim </a:t>
            </a:r>
            <a:r>
              <a:rPr lang="de-DE" i="1" dirty="0" err="1" smtClean="0">
                <a:latin typeface="Arial" pitchFamily="34" charset="0"/>
                <a:cs typeface="Arial" pitchFamily="34" charset="0"/>
              </a:rPr>
              <a:t>Heizpilz</a:t>
            </a:r>
            <a:r>
              <a:rPr lang="de-DE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i="1" dirty="0">
                <a:latin typeface="Arial" pitchFamily="34" charset="0"/>
                <a:cs typeface="Arial" pitchFamily="34" charset="0"/>
              </a:rPr>
              <a:t>sind sehr heiß. Sie geben viel Energie durch Wärmestrahlung ab. Diese Energie nimmt </a:t>
            </a:r>
            <a:r>
              <a:rPr lang="de-DE" i="1" dirty="0" smtClean="0">
                <a:latin typeface="Arial" pitchFamily="34" charset="0"/>
                <a:cs typeface="Arial" pitchFamily="34" charset="0"/>
              </a:rPr>
              <a:t>Felix </a:t>
            </a:r>
            <a:r>
              <a:rPr lang="de-DE" i="1" dirty="0">
                <a:latin typeface="Arial" pitchFamily="34" charset="0"/>
                <a:cs typeface="Arial" pitchFamily="34" charset="0"/>
              </a:rPr>
              <a:t>auf und spürt deswegen die Wärme.</a:t>
            </a:r>
          </a:p>
          <a:p>
            <a:pPr marL="342900" indent="-342900">
              <a:buFont typeface="+mj-lt"/>
              <a:buAutoNum type="alphaLcParenR"/>
            </a:pPr>
            <a:r>
              <a:rPr lang="de-DE" i="1" dirty="0" smtClean="0">
                <a:latin typeface="Arial" pitchFamily="34" charset="0"/>
                <a:cs typeface="Arial" pitchFamily="34" charset="0"/>
              </a:rPr>
              <a:t>Die Herdplatte ist heiß. Deswegen gibt sie auch Energie durch Wärmeleitung ab, aber die Wärmeleitung in Luft ist sehr schlecht, sodass man das nicht spürt. Dafür ist Wärmestrahlung verantwortlich.</a:t>
            </a:r>
            <a:endParaRPr lang="de-DE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Tabel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3251"/>
              </p:ext>
            </p:extLst>
          </p:nvPr>
        </p:nvGraphicFramePr>
        <p:xfrm>
          <a:off x="4932480" y="4616152"/>
          <a:ext cx="39600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577"/>
                <a:gridCol w="800472"/>
                <a:gridCol w="91895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a) </a:t>
                      </a:r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Energieübertragung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durch Wärmestrahlung erklären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b) </a:t>
                      </a:r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Mit den verschiedenen Energietransportarten argumentieren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8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J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</Template>
  <TotalTime>0</TotalTime>
  <Words>290</Words>
  <Application>Microsoft Office PowerPoint</Application>
  <PresentationFormat>Bildschirmpräsentation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CJP</vt:lpstr>
      <vt:lpstr>Check-In: Wärmestrahlung</vt:lpstr>
      <vt:lpstr>Check-In: Wärmestrahlung – Lösung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Check-In:</dc:title>
  <dc:creator>Carl-Julian</dc:creator>
  <cp:lastModifiedBy>Carl-Julian</cp:lastModifiedBy>
  <cp:revision>387</cp:revision>
  <cp:lastPrinted>2016-01-30T18:57:11Z</cp:lastPrinted>
  <dcterms:created xsi:type="dcterms:W3CDTF">2014-11-17T20:26:36Z</dcterms:created>
  <dcterms:modified xsi:type="dcterms:W3CDTF">2017-03-12T17:42:52Z</dcterms:modified>
</cp:coreProperties>
</file>