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25"/>
  </p:notesMasterIdLst>
  <p:handoutMasterIdLst>
    <p:handoutMasterId r:id="rId26"/>
  </p:handoutMasterIdLst>
  <p:sldIdLst>
    <p:sldId id="319" r:id="rId3"/>
    <p:sldId id="317" r:id="rId4"/>
    <p:sldId id="321" r:id="rId5"/>
    <p:sldId id="322" r:id="rId6"/>
    <p:sldId id="323" r:id="rId7"/>
    <p:sldId id="320" r:id="rId8"/>
    <p:sldId id="324" r:id="rId9"/>
    <p:sldId id="331" r:id="rId10"/>
    <p:sldId id="344" r:id="rId11"/>
    <p:sldId id="325" r:id="rId12"/>
    <p:sldId id="342" r:id="rId13"/>
    <p:sldId id="343" r:id="rId14"/>
    <p:sldId id="335" r:id="rId15"/>
    <p:sldId id="329" r:id="rId16"/>
    <p:sldId id="332" r:id="rId17"/>
    <p:sldId id="345" r:id="rId18"/>
    <p:sldId id="326" r:id="rId19"/>
    <p:sldId id="341" r:id="rId20"/>
    <p:sldId id="337" r:id="rId21"/>
    <p:sldId id="340" r:id="rId22"/>
    <p:sldId id="338" r:id="rId23"/>
    <p:sldId id="339" r:id="rId24"/>
  </p:sldIdLst>
  <p:sldSz cx="9144000" cy="6858000" type="screen4x3"/>
  <p:notesSz cx="10234613" cy="70993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4" autoAdjust="0"/>
    <p:restoredTop sz="77936" autoAdjust="0"/>
  </p:normalViewPr>
  <p:slideViewPr>
    <p:cSldViewPr showGuides="1">
      <p:cViewPr varScale="1">
        <p:scale>
          <a:sx n="56" d="100"/>
          <a:sy n="56" d="100"/>
        </p:scale>
        <p:origin x="-1764" y="-10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1"/>
            <a:ext cx="4436114" cy="355363"/>
          </a:xfrm>
          <a:prstGeom prst="rect">
            <a:avLst/>
          </a:prstGeom>
        </p:spPr>
        <p:txBody>
          <a:bodyPr vert="horz" lIns="94768" tIns="47384" rIns="94768" bIns="47384" rtlCol="0"/>
          <a:lstStyle>
            <a:lvl1pPr algn="l">
              <a:defRPr sz="1200"/>
            </a:lvl1pPr>
          </a:lstStyle>
          <a:p>
            <a:r>
              <a:rPr lang="de-DE" smtClean="0"/>
              <a:t>Praktikum</a:t>
            </a:r>
            <a:endParaRPr lang="de-DE"/>
          </a:p>
        </p:txBody>
      </p:sp>
      <p:sp>
        <p:nvSpPr>
          <p:cNvPr id="3" name="Datumsplatzhalter 2"/>
          <p:cNvSpPr>
            <a:spLocks noGrp="1"/>
          </p:cNvSpPr>
          <p:nvPr>
            <p:ph type="dt" sz="quarter" idx="1"/>
          </p:nvPr>
        </p:nvSpPr>
        <p:spPr>
          <a:xfrm>
            <a:off x="5796110" y="1"/>
            <a:ext cx="4436114" cy="355363"/>
          </a:xfrm>
          <a:prstGeom prst="rect">
            <a:avLst/>
          </a:prstGeom>
        </p:spPr>
        <p:txBody>
          <a:bodyPr vert="horz" lIns="94768" tIns="47384" rIns="94768" bIns="47384" rtlCol="0"/>
          <a:lstStyle>
            <a:lvl1pPr algn="r">
              <a:defRPr sz="1200"/>
            </a:lvl1pPr>
          </a:lstStyle>
          <a:p>
            <a:r>
              <a:rPr lang="de-DE" smtClean="0"/>
              <a:t>02.02.2016</a:t>
            </a:r>
            <a:endParaRPr lang="de-DE"/>
          </a:p>
        </p:txBody>
      </p:sp>
      <p:sp>
        <p:nvSpPr>
          <p:cNvPr id="4" name="Fußzeilenplatzhalter 3"/>
          <p:cNvSpPr>
            <a:spLocks noGrp="1"/>
          </p:cNvSpPr>
          <p:nvPr>
            <p:ph type="ftr" sz="quarter" idx="2"/>
          </p:nvPr>
        </p:nvSpPr>
        <p:spPr>
          <a:xfrm>
            <a:off x="1" y="6742803"/>
            <a:ext cx="4436114" cy="355362"/>
          </a:xfrm>
          <a:prstGeom prst="rect">
            <a:avLst/>
          </a:prstGeom>
        </p:spPr>
        <p:txBody>
          <a:bodyPr vert="horz" lIns="94768" tIns="47384" rIns="94768" bIns="47384" rtlCol="0" anchor="b"/>
          <a:lstStyle>
            <a:lvl1pPr algn="l">
              <a:defRPr sz="1200"/>
            </a:lvl1pPr>
          </a:lstStyle>
          <a:p>
            <a:r>
              <a:rPr lang="de-DE" smtClean="0"/>
              <a:t>C.-J. Pardall / C.J. Popp</a:t>
            </a:r>
            <a:endParaRPr lang="de-DE"/>
          </a:p>
        </p:txBody>
      </p:sp>
      <p:sp>
        <p:nvSpPr>
          <p:cNvPr id="5" name="Foliennummernplatzhalter 4"/>
          <p:cNvSpPr>
            <a:spLocks noGrp="1"/>
          </p:cNvSpPr>
          <p:nvPr>
            <p:ph type="sldNum" sz="quarter" idx="3"/>
          </p:nvPr>
        </p:nvSpPr>
        <p:spPr>
          <a:xfrm>
            <a:off x="5796110" y="6742803"/>
            <a:ext cx="4436114" cy="355362"/>
          </a:xfrm>
          <a:prstGeom prst="rect">
            <a:avLst/>
          </a:prstGeom>
        </p:spPr>
        <p:txBody>
          <a:bodyPr vert="horz" lIns="94768" tIns="47384" rIns="94768" bIns="47384" rtlCol="0" anchor="b"/>
          <a:lstStyle>
            <a:lvl1pPr algn="r">
              <a:defRPr sz="1200"/>
            </a:lvl1pPr>
          </a:lstStyle>
          <a:p>
            <a:fld id="{21B95321-E6D7-4026-B4C3-8AA02FA39F6A}" type="slidenum">
              <a:rPr lang="de-DE" smtClean="0"/>
              <a:t>‹Nr.›</a:t>
            </a:fld>
            <a:endParaRPr lang="de-DE"/>
          </a:p>
        </p:txBody>
      </p:sp>
    </p:spTree>
    <p:extLst>
      <p:ext uri="{BB962C8B-B14F-4D97-AF65-F5344CB8AC3E}">
        <p14:creationId xmlns:p14="http://schemas.microsoft.com/office/powerpoint/2010/main" val="269944424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0"/>
            <a:ext cx="4434999" cy="354965"/>
          </a:xfrm>
          <a:prstGeom prst="rect">
            <a:avLst/>
          </a:prstGeom>
        </p:spPr>
        <p:txBody>
          <a:bodyPr vert="horz" lIns="94768" tIns="47384" rIns="94768" bIns="47384" rtlCol="0"/>
          <a:lstStyle>
            <a:lvl1pPr algn="l">
              <a:defRPr sz="1200"/>
            </a:lvl1pPr>
          </a:lstStyle>
          <a:p>
            <a:r>
              <a:rPr lang="de-DE" smtClean="0"/>
              <a:t>Praktikum</a:t>
            </a:r>
            <a:endParaRPr lang="de-DE"/>
          </a:p>
        </p:txBody>
      </p:sp>
      <p:sp>
        <p:nvSpPr>
          <p:cNvPr id="3" name="Datumsplatzhalter 2"/>
          <p:cNvSpPr>
            <a:spLocks noGrp="1"/>
          </p:cNvSpPr>
          <p:nvPr>
            <p:ph type="dt" idx="1"/>
          </p:nvPr>
        </p:nvSpPr>
        <p:spPr>
          <a:xfrm>
            <a:off x="5797247" y="0"/>
            <a:ext cx="4434999" cy="354965"/>
          </a:xfrm>
          <a:prstGeom prst="rect">
            <a:avLst/>
          </a:prstGeom>
        </p:spPr>
        <p:txBody>
          <a:bodyPr vert="horz" lIns="94768" tIns="47384" rIns="94768" bIns="47384" rtlCol="0"/>
          <a:lstStyle>
            <a:lvl1pPr algn="r">
              <a:defRPr sz="1200"/>
            </a:lvl1pPr>
          </a:lstStyle>
          <a:p>
            <a:r>
              <a:rPr lang="de-DE" smtClean="0"/>
              <a:t>02.02.2016</a:t>
            </a:r>
            <a:endParaRPr lang="de-DE"/>
          </a:p>
        </p:txBody>
      </p:sp>
      <p:sp>
        <p:nvSpPr>
          <p:cNvPr id="4" name="Folienbildplatzhalter 3"/>
          <p:cNvSpPr>
            <a:spLocks noGrp="1" noRot="1" noChangeAspect="1"/>
          </p:cNvSpPr>
          <p:nvPr>
            <p:ph type="sldImg" idx="2"/>
          </p:nvPr>
        </p:nvSpPr>
        <p:spPr>
          <a:xfrm>
            <a:off x="3341688" y="531813"/>
            <a:ext cx="3551237" cy="2663825"/>
          </a:xfrm>
          <a:prstGeom prst="rect">
            <a:avLst/>
          </a:prstGeom>
          <a:noFill/>
          <a:ln w="12700">
            <a:solidFill>
              <a:prstClr val="black"/>
            </a:solidFill>
          </a:ln>
        </p:spPr>
        <p:txBody>
          <a:bodyPr vert="horz" lIns="94768" tIns="47384" rIns="94768" bIns="47384" rtlCol="0" anchor="ctr"/>
          <a:lstStyle/>
          <a:p>
            <a:endParaRPr lang="de-DE"/>
          </a:p>
        </p:txBody>
      </p:sp>
      <p:sp>
        <p:nvSpPr>
          <p:cNvPr id="5" name="Notizenplatzhalter 4"/>
          <p:cNvSpPr>
            <a:spLocks noGrp="1"/>
          </p:cNvSpPr>
          <p:nvPr>
            <p:ph type="body" sz="quarter" idx="3"/>
          </p:nvPr>
        </p:nvSpPr>
        <p:spPr>
          <a:xfrm>
            <a:off x="1023463" y="3372168"/>
            <a:ext cx="8187690" cy="3194685"/>
          </a:xfrm>
          <a:prstGeom prst="rect">
            <a:avLst/>
          </a:prstGeom>
        </p:spPr>
        <p:txBody>
          <a:bodyPr vert="horz" lIns="94768" tIns="47384" rIns="94768" bIns="47384"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1" y="6743103"/>
            <a:ext cx="4434999" cy="354965"/>
          </a:xfrm>
          <a:prstGeom prst="rect">
            <a:avLst/>
          </a:prstGeom>
        </p:spPr>
        <p:txBody>
          <a:bodyPr vert="horz" lIns="94768" tIns="47384" rIns="94768" bIns="47384" rtlCol="0" anchor="b"/>
          <a:lstStyle>
            <a:lvl1pPr algn="l">
              <a:defRPr sz="1200"/>
            </a:lvl1pPr>
          </a:lstStyle>
          <a:p>
            <a:r>
              <a:rPr lang="de-DE" smtClean="0"/>
              <a:t>C.-J. Pardall / C.J. Popp</a:t>
            </a:r>
            <a:endParaRPr lang="de-DE"/>
          </a:p>
        </p:txBody>
      </p:sp>
      <p:sp>
        <p:nvSpPr>
          <p:cNvPr id="7" name="Foliennummernplatzhalter 6"/>
          <p:cNvSpPr>
            <a:spLocks noGrp="1"/>
          </p:cNvSpPr>
          <p:nvPr>
            <p:ph type="sldNum" sz="quarter" idx="5"/>
          </p:nvPr>
        </p:nvSpPr>
        <p:spPr>
          <a:xfrm>
            <a:off x="5797247" y="6743103"/>
            <a:ext cx="4434999" cy="354965"/>
          </a:xfrm>
          <a:prstGeom prst="rect">
            <a:avLst/>
          </a:prstGeom>
        </p:spPr>
        <p:txBody>
          <a:bodyPr vert="horz" lIns="94768" tIns="47384" rIns="94768" bIns="47384" rtlCol="0" anchor="b"/>
          <a:lstStyle>
            <a:lvl1pPr algn="r">
              <a:defRPr sz="1200"/>
            </a:lvl1pPr>
          </a:lstStyle>
          <a:p>
            <a:fld id="{6C11D2F7-29C4-440C-B6DD-2D0777AA65CA}" type="slidenum">
              <a:rPr lang="de-DE" smtClean="0"/>
              <a:t>‹Nr.›</a:t>
            </a:fld>
            <a:endParaRPr lang="de-DE"/>
          </a:p>
        </p:txBody>
      </p:sp>
    </p:spTree>
    <p:extLst>
      <p:ext uri="{BB962C8B-B14F-4D97-AF65-F5344CB8AC3E}">
        <p14:creationId xmlns:p14="http://schemas.microsoft.com/office/powerpoint/2010/main" val="877944879"/>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itchFamily="34" charset="0"/>
              <a:buChar char="•"/>
            </a:pPr>
            <a:r>
              <a:rPr lang="de-DE" dirty="0" smtClean="0"/>
              <a:t>Gliederung: 1. Teil</a:t>
            </a:r>
            <a:r>
              <a:rPr lang="de-DE" baseline="0" dirty="0" smtClean="0"/>
              <a:t> eher didaktisch ausgerichtet, </a:t>
            </a:r>
            <a:br>
              <a:rPr lang="de-DE" baseline="0" dirty="0" smtClean="0"/>
            </a:br>
            <a:r>
              <a:rPr lang="de-DE" baseline="0" dirty="0" smtClean="0"/>
              <a:t>2. Teil zur konkreten Umsetzung</a:t>
            </a:r>
            <a:endParaRPr lang="de-DE" dirty="0"/>
          </a:p>
        </p:txBody>
      </p:sp>
      <p:sp>
        <p:nvSpPr>
          <p:cNvPr id="4" name="Kopfzeilenplatzhalter 3"/>
          <p:cNvSpPr>
            <a:spLocks noGrp="1"/>
          </p:cNvSpPr>
          <p:nvPr>
            <p:ph type="hdr" sz="quarter" idx="10"/>
          </p:nvPr>
        </p:nvSpPr>
        <p:spPr/>
        <p:txBody>
          <a:bodyPr/>
          <a:lstStyle/>
          <a:p>
            <a:r>
              <a:rPr lang="de-DE" smtClean="0"/>
              <a:t>Praktikum</a:t>
            </a:r>
            <a:endParaRPr lang="de-DE"/>
          </a:p>
        </p:txBody>
      </p:sp>
      <p:sp>
        <p:nvSpPr>
          <p:cNvPr id="5" name="Datumsplatzhalter 4"/>
          <p:cNvSpPr>
            <a:spLocks noGrp="1"/>
          </p:cNvSpPr>
          <p:nvPr>
            <p:ph type="dt" idx="11"/>
          </p:nvPr>
        </p:nvSpPr>
        <p:spPr/>
        <p:txBody>
          <a:bodyPr/>
          <a:lstStyle/>
          <a:p>
            <a:r>
              <a:rPr lang="de-DE" smtClean="0"/>
              <a:t>02.02.2016</a:t>
            </a:r>
            <a:endParaRPr lang="de-DE"/>
          </a:p>
        </p:txBody>
      </p:sp>
      <p:sp>
        <p:nvSpPr>
          <p:cNvPr id="6" name="Fußzeilenplatzhalter 5"/>
          <p:cNvSpPr>
            <a:spLocks noGrp="1"/>
          </p:cNvSpPr>
          <p:nvPr>
            <p:ph type="ftr" sz="quarter" idx="12"/>
          </p:nvPr>
        </p:nvSpPr>
        <p:spPr/>
        <p:txBody>
          <a:bodyPr/>
          <a:lstStyle/>
          <a:p>
            <a:r>
              <a:rPr lang="de-DE" smtClean="0"/>
              <a:t>C.-J. Pardall / C.J. Popp</a:t>
            </a:r>
            <a:endParaRPr lang="de-DE"/>
          </a:p>
        </p:txBody>
      </p:sp>
      <p:sp>
        <p:nvSpPr>
          <p:cNvPr id="7" name="Foliennummernplatzhalter 6"/>
          <p:cNvSpPr>
            <a:spLocks noGrp="1"/>
          </p:cNvSpPr>
          <p:nvPr>
            <p:ph type="sldNum" sz="quarter" idx="13"/>
          </p:nvPr>
        </p:nvSpPr>
        <p:spPr/>
        <p:txBody>
          <a:bodyPr/>
          <a:lstStyle/>
          <a:p>
            <a:fld id="{6C11D2F7-29C4-440C-B6DD-2D0777AA65CA}" type="slidenum">
              <a:rPr lang="de-DE" smtClean="0"/>
              <a:t>2</a:t>
            </a:fld>
            <a:endParaRPr lang="de-DE"/>
          </a:p>
        </p:txBody>
      </p:sp>
    </p:spTree>
    <p:extLst>
      <p:ext uri="{BB962C8B-B14F-4D97-AF65-F5344CB8AC3E}">
        <p14:creationId xmlns:p14="http://schemas.microsoft.com/office/powerpoint/2010/main" val="9544374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itchFamily="34" charset="0"/>
              <a:buChar char="•"/>
            </a:pPr>
            <a:endParaRPr lang="de-DE" dirty="0"/>
          </a:p>
        </p:txBody>
      </p:sp>
      <p:sp>
        <p:nvSpPr>
          <p:cNvPr id="4" name="Kopfzeilenplatzhalter 3"/>
          <p:cNvSpPr>
            <a:spLocks noGrp="1"/>
          </p:cNvSpPr>
          <p:nvPr>
            <p:ph type="hdr" sz="quarter" idx="10"/>
          </p:nvPr>
        </p:nvSpPr>
        <p:spPr/>
        <p:txBody>
          <a:bodyPr/>
          <a:lstStyle/>
          <a:p>
            <a:r>
              <a:rPr lang="de-DE" smtClean="0"/>
              <a:t>Praktikum</a:t>
            </a:r>
            <a:endParaRPr lang="de-DE"/>
          </a:p>
        </p:txBody>
      </p:sp>
      <p:sp>
        <p:nvSpPr>
          <p:cNvPr id="5" name="Datumsplatzhalter 4"/>
          <p:cNvSpPr>
            <a:spLocks noGrp="1"/>
          </p:cNvSpPr>
          <p:nvPr>
            <p:ph type="dt" idx="11"/>
          </p:nvPr>
        </p:nvSpPr>
        <p:spPr/>
        <p:txBody>
          <a:bodyPr/>
          <a:lstStyle/>
          <a:p>
            <a:r>
              <a:rPr lang="de-DE" smtClean="0"/>
              <a:t>02.02.2016</a:t>
            </a:r>
            <a:endParaRPr lang="de-DE"/>
          </a:p>
        </p:txBody>
      </p:sp>
      <p:sp>
        <p:nvSpPr>
          <p:cNvPr id="6" name="Fußzeilenplatzhalter 5"/>
          <p:cNvSpPr>
            <a:spLocks noGrp="1"/>
          </p:cNvSpPr>
          <p:nvPr>
            <p:ph type="ftr" sz="quarter" idx="12"/>
          </p:nvPr>
        </p:nvSpPr>
        <p:spPr/>
        <p:txBody>
          <a:bodyPr/>
          <a:lstStyle/>
          <a:p>
            <a:r>
              <a:rPr lang="de-DE" smtClean="0"/>
              <a:t>C.-J. Pardall / C.J. Popp</a:t>
            </a:r>
            <a:endParaRPr lang="de-DE"/>
          </a:p>
        </p:txBody>
      </p:sp>
      <p:sp>
        <p:nvSpPr>
          <p:cNvPr id="7" name="Foliennummernplatzhalter 6"/>
          <p:cNvSpPr>
            <a:spLocks noGrp="1"/>
          </p:cNvSpPr>
          <p:nvPr>
            <p:ph type="sldNum" sz="quarter" idx="13"/>
          </p:nvPr>
        </p:nvSpPr>
        <p:spPr/>
        <p:txBody>
          <a:bodyPr/>
          <a:lstStyle/>
          <a:p>
            <a:fld id="{6C11D2F7-29C4-440C-B6DD-2D0777AA65CA}" type="slidenum">
              <a:rPr lang="de-DE" smtClean="0"/>
              <a:t>12</a:t>
            </a:fld>
            <a:endParaRPr lang="de-DE"/>
          </a:p>
        </p:txBody>
      </p:sp>
    </p:spTree>
    <p:extLst>
      <p:ext uri="{BB962C8B-B14F-4D97-AF65-F5344CB8AC3E}">
        <p14:creationId xmlns:p14="http://schemas.microsoft.com/office/powerpoint/2010/main" val="24912956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Kopfzeilenplatzhalter 3"/>
          <p:cNvSpPr>
            <a:spLocks noGrp="1"/>
          </p:cNvSpPr>
          <p:nvPr>
            <p:ph type="hdr" sz="quarter" idx="10"/>
          </p:nvPr>
        </p:nvSpPr>
        <p:spPr/>
        <p:txBody>
          <a:bodyPr/>
          <a:lstStyle/>
          <a:p>
            <a:r>
              <a:rPr lang="de-DE" smtClean="0"/>
              <a:t>Praktikum</a:t>
            </a:r>
            <a:endParaRPr lang="de-DE"/>
          </a:p>
        </p:txBody>
      </p:sp>
      <p:sp>
        <p:nvSpPr>
          <p:cNvPr id="5" name="Datumsplatzhalter 4"/>
          <p:cNvSpPr>
            <a:spLocks noGrp="1"/>
          </p:cNvSpPr>
          <p:nvPr>
            <p:ph type="dt" idx="11"/>
          </p:nvPr>
        </p:nvSpPr>
        <p:spPr/>
        <p:txBody>
          <a:bodyPr/>
          <a:lstStyle/>
          <a:p>
            <a:r>
              <a:rPr lang="de-DE" smtClean="0"/>
              <a:t>02.02.2016</a:t>
            </a:r>
            <a:endParaRPr lang="de-DE"/>
          </a:p>
        </p:txBody>
      </p:sp>
      <p:sp>
        <p:nvSpPr>
          <p:cNvPr id="6" name="Fußzeilenplatzhalter 5"/>
          <p:cNvSpPr>
            <a:spLocks noGrp="1"/>
          </p:cNvSpPr>
          <p:nvPr>
            <p:ph type="ftr" sz="quarter" idx="12"/>
          </p:nvPr>
        </p:nvSpPr>
        <p:spPr/>
        <p:txBody>
          <a:bodyPr/>
          <a:lstStyle/>
          <a:p>
            <a:r>
              <a:rPr lang="de-DE" smtClean="0"/>
              <a:t>C.-J. Pardall / C.J. Popp</a:t>
            </a:r>
            <a:endParaRPr lang="de-DE"/>
          </a:p>
        </p:txBody>
      </p:sp>
      <p:sp>
        <p:nvSpPr>
          <p:cNvPr id="7" name="Foliennummernplatzhalter 6"/>
          <p:cNvSpPr>
            <a:spLocks noGrp="1"/>
          </p:cNvSpPr>
          <p:nvPr>
            <p:ph type="sldNum" sz="quarter" idx="13"/>
          </p:nvPr>
        </p:nvSpPr>
        <p:spPr/>
        <p:txBody>
          <a:bodyPr/>
          <a:lstStyle/>
          <a:p>
            <a:fld id="{6C11D2F7-29C4-440C-B6DD-2D0777AA65CA}" type="slidenum">
              <a:rPr lang="de-DE" smtClean="0"/>
              <a:t>14</a:t>
            </a:fld>
            <a:endParaRPr lang="de-DE"/>
          </a:p>
        </p:txBody>
      </p:sp>
    </p:spTree>
    <p:extLst>
      <p:ext uri="{BB962C8B-B14F-4D97-AF65-F5344CB8AC3E}">
        <p14:creationId xmlns:p14="http://schemas.microsoft.com/office/powerpoint/2010/main" val="17184083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itchFamily="34" charset="0"/>
              <a:buChar char="•"/>
            </a:pPr>
            <a:r>
              <a:rPr lang="de-DE" dirty="0" smtClean="0"/>
              <a:t>Wasser und Graphit sind z.B. diamagnetisch. Die unterschiedlichen magnetischen</a:t>
            </a:r>
            <a:r>
              <a:rPr lang="de-DE" baseline="0" dirty="0" smtClean="0"/>
              <a:t> Eigenschaften werden z.B. bei der Kernspintomographie ausgenutzt.</a:t>
            </a:r>
            <a:endParaRPr lang="de-DE" dirty="0"/>
          </a:p>
        </p:txBody>
      </p:sp>
      <p:sp>
        <p:nvSpPr>
          <p:cNvPr id="4" name="Kopfzeilenplatzhalter 3"/>
          <p:cNvSpPr>
            <a:spLocks noGrp="1"/>
          </p:cNvSpPr>
          <p:nvPr>
            <p:ph type="hdr" sz="quarter" idx="10"/>
          </p:nvPr>
        </p:nvSpPr>
        <p:spPr/>
        <p:txBody>
          <a:bodyPr/>
          <a:lstStyle/>
          <a:p>
            <a:r>
              <a:rPr lang="de-DE" smtClean="0"/>
              <a:t>Praktikum</a:t>
            </a:r>
            <a:endParaRPr lang="de-DE"/>
          </a:p>
        </p:txBody>
      </p:sp>
      <p:sp>
        <p:nvSpPr>
          <p:cNvPr id="5" name="Datumsplatzhalter 4"/>
          <p:cNvSpPr>
            <a:spLocks noGrp="1"/>
          </p:cNvSpPr>
          <p:nvPr>
            <p:ph type="dt" idx="11"/>
          </p:nvPr>
        </p:nvSpPr>
        <p:spPr/>
        <p:txBody>
          <a:bodyPr/>
          <a:lstStyle/>
          <a:p>
            <a:r>
              <a:rPr lang="de-DE" smtClean="0"/>
              <a:t>02.02.2016</a:t>
            </a:r>
            <a:endParaRPr lang="de-DE"/>
          </a:p>
        </p:txBody>
      </p:sp>
      <p:sp>
        <p:nvSpPr>
          <p:cNvPr id="6" name="Fußzeilenplatzhalter 5"/>
          <p:cNvSpPr>
            <a:spLocks noGrp="1"/>
          </p:cNvSpPr>
          <p:nvPr>
            <p:ph type="ftr" sz="quarter" idx="12"/>
          </p:nvPr>
        </p:nvSpPr>
        <p:spPr/>
        <p:txBody>
          <a:bodyPr/>
          <a:lstStyle/>
          <a:p>
            <a:r>
              <a:rPr lang="de-DE" smtClean="0"/>
              <a:t>C.-J. Pardall / C.J. Popp</a:t>
            </a:r>
            <a:endParaRPr lang="de-DE"/>
          </a:p>
        </p:txBody>
      </p:sp>
      <p:sp>
        <p:nvSpPr>
          <p:cNvPr id="7" name="Foliennummernplatzhalter 6"/>
          <p:cNvSpPr>
            <a:spLocks noGrp="1"/>
          </p:cNvSpPr>
          <p:nvPr>
            <p:ph type="sldNum" sz="quarter" idx="13"/>
          </p:nvPr>
        </p:nvSpPr>
        <p:spPr/>
        <p:txBody>
          <a:bodyPr/>
          <a:lstStyle/>
          <a:p>
            <a:fld id="{6C11D2F7-29C4-440C-B6DD-2D0777AA65CA}" type="slidenum">
              <a:rPr lang="de-DE" smtClean="0"/>
              <a:t>15</a:t>
            </a:fld>
            <a:endParaRPr lang="de-DE"/>
          </a:p>
        </p:txBody>
      </p:sp>
    </p:spTree>
    <p:extLst>
      <p:ext uri="{BB962C8B-B14F-4D97-AF65-F5344CB8AC3E}">
        <p14:creationId xmlns:p14="http://schemas.microsoft.com/office/powerpoint/2010/main" val="32014728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itchFamily="34" charset="0"/>
              <a:buChar char="•"/>
            </a:pPr>
            <a:endParaRPr lang="de-DE" dirty="0"/>
          </a:p>
        </p:txBody>
      </p:sp>
      <p:sp>
        <p:nvSpPr>
          <p:cNvPr id="4" name="Kopfzeilenplatzhalter 3"/>
          <p:cNvSpPr>
            <a:spLocks noGrp="1"/>
          </p:cNvSpPr>
          <p:nvPr>
            <p:ph type="hdr" sz="quarter" idx="10"/>
          </p:nvPr>
        </p:nvSpPr>
        <p:spPr/>
        <p:txBody>
          <a:bodyPr/>
          <a:lstStyle/>
          <a:p>
            <a:r>
              <a:rPr lang="de-DE" smtClean="0"/>
              <a:t>Praktikum</a:t>
            </a:r>
            <a:endParaRPr lang="de-DE"/>
          </a:p>
        </p:txBody>
      </p:sp>
      <p:sp>
        <p:nvSpPr>
          <p:cNvPr id="5" name="Datumsplatzhalter 4"/>
          <p:cNvSpPr>
            <a:spLocks noGrp="1"/>
          </p:cNvSpPr>
          <p:nvPr>
            <p:ph type="dt" idx="11"/>
          </p:nvPr>
        </p:nvSpPr>
        <p:spPr/>
        <p:txBody>
          <a:bodyPr/>
          <a:lstStyle/>
          <a:p>
            <a:r>
              <a:rPr lang="de-DE" smtClean="0"/>
              <a:t>02.02.2016</a:t>
            </a:r>
            <a:endParaRPr lang="de-DE"/>
          </a:p>
        </p:txBody>
      </p:sp>
      <p:sp>
        <p:nvSpPr>
          <p:cNvPr id="6" name="Fußzeilenplatzhalter 5"/>
          <p:cNvSpPr>
            <a:spLocks noGrp="1"/>
          </p:cNvSpPr>
          <p:nvPr>
            <p:ph type="ftr" sz="quarter" idx="12"/>
          </p:nvPr>
        </p:nvSpPr>
        <p:spPr/>
        <p:txBody>
          <a:bodyPr/>
          <a:lstStyle/>
          <a:p>
            <a:r>
              <a:rPr lang="de-DE" smtClean="0"/>
              <a:t>C.-J. Pardall / C.J. Popp</a:t>
            </a:r>
            <a:endParaRPr lang="de-DE"/>
          </a:p>
        </p:txBody>
      </p:sp>
      <p:sp>
        <p:nvSpPr>
          <p:cNvPr id="7" name="Foliennummernplatzhalter 6"/>
          <p:cNvSpPr>
            <a:spLocks noGrp="1"/>
          </p:cNvSpPr>
          <p:nvPr>
            <p:ph type="sldNum" sz="quarter" idx="13"/>
          </p:nvPr>
        </p:nvSpPr>
        <p:spPr/>
        <p:txBody>
          <a:bodyPr/>
          <a:lstStyle/>
          <a:p>
            <a:fld id="{6C11D2F7-29C4-440C-B6DD-2D0777AA65CA}" type="slidenum">
              <a:rPr lang="de-DE" smtClean="0"/>
              <a:t>16</a:t>
            </a:fld>
            <a:endParaRPr lang="de-DE"/>
          </a:p>
        </p:txBody>
      </p:sp>
    </p:spTree>
    <p:extLst>
      <p:ext uri="{BB962C8B-B14F-4D97-AF65-F5344CB8AC3E}">
        <p14:creationId xmlns:p14="http://schemas.microsoft.com/office/powerpoint/2010/main" val="32014728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itchFamily="34" charset="0"/>
              <a:buChar char="•"/>
            </a:pPr>
            <a:r>
              <a:rPr lang="de-DE" dirty="0" smtClean="0"/>
              <a:t>Wie bei den anderen Boxen: Arbeitserleichterung im Unterrichtsalltag!</a:t>
            </a:r>
            <a:endParaRPr lang="de-DE" dirty="0"/>
          </a:p>
        </p:txBody>
      </p:sp>
      <p:sp>
        <p:nvSpPr>
          <p:cNvPr id="4" name="Kopfzeilenplatzhalter 3"/>
          <p:cNvSpPr>
            <a:spLocks noGrp="1"/>
          </p:cNvSpPr>
          <p:nvPr>
            <p:ph type="hdr" sz="quarter" idx="10"/>
          </p:nvPr>
        </p:nvSpPr>
        <p:spPr/>
        <p:txBody>
          <a:bodyPr/>
          <a:lstStyle/>
          <a:p>
            <a:r>
              <a:rPr lang="de-DE" smtClean="0"/>
              <a:t>Praktikum</a:t>
            </a:r>
            <a:endParaRPr lang="de-DE"/>
          </a:p>
        </p:txBody>
      </p:sp>
      <p:sp>
        <p:nvSpPr>
          <p:cNvPr id="5" name="Datumsplatzhalter 4"/>
          <p:cNvSpPr>
            <a:spLocks noGrp="1"/>
          </p:cNvSpPr>
          <p:nvPr>
            <p:ph type="dt" idx="11"/>
          </p:nvPr>
        </p:nvSpPr>
        <p:spPr/>
        <p:txBody>
          <a:bodyPr/>
          <a:lstStyle/>
          <a:p>
            <a:r>
              <a:rPr lang="de-DE" smtClean="0"/>
              <a:t>02.02.2016</a:t>
            </a:r>
            <a:endParaRPr lang="de-DE"/>
          </a:p>
        </p:txBody>
      </p:sp>
      <p:sp>
        <p:nvSpPr>
          <p:cNvPr id="6" name="Fußzeilenplatzhalter 5"/>
          <p:cNvSpPr>
            <a:spLocks noGrp="1"/>
          </p:cNvSpPr>
          <p:nvPr>
            <p:ph type="ftr" sz="quarter" idx="12"/>
          </p:nvPr>
        </p:nvSpPr>
        <p:spPr/>
        <p:txBody>
          <a:bodyPr/>
          <a:lstStyle/>
          <a:p>
            <a:r>
              <a:rPr lang="de-DE" smtClean="0"/>
              <a:t>C.-J. Pardall / C.J. Popp</a:t>
            </a:r>
            <a:endParaRPr lang="de-DE"/>
          </a:p>
        </p:txBody>
      </p:sp>
      <p:sp>
        <p:nvSpPr>
          <p:cNvPr id="7" name="Foliennummernplatzhalter 6"/>
          <p:cNvSpPr>
            <a:spLocks noGrp="1"/>
          </p:cNvSpPr>
          <p:nvPr>
            <p:ph type="sldNum" sz="quarter" idx="13"/>
          </p:nvPr>
        </p:nvSpPr>
        <p:spPr/>
        <p:txBody>
          <a:bodyPr/>
          <a:lstStyle/>
          <a:p>
            <a:fld id="{6C11D2F7-29C4-440C-B6DD-2D0777AA65CA}" type="slidenum">
              <a:rPr lang="de-DE" smtClean="0"/>
              <a:t>17</a:t>
            </a:fld>
            <a:endParaRPr lang="de-DE"/>
          </a:p>
        </p:txBody>
      </p:sp>
    </p:spTree>
    <p:extLst>
      <p:ext uri="{BB962C8B-B14F-4D97-AF65-F5344CB8AC3E}">
        <p14:creationId xmlns:p14="http://schemas.microsoft.com/office/powerpoint/2010/main" val="24912956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itchFamily="34" charset="0"/>
              <a:buChar char="•"/>
            </a:pPr>
            <a:r>
              <a:rPr lang="de-DE" dirty="0" smtClean="0"/>
              <a:t>Vgl. 4011_Uebersicht_Material_Physik.docx</a:t>
            </a:r>
            <a:endParaRPr lang="de-DE" dirty="0"/>
          </a:p>
        </p:txBody>
      </p:sp>
      <p:sp>
        <p:nvSpPr>
          <p:cNvPr id="4" name="Kopfzeilenplatzhalter 3"/>
          <p:cNvSpPr>
            <a:spLocks noGrp="1"/>
          </p:cNvSpPr>
          <p:nvPr>
            <p:ph type="hdr" sz="quarter" idx="10"/>
          </p:nvPr>
        </p:nvSpPr>
        <p:spPr/>
        <p:txBody>
          <a:bodyPr/>
          <a:lstStyle/>
          <a:p>
            <a:r>
              <a:rPr lang="de-DE" smtClean="0"/>
              <a:t>Praktikum</a:t>
            </a:r>
            <a:endParaRPr lang="de-DE"/>
          </a:p>
        </p:txBody>
      </p:sp>
      <p:sp>
        <p:nvSpPr>
          <p:cNvPr id="5" name="Datumsplatzhalter 4"/>
          <p:cNvSpPr>
            <a:spLocks noGrp="1"/>
          </p:cNvSpPr>
          <p:nvPr>
            <p:ph type="dt" idx="11"/>
          </p:nvPr>
        </p:nvSpPr>
        <p:spPr/>
        <p:txBody>
          <a:bodyPr/>
          <a:lstStyle/>
          <a:p>
            <a:r>
              <a:rPr lang="de-DE" smtClean="0"/>
              <a:t>02.02.2016</a:t>
            </a:r>
            <a:endParaRPr lang="de-DE"/>
          </a:p>
        </p:txBody>
      </p:sp>
      <p:sp>
        <p:nvSpPr>
          <p:cNvPr id="6" name="Fußzeilenplatzhalter 5"/>
          <p:cNvSpPr>
            <a:spLocks noGrp="1"/>
          </p:cNvSpPr>
          <p:nvPr>
            <p:ph type="ftr" sz="quarter" idx="12"/>
          </p:nvPr>
        </p:nvSpPr>
        <p:spPr/>
        <p:txBody>
          <a:bodyPr/>
          <a:lstStyle/>
          <a:p>
            <a:r>
              <a:rPr lang="de-DE" smtClean="0"/>
              <a:t>C.-J. Pardall / C.J. Popp</a:t>
            </a:r>
            <a:endParaRPr lang="de-DE"/>
          </a:p>
        </p:txBody>
      </p:sp>
      <p:sp>
        <p:nvSpPr>
          <p:cNvPr id="7" name="Foliennummernplatzhalter 6"/>
          <p:cNvSpPr>
            <a:spLocks noGrp="1"/>
          </p:cNvSpPr>
          <p:nvPr>
            <p:ph type="sldNum" sz="quarter" idx="13"/>
          </p:nvPr>
        </p:nvSpPr>
        <p:spPr/>
        <p:txBody>
          <a:bodyPr/>
          <a:lstStyle/>
          <a:p>
            <a:fld id="{6C11D2F7-29C4-440C-B6DD-2D0777AA65CA}" type="slidenum">
              <a:rPr lang="de-DE" smtClean="0"/>
              <a:t>19</a:t>
            </a:fld>
            <a:endParaRPr lang="de-DE"/>
          </a:p>
        </p:txBody>
      </p:sp>
    </p:spTree>
    <p:extLst>
      <p:ext uri="{BB962C8B-B14F-4D97-AF65-F5344CB8AC3E}">
        <p14:creationId xmlns:p14="http://schemas.microsoft.com/office/powerpoint/2010/main" val="13514325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itchFamily="34" charset="0"/>
              <a:buChar char="•"/>
            </a:pPr>
            <a:r>
              <a:rPr lang="de-DE" dirty="0" smtClean="0"/>
              <a:t>Summe aller geforderten Kompetenzen: Kann Grundlage einer Leistungskontrolle sein </a:t>
            </a:r>
          </a:p>
          <a:p>
            <a:pPr marL="171450" indent="-171450">
              <a:buFont typeface="Arial" pitchFamily="34" charset="0"/>
              <a:buChar char="•"/>
            </a:pPr>
            <a:r>
              <a:rPr lang="de-DE" dirty="0" smtClean="0"/>
              <a:t>Vorbereitung einer Leistungskontrolle: Alle abgefragten Kompetenzen werden in einer Checkliste zusammengefasst </a:t>
            </a:r>
          </a:p>
          <a:p>
            <a:pPr marL="171450" indent="-171450">
              <a:buFont typeface="Arial" pitchFamily="34" charset="0"/>
              <a:buChar char="•"/>
            </a:pPr>
            <a:r>
              <a:rPr lang="de-DE" dirty="0" smtClean="0"/>
              <a:t>Aufgaben können auch als Materialpool für weitere Arbeitsblätter</a:t>
            </a:r>
            <a:r>
              <a:rPr lang="de-DE" baseline="0" dirty="0" smtClean="0"/>
              <a:t> oder Leistungskontrollen </a:t>
            </a:r>
            <a:r>
              <a:rPr lang="de-DE" dirty="0" smtClean="0"/>
              <a:t>genutzt werden.</a:t>
            </a:r>
            <a:br>
              <a:rPr lang="de-DE" dirty="0" smtClean="0"/>
            </a:br>
            <a:endParaRPr lang="de-DE" dirty="0" smtClean="0"/>
          </a:p>
          <a:p>
            <a:pPr marL="171450" indent="-171450">
              <a:buFont typeface="Arial" pitchFamily="34" charset="0"/>
              <a:buChar char="•"/>
            </a:pPr>
            <a:r>
              <a:rPr lang="de-DE" dirty="0" smtClean="0"/>
              <a:t>Beispiel hier: 4415_Check-In_Waermeempfinden.pptx</a:t>
            </a:r>
          </a:p>
          <a:p>
            <a:pPr marL="171450" indent="-171450">
              <a:buFont typeface="Arial" pitchFamily="34" charset="0"/>
              <a:buChar char="•"/>
            </a:pPr>
            <a:r>
              <a:rPr lang="de-DE" dirty="0" smtClean="0"/>
              <a:t>Beispiele</a:t>
            </a:r>
            <a:r>
              <a:rPr lang="de-DE" baseline="0" dirty="0" smtClean="0"/>
              <a:t> für Physik 7/8 (ZPG Physik 2016): https://lehrerfortbildung-bw.de/u_matnatech/physik/gym/bp2016/fb4/1_indiv_und_diff/2_checkin/ </a:t>
            </a:r>
          </a:p>
          <a:p>
            <a:pPr marL="171450" indent="-171450">
              <a:buFont typeface="Arial" pitchFamily="34" charset="0"/>
              <a:buChar char="•"/>
            </a:pPr>
            <a:r>
              <a:rPr lang="de-DE" dirty="0" smtClean="0"/>
              <a:t>Weitere Informationen: A. </a:t>
            </a:r>
            <a:r>
              <a:rPr lang="de-DE" dirty="0" err="1" smtClean="0"/>
              <a:t>Pysik</a:t>
            </a:r>
            <a:r>
              <a:rPr lang="de-DE" dirty="0" smtClean="0"/>
              <a:t> und </a:t>
            </a:r>
            <a:r>
              <a:rPr lang="de-DE" dirty="0" err="1" smtClean="0"/>
              <a:t>Ch</a:t>
            </a:r>
            <a:r>
              <a:rPr lang="de-DE" dirty="0" smtClean="0"/>
              <a:t>. Bauer: Diagnostizieren und fördern – systematisch und effizient, </a:t>
            </a:r>
            <a:r>
              <a:rPr lang="de-DE" dirty="0" err="1" smtClean="0"/>
              <a:t>PdN</a:t>
            </a:r>
            <a:r>
              <a:rPr lang="de-DE" dirty="0" smtClean="0"/>
              <a:t> Physik 62(6) 2013, S. 16</a:t>
            </a:r>
            <a:endParaRPr lang="de-DE" dirty="0"/>
          </a:p>
        </p:txBody>
      </p:sp>
      <p:sp>
        <p:nvSpPr>
          <p:cNvPr id="4" name="Kopfzeilenplatzhalter 3"/>
          <p:cNvSpPr>
            <a:spLocks noGrp="1"/>
          </p:cNvSpPr>
          <p:nvPr>
            <p:ph type="hdr" sz="quarter" idx="10"/>
          </p:nvPr>
        </p:nvSpPr>
        <p:spPr/>
        <p:txBody>
          <a:bodyPr/>
          <a:lstStyle/>
          <a:p>
            <a:r>
              <a:rPr lang="de-DE" smtClean="0"/>
              <a:t>Praktikum</a:t>
            </a:r>
            <a:endParaRPr lang="de-DE"/>
          </a:p>
        </p:txBody>
      </p:sp>
      <p:sp>
        <p:nvSpPr>
          <p:cNvPr id="5" name="Datumsplatzhalter 4"/>
          <p:cNvSpPr>
            <a:spLocks noGrp="1"/>
          </p:cNvSpPr>
          <p:nvPr>
            <p:ph type="dt" idx="11"/>
          </p:nvPr>
        </p:nvSpPr>
        <p:spPr/>
        <p:txBody>
          <a:bodyPr/>
          <a:lstStyle/>
          <a:p>
            <a:r>
              <a:rPr lang="de-DE" smtClean="0"/>
              <a:t>02.02.2016</a:t>
            </a:r>
            <a:endParaRPr lang="de-DE"/>
          </a:p>
        </p:txBody>
      </p:sp>
      <p:sp>
        <p:nvSpPr>
          <p:cNvPr id="6" name="Fußzeilenplatzhalter 5"/>
          <p:cNvSpPr>
            <a:spLocks noGrp="1"/>
          </p:cNvSpPr>
          <p:nvPr>
            <p:ph type="ftr" sz="quarter" idx="12"/>
          </p:nvPr>
        </p:nvSpPr>
        <p:spPr/>
        <p:txBody>
          <a:bodyPr/>
          <a:lstStyle/>
          <a:p>
            <a:r>
              <a:rPr lang="de-DE" smtClean="0"/>
              <a:t>C.-J. Pardall / C.J. Popp</a:t>
            </a:r>
            <a:endParaRPr lang="de-DE"/>
          </a:p>
        </p:txBody>
      </p:sp>
      <p:sp>
        <p:nvSpPr>
          <p:cNvPr id="7" name="Foliennummernplatzhalter 6"/>
          <p:cNvSpPr>
            <a:spLocks noGrp="1"/>
          </p:cNvSpPr>
          <p:nvPr>
            <p:ph type="sldNum" sz="quarter" idx="13"/>
          </p:nvPr>
        </p:nvSpPr>
        <p:spPr/>
        <p:txBody>
          <a:bodyPr/>
          <a:lstStyle/>
          <a:p>
            <a:fld id="{6C11D2F7-29C4-440C-B6DD-2D0777AA65CA}" type="slidenum">
              <a:rPr lang="de-DE" smtClean="0"/>
              <a:t>20</a:t>
            </a:fld>
            <a:endParaRPr lang="de-DE"/>
          </a:p>
        </p:txBody>
      </p:sp>
    </p:spTree>
    <p:extLst>
      <p:ext uri="{BB962C8B-B14F-4D97-AF65-F5344CB8AC3E}">
        <p14:creationId xmlns:p14="http://schemas.microsoft.com/office/powerpoint/2010/main" val="38683115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itchFamily="34" charset="0"/>
              <a:buChar char="•"/>
            </a:pPr>
            <a:r>
              <a:rPr lang="de-DE" dirty="0" smtClean="0"/>
              <a:t>„Sichtstruktur“: alles, was im Unterricht sichtbar ist, z.B. Unterrichtsmethode, Sozialform,…</a:t>
            </a:r>
          </a:p>
          <a:p>
            <a:pPr marL="171450" indent="-171450">
              <a:buFont typeface="Arial" pitchFamily="34" charset="0"/>
              <a:buChar char="•"/>
            </a:pPr>
            <a:r>
              <a:rPr lang="de-DE" dirty="0" smtClean="0"/>
              <a:t>Viele</a:t>
            </a:r>
            <a:r>
              <a:rPr lang="de-DE" baseline="0" dirty="0" smtClean="0"/>
              <a:t> traditionelle Planungsschemata gehen vom Lehrprozess aus statt vom Lernprozess.</a:t>
            </a:r>
          </a:p>
          <a:p>
            <a:pPr marL="171450" indent="-171450">
              <a:buFont typeface="Arial" pitchFamily="34" charset="0"/>
              <a:buChar char="•"/>
            </a:pPr>
            <a:r>
              <a:rPr lang="de-DE" baseline="0" dirty="0" smtClean="0"/>
              <a:t>Die Untersuchungen beziehen sich auf den Physikunterricht, lassen sich aber auf den naturwissenschaftlichen Unterricht anwenden.</a:t>
            </a:r>
          </a:p>
          <a:p>
            <a:pPr marL="171450" indent="-171450">
              <a:buFont typeface="Arial" pitchFamily="34" charset="0"/>
              <a:buChar char="•"/>
            </a:pPr>
            <a:r>
              <a:rPr lang="de-DE" baseline="0" dirty="0" smtClean="0"/>
              <a:t>Die letzten Schritte der Handlungsketten werden im real existierenden Physikunterricht in Deutschland häufig weggelassen. Das mindert den Lernerfolg entscheidend.</a:t>
            </a:r>
            <a:endParaRPr lang="de-DE" dirty="0" smtClean="0"/>
          </a:p>
          <a:p>
            <a:pPr marL="171450" indent="-171450">
              <a:buFont typeface="Arial" pitchFamily="34" charset="0"/>
              <a:buChar char="•"/>
            </a:pPr>
            <a:r>
              <a:rPr lang="de-DE" dirty="0" smtClean="0"/>
              <a:t>vgl. die Planungshilfen 2202, 4102,</a:t>
            </a:r>
            <a:r>
              <a:rPr lang="de-DE" baseline="0" dirty="0" smtClean="0"/>
              <a:t> 4402 und 4602 und die dort genannte weiterführende Literatur</a:t>
            </a:r>
          </a:p>
          <a:p>
            <a:pPr marL="171450" indent="-171450">
              <a:buFont typeface="Arial" pitchFamily="34" charset="0"/>
              <a:buChar char="•"/>
            </a:pPr>
            <a:r>
              <a:rPr lang="de-DE" baseline="0" dirty="0" smtClean="0"/>
              <a:t>Die Planungshilfen umfassen auch noch eine Zusammenstellung der passenden Seiten in den Schulbüchern.</a:t>
            </a:r>
            <a:endParaRPr lang="de-DE" dirty="0"/>
          </a:p>
        </p:txBody>
      </p:sp>
      <p:sp>
        <p:nvSpPr>
          <p:cNvPr id="4" name="Kopfzeilenplatzhalter 3"/>
          <p:cNvSpPr>
            <a:spLocks noGrp="1"/>
          </p:cNvSpPr>
          <p:nvPr>
            <p:ph type="hdr" sz="quarter" idx="10"/>
          </p:nvPr>
        </p:nvSpPr>
        <p:spPr/>
        <p:txBody>
          <a:bodyPr/>
          <a:lstStyle/>
          <a:p>
            <a:r>
              <a:rPr lang="de-DE" smtClean="0"/>
              <a:t>Praktikum</a:t>
            </a:r>
            <a:endParaRPr lang="de-DE"/>
          </a:p>
        </p:txBody>
      </p:sp>
      <p:sp>
        <p:nvSpPr>
          <p:cNvPr id="5" name="Datumsplatzhalter 4"/>
          <p:cNvSpPr>
            <a:spLocks noGrp="1"/>
          </p:cNvSpPr>
          <p:nvPr>
            <p:ph type="dt" idx="11"/>
          </p:nvPr>
        </p:nvSpPr>
        <p:spPr/>
        <p:txBody>
          <a:bodyPr/>
          <a:lstStyle/>
          <a:p>
            <a:r>
              <a:rPr lang="de-DE" smtClean="0"/>
              <a:t>02.02.2016</a:t>
            </a:r>
            <a:endParaRPr lang="de-DE"/>
          </a:p>
        </p:txBody>
      </p:sp>
      <p:sp>
        <p:nvSpPr>
          <p:cNvPr id="6" name="Fußzeilenplatzhalter 5"/>
          <p:cNvSpPr>
            <a:spLocks noGrp="1"/>
          </p:cNvSpPr>
          <p:nvPr>
            <p:ph type="ftr" sz="quarter" idx="12"/>
          </p:nvPr>
        </p:nvSpPr>
        <p:spPr/>
        <p:txBody>
          <a:bodyPr/>
          <a:lstStyle/>
          <a:p>
            <a:r>
              <a:rPr lang="de-DE" smtClean="0"/>
              <a:t>C.-J. Pardall / C.J. Popp</a:t>
            </a:r>
            <a:endParaRPr lang="de-DE"/>
          </a:p>
        </p:txBody>
      </p:sp>
      <p:sp>
        <p:nvSpPr>
          <p:cNvPr id="7" name="Foliennummernplatzhalter 6"/>
          <p:cNvSpPr>
            <a:spLocks noGrp="1"/>
          </p:cNvSpPr>
          <p:nvPr>
            <p:ph type="sldNum" sz="quarter" idx="13"/>
          </p:nvPr>
        </p:nvSpPr>
        <p:spPr/>
        <p:txBody>
          <a:bodyPr/>
          <a:lstStyle/>
          <a:p>
            <a:fld id="{6C11D2F7-29C4-440C-B6DD-2D0777AA65CA}" type="slidenum">
              <a:rPr lang="de-DE" smtClean="0"/>
              <a:t>21</a:t>
            </a:fld>
            <a:endParaRPr lang="de-DE"/>
          </a:p>
        </p:txBody>
      </p:sp>
    </p:spTree>
    <p:extLst>
      <p:ext uri="{BB962C8B-B14F-4D97-AF65-F5344CB8AC3E}">
        <p14:creationId xmlns:p14="http://schemas.microsoft.com/office/powerpoint/2010/main" val="33626930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de-CH" dirty="0" smtClean="0"/>
              <a:t>Reihenfolge und Stundenumfänge entsprechen</a:t>
            </a:r>
            <a:r>
              <a:rPr lang="de-CH" baseline="0" dirty="0" smtClean="0"/>
              <a:t> dem Modulplan (Datei 1205)</a:t>
            </a:r>
          </a:p>
          <a:p>
            <a:pPr marL="171450" indent="-171450">
              <a:buFont typeface="Arial" panose="020B0604020202020204" pitchFamily="34" charset="0"/>
              <a:buChar char="•"/>
            </a:pPr>
            <a:endParaRPr lang="de-CH" baseline="0" dirty="0" smtClean="0"/>
          </a:p>
          <a:p>
            <a:pPr marL="171450" indent="-171450">
              <a:buFont typeface="Arial" panose="020B0604020202020204" pitchFamily="34" charset="0"/>
              <a:buChar char="•"/>
            </a:pPr>
            <a:r>
              <a:rPr lang="de-CH" baseline="0" dirty="0" smtClean="0"/>
              <a:t>Abb. entspricht Variante 1 von mehreren möglichen</a:t>
            </a:r>
          </a:p>
          <a:p>
            <a:pPr marL="171450" indent="-171450">
              <a:buFont typeface="Arial" panose="020B0604020202020204" pitchFamily="34" charset="0"/>
              <a:buChar char="•"/>
            </a:pPr>
            <a:endParaRPr lang="de-CH" baseline="0" dirty="0" smtClean="0"/>
          </a:p>
          <a:p>
            <a:pPr marL="171450" indent="-171450">
              <a:buFont typeface="Arial" panose="020B0604020202020204" pitchFamily="34" charset="0"/>
              <a:buChar char="•"/>
            </a:pPr>
            <a:r>
              <a:rPr lang="de-CH" baseline="0" dirty="0" smtClean="0"/>
              <a:t>Bei allen Varianten sollten die Themenblöcke 41xx, 42xx und 43xx am Anfang des Moduls und dieser Abfolge gesetzt werden. Sie stehen in logischem Zusammenhang. Sie legen notwendige Grundkenntnisse für die nachfolgenden Themenblöcke.</a:t>
            </a:r>
          </a:p>
          <a:p>
            <a:endParaRPr lang="de-CH" dirty="0"/>
          </a:p>
        </p:txBody>
      </p:sp>
      <p:sp>
        <p:nvSpPr>
          <p:cNvPr id="4" name="Foliennummernplatzhalter 3"/>
          <p:cNvSpPr>
            <a:spLocks noGrp="1"/>
          </p:cNvSpPr>
          <p:nvPr>
            <p:ph type="sldNum" sz="quarter" idx="10"/>
          </p:nvPr>
        </p:nvSpPr>
        <p:spPr/>
        <p:txBody>
          <a:bodyPr/>
          <a:lstStyle/>
          <a:p>
            <a:fld id="{98C274C5-6BE6-442C-B2C9-29DB6DCB928C}" type="slidenum">
              <a:rPr lang="de-CH" smtClean="0">
                <a:solidFill>
                  <a:prstClr val="black"/>
                </a:solidFill>
              </a:rPr>
              <a:pPr/>
              <a:t>3</a:t>
            </a:fld>
            <a:endParaRPr lang="de-CH">
              <a:solidFill>
                <a:prstClr val="black"/>
              </a:solidFill>
            </a:endParaRPr>
          </a:p>
        </p:txBody>
      </p:sp>
    </p:spTree>
    <p:extLst>
      <p:ext uri="{BB962C8B-B14F-4D97-AF65-F5344CB8AC3E}">
        <p14:creationId xmlns:p14="http://schemas.microsoft.com/office/powerpoint/2010/main" val="25003066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de-CH" dirty="0" smtClean="0"/>
              <a:t>Abb. zeigt eine</a:t>
            </a:r>
            <a:r>
              <a:rPr lang="de-CH" baseline="0" dirty="0" smtClean="0"/>
              <a:t> zweite mögliche Variante der Modulgliederung.</a:t>
            </a:r>
          </a:p>
          <a:p>
            <a:pPr marL="171450" indent="-171450">
              <a:buFont typeface="Arial" panose="020B0604020202020204" pitchFamily="34" charset="0"/>
              <a:buChar char="•"/>
            </a:pPr>
            <a:endParaRPr lang="de-CH" baseline="0" dirty="0" smtClean="0"/>
          </a:p>
          <a:p>
            <a:pPr marL="171450" indent="-171450">
              <a:buFont typeface="Arial" panose="020B0604020202020204" pitchFamily="34" charset="0"/>
              <a:buChar char="•"/>
            </a:pPr>
            <a:r>
              <a:rPr lang="de-CH" dirty="0" smtClean="0"/>
              <a:t>Themenblöcke 47xx und 48xx können z. B. direkt nach Themenblock 44xx angeschlossen werden. Die notwendigen</a:t>
            </a:r>
            <a:r>
              <a:rPr lang="de-CH" baseline="0" dirty="0" smtClean="0"/>
              <a:t> Grundkenntnisse werden in 41xx bis 44xx gelegt.</a:t>
            </a:r>
          </a:p>
          <a:p>
            <a:pPr marL="171450" indent="-171450">
              <a:buFont typeface="Arial" panose="020B0604020202020204" pitchFamily="34" charset="0"/>
              <a:buChar char="•"/>
            </a:pPr>
            <a:endParaRPr lang="de-CH" baseline="0" dirty="0" smtClean="0"/>
          </a:p>
          <a:p>
            <a:pPr marL="171450" indent="-171450">
              <a:buFont typeface="Arial" panose="020B0604020202020204" pitchFamily="34" charset="0"/>
              <a:buChar char="•"/>
            </a:pPr>
            <a:r>
              <a:rPr lang="de-CH" baseline="0" dirty="0" smtClean="0"/>
              <a:t>Weitere Varianten sind denkbar, z.B. 44xx erst nach 45xx</a:t>
            </a:r>
            <a:endParaRPr lang="de-CH" dirty="0"/>
          </a:p>
        </p:txBody>
      </p:sp>
      <p:sp>
        <p:nvSpPr>
          <p:cNvPr id="4" name="Foliennummernplatzhalter 3"/>
          <p:cNvSpPr>
            <a:spLocks noGrp="1"/>
          </p:cNvSpPr>
          <p:nvPr>
            <p:ph type="sldNum" sz="quarter" idx="10"/>
          </p:nvPr>
        </p:nvSpPr>
        <p:spPr/>
        <p:txBody>
          <a:bodyPr/>
          <a:lstStyle/>
          <a:p>
            <a:fld id="{98C274C5-6BE6-442C-B2C9-29DB6DCB928C}" type="slidenum">
              <a:rPr lang="de-CH" smtClean="0">
                <a:solidFill>
                  <a:prstClr val="black"/>
                </a:solidFill>
              </a:rPr>
              <a:pPr/>
              <a:t>4</a:t>
            </a:fld>
            <a:endParaRPr lang="de-CH">
              <a:solidFill>
                <a:prstClr val="black"/>
              </a:solidFill>
            </a:endParaRPr>
          </a:p>
        </p:txBody>
      </p:sp>
    </p:spTree>
    <p:extLst>
      <p:ext uri="{BB962C8B-B14F-4D97-AF65-F5344CB8AC3E}">
        <p14:creationId xmlns:p14="http://schemas.microsoft.com/office/powerpoint/2010/main" val="25003066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Folgende Bereiche werden im Workshop Physik vorgestellt</a:t>
            </a:r>
            <a:endParaRPr lang="de-CH" dirty="0"/>
          </a:p>
        </p:txBody>
      </p:sp>
      <p:sp>
        <p:nvSpPr>
          <p:cNvPr id="4" name="Foliennummernplatzhalter 3"/>
          <p:cNvSpPr>
            <a:spLocks noGrp="1"/>
          </p:cNvSpPr>
          <p:nvPr>
            <p:ph type="sldNum" sz="quarter" idx="10"/>
          </p:nvPr>
        </p:nvSpPr>
        <p:spPr/>
        <p:txBody>
          <a:bodyPr/>
          <a:lstStyle/>
          <a:p>
            <a:fld id="{98C274C5-6BE6-442C-B2C9-29DB6DCB928C}" type="slidenum">
              <a:rPr lang="de-CH" smtClean="0"/>
              <a:t>5</a:t>
            </a:fld>
            <a:endParaRPr lang="de-CH"/>
          </a:p>
        </p:txBody>
      </p:sp>
    </p:spTree>
    <p:extLst>
      <p:ext uri="{BB962C8B-B14F-4D97-AF65-F5344CB8AC3E}">
        <p14:creationId xmlns:p14="http://schemas.microsoft.com/office/powerpoint/2010/main" val="25003066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itchFamily="34" charset="0"/>
              <a:buChar char="•"/>
            </a:pPr>
            <a:r>
              <a:rPr lang="de-DE" dirty="0" smtClean="0"/>
              <a:t>In den folgenden</a:t>
            </a:r>
            <a:r>
              <a:rPr lang="de-DE" baseline="0" dirty="0" smtClean="0"/>
              <a:t> Folien werden zu jedem Teilbereich (41, 444, 46 und 22) nach folgendem Aufbau dargestellt:</a:t>
            </a:r>
          </a:p>
          <a:p>
            <a:pPr marL="628650" lvl="1" indent="-171450">
              <a:buFont typeface="Arial" pitchFamily="34" charset="0"/>
              <a:buChar char="•"/>
            </a:pPr>
            <a:r>
              <a:rPr lang="de-DE" baseline="0" dirty="0" err="1" smtClean="0"/>
              <a:t>Fachdid</a:t>
            </a:r>
            <a:r>
              <a:rPr lang="de-DE" baseline="0" dirty="0" smtClean="0"/>
              <a:t>., fachliche Hinweise</a:t>
            </a:r>
          </a:p>
          <a:p>
            <a:pPr marL="628650" lvl="1" indent="-171450">
              <a:buFont typeface="Arial" pitchFamily="34" charset="0"/>
              <a:buChar char="•"/>
            </a:pPr>
            <a:r>
              <a:rPr lang="de-DE" baseline="0" dirty="0" smtClean="0"/>
              <a:t>Ziele (Kompetenzen) – Wege (mit dem ZPG-Material)</a:t>
            </a:r>
          </a:p>
          <a:p>
            <a:pPr marL="628650" lvl="1" indent="-171450">
              <a:buFont typeface="Arial" pitchFamily="34" charset="0"/>
              <a:buChar char="•"/>
            </a:pPr>
            <a:r>
              <a:rPr lang="de-DE" baseline="0" dirty="0" smtClean="0"/>
              <a:t>Experimentelle Hinweise</a:t>
            </a:r>
            <a:endParaRPr lang="de-DE" dirty="0" smtClean="0"/>
          </a:p>
          <a:p>
            <a:pPr marL="171450" indent="-171450">
              <a:buFont typeface="Arial" pitchFamily="34" charset="0"/>
              <a:buChar char="•"/>
            </a:pPr>
            <a:r>
              <a:rPr lang="de-DE" dirty="0" smtClean="0"/>
              <a:t>Der</a:t>
            </a:r>
            <a:r>
              <a:rPr lang="de-DE" baseline="0" dirty="0" smtClean="0"/>
              <a:t> Umgang mit</a:t>
            </a:r>
            <a:r>
              <a:rPr lang="de-DE" dirty="0" smtClean="0"/>
              <a:t> Energieflussdiagrammen wird hier an Beispielen spielerisch erlernt </a:t>
            </a:r>
            <a:r>
              <a:rPr lang="de-DE" baseline="0" dirty="0" smtClean="0"/>
              <a:t>(vgl. 4104 und 4105)</a:t>
            </a:r>
            <a:r>
              <a:rPr lang="de-DE" dirty="0" smtClean="0"/>
              <a:t>. Wichtig</a:t>
            </a:r>
            <a:r>
              <a:rPr lang="de-DE" baseline="0" dirty="0" smtClean="0"/>
              <a:t> ist hierbei der Unterschied zwischen den Systemen (Rechtecke) und der Energieübertragung (Pfeile). Das wird in den folgenden Materialien (auch in den biologischen, chemischen und technischen Anteilen) immer wieder aufgegriffen und vertieft, sodass die </a:t>
            </a:r>
            <a:r>
              <a:rPr lang="de-DE" baseline="0" dirty="0" err="1" smtClean="0"/>
              <a:t>SuS</a:t>
            </a:r>
            <a:r>
              <a:rPr lang="de-DE" baseline="0" dirty="0" smtClean="0"/>
              <a:t> das Konzept zunehmend selbständig anwenden können. </a:t>
            </a:r>
            <a:endParaRPr lang="de-DE" dirty="0" smtClean="0"/>
          </a:p>
          <a:p>
            <a:pPr marL="171450" indent="-171450">
              <a:buFont typeface="Arial" pitchFamily="34" charset="0"/>
              <a:buChar char="•"/>
            </a:pPr>
            <a:r>
              <a:rPr lang="de-DE" dirty="0" smtClean="0"/>
              <a:t>Die weiteren</a:t>
            </a:r>
            <a:r>
              <a:rPr lang="de-DE" baseline="0" dirty="0" smtClean="0"/>
              <a:t> </a:t>
            </a:r>
            <a:r>
              <a:rPr lang="de-DE" dirty="0" smtClean="0"/>
              <a:t>fachlichen </a:t>
            </a:r>
            <a:r>
              <a:rPr lang="de-DE" dirty="0" smtClean="0"/>
              <a:t>und fachdidaktischen</a:t>
            </a:r>
            <a:r>
              <a:rPr lang="de-DE" baseline="0" dirty="0" smtClean="0"/>
              <a:t> Hinweise finden sich für Teilbereich „44 – Was ist Energie?“ in 4001 und „4002_Fachdidaktisches+Konzept.docx“.</a:t>
            </a:r>
          </a:p>
        </p:txBody>
      </p:sp>
      <p:sp>
        <p:nvSpPr>
          <p:cNvPr id="4" name="Kopfzeilenplatzhalter 3"/>
          <p:cNvSpPr>
            <a:spLocks noGrp="1"/>
          </p:cNvSpPr>
          <p:nvPr>
            <p:ph type="hdr" sz="quarter" idx="10"/>
          </p:nvPr>
        </p:nvSpPr>
        <p:spPr/>
        <p:txBody>
          <a:bodyPr/>
          <a:lstStyle/>
          <a:p>
            <a:r>
              <a:rPr lang="de-DE" smtClean="0"/>
              <a:t>Praktikum</a:t>
            </a:r>
            <a:endParaRPr lang="de-DE"/>
          </a:p>
        </p:txBody>
      </p:sp>
      <p:sp>
        <p:nvSpPr>
          <p:cNvPr id="5" name="Datumsplatzhalter 4"/>
          <p:cNvSpPr>
            <a:spLocks noGrp="1"/>
          </p:cNvSpPr>
          <p:nvPr>
            <p:ph type="dt" idx="11"/>
          </p:nvPr>
        </p:nvSpPr>
        <p:spPr/>
        <p:txBody>
          <a:bodyPr/>
          <a:lstStyle/>
          <a:p>
            <a:r>
              <a:rPr lang="de-DE" smtClean="0"/>
              <a:t>02.02.2016</a:t>
            </a:r>
            <a:endParaRPr lang="de-DE"/>
          </a:p>
        </p:txBody>
      </p:sp>
      <p:sp>
        <p:nvSpPr>
          <p:cNvPr id="6" name="Fußzeilenplatzhalter 5"/>
          <p:cNvSpPr>
            <a:spLocks noGrp="1"/>
          </p:cNvSpPr>
          <p:nvPr>
            <p:ph type="ftr" sz="quarter" idx="12"/>
          </p:nvPr>
        </p:nvSpPr>
        <p:spPr/>
        <p:txBody>
          <a:bodyPr/>
          <a:lstStyle/>
          <a:p>
            <a:r>
              <a:rPr lang="de-DE" smtClean="0"/>
              <a:t>C.-J. Pardall / C.J. Popp</a:t>
            </a:r>
            <a:endParaRPr lang="de-DE"/>
          </a:p>
        </p:txBody>
      </p:sp>
      <p:sp>
        <p:nvSpPr>
          <p:cNvPr id="7" name="Foliennummernplatzhalter 6"/>
          <p:cNvSpPr>
            <a:spLocks noGrp="1"/>
          </p:cNvSpPr>
          <p:nvPr>
            <p:ph type="sldNum" sz="quarter" idx="13"/>
          </p:nvPr>
        </p:nvSpPr>
        <p:spPr/>
        <p:txBody>
          <a:bodyPr/>
          <a:lstStyle/>
          <a:p>
            <a:fld id="{6C11D2F7-29C4-440C-B6DD-2D0777AA65CA}" type="slidenum">
              <a:rPr lang="de-DE" smtClean="0"/>
              <a:t>6</a:t>
            </a:fld>
            <a:endParaRPr lang="de-DE"/>
          </a:p>
        </p:txBody>
      </p:sp>
    </p:spTree>
    <p:extLst>
      <p:ext uri="{BB962C8B-B14F-4D97-AF65-F5344CB8AC3E}">
        <p14:creationId xmlns:p14="http://schemas.microsoft.com/office/powerpoint/2010/main" val="31183458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vgl. 4103</a:t>
            </a:r>
            <a:endParaRPr lang="de-DE" dirty="0"/>
          </a:p>
        </p:txBody>
      </p:sp>
      <p:sp>
        <p:nvSpPr>
          <p:cNvPr id="4" name="Kopfzeilenplatzhalter 3"/>
          <p:cNvSpPr>
            <a:spLocks noGrp="1"/>
          </p:cNvSpPr>
          <p:nvPr>
            <p:ph type="hdr" sz="quarter" idx="10"/>
          </p:nvPr>
        </p:nvSpPr>
        <p:spPr/>
        <p:txBody>
          <a:bodyPr/>
          <a:lstStyle/>
          <a:p>
            <a:r>
              <a:rPr lang="de-DE" smtClean="0"/>
              <a:t>Praktikum</a:t>
            </a:r>
            <a:endParaRPr lang="de-DE"/>
          </a:p>
        </p:txBody>
      </p:sp>
      <p:sp>
        <p:nvSpPr>
          <p:cNvPr id="5" name="Datumsplatzhalter 4"/>
          <p:cNvSpPr>
            <a:spLocks noGrp="1"/>
          </p:cNvSpPr>
          <p:nvPr>
            <p:ph type="dt" idx="11"/>
          </p:nvPr>
        </p:nvSpPr>
        <p:spPr/>
        <p:txBody>
          <a:bodyPr/>
          <a:lstStyle/>
          <a:p>
            <a:r>
              <a:rPr lang="de-DE" smtClean="0"/>
              <a:t>02.02.2016</a:t>
            </a:r>
            <a:endParaRPr lang="de-DE"/>
          </a:p>
        </p:txBody>
      </p:sp>
      <p:sp>
        <p:nvSpPr>
          <p:cNvPr id="6" name="Fußzeilenplatzhalter 5"/>
          <p:cNvSpPr>
            <a:spLocks noGrp="1"/>
          </p:cNvSpPr>
          <p:nvPr>
            <p:ph type="ftr" sz="quarter" idx="12"/>
          </p:nvPr>
        </p:nvSpPr>
        <p:spPr/>
        <p:txBody>
          <a:bodyPr/>
          <a:lstStyle/>
          <a:p>
            <a:r>
              <a:rPr lang="de-DE" smtClean="0"/>
              <a:t>C.-J. Pardall / C.J. Popp</a:t>
            </a:r>
            <a:endParaRPr lang="de-DE"/>
          </a:p>
        </p:txBody>
      </p:sp>
      <p:sp>
        <p:nvSpPr>
          <p:cNvPr id="7" name="Foliennummernplatzhalter 6"/>
          <p:cNvSpPr>
            <a:spLocks noGrp="1"/>
          </p:cNvSpPr>
          <p:nvPr>
            <p:ph type="sldNum" sz="quarter" idx="13"/>
          </p:nvPr>
        </p:nvSpPr>
        <p:spPr/>
        <p:txBody>
          <a:bodyPr/>
          <a:lstStyle/>
          <a:p>
            <a:fld id="{6C11D2F7-29C4-440C-B6DD-2D0777AA65CA}" type="slidenum">
              <a:rPr lang="de-DE" smtClean="0"/>
              <a:t>7</a:t>
            </a:fld>
            <a:endParaRPr lang="de-DE"/>
          </a:p>
        </p:txBody>
      </p:sp>
    </p:spTree>
    <p:extLst>
      <p:ext uri="{BB962C8B-B14F-4D97-AF65-F5344CB8AC3E}">
        <p14:creationId xmlns:p14="http://schemas.microsoft.com/office/powerpoint/2010/main" val="24654322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itchFamily="34" charset="0"/>
              <a:buChar char="•"/>
            </a:pPr>
            <a:r>
              <a:rPr lang="de-DE" dirty="0" smtClean="0"/>
              <a:t>Hier</a:t>
            </a:r>
            <a:r>
              <a:rPr lang="de-DE" baseline="0" dirty="0" smtClean="0"/>
              <a:t> wird nur der physikalische Aspekt des Wärmeempfindens angesprochen. </a:t>
            </a:r>
            <a:endParaRPr lang="de-DE" dirty="0"/>
          </a:p>
        </p:txBody>
      </p:sp>
      <p:sp>
        <p:nvSpPr>
          <p:cNvPr id="4" name="Kopfzeilenplatzhalter 3"/>
          <p:cNvSpPr>
            <a:spLocks noGrp="1"/>
          </p:cNvSpPr>
          <p:nvPr>
            <p:ph type="hdr" sz="quarter" idx="10"/>
          </p:nvPr>
        </p:nvSpPr>
        <p:spPr/>
        <p:txBody>
          <a:bodyPr/>
          <a:lstStyle/>
          <a:p>
            <a:r>
              <a:rPr lang="de-DE" smtClean="0"/>
              <a:t>Praktikum</a:t>
            </a:r>
            <a:endParaRPr lang="de-DE"/>
          </a:p>
        </p:txBody>
      </p:sp>
      <p:sp>
        <p:nvSpPr>
          <p:cNvPr id="5" name="Datumsplatzhalter 4"/>
          <p:cNvSpPr>
            <a:spLocks noGrp="1"/>
          </p:cNvSpPr>
          <p:nvPr>
            <p:ph type="dt" idx="11"/>
          </p:nvPr>
        </p:nvSpPr>
        <p:spPr/>
        <p:txBody>
          <a:bodyPr/>
          <a:lstStyle/>
          <a:p>
            <a:r>
              <a:rPr lang="de-DE" smtClean="0"/>
              <a:t>02.02.2016</a:t>
            </a:r>
            <a:endParaRPr lang="de-DE"/>
          </a:p>
        </p:txBody>
      </p:sp>
      <p:sp>
        <p:nvSpPr>
          <p:cNvPr id="6" name="Fußzeilenplatzhalter 5"/>
          <p:cNvSpPr>
            <a:spLocks noGrp="1"/>
          </p:cNvSpPr>
          <p:nvPr>
            <p:ph type="ftr" sz="quarter" idx="12"/>
          </p:nvPr>
        </p:nvSpPr>
        <p:spPr/>
        <p:txBody>
          <a:bodyPr/>
          <a:lstStyle/>
          <a:p>
            <a:r>
              <a:rPr lang="de-DE" smtClean="0"/>
              <a:t>C.-J. Pardall / C.J. Popp</a:t>
            </a:r>
            <a:endParaRPr lang="de-DE"/>
          </a:p>
        </p:txBody>
      </p:sp>
      <p:sp>
        <p:nvSpPr>
          <p:cNvPr id="7" name="Foliennummernplatzhalter 6"/>
          <p:cNvSpPr>
            <a:spLocks noGrp="1"/>
          </p:cNvSpPr>
          <p:nvPr>
            <p:ph type="sldNum" sz="quarter" idx="13"/>
          </p:nvPr>
        </p:nvSpPr>
        <p:spPr/>
        <p:txBody>
          <a:bodyPr/>
          <a:lstStyle/>
          <a:p>
            <a:fld id="{6C11D2F7-29C4-440C-B6DD-2D0777AA65CA}" type="slidenum">
              <a:rPr lang="de-DE" smtClean="0"/>
              <a:t>8</a:t>
            </a:fld>
            <a:endParaRPr lang="de-DE"/>
          </a:p>
        </p:txBody>
      </p:sp>
    </p:spTree>
    <p:extLst>
      <p:ext uri="{BB962C8B-B14F-4D97-AF65-F5344CB8AC3E}">
        <p14:creationId xmlns:p14="http://schemas.microsoft.com/office/powerpoint/2010/main" val="21553565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itchFamily="34" charset="0"/>
              <a:buChar char="•"/>
            </a:pPr>
            <a:r>
              <a:rPr lang="de-DE" dirty="0" smtClean="0"/>
              <a:t>Bildungsplan 3.1.4 (9): „Materialien und Gegenstände im Hinblick auf deren Aufnahme von Wärmestrahlung untersuchen und Anwendungen in Natur und Technik erklären (zum Beispiel Sonnenkollektor)“</a:t>
            </a:r>
          </a:p>
          <a:p>
            <a:pPr marL="171450" indent="-171450">
              <a:buFont typeface="Arial" pitchFamily="34" charset="0"/>
              <a:buChar char="•"/>
            </a:pPr>
            <a:r>
              <a:rPr lang="de-DE" dirty="0" smtClean="0"/>
              <a:t>Gemeint ist hier der Unterschied</a:t>
            </a:r>
            <a:r>
              <a:rPr lang="de-DE" baseline="0" dirty="0" smtClean="0"/>
              <a:t> zwischen hellen und dunklen Oberflächen bei sichtbarer Strahlung, vgl. </a:t>
            </a:r>
            <a:r>
              <a:rPr lang="de-DE" baseline="0" smtClean="0"/>
              <a:t>Beispielcurricula: „</a:t>
            </a:r>
            <a:r>
              <a:rPr lang="de-DE" sz="1200" kern="1200" smtClean="0">
                <a:solidFill>
                  <a:schemeClr val="tx1"/>
                </a:solidFill>
                <a:effectLst/>
                <a:latin typeface="+mn-lt"/>
                <a:ea typeface="+mn-ea"/>
                <a:cs typeface="+mn-cs"/>
              </a:rPr>
              <a:t>Schülerexperimente zur Absorption von Wärmestrahlung anhand von schwarzen und weißen Materialien“</a:t>
            </a:r>
            <a:endParaRPr lang="de-DE" dirty="0"/>
          </a:p>
        </p:txBody>
      </p:sp>
      <p:sp>
        <p:nvSpPr>
          <p:cNvPr id="4" name="Kopfzeilenplatzhalter 3"/>
          <p:cNvSpPr>
            <a:spLocks noGrp="1"/>
          </p:cNvSpPr>
          <p:nvPr>
            <p:ph type="hdr" sz="quarter" idx="10"/>
          </p:nvPr>
        </p:nvSpPr>
        <p:spPr/>
        <p:txBody>
          <a:bodyPr/>
          <a:lstStyle/>
          <a:p>
            <a:r>
              <a:rPr lang="de-DE" smtClean="0"/>
              <a:t>Praktikum</a:t>
            </a:r>
            <a:endParaRPr lang="de-DE"/>
          </a:p>
        </p:txBody>
      </p:sp>
      <p:sp>
        <p:nvSpPr>
          <p:cNvPr id="5" name="Datumsplatzhalter 4"/>
          <p:cNvSpPr>
            <a:spLocks noGrp="1"/>
          </p:cNvSpPr>
          <p:nvPr>
            <p:ph type="dt" idx="11"/>
          </p:nvPr>
        </p:nvSpPr>
        <p:spPr/>
        <p:txBody>
          <a:bodyPr/>
          <a:lstStyle/>
          <a:p>
            <a:r>
              <a:rPr lang="de-DE" smtClean="0"/>
              <a:t>02.02.2016</a:t>
            </a:r>
            <a:endParaRPr lang="de-DE"/>
          </a:p>
        </p:txBody>
      </p:sp>
      <p:sp>
        <p:nvSpPr>
          <p:cNvPr id="6" name="Fußzeilenplatzhalter 5"/>
          <p:cNvSpPr>
            <a:spLocks noGrp="1"/>
          </p:cNvSpPr>
          <p:nvPr>
            <p:ph type="ftr" sz="quarter" idx="12"/>
          </p:nvPr>
        </p:nvSpPr>
        <p:spPr/>
        <p:txBody>
          <a:bodyPr/>
          <a:lstStyle/>
          <a:p>
            <a:r>
              <a:rPr lang="de-DE" smtClean="0"/>
              <a:t>C.-J. Pardall / C.J. Popp</a:t>
            </a:r>
            <a:endParaRPr lang="de-DE"/>
          </a:p>
        </p:txBody>
      </p:sp>
      <p:sp>
        <p:nvSpPr>
          <p:cNvPr id="7" name="Foliennummernplatzhalter 6"/>
          <p:cNvSpPr>
            <a:spLocks noGrp="1"/>
          </p:cNvSpPr>
          <p:nvPr>
            <p:ph type="sldNum" sz="quarter" idx="13"/>
          </p:nvPr>
        </p:nvSpPr>
        <p:spPr/>
        <p:txBody>
          <a:bodyPr/>
          <a:lstStyle/>
          <a:p>
            <a:fld id="{6C11D2F7-29C4-440C-B6DD-2D0777AA65CA}" type="slidenum">
              <a:rPr lang="de-DE" smtClean="0"/>
              <a:t>9</a:t>
            </a:fld>
            <a:endParaRPr lang="de-DE"/>
          </a:p>
        </p:txBody>
      </p:sp>
    </p:spTree>
    <p:extLst>
      <p:ext uri="{BB962C8B-B14F-4D97-AF65-F5344CB8AC3E}">
        <p14:creationId xmlns:p14="http://schemas.microsoft.com/office/powerpoint/2010/main" val="21553565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itchFamily="34" charset="0"/>
              <a:buChar char="•"/>
            </a:pPr>
            <a:r>
              <a:rPr lang="de-DE" dirty="0" smtClean="0"/>
              <a:t>Entscheidender Punkt: Infrarot-Thermometer zur Messung der Oberflächentemperatur</a:t>
            </a:r>
          </a:p>
          <a:p>
            <a:pPr marL="171450" indent="-171450">
              <a:buFont typeface="Arial" pitchFamily="34" charset="0"/>
              <a:buChar char="•"/>
            </a:pPr>
            <a:r>
              <a:rPr lang="de-DE" dirty="0" smtClean="0"/>
              <a:t>Alternative: Thermometer mir flexibler Messleitung</a:t>
            </a:r>
          </a:p>
          <a:p>
            <a:pPr marL="171450" indent="-171450">
              <a:buFont typeface="Arial" pitchFamily="34" charset="0"/>
              <a:buChar char="•"/>
            </a:pPr>
            <a:r>
              <a:rPr lang="de-DE" dirty="0" smtClean="0"/>
              <a:t>Es</a:t>
            </a:r>
            <a:r>
              <a:rPr lang="de-DE" baseline="0" dirty="0" smtClean="0"/>
              <a:t> fehlen noch: schwarzes und weißes Papier, </a:t>
            </a:r>
            <a:r>
              <a:rPr lang="de-DE" baseline="0" dirty="0" err="1" smtClean="0"/>
              <a:t>Aluflolie</a:t>
            </a:r>
            <a:endParaRPr lang="de-DE" dirty="0" smtClean="0"/>
          </a:p>
          <a:p>
            <a:pPr marL="171450" indent="-171450">
              <a:buFont typeface="Arial" pitchFamily="34" charset="0"/>
              <a:buChar char="•"/>
            </a:pPr>
            <a:r>
              <a:rPr lang="de-DE" dirty="0" smtClean="0"/>
              <a:t>Wie bei den anderen Boxen: Arbeitserleichterung im Unterrichtsalltag!</a:t>
            </a:r>
            <a:endParaRPr lang="de-DE" dirty="0"/>
          </a:p>
        </p:txBody>
      </p:sp>
      <p:sp>
        <p:nvSpPr>
          <p:cNvPr id="4" name="Kopfzeilenplatzhalter 3"/>
          <p:cNvSpPr>
            <a:spLocks noGrp="1"/>
          </p:cNvSpPr>
          <p:nvPr>
            <p:ph type="hdr" sz="quarter" idx="10"/>
          </p:nvPr>
        </p:nvSpPr>
        <p:spPr/>
        <p:txBody>
          <a:bodyPr/>
          <a:lstStyle/>
          <a:p>
            <a:r>
              <a:rPr lang="de-DE" smtClean="0"/>
              <a:t>Praktikum</a:t>
            </a:r>
            <a:endParaRPr lang="de-DE"/>
          </a:p>
        </p:txBody>
      </p:sp>
      <p:sp>
        <p:nvSpPr>
          <p:cNvPr id="5" name="Datumsplatzhalter 4"/>
          <p:cNvSpPr>
            <a:spLocks noGrp="1"/>
          </p:cNvSpPr>
          <p:nvPr>
            <p:ph type="dt" idx="11"/>
          </p:nvPr>
        </p:nvSpPr>
        <p:spPr/>
        <p:txBody>
          <a:bodyPr/>
          <a:lstStyle/>
          <a:p>
            <a:r>
              <a:rPr lang="de-DE" smtClean="0"/>
              <a:t>02.02.2016</a:t>
            </a:r>
            <a:endParaRPr lang="de-DE"/>
          </a:p>
        </p:txBody>
      </p:sp>
      <p:sp>
        <p:nvSpPr>
          <p:cNvPr id="6" name="Fußzeilenplatzhalter 5"/>
          <p:cNvSpPr>
            <a:spLocks noGrp="1"/>
          </p:cNvSpPr>
          <p:nvPr>
            <p:ph type="ftr" sz="quarter" idx="12"/>
          </p:nvPr>
        </p:nvSpPr>
        <p:spPr/>
        <p:txBody>
          <a:bodyPr/>
          <a:lstStyle/>
          <a:p>
            <a:r>
              <a:rPr lang="de-DE" smtClean="0"/>
              <a:t>C.-J. Pardall / C.J. Popp</a:t>
            </a:r>
            <a:endParaRPr lang="de-DE"/>
          </a:p>
        </p:txBody>
      </p:sp>
      <p:sp>
        <p:nvSpPr>
          <p:cNvPr id="7" name="Foliennummernplatzhalter 6"/>
          <p:cNvSpPr>
            <a:spLocks noGrp="1"/>
          </p:cNvSpPr>
          <p:nvPr>
            <p:ph type="sldNum" sz="quarter" idx="13"/>
          </p:nvPr>
        </p:nvSpPr>
        <p:spPr/>
        <p:txBody>
          <a:bodyPr/>
          <a:lstStyle/>
          <a:p>
            <a:fld id="{6C11D2F7-29C4-440C-B6DD-2D0777AA65CA}" type="slidenum">
              <a:rPr lang="de-DE" smtClean="0"/>
              <a:t>11</a:t>
            </a:fld>
            <a:endParaRPr lang="de-DE"/>
          </a:p>
        </p:txBody>
      </p:sp>
    </p:spTree>
    <p:extLst>
      <p:ext uri="{BB962C8B-B14F-4D97-AF65-F5344CB8AC3E}">
        <p14:creationId xmlns:p14="http://schemas.microsoft.com/office/powerpoint/2010/main" val="24912956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r>
              <a:rPr lang="de-DE" smtClean="0"/>
              <a:t>ZPG BNT 2017</a:t>
            </a:r>
            <a:endParaRPr lang="de-DE"/>
          </a:p>
        </p:txBody>
      </p:sp>
      <p:sp>
        <p:nvSpPr>
          <p:cNvPr id="5" name="Fußzeilenplatzhalter 4"/>
          <p:cNvSpPr>
            <a:spLocks noGrp="1"/>
          </p:cNvSpPr>
          <p:nvPr>
            <p:ph type="ftr" sz="quarter" idx="11"/>
          </p:nvPr>
        </p:nvSpPr>
        <p:spPr/>
        <p:txBody>
          <a:bodyPr/>
          <a:lstStyle/>
          <a:p>
            <a:r>
              <a:rPr lang="de-DE" smtClean="0"/>
              <a:t>Workshop Physik</a:t>
            </a:r>
            <a:endParaRPr lang="de-DE"/>
          </a:p>
        </p:txBody>
      </p:sp>
      <p:sp>
        <p:nvSpPr>
          <p:cNvPr id="6" name="Foliennummernplatzhalter 5"/>
          <p:cNvSpPr>
            <a:spLocks noGrp="1"/>
          </p:cNvSpPr>
          <p:nvPr>
            <p:ph type="sldNum" sz="quarter" idx="12"/>
          </p:nvPr>
        </p:nvSpPr>
        <p:spPr/>
        <p:txBody>
          <a:bodyPr/>
          <a:lstStyle/>
          <a:p>
            <a:fld id="{55EC7425-2ABE-4C18-80E7-BDCBBB0C4F2E}" type="slidenum">
              <a:rPr lang="de-DE" smtClean="0"/>
              <a:t>‹Nr.›</a:t>
            </a:fld>
            <a:endParaRPr lang="de-DE"/>
          </a:p>
        </p:txBody>
      </p:sp>
    </p:spTree>
    <p:extLst>
      <p:ext uri="{BB962C8B-B14F-4D97-AF65-F5344CB8AC3E}">
        <p14:creationId xmlns:p14="http://schemas.microsoft.com/office/powerpoint/2010/main" val="11611814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smtClean="0"/>
              <a:t>Bild durch Klicken auf Symbol hinzufügen</a:t>
            </a:r>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r>
              <a:rPr lang="de-DE" smtClean="0"/>
              <a:t>ZPG BNT 2017</a:t>
            </a:r>
            <a:endParaRPr lang="de-DE"/>
          </a:p>
        </p:txBody>
      </p:sp>
      <p:sp>
        <p:nvSpPr>
          <p:cNvPr id="6" name="Fußzeilenplatzhalter 5"/>
          <p:cNvSpPr>
            <a:spLocks noGrp="1"/>
          </p:cNvSpPr>
          <p:nvPr>
            <p:ph type="ftr" sz="quarter" idx="11"/>
          </p:nvPr>
        </p:nvSpPr>
        <p:spPr/>
        <p:txBody>
          <a:bodyPr/>
          <a:lstStyle/>
          <a:p>
            <a:r>
              <a:rPr lang="de-DE" smtClean="0"/>
              <a:t>Workshop Physik</a:t>
            </a:r>
            <a:endParaRPr lang="de-DE"/>
          </a:p>
        </p:txBody>
      </p:sp>
      <p:sp>
        <p:nvSpPr>
          <p:cNvPr id="7" name="Foliennummernplatzhalter 6"/>
          <p:cNvSpPr>
            <a:spLocks noGrp="1"/>
          </p:cNvSpPr>
          <p:nvPr>
            <p:ph type="sldNum" sz="quarter" idx="12"/>
          </p:nvPr>
        </p:nvSpPr>
        <p:spPr/>
        <p:txBody>
          <a:bodyPr/>
          <a:lstStyle/>
          <a:p>
            <a:fld id="{55EC7425-2ABE-4C18-80E7-BDCBBB0C4F2E}" type="slidenum">
              <a:rPr lang="de-DE" smtClean="0"/>
              <a:t>‹Nr.›</a:t>
            </a:fld>
            <a:endParaRPr lang="de-DE"/>
          </a:p>
        </p:txBody>
      </p:sp>
    </p:spTree>
    <p:extLst>
      <p:ext uri="{BB962C8B-B14F-4D97-AF65-F5344CB8AC3E}">
        <p14:creationId xmlns:p14="http://schemas.microsoft.com/office/powerpoint/2010/main" val="18065178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r>
              <a:rPr lang="de-DE" smtClean="0"/>
              <a:t>ZPG BNT 2017</a:t>
            </a:r>
            <a:endParaRPr lang="de-DE"/>
          </a:p>
        </p:txBody>
      </p:sp>
      <p:sp>
        <p:nvSpPr>
          <p:cNvPr id="5" name="Fußzeilenplatzhalter 4"/>
          <p:cNvSpPr>
            <a:spLocks noGrp="1"/>
          </p:cNvSpPr>
          <p:nvPr>
            <p:ph type="ftr" sz="quarter" idx="11"/>
          </p:nvPr>
        </p:nvSpPr>
        <p:spPr/>
        <p:txBody>
          <a:bodyPr/>
          <a:lstStyle/>
          <a:p>
            <a:r>
              <a:rPr lang="de-DE" smtClean="0"/>
              <a:t>Workshop Physik</a:t>
            </a:r>
            <a:endParaRPr lang="de-DE"/>
          </a:p>
        </p:txBody>
      </p:sp>
      <p:sp>
        <p:nvSpPr>
          <p:cNvPr id="6" name="Foliennummernplatzhalter 5"/>
          <p:cNvSpPr>
            <a:spLocks noGrp="1"/>
          </p:cNvSpPr>
          <p:nvPr>
            <p:ph type="sldNum" sz="quarter" idx="12"/>
          </p:nvPr>
        </p:nvSpPr>
        <p:spPr/>
        <p:txBody>
          <a:bodyPr/>
          <a:lstStyle/>
          <a:p>
            <a:fld id="{55EC7425-2ABE-4C18-80E7-BDCBBB0C4F2E}" type="slidenum">
              <a:rPr lang="de-DE" smtClean="0"/>
              <a:t>‹Nr.›</a:t>
            </a:fld>
            <a:endParaRPr lang="de-DE"/>
          </a:p>
        </p:txBody>
      </p:sp>
    </p:spTree>
    <p:extLst>
      <p:ext uri="{BB962C8B-B14F-4D97-AF65-F5344CB8AC3E}">
        <p14:creationId xmlns:p14="http://schemas.microsoft.com/office/powerpoint/2010/main" val="22551058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r>
              <a:rPr lang="de-DE" smtClean="0"/>
              <a:t>ZPG BNT 2017</a:t>
            </a:r>
            <a:endParaRPr lang="de-DE"/>
          </a:p>
        </p:txBody>
      </p:sp>
      <p:sp>
        <p:nvSpPr>
          <p:cNvPr id="5" name="Fußzeilenplatzhalter 4"/>
          <p:cNvSpPr>
            <a:spLocks noGrp="1"/>
          </p:cNvSpPr>
          <p:nvPr>
            <p:ph type="ftr" sz="quarter" idx="11"/>
          </p:nvPr>
        </p:nvSpPr>
        <p:spPr/>
        <p:txBody>
          <a:bodyPr/>
          <a:lstStyle/>
          <a:p>
            <a:r>
              <a:rPr lang="de-DE" smtClean="0"/>
              <a:t>Workshop Physik</a:t>
            </a:r>
            <a:endParaRPr lang="de-DE"/>
          </a:p>
        </p:txBody>
      </p:sp>
      <p:sp>
        <p:nvSpPr>
          <p:cNvPr id="6" name="Foliennummernplatzhalter 5"/>
          <p:cNvSpPr>
            <a:spLocks noGrp="1"/>
          </p:cNvSpPr>
          <p:nvPr>
            <p:ph type="sldNum" sz="quarter" idx="12"/>
          </p:nvPr>
        </p:nvSpPr>
        <p:spPr/>
        <p:txBody>
          <a:bodyPr/>
          <a:lstStyle/>
          <a:p>
            <a:fld id="{55EC7425-2ABE-4C18-80E7-BDCBBB0C4F2E}" type="slidenum">
              <a:rPr lang="de-DE" smtClean="0"/>
              <a:t>‹Nr.›</a:t>
            </a:fld>
            <a:endParaRPr lang="de-DE"/>
          </a:p>
        </p:txBody>
      </p:sp>
    </p:spTree>
    <p:extLst>
      <p:ext uri="{BB962C8B-B14F-4D97-AF65-F5344CB8AC3E}">
        <p14:creationId xmlns:p14="http://schemas.microsoft.com/office/powerpoint/2010/main" val="4508393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CH"/>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CH"/>
          </a:p>
        </p:txBody>
      </p:sp>
      <p:sp>
        <p:nvSpPr>
          <p:cNvPr id="4" name="Datumsplatzhalter 3"/>
          <p:cNvSpPr>
            <a:spLocks noGrp="1"/>
          </p:cNvSpPr>
          <p:nvPr>
            <p:ph type="dt" sz="half" idx="10"/>
          </p:nvPr>
        </p:nvSpPr>
        <p:spPr/>
        <p:txBody>
          <a:bodyPr/>
          <a:lstStyle/>
          <a:p>
            <a:r>
              <a:rPr lang="de-DE" smtClean="0">
                <a:solidFill>
                  <a:prstClr val="black">
                    <a:tint val="75000"/>
                  </a:prstClr>
                </a:solidFill>
              </a:rPr>
              <a:t>ZPG BNT 2017</a:t>
            </a:r>
            <a:endParaRPr lang="de-CH">
              <a:solidFill>
                <a:prstClr val="black">
                  <a:tint val="75000"/>
                </a:prstClr>
              </a:solidFill>
            </a:endParaRPr>
          </a:p>
        </p:txBody>
      </p:sp>
      <p:sp>
        <p:nvSpPr>
          <p:cNvPr id="5" name="Fußzeilenplatzhalter 4"/>
          <p:cNvSpPr>
            <a:spLocks noGrp="1"/>
          </p:cNvSpPr>
          <p:nvPr>
            <p:ph type="ftr" sz="quarter" idx="11"/>
          </p:nvPr>
        </p:nvSpPr>
        <p:spPr/>
        <p:txBody>
          <a:bodyPr/>
          <a:lstStyle/>
          <a:p>
            <a:r>
              <a:rPr lang="de-CH" smtClean="0">
                <a:solidFill>
                  <a:prstClr val="black">
                    <a:tint val="75000"/>
                  </a:prstClr>
                </a:solidFill>
              </a:rPr>
              <a:t>Workshop Physik</a:t>
            </a:r>
            <a:endParaRPr lang="de-CH">
              <a:solidFill>
                <a:prstClr val="black">
                  <a:tint val="75000"/>
                </a:prstClr>
              </a:solidFill>
            </a:endParaRPr>
          </a:p>
        </p:txBody>
      </p:sp>
      <p:sp>
        <p:nvSpPr>
          <p:cNvPr id="6" name="Foliennummernplatzhalter 5"/>
          <p:cNvSpPr>
            <a:spLocks noGrp="1"/>
          </p:cNvSpPr>
          <p:nvPr>
            <p:ph type="sldNum" sz="quarter" idx="12"/>
          </p:nvPr>
        </p:nvSpPr>
        <p:spPr/>
        <p:txBody>
          <a:bodyPr/>
          <a:lstStyle/>
          <a:p>
            <a:fld id="{E1136018-627E-4E02-8C9E-DBFCF30C6E65}" type="slidenum">
              <a:rPr lang="de-CH" smtClean="0">
                <a:solidFill>
                  <a:prstClr val="black">
                    <a:tint val="75000"/>
                  </a:prstClr>
                </a:solidFill>
              </a:rPr>
              <a:pPr/>
              <a:t>‹Nr.›</a:t>
            </a:fld>
            <a:endParaRPr lang="de-CH">
              <a:solidFill>
                <a:prstClr val="black">
                  <a:tint val="75000"/>
                </a:prstClr>
              </a:solidFill>
            </a:endParaRPr>
          </a:p>
        </p:txBody>
      </p:sp>
    </p:spTree>
    <p:extLst>
      <p:ext uri="{BB962C8B-B14F-4D97-AF65-F5344CB8AC3E}">
        <p14:creationId xmlns:p14="http://schemas.microsoft.com/office/powerpoint/2010/main" val="29325932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p>
            <a:r>
              <a:rPr lang="de-DE" smtClean="0">
                <a:solidFill>
                  <a:prstClr val="black">
                    <a:tint val="75000"/>
                  </a:prstClr>
                </a:solidFill>
              </a:rPr>
              <a:t>ZPG BNT 2017</a:t>
            </a:r>
            <a:endParaRPr lang="de-CH">
              <a:solidFill>
                <a:prstClr val="black">
                  <a:tint val="75000"/>
                </a:prstClr>
              </a:solidFill>
            </a:endParaRPr>
          </a:p>
        </p:txBody>
      </p:sp>
      <p:sp>
        <p:nvSpPr>
          <p:cNvPr id="5" name="Fußzeilenplatzhalter 4"/>
          <p:cNvSpPr>
            <a:spLocks noGrp="1"/>
          </p:cNvSpPr>
          <p:nvPr>
            <p:ph type="ftr" sz="quarter" idx="11"/>
          </p:nvPr>
        </p:nvSpPr>
        <p:spPr/>
        <p:txBody>
          <a:bodyPr/>
          <a:lstStyle/>
          <a:p>
            <a:r>
              <a:rPr lang="de-CH" smtClean="0">
                <a:solidFill>
                  <a:prstClr val="black">
                    <a:tint val="75000"/>
                  </a:prstClr>
                </a:solidFill>
              </a:rPr>
              <a:t>Workshop Physik</a:t>
            </a:r>
            <a:endParaRPr lang="de-CH">
              <a:solidFill>
                <a:prstClr val="black">
                  <a:tint val="75000"/>
                </a:prstClr>
              </a:solidFill>
            </a:endParaRPr>
          </a:p>
        </p:txBody>
      </p:sp>
      <p:sp>
        <p:nvSpPr>
          <p:cNvPr id="6" name="Foliennummernplatzhalter 5"/>
          <p:cNvSpPr>
            <a:spLocks noGrp="1"/>
          </p:cNvSpPr>
          <p:nvPr>
            <p:ph type="sldNum" sz="quarter" idx="12"/>
          </p:nvPr>
        </p:nvSpPr>
        <p:spPr/>
        <p:txBody>
          <a:bodyPr/>
          <a:lstStyle/>
          <a:p>
            <a:fld id="{E1136018-627E-4E02-8C9E-DBFCF30C6E65}" type="slidenum">
              <a:rPr lang="de-CH" smtClean="0">
                <a:solidFill>
                  <a:prstClr val="black">
                    <a:tint val="75000"/>
                  </a:prstClr>
                </a:solidFill>
              </a:rPr>
              <a:pPr/>
              <a:t>‹Nr.›</a:t>
            </a:fld>
            <a:endParaRPr lang="de-CH">
              <a:solidFill>
                <a:prstClr val="black">
                  <a:tint val="75000"/>
                </a:prstClr>
              </a:solidFill>
            </a:endParaRPr>
          </a:p>
        </p:txBody>
      </p:sp>
    </p:spTree>
    <p:extLst>
      <p:ext uri="{BB962C8B-B14F-4D97-AF65-F5344CB8AC3E}">
        <p14:creationId xmlns:p14="http://schemas.microsoft.com/office/powerpoint/2010/main" val="5271231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CH"/>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r>
              <a:rPr lang="de-DE" smtClean="0">
                <a:solidFill>
                  <a:prstClr val="black">
                    <a:tint val="75000"/>
                  </a:prstClr>
                </a:solidFill>
              </a:rPr>
              <a:t>ZPG BNT 2017</a:t>
            </a:r>
            <a:endParaRPr lang="de-CH">
              <a:solidFill>
                <a:prstClr val="black">
                  <a:tint val="75000"/>
                </a:prstClr>
              </a:solidFill>
            </a:endParaRPr>
          </a:p>
        </p:txBody>
      </p:sp>
      <p:sp>
        <p:nvSpPr>
          <p:cNvPr id="5" name="Fußzeilenplatzhalter 4"/>
          <p:cNvSpPr>
            <a:spLocks noGrp="1"/>
          </p:cNvSpPr>
          <p:nvPr>
            <p:ph type="ftr" sz="quarter" idx="11"/>
          </p:nvPr>
        </p:nvSpPr>
        <p:spPr/>
        <p:txBody>
          <a:bodyPr/>
          <a:lstStyle/>
          <a:p>
            <a:r>
              <a:rPr lang="de-CH" smtClean="0">
                <a:solidFill>
                  <a:prstClr val="black">
                    <a:tint val="75000"/>
                  </a:prstClr>
                </a:solidFill>
              </a:rPr>
              <a:t>Workshop Physik</a:t>
            </a:r>
            <a:endParaRPr lang="de-CH">
              <a:solidFill>
                <a:prstClr val="black">
                  <a:tint val="75000"/>
                </a:prstClr>
              </a:solidFill>
            </a:endParaRPr>
          </a:p>
        </p:txBody>
      </p:sp>
      <p:sp>
        <p:nvSpPr>
          <p:cNvPr id="6" name="Foliennummernplatzhalter 5"/>
          <p:cNvSpPr>
            <a:spLocks noGrp="1"/>
          </p:cNvSpPr>
          <p:nvPr>
            <p:ph type="sldNum" sz="quarter" idx="12"/>
          </p:nvPr>
        </p:nvSpPr>
        <p:spPr/>
        <p:txBody>
          <a:bodyPr/>
          <a:lstStyle/>
          <a:p>
            <a:fld id="{E1136018-627E-4E02-8C9E-DBFCF30C6E65}" type="slidenum">
              <a:rPr lang="de-CH" smtClean="0">
                <a:solidFill>
                  <a:prstClr val="black">
                    <a:tint val="75000"/>
                  </a:prstClr>
                </a:solidFill>
              </a:rPr>
              <a:pPr/>
              <a:t>‹Nr.›</a:t>
            </a:fld>
            <a:endParaRPr lang="de-CH">
              <a:solidFill>
                <a:prstClr val="black">
                  <a:tint val="75000"/>
                </a:prstClr>
              </a:solidFill>
            </a:endParaRPr>
          </a:p>
        </p:txBody>
      </p:sp>
    </p:spTree>
    <p:extLst>
      <p:ext uri="{BB962C8B-B14F-4D97-AF65-F5344CB8AC3E}">
        <p14:creationId xmlns:p14="http://schemas.microsoft.com/office/powerpoint/2010/main" val="28977908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Datumsplatzhalter 4"/>
          <p:cNvSpPr>
            <a:spLocks noGrp="1"/>
          </p:cNvSpPr>
          <p:nvPr>
            <p:ph type="dt" sz="half" idx="10"/>
          </p:nvPr>
        </p:nvSpPr>
        <p:spPr/>
        <p:txBody>
          <a:bodyPr/>
          <a:lstStyle/>
          <a:p>
            <a:r>
              <a:rPr lang="de-DE" smtClean="0">
                <a:solidFill>
                  <a:prstClr val="black">
                    <a:tint val="75000"/>
                  </a:prstClr>
                </a:solidFill>
              </a:rPr>
              <a:t>ZPG BNT 2017</a:t>
            </a:r>
            <a:endParaRPr lang="de-CH">
              <a:solidFill>
                <a:prstClr val="black">
                  <a:tint val="75000"/>
                </a:prstClr>
              </a:solidFill>
            </a:endParaRPr>
          </a:p>
        </p:txBody>
      </p:sp>
      <p:sp>
        <p:nvSpPr>
          <p:cNvPr id="6" name="Fußzeilenplatzhalter 5"/>
          <p:cNvSpPr>
            <a:spLocks noGrp="1"/>
          </p:cNvSpPr>
          <p:nvPr>
            <p:ph type="ftr" sz="quarter" idx="11"/>
          </p:nvPr>
        </p:nvSpPr>
        <p:spPr/>
        <p:txBody>
          <a:bodyPr/>
          <a:lstStyle/>
          <a:p>
            <a:r>
              <a:rPr lang="de-CH" smtClean="0">
                <a:solidFill>
                  <a:prstClr val="black">
                    <a:tint val="75000"/>
                  </a:prstClr>
                </a:solidFill>
              </a:rPr>
              <a:t>Workshop Physik</a:t>
            </a:r>
            <a:endParaRPr lang="de-CH">
              <a:solidFill>
                <a:prstClr val="black">
                  <a:tint val="75000"/>
                </a:prstClr>
              </a:solidFill>
            </a:endParaRPr>
          </a:p>
        </p:txBody>
      </p:sp>
      <p:sp>
        <p:nvSpPr>
          <p:cNvPr id="7" name="Foliennummernplatzhalter 6"/>
          <p:cNvSpPr>
            <a:spLocks noGrp="1"/>
          </p:cNvSpPr>
          <p:nvPr>
            <p:ph type="sldNum" sz="quarter" idx="12"/>
          </p:nvPr>
        </p:nvSpPr>
        <p:spPr/>
        <p:txBody>
          <a:bodyPr/>
          <a:lstStyle/>
          <a:p>
            <a:fld id="{E1136018-627E-4E02-8C9E-DBFCF30C6E65}" type="slidenum">
              <a:rPr lang="de-CH" smtClean="0">
                <a:solidFill>
                  <a:prstClr val="black">
                    <a:tint val="75000"/>
                  </a:prstClr>
                </a:solidFill>
              </a:rPr>
              <a:pPr/>
              <a:t>‹Nr.›</a:t>
            </a:fld>
            <a:endParaRPr lang="de-CH">
              <a:solidFill>
                <a:prstClr val="black">
                  <a:tint val="75000"/>
                </a:prstClr>
              </a:solidFill>
            </a:endParaRPr>
          </a:p>
        </p:txBody>
      </p:sp>
    </p:spTree>
    <p:extLst>
      <p:ext uri="{BB962C8B-B14F-4D97-AF65-F5344CB8AC3E}">
        <p14:creationId xmlns:p14="http://schemas.microsoft.com/office/powerpoint/2010/main" val="14963184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CH"/>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7" name="Datumsplatzhalter 6"/>
          <p:cNvSpPr>
            <a:spLocks noGrp="1"/>
          </p:cNvSpPr>
          <p:nvPr>
            <p:ph type="dt" sz="half" idx="10"/>
          </p:nvPr>
        </p:nvSpPr>
        <p:spPr/>
        <p:txBody>
          <a:bodyPr/>
          <a:lstStyle/>
          <a:p>
            <a:r>
              <a:rPr lang="de-DE" smtClean="0">
                <a:solidFill>
                  <a:prstClr val="black">
                    <a:tint val="75000"/>
                  </a:prstClr>
                </a:solidFill>
              </a:rPr>
              <a:t>ZPG BNT 2017</a:t>
            </a:r>
            <a:endParaRPr lang="de-CH">
              <a:solidFill>
                <a:prstClr val="black">
                  <a:tint val="75000"/>
                </a:prstClr>
              </a:solidFill>
            </a:endParaRPr>
          </a:p>
        </p:txBody>
      </p:sp>
      <p:sp>
        <p:nvSpPr>
          <p:cNvPr id="8" name="Fußzeilenplatzhalter 7"/>
          <p:cNvSpPr>
            <a:spLocks noGrp="1"/>
          </p:cNvSpPr>
          <p:nvPr>
            <p:ph type="ftr" sz="quarter" idx="11"/>
          </p:nvPr>
        </p:nvSpPr>
        <p:spPr/>
        <p:txBody>
          <a:bodyPr/>
          <a:lstStyle/>
          <a:p>
            <a:r>
              <a:rPr lang="de-CH" smtClean="0">
                <a:solidFill>
                  <a:prstClr val="black">
                    <a:tint val="75000"/>
                  </a:prstClr>
                </a:solidFill>
              </a:rPr>
              <a:t>Workshop Physik</a:t>
            </a:r>
            <a:endParaRPr lang="de-CH">
              <a:solidFill>
                <a:prstClr val="black">
                  <a:tint val="75000"/>
                </a:prstClr>
              </a:solidFill>
            </a:endParaRPr>
          </a:p>
        </p:txBody>
      </p:sp>
      <p:sp>
        <p:nvSpPr>
          <p:cNvPr id="9" name="Foliennummernplatzhalter 8"/>
          <p:cNvSpPr>
            <a:spLocks noGrp="1"/>
          </p:cNvSpPr>
          <p:nvPr>
            <p:ph type="sldNum" sz="quarter" idx="12"/>
          </p:nvPr>
        </p:nvSpPr>
        <p:spPr/>
        <p:txBody>
          <a:bodyPr/>
          <a:lstStyle/>
          <a:p>
            <a:fld id="{E1136018-627E-4E02-8C9E-DBFCF30C6E65}" type="slidenum">
              <a:rPr lang="de-CH" smtClean="0">
                <a:solidFill>
                  <a:prstClr val="black">
                    <a:tint val="75000"/>
                  </a:prstClr>
                </a:solidFill>
              </a:rPr>
              <a:pPr/>
              <a:t>‹Nr.›</a:t>
            </a:fld>
            <a:endParaRPr lang="de-CH">
              <a:solidFill>
                <a:prstClr val="black">
                  <a:tint val="75000"/>
                </a:prstClr>
              </a:solidFill>
            </a:endParaRPr>
          </a:p>
        </p:txBody>
      </p:sp>
    </p:spTree>
    <p:extLst>
      <p:ext uri="{BB962C8B-B14F-4D97-AF65-F5344CB8AC3E}">
        <p14:creationId xmlns:p14="http://schemas.microsoft.com/office/powerpoint/2010/main" val="26760697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Datumsplatzhalter 2"/>
          <p:cNvSpPr>
            <a:spLocks noGrp="1"/>
          </p:cNvSpPr>
          <p:nvPr>
            <p:ph type="dt" sz="half" idx="10"/>
          </p:nvPr>
        </p:nvSpPr>
        <p:spPr/>
        <p:txBody>
          <a:bodyPr/>
          <a:lstStyle/>
          <a:p>
            <a:r>
              <a:rPr lang="de-DE" smtClean="0">
                <a:solidFill>
                  <a:prstClr val="black">
                    <a:tint val="75000"/>
                  </a:prstClr>
                </a:solidFill>
              </a:rPr>
              <a:t>ZPG BNT 2017</a:t>
            </a:r>
            <a:endParaRPr lang="de-CH">
              <a:solidFill>
                <a:prstClr val="black">
                  <a:tint val="75000"/>
                </a:prstClr>
              </a:solidFill>
            </a:endParaRPr>
          </a:p>
        </p:txBody>
      </p:sp>
      <p:sp>
        <p:nvSpPr>
          <p:cNvPr id="4" name="Fußzeilenplatzhalter 3"/>
          <p:cNvSpPr>
            <a:spLocks noGrp="1"/>
          </p:cNvSpPr>
          <p:nvPr>
            <p:ph type="ftr" sz="quarter" idx="11"/>
          </p:nvPr>
        </p:nvSpPr>
        <p:spPr/>
        <p:txBody>
          <a:bodyPr/>
          <a:lstStyle/>
          <a:p>
            <a:r>
              <a:rPr lang="de-CH" smtClean="0">
                <a:solidFill>
                  <a:prstClr val="black">
                    <a:tint val="75000"/>
                  </a:prstClr>
                </a:solidFill>
              </a:rPr>
              <a:t>Workshop Physik</a:t>
            </a:r>
            <a:endParaRPr lang="de-CH">
              <a:solidFill>
                <a:prstClr val="black">
                  <a:tint val="75000"/>
                </a:prstClr>
              </a:solidFill>
            </a:endParaRPr>
          </a:p>
        </p:txBody>
      </p:sp>
      <p:sp>
        <p:nvSpPr>
          <p:cNvPr id="5" name="Foliennummernplatzhalter 4"/>
          <p:cNvSpPr>
            <a:spLocks noGrp="1"/>
          </p:cNvSpPr>
          <p:nvPr>
            <p:ph type="sldNum" sz="quarter" idx="12"/>
          </p:nvPr>
        </p:nvSpPr>
        <p:spPr/>
        <p:txBody>
          <a:bodyPr/>
          <a:lstStyle/>
          <a:p>
            <a:fld id="{E1136018-627E-4E02-8C9E-DBFCF30C6E65}" type="slidenum">
              <a:rPr lang="de-CH" smtClean="0">
                <a:solidFill>
                  <a:prstClr val="black">
                    <a:tint val="75000"/>
                  </a:prstClr>
                </a:solidFill>
              </a:rPr>
              <a:pPr/>
              <a:t>‹Nr.›</a:t>
            </a:fld>
            <a:endParaRPr lang="de-CH">
              <a:solidFill>
                <a:prstClr val="black">
                  <a:tint val="75000"/>
                </a:prstClr>
              </a:solidFill>
            </a:endParaRPr>
          </a:p>
        </p:txBody>
      </p:sp>
    </p:spTree>
    <p:extLst>
      <p:ext uri="{BB962C8B-B14F-4D97-AF65-F5344CB8AC3E}">
        <p14:creationId xmlns:p14="http://schemas.microsoft.com/office/powerpoint/2010/main" val="5698359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de-DE" smtClean="0">
                <a:solidFill>
                  <a:prstClr val="black">
                    <a:tint val="75000"/>
                  </a:prstClr>
                </a:solidFill>
              </a:rPr>
              <a:t>ZPG BNT 2017</a:t>
            </a:r>
            <a:endParaRPr lang="de-CH">
              <a:solidFill>
                <a:prstClr val="black">
                  <a:tint val="75000"/>
                </a:prstClr>
              </a:solidFill>
            </a:endParaRPr>
          </a:p>
        </p:txBody>
      </p:sp>
      <p:sp>
        <p:nvSpPr>
          <p:cNvPr id="3" name="Fußzeilenplatzhalter 2"/>
          <p:cNvSpPr>
            <a:spLocks noGrp="1"/>
          </p:cNvSpPr>
          <p:nvPr>
            <p:ph type="ftr" sz="quarter" idx="11"/>
          </p:nvPr>
        </p:nvSpPr>
        <p:spPr/>
        <p:txBody>
          <a:bodyPr/>
          <a:lstStyle/>
          <a:p>
            <a:r>
              <a:rPr lang="de-CH" smtClean="0">
                <a:solidFill>
                  <a:prstClr val="black">
                    <a:tint val="75000"/>
                  </a:prstClr>
                </a:solidFill>
              </a:rPr>
              <a:t>Workshop Physik</a:t>
            </a:r>
            <a:endParaRPr lang="de-CH">
              <a:solidFill>
                <a:prstClr val="black">
                  <a:tint val="75000"/>
                </a:prstClr>
              </a:solidFill>
            </a:endParaRPr>
          </a:p>
        </p:txBody>
      </p:sp>
      <p:sp>
        <p:nvSpPr>
          <p:cNvPr id="4" name="Foliennummernplatzhalter 3"/>
          <p:cNvSpPr>
            <a:spLocks noGrp="1"/>
          </p:cNvSpPr>
          <p:nvPr>
            <p:ph type="sldNum" sz="quarter" idx="12"/>
          </p:nvPr>
        </p:nvSpPr>
        <p:spPr/>
        <p:txBody>
          <a:bodyPr/>
          <a:lstStyle/>
          <a:p>
            <a:fld id="{E1136018-627E-4E02-8C9E-DBFCF30C6E65}" type="slidenum">
              <a:rPr lang="de-CH" smtClean="0">
                <a:solidFill>
                  <a:prstClr val="black">
                    <a:tint val="75000"/>
                  </a:prstClr>
                </a:solidFill>
              </a:rPr>
              <a:pPr/>
              <a:t>‹Nr.›</a:t>
            </a:fld>
            <a:endParaRPr lang="de-CH">
              <a:solidFill>
                <a:prstClr val="black">
                  <a:tint val="75000"/>
                </a:prstClr>
              </a:solidFill>
            </a:endParaRPr>
          </a:p>
        </p:txBody>
      </p:sp>
    </p:spTree>
    <p:extLst>
      <p:ext uri="{BB962C8B-B14F-4D97-AF65-F5344CB8AC3E}">
        <p14:creationId xmlns:p14="http://schemas.microsoft.com/office/powerpoint/2010/main" val="39437410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r>
              <a:rPr lang="de-DE" smtClean="0"/>
              <a:t>ZPG BNT 2017</a:t>
            </a:r>
            <a:endParaRPr lang="de-DE"/>
          </a:p>
        </p:txBody>
      </p:sp>
      <p:sp>
        <p:nvSpPr>
          <p:cNvPr id="5" name="Fußzeilenplatzhalter 4"/>
          <p:cNvSpPr>
            <a:spLocks noGrp="1"/>
          </p:cNvSpPr>
          <p:nvPr>
            <p:ph type="ftr" sz="quarter" idx="11"/>
          </p:nvPr>
        </p:nvSpPr>
        <p:spPr/>
        <p:txBody>
          <a:bodyPr/>
          <a:lstStyle/>
          <a:p>
            <a:r>
              <a:rPr lang="de-DE" smtClean="0"/>
              <a:t>Workshop Physik</a:t>
            </a:r>
            <a:endParaRPr lang="de-DE"/>
          </a:p>
        </p:txBody>
      </p:sp>
      <p:sp>
        <p:nvSpPr>
          <p:cNvPr id="6" name="Foliennummernplatzhalter 5"/>
          <p:cNvSpPr>
            <a:spLocks noGrp="1"/>
          </p:cNvSpPr>
          <p:nvPr>
            <p:ph type="sldNum" sz="quarter" idx="12"/>
          </p:nvPr>
        </p:nvSpPr>
        <p:spPr/>
        <p:txBody>
          <a:bodyPr/>
          <a:lstStyle/>
          <a:p>
            <a:fld id="{55EC7425-2ABE-4C18-80E7-BDCBBB0C4F2E}" type="slidenum">
              <a:rPr lang="de-DE" smtClean="0"/>
              <a:t>‹Nr.›</a:t>
            </a:fld>
            <a:endParaRPr lang="de-DE"/>
          </a:p>
        </p:txBody>
      </p:sp>
    </p:spTree>
    <p:extLst>
      <p:ext uri="{BB962C8B-B14F-4D97-AF65-F5344CB8AC3E}">
        <p14:creationId xmlns:p14="http://schemas.microsoft.com/office/powerpoint/2010/main" val="24878238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CH"/>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r>
              <a:rPr lang="de-DE" smtClean="0">
                <a:solidFill>
                  <a:prstClr val="black">
                    <a:tint val="75000"/>
                  </a:prstClr>
                </a:solidFill>
              </a:rPr>
              <a:t>ZPG BNT 2017</a:t>
            </a:r>
            <a:endParaRPr lang="de-CH">
              <a:solidFill>
                <a:prstClr val="black">
                  <a:tint val="75000"/>
                </a:prstClr>
              </a:solidFill>
            </a:endParaRPr>
          </a:p>
        </p:txBody>
      </p:sp>
      <p:sp>
        <p:nvSpPr>
          <p:cNvPr id="6" name="Fußzeilenplatzhalter 5"/>
          <p:cNvSpPr>
            <a:spLocks noGrp="1"/>
          </p:cNvSpPr>
          <p:nvPr>
            <p:ph type="ftr" sz="quarter" idx="11"/>
          </p:nvPr>
        </p:nvSpPr>
        <p:spPr/>
        <p:txBody>
          <a:bodyPr/>
          <a:lstStyle/>
          <a:p>
            <a:r>
              <a:rPr lang="de-CH" smtClean="0">
                <a:solidFill>
                  <a:prstClr val="black">
                    <a:tint val="75000"/>
                  </a:prstClr>
                </a:solidFill>
              </a:rPr>
              <a:t>Workshop Physik</a:t>
            </a:r>
            <a:endParaRPr lang="de-CH">
              <a:solidFill>
                <a:prstClr val="black">
                  <a:tint val="75000"/>
                </a:prstClr>
              </a:solidFill>
            </a:endParaRPr>
          </a:p>
        </p:txBody>
      </p:sp>
      <p:sp>
        <p:nvSpPr>
          <p:cNvPr id="7" name="Foliennummernplatzhalter 6"/>
          <p:cNvSpPr>
            <a:spLocks noGrp="1"/>
          </p:cNvSpPr>
          <p:nvPr>
            <p:ph type="sldNum" sz="quarter" idx="12"/>
          </p:nvPr>
        </p:nvSpPr>
        <p:spPr/>
        <p:txBody>
          <a:bodyPr/>
          <a:lstStyle/>
          <a:p>
            <a:fld id="{E1136018-627E-4E02-8C9E-DBFCF30C6E65}" type="slidenum">
              <a:rPr lang="de-CH" smtClean="0">
                <a:solidFill>
                  <a:prstClr val="black">
                    <a:tint val="75000"/>
                  </a:prstClr>
                </a:solidFill>
              </a:rPr>
              <a:pPr/>
              <a:t>‹Nr.›</a:t>
            </a:fld>
            <a:endParaRPr lang="de-CH">
              <a:solidFill>
                <a:prstClr val="black">
                  <a:tint val="75000"/>
                </a:prstClr>
              </a:solidFill>
            </a:endParaRPr>
          </a:p>
        </p:txBody>
      </p:sp>
    </p:spTree>
    <p:extLst>
      <p:ext uri="{BB962C8B-B14F-4D97-AF65-F5344CB8AC3E}">
        <p14:creationId xmlns:p14="http://schemas.microsoft.com/office/powerpoint/2010/main" val="2931381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CH"/>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r>
              <a:rPr lang="de-DE" smtClean="0">
                <a:solidFill>
                  <a:prstClr val="black">
                    <a:tint val="75000"/>
                  </a:prstClr>
                </a:solidFill>
              </a:rPr>
              <a:t>ZPG BNT 2017</a:t>
            </a:r>
            <a:endParaRPr lang="de-CH">
              <a:solidFill>
                <a:prstClr val="black">
                  <a:tint val="75000"/>
                </a:prstClr>
              </a:solidFill>
            </a:endParaRPr>
          </a:p>
        </p:txBody>
      </p:sp>
      <p:sp>
        <p:nvSpPr>
          <p:cNvPr id="6" name="Fußzeilenplatzhalter 5"/>
          <p:cNvSpPr>
            <a:spLocks noGrp="1"/>
          </p:cNvSpPr>
          <p:nvPr>
            <p:ph type="ftr" sz="quarter" idx="11"/>
          </p:nvPr>
        </p:nvSpPr>
        <p:spPr/>
        <p:txBody>
          <a:bodyPr/>
          <a:lstStyle/>
          <a:p>
            <a:r>
              <a:rPr lang="de-CH" smtClean="0">
                <a:solidFill>
                  <a:prstClr val="black">
                    <a:tint val="75000"/>
                  </a:prstClr>
                </a:solidFill>
              </a:rPr>
              <a:t>Workshop Physik</a:t>
            </a:r>
            <a:endParaRPr lang="de-CH">
              <a:solidFill>
                <a:prstClr val="black">
                  <a:tint val="75000"/>
                </a:prstClr>
              </a:solidFill>
            </a:endParaRPr>
          </a:p>
        </p:txBody>
      </p:sp>
      <p:sp>
        <p:nvSpPr>
          <p:cNvPr id="7" name="Foliennummernplatzhalter 6"/>
          <p:cNvSpPr>
            <a:spLocks noGrp="1"/>
          </p:cNvSpPr>
          <p:nvPr>
            <p:ph type="sldNum" sz="quarter" idx="12"/>
          </p:nvPr>
        </p:nvSpPr>
        <p:spPr/>
        <p:txBody>
          <a:bodyPr/>
          <a:lstStyle/>
          <a:p>
            <a:fld id="{E1136018-627E-4E02-8C9E-DBFCF30C6E65}" type="slidenum">
              <a:rPr lang="de-CH" smtClean="0">
                <a:solidFill>
                  <a:prstClr val="black">
                    <a:tint val="75000"/>
                  </a:prstClr>
                </a:solidFill>
              </a:rPr>
              <a:pPr/>
              <a:t>‹Nr.›</a:t>
            </a:fld>
            <a:endParaRPr lang="de-CH">
              <a:solidFill>
                <a:prstClr val="black">
                  <a:tint val="75000"/>
                </a:prstClr>
              </a:solidFill>
            </a:endParaRPr>
          </a:p>
        </p:txBody>
      </p:sp>
    </p:spTree>
    <p:extLst>
      <p:ext uri="{BB962C8B-B14F-4D97-AF65-F5344CB8AC3E}">
        <p14:creationId xmlns:p14="http://schemas.microsoft.com/office/powerpoint/2010/main" val="14372562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p>
            <a:r>
              <a:rPr lang="de-DE" smtClean="0">
                <a:solidFill>
                  <a:prstClr val="black">
                    <a:tint val="75000"/>
                  </a:prstClr>
                </a:solidFill>
              </a:rPr>
              <a:t>ZPG BNT 2017</a:t>
            </a:r>
            <a:endParaRPr lang="de-CH">
              <a:solidFill>
                <a:prstClr val="black">
                  <a:tint val="75000"/>
                </a:prstClr>
              </a:solidFill>
            </a:endParaRPr>
          </a:p>
        </p:txBody>
      </p:sp>
      <p:sp>
        <p:nvSpPr>
          <p:cNvPr id="5" name="Fußzeilenplatzhalter 4"/>
          <p:cNvSpPr>
            <a:spLocks noGrp="1"/>
          </p:cNvSpPr>
          <p:nvPr>
            <p:ph type="ftr" sz="quarter" idx="11"/>
          </p:nvPr>
        </p:nvSpPr>
        <p:spPr/>
        <p:txBody>
          <a:bodyPr/>
          <a:lstStyle/>
          <a:p>
            <a:r>
              <a:rPr lang="de-CH" smtClean="0">
                <a:solidFill>
                  <a:prstClr val="black">
                    <a:tint val="75000"/>
                  </a:prstClr>
                </a:solidFill>
              </a:rPr>
              <a:t>Workshop Physik</a:t>
            </a:r>
            <a:endParaRPr lang="de-CH">
              <a:solidFill>
                <a:prstClr val="black">
                  <a:tint val="75000"/>
                </a:prstClr>
              </a:solidFill>
            </a:endParaRPr>
          </a:p>
        </p:txBody>
      </p:sp>
      <p:sp>
        <p:nvSpPr>
          <p:cNvPr id="6" name="Foliennummernplatzhalter 5"/>
          <p:cNvSpPr>
            <a:spLocks noGrp="1"/>
          </p:cNvSpPr>
          <p:nvPr>
            <p:ph type="sldNum" sz="quarter" idx="12"/>
          </p:nvPr>
        </p:nvSpPr>
        <p:spPr/>
        <p:txBody>
          <a:bodyPr/>
          <a:lstStyle/>
          <a:p>
            <a:fld id="{E1136018-627E-4E02-8C9E-DBFCF30C6E65}" type="slidenum">
              <a:rPr lang="de-CH" smtClean="0">
                <a:solidFill>
                  <a:prstClr val="black">
                    <a:tint val="75000"/>
                  </a:prstClr>
                </a:solidFill>
              </a:rPr>
              <a:pPr/>
              <a:t>‹Nr.›</a:t>
            </a:fld>
            <a:endParaRPr lang="de-CH">
              <a:solidFill>
                <a:prstClr val="black">
                  <a:tint val="75000"/>
                </a:prstClr>
              </a:solidFill>
            </a:endParaRPr>
          </a:p>
        </p:txBody>
      </p:sp>
    </p:spTree>
    <p:extLst>
      <p:ext uri="{BB962C8B-B14F-4D97-AF65-F5344CB8AC3E}">
        <p14:creationId xmlns:p14="http://schemas.microsoft.com/office/powerpoint/2010/main" val="7542116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CH"/>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p>
            <a:r>
              <a:rPr lang="de-DE" smtClean="0">
                <a:solidFill>
                  <a:prstClr val="black">
                    <a:tint val="75000"/>
                  </a:prstClr>
                </a:solidFill>
              </a:rPr>
              <a:t>ZPG BNT 2017</a:t>
            </a:r>
            <a:endParaRPr lang="de-CH">
              <a:solidFill>
                <a:prstClr val="black">
                  <a:tint val="75000"/>
                </a:prstClr>
              </a:solidFill>
            </a:endParaRPr>
          </a:p>
        </p:txBody>
      </p:sp>
      <p:sp>
        <p:nvSpPr>
          <p:cNvPr id="5" name="Fußzeilenplatzhalter 4"/>
          <p:cNvSpPr>
            <a:spLocks noGrp="1"/>
          </p:cNvSpPr>
          <p:nvPr>
            <p:ph type="ftr" sz="quarter" idx="11"/>
          </p:nvPr>
        </p:nvSpPr>
        <p:spPr/>
        <p:txBody>
          <a:bodyPr/>
          <a:lstStyle/>
          <a:p>
            <a:r>
              <a:rPr lang="de-CH" smtClean="0">
                <a:solidFill>
                  <a:prstClr val="black">
                    <a:tint val="75000"/>
                  </a:prstClr>
                </a:solidFill>
              </a:rPr>
              <a:t>Workshop Physik</a:t>
            </a:r>
            <a:endParaRPr lang="de-CH">
              <a:solidFill>
                <a:prstClr val="black">
                  <a:tint val="75000"/>
                </a:prstClr>
              </a:solidFill>
            </a:endParaRPr>
          </a:p>
        </p:txBody>
      </p:sp>
      <p:sp>
        <p:nvSpPr>
          <p:cNvPr id="6" name="Foliennummernplatzhalter 5"/>
          <p:cNvSpPr>
            <a:spLocks noGrp="1"/>
          </p:cNvSpPr>
          <p:nvPr>
            <p:ph type="sldNum" sz="quarter" idx="12"/>
          </p:nvPr>
        </p:nvSpPr>
        <p:spPr/>
        <p:txBody>
          <a:bodyPr/>
          <a:lstStyle/>
          <a:p>
            <a:fld id="{E1136018-627E-4E02-8C9E-DBFCF30C6E65}" type="slidenum">
              <a:rPr lang="de-CH" smtClean="0">
                <a:solidFill>
                  <a:prstClr val="black">
                    <a:tint val="75000"/>
                  </a:prstClr>
                </a:solidFill>
              </a:rPr>
              <a:pPr/>
              <a:t>‹Nr.›</a:t>
            </a:fld>
            <a:endParaRPr lang="de-CH">
              <a:solidFill>
                <a:prstClr val="black">
                  <a:tint val="75000"/>
                </a:prstClr>
              </a:solidFill>
            </a:endParaRPr>
          </a:p>
        </p:txBody>
      </p:sp>
    </p:spTree>
    <p:extLst>
      <p:ext uri="{BB962C8B-B14F-4D97-AF65-F5344CB8AC3E}">
        <p14:creationId xmlns:p14="http://schemas.microsoft.com/office/powerpoint/2010/main" val="2105276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CJP_01">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9144000" cy="692696"/>
          </a:xfrm>
        </p:spPr>
        <p:txBody>
          <a:bodyPr/>
          <a:lstStyle>
            <a:lvl1pPr>
              <a:defRPr sz="3200">
                <a:latin typeface="Arial" pitchFamily="34" charset="0"/>
                <a:cs typeface="Arial" pitchFamily="34" charset="0"/>
              </a:defRPr>
            </a:lvl1pPr>
          </a:lstStyle>
          <a:p>
            <a:r>
              <a:rPr lang="de-DE" dirty="0" smtClean="0"/>
              <a:t>Titelmasterformat durch Klicken bearbeiten</a:t>
            </a:r>
            <a:endParaRPr lang="de-DE" dirty="0"/>
          </a:p>
        </p:txBody>
      </p:sp>
      <p:sp>
        <p:nvSpPr>
          <p:cNvPr id="3" name="Inhaltsplatzhalter 2"/>
          <p:cNvSpPr>
            <a:spLocks noGrp="1"/>
          </p:cNvSpPr>
          <p:nvPr>
            <p:ph idx="1"/>
          </p:nvPr>
        </p:nvSpPr>
        <p:spPr>
          <a:xfrm>
            <a:off x="0" y="692696"/>
            <a:ext cx="9144000" cy="5976664"/>
          </a:xfrm>
        </p:spPr>
        <p:txBody>
          <a:bodyPr>
            <a:normAutofit/>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10"/>
          </p:nvPr>
        </p:nvSpPr>
        <p:spPr>
          <a:xfrm>
            <a:off x="0" y="6669360"/>
            <a:ext cx="2483768" cy="188640"/>
          </a:xfrm>
        </p:spPr>
        <p:txBody>
          <a:bodyPr/>
          <a:lstStyle>
            <a:lvl1pPr>
              <a:defRPr sz="1000">
                <a:solidFill>
                  <a:schemeClr val="tx1"/>
                </a:solidFill>
                <a:latin typeface="Arial" pitchFamily="34" charset="0"/>
                <a:cs typeface="Arial" pitchFamily="34" charset="0"/>
              </a:defRPr>
            </a:lvl1pPr>
          </a:lstStyle>
          <a:p>
            <a:r>
              <a:rPr lang="de-DE" smtClean="0"/>
              <a:t>ZPG BNT 2017</a:t>
            </a:r>
            <a:endParaRPr lang="de-DE" dirty="0"/>
          </a:p>
        </p:txBody>
      </p:sp>
      <p:sp>
        <p:nvSpPr>
          <p:cNvPr id="5" name="Fußzeilenplatzhalter 4"/>
          <p:cNvSpPr>
            <a:spLocks noGrp="1"/>
          </p:cNvSpPr>
          <p:nvPr>
            <p:ph type="ftr" sz="quarter" idx="11"/>
          </p:nvPr>
        </p:nvSpPr>
        <p:spPr>
          <a:xfrm>
            <a:off x="3124200" y="6669360"/>
            <a:ext cx="2895600" cy="188640"/>
          </a:xfrm>
        </p:spPr>
        <p:txBody>
          <a:bodyPr/>
          <a:lstStyle>
            <a:lvl1pPr>
              <a:defRPr sz="1000">
                <a:solidFill>
                  <a:schemeClr val="tx1"/>
                </a:solidFill>
                <a:latin typeface="Arial" pitchFamily="34" charset="0"/>
                <a:cs typeface="Arial" pitchFamily="34" charset="0"/>
              </a:defRPr>
            </a:lvl1pPr>
          </a:lstStyle>
          <a:p>
            <a:r>
              <a:rPr lang="de-DE" smtClean="0"/>
              <a:t>Workshop Physik</a:t>
            </a:r>
            <a:endParaRPr lang="de-DE" dirty="0"/>
          </a:p>
        </p:txBody>
      </p:sp>
      <p:sp>
        <p:nvSpPr>
          <p:cNvPr id="6" name="Foliennummernplatzhalter 5"/>
          <p:cNvSpPr>
            <a:spLocks noGrp="1"/>
          </p:cNvSpPr>
          <p:nvPr>
            <p:ph type="sldNum" sz="quarter" idx="12"/>
          </p:nvPr>
        </p:nvSpPr>
        <p:spPr>
          <a:xfrm>
            <a:off x="6732240" y="6669360"/>
            <a:ext cx="2411760" cy="188640"/>
          </a:xfrm>
        </p:spPr>
        <p:txBody>
          <a:bodyPr/>
          <a:lstStyle>
            <a:lvl1pPr>
              <a:defRPr sz="1000">
                <a:solidFill>
                  <a:schemeClr val="tx1"/>
                </a:solidFill>
                <a:latin typeface="Arial" pitchFamily="34" charset="0"/>
                <a:cs typeface="Arial" pitchFamily="34" charset="0"/>
              </a:defRPr>
            </a:lvl1pPr>
          </a:lstStyle>
          <a:p>
            <a:fld id="{E7711FB2-0ADC-4ABA-985B-9259769884CC}" type="slidenum">
              <a:rPr lang="de-DE" smtClean="0"/>
              <a:t>‹Nr.›</a:t>
            </a:fld>
            <a:endParaRPr lang="de-DE" dirty="0"/>
          </a:p>
        </p:txBody>
      </p:sp>
      <p:cxnSp>
        <p:nvCxnSpPr>
          <p:cNvPr id="8" name="Gerade Verbindung 7"/>
          <p:cNvCxnSpPr/>
          <p:nvPr/>
        </p:nvCxnSpPr>
        <p:spPr>
          <a:xfrm>
            <a:off x="0" y="692696"/>
            <a:ext cx="9144000"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 name="Gerade Verbindung 8"/>
          <p:cNvCxnSpPr/>
          <p:nvPr/>
        </p:nvCxnSpPr>
        <p:spPr>
          <a:xfrm>
            <a:off x="0" y="6669360"/>
            <a:ext cx="9144000"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820365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r>
              <a:rPr lang="de-DE" smtClean="0"/>
              <a:t>ZPG BNT 2017</a:t>
            </a:r>
            <a:endParaRPr lang="de-DE"/>
          </a:p>
        </p:txBody>
      </p:sp>
      <p:sp>
        <p:nvSpPr>
          <p:cNvPr id="5" name="Fußzeilenplatzhalter 4"/>
          <p:cNvSpPr>
            <a:spLocks noGrp="1"/>
          </p:cNvSpPr>
          <p:nvPr>
            <p:ph type="ftr" sz="quarter" idx="11"/>
          </p:nvPr>
        </p:nvSpPr>
        <p:spPr/>
        <p:txBody>
          <a:bodyPr/>
          <a:lstStyle/>
          <a:p>
            <a:r>
              <a:rPr lang="de-DE" smtClean="0"/>
              <a:t>Workshop Physik</a:t>
            </a:r>
            <a:endParaRPr lang="de-DE"/>
          </a:p>
        </p:txBody>
      </p:sp>
      <p:sp>
        <p:nvSpPr>
          <p:cNvPr id="6" name="Foliennummernplatzhalter 5"/>
          <p:cNvSpPr>
            <a:spLocks noGrp="1"/>
          </p:cNvSpPr>
          <p:nvPr>
            <p:ph type="sldNum" sz="quarter" idx="12"/>
          </p:nvPr>
        </p:nvSpPr>
        <p:spPr/>
        <p:txBody>
          <a:bodyPr/>
          <a:lstStyle/>
          <a:p>
            <a:fld id="{55EC7425-2ABE-4C18-80E7-BDCBBB0C4F2E}" type="slidenum">
              <a:rPr lang="de-DE" smtClean="0"/>
              <a:t>‹Nr.›</a:t>
            </a:fld>
            <a:endParaRPr lang="de-DE"/>
          </a:p>
        </p:txBody>
      </p:sp>
    </p:spTree>
    <p:extLst>
      <p:ext uri="{BB962C8B-B14F-4D97-AF65-F5344CB8AC3E}">
        <p14:creationId xmlns:p14="http://schemas.microsoft.com/office/powerpoint/2010/main" val="42111472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r>
              <a:rPr lang="de-DE" smtClean="0"/>
              <a:t>ZPG BNT 2017</a:t>
            </a:r>
            <a:endParaRPr lang="de-DE"/>
          </a:p>
        </p:txBody>
      </p:sp>
      <p:sp>
        <p:nvSpPr>
          <p:cNvPr id="6" name="Fußzeilenplatzhalter 5"/>
          <p:cNvSpPr>
            <a:spLocks noGrp="1"/>
          </p:cNvSpPr>
          <p:nvPr>
            <p:ph type="ftr" sz="quarter" idx="11"/>
          </p:nvPr>
        </p:nvSpPr>
        <p:spPr/>
        <p:txBody>
          <a:bodyPr/>
          <a:lstStyle/>
          <a:p>
            <a:r>
              <a:rPr lang="de-DE" smtClean="0"/>
              <a:t>Workshop Physik</a:t>
            </a:r>
            <a:endParaRPr lang="de-DE"/>
          </a:p>
        </p:txBody>
      </p:sp>
      <p:sp>
        <p:nvSpPr>
          <p:cNvPr id="7" name="Foliennummernplatzhalter 6"/>
          <p:cNvSpPr>
            <a:spLocks noGrp="1"/>
          </p:cNvSpPr>
          <p:nvPr>
            <p:ph type="sldNum" sz="quarter" idx="12"/>
          </p:nvPr>
        </p:nvSpPr>
        <p:spPr/>
        <p:txBody>
          <a:bodyPr/>
          <a:lstStyle/>
          <a:p>
            <a:fld id="{55EC7425-2ABE-4C18-80E7-BDCBBB0C4F2E}" type="slidenum">
              <a:rPr lang="de-DE" smtClean="0"/>
              <a:t>‹Nr.›</a:t>
            </a:fld>
            <a:endParaRPr lang="de-DE"/>
          </a:p>
        </p:txBody>
      </p:sp>
    </p:spTree>
    <p:extLst>
      <p:ext uri="{BB962C8B-B14F-4D97-AF65-F5344CB8AC3E}">
        <p14:creationId xmlns:p14="http://schemas.microsoft.com/office/powerpoint/2010/main" val="16059350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r>
              <a:rPr lang="de-DE" smtClean="0"/>
              <a:t>ZPG BNT 2017</a:t>
            </a:r>
            <a:endParaRPr lang="de-DE"/>
          </a:p>
        </p:txBody>
      </p:sp>
      <p:sp>
        <p:nvSpPr>
          <p:cNvPr id="8" name="Fußzeilenplatzhalter 7"/>
          <p:cNvSpPr>
            <a:spLocks noGrp="1"/>
          </p:cNvSpPr>
          <p:nvPr>
            <p:ph type="ftr" sz="quarter" idx="11"/>
          </p:nvPr>
        </p:nvSpPr>
        <p:spPr/>
        <p:txBody>
          <a:bodyPr/>
          <a:lstStyle/>
          <a:p>
            <a:r>
              <a:rPr lang="de-DE" smtClean="0"/>
              <a:t>Workshop Physik</a:t>
            </a:r>
            <a:endParaRPr lang="de-DE"/>
          </a:p>
        </p:txBody>
      </p:sp>
      <p:sp>
        <p:nvSpPr>
          <p:cNvPr id="9" name="Foliennummernplatzhalter 8"/>
          <p:cNvSpPr>
            <a:spLocks noGrp="1"/>
          </p:cNvSpPr>
          <p:nvPr>
            <p:ph type="sldNum" sz="quarter" idx="12"/>
          </p:nvPr>
        </p:nvSpPr>
        <p:spPr/>
        <p:txBody>
          <a:bodyPr/>
          <a:lstStyle/>
          <a:p>
            <a:fld id="{55EC7425-2ABE-4C18-80E7-BDCBBB0C4F2E}" type="slidenum">
              <a:rPr lang="de-DE" smtClean="0"/>
              <a:t>‹Nr.›</a:t>
            </a:fld>
            <a:endParaRPr lang="de-DE"/>
          </a:p>
        </p:txBody>
      </p:sp>
    </p:spTree>
    <p:extLst>
      <p:ext uri="{BB962C8B-B14F-4D97-AF65-F5344CB8AC3E}">
        <p14:creationId xmlns:p14="http://schemas.microsoft.com/office/powerpoint/2010/main" val="28016004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r>
              <a:rPr lang="de-DE" smtClean="0"/>
              <a:t>ZPG BNT 2017</a:t>
            </a:r>
            <a:endParaRPr lang="de-DE"/>
          </a:p>
        </p:txBody>
      </p:sp>
      <p:sp>
        <p:nvSpPr>
          <p:cNvPr id="4" name="Fußzeilenplatzhalter 3"/>
          <p:cNvSpPr>
            <a:spLocks noGrp="1"/>
          </p:cNvSpPr>
          <p:nvPr>
            <p:ph type="ftr" sz="quarter" idx="11"/>
          </p:nvPr>
        </p:nvSpPr>
        <p:spPr/>
        <p:txBody>
          <a:bodyPr/>
          <a:lstStyle/>
          <a:p>
            <a:r>
              <a:rPr lang="de-DE" smtClean="0"/>
              <a:t>Workshop Physik</a:t>
            </a:r>
            <a:endParaRPr lang="de-DE"/>
          </a:p>
        </p:txBody>
      </p:sp>
      <p:sp>
        <p:nvSpPr>
          <p:cNvPr id="5" name="Foliennummernplatzhalter 4"/>
          <p:cNvSpPr>
            <a:spLocks noGrp="1"/>
          </p:cNvSpPr>
          <p:nvPr>
            <p:ph type="sldNum" sz="quarter" idx="12"/>
          </p:nvPr>
        </p:nvSpPr>
        <p:spPr/>
        <p:txBody>
          <a:bodyPr/>
          <a:lstStyle/>
          <a:p>
            <a:fld id="{55EC7425-2ABE-4C18-80E7-BDCBBB0C4F2E}" type="slidenum">
              <a:rPr lang="de-DE" smtClean="0"/>
              <a:t>‹Nr.›</a:t>
            </a:fld>
            <a:endParaRPr lang="de-DE"/>
          </a:p>
        </p:txBody>
      </p:sp>
    </p:spTree>
    <p:extLst>
      <p:ext uri="{BB962C8B-B14F-4D97-AF65-F5344CB8AC3E}">
        <p14:creationId xmlns:p14="http://schemas.microsoft.com/office/powerpoint/2010/main" val="28340745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de-DE" smtClean="0"/>
              <a:t>ZPG BNT 2017</a:t>
            </a:r>
            <a:endParaRPr lang="de-DE"/>
          </a:p>
        </p:txBody>
      </p:sp>
      <p:sp>
        <p:nvSpPr>
          <p:cNvPr id="3" name="Fußzeilenplatzhalter 2"/>
          <p:cNvSpPr>
            <a:spLocks noGrp="1"/>
          </p:cNvSpPr>
          <p:nvPr>
            <p:ph type="ftr" sz="quarter" idx="11"/>
          </p:nvPr>
        </p:nvSpPr>
        <p:spPr/>
        <p:txBody>
          <a:bodyPr/>
          <a:lstStyle/>
          <a:p>
            <a:r>
              <a:rPr lang="de-DE" smtClean="0"/>
              <a:t>Workshop Physik</a:t>
            </a:r>
            <a:endParaRPr lang="de-DE"/>
          </a:p>
        </p:txBody>
      </p:sp>
      <p:sp>
        <p:nvSpPr>
          <p:cNvPr id="4" name="Foliennummernplatzhalter 3"/>
          <p:cNvSpPr>
            <a:spLocks noGrp="1"/>
          </p:cNvSpPr>
          <p:nvPr>
            <p:ph type="sldNum" sz="quarter" idx="12"/>
          </p:nvPr>
        </p:nvSpPr>
        <p:spPr/>
        <p:txBody>
          <a:bodyPr/>
          <a:lstStyle/>
          <a:p>
            <a:fld id="{55EC7425-2ABE-4C18-80E7-BDCBBB0C4F2E}" type="slidenum">
              <a:rPr lang="de-DE" smtClean="0"/>
              <a:t>‹Nr.›</a:t>
            </a:fld>
            <a:endParaRPr lang="de-DE"/>
          </a:p>
        </p:txBody>
      </p:sp>
    </p:spTree>
    <p:extLst>
      <p:ext uri="{BB962C8B-B14F-4D97-AF65-F5344CB8AC3E}">
        <p14:creationId xmlns:p14="http://schemas.microsoft.com/office/powerpoint/2010/main" val="27139476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r>
              <a:rPr lang="de-DE" smtClean="0"/>
              <a:t>ZPG BNT 2017</a:t>
            </a:r>
            <a:endParaRPr lang="de-DE"/>
          </a:p>
        </p:txBody>
      </p:sp>
      <p:sp>
        <p:nvSpPr>
          <p:cNvPr id="6" name="Fußzeilenplatzhalter 5"/>
          <p:cNvSpPr>
            <a:spLocks noGrp="1"/>
          </p:cNvSpPr>
          <p:nvPr>
            <p:ph type="ftr" sz="quarter" idx="11"/>
          </p:nvPr>
        </p:nvSpPr>
        <p:spPr/>
        <p:txBody>
          <a:bodyPr/>
          <a:lstStyle/>
          <a:p>
            <a:r>
              <a:rPr lang="de-DE" smtClean="0"/>
              <a:t>Workshop Physik</a:t>
            </a:r>
            <a:endParaRPr lang="de-DE"/>
          </a:p>
        </p:txBody>
      </p:sp>
      <p:sp>
        <p:nvSpPr>
          <p:cNvPr id="7" name="Foliennummernplatzhalter 6"/>
          <p:cNvSpPr>
            <a:spLocks noGrp="1"/>
          </p:cNvSpPr>
          <p:nvPr>
            <p:ph type="sldNum" sz="quarter" idx="12"/>
          </p:nvPr>
        </p:nvSpPr>
        <p:spPr/>
        <p:txBody>
          <a:bodyPr/>
          <a:lstStyle/>
          <a:p>
            <a:fld id="{55EC7425-2ABE-4C18-80E7-BDCBBB0C4F2E}" type="slidenum">
              <a:rPr lang="de-DE" smtClean="0"/>
              <a:t>‹Nr.›</a:t>
            </a:fld>
            <a:endParaRPr lang="de-DE"/>
          </a:p>
        </p:txBody>
      </p:sp>
    </p:spTree>
    <p:extLst>
      <p:ext uri="{BB962C8B-B14F-4D97-AF65-F5344CB8AC3E}">
        <p14:creationId xmlns:p14="http://schemas.microsoft.com/office/powerpoint/2010/main" val="9966572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de-DE" smtClean="0"/>
              <a:t>ZPG BNT 2017</a:t>
            </a:r>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DE" smtClean="0"/>
              <a:t>Workshop Physik</a:t>
            </a:r>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EC7425-2ABE-4C18-80E7-BDCBBB0C4F2E}" type="slidenum">
              <a:rPr lang="de-DE" smtClean="0"/>
              <a:t>‹Nr.›</a:t>
            </a:fld>
            <a:endParaRPr lang="de-DE"/>
          </a:p>
        </p:txBody>
      </p:sp>
    </p:spTree>
    <p:extLst>
      <p:ext uri="{BB962C8B-B14F-4D97-AF65-F5344CB8AC3E}">
        <p14:creationId xmlns:p14="http://schemas.microsoft.com/office/powerpoint/2010/main" val="8390465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CH"/>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de-DE" smtClean="0">
                <a:solidFill>
                  <a:prstClr val="black">
                    <a:tint val="75000"/>
                  </a:prstClr>
                </a:solidFill>
              </a:rPr>
              <a:t>ZPG BNT 2017</a:t>
            </a:r>
            <a:endParaRPr lang="de-CH">
              <a:solidFill>
                <a:prstClr val="black">
                  <a:tint val="75000"/>
                </a:prstClr>
              </a:solidFill>
            </a:endParaRPr>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CH" smtClean="0">
                <a:solidFill>
                  <a:prstClr val="black">
                    <a:tint val="75000"/>
                  </a:prstClr>
                </a:solidFill>
              </a:rPr>
              <a:t>Workshop Physik</a:t>
            </a:r>
            <a:endParaRPr lang="de-CH">
              <a:solidFill>
                <a:prstClr val="black">
                  <a:tint val="75000"/>
                </a:prstClr>
              </a:solidFill>
            </a:endParaRPr>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136018-627E-4E02-8C9E-DBFCF30C6E65}" type="slidenum">
              <a:rPr lang="de-CH" smtClean="0">
                <a:solidFill>
                  <a:prstClr val="black">
                    <a:tint val="75000"/>
                  </a:prstClr>
                </a:solidFill>
              </a:rPr>
              <a:pPr/>
              <a:t>‹Nr.›</a:t>
            </a:fld>
            <a:endParaRPr lang="de-CH">
              <a:solidFill>
                <a:prstClr val="black">
                  <a:tint val="75000"/>
                </a:prstClr>
              </a:solidFill>
            </a:endParaRPr>
          </a:p>
        </p:txBody>
      </p:sp>
    </p:spTree>
    <p:extLst>
      <p:ext uri="{BB962C8B-B14F-4D97-AF65-F5344CB8AC3E}">
        <p14:creationId xmlns:p14="http://schemas.microsoft.com/office/powerpoint/2010/main" val="413992889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7" Type="http://schemas.microsoft.com/office/2007/relationships/hdphoto" Target="../media/hdphoto4.wdp"/><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7.jpeg"/><Relationship Id="rId5" Type="http://schemas.microsoft.com/office/2007/relationships/hdphoto" Target="../media/hdphoto3.wdp"/><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microsoft.com/office/2007/relationships/hdphoto" Target="../media/hdphoto5.wdp"/></Relationships>
</file>

<file path=ppt/slides/_rels/slide18.xml.rels><?xml version="1.0" encoding="UTF-8" standalone="yes"?>
<Relationships xmlns="http://schemas.openxmlformats.org/package/2006/relationships"><Relationship Id="rId2" Type="http://schemas.openxmlformats.org/officeDocument/2006/relationships/hyperlink" Target="4011_Uebersicht_Material_Physik.docx" TargetMode="Externa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4011_Uebersicht_Material_Physik.docx"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44_Energietransport/441_Waermeempfinden/4415_Check-In_Waermeempfinden.pptx"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9.jpeg"/></Relationships>
</file>

<file path=ppt/slides/_rels/slide21.xml.rels><?xml version="1.0" encoding="UTF-8" standalone="yes"?>
<Relationships xmlns="http://schemas.openxmlformats.org/package/2006/relationships"><Relationship Id="rId3" Type="http://schemas.openxmlformats.org/officeDocument/2006/relationships/hyperlink" Target="41_Was+ist+Energie/4102_Planungshilfen.docx"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44_Energietransport/441_Waermeempfinden/4415_Check-In_Waermeempfinden.pptx"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ZPG Biologie, Naturphänomene und Technik</a:t>
            </a:r>
            <a:endParaRPr lang="de-DE" dirty="0"/>
          </a:p>
        </p:txBody>
      </p:sp>
      <p:sp>
        <p:nvSpPr>
          <p:cNvPr id="3" name="Inhaltsplatzhalter 2"/>
          <p:cNvSpPr>
            <a:spLocks noGrp="1"/>
          </p:cNvSpPr>
          <p:nvPr>
            <p:ph idx="1"/>
          </p:nvPr>
        </p:nvSpPr>
        <p:spPr>
          <a:xfrm>
            <a:off x="0" y="2492896"/>
            <a:ext cx="9144000" cy="3024336"/>
          </a:xfrm>
        </p:spPr>
        <p:txBody>
          <a:bodyPr>
            <a:noAutofit/>
          </a:bodyPr>
          <a:lstStyle/>
          <a:p>
            <a:pPr marL="0" indent="0" algn="ctr">
              <a:buNone/>
            </a:pPr>
            <a:r>
              <a:rPr lang="de-DE" sz="6000" dirty="0" smtClean="0"/>
              <a:t>Workshop Physik</a:t>
            </a:r>
          </a:p>
          <a:p>
            <a:pPr marL="0" indent="0" algn="ctr">
              <a:buNone/>
            </a:pPr>
            <a:endParaRPr lang="de-DE" sz="2800" dirty="0" smtClean="0"/>
          </a:p>
          <a:p>
            <a:pPr marL="0" indent="0" algn="ctr">
              <a:buNone/>
            </a:pPr>
            <a:r>
              <a:rPr lang="de-DE" sz="2800" dirty="0" err="1" smtClean="0"/>
              <a:t>Multiplikatorentagung</a:t>
            </a:r>
            <a:r>
              <a:rPr lang="de-DE" sz="2800" dirty="0" smtClean="0"/>
              <a:t> </a:t>
            </a:r>
            <a:r>
              <a:rPr lang="de-DE" sz="2800" smtClean="0"/>
              <a:t/>
            </a:r>
            <a:br>
              <a:rPr lang="de-DE" sz="2800" smtClean="0"/>
            </a:br>
            <a:r>
              <a:rPr lang="de-DE" sz="2800" smtClean="0"/>
              <a:t>22.-24.03.2017</a:t>
            </a:r>
            <a:r>
              <a:rPr lang="de-DE" sz="2800" dirty="0" smtClean="0"/>
              <a:t/>
            </a:r>
            <a:br>
              <a:rPr lang="de-DE" sz="2800" dirty="0" smtClean="0"/>
            </a:br>
            <a:r>
              <a:rPr lang="de-DE" sz="2800" dirty="0" smtClean="0"/>
              <a:t>Bad Wildbad</a:t>
            </a:r>
            <a:endParaRPr lang="de-DE" sz="2800" dirty="0"/>
          </a:p>
        </p:txBody>
      </p:sp>
      <p:sp>
        <p:nvSpPr>
          <p:cNvPr id="4" name="Datumsplatzhalter 3"/>
          <p:cNvSpPr>
            <a:spLocks noGrp="1"/>
          </p:cNvSpPr>
          <p:nvPr>
            <p:ph type="dt" sz="half" idx="10"/>
          </p:nvPr>
        </p:nvSpPr>
        <p:spPr/>
        <p:txBody>
          <a:bodyPr/>
          <a:lstStyle/>
          <a:p>
            <a:r>
              <a:rPr lang="de-DE" smtClean="0"/>
              <a:t>ZPG BNT 2017</a:t>
            </a:r>
            <a:endParaRPr lang="de-DE" dirty="0"/>
          </a:p>
        </p:txBody>
      </p:sp>
      <p:sp>
        <p:nvSpPr>
          <p:cNvPr id="5" name="Fußzeilenplatzhalter 4"/>
          <p:cNvSpPr>
            <a:spLocks noGrp="1"/>
          </p:cNvSpPr>
          <p:nvPr>
            <p:ph type="ftr" sz="quarter" idx="11"/>
          </p:nvPr>
        </p:nvSpPr>
        <p:spPr/>
        <p:txBody>
          <a:bodyPr/>
          <a:lstStyle/>
          <a:p>
            <a:r>
              <a:rPr lang="de-DE" smtClean="0"/>
              <a:t>Workshop Physik</a:t>
            </a:r>
            <a:endParaRPr lang="de-DE" dirty="0"/>
          </a:p>
        </p:txBody>
      </p:sp>
      <p:sp>
        <p:nvSpPr>
          <p:cNvPr id="6" name="Foliennummernplatzhalter 5"/>
          <p:cNvSpPr>
            <a:spLocks noGrp="1"/>
          </p:cNvSpPr>
          <p:nvPr>
            <p:ph type="sldNum" sz="quarter" idx="12"/>
          </p:nvPr>
        </p:nvSpPr>
        <p:spPr/>
        <p:txBody>
          <a:bodyPr/>
          <a:lstStyle/>
          <a:p>
            <a:fld id="{E7711FB2-0ADC-4ABA-985B-9259769884CC}" type="slidenum">
              <a:rPr lang="de-DE" smtClean="0"/>
              <a:t>1</a:t>
            </a:fld>
            <a:endParaRPr lang="de-DE" dirty="0"/>
          </a:p>
        </p:txBody>
      </p:sp>
    </p:spTree>
    <p:extLst>
      <p:ext uri="{BB962C8B-B14F-4D97-AF65-F5344CB8AC3E}">
        <p14:creationId xmlns:p14="http://schemas.microsoft.com/office/powerpoint/2010/main" val="22817207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Thermischer </a:t>
            </a:r>
            <a:r>
              <a:rPr lang="de-DE" dirty="0"/>
              <a:t>E</a:t>
            </a:r>
            <a:r>
              <a:rPr lang="de-DE" dirty="0" smtClean="0"/>
              <a:t>nergietransport</a:t>
            </a:r>
            <a:endParaRPr lang="de-DE" dirty="0"/>
          </a:p>
        </p:txBody>
      </p:sp>
      <p:sp>
        <p:nvSpPr>
          <p:cNvPr id="3" name="Inhaltsplatzhalter 2"/>
          <p:cNvSpPr>
            <a:spLocks noGrp="1"/>
          </p:cNvSpPr>
          <p:nvPr>
            <p:ph idx="1"/>
          </p:nvPr>
        </p:nvSpPr>
        <p:spPr>
          <a:xfrm>
            <a:off x="0" y="692696"/>
            <a:ext cx="4572000" cy="5976664"/>
          </a:xfrm>
        </p:spPr>
        <p:txBody>
          <a:bodyPr/>
          <a:lstStyle/>
          <a:p>
            <a:r>
              <a:rPr lang="de-DE" dirty="0" smtClean="0"/>
              <a:t>Ziele</a:t>
            </a:r>
          </a:p>
          <a:p>
            <a:pPr lvl="1">
              <a:spcAft>
                <a:spcPts val="600"/>
              </a:spcAft>
            </a:pPr>
            <a:r>
              <a:rPr lang="de-DE" dirty="0" smtClean="0"/>
              <a:t>thermische Phänomene beobachten und beschreiben</a:t>
            </a:r>
            <a:br>
              <a:rPr lang="de-DE" dirty="0" smtClean="0"/>
            </a:br>
            <a:endParaRPr lang="de-DE" dirty="0"/>
          </a:p>
          <a:p>
            <a:pPr lvl="1"/>
            <a:r>
              <a:rPr lang="de-DE" dirty="0" smtClean="0"/>
              <a:t>Wärmeempfinden durch Energietransport erklären</a:t>
            </a:r>
          </a:p>
          <a:p>
            <a:pPr lvl="1"/>
            <a:r>
              <a:rPr lang="de-DE" dirty="0" smtClean="0"/>
              <a:t>Energieübertragung durch Luftströmungen nachweisen (Konvektion)</a:t>
            </a:r>
          </a:p>
          <a:p>
            <a:pPr lvl="1">
              <a:spcAft>
                <a:spcPts val="600"/>
              </a:spcAft>
            </a:pPr>
            <a:r>
              <a:rPr lang="de-DE" dirty="0" smtClean="0"/>
              <a:t>Energieübertragung durch Wärmestrahlung erleben</a:t>
            </a:r>
          </a:p>
          <a:p>
            <a:pPr lvl="1"/>
            <a:r>
              <a:rPr lang="de-DE" dirty="0"/>
              <a:t>Energieübertragung </a:t>
            </a:r>
            <a:r>
              <a:rPr lang="de-DE" dirty="0" smtClean="0"/>
              <a:t>bei der Absorption von Strahlung nachweisen</a:t>
            </a:r>
          </a:p>
          <a:p>
            <a:pPr lvl="1"/>
            <a:endParaRPr lang="de-DE" dirty="0" smtClean="0"/>
          </a:p>
        </p:txBody>
      </p:sp>
      <p:sp>
        <p:nvSpPr>
          <p:cNvPr id="4" name="Datumsplatzhalter 3"/>
          <p:cNvSpPr>
            <a:spLocks noGrp="1"/>
          </p:cNvSpPr>
          <p:nvPr>
            <p:ph type="dt" sz="half" idx="10"/>
          </p:nvPr>
        </p:nvSpPr>
        <p:spPr/>
        <p:txBody>
          <a:bodyPr/>
          <a:lstStyle/>
          <a:p>
            <a:r>
              <a:rPr lang="de-DE" smtClean="0"/>
              <a:t>ZPG BNT 2017</a:t>
            </a:r>
            <a:endParaRPr lang="de-DE" dirty="0"/>
          </a:p>
        </p:txBody>
      </p:sp>
      <p:sp>
        <p:nvSpPr>
          <p:cNvPr id="5" name="Fußzeilenplatzhalter 4"/>
          <p:cNvSpPr>
            <a:spLocks noGrp="1"/>
          </p:cNvSpPr>
          <p:nvPr>
            <p:ph type="ftr" sz="quarter" idx="11"/>
          </p:nvPr>
        </p:nvSpPr>
        <p:spPr/>
        <p:txBody>
          <a:bodyPr/>
          <a:lstStyle/>
          <a:p>
            <a:r>
              <a:rPr lang="de-DE" smtClean="0"/>
              <a:t>Workshop Physik</a:t>
            </a:r>
            <a:endParaRPr lang="de-DE" dirty="0"/>
          </a:p>
        </p:txBody>
      </p:sp>
      <p:sp>
        <p:nvSpPr>
          <p:cNvPr id="6" name="Foliennummernplatzhalter 5"/>
          <p:cNvSpPr>
            <a:spLocks noGrp="1"/>
          </p:cNvSpPr>
          <p:nvPr>
            <p:ph type="sldNum" sz="quarter" idx="12"/>
          </p:nvPr>
        </p:nvSpPr>
        <p:spPr/>
        <p:txBody>
          <a:bodyPr/>
          <a:lstStyle/>
          <a:p>
            <a:fld id="{E7711FB2-0ADC-4ABA-985B-9259769884CC}" type="slidenum">
              <a:rPr lang="de-DE" smtClean="0"/>
              <a:t>10</a:t>
            </a:fld>
            <a:endParaRPr lang="de-DE" dirty="0"/>
          </a:p>
        </p:txBody>
      </p:sp>
      <p:sp>
        <p:nvSpPr>
          <p:cNvPr id="7" name="Inhaltsplatzhalter 2"/>
          <p:cNvSpPr txBox="1">
            <a:spLocks/>
          </p:cNvSpPr>
          <p:nvPr/>
        </p:nvSpPr>
        <p:spPr>
          <a:xfrm>
            <a:off x="4588437" y="692696"/>
            <a:ext cx="4572000" cy="59766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dirty="0" smtClean="0"/>
              <a:t>Wege</a:t>
            </a:r>
          </a:p>
          <a:p>
            <a:pPr lvl="1"/>
            <a:r>
              <a:rPr lang="de-DE" dirty="0" smtClean="0"/>
              <a:t>Bezug zum eigenen Körper</a:t>
            </a:r>
          </a:p>
          <a:p>
            <a:pPr lvl="1"/>
            <a:r>
              <a:rPr lang="de-DE" dirty="0" smtClean="0"/>
              <a:t>Wangen zum Temperaturvergleich</a:t>
            </a:r>
          </a:p>
          <a:p>
            <a:pPr lvl="1"/>
            <a:r>
              <a:rPr lang="de-DE" dirty="0" smtClean="0"/>
              <a:t>Metall vs. Plastik/Holz</a:t>
            </a:r>
            <a:br>
              <a:rPr lang="de-DE" dirty="0" smtClean="0"/>
            </a:br>
            <a:r>
              <a:rPr lang="de-DE" dirty="0" smtClean="0"/>
              <a:t>Infrarot-Thermometer</a:t>
            </a:r>
            <a:endParaRPr lang="de-DE" dirty="0"/>
          </a:p>
          <a:p>
            <a:pPr lvl="1"/>
            <a:r>
              <a:rPr lang="de-DE" dirty="0" smtClean="0"/>
              <a:t>Konvektionswindrad</a:t>
            </a:r>
          </a:p>
          <a:p>
            <a:pPr lvl="1">
              <a:spcAft>
                <a:spcPts val="2400"/>
              </a:spcAft>
            </a:pPr>
            <a:r>
              <a:rPr lang="de-DE" dirty="0" smtClean="0"/>
              <a:t>Aufwinde im Modell</a:t>
            </a:r>
          </a:p>
          <a:p>
            <a:pPr lvl="1"/>
            <a:r>
              <a:rPr lang="de-DE" dirty="0" smtClean="0"/>
              <a:t>Rettungsdecke</a:t>
            </a:r>
          </a:p>
          <a:p>
            <a:pPr lvl="1"/>
            <a:r>
              <a:rPr lang="de-DE" dirty="0" smtClean="0"/>
              <a:t>Infrarot-Lampe</a:t>
            </a:r>
          </a:p>
          <a:p>
            <a:pPr lvl="1"/>
            <a:r>
              <a:rPr lang="de-DE" dirty="0" smtClean="0"/>
              <a:t>Anwendungen im Alltag</a:t>
            </a:r>
          </a:p>
        </p:txBody>
      </p:sp>
    </p:spTree>
    <p:extLst>
      <p:ext uri="{BB962C8B-B14F-4D97-AF65-F5344CB8AC3E}">
        <p14:creationId xmlns:p14="http://schemas.microsoft.com/office/powerpoint/2010/main" val="3170876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
                                            <p:txEl>
                                              <p:pRg st="6" end="6"/>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
                                            <p:txEl>
                                              <p:pRg st="7" end="7"/>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7"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Thermischer Energietransport</a:t>
            </a:r>
          </a:p>
        </p:txBody>
      </p:sp>
      <p:sp>
        <p:nvSpPr>
          <p:cNvPr id="3" name="Inhaltsplatzhalter 2"/>
          <p:cNvSpPr>
            <a:spLocks noGrp="1"/>
          </p:cNvSpPr>
          <p:nvPr>
            <p:ph idx="1"/>
          </p:nvPr>
        </p:nvSpPr>
        <p:spPr>
          <a:xfrm>
            <a:off x="0" y="692696"/>
            <a:ext cx="4572000" cy="5976664"/>
          </a:xfrm>
        </p:spPr>
        <p:txBody>
          <a:bodyPr/>
          <a:lstStyle/>
          <a:p>
            <a:r>
              <a:rPr lang="de-DE" dirty="0" smtClean="0"/>
              <a:t>Energiebox 2 – Wärme</a:t>
            </a:r>
          </a:p>
          <a:p>
            <a:pPr lvl="1"/>
            <a:r>
              <a:rPr lang="de-DE" dirty="0" smtClean="0"/>
              <a:t>Experimente zu </a:t>
            </a:r>
          </a:p>
          <a:p>
            <a:pPr lvl="2"/>
            <a:r>
              <a:rPr lang="de-DE" dirty="0" smtClean="0"/>
              <a:t>Wärmeempfinden</a:t>
            </a:r>
          </a:p>
          <a:p>
            <a:pPr lvl="2"/>
            <a:r>
              <a:rPr lang="de-DE" dirty="0" smtClean="0"/>
              <a:t>Wärmestrahlung</a:t>
            </a:r>
          </a:p>
          <a:p>
            <a:pPr lvl="2"/>
            <a:r>
              <a:rPr lang="de-DE" dirty="0" smtClean="0"/>
              <a:t>Absorption</a:t>
            </a:r>
          </a:p>
          <a:p>
            <a:pPr lvl="2"/>
            <a:r>
              <a:rPr lang="de-DE" dirty="0" smtClean="0"/>
              <a:t>Grundprinzip Wärmedämmung</a:t>
            </a:r>
          </a:p>
          <a:p>
            <a:pPr lvl="2"/>
            <a:r>
              <a:rPr lang="de-DE" dirty="0" smtClean="0"/>
              <a:t>Anwendung Wärmedämmung</a:t>
            </a:r>
          </a:p>
          <a:p>
            <a:pPr lvl="1"/>
            <a:r>
              <a:rPr lang="de-DE" dirty="0" smtClean="0"/>
              <a:t>Preis pro Satz: max. 25 €</a:t>
            </a:r>
            <a:endParaRPr lang="de-DE" dirty="0"/>
          </a:p>
        </p:txBody>
      </p:sp>
      <p:sp>
        <p:nvSpPr>
          <p:cNvPr id="4" name="Datumsplatzhalter 3"/>
          <p:cNvSpPr>
            <a:spLocks noGrp="1"/>
          </p:cNvSpPr>
          <p:nvPr>
            <p:ph type="dt" sz="half" idx="10"/>
          </p:nvPr>
        </p:nvSpPr>
        <p:spPr/>
        <p:txBody>
          <a:bodyPr/>
          <a:lstStyle/>
          <a:p>
            <a:r>
              <a:rPr lang="de-DE" smtClean="0"/>
              <a:t>ZPG BNT 2017</a:t>
            </a:r>
            <a:endParaRPr lang="de-DE" dirty="0"/>
          </a:p>
        </p:txBody>
      </p:sp>
      <p:sp>
        <p:nvSpPr>
          <p:cNvPr id="5" name="Fußzeilenplatzhalter 4"/>
          <p:cNvSpPr>
            <a:spLocks noGrp="1"/>
          </p:cNvSpPr>
          <p:nvPr>
            <p:ph type="ftr" sz="quarter" idx="11"/>
          </p:nvPr>
        </p:nvSpPr>
        <p:spPr/>
        <p:txBody>
          <a:bodyPr/>
          <a:lstStyle/>
          <a:p>
            <a:r>
              <a:rPr lang="de-DE" smtClean="0"/>
              <a:t>Workshop Physik</a:t>
            </a:r>
            <a:endParaRPr lang="de-DE" dirty="0"/>
          </a:p>
        </p:txBody>
      </p:sp>
      <p:sp>
        <p:nvSpPr>
          <p:cNvPr id="6" name="Foliennummernplatzhalter 5"/>
          <p:cNvSpPr>
            <a:spLocks noGrp="1"/>
          </p:cNvSpPr>
          <p:nvPr>
            <p:ph type="sldNum" sz="quarter" idx="12"/>
          </p:nvPr>
        </p:nvSpPr>
        <p:spPr/>
        <p:txBody>
          <a:bodyPr/>
          <a:lstStyle/>
          <a:p>
            <a:fld id="{E7711FB2-0ADC-4ABA-985B-9259769884CC}" type="slidenum">
              <a:rPr lang="de-DE" smtClean="0"/>
              <a:t>11</a:t>
            </a:fld>
            <a:endParaRPr lang="de-DE" dirty="0"/>
          </a:p>
        </p:txBody>
      </p:sp>
      <p:grpSp>
        <p:nvGrpSpPr>
          <p:cNvPr id="7" name="Gruppieren 6"/>
          <p:cNvGrpSpPr/>
          <p:nvPr/>
        </p:nvGrpSpPr>
        <p:grpSpPr>
          <a:xfrm>
            <a:off x="4572000" y="720000"/>
            <a:ext cx="4572000" cy="5949361"/>
            <a:chOff x="4572000" y="720000"/>
            <a:chExt cx="4572000" cy="5949361"/>
          </a:xfrm>
        </p:grpSpPr>
        <p:sp>
          <p:nvSpPr>
            <p:cNvPr id="11" name="Rechteck 10"/>
            <p:cNvSpPr/>
            <p:nvPr/>
          </p:nvSpPr>
          <p:spPr>
            <a:xfrm>
              <a:off x="4572000" y="720000"/>
              <a:ext cx="4572000" cy="59400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Inhaltsplatzhalter 2"/>
            <p:cNvSpPr txBox="1">
              <a:spLocks/>
            </p:cNvSpPr>
            <p:nvPr/>
          </p:nvSpPr>
          <p:spPr>
            <a:xfrm>
              <a:off x="4572000" y="4077073"/>
              <a:ext cx="4572000" cy="259228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sz="2000" dirty="0" smtClean="0"/>
                <a:t>Infrarot-Thermometer</a:t>
              </a:r>
            </a:p>
            <a:p>
              <a:r>
                <a:rPr lang="de-DE" sz="2000" dirty="0"/>
                <a:t>s</a:t>
              </a:r>
              <a:r>
                <a:rPr lang="de-DE" sz="2000" dirty="0" smtClean="0"/>
                <a:t>chwarze Hartschaumplatte</a:t>
              </a:r>
            </a:p>
            <a:p>
              <a:r>
                <a:rPr lang="de-DE" sz="2000" dirty="0"/>
                <a:t>s</a:t>
              </a:r>
              <a:r>
                <a:rPr lang="de-DE" sz="2000" dirty="0" smtClean="0"/>
                <a:t>chwarze Metallplatte</a:t>
              </a:r>
            </a:p>
            <a:p>
              <a:r>
                <a:rPr lang="de-DE" sz="2000" dirty="0" smtClean="0"/>
                <a:t>4 Hobbyglas-Platten</a:t>
              </a:r>
            </a:p>
            <a:p>
              <a:r>
                <a:rPr lang="de-DE" sz="2000" dirty="0" smtClean="0"/>
                <a:t>2 Einmachgummis</a:t>
              </a:r>
            </a:p>
            <a:p>
              <a:r>
                <a:rPr lang="de-DE" sz="2000" dirty="0" smtClean="0"/>
                <a:t>Rettungsdecke</a:t>
              </a:r>
            </a:p>
            <a:p>
              <a:r>
                <a:rPr lang="de-DE" sz="2000" dirty="0" smtClean="0"/>
                <a:t>Vielzweckklemmen</a:t>
              </a:r>
            </a:p>
          </p:txBody>
        </p:sp>
        <p:grpSp>
          <p:nvGrpSpPr>
            <p:cNvPr id="13" name="Gruppieren 12"/>
            <p:cNvGrpSpPr/>
            <p:nvPr/>
          </p:nvGrpSpPr>
          <p:grpSpPr>
            <a:xfrm>
              <a:off x="4572000" y="720000"/>
              <a:ext cx="4572000" cy="3357072"/>
              <a:chOff x="4572000" y="720000"/>
              <a:chExt cx="4572000" cy="3357072"/>
            </a:xfrm>
          </p:grpSpPr>
          <p:sp>
            <p:nvSpPr>
              <p:cNvPr id="9" name="Textfeld 8"/>
              <p:cNvSpPr txBox="1"/>
              <p:nvPr/>
            </p:nvSpPr>
            <p:spPr>
              <a:xfrm>
                <a:off x="5903640" y="3830851"/>
                <a:ext cx="3240360" cy="246221"/>
              </a:xfrm>
              <a:prstGeom prst="rect">
                <a:avLst/>
              </a:prstGeom>
              <a:noFill/>
            </p:spPr>
            <p:txBody>
              <a:bodyPr wrap="square" rIns="36000" rtlCol="0">
                <a:spAutoFit/>
              </a:bodyPr>
              <a:lstStyle/>
              <a:p>
                <a:pPr algn="r"/>
                <a:r>
                  <a:rPr lang="de-DE" sz="1000" dirty="0" smtClean="0">
                    <a:latin typeface="Arial" pitchFamily="34" charset="0"/>
                    <a:cs typeface="Arial" pitchFamily="34" charset="0"/>
                  </a:rPr>
                  <a:t>(C.-J. </a:t>
                </a:r>
                <a:r>
                  <a:rPr lang="de-DE" sz="1000" dirty="0" err="1" smtClean="0">
                    <a:latin typeface="Arial" pitchFamily="34" charset="0"/>
                    <a:cs typeface="Arial" pitchFamily="34" charset="0"/>
                  </a:rPr>
                  <a:t>Pardall</a:t>
                </a:r>
                <a:r>
                  <a:rPr lang="de-DE" sz="1000" dirty="0" smtClean="0">
                    <a:latin typeface="Arial" pitchFamily="34" charset="0"/>
                    <a:cs typeface="Arial" pitchFamily="34" charset="0"/>
                  </a:rPr>
                  <a:t>)</a:t>
                </a:r>
                <a:endParaRPr lang="de-DE" sz="1000" dirty="0">
                  <a:latin typeface="Arial" pitchFamily="34" charset="0"/>
                  <a:cs typeface="Arial" pitchFamily="34" charset="0"/>
                </a:endParaRPr>
              </a:p>
            </p:txBody>
          </p:sp>
          <p:pic>
            <p:nvPicPr>
              <p:cNvPr id="12" name="Grafik 11"/>
              <p:cNvPicPr>
                <a:picLocks noChangeAspect="1"/>
              </p:cNvPicPr>
              <p:nvPr/>
            </p:nvPicPr>
            <p:blipFill>
              <a:blip r:embed="rId3" cstate="print">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tretch>
                <a:fillRect/>
              </a:stretch>
            </p:blipFill>
            <p:spPr>
              <a:xfrm>
                <a:off x="4572000" y="720000"/>
                <a:ext cx="4572000" cy="3161103"/>
              </a:xfrm>
              <a:prstGeom prst="rect">
                <a:avLst/>
              </a:prstGeom>
            </p:spPr>
          </p:pic>
        </p:grpSp>
      </p:grpSp>
    </p:spTree>
    <p:extLst>
      <p:ext uri="{BB962C8B-B14F-4D97-AF65-F5344CB8AC3E}">
        <p14:creationId xmlns:p14="http://schemas.microsoft.com/office/powerpoint/2010/main" val="25597963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Thermischer Energietransport</a:t>
            </a:r>
          </a:p>
        </p:txBody>
      </p:sp>
      <p:sp>
        <p:nvSpPr>
          <p:cNvPr id="3" name="Inhaltsplatzhalter 2"/>
          <p:cNvSpPr>
            <a:spLocks noGrp="1"/>
          </p:cNvSpPr>
          <p:nvPr>
            <p:ph idx="1"/>
          </p:nvPr>
        </p:nvSpPr>
        <p:spPr>
          <a:xfrm>
            <a:off x="0" y="692696"/>
            <a:ext cx="4572000" cy="5976664"/>
          </a:xfrm>
        </p:spPr>
        <p:txBody>
          <a:bodyPr/>
          <a:lstStyle/>
          <a:p>
            <a:r>
              <a:rPr lang="de-DE" dirty="0" smtClean="0"/>
              <a:t>Konvektionswindrad</a:t>
            </a:r>
          </a:p>
          <a:p>
            <a:pPr lvl="1"/>
            <a:r>
              <a:rPr lang="de-DE" dirty="0"/>
              <a:t>e</a:t>
            </a:r>
            <a:r>
              <a:rPr lang="de-DE" dirty="0" smtClean="0"/>
              <a:t>mpfindlicher Nachweis von Luftströmungen</a:t>
            </a:r>
          </a:p>
          <a:p>
            <a:pPr lvl="1"/>
            <a:r>
              <a:rPr lang="de-DE" dirty="0" smtClean="0"/>
              <a:t>selbstständige Konvektion durch die Körperwärme</a:t>
            </a:r>
            <a:br>
              <a:rPr lang="de-DE" dirty="0" smtClean="0"/>
            </a:br>
            <a:r>
              <a:rPr lang="de-DE" dirty="0" smtClean="0"/>
              <a:t/>
            </a:r>
            <a:br>
              <a:rPr lang="de-DE" dirty="0" smtClean="0"/>
            </a:br>
            <a:r>
              <a:rPr lang="de-DE" dirty="0" smtClean="0"/>
              <a:t/>
            </a:r>
            <a:br>
              <a:rPr lang="de-DE" dirty="0" smtClean="0"/>
            </a:br>
            <a:endParaRPr lang="de-DE" dirty="0" smtClean="0"/>
          </a:p>
          <a:p>
            <a:r>
              <a:rPr lang="de-DE" dirty="0" smtClean="0"/>
              <a:t>Infrarot-Lampe (20-25 €)</a:t>
            </a:r>
          </a:p>
          <a:p>
            <a:pPr lvl="1"/>
            <a:r>
              <a:rPr lang="de-DE" dirty="0" smtClean="0"/>
              <a:t>Dunkelstrahler: </a:t>
            </a:r>
            <a:br>
              <a:rPr lang="de-DE" dirty="0" smtClean="0"/>
            </a:br>
            <a:r>
              <a:rPr lang="de-DE" dirty="0" smtClean="0"/>
              <a:t>Infrarot ohne sichtbaren Anteil</a:t>
            </a:r>
          </a:p>
          <a:p>
            <a:pPr lvl="1"/>
            <a:r>
              <a:rPr lang="de-DE" dirty="0"/>
              <a:t>Sicherheit (elektrisch, </a:t>
            </a:r>
            <a:r>
              <a:rPr lang="de-DE" dirty="0" smtClean="0"/>
              <a:t>thermisch) durch</a:t>
            </a:r>
            <a:br>
              <a:rPr lang="de-DE" dirty="0" smtClean="0"/>
            </a:br>
            <a:r>
              <a:rPr lang="de-DE" dirty="0" smtClean="0"/>
              <a:t>Lampenfassung und begrenzte Leistung des Dunkelstrahlers (100 W)</a:t>
            </a:r>
            <a:endParaRPr lang="de-DE" dirty="0"/>
          </a:p>
        </p:txBody>
      </p:sp>
      <p:sp>
        <p:nvSpPr>
          <p:cNvPr id="4" name="Datumsplatzhalter 3"/>
          <p:cNvSpPr>
            <a:spLocks noGrp="1"/>
          </p:cNvSpPr>
          <p:nvPr>
            <p:ph type="dt" sz="half" idx="10"/>
          </p:nvPr>
        </p:nvSpPr>
        <p:spPr/>
        <p:txBody>
          <a:bodyPr/>
          <a:lstStyle/>
          <a:p>
            <a:r>
              <a:rPr lang="de-DE" smtClean="0"/>
              <a:t>ZPG BNT 2017</a:t>
            </a:r>
            <a:endParaRPr lang="de-DE" dirty="0"/>
          </a:p>
        </p:txBody>
      </p:sp>
      <p:sp>
        <p:nvSpPr>
          <p:cNvPr id="5" name="Fußzeilenplatzhalter 4"/>
          <p:cNvSpPr>
            <a:spLocks noGrp="1"/>
          </p:cNvSpPr>
          <p:nvPr>
            <p:ph type="ftr" sz="quarter" idx="11"/>
          </p:nvPr>
        </p:nvSpPr>
        <p:spPr/>
        <p:txBody>
          <a:bodyPr/>
          <a:lstStyle/>
          <a:p>
            <a:r>
              <a:rPr lang="de-DE" smtClean="0"/>
              <a:t>Workshop Physik</a:t>
            </a:r>
            <a:endParaRPr lang="de-DE" dirty="0"/>
          </a:p>
        </p:txBody>
      </p:sp>
      <p:sp>
        <p:nvSpPr>
          <p:cNvPr id="6" name="Foliennummernplatzhalter 5"/>
          <p:cNvSpPr>
            <a:spLocks noGrp="1"/>
          </p:cNvSpPr>
          <p:nvPr>
            <p:ph type="sldNum" sz="quarter" idx="12"/>
          </p:nvPr>
        </p:nvSpPr>
        <p:spPr/>
        <p:txBody>
          <a:bodyPr/>
          <a:lstStyle/>
          <a:p>
            <a:fld id="{E7711FB2-0ADC-4ABA-985B-9259769884CC}" type="slidenum">
              <a:rPr lang="de-DE" smtClean="0"/>
              <a:t>12</a:t>
            </a:fld>
            <a:endParaRPr lang="de-DE" dirty="0"/>
          </a:p>
        </p:txBody>
      </p:sp>
      <p:grpSp>
        <p:nvGrpSpPr>
          <p:cNvPr id="10" name="Gruppieren 9"/>
          <p:cNvGrpSpPr/>
          <p:nvPr/>
        </p:nvGrpSpPr>
        <p:grpSpPr>
          <a:xfrm>
            <a:off x="7041989" y="865915"/>
            <a:ext cx="2120432" cy="2377258"/>
            <a:chOff x="7041989" y="865915"/>
            <a:chExt cx="2120432" cy="2377258"/>
          </a:xfrm>
        </p:grpSpPr>
        <p:sp>
          <p:nvSpPr>
            <p:cNvPr id="9" name="Textfeld 8"/>
            <p:cNvSpPr txBox="1"/>
            <p:nvPr/>
          </p:nvSpPr>
          <p:spPr>
            <a:xfrm>
              <a:off x="7523820" y="2996952"/>
              <a:ext cx="1620180" cy="246221"/>
            </a:xfrm>
            <a:prstGeom prst="rect">
              <a:avLst/>
            </a:prstGeom>
            <a:noFill/>
          </p:spPr>
          <p:txBody>
            <a:bodyPr wrap="square" rIns="36000" rtlCol="0">
              <a:spAutoFit/>
            </a:bodyPr>
            <a:lstStyle/>
            <a:p>
              <a:pPr algn="r"/>
              <a:r>
                <a:rPr lang="de-DE" sz="1000" dirty="0" smtClean="0">
                  <a:latin typeface="Arial" pitchFamily="34" charset="0"/>
                  <a:cs typeface="Arial" pitchFamily="34" charset="0"/>
                </a:rPr>
                <a:t>(C.-J. </a:t>
              </a:r>
              <a:r>
                <a:rPr lang="de-DE" sz="1000" dirty="0" err="1" smtClean="0">
                  <a:latin typeface="Arial" pitchFamily="34" charset="0"/>
                  <a:cs typeface="Arial" pitchFamily="34" charset="0"/>
                </a:rPr>
                <a:t>Pardall</a:t>
              </a:r>
              <a:r>
                <a:rPr lang="de-DE" sz="1000" dirty="0" smtClean="0">
                  <a:latin typeface="Arial" pitchFamily="34" charset="0"/>
                  <a:cs typeface="Arial" pitchFamily="34" charset="0"/>
                </a:rPr>
                <a:t>)</a:t>
              </a:r>
              <a:endParaRPr lang="de-DE" sz="1000" dirty="0">
                <a:latin typeface="Arial" pitchFamily="34" charset="0"/>
                <a:cs typeface="Arial" pitchFamily="34" charset="0"/>
              </a:endParaRPr>
            </a:p>
          </p:txBody>
        </p:sp>
        <p:pic>
          <p:nvPicPr>
            <p:cNvPr id="7" name="Grafi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41989" y="865915"/>
              <a:ext cx="2120432" cy="2160000"/>
            </a:xfrm>
            <a:prstGeom prst="rect">
              <a:avLst/>
            </a:prstGeom>
          </p:spPr>
        </p:pic>
      </p:grpSp>
      <p:grpSp>
        <p:nvGrpSpPr>
          <p:cNvPr id="15" name="Gruppieren 14"/>
          <p:cNvGrpSpPr>
            <a:grpSpLocks noChangeAspect="1"/>
          </p:cNvGrpSpPr>
          <p:nvPr/>
        </p:nvGrpSpPr>
        <p:grpSpPr>
          <a:xfrm>
            <a:off x="4755415" y="836712"/>
            <a:ext cx="2160000" cy="2160000"/>
            <a:chOff x="0" y="0"/>
            <a:chExt cx="3240000" cy="3240000"/>
          </a:xfrm>
        </p:grpSpPr>
        <p:grpSp>
          <p:nvGrpSpPr>
            <p:cNvPr id="16" name="Gruppieren 15"/>
            <p:cNvGrpSpPr/>
            <p:nvPr/>
          </p:nvGrpSpPr>
          <p:grpSpPr>
            <a:xfrm>
              <a:off x="0" y="0"/>
              <a:ext cx="3240000" cy="3240000"/>
              <a:chOff x="0" y="0"/>
              <a:chExt cx="3240000" cy="3240000"/>
            </a:xfrm>
          </p:grpSpPr>
          <p:grpSp>
            <p:nvGrpSpPr>
              <p:cNvPr id="18" name="Gruppieren 17"/>
              <p:cNvGrpSpPr>
                <a:grpSpLocks noChangeAspect="1"/>
              </p:cNvGrpSpPr>
              <p:nvPr/>
            </p:nvGrpSpPr>
            <p:grpSpPr>
              <a:xfrm>
                <a:off x="0" y="0"/>
                <a:ext cx="3240000" cy="3240000"/>
                <a:chOff x="0" y="0"/>
                <a:chExt cx="4320000" cy="4320000"/>
              </a:xfrm>
            </p:grpSpPr>
            <p:grpSp>
              <p:nvGrpSpPr>
                <p:cNvPr id="27" name="Gruppieren 26"/>
                <p:cNvGrpSpPr/>
                <p:nvPr/>
              </p:nvGrpSpPr>
              <p:grpSpPr>
                <a:xfrm>
                  <a:off x="0" y="0"/>
                  <a:ext cx="4320000" cy="4320000"/>
                  <a:chOff x="0" y="0"/>
                  <a:chExt cx="4320000" cy="4320000"/>
                </a:xfrm>
              </p:grpSpPr>
              <p:grpSp>
                <p:nvGrpSpPr>
                  <p:cNvPr id="29" name="Gruppieren 28"/>
                  <p:cNvGrpSpPr/>
                  <p:nvPr/>
                </p:nvGrpSpPr>
                <p:grpSpPr>
                  <a:xfrm>
                    <a:off x="0" y="0"/>
                    <a:ext cx="4320000" cy="4320000"/>
                    <a:chOff x="0" y="0"/>
                    <a:chExt cx="4320000" cy="4320000"/>
                  </a:xfrm>
                </p:grpSpPr>
                <p:grpSp>
                  <p:nvGrpSpPr>
                    <p:cNvPr id="31" name="Gruppieren 30"/>
                    <p:cNvGrpSpPr/>
                    <p:nvPr/>
                  </p:nvGrpSpPr>
                  <p:grpSpPr>
                    <a:xfrm>
                      <a:off x="0" y="0"/>
                      <a:ext cx="4320000" cy="4320000"/>
                      <a:chOff x="0" y="0"/>
                      <a:chExt cx="4320000" cy="4320000"/>
                    </a:xfrm>
                  </p:grpSpPr>
                  <p:cxnSp>
                    <p:nvCxnSpPr>
                      <p:cNvPr id="42" name="Gerade Verbindung 41"/>
                      <p:cNvCxnSpPr/>
                      <p:nvPr/>
                    </p:nvCxnSpPr>
                    <p:spPr>
                      <a:xfrm>
                        <a:off x="2169268" y="0"/>
                        <a:ext cx="0" cy="432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Gerade Verbindung 42"/>
                      <p:cNvCxnSpPr/>
                      <p:nvPr/>
                    </p:nvCxnSpPr>
                    <p:spPr>
                      <a:xfrm>
                        <a:off x="0" y="2169268"/>
                        <a:ext cx="432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Gerade Verbindung 43"/>
                      <p:cNvCxnSpPr/>
                      <p:nvPr/>
                    </p:nvCxnSpPr>
                    <p:spPr>
                      <a:xfrm>
                        <a:off x="642025" y="642025"/>
                        <a:ext cx="3056400" cy="30564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Gerade Verbindung 44"/>
                      <p:cNvCxnSpPr/>
                      <p:nvPr/>
                    </p:nvCxnSpPr>
                    <p:spPr>
                      <a:xfrm flipV="1">
                        <a:off x="642025" y="642025"/>
                        <a:ext cx="3056400" cy="30564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2" name="Ellipse 31"/>
                    <p:cNvSpPr/>
                    <p:nvPr/>
                  </p:nvSpPr>
                  <p:spPr>
                    <a:xfrm>
                      <a:off x="0" y="0"/>
                      <a:ext cx="4320000" cy="43200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grpSp>
                  <p:nvGrpSpPr>
                    <p:cNvPr id="33" name="Gruppieren 32"/>
                    <p:cNvGrpSpPr/>
                    <p:nvPr/>
                  </p:nvGrpSpPr>
                  <p:grpSpPr>
                    <a:xfrm>
                      <a:off x="24714" y="32952"/>
                      <a:ext cx="4271285" cy="4261558"/>
                      <a:chOff x="0" y="0"/>
                      <a:chExt cx="4271285" cy="4261558"/>
                    </a:xfrm>
                  </p:grpSpPr>
                  <p:cxnSp>
                    <p:nvCxnSpPr>
                      <p:cNvPr id="38" name="Gerade Verbindung 37"/>
                      <p:cNvCxnSpPr/>
                      <p:nvPr/>
                    </p:nvCxnSpPr>
                    <p:spPr>
                      <a:xfrm>
                        <a:off x="2500008" y="0"/>
                        <a:ext cx="0" cy="213120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9" name="Gerade Verbindung 38"/>
                      <p:cNvCxnSpPr/>
                      <p:nvPr/>
                    </p:nvCxnSpPr>
                    <p:spPr>
                      <a:xfrm>
                        <a:off x="1780161" y="2130358"/>
                        <a:ext cx="0" cy="213120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0" name="Gerade Verbindung 39"/>
                      <p:cNvCxnSpPr/>
                      <p:nvPr/>
                    </p:nvCxnSpPr>
                    <p:spPr>
                      <a:xfrm>
                        <a:off x="2140085" y="2490281"/>
                        <a:ext cx="2131200"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1" name="Gerade Verbindung 40"/>
                      <p:cNvCxnSpPr/>
                      <p:nvPr/>
                    </p:nvCxnSpPr>
                    <p:spPr>
                      <a:xfrm>
                        <a:off x="0" y="1770434"/>
                        <a:ext cx="2131200"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cxnSp>
                  <p:nvCxnSpPr>
                    <p:cNvPr id="34" name="Gerade Verbindung 33"/>
                    <p:cNvCxnSpPr/>
                    <p:nvPr/>
                  </p:nvCxnSpPr>
                  <p:spPr>
                    <a:xfrm>
                      <a:off x="914400" y="403654"/>
                      <a:ext cx="1504315" cy="1504315"/>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5" name="Gerade Verbindung 34"/>
                    <p:cNvCxnSpPr/>
                    <p:nvPr/>
                  </p:nvCxnSpPr>
                  <p:spPr>
                    <a:xfrm>
                      <a:off x="1911179" y="2430162"/>
                      <a:ext cx="1504315" cy="1504315"/>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6" name="Gerade Verbindung 35"/>
                    <p:cNvCxnSpPr/>
                    <p:nvPr/>
                  </p:nvCxnSpPr>
                  <p:spPr>
                    <a:xfrm flipH="1">
                      <a:off x="2430162" y="914400"/>
                      <a:ext cx="1504315" cy="1504315"/>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7" name="Gerade Verbindung 36"/>
                    <p:cNvCxnSpPr/>
                    <p:nvPr/>
                  </p:nvCxnSpPr>
                  <p:spPr>
                    <a:xfrm flipH="1">
                      <a:off x="403654" y="1902941"/>
                      <a:ext cx="1504315" cy="1504315"/>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
                <p:nvSpPr>
                  <p:cNvPr id="30" name="Ellipse 29"/>
                  <p:cNvSpPr>
                    <a:spLocks noChangeAspect="1"/>
                  </p:cNvSpPr>
                  <p:nvPr/>
                </p:nvSpPr>
                <p:spPr>
                  <a:xfrm>
                    <a:off x="1655806" y="1655806"/>
                    <a:ext cx="1008000" cy="1008000"/>
                  </a:xfrm>
                  <a:prstGeom prst="ellipse">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grpSp>
            <p:sp>
              <p:nvSpPr>
                <p:cNvPr id="28" name="Ellipse 27"/>
                <p:cNvSpPr>
                  <a:spLocks noChangeAspect="1"/>
                </p:cNvSpPr>
                <p:nvPr/>
              </p:nvSpPr>
              <p:spPr>
                <a:xfrm>
                  <a:off x="2125362" y="2125362"/>
                  <a:ext cx="72000" cy="72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grpSp>
          <p:sp>
            <p:nvSpPr>
              <p:cNvPr id="19" name="Textfeld 55"/>
              <p:cNvSpPr txBox="1"/>
              <p:nvPr/>
            </p:nvSpPr>
            <p:spPr>
              <a:xfrm rot="10800000">
                <a:off x="2959100" y="1568450"/>
                <a:ext cx="266065" cy="20066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spcAft>
                    <a:spcPts val="600"/>
                  </a:spcAft>
                </a:pPr>
                <a:r>
                  <a:rPr lang="de-DE" sz="1200">
                    <a:effectLst/>
                    <a:latin typeface="Helvetica"/>
                    <a:ea typeface="Times New Roman"/>
                    <a:cs typeface="Times New Roman"/>
                    <a:sym typeface="Wingdings"/>
                  </a:rPr>
                  <a:t></a:t>
                </a:r>
                <a:endParaRPr lang="de-DE" sz="1200">
                  <a:effectLst/>
                  <a:latin typeface="Helvetica"/>
                  <a:ea typeface="Times New Roman"/>
                  <a:cs typeface="Times New Roman"/>
                </a:endParaRPr>
              </a:p>
            </p:txBody>
          </p:sp>
          <p:sp>
            <p:nvSpPr>
              <p:cNvPr id="20" name="Textfeld 173"/>
              <p:cNvSpPr txBox="1"/>
              <p:nvPr/>
            </p:nvSpPr>
            <p:spPr>
              <a:xfrm rot="2700000">
                <a:off x="482600" y="450850"/>
                <a:ext cx="266400" cy="2016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spcAft>
                    <a:spcPts val="600"/>
                  </a:spcAft>
                </a:pPr>
                <a:r>
                  <a:rPr lang="de-DE" sz="1200">
                    <a:effectLst/>
                    <a:latin typeface="Helvetica"/>
                    <a:ea typeface="Times New Roman"/>
                    <a:cs typeface="Times New Roman"/>
                    <a:sym typeface="Wingdings"/>
                  </a:rPr>
                  <a:t></a:t>
                </a:r>
                <a:endParaRPr lang="de-DE" sz="1200">
                  <a:effectLst/>
                  <a:latin typeface="Helvetica"/>
                  <a:ea typeface="Times New Roman"/>
                  <a:cs typeface="Times New Roman"/>
                </a:endParaRPr>
              </a:p>
            </p:txBody>
          </p:sp>
          <p:sp>
            <p:nvSpPr>
              <p:cNvPr id="21" name="Textfeld 174"/>
              <p:cNvSpPr txBox="1"/>
              <p:nvPr/>
            </p:nvSpPr>
            <p:spPr>
              <a:xfrm rot="16200000">
                <a:off x="1454150" y="2990850"/>
                <a:ext cx="266065" cy="20066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spcAft>
                    <a:spcPts val="600"/>
                  </a:spcAft>
                </a:pPr>
                <a:r>
                  <a:rPr lang="de-DE" sz="1200">
                    <a:effectLst/>
                    <a:latin typeface="Helvetica"/>
                    <a:ea typeface="Times New Roman"/>
                    <a:cs typeface="Times New Roman"/>
                    <a:sym typeface="Wingdings"/>
                  </a:rPr>
                  <a:t></a:t>
                </a:r>
                <a:endParaRPr lang="de-DE" sz="1200">
                  <a:effectLst/>
                  <a:latin typeface="Helvetica"/>
                  <a:ea typeface="Times New Roman"/>
                  <a:cs typeface="Times New Roman"/>
                </a:endParaRPr>
              </a:p>
            </p:txBody>
          </p:sp>
          <p:sp>
            <p:nvSpPr>
              <p:cNvPr id="22" name="Textfeld 175"/>
              <p:cNvSpPr txBox="1"/>
              <p:nvPr/>
            </p:nvSpPr>
            <p:spPr>
              <a:xfrm>
                <a:off x="19050" y="1479550"/>
                <a:ext cx="266065" cy="20066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spcAft>
                    <a:spcPts val="600"/>
                  </a:spcAft>
                </a:pPr>
                <a:r>
                  <a:rPr lang="de-DE" sz="1200">
                    <a:effectLst/>
                    <a:latin typeface="Helvetica"/>
                    <a:ea typeface="Times New Roman"/>
                    <a:cs typeface="Times New Roman"/>
                    <a:sym typeface="Wingdings"/>
                  </a:rPr>
                  <a:t></a:t>
                </a:r>
                <a:endParaRPr lang="de-DE" sz="1200">
                  <a:effectLst/>
                  <a:latin typeface="Helvetica"/>
                  <a:ea typeface="Times New Roman"/>
                  <a:cs typeface="Times New Roman"/>
                </a:endParaRPr>
              </a:p>
            </p:txBody>
          </p:sp>
          <p:sp>
            <p:nvSpPr>
              <p:cNvPr id="23" name="Textfeld 176"/>
              <p:cNvSpPr txBox="1"/>
              <p:nvPr/>
            </p:nvSpPr>
            <p:spPr>
              <a:xfrm rot="5400000">
                <a:off x="1536700" y="50800"/>
                <a:ext cx="266065" cy="20066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spcAft>
                    <a:spcPts val="600"/>
                  </a:spcAft>
                </a:pPr>
                <a:r>
                  <a:rPr lang="de-DE" sz="1200">
                    <a:effectLst/>
                    <a:latin typeface="Helvetica"/>
                    <a:ea typeface="Times New Roman"/>
                    <a:cs typeface="Times New Roman"/>
                    <a:sym typeface="Wingdings"/>
                  </a:rPr>
                  <a:t></a:t>
                </a:r>
                <a:endParaRPr lang="de-DE" sz="1200">
                  <a:effectLst/>
                  <a:latin typeface="Helvetica"/>
                  <a:ea typeface="Times New Roman"/>
                  <a:cs typeface="Times New Roman"/>
                </a:endParaRPr>
              </a:p>
            </p:txBody>
          </p:sp>
          <p:sp>
            <p:nvSpPr>
              <p:cNvPr id="24" name="Textfeld 177"/>
              <p:cNvSpPr txBox="1"/>
              <p:nvPr/>
            </p:nvSpPr>
            <p:spPr>
              <a:xfrm rot="18900000">
                <a:off x="419100" y="2540000"/>
                <a:ext cx="266065" cy="20129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spcAft>
                    <a:spcPts val="600"/>
                  </a:spcAft>
                </a:pPr>
                <a:r>
                  <a:rPr lang="de-DE" sz="1200">
                    <a:effectLst/>
                    <a:latin typeface="Helvetica"/>
                    <a:ea typeface="Times New Roman"/>
                    <a:cs typeface="Times New Roman"/>
                    <a:sym typeface="Wingdings"/>
                  </a:rPr>
                  <a:t></a:t>
                </a:r>
                <a:endParaRPr lang="de-DE" sz="1200">
                  <a:effectLst/>
                  <a:latin typeface="Helvetica"/>
                  <a:ea typeface="Times New Roman"/>
                  <a:cs typeface="Times New Roman"/>
                </a:endParaRPr>
              </a:p>
            </p:txBody>
          </p:sp>
          <p:sp>
            <p:nvSpPr>
              <p:cNvPr id="25" name="Textfeld 178"/>
              <p:cNvSpPr txBox="1"/>
              <p:nvPr/>
            </p:nvSpPr>
            <p:spPr>
              <a:xfrm rot="13500000">
                <a:off x="2501900" y="2590800"/>
                <a:ext cx="266065" cy="20129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spcAft>
                    <a:spcPts val="600"/>
                  </a:spcAft>
                </a:pPr>
                <a:r>
                  <a:rPr lang="de-DE" sz="1200">
                    <a:effectLst/>
                    <a:latin typeface="Helvetica"/>
                    <a:ea typeface="Times New Roman"/>
                    <a:cs typeface="Times New Roman"/>
                    <a:sym typeface="Wingdings"/>
                  </a:rPr>
                  <a:t></a:t>
                </a:r>
                <a:endParaRPr lang="de-DE" sz="1200">
                  <a:effectLst/>
                  <a:latin typeface="Helvetica"/>
                  <a:ea typeface="Times New Roman"/>
                  <a:cs typeface="Times New Roman"/>
                </a:endParaRPr>
              </a:p>
            </p:txBody>
          </p:sp>
          <p:sp>
            <p:nvSpPr>
              <p:cNvPr id="26" name="Textfeld 179"/>
              <p:cNvSpPr txBox="1"/>
              <p:nvPr/>
            </p:nvSpPr>
            <p:spPr>
              <a:xfrm rot="8100000">
                <a:off x="2571750" y="514350"/>
                <a:ext cx="266400" cy="2016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spcAft>
                    <a:spcPts val="600"/>
                  </a:spcAft>
                </a:pPr>
                <a:r>
                  <a:rPr lang="de-DE" sz="1200">
                    <a:effectLst/>
                    <a:latin typeface="Helvetica"/>
                    <a:ea typeface="Times New Roman"/>
                    <a:cs typeface="Times New Roman"/>
                    <a:sym typeface="Wingdings"/>
                  </a:rPr>
                  <a:t></a:t>
                </a:r>
                <a:endParaRPr lang="de-DE" sz="1200">
                  <a:effectLst/>
                  <a:latin typeface="Helvetica"/>
                  <a:ea typeface="Times New Roman"/>
                  <a:cs typeface="Times New Roman"/>
                </a:endParaRPr>
              </a:p>
            </p:txBody>
          </p:sp>
        </p:grpSp>
        <p:sp>
          <p:nvSpPr>
            <p:cNvPr id="17" name="Textfeld 81"/>
            <p:cNvSpPr txBox="1"/>
            <p:nvPr/>
          </p:nvSpPr>
          <p:spPr>
            <a:xfrm>
              <a:off x="2393950" y="1892300"/>
              <a:ext cx="799465" cy="1080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gn="r">
                <a:spcAft>
                  <a:spcPts val="0"/>
                </a:spcAft>
              </a:pPr>
              <a:r>
                <a:rPr lang="de-DE" sz="600">
                  <a:effectLst/>
                  <a:latin typeface="Arial"/>
                  <a:ea typeface="Times New Roman"/>
                  <a:cs typeface="Times New Roman"/>
                </a:rPr>
                <a:t>C.-J. Pardall</a:t>
              </a:r>
              <a:endParaRPr lang="de-DE" sz="1200">
                <a:effectLst/>
                <a:latin typeface="Helvetica"/>
                <a:ea typeface="Times New Roman"/>
                <a:cs typeface="Times New Roman"/>
              </a:endParaRPr>
            </a:p>
          </p:txBody>
        </p:sp>
      </p:grpSp>
      <p:grpSp>
        <p:nvGrpSpPr>
          <p:cNvPr id="12" name="Gruppieren 11"/>
          <p:cNvGrpSpPr/>
          <p:nvPr/>
        </p:nvGrpSpPr>
        <p:grpSpPr>
          <a:xfrm>
            <a:off x="7023600" y="4725144"/>
            <a:ext cx="2120400" cy="1944216"/>
            <a:chOff x="6228067" y="4365104"/>
            <a:chExt cx="2120400" cy="1944216"/>
          </a:xfrm>
        </p:grpSpPr>
        <p:sp>
          <p:nvSpPr>
            <p:cNvPr id="14" name="Textfeld 13"/>
            <p:cNvSpPr txBox="1"/>
            <p:nvPr/>
          </p:nvSpPr>
          <p:spPr>
            <a:xfrm>
              <a:off x="7353011" y="6063099"/>
              <a:ext cx="980899" cy="246221"/>
            </a:xfrm>
            <a:prstGeom prst="rect">
              <a:avLst/>
            </a:prstGeom>
            <a:noFill/>
          </p:spPr>
          <p:txBody>
            <a:bodyPr wrap="square" rIns="36000" rtlCol="0">
              <a:spAutoFit/>
            </a:bodyPr>
            <a:lstStyle/>
            <a:p>
              <a:pPr algn="r"/>
              <a:r>
                <a:rPr lang="de-DE" sz="1000" dirty="0" smtClean="0">
                  <a:latin typeface="Arial" pitchFamily="34" charset="0"/>
                  <a:cs typeface="Arial" pitchFamily="34" charset="0"/>
                </a:rPr>
                <a:t>(C.-J. </a:t>
              </a:r>
              <a:r>
                <a:rPr lang="de-DE" sz="1000" dirty="0" err="1" smtClean="0">
                  <a:latin typeface="Arial" pitchFamily="34" charset="0"/>
                  <a:cs typeface="Arial" pitchFamily="34" charset="0"/>
                </a:rPr>
                <a:t>Pardall</a:t>
              </a:r>
              <a:r>
                <a:rPr lang="de-DE" sz="1000" dirty="0" smtClean="0">
                  <a:latin typeface="Arial" pitchFamily="34" charset="0"/>
                  <a:cs typeface="Arial" pitchFamily="34" charset="0"/>
                </a:rPr>
                <a:t>)</a:t>
              </a:r>
              <a:endParaRPr lang="de-DE" sz="1000" dirty="0">
                <a:latin typeface="Arial" pitchFamily="34" charset="0"/>
                <a:cs typeface="Arial" pitchFamily="34" charset="0"/>
              </a:endParaRPr>
            </a:p>
          </p:txBody>
        </p:sp>
        <p:pic>
          <p:nvPicPr>
            <p:cNvPr id="11" name="Grafik 10"/>
            <p:cNvPicPr>
              <a:picLocks noChangeAspect="1"/>
            </p:cNvPicPr>
            <p:nvPr/>
          </p:nvPicPr>
          <p:blipFill>
            <a:blip r:embed="rId4" cstate="print">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tretch>
              <a:fillRect/>
            </a:stretch>
          </p:blipFill>
          <p:spPr>
            <a:xfrm>
              <a:off x="6228067" y="4365104"/>
              <a:ext cx="2120400" cy="1701420"/>
            </a:xfrm>
            <a:prstGeom prst="rect">
              <a:avLst/>
            </a:prstGeom>
          </p:spPr>
        </p:pic>
      </p:grpSp>
      <p:grpSp>
        <p:nvGrpSpPr>
          <p:cNvPr id="13" name="Gruppieren 12"/>
          <p:cNvGrpSpPr/>
          <p:nvPr/>
        </p:nvGrpSpPr>
        <p:grpSpPr>
          <a:xfrm>
            <a:off x="5076056" y="3260947"/>
            <a:ext cx="1734962" cy="3408413"/>
            <a:chOff x="5049376" y="2900907"/>
            <a:chExt cx="1734962" cy="3408413"/>
          </a:xfrm>
        </p:grpSpPr>
        <p:pic>
          <p:nvPicPr>
            <p:cNvPr id="8" name="Grafik 7"/>
            <p:cNvPicPr>
              <a:picLocks noChangeAspect="1"/>
            </p:cNvPicPr>
            <p:nvPr/>
          </p:nvPicPr>
          <p:blipFill>
            <a:blip r:embed="rId6" cstate="print">
              <a:extLst>
                <a:ext uri="{BEBA8EAE-BF5A-486C-A8C5-ECC9F3942E4B}">
                  <a14:imgProps xmlns:a14="http://schemas.microsoft.com/office/drawing/2010/main">
                    <a14:imgLayer r:embed="rId7">
                      <a14:imgEffect>
                        <a14:sharpenSoften amount="25000"/>
                      </a14:imgEffect>
                    </a14:imgLayer>
                  </a14:imgProps>
                </a:ext>
                <a:ext uri="{28A0092B-C50C-407E-A947-70E740481C1C}">
                  <a14:useLocalDpi xmlns:a14="http://schemas.microsoft.com/office/drawing/2010/main" val="0"/>
                </a:ext>
              </a:extLst>
            </a:blip>
            <a:stretch>
              <a:fillRect/>
            </a:stretch>
          </p:blipFill>
          <p:spPr>
            <a:xfrm>
              <a:off x="5049376" y="2900907"/>
              <a:ext cx="1734962" cy="3222266"/>
            </a:xfrm>
            <a:prstGeom prst="rect">
              <a:avLst/>
            </a:prstGeom>
          </p:spPr>
        </p:pic>
        <p:sp>
          <p:nvSpPr>
            <p:cNvPr id="46" name="Textfeld 45"/>
            <p:cNvSpPr txBox="1"/>
            <p:nvPr/>
          </p:nvSpPr>
          <p:spPr>
            <a:xfrm>
              <a:off x="5803439" y="6063099"/>
              <a:ext cx="980899" cy="246221"/>
            </a:xfrm>
            <a:prstGeom prst="rect">
              <a:avLst/>
            </a:prstGeom>
            <a:noFill/>
          </p:spPr>
          <p:txBody>
            <a:bodyPr wrap="square" rIns="36000" rtlCol="0">
              <a:spAutoFit/>
            </a:bodyPr>
            <a:lstStyle/>
            <a:p>
              <a:pPr algn="r"/>
              <a:r>
                <a:rPr lang="de-DE" sz="1000" dirty="0" smtClean="0">
                  <a:latin typeface="Arial" pitchFamily="34" charset="0"/>
                  <a:cs typeface="Arial" pitchFamily="34" charset="0"/>
                </a:rPr>
                <a:t>(C.-J. </a:t>
              </a:r>
              <a:r>
                <a:rPr lang="de-DE" sz="1000" dirty="0" err="1" smtClean="0">
                  <a:latin typeface="Arial" pitchFamily="34" charset="0"/>
                  <a:cs typeface="Arial" pitchFamily="34" charset="0"/>
                </a:rPr>
                <a:t>Pardall</a:t>
              </a:r>
              <a:r>
                <a:rPr lang="de-DE" sz="1000" dirty="0" smtClean="0">
                  <a:latin typeface="Arial" pitchFamily="34" charset="0"/>
                  <a:cs typeface="Arial" pitchFamily="34" charset="0"/>
                </a:rPr>
                <a:t>)</a:t>
              </a:r>
              <a:endParaRPr lang="de-DE" sz="1000" dirty="0">
                <a:latin typeface="Arial" pitchFamily="34" charset="0"/>
                <a:cs typeface="Arial" pitchFamily="34" charset="0"/>
              </a:endParaRPr>
            </a:p>
          </p:txBody>
        </p:sp>
      </p:grpSp>
    </p:spTree>
    <p:extLst>
      <p:ext uri="{BB962C8B-B14F-4D97-AF65-F5344CB8AC3E}">
        <p14:creationId xmlns:p14="http://schemas.microsoft.com/office/powerpoint/2010/main" val="3302297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Sorgsamer Umgang mit Energie</a:t>
            </a:r>
            <a:endParaRPr lang="de-DE" dirty="0"/>
          </a:p>
        </p:txBody>
      </p:sp>
      <p:sp>
        <p:nvSpPr>
          <p:cNvPr id="3" name="Inhaltsplatzhalter 2"/>
          <p:cNvSpPr>
            <a:spLocks noGrp="1"/>
          </p:cNvSpPr>
          <p:nvPr>
            <p:ph idx="1"/>
          </p:nvPr>
        </p:nvSpPr>
        <p:spPr/>
        <p:txBody>
          <a:bodyPr/>
          <a:lstStyle/>
          <a:p>
            <a:r>
              <a:rPr lang="de-DE" dirty="0" smtClean="0"/>
              <a:t>Fachliche und fachdidaktische Bemerkungen</a:t>
            </a:r>
          </a:p>
          <a:p>
            <a:pPr lvl="1"/>
            <a:r>
              <a:rPr lang="de-DE" dirty="0" smtClean="0"/>
              <a:t>Grundprinzip der meisten Wärmedämmungen:</a:t>
            </a:r>
            <a:br>
              <a:rPr lang="de-DE" dirty="0" smtClean="0"/>
            </a:br>
            <a:r>
              <a:rPr lang="de-DE" dirty="0" smtClean="0"/>
              <a:t>schlechte Wärmeleitung der Luft nutzen, Konvektion verhindern</a:t>
            </a:r>
          </a:p>
          <a:p>
            <a:pPr lvl="1"/>
            <a:r>
              <a:rPr lang="de-DE" dirty="0" smtClean="0"/>
              <a:t>„Sorgsamer Umgang mit Energie“</a:t>
            </a:r>
          </a:p>
          <a:p>
            <a:pPr lvl="2"/>
            <a:r>
              <a:rPr lang="de-DE" dirty="0" smtClean="0"/>
              <a:t>Muss ich die Energie überhaupt einsetzen?</a:t>
            </a:r>
          </a:p>
          <a:p>
            <a:pPr lvl="2"/>
            <a:r>
              <a:rPr lang="de-DE" dirty="0" smtClean="0"/>
              <a:t>Landet die Energie dort, wo ich sie haben möchte? </a:t>
            </a:r>
          </a:p>
          <a:p>
            <a:pPr lvl="1"/>
            <a:r>
              <a:rPr lang="de-DE" dirty="0" smtClean="0"/>
              <a:t>Beispiel über Wärmedämmung hinaus: Kochen</a:t>
            </a:r>
          </a:p>
          <a:p>
            <a:pPr lvl="1"/>
            <a:r>
              <a:rPr lang="de-DE" dirty="0" smtClean="0"/>
              <a:t>Energieflussdiagramme als Hilfe:</a:t>
            </a:r>
          </a:p>
          <a:p>
            <a:pPr lvl="2"/>
            <a:r>
              <a:rPr lang="de-DE" dirty="0"/>
              <a:t>Pfeildicke als grobe </a:t>
            </a:r>
            <a:r>
              <a:rPr lang="de-DE" dirty="0" smtClean="0"/>
              <a:t/>
            </a:r>
            <a:br>
              <a:rPr lang="de-DE" dirty="0" smtClean="0"/>
            </a:br>
            <a:r>
              <a:rPr lang="de-DE" dirty="0" smtClean="0"/>
              <a:t>Quantifizierung</a:t>
            </a:r>
            <a:r>
              <a:rPr lang="de-DE" dirty="0"/>
              <a:t>: </a:t>
            </a:r>
            <a:r>
              <a:rPr lang="de-DE" dirty="0" smtClean="0"/>
              <a:t>Deckel</a:t>
            </a:r>
            <a:endParaRPr lang="de-DE" dirty="0"/>
          </a:p>
        </p:txBody>
      </p:sp>
      <p:sp>
        <p:nvSpPr>
          <p:cNvPr id="4" name="Datumsplatzhalter 3"/>
          <p:cNvSpPr>
            <a:spLocks noGrp="1"/>
          </p:cNvSpPr>
          <p:nvPr>
            <p:ph type="dt" sz="half" idx="10"/>
          </p:nvPr>
        </p:nvSpPr>
        <p:spPr/>
        <p:txBody>
          <a:bodyPr/>
          <a:lstStyle/>
          <a:p>
            <a:r>
              <a:rPr lang="de-DE" smtClean="0"/>
              <a:t>ZPG BNT 2017</a:t>
            </a:r>
            <a:endParaRPr lang="de-DE" dirty="0"/>
          </a:p>
        </p:txBody>
      </p:sp>
      <p:sp>
        <p:nvSpPr>
          <p:cNvPr id="5" name="Fußzeilenplatzhalter 4"/>
          <p:cNvSpPr>
            <a:spLocks noGrp="1"/>
          </p:cNvSpPr>
          <p:nvPr>
            <p:ph type="ftr" sz="quarter" idx="11"/>
          </p:nvPr>
        </p:nvSpPr>
        <p:spPr/>
        <p:txBody>
          <a:bodyPr/>
          <a:lstStyle/>
          <a:p>
            <a:r>
              <a:rPr lang="de-DE" smtClean="0"/>
              <a:t>Workshop Physik</a:t>
            </a:r>
            <a:endParaRPr lang="de-DE" dirty="0"/>
          </a:p>
        </p:txBody>
      </p:sp>
      <p:sp>
        <p:nvSpPr>
          <p:cNvPr id="6" name="Foliennummernplatzhalter 5"/>
          <p:cNvSpPr>
            <a:spLocks noGrp="1"/>
          </p:cNvSpPr>
          <p:nvPr>
            <p:ph type="sldNum" sz="quarter" idx="12"/>
          </p:nvPr>
        </p:nvSpPr>
        <p:spPr/>
        <p:txBody>
          <a:bodyPr/>
          <a:lstStyle/>
          <a:p>
            <a:fld id="{E7711FB2-0ADC-4ABA-985B-9259769884CC}" type="slidenum">
              <a:rPr lang="de-DE" smtClean="0"/>
              <a:t>13</a:t>
            </a:fld>
            <a:endParaRPr lang="de-DE" dirty="0"/>
          </a:p>
        </p:txBody>
      </p:sp>
      <p:sp>
        <p:nvSpPr>
          <p:cNvPr id="8" name="Textfeld 7"/>
          <p:cNvSpPr txBox="1"/>
          <p:nvPr/>
        </p:nvSpPr>
        <p:spPr>
          <a:xfrm>
            <a:off x="6084168" y="3501008"/>
            <a:ext cx="2376264" cy="646331"/>
          </a:xfrm>
          <a:prstGeom prst="rect">
            <a:avLst/>
          </a:prstGeom>
          <a:noFill/>
        </p:spPr>
        <p:txBody>
          <a:bodyPr wrap="square" rtlCol="0">
            <a:spAutoFit/>
          </a:bodyPr>
          <a:lstStyle/>
          <a:p>
            <a:pPr marL="342900" lvl="2" indent="-342900">
              <a:buFont typeface="Arial" pitchFamily="34" charset="0"/>
              <a:buChar char="•"/>
            </a:pPr>
            <a:r>
              <a:rPr lang="de-DE" dirty="0">
                <a:latin typeface="Arial" pitchFamily="34" charset="0"/>
                <a:cs typeface="Arial" pitchFamily="34" charset="0"/>
              </a:rPr>
              <a:t>Verzweigungen: zu kleiner </a:t>
            </a:r>
            <a:r>
              <a:rPr lang="de-DE" dirty="0" smtClean="0">
                <a:latin typeface="Arial" pitchFamily="34" charset="0"/>
                <a:cs typeface="Arial" pitchFamily="34" charset="0"/>
              </a:rPr>
              <a:t>Topf</a:t>
            </a:r>
            <a:endParaRPr lang="de-DE" dirty="0">
              <a:latin typeface="Arial" pitchFamily="34" charset="0"/>
              <a:cs typeface="Arial" pitchFamily="34" charset="0"/>
            </a:endParaRPr>
          </a:p>
        </p:txBody>
      </p:sp>
      <p:grpSp>
        <p:nvGrpSpPr>
          <p:cNvPr id="79" name="Gruppieren 78"/>
          <p:cNvGrpSpPr/>
          <p:nvPr/>
        </p:nvGrpSpPr>
        <p:grpSpPr>
          <a:xfrm>
            <a:off x="683568" y="4257232"/>
            <a:ext cx="1728192" cy="1260000"/>
            <a:chOff x="755576" y="4257240"/>
            <a:chExt cx="1728192" cy="1260000"/>
          </a:xfrm>
        </p:grpSpPr>
        <p:sp>
          <p:nvSpPr>
            <p:cNvPr id="74" name="Rechteck 73"/>
            <p:cNvSpPr/>
            <p:nvPr/>
          </p:nvSpPr>
          <p:spPr>
            <a:xfrm>
              <a:off x="755576" y="4257240"/>
              <a:ext cx="1728192" cy="12600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45" name="Gruppieren 44"/>
            <p:cNvGrpSpPr/>
            <p:nvPr/>
          </p:nvGrpSpPr>
          <p:grpSpPr>
            <a:xfrm>
              <a:off x="755576" y="4293096"/>
              <a:ext cx="1512048" cy="1152128"/>
              <a:chOff x="755576" y="4293096"/>
              <a:chExt cx="1512048" cy="1152128"/>
            </a:xfrm>
          </p:grpSpPr>
          <p:cxnSp>
            <p:nvCxnSpPr>
              <p:cNvPr id="41" name="Gekrümmte Verbindung 40"/>
              <p:cNvCxnSpPr/>
              <p:nvPr/>
            </p:nvCxnSpPr>
            <p:spPr>
              <a:xfrm>
                <a:off x="755576" y="5301208"/>
                <a:ext cx="306048" cy="90008"/>
              </a:xfrm>
              <a:prstGeom prst="curvedConnector3">
                <a:avLst/>
              </a:prstGeom>
              <a:ln w="38100">
                <a:solidFill>
                  <a:schemeClr val="tx1"/>
                </a:solidFill>
                <a:headEnd type="none"/>
                <a:tailEnd type="oval" w="med" len="med"/>
              </a:ln>
            </p:spPr>
            <p:style>
              <a:lnRef idx="1">
                <a:schemeClr val="accent1"/>
              </a:lnRef>
              <a:fillRef idx="0">
                <a:schemeClr val="accent1"/>
              </a:fillRef>
              <a:effectRef idx="0">
                <a:schemeClr val="accent1"/>
              </a:effectRef>
              <a:fontRef idx="minor">
                <a:schemeClr val="tx1"/>
              </a:fontRef>
            </p:style>
          </p:cxnSp>
          <p:grpSp>
            <p:nvGrpSpPr>
              <p:cNvPr id="17" name="Gruppieren 16"/>
              <p:cNvGrpSpPr/>
              <p:nvPr/>
            </p:nvGrpSpPr>
            <p:grpSpPr>
              <a:xfrm>
                <a:off x="1007624" y="4293096"/>
                <a:ext cx="1260000" cy="1152128"/>
                <a:chOff x="1007624" y="4725144"/>
                <a:chExt cx="1260000" cy="1152128"/>
              </a:xfrm>
            </p:grpSpPr>
            <p:grpSp>
              <p:nvGrpSpPr>
                <p:cNvPr id="16" name="Gruppieren 15"/>
                <p:cNvGrpSpPr/>
                <p:nvPr/>
              </p:nvGrpSpPr>
              <p:grpSpPr>
                <a:xfrm>
                  <a:off x="1061624" y="5409256"/>
                  <a:ext cx="1152000" cy="468016"/>
                  <a:chOff x="1061624" y="5409256"/>
                  <a:chExt cx="1152000" cy="468016"/>
                </a:xfrm>
              </p:grpSpPr>
              <p:sp>
                <p:nvSpPr>
                  <p:cNvPr id="14" name="Trapezoid 13"/>
                  <p:cNvSpPr/>
                  <p:nvPr/>
                </p:nvSpPr>
                <p:spPr>
                  <a:xfrm>
                    <a:off x="1061624" y="5409256"/>
                    <a:ext cx="1152000" cy="360000"/>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Ellipse 12"/>
                  <p:cNvSpPr>
                    <a:spLocks noChangeAspect="1"/>
                  </p:cNvSpPr>
                  <p:nvPr/>
                </p:nvSpPr>
                <p:spPr>
                  <a:xfrm>
                    <a:off x="1187624" y="5445256"/>
                    <a:ext cx="900000" cy="288000"/>
                  </a:xfrm>
                  <a:prstGeom prst="ellips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Rechteck 14"/>
                  <p:cNvSpPr/>
                  <p:nvPr/>
                </p:nvSpPr>
                <p:spPr>
                  <a:xfrm>
                    <a:off x="1061624" y="5769256"/>
                    <a:ext cx="1152000" cy="10801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12" name="Gruppieren 11"/>
                <p:cNvGrpSpPr/>
                <p:nvPr/>
              </p:nvGrpSpPr>
              <p:grpSpPr>
                <a:xfrm>
                  <a:off x="1007624" y="4725144"/>
                  <a:ext cx="1260000" cy="972008"/>
                  <a:chOff x="1007624" y="4725144"/>
                  <a:chExt cx="1260000" cy="972008"/>
                </a:xfrm>
              </p:grpSpPr>
              <p:sp>
                <p:nvSpPr>
                  <p:cNvPr id="7" name="Flussdiagramm: Magnetplattenspeicher 6"/>
                  <p:cNvSpPr/>
                  <p:nvPr/>
                </p:nvSpPr>
                <p:spPr>
                  <a:xfrm>
                    <a:off x="1187624" y="4797152"/>
                    <a:ext cx="900000" cy="900000"/>
                  </a:xfrm>
                  <a:prstGeom prst="flowChartMagneticDisk">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Halbbogen 8"/>
                  <p:cNvSpPr/>
                  <p:nvPr/>
                </p:nvSpPr>
                <p:spPr>
                  <a:xfrm>
                    <a:off x="1457624" y="4725144"/>
                    <a:ext cx="360000" cy="360000"/>
                  </a:xfrm>
                  <a:prstGeom prst="blockArc">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10" name="Halbbogen 9"/>
                  <p:cNvSpPr/>
                  <p:nvPr/>
                </p:nvSpPr>
                <p:spPr>
                  <a:xfrm rot="16200000">
                    <a:off x="1097624" y="4851168"/>
                    <a:ext cx="180000" cy="360000"/>
                  </a:xfrm>
                  <a:prstGeom prst="blockArc">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11" name="Halbbogen 10"/>
                  <p:cNvSpPr/>
                  <p:nvPr/>
                </p:nvSpPr>
                <p:spPr>
                  <a:xfrm rot="5400000" flipH="1">
                    <a:off x="1997624" y="4838121"/>
                    <a:ext cx="180000" cy="360000"/>
                  </a:xfrm>
                  <a:prstGeom prst="blockArc">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grpSp>
          </p:grpSp>
        </p:grpSp>
      </p:grpSp>
      <p:grpSp>
        <p:nvGrpSpPr>
          <p:cNvPr id="77" name="Gruppieren 76"/>
          <p:cNvGrpSpPr/>
          <p:nvPr/>
        </p:nvGrpSpPr>
        <p:grpSpPr>
          <a:xfrm>
            <a:off x="6804248" y="4257232"/>
            <a:ext cx="1728192" cy="1260000"/>
            <a:chOff x="6588224" y="4257232"/>
            <a:chExt cx="1728192" cy="1260000"/>
          </a:xfrm>
        </p:grpSpPr>
        <p:sp>
          <p:nvSpPr>
            <p:cNvPr id="76" name="Rechteck 75"/>
            <p:cNvSpPr/>
            <p:nvPr/>
          </p:nvSpPr>
          <p:spPr>
            <a:xfrm>
              <a:off x="6588224" y="4257232"/>
              <a:ext cx="1728192" cy="12600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46" name="Gruppieren 45"/>
            <p:cNvGrpSpPr/>
            <p:nvPr/>
          </p:nvGrpSpPr>
          <p:grpSpPr>
            <a:xfrm>
              <a:off x="6588224" y="4437144"/>
              <a:ext cx="1458048" cy="1006122"/>
              <a:chOff x="755576" y="4439102"/>
              <a:chExt cx="1458048" cy="1006122"/>
            </a:xfrm>
          </p:grpSpPr>
          <p:cxnSp>
            <p:nvCxnSpPr>
              <p:cNvPr id="47" name="Gekrümmte Verbindung 46"/>
              <p:cNvCxnSpPr/>
              <p:nvPr/>
            </p:nvCxnSpPr>
            <p:spPr>
              <a:xfrm>
                <a:off x="755576" y="5301208"/>
                <a:ext cx="306048" cy="90008"/>
              </a:xfrm>
              <a:prstGeom prst="curvedConnector3">
                <a:avLst/>
              </a:prstGeom>
              <a:ln w="38100">
                <a:solidFill>
                  <a:schemeClr val="tx1"/>
                </a:solidFill>
                <a:headEnd type="none"/>
                <a:tailEnd type="oval" w="med" len="med"/>
              </a:ln>
            </p:spPr>
            <p:style>
              <a:lnRef idx="1">
                <a:schemeClr val="accent1"/>
              </a:lnRef>
              <a:fillRef idx="0">
                <a:schemeClr val="accent1"/>
              </a:fillRef>
              <a:effectRef idx="0">
                <a:schemeClr val="accent1"/>
              </a:effectRef>
              <a:fontRef idx="minor">
                <a:schemeClr val="tx1"/>
              </a:fontRef>
            </p:style>
          </p:cxnSp>
          <p:grpSp>
            <p:nvGrpSpPr>
              <p:cNvPr id="48" name="Gruppieren 47"/>
              <p:cNvGrpSpPr/>
              <p:nvPr/>
            </p:nvGrpSpPr>
            <p:grpSpPr>
              <a:xfrm>
                <a:off x="1061624" y="4439102"/>
                <a:ext cx="1152000" cy="1006122"/>
                <a:chOff x="1061624" y="4871150"/>
                <a:chExt cx="1152000" cy="1006122"/>
              </a:xfrm>
            </p:grpSpPr>
            <p:grpSp>
              <p:nvGrpSpPr>
                <p:cNvPr id="49" name="Gruppieren 48"/>
                <p:cNvGrpSpPr/>
                <p:nvPr/>
              </p:nvGrpSpPr>
              <p:grpSpPr>
                <a:xfrm>
                  <a:off x="1061624" y="5409256"/>
                  <a:ext cx="1152000" cy="468016"/>
                  <a:chOff x="1061624" y="5409256"/>
                  <a:chExt cx="1152000" cy="468016"/>
                </a:xfrm>
              </p:grpSpPr>
              <p:sp>
                <p:nvSpPr>
                  <p:cNvPr id="55" name="Trapezoid 54"/>
                  <p:cNvSpPr/>
                  <p:nvPr/>
                </p:nvSpPr>
                <p:spPr>
                  <a:xfrm>
                    <a:off x="1061624" y="5409256"/>
                    <a:ext cx="1152000" cy="360000"/>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6" name="Ellipse 55"/>
                  <p:cNvSpPr>
                    <a:spLocks noChangeAspect="1"/>
                  </p:cNvSpPr>
                  <p:nvPr/>
                </p:nvSpPr>
                <p:spPr>
                  <a:xfrm>
                    <a:off x="1187624" y="5445256"/>
                    <a:ext cx="900000" cy="288000"/>
                  </a:xfrm>
                  <a:prstGeom prst="ellips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7" name="Rechteck 56"/>
                  <p:cNvSpPr/>
                  <p:nvPr/>
                </p:nvSpPr>
                <p:spPr>
                  <a:xfrm>
                    <a:off x="1061624" y="5769256"/>
                    <a:ext cx="1152000" cy="10801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50" name="Gruppieren 49"/>
                <p:cNvGrpSpPr/>
                <p:nvPr/>
              </p:nvGrpSpPr>
              <p:grpSpPr>
                <a:xfrm>
                  <a:off x="1115712" y="4871150"/>
                  <a:ext cx="1044000" cy="792056"/>
                  <a:chOff x="1115712" y="4871150"/>
                  <a:chExt cx="1044000" cy="792056"/>
                </a:xfrm>
              </p:grpSpPr>
              <p:sp>
                <p:nvSpPr>
                  <p:cNvPr id="51" name="Flussdiagramm: Magnetplattenspeicher 50"/>
                  <p:cNvSpPr/>
                  <p:nvPr/>
                </p:nvSpPr>
                <p:spPr>
                  <a:xfrm>
                    <a:off x="1295712" y="4907206"/>
                    <a:ext cx="684000" cy="756000"/>
                  </a:xfrm>
                  <a:prstGeom prst="flowChartMagneticDisk">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2" name="Halbbogen 51"/>
                  <p:cNvSpPr/>
                  <p:nvPr/>
                </p:nvSpPr>
                <p:spPr>
                  <a:xfrm>
                    <a:off x="1493712" y="4871150"/>
                    <a:ext cx="288000" cy="288000"/>
                  </a:xfrm>
                  <a:prstGeom prst="blockArc">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53" name="Halbbogen 52"/>
                  <p:cNvSpPr/>
                  <p:nvPr/>
                </p:nvSpPr>
                <p:spPr>
                  <a:xfrm rot="16200000">
                    <a:off x="1205712" y="4943126"/>
                    <a:ext cx="180000" cy="360000"/>
                  </a:xfrm>
                  <a:prstGeom prst="blockArc">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54" name="Halbbogen 53"/>
                  <p:cNvSpPr/>
                  <p:nvPr/>
                </p:nvSpPr>
                <p:spPr>
                  <a:xfrm rot="5400000" flipH="1">
                    <a:off x="1889712" y="4943641"/>
                    <a:ext cx="180000" cy="360000"/>
                  </a:xfrm>
                  <a:prstGeom prst="blockArc">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grpSp>
          </p:grpSp>
        </p:grpSp>
      </p:grpSp>
      <p:grpSp>
        <p:nvGrpSpPr>
          <p:cNvPr id="78" name="Gruppieren 77"/>
          <p:cNvGrpSpPr/>
          <p:nvPr/>
        </p:nvGrpSpPr>
        <p:grpSpPr>
          <a:xfrm>
            <a:off x="3707904" y="4257232"/>
            <a:ext cx="1728192" cy="1260000"/>
            <a:chOff x="3851920" y="4257232"/>
            <a:chExt cx="1728192" cy="1260000"/>
          </a:xfrm>
        </p:grpSpPr>
        <p:sp>
          <p:nvSpPr>
            <p:cNvPr id="75" name="Rechteck 74"/>
            <p:cNvSpPr/>
            <p:nvPr/>
          </p:nvSpPr>
          <p:spPr>
            <a:xfrm>
              <a:off x="3851920" y="4257232"/>
              <a:ext cx="1728192" cy="12600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73" name="Gruppieren 72"/>
            <p:cNvGrpSpPr/>
            <p:nvPr/>
          </p:nvGrpSpPr>
          <p:grpSpPr>
            <a:xfrm>
              <a:off x="3852040" y="4365104"/>
              <a:ext cx="1512048" cy="1080120"/>
              <a:chOff x="3815976" y="4365104"/>
              <a:chExt cx="1512048" cy="1080120"/>
            </a:xfrm>
          </p:grpSpPr>
          <p:grpSp>
            <p:nvGrpSpPr>
              <p:cNvPr id="58" name="Gruppieren 57"/>
              <p:cNvGrpSpPr/>
              <p:nvPr/>
            </p:nvGrpSpPr>
            <p:grpSpPr>
              <a:xfrm>
                <a:off x="3815976" y="4365104"/>
                <a:ext cx="1512048" cy="1080120"/>
                <a:chOff x="755576" y="4365104"/>
                <a:chExt cx="1512048" cy="1080120"/>
              </a:xfrm>
            </p:grpSpPr>
            <p:cxnSp>
              <p:nvCxnSpPr>
                <p:cNvPr id="59" name="Gekrümmte Verbindung 58"/>
                <p:cNvCxnSpPr/>
                <p:nvPr/>
              </p:nvCxnSpPr>
              <p:spPr>
                <a:xfrm>
                  <a:off x="755576" y="5301208"/>
                  <a:ext cx="306048" cy="90008"/>
                </a:xfrm>
                <a:prstGeom prst="curvedConnector3">
                  <a:avLst/>
                </a:prstGeom>
                <a:ln w="38100">
                  <a:solidFill>
                    <a:schemeClr val="tx1"/>
                  </a:solidFill>
                  <a:headEnd type="none"/>
                  <a:tailEnd type="oval" w="med" len="med"/>
                </a:ln>
              </p:spPr>
              <p:style>
                <a:lnRef idx="1">
                  <a:schemeClr val="accent1"/>
                </a:lnRef>
                <a:fillRef idx="0">
                  <a:schemeClr val="accent1"/>
                </a:fillRef>
                <a:effectRef idx="0">
                  <a:schemeClr val="accent1"/>
                </a:effectRef>
                <a:fontRef idx="minor">
                  <a:schemeClr val="tx1"/>
                </a:fontRef>
              </p:style>
            </p:cxnSp>
            <p:grpSp>
              <p:nvGrpSpPr>
                <p:cNvPr id="60" name="Gruppieren 59"/>
                <p:cNvGrpSpPr/>
                <p:nvPr/>
              </p:nvGrpSpPr>
              <p:grpSpPr>
                <a:xfrm>
                  <a:off x="1007624" y="4365104"/>
                  <a:ext cx="1260000" cy="1080120"/>
                  <a:chOff x="1007624" y="4797152"/>
                  <a:chExt cx="1260000" cy="1080120"/>
                </a:xfrm>
              </p:grpSpPr>
              <p:grpSp>
                <p:nvGrpSpPr>
                  <p:cNvPr id="61" name="Gruppieren 60"/>
                  <p:cNvGrpSpPr/>
                  <p:nvPr/>
                </p:nvGrpSpPr>
                <p:grpSpPr>
                  <a:xfrm>
                    <a:off x="1061624" y="5409256"/>
                    <a:ext cx="1152000" cy="468016"/>
                    <a:chOff x="1061624" y="5409256"/>
                    <a:chExt cx="1152000" cy="468016"/>
                  </a:xfrm>
                </p:grpSpPr>
                <p:sp>
                  <p:nvSpPr>
                    <p:cNvPr id="67" name="Trapezoid 66"/>
                    <p:cNvSpPr/>
                    <p:nvPr/>
                  </p:nvSpPr>
                  <p:spPr>
                    <a:xfrm>
                      <a:off x="1061624" y="5409256"/>
                      <a:ext cx="1152000" cy="360000"/>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8" name="Ellipse 67"/>
                    <p:cNvSpPr>
                      <a:spLocks noChangeAspect="1"/>
                    </p:cNvSpPr>
                    <p:nvPr/>
                  </p:nvSpPr>
                  <p:spPr>
                    <a:xfrm>
                      <a:off x="1187624" y="5445256"/>
                      <a:ext cx="900000" cy="288000"/>
                    </a:xfrm>
                    <a:prstGeom prst="ellips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9" name="Rechteck 68"/>
                    <p:cNvSpPr/>
                    <p:nvPr/>
                  </p:nvSpPr>
                  <p:spPr>
                    <a:xfrm>
                      <a:off x="1061624" y="5769256"/>
                      <a:ext cx="1152000" cy="10801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62" name="Gruppieren 61"/>
                  <p:cNvGrpSpPr/>
                  <p:nvPr/>
                </p:nvGrpSpPr>
                <p:grpSpPr>
                  <a:xfrm>
                    <a:off x="1007624" y="4797152"/>
                    <a:ext cx="1260000" cy="900000"/>
                    <a:chOff x="1007624" y="4797152"/>
                    <a:chExt cx="1260000" cy="900000"/>
                  </a:xfrm>
                </p:grpSpPr>
                <p:sp>
                  <p:nvSpPr>
                    <p:cNvPr id="63" name="Flussdiagramm: Magnetplattenspeicher 62"/>
                    <p:cNvSpPr/>
                    <p:nvPr/>
                  </p:nvSpPr>
                  <p:spPr>
                    <a:xfrm>
                      <a:off x="1187624" y="4797152"/>
                      <a:ext cx="900000" cy="900000"/>
                    </a:xfrm>
                    <a:prstGeom prst="flowChartMagneticDisk">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5" name="Halbbogen 64"/>
                    <p:cNvSpPr/>
                    <p:nvPr/>
                  </p:nvSpPr>
                  <p:spPr>
                    <a:xfrm rot="16200000">
                      <a:off x="1097624" y="4851168"/>
                      <a:ext cx="180000" cy="360000"/>
                    </a:xfrm>
                    <a:prstGeom prst="blockArc">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66" name="Halbbogen 65"/>
                    <p:cNvSpPr/>
                    <p:nvPr/>
                  </p:nvSpPr>
                  <p:spPr>
                    <a:xfrm rot="5400000" flipH="1">
                      <a:off x="1997624" y="4838121"/>
                      <a:ext cx="180000" cy="360000"/>
                    </a:xfrm>
                    <a:prstGeom prst="blockArc">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grpSp>
            </p:grpSp>
          </p:grpSp>
          <p:sp>
            <p:nvSpPr>
              <p:cNvPr id="70" name="Ellipse 69"/>
              <p:cNvSpPr>
                <a:spLocks noChangeAspect="1"/>
              </p:cNvSpPr>
              <p:nvPr/>
            </p:nvSpPr>
            <p:spPr>
              <a:xfrm>
                <a:off x="4248024" y="4437144"/>
                <a:ext cx="900000" cy="28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1" name="Flussdiagramm: Gespeicherte Daten 70"/>
              <p:cNvSpPr/>
              <p:nvPr/>
            </p:nvSpPr>
            <p:spPr>
              <a:xfrm rot="16200000">
                <a:off x="4337984" y="4455064"/>
                <a:ext cx="720080" cy="900000"/>
              </a:xfrm>
              <a:prstGeom prst="flowChartOnlineStorag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grpSp>
        <p:nvGrpSpPr>
          <p:cNvPr id="92" name="Gruppieren 91"/>
          <p:cNvGrpSpPr/>
          <p:nvPr/>
        </p:nvGrpSpPr>
        <p:grpSpPr>
          <a:xfrm>
            <a:off x="35496" y="5656011"/>
            <a:ext cx="2952328" cy="725237"/>
            <a:chOff x="107504" y="5656011"/>
            <a:chExt cx="2952328" cy="725237"/>
          </a:xfrm>
        </p:grpSpPr>
        <p:sp>
          <p:nvSpPr>
            <p:cNvPr id="82" name="Rechteck 81"/>
            <p:cNvSpPr/>
            <p:nvPr/>
          </p:nvSpPr>
          <p:spPr>
            <a:xfrm>
              <a:off x="107504" y="5661248"/>
              <a:ext cx="540000" cy="720000"/>
            </a:xfrm>
            <a:prstGeom prst="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de-DE" sz="1400" dirty="0" smtClean="0">
                  <a:solidFill>
                    <a:schemeClr val="tx1"/>
                  </a:solidFill>
                  <a:latin typeface="Arial" pitchFamily="34" charset="0"/>
                  <a:cs typeface="Arial" pitchFamily="34" charset="0"/>
                </a:rPr>
                <a:t>Herd-platte</a:t>
              </a:r>
              <a:endParaRPr lang="de-DE" sz="1400" dirty="0">
                <a:solidFill>
                  <a:schemeClr val="tx1"/>
                </a:solidFill>
                <a:latin typeface="Arial" pitchFamily="34" charset="0"/>
                <a:cs typeface="Arial" pitchFamily="34" charset="0"/>
              </a:endParaRPr>
            </a:p>
          </p:txBody>
        </p:sp>
        <p:sp>
          <p:nvSpPr>
            <p:cNvPr id="87" name="Pfeil nach rechts 86"/>
            <p:cNvSpPr/>
            <p:nvPr/>
          </p:nvSpPr>
          <p:spPr>
            <a:xfrm>
              <a:off x="646174" y="5751248"/>
              <a:ext cx="720000" cy="540000"/>
            </a:xfrm>
            <a:prstGeom prst="rightArrow">
              <a:avLst>
                <a:gd name="adj1" fmla="val 100000"/>
                <a:gd name="adj2" fmla="val 50000"/>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DE" sz="1000" dirty="0" smtClean="0">
                  <a:solidFill>
                    <a:schemeClr val="tx1"/>
                  </a:solidFill>
                  <a:latin typeface="Arial" pitchFamily="34" charset="0"/>
                  <a:cs typeface="Arial" pitchFamily="34" charset="0"/>
                </a:rPr>
                <a:t>Energie</a:t>
              </a:r>
              <a:endParaRPr lang="de-DE" sz="1000" dirty="0">
                <a:solidFill>
                  <a:schemeClr val="tx1"/>
                </a:solidFill>
                <a:latin typeface="Arial" pitchFamily="34" charset="0"/>
                <a:cs typeface="Arial" pitchFamily="34" charset="0"/>
              </a:endParaRPr>
            </a:p>
          </p:txBody>
        </p:sp>
        <p:sp>
          <p:nvSpPr>
            <p:cNvPr id="89" name="Pfeil nach rechts 88"/>
            <p:cNvSpPr/>
            <p:nvPr/>
          </p:nvSpPr>
          <p:spPr>
            <a:xfrm>
              <a:off x="1883001" y="5931248"/>
              <a:ext cx="684000" cy="180000"/>
            </a:xfrm>
            <a:prstGeom prst="rightArrow">
              <a:avLst>
                <a:gd name="adj1" fmla="val 100000"/>
                <a:gd name="adj2" fmla="val 50000"/>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DE" sz="1000" dirty="0" smtClean="0">
                  <a:solidFill>
                    <a:schemeClr val="tx1"/>
                  </a:solidFill>
                  <a:latin typeface="Arial" pitchFamily="34" charset="0"/>
                  <a:cs typeface="Arial" pitchFamily="34" charset="0"/>
                </a:rPr>
                <a:t>Energie</a:t>
              </a:r>
              <a:endParaRPr lang="de-DE" sz="1000" dirty="0">
                <a:solidFill>
                  <a:schemeClr val="tx1"/>
                </a:solidFill>
                <a:latin typeface="Arial" pitchFamily="34" charset="0"/>
                <a:cs typeface="Arial" pitchFamily="34" charset="0"/>
              </a:endParaRPr>
            </a:p>
          </p:txBody>
        </p:sp>
        <p:sp>
          <p:nvSpPr>
            <p:cNvPr id="90" name="Rechteck 89"/>
            <p:cNvSpPr/>
            <p:nvPr/>
          </p:nvSpPr>
          <p:spPr>
            <a:xfrm>
              <a:off x="2519832" y="5661248"/>
              <a:ext cx="540000" cy="720000"/>
            </a:xfrm>
            <a:prstGeom prst="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de-DE" sz="1400" dirty="0" smtClean="0">
                  <a:solidFill>
                    <a:schemeClr val="tx1"/>
                  </a:solidFill>
                  <a:latin typeface="Arial" pitchFamily="34" charset="0"/>
                  <a:cs typeface="Arial" pitchFamily="34" charset="0"/>
                </a:rPr>
                <a:t>Um-</a:t>
              </a:r>
              <a:r>
                <a:rPr lang="de-DE" sz="1400" dirty="0" err="1" smtClean="0">
                  <a:solidFill>
                    <a:schemeClr val="tx1"/>
                  </a:solidFill>
                  <a:latin typeface="Arial" pitchFamily="34" charset="0"/>
                  <a:cs typeface="Arial" pitchFamily="34" charset="0"/>
                </a:rPr>
                <a:t>ge</a:t>
              </a:r>
              <a:r>
                <a:rPr lang="de-DE" sz="1400" dirty="0" smtClean="0">
                  <a:solidFill>
                    <a:schemeClr val="tx1"/>
                  </a:solidFill>
                  <a:latin typeface="Arial" pitchFamily="34" charset="0"/>
                  <a:cs typeface="Arial" pitchFamily="34" charset="0"/>
                </a:rPr>
                <a:t>-</a:t>
              </a:r>
              <a:r>
                <a:rPr lang="de-DE" sz="1400" dirty="0" err="1" smtClean="0">
                  <a:solidFill>
                    <a:schemeClr val="tx1"/>
                  </a:solidFill>
                  <a:latin typeface="Arial" pitchFamily="34" charset="0"/>
                  <a:cs typeface="Arial" pitchFamily="34" charset="0"/>
                </a:rPr>
                <a:t>bung</a:t>
              </a:r>
              <a:endParaRPr lang="de-DE" sz="1400" dirty="0">
                <a:solidFill>
                  <a:schemeClr val="tx1"/>
                </a:solidFill>
                <a:latin typeface="Arial" pitchFamily="34" charset="0"/>
                <a:cs typeface="Arial" pitchFamily="34" charset="0"/>
              </a:endParaRPr>
            </a:p>
          </p:txBody>
        </p:sp>
        <p:sp>
          <p:nvSpPr>
            <p:cNvPr id="91" name="Rechteck 90"/>
            <p:cNvSpPr/>
            <p:nvPr/>
          </p:nvSpPr>
          <p:spPr>
            <a:xfrm>
              <a:off x="1349672" y="5656011"/>
              <a:ext cx="540000" cy="720000"/>
            </a:xfrm>
            <a:prstGeom prst="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de-DE" sz="1400" dirty="0" smtClean="0">
                  <a:solidFill>
                    <a:schemeClr val="tx1"/>
                  </a:solidFill>
                  <a:latin typeface="Arial" pitchFamily="34" charset="0"/>
                  <a:cs typeface="Arial" pitchFamily="34" charset="0"/>
                </a:rPr>
                <a:t>Was-</a:t>
              </a:r>
              <a:r>
                <a:rPr lang="de-DE" sz="1400" dirty="0" err="1" smtClean="0">
                  <a:solidFill>
                    <a:schemeClr val="tx1"/>
                  </a:solidFill>
                  <a:latin typeface="Arial" pitchFamily="34" charset="0"/>
                  <a:cs typeface="Arial" pitchFamily="34" charset="0"/>
                </a:rPr>
                <a:t>ser</a:t>
              </a:r>
              <a:endParaRPr lang="de-DE" sz="1400" dirty="0">
                <a:solidFill>
                  <a:schemeClr val="tx1"/>
                </a:solidFill>
                <a:latin typeface="Arial" pitchFamily="34" charset="0"/>
                <a:cs typeface="Arial" pitchFamily="34" charset="0"/>
              </a:endParaRPr>
            </a:p>
          </p:txBody>
        </p:sp>
      </p:grpSp>
      <p:grpSp>
        <p:nvGrpSpPr>
          <p:cNvPr id="93" name="Gruppieren 92"/>
          <p:cNvGrpSpPr/>
          <p:nvPr/>
        </p:nvGrpSpPr>
        <p:grpSpPr>
          <a:xfrm>
            <a:off x="3095836" y="5656011"/>
            <a:ext cx="2952328" cy="725237"/>
            <a:chOff x="107504" y="5656011"/>
            <a:chExt cx="2952328" cy="725237"/>
          </a:xfrm>
        </p:grpSpPr>
        <p:sp>
          <p:nvSpPr>
            <p:cNvPr id="94" name="Rechteck 93"/>
            <p:cNvSpPr/>
            <p:nvPr/>
          </p:nvSpPr>
          <p:spPr>
            <a:xfrm>
              <a:off x="107504" y="5661248"/>
              <a:ext cx="540000" cy="720000"/>
            </a:xfrm>
            <a:prstGeom prst="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de-DE" sz="1400" dirty="0" smtClean="0">
                  <a:solidFill>
                    <a:schemeClr val="tx1"/>
                  </a:solidFill>
                  <a:latin typeface="Arial" pitchFamily="34" charset="0"/>
                  <a:cs typeface="Arial" pitchFamily="34" charset="0"/>
                </a:rPr>
                <a:t>Herd-platte</a:t>
              </a:r>
              <a:endParaRPr lang="de-DE" sz="1400" dirty="0">
                <a:solidFill>
                  <a:schemeClr val="tx1"/>
                </a:solidFill>
                <a:latin typeface="Arial" pitchFamily="34" charset="0"/>
                <a:cs typeface="Arial" pitchFamily="34" charset="0"/>
              </a:endParaRPr>
            </a:p>
          </p:txBody>
        </p:sp>
        <p:sp>
          <p:nvSpPr>
            <p:cNvPr id="95" name="Pfeil nach rechts 94"/>
            <p:cNvSpPr/>
            <p:nvPr/>
          </p:nvSpPr>
          <p:spPr>
            <a:xfrm>
              <a:off x="646174" y="5751248"/>
              <a:ext cx="720000" cy="540000"/>
            </a:xfrm>
            <a:prstGeom prst="rightArrow">
              <a:avLst>
                <a:gd name="adj1" fmla="val 100000"/>
                <a:gd name="adj2" fmla="val 50000"/>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DE" sz="1000" dirty="0" smtClean="0">
                  <a:solidFill>
                    <a:schemeClr val="tx1"/>
                  </a:solidFill>
                  <a:latin typeface="Arial" pitchFamily="34" charset="0"/>
                  <a:cs typeface="Arial" pitchFamily="34" charset="0"/>
                </a:rPr>
                <a:t>Energie</a:t>
              </a:r>
              <a:endParaRPr lang="de-DE" sz="1000" dirty="0">
                <a:solidFill>
                  <a:schemeClr val="tx1"/>
                </a:solidFill>
                <a:latin typeface="Arial" pitchFamily="34" charset="0"/>
                <a:cs typeface="Arial" pitchFamily="34" charset="0"/>
              </a:endParaRPr>
            </a:p>
          </p:txBody>
        </p:sp>
        <p:sp>
          <p:nvSpPr>
            <p:cNvPr id="96" name="Pfeil nach rechts 95"/>
            <p:cNvSpPr/>
            <p:nvPr/>
          </p:nvSpPr>
          <p:spPr>
            <a:xfrm>
              <a:off x="1883001" y="5841248"/>
              <a:ext cx="684000" cy="360000"/>
            </a:xfrm>
            <a:prstGeom prst="rightArrow">
              <a:avLst>
                <a:gd name="adj1" fmla="val 100000"/>
                <a:gd name="adj2" fmla="val 50000"/>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DE" sz="1000" dirty="0" smtClean="0">
                  <a:solidFill>
                    <a:schemeClr val="tx1"/>
                  </a:solidFill>
                  <a:latin typeface="Arial" pitchFamily="34" charset="0"/>
                  <a:cs typeface="Arial" pitchFamily="34" charset="0"/>
                </a:rPr>
                <a:t>Energie</a:t>
              </a:r>
              <a:endParaRPr lang="de-DE" sz="1000" dirty="0">
                <a:solidFill>
                  <a:schemeClr val="tx1"/>
                </a:solidFill>
                <a:latin typeface="Arial" pitchFamily="34" charset="0"/>
                <a:cs typeface="Arial" pitchFamily="34" charset="0"/>
              </a:endParaRPr>
            </a:p>
          </p:txBody>
        </p:sp>
        <p:sp>
          <p:nvSpPr>
            <p:cNvPr id="97" name="Rechteck 96"/>
            <p:cNvSpPr/>
            <p:nvPr/>
          </p:nvSpPr>
          <p:spPr>
            <a:xfrm>
              <a:off x="2519832" y="5661248"/>
              <a:ext cx="540000" cy="720000"/>
            </a:xfrm>
            <a:prstGeom prst="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de-DE" sz="1400" dirty="0" smtClean="0">
                  <a:solidFill>
                    <a:schemeClr val="tx1"/>
                  </a:solidFill>
                  <a:latin typeface="Arial" pitchFamily="34" charset="0"/>
                  <a:cs typeface="Arial" pitchFamily="34" charset="0"/>
                </a:rPr>
                <a:t>Um-</a:t>
              </a:r>
              <a:r>
                <a:rPr lang="de-DE" sz="1400" dirty="0" err="1" smtClean="0">
                  <a:solidFill>
                    <a:schemeClr val="tx1"/>
                  </a:solidFill>
                  <a:latin typeface="Arial" pitchFamily="34" charset="0"/>
                  <a:cs typeface="Arial" pitchFamily="34" charset="0"/>
                </a:rPr>
                <a:t>ge</a:t>
              </a:r>
              <a:r>
                <a:rPr lang="de-DE" sz="1400" dirty="0" smtClean="0">
                  <a:solidFill>
                    <a:schemeClr val="tx1"/>
                  </a:solidFill>
                  <a:latin typeface="Arial" pitchFamily="34" charset="0"/>
                  <a:cs typeface="Arial" pitchFamily="34" charset="0"/>
                </a:rPr>
                <a:t>-</a:t>
              </a:r>
              <a:r>
                <a:rPr lang="de-DE" sz="1400" dirty="0" err="1" smtClean="0">
                  <a:solidFill>
                    <a:schemeClr val="tx1"/>
                  </a:solidFill>
                  <a:latin typeface="Arial" pitchFamily="34" charset="0"/>
                  <a:cs typeface="Arial" pitchFamily="34" charset="0"/>
                </a:rPr>
                <a:t>bung</a:t>
              </a:r>
              <a:endParaRPr lang="de-DE" sz="1400" dirty="0">
                <a:solidFill>
                  <a:schemeClr val="tx1"/>
                </a:solidFill>
                <a:latin typeface="Arial" pitchFamily="34" charset="0"/>
                <a:cs typeface="Arial" pitchFamily="34" charset="0"/>
              </a:endParaRPr>
            </a:p>
          </p:txBody>
        </p:sp>
        <p:sp>
          <p:nvSpPr>
            <p:cNvPr id="98" name="Rechteck 97"/>
            <p:cNvSpPr/>
            <p:nvPr/>
          </p:nvSpPr>
          <p:spPr>
            <a:xfrm>
              <a:off x="1349672" y="5656011"/>
              <a:ext cx="540000" cy="720000"/>
            </a:xfrm>
            <a:prstGeom prst="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de-DE" sz="1400" dirty="0" smtClean="0">
                  <a:solidFill>
                    <a:schemeClr val="tx1"/>
                  </a:solidFill>
                  <a:latin typeface="Arial" pitchFamily="34" charset="0"/>
                  <a:cs typeface="Arial" pitchFamily="34" charset="0"/>
                </a:rPr>
                <a:t>Was-</a:t>
              </a:r>
              <a:r>
                <a:rPr lang="de-DE" sz="1400" dirty="0" err="1" smtClean="0">
                  <a:solidFill>
                    <a:schemeClr val="tx1"/>
                  </a:solidFill>
                  <a:latin typeface="Arial" pitchFamily="34" charset="0"/>
                  <a:cs typeface="Arial" pitchFamily="34" charset="0"/>
                </a:rPr>
                <a:t>ser</a:t>
              </a:r>
              <a:endParaRPr lang="de-DE" sz="1400" dirty="0">
                <a:solidFill>
                  <a:schemeClr val="tx1"/>
                </a:solidFill>
                <a:latin typeface="Arial" pitchFamily="34" charset="0"/>
                <a:cs typeface="Arial" pitchFamily="34" charset="0"/>
              </a:endParaRPr>
            </a:p>
          </p:txBody>
        </p:sp>
      </p:grpSp>
      <p:grpSp>
        <p:nvGrpSpPr>
          <p:cNvPr id="106" name="Gruppieren 105"/>
          <p:cNvGrpSpPr/>
          <p:nvPr/>
        </p:nvGrpSpPr>
        <p:grpSpPr>
          <a:xfrm>
            <a:off x="6156196" y="5656011"/>
            <a:ext cx="2952328" cy="725237"/>
            <a:chOff x="6156196" y="5656011"/>
            <a:chExt cx="2952328" cy="725237"/>
          </a:xfrm>
        </p:grpSpPr>
        <p:sp>
          <p:nvSpPr>
            <p:cNvPr id="105" name="Pfeil nach rechts 104"/>
            <p:cNvSpPr/>
            <p:nvPr/>
          </p:nvSpPr>
          <p:spPr>
            <a:xfrm>
              <a:off x="6696196" y="6165304"/>
              <a:ext cx="1908000" cy="180000"/>
            </a:xfrm>
            <a:prstGeom prst="rightArrow">
              <a:avLst>
                <a:gd name="adj1" fmla="val 100000"/>
                <a:gd name="adj2" fmla="val 50000"/>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DE" sz="1000" dirty="0" smtClean="0">
                  <a:solidFill>
                    <a:schemeClr val="tx1"/>
                  </a:solidFill>
                  <a:latin typeface="Arial" pitchFamily="34" charset="0"/>
                  <a:cs typeface="Arial" pitchFamily="34" charset="0"/>
                </a:rPr>
                <a:t>Energie</a:t>
              </a:r>
              <a:endParaRPr lang="de-DE" sz="1000" dirty="0">
                <a:solidFill>
                  <a:schemeClr val="tx1"/>
                </a:solidFill>
                <a:latin typeface="Arial" pitchFamily="34" charset="0"/>
                <a:cs typeface="Arial" pitchFamily="34" charset="0"/>
              </a:endParaRPr>
            </a:p>
          </p:txBody>
        </p:sp>
        <p:grpSp>
          <p:nvGrpSpPr>
            <p:cNvPr id="99" name="Gruppieren 98"/>
            <p:cNvGrpSpPr/>
            <p:nvPr/>
          </p:nvGrpSpPr>
          <p:grpSpPr>
            <a:xfrm>
              <a:off x="6156196" y="5656011"/>
              <a:ext cx="2952328" cy="725237"/>
              <a:chOff x="107504" y="5656011"/>
              <a:chExt cx="2952328" cy="725237"/>
            </a:xfrm>
          </p:grpSpPr>
          <p:sp>
            <p:nvSpPr>
              <p:cNvPr id="100" name="Rechteck 99"/>
              <p:cNvSpPr/>
              <p:nvPr/>
            </p:nvSpPr>
            <p:spPr>
              <a:xfrm>
                <a:off x="107504" y="5661248"/>
                <a:ext cx="540000" cy="720000"/>
              </a:xfrm>
              <a:prstGeom prst="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de-DE" sz="1400" dirty="0" smtClean="0">
                    <a:solidFill>
                      <a:schemeClr val="tx1"/>
                    </a:solidFill>
                    <a:latin typeface="Arial" pitchFamily="34" charset="0"/>
                    <a:cs typeface="Arial" pitchFamily="34" charset="0"/>
                  </a:rPr>
                  <a:t>Herd-platte</a:t>
                </a:r>
                <a:endParaRPr lang="de-DE" sz="1400" dirty="0">
                  <a:solidFill>
                    <a:schemeClr val="tx1"/>
                  </a:solidFill>
                  <a:latin typeface="Arial" pitchFamily="34" charset="0"/>
                  <a:cs typeface="Arial" pitchFamily="34" charset="0"/>
                </a:endParaRPr>
              </a:p>
            </p:txBody>
          </p:sp>
          <p:sp>
            <p:nvSpPr>
              <p:cNvPr id="101" name="Pfeil nach rechts 100"/>
              <p:cNvSpPr/>
              <p:nvPr/>
            </p:nvSpPr>
            <p:spPr>
              <a:xfrm>
                <a:off x="646174" y="5710011"/>
                <a:ext cx="720000" cy="360000"/>
              </a:xfrm>
              <a:prstGeom prst="rightArrow">
                <a:avLst>
                  <a:gd name="adj1" fmla="val 100000"/>
                  <a:gd name="adj2" fmla="val 50000"/>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DE" sz="1000" dirty="0" smtClean="0">
                    <a:solidFill>
                      <a:schemeClr val="tx1"/>
                    </a:solidFill>
                    <a:latin typeface="Arial" pitchFamily="34" charset="0"/>
                    <a:cs typeface="Arial" pitchFamily="34" charset="0"/>
                  </a:rPr>
                  <a:t>Energie</a:t>
                </a:r>
                <a:endParaRPr lang="de-DE" sz="1000" dirty="0">
                  <a:solidFill>
                    <a:schemeClr val="tx1"/>
                  </a:solidFill>
                  <a:latin typeface="Arial" pitchFamily="34" charset="0"/>
                  <a:cs typeface="Arial" pitchFamily="34" charset="0"/>
                </a:endParaRPr>
              </a:p>
            </p:txBody>
          </p:sp>
          <p:sp>
            <p:nvSpPr>
              <p:cNvPr id="102" name="Pfeil nach rechts 101"/>
              <p:cNvSpPr/>
              <p:nvPr/>
            </p:nvSpPr>
            <p:spPr>
              <a:xfrm>
                <a:off x="1871756" y="5800011"/>
                <a:ext cx="684000" cy="180000"/>
              </a:xfrm>
              <a:prstGeom prst="rightArrow">
                <a:avLst>
                  <a:gd name="adj1" fmla="val 100000"/>
                  <a:gd name="adj2" fmla="val 50000"/>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DE" sz="1000" dirty="0" smtClean="0">
                    <a:solidFill>
                      <a:schemeClr val="tx1"/>
                    </a:solidFill>
                    <a:latin typeface="Arial" pitchFamily="34" charset="0"/>
                    <a:cs typeface="Arial" pitchFamily="34" charset="0"/>
                  </a:rPr>
                  <a:t>Energie</a:t>
                </a:r>
                <a:endParaRPr lang="de-DE" sz="1000" dirty="0">
                  <a:solidFill>
                    <a:schemeClr val="tx1"/>
                  </a:solidFill>
                  <a:latin typeface="Arial" pitchFamily="34" charset="0"/>
                  <a:cs typeface="Arial" pitchFamily="34" charset="0"/>
                </a:endParaRPr>
              </a:p>
            </p:txBody>
          </p:sp>
          <p:sp>
            <p:nvSpPr>
              <p:cNvPr id="103" name="Rechteck 102"/>
              <p:cNvSpPr/>
              <p:nvPr/>
            </p:nvSpPr>
            <p:spPr>
              <a:xfrm>
                <a:off x="2519832" y="5661248"/>
                <a:ext cx="540000" cy="720000"/>
              </a:xfrm>
              <a:prstGeom prst="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de-DE" sz="1400" dirty="0" smtClean="0">
                    <a:solidFill>
                      <a:schemeClr val="tx1"/>
                    </a:solidFill>
                    <a:latin typeface="Arial" pitchFamily="34" charset="0"/>
                    <a:cs typeface="Arial" pitchFamily="34" charset="0"/>
                  </a:rPr>
                  <a:t>Um-</a:t>
                </a:r>
                <a:r>
                  <a:rPr lang="de-DE" sz="1400" dirty="0" err="1" smtClean="0">
                    <a:solidFill>
                      <a:schemeClr val="tx1"/>
                    </a:solidFill>
                    <a:latin typeface="Arial" pitchFamily="34" charset="0"/>
                    <a:cs typeface="Arial" pitchFamily="34" charset="0"/>
                  </a:rPr>
                  <a:t>ge</a:t>
                </a:r>
                <a:r>
                  <a:rPr lang="de-DE" sz="1400" dirty="0" smtClean="0">
                    <a:solidFill>
                      <a:schemeClr val="tx1"/>
                    </a:solidFill>
                    <a:latin typeface="Arial" pitchFamily="34" charset="0"/>
                    <a:cs typeface="Arial" pitchFamily="34" charset="0"/>
                  </a:rPr>
                  <a:t>-</a:t>
                </a:r>
                <a:r>
                  <a:rPr lang="de-DE" sz="1400" dirty="0" err="1" smtClean="0">
                    <a:solidFill>
                      <a:schemeClr val="tx1"/>
                    </a:solidFill>
                    <a:latin typeface="Arial" pitchFamily="34" charset="0"/>
                    <a:cs typeface="Arial" pitchFamily="34" charset="0"/>
                  </a:rPr>
                  <a:t>bung</a:t>
                </a:r>
                <a:endParaRPr lang="de-DE" sz="1400" dirty="0">
                  <a:solidFill>
                    <a:schemeClr val="tx1"/>
                  </a:solidFill>
                  <a:latin typeface="Arial" pitchFamily="34" charset="0"/>
                  <a:cs typeface="Arial" pitchFamily="34" charset="0"/>
                </a:endParaRPr>
              </a:p>
            </p:txBody>
          </p:sp>
          <p:sp>
            <p:nvSpPr>
              <p:cNvPr id="104" name="Rechteck 103"/>
              <p:cNvSpPr/>
              <p:nvPr/>
            </p:nvSpPr>
            <p:spPr>
              <a:xfrm>
                <a:off x="1349672" y="5656011"/>
                <a:ext cx="540000" cy="468000"/>
              </a:xfrm>
              <a:prstGeom prst="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de-DE" sz="1400" dirty="0" smtClean="0">
                    <a:solidFill>
                      <a:schemeClr val="tx1"/>
                    </a:solidFill>
                    <a:latin typeface="Arial" pitchFamily="34" charset="0"/>
                    <a:cs typeface="Arial" pitchFamily="34" charset="0"/>
                  </a:rPr>
                  <a:t>Was-</a:t>
                </a:r>
                <a:r>
                  <a:rPr lang="de-DE" sz="1400" dirty="0" err="1" smtClean="0">
                    <a:solidFill>
                      <a:schemeClr val="tx1"/>
                    </a:solidFill>
                    <a:latin typeface="Arial" pitchFamily="34" charset="0"/>
                    <a:cs typeface="Arial" pitchFamily="34" charset="0"/>
                  </a:rPr>
                  <a:t>ser</a:t>
                </a:r>
                <a:endParaRPr lang="de-DE" sz="1400" dirty="0">
                  <a:solidFill>
                    <a:schemeClr val="tx1"/>
                  </a:solidFill>
                  <a:latin typeface="Arial" pitchFamily="34" charset="0"/>
                  <a:cs typeface="Arial" pitchFamily="34" charset="0"/>
                </a:endParaRPr>
              </a:p>
            </p:txBody>
          </p:sp>
        </p:grpSp>
      </p:grpSp>
      <p:sp>
        <p:nvSpPr>
          <p:cNvPr id="107" name="Textfeld 4"/>
          <p:cNvSpPr txBox="1"/>
          <p:nvPr/>
        </p:nvSpPr>
        <p:spPr>
          <a:xfrm>
            <a:off x="6696196" y="6453336"/>
            <a:ext cx="2447311" cy="16214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gn="r">
              <a:spcAft>
                <a:spcPts val="600"/>
              </a:spcAft>
            </a:pPr>
            <a:r>
              <a:rPr lang="de-DE" sz="1000" dirty="0" smtClean="0">
                <a:latin typeface="Arial"/>
                <a:ea typeface="Times New Roman"/>
                <a:cs typeface="Times New Roman"/>
              </a:rPr>
              <a:t>Alle Abbildungen: </a:t>
            </a:r>
            <a:r>
              <a:rPr lang="de-DE" sz="1000" dirty="0" smtClean="0">
                <a:effectLst/>
                <a:latin typeface="Arial"/>
                <a:ea typeface="Times New Roman"/>
                <a:cs typeface="Times New Roman"/>
              </a:rPr>
              <a:t>C</a:t>
            </a:r>
            <a:r>
              <a:rPr lang="de-DE" sz="1000" dirty="0">
                <a:effectLst/>
                <a:latin typeface="Arial"/>
                <a:ea typeface="Times New Roman"/>
                <a:cs typeface="Times New Roman"/>
              </a:rPr>
              <a:t>.-J. </a:t>
            </a:r>
            <a:r>
              <a:rPr lang="de-DE" sz="1000" dirty="0" err="1" smtClean="0">
                <a:effectLst/>
                <a:latin typeface="Arial"/>
                <a:ea typeface="Times New Roman"/>
                <a:cs typeface="Times New Roman"/>
              </a:rPr>
              <a:t>Pardall</a:t>
            </a:r>
            <a:endParaRPr lang="de-DE" sz="2000" dirty="0">
              <a:effectLst/>
              <a:latin typeface="Helvetica"/>
              <a:ea typeface="Times New Roman"/>
              <a:cs typeface="Times New Roman"/>
            </a:endParaRPr>
          </a:p>
        </p:txBody>
      </p:sp>
    </p:spTree>
    <p:extLst>
      <p:ext uri="{BB962C8B-B14F-4D97-AF65-F5344CB8AC3E}">
        <p14:creationId xmlns:p14="http://schemas.microsoft.com/office/powerpoint/2010/main" val="218197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9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9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77"/>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06"/>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8" grpId="0"/>
      <p:bldP spid="10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Sorgsamer Umgang mit Energie</a:t>
            </a:r>
            <a:endParaRPr lang="de-DE" dirty="0"/>
          </a:p>
        </p:txBody>
      </p:sp>
      <p:sp>
        <p:nvSpPr>
          <p:cNvPr id="3" name="Inhaltsplatzhalter 2"/>
          <p:cNvSpPr>
            <a:spLocks noGrp="1"/>
          </p:cNvSpPr>
          <p:nvPr>
            <p:ph idx="1"/>
          </p:nvPr>
        </p:nvSpPr>
        <p:spPr>
          <a:xfrm>
            <a:off x="0" y="692696"/>
            <a:ext cx="4572000" cy="5976664"/>
          </a:xfrm>
        </p:spPr>
        <p:txBody>
          <a:bodyPr/>
          <a:lstStyle/>
          <a:p>
            <a:r>
              <a:rPr lang="de-DE" dirty="0" smtClean="0"/>
              <a:t>Ziele</a:t>
            </a:r>
          </a:p>
          <a:p>
            <a:pPr lvl="1">
              <a:spcAft>
                <a:spcPts val="600"/>
              </a:spcAft>
            </a:pPr>
            <a:r>
              <a:rPr lang="de-DE" dirty="0" smtClean="0"/>
              <a:t>Grundprinzip einer Wärmedämmung kennen und anwenden</a:t>
            </a:r>
            <a:br>
              <a:rPr lang="de-DE" dirty="0" smtClean="0"/>
            </a:br>
            <a:r>
              <a:rPr lang="de-DE" dirty="0" smtClean="0"/>
              <a:t/>
            </a:r>
            <a:br>
              <a:rPr lang="de-DE" dirty="0" smtClean="0"/>
            </a:br>
            <a:r>
              <a:rPr lang="de-DE" dirty="0" smtClean="0"/>
              <a:t/>
            </a:r>
            <a:br>
              <a:rPr lang="de-DE" dirty="0" smtClean="0"/>
            </a:br>
            <a:r>
              <a:rPr lang="de-DE" dirty="0" smtClean="0"/>
              <a:t/>
            </a:r>
            <a:br>
              <a:rPr lang="de-DE" dirty="0" smtClean="0"/>
            </a:br>
            <a:endParaRPr lang="de-DE" dirty="0" smtClean="0"/>
          </a:p>
          <a:p>
            <a:pPr lvl="1"/>
            <a:r>
              <a:rPr lang="de-DE" dirty="0" smtClean="0"/>
              <a:t>Experimente zum sorgsamen Umgang mit Energie durchführen und bewerten</a:t>
            </a:r>
          </a:p>
          <a:p>
            <a:pPr lvl="1"/>
            <a:r>
              <a:rPr lang="de-DE" dirty="0" smtClean="0"/>
              <a:t>Verhaltensregeln ableiten</a:t>
            </a:r>
          </a:p>
        </p:txBody>
      </p:sp>
      <p:sp>
        <p:nvSpPr>
          <p:cNvPr id="4" name="Datumsplatzhalter 3"/>
          <p:cNvSpPr>
            <a:spLocks noGrp="1"/>
          </p:cNvSpPr>
          <p:nvPr>
            <p:ph type="dt" sz="half" idx="10"/>
          </p:nvPr>
        </p:nvSpPr>
        <p:spPr/>
        <p:txBody>
          <a:bodyPr/>
          <a:lstStyle/>
          <a:p>
            <a:r>
              <a:rPr lang="de-DE" smtClean="0"/>
              <a:t>ZPG BNT 2017</a:t>
            </a:r>
            <a:endParaRPr lang="de-DE" dirty="0"/>
          </a:p>
        </p:txBody>
      </p:sp>
      <p:sp>
        <p:nvSpPr>
          <p:cNvPr id="5" name="Fußzeilenplatzhalter 4"/>
          <p:cNvSpPr>
            <a:spLocks noGrp="1"/>
          </p:cNvSpPr>
          <p:nvPr>
            <p:ph type="ftr" sz="quarter" idx="11"/>
          </p:nvPr>
        </p:nvSpPr>
        <p:spPr/>
        <p:txBody>
          <a:bodyPr/>
          <a:lstStyle/>
          <a:p>
            <a:r>
              <a:rPr lang="de-DE" smtClean="0"/>
              <a:t>Workshop Physik</a:t>
            </a:r>
            <a:endParaRPr lang="de-DE" dirty="0"/>
          </a:p>
        </p:txBody>
      </p:sp>
      <p:sp>
        <p:nvSpPr>
          <p:cNvPr id="6" name="Foliennummernplatzhalter 5"/>
          <p:cNvSpPr>
            <a:spLocks noGrp="1"/>
          </p:cNvSpPr>
          <p:nvPr>
            <p:ph type="sldNum" sz="quarter" idx="12"/>
          </p:nvPr>
        </p:nvSpPr>
        <p:spPr/>
        <p:txBody>
          <a:bodyPr/>
          <a:lstStyle/>
          <a:p>
            <a:fld id="{E7711FB2-0ADC-4ABA-985B-9259769884CC}" type="slidenum">
              <a:rPr lang="de-DE" smtClean="0"/>
              <a:t>14</a:t>
            </a:fld>
            <a:endParaRPr lang="de-DE" dirty="0"/>
          </a:p>
        </p:txBody>
      </p:sp>
      <p:sp>
        <p:nvSpPr>
          <p:cNvPr id="7" name="Inhaltsplatzhalter 2"/>
          <p:cNvSpPr txBox="1">
            <a:spLocks/>
          </p:cNvSpPr>
          <p:nvPr/>
        </p:nvSpPr>
        <p:spPr>
          <a:xfrm>
            <a:off x="4588437" y="692696"/>
            <a:ext cx="4572000" cy="59766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dirty="0" smtClean="0"/>
              <a:t>Wege</a:t>
            </a:r>
          </a:p>
          <a:p>
            <a:pPr lvl="1"/>
            <a:r>
              <a:rPr lang="de-DE" dirty="0" smtClean="0"/>
              <a:t>Modell Mehrfach-</a:t>
            </a:r>
            <a:br>
              <a:rPr lang="de-DE" dirty="0" smtClean="0"/>
            </a:br>
            <a:r>
              <a:rPr lang="de-DE" dirty="0" err="1" smtClean="0"/>
              <a:t>glasfenster</a:t>
            </a:r>
            <a:r>
              <a:rPr lang="de-DE" dirty="0"/>
              <a:t/>
            </a:r>
            <a:br>
              <a:rPr lang="de-DE" dirty="0"/>
            </a:br>
            <a:r>
              <a:rPr lang="de-DE" dirty="0" smtClean="0"/>
              <a:t>(Energiebox 2)</a:t>
            </a:r>
          </a:p>
          <a:p>
            <a:pPr lvl="1"/>
            <a:r>
              <a:rPr lang="de-DE" dirty="0" smtClean="0"/>
              <a:t>Übertragen auf</a:t>
            </a:r>
            <a:br>
              <a:rPr lang="de-DE" dirty="0" smtClean="0"/>
            </a:br>
            <a:r>
              <a:rPr lang="de-DE" dirty="0" smtClean="0"/>
              <a:t>Wärmedämmung</a:t>
            </a:r>
            <a:br>
              <a:rPr lang="de-DE" dirty="0" smtClean="0"/>
            </a:br>
            <a:r>
              <a:rPr lang="de-DE" dirty="0" smtClean="0"/>
              <a:t/>
            </a:r>
            <a:br>
              <a:rPr lang="de-DE" dirty="0" smtClean="0"/>
            </a:br>
            <a:endParaRPr lang="de-DE" dirty="0" smtClean="0"/>
          </a:p>
          <a:p>
            <a:pPr lvl="1"/>
            <a:r>
              <a:rPr lang="de-DE" dirty="0" smtClean="0"/>
              <a:t>Beispiel Kochen,</a:t>
            </a:r>
            <a:br>
              <a:rPr lang="de-DE" dirty="0" smtClean="0"/>
            </a:br>
            <a:r>
              <a:rPr lang="de-DE" dirty="0" smtClean="0"/>
              <a:t>Temperaturmessung</a:t>
            </a:r>
            <a:br>
              <a:rPr lang="de-DE" dirty="0" smtClean="0"/>
            </a:br>
            <a:endParaRPr lang="de-DE" dirty="0" smtClean="0"/>
          </a:p>
          <a:p>
            <a:pPr lvl="1"/>
            <a:r>
              <a:rPr lang="de-DE" dirty="0" smtClean="0"/>
              <a:t>Energieflussdiagramme als Hilfsmittel, z.B. gekipptes Fenster</a:t>
            </a:r>
          </a:p>
        </p:txBody>
      </p:sp>
      <p:grpSp>
        <p:nvGrpSpPr>
          <p:cNvPr id="9" name="Gruppieren 8"/>
          <p:cNvGrpSpPr>
            <a:grpSpLocks noChangeAspect="1"/>
          </p:cNvGrpSpPr>
          <p:nvPr/>
        </p:nvGrpSpPr>
        <p:grpSpPr>
          <a:xfrm>
            <a:off x="7416000" y="898678"/>
            <a:ext cx="1728000" cy="2597091"/>
            <a:chOff x="0" y="0"/>
            <a:chExt cx="1918800" cy="2883461"/>
          </a:xfrm>
        </p:grpSpPr>
        <p:grpSp>
          <p:nvGrpSpPr>
            <p:cNvPr id="10" name="Gruppieren 9"/>
            <p:cNvGrpSpPr/>
            <p:nvPr/>
          </p:nvGrpSpPr>
          <p:grpSpPr>
            <a:xfrm>
              <a:off x="0" y="0"/>
              <a:ext cx="1918800" cy="2674800"/>
              <a:chOff x="0" y="0"/>
              <a:chExt cx="1918252" cy="2673626"/>
            </a:xfrm>
          </p:grpSpPr>
          <p:sp>
            <p:nvSpPr>
              <p:cNvPr id="12" name="Rechteck 11"/>
              <p:cNvSpPr/>
              <p:nvPr/>
            </p:nvSpPr>
            <p:spPr>
              <a:xfrm>
                <a:off x="0" y="0"/>
                <a:ext cx="1918252" cy="267362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grpSp>
            <p:nvGrpSpPr>
              <p:cNvPr id="13" name="Gruppieren 12"/>
              <p:cNvGrpSpPr/>
              <p:nvPr/>
            </p:nvGrpSpPr>
            <p:grpSpPr>
              <a:xfrm>
                <a:off x="9939" y="19878"/>
                <a:ext cx="1879572" cy="2616061"/>
                <a:chOff x="0" y="0"/>
                <a:chExt cx="1879572" cy="2616061"/>
              </a:xfrm>
            </p:grpSpPr>
            <p:grpSp>
              <p:nvGrpSpPr>
                <p:cNvPr id="14" name="Gruppieren 13"/>
                <p:cNvGrpSpPr/>
                <p:nvPr/>
              </p:nvGrpSpPr>
              <p:grpSpPr>
                <a:xfrm>
                  <a:off x="29816" y="0"/>
                  <a:ext cx="1849756" cy="523875"/>
                  <a:chOff x="-1" y="0"/>
                  <a:chExt cx="1850186" cy="524088"/>
                </a:xfrm>
              </p:grpSpPr>
              <p:grpSp>
                <p:nvGrpSpPr>
                  <p:cNvPr id="23" name="Gruppieren 22"/>
                  <p:cNvGrpSpPr/>
                  <p:nvPr/>
                </p:nvGrpSpPr>
                <p:grpSpPr>
                  <a:xfrm>
                    <a:off x="0" y="160345"/>
                    <a:ext cx="1850185" cy="363743"/>
                    <a:chOff x="0" y="0"/>
                    <a:chExt cx="1850185" cy="363743"/>
                  </a:xfrm>
                </p:grpSpPr>
                <p:sp>
                  <p:nvSpPr>
                    <p:cNvPr id="25" name="Trapezoid 24"/>
                    <p:cNvSpPr/>
                    <p:nvPr/>
                  </p:nvSpPr>
                  <p:spPr>
                    <a:xfrm rot="16200000">
                      <a:off x="1490775" y="4333"/>
                      <a:ext cx="359410" cy="359410"/>
                    </a:xfrm>
                    <a:prstGeom prst="trapezoid">
                      <a:avLst>
                        <a:gd name="adj" fmla="val 15076"/>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26" name="Trapezoid 25"/>
                    <p:cNvSpPr/>
                    <p:nvPr/>
                  </p:nvSpPr>
                  <p:spPr>
                    <a:xfrm rot="5400000" flipH="1">
                      <a:off x="0" y="0"/>
                      <a:ext cx="359410" cy="359410"/>
                    </a:xfrm>
                    <a:prstGeom prst="trapezoid">
                      <a:avLst>
                        <a:gd name="adj" fmla="val 15076"/>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grpSp>
                  <p:nvGrpSpPr>
                    <p:cNvPr id="27" name="Gruppieren 26"/>
                    <p:cNvGrpSpPr/>
                    <p:nvPr/>
                  </p:nvGrpSpPr>
                  <p:grpSpPr>
                    <a:xfrm>
                      <a:off x="26002" y="65004"/>
                      <a:ext cx="1799590" cy="235586"/>
                      <a:chOff x="0" y="4334"/>
                      <a:chExt cx="1800000" cy="235988"/>
                    </a:xfrm>
                  </p:grpSpPr>
                  <p:sp>
                    <p:nvSpPr>
                      <p:cNvPr id="28" name="Rechteck 27"/>
                      <p:cNvSpPr/>
                      <p:nvPr/>
                    </p:nvSpPr>
                    <p:spPr>
                      <a:xfrm>
                        <a:off x="0" y="13001"/>
                        <a:ext cx="1800000" cy="54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29" name="Rechteck 28"/>
                      <p:cNvSpPr/>
                      <p:nvPr/>
                    </p:nvSpPr>
                    <p:spPr>
                      <a:xfrm>
                        <a:off x="182013" y="69338"/>
                        <a:ext cx="1439545" cy="53975"/>
                      </a:xfrm>
                      <a:prstGeom prst="rect">
                        <a:avLst/>
                      </a:prstGeom>
                      <a:solidFill>
                        <a:srgbClr val="FF0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30" name="Rechteck 29"/>
                      <p:cNvSpPr/>
                      <p:nvPr/>
                    </p:nvSpPr>
                    <p:spPr>
                      <a:xfrm>
                        <a:off x="0" y="186347"/>
                        <a:ext cx="1799590" cy="5397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31" name="Rechteck 30"/>
                      <p:cNvSpPr/>
                      <p:nvPr/>
                    </p:nvSpPr>
                    <p:spPr>
                      <a:xfrm>
                        <a:off x="182013" y="130009"/>
                        <a:ext cx="1439545" cy="53975"/>
                      </a:xfrm>
                      <a:prstGeom prst="rect">
                        <a:avLst/>
                      </a:prstGeom>
                      <a:solidFill>
                        <a:srgbClr val="FF0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cxnSp>
                    <p:nvCxnSpPr>
                      <p:cNvPr id="32" name="Gerade Verbindung 31"/>
                      <p:cNvCxnSpPr/>
                      <p:nvPr/>
                    </p:nvCxnSpPr>
                    <p:spPr>
                      <a:xfrm>
                        <a:off x="0" y="4334"/>
                        <a:ext cx="180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24" name="Textfeld 26"/>
                  <p:cNvSpPr txBox="1"/>
                  <p:nvPr/>
                </p:nvSpPr>
                <p:spPr>
                  <a:xfrm>
                    <a:off x="-1" y="0"/>
                    <a:ext cx="1015357" cy="144059"/>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spcAft>
                        <a:spcPts val="600"/>
                      </a:spcAft>
                    </a:pPr>
                    <a:r>
                      <a:rPr lang="de-DE" sz="800" dirty="0">
                        <a:effectLst/>
                        <a:latin typeface="Helvetica"/>
                        <a:ea typeface="Times New Roman"/>
                        <a:cs typeface="Times New Roman"/>
                      </a:rPr>
                      <a:t>von der Seite:</a:t>
                    </a:r>
                    <a:endParaRPr lang="de-DE" sz="1200" dirty="0">
                      <a:effectLst/>
                      <a:latin typeface="Helvetica"/>
                      <a:ea typeface="Times New Roman"/>
                      <a:cs typeface="Times New Roman"/>
                    </a:endParaRPr>
                  </a:p>
                </p:txBody>
              </p:sp>
            </p:grpSp>
            <p:grpSp>
              <p:nvGrpSpPr>
                <p:cNvPr id="15" name="Gruppieren 14"/>
                <p:cNvGrpSpPr/>
                <p:nvPr/>
              </p:nvGrpSpPr>
              <p:grpSpPr>
                <a:xfrm>
                  <a:off x="0" y="655982"/>
                  <a:ext cx="1867535" cy="1960079"/>
                  <a:chOff x="0" y="0"/>
                  <a:chExt cx="1867535" cy="1960079"/>
                </a:xfrm>
              </p:grpSpPr>
              <p:grpSp>
                <p:nvGrpSpPr>
                  <p:cNvPr id="16" name="Gruppieren 15"/>
                  <p:cNvGrpSpPr/>
                  <p:nvPr/>
                </p:nvGrpSpPr>
                <p:grpSpPr>
                  <a:xfrm>
                    <a:off x="0" y="130009"/>
                    <a:ext cx="1867535" cy="1830070"/>
                    <a:chOff x="0" y="0"/>
                    <a:chExt cx="1867803" cy="1830336"/>
                  </a:xfrm>
                </p:grpSpPr>
                <p:sp>
                  <p:nvSpPr>
                    <p:cNvPr id="18" name="Rechteck 17"/>
                    <p:cNvSpPr/>
                    <p:nvPr/>
                  </p:nvSpPr>
                  <p:spPr>
                    <a:xfrm>
                      <a:off x="21668" y="0"/>
                      <a:ext cx="1800000" cy="1800000"/>
                    </a:xfrm>
                    <a:prstGeom prst="rect">
                      <a:avLst/>
                    </a:prstGeom>
                    <a:solidFill>
                      <a:schemeClr val="bg1">
                        <a:lumMod val="8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9" name="Rechteck 18"/>
                    <p:cNvSpPr/>
                    <p:nvPr/>
                  </p:nvSpPr>
                  <p:spPr>
                    <a:xfrm>
                      <a:off x="47670" y="30336"/>
                      <a:ext cx="1800000" cy="1800000"/>
                    </a:xfrm>
                    <a:prstGeom prst="rect">
                      <a:avLst/>
                    </a:prstGeom>
                    <a:solidFill>
                      <a:schemeClr val="bg1">
                        <a:lumMod val="75000"/>
                        <a:alpha val="5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20" name="Ellipse 19"/>
                    <p:cNvSpPr/>
                    <p:nvPr/>
                  </p:nvSpPr>
                  <p:spPr>
                    <a:xfrm>
                      <a:off x="273021" y="242685"/>
                      <a:ext cx="1321763" cy="1313095"/>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21" name="Rechteck 20"/>
                    <p:cNvSpPr/>
                    <p:nvPr/>
                  </p:nvSpPr>
                  <p:spPr>
                    <a:xfrm>
                      <a:off x="0" y="676050"/>
                      <a:ext cx="268605" cy="44958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22" name="Rechteck 21"/>
                    <p:cNvSpPr/>
                    <p:nvPr/>
                  </p:nvSpPr>
                  <p:spPr>
                    <a:xfrm>
                      <a:off x="1599116" y="676050"/>
                      <a:ext cx="268687" cy="45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grpSp>
              <p:sp>
                <p:nvSpPr>
                  <p:cNvPr id="17" name="Textfeld 34"/>
                  <p:cNvSpPr txBox="1"/>
                  <p:nvPr/>
                </p:nvSpPr>
                <p:spPr>
                  <a:xfrm>
                    <a:off x="21669" y="0"/>
                    <a:ext cx="1498577" cy="160341"/>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spcAft>
                        <a:spcPts val="600"/>
                      </a:spcAft>
                    </a:pPr>
                    <a:r>
                      <a:rPr lang="de-DE" sz="800" dirty="0">
                        <a:effectLst/>
                        <a:latin typeface="Helvetica"/>
                        <a:ea typeface="Times New Roman"/>
                        <a:cs typeface="Times New Roman"/>
                      </a:rPr>
                      <a:t>von oben (ohne Papier):</a:t>
                    </a:r>
                    <a:endParaRPr lang="de-DE" sz="1200" dirty="0">
                      <a:effectLst/>
                      <a:latin typeface="Helvetica"/>
                      <a:ea typeface="Times New Roman"/>
                      <a:cs typeface="Times New Roman"/>
                    </a:endParaRPr>
                  </a:p>
                </p:txBody>
              </p:sp>
            </p:grpSp>
          </p:grpSp>
        </p:grpSp>
        <p:sp>
          <p:nvSpPr>
            <p:cNvPr id="11" name="Textfeld 4"/>
            <p:cNvSpPr txBox="1"/>
            <p:nvPr/>
          </p:nvSpPr>
          <p:spPr>
            <a:xfrm>
              <a:off x="606287" y="2703442"/>
              <a:ext cx="1311965" cy="180019"/>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gn="r">
                <a:spcAft>
                  <a:spcPts val="600"/>
                </a:spcAft>
              </a:pPr>
              <a:r>
                <a:rPr lang="de-DE" sz="1000" dirty="0">
                  <a:effectLst/>
                  <a:latin typeface="Arial"/>
                  <a:ea typeface="Times New Roman"/>
                  <a:cs typeface="Times New Roman"/>
                </a:rPr>
                <a:t>(C.-J. </a:t>
              </a:r>
              <a:r>
                <a:rPr lang="de-DE" sz="1000" dirty="0" err="1">
                  <a:effectLst/>
                  <a:latin typeface="Arial"/>
                  <a:ea typeface="Times New Roman"/>
                  <a:cs typeface="Times New Roman"/>
                </a:rPr>
                <a:t>Pardall</a:t>
              </a:r>
              <a:r>
                <a:rPr lang="de-DE" sz="1000" dirty="0">
                  <a:effectLst/>
                  <a:latin typeface="Arial"/>
                  <a:ea typeface="Times New Roman"/>
                  <a:cs typeface="Times New Roman"/>
                </a:rPr>
                <a:t>)</a:t>
              </a:r>
              <a:endParaRPr lang="de-DE" sz="2000" dirty="0">
                <a:effectLst/>
                <a:latin typeface="Helvetica"/>
                <a:ea typeface="Times New Roman"/>
                <a:cs typeface="Times New Roman"/>
              </a:endParaRPr>
            </a:p>
          </p:txBody>
        </p:sp>
      </p:grpSp>
      <p:grpSp>
        <p:nvGrpSpPr>
          <p:cNvPr id="8" name="Gruppieren 7"/>
          <p:cNvGrpSpPr/>
          <p:nvPr/>
        </p:nvGrpSpPr>
        <p:grpSpPr>
          <a:xfrm>
            <a:off x="5145856" y="5517232"/>
            <a:ext cx="3811152" cy="1112427"/>
            <a:chOff x="5145856" y="5517232"/>
            <a:chExt cx="3811152" cy="1112427"/>
          </a:xfrm>
        </p:grpSpPr>
        <p:grpSp>
          <p:nvGrpSpPr>
            <p:cNvPr id="33" name="Gruppieren 32"/>
            <p:cNvGrpSpPr>
              <a:grpSpLocks noChangeAspect="1"/>
            </p:cNvGrpSpPr>
            <p:nvPr/>
          </p:nvGrpSpPr>
          <p:grpSpPr>
            <a:xfrm>
              <a:off x="5145856" y="5517232"/>
              <a:ext cx="3810409" cy="936024"/>
              <a:chOff x="6156196" y="5656011"/>
              <a:chExt cx="2952328" cy="725237"/>
            </a:xfrm>
          </p:grpSpPr>
          <p:sp>
            <p:nvSpPr>
              <p:cNvPr id="34" name="Pfeil nach rechts 33"/>
              <p:cNvSpPr/>
              <p:nvPr/>
            </p:nvSpPr>
            <p:spPr>
              <a:xfrm>
                <a:off x="6696196" y="6165304"/>
                <a:ext cx="1908000" cy="180000"/>
              </a:xfrm>
              <a:prstGeom prst="rightArrow">
                <a:avLst>
                  <a:gd name="adj1" fmla="val 100000"/>
                  <a:gd name="adj2" fmla="val 50000"/>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DE" sz="1000" dirty="0" smtClean="0">
                    <a:solidFill>
                      <a:schemeClr val="tx1"/>
                    </a:solidFill>
                    <a:latin typeface="Arial" pitchFamily="34" charset="0"/>
                    <a:cs typeface="Arial" pitchFamily="34" charset="0"/>
                  </a:rPr>
                  <a:t>Energie</a:t>
                </a:r>
                <a:endParaRPr lang="de-DE" sz="1000" dirty="0">
                  <a:solidFill>
                    <a:schemeClr val="tx1"/>
                  </a:solidFill>
                  <a:latin typeface="Arial" pitchFamily="34" charset="0"/>
                  <a:cs typeface="Arial" pitchFamily="34" charset="0"/>
                </a:endParaRPr>
              </a:p>
            </p:txBody>
          </p:sp>
          <p:grpSp>
            <p:nvGrpSpPr>
              <p:cNvPr id="35" name="Gruppieren 34"/>
              <p:cNvGrpSpPr/>
              <p:nvPr/>
            </p:nvGrpSpPr>
            <p:grpSpPr>
              <a:xfrm>
                <a:off x="6156196" y="5656011"/>
                <a:ext cx="2952328" cy="725237"/>
                <a:chOff x="107504" y="5656011"/>
                <a:chExt cx="2952328" cy="725237"/>
              </a:xfrm>
            </p:grpSpPr>
            <p:sp>
              <p:nvSpPr>
                <p:cNvPr id="36" name="Rechteck 35"/>
                <p:cNvSpPr/>
                <p:nvPr/>
              </p:nvSpPr>
              <p:spPr>
                <a:xfrm>
                  <a:off x="107504" y="5661248"/>
                  <a:ext cx="540000" cy="720000"/>
                </a:xfrm>
                <a:prstGeom prst="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de-DE" sz="1400" dirty="0" smtClean="0">
                      <a:solidFill>
                        <a:schemeClr val="tx1"/>
                      </a:solidFill>
                      <a:latin typeface="Arial" pitchFamily="34" charset="0"/>
                      <a:cs typeface="Arial" pitchFamily="34" charset="0"/>
                    </a:rPr>
                    <a:t>Hei-</a:t>
                  </a:r>
                  <a:r>
                    <a:rPr lang="de-DE" sz="1400" dirty="0" err="1" smtClean="0">
                      <a:solidFill>
                        <a:schemeClr val="tx1"/>
                      </a:solidFill>
                      <a:latin typeface="Arial" pitchFamily="34" charset="0"/>
                      <a:cs typeface="Arial" pitchFamily="34" charset="0"/>
                    </a:rPr>
                    <a:t>zung</a:t>
                  </a:r>
                  <a:endParaRPr lang="de-DE" sz="1400" dirty="0">
                    <a:solidFill>
                      <a:schemeClr val="tx1"/>
                    </a:solidFill>
                    <a:latin typeface="Arial" pitchFamily="34" charset="0"/>
                    <a:cs typeface="Arial" pitchFamily="34" charset="0"/>
                  </a:endParaRPr>
                </a:p>
              </p:txBody>
            </p:sp>
            <p:sp>
              <p:nvSpPr>
                <p:cNvPr id="37" name="Pfeil nach rechts 36"/>
                <p:cNvSpPr/>
                <p:nvPr/>
              </p:nvSpPr>
              <p:spPr>
                <a:xfrm>
                  <a:off x="646174" y="5710011"/>
                  <a:ext cx="720000" cy="360000"/>
                </a:xfrm>
                <a:prstGeom prst="rightArrow">
                  <a:avLst>
                    <a:gd name="adj1" fmla="val 100000"/>
                    <a:gd name="adj2" fmla="val 50000"/>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DE" sz="1000" dirty="0" smtClean="0">
                      <a:solidFill>
                        <a:schemeClr val="tx1"/>
                      </a:solidFill>
                      <a:latin typeface="Arial" pitchFamily="34" charset="0"/>
                      <a:cs typeface="Arial" pitchFamily="34" charset="0"/>
                    </a:rPr>
                    <a:t>Energie</a:t>
                  </a:r>
                  <a:endParaRPr lang="de-DE" sz="1000" dirty="0">
                    <a:solidFill>
                      <a:schemeClr val="tx1"/>
                    </a:solidFill>
                    <a:latin typeface="Arial" pitchFamily="34" charset="0"/>
                    <a:cs typeface="Arial" pitchFamily="34" charset="0"/>
                  </a:endParaRPr>
                </a:p>
              </p:txBody>
            </p:sp>
            <p:sp>
              <p:nvSpPr>
                <p:cNvPr id="38" name="Pfeil nach rechts 37"/>
                <p:cNvSpPr/>
                <p:nvPr/>
              </p:nvSpPr>
              <p:spPr>
                <a:xfrm>
                  <a:off x="1871756" y="5800011"/>
                  <a:ext cx="684000" cy="180000"/>
                </a:xfrm>
                <a:prstGeom prst="rightArrow">
                  <a:avLst>
                    <a:gd name="adj1" fmla="val 100000"/>
                    <a:gd name="adj2" fmla="val 50000"/>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DE" sz="1000" dirty="0" smtClean="0">
                      <a:solidFill>
                        <a:schemeClr val="tx1"/>
                      </a:solidFill>
                      <a:latin typeface="Arial" pitchFamily="34" charset="0"/>
                      <a:cs typeface="Arial" pitchFamily="34" charset="0"/>
                    </a:rPr>
                    <a:t>Energie</a:t>
                  </a:r>
                  <a:endParaRPr lang="de-DE" sz="1000" dirty="0">
                    <a:solidFill>
                      <a:schemeClr val="tx1"/>
                    </a:solidFill>
                    <a:latin typeface="Arial" pitchFamily="34" charset="0"/>
                    <a:cs typeface="Arial" pitchFamily="34" charset="0"/>
                  </a:endParaRPr>
                </a:p>
              </p:txBody>
            </p:sp>
            <p:sp>
              <p:nvSpPr>
                <p:cNvPr id="39" name="Rechteck 38"/>
                <p:cNvSpPr/>
                <p:nvPr/>
              </p:nvSpPr>
              <p:spPr>
                <a:xfrm>
                  <a:off x="2519832" y="5661248"/>
                  <a:ext cx="540000" cy="720000"/>
                </a:xfrm>
                <a:prstGeom prst="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de-DE" sz="1400" dirty="0" err="1" smtClean="0">
                      <a:solidFill>
                        <a:schemeClr val="tx1"/>
                      </a:solidFill>
                      <a:latin typeface="Arial" pitchFamily="34" charset="0"/>
                      <a:cs typeface="Arial" pitchFamily="34" charset="0"/>
                    </a:rPr>
                    <a:t>Umge-bung</a:t>
                  </a:r>
                  <a:endParaRPr lang="de-DE" sz="1400" dirty="0">
                    <a:solidFill>
                      <a:schemeClr val="tx1"/>
                    </a:solidFill>
                    <a:latin typeface="Arial" pitchFamily="34" charset="0"/>
                    <a:cs typeface="Arial" pitchFamily="34" charset="0"/>
                  </a:endParaRPr>
                </a:p>
              </p:txBody>
            </p:sp>
            <p:sp>
              <p:nvSpPr>
                <p:cNvPr id="40" name="Rechteck 39"/>
                <p:cNvSpPr/>
                <p:nvPr/>
              </p:nvSpPr>
              <p:spPr>
                <a:xfrm>
                  <a:off x="1349672" y="5656011"/>
                  <a:ext cx="540000" cy="468000"/>
                </a:xfrm>
                <a:prstGeom prst="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de-DE" sz="1400" dirty="0" smtClean="0">
                      <a:solidFill>
                        <a:schemeClr val="tx1"/>
                      </a:solidFill>
                      <a:latin typeface="Arial" pitchFamily="34" charset="0"/>
                      <a:cs typeface="Arial" pitchFamily="34" charset="0"/>
                    </a:rPr>
                    <a:t>Raum</a:t>
                  </a:r>
                  <a:endParaRPr lang="de-DE" sz="1400" dirty="0">
                    <a:solidFill>
                      <a:schemeClr val="tx1"/>
                    </a:solidFill>
                    <a:latin typeface="Arial" pitchFamily="34" charset="0"/>
                    <a:cs typeface="Arial" pitchFamily="34" charset="0"/>
                  </a:endParaRPr>
                </a:p>
              </p:txBody>
            </p:sp>
          </p:grpSp>
        </p:grpSp>
        <p:sp>
          <p:nvSpPr>
            <p:cNvPr id="41" name="Textfeld 4"/>
            <p:cNvSpPr txBox="1"/>
            <p:nvPr/>
          </p:nvSpPr>
          <p:spPr>
            <a:xfrm>
              <a:off x="7775501" y="6467519"/>
              <a:ext cx="1181507" cy="16214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gn="r">
                <a:spcAft>
                  <a:spcPts val="600"/>
                </a:spcAft>
              </a:pPr>
              <a:r>
                <a:rPr lang="de-DE" sz="1000" dirty="0">
                  <a:effectLst/>
                  <a:latin typeface="Arial"/>
                  <a:ea typeface="Times New Roman"/>
                  <a:cs typeface="Times New Roman"/>
                </a:rPr>
                <a:t>(C.-J. </a:t>
              </a:r>
              <a:r>
                <a:rPr lang="de-DE" sz="1000" dirty="0" err="1">
                  <a:effectLst/>
                  <a:latin typeface="Arial"/>
                  <a:ea typeface="Times New Roman"/>
                  <a:cs typeface="Times New Roman"/>
                </a:rPr>
                <a:t>Pardall</a:t>
              </a:r>
              <a:r>
                <a:rPr lang="de-DE" sz="1000" dirty="0">
                  <a:effectLst/>
                  <a:latin typeface="Arial"/>
                  <a:ea typeface="Times New Roman"/>
                  <a:cs typeface="Times New Roman"/>
                </a:rPr>
                <a:t>)</a:t>
              </a:r>
              <a:endParaRPr lang="de-DE" sz="2000" dirty="0">
                <a:effectLst/>
                <a:latin typeface="Helvetica"/>
                <a:ea typeface="Times New Roman"/>
                <a:cs typeface="Times New Roman"/>
              </a:endParaRPr>
            </a:p>
          </p:txBody>
        </p:sp>
      </p:grpSp>
    </p:spTree>
    <p:extLst>
      <p:ext uri="{BB962C8B-B14F-4D97-AF65-F5344CB8AC3E}">
        <p14:creationId xmlns:p14="http://schemas.microsoft.com/office/powerpoint/2010/main" val="3170876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7"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Stoffeigenschaften</a:t>
            </a:r>
            <a:endParaRPr lang="de-DE" dirty="0"/>
          </a:p>
        </p:txBody>
      </p:sp>
      <p:sp>
        <p:nvSpPr>
          <p:cNvPr id="3" name="Inhaltsplatzhalter 2"/>
          <p:cNvSpPr>
            <a:spLocks noGrp="1"/>
          </p:cNvSpPr>
          <p:nvPr>
            <p:ph idx="1"/>
          </p:nvPr>
        </p:nvSpPr>
        <p:spPr/>
        <p:txBody>
          <a:bodyPr/>
          <a:lstStyle/>
          <a:p>
            <a:r>
              <a:rPr lang="de-DE" dirty="0" smtClean="0"/>
              <a:t>Vorbereitend zu den </a:t>
            </a:r>
            <a:r>
              <a:rPr lang="de-DE" dirty="0" err="1" smtClean="0"/>
              <a:t>Lernjobs</a:t>
            </a:r>
            <a:r>
              <a:rPr lang="de-DE" dirty="0" smtClean="0"/>
              <a:t> zu „Materialien trennen“</a:t>
            </a:r>
          </a:p>
          <a:p>
            <a:r>
              <a:rPr lang="de-DE" dirty="0" smtClean="0"/>
              <a:t>Fachliche und  </a:t>
            </a:r>
            <a:r>
              <a:rPr lang="de-DE" dirty="0" err="1" smtClean="0"/>
              <a:t>fachdid</a:t>
            </a:r>
            <a:r>
              <a:rPr lang="de-DE" dirty="0" smtClean="0"/>
              <a:t>. Bem. zu ferromagnetischen Materialien</a:t>
            </a:r>
          </a:p>
          <a:p>
            <a:pPr lvl="1"/>
            <a:r>
              <a:rPr lang="de-DE" dirty="0" smtClean="0"/>
              <a:t>Fachbegriff „</a:t>
            </a:r>
            <a:r>
              <a:rPr lang="de-DE" u="sng" dirty="0" smtClean="0"/>
              <a:t>ferro</a:t>
            </a:r>
            <a:r>
              <a:rPr lang="de-DE" dirty="0" smtClean="0"/>
              <a:t>magnetisch“, da praktisch jedes Material auf eine Art „magnetisch“ ist, z.B. „diamagnetisch“ oder „paramagnetisch“.</a:t>
            </a:r>
          </a:p>
          <a:p>
            <a:pPr lvl="1"/>
            <a:r>
              <a:rPr lang="de-DE" dirty="0" smtClean="0"/>
              <a:t>Nur sehr wenige Materialien sind ferromagnetisch.</a:t>
            </a:r>
          </a:p>
          <a:p>
            <a:pPr lvl="1"/>
            <a:r>
              <a:rPr lang="de-DE" dirty="0" smtClean="0"/>
              <a:t>Wirkung ohne direkte Berührung ist grundlegend </a:t>
            </a:r>
            <a:br>
              <a:rPr lang="de-DE" dirty="0" smtClean="0"/>
            </a:br>
            <a:r>
              <a:rPr lang="de-DE" dirty="0" smtClean="0"/>
              <a:t>für die technische </a:t>
            </a:r>
            <a:r>
              <a:rPr lang="de-DE" dirty="0"/>
              <a:t>A</a:t>
            </a:r>
            <a:r>
              <a:rPr lang="de-DE" dirty="0" smtClean="0"/>
              <a:t>nwendung</a:t>
            </a:r>
          </a:p>
          <a:p>
            <a:pPr lvl="1"/>
            <a:r>
              <a:rPr lang="de-DE" dirty="0" smtClean="0"/>
              <a:t>Fehlvorstellungen:</a:t>
            </a:r>
          </a:p>
          <a:p>
            <a:pPr lvl="2"/>
            <a:r>
              <a:rPr lang="de-DE" dirty="0" smtClean="0"/>
              <a:t>Alle Metalle sind „magnetisch“.</a:t>
            </a:r>
          </a:p>
          <a:p>
            <a:pPr lvl="2"/>
            <a:r>
              <a:rPr lang="de-DE" dirty="0" smtClean="0"/>
              <a:t>Alle Kräfte, die ohne direkte Berührung wirken, haben magnetischen Ursprung, z.B. elektrische Kräfte oder Gravitation.</a:t>
            </a:r>
          </a:p>
          <a:p>
            <a:pPr lvl="1"/>
            <a:r>
              <a:rPr lang="de-DE" b="1" dirty="0" smtClean="0"/>
              <a:t>Keine</a:t>
            </a:r>
            <a:r>
              <a:rPr lang="de-DE" dirty="0" smtClean="0"/>
              <a:t> Inhalte von BNT sind:</a:t>
            </a:r>
          </a:p>
          <a:p>
            <a:pPr lvl="2"/>
            <a:r>
              <a:rPr lang="de-DE" dirty="0" smtClean="0"/>
              <a:t>Magnetpole, </a:t>
            </a:r>
            <a:r>
              <a:rPr lang="de-DE" dirty="0" err="1" smtClean="0"/>
              <a:t>Polregel</a:t>
            </a:r>
            <a:endParaRPr lang="de-DE" dirty="0" smtClean="0"/>
          </a:p>
          <a:p>
            <a:pPr lvl="2"/>
            <a:r>
              <a:rPr lang="de-DE" dirty="0" smtClean="0"/>
              <a:t>Magnetfeld, Kompass, Feldlinien, Elementarmagnete</a:t>
            </a:r>
            <a:endParaRPr lang="de-DE" dirty="0"/>
          </a:p>
        </p:txBody>
      </p:sp>
      <p:sp>
        <p:nvSpPr>
          <p:cNvPr id="4" name="Datumsplatzhalter 3"/>
          <p:cNvSpPr>
            <a:spLocks noGrp="1"/>
          </p:cNvSpPr>
          <p:nvPr>
            <p:ph type="dt" sz="half" idx="10"/>
          </p:nvPr>
        </p:nvSpPr>
        <p:spPr/>
        <p:txBody>
          <a:bodyPr/>
          <a:lstStyle/>
          <a:p>
            <a:r>
              <a:rPr lang="de-DE" smtClean="0"/>
              <a:t>ZPG BNT 2017</a:t>
            </a:r>
            <a:endParaRPr lang="de-DE" dirty="0"/>
          </a:p>
        </p:txBody>
      </p:sp>
      <p:sp>
        <p:nvSpPr>
          <p:cNvPr id="5" name="Fußzeilenplatzhalter 4"/>
          <p:cNvSpPr>
            <a:spLocks noGrp="1"/>
          </p:cNvSpPr>
          <p:nvPr>
            <p:ph type="ftr" sz="quarter" idx="11"/>
          </p:nvPr>
        </p:nvSpPr>
        <p:spPr/>
        <p:txBody>
          <a:bodyPr/>
          <a:lstStyle/>
          <a:p>
            <a:r>
              <a:rPr lang="de-DE" smtClean="0"/>
              <a:t>Workshop Physik</a:t>
            </a:r>
            <a:endParaRPr lang="de-DE" dirty="0"/>
          </a:p>
        </p:txBody>
      </p:sp>
      <p:sp>
        <p:nvSpPr>
          <p:cNvPr id="6" name="Foliennummernplatzhalter 5"/>
          <p:cNvSpPr>
            <a:spLocks noGrp="1"/>
          </p:cNvSpPr>
          <p:nvPr>
            <p:ph type="sldNum" sz="quarter" idx="12"/>
          </p:nvPr>
        </p:nvSpPr>
        <p:spPr/>
        <p:txBody>
          <a:bodyPr/>
          <a:lstStyle/>
          <a:p>
            <a:fld id="{E7711FB2-0ADC-4ABA-985B-9259769884CC}" type="slidenum">
              <a:rPr lang="de-DE" smtClean="0"/>
              <a:t>15</a:t>
            </a:fld>
            <a:endParaRPr lang="de-DE" dirty="0"/>
          </a:p>
        </p:txBody>
      </p:sp>
    </p:spTree>
    <p:extLst>
      <p:ext uri="{BB962C8B-B14F-4D97-AF65-F5344CB8AC3E}">
        <p14:creationId xmlns:p14="http://schemas.microsoft.com/office/powerpoint/2010/main" val="1607681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Stoffeigenschaften</a:t>
            </a:r>
            <a:endParaRPr lang="de-DE" dirty="0"/>
          </a:p>
        </p:txBody>
      </p:sp>
      <p:sp>
        <p:nvSpPr>
          <p:cNvPr id="3" name="Inhaltsplatzhalter 2"/>
          <p:cNvSpPr>
            <a:spLocks noGrp="1"/>
          </p:cNvSpPr>
          <p:nvPr>
            <p:ph idx="1"/>
          </p:nvPr>
        </p:nvSpPr>
        <p:spPr/>
        <p:txBody>
          <a:bodyPr/>
          <a:lstStyle/>
          <a:p>
            <a:r>
              <a:rPr lang="de-DE" dirty="0" smtClean="0"/>
              <a:t>Fachliche und  fachdidaktische Bemerkungen zur Leitfähigkeit</a:t>
            </a:r>
          </a:p>
          <a:p>
            <a:pPr lvl="1"/>
            <a:r>
              <a:rPr lang="de-DE" dirty="0" smtClean="0"/>
              <a:t>Beim Einsatz der genannten Geräte keine GBU erforderlich.</a:t>
            </a:r>
          </a:p>
          <a:p>
            <a:pPr lvl="1"/>
            <a:r>
              <a:rPr lang="de-DE" dirty="0" smtClean="0"/>
              <a:t>Vorstellung „geschlossener Stromkreis“ häufig nicht vorhanden.</a:t>
            </a:r>
          </a:p>
          <a:p>
            <a:pPr lvl="1"/>
            <a:r>
              <a:rPr lang="de-DE" dirty="0" smtClean="0"/>
              <a:t>In BNT phänomenologisch: Nur wenn die beiden Anschlüsse von Batterie und LED richtig verbunden sind, leuchtet die LED. </a:t>
            </a:r>
          </a:p>
          <a:p>
            <a:pPr lvl="1"/>
            <a:r>
              <a:rPr lang="de-DE" dirty="0" smtClean="0"/>
              <a:t>Einsatz der großen roten LED:</a:t>
            </a:r>
            <a:br>
              <a:rPr lang="de-DE" dirty="0" smtClean="0"/>
            </a:br>
            <a:r>
              <a:rPr lang="de-DE" dirty="0" smtClean="0"/>
              <a:t>praktisch, billig, energieeffizient (</a:t>
            </a:r>
            <a:r>
              <a:rPr lang="de-DE" dirty="0" smtClean="0">
                <a:sym typeface="Wingdings"/>
              </a:rPr>
              <a:t>BNE), mit Alltagsbezug</a:t>
            </a:r>
            <a:endParaRPr lang="de-DE" dirty="0" smtClean="0"/>
          </a:p>
          <a:p>
            <a:pPr lvl="1"/>
            <a:r>
              <a:rPr lang="de-DE" dirty="0" smtClean="0"/>
              <a:t>Fehlvorstellungen:</a:t>
            </a:r>
          </a:p>
          <a:p>
            <a:pPr lvl="2"/>
            <a:r>
              <a:rPr lang="de-DE" dirty="0" smtClean="0"/>
              <a:t>Es reicht schon eine Leitung von einer Stromquelle zu einem Gerät.</a:t>
            </a:r>
          </a:p>
          <a:p>
            <a:pPr lvl="2"/>
            <a:r>
              <a:rPr lang="de-DE" dirty="0" smtClean="0"/>
              <a:t>Ferromagnetismus und Leitfähigkeit treten nur zusammen auf.</a:t>
            </a:r>
          </a:p>
          <a:p>
            <a:pPr lvl="1"/>
            <a:r>
              <a:rPr lang="de-DE" b="1" dirty="0" smtClean="0"/>
              <a:t>Keine</a:t>
            </a:r>
            <a:r>
              <a:rPr lang="de-DE" dirty="0" smtClean="0"/>
              <a:t> Inhalte von BNT sind:</a:t>
            </a:r>
          </a:p>
          <a:p>
            <a:pPr lvl="2"/>
            <a:r>
              <a:rPr lang="de-DE" dirty="0" smtClean="0"/>
              <a:t>Elektrischer Stromkreis als Fachbegriff</a:t>
            </a:r>
          </a:p>
          <a:p>
            <a:pPr lvl="2"/>
            <a:r>
              <a:rPr lang="de-DE" dirty="0" smtClean="0"/>
              <a:t>Schaltungen mit Verzweigungen (Wechselschaltung,…)</a:t>
            </a:r>
          </a:p>
          <a:p>
            <a:pPr lvl="2"/>
            <a:r>
              <a:rPr lang="de-DE" dirty="0"/>
              <a:t>e</a:t>
            </a:r>
            <a:r>
              <a:rPr lang="de-DE" dirty="0" smtClean="0"/>
              <a:t>lektrischer Strom</a:t>
            </a:r>
          </a:p>
          <a:p>
            <a:pPr lvl="2"/>
            <a:r>
              <a:rPr lang="de-DE" dirty="0" smtClean="0"/>
              <a:t>Modelle zum elektrischen Strom (Wassermodell, Elektronen,…)</a:t>
            </a:r>
            <a:endParaRPr lang="de-DE" dirty="0"/>
          </a:p>
        </p:txBody>
      </p:sp>
      <p:sp>
        <p:nvSpPr>
          <p:cNvPr id="4" name="Datumsplatzhalter 3"/>
          <p:cNvSpPr>
            <a:spLocks noGrp="1"/>
          </p:cNvSpPr>
          <p:nvPr>
            <p:ph type="dt" sz="half" idx="10"/>
          </p:nvPr>
        </p:nvSpPr>
        <p:spPr/>
        <p:txBody>
          <a:bodyPr/>
          <a:lstStyle/>
          <a:p>
            <a:r>
              <a:rPr lang="de-DE" smtClean="0"/>
              <a:t>ZPG BNT 2017</a:t>
            </a:r>
            <a:endParaRPr lang="de-DE" dirty="0"/>
          </a:p>
        </p:txBody>
      </p:sp>
      <p:sp>
        <p:nvSpPr>
          <p:cNvPr id="5" name="Fußzeilenplatzhalter 4"/>
          <p:cNvSpPr>
            <a:spLocks noGrp="1"/>
          </p:cNvSpPr>
          <p:nvPr>
            <p:ph type="ftr" sz="quarter" idx="11"/>
          </p:nvPr>
        </p:nvSpPr>
        <p:spPr/>
        <p:txBody>
          <a:bodyPr/>
          <a:lstStyle/>
          <a:p>
            <a:r>
              <a:rPr lang="de-DE" smtClean="0"/>
              <a:t>Workshop Physik</a:t>
            </a:r>
            <a:endParaRPr lang="de-DE" dirty="0"/>
          </a:p>
        </p:txBody>
      </p:sp>
      <p:sp>
        <p:nvSpPr>
          <p:cNvPr id="6" name="Foliennummernplatzhalter 5"/>
          <p:cNvSpPr>
            <a:spLocks noGrp="1"/>
          </p:cNvSpPr>
          <p:nvPr>
            <p:ph type="sldNum" sz="quarter" idx="12"/>
          </p:nvPr>
        </p:nvSpPr>
        <p:spPr/>
        <p:txBody>
          <a:bodyPr/>
          <a:lstStyle/>
          <a:p>
            <a:fld id="{E7711FB2-0ADC-4ABA-985B-9259769884CC}" type="slidenum">
              <a:rPr lang="de-DE" smtClean="0"/>
              <a:t>16</a:t>
            </a:fld>
            <a:endParaRPr lang="de-DE" dirty="0"/>
          </a:p>
        </p:txBody>
      </p:sp>
    </p:spTree>
    <p:extLst>
      <p:ext uri="{BB962C8B-B14F-4D97-AF65-F5344CB8AC3E}">
        <p14:creationId xmlns:p14="http://schemas.microsoft.com/office/powerpoint/2010/main" val="3685033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Stoffeigenschaften</a:t>
            </a:r>
          </a:p>
        </p:txBody>
      </p:sp>
      <p:sp>
        <p:nvSpPr>
          <p:cNvPr id="3" name="Inhaltsplatzhalter 2"/>
          <p:cNvSpPr>
            <a:spLocks noGrp="1"/>
          </p:cNvSpPr>
          <p:nvPr>
            <p:ph idx="1"/>
          </p:nvPr>
        </p:nvSpPr>
        <p:spPr>
          <a:xfrm>
            <a:off x="0" y="692696"/>
            <a:ext cx="4572000" cy="5976664"/>
          </a:xfrm>
        </p:spPr>
        <p:txBody>
          <a:bodyPr/>
          <a:lstStyle/>
          <a:p>
            <a:r>
              <a:rPr lang="de-DE" dirty="0" err="1" smtClean="0"/>
              <a:t>Magnet&amp;Strom-Box</a:t>
            </a:r>
            <a:endParaRPr lang="de-DE" dirty="0" smtClean="0"/>
          </a:p>
          <a:p>
            <a:pPr lvl="1"/>
            <a:r>
              <a:rPr lang="de-DE" dirty="0" smtClean="0"/>
              <a:t>alle Experimente zu ferromagnetischen Materialien und Leitfähigkeit</a:t>
            </a:r>
          </a:p>
          <a:p>
            <a:pPr lvl="1"/>
            <a:r>
              <a:rPr lang="de-DE" dirty="0" smtClean="0"/>
              <a:t>Preis pro Satz: max. 15 €</a:t>
            </a:r>
            <a:endParaRPr lang="de-DE" dirty="0"/>
          </a:p>
        </p:txBody>
      </p:sp>
      <p:sp>
        <p:nvSpPr>
          <p:cNvPr id="4" name="Datumsplatzhalter 3"/>
          <p:cNvSpPr>
            <a:spLocks noGrp="1"/>
          </p:cNvSpPr>
          <p:nvPr>
            <p:ph type="dt" sz="half" idx="10"/>
          </p:nvPr>
        </p:nvSpPr>
        <p:spPr/>
        <p:txBody>
          <a:bodyPr/>
          <a:lstStyle/>
          <a:p>
            <a:r>
              <a:rPr lang="de-DE" smtClean="0"/>
              <a:t>ZPG BNT 2017</a:t>
            </a:r>
            <a:endParaRPr lang="de-DE" dirty="0"/>
          </a:p>
        </p:txBody>
      </p:sp>
      <p:sp>
        <p:nvSpPr>
          <p:cNvPr id="5" name="Fußzeilenplatzhalter 4"/>
          <p:cNvSpPr>
            <a:spLocks noGrp="1"/>
          </p:cNvSpPr>
          <p:nvPr>
            <p:ph type="ftr" sz="quarter" idx="11"/>
          </p:nvPr>
        </p:nvSpPr>
        <p:spPr/>
        <p:txBody>
          <a:bodyPr/>
          <a:lstStyle/>
          <a:p>
            <a:r>
              <a:rPr lang="de-DE" smtClean="0"/>
              <a:t>Workshop Physik</a:t>
            </a:r>
            <a:endParaRPr lang="de-DE" dirty="0"/>
          </a:p>
        </p:txBody>
      </p:sp>
      <p:sp>
        <p:nvSpPr>
          <p:cNvPr id="6" name="Foliennummernplatzhalter 5"/>
          <p:cNvSpPr>
            <a:spLocks noGrp="1"/>
          </p:cNvSpPr>
          <p:nvPr>
            <p:ph type="sldNum" sz="quarter" idx="12"/>
          </p:nvPr>
        </p:nvSpPr>
        <p:spPr/>
        <p:txBody>
          <a:bodyPr/>
          <a:lstStyle/>
          <a:p>
            <a:fld id="{E7711FB2-0ADC-4ABA-985B-9259769884CC}" type="slidenum">
              <a:rPr lang="de-DE" smtClean="0"/>
              <a:t>17</a:t>
            </a:fld>
            <a:endParaRPr lang="de-DE" dirty="0"/>
          </a:p>
        </p:txBody>
      </p:sp>
      <p:grpSp>
        <p:nvGrpSpPr>
          <p:cNvPr id="12" name="Gruppieren 11"/>
          <p:cNvGrpSpPr/>
          <p:nvPr/>
        </p:nvGrpSpPr>
        <p:grpSpPr>
          <a:xfrm>
            <a:off x="4572000" y="720000"/>
            <a:ext cx="4572000" cy="5949360"/>
            <a:chOff x="4572000" y="720000"/>
            <a:chExt cx="4572000" cy="5949360"/>
          </a:xfrm>
        </p:grpSpPr>
        <p:sp>
          <p:nvSpPr>
            <p:cNvPr id="11" name="Rechteck 10"/>
            <p:cNvSpPr/>
            <p:nvPr/>
          </p:nvSpPr>
          <p:spPr>
            <a:xfrm>
              <a:off x="4572000" y="720000"/>
              <a:ext cx="4572000" cy="59400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Inhaltsplatzhalter 2"/>
            <p:cNvSpPr txBox="1">
              <a:spLocks/>
            </p:cNvSpPr>
            <p:nvPr/>
          </p:nvSpPr>
          <p:spPr>
            <a:xfrm>
              <a:off x="4572000" y="4261056"/>
              <a:ext cx="4572000" cy="240830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sz="2000" dirty="0"/>
                <a:t>zwei unterschiedliche Magnete</a:t>
              </a:r>
            </a:p>
            <a:p>
              <a:r>
                <a:rPr lang="de-DE" sz="2000" dirty="0" smtClean="0"/>
                <a:t>4,5-V-Batterie, große rote LED, </a:t>
              </a:r>
              <a:br>
                <a:rPr lang="de-DE" sz="2000" dirty="0" smtClean="0"/>
              </a:br>
              <a:r>
                <a:rPr lang="de-DE" sz="2000" dirty="0" smtClean="0"/>
                <a:t>3 Kabel mit Krokodilklemmen</a:t>
              </a:r>
            </a:p>
            <a:p>
              <a:r>
                <a:rPr lang="de-DE" sz="2000" dirty="0" smtClean="0"/>
                <a:t>Materialien, z.B.:</a:t>
              </a:r>
              <a:br>
                <a:rPr lang="de-DE" sz="2000" dirty="0" smtClean="0"/>
              </a:br>
              <a:r>
                <a:rPr lang="de-DE" sz="2000" dirty="0" smtClean="0"/>
                <a:t>Drähte</a:t>
              </a:r>
              <a:r>
                <a:rPr lang="de-DE" sz="2000" dirty="0"/>
                <a:t>,</a:t>
              </a:r>
              <a:r>
                <a:rPr lang="de-DE" sz="2000" dirty="0" smtClean="0"/>
                <a:t> Eisen- und Aluschrauben, Büroklammern, Bleistiftmine, Stein, Holz, Stoff, Glas, Gummi, Papier, …</a:t>
              </a:r>
            </a:p>
          </p:txBody>
        </p:sp>
        <p:grpSp>
          <p:nvGrpSpPr>
            <p:cNvPr id="10" name="Gruppieren 9"/>
            <p:cNvGrpSpPr/>
            <p:nvPr/>
          </p:nvGrpSpPr>
          <p:grpSpPr>
            <a:xfrm>
              <a:off x="4572000" y="764704"/>
              <a:ext cx="4572000" cy="3408441"/>
              <a:chOff x="4572000" y="764704"/>
              <a:chExt cx="4572000" cy="3408441"/>
            </a:xfrm>
          </p:grpSpPr>
          <p:pic>
            <p:nvPicPr>
              <p:cNvPr id="7" name="Grafik 6"/>
              <p:cNvPicPr>
                <a:picLocks noChangeAspect="1"/>
              </p:cNvPicPr>
              <p:nvPr/>
            </p:nvPicPr>
            <p:blipFill>
              <a:blip r:embed="rId3" cstate="print">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tretch>
                <a:fillRect/>
              </a:stretch>
            </p:blipFill>
            <p:spPr>
              <a:xfrm>
                <a:off x="4572000" y="764704"/>
                <a:ext cx="4572000" cy="3208320"/>
              </a:xfrm>
              <a:prstGeom prst="rect">
                <a:avLst/>
              </a:prstGeom>
            </p:spPr>
          </p:pic>
          <p:sp>
            <p:nvSpPr>
              <p:cNvPr id="9" name="Textfeld 8"/>
              <p:cNvSpPr txBox="1"/>
              <p:nvPr/>
            </p:nvSpPr>
            <p:spPr>
              <a:xfrm>
                <a:off x="5903640" y="3926924"/>
                <a:ext cx="3240360" cy="246221"/>
              </a:xfrm>
              <a:prstGeom prst="rect">
                <a:avLst/>
              </a:prstGeom>
              <a:noFill/>
            </p:spPr>
            <p:txBody>
              <a:bodyPr wrap="square" rIns="36000" rtlCol="0">
                <a:spAutoFit/>
              </a:bodyPr>
              <a:lstStyle/>
              <a:p>
                <a:pPr algn="r"/>
                <a:r>
                  <a:rPr lang="de-DE" sz="1000" dirty="0" smtClean="0">
                    <a:latin typeface="Arial" pitchFamily="34" charset="0"/>
                    <a:cs typeface="Arial" pitchFamily="34" charset="0"/>
                  </a:rPr>
                  <a:t>(C.-J. </a:t>
                </a:r>
                <a:r>
                  <a:rPr lang="de-DE" sz="1000" dirty="0" err="1" smtClean="0">
                    <a:latin typeface="Arial" pitchFamily="34" charset="0"/>
                    <a:cs typeface="Arial" pitchFamily="34" charset="0"/>
                  </a:rPr>
                  <a:t>Pardall</a:t>
                </a:r>
                <a:r>
                  <a:rPr lang="de-DE" sz="1000" dirty="0" smtClean="0">
                    <a:latin typeface="Arial" pitchFamily="34" charset="0"/>
                    <a:cs typeface="Arial" pitchFamily="34" charset="0"/>
                  </a:rPr>
                  <a:t>)</a:t>
                </a:r>
                <a:endParaRPr lang="de-DE" sz="1000" dirty="0">
                  <a:latin typeface="Arial" pitchFamily="34" charset="0"/>
                  <a:cs typeface="Arial" pitchFamily="34" charset="0"/>
                </a:endParaRPr>
              </a:p>
            </p:txBody>
          </p:sp>
        </p:grpSp>
      </p:grpSp>
    </p:spTree>
    <p:extLst>
      <p:ext uri="{BB962C8B-B14F-4D97-AF65-F5344CB8AC3E}">
        <p14:creationId xmlns:p14="http://schemas.microsoft.com/office/powerpoint/2010/main" val="5351472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hlinkClick r:id="rId2" action="ppaction://hlinkfile"/>
              </a:rPr>
              <a:t>Übersicht über das Material</a:t>
            </a:r>
            <a:endParaRPr lang="de-DE" dirty="0"/>
          </a:p>
        </p:txBody>
      </p:sp>
      <p:sp>
        <p:nvSpPr>
          <p:cNvPr id="4" name="Datumsplatzhalter 3"/>
          <p:cNvSpPr>
            <a:spLocks noGrp="1"/>
          </p:cNvSpPr>
          <p:nvPr>
            <p:ph type="dt" sz="half" idx="10"/>
          </p:nvPr>
        </p:nvSpPr>
        <p:spPr/>
        <p:txBody>
          <a:bodyPr/>
          <a:lstStyle/>
          <a:p>
            <a:r>
              <a:rPr lang="de-DE" smtClean="0"/>
              <a:t>ZPG BNT 2017</a:t>
            </a:r>
            <a:endParaRPr lang="de-DE" dirty="0"/>
          </a:p>
        </p:txBody>
      </p:sp>
      <p:sp>
        <p:nvSpPr>
          <p:cNvPr id="5" name="Fußzeilenplatzhalter 4"/>
          <p:cNvSpPr>
            <a:spLocks noGrp="1"/>
          </p:cNvSpPr>
          <p:nvPr>
            <p:ph type="ftr" sz="quarter" idx="11"/>
          </p:nvPr>
        </p:nvSpPr>
        <p:spPr/>
        <p:txBody>
          <a:bodyPr/>
          <a:lstStyle/>
          <a:p>
            <a:r>
              <a:rPr lang="de-DE" smtClean="0"/>
              <a:t>Workshop Physik</a:t>
            </a:r>
            <a:endParaRPr lang="de-DE" dirty="0"/>
          </a:p>
        </p:txBody>
      </p:sp>
      <p:sp>
        <p:nvSpPr>
          <p:cNvPr id="6" name="Foliennummernplatzhalter 5"/>
          <p:cNvSpPr>
            <a:spLocks noGrp="1"/>
          </p:cNvSpPr>
          <p:nvPr>
            <p:ph type="sldNum" sz="quarter" idx="12"/>
          </p:nvPr>
        </p:nvSpPr>
        <p:spPr/>
        <p:txBody>
          <a:bodyPr/>
          <a:lstStyle/>
          <a:p>
            <a:fld id="{E7711FB2-0ADC-4ABA-985B-9259769884CC}" type="slidenum">
              <a:rPr lang="de-DE" smtClean="0"/>
              <a:t>18</a:t>
            </a:fld>
            <a:endParaRPr lang="de-DE" dirty="0"/>
          </a:p>
        </p:txBody>
      </p:sp>
      <p:graphicFrame>
        <p:nvGraphicFramePr>
          <p:cNvPr id="9" name="Inhaltsplatzhalter 8"/>
          <p:cNvGraphicFramePr>
            <a:graphicFrameLocks noGrp="1"/>
          </p:cNvGraphicFramePr>
          <p:nvPr>
            <p:ph idx="1"/>
            <p:extLst>
              <p:ext uri="{D42A27DB-BD31-4B8C-83A1-F6EECF244321}">
                <p14:modId xmlns:p14="http://schemas.microsoft.com/office/powerpoint/2010/main" val="1908950209"/>
              </p:ext>
            </p:extLst>
          </p:nvPr>
        </p:nvGraphicFramePr>
        <p:xfrm>
          <a:off x="0" y="692696"/>
          <a:ext cx="9144000" cy="5776556"/>
        </p:xfrm>
        <a:graphic>
          <a:graphicData uri="http://schemas.openxmlformats.org/drawingml/2006/table">
            <a:tbl>
              <a:tblPr firstRow="1" firstCol="1" bandRow="1">
                <a:tableStyleId>{5C22544A-7EE6-4342-B048-85BDC9FD1C3A}</a:tableStyleId>
              </a:tblPr>
              <a:tblGrid>
                <a:gridCol w="1979712"/>
                <a:gridCol w="2304256"/>
                <a:gridCol w="1215008"/>
                <a:gridCol w="1215008"/>
                <a:gridCol w="1215008"/>
                <a:gridCol w="1215008"/>
              </a:tblGrid>
              <a:tr h="541027">
                <a:tc gridSpan="2">
                  <a:txBody>
                    <a:bodyPr/>
                    <a:lstStyle/>
                    <a:p>
                      <a:pPr>
                        <a:lnSpc>
                          <a:spcPct val="115000"/>
                        </a:lnSpc>
                        <a:spcAft>
                          <a:spcPts val="0"/>
                        </a:spcAft>
                      </a:pPr>
                      <a:r>
                        <a:rPr lang="de-DE" sz="1400" u="none" dirty="0">
                          <a:solidFill>
                            <a:schemeClr val="bg1"/>
                          </a:solidFill>
                          <a:effectLst/>
                          <a:latin typeface="Arial" pitchFamily="34" charset="0"/>
                          <a:cs typeface="Arial" pitchFamily="34" charset="0"/>
                        </a:rPr>
                        <a:t>Kompetenzteilbereich</a:t>
                      </a:r>
                      <a:endParaRPr lang="de-DE" sz="1400" u="none" dirty="0">
                        <a:solidFill>
                          <a:schemeClr val="bg1"/>
                        </a:solidFill>
                        <a:effectLst/>
                        <a:latin typeface="Arial" pitchFamily="34" charset="0"/>
                        <a:ea typeface="Calibri"/>
                        <a:cs typeface="Arial" pitchFamily="34" charset="0"/>
                      </a:endParaRPr>
                    </a:p>
                  </a:txBody>
                  <a:tcPr marL="26777" marR="26777" marT="26777" marB="26777" anchor="ctr"/>
                </a:tc>
                <a:tc hMerge="1">
                  <a:txBody>
                    <a:bodyPr/>
                    <a:lstStyle/>
                    <a:p>
                      <a:endParaRPr lang="de-DE"/>
                    </a:p>
                  </a:txBody>
                  <a:tcPr/>
                </a:tc>
                <a:tc>
                  <a:txBody>
                    <a:bodyPr/>
                    <a:lstStyle/>
                    <a:p>
                      <a:pPr algn="ctr">
                        <a:lnSpc>
                          <a:spcPct val="115000"/>
                        </a:lnSpc>
                        <a:spcAft>
                          <a:spcPts val="0"/>
                        </a:spcAft>
                      </a:pPr>
                      <a:r>
                        <a:rPr lang="de-DE" sz="1400" u="none" dirty="0">
                          <a:solidFill>
                            <a:schemeClr val="bg1"/>
                          </a:solidFill>
                          <a:effectLst/>
                          <a:latin typeface="Arial" pitchFamily="34" charset="0"/>
                          <a:cs typeface="Arial" pitchFamily="34" charset="0"/>
                        </a:rPr>
                        <a:t>Std.</a:t>
                      </a:r>
                      <a:endParaRPr lang="de-DE" sz="1400" u="none" dirty="0">
                        <a:solidFill>
                          <a:schemeClr val="bg1"/>
                        </a:solidFill>
                        <a:effectLst/>
                        <a:latin typeface="Arial" pitchFamily="34" charset="0"/>
                        <a:ea typeface="Calibri"/>
                        <a:cs typeface="Arial" pitchFamily="34" charset="0"/>
                      </a:endParaRPr>
                    </a:p>
                  </a:txBody>
                  <a:tcPr marL="26777" marR="26777" marT="26777" marB="26777" anchor="ctr"/>
                </a:tc>
                <a:tc>
                  <a:txBody>
                    <a:bodyPr/>
                    <a:lstStyle/>
                    <a:p>
                      <a:pPr>
                        <a:lnSpc>
                          <a:spcPct val="115000"/>
                        </a:lnSpc>
                        <a:spcAft>
                          <a:spcPts val="0"/>
                        </a:spcAft>
                      </a:pPr>
                      <a:r>
                        <a:rPr lang="de-DE" sz="1400" u="none" dirty="0">
                          <a:solidFill>
                            <a:schemeClr val="bg1"/>
                          </a:solidFill>
                          <a:effectLst/>
                          <a:latin typeface="Arial" pitchFamily="34" charset="0"/>
                          <a:cs typeface="Arial" pitchFamily="34" charset="0"/>
                        </a:rPr>
                        <a:t>Kontexte</a:t>
                      </a:r>
                      <a:endParaRPr lang="de-DE" sz="1400" u="none" dirty="0">
                        <a:solidFill>
                          <a:schemeClr val="bg1"/>
                        </a:solidFill>
                        <a:effectLst/>
                        <a:latin typeface="Arial" pitchFamily="34" charset="0"/>
                        <a:ea typeface="Calibri"/>
                        <a:cs typeface="Arial" pitchFamily="34" charset="0"/>
                      </a:endParaRPr>
                    </a:p>
                  </a:txBody>
                  <a:tcPr marL="26777" marR="26777" marT="26777" marB="26777" anchor="ctr"/>
                </a:tc>
                <a:tc>
                  <a:txBody>
                    <a:bodyPr/>
                    <a:lstStyle/>
                    <a:p>
                      <a:pPr>
                        <a:lnSpc>
                          <a:spcPct val="115000"/>
                        </a:lnSpc>
                        <a:spcAft>
                          <a:spcPts val="0"/>
                        </a:spcAft>
                      </a:pPr>
                      <a:r>
                        <a:rPr lang="de-DE" sz="1400" u="none" dirty="0">
                          <a:solidFill>
                            <a:schemeClr val="bg1"/>
                          </a:solidFill>
                          <a:effectLst/>
                          <a:latin typeface="Arial" pitchFamily="34" charset="0"/>
                          <a:cs typeface="Arial" pitchFamily="34" charset="0"/>
                        </a:rPr>
                        <a:t>Experimente</a:t>
                      </a:r>
                      <a:endParaRPr lang="de-DE" sz="1400" u="none" dirty="0">
                        <a:solidFill>
                          <a:schemeClr val="bg1"/>
                        </a:solidFill>
                        <a:effectLst/>
                        <a:latin typeface="Arial" pitchFamily="34" charset="0"/>
                        <a:ea typeface="Calibri"/>
                        <a:cs typeface="Arial" pitchFamily="34" charset="0"/>
                      </a:endParaRPr>
                    </a:p>
                  </a:txBody>
                  <a:tcPr marL="26777" marR="26777" marT="26777" marB="26777" anchor="ctr"/>
                </a:tc>
                <a:tc>
                  <a:txBody>
                    <a:bodyPr/>
                    <a:lstStyle/>
                    <a:p>
                      <a:pPr>
                        <a:lnSpc>
                          <a:spcPct val="115000"/>
                        </a:lnSpc>
                        <a:spcAft>
                          <a:spcPts val="0"/>
                        </a:spcAft>
                      </a:pPr>
                      <a:r>
                        <a:rPr lang="de-DE" sz="1400" u="none" dirty="0">
                          <a:solidFill>
                            <a:schemeClr val="bg1"/>
                          </a:solidFill>
                          <a:effectLst/>
                          <a:latin typeface="Arial" pitchFamily="34" charset="0"/>
                          <a:cs typeface="Arial" pitchFamily="34" charset="0"/>
                        </a:rPr>
                        <a:t>weitere Dokumente</a:t>
                      </a:r>
                      <a:endParaRPr lang="de-DE" sz="1400" u="none" dirty="0">
                        <a:solidFill>
                          <a:schemeClr val="bg1"/>
                        </a:solidFill>
                        <a:effectLst/>
                        <a:latin typeface="Arial" pitchFamily="34" charset="0"/>
                        <a:ea typeface="Calibri"/>
                        <a:cs typeface="Arial" pitchFamily="34" charset="0"/>
                      </a:endParaRPr>
                    </a:p>
                  </a:txBody>
                  <a:tcPr marL="26777" marR="26777" marT="26777" marB="26777" anchor="ctr"/>
                </a:tc>
              </a:tr>
              <a:tr h="432000">
                <a:tc rowSpan="2">
                  <a:txBody>
                    <a:bodyPr/>
                    <a:lstStyle/>
                    <a:p>
                      <a:pPr marL="0" indent="-180340">
                        <a:lnSpc>
                          <a:spcPct val="100000"/>
                        </a:lnSpc>
                        <a:spcAft>
                          <a:spcPts val="0"/>
                        </a:spcAft>
                      </a:pPr>
                      <a:r>
                        <a:rPr lang="de-DE" sz="1400" u="none" dirty="0" smtClean="0">
                          <a:solidFill>
                            <a:schemeClr val="bg1"/>
                          </a:solidFill>
                          <a:effectLst/>
                          <a:latin typeface="Arial" pitchFamily="34" charset="0"/>
                          <a:cs typeface="Arial" pitchFamily="34" charset="0"/>
                        </a:rPr>
                        <a:t>41</a:t>
                      </a:r>
                      <a:r>
                        <a:rPr lang="de-DE" sz="1400" u="none" baseline="0" dirty="0" smtClean="0">
                          <a:solidFill>
                            <a:schemeClr val="bg1"/>
                          </a:solidFill>
                          <a:effectLst/>
                          <a:latin typeface="Arial" pitchFamily="34" charset="0"/>
                          <a:cs typeface="Arial" pitchFamily="34" charset="0"/>
                        </a:rPr>
                        <a:t> </a:t>
                      </a:r>
                      <a:r>
                        <a:rPr lang="de-DE" sz="1400" u="none" dirty="0" smtClean="0">
                          <a:solidFill>
                            <a:schemeClr val="bg1"/>
                          </a:solidFill>
                          <a:effectLst/>
                          <a:latin typeface="Arial" pitchFamily="34" charset="0"/>
                          <a:cs typeface="Arial" pitchFamily="34" charset="0"/>
                        </a:rPr>
                        <a:t>Was </a:t>
                      </a:r>
                      <a:r>
                        <a:rPr lang="de-DE" sz="1400" u="none" dirty="0">
                          <a:solidFill>
                            <a:schemeClr val="bg1"/>
                          </a:solidFill>
                          <a:effectLst/>
                          <a:latin typeface="Arial" pitchFamily="34" charset="0"/>
                          <a:cs typeface="Arial" pitchFamily="34" charset="0"/>
                        </a:rPr>
                        <a:t>ist Energie?</a:t>
                      </a:r>
                      <a:endParaRPr lang="de-DE" sz="1400" u="none" dirty="0">
                        <a:solidFill>
                          <a:schemeClr val="bg1"/>
                        </a:solidFill>
                        <a:effectLst/>
                        <a:latin typeface="Arial" pitchFamily="34" charset="0"/>
                        <a:ea typeface="Calibri"/>
                        <a:cs typeface="Arial" pitchFamily="34" charset="0"/>
                      </a:endParaRPr>
                    </a:p>
                  </a:txBody>
                  <a:tcPr marL="26777" marR="26777" marT="26777" marB="26777" anchor="ctr"/>
                </a:tc>
                <a:tc>
                  <a:txBody>
                    <a:bodyPr/>
                    <a:lstStyle/>
                    <a:p>
                      <a:pPr marL="0" indent="-360000">
                        <a:lnSpc>
                          <a:spcPct val="100000"/>
                        </a:lnSpc>
                        <a:spcAft>
                          <a:spcPts val="0"/>
                        </a:spcAft>
                      </a:pPr>
                      <a:r>
                        <a:rPr lang="de-DE" sz="1400" u="none" dirty="0" smtClean="0">
                          <a:solidFill>
                            <a:schemeClr val="tx1"/>
                          </a:solidFill>
                          <a:effectLst/>
                          <a:latin typeface="Arial" pitchFamily="34" charset="0"/>
                          <a:cs typeface="Arial" pitchFamily="34" charset="0"/>
                        </a:rPr>
                        <a:t>411</a:t>
                      </a:r>
                      <a:r>
                        <a:rPr lang="de-DE" sz="1400" u="none" baseline="0" dirty="0" smtClean="0">
                          <a:solidFill>
                            <a:schemeClr val="tx1"/>
                          </a:solidFill>
                          <a:effectLst/>
                          <a:latin typeface="Arial" pitchFamily="34" charset="0"/>
                          <a:cs typeface="Arial" pitchFamily="34" charset="0"/>
                        </a:rPr>
                        <a:t> </a:t>
                      </a:r>
                      <a:r>
                        <a:rPr lang="de-DE" sz="1400" u="none" dirty="0" smtClean="0">
                          <a:solidFill>
                            <a:schemeClr val="tx1"/>
                          </a:solidFill>
                          <a:effectLst/>
                          <a:latin typeface="Arial" pitchFamily="34" charset="0"/>
                          <a:cs typeface="Arial" pitchFamily="34" charset="0"/>
                        </a:rPr>
                        <a:t>Energie </a:t>
                      </a:r>
                      <a:r>
                        <a:rPr lang="de-DE" sz="1400" u="none" dirty="0">
                          <a:solidFill>
                            <a:schemeClr val="tx1"/>
                          </a:solidFill>
                          <a:effectLst/>
                          <a:latin typeface="Arial" pitchFamily="34" charset="0"/>
                          <a:cs typeface="Arial" pitchFamily="34" charset="0"/>
                        </a:rPr>
                        <a:t>Einstieg</a:t>
                      </a:r>
                      <a:endParaRPr lang="de-DE" sz="1400" u="none" dirty="0">
                        <a:solidFill>
                          <a:schemeClr val="tx1"/>
                        </a:solidFill>
                        <a:effectLst/>
                        <a:latin typeface="Arial" pitchFamily="34" charset="0"/>
                        <a:ea typeface="Calibri"/>
                        <a:cs typeface="Arial" pitchFamily="34" charset="0"/>
                      </a:endParaRPr>
                    </a:p>
                  </a:txBody>
                  <a:tcPr marL="26777" marR="26777" marT="26777" marB="26777" anchor="ctr"/>
                </a:tc>
                <a:tc rowSpan="12">
                  <a:txBody>
                    <a:bodyPr/>
                    <a:lstStyle/>
                    <a:p>
                      <a:pPr algn="ctr">
                        <a:lnSpc>
                          <a:spcPct val="115000"/>
                        </a:lnSpc>
                        <a:spcAft>
                          <a:spcPts val="0"/>
                        </a:spcAft>
                      </a:pPr>
                      <a:r>
                        <a:rPr lang="de-DE" sz="1400" u="none" dirty="0" smtClean="0">
                          <a:solidFill>
                            <a:schemeClr val="tx1"/>
                          </a:solidFill>
                          <a:effectLst/>
                          <a:latin typeface="Arial" pitchFamily="34" charset="0"/>
                          <a:ea typeface="Calibri"/>
                          <a:cs typeface="Arial" pitchFamily="34" charset="0"/>
                        </a:rPr>
                        <a:t>Stunden-verteilung</a:t>
                      </a:r>
                      <a:endParaRPr lang="de-DE" sz="1400" u="none" dirty="0">
                        <a:solidFill>
                          <a:schemeClr val="tx1"/>
                        </a:solidFill>
                        <a:effectLst/>
                        <a:latin typeface="Arial" pitchFamily="34" charset="0"/>
                        <a:ea typeface="Calibri"/>
                        <a:cs typeface="Arial" pitchFamily="34" charset="0"/>
                      </a:endParaRPr>
                    </a:p>
                  </a:txBody>
                  <a:tcPr marL="26777" marR="26777" marT="26777" marB="26777" anchor="ctr"/>
                </a:tc>
                <a:tc rowSpan="12">
                  <a:txBody>
                    <a:bodyPr/>
                    <a:lstStyle/>
                    <a:p>
                      <a:pPr algn="ctr">
                        <a:lnSpc>
                          <a:spcPct val="115000"/>
                        </a:lnSpc>
                        <a:spcAft>
                          <a:spcPts val="0"/>
                        </a:spcAft>
                      </a:pPr>
                      <a:r>
                        <a:rPr lang="de-DE" sz="1400" u="none" dirty="0" smtClean="0">
                          <a:solidFill>
                            <a:schemeClr val="tx1"/>
                          </a:solidFill>
                          <a:effectLst/>
                          <a:latin typeface="Arial" pitchFamily="34" charset="0"/>
                          <a:ea typeface="Calibri"/>
                          <a:cs typeface="Arial" pitchFamily="34" charset="0"/>
                        </a:rPr>
                        <a:t>Kontext-orientierte Einbindung der Inhalte</a:t>
                      </a:r>
                      <a:endParaRPr lang="de-DE" sz="1400" u="none" dirty="0">
                        <a:solidFill>
                          <a:schemeClr val="tx1"/>
                        </a:solidFill>
                        <a:effectLst/>
                        <a:latin typeface="Arial" pitchFamily="34" charset="0"/>
                        <a:ea typeface="Calibri"/>
                        <a:cs typeface="Arial" pitchFamily="34" charset="0"/>
                      </a:endParaRPr>
                    </a:p>
                  </a:txBody>
                  <a:tcPr marL="26777" marR="26777" marT="26777" marB="26777" anchor="ctr">
                    <a:solidFill>
                      <a:schemeClr val="accent1">
                        <a:lumMod val="20000"/>
                        <a:lumOff val="80000"/>
                      </a:schemeClr>
                    </a:solidFill>
                  </a:tcPr>
                </a:tc>
                <a:tc rowSpan="12">
                  <a:txBody>
                    <a:bodyPr/>
                    <a:lstStyle/>
                    <a:p>
                      <a:pPr algn="ctr">
                        <a:lnSpc>
                          <a:spcPct val="115000"/>
                        </a:lnSpc>
                        <a:spcAft>
                          <a:spcPts val="0"/>
                        </a:spcAft>
                      </a:pPr>
                      <a:r>
                        <a:rPr lang="de-DE" sz="1400" u="none" baseline="0" dirty="0" smtClean="0">
                          <a:solidFill>
                            <a:schemeClr val="tx1"/>
                          </a:solidFill>
                          <a:effectLst/>
                          <a:latin typeface="Arial" pitchFamily="34" charset="0"/>
                          <a:ea typeface="Calibri"/>
                          <a:cs typeface="Arial" pitchFamily="34" charset="0"/>
                        </a:rPr>
                        <a:t>Experimente für die Schülerinnen und Schüler</a:t>
                      </a:r>
                      <a:endParaRPr lang="de-DE" sz="1400" u="none" dirty="0">
                        <a:solidFill>
                          <a:schemeClr val="tx1"/>
                        </a:solidFill>
                        <a:effectLst/>
                        <a:latin typeface="Arial" pitchFamily="34" charset="0"/>
                        <a:ea typeface="Calibri"/>
                        <a:cs typeface="Arial" pitchFamily="34" charset="0"/>
                      </a:endParaRPr>
                    </a:p>
                  </a:txBody>
                  <a:tcPr marL="26777" marR="26777" marT="26777" marB="26777" anchor="ctr"/>
                </a:tc>
                <a:tc rowSpan="12">
                  <a:txBody>
                    <a:bodyPr/>
                    <a:lstStyle/>
                    <a:p>
                      <a:pPr algn="ctr">
                        <a:lnSpc>
                          <a:spcPct val="115000"/>
                        </a:lnSpc>
                        <a:spcAft>
                          <a:spcPts val="0"/>
                        </a:spcAft>
                      </a:pPr>
                      <a:r>
                        <a:rPr lang="de-DE" sz="1400" u="none" dirty="0" smtClean="0">
                          <a:solidFill>
                            <a:schemeClr val="tx1"/>
                          </a:solidFill>
                          <a:effectLst/>
                          <a:latin typeface="Arial" pitchFamily="34" charset="0"/>
                          <a:ea typeface="Calibri"/>
                          <a:cs typeface="Arial" pitchFamily="34" charset="0"/>
                        </a:rPr>
                        <a:t>Hinweise, Planungs-hilfen, </a:t>
                      </a:r>
                      <a:br>
                        <a:rPr lang="de-DE" sz="1400" u="none" dirty="0" smtClean="0">
                          <a:solidFill>
                            <a:schemeClr val="tx1"/>
                          </a:solidFill>
                          <a:effectLst/>
                          <a:latin typeface="Arial" pitchFamily="34" charset="0"/>
                          <a:ea typeface="Calibri"/>
                          <a:cs typeface="Arial" pitchFamily="34" charset="0"/>
                        </a:rPr>
                      </a:br>
                      <a:r>
                        <a:rPr lang="de-DE" sz="1400" u="none" dirty="0" smtClean="0">
                          <a:solidFill>
                            <a:schemeClr val="tx1"/>
                          </a:solidFill>
                          <a:effectLst/>
                          <a:latin typeface="Arial" pitchFamily="34" charset="0"/>
                          <a:ea typeface="Calibri"/>
                          <a:cs typeface="Arial" pitchFamily="34" charset="0"/>
                        </a:rPr>
                        <a:t>Boxen, GBUs…</a:t>
                      </a:r>
                      <a:endParaRPr lang="de-DE" sz="1400" u="none" dirty="0">
                        <a:solidFill>
                          <a:schemeClr val="tx1"/>
                        </a:solidFill>
                        <a:effectLst/>
                        <a:latin typeface="Arial" pitchFamily="34" charset="0"/>
                        <a:ea typeface="Calibri"/>
                        <a:cs typeface="Arial" pitchFamily="34" charset="0"/>
                      </a:endParaRPr>
                    </a:p>
                  </a:txBody>
                  <a:tcPr marL="26777" marR="26777" marT="26777" marB="26777" anchor="ctr">
                    <a:solidFill>
                      <a:schemeClr val="accent1">
                        <a:lumMod val="20000"/>
                        <a:lumOff val="80000"/>
                      </a:schemeClr>
                    </a:solidFill>
                  </a:tcPr>
                </a:tc>
              </a:tr>
              <a:tr h="432000">
                <a:tc vMerge="1">
                  <a:txBody>
                    <a:bodyPr/>
                    <a:lstStyle/>
                    <a:p>
                      <a:endParaRPr lang="de-DE"/>
                    </a:p>
                  </a:txBody>
                  <a:tcPr/>
                </a:tc>
                <a:tc>
                  <a:txBody>
                    <a:bodyPr/>
                    <a:lstStyle/>
                    <a:p>
                      <a:pPr marL="0" indent="-360000">
                        <a:lnSpc>
                          <a:spcPct val="100000"/>
                        </a:lnSpc>
                        <a:spcAft>
                          <a:spcPts val="0"/>
                        </a:spcAft>
                      </a:pPr>
                      <a:r>
                        <a:rPr lang="de-DE" sz="1400" u="none" dirty="0" smtClean="0">
                          <a:solidFill>
                            <a:schemeClr val="tx1"/>
                          </a:solidFill>
                          <a:effectLst/>
                          <a:latin typeface="Arial" pitchFamily="34" charset="0"/>
                          <a:cs typeface="Arial" pitchFamily="34" charset="0"/>
                        </a:rPr>
                        <a:t>412</a:t>
                      </a:r>
                      <a:r>
                        <a:rPr lang="de-DE" sz="1400" u="none" baseline="0" dirty="0" smtClean="0">
                          <a:solidFill>
                            <a:schemeClr val="tx1"/>
                          </a:solidFill>
                          <a:effectLst/>
                          <a:latin typeface="Arial" pitchFamily="34" charset="0"/>
                          <a:cs typeface="Arial" pitchFamily="34" charset="0"/>
                        </a:rPr>
                        <a:t> </a:t>
                      </a:r>
                      <a:r>
                        <a:rPr lang="de-DE" sz="1400" u="none" dirty="0" smtClean="0">
                          <a:solidFill>
                            <a:schemeClr val="tx1"/>
                          </a:solidFill>
                          <a:effectLst/>
                          <a:latin typeface="Arial" pitchFamily="34" charset="0"/>
                          <a:cs typeface="Arial" pitchFamily="34" charset="0"/>
                        </a:rPr>
                        <a:t>Energie </a:t>
                      </a:r>
                      <a:r>
                        <a:rPr lang="de-DE" sz="1400" u="none" dirty="0">
                          <a:solidFill>
                            <a:schemeClr val="tx1"/>
                          </a:solidFill>
                          <a:effectLst/>
                          <a:latin typeface="Arial" pitchFamily="34" charset="0"/>
                          <a:cs typeface="Arial" pitchFamily="34" charset="0"/>
                        </a:rPr>
                        <a:t>wird übertragen</a:t>
                      </a:r>
                      <a:endParaRPr lang="de-DE" sz="1400" u="none" dirty="0">
                        <a:solidFill>
                          <a:schemeClr val="tx1"/>
                        </a:solidFill>
                        <a:effectLst/>
                        <a:latin typeface="Arial" pitchFamily="34" charset="0"/>
                        <a:ea typeface="Calibri"/>
                        <a:cs typeface="Arial" pitchFamily="34" charset="0"/>
                      </a:endParaRPr>
                    </a:p>
                  </a:txBody>
                  <a:tcPr marL="26777" marR="26777" marT="26777" marB="26777" anchor="ctr"/>
                </a:tc>
                <a:tc vMerge="1">
                  <a:txBody>
                    <a:bodyPr/>
                    <a:lstStyle/>
                    <a:p>
                      <a:pPr algn="ctr">
                        <a:lnSpc>
                          <a:spcPct val="115000"/>
                        </a:lnSpc>
                        <a:spcAft>
                          <a:spcPts val="0"/>
                        </a:spcAft>
                      </a:pPr>
                      <a:endParaRPr lang="de-DE" sz="700" dirty="0">
                        <a:effectLst/>
                        <a:latin typeface="Arial" pitchFamily="34" charset="0"/>
                        <a:ea typeface="Calibri"/>
                        <a:cs typeface="Arial" pitchFamily="34" charset="0"/>
                      </a:endParaRPr>
                    </a:p>
                  </a:txBody>
                  <a:tcPr marL="26777" marR="26777" marT="26777" marB="26777" anchor="ctr"/>
                </a:tc>
                <a:tc vMerge="1">
                  <a:txBody>
                    <a:bodyPr/>
                    <a:lstStyle/>
                    <a:p>
                      <a:pPr>
                        <a:lnSpc>
                          <a:spcPct val="115000"/>
                        </a:lnSpc>
                        <a:spcAft>
                          <a:spcPts val="0"/>
                        </a:spcAft>
                      </a:pPr>
                      <a:endParaRPr lang="de-DE" sz="700" dirty="0">
                        <a:effectLst/>
                        <a:latin typeface="Arial" pitchFamily="34" charset="0"/>
                        <a:ea typeface="Calibri"/>
                        <a:cs typeface="Arial" pitchFamily="34" charset="0"/>
                      </a:endParaRPr>
                    </a:p>
                  </a:txBody>
                  <a:tcPr marL="26777" marR="26777" marT="26777" marB="26777" anchor="ctr"/>
                </a:tc>
                <a:tc vMerge="1">
                  <a:txBody>
                    <a:bodyPr/>
                    <a:lstStyle/>
                    <a:p>
                      <a:pPr>
                        <a:lnSpc>
                          <a:spcPct val="115000"/>
                        </a:lnSpc>
                        <a:spcAft>
                          <a:spcPts val="0"/>
                        </a:spcAft>
                      </a:pPr>
                      <a:endParaRPr lang="de-DE" sz="700">
                        <a:effectLst/>
                        <a:latin typeface="Arial" pitchFamily="34" charset="0"/>
                        <a:ea typeface="Calibri"/>
                        <a:cs typeface="Arial" pitchFamily="34" charset="0"/>
                      </a:endParaRPr>
                    </a:p>
                  </a:txBody>
                  <a:tcPr marL="26777" marR="26777" marT="26777" marB="26777" anchor="ctr"/>
                </a:tc>
                <a:tc vMerge="1">
                  <a:txBody>
                    <a:bodyPr/>
                    <a:lstStyle/>
                    <a:p>
                      <a:endParaRPr lang="de-DE"/>
                    </a:p>
                  </a:txBody>
                  <a:tcPr/>
                </a:tc>
              </a:tr>
              <a:tr h="432000">
                <a:tc rowSpan="4">
                  <a:txBody>
                    <a:bodyPr/>
                    <a:lstStyle/>
                    <a:p>
                      <a:pPr marL="0" indent="-180340">
                        <a:lnSpc>
                          <a:spcPct val="100000"/>
                        </a:lnSpc>
                        <a:spcAft>
                          <a:spcPts val="0"/>
                        </a:spcAft>
                      </a:pPr>
                      <a:r>
                        <a:rPr lang="de-DE" sz="1400" u="none" dirty="0" smtClean="0">
                          <a:solidFill>
                            <a:schemeClr val="bg1"/>
                          </a:solidFill>
                          <a:effectLst/>
                          <a:latin typeface="Arial" pitchFamily="34" charset="0"/>
                          <a:cs typeface="Arial" pitchFamily="34" charset="0"/>
                        </a:rPr>
                        <a:t>44 Energietransport</a:t>
                      </a:r>
                      <a:endParaRPr lang="de-DE" sz="1400" u="none" dirty="0">
                        <a:solidFill>
                          <a:schemeClr val="bg1"/>
                        </a:solidFill>
                        <a:effectLst/>
                        <a:latin typeface="Arial" pitchFamily="34" charset="0"/>
                        <a:ea typeface="Calibri"/>
                        <a:cs typeface="Arial" pitchFamily="34" charset="0"/>
                      </a:endParaRPr>
                    </a:p>
                  </a:txBody>
                  <a:tcPr marL="26777" marR="26777" marT="26777" marB="26777" anchor="ctr"/>
                </a:tc>
                <a:tc>
                  <a:txBody>
                    <a:bodyPr/>
                    <a:lstStyle/>
                    <a:p>
                      <a:pPr marL="0" indent="-360000">
                        <a:lnSpc>
                          <a:spcPct val="100000"/>
                        </a:lnSpc>
                        <a:spcAft>
                          <a:spcPts val="0"/>
                        </a:spcAft>
                      </a:pPr>
                      <a:r>
                        <a:rPr lang="de-DE" sz="1400" u="none" dirty="0" smtClean="0">
                          <a:solidFill>
                            <a:schemeClr val="tx1"/>
                          </a:solidFill>
                          <a:effectLst/>
                          <a:latin typeface="Arial" pitchFamily="34" charset="0"/>
                          <a:cs typeface="Arial" pitchFamily="34" charset="0"/>
                        </a:rPr>
                        <a:t>441</a:t>
                      </a:r>
                      <a:r>
                        <a:rPr lang="de-DE" sz="1400" u="none" baseline="0" dirty="0" smtClean="0">
                          <a:solidFill>
                            <a:schemeClr val="tx1"/>
                          </a:solidFill>
                          <a:effectLst/>
                          <a:latin typeface="Arial" pitchFamily="34" charset="0"/>
                          <a:cs typeface="Arial" pitchFamily="34" charset="0"/>
                        </a:rPr>
                        <a:t> </a:t>
                      </a:r>
                      <a:r>
                        <a:rPr lang="de-DE" sz="1400" u="none" dirty="0" smtClean="0">
                          <a:solidFill>
                            <a:schemeClr val="tx1"/>
                          </a:solidFill>
                          <a:effectLst/>
                          <a:latin typeface="Arial" pitchFamily="34" charset="0"/>
                          <a:cs typeface="Arial" pitchFamily="34" charset="0"/>
                        </a:rPr>
                        <a:t>Wärmeempfinden</a:t>
                      </a:r>
                      <a:endParaRPr lang="de-DE" sz="1400" u="none" dirty="0">
                        <a:solidFill>
                          <a:schemeClr val="tx1"/>
                        </a:solidFill>
                        <a:effectLst/>
                        <a:latin typeface="Arial" pitchFamily="34" charset="0"/>
                        <a:ea typeface="Calibri"/>
                        <a:cs typeface="Arial" pitchFamily="34" charset="0"/>
                      </a:endParaRPr>
                    </a:p>
                  </a:txBody>
                  <a:tcPr marL="26777" marR="26777" marT="26777" marB="26777" anchor="ctr"/>
                </a:tc>
                <a:tc vMerge="1">
                  <a:txBody>
                    <a:bodyPr/>
                    <a:lstStyle/>
                    <a:p>
                      <a:pPr algn="ctr">
                        <a:lnSpc>
                          <a:spcPct val="115000"/>
                        </a:lnSpc>
                        <a:spcAft>
                          <a:spcPts val="0"/>
                        </a:spcAft>
                      </a:pPr>
                      <a:endParaRPr lang="de-DE" sz="700">
                        <a:effectLst/>
                        <a:latin typeface="Arial" pitchFamily="34" charset="0"/>
                        <a:ea typeface="Calibri"/>
                        <a:cs typeface="Arial" pitchFamily="34" charset="0"/>
                      </a:endParaRPr>
                    </a:p>
                  </a:txBody>
                  <a:tcPr marL="26777" marR="26777" marT="26777" marB="26777" anchor="ctr"/>
                </a:tc>
                <a:tc vMerge="1">
                  <a:txBody>
                    <a:bodyPr/>
                    <a:lstStyle/>
                    <a:p>
                      <a:pPr>
                        <a:lnSpc>
                          <a:spcPct val="115000"/>
                        </a:lnSpc>
                        <a:spcAft>
                          <a:spcPts val="0"/>
                        </a:spcAft>
                      </a:pPr>
                      <a:endParaRPr lang="de-DE" sz="700">
                        <a:effectLst/>
                        <a:latin typeface="Arial" pitchFamily="34" charset="0"/>
                        <a:ea typeface="Calibri"/>
                        <a:cs typeface="Arial" pitchFamily="34" charset="0"/>
                      </a:endParaRPr>
                    </a:p>
                  </a:txBody>
                  <a:tcPr marL="26777" marR="26777" marT="26777" marB="26777" anchor="ctr"/>
                </a:tc>
                <a:tc vMerge="1">
                  <a:txBody>
                    <a:bodyPr/>
                    <a:lstStyle/>
                    <a:p>
                      <a:pPr>
                        <a:lnSpc>
                          <a:spcPct val="115000"/>
                        </a:lnSpc>
                        <a:spcAft>
                          <a:spcPts val="0"/>
                        </a:spcAft>
                      </a:pPr>
                      <a:endParaRPr lang="de-DE" sz="700" dirty="0">
                        <a:effectLst/>
                        <a:latin typeface="Arial" pitchFamily="34" charset="0"/>
                        <a:ea typeface="Calibri"/>
                        <a:cs typeface="Arial" pitchFamily="34" charset="0"/>
                      </a:endParaRPr>
                    </a:p>
                  </a:txBody>
                  <a:tcPr marL="26777" marR="26777" marT="26777" marB="26777" anchor="ctr"/>
                </a:tc>
                <a:tc vMerge="1">
                  <a:txBody>
                    <a:bodyPr/>
                    <a:lstStyle/>
                    <a:p>
                      <a:pPr>
                        <a:lnSpc>
                          <a:spcPct val="115000"/>
                        </a:lnSpc>
                        <a:spcAft>
                          <a:spcPts val="0"/>
                        </a:spcAft>
                      </a:pPr>
                      <a:endParaRPr lang="de-DE" sz="700" dirty="0">
                        <a:effectLst/>
                        <a:latin typeface="Arial" pitchFamily="34" charset="0"/>
                        <a:ea typeface="Calibri"/>
                        <a:cs typeface="Arial" pitchFamily="34" charset="0"/>
                      </a:endParaRPr>
                    </a:p>
                  </a:txBody>
                  <a:tcPr marL="26777" marR="26777" marT="26777" marB="26777" anchor="ctr"/>
                </a:tc>
              </a:tr>
              <a:tr h="432000">
                <a:tc vMerge="1">
                  <a:txBody>
                    <a:bodyPr/>
                    <a:lstStyle/>
                    <a:p>
                      <a:endParaRPr lang="de-DE"/>
                    </a:p>
                  </a:txBody>
                  <a:tcPr/>
                </a:tc>
                <a:tc>
                  <a:txBody>
                    <a:bodyPr/>
                    <a:lstStyle/>
                    <a:p>
                      <a:pPr marL="0" indent="-360000">
                        <a:lnSpc>
                          <a:spcPct val="100000"/>
                        </a:lnSpc>
                        <a:spcAft>
                          <a:spcPts val="0"/>
                        </a:spcAft>
                      </a:pPr>
                      <a:r>
                        <a:rPr lang="de-DE" sz="1400" u="none" dirty="0" smtClean="0">
                          <a:solidFill>
                            <a:schemeClr val="tx1"/>
                          </a:solidFill>
                          <a:effectLst/>
                          <a:latin typeface="Arial" pitchFamily="34" charset="0"/>
                          <a:cs typeface="Arial" pitchFamily="34" charset="0"/>
                        </a:rPr>
                        <a:t>442</a:t>
                      </a:r>
                      <a:r>
                        <a:rPr lang="de-DE" sz="1400" u="none" baseline="0" dirty="0" smtClean="0">
                          <a:solidFill>
                            <a:schemeClr val="tx1"/>
                          </a:solidFill>
                          <a:effectLst/>
                          <a:latin typeface="Arial" pitchFamily="34" charset="0"/>
                          <a:cs typeface="Arial" pitchFamily="34" charset="0"/>
                        </a:rPr>
                        <a:t> </a:t>
                      </a:r>
                      <a:r>
                        <a:rPr lang="de-DE" sz="1400" u="none" dirty="0" smtClean="0">
                          <a:solidFill>
                            <a:schemeClr val="tx1"/>
                          </a:solidFill>
                          <a:effectLst/>
                          <a:latin typeface="Arial" pitchFamily="34" charset="0"/>
                          <a:cs typeface="Arial" pitchFamily="34" charset="0"/>
                        </a:rPr>
                        <a:t>Konvektion</a:t>
                      </a:r>
                      <a:endParaRPr lang="de-DE" sz="1400" u="none" dirty="0">
                        <a:solidFill>
                          <a:schemeClr val="tx1"/>
                        </a:solidFill>
                        <a:effectLst/>
                        <a:latin typeface="Arial" pitchFamily="34" charset="0"/>
                        <a:ea typeface="Calibri"/>
                        <a:cs typeface="Arial" pitchFamily="34" charset="0"/>
                      </a:endParaRPr>
                    </a:p>
                  </a:txBody>
                  <a:tcPr marL="26777" marR="26777" marT="26777" marB="26777" anchor="ctr"/>
                </a:tc>
                <a:tc vMerge="1">
                  <a:txBody>
                    <a:bodyPr/>
                    <a:lstStyle/>
                    <a:p>
                      <a:pPr algn="ctr">
                        <a:lnSpc>
                          <a:spcPct val="115000"/>
                        </a:lnSpc>
                        <a:spcAft>
                          <a:spcPts val="0"/>
                        </a:spcAft>
                      </a:pPr>
                      <a:endParaRPr lang="de-DE" sz="700" dirty="0">
                        <a:effectLst/>
                        <a:latin typeface="Arial" pitchFamily="34" charset="0"/>
                        <a:ea typeface="Calibri"/>
                        <a:cs typeface="Arial" pitchFamily="34" charset="0"/>
                      </a:endParaRPr>
                    </a:p>
                  </a:txBody>
                  <a:tcPr marL="26777" marR="26777" marT="26777" marB="26777" anchor="ctr"/>
                </a:tc>
                <a:tc vMerge="1">
                  <a:txBody>
                    <a:bodyPr/>
                    <a:lstStyle/>
                    <a:p>
                      <a:pPr>
                        <a:lnSpc>
                          <a:spcPct val="115000"/>
                        </a:lnSpc>
                        <a:spcAft>
                          <a:spcPts val="0"/>
                        </a:spcAft>
                      </a:pPr>
                      <a:endParaRPr lang="de-DE" sz="700" dirty="0">
                        <a:effectLst/>
                        <a:latin typeface="Arial" pitchFamily="34" charset="0"/>
                        <a:ea typeface="Calibri"/>
                        <a:cs typeface="Arial" pitchFamily="34" charset="0"/>
                      </a:endParaRPr>
                    </a:p>
                  </a:txBody>
                  <a:tcPr marL="26777" marR="26777" marT="26777" marB="26777" anchor="ctr"/>
                </a:tc>
                <a:tc vMerge="1">
                  <a:txBody>
                    <a:bodyPr/>
                    <a:lstStyle/>
                    <a:p>
                      <a:pPr>
                        <a:lnSpc>
                          <a:spcPct val="115000"/>
                        </a:lnSpc>
                        <a:spcAft>
                          <a:spcPts val="0"/>
                        </a:spcAft>
                      </a:pPr>
                      <a:endParaRPr lang="de-DE" sz="700">
                        <a:effectLst/>
                        <a:latin typeface="Arial" pitchFamily="34" charset="0"/>
                        <a:ea typeface="Calibri"/>
                        <a:cs typeface="Arial" pitchFamily="34" charset="0"/>
                      </a:endParaRPr>
                    </a:p>
                  </a:txBody>
                  <a:tcPr marL="26777" marR="26777" marT="26777" marB="26777" anchor="ctr"/>
                </a:tc>
                <a:tc vMerge="1">
                  <a:txBody>
                    <a:bodyPr/>
                    <a:lstStyle/>
                    <a:p>
                      <a:endParaRPr lang="de-DE"/>
                    </a:p>
                  </a:txBody>
                  <a:tcPr/>
                </a:tc>
              </a:tr>
              <a:tr h="432000">
                <a:tc vMerge="1">
                  <a:txBody>
                    <a:bodyPr/>
                    <a:lstStyle/>
                    <a:p>
                      <a:endParaRPr lang="de-DE"/>
                    </a:p>
                  </a:txBody>
                  <a:tcPr/>
                </a:tc>
                <a:tc>
                  <a:txBody>
                    <a:bodyPr/>
                    <a:lstStyle/>
                    <a:p>
                      <a:pPr marL="0" indent="-360000">
                        <a:lnSpc>
                          <a:spcPct val="100000"/>
                        </a:lnSpc>
                        <a:spcAft>
                          <a:spcPts val="0"/>
                        </a:spcAft>
                      </a:pPr>
                      <a:r>
                        <a:rPr lang="de-DE" sz="1400" u="none" dirty="0" smtClean="0">
                          <a:solidFill>
                            <a:schemeClr val="tx1"/>
                          </a:solidFill>
                          <a:effectLst/>
                          <a:latin typeface="Arial" pitchFamily="34" charset="0"/>
                          <a:cs typeface="Arial" pitchFamily="34" charset="0"/>
                        </a:rPr>
                        <a:t>443</a:t>
                      </a:r>
                      <a:r>
                        <a:rPr lang="de-DE" sz="1400" u="none" baseline="0" dirty="0" smtClean="0">
                          <a:solidFill>
                            <a:schemeClr val="tx1"/>
                          </a:solidFill>
                          <a:effectLst/>
                          <a:latin typeface="Arial" pitchFamily="34" charset="0"/>
                          <a:cs typeface="Arial" pitchFamily="34" charset="0"/>
                        </a:rPr>
                        <a:t> </a:t>
                      </a:r>
                      <a:r>
                        <a:rPr lang="de-DE" sz="1400" u="none" dirty="0" smtClean="0">
                          <a:solidFill>
                            <a:schemeClr val="tx1"/>
                          </a:solidFill>
                          <a:effectLst/>
                          <a:latin typeface="Arial" pitchFamily="34" charset="0"/>
                          <a:cs typeface="Arial" pitchFamily="34" charset="0"/>
                        </a:rPr>
                        <a:t>Wärmestrahlung</a:t>
                      </a:r>
                      <a:endParaRPr lang="de-DE" sz="1400" u="none" dirty="0">
                        <a:solidFill>
                          <a:schemeClr val="tx1"/>
                        </a:solidFill>
                        <a:effectLst/>
                        <a:latin typeface="Arial" pitchFamily="34" charset="0"/>
                        <a:ea typeface="Calibri"/>
                        <a:cs typeface="Arial" pitchFamily="34" charset="0"/>
                      </a:endParaRPr>
                    </a:p>
                  </a:txBody>
                  <a:tcPr marL="26777" marR="26777" marT="26777" marB="26777" anchor="ctr"/>
                </a:tc>
                <a:tc vMerge="1">
                  <a:txBody>
                    <a:bodyPr/>
                    <a:lstStyle/>
                    <a:p>
                      <a:pPr algn="ctr">
                        <a:lnSpc>
                          <a:spcPct val="115000"/>
                        </a:lnSpc>
                        <a:spcAft>
                          <a:spcPts val="0"/>
                        </a:spcAft>
                      </a:pPr>
                      <a:endParaRPr lang="de-DE" sz="700" dirty="0">
                        <a:effectLst/>
                        <a:latin typeface="Arial" pitchFamily="34" charset="0"/>
                        <a:ea typeface="Calibri"/>
                        <a:cs typeface="Arial" pitchFamily="34" charset="0"/>
                      </a:endParaRPr>
                    </a:p>
                  </a:txBody>
                  <a:tcPr marL="26777" marR="26777" marT="26777" marB="26777" anchor="ctr"/>
                </a:tc>
                <a:tc vMerge="1">
                  <a:txBody>
                    <a:bodyPr/>
                    <a:lstStyle/>
                    <a:p>
                      <a:pPr>
                        <a:lnSpc>
                          <a:spcPct val="115000"/>
                        </a:lnSpc>
                        <a:spcAft>
                          <a:spcPts val="0"/>
                        </a:spcAft>
                      </a:pPr>
                      <a:endParaRPr lang="de-DE" sz="700">
                        <a:effectLst/>
                        <a:latin typeface="Arial" pitchFamily="34" charset="0"/>
                        <a:ea typeface="Calibri"/>
                        <a:cs typeface="Arial" pitchFamily="34" charset="0"/>
                      </a:endParaRPr>
                    </a:p>
                  </a:txBody>
                  <a:tcPr marL="26777" marR="26777" marT="26777" marB="26777" anchor="ctr"/>
                </a:tc>
                <a:tc vMerge="1">
                  <a:txBody>
                    <a:bodyPr/>
                    <a:lstStyle/>
                    <a:p>
                      <a:pPr>
                        <a:lnSpc>
                          <a:spcPct val="115000"/>
                        </a:lnSpc>
                        <a:spcAft>
                          <a:spcPts val="0"/>
                        </a:spcAft>
                      </a:pPr>
                      <a:endParaRPr lang="de-DE" sz="700" dirty="0">
                        <a:effectLst/>
                        <a:latin typeface="Arial" pitchFamily="34" charset="0"/>
                        <a:ea typeface="Calibri"/>
                        <a:cs typeface="Arial" pitchFamily="34" charset="0"/>
                      </a:endParaRPr>
                    </a:p>
                  </a:txBody>
                  <a:tcPr marL="26777" marR="26777" marT="26777" marB="26777" anchor="ctr"/>
                </a:tc>
                <a:tc vMerge="1">
                  <a:txBody>
                    <a:bodyPr/>
                    <a:lstStyle/>
                    <a:p>
                      <a:endParaRPr lang="de-DE"/>
                    </a:p>
                  </a:txBody>
                  <a:tcPr/>
                </a:tc>
              </a:tr>
              <a:tr h="432000">
                <a:tc vMerge="1">
                  <a:txBody>
                    <a:bodyPr/>
                    <a:lstStyle/>
                    <a:p>
                      <a:endParaRPr lang="de-DE"/>
                    </a:p>
                  </a:txBody>
                  <a:tcPr/>
                </a:tc>
                <a:tc>
                  <a:txBody>
                    <a:bodyPr/>
                    <a:lstStyle/>
                    <a:p>
                      <a:pPr marL="0" indent="-360000">
                        <a:lnSpc>
                          <a:spcPct val="100000"/>
                        </a:lnSpc>
                        <a:spcAft>
                          <a:spcPts val="0"/>
                        </a:spcAft>
                      </a:pPr>
                      <a:r>
                        <a:rPr lang="de-DE" sz="1400" u="none" dirty="0" smtClean="0">
                          <a:solidFill>
                            <a:schemeClr val="tx1"/>
                          </a:solidFill>
                          <a:effectLst/>
                          <a:latin typeface="Arial" pitchFamily="34" charset="0"/>
                          <a:cs typeface="Arial" pitchFamily="34" charset="0"/>
                        </a:rPr>
                        <a:t>444</a:t>
                      </a:r>
                      <a:r>
                        <a:rPr lang="de-DE" sz="1400" u="none" baseline="0" dirty="0" smtClean="0">
                          <a:solidFill>
                            <a:schemeClr val="tx1"/>
                          </a:solidFill>
                          <a:effectLst/>
                          <a:latin typeface="Arial" pitchFamily="34" charset="0"/>
                          <a:cs typeface="Arial" pitchFamily="34" charset="0"/>
                        </a:rPr>
                        <a:t> </a:t>
                      </a:r>
                      <a:r>
                        <a:rPr lang="de-DE" sz="1400" u="none" dirty="0" smtClean="0">
                          <a:solidFill>
                            <a:schemeClr val="tx1"/>
                          </a:solidFill>
                          <a:effectLst/>
                          <a:latin typeface="Arial" pitchFamily="34" charset="0"/>
                          <a:cs typeface="Arial" pitchFamily="34" charset="0"/>
                        </a:rPr>
                        <a:t>Absorption</a:t>
                      </a:r>
                      <a:endParaRPr lang="de-DE" sz="1400" u="none" dirty="0">
                        <a:solidFill>
                          <a:schemeClr val="tx1"/>
                        </a:solidFill>
                        <a:effectLst/>
                        <a:latin typeface="Arial" pitchFamily="34" charset="0"/>
                        <a:ea typeface="Calibri"/>
                        <a:cs typeface="Arial" pitchFamily="34" charset="0"/>
                      </a:endParaRPr>
                    </a:p>
                  </a:txBody>
                  <a:tcPr marL="26777" marR="26777" marT="26777" marB="26777" anchor="ctr"/>
                </a:tc>
                <a:tc vMerge="1">
                  <a:txBody>
                    <a:bodyPr/>
                    <a:lstStyle/>
                    <a:p>
                      <a:pPr algn="ctr">
                        <a:lnSpc>
                          <a:spcPct val="115000"/>
                        </a:lnSpc>
                        <a:spcAft>
                          <a:spcPts val="0"/>
                        </a:spcAft>
                      </a:pPr>
                      <a:endParaRPr lang="de-DE" sz="700" dirty="0">
                        <a:effectLst/>
                        <a:latin typeface="Arial" pitchFamily="34" charset="0"/>
                        <a:ea typeface="Calibri"/>
                        <a:cs typeface="Arial" pitchFamily="34" charset="0"/>
                      </a:endParaRPr>
                    </a:p>
                  </a:txBody>
                  <a:tcPr marL="26777" marR="26777" marT="26777" marB="26777" anchor="ctr"/>
                </a:tc>
                <a:tc vMerge="1">
                  <a:txBody>
                    <a:bodyPr/>
                    <a:lstStyle/>
                    <a:p>
                      <a:pPr>
                        <a:lnSpc>
                          <a:spcPct val="115000"/>
                        </a:lnSpc>
                        <a:spcAft>
                          <a:spcPts val="0"/>
                        </a:spcAft>
                      </a:pPr>
                      <a:endParaRPr lang="de-DE" sz="700" dirty="0">
                        <a:effectLst/>
                        <a:latin typeface="Arial" pitchFamily="34" charset="0"/>
                        <a:ea typeface="Calibri"/>
                        <a:cs typeface="Arial" pitchFamily="34" charset="0"/>
                      </a:endParaRPr>
                    </a:p>
                  </a:txBody>
                  <a:tcPr marL="26777" marR="26777" marT="26777" marB="26777" anchor="ctr"/>
                </a:tc>
                <a:tc vMerge="1">
                  <a:txBody>
                    <a:bodyPr/>
                    <a:lstStyle/>
                    <a:p>
                      <a:pPr>
                        <a:lnSpc>
                          <a:spcPct val="115000"/>
                        </a:lnSpc>
                        <a:spcAft>
                          <a:spcPts val="0"/>
                        </a:spcAft>
                      </a:pPr>
                      <a:endParaRPr lang="de-DE" sz="700" dirty="0">
                        <a:effectLst/>
                        <a:latin typeface="Arial" pitchFamily="34" charset="0"/>
                        <a:ea typeface="Calibri"/>
                        <a:cs typeface="Arial" pitchFamily="34" charset="0"/>
                      </a:endParaRPr>
                    </a:p>
                  </a:txBody>
                  <a:tcPr marL="26777" marR="26777" marT="26777" marB="26777" anchor="ctr"/>
                </a:tc>
                <a:tc vMerge="1">
                  <a:txBody>
                    <a:bodyPr/>
                    <a:lstStyle/>
                    <a:p>
                      <a:endParaRPr lang="de-DE"/>
                    </a:p>
                  </a:txBody>
                  <a:tcPr/>
                </a:tc>
              </a:tr>
              <a:tr h="432000">
                <a:tc rowSpan="3">
                  <a:txBody>
                    <a:bodyPr/>
                    <a:lstStyle/>
                    <a:p>
                      <a:pPr marL="0" indent="-180340">
                        <a:lnSpc>
                          <a:spcPct val="100000"/>
                        </a:lnSpc>
                        <a:spcAft>
                          <a:spcPts val="0"/>
                        </a:spcAft>
                      </a:pPr>
                      <a:r>
                        <a:rPr lang="de-DE" sz="1400" u="none" dirty="0" smtClean="0">
                          <a:solidFill>
                            <a:schemeClr val="bg1"/>
                          </a:solidFill>
                          <a:effectLst/>
                          <a:latin typeface="Arial" pitchFamily="34" charset="0"/>
                          <a:cs typeface="Arial" pitchFamily="34" charset="0"/>
                        </a:rPr>
                        <a:t>46</a:t>
                      </a:r>
                      <a:r>
                        <a:rPr lang="de-DE" sz="1400" u="none" baseline="0" dirty="0" smtClean="0">
                          <a:solidFill>
                            <a:schemeClr val="bg1"/>
                          </a:solidFill>
                          <a:effectLst/>
                          <a:latin typeface="Arial" pitchFamily="34" charset="0"/>
                          <a:cs typeface="Arial" pitchFamily="34" charset="0"/>
                        </a:rPr>
                        <a:t> </a:t>
                      </a:r>
                      <a:r>
                        <a:rPr lang="de-DE" sz="1400" u="none" dirty="0" smtClean="0">
                          <a:solidFill>
                            <a:schemeClr val="bg1"/>
                          </a:solidFill>
                          <a:effectLst/>
                          <a:latin typeface="Arial" pitchFamily="34" charset="0"/>
                          <a:cs typeface="Arial" pitchFamily="34" charset="0"/>
                        </a:rPr>
                        <a:t>Sorgsamer </a:t>
                      </a:r>
                      <a:br>
                        <a:rPr lang="de-DE" sz="1400" u="none" dirty="0" smtClean="0">
                          <a:solidFill>
                            <a:schemeClr val="bg1"/>
                          </a:solidFill>
                          <a:effectLst/>
                          <a:latin typeface="Arial" pitchFamily="34" charset="0"/>
                          <a:cs typeface="Arial" pitchFamily="34" charset="0"/>
                        </a:rPr>
                      </a:br>
                      <a:r>
                        <a:rPr lang="de-DE" sz="1400" u="none" dirty="0" smtClean="0">
                          <a:solidFill>
                            <a:schemeClr val="bg1"/>
                          </a:solidFill>
                          <a:effectLst/>
                          <a:latin typeface="Arial" pitchFamily="34" charset="0"/>
                          <a:cs typeface="Arial" pitchFamily="34" charset="0"/>
                        </a:rPr>
                        <a:t>    Umgang </a:t>
                      </a:r>
                      <a:r>
                        <a:rPr lang="de-DE" sz="1400" u="none" dirty="0">
                          <a:solidFill>
                            <a:schemeClr val="bg1"/>
                          </a:solidFill>
                          <a:effectLst/>
                          <a:latin typeface="Arial" pitchFamily="34" charset="0"/>
                          <a:cs typeface="Arial" pitchFamily="34" charset="0"/>
                        </a:rPr>
                        <a:t>mit Energie</a:t>
                      </a:r>
                      <a:endParaRPr lang="de-DE" sz="1400" u="none" dirty="0">
                        <a:solidFill>
                          <a:schemeClr val="bg1"/>
                        </a:solidFill>
                        <a:effectLst/>
                        <a:latin typeface="Arial" pitchFamily="34" charset="0"/>
                        <a:ea typeface="Calibri"/>
                        <a:cs typeface="Arial" pitchFamily="34" charset="0"/>
                      </a:endParaRPr>
                    </a:p>
                  </a:txBody>
                  <a:tcPr marL="26777" marR="26777" marT="26777" marB="26777" anchor="ctr"/>
                </a:tc>
                <a:tc>
                  <a:txBody>
                    <a:bodyPr/>
                    <a:lstStyle/>
                    <a:p>
                      <a:pPr marL="0" indent="-360000">
                        <a:lnSpc>
                          <a:spcPct val="100000"/>
                        </a:lnSpc>
                        <a:spcAft>
                          <a:spcPts val="0"/>
                        </a:spcAft>
                      </a:pPr>
                      <a:r>
                        <a:rPr lang="de-DE" sz="1400" u="none" dirty="0" smtClean="0">
                          <a:solidFill>
                            <a:schemeClr val="tx1"/>
                          </a:solidFill>
                          <a:effectLst/>
                          <a:latin typeface="Arial" pitchFamily="34" charset="0"/>
                          <a:cs typeface="Arial" pitchFamily="34" charset="0"/>
                        </a:rPr>
                        <a:t>461</a:t>
                      </a:r>
                      <a:r>
                        <a:rPr lang="de-DE" sz="1400" u="none" baseline="0" dirty="0" smtClean="0">
                          <a:solidFill>
                            <a:schemeClr val="tx1"/>
                          </a:solidFill>
                          <a:effectLst/>
                          <a:latin typeface="Arial" pitchFamily="34" charset="0"/>
                          <a:cs typeface="Arial" pitchFamily="34" charset="0"/>
                        </a:rPr>
                        <a:t> </a:t>
                      </a:r>
                      <a:r>
                        <a:rPr lang="de-DE" sz="1400" u="none" dirty="0" smtClean="0">
                          <a:solidFill>
                            <a:schemeClr val="tx1"/>
                          </a:solidFill>
                          <a:effectLst/>
                          <a:latin typeface="Arial" pitchFamily="34" charset="0"/>
                          <a:cs typeface="Arial" pitchFamily="34" charset="0"/>
                        </a:rPr>
                        <a:t>Fenster</a:t>
                      </a:r>
                      <a:endParaRPr lang="de-DE" sz="1400" u="none" dirty="0">
                        <a:solidFill>
                          <a:schemeClr val="tx1"/>
                        </a:solidFill>
                        <a:effectLst/>
                        <a:latin typeface="Arial" pitchFamily="34" charset="0"/>
                        <a:ea typeface="Calibri"/>
                        <a:cs typeface="Arial" pitchFamily="34" charset="0"/>
                      </a:endParaRPr>
                    </a:p>
                  </a:txBody>
                  <a:tcPr marL="26777" marR="26777" marT="26777" marB="26777" anchor="ctr"/>
                </a:tc>
                <a:tc vMerge="1">
                  <a:txBody>
                    <a:bodyPr/>
                    <a:lstStyle/>
                    <a:p>
                      <a:pPr algn="ctr">
                        <a:lnSpc>
                          <a:spcPct val="115000"/>
                        </a:lnSpc>
                        <a:spcAft>
                          <a:spcPts val="0"/>
                        </a:spcAft>
                      </a:pPr>
                      <a:endParaRPr lang="de-DE" sz="700" dirty="0">
                        <a:effectLst/>
                        <a:latin typeface="Arial" pitchFamily="34" charset="0"/>
                        <a:ea typeface="Calibri"/>
                        <a:cs typeface="Arial" pitchFamily="34" charset="0"/>
                      </a:endParaRPr>
                    </a:p>
                  </a:txBody>
                  <a:tcPr marL="26777" marR="26777" marT="26777" marB="26777" anchor="ctr"/>
                </a:tc>
                <a:tc vMerge="1">
                  <a:txBody>
                    <a:bodyPr/>
                    <a:lstStyle/>
                    <a:p>
                      <a:pPr>
                        <a:lnSpc>
                          <a:spcPct val="115000"/>
                        </a:lnSpc>
                        <a:spcAft>
                          <a:spcPts val="0"/>
                        </a:spcAft>
                      </a:pPr>
                      <a:endParaRPr lang="de-DE" sz="700" dirty="0">
                        <a:effectLst/>
                        <a:latin typeface="Arial" pitchFamily="34" charset="0"/>
                        <a:ea typeface="Calibri"/>
                        <a:cs typeface="Arial" pitchFamily="34" charset="0"/>
                      </a:endParaRPr>
                    </a:p>
                  </a:txBody>
                  <a:tcPr marL="26777" marR="26777" marT="26777" marB="26777" anchor="ctr"/>
                </a:tc>
                <a:tc vMerge="1">
                  <a:txBody>
                    <a:bodyPr/>
                    <a:lstStyle/>
                    <a:p>
                      <a:pPr>
                        <a:lnSpc>
                          <a:spcPct val="115000"/>
                        </a:lnSpc>
                        <a:spcAft>
                          <a:spcPts val="0"/>
                        </a:spcAft>
                      </a:pPr>
                      <a:endParaRPr lang="de-DE" sz="700" dirty="0">
                        <a:effectLst/>
                        <a:latin typeface="Arial" pitchFamily="34" charset="0"/>
                        <a:ea typeface="Calibri"/>
                        <a:cs typeface="Arial" pitchFamily="34" charset="0"/>
                      </a:endParaRPr>
                    </a:p>
                  </a:txBody>
                  <a:tcPr marL="26777" marR="26777" marT="26777" marB="26777" anchor="ctr"/>
                </a:tc>
                <a:tc vMerge="1">
                  <a:txBody>
                    <a:bodyPr/>
                    <a:lstStyle/>
                    <a:p>
                      <a:pPr>
                        <a:lnSpc>
                          <a:spcPct val="115000"/>
                        </a:lnSpc>
                        <a:spcAft>
                          <a:spcPts val="0"/>
                        </a:spcAft>
                      </a:pPr>
                      <a:endParaRPr lang="de-DE" sz="700" dirty="0">
                        <a:effectLst/>
                        <a:latin typeface="Arial" pitchFamily="34" charset="0"/>
                        <a:ea typeface="Calibri"/>
                        <a:cs typeface="Arial" pitchFamily="34" charset="0"/>
                      </a:endParaRPr>
                    </a:p>
                  </a:txBody>
                  <a:tcPr marL="26777" marR="26777" marT="26777" marB="26777" anchor="ctr"/>
                </a:tc>
              </a:tr>
              <a:tr h="432000">
                <a:tc vMerge="1">
                  <a:txBody>
                    <a:bodyPr/>
                    <a:lstStyle/>
                    <a:p>
                      <a:endParaRPr lang="de-DE"/>
                    </a:p>
                  </a:txBody>
                  <a:tcPr/>
                </a:tc>
                <a:tc>
                  <a:txBody>
                    <a:bodyPr/>
                    <a:lstStyle/>
                    <a:p>
                      <a:pPr marL="0" indent="-360000">
                        <a:lnSpc>
                          <a:spcPct val="100000"/>
                        </a:lnSpc>
                        <a:spcAft>
                          <a:spcPts val="0"/>
                        </a:spcAft>
                      </a:pPr>
                      <a:r>
                        <a:rPr lang="de-DE" sz="1400" u="none" dirty="0" smtClean="0">
                          <a:solidFill>
                            <a:schemeClr val="tx1"/>
                          </a:solidFill>
                          <a:effectLst/>
                          <a:latin typeface="Arial" pitchFamily="34" charset="0"/>
                          <a:cs typeface="Arial" pitchFamily="34" charset="0"/>
                        </a:rPr>
                        <a:t>462</a:t>
                      </a:r>
                      <a:r>
                        <a:rPr lang="de-DE" sz="1400" u="none" baseline="0" dirty="0" smtClean="0">
                          <a:solidFill>
                            <a:schemeClr val="tx1"/>
                          </a:solidFill>
                          <a:effectLst/>
                          <a:latin typeface="Arial" pitchFamily="34" charset="0"/>
                          <a:cs typeface="Arial" pitchFamily="34" charset="0"/>
                        </a:rPr>
                        <a:t> </a:t>
                      </a:r>
                      <a:r>
                        <a:rPr lang="de-DE" sz="1400" u="none" dirty="0" smtClean="0">
                          <a:solidFill>
                            <a:schemeClr val="tx1"/>
                          </a:solidFill>
                          <a:effectLst/>
                          <a:latin typeface="Arial" pitchFamily="34" charset="0"/>
                          <a:cs typeface="Arial" pitchFamily="34" charset="0"/>
                        </a:rPr>
                        <a:t>Wärmedämmung</a:t>
                      </a:r>
                      <a:endParaRPr lang="de-DE" sz="1400" u="none" dirty="0">
                        <a:solidFill>
                          <a:schemeClr val="tx1"/>
                        </a:solidFill>
                        <a:effectLst/>
                        <a:latin typeface="Arial" pitchFamily="34" charset="0"/>
                        <a:ea typeface="Calibri"/>
                        <a:cs typeface="Arial" pitchFamily="34" charset="0"/>
                      </a:endParaRPr>
                    </a:p>
                  </a:txBody>
                  <a:tcPr marL="26777" marR="26777" marT="26777" marB="26777" anchor="ctr"/>
                </a:tc>
                <a:tc vMerge="1">
                  <a:txBody>
                    <a:bodyPr/>
                    <a:lstStyle/>
                    <a:p>
                      <a:pPr algn="ctr">
                        <a:lnSpc>
                          <a:spcPct val="115000"/>
                        </a:lnSpc>
                        <a:spcAft>
                          <a:spcPts val="0"/>
                        </a:spcAft>
                      </a:pPr>
                      <a:endParaRPr lang="de-DE" sz="700" dirty="0">
                        <a:effectLst/>
                        <a:latin typeface="Arial" pitchFamily="34" charset="0"/>
                        <a:ea typeface="Calibri"/>
                        <a:cs typeface="Arial" pitchFamily="34" charset="0"/>
                      </a:endParaRPr>
                    </a:p>
                  </a:txBody>
                  <a:tcPr marL="26777" marR="26777" marT="26777" marB="26777" anchor="ctr"/>
                </a:tc>
                <a:tc vMerge="1">
                  <a:txBody>
                    <a:bodyPr/>
                    <a:lstStyle/>
                    <a:p>
                      <a:pPr>
                        <a:lnSpc>
                          <a:spcPct val="115000"/>
                        </a:lnSpc>
                        <a:spcAft>
                          <a:spcPts val="0"/>
                        </a:spcAft>
                      </a:pPr>
                      <a:endParaRPr lang="de-DE" sz="700" dirty="0">
                        <a:effectLst/>
                        <a:latin typeface="Arial" pitchFamily="34" charset="0"/>
                        <a:ea typeface="Calibri"/>
                        <a:cs typeface="Arial" pitchFamily="34" charset="0"/>
                      </a:endParaRPr>
                    </a:p>
                  </a:txBody>
                  <a:tcPr marL="26777" marR="26777" marT="26777" marB="26777" anchor="ctr"/>
                </a:tc>
                <a:tc vMerge="1">
                  <a:txBody>
                    <a:bodyPr/>
                    <a:lstStyle/>
                    <a:p>
                      <a:pPr>
                        <a:lnSpc>
                          <a:spcPct val="115000"/>
                        </a:lnSpc>
                        <a:spcAft>
                          <a:spcPts val="0"/>
                        </a:spcAft>
                      </a:pPr>
                      <a:endParaRPr lang="de-DE" sz="700" dirty="0">
                        <a:effectLst/>
                        <a:latin typeface="Arial" pitchFamily="34" charset="0"/>
                        <a:ea typeface="Calibri"/>
                        <a:cs typeface="Arial" pitchFamily="34" charset="0"/>
                      </a:endParaRPr>
                    </a:p>
                  </a:txBody>
                  <a:tcPr marL="26777" marR="26777" marT="26777" marB="26777" anchor="ctr"/>
                </a:tc>
                <a:tc vMerge="1">
                  <a:txBody>
                    <a:bodyPr/>
                    <a:lstStyle/>
                    <a:p>
                      <a:endParaRPr lang="de-DE"/>
                    </a:p>
                  </a:txBody>
                  <a:tcPr/>
                </a:tc>
              </a:tr>
              <a:tr h="432000">
                <a:tc vMerge="1">
                  <a:txBody>
                    <a:bodyPr/>
                    <a:lstStyle/>
                    <a:p>
                      <a:endParaRPr lang="de-DE"/>
                    </a:p>
                  </a:txBody>
                  <a:tcPr/>
                </a:tc>
                <a:tc>
                  <a:txBody>
                    <a:bodyPr/>
                    <a:lstStyle/>
                    <a:p>
                      <a:pPr marL="0" indent="-360000">
                        <a:lnSpc>
                          <a:spcPct val="100000"/>
                        </a:lnSpc>
                        <a:spcAft>
                          <a:spcPts val="0"/>
                        </a:spcAft>
                      </a:pPr>
                      <a:r>
                        <a:rPr lang="de-DE" sz="1400" u="none" dirty="0" smtClean="0">
                          <a:solidFill>
                            <a:schemeClr val="tx1"/>
                          </a:solidFill>
                          <a:effectLst/>
                          <a:latin typeface="Arial" pitchFamily="34" charset="0"/>
                          <a:cs typeface="Arial" pitchFamily="34" charset="0"/>
                        </a:rPr>
                        <a:t>463</a:t>
                      </a:r>
                      <a:r>
                        <a:rPr lang="de-DE" sz="1400" u="none" baseline="0" dirty="0" smtClean="0">
                          <a:solidFill>
                            <a:schemeClr val="tx1"/>
                          </a:solidFill>
                          <a:effectLst/>
                          <a:latin typeface="Arial" pitchFamily="34" charset="0"/>
                          <a:cs typeface="Arial" pitchFamily="34" charset="0"/>
                        </a:rPr>
                        <a:t> </a:t>
                      </a:r>
                      <a:r>
                        <a:rPr lang="de-DE" sz="1400" u="none" dirty="0" smtClean="0">
                          <a:solidFill>
                            <a:schemeClr val="tx1"/>
                          </a:solidFill>
                          <a:effectLst/>
                          <a:latin typeface="Arial" pitchFamily="34" charset="0"/>
                          <a:cs typeface="Arial" pitchFamily="34" charset="0"/>
                        </a:rPr>
                        <a:t>Energiesparen</a:t>
                      </a:r>
                      <a:endParaRPr lang="de-DE" sz="1400" u="none" dirty="0">
                        <a:solidFill>
                          <a:schemeClr val="tx1"/>
                        </a:solidFill>
                        <a:effectLst/>
                        <a:latin typeface="Arial" pitchFamily="34" charset="0"/>
                        <a:ea typeface="Calibri"/>
                        <a:cs typeface="Arial" pitchFamily="34" charset="0"/>
                      </a:endParaRPr>
                    </a:p>
                  </a:txBody>
                  <a:tcPr marL="26777" marR="26777" marT="26777" marB="26777" anchor="ctr"/>
                </a:tc>
                <a:tc vMerge="1">
                  <a:txBody>
                    <a:bodyPr/>
                    <a:lstStyle/>
                    <a:p>
                      <a:pPr algn="ctr">
                        <a:lnSpc>
                          <a:spcPct val="115000"/>
                        </a:lnSpc>
                        <a:spcAft>
                          <a:spcPts val="0"/>
                        </a:spcAft>
                      </a:pPr>
                      <a:endParaRPr lang="de-DE" sz="700" dirty="0">
                        <a:effectLst/>
                        <a:latin typeface="Arial" pitchFamily="34" charset="0"/>
                        <a:ea typeface="Calibri"/>
                        <a:cs typeface="Arial" pitchFamily="34" charset="0"/>
                      </a:endParaRPr>
                    </a:p>
                  </a:txBody>
                  <a:tcPr marL="26777" marR="26777" marT="26777" marB="26777" anchor="ctr"/>
                </a:tc>
                <a:tc vMerge="1">
                  <a:txBody>
                    <a:bodyPr/>
                    <a:lstStyle/>
                    <a:p>
                      <a:pPr>
                        <a:lnSpc>
                          <a:spcPct val="115000"/>
                        </a:lnSpc>
                        <a:spcAft>
                          <a:spcPts val="0"/>
                        </a:spcAft>
                      </a:pPr>
                      <a:endParaRPr lang="de-DE" sz="700">
                        <a:effectLst/>
                        <a:latin typeface="Arial" pitchFamily="34" charset="0"/>
                        <a:ea typeface="Calibri"/>
                        <a:cs typeface="Arial" pitchFamily="34" charset="0"/>
                      </a:endParaRPr>
                    </a:p>
                  </a:txBody>
                  <a:tcPr marL="26777" marR="26777" marT="26777" marB="26777" anchor="ctr"/>
                </a:tc>
                <a:tc vMerge="1">
                  <a:txBody>
                    <a:bodyPr/>
                    <a:lstStyle/>
                    <a:p>
                      <a:pPr>
                        <a:lnSpc>
                          <a:spcPct val="115000"/>
                        </a:lnSpc>
                        <a:spcAft>
                          <a:spcPts val="0"/>
                        </a:spcAft>
                      </a:pPr>
                      <a:endParaRPr lang="de-DE" sz="700" dirty="0">
                        <a:effectLst/>
                        <a:latin typeface="Arial" pitchFamily="34" charset="0"/>
                        <a:ea typeface="Calibri"/>
                        <a:cs typeface="Arial" pitchFamily="34" charset="0"/>
                      </a:endParaRPr>
                    </a:p>
                  </a:txBody>
                  <a:tcPr marL="26777" marR="26777" marT="26777" marB="26777" anchor="ctr"/>
                </a:tc>
                <a:tc vMerge="1">
                  <a:txBody>
                    <a:bodyPr/>
                    <a:lstStyle/>
                    <a:p>
                      <a:endParaRPr lang="de-DE"/>
                    </a:p>
                  </a:txBody>
                  <a:tcPr/>
                </a:tc>
              </a:tr>
              <a:tr h="432000">
                <a:tc rowSpan="3">
                  <a:txBody>
                    <a:bodyPr/>
                    <a:lstStyle/>
                    <a:p>
                      <a:pPr marL="0" indent="-180340">
                        <a:lnSpc>
                          <a:spcPct val="100000"/>
                        </a:lnSpc>
                        <a:spcAft>
                          <a:spcPts val="0"/>
                        </a:spcAft>
                      </a:pPr>
                      <a:r>
                        <a:rPr lang="de-DE" sz="1400" u="none" dirty="0" smtClean="0">
                          <a:solidFill>
                            <a:schemeClr val="bg1"/>
                          </a:solidFill>
                          <a:effectLst/>
                          <a:latin typeface="Arial" pitchFamily="34" charset="0"/>
                          <a:cs typeface="Arial" pitchFamily="34" charset="0"/>
                        </a:rPr>
                        <a:t>22</a:t>
                      </a:r>
                      <a:r>
                        <a:rPr lang="de-DE" sz="1400" u="none" baseline="0" dirty="0" smtClean="0">
                          <a:solidFill>
                            <a:schemeClr val="bg1"/>
                          </a:solidFill>
                          <a:effectLst/>
                          <a:latin typeface="Arial" pitchFamily="34" charset="0"/>
                          <a:cs typeface="Arial" pitchFamily="34" charset="0"/>
                        </a:rPr>
                        <a:t> </a:t>
                      </a:r>
                      <a:r>
                        <a:rPr lang="de-DE" sz="1400" u="none" dirty="0" smtClean="0">
                          <a:solidFill>
                            <a:schemeClr val="bg1"/>
                          </a:solidFill>
                          <a:effectLst/>
                          <a:latin typeface="Arial" pitchFamily="34" charset="0"/>
                          <a:cs typeface="Arial" pitchFamily="34" charset="0"/>
                        </a:rPr>
                        <a:t>Stoffeigenschaften</a:t>
                      </a:r>
                      <a:endParaRPr lang="de-DE" sz="1400" u="none" dirty="0">
                        <a:solidFill>
                          <a:schemeClr val="bg1"/>
                        </a:solidFill>
                        <a:effectLst/>
                        <a:latin typeface="Arial" pitchFamily="34" charset="0"/>
                        <a:ea typeface="Calibri"/>
                        <a:cs typeface="Arial" pitchFamily="34" charset="0"/>
                      </a:endParaRPr>
                    </a:p>
                  </a:txBody>
                  <a:tcPr marL="26777" marR="26777" marT="26777" marB="26777" anchor="ctr"/>
                </a:tc>
                <a:tc>
                  <a:txBody>
                    <a:bodyPr/>
                    <a:lstStyle/>
                    <a:p>
                      <a:pPr marL="0" indent="-360000">
                        <a:lnSpc>
                          <a:spcPct val="100000"/>
                        </a:lnSpc>
                        <a:spcAft>
                          <a:spcPts val="0"/>
                        </a:spcAft>
                      </a:pPr>
                      <a:r>
                        <a:rPr lang="de-DE" sz="1400" u="none" dirty="0" smtClean="0">
                          <a:solidFill>
                            <a:schemeClr val="tx1"/>
                          </a:solidFill>
                          <a:effectLst/>
                          <a:latin typeface="Arial" pitchFamily="34" charset="0"/>
                          <a:cs typeface="Arial" pitchFamily="34" charset="0"/>
                        </a:rPr>
                        <a:t>221</a:t>
                      </a:r>
                      <a:r>
                        <a:rPr lang="de-DE" sz="1400" u="none" baseline="0" dirty="0" smtClean="0">
                          <a:solidFill>
                            <a:schemeClr val="tx1"/>
                          </a:solidFill>
                          <a:effectLst/>
                          <a:latin typeface="Arial" pitchFamily="34" charset="0"/>
                          <a:cs typeface="Arial" pitchFamily="34" charset="0"/>
                        </a:rPr>
                        <a:t> </a:t>
                      </a:r>
                      <a:r>
                        <a:rPr lang="de-DE" sz="1400" u="none" dirty="0" smtClean="0">
                          <a:solidFill>
                            <a:schemeClr val="tx1"/>
                          </a:solidFill>
                          <a:effectLst/>
                          <a:latin typeface="Arial" pitchFamily="34" charset="0"/>
                          <a:cs typeface="Arial" pitchFamily="34" charset="0"/>
                        </a:rPr>
                        <a:t>Ferromagnetische</a:t>
                      </a:r>
                      <a:br>
                        <a:rPr lang="de-DE" sz="1400" u="none" dirty="0" smtClean="0">
                          <a:solidFill>
                            <a:schemeClr val="tx1"/>
                          </a:solidFill>
                          <a:effectLst/>
                          <a:latin typeface="Arial" pitchFamily="34" charset="0"/>
                          <a:cs typeface="Arial" pitchFamily="34" charset="0"/>
                        </a:rPr>
                      </a:br>
                      <a:r>
                        <a:rPr lang="de-DE" sz="1400" u="none" dirty="0" smtClean="0">
                          <a:solidFill>
                            <a:schemeClr val="tx1"/>
                          </a:solidFill>
                          <a:effectLst/>
                          <a:latin typeface="Arial" pitchFamily="34" charset="0"/>
                          <a:cs typeface="Arial" pitchFamily="34" charset="0"/>
                        </a:rPr>
                        <a:t>       Materialien</a:t>
                      </a:r>
                      <a:endParaRPr lang="de-DE" sz="1400" u="none" dirty="0">
                        <a:solidFill>
                          <a:schemeClr val="tx1"/>
                        </a:solidFill>
                        <a:effectLst/>
                        <a:latin typeface="Arial" pitchFamily="34" charset="0"/>
                        <a:ea typeface="Calibri"/>
                        <a:cs typeface="Arial" pitchFamily="34" charset="0"/>
                      </a:endParaRPr>
                    </a:p>
                  </a:txBody>
                  <a:tcPr marL="26777" marR="26777" marT="26777" marB="26777" anchor="ctr"/>
                </a:tc>
                <a:tc vMerge="1">
                  <a:txBody>
                    <a:bodyPr/>
                    <a:lstStyle/>
                    <a:p>
                      <a:pPr algn="ctr">
                        <a:lnSpc>
                          <a:spcPct val="115000"/>
                        </a:lnSpc>
                        <a:spcAft>
                          <a:spcPts val="0"/>
                        </a:spcAft>
                      </a:pPr>
                      <a:endParaRPr lang="de-DE" sz="700">
                        <a:effectLst/>
                        <a:latin typeface="Arial" pitchFamily="34" charset="0"/>
                        <a:ea typeface="Calibri"/>
                        <a:cs typeface="Arial" pitchFamily="34" charset="0"/>
                      </a:endParaRPr>
                    </a:p>
                  </a:txBody>
                  <a:tcPr marL="26777" marR="26777" marT="26777" marB="26777" anchor="ctr"/>
                </a:tc>
                <a:tc vMerge="1">
                  <a:txBody>
                    <a:bodyPr/>
                    <a:lstStyle/>
                    <a:p>
                      <a:pPr>
                        <a:lnSpc>
                          <a:spcPct val="115000"/>
                        </a:lnSpc>
                        <a:spcAft>
                          <a:spcPts val="0"/>
                        </a:spcAft>
                      </a:pPr>
                      <a:endParaRPr lang="de-DE" sz="700" dirty="0">
                        <a:effectLst/>
                        <a:latin typeface="Arial" pitchFamily="34" charset="0"/>
                        <a:ea typeface="Calibri"/>
                        <a:cs typeface="Arial" pitchFamily="34" charset="0"/>
                      </a:endParaRPr>
                    </a:p>
                  </a:txBody>
                  <a:tcPr marL="26777" marR="26777" marT="26777" marB="26777" anchor="ctr"/>
                </a:tc>
                <a:tc vMerge="1">
                  <a:txBody>
                    <a:bodyPr/>
                    <a:lstStyle/>
                    <a:p>
                      <a:pPr>
                        <a:lnSpc>
                          <a:spcPct val="115000"/>
                        </a:lnSpc>
                        <a:spcAft>
                          <a:spcPts val="0"/>
                        </a:spcAft>
                      </a:pPr>
                      <a:endParaRPr lang="de-DE" sz="700" dirty="0">
                        <a:effectLst/>
                        <a:latin typeface="Arial" pitchFamily="34" charset="0"/>
                        <a:ea typeface="Calibri"/>
                        <a:cs typeface="Arial" pitchFamily="34" charset="0"/>
                      </a:endParaRPr>
                    </a:p>
                  </a:txBody>
                  <a:tcPr marL="26777" marR="26777" marT="26777" marB="26777" anchor="ctr"/>
                </a:tc>
                <a:tc vMerge="1">
                  <a:txBody>
                    <a:bodyPr/>
                    <a:lstStyle/>
                    <a:p>
                      <a:pPr>
                        <a:lnSpc>
                          <a:spcPct val="115000"/>
                        </a:lnSpc>
                        <a:spcAft>
                          <a:spcPts val="0"/>
                        </a:spcAft>
                      </a:pPr>
                      <a:endParaRPr lang="de-DE" sz="700" dirty="0">
                        <a:effectLst/>
                        <a:latin typeface="Arial" pitchFamily="34" charset="0"/>
                        <a:ea typeface="Calibri"/>
                        <a:cs typeface="Arial" pitchFamily="34" charset="0"/>
                      </a:endParaRPr>
                    </a:p>
                  </a:txBody>
                  <a:tcPr marL="26777" marR="26777" marT="26777" marB="26777" anchor="ctr"/>
                </a:tc>
              </a:tr>
              <a:tr h="432000">
                <a:tc vMerge="1">
                  <a:txBody>
                    <a:bodyPr/>
                    <a:lstStyle/>
                    <a:p>
                      <a:endParaRPr lang="de-DE"/>
                    </a:p>
                  </a:txBody>
                  <a:tcPr/>
                </a:tc>
                <a:tc>
                  <a:txBody>
                    <a:bodyPr/>
                    <a:lstStyle/>
                    <a:p>
                      <a:pPr marL="0" indent="-360000">
                        <a:lnSpc>
                          <a:spcPct val="100000"/>
                        </a:lnSpc>
                        <a:spcAft>
                          <a:spcPts val="0"/>
                        </a:spcAft>
                      </a:pPr>
                      <a:r>
                        <a:rPr lang="de-DE" sz="1400" u="none" dirty="0" smtClean="0">
                          <a:solidFill>
                            <a:schemeClr val="tx1"/>
                          </a:solidFill>
                          <a:effectLst/>
                          <a:latin typeface="Arial" pitchFamily="34" charset="0"/>
                          <a:cs typeface="Arial" pitchFamily="34" charset="0"/>
                        </a:rPr>
                        <a:t>222</a:t>
                      </a:r>
                      <a:r>
                        <a:rPr lang="de-DE" sz="1400" u="none" baseline="0" dirty="0" smtClean="0">
                          <a:solidFill>
                            <a:schemeClr val="tx1"/>
                          </a:solidFill>
                          <a:effectLst/>
                          <a:latin typeface="Arial" pitchFamily="34" charset="0"/>
                          <a:cs typeface="Arial" pitchFamily="34" charset="0"/>
                        </a:rPr>
                        <a:t> </a:t>
                      </a:r>
                      <a:r>
                        <a:rPr lang="de-DE" sz="1400" u="none" dirty="0" smtClean="0">
                          <a:solidFill>
                            <a:schemeClr val="tx1"/>
                          </a:solidFill>
                          <a:effectLst/>
                          <a:latin typeface="Arial" pitchFamily="34" charset="0"/>
                          <a:cs typeface="Arial" pitchFamily="34" charset="0"/>
                        </a:rPr>
                        <a:t>Anziehende </a:t>
                      </a:r>
                      <a:r>
                        <a:rPr lang="de-DE" sz="1400" u="none" dirty="0">
                          <a:solidFill>
                            <a:schemeClr val="tx1"/>
                          </a:solidFill>
                          <a:effectLst/>
                          <a:latin typeface="Arial" pitchFamily="34" charset="0"/>
                          <a:cs typeface="Arial" pitchFamily="34" charset="0"/>
                        </a:rPr>
                        <a:t>Magnete</a:t>
                      </a:r>
                      <a:endParaRPr lang="de-DE" sz="1400" u="none" dirty="0">
                        <a:solidFill>
                          <a:schemeClr val="tx1"/>
                        </a:solidFill>
                        <a:effectLst/>
                        <a:latin typeface="Arial" pitchFamily="34" charset="0"/>
                        <a:ea typeface="Calibri"/>
                        <a:cs typeface="Arial" pitchFamily="34" charset="0"/>
                      </a:endParaRPr>
                    </a:p>
                  </a:txBody>
                  <a:tcPr marL="26777" marR="26777" marT="26777" marB="26777" anchor="ctr"/>
                </a:tc>
                <a:tc vMerge="1">
                  <a:txBody>
                    <a:bodyPr/>
                    <a:lstStyle/>
                    <a:p>
                      <a:pPr algn="ctr">
                        <a:lnSpc>
                          <a:spcPct val="115000"/>
                        </a:lnSpc>
                        <a:spcAft>
                          <a:spcPts val="0"/>
                        </a:spcAft>
                      </a:pPr>
                      <a:endParaRPr lang="de-DE" sz="700" dirty="0">
                        <a:effectLst/>
                        <a:latin typeface="Arial" pitchFamily="34" charset="0"/>
                        <a:ea typeface="Calibri"/>
                        <a:cs typeface="Arial" pitchFamily="34" charset="0"/>
                      </a:endParaRPr>
                    </a:p>
                  </a:txBody>
                  <a:tcPr marL="26777" marR="26777" marT="26777" marB="26777" anchor="ctr"/>
                </a:tc>
                <a:tc vMerge="1">
                  <a:txBody>
                    <a:bodyPr/>
                    <a:lstStyle/>
                    <a:p>
                      <a:pPr>
                        <a:lnSpc>
                          <a:spcPct val="115000"/>
                        </a:lnSpc>
                        <a:spcAft>
                          <a:spcPts val="0"/>
                        </a:spcAft>
                      </a:pPr>
                      <a:endParaRPr lang="de-DE" sz="700" dirty="0">
                        <a:effectLst/>
                        <a:latin typeface="Arial" pitchFamily="34" charset="0"/>
                        <a:ea typeface="Calibri"/>
                        <a:cs typeface="Arial" pitchFamily="34" charset="0"/>
                      </a:endParaRPr>
                    </a:p>
                  </a:txBody>
                  <a:tcPr marL="26777" marR="26777" marT="26777" marB="26777" anchor="ctr"/>
                </a:tc>
                <a:tc vMerge="1">
                  <a:txBody>
                    <a:bodyPr/>
                    <a:lstStyle/>
                    <a:p>
                      <a:endParaRPr lang="de-DE"/>
                    </a:p>
                  </a:txBody>
                  <a:tcPr/>
                </a:tc>
                <a:tc vMerge="1">
                  <a:txBody>
                    <a:bodyPr/>
                    <a:lstStyle/>
                    <a:p>
                      <a:endParaRPr lang="de-DE"/>
                    </a:p>
                  </a:txBody>
                  <a:tcPr/>
                </a:tc>
              </a:tr>
              <a:tr h="432000">
                <a:tc vMerge="1">
                  <a:txBody>
                    <a:bodyPr/>
                    <a:lstStyle/>
                    <a:p>
                      <a:endParaRPr lang="de-DE"/>
                    </a:p>
                  </a:txBody>
                  <a:tcPr/>
                </a:tc>
                <a:tc>
                  <a:txBody>
                    <a:bodyPr/>
                    <a:lstStyle/>
                    <a:p>
                      <a:pPr marL="0" indent="-360000">
                        <a:lnSpc>
                          <a:spcPct val="100000"/>
                        </a:lnSpc>
                        <a:spcAft>
                          <a:spcPts val="0"/>
                        </a:spcAft>
                      </a:pPr>
                      <a:r>
                        <a:rPr lang="de-DE" sz="1400" u="none" dirty="0" smtClean="0">
                          <a:solidFill>
                            <a:schemeClr val="tx1"/>
                          </a:solidFill>
                          <a:effectLst/>
                          <a:latin typeface="Arial" pitchFamily="34" charset="0"/>
                          <a:cs typeface="Arial" pitchFamily="34" charset="0"/>
                        </a:rPr>
                        <a:t>223</a:t>
                      </a:r>
                      <a:r>
                        <a:rPr lang="de-DE" sz="1400" u="none" baseline="0" dirty="0" smtClean="0">
                          <a:solidFill>
                            <a:schemeClr val="tx1"/>
                          </a:solidFill>
                          <a:effectLst/>
                          <a:latin typeface="Arial" pitchFamily="34" charset="0"/>
                          <a:cs typeface="Arial" pitchFamily="34" charset="0"/>
                        </a:rPr>
                        <a:t> </a:t>
                      </a:r>
                      <a:r>
                        <a:rPr lang="de-DE" sz="1400" u="none" dirty="0" smtClean="0">
                          <a:solidFill>
                            <a:schemeClr val="tx1"/>
                          </a:solidFill>
                          <a:effectLst/>
                          <a:latin typeface="Arial" pitchFamily="34" charset="0"/>
                          <a:cs typeface="Arial" pitchFamily="34" charset="0"/>
                        </a:rPr>
                        <a:t>Leitfähigkeit</a:t>
                      </a:r>
                      <a:endParaRPr lang="de-DE" sz="1400" u="none" dirty="0">
                        <a:solidFill>
                          <a:schemeClr val="tx1"/>
                        </a:solidFill>
                        <a:effectLst/>
                        <a:latin typeface="Arial" pitchFamily="34" charset="0"/>
                        <a:ea typeface="Calibri"/>
                        <a:cs typeface="Arial" pitchFamily="34" charset="0"/>
                      </a:endParaRPr>
                    </a:p>
                  </a:txBody>
                  <a:tcPr marL="26777" marR="26777" marT="26777" marB="26777" anchor="ctr"/>
                </a:tc>
                <a:tc vMerge="1">
                  <a:txBody>
                    <a:bodyPr/>
                    <a:lstStyle/>
                    <a:p>
                      <a:pPr algn="ctr">
                        <a:lnSpc>
                          <a:spcPct val="115000"/>
                        </a:lnSpc>
                        <a:spcAft>
                          <a:spcPts val="0"/>
                        </a:spcAft>
                      </a:pPr>
                      <a:endParaRPr lang="de-DE" sz="700" dirty="0">
                        <a:effectLst/>
                        <a:latin typeface="Arial" pitchFamily="34" charset="0"/>
                        <a:ea typeface="Calibri"/>
                        <a:cs typeface="Arial" pitchFamily="34" charset="0"/>
                      </a:endParaRPr>
                    </a:p>
                  </a:txBody>
                  <a:tcPr marL="26777" marR="26777" marT="26777" marB="26777" anchor="ctr"/>
                </a:tc>
                <a:tc vMerge="1">
                  <a:txBody>
                    <a:bodyPr/>
                    <a:lstStyle/>
                    <a:p>
                      <a:pPr>
                        <a:lnSpc>
                          <a:spcPct val="115000"/>
                        </a:lnSpc>
                        <a:spcAft>
                          <a:spcPts val="0"/>
                        </a:spcAft>
                      </a:pPr>
                      <a:endParaRPr lang="de-DE" sz="700" dirty="0">
                        <a:effectLst/>
                        <a:latin typeface="Arial" pitchFamily="34" charset="0"/>
                        <a:ea typeface="Calibri"/>
                        <a:cs typeface="Arial" pitchFamily="34" charset="0"/>
                      </a:endParaRPr>
                    </a:p>
                  </a:txBody>
                  <a:tcPr marL="26777" marR="26777" marT="26777" marB="26777" anchor="ctr"/>
                </a:tc>
                <a:tc vMerge="1">
                  <a:txBody>
                    <a:bodyPr/>
                    <a:lstStyle/>
                    <a:p>
                      <a:endParaRPr lang="de-DE"/>
                    </a:p>
                  </a:txBody>
                  <a:tcPr/>
                </a:tc>
                <a:tc vMerge="1">
                  <a:txBody>
                    <a:bodyPr/>
                    <a:lstStyle/>
                    <a:p>
                      <a:endParaRPr lang="de-DE"/>
                    </a:p>
                  </a:txBody>
                  <a:tcPr/>
                </a:tc>
              </a:tr>
            </a:tbl>
          </a:graphicData>
        </a:graphic>
      </p:graphicFrame>
    </p:spTree>
    <p:extLst>
      <p:ext uri="{BB962C8B-B14F-4D97-AF65-F5344CB8AC3E}">
        <p14:creationId xmlns:p14="http://schemas.microsoft.com/office/powerpoint/2010/main" val="983927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hlinkClick r:id="rId3" action="ppaction://hlinkfile"/>
              </a:rPr>
              <a:t>Übersicht über das Material</a:t>
            </a:r>
            <a:endParaRPr lang="de-DE" dirty="0"/>
          </a:p>
        </p:txBody>
      </p:sp>
      <p:graphicFrame>
        <p:nvGraphicFramePr>
          <p:cNvPr id="7" name="Inhaltsplatzhalter 6"/>
          <p:cNvGraphicFramePr>
            <a:graphicFrameLocks noGrp="1"/>
          </p:cNvGraphicFramePr>
          <p:nvPr>
            <p:ph idx="1"/>
            <p:extLst>
              <p:ext uri="{D42A27DB-BD31-4B8C-83A1-F6EECF244321}">
                <p14:modId xmlns:p14="http://schemas.microsoft.com/office/powerpoint/2010/main" val="58286382"/>
              </p:ext>
            </p:extLst>
          </p:nvPr>
        </p:nvGraphicFramePr>
        <p:xfrm>
          <a:off x="72000" y="1268760"/>
          <a:ext cx="9000000" cy="4428162"/>
        </p:xfrm>
        <a:graphic>
          <a:graphicData uri="http://schemas.openxmlformats.org/drawingml/2006/table">
            <a:tbl>
              <a:tblPr firstRow="1" firstCol="1" bandRow="1">
                <a:tableStyleId>{5C22544A-7EE6-4342-B048-85BDC9FD1C3A}</a:tableStyleId>
              </a:tblPr>
              <a:tblGrid>
                <a:gridCol w="1763696"/>
                <a:gridCol w="7236304"/>
              </a:tblGrid>
              <a:tr h="692862">
                <a:tc gridSpan="2">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de-DE" sz="2000" dirty="0">
                          <a:effectLst/>
                          <a:latin typeface="Arial" pitchFamily="34" charset="0"/>
                          <a:cs typeface="Arial" pitchFamily="34" charset="0"/>
                        </a:rPr>
                        <a:t>Struktur des Materials in den einzelnen </a:t>
                      </a:r>
                      <a:r>
                        <a:rPr lang="de-DE" sz="2000" dirty="0" smtClean="0">
                          <a:effectLst/>
                          <a:latin typeface="Arial" pitchFamily="34" charset="0"/>
                          <a:cs typeface="Arial" pitchFamily="34" charset="0"/>
                        </a:rPr>
                        <a:t>Abschnitten (modular einsetzbar)</a:t>
                      </a:r>
                      <a:endParaRPr lang="de-DE" sz="2000" dirty="0" smtClean="0">
                        <a:effectLst/>
                        <a:latin typeface="Arial" pitchFamily="34" charset="0"/>
                        <a:ea typeface="Calibri"/>
                        <a:cs typeface="Arial" pitchFamily="34" charset="0"/>
                      </a:endParaRPr>
                    </a:p>
                  </a:txBody>
                  <a:tcPr marL="41076" marR="41076" marT="41076" marB="41076" anchor="ctr"/>
                </a:tc>
                <a:tc hMerge="1">
                  <a:txBody>
                    <a:bodyPr/>
                    <a:lstStyle/>
                    <a:p>
                      <a:endParaRPr lang="de-DE"/>
                    </a:p>
                  </a:txBody>
                  <a:tcPr/>
                </a:tc>
              </a:tr>
              <a:tr h="692862">
                <a:tc>
                  <a:txBody>
                    <a:bodyPr/>
                    <a:lstStyle/>
                    <a:p>
                      <a:pPr>
                        <a:lnSpc>
                          <a:spcPct val="115000"/>
                        </a:lnSpc>
                        <a:spcAft>
                          <a:spcPts val="0"/>
                        </a:spcAft>
                      </a:pPr>
                      <a:r>
                        <a:rPr lang="de-DE" sz="2000" dirty="0">
                          <a:effectLst/>
                          <a:latin typeface="Arial" pitchFamily="34" charset="0"/>
                          <a:cs typeface="Arial" pitchFamily="34" charset="0"/>
                        </a:rPr>
                        <a:t>Hinweise</a:t>
                      </a:r>
                      <a:endParaRPr lang="de-DE" sz="2000" dirty="0">
                        <a:effectLst/>
                        <a:latin typeface="Arial" pitchFamily="34" charset="0"/>
                        <a:ea typeface="Calibri"/>
                        <a:cs typeface="Arial" pitchFamily="34" charset="0"/>
                      </a:endParaRPr>
                    </a:p>
                  </a:txBody>
                  <a:tcPr marL="41076" marR="41076" marT="41076" marB="41076" anchor="ctr"/>
                </a:tc>
                <a:tc>
                  <a:txBody>
                    <a:bodyPr/>
                    <a:lstStyle/>
                    <a:p>
                      <a:pPr>
                        <a:lnSpc>
                          <a:spcPct val="115000"/>
                        </a:lnSpc>
                        <a:spcAft>
                          <a:spcPts val="0"/>
                        </a:spcAft>
                      </a:pPr>
                      <a:r>
                        <a:rPr lang="de-DE" sz="2000" dirty="0" smtClean="0">
                          <a:effectLst/>
                          <a:latin typeface="Arial" pitchFamily="34" charset="0"/>
                          <a:cs typeface="Arial" pitchFamily="34" charset="0"/>
                        </a:rPr>
                        <a:t>Übersicht: Material, Ziele; </a:t>
                      </a:r>
                      <a:br>
                        <a:rPr lang="de-DE" sz="2000" dirty="0" smtClean="0">
                          <a:effectLst/>
                          <a:latin typeface="Arial" pitchFamily="34" charset="0"/>
                          <a:cs typeface="Arial" pitchFamily="34" charset="0"/>
                        </a:rPr>
                      </a:br>
                      <a:r>
                        <a:rPr lang="de-DE" sz="2000" dirty="0" smtClean="0">
                          <a:effectLst/>
                          <a:latin typeface="Arial" pitchFamily="34" charset="0"/>
                          <a:cs typeface="Arial" pitchFamily="34" charset="0"/>
                        </a:rPr>
                        <a:t>fachliche, technische, didaktische und methodische Hinweise</a:t>
                      </a:r>
                      <a:endParaRPr lang="de-DE" sz="2000" dirty="0">
                        <a:effectLst/>
                        <a:latin typeface="Arial" pitchFamily="34" charset="0"/>
                        <a:ea typeface="Calibri"/>
                        <a:cs typeface="Arial" pitchFamily="34" charset="0"/>
                      </a:endParaRPr>
                    </a:p>
                  </a:txBody>
                  <a:tcPr marL="41076" marR="41076" marT="41076" marB="41076" anchor="ctr"/>
                </a:tc>
              </a:tr>
              <a:tr h="692862">
                <a:tc>
                  <a:txBody>
                    <a:bodyPr/>
                    <a:lstStyle/>
                    <a:p>
                      <a:pPr>
                        <a:lnSpc>
                          <a:spcPct val="115000"/>
                        </a:lnSpc>
                        <a:spcAft>
                          <a:spcPts val="0"/>
                        </a:spcAft>
                      </a:pPr>
                      <a:r>
                        <a:rPr lang="de-DE" sz="2000">
                          <a:effectLst/>
                          <a:latin typeface="Arial" pitchFamily="34" charset="0"/>
                          <a:cs typeface="Arial" pitchFamily="34" charset="0"/>
                        </a:rPr>
                        <a:t>Einstieg</a:t>
                      </a:r>
                      <a:endParaRPr lang="de-DE" sz="2000">
                        <a:effectLst/>
                        <a:latin typeface="Arial" pitchFamily="34" charset="0"/>
                        <a:ea typeface="Calibri"/>
                        <a:cs typeface="Arial" pitchFamily="34" charset="0"/>
                      </a:endParaRPr>
                    </a:p>
                  </a:txBody>
                  <a:tcPr marL="41076" marR="41076" marT="41076" marB="41076" anchor="ctr"/>
                </a:tc>
                <a:tc>
                  <a:txBody>
                    <a:bodyPr/>
                    <a:lstStyle/>
                    <a:p>
                      <a:pPr>
                        <a:lnSpc>
                          <a:spcPct val="115000"/>
                        </a:lnSpc>
                        <a:spcAft>
                          <a:spcPts val="0"/>
                        </a:spcAft>
                      </a:pPr>
                      <a:r>
                        <a:rPr lang="de-DE" sz="2000" dirty="0">
                          <a:effectLst/>
                          <a:latin typeface="Arial" pitchFamily="34" charset="0"/>
                          <a:cs typeface="Arial" pitchFamily="34" charset="0"/>
                        </a:rPr>
                        <a:t>Vorschlag für einen kontextorientierter Einstieg über ein </a:t>
                      </a:r>
                      <a:r>
                        <a:rPr lang="de-DE" sz="2000" dirty="0" smtClean="0">
                          <a:effectLst/>
                          <a:latin typeface="Arial" pitchFamily="34" charset="0"/>
                          <a:cs typeface="Arial" pitchFamily="34" charset="0"/>
                        </a:rPr>
                        <a:t>Foto</a:t>
                      </a:r>
                      <a:endParaRPr lang="de-DE" sz="2000" dirty="0">
                        <a:effectLst/>
                        <a:latin typeface="Arial" pitchFamily="34" charset="0"/>
                        <a:ea typeface="Calibri"/>
                        <a:cs typeface="Arial" pitchFamily="34" charset="0"/>
                      </a:endParaRPr>
                    </a:p>
                  </a:txBody>
                  <a:tcPr marL="41076" marR="41076" marT="41076" marB="41076" anchor="ctr"/>
                </a:tc>
              </a:tr>
              <a:tr h="692862">
                <a:tc>
                  <a:txBody>
                    <a:bodyPr/>
                    <a:lstStyle/>
                    <a:p>
                      <a:pPr>
                        <a:lnSpc>
                          <a:spcPct val="115000"/>
                        </a:lnSpc>
                        <a:spcAft>
                          <a:spcPts val="0"/>
                        </a:spcAft>
                      </a:pPr>
                      <a:r>
                        <a:rPr lang="de-DE" sz="2000">
                          <a:effectLst/>
                          <a:latin typeface="Arial" pitchFamily="34" charset="0"/>
                          <a:cs typeface="Arial" pitchFamily="34" charset="0"/>
                        </a:rPr>
                        <a:t>Arbeitsblätter</a:t>
                      </a:r>
                      <a:endParaRPr lang="de-DE" sz="2000">
                        <a:effectLst/>
                        <a:latin typeface="Arial" pitchFamily="34" charset="0"/>
                        <a:ea typeface="Calibri"/>
                        <a:cs typeface="Arial" pitchFamily="34" charset="0"/>
                      </a:endParaRPr>
                    </a:p>
                  </a:txBody>
                  <a:tcPr marL="41076" marR="41076" marT="41076" marB="41076" anchor="ctr"/>
                </a:tc>
                <a:tc>
                  <a:txBody>
                    <a:bodyPr/>
                    <a:lstStyle/>
                    <a:p>
                      <a:pPr>
                        <a:lnSpc>
                          <a:spcPct val="115000"/>
                        </a:lnSpc>
                        <a:spcAft>
                          <a:spcPts val="0"/>
                        </a:spcAft>
                      </a:pPr>
                      <a:r>
                        <a:rPr lang="de-DE" sz="2000" dirty="0">
                          <a:effectLst/>
                          <a:latin typeface="Arial" pitchFamily="34" charset="0"/>
                          <a:cs typeface="Arial" pitchFamily="34" charset="0"/>
                        </a:rPr>
                        <a:t>Struktur häufig: </a:t>
                      </a:r>
                      <a:r>
                        <a:rPr lang="de-DE" sz="2000" dirty="0" smtClean="0">
                          <a:effectLst/>
                          <a:latin typeface="Arial" pitchFamily="34" charset="0"/>
                          <a:cs typeface="Arial" pitchFamily="34" charset="0"/>
                        </a:rPr>
                        <a:t/>
                      </a:r>
                      <a:br>
                        <a:rPr lang="de-DE" sz="2000" dirty="0" smtClean="0">
                          <a:effectLst/>
                          <a:latin typeface="Arial" pitchFamily="34" charset="0"/>
                          <a:cs typeface="Arial" pitchFamily="34" charset="0"/>
                        </a:rPr>
                      </a:br>
                      <a:r>
                        <a:rPr lang="de-DE" sz="2000" dirty="0" smtClean="0">
                          <a:effectLst/>
                          <a:latin typeface="Arial" pitchFamily="34" charset="0"/>
                          <a:cs typeface="Arial" pitchFamily="34" charset="0"/>
                        </a:rPr>
                        <a:t>Experimente </a:t>
                      </a:r>
                      <a:r>
                        <a:rPr lang="de-DE" sz="2000" dirty="0">
                          <a:effectLst/>
                          <a:latin typeface="Arial" pitchFamily="34" charset="0"/>
                          <a:cs typeface="Arial" pitchFamily="34" charset="0"/>
                        </a:rPr>
                        <a:t>– Info-Text – weitere Experimente und </a:t>
                      </a:r>
                      <a:r>
                        <a:rPr lang="de-DE" sz="2000" dirty="0" smtClean="0">
                          <a:effectLst/>
                          <a:latin typeface="Arial" pitchFamily="34" charset="0"/>
                          <a:cs typeface="Arial" pitchFamily="34" charset="0"/>
                        </a:rPr>
                        <a:t>Aufgaben</a:t>
                      </a:r>
                      <a:endParaRPr lang="de-DE" sz="2000" dirty="0">
                        <a:effectLst/>
                        <a:latin typeface="Arial" pitchFamily="34" charset="0"/>
                        <a:ea typeface="Calibri"/>
                        <a:cs typeface="Arial" pitchFamily="34" charset="0"/>
                      </a:endParaRPr>
                    </a:p>
                  </a:txBody>
                  <a:tcPr marL="41076" marR="41076" marT="41076" marB="41076" anchor="ctr"/>
                </a:tc>
              </a:tr>
              <a:tr h="692862">
                <a:tc>
                  <a:txBody>
                    <a:bodyPr/>
                    <a:lstStyle/>
                    <a:p>
                      <a:pPr>
                        <a:lnSpc>
                          <a:spcPct val="115000"/>
                        </a:lnSpc>
                        <a:spcAft>
                          <a:spcPts val="0"/>
                        </a:spcAft>
                      </a:pPr>
                      <a:r>
                        <a:rPr lang="de-DE" sz="2000">
                          <a:effectLst/>
                          <a:latin typeface="Arial" pitchFamily="34" charset="0"/>
                          <a:cs typeface="Arial" pitchFamily="34" charset="0"/>
                        </a:rPr>
                        <a:t>Check-In</a:t>
                      </a:r>
                      <a:endParaRPr lang="de-DE" sz="2000">
                        <a:effectLst/>
                        <a:latin typeface="Arial" pitchFamily="34" charset="0"/>
                        <a:ea typeface="Calibri"/>
                        <a:cs typeface="Arial" pitchFamily="34" charset="0"/>
                      </a:endParaRPr>
                    </a:p>
                  </a:txBody>
                  <a:tcPr marL="41076" marR="41076" marT="41076" marB="41076" anchor="ctr"/>
                </a:tc>
                <a:tc>
                  <a:txBody>
                    <a:bodyPr/>
                    <a:lstStyle/>
                    <a:p>
                      <a:pPr>
                        <a:lnSpc>
                          <a:spcPct val="115000"/>
                        </a:lnSpc>
                        <a:spcAft>
                          <a:spcPts val="0"/>
                        </a:spcAft>
                      </a:pPr>
                      <a:r>
                        <a:rPr lang="de-DE" sz="2000" dirty="0" smtClean="0">
                          <a:effectLst/>
                          <a:latin typeface="Arial" pitchFamily="34" charset="0"/>
                          <a:cs typeface="Arial" pitchFamily="34" charset="0"/>
                        </a:rPr>
                        <a:t>kurze</a:t>
                      </a:r>
                      <a:r>
                        <a:rPr lang="de-DE" sz="2000" dirty="0">
                          <a:effectLst/>
                          <a:latin typeface="Arial" pitchFamily="34" charset="0"/>
                          <a:cs typeface="Arial" pitchFamily="34" charset="0"/>
                        </a:rPr>
                        <a:t>, zieltransparente Wiederholung zur Selbstdiagnose </a:t>
                      </a:r>
                      <a:r>
                        <a:rPr lang="de-DE" sz="2000" dirty="0" smtClean="0">
                          <a:effectLst/>
                          <a:latin typeface="Arial" pitchFamily="34" charset="0"/>
                          <a:cs typeface="Arial" pitchFamily="34" charset="0"/>
                        </a:rPr>
                        <a:t/>
                      </a:r>
                      <a:br>
                        <a:rPr lang="de-DE" sz="2000" dirty="0" smtClean="0">
                          <a:effectLst/>
                          <a:latin typeface="Arial" pitchFamily="34" charset="0"/>
                          <a:cs typeface="Arial" pitchFamily="34" charset="0"/>
                        </a:rPr>
                      </a:br>
                      <a:r>
                        <a:rPr lang="de-DE" sz="2000" dirty="0" smtClean="0">
                          <a:effectLst/>
                          <a:latin typeface="Arial" pitchFamily="34" charset="0"/>
                          <a:cs typeface="Arial" pitchFamily="34" charset="0"/>
                        </a:rPr>
                        <a:t>im </a:t>
                      </a:r>
                      <a:r>
                        <a:rPr lang="de-DE" sz="2000" dirty="0">
                          <a:effectLst/>
                          <a:latin typeface="Arial" pitchFamily="34" charset="0"/>
                          <a:cs typeface="Arial" pitchFamily="34" charset="0"/>
                        </a:rPr>
                        <a:t>folgenden Unterricht</a:t>
                      </a:r>
                      <a:endParaRPr lang="de-DE" sz="2000" dirty="0">
                        <a:effectLst/>
                        <a:latin typeface="Arial" pitchFamily="34" charset="0"/>
                        <a:ea typeface="Calibri"/>
                        <a:cs typeface="Arial" pitchFamily="34" charset="0"/>
                      </a:endParaRPr>
                    </a:p>
                  </a:txBody>
                  <a:tcPr marL="41076" marR="41076" marT="41076" marB="41076" anchor="ctr"/>
                </a:tc>
              </a:tr>
              <a:tr h="692862">
                <a:tc>
                  <a:txBody>
                    <a:bodyPr/>
                    <a:lstStyle/>
                    <a:p>
                      <a:pPr>
                        <a:lnSpc>
                          <a:spcPct val="115000"/>
                        </a:lnSpc>
                        <a:spcAft>
                          <a:spcPts val="0"/>
                        </a:spcAft>
                      </a:pPr>
                      <a:r>
                        <a:rPr lang="de-DE" sz="2000" dirty="0">
                          <a:effectLst/>
                          <a:latin typeface="Arial" pitchFamily="34" charset="0"/>
                          <a:cs typeface="Arial" pitchFamily="34" charset="0"/>
                        </a:rPr>
                        <a:t>Lösungen</a:t>
                      </a:r>
                      <a:endParaRPr lang="de-DE" sz="2000" dirty="0">
                        <a:effectLst/>
                        <a:latin typeface="Arial" pitchFamily="34" charset="0"/>
                        <a:ea typeface="Calibri"/>
                        <a:cs typeface="Arial" pitchFamily="34" charset="0"/>
                      </a:endParaRPr>
                    </a:p>
                  </a:txBody>
                  <a:tcPr marL="41076" marR="41076" marT="41076" marB="41076" anchor="ctr"/>
                </a:tc>
                <a:tc>
                  <a:txBody>
                    <a:bodyPr/>
                    <a:lstStyle/>
                    <a:p>
                      <a:pPr>
                        <a:lnSpc>
                          <a:spcPct val="115000"/>
                        </a:lnSpc>
                        <a:spcAft>
                          <a:spcPts val="0"/>
                        </a:spcAft>
                      </a:pPr>
                      <a:r>
                        <a:rPr lang="de-DE" sz="2000" dirty="0" smtClean="0">
                          <a:effectLst/>
                          <a:latin typeface="Arial" pitchFamily="34" charset="0"/>
                          <a:cs typeface="Arial" pitchFamily="34" charset="0"/>
                        </a:rPr>
                        <a:t>zu den Arbeitsblättern, teilweise mit weiteren Hinweisen</a:t>
                      </a:r>
                      <a:endParaRPr lang="de-DE" sz="2000" dirty="0">
                        <a:effectLst/>
                        <a:latin typeface="Arial" pitchFamily="34" charset="0"/>
                        <a:ea typeface="Calibri"/>
                        <a:cs typeface="Arial" pitchFamily="34" charset="0"/>
                      </a:endParaRPr>
                    </a:p>
                  </a:txBody>
                  <a:tcPr marL="41076" marR="41076" marT="41076" marB="41076" anchor="ctr"/>
                </a:tc>
              </a:tr>
            </a:tbl>
          </a:graphicData>
        </a:graphic>
      </p:graphicFrame>
      <p:sp>
        <p:nvSpPr>
          <p:cNvPr id="4" name="Datumsplatzhalter 3"/>
          <p:cNvSpPr>
            <a:spLocks noGrp="1"/>
          </p:cNvSpPr>
          <p:nvPr>
            <p:ph type="dt" sz="half" idx="10"/>
          </p:nvPr>
        </p:nvSpPr>
        <p:spPr/>
        <p:txBody>
          <a:bodyPr/>
          <a:lstStyle/>
          <a:p>
            <a:r>
              <a:rPr lang="de-DE" smtClean="0"/>
              <a:t>ZPG BNT 2017</a:t>
            </a:r>
            <a:endParaRPr lang="de-DE" dirty="0"/>
          </a:p>
        </p:txBody>
      </p:sp>
      <p:sp>
        <p:nvSpPr>
          <p:cNvPr id="5" name="Fußzeilenplatzhalter 4"/>
          <p:cNvSpPr>
            <a:spLocks noGrp="1"/>
          </p:cNvSpPr>
          <p:nvPr>
            <p:ph type="ftr" sz="quarter" idx="11"/>
          </p:nvPr>
        </p:nvSpPr>
        <p:spPr/>
        <p:txBody>
          <a:bodyPr/>
          <a:lstStyle/>
          <a:p>
            <a:r>
              <a:rPr lang="de-DE" smtClean="0"/>
              <a:t>Workshop Physik</a:t>
            </a:r>
            <a:endParaRPr lang="de-DE" dirty="0"/>
          </a:p>
        </p:txBody>
      </p:sp>
      <p:sp>
        <p:nvSpPr>
          <p:cNvPr id="6" name="Foliennummernplatzhalter 5"/>
          <p:cNvSpPr>
            <a:spLocks noGrp="1"/>
          </p:cNvSpPr>
          <p:nvPr>
            <p:ph type="sldNum" sz="quarter" idx="12"/>
          </p:nvPr>
        </p:nvSpPr>
        <p:spPr/>
        <p:txBody>
          <a:bodyPr/>
          <a:lstStyle/>
          <a:p>
            <a:fld id="{E7711FB2-0ADC-4ABA-985B-9259769884CC}" type="slidenum">
              <a:rPr lang="de-DE" smtClean="0"/>
              <a:t>19</a:t>
            </a:fld>
            <a:endParaRPr lang="de-DE" dirty="0"/>
          </a:p>
        </p:txBody>
      </p:sp>
    </p:spTree>
    <p:extLst>
      <p:ext uri="{BB962C8B-B14F-4D97-AF65-F5344CB8AC3E}">
        <p14:creationId xmlns:p14="http://schemas.microsoft.com/office/powerpoint/2010/main" val="2317058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Workshop Physik</a:t>
            </a:r>
            <a:endParaRPr lang="de-DE" dirty="0"/>
          </a:p>
        </p:txBody>
      </p:sp>
      <p:sp>
        <p:nvSpPr>
          <p:cNvPr id="3" name="Inhaltsplatzhalter 2"/>
          <p:cNvSpPr>
            <a:spLocks noGrp="1"/>
          </p:cNvSpPr>
          <p:nvPr>
            <p:ph idx="1"/>
          </p:nvPr>
        </p:nvSpPr>
        <p:spPr/>
        <p:txBody>
          <a:bodyPr>
            <a:normAutofit/>
          </a:bodyPr>
          <a:lstStyle/>
          <a:p>
            <a:r>
              <a:rPr lang="de-DE" dirty="0" smtClean="0"/>
              <a:t>Energie effizient nutzen </a:t>
            </a:r>
          </a:p>
          <a:p>
            <a:pPr lvl="1"/>
            <a:r>
              <a:rPr lang="de-DE" dirty="0" smtClean="0"/>
              <a:t>Varianten im Modulplan</a:t>
            </a:r>
            <a:endParaRPr lang="de-DE" dirty="0"/>
          </a:p>
          <a:p>
            <a:pPr lvl="1"/>
            <a:r>
              <a:rPr lang="de-DE" dirty="0" smtClean="0"/>
              <a:t>Was ist Energie?</a:t>
            </a:r>
          </a:p>
          <a:p>
            <a:pPr lvl="1"/>
            <a:r>
              <a:rPr lang="de-DE" dirty="0" smtClean="0"/>
              <a:t>Thermisches Übertragen von Energie</a:t>
            </a:r>
          </a:p>
          <a:p>
            <a:pPr lvl="1"/>
            <a:r>
              <a:rPr lang="de-DE" dirty="0" smtClean="0"/>
              <a:t>Sorgsamer Umgang mit Energie</a:t>
            </a:r>
          </a:p>
          <a:p>
            <a:r>
              <a:rPr lang="de-DE" dirty="0" smtClean="0"/>
              <a:t>Materialien trennen – Umwelt schützen: Stoffeigenschaften</a:t>
            </a:r>
            <a:br>
              <a:rPr lang="de-DE" dirty="0" smtClean="0"/>
            </a:br>
            <a:endParaRPr lang="de-DE" dirty="0" smtClean="0"/>
          </a:p>
          <a:p>
            <a:r>
              <a:rPr lang="de-DE" dirty="0" smtClean="0"/>
              <a:t>Übersicht über das Material</a:t>
            </a:r>
          </a:p>
          <a:p>
            <a:r>
              <a:rPr lang="de-DE" dirty="0" smtClean="0"/>
              <a:t>Individualisierung durch Check-In-Aufgaben</a:t>
            </a:r>
            <a:endParaRPr lang="de-DE" dirty="0"/>
          </a:p>
          <a:p>
            <a:r>
              <a:rPr lang="de-DE" dirty="0" smtClean="0"/>
              <a:t>Planungshilfen: Basismodelle</a:t>
            </a:r>
          </a:p>
        </p:txBody>
      </p:sp>
      <p:sp>
        <p:nvSpPr>
          <p:cNvPr id="4" name="Datumsplatzhalter 3"/>
          <p:cNvSpPr>
            <a:spLocks noGrp="1"/>
          </p:cNvSpPr>
          <p:nvPr>
            <p:ph type="dt" sz="half" idx="10"/>
          </p:nvPr>
        </p:nvSpPr>
        <p:spPr/>
        <p:txBody>
          <a:bodyPr/>
          <a:lstStyle/>
          <a:p>
            <a:r>
              <a:rPr lang="de-DE" smtClean="0"/>
              <a:t>ZPG BNT 2017</a:t>
            </a:r>
            <a:endParaRPr lang="de-DE" dirty="0"/>
          </a:p>
        </p:txBody>
      </p:sp>
      <p:sp>
        <p:nvSpPr>
          <p:cNvPr id="5" name="Fußzeilenplatzhalter 4"/>
          <p:cNvSpPr>
            <a:spLocks noGrp="1"/>
          </p:cNvSpPr>
          <p:nvPr>
            <p:ph type="ftr" sz="quarter" idx="11"/>
          </p:nvPr>
        </p:nvSpPr>
        <p:spPr/>
        <p:txBody>
          <a:bodyPr/>
          <a:lstStyle/>
          <a:p>
            <a:r>
              <a:rPr lang="de-DE" smtClean="0"/>
              <a:t>Workshop Physik</a:t>
            </a:r>
            <a:endParaRPr lang="de-DE" dirty="0"/>
          </a:p>
        </p:txBody>
      </p:sp>
      <p:sp>
        <p:nvSpPr>
          <p:cNvPr id="6" name="Foliennummernplatzhalter 5"/>
          <p:cNvSpPr>
            <a:spLocks noGrp="1"/>
          </p:cNvSpPr>
          <p:nvPr>
            <p:ph type="sldNum" sz="quarter" idx="12"/>
          </p:nvPr>
        </p:nvSpPr>
        <p:spPr/>
        <p:txBody>
          <a:bodyPr/>
          <a:lstStyle/>
          <a:p>
            <a:fld id="{E7711FB2-0ADC-4ABA-985B-9259769884CC}" type="slidenum">
              <a:rPr lang="de-DE" smtClean="0"/>
              <a:t>2</a:t>
            </a:fld>
            <a:endParaRPr lang="de-DE" dirty="0"/>
          </a:p>
        </p:txBody>
      </p:sp>
    </p:spTree>
    <p:extLst>
      <p:ext uri="{BB962C8B-B14F-4D97-AF65-F5344CB8AC3E}">
        <p14:creationId xmlns:p14="http://schemas.microsoft.com/office/powerpoint/2010/main" val="36759605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Individualisierung durch Check-In-Aufgaben</a:t>
            </a:r>
            <a:endParaRPr lang="de-DE" dirty="0"/>
          </a:p>
        </p:txBody>
      </p:sp>
      <p:sp>
        <p:nvSpPr>
          <p:cNvPr id="3" name="Inhaltsplatzhalter 2"/>
          <p:cNvSpPr>
            <a:spLocks noGrp="1"/>
          </p:cNvSpPr>
          <p:nvPr>
            <p:ph idx="1"/>
          </p:nvPr>
        </p:nvSpPr>
        <p:spPr>
          <a:xfrm>
            <a:off x="0" y="692696"/>
            <a:ext cx="4572000" cy="5976664"/>
          </a:xfrm>
        </p:spPr>
        <p:txBody>
          <a:bodyPr>
            <a:normAutofit/>
          </a:bodyPr>
          <a:lstStyle/>
          <a:p>
            <a:r>
              <a:rPr lang="de-DE" dirty="0"/>
              <a:t>Ziele:</a:t>
            </a:r>
          </a:p>
          <a:p>
            <a:pPr lvl="1"/>
            <a:r>
              <a:rPr lang="de-DE" dirty="0" smtClean="0"/>
              <a:t>effektive</a:t>
            </a:r>
            <a:r>
              <a:rPr lang="de-DE" dirty="0"/>
              <a:t>, </a:t>
            </a:r>
            <a:r>
              <a:rPr lang="de-DE" dirty="0" smtClean="0"/>
              <a:t>kurze Wiederholung</a:t>
            </a:r>
            <a:endParaRPr lang="de-DE" dirty="0"/>
          </a:p>
          <a:p>
            <a:pPr lvl="1"/>
            <a:r>
              <a:rPr lang="de-DE" dirty="0"/>
              <a:t>s</a:t>
            </a:r>
            <a:r>
              <a:rPr lang="de-DE" dirty="0" smtClean="0"/>
              <a:t>chnelle </a:t>
            </a:r>
            <a:r>
              <a:rPr lang="de-DE" dirty="0"/>
              <a:t>Selbstdiagnose </a:t>
            </a:r>
          </a:p>
          <a:p>
            <a:pPr lvl="1"/>
            <a:r>
              <a:rPr lang="de-DE" dirty="0"/>
              <a:t>Zieltransparenz:</a:t>
            </a:r>
            <a:br>
              <a:rPr lang="de-DE" dirty="0"/>
            </a:br>
            <a:r>
              <a:rPr lang="de-DE" dirty="0"/>
              <a:t>Nennung der Kompetenzen</a:t>
            </a:r>
          </a:p>
          <a:p>
            <a:pPr lvl="1"/>
            <a:r>
              <a:rPr lang="de-DE" dirty="0" smtClean="0"/>
              <a:t>Grundlage für Fördermaßnah-</a:t>
            </a:r>
            <a:r>
              <a:rPr lang="de-DE" dirty="0" err="1" smtClean="0"/>
              <a:t>men</a:t>
            </a:r>
            <a:r>
              <a:rPr lang="de-DE" dirty="0" smtClean="0"/>
              <a:t> (selbst</a:t>
            </a:r>
            <a:r>
              <a:rPr lang="de-DE" dirty="0"/>
              <a:t> </a:t>
            </a:r>
            <a:r>
              <a:rPr lang="de-DE" dirty="0" smtClean="0"/>
              <a:t>oder mit Lehrkraft)</a:t>
            </a:r>
          </a:p>
          <a:p>
            <a:r>
              <a:rPr lang="de-DE" dirty="0" smtClean="0"/>
              <a:t>Einsatz</a:t>
            </a:r>
            <a:r>
              <a:rPr lang="de-DE" dirty="0"/>
              <a:t>:</a:t>
            </a:r>
          </a:p>
          <a:p>
            <a:pPr lvl="1"/>
            <a:r>
              <a:rPr lang="de-DE" dirty="0" smtClean="0"/>
              <a:t>Beginn der folgenden Stunde: </a:t>
            </a:r>
            <a:br>
              <a:rPr lang="de-DE" dirty="0" smtClean="0"/>
            </a:br>
            <a:r>
              <a:rPr lang="de-DE" dirty="0" smtClean="0"/>
              <a:t>Aufgabe </a:t>
            </a:r>
            <a:r>
              <a:rPr lang="de-DE" dirty="0"/>
              <a:t>(</a:t>
            </a:r>
            <a:r>
              <a:rPr lang="de-DE" dirty="0" smtClean="0"/>
              <a:t>A/B) für Sitznachbarn</a:t>
            </a:r>
            <a:br>
              <a:rPr lang="de-DE" dirty="0" smtClean="0"/>
            </a:br>
            <a:r>
              <a:rPr lang="de-DE" dirty="0" smtClean="0"/>
              <a:t>(als Blatt und/oder Präsentation) </a:t>
            </a:r>
            <a:endParaRPr lang="de-DE" dirty="0"/>
          </a:p>
          <a:p>
            <a:pPr lvl="1"/>
            <a:r>
              <a:rPr lang="de-DE" dirty="0" err="1" smtClean="0"/>
              <a:t>Indiv</a:t>
            </a:r>
            <a:r>
              <a:rPr lang="de-DE" dirty="0" smtClean="0"/>
              <a:t>. Arbeitszeit: max. 3 min </a:t>
            </a:r>
            <a:endParaRPr lang="de-DE" dirty="0"/>
          </a:p>
          <a:p>
            <a:pPr lvl="1"/>
            <a:r>
              <a:rPr lang="de-DE" dirty="0" smtClean="0"/>
              <a:t>Kontrolle </a:t>
            </a:r>
            <a:r>
              <a:rPr lang="de-DE" dirty="0"/>
              <a:t>durch Sitznachbarn</a:t>
            </a:r>
          </a:p>
          <a:p>
            <a:pPr marL="800100" lvl="1"/>
            <a:r>
              <a:rPr lang="de-DE" dirty="0" smtClean="0"/>
              <a:t>Projektion der Lösung</a:t>
            </a:r>
            <a:endParaRPr lang="de-DE" dirty="0"/>
          </a:p>
          <a:p>
            <a:pPr marL="1200150" lvl="2"/>
            <a:r>
              <a:rPr lang="de-DE" dirty="0"/>
              <a:t>Schülerinnen und Schüler bewerten ihre Kompetenzen</a:t>
            </a:r>
          </a:p>
          <a:p>
            <a:pPr marL="1200150" lvl="2"/>
            <a:r>
              <a:rPr lang="de-DE" dirty="0" smtClean="0"/>
              <a:t>Zeitaufwand: max. </a:t>
            </a:r>
            <a:r>
              <a:rPr lang="de-DE" dirty="0"/>
              <a:t>2 </a:t>
            </a:r>
            <a:r>
              <a:rPr lang="de-DE" dirty="0" smtClean="0"/>
              <a:t>min</a:t>
            </a:r>
            <a:endParaRPr lang="de-DE" dirty="0"/>
          </a:p>
        </p:txBody>
      </p:sp>
      <p:sp>
        <p:nvSpPr>
          <p:cNvPr id="4" name="Datumsplatzhalter 3"/>
          <p:cNvSpPr>
            <a:spLocks noGrp="1"/>
          </p:cNvSpPr>
          <p:nvPr>
            <p:ph type="dt" sz="half" idx="10"/>
          </p:nvPr>
        </p:nvSpPr>
        <p:spPr/>
        <p:txBody>
          <a:bodyPr/>
          <a:lstStyle/>
          <a:p>
            <a:r>
              <a:rPr lang="de-DE" smtClean="0"/>
              <a:t>ZPG BNT 2017</a:t>
            </a:r>
            <a:endParaRPr lang="de-DE" dirty="0"/>
          </a:p>
        </p:txBody>
      </p:sp>
      <p:sp>
        <p:nvSpPr>
          <p:cNvPr id="5" name="Fußzeilenplatzhalter 4"/>
          <p:cNvSpPr>
            <a:spLocks noGrp="1"/>
          </p:cNvSpPr>
          <p:nvPr>
            <p:ph type="ftr" sz="quarter" idx="11"/>
          </p:nvPr>
        </p:nvSpPr>
        <p:spPr/>
        <p:txBody>
          <a:bodyPr/>
          <a:lstStyle/>
          <a:p>
            <a:r>
              <a:rPr lang="de-DE" smtClean="0"/>
              <a:t>Workshop Physik</a:t>
            </a:r>
            <a:endParaRPr lang="de-DE" dirty="0"/>
          </a:p>
        </p:txBody>
      </p:sp>
      <p:sp>
        <p:nvSpPr>
          <p:cNvPr id="6" name="Foliennummernplatzhalter 5"/>
          <p:cNvSpPr>
            <a:spLocks noGrp="1"/>
          </p:cNvSpPr>
          <p:nvPr>
            <p:ph type="sldNum" sz="quarter" idx="12"/>
          </p:nvPr>
        </p:nvSpPr>
        <p:spPr/>
        <p:txBody>
          <a:bodyPr/>
          <a:lstStyle/>
          <a:p>
            <a:fld id="{E7711FB2-0ADC-4ABA-985B-9259769884CC}" type="slidenum">
              <a:rPr lang="de-DE" smtClean="0"/>
              <a:t>20</a:t>
            </a:fld>
            <a:endParaRPr lang="de-DE" dirty="0"/>
          </a:p>
        </p:txBody>
      </p:sp>
      <p:grpSp>
        <p:nvGrpSpPr>
          <p:cNvPr id="14" name="Gruppieren 13"/>
          <p:cNvGrpSpPr/>
          <p:nvPr/>
        </p:nvGrpSpPr>
        <p:grpSpPr>
          <a:xfrm>
            <a:off x="4572000" y="720000"/>
            <a:ext cx="4572000" cy="5940000"/>
            <a:chOff x="4572000" y="720000"/>
            <a:chExt cx="4572000" cy="5940000"/>
          </a:xfrm>
        </p:grpSpPr>
        <p:sp>
          <p:nvSpPr>
            <p:cNvPr id="13" name="Rechteck 12">
              <a:hlinkClick r:id="rId3" action="ppaction://hlinkpres?slideindex=1&amp;slidetitle="/>
            </p:cNvPr>
            <p:cNvSpPr/>
            <p:nvPr/>
          </p:nvSpPr>
          <p:spPr>
            <a:xfrm>
              <a:off x="4572000" y="720000"/>
              <a:ext cx="4572000" cy="59400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Textfeld 6"/>
            <p:cNvSpPr txBox="1"/>
            <p:nvPr/>
          </p:nvSpPr>
          <p:spPr>
            <a:xfrm>
              <a:off x="5058000" y="3717032"/>
              <a:ext cx="3600000" cy="1754326"/>
            </a:xfrm>
            <a:prstGeom prst="rect">
              <a:avLst/>
            </a:prstGeom>
            <a:noFill/>
          </p:spPr>
          <p:txBody>
            <a:bodyPr wrap="square" rtlCol="0">
              <a:spAutoFit/>
            </a:bodyPr>
            <a:lstStyle/>
            <a:p>
              <a:r>
                <a:rPr lang="de-DE" dirty="0" smtClean="0">
                  <a:latin typeface="Arial" pitchFamily="34" charset="0"/>
                  <a:cs typeface="Arial" pitchFamily="34" charset="0"/>
                </a:rPr>
                <a:t>Bei Pias Roller ist ein Griff abgegangen. Die eine Seite des Lenkers fühlt sich viel kälter an als die andere.</a:t>
              </a:r>
            </a:p>
            <a:p>
              <a:endParaRPr lang="de-DE" dirty="0" smtClean="0">
                <a:latin typeface="Arial" pitchFamily="34" charset="0"/>
                <a:cs typeface="Arial" pitchFamily="34" charset="0"/>
              </a:endParaRPr>
            </a:p>
            <a:p>
              <a:r>
                <a:rPr lang="de-DE" dirty="0" smtClean="0">
                  <a:latin typeface="Arial" pitchFamily="34" charset="0"/>
                  <a:cs typeface="Arial" pitchFamily="34" charset="0"/>
                </a:rPr>
                <a:t>Erkläre. </a:t>
              </a:r>
              <a:endParaRPr lang="de-DE" dirty="0">
                <a:latin typeface="Arial" pitchFamily="34" charset="0"/>
                <a:cs typeface="Arial" pitchFamily="34" charset="0"/>
              </a:endParaRPr>
            </a:p>
          </p:txBody>
        </p:sp>
        <p:grpSp>
          <p:nvGrpSpPr>
            <p:cNvPr id="8" name="Gruppieren 7"/>
            <p:cNvGrpSpPr/>
            <p:nvPr/>
          </p:nvGrpSpPr>
          <p:grpSpPr>
            <a:xfrm>
              <a:off x="5076056" y="747873"/>
              <a:ext cx="3600000" cy="2853016"/>
              <a:chOff x="486000" y="720000"/>
              <a:chExt cx="3600000" cy="2853016"/>
            </a:xfrm>
          </p:grpSpPr>
          <p:pic>
            <p:nvPicPr>
              <p:cNvPr id="9" name="Grafik 8"/>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86000" y="720000"/>
                <a:ext cx="3600000" cy="2706801"/>
              </a:xfrm>
              <a:prstGeom prst="rect">
                <a:avLst/>
              </a:prstGeom>
            </p:spPr>
          </p:pic>
          <p:sp>
            <p:nvSpPr>
              <p:cNvPr id="10" name="Textfeld 9"/>
              <p:cNvSpPr txBox="1"/>
              <p:nvPr/>
            </p:nvSpPr>
            <p:spPr>
              <a:xfrm>
                <a:off x="2970296" y="3393311"/>
                <a:ext cx="1115616" cy="17970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36000" tIns="36000" rIns="36000" bIns="36000" numCol="1" spcCol="0" rtlCol="0" fromWordArt="0" anchor="t" anchorCtr="0" forceAA="0" compatLnSpc="1">
                <a:prstTxWarp prst="textNoShape">
                  <a:avLst/>
                </a:prstTxWarp>
                <a:noAutofit/>
              </a:bodyPr>
              <a:lstStyle/>
              <a:p>
                <a:pPr algn="r">
                  <a:spcAft>
                    <a:spcPts val="600"/>
                  </a:spcAft>
                </a:pPr>
                <a:r>
                  <a:rPr lang="de-DE" sz="1000" dirty="0" smtClean="0">
                    <a:effectLst/>
                    <a:latin typeface="Arial" pitchFamily="34" charset="0"/>
                    <a:ea typeface="Times New Roman"/>
                    <a:cs typeface="Arial" pitchFamily="34" charset="0"/>
                  </a:rPr>
                  <a:t>(C</a:t>
                </a:r>
                <a:r>
                  <a:rPr lang="de-DE" sz="1000" dirty="0">
                    <a:effectLst/>
                    <a:latin typeface="Arial" pitchFamily="34" charset="0"/>
                    <a:ea typeface="Times New Roman"/>
                    <a:cs typeface="Arial" pitchFamily="34" charset="0"/>
                  </a:rPr>
                  <a:t>.-J. </a:t>
                </a:r>
                <a:r>
                  <a:rPr lang="de-DE" sz="1000" dirty="0" err="1" smtClean="0">
                    <a:effectLst/>
                    <a:latin typeface="Arial" pitchFamily="34" charset="0"/>
                    <a:ea typeface="Times New Roman"/>
                    <a:cs typeface="Arial" pitchFamily="34" charset="0"/>
                  </a:rPr>
                  <a:t>Pardall</a:t>
                </a:r>
                <a:r>
                  <a:rPr lang="de-DE" sz="1000" dirty="0" smtClean="0">
                    <a:effectLst/>
                    <a:latin typeface="Arial" pitchFamily="34" charset="0"/>
                    <a:ea typeface="Times New Roman"/>
                    <a:cs typeface="Arial" pitchFamily="34" charset="0"/>
                  </a:rPr>
                  <a:t>)</a:t>
                </a:r>
                <a:endParaRPr lang="de-DE" sz="1600" dirty="0">
                  <a:effectLst/>
                  <a:latin typeface="Arial" pitchFamily="34" charset="0"/>
                  <a:ea typeface="Times New Roman"/>
                  <a:cs typeface="Arial" pitchFamily="34" charset="0"/>
                </a:endParaRPr>
              </a:p>
            </p:txBody>
          </p:sp>
        </p:grpSp>
        <p:sp>
          <p:nvSpPr>
            <p:cNvPr id="11" name="Textfeld 10"/>
            <p:cNvSpPr txBox="1"/>
            <p:nvPr/>
          </p:nvSpPr>
          <p:spPr>
            <a:xfrm>
              <a:off x="4572000" y="747873"/>
              <a:ext cx="432000" cy="432000"/>
            </a:xfrm>
            <a:prstGeom prst="rect">
              <a:avLst/>
            </a:prstGeom>
            <a:solidFill>
              <a:srgbClr val="0070C0"/>
            </a:solidFill>
          </p:spPr>
          <p:txBody>
            <a:bodyPr wrap="square" rtlCol="0" anchor="ctr" anchorCtr="1">
              <a:spAutoFit/>
            </a:bodyPr>
            <a:lstStyle/>
            <a:p>
              <a:r>
                <a:rPr lang="de-DE" sz="2400" b="1" dirty="0" smtClean="0">
                  <a:solidFill>
                    <a:schemeClr val="bg1"/>
                  </a:solidFill>
                  <a:latin typeface="Arial" pitchFamily="34" charset="0"/>
                  <a:cs typeface="Arial" pitchFamily="34" charset="0"/>
                </a:rPr>
                <a:t>A</a:t>
              </a:r>
              <a:endParaRPr lang="de-DE" sz="2400" b="1" dirty="0">
                <a:solidFill>
                  <a:schemeClr val="bg1"/>
                </a:solidFill>
                <a:latin typeface="Arial" pitchFamily="34" charset="0"/>
                <a:cs typeface="Arial" pitchFamily="34" charset="0"/>
              </a:endParaRPr>
            </a:p>
          </p:txBody>
        </p:sp>
      </p:grpSp>
      <p:graphicFrame>
        <p:nvGraphicFramePr>
          <p:cNvPr id="12" name="Tabelle 11"/>
          <p:cNvGraphicFramePr>
            <a:graphicFrameLocks noGrp="1"/>
          </p:cNvGraphicFramePr>
          <p:nvPr>
            <p:extLst>
              <p:ext uri="{D42A27DB-BD31-4B8C-83A1-F6EECF244321}">
                <p14:modId xmlns:p14="http://schemas.microsoft.com/office/powerpoint/2010/main" val="162276610"/>
              </p:ext>
            </p:extLst>
          </p:nvPr>
        </p:nvGraphicFramePr>
        <p:xfrm>
          <a:off x="4896056" y="5489024"/>
          <a:ext cx="3960000" cy="1036320"/>
        </p:xfrm>
        <a:graphic>
          <a:graphicData uri="http://schemas.openxmlformats.org/drawingml/2006/table">
            <a:tbl>
              <a:tblPr firstRow="1" bandRow="1">
                <a:tableStyleId>{5C22544A-7EE6-4342-B048-85BDC9FD1C3A}</a:tableStyleId>
              </a:tblPr>
              <a:tblGrid>
                <a:gridCol w="2033186"/>
                <a:gridCol w="919286"/>
                <a:gridCol w="1007528"/>
              </a:tblGrid>
              <a:tr h="370840">
                <a:tc>
                  <a:txBody>
                    <a:bodyPr/>
                    <a:lstStyle/>
                    <a:p>
                      <a:pPr algn="ctr"/>
                      <a:endParaRPr lang="de-DE" sz="1400" dirty="0">
                        <a:latin typeface="Arial" pitchFamily="34" charset="0"/>
                        <a:cs typeface="Arial" pitchFamily="34" charset="0"/>
                      </a:endParaRPr>
                    </a:p>
                  </a:txBody>
                  <a:tcPr anchor="ctr"/>
                </a:tc>
                <a:tc>
                  <a:txBody>
                    <a:bodyPr/>
                    <a:lstStyle/>
                    <a:p>
                      <a:pPr algn="ctr"/>
                      <a:r>
                        <a:rPr lang="de-DE" sz="1400" dirty="0" smtClean="0">
                          <a:latin typeface="Arial" pitchFamily="34" charset="0"/>
                          <a:cs typeface="Arial" pitchFamily="34" charset="0"/>
                        </a:rPr>
                        <a:t>kann ich</a:t>
                      </a:r>
                      <a:endParaRPr lang="de-DE" sz="1400" dirty="0">
                        <a:latin typeface="Arial" pitchFamily="34" charset="0"/>
                        <a:cs typeface="Arial" pitchFamily="34" charset="0"/>
                      </a:endParaRPr>
                    </a:p>
                  </a:txBody>
                  <a:tcPr anchor="ctr"/>
                </a:tc>
                <a:tc>
                  <a:txBody>
                    <a:bodyPr/>
                    <a:lstStyle/>
                    <a:p>
                      <a:pPr algn="ctr"/>
                      <a:r>
                        <a:rPr lang="de-DE" sz="1400" dirty="0" smtClean="0">
                          <a:latin typeface="Arial" pitchFamily="34" charset="0"/>
                          <a:cs typeface="Arial" pitchFamily="34" charset="0"/>
                        </a:rPr>
                        <a:t>kann ich nicht</a:t>
                      </a:r>
                      <a:endParaRPr lang="de-DE" sz="1400" dirty="0">
                        <a:latin typeface="Arial" pitchFamily="34" charset="0"/>
                        <a:cs typeface="Arial" pitchFamily="34" charset="0"/>
                      </a:endParaRPr>
                    </a:p>
                  </a:txBody>
                  <a:tcPr anchor="ctr"/>
                </a:tc>
              </a:tr>
              <a:tr h="370840">
                <a:tc>
                  <a:txBody>
                    <a:bodyPr/>
                    <a:lstStyle/>
                    <a:p>
                      <a:pPr algn="l"/>
                      <a:r>
                        <a:rPr lang="de-DE" sz="1400" dirty="0" smtClean="0">
                          <a:latin typeface="Arial" pitchFamily="34" charset="0"/>
                          <a:cs typeface="Arial" pitchFamily="34" charset="0"/>
                        </a:rPr>
                        <a:t>Das</a:t>
                      </a:r>
                      <a:r>
                        <a:rPr lang="de-DE" sz="1400" baseline="0" dirty="0" smtClean="0">
                          <a:latin typeface="Arial" pitchFamily="34" charset="0"/>
                          <a:cs typeface="Arial" pitchFamily="34" charset="0"/>
                        </a:rPr>
                        <a:t> Wärmeempfinden erklären</a:t>
                      </a:r>
                      <a:endParaRPr lang="de-DE" sz="1400" dirty="0">
                        <a:latin typeface="Arial" pitchFamily="34" charset="0"/>
                        <a:cs typeface="Arial" pitchFamily="34" charset="0"/>
                      </a:endParaRPr>
                    </a:p>
                  </a:txBody>
                  <a:tcPr anchor="ctr"/>
                </a:tc>
                <a:tc>
                  <a:txBody>
                    <a:bodyPr/>
                    <a:lstStyle/>
                    <a:p>
                      <a:pPr algn="ctr"/>
                      <a:endParaRPr lang="de-DE" sz="1400">
                        <a:latin typeface="Arial" pitchFamily="34" charset="0"/>
                        <a:cs typeface="Arial" pitchFamily="34" charset="0"/>
                      </a:endParaRPr>
                    </a:p>
                  </a:txBody>
                  <a:tcPr anchor="ctr"/>
                </a:tc>
                <a:tc>
                  <a:txBody>
                    <a:bodyPr/>
                    <a:lstStyle/>
                    <a:p>
                      <a:pPr algn="ctr"/>
                      <a:endParaRPr lang="de-DE" sz="1400" dirty="0">
                        <a:latin typeface="Arial" pitchFamily="34" charset="0"/>
                        <a:cs typeface="Arial" pitchFamily="34" charset="0"/>
                      </a:endParaRPr>
                    </a:p>
                  </a:txBody>
                  <a:tcPr anchor="ctr"/>
                </a:tc>
              </a:tr>
            </a:tbl>
          </a:graphicData>
        </a:graphic>
      </p:graphicFrame>
    </p:spTree>
    <p:extLst>
      <p:ext uri="{BB962C8B-B14F-4D97-AF65-F5344CB8AC3E}">
        <p14:creationId xmlns:p14="http://schemas.microsoft.com/office/powerpoint/2010/main" val="2185619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hlinkClick r:id="rId3" action="ppaction://hlinkfile"/>
              </a:rPr>
              <a:t>Planungshilfen: Basismodelle</a:t>
            </a:r>
            <a:endParaRPr lang="de-DE" dirty="0"/>
          </a:p>
        </p:txBody>
      </p:sp>
      <p:sp>
        <p:nvSpPr>
          <p:cNvPr id="3" name="Inhaltsplatzhalter 2"/>
          <p:cNvSpPr>
            <a:spLocks noGrp="1"/>
          </p:cNvSpPr>
          <p:nvPr>
            <p:ph idx="1"/>
          </p:nvPr>
        </p:nvSpPr>
        <p:spPr/>
        <p:txBody>
          <a:bodyPr/>
          <a:lstStyle/>
          <a:p>
            <a:r>
              <a:rPr lang="de-DE" dirty="0" smtClean="0"/>
              <a:t>Ziel: Lernprozessorientierte Planung von Unterricht</a:t>
            </a:r>
          </a:p>
          <a:p>
            <a:r>
              <a:rPr lang="de-DE" dirty="0" smtClean="0"/>
              <a:t>Hintergrund:</a:t>
            </a:r>
          </a:p>
          <a:p>
            <a:pPr lvl="1"/>
            <a:r>
              <a:rPr lang="de-DE" dirty="0" smtClean="0"/>
              <a:t>Einfluss der „Sichtstruktur“ </a:t>
            </a:r>
            <a:r>
              <a:rPr lang="de-DE" dirty="0"/>
              <a:t>auf </a:t>
            </a:r>
            <a:r>
              <a:rPr lang="de-DE" dirty="0" smtClean="0"/>
              <a:t>Lernerfolg im Unterricht: </a:t>
            </a:r>
            <a:br>
              <a:rPr lang="de-DE" dirty="0" smtClean="0"/>
            </a:br>
            <a:r>
              <a:rPr lang="de-DE" dirty="0" smtClean="0"/>
              <a:t>empirisch </a:t>
            </a:r>
            <a:r>
              <a:rPr lang="de-DE" dirty="0"/>
              <a:t>nicht nachweisbar</a:t>
            </a:r>
            <a:endParaRPr lang="de-DE" dirty="0" smtClean="0"/>
          </a:p>
          <a:p>
            <a:pPr lvl="1"/>
            <a:r>
              <a:rPr lang="de-DE" dirty="0"/>
              <a:t>e</a:t>
            </a:r>
            <a:r>
              <a:rPr lang="de-DE" dirty="0" smtClean="0"/>
              <a:t>ntscheidend ist die „Tiefenstruktur“, </a:t>
            </a:r>
            <a:br>
              <a:rPr lang="de-DE" dirty="0" smtClean="0"/>
            </a:br>
            <a:r>
              <a:rPr lang="de-DE" dirty="0" smtClean="0"/>
              <a:t>(Ebene </a:t>
            </a:r>
            <a:r>
              <a:rPr lang="de-DE" dirty="0"/>
              <a:t>der kognitiven Verarbeitung durch die </a:t>
            </a:r>
            <a:r>
              <a:rPr lang="de-DE" dirty="0" smtClean="0"/>
              <a:t>Lernenden)</a:t>
            </a:r>
          </a:p>
          <a:p>
            <a:pPr lvl="1"/>
            <a:r>
              <a:rPr lang="de-DE" dirty="0" smtClean="0"/>
              <a:t>Unterrichtsplanung vom Lernprozess aus!</a:t>
            </a:r>
          </a:p>
          <a:p>
            <a:r>
              <a:rPr lang="de-DE" dirty="0" smtClean="0"/>
              <a:t>Basismodelle nach OSER &amp; BAERISWYL</a:t>
            </a:r>
          </a:p>
          <a:p>
            <a:pPr lvl="1"/>
            <a:r>
              <a:rPr lang="de-DE" dirty="0" smtClean="0"/>
              <a:t>Grundmuster zur </a:t>
            </a:r>
            <a:r>
              <a:rPr lang="de-DE" dirty="0" err="1" smtClean="0"/>
              <a:t>Stukturierung</a:t>
            </a:r>
            <a:r>
              <a:rPr lang="de-DE" dirty="0" smtClean="0"/>
              <a:t> des Lernens in großen Gruppen</a:t>
            </a:r>
          </a:p>
          <a:p>
            <a:pPr lvl="1"/>
            <a:r>
              <a:rPr lang="de-DE" dirty="0" smtClean="0"/>
              <a:t>Wichtigste Basismodelle im Physikunterricht:</a:t>
            </a:r>
            <a:br>
              <a:rPr lang="de-DE" dirty="0" smtClean="0"/>
            </a:br>
            <a:r>
              <a:rPr lang="de-DE" dirty="0" smtClean="0"/>
              <a:t>1. Lernen durch Eigenerfahrung – 2. Konzeptbildung – 3. Problemlösen</a:t>
            </a:r>
          </a:p>
          <a:p>
            <a:pPr lvl="1"/>
            <a:r>
              <a:rPr lang="de-DE" dirty="0" smtClean="0"/>
              <a:t>Grundlegend für den Lernerfolg:</a:t>
            </a:r>
            <a:br>
              <a:rPr lang="de-DE" dirty="0" smtClean="0"/>
            </a:br>
            <a:r>
              <a:rPr lang="de-DE" dirty="0" smtClean="0"/>
              <a:t>Vollständiges Durchlaufen der Handlungskette </a:t>
            </a:r>
            <a:br>
              <a:rPr lang="de-DE" dirty="0" smtClean="0"/>
            </a:br>
            <a:r>
              <a:rPr lang="de-DE" dirty="0" smtClean="0"/>
              <a:t>in der vorgesehenen Reihenfolge</a:t>
            </a:r>
            <a:endParaRPr lang="de-DE" dirty="0"/>
          </a:p>
        </p:txBody>
      </p:sp>
      <p:sp>
        <p:nvSpPr>
          <p:cNvPr id="4" name="Datumsplatzhalter 3"/>
          <p:cNvSpPr>
            <a:spLocks noGrp="1"/>
          </p:cNvSpPr>
          <p:nvPr>
            <p:ph type="dt" sz="half" idx="10"/>
          </p:nvPr>
        </p:nvSpPr>
        <p:spPr/>
        <p:txBody>
          <a:bodyPr/>
          <a:lstStyle/>
          <a:p>
            <a:r>
              <a:rPr lang="de-DE" smtClean="0"/>
              <a:t>ZPG BNT 2017</a:t>
            </a:r>
            <a:endParaRPr lang="de-DE" dirty="0"/>
          </a:p>
        </p:txBody>
      </p:sp>
      <p:sp>
        <p:nvSpPr>
          <p:cNvPr id="5" name="Fußzeilenplatzhalter 4"/>
          <p:cNvSpPr>
            <a:spLocks noGrp="1"/>
          </p:cNvSpPr>
          <p:nvPr>
            <p:ph type="ftr" sz="quarter" idx="11"/>
          </p:nvPr>
        </p:nvSpPr>
        <p:spPr/>
        <p:txBody>
          <a:bodyPr/>
          <a:lstStyle/>
          <a:p>
            <a:r>
              <a:rPr lang="de-DE" smtClean="0"/>
              <a:t>Workshop Physik</a:t>
            </a:r>
            <a:endParaRPr lang="de-DE" dirty="0"/>
          </a:p>
        </p:txBody>
      </p:sp>
      <p:sp>
        <p:nvSpPr>
          <p:cNvPr id="6" name="Foliennummernplatzhalter 5"/>
          <p:cNvSpPr>
            <a:spLocks noGrp="1"/>
          </p:cNvSpPr>
          <p:nvPr>
            <p:ph type="sldNum" sz="quarter" idx="12"/>
          </p:nvPr>
        </p:nvSpPr>
        <p:spPr/>
        <p:txBody>
          <a:bodyPr/>
          <a:lstStyle/>
          <a:p>
            <a:fld id="{E7711FB2-0ADC-4ABA-985B-9259769884CC}" type="slidenum">
              <a:rPr lang="de-DE" smtClean="0"/>
              <a:t>21</a:t>
            </a:fld>
            <a:endParaRPr lang="de-DE" dirty="0"/>
          </a:p>
        </p:txBody>
      </p:sp>
    </p:spTree>
    <p:extLst>
      <p:ext uri="{BB962C8B-B14F-4D97-AF65-F5344CB8AC3E}">
        <p14:creationId xmlns:p14="http://schemas.microsoft.com/office/powerpoint/2010/main" val="2304840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Übersicht Workshop</a:t>
            </a:r>
            <a:endParaRPr lang="de-DE" dirty="0"/>
          </a:p>
        </p:txBody>
      </p:sp>
      <p:sp>
        <p:nvSpPr>
          <p:cNvPr id="3" name="Inhaltsplatzhalter 2"/>
          <p:cNvSpPr>
            <a:spLocks noGrp="1"/>
          </p:cNvSpPr>
          <p:nvPr>
            <p:ph idx="1"/>
          </p:nvPr>
        </p:nvSpPr>
        <p:spPr/>
        <p:txBody>
          <a:bodyPr/>
          <a:lstStyle/>
          <a:p>
            <a:r>
              <a:rPr lang="de-DE" dirty="0" smtClean="0"/>
              <a:t>Alle Materialien und fast alle </a:t>
            </a:r>
            <a:r>
              <a:rPr lang="de-DE" dirty="0"/>
              <a:t>E</a:t>
            </a:r>
            <a:r>
              <a:rPr lang="de-DE" dirty="0" smtClean="0"/>
              <a:t>xperimente sind vorhanden!</a:t>
            </a:r>
          </a:p>
          <a:p>
            <a:r>
              <a:rPr lang="de-DE" dirty="0" smtClean="0"/>
              <a:t>Aufsteller zur Orientierung</a:t>
            </a:r>
            <a:br>
              <a:rPr lang="de-DE" dirty="0" smtClean="0"/>
            </a:br>
            <a:endParaRPr lang="de-DE" dirty="0" smtClean="0"/>
          </a:p>
          <a:p>
            <a:r>
              <a:rPr lang="de-DE" dirty="0" smtClean="0"/>
              <a:t>Austausch im Plenum: ca. 10 min vor Ende des Workshops</a:t>
            </a:r>
          </a:p>
          <a:p>
            <a:pPr marL="0" indent="0" algn="ctr">
              <a:buNone/>
            </a:pPr>
            <a:r>
              <a:rPr lang="de-DE" dirty="0" smtClean="0"/>
              <a:t/>
            </a:r>
            <a:br>
              <a:rPr lang="de-DE" dirty="0" smtClean="0"/>
            </a:br>
            <a:r>
              <a:rPr lang="de-DE" dirty="0" smtClean="0"/>
              <a:t/>
            </a:r>
            <a:br>
              <a:rPr lang="de-DE" dirty="0" smtClean="0"/>
            </a:br>
            <a:r>
              <a:rPr lang="de-DE" dirty="0" smtClean="0"/>
              <a:t/>
            </a:r>
            <a:br>
              <a:rPr lang="de-DE" dirty="0" smtClean="0"/>
            </a:br>
            <a:r>
              <a:rPr lang="de-DE" sz="3600" b="1" dirty="0" smtClean="0">
                <a:solidFill>
                  <a:srgbClr val="0070C0"/>
                </a:solidFill>
              </a:rPr>
              <a:t>Viel Freude </a:t>
            </a:r>
            <a:br>
              <a:rPr lang="de-DE" sz="3600" b="1" dirty="0" smtClean="0">
                <a:solidFill>
                  <a:srgbClr val="0070C0"/>
                </a:solidFill>
              </a:rPr>
            </a:br>
            <a:r>
              <a:rPr lang="de-DE" sz="3600" b="1" dirty="0" smtClean="0">
                <a:solidFill>
                  <a:srgbClr val="0070C0"/>
                </a:solidFill>
              </a:rPr>
              <a:t>beim Sichten und Ausprobieren!</a:t>
            </a:r>
            <a:endParaRPr lang="de-DE" sz="3600" b="1" dirty="0">
              <a:solidFill>
                <a:srgbClr val="0070C0"/>
              </a:solidFill>
            </a:endParaRPr>
          </a:p>
        </p:txBody>
      </p:sp>
      <p:sp>
        <p:nvSpPr>
          <p:cNvPr id="4" name="Datumsplatzhalter 3"/>
          <p:cNvSpPr>
            <a:spLocks noGrp="1"/>
          </p:cNvSpPr>
          <p:nvPr>
            <p:ph type="dt" sz="half" idx="10"/>
          </p:nvPr>
        </p:nvSpPr>
        <p:spPr/>
        <p:txBody>
          <a:bodyPr/>
          <a:lstStyle/>
          <a:p>
            <a:r>
              <a:rPr lang="de-DE" smtClean="0"/>
              <a:t>ZPG BNT 2017</a:t>
            </a:r>
            <a:endParaRPr lang="de-DE" dirty="0"/>
          </a:p>
        </p:txBody>
      </p:sp>
      <p:sp>
        <p:nvSpPr>
          <p:cNvPr id="5" name="Fußzeilenplatzhalter 4"/>
          <p:cNvSpPr>
            <a:spLocks noGrp="1"/>
          </p:cNvSpPr>
          <p:nvPr>
            <p:ph type="ftr" sz="quarter" idx="11"/>
          </p:nvPr>
        </p:nvSpPr>
        <p:spPr/>
        <p:txBody>
          <a:bodyPr/>
          <a:lstStyle/>
          <a:p>
            <a:r>
              <a:rPr lang="de-DE" smtClean="0"/>
              <a:t>Workshop Physik</a:t>
            </a:r>
            <a:endParaRPr lang="de-DE" dirty="0"/>
          </a:p>
        </p:txBody>
      </p:sp>
      <p:sp>
        <p:nvSpPr>
          <p:cNvPr id="6" name="Foliennummernplatzhalter 5"/>
          <p:cNvSpPr>
            <a:spLocks noGrp="1"/>
          </p:cNvSpPr>
          <p:nvPr>
            <p:ph type="sldNum" sz="quarter" idx="12"/>
          </p:nvPr>
        </p:nvSpPr>
        <p:spPr/>
        <p:txBody>
          <a:bodyPr/>
          <a:lstStyle/>
          <a:p>
            <a:fld id="{E7711FB2-0ADC-4ABA-985B-9259769884CC}" type="slidenum">
              <a:rPr lang="de-DE" smtClean="0"/>
              <a:t>22</a:t>
            </a:fld>
            <a:endParaRPr lang="de-DE" dirty="0"/>
          </a:p>
        </p:txBody>
      </p:sp>
    </p:spTree>
    <p:extLst>
      <p:ext uri="{BB962C8B-B14F-4D97-AF65-F5344CB8AC3E}">
        <p14:creationId xmlns:p14="http://schemas.microsoft.com/office/powerpoint/2010/main" val="3232135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hteck 13"/>
          <p:cNvSpPr/>
          <p:nvPr/>
        </p:nvSpPr>
        <p:spPr>
          <a:xfrm>
            <a:off x="7004701" y="2712329"/>
            <a:ext cx="1671755" cy="3600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de-CH">
              <a:solidFill>
                <a:prstClr val="black"/>
              </a:solidFill>
            </a:endParaRPr>
          </a:p>
        </p:txBody>
      </p:sp>
      <p:sp>
        <p:nvSpPr>
          <p:cNvPr id="18" name="Rechteck 17"/>
          <p:cNvSpPr/>
          <p:nvPr/>
        </p:nvSpPr>
        <p:spPr>
          <a:xfrm>
            <a:off x="3014408" y="2708920"/>
            <a:ext cx="1044847" cy="360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de-CH">
              <a:solidFill>
                <a:prstClr val="black"/>
              </a:solidFill>
            </a:endParaRPr>
          </a:p>
        </p:txBody>
      </p:sp>
      <p:sp>
        <p:nvSpPr>
          <p:cNvPr id="19" name="Rechteck 18"/>
          <p:cNvSpPr/>
          <p:nvPr/>
        </p:nvSpPr>
        <p:spPr>
          <a:xfrm>
            <a:off x="4067468" y="2708920"/>
            <a:ext cx="828000" cy="360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de-CH">
              <a:solidFill>
                <a:prstClr val="black"/>
              </a:solidFill>
            </a:endParaRPr>
          </a:p>
        </p:txBody>
      </p:sp>
      <p:sp>
        <p:nvSpPr>
          <p:cNvPr id="21" name="Rechteck 20"/>
          <p:cNvSpPr/>
          <p:nvPr/>
        </p:nvSpPr>
        <p:spPr>
          <a:xfrm>
            <a:off x="4903346" y="2708920"/>
            <a:ext cx="828000" cy="360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de-CH">
              <a:solidFill>
                <a:prstClr val="black"/>
              </a:solidFill>
            </a:endParaRPr>
          </a:p>
        </p:txBody>
      </p:sp>
      <p:sp>
        <p:nvSpPr>
          <p:cNvPr id="23" name="Rechteck 22"/>
          <p:cNvSpPr/>
          <p:nvPr/>
        </p:nvSpPr>
        <p:spPr>
          <a:xfrm>
            <a:off x="5741437" y="2708920"/>
            <a:ext cx="1253817" cy="360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de-CH">
              <a:solidFill>
                <a:prstClr val="black"/>
              </a:solidFill>
            </a:endParaRPr>
          </a:p>
        </p:txBody>
      </p:sp>
      <p:sp>
        <p:nvSpPr>
          <p:cNvPr id="24" name="Rechteck 23"/>
          <p:cNvSpPr/>
          <p:nvPr/>
        </p:nvSpPr>
        <p:spPr>
          <a:xfrm>
            <a:off x="256012" y="2708920"/>
            <a:ext cx="626908" cy="360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de-CH">
              <a:solidFill>
                <a:prstClr val="black"/>
              </a:solidFill>
            </a:endParaRPr>
          </a:p>
        </p:txBody>
      </p:sp>
      <p:sp>
        <p:nvSpPr>
          <p:cNvPr id="25" name="Rechteck 24"/>
          <p:cNvSpPr/>
          <p:nvPr/>
        </p:nvSpPr>
        <p:spPr>
          <a:xfrm>
            <a:off x="882920" y="2708920"/>
            <a:ext cx="459733" cy="360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de-CH">
              <a:solidFill>
                <a:prstClr val="black"/>
              </a:solidFill>
            </a:endParaRPr>
          </a:p>
        </p:txBody>
      </p:sp>
      <p:sp>
        <p:nvSpPr>
          <p:cNvPr id="26" name="Rechteck 25"/>
          <p:cNvSpPr/>
          <p:nvPr/>
        </p:nvSpPr>
        <p:spPr>
          <a:xfrm>
            <a:off x="1342653" y="2708920"/>
            <a:ext cx="1671755" cy="3600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de-CH">
              <a:solidFill>
                <a:prstClr val="black"/>
              </a:solidFill>
            </a:endParaRPr>
          </a:p>
        </p:txBody>
      </p:sp>
      <p:sp>
        <p:nvSpPr>
          <p:cNvPr id="28" name="Gleichschenkliges Dreieck 27"/>
          <p:cNvSpPr/>
          <p:nvPr/>
        </p:nvSpPr>
        <p:spPr>
          <a:xfrm rot="5400000">
            <a:off x="8675202" y="2773826"/>
            <a:ext cx="360000" cy="252000"/>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de-CH">
              <a:solidFill>
                <a:prstClr val="white"/>
              </a:solidFill>
            </a:endParaRPr>
          </a:p>
        </p:txBody>
      </p:sp>
      <p:sp>
        <p:nvSpPr>
          <p:cNvPr id="29" name="Textfeld 28"/>
          <p:cNvSpPr txBox="1"/>
          <p:nvPr/>
        </p:nvSpPr>
        <p:spPr>
          <a:xfrm>
            <a:off x="1338583" y="0"/>
            <a:ext cx="6466835" cy="892552"/>
          </a:xfrm>
          <a:prstGeom prst="rect">
            <a:avLst/>
          </a:prstGeom>
          <a:noFill/>
        </p:spPr>
        <p:txBody>
          <a:bodyPr wrap="none" rtlCol="0">
            <a:spAutoFit/>
          </a:bodyPr>
          <a:lstStyle/>
          <a:p>
            <a:pPr algn="ctr"/>
            <a:r>
              <a:rPr lang="de-CH" sz="3200" dirty="0" smtClean="0">
                <a:solidFill>
                  <a:prstClr val="black"/>
                </a:solidFill>
                <a:latin typeface="Arial" pitchFamily="34" charset="0"/>
                <a:cs typeface="Arial" pitchFamily="34" charset="0"/>
              </a:rPr>
              <a:t>Modul</a:t>
            </a:r>
            <a:r>
              <a:rPr lang="de-CH" sz="3200" b="1" dirty="0" smtClean="0">
                <a:solidFill>
                  <a:prstClr val="black"/>
                </a:solidFill>
                <a:latin typeface="Arial" pitchFamily="34" charset="0"/>
                <a:cs typeface="Arial" pitchFamily="34" charset="0"/>
              </a:rPr>
              <a:t> «Energie effizient nutzen»</a:t>
            </a:r>
          </a:p>
          <a:p>
            <a:pPr algn="ctr"/>
            <a:r>
              <a:rPr lang="de-CH" sz="2000" dirty="0" smtClean="0">
                <a:solidFill>
                  <a:prstClr val="black"/>
                </a:solidFill>
                <a:latin typeface="Arial" pitchFamily="34" charset="0"/>
                <a:cs typeface="Arial" pitchFamily="34" charset="0"/>
              </a:rPr>
              <a:t>- Variante 1 -</a:t>
            </a:r>
            <a:endParaRPr lang="de-CH" sz="2000" dirty="0">
              <a:solidFill>
                <a:prstClr val="black"/>
              </a:solidFill>
              <a:latin typeface="Arial" pitchFamily="34" charset="0"/>
              <a:cs typeface="Arial" pitchFamily="34" charset="0"/>
            </a:endParaRPr>
          </a:p>
        </p:txBody>
      </p:sp>
      <p:sp>
        <p:nvSpPr>
          <p:cNvPr id="30" name="Legende mit Linie 2 (Rahmen und Markierungsleiste) 29"/>
          <p:cNvSpPr/>
          <p:nvPr/>
        </p:nvSpPr>
        <p:spPr>
          <a:xfrm>
            <a:off x="600097" y="1556792"/>
            <a:ext cx="1584000" cy="1008112"/>
          </a:xfrm>
          <a:prstGeom prst="accentBorderCallout2">
            <a:avLst>
              <a:gd name="adj1" fmla="val 18750"/>
              <a:gd name="adj2" fmla="val -8333"/>
              <a:gd name="adj3" fmla="val 18750"/>
              <a:gd name="adj4" fmla="val -16667"/>
              <a:gd name="adj5" fmla="val 129610"/>
              <a:gd name="adj6" fmla="val -17314"/>
            </a:avLst>
          </a:prstGeom>
        </p:spPr>
        <p:style>
          <a:lnRef idx="1">
            <a:schemeClr val="accent1"/>
          </a:lnRef>
          <a:fillRef idx="2">
            <a:schemeClr val="accent1"/>
          </a:fillRef>
          <a:effectRef idx="1">
            <a:schemeClr val="accent1"/>
          </a:effectRef>
          <a:fontRef idx="minor">
            <a:schemeClr val="dk1"/>
          </a:fontRef>
        </p:style>
        <p:txBody>
          <a:bodyPr rtlCol="0" anchor="ctr"/>
          <a:lstStyle/>
          <a:p>
            <a:r>
              <a:rPr lang="de-CH" sz="1600" dirty="0" smtClean="0">
                <a:solidFill>
                  <a:prstClr val="black"/>
                </a:solidFill>
              </a:rPr>
              <a:t>41xx</a:t>
            </a:r>
          </a:p>
          <a:p>
            <a:r>
              <a:rPr lang="de-CH" sz="1600" dirty="0" smtClean="0">
                <a:solidFill>
                  <a:prstClr val="black"/>
                </a:solidFill>
              </a:rPr>
              <a:t>Was ist Energie?</a:t>
            </a:r>
            <a:endParaRPr lang="de-CH" sz="1600" dirty="0">
              <a:solidFill>
                <a:prstClr val="black"/>
              </a:solidFill>
            </a:endParaRPr>
          </a:p>
        </p:txBody>
      </p:sp>
      <p:sp>
        <p:nvSpPr>
          <p:cNvPr id="31" name="Legende mit Linie 2 (Rahmen und Markierungsleiste) 30"/>
          <p:cNvSpPr/>
          <p:nvPr/>
        </p:nvSpPr>
        <p:spPr>
          <a:xfrm>
            <a:off x="1187624" y="3356992"/>
            <a:ext cx="1584000" cy="1008112"/>
          </a:xfrm>
          <a:prstGeom prst="accentBorderCallout2">
            <a:avLst>
              <a:gd name="adj1" fmla="val 18750"/>
              <a:gd name="adj2" fmla="val -8333"/>
              <a:gd name="adj3" fmla="val 18750"/>
              <a:gd name="adj4" fmla="val -16667"/>
              <a:gd name="adj5" fmla="val -48634"/>
              <a:gd name="adj6" fmla="val -15882"/>
            </a:avLst>
          </a:prstGeom>
        </p:spPr>
        <p:style>
          <a:lnRef idx="1">
            <a:schemeClr val="accent3"/>
          </a:lnRef>
          <a:fillRef idx="2">
            <a:schemeClr val="accent3"/>
          </a:fillRef>
          <a:effectRef idx="1">
            <a:schemeClr val="accent3"/>
          </a:effectRef>
          <a:fontRef idx="minor">
            <a:schemeClr val="dk1"/>
          </a:fontRef>
        </p:style>
        <p:txBody>
          <a:bodyPr rtlCol="0" anchor="ctr"/>
          <a:lstStyle/>
          <a:p>
            <a:r>
              <a:rPr lang="de-CH" sz="1600" dirty="0" smtClean="0">
                <a:solidFill>
                  <a:prstClr val="black"/>
                </a:solidFill>
              </a:rPr>
              <a:t>42xx</a:t>
            </a:r>
          </a:p>
          <a:p>
            <a:r>
              <a:rPr lang="de-CH" sz="1600" dirty="0" smtClean="0">
                <a:solidFill>
                  <a:prstClr val="black"/>
                </a:solidFill>
              </a:rPr>
              <a:t>Nutzpflanzen</a:t>
            </a:r>
            <a:endParaRPr lang="de-CH" sz="1600" dirty="0">
              <a:solidFill>
                <a:prstClr val="black"/>
              </a:solidFill>
            </a:endParaRPr>
          </a:p>
        </p:txBody>
      </p:sp>
      <p:sp>
        <p:nvSpPr>
          <p:cNvPr id="32" name="Legende mit Linie 2 (Rahmen und Markierungsleiste) 31"/>
          <p:cNvSpPr/>
          <p:nvPr/>
        </p:nvSpPr>
        <p:spPr>
          <a:xfrm>
            <a:off x="2537118" y="1268760"/>
            <a:ext cx="1584000" cy="1008112"/>
          </a:xfrm>
          <a:prstGeom prst="accentBorderCallout2">
            <a:avLst>
              <a:gd name="adj1" fmla="val 18750"/>
              <a:gd name="adj2" fmla="val -8333"/>
              <a:gd name="adj3" fmla="val 18750"/>
              <a:gd name="adj4" fmla="val -16667"/>
              <a:gd name="adj5" fmla="val 154923"/>
              <a:gd name="adj6" fmla="val -17314"/>
            </a:avLst>
          </a:prstGeom>
        </p:spPr>
        <p:style>
          <a:lnRef idx="1">
            <a:schemeClr val="accent2"/>
          </a:lnRef>
          <a:fillRef idx="2">
            <a:schemeClr val="accent2"/>
          </a:fillRef>
          <a:effectRef idx="1">
            <a:schemeClr val="accent2"/>
          </a:effectRef>
          <a:fontRef idx="minor">
            <a:schemeClr val="dk1"/>
          </a:fontRef>
        </p:style>
        <p:txBody>
          <a:bodyPr rtlCol="0" anchor="ctr"/>
          <a:lstStyle/>
          <a:p>
            <a:r>
              <a:rPr lang="de-CH" sz="1600" dirty="0" smtClean="0">
                <a:solidFill>
                  <a:prstClr val="black"/>
                </a:solidFill>
              </a:rPr>
              <a:t>43xx</a:t>
            </a:r>
          </a:p>
          <a:p>
            <a:r>
              <a:rPr lang="de-CH" sz="1600" dirty="0" smtClean="0">
                <a:solidFill>
                  <a:prstClr val="black"/>
                </a:solidFill>
              </a:rPr>
              <a:t>Energie und Verbrennung</a:t>
            </a:r>
            <a:endParaRPr lang="de-CH" sz="1600" dirty="0">
              <a:solidFill>
                <a:prstClr val="black"/>
              </a:solidFill>
            </a:endParaRPr>
          </a:p>
        </p:txBody>
      </p:sp>
      <p:sp>
        <p:nvSpPr>
          <p:cNvPr id="33" name="Legende mit Linie 2 (Rahmen und Markierungsleiste) 32"/>
          <p:cNvSpPr/>
          <p:nvPr/>
        </p:nvSpPr>
        <p:spPr>
          <a:xfrm>
            <a:off x="3382451" y="3573016"/>
            <a:ext cx="1584000" cy="1008112"/>
          </a:xfrm>
          <a:prstGeom prst="accentBorderCallout2">
            <a:avLst>
              <a:gd name="adj1" fmla="val 18750"/>
              <a:gd name="adj2" fmla="val -8333"/>
              <a:gd name="adj3" fmla="val 18750"/>
              <a:gd name="adj4" fmla="val -16667"/>
              <a:gd name="adj5" fmla="val -68674"/>
              <a:gd name="adj6" fmla="val -17314"/>
            </a:avLst>
          </a:prstGeom>
        </p:spPr>
        <p:style>
          <a:lnRef idx="1">
            <a:schemeClr val="accent1"/>
          </a:lnRef>
          <a:fillRef idx="2">
            <a:schemeClr val="accent1"/>
          </a:fillRef>
          <a:effectRef idx="1">
            <a:schemeClr val="accent1"/>
          </a:effectRef>
          <a:fontRef idx="minor">
            <a:schemeClr val="dk1"/>
          </a:fontRef>
        </p:style>
        <p:txBody>
          <a:bodyPr rtlCol="0" anchor="ctr"/>
          <a:lstStyle/>
          <a:p>
            <a:r>
              <a:rPr lang="de-CH" sz="1600" dirty="0" smtClean="0">
                <a:solidFill>
                  <a:prstClr val="black"/>
                </a:solidFill>
              </a:rPr>
              <a:t>44xx</a:t>
            </a:r>
          </a:p>
          <a:p>
            <a:r>
              <a:rPr lang="de-CH" sz="1600" dirty="0" smtClean="0">
                <a:solidFill>
                  <a:prstClr val="black"/>
                </a:solidFill>
              </a:rPr>
              <a:t>Thermischer Energietransport</a:t>
            </a:r>
            <a:endParaRPr lang="de-CH" sz="1600" dirty="0">
              <a:solidFill>
                <a:prstClr val="black"/>
              </a:solidFill>
            </a:endParaRPr>
          </a:p>
        </p:txBody>
      </p:sp>
      <p:sp>
        <p:nvSpPr>
          <p:cNvPr id="35" name="Legende mit Linie 2 (Rahmen und Markierungsleiste) 34"/>
          <p:cNvSpPr/>
          <p:nvPr/>
        </p:nvSpPr>
        <p:spPr>
          <a:xfrm>
            <a:off x="4474803" y="1484784"/>
            <a:ext cx="1584000" cy="1008112"/>
          </a:xfrm>
          <a:prstGeom prst="accentBorderCallout2">
            <a:avLst>
              <a:gd name="adj1" fmla="val 18750"/>
              <a:gd name="adj2" fmla="val -8333"/>
              <a:gd name="adj3" fmla="val 18750"/>
              <a:gd name="adj4" fmla="val -16667"/>
              <a:gd name="adj5" fmla="val 140158"/>
              <a:gd name="adj6" fmla="val -16598"/>
            </a:avLst>
          </a:prstGeom>
        </p:spPr>
        <p:style>
          <a:lnRef idx="1">
            <a:schemeClr val="accent3"/>
          </a:lnRef>
          <a:fillRef idx="2">
            <a:schemeClr val="accent3"/>
          </a:fillRef>
          <a:effectRef idx="1">
            <a:schemeClr val="accent3"/>
          </a:effectRef>
          <a:fontRef idx="minor">
            <a:schemeClr val="dk1"/>
          </a:fontRef>
        </p:style>
        <p:txBody>
          <a:bodyPr rtlCol="0" anchor="ctr"/>
          <a:lstStyle/>
          <a:p>
            <a:r>
              <a:rPr lang="de-CH" sz="1600" dirty="0" smtClean="0">
                <a:solidFill>
                  <a:prstClr val="black"/>
                </a:solidFill>
              </a:rPr>
              <a:t>45xx</a:t>
            </a:r>
          </a:p>
          <a:p>
            <a:r>
              <a:rPr lang="de-CH" sz="1600" dirty="0" smtClean="0">
                <a:solidFill>
                  <a:prstClr val="black"/>
                </a:solidFill>
              </a:rPr>
              <a:t>Tiere im Winter</a:t>
            </a:r>
            <a:endParaRPr lang="de-CH" sz="1600" dirty="0">
              <a:solidFill>
                <a:prstClr val="black"/>
              </a:solidFill>
            </a:endParaRPr>
          </a:p>
        </p:txBody>
      </p:sp>
      <p:sp>
        <p:nvSpPr>
          <p:cNvPr id="36" name="Legende mit Linie 2 (Rahmen und Markierungsleiste) 35"/>
          <p:cNvSpPr/>
          <p:nvPr/>
        </p:nvSpPr>
        <p:spPr>
          <a:xfrm>
            <a:off x="5317346" y="3351847"/>
            <a:ext cx="1584000" cy="1008112"/>
          </a:xfrm>
          <a:prstGeom prst="accentBorderCallout2">
            <a:avLst>
              <a:gd name="adj1" fmla="val 18750"/>
              <a:gd name="adj2" fmla="val -8333"/>
              <a:gd name="adj3" fmla="val 18750"/>
              <a:gd name="adj4" fmla="val -16667"/>
              <a:gd name="adj5" fmla="val -43361"/>
              <a:gd name="adj6" fmla="val -15974"/>
            </a:avLst>
          </a:prstGeom>
        </p:spPr>
        <p:style>
          <a:lnRef idx="1">
            <a:schemeClr val="accent1"/>
          </a:lnRef>
          <a:fillRef idx="2">
            <a:schemeClr val="accent1"/>
          </a:fillRef>
          <a:effectRef idx="1">
            <a:schemeClr val="accent1"/>
          </a:effectRef>
          <a:fontRef idx="minor">
            <a:schemeClr val="dk1"/>
          </a:fontRef>
        </p:style>
        <p:txBody>
          <a:bodyPr rtlCol="0" anchor="ctr"/>
          <a:lstStyle/>
          <a:p>
            <a:r>
              <a:rPr lang="de-CH" sz="1600" dirty="0" smtClean="0">
                <a:solidFill>
                  <a:prstClr val="black"/>
                </a:solidFill>
              </a:rPr>
              <a:t>46xx</a:t>
            </a:r>
          </a:p>
          <a:p>
            <a:r>
              <a:rPr lang="de-CH" sz="1600" dirty="0" smtClean="0">
                <a:solidFill>
                  <a:prstClr val="black"/>
                </a:solidFill>
              </a:rPr>
              <a:t>Sorgsamer Umgang mit Energie</a:t>
            </a:r>
            <a:endParaRPr lang="de-CH" sz="1600" dirty="0">
              <a:solidFill>
                <a:prstClr val="black"/>
              </a:solidFill>
            </a:endParaRPr>
          </a:p>
        </p:txBody>
      </p:sp>
      <p:sp>
        <p:nvSpPr>
          <p:cNvPr id="37" name="Legende mit Linie 2 (Rahmen und Markierungsleiste) 36"/>
          <p:cNvSpPr/>
          <p:nvPr/>
        </p:nvSpPr>
        <p:spPr>
          <a:xfrm>
            <a:off x="6619317" y="1340768"/>
            <a:ext cx="1584000" cy="1008112"/>
          </a:xfrm>
          <a:prstGeom prst="accentBorderCallout2">
            <a:avLst>
              <a:gd name="adj1" fmla="val 18750"/>
              <a:gd name="adj2" fmla="val -8333"/>
              <a:gd name="adj3" fmla="val 18750"/>
              <a:gd name="adj4" fmla="val -16667"/>
              <a:gd name="adj5" fmla="val 151760"/>
              <a:gd name="adj6" fmla="val -17249"/>
            </a:avLst>
          </a:prstGeom>
        </p:spPr>
        <p:style>
          <a:lnRef idx="1">
            <a:schemeClr val="accent3"/>
          </a:lnRef>
          <a:fillRef idx="2">
            <a:schemeClr val="accent3"/>
          </a:fillRef>
          <a:effectRef idx="1">
            <a:schemeClr val="accent3"/>
          </a:effectRef>
          <a:fontRef idx="minor">
            <a:schemeClr val="dk1"/>
          </a:fontRef>
        </p:style>
        <p:txBody>
          <a:bodyPr rtlCol="0" anchor="ctr"/>
          <a:lstStyle/>
          <a:p>
            <a:r>
              <a:rPr lang="de-CH" sz="1600" dirty="0" smtClean="0">
                <a:solidFill>
                  <a:prstClr val="black"/>
                </a:solidFill>
              </a:rPr>
              <a:t>47xx</a:t>
            </a:r>
          </a:p>
          <a:p>
            <a:r>
              <a:rPr lang="de-CH" sz="1600" dirty="0" smtClean="0">
                <a:solidFill>
                  <a:prstClr val="black"/>
                </a:solidFill>
              </a:rPr>
              <a:t>Fortbewegung</a:t>
            </a:r>
          </a:p>
          <a:p>
            <a:r>
              <a:rPr lang="de-CH" sz="1600" dirty="0" smtClean="0">
                <a:solidFill>
                  <a:prstClr val="black"/>
                </a:solidFill>
              </a:rPr>
              <a:t>Bsp. Vögel</a:t>
            </a:r>
            <a:endParaRPr lang="de-CH" sz="1600" dirty="0">
              <a:solidFill>
                <a:prstClr val="black"/>
              </a:solidFill>
            </a:endParaRPr>
          </a:p>
        </p:txBody>
      </p:sp>
      <p:sp>
        <p:nvSpPr>
          <p:cNvPr id="39" name="Legende mit Linie 2 (Rahmen und Markierungsleiste) 38"/>
          <p:cNvSpPr/>
          <p:nvPr/>
        </p:nvSpPr>
        <p:spPr>
          <a:xfrm>
            <a:off x="7381730" y="3429000"/>
            <a:ext cx="1584000" cy="1008112"/>
          </a:xfrm>
          <a:prstGeom prst="accentBorderCallout2">
            <a:avLst>
              <a:gd name="adj1" fmla="val 18750"/>
              <a:gd name="adj2" fmla="val -8333"/>
              <a:gd name="adj3" fmla="val 18750"/>
              <a:gd name="adj4" fmla="val -16667"/>
              <a:gd name="adj5" fmla="val -50744"/>
              <a:gd name="adj6" fmla="val -17314"/>
            </a:avLst>
          </a:prstGeom>
        </p:spPr>
        <p:style>
          <a:lnRef idx="1">
            <a:schemeClr val="accent6"/>
          </a:lnRef>
          <a:fillRef idx="2">
            <a:schemeClr val="accent6"/>
          </a:fillRef>
          <a:effectRef idx="1">
            <a:schemeClr val="accent6"/>
          </a:effectRef>
          <a:fontRef idx="minor">
            <a:schemeClr val="dk1"/>
          </a:fontRef>
        </p:style>
        <p:txBody>
          <a:bodyPr rtlCol="0" anchor="ctr"/>
          <a:lstStyle/>
          <a:p>
            <a:r>
              <a:rPr lang="de-CH" sz="1600" dirty="0" smtClean="0">
                <a:solidFill>
                  <a:prstClr val="black"/>
                </a:solidFill>
              </a:rPr>
              <a:t>48xx</a:t>
            </a:r>
          </a:p>
          <a:p>
            <a:r>
              <a:rPr lang="de-CH" sz="1600" dirty="0" smtClean="0">
                <a:solidFill>
                  <a:prstClr val="black"/>
                </a:solidFill>
              </a:rPr>
              <a:t>Wärmekraft-maschine</a:t>
            </a:r>
            <a:endParaRPr lang="de-CH" sz="1600" dirty="0">
              <a:solidFill>
                <a:prstClr val="black"/>
              </a:solidFill>
            </a:endParaRPr>
          </a:p>
        </p:txBody>
      </p:sp>
      <p:sp>
        <p:nvSpPr>
          <p:cNvPr id="40" name="Rechteck 39"/>
          <p:cNvSpPr/>
          <p:nvPr/>
        </p:nvSpPr>
        <p:spPr>
          <a:xfrm>
            <a:off x="256012" y="2708920"/>
            <a:ext cx="2758396" cy="37090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solidFill>
                <a:prstClr val="white"/>
              </a:solidFill>
            </a:endParaRPr>
          </a:p>
        </p:txBody>
      </p:sp>
      <p:sp>
        <p:nvSpPr>
          <p:cNvPr id="2" name="Datumsplatzhalter 1"/>
          <p:cNvSpPr>
            <a:spLocks noGrp="1"/>
          </p:cNvSpPr>
          <p:nvPr>
            <p:ph type="dt" sz="half" idx="10"/>
          </p:nvPr>
        </p:nvSpPr>
        <p:spPr/>
        <p:txBody>
          <a:bodyPr/>
          <a:lstStyle/>
          <a:p>
            <a:r>
              <a:rPr lang="de-DE" smtClean="0">
                <a:solidFill>
                  <a:prstClr val="black">
                    <a:tint val="75000"/>
                  </a:prstClr>
                </a:solidFill>
              </a:rPr>
              <a:t>ZPG BNT 2017</a:t>
            </a:r>
            <a:endParaRPr lang="de-CH">
              <a:solidFill>
                <a:prstClr val="black">
                  <a:tint val="75000"/>
                </a:prstClr>
              </a:solidFill>
            </a:endParaRPr>
          </a:p>
        </p:txBody>
      </p:sp>
      <p:sp>
        <p:nvSpPr>
          <p:cNvPr id="3" name="Fußzeilenplatzhalter 2"/>
          <p:cNvSpPr>
            <a:spLocks noGrp="1"/>
          </p:cNvSpPr>
          <p:nvPr>
            <p:ph type="ftr" sz="quarter" idx="11"/>
          </p:nvPr>
        </p:nvSpPr>
        <p:spPr/>
        <p:txBody>
          <a:bodyPr/>
          <a:lstStyle/>
          <a:p>
            <a:r>
              <a:rPr lang="de-CH" smtClean="0">
                <a:solidFill>
                  <a:prstClr val="black">
                    <a:tint val="75000"/>
                  </a:prstClr>
                </a:solidFill>
              </a:rPr>
              <a:t>Workshop Physik</a:t>
            </a:r>
            <a:endParaRPr lang="de-CH">
              <a:solidFill>
                <a:prstClr val="black">
                  <a:tint val="75000"/>
                </a:prstClr>
              </a:solidFill>
            </a:endParaRPr>
          </a:p>
        </p:txBody>
      </p:sp>
      <p:sp>
        <p:nvSpPr>
          <p:cNvPr id="4" name="Foliennummernplatzhalter 3"/>
          <p:cNvSpPr>
            <a:spLocks noGrp="1"/>
          </p:cNvSpPr>
          <p:nvPr>
            <p:ph type="sldNum" sz="quarter" idx="12"/>
          </p:nvPr>
        </p:nvSpPr>
        <p:spPr/>
        <p:txBody>
          <a:bodyPr/>
          <a:lstStyle/>
          <a:p>
            <a:fld id="{E1136018-627E-4E02-8C9E-DBFCF30C6E65}" type="slidenum">
              <a:rPr lang="de-CH" smtClean="0">
                <a:solidFill>
                  <a:prstClr val="black">
                    <a:tint val="75000"/>
                  </a:prstClr>
                </a:solidFill>
              </a:rPr>
              <a:pPr/>
              <a:t>3</a:t>
            </a:fld>
            <a:endParaRPr lang="de-CH">
              <a:solidFill>
                <a:prstClr val="black">
                  <a:tint val="75000"/>
                </a:prstClr>
              </a:solidFill>
            </a:endParaRPr>
          </a:p>
        </p:txBody>
      </p:sp>
    </p:spTree>
    <p:extLst>
      <p:ext uri="{BB962C8B-B14F-4D97-AF65-F5344CB8AC3E}">
        <p14:creationId xmlns:p14="http://schemas.microsoft.com/office/powerpoint/2010/main" val="3233040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9"/>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8"/>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29">
                                            <p:txEl>
                                              <p:pRg st="1" end="1"/>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8" grpId="0" animBg="1"/>
      <p:bldP spid="19" grpId="0" animBg="1"/>
      <p:bldP spid="21" grpId="0" animBg="1"/>
      <p:bldP spid="23" grpId="0" animBg="1"/>
      <p:bldP spid="24" grpId="0" animBg="1"/>
      <p:bldP spid="25" grpId="0" animBg="1"/>
      <p:bldP spid="26" grpId="0" animBg="1"/>
      <p:bldP spid="28" grpId="0" animBg="1"/>
      <p:bldP spid="30" grpId="0" animBg="1"/>
      <p:bldP spid="31" grpId="0" animBg="1"/>
      <p:bldP spid="32" grpId="0" animBg="1"/>
      <p:bldP spid="33" grpId="0" animBg="1"/>
      <p:bldP spid="35" grpId="0" animBg="1"/>
      <p:bldP spid="36" grpId="0" animBg="1"/>
      <p:bldP spid="37" grpId="0" animBg="1"/>
      <p:bldP spid="39" grpId="0" animBg="1"/>
      <p:bldP spid="4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hteck 17"/>
          <p:cNvSpPr/>
          <p:nvPr/>
        </p:nvSpPr>
        <p:spPr>
          <a:xfrm>
            <a:off x="3014408" y="2708920"/>
            <a:ext cx="1044847" cy="360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de-CH">
              <a:solidFill>
                <a:prstClr val="black"/>
              </a:solidFill>
            </a:endParaRPr>
          </a:p>
        </p:txBody>
      </p:sp>
      <p:sp>
        <p:nvSpPr>
          <p:cNvPr id="24" name="Rechteck 23"/>
          <p:cNvSpPr/>
          <p:nvPr/>
        </p:nvSpPr>
        <p:spPr>
          <a:xfrm>
            <a:off x="256012" y="2708920"/>
            <a:ext cx="626908" cy="360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de-CH">
              <a:solidFill>
                <a:prstClr val="black"/>
              </a:solidFill>
            </a:endParaRPr>
          </a:p>
        </p:txBody>
      </p:sp>
      <p:sp>
        <p:nvSpPr>
          <p:cNvPr id="25" name="Rechteck 24"/>
          <p:cNvSpPr/>
          <p:nvPr/>
        </p:nvSpPr>
        <p:spPr>
          <a:xfrm>
            <a:off x="882920" y="2708920"/>
            <a:ext cx="459733" cy="360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de-CH">
              <a:solidFill>
                <a:prstClr val="black"/>
              </a:solidFill>
            </a:endParaRPr>
          </a:p>
        </p:txBody>
      </p:sp>
      <p:sp>
        <p:nvSpPr>
          <p:cNvPr id="26" name="Rechteck 25"/>
          <p:cNvSpPr/>
          <p:nvPr/>
        </p:nvSpPr>
        <p:spPr>
          <a:xfrm>
            <a:off x="1342653" y="2708920"/>
            <a:ext cx="1671755" cy="3600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de-CH">
              <a:solidFill>
                <a:prstClr val="black"/>
              </a:solidFill>
            </a:endParaRPr>
          </a:p>
        </p:txBody>
      </p:sp>
      <p:sp>
        <p:nvSpPr>
          <p:cNvPr id="28" name="Gleichschenkliges Dreieck 27"/>
          <p:cNvSpPr/>
          <p:nvPr/>
        </p:nvSpPr>
        <p:spPr>
          <a:xfrm rot="5400000">
            <a:off x="8675202" y="2773826"/>
            <a:ext cx="360000" cy="252000"/>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de-CH">
              <a:solidFill>
                <a:prstClr val="white"/>
              </a:solidFill>
            </a:endParaRPr>
          </a:p>
        </p:txBody>
      </p:sp>
      <p:sp>
        <p:nvSpPr>
          <p:cNvPr id="29" name="Textfeld 28"/>
          <p:cNvSpPr txBox="1"/>
          <p:nvPr/>
        </p:nvSpPr>
        <p:spPr>
          <a:xfrm>
            <a:off x="1338583" y="0"/>
            <a:ext cx="6466835" cy="892552"/>
          </a:xfrm>
          <a:prstGeom prst="rect">
            <a:avLst/>
          </a:prstGeom>
          <a:noFill/>
        </p:spPr>
        <p:txBody>
          <a:bodyPr wrap="none" rtlCol="0">
            <a:spAutoFit/>
          </a:bodyPr>
          <a:lstStyle/>
          <a:p>
            <a:pPr algn="ctr"/>
            <a:r>
              <a:rPr lang="de-CH" sz="3200" dirty="0" smtClean="0">
                <a:solidFill>
                  <a:prstClr val="black"/>
                </a:solidFill>
                <a:latin typeface="Arial" pitchFamily="34" charset="0"/>
                <a:cs typeface="Arial" pitchFamily="34" charset="0"/>
              </a:rPr>
              <a:t>Modul</a:t>
            </a:r>
            <a:r>
              <a:rPr lang="de-CH" sz="3200" b="1" dirty="0" smtClean="0">
                <a:solidFill>
                  <a:prstClr val="black"/>
                </a:solidFill>
                <a:latin typeface="Arial" pitchFamily="34" charset="0"/>
                <a:cs typeface="Arial" pitchFamily="34" charset="0"/>
              </a:rPr>
              <a:t> «Energie effizient nutzen»</a:t>
            </a:r>
          </a:p>
          <a:p>
            <a:pPr algn="ctr"/>
            <a:r>
              <a:rPr lang="de-CH" sz="2000" dirty="0" smtClean="0">
                <a:solidFill>
                  <a:prstClr val="black"/>
                </a:solidFill>
                <a:latin typeface="Arial" pitchFamily="34" charset="0"/>
                <a:cs typeface="Arial" pitchFamily="34" charset="0"/>
              </a:rPr>
              <a:t>- Variante 2 -</a:t>
            </a:r>
            <a:endParaRPr lang="de-CH" sz="2000" dirty="0">
              <a:solidFill>
                <a:prstClr val="black"/>
              </a:solidFill>
              <a:latin typeface="Arial" pitchFamily="34" charset="0"/>
              <a:cs typeface="Arial" pitchFamily="34" charset="0"/>
            </a:endParaRPr>
          </a:p>
        </p:txBody>
      </p:sp>
      <p:sp>
        <p:nvSpPr>
          <p:cNvPr id="30" name="Legende mit Linie 2 (Rahmen und Markierungsleiste) 29"/>
          <p:cNvSpPr/>
          <p:nvPr/>
        </p:nvSpPr>
        <p:spPr>
          <a:xfrm>
            <a:off x="600097" y="1556792"/>
            <a:ext cx="1584000" cy="1008112"/>
          </a:xfrm>
          <a:prstGeom prst="accentBorderCallout2">
            <a:avLst>
              <a:gd name="adj1" fmla="val 18750"/>
              <a:gd name="adj2" fmla="val -8333"/>
              <a:gd name="adj3" fmla="val 18750"/>
              <a:gd name="adj4" fmla="val -16667"/>
              <a:gd name="adj5" fmla="val 129610"/>
              <a:gd name="adj6" fmla="val -17314"/>
            </a:avLst>
          </a:prstGeom>
        </p:spPr>
        <p:style>
          <a:lnRef idx="1">
            <a:schemeClr val="accent1"/>
          </a:lnRef>
          <a:fillRef idx="2">
            <a:schemeClr val="accent1"/>
          </a:fillRef>
          <a:effectRef idx="1">
            <a:schemeClr val="accent1"/>
          </a:effectRef>
          <a:fontRef idx="minor">
            <a:schemeClr val="dk1"/>
          </a:fontRef>
        </p:style>
        <p:txBody>
          <a:bodyPr rtlCol="0" anchor="ctr"/>
          <a:lstStyle/>
          <a:p>
            <a:r>
              <a:rPr lang="de-CH" sz="1600" dirty="0" smtClean="0">
                <a:solidFill>
                  <a:prstClr val="black"/>
                </a:solidFill>
              </a:rPr>
              <a:t>41xx</a:t>
            </a:r>
          </a:p>
          <a:p>
            <a:r>
              <a:rPr lang="de-CH" sz="1600" dirty="0" smtClean="0">
                <a:solidFill>
                  <a:prstClr val="black"/>
                </a:solidFill>
              </a:rPr>
              <a:t>Was ist Energie?</a:t>
            </a:r>
            <a:endParaRPr lang="de-CH" sz="1600" dirty="0">
              <a:solidFill>
                <a:prstClr val="black"/>
              </a:solidFill>
            </a:endParaRPr>
          </a:p>
        </p:txBody>
      </p:sp>
      <p:sp>
        <p:nvSpPr>
          <p:cNvPr id="31" name="Legende mit Linie 2 (Rahmen und Markierungsleiste) 30"/>
          <p:cNvSpPr/>
          <p:nvPr/>
        </p:nvSpPr>
        <p:spPr>
          <a:xfrm>
            <a:off x="1187624" y="3356992"/>
            <a:ext cx="1584000" cy="1008112"/>
          </a:xfrm>
          <a:prstGeom prst="accentBorderCallout2">
            <a:avLst>
              <a:gd name="adj1" fmla="val 18750"/>
              <a:gd name="adj2" fmla="val -8333"/>
              <a:gd name="adj3" fmla="val 18750"/>
              <a:gd name="adj4" fmla="val -16667"/>
              <a:gd name="adj5" fmla="val -48634"/>
              <a:gd name="adj6" fmla="val -15882"/>
            </a:avLst>
          </a:prstGeom>
        </p:spPr>
        <p:style>
          <a:lnRef idx="1">
            <a:schemeClr val="accent3"/>
          </a:lnRef>
          <a:fillRef idx="2">
            <a:schemeClr val="accent3"/>
          </a:fillRef>
          <a:effectRef idx="1">
            <a:schemeClr val="accent3"/>
          </a:effectRef>
          <a:fontRef idx="minor">
            <a:schemeClr val="dk1"/>
          </a:fontRef>
        </p:style>
        <p:txBody>
          <a:bodyPr rtlCol="0" anchor="ctr"/>
          <a:lstStyle/>
          <a:p>
            <a:r>
              <a:rPr lang="de-CH" sz="1600" dirty="0" smtClean="0">
                <a:solidFill>
                  <a:prstClr val="black"/>
                </a:solidFill>
              </a:rPr>
              <a:t>42xx</a:t>
            </a:r>
          </a:p>
          <a:p>
            <a:r>
              <a:rPr lang="de-CH" sz="1600" dirty="0" smtClean="0">
                <a:solidFill>
                  <a:prstClr val="black"/>
                </a:solidFill>
              </a:rPr>
              <a:t>Nutzpflanzen</a:t>
            </a:r>
            <a:endParaRPr lang="de-CH" sz="1600" dirty="0">
              <a:solidFill>
                <a:prstClr val="black"/>
              </a:solidFill>
            </a:endParaRPr>
          </a:p>
        </p:txBody>
      </p:sp>
      <p:sp>
        <p:nvSpPr>
          <p:cNvPr id="32" name="Legende mit Linie 2 (Rahmen und Markierungsleiste) 31"/>
          <p:cNvSpPr/>
          <p:nvPr/>
        </p:nvSpPr>
        <p:spPr>
          <a:xfrm>
            <a:off x="2537118" y="1268760"/>
            <a:ext cx="1584000" cy="1008112"/>
          </a:xfrm>
          <a:prstGeom prst="accentBorderCallout2">
            <a:avLst>
              <a:gd name="adj1" fmla="val 18750"/>
              <a:gd name="adj2" fmla="val -8333"/>
              <a:gd name="adj3" fmla="val 18750"/>
              <a:gd name="adj4" fmla="val -16667"/>
              <a:gd name="adj5" fmla="val 154923"/>
              <a:gd name="adj6" fmla="val -17314"/>
            </a:avLst>
          </a:prstGeom>
        </p:spPr>
        <p:style>
          <a:lnRef idx="1">
            <a:schemeClr val="accent2"/>
          </a:lnRef>
          <a:fillRef idx="2">
            <a:schemeClr val="accent2"/>
          </a:fillRef>
          <a:effectRef idx="1">
            <a:schemeClr val="accent2"/>
          </a:effectRef>
          <a:fontRef idx="minor">
            <a:schemeClr val="dk1"/>
          </a:fontRef>
        </p:style>
        <p:txBody>
          <a:bodyPr rtlCol="0" anchor="ctr"/>
          <a:lstStyle/>
          <a:p>
            <a:r>
              <a:rPr lang="de-CH" sz="1600" dirty="0" smtClean="0">
                <a:solidFill>
                  <a:prstClr val="black"/>
                </a:solidFill>
              </a:rPr>
              <a:t>43xx</a:t>
            </a:r>
          </a:p>
          <a:p>
            <a:r>
              <a:rPr lang="de-CH" sz="1600" dirty="0" smtClean="0">
                <a:solidFill>
                  <a:prstClr val="black"/>
                </a:solidFill>
              </a:rPr>
              <a:t>Energie und Verbrennung</a:t>
            </a:r>
            <a:endParaRPr lang="de-CH" sz="1600" dirty="0">
              <a:solidFill>
                <a:prstClr val="black"/>
              </a:solidFill>
            </a:endParaRPr>
          </a:p>
        </p:txBody>
      </p:sp>
      <p:sp>
        <p:nvSpPr>
          <p:cNvPr id="33" name="Legende mit Linie 2 (Rahmen und Markierungsleiste) 32"/>
          <p:cNvSpPr/>
          <p:nvPr/>
        </p:nvSpPr>
        <p:spPr>
          <a:xfrm>
            <a:off x="3382451" y="3573016"/>
            <a:ext cx="1584000" cy="1008112"/>
          </a:xfrm>
          <a:prstGeom prst="accentBorderCallout2">
            <a:avLst>
              <a:gd name="adj1" fmla="val 18750"/>
              <a:gd name="adj2" fmla="val -8333"/>
              <a:gd name="adj3" fmla="val 18750"/>
              <a:gd name="adj4" fmla="val -16667"/>
              <a:gd name="adj5" fmla="val -68674"/>
              <a:gd name="adj6" fmla="val -17314"/>
            </a:avLst>
          </a:prstGeom>
        </p:spPr>
        <p:style>
          <a:lnRef idx="1">
            <a:schemeClr val="accent1"/>
          </a:lnRef>
          <a:fillRef idx="2">
            <a:schemeClr val="accent1"/>
          </a:fillRef>
          <a:effectRef idx="1">
            <a:schemeClr val="accent1"/>
          </a:effectRef>
          <a:fontRef idx="minor">
            <a:schemeClr val="dk1"/>
          </a:fontRef>
        </p:style>
        <p:txBody>
          <a:bodyPr rtlCol="0" anchor="ctr"/>
          <a:lstStyle/>
          <a:p>
            <a:r>
              <a:rPr lang="de-CH" sz="1600" dirty="0" smtClean="0">
                <a:solidFill>
                  <a:prstClr val="black"/>
                </a:solidFill>
              </a:rPr>
              <a:t>44xx</a:t>
            </a:r>
          </a:p>
          <a:p>
            <a:r>
              <a:rPr lang="de-CH" sz="1600" dirty="0" smtClean="0">
                <a:solidFill>
                  <a:prstClr val="black"/>
                </a:solidFill>
              </a:rPr>
              <a:t>Thermischer Energietransport</a:t>
            </a:r>
            <a:endParaRPr lang="de-CH" sz="1600" dirty="0">
              <a:solidFill>
                <a:prstClr val="black"/>
              </a:solidFill>
            </a:endParaRPr>
          </a:p>
        </p:txBody>
      </p:sp>
      <p:sp>
        <p:nvSpPr>
          <p:cNvPr id="19" name="Rechteck 18"/>
          <p:cNvSpPr/>
          <p:nvPr/>
        </p:nvSpPr>
        <p:spPr>
          <a:xfrm>
            <a:off x="7003761" y="2714065"/>
            <a:ext cx="828000" cy="360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de-CH">
              <a:solidFill>
                <a:prstClr val="black"/>
              </a:solidFill>
            </a:endParaRPr>
          </a:p>
        </p:txBody>
      </p:sp>
      <p:sp>
        <p:nvSpPr>
          <p:cNvPr id="21" name="Rechteck 20"/>
          <p:cNvSpPr/>
          <p:nvPr/>
        </p:nvSpPr>
        <p:spPr>
          <a:xfrm>
            <a:off x="7839639" y="2714065"/>
            <a:ext cx="828000" cy="360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de-CH">
              <a:solidFill>
                <a:prstClr val="black"/>
              </a:solidFill>
            </a:endParaRPr>
          </a:p>
        </p:txBody>
      </p:sp>
      <p:sp>
        <p:nvSpPr>
          <p:cNvPr id="35" name="Legende mit Linie 2 (Rahmen und Markierungsleiste) 34"/>
          <p:cNvSpPr/>
          <p:nvPr/>
        </p:nvSpPr>
        <p:spPr>
          <a:xfrm>
            <a:off x="7411096" y="1489929"/>
            <a:ext cx="1584000" cy="1008112"/>
          </a:xfrm>
          <a:prstGeom prst="accentBorderCallout2">
            <a:avLst>
              <a:gd name="adj1" fmla="val 18750"/>
              <a:gd name="adj2" fmla="val -8333"/>
              <a:gd name="adj3" fmla="val 18750"/>
              <a:gd name="adj4" fmla="val -16667"/>
              <a:gd name="adj5" fmla="val 140158"/>
              <a:gd name="adj6" fmla="val -16598"/>
            </a:avLst>
          </a:prstGeom>
        </p:spPr>
        <p:style>
          <a:lnRef idx="1">
            <a:schemeClr val="accent3"/>
          </a:lnRef>
          <a:fillRef idx="2">
            <a:schemeClr val="accent3"/>
          </a:fillRef>
          <a:effectRef idx="1">
            <a:schemeClr val="accent3"/>
          </a:effectRef>
          <a:fontRef idx="minor">
            <a:schemeClr val="dk1"/>
          </a:fontRef>
        </p:style>
        <p:txBody>
          <a:bodyPr rtlCol="0" anchor="ctr"/>
          <a:lstStyle/>
          <a:p>
            <a:r>
              <a:rPr lang="de-CH" sz="1600" dirty="0" smtClean="0">
                <a:solidFill>
                  <a:prstClr val="black"/>
                </a:solidFill>
              </a:rPr>
              <a:t>45xx</a:t>
            </a:r>
          </a:p>
          <a:p>
            <a:r>
              <a:rPr lang="de-CH" sz="1600" dirty="0" smtClean="0">
                <a:solidFill>
                  <a:prstClr val="black"/>
                </a:solidFill>
              </a:rPr>
              <a:t>Tiere im Winter</a:t>
            </a:r>
            <a:endParaRPr lang="de-CH" sz="1600" dirty="0">
              <a:solidFill>
                <a:prstClr val="black"/>
              </a:solidFill>
            </a:endParaRPr>
          </a:p>
        </p:txBody>
      </p:sp>
      <p:sp>
        <p:nvSpPr>
          <p:cNvPr id="36" name="Legende mit Linie 2 (Rahmen und Markierungsleiste) 35"/>
          <p:cNvSpPr/>
          <p:nvPr/>
        </p:nvSpPr>
        <p:spPr>
          <a:xfrm>
            <a:off x="6804248" y="4581128"/>
            <a:ext cx="1584000" cy="1008112"/>
          </a:xfrm>
          <a:prstGeom prst="accentBorderCallout2">
            <a:avLst>
              <a:gd name="adj1" fmla="val 22529"/>
              <a:gd name="adj2" fmla="val 105318"/>
              <a:gd name="adj3" fmla="val 21585"/>
              <a:gd name="adj4" fmla="val 112618"/>
              <a:gd name="adj5" fmla="val -157687"/>
              <a:gd name="adj6" fmla="val 110304"/>
            </a:avLst>
          </a:prstGeom>
        </p:spPr>
        <p:style>
          <a:lnRef idx="1">
            <a:schemeClr val="accent1"/>
          </a:lnRef>
          <a:fillRef idx="2">
            <a:schemeClr val="accent1"/>
          </a:fillRef>
          <a:effectRef idx="1">
            <a:schemeClr val="accent1"/>
          </a:effectRef>
          <a:fontRef idx="minor">
            <a:schemeClr val="dk1"/>
          </a:fontRef>
        </p:style>
        <p:txBody>
          <a:bodyPr rtlCol="0" anchor="ctr"/>
          <a:lstStyle/>
          <a:p>
            <a:r>
              <a:rPr lang="de-CH" sz="1600" dirty="0" smtClean="0">
                <a:solidFill>
                  <a:prstClr val="black"/>
                </a:solidFill>
              </a:rPr>
              <a:t>46xx</a:t>
            </a:r>
          </a:p>
          <a:p>
            <a:r>
              <a:rPr lang="de-CH" sz="1600" dirty="0" smtClean="0">
                <a:solidFill>
                  <a:prstClr val="black"/>
                </a:solidFill>
              </a:rPr>
              <a:t>Sorgsamer Umgang mit Energie</a:t>
            </a:r>
            <a:endParaRPr lang="de-CH" sz="1600" dirty="0">
              <a:solidFill>
                <a:prstClr val="black"/>
              </a:solidFill>
            </a:endParaRPr>
          </a:p>
        </p:txBody>
      </p:sp>
      <p:grpSp>
        <p:nvGrpSpPr>
          <p:cNvPr id="3" name="Gruppieren 2"/>
          <p:cNvGrpSpPr/>
          <p:nvPr/>
        </p:nvGrpSpPr>
        <p:grpSpPr>
          <a:xfrm>
            <a:off x="4068420" y="1340748"/>
            <a:ext cx="3224293" cy="3096344"/>
            <a:chOff x="5741437" y="1340768"/>
            <a:chExt cx="3224293" cy="3096344"/>
          </a:xfrm>
        </p:grpSpPr>
        <p:sp>
          <p:nvSpPr>
            <p:cNvPr id="14" name="Rechteck 13"/>
            <p:cNvSpPr/>
            <p:nvPr/>
          </p:nvSpPr>
          <p:spPr>
            <a:xfrm>
              <a:off x="7005445" y="2708920"/>
              <a:ext cx="1671755" cy="360000"/>
            </a:xfrm>
            <a:prstGeom prst="rect">
              <a:avLst/>
            </a:prstGeom>
            <a:ln>
              <a:solidFill>
                <a:schemeClr val="accent4">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de-CH">
                <a:solidFill>
                  <a:prstClr val="black"/>
                </a:solidFill>
              </a:endParaRPr>
            </a:p>
          </p:txBody>
        </p:sp>
        <p:sp>
          <p:nvSpPr>
            <p:cNvPr id="23" name="Rechteck 22"/>
            <p:cNvSpPr/>
            <p:nvPr/>
          </p:nvSpPr>
          <p:spPr>
            <a:xfrm>
              <a:off x="5741437" y="2708920"/>
              <a:ext cx="1253817" cy="360000"/>
            </a:xfrm>
            <a:prstGeom prst="rect">
              <a:avLst/>
            </a:prstGeom>
            <a:ln>
              <a:solidFill>
                <a:schemeClr val="accent4">
                  <a:lumMod val="75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de-CH">
                <a:solidFill>
                  <a:prstClr val="black"/>
                </a:solidFill>
              </a:endParaRPr>
            </a:p>
          </p:txBody>
        </p:sp>
        <p:sp>
          <p:nvSpPr>
            <p:cNvPr id="37" name="Legende mit Linie 2 (Rahmen und Markierungsleiste) 36"/>
            <p:cNvSpPr/>
            <p:nvPr/>
          </p:nvSpPr>
          <p:spPr>
            <a:xfrm>
              <a:off x="6619317" y="1340768"/>
              <a:ext cx="1584000" cy="1008112"/>
            </a:xfrm>
            <a:prstGeom prst="accentBorderCallout2">
              <a:avLst>
                <a:gd name="adj1" fmla="val 18750"/>
                <a:gd name="adj2" fmla="val -8333"/>
                <a:gd name="adj3" fmla="val 18750"/>
                <a:gd name="adj4" fmla="val -16667"/>
                <a:gd name="adj5" fmla="val 151760"/>
                <a:gd name="adj6" fmla="val -17249"/>
              </a:avLst>
            </a:prstGeom>
            <a:ln>
              <a:solidFill>
                <a:schemeClr val="accent4">
                  <a:lumMod val="75000"/>
                </a:schemeClr>
              </a:solidFill>
            </a:ln>
          </p:spPr>
          <p:style>
            <a:lnRef idx="1">
              <a:schemeClr val="accent3"/>
            </a:lnRef>
            <a:fillRef idx="2">
              <a:schemeClr val="accent3"/>
            </a:fillRef>
            <a:effectRef idx="1">
              <a:schemeClr val="accent3"/>
            </a:effectRef>
            <a:fontRef idx="minor">
              <a:schemeClr val="dk1"/>
            </a:fontRef>
          </p:style>
          <p:txBody>
            <a:bodyPr rtlCol="0" anchor="ctr"/>
            <a:lstStyle/>
            <a:p>
              <a:r>
                <a:rPr lang="de-CH" sz="1600" dirty="0" smtClean="0">
                  <a:solidFill>
                    <a:prstClr val="black"/>
                  </a:solidFill>
                </a:rPr>
                <a:t>47xx</a:t>
              </a:r>
            </a:p>
            <a:p>
              <a:r>
                <a:rPr lang="de-CH" sz="1600" dirty="0" smtClean="0">
                  <a:solidFill>
                    <a:prstClr val="black"/>
                  </a:solidFill>
                </a:rPr>
                <a:t>Fortbewegung</a:t>
              </a:r>
            </a:p>
            <a:p>
              <a:r>
                <a:rPr lang="de-CH" sz="1600" dirty="0" smtClean="0">
                  <a:solidFill>
                    <a:prstClr val="black"/>
                  </a:solidFill>
                </a:rPr>
                <a:t>Bsp. Vögel</a:t>
              </a:r>
              <a:endParaRPr lang="de-CH" sz="1600" dirty="0">
                <a:solidFill>
                  <a:prstClr val="black"/>
                </a:solidFill>
              </a:endParaRPr>
            </a:p>
          </p:txBody>
        </p:sp>
        <p:sp>
          <p:nvSpPr>
            <p:cNvPr id="39" name="Legende mit Linie 2 (Rahmen und Markierungsleiste) 38"/>
            <p:cNvSpPr/>
            <p:nvPr/>
          </p:nvSpPr>
          <p:spPr>
            <a:xfrm>
              <a:off x="7381730" y="3429000"/>
              <a:ext cx="1584000" cy="1008112"/>
            </a:xfrm>
            <a:prstGeom prst="accentBorderCallout2">
              <a:avLst>
                <a:gd name="adj1" fmla="val 18750"/>
                <a:gd name="adj2" fmla="val -8333"/>
                <a:gd name="adj3" fmla="val 18750"/>
                <a:gd name="adj4" fmla="val -16667"/>
                <a:gd name="adj5" fmla="val -50744"/>
                <a:gd name="adj6" fmla="val -17314"/>
              </a:avLst>
            </a:prstGeom>
            <a:ln>
              <a:solidFill>
                <a:schemeClr val="accent4">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r>
                <a:rPr lang="de-CH" sz="1600" dirty="0" smtClean="0">
                  <a:solidFill>
                    <a:prstClr val="black"/>
                  </a:solidFill>
                </a:rPr>
                <a:t>48xx</a:t>
              </a:r>
            </a:p>
            <a:p>
              <a:r>
                <a:rPr lang="de-CH" sz="1600" dirty="0" smtClean="0">
                  <a:solidFill>
                    <a:prstClr val="black"/>
                  </a:solidFill>
                </a:rPr>
                <a:t>Wärmekraft-maschine</a:t>
              </a:r>
              <a:endParaRPr lang="de-CH" sz="1600" dirty="0">
                <a:solidFill>
                  <a:prstClr val="black"/>
                </a:solidFill>
              </a:endParaRPr>
            </a:p>
          </p:txBody>
        </p:sp>
      </p:grpSp>
      <p:sp>
        <p:nvSpPr>
          <p:cNvPr id="2" name="Rechteck 1"/>
          <p:cNvSpPr/>
          <p:nvPr/>
        </p:nvSpPr>
        <p:spPr>
          <a:xfrm>
            <a:off x="256012" y="2708920"/>
            <a:ext cx="2758396" cy="37090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solidFill>
                <a:prstClr val="white"/>
              </a:solidFill>
            </a:endParaRPr>
          </a:p>
        </p:txBody>
      </p:sp>
      <p:sp>
        <p:nvSpPr>
          <p:cNvPr id="27" name="Rechteck 26"/>
          <p:cNvSpPr/>
          <p:nvPr/>
        </p:nvSpPr>
        <p:spPr>
          <a:xfrm>
            <a:off x="4068419" y="2708920"/>
            <a:ext cx="2935764" cy="370906"/>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solidFill>
                <a:prstClr val="white"/>
              </a:solidFill>
            </a:endParaRPr>
          </a:p>
        </p:txBody>
      </p:sp>
      <p:sp>
        <p:nvSpPr>
          <p:cNvPr id="34" name="Rechteck 33"/>
          <p:cNvSpPr/>
          <p:nvPr/>
        </p:nvSpPr>
        <p:spPr>
          <a:xfrm>
            <a:off x="7004183" y="2719826"/>
            <a:ext cx="1691879" cy="37090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solidFill>
                <a:prstClr val="white"/>
              </a:solidFill>
            </a:endParaRPr>
          </a:p>
        </p:txBody>
      </p:sp>
      <p:sp>
        <p:nvSpPr>
          <p:cNvPr id="6" name="Nach unten gekrümmter Pfeil 5"/>
          <p:cNvSpPr/>
          <p:nvPr/>
        </p:nvSpPr>
        <p:spPr>
          <a:xfrm>
            <a:off x="6424529" y="2564904"/>
            <a:ext cx="1368152" cy="360040"/>
          </a:xfrm>
          <a:prstGeom prst="curved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solidFill>
                <a:prstClr val="black"/>
              </a:solidFill>
            </a:endParaRPr>
          </a:p>
        </p:txBody>
      </p:sp>
      <p:sp>
        <p:nvSpPr>
          <p:cNvPr id="38" name="Nach unten gekrümmter Pfeil 37"/>
          <p:cNvSpPr/>
          <p:nvPr/>
        </p:nvSpPr>
        <p:spPr>
          <a:xfrm rot="10800000">
            <a:off x="6014795" y="2888880"/>
            <a:ext cx="1368152" cy="360040"/>
          </a:xfrm>
          <a:prstGeom prst="curvedDown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solidFill>
                <a:prstClr val="black"/>
              </a:solidFill>
            </a:endParaRPr>
          </a:p>
        </p:txBody>
      </p:sp>
      <p:sp>
        <p:nvSpPr>
          <p:cNvPr id="4" name="Datumsplatzhalter 3"/>
          <p:cNvSpPr>
            <a:spLocks noGrp="1"/>
          </p:cNvSpPr>
          <p:nvPr>
            <p:ph type="dt" sz="half" idx="10"/>
          </p:nvPr>
        </p:nvSpPr>
        <p:spPr/>
        <p:txBody>
          <a:bodyPr/>
          <a:lstStyle/>
          <a:p>
            <a:r>
              <a:rPr lang="de-DE" smtClean="0">
                <a:solidFill>
                  <a:prstClr val="black">
                    <a:tint val="75000"/>
                  </a:prstClr>
                </a:solidFill>
              </a:rPr>
              <a:t>ZPG BNT 2017</a:t>
            </a:r>
            <a:endParaRPr lang="de-CH">
              <a:solidFill>
                <a:prstClr val="black">
                  <a:tint val="75000"/>
                </a:prstClr>
              </a:solidFill>
            </a:endParaRPr>
          </a:p>
        </p:txBody>
      </p:sp>
      <p:sp>
        <p:nvSpPr>
          <p:cNvPr id="5" name="Fußzeilenplatzhalter 4"/>
          <p:cNvSpPr>
            <a:spLocks noGrp="1"/>
          </p:cNvSpPr>
          <p:nvPr>
            <p:ph type="ftr" sz="quarter" idx="11"/>
          </p:nvPr>
        </p:nvSpPr>
        <p:spPr/>
        <p:txBody>
          <a:bodyPr/>
          <a:lstStyle/>
          <a:p>
            <a:r>
              <a:rPr lang="de-CH" smtClean="0">
                <a:solidFill>
                  <a:prstClr val="black">
                    <a:tint val="75000"/>
                  </a:prstClr>
                </a:solidFill>
              </a:rPr>
              <a:t>Workshop Physik</a:t>
            </a:r>
            <a:endParaRPr lang="de-CH">
              <a:solidFill>
                <a:prstClr val="black">
                  <a:tint val="75000"/>
                </a:prstClr>
              </a:solidFill>
            </a:endParaRPr>
          </a:p>
        </p:txBody>
      </p:sp>
      <p:sp>
        <p:nvSpPr>
          <p:cNvPr id="7" name="Foliennummernplatzhalter 6"/>
          <p:cNvSpPr>
            <a:spLocks noGrp="1"/>
          </p:cNvSpPr>
          <p:nvPr>
            <p:ph type="sldNum" sz="quarter" idx="12"/>
          </p:nvPr>
        </p:nvSpPr>
        <p:spPr/>
        <p:txBody>
          <a:bodyPr/>
          <a:lstStyle/>
          <a:p>
            <a:fld id="{E1136018-627E-4E02-8C9E-DBFCF30C6E65}" type="slidenum">
              <a:rPr lang="de-CH" smtClean="0">
                <a:solidFill>
                  <a:prstClr val="black">
                    <a:tint val="75000"/>
                  </a:prstClr>
                </a:solidFill>
              </a:rPr>
              <a:pPr/>
              <a:t>4</a:t>
            </a:fld>
            <a:endParaRPr lang="de-CH">
              <a:solidFill>
                <a:prstClr val="black">
                  <a:tint val="75000"/>
                </a:prstClr>
              </a:solidFill>
            </a:endParaRPr>
          </a:p>
        </p:txBody>
      </p:sp>
    </p:spTree>
    <p:extLst>
      <p:ext uri="{BB962C8B-B14F-4D97-AF65-F5344CB8AC3E}">
        <p14:creationId xmlns:p14="http://schemas.microsoft.com/office/powerpoint/2010/main" val="14768289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Gleichschenkliges Dreieck 27"/>
          <p:cNvSpPr/>
          <p:nvPr/>
        </p:nvSpPr>
        <p:spPr>
          <a:xfrm rot="5400000">
            <a:off x="8675202" y="2773826"/>
            <a:ext cx="360000" cy="252000"/>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de-CH"/>
          </a:p>
        </p:txBody>
      </p:sp>
      <p:grpSp>
        <p:nvGrpSpPr>
          <p:cNvPr id="3" name="Gruppieren 2"/>
          <p:cNvGrpSpPr/>
          <p:nvPr/>
        </p:nvGrpSpPr>
        <p:grpSpPr>
          <a:xfrm>
            <a:off x="256012" y="1556792"/>
            <a:ext cx="6647146" cy="3024336"/>
            <a:chOff x="256012" y="1556792"/>
            <a:chExt cx="6647146" cy="3024336"/>
          </a:xfrm>
        </p:grpSpPr>
        <p:sp>
          <p:nvSpPr>
            <p:cNvPr id="18" name="Rechteck 17"/>
            <p:cNvSpPr/>
            <p:nvPr/>
          </p:nvSpPr>
          <p:spPr>
            <a:xfrm>
              <a:off x="3014408" y="2708920"/>
              <a:ext cx="1044847" cy="360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de-CH"/>
            </a:p>
          </p:txBody>
        </p:sp>
        <p:sp>
          <p:nvSpPr>
            <p:cNvPr id="21" name="Rechteck 20"/>
            <p:cNvSpPr/>
            <p:nvPr/>
          </p:nvSpPr>
          <p:spPr>
            <a:xfrm>
              <a:off x="4903346" y="2708920"/>
              <a:ext cx="828000" cy="360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de-CH"/>
            </a:p>
          </p:txBody>
        </p:sp>
        <p:sp>
          <p:nvSpPr>
            <p:cNvPr id="24" name="Rechteck 23"/>
            <p:cNvSpPr/>
            <p:nvPr/>
          </p:nvSpPr>
          <p:spPr>
            <a:xfrm>
              <a:off x="256012" y="2708920"/>
              <a:ext cx="626908" cy="360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de-CH"/>
            </a:p>
          </p:txBody>
        </p:sp>
        <p:sp>
          <p:nvSpPr>
            <p:cNvPr id="30" name="Legende mit Linie 2 (Rahmen und Markierungsleiste) 29"/>
            <p:cNvSpPr/>
            <p:nvPr/>
          </p:nvSpPr>
          <p:spPr>
            <a:xfrm>
              <a:off x="600097" y="1556792"/>
              <a:ext cx="1485111" cy="1008112"/>
            </a:xfrm>
            <a:prstGeom prst="accentBorderCallout2">
              <a:avLst>
                <a:gd name="adj1" fmla="val 18750"/>
                <a:gd name="adj2" fmla="val -8333"/>
                <a:gd name="adj3" fmla="val 18750"/>
                <a:gd name="adj4" fmla="val -16667"/>
                <a:gd name="adj5" fmla="val 129610"/>
                <a:gd name="adj6" fmla="val -17314"/>
              </a:avLst>
            </a:prstGeom>
          </p:spPr>
          <p:style>
            <a:lnRef idx="1">
              <a:schemeClr val="accent1"/>
            </a:lnRef>
            <a:fillRef idx="2">
              <a:schemeClr val="accent1"/>
            </a:fillRef>
            <a:effectRef idx="1">
              <a:schemeClr val="accent1"/>
            </a:effectRef>
            <a:fontRef idx="minor">
              <a:schemeClr val="dk1"/>
            </a:fontRef>
          </p:style>
          <p:txBody>
            <a:bodyPr rtlCol="0" anchor="ctr"/>
            <a:lstStyle/>
            <a:p>
              <a:r>
                <a:rPr lang="de-CH" sz="1600" dirty="0" smtClean="0"/>
                <a:t>41xx</a:t>
              </a:r>
            </a:p>
            <a:p>
              <a:r>
                <a:rPr lang="de-CH" sz="1600" dirty="0" smtClean="0"/>
                <a:t>Was ist Energie?</a:t>
              </a:r>
              <a:endParaRPr lang="de-CH" sz="1600" dirty="0"/>
            </a:p>
          </p:txBody>
        </p:sp>
        <p:sp>
          <p:nvSpPr>
            <p:cNvPr id="33" name="Legende mit Linie 2 (Rahmen und Markierungsleiste) 32"/>
            <p:cNvSpPr/>
            <p:nvPr/>
          </p:nvSpPr>
          <p:spPr>
            <a:xfrm>
              <a:off x="3382451" y="3573016"/>
              <a:ext cx="1585812" cy="1008112"/>
            </a:xfrm>
            <a:prstGeom prst="accentBorderCallout2">
              <a:avLst>
                <a:gd name="adj1" fmla="val 18750"/>
                <a:gd name="adj2" fmla="val -8333"/>
                <a:gd name="adj3" fmla="val 18750"/>
                <a:gd name="adj4" fmla="val -16667"/>
                <a:gd name="adj5" fmla="val -68674"/>
                <a:gd name="adj6" fmla="val -17314"/>
              </a:avLst>
            </a:prstGeom>
          </p:spPr>
          <p:style>
            <a:lnRef idx="1">
              <a:schemeClr val="accent1"/>
            </a:lnRef>
            <a:fillRef idx="2">
              <a:schemeClr val="accent1"/>
            </a:fillRef>
            <a:effectRef idx="1">
              <a:schemeClr val="accent1"/>
            </a:effectRef>
            <a:fontRef idx="minor">
              <a:schemeClr val="dk1"/>
            </a:fontRef>
          </p:style>
          <p:txBody>
            <a:bodyPr rtlCol="0" anchor="ctr"/>
            <a:lstStyle/>
            <a:p>
              <a:r>
                <a:rPr lang="de-CH" sz="1600" dirty="0" smtClean="0"/>
                <a:t>44xx</a:t>
              </a:r>
            </a:p>
            <a:p>
              <a:r>
                <a:rPr lang="de-CH" sz="1600" dirty="0" smtClean="0"/>
                <a:t>Thermischer Energietransport</a:t>
              </a:r>
              <a:endParaRPr lang="de-CH" sz="1600" dirty="0"/>
            </a:p>
          </p:txBody>
        </p:sp>
        <p:sp>
          <p:nvSpPr>
            <p:cNvPr id="36" name="Legende mit Linie 2 (Rahmen und Markierungsleiste) 35"/>
            <p:cNvSpPr/>
            <p:nvPr/>
          </p:nvSpPr>
          <p:spPr>
            <a:xfrm>
              <a:off x="5317346" y="3351847"/>
              <a:ext cx="1585812" cy="1008112"/>
            </a:xfrm>
            <a:prstGeom prst="accentBorderCallout2">
              <a:avLst>
                <a:gd name="adj1" fmla="val 18750"/>
                <a:gd name="adj2" fmla="val -8333"/>
                <a:gd name="adj3" fmla="val 18750"/>
                <a:gd name="adj4" fmla="val -16667"/>
                <a:gd name="adj5" fmla="val -43361"/>
                <a:gd name="adj6" fmla="val -15974"/>
              </a:avLst>
            </a:prstGeom>
          </p:spPr>
          <p:style>
            <a:lnRef idx="1">
              <a:schemeClr val="accent1"/>
            </a:lnRef>
            <a:fillRef idx="2">
              <a:schemeClr val="accent1"/>
            </a:fillRef>
            <a:effectRef idx="1">
              <a:schemeClr val="accent1"/>
            </a:effectRef>
            <a:fontRef idx="minor">
              <a:schemeClr val="dk1"/>
            </a:fontRef>
          </p:style>
          <p:txBody>
            <a:bodyPr rtlCol="0" anchor="ctr"/>
            <a:lstStyle/>
            <a:p>
              <a:r>
                <a:rPr lang="de-CH" sz="1600" dirty="0" smtClean="0"/>
                <a:t>46xx</a:t>
              </a:r>
            </a:p>
            <a:p>
              <a:r>
                <a:rPr lang="de-CH" sz="1600" dirty="0" smtClean="0"/>
                <a:t>Sorgsamer Umgang mit Energie</a:t>
              </a:r>
              <a:endParaRPr lang="de-CH" sz="1600" dirty="0"/>
            </a:p>
          </p:txBody>
        </p:sp>
      </p:grpSp>
      <p:grpSp>
        <p:nvGrpSpPr>
          <p:cNvPr id="2" name="Gruppieren 1"/>
          <p:cNvGrpSpPr/>
          <p:nvPr/>
        </p:nvGrpSpPr>
        <p:grpSpPr>
          <a:xfrm>
            <a:off x="882920" y="1268760"/>
            <a:ext cx="8084622" cy="3168352"/>
            <a:chOff x="882920" y="1268760"/>
            <a:chExt cx="8084622" cy="3168352"/>
          </a:xfrm>
        </p:grpSpPr>
        <p:sp>
          <p:nvSpPr>
            <p:cNvPr id="14" name="Rechteck 13"/>
            <p:cNvSpPr/>
            <p:nvPr/>
          </p:nvSpPr>
          <p:spPr>
            <a:xfrm>
              <a:off x="7004701" y="2712329"/>
              <a:ext cx="1671755" cy="3600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de-CH"/>
            </a:p>
          </p:txBody>
        </p:sp>
        <p:sp>
          <p:nvSpPr>
            <p:cNvPr id="19" name="Rechteck 18"/>
            <p:cNvSpPr/>
            <p:nvPr/>
          </p:nvSpPr>
          <p:spPr>
            <a:xfrm>
              <a:off x="4067468" y="2708920"/>
              <a:ext cx="828000" cy="360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de-CH"/>
            </a:p>
          </p:txBody>
        </p:sp>
        <p:sp>
          <p:nvSpPr>
            <p:cNvPr id="23" name="Rechteck 22"/>
            <p:cNvSpPr/>
            <p:nvPr/>
          </p:nvSpPr>
          <p:spPr>
            <a:xfrm>
              <a:off x="5741437" y="2708920"/>
              <a:ext cx="1253817" cy="360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de-CH"/>
            </a:p>
          </p:txBody>
        </p:sp>
        <p:sp>
          <p:nvSpPr>
            <p:cNvPr id="25" name="Rechteck 24"/>
            <p:cNvSpPr/>
            <p:nvPr/>
          </p:nvSpPr>
          <p:spPr>
            <a:xfrm>
              <a:off x="882920" y="2708920"/>
              <a:ext cx="459733" cy="360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de-CH"/>
            </a:p>
          </p:txBody>
        </p:sp>
        <p:sp>
          <p:nvSpPr>
            <p:cNvPr id="26" name="Rechteck 25"/>
            <p:cNvSpPr/>
            <p:nvPr/>
          </p:nvSpPr>
          <p:spPr>
            <a:xfrm>
              <a:off x="1342653" y="2708920"/>
              <a:ext cx="1671755" cy="3600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de-CH"/>
            </a:p>
          </p:txBody>
        </p:sp>
        <p:sp>
          <p:nvSpPr>
            <p:cNvPr id="31" name="Legende mit Linie 2 (Rahmen und Markierungsleiste) 30"/>
            <p:cNvSpPr/>
            <p:nvPr/>
          </p:nvSpPr>
          <p:spPr>
            <a:xfrm>
              <a:off x="1187624" y="3356992"/>
              <a:ext cx="1485111" cy="1008112"/>
            </a:xfrm>
            <a:prstGeom prst="accentBorderCallout2">
              <a:avLst>
                <a:gd name="adj1" fmla="val 18750"/>
                <a:gd name="adj2" fmla="val -8333"/>
                <a:gd name="adj3" fmla="val 18750"/>
                <a:gd name="adj4" fmla="val -16667"/>
                <a:gd name="adj5" fmla="val -48634"/>
                <a:gd name="adj6" fmla="val -15882"/>
              </a:avLst>
            </a:prstGeom>
          </p:spPr>
          <p:style>
            <a:lnRef idx="1">
              <a:schemeClr val="accent3"/>
            </a:lnRef>
            <a:fillRef idx="2">
              <a:schemeClr val="accent3"/>
            </a:fillRef>
            <a:effectRef idx="1">
              <a:schemeClr val="accent3"/>
            </a:effectRef>
            <a:fontRef idx="minor">
              <a:schemeClr val="dk1"/>
            </a:fontRef>
          </p:style>
          <p:txBody>
            <a:bodyPr rtlCol="0" anchor="ctr"/>
            <a:lstStyle/>
            <a:p>
              <a:r>
                <a:rPr lang="de-CH" sz="1600" dirty="0" smtClean="0"/>
                <a:t>42xx</a:t>
              </a:r>
            </a:p>
            <a:p>
              <a:r>
                <a:rPr lang="de-CH" sz="1600" dirty="0" smtClean="0"/>
                <a:t>Nutzpflanzen</a:t>
              </a:r>
              <a:endParaRPr lang="de-CH" sz="1600" dirty="0"/>
            </a:p>
          </p:txBody>
        </p:sp>
        <p:sp>
          <p:nvSpPr>
            <p:cNvPr id="32" name="Legende mit Linie 2 (Rahmen und Markierungsleiste) 31"/>
            <p:cNvSpPr/>
            <p:nvPr/>
          </p:nvSpPr>
          <p:spPr>
            <a:xfrm>
              <a:off x="2537118" y="1268760"/>
              <a:ext cx="1485111" cy="1008112"/>
            </a:xfrm>
            <a:prstGeom prst="accentBorderCallout2">
              <a:avLst>
                <a:gd name="adj1" fmla="val 18750"/>
                <a:gd name="adj2" fmla="val -8333"/>
                <a:gd name="adj3" fmla="val 18750"/>
                <a:gd name="adj4" fmla="val -16667"/>
                <a:gd name="adj5" fmla="val 154923"/>
                <a:gd name="adj6" fmla="val -17314"/>
              </a:avLst>
            </a:prstGeom>
          </p:spPr>
          <p:style>
            <a:lnRef idx="1">
              <a:schemeClr val="accent2"/>
            </a:lnRef>
            <a:fillRef idx="2">
              <a:schemeClr val="accent2"/>
            </a:fillRef>
            <a:effectRef idx="1">
              <a:schemeClr val="accent2"/>
            </a:effectRef>
            <a:fontRef idx="minor">
              <a:schemeClr val="dk1"/>
            </a:fontRef>
          </p:style>
          <p:txBody>
            <a:bodyPr rtlCol="0" anchor="ctr"/>
            <a:lstStyle/>
            <a:p>
              <a:r>
                <a:rPr lang="de-CH" sz="1600" dirty="0" smtClean="0"/>
                <a:t>43xx</a:t>
              </a:r>
            </a:p>
            <a:p>
              <a:r>
                <a:rPr lang="de-CH" sz="1600" dirty="0" smtClean="0"/>
                <a:t>Energie und Verbrennung</a:t>
              </a:r>
              <a:endParaRPr lang="de-CH" sz="1600" dirty="0"/>
            </a:p>
          </p:txBody>
        </p:sp>
        <p:sp>
          <p:nvSpPr>
            <p:cNvPr id="35" name="Legende mit Linie 2 (Rahmen und Markierungsleiste) 34"/>
            <p:cNvSpPr/>
            <p:nvPr/>
          </p:nvSpPr>
          <p:spPr>
            <a:xfrm>
              <a:off x="4474803" y="1484784"/>
              <a:ext cx="1632982" cy="1008112"/>
            </a:xfrm>
            <a:prstGeom prst="accentBorderCallout2">
              <a:avLst>
                <a:gd name="adj1" fmla="val 18750"/>
                <a:gd name="adj2" fmla="val -8333"/>
                <a:gd name="adj3" fmla="val 18750"/>
                <a:gd name="adj4" fmla="val -16667"/>
                <a:gd name="adj5" fmla="val 140158"/>
                <a:gd name="adj6" fmla="val -16598"/>
              </a:avLst>
            </a:prstGeom>
          </p:spPr>
          <p:style>
            <a:lnRef idx="1">
              <a:schemeClr val="accent3"/>
            </a:lnRef>
            <a:fillRef idx="2">
              <a:schemeClr val="accent3"/>
            </a:fillRef>
            <a:effectRef idx="1">
              <a:schemeClr val="accent3"/>
            </a:effectRef>
            <a:fontRef idx="minor">
              <a:schemeClr val="dk1"/>
            </a:fontRef>
          </p:style>
          <p:txBody>
            <a:bodyPr rtlCol="0" anchor="ctr"/>
            <a:lstStyle/>
            <a:p>
              <a:r>
                <a:rPr lang="de-CH" sz="1600" dirty="0" smtClean="0"/>
                <a:t>45xx</a:t>
              </a:r>
            </a:p>
            <a:p>
              <a:r>
                <a:rPr lang="de-CH" sz="1600" dirty="0" smtClean="0"/>
                <a:t>Tiere im Winter</a:t>
              </a:r>
              <a:endParaRPr lang="de-CH" sz="1600" dirty="0"/>
            </a:p>
          </p:txBody>
        </p:sp>
        <p:sp>
          <p:nvSpPr>
            <p:cNvPr id="37" name="Legende mit Linie 2 (Rahmen und Markierungsleiste) 36"/>
            <p:cNvSpPr/>
            <p:nvPr/>
          </p:nvSpPr>
          <p:spPr>
            <a:xfrm>
              <a:off x="6619317" y="1340768"/>
              <a:ext cx="1632982" cy="1008112"/>
            </a:xfrm>
            <a:prstGeom prst="accentBorderCallout2">
              <a:avLst>
                <a:gd name="adj1" fmla="val 18750"/>
                <a:gd name="adj2" fmla="val -8333"/>
                <a:gd name="adj3" fmla="val 18750"/>
                <a:gd name="adj4" fmla="val -16667"/>
                <a:gd name="adj5" fmla="val 151760"/>
                <a:gd name="adj6" fmla="val -17249"/>
              </a:avLst>
            </a:prstGeom>
          </p:spPr>
          <p:style>
            <a:lnRef idx="1">
              <a:schemeClr val="accent3"/>
            </a:lnRef>
            <a:fillRef idx="2">
              <a:schemeClr val="accent3"/>
            </a:fillRef>
            <a:effectRef idx="1">
              <a:schemeClr val="accent3"/>
            </a:effectRef>
            <a:fontRef idx="minor">
              <a:schemeClr val="dk1"/>
            </a:fontRef>
          </p:style>
          <p:txBody>
            <a:bodyPr rtlCol="0" anchor="ctr"/>
            <a:lstStyle/>
            <a:p>
              <a:r>
                <a:rPr lang="de-CH" sz="1600" dirty="0" smtClean="0"/>
                <a:t>47xx</a:t>
              </a:r>
            </a:p>
            <a:p>
              <a:r>
                <a:rPr lang="de-CH" sz="1600" dirty="0" smtClean="0"/>
                <a:t>Fortbewegung</a:t>
              </a:r>
            </a:p>
            <a:p>
              <a:r>
                <a:rPr lang="de-CH" sz="1600" dirty="0" smtClean="0"/>
                <a:t>Bsp. Vögel</a:t>
              </a:r>
              <a:endParaRPr lang="de-CH" sz="1600" dirty="0"/>
            </a:p>
          </p:txBody>
        </p:sp>
        <p:sp>
          <p:nvSpPr>
            <p:cNvPr id="39" name="Legende mit Linie 2 (Rahmen und Markierungsleiste) 38"/>
            <p:cNvSpPr/>
            <p:nvPr/>
          </p:nvSpPr>
          <p:spPr>
            <a:xfrm>
              <a:off x="7381730" y="3429000"/>
              <a:ext cx="1585812" cy="1008112"/>
            </a:xfrm>
            <a:prstGeom prst="accentBorderCallout2">
              <a:avLst>
                <a:gd name="adj1" fmla="val 18750"/>
                <a:gd name="adj2" fmla="val -8333"/>
                <a:gd name="adj3" fmla="val 18750"/>
                <a:gd name="adj4" fmla="val -16667"/>
                <a:gd name="adj5" fmla="val -50744"/>
                <a:gd name="adj6" fmla="val -17314"/>
              </a:avLst>
            </a:prstGeom>
          </p:spPr>
          <p:style>
            <a:lnRef idx="1">
              <a:schemeClr val="accent6"/>
            </a:lnRef>
            <a:fillRef idx="2">
              <a:schemeClr val="accent6"/>
            </a:fillRef>
            <a:effectRef idx="1">
              <a:schemeClr val="accent6"/>
            </a:effectRef>
            <a:fontRef idx="minor">
              <a:schemeClr val="dk1"/>
            </a:fontRef>
          </p:style>
          <p:txBody>
            <a:bodyPr rtlCol="0" anchor="ctr"/>
            <a:lstStyle/>
            <a:p>
              <a:r>
                <a:rPr lang="de-CH" sz="1600" dirty="0" smtClean="0"/>
                <a:t>48xx</a:t>
              </a:r>
            </a:p>
            <a:p>
              <a:r>
                <a:rPr lang="de-CH" sz="1600" dirty="0" smtClean="0"/>
                <a:t>Wärmekraft-maschine</a:t>
              </a:r>
              <a:endParaRPr lang="de-CH" sz="1600" dirty="0"/>
            </a:p>
          </p:txBody>
        </p:sp>
      </p:grpSp>
      <p:sp>
        <p:nvSpPr>
          <p:cNvPr id="22" name="Textfeld 21"/>
          <p:cNvSpPr txBox="1"/>
          <p:nvPr/>
        </p:nvSpPr>
        <p:spPr>
          <a:xfrm>
            <a:off x="1338583" y="0"/>
            <a:ext cx="6466835" cy="584775"/>
          </a:xfrm>
          <a:prstGeom prst="rect">
            <a:avLst/>
          </a:prstGeom>
          <a:noFill/>
        </p:spPr>
        <p:txBody>
          <a:bodyPr wrap="none" rtlCol="0">
            <a:spAutoFit/>
          </a:bodyPr>
          <a:lstStyle/>
          <a:p>
            <a:pPr algn="ctr"/>
            <a:r>
              <a:rPr lang="de-CH" sz="3200" dirty="0" smtClean="0">
                <a:solidFill>
                  <a:prstClr val="black"/>
                </a:solidFill>
                <a:latin typeface="Arial" pitchFamily="34" charset="0"/>
                <a:cs typeface="Arial" pitchFamily="34" charset="0"/>
              </a:rPr>
              <a:t>Modul</a:t>
            </a:r>
            <a:r>
              <a:rPr lang="de-CH" sz="3200" b="1" dirty="0" smtClean="0">
                <a:solidFill>
                  <a:prstClr val="black"/>
                </a:solidFill>
                <a:latin typeface="Arial" pitchFamily="34" charset="0"/>
                <a:cs typeface="Arial" pitchFamily="34" charset="0"/>
              </a:rPr>
              <a:t> «Energie effizient nutzen»</a:t>
            </a:r>
          </a:p>
        </p:txBody>
      </p:sp>
      <p:sp>
        <p:nvSpPr>
          <p:cNvPr id="4" name="Textfeld 3"/>
          <p:cNvSpPr txBox="1"/>
          <p:nvPr/>
        </p:nvSpPr>
        <p:spPr>
          <a:xfrm>
            <a:off x="2239542" y="666274"/>
            <a:ext cx="4664916" cy="523220"/>
          </a:xfrm>
          <a:prstGeom prst="rect">
            <a:avLst/>
          </a:prstGeom>
          <a:noFill/>
        </p:spPr>
        <p:txBody>
          <a:bodyPr wrap="square" rtlCol="0">
            <a:spAutoFit/>
          </a:bodyPr>
          <a:lstStyle/>
          <a:p>
            <a:pPr algn="ctr"/>
            <a:r>
              <a:rPr lang="de-DE" sz="2800" dirty="0">
                <a:latin typeface="Arial" pitchFamily="34" charset="0"/>
                <a:cs typeface="Arial" pitchFamily="34" charset="0"/>
              </a:rPr>
              <a:t>i</a:t>
            </a:r>
            <a:r>
              <a:rPr lang="de-DE" sz="2800" dirty="0" smtClean="0">
                <a:latin typeface="Arial" pitchFamily="34" charset="0"/>
                <a:cs typeface="Arial" pitchFamily="34" charset="0"/>
              </a:rPr>
              <a:t>m Workshop Physik:</a:t>
            </a:r>
            <a:endParaRPr lang="de-DE" sz="2800" dirty="0">
              <a:latin typeface="Arial" pitchFamily="34" charset="0"/>
              <a:cs typeface="Arial" pitchFamily="34" charset="0"/>
            </a:endParaRPr>
          </a:p>
        </p:txBody>
      </p:sp>
      <p:sp>
        <p:nvSpPr>
          <p:cNvPr id="5" name="Datumsplatzhalter 4"/>
          <p:cNvSpPr>
            <a:spLocks noGrp="1"/>
          </p:cNvSpPr>
          <p:nvPr>
            <p:ph type="dt" sz="half" idx="10"/>
          </p:nvPr>
        </p:nvSpPr>
        <p:spPr/>
        <p:txBody>
          <a:bodyPr/>
          <a:lstStyle/>
          <a:p>
            <a:r>
              <a:rPr lang="de-DE" smtClean="0">
                <a:solidFill>
                  <a:prstClr val="black">
                    <a:tint val="75000"/>
                  </a:prstClr>
                </a:solidFill>
              </a:rPr>
              <a:t>ZPG BNT 2017</a:t>
            </a:r>
            <a:endParaRPr lang="de-CH">
              <a:solidFill>
                <a:prstClr val="black">
                  <a:tint val="75000"/>
                </a:prstClr>
              </a:solidFill>
            </a:endParaRPr>
          </a:p>
        </p:txBody>
      </p:sp>
      <p:sp>
        <p:nvSpPr>
          <p:cNvPr id="6" name="Fußzeilenplatzhalter 5"/>
          <p:cNvSpPr>
            <a:spLocks noGrp="1"/>
          </p:cNvSpPr>
          <p:nvPr>
            <p:ph type="ftr" sz="quarter" idx="11"/>
          </p:nvPr>
        </p:nvSpPr>
        <p:spPr/>
        <p:txBody>
          <a:bodyPr/>
          <a:lstStyle/>
          <a:p>
            <a:r>
              <a:rPr lang="de-CH" smtClean="0">
                <a:solidFill>
                  <a:prstClr val="black">
                    <a:tint val="75000"/>
                  </a:prstClr>
                </a:solidFill>
              </a:rPr>
              <a:t>Workshop Physik</a:t>
            </a:r>
            <a:endParaRPr lang="de-CH">
              <a:solidFill>
                <a:prstClr val="black">
                  <a:tint val="75000"/>
                </a:prstClr>
              </a:solidFill>
            </a:endParaRPr>
          </a:p>
        </p:txBody>
      </p:sp>
      <p:sp>
        <p:nvSpPr>
          <p:cNvPr id="7" name="Foliennummernplatzhalter 6"/>
          <p:cNvSpPr>
            <a:spLocks noGrp="1"/>
          </p:cNvSpPr>
          <p:nvPr>
            <p:ph type="sldNum" sz="quarter" idx="12"/>
          </p:nvPr>
        </p:nvSpPr>
        <p:spPr/>
        <p:txBody>
          <a:bodyPr/>
          <a:lstStyle/>
          <a:p>
            <a:fld id="{E1136018-627E-4E02-8C9E-DBFCF30C6E65}" type="slidenum">
              <a:rPr lang="de-CH" smtClean="0">
                <a:solidFill>
                  <a:prstClr val="black">
                    <a:tint val="75000"/>
                  </a:prstClr>
                </a:solidFill>
              </a:rPr>
              <a:pPr/>
              <a:t>5</a:t>
            </a:fld>
            <a:endParaRPr lang="de-CH">
              <a:solidFill>
                <a:prstClr val="black">
                  <a:tint val="75000"/>
                </a:prstClr>
              </a:solidFill>
            </a:endParaRPr>
          </a:p>
        </p:txBody>
      </p:sp>
      <p:sp>
        <p:nvSpPr>
          <p:cNvPr id="27" name="Textfeld 26"/>
          <p:cNvSpPr txBox="1"/>
          <p:nvPr/>
        </p:nvSpPr>
        <p:spPr>
          <a:xfrm>
            <a:off x="441171" y="5157192"/>
            <a:ext cx="8261658" cy="830997"/>
          </a:xfrm>
          <a:prstGeom prst="rect">
            <a:avLst/>
          </a:prstGeom>
          <a:noFill/>
        </p:spPr>
        <p:txBody>
          <a:bodyPr wrap="square" rtlCol="0">
            <a:spAutoFit/>
          </a:bodyPr>
          <a:lstStyle/>
          <a:p>
            <a:pPr algn="ctr"/>
            <a:r>
              <a:rPr lang="de-DE" sz="2400" dirty="0" smtClean="0">
                <a:latin typeface="Arial" pitchFamily="34" charset="0"/>
                <a:cs typeface="Arial" pitchFamily="34" charset="0"/>
              </a:rPr>
              <a:t>und 22xx Stoffeigenschaften </a:t>
            </a:r>
            <a:br>
              <a:rPr lang="de-DE" sz="2400" dirty="0" smtClean="0">
                <a:latin typeface="Arial" pitchFamily="34" charset="0"/>
                <a:cs typeface="Arial" pitchFamily="34" charset="0"/>
              </a:rPr>
            </a:br>
            <a:r>
              <a:rPr lang="de-CH" sz="2400" dirty="0" smtClean="0">
                <a:solidFill>
                  <a:prstClr val="black"/>
                </a:solidFill>
                <a:latin typeface="Arial" pitchFamily="34" charset="0"/>
                <a:cs typeface="Arial" pitchFamily="34" charset="0"/>
              </a:rPr>
              <a:t>Modul</a:t>
            </a:r>
            <a:r>
              <a:rPr lang="de-CH" sz="2400" b="1" dirty="0" smtClean="0">
                <a:solidFill>
                  <a:prstClr val="black"/>
                </a:solidFill>
                <a:latin typeface="Arial" pitchFamily="34" charset="0"/>
                <a:cs typeface="Arial" pitchFamily="34" charset="0"/>
              </a:rPr>
              <a:t> «Materialien trennen – Umwelt schützen»</a:t>
            </a:r>
            <a:r>
              <a:rPr lang="de-DE" sz="2400" dirty="0" smtClean="0">
                <a:latin typeface="Arial" pitchFamily="34" charset="0"/>
                <a:cs typeface="Arial" pitchFamily="34" charset="0"/>
              </a:rPr>
              <a:t> </a:t>
            </a:r>
            <a:endParaRPr lang="de-DE" sz="2400" dirty="0">
              <a:latin typeface="Arial" pitchFamily="34" charset="0"/>
              <a:cs typeface="Arial" pitchFamily="34" charset="0"/>
            </a:endParaRPr>
          </a:p>
        </p:txBody>
      </p:sp>
    </p:spTree>
    <p:extLst>
      <p:ext uri="{BB962C8B-B14F-4D97-AF65-F5344CB8AC3E}">
        <p14:creationId xmlns:p14="http://schemas.microsoft.com/office/powerpoint/2010/main" val="2746291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2"/>
                                        </p:tgtEl>
                                        <p:attrNameLst>
                                          <p:attrName>style.opacity</p:attrName>
                                        </p:attrNameLst>
                                      </p:cBhvr>
                                      <p:to>
                                        <p:strVal val="0.5"/>
                                      </p:to>
                                    </p:set>
                                    <p:animEffect filter="image" prLst="opacity: 0.5">
                                      <p:cBhvr rctx="IE">
                                        <p:cTn id="7" dur="indefinite"/>
                                        <p:tgtEl>
                                          <p:spTgt spid="2"/>
                                        </p:tgtEl>
                                      </p:cBhvr>
                                    </p:animEffect>
                                  </p:childTnLst>
                                </p:cTn>
                              </p:par>
                              <p:par>
                                <p:cTn id="8" presetID="1"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Was ist Energie?</a:t>
            </a:r>
            <a:endParaRPr lang="de-DE" dirty="0"/>
          </a:p>
        </p:txBody>
      </p:sp>
      <p:sp>
        <p:nvSpPr>
          <p:cNvPr id="3" name="Inhaltsplatzhalter 2"/>
          <p:cNvSpPr>
            <a:spLocks noGrp="1"/>
          </p:cNvSpPr>
          <p:nvPr>
            <p:ph idx="1"/>
          </p:nvPr>
        </p:nvSpPr>
        <p:spPr>
          <a:xfrm>
            <a:off x="0" y="692696"/>
            <a:ext cx="4572000" cy="5976664"/>
          </a:xfrm>
        </p:spPr>
        <p:txBody>
          <a:bodyPr/>
          <a:lstStyle/>
          <a:p>
            <a:r>
              <a:rPr lang="de-DE" dirty="0" smtClean="0"/>
              <a:t>Ziele</a:t>
            </a:r>
          </a:p>
          <a:p>
            <a:pPr lvl="1"/>
            <a:r>
              <a:rPr lang="de-DE" dirty="0" smtClean="0"/>
              <a:t>Energie wird benötigt</a:t>
            </a:r>
            <a:br>
              <a:rPr lang="de-DE" dirty="0" smtClean="0"/>
            </a:br>
            <a:r>
              <a:rPr lang="de-DE" dirty="0" smtClean="0"/>
              <a:t>von Lebewesen zum Leben, </a:t>
            </a:r>
            <a:br>
              <a:rPr lang="de-DE" dirty="0" smtClean="0"/>
            </a:br>
            <a:r>
              <a:rPr lang="de-DE" dirty="0" smtClean="0"/>
              <a:t>von Maschinen </a:t>
            </a:r>
            <a:r>
              <a:rPr lang="de-DE" dirty="0"/>
              <a:t>und </a:t>
            </a:r>
            <a:r>
              <a:rPr lang="de-DE" dirty="0" smtClean="0"/>
              <a:t>Geräten, </a:t>
            </a:r>
            <a:r>
              <a:rPr lang="de-DE" dirty="0"/>
              <a:t>um zu funktionieren.</a:t>
            </a:r>
          </a:p>
          <a:p>
            <a:pPr lvl="1"/>
            <a:r>
              <a:rPr lang="de-DE" dirty="0"/>
              <a:t>Energie ist </a:t>
            </a:r>
            <a:r>
              <a:rPr lang="de-DE" dirty="0" smtClean="0"/>
              <a:t>gespeichert </a:t>
            </a:r>
            <a:br>
              <a:rPr lang="de-DE" dirty="0" smtClean="0"/>
            </a:br>
            <a:r>
              <a:rPr lang="de-DE" dirty="0" smtClean="0"/>
              <a:t>z.B. in </a:t>
            </a:r>
            <a:r>
              <a:rPr lang="de-DE" dirty="0"/>
              <a:t>Nahrung, </a:t>
            </a:r>
            <a:r>
              <a:rPr lang="de-DE" dirty="0" smtClean="0"/>
              <a:t>Brennstoffen</a:t>
            </a:r>
            <a:r>
              <a:rPr lang="de-DE" dirty="0"/>
              <a:t>, </a:t>
            </a:r>
            <a:r>
              <a:rPr lang="de-DE" dirty="0" smtClean="0"/>
              <a:t>Akkus/Batterien, Körperfett</a:t>
            </a:r>
            <a:r>
              <a:rPr lang="de-DE" dirty="0"/>
              <a:t>. </a:t>
            </a:r>
          </a:p>
          <a:p>
            <a:pPr lvl="1"/>
            <a:r>
              <a:rPr lang="de-DE" dirty="0"/>
              <a:t>Energie wird </a:t>
            </a:r>
            <a:r>
              <a:rPr lang="de-DE" dirty="0" smtClean="0"/>
              <a:t>übertragen.</a:t>
            </a:r>
          </a:p>
          <a:p>
            <a:pPr lvl="1"/>
            <a:r>
              <a:rPr lang="de-DE" dirty="0" smtClean="0"/>
              <a:t>einfache</a:t>
            </a:r>
            <a:br>
              <a:rPr lang="de-DE" dirty="0" smtClean="0"/>
            </a:br>
            <a:r>
              <a:rPr lang="de-DE" dirty="0" smtClean="0"/>
              <a:t>Energieübertragungsketten </a:t>
            </a:r>
            <a:br>
              <a:rPr lang="de-DE" dirty="0" smtClean="0"/>
            </a:br>
            <a:r>
              <a:rPr lang="de-DE" dirty="0" smtClean="0"/>
              <a:t>und Energieflussdiagramme</a:t>
            </a:r>
          </a:p>
          <a:p>
            <a:pPr lvl="1"/>
            <a:r>
              <a:rPr lang="de-DE" dirty="0" smtClean="0"/>
              <a:t>fossile und regenerative Energieträger</a:t>
            </a:r>
            <a:endParaRPr lang="de-DE" dirty="0"/>
          </a:p>
        </p:txBody>
      </p:sp>
      <p:sp>
        <p:nvSpPr>
          <p:cNvPr id="4" name="Datumsplatzhalter 3"/>
          <p:cNvSpPr>
            <a:spLocks noGrp="1"/>
          </p:cNvSpPr>
          <p:nvPr>
            <p:ph type="dt" sz="half" idx="10"/>
          </p:nvPr>
        </p:nvSpPr>
        <p:spPr/>
        <p:txBody>
          <a:bodyPr/>
          <a:lstStyle/>
          <a:p>
            <a:r>
              <a:rPr lang="de-DE" smtClean="0"/>
              <a:t>ZPG BNT 2017</a:t>
            </a:r>
            <a:endParaRPr lang="de-DE" dirty="0"/>
          </a:p>
        </p:txBody>
      </p:sp>
      <p:sp>
        <p:nvSpPr>
          <p:cNvPr id="5" name="Fußzeilenplatzhalter 4"/>
          <p:cNvSpPr>
            <a:spLocks noGrp="1"/>
          </p:cNvSpPr>
          <p:nvPr>
            <p:ph type="ftr" sz="quarter" idx="11"/>
          </p:nvPr>
        </p:nvSpPr>
        <p:spPr/>
        <p:txBody>
          <a:bodyPr/>
          <a:lstStyle/>
          <a:p>
            <a:r>
              <a:rPr lang="de-DE" smtClean="0"/>
              <a:t>Workshop Physik</a:t>
            </a:r>
            <a:endParaRPr lang="de-DE" dirty="0"/>
          </a:p>
        </p:txBody>
      </p:sp>
      <p:sp>
        <p:nvSpPr>
          <p:cNvPr id="6" name="Foliennummernplatzhalter 5"/>
          <p:cNvSpPr>
            <a:spLocks noGrp="1"/>
          </p:cNvSpPr>
          <p:nvPr>
            <p:ph type="sldNum" sz="quarter" idx="12"/>
          </p:nvPr>
        </p:nvSpPr>
        <p:spPr/>
        <p:txBody>
          <a:bodyPr/>
          <a:lstStyle/>
          <a:p>
            <a:fld id="{E7711FB2-0ADC-4ABA-985B-9259769884CC}" type="slidenum">
              <a:rPr lang="de-DE" smtClean="0"/>
              <a:t>6</a:t>
            </a:fld>
            <a:endParaRPr lang="de-DE" dirty="0"/>
          </a:p>
        </p:txBody>
      </p:sp>
      <p:sp>
        <p:nvSpPr>
          <p:cNvPr id="7" name="Inhaltsplatzhalter 2"/>
          <p:cNvSpPr txBox="1">
            <a:spLocks/>
          </p:cNvSpPr>
          <p:nvPr/>
        </p:nvSpPr>
        <p:spPr>
          <a:xfrm>
            <a:off x="4588437" y="692696"/>
            <a:ext cx="4572000" cy="59766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dirty="0" smtClean="0"/>
              <a:t>Wege</a:t>
            </a:r>
          </a:p>
          <a:p>
            <a:pPr lvl="1"/>
            <a:r>
              <a:rPr lang="de-DE" dirty="0" smtClean="0"/>
              <a:t>Anknüpfen an Vorerfahrungen</a:t>
            </a:r>
          </a:p>
          <a:p>
            <a:pPr lvl="1">
              <a:spcAft>
                <a:spcPts val="600"/>
              </a:spcAft>
            </a:pPr>
            <a:r>
              <a:rPr lang="de-DE" dirty="0" smtClean="0"/>
              <a:t>Sortieren, kategorisieren, korrigieren, entwickeln</a:t>
            </a:r>
            <a:br>
              <a:rPr lang="de-DE" dirty="0" smtClean="0"/>
            </a:br>
            <a:r>
              <a:rPr lang="de-DE" dirty="0" smtClean="0"/>
              <a:t/>
            </a:r>
            <a:br>
              <a:rPr lang="de-DE" dirty="0" smtClean="0"/>
            </a:br>
            <a:r>
              <a:rPr lang="de-DE" dirty="0" smtClean="0"/>
              <a:t/>
            </a:r>
            <a:br>
              <a:rPr lang="de-DE" dirty="0" smtClean="0"/>
            </a:br>
            <a:r>
              <a:rPr lang="de-DE" dirty="0" smtClean="0"/>
              <a:t/>
            </a:r>
            <a:br>
              <a:rPr lang="de-DE" dirty="0" smtClean="0"/>
            </a:br>
            <a:endParaRPr lang="de-DE" dirty="0" smtClean="0"/>
          </a:p>
          <a:p>
            <a:pPr lvl="1"/>
            <a:r>
              <a:rPr lang="de-DE" dirty="0"/>
              <a:t>z</a:t>
            </a:r>
            <a:r>
              <a:rPr lang="de-DE" dirty="0" smtClean="0"/>
              <a:t>unächst spielerische Formalisierung</a:t>
            </a:r>
            <a:br>
              <a:rPr lang="de-DE" dirty="0" smtClean="0"/>
            </a:br>
            <a:r>
              <a:rPr lang="de-DE" dirty="0" smtClean="0"/>
              <a:t/>
            </a:r>
            <a:br>
              <a:rPr lang="de-DE" dirty="0" smtClean="0"/>
            </a:br>
            <a:r>
              <a:rPr lang="de-DE" dirty="0" smtClean="0"/>
              <a:t/>
            </a:r>
            <a:br>
              <a:rPr lang="de-DE" dirty="0" smtClean="0"/>
            </a:br>
            <a:r>
              <a:rPr lang="de-DE" dirty="0" smtClean="0"/>
              <a:t/>
            </a:r>
            <a:br>
              <a:rPr lang="de-DE" dirty="0" smtClean="0"/>
            </a:br>
            <a:r>
              <a:rPr lang="de-DE" dirty="0" smtClean="0"/>
              <a:t/>
            </a:r>
            <a:br>
              <a:rPr lang="de-DE" dirty="0" smtClean="0"/>
            </a:br>
            <a:r>
              <a:rPr lang="de-DE" dirty="0" smtClean="0"/>
              <a:t/>
            </a:r>
            <a:br>
              <a:rPr lang="de-DE" dirty="0" smtClean="0"/>
            </a:br>
            <a:endParaRPr lang="de-DE" dirty="0" smtClean="0"/>
          </a:p>
          <a:p>
            <a:pPr lvl="1"/>
            <a:r>
              <a:rPr lang="de-DE" dirty="0" smtClean="0"/>
              <a:t>Energiebox 1 – </a:t>
            </a:r>
            <a:br>
              <a:rPr lang="de-DE" dirty="0" smtClean="0"/>
            </a:br>
            <a:r>
              <a:rPr lang="de-DE" dirty="0" smtClean="0"/>
              <a:t>Energie übertragen</a:t>
            </a:r>
          </a:p>
        </p:txBody>
      </p:sp>
      <p:grpSp>
        <p:nvGrpSpPr>
          <p:cNvPr id="10" name="Gruppieren 9"/>
          <p:cNvGrpSpPr/>
          <p:nvPr/>
        </p:nvGrpSpPr>
        <p:grpSpPr>
          <a:xfrm>
            <a:off x="5452471" y="4133393"/>
            <a:ext cx="3079969" cy="1990100"/>
            <a:chOff x="5452471" y="4133393"/>
            <a:chExt cx="3079969" cy="1990100"/>
          </a:xfrm>
        </p:grpSpPr>
        <p:pic>
          <p:nvPicPr>
            <p:cNvPr id="8" name="Grafik 7"/>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452471" y="4133393"/>
              <a:ext cx="3079969" cy="1800000"/>
            </a:xfrm>
            <a:prstGeom prst="rect">
              <a:avLst/>
            </a:prstGeom>
          </p:spPr>
        </p:pic>
        <p:sp>
          <p:nvSpPr>
            <p:cNvPr id="9" name="Textfeld 8"/>
            <p:cNvSpPr txBox="1"/>
            <p:nvPr/>
          </p:nvSpPr>
          <p:spPr>
            <a:xfrm>
              <a:off x="7344816" y="5877272"/>
              <a:ext cx="1187624" cy="246221"/>
            </a:xfrm>
            <a:prstGeom prst="rect">
              <a:avLst/>
            </a:prstGeom>
            <a:noFill/>
          </p:spPr>
          <p:txBody>
            <a:bodyPr wrap="square" rIns="36000" rtlCol="0">
              <a:spAutoFit/>
            </a:bodyPr>
            <a:lstStyle/>
            <a:p>
              <a:pPr algn="r"/>
              <a:r>
                <a:rPr lang="de-DE" sz="1000" dirty="0" smtClean="0">
                  <a:latin typeface="Arial" pitchFamily="34" charset="0"/>
                  <a:cs typeface="Arial" pitchFamily="34" charset="0"/>
                </a:rPr>
                <a:t>(C.-J. </a:t>
              </a:r>
              <a:r>
                <a:rPr lang="de-DE" sz="1000" dirty="0" err="1" smtClean="0">
                  <a:latin typeface="Arial" pitchFamily="34" charset="0"/>
                  <a:cs typeface="Arial" pitchFamily="34" charset="0"/>
                </a:rPr>
                <a:t>Pardall</a:t>
              </a:r>
              <a:r>
                <a:rPr lang="de-DE" sz="1000" dirty="0" smtClean="0">
                  <a:latin typeface="Arial" pitchFamily="34" charset="0"/>
                  <a:cs typeface="Arial" pitchFamily="34" charset="0"/>
                </a:rPr>
                <a:t>)</a:t>
              </a:r>
              <a:endParaRPr lang="de-DE" sz="1000" dirty="0">
                <a:latin typeface="Arial" pitchFamily="34" charset="0"/>
                <a:cs typeface="Arial" pitchFamily="34" charset="0"/>
              </a:endParaRPr>
            </a:p>
          </p:txBody>
        </p:sp>
      </p:grpSp>
    </p:spTree>
    <p:extLst>
      <p:ext uri="{BB962C8B-B14F-4D97-AF65-F5344CB8AC3E}">
        <p14:creationId xmlns:p14="http://schemas.microsoft.com/office/powerpoint/2010/main" val="4147020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xEl>
                                              <p:pRg st="3" end="3"/>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xEl>
                                              <p:pRg st="4" end="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7"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Was ist Energie?</a:t>
            </a:r>
            <a:endParaRPr lang="de-DE" dirty="0"/>
          </a:p>
        </p:txBody>
      </p:sp>
      <p:sp>
        <p:nvSpPr>
          <p:cNvPr id="3" name="Inhaltsplatzhalter 2"/>
          <p:cNvSpPr>
            <a:spLocks noGrp="1"/>
          </p:cNvSpPr>
          <p:nvPr>
            <p:ph idx="1"/>
          </p:nvPr>
        </p:nvSpPr>
        <p:spPr>
          <a:xfrm>
            <a:off x="0" y="692696"/>
            <a:ext cx="4572000" cy="5976664"/>
          </a:xfrm>
        </p:spPr>
        <p:txBody>
          <a:bodyPr/>
          <a:lstStyle/>
          <a:p>
            <a:r>
              <a:rPr lang="de-DE" dirty="0" smtClean="0"/>
              <a:t>Energiebox 1 – </a:t>
            </a:r>
            <a:br>
              <a:rPr lang="de-DE" dirty="0" smtClean="0"/>
            </a:br>
            <a:r>
              <a:rPr lang="de-DE" dirty="0" smtClean="0"/>
              <a:t>Energie übertragen</a:t>
            </a:r>
          </a:p>
          <a:p>
            <a:pPr lvl="1"/>
            <a:r>
              <a:rPr lang="de-DE" dirty="0" smtClean="0"/>
              <a:t>einfache Experimente zu Energieübertragungsketten</a:t>
            </a:r>
          </a:p>
          <a:p>
            <a:pPr lvl="1"/>
            <a:r>
              <a:rPr lang="de-DE" dirty="0" smtClean="0"/>
              <a:t>Arbeitserleichterung in der Unterrichtspraxis</a:t>
            </a:r>
          </a:p>
          <a:p>
            <a:pPr lvl="1"/>
            <a:r>
              <a:rPr lang="de-DE" dirty="0" smtClean="0"/>
              <a:t>Preis pro Satz: ca. 50 €</a:t>
            </a:r>
            <a:endParaRPr lang="de-DE" dirty="0"/>
          </a:p>
        </p:txBody>
      </p:sp>
      <p:sp>
        <p:nvSpPr>
          <p:cNvPr id="4" name="Datumsplatzhalter 3"/>
          <p:cNvSpPr>
            <a:spLocks noGrp="1"/>
          </p:cNvSpPr>
          <p:nvPr>
            <p:ph type="dt" sz="half" idx="10"/>
          </p:nvPr>
        </p:nvSpPr>
        <p:spPr/>
        <p:txBody>
          <a:bodyPr/>
          <a:lstStyle/>
          <a:p>
            <a:r>
              <a:rPr lang="de-DE" smtClean="0"/>
              <a:t>ZPG BNT 2017</a:t>
            </a:r>
            <a:endParaRPr lang="de-DE" dirty="0"/>
          </a:p>
        </p:txBody>
      </p:sp>
      <p:sp>
        <p:nvSpPr>
          <p:cNvPr id="5" name="Fußzeilenplatzhalter 4"/>
          <p:cNvSpPr>
            <a:spLocks noGrp="1"/>
          </p:cNvSpPr>
          <p:nvPr>
            <p:ph type="ftr" sz="quarter" idx="11"/>
          </p:nvPr>
        </p:nvSpPr>
        <p:spPr/>
        <p:txBody>
          <a:bodyPr/>
          <a:lstStyle/>
          <a:p>
            <a:r>
              <a:rPr lang="de-DE" smtClean="0"/>
              <a:t>Workshop Physik</a:t>
            </a:r>
            <a:endParaRPr lang="de-DE" dirty="0"/>
          </a:p>
        </p:txBody>
      </p:sp>
      <p:sp>
        <p:nvSpPr>
          <p:cNvPr id="6" name="Foliennummernplatzhalter 5"/>
          <p:cNvSpPr>
            <a:spLocks noGrp="1"/>
          </p:cNvSpPr>
          <p:nvPr>
            <p:ph type="sldNum" sz="quarter" idx="12"/>
          </p:nvPr>
        </p:nvSpPr>
        <p:spPr/>
        <p:txBody>
          <a:bodyPr/>
          <a:lstStyle/>
          <a:p>
            <a:fld id="{E7711FB2-0ADC-4ABA-985B-9259769884CC}" type="slidenum">
              <a:rPr lang="de-DE" smtClean="0"/>
              <a:t>7</a:t>
            </a:fld>
            <a:endParaRPr lang="de-DE" dirty="0"/>
          </a:p>
        </p:txBody>
      </p:sp>
      <p:grpSp>
        <p:nvGrpSpPr>
          <p:cNvPr id="8" name="Gruppieren 7"/>
          <p:cNvGrpSpPr/>
          <p:nvPr/>
        </p:nvGrpSpPr>
        <p:grpSpPr>
          <a:xfrm>
            <a:off x="4572000" y="720000"/>
            <a:ext cx="4572000" cy="5949361"/>
            <a:chOff x="4572000" y="720000"/>
            <a:chExt cx="4572000" cy="5949361"/>
          </a:xfrm>
        </p:grpSpPr>
        <p:sp>
          <p:nvSpPr>
            <p:cNvPr id="11" name="Rechteck 10">
              <a:hlinkClick r:id="rId3" action="ppaction://hlinkpres?slideindex=1&amp;slidetitle="/>
            </p:cNvPr>
            <p:cNvSpPr/>
            <p:nvPr/>
          </p:nvSpPr>
          <p:spPr>
            <a:xfrm>
              <a:off x="4572000" y="720000"/>
              <a:ext cx="4572000" cy="59400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Inhaltsplatzhalter 2"/>
            <p:cNvSpPr txBox="1">
              <a:spLocks/>
            </p:cNvSpPr>
            <p:nvPr/>
          </p:nvSpPr>
          <p:spPr>
            <a:xfrm>
              <a:off x="4572000" y="3212976"/>
              <a:ext cx="4572000" cy="345638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sz="2000" dirty="0" smtClean="0"/>
                <a:t>Elektromotor/Generator</a:t>
              </a:r>
            </a:p>
            <a:p>
              <a:r>
                <a:rPr lang="de-DE" sz="2000" dirty="0" smtClean="0"/>
                <a:t>10-F-Kondensator</a:t>
              </a:r>
            </a:p>
            <a:p>
              <a:r>
                <a:rPr lang="de-DE" sz="2000" dirty="0" smtClean="0"/>
                <a:t>Solarzelle</a:t>
              </a:r>
            </a:p>
            <a:p>
              <a:r>
                <a:rPr lang="de-DE" sz="2000" dirty="0" smtClean="0"/>
                <a:t>Leuchtdiode (LED)</a:t>
              </a:r>
            </a:p>
            <a:p>
              <a:r>
                <a:rPr lang="de-DE" sz="2000" dirty="0" smtClean="0"/>
                <a:t>2 Kabel mit Krokodilklemmen</a:t>
              </a:r>
            </a:p>
            <a:p>
              <a:r>
                <a:rPr lang="de-DE" sz="2000" dirty="0" smtClean="0"/>
                <a:t>zusätzlich benötigt: Haartrockner</a:t>
              </a:r>
            </a:p>
          </p:txBody>
        </p:sp>
        <p:grpSp>
          <p:nvGrpSpPr>
            <p:cNvPr id="13" name="Gruppieren 12"/>
            <p:cNvGrpSpPr/>
            <p:nvPr/>
          </p:nvGrpSpPr>
          <p:grpSpPr>
            <a:xfrm>
              <a:off x="4572000" y="720000"/>
              <a:ext cx="4572000" cy="2492976"/>
              <a:chOff x="4572000" y="720000"/>
              <a:chExt cx="4572000" cy="2492976"/>
            </a:xfrm>
          </p:grpSpPr>
          <p:sp>
            <p:nvSpPr>
              <p:cNvPr id="9" name="Textfeld 8"/>
              <p:cNvSpPr txBox="1"/>
              <p:nvPr/>
            </p:nvSpPr>
            <p:spPr>
              <a:xfrm>
                <a:off x="5903640" y="2966755"/>
                <a:ext cx="3240360" cy="246221"/>
              </a:xfrm>
              <a:prstGeom prst="rect">
                <a:avLst/>
              </a:prstGeom>
              <a:noFill/>
            </p:spPr>
            <p:txBody>
              <a:bodyPr wrap="square" rIns="36000" rtlCol="0">
                <a:spAutoFit/>
              </a:bodyPr>
              <a:lstStyle/>
              <a:p>
                <a:pPr algn="r"/>
                <a:r>
                  <a:rPr lang="de-DE" sz="1000" dirty="0" smtClean="0">
                    <a:latin typeface="Arial" pitchFamily="34" charset="0"/>
                    <a:cs typeface="Arial" pitchFamily="34" charset="0"/>
                  </a:rPr>
                  <a:t>(C.-J. </a:t>
                </a:r>
                <a:r>
                  <a:rPr lang="de-DE" sz="1000" dirty="0" err="1" smtClean="0">
                    <a:latin typeface="Arial" pitchFamily="34" charset="0"/>
                    <a:cs typeface="Arial" pitchFamily="34" charset="0"/>
                  </a:rPr>
                  <a:t>Pardall</a:t>
                </a:r>
                <a:r>
                  <a:rPr lang="de-DE" sz="1000" dirty="0" smtClean="0">
                    <a:latin typeface="Arial" pitchFamily="34" charset="0"/>
                    <a:cs typeface="Arial" pitchFamily="34" charset="0"/>
                  </a:rPr>
                  <a:t>)</a:t>
                </a:r>
                <a:endParaRPr lang="de-DE" sz="1000" dirty="0">
                  <a:latin typeface="Arial" pitchFamily="34" charset="0"/>
                  <a:cs typeface="Arial" pitchFamily="34" charset="0"/>
                </a:endParaRPr>
              </a:p>
            </p:txBody>
          </p:sp>
          <p:pic>
            <p:nvPicPr>
              <p:cNvPr id="12" name="Grafik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0" y="720000"/>
                <a:ext cx="4572000" cy="2294873"/>
              </a:xfrm>
              <a:prstGeom prst="rect">
                <a:avLst/>
              </a:prstGeom>
            </p:spPr>
          </p:pic>
        </p:grpSp>
      </p:grpSp>
    </p:spTree>
    <p:extLst>
      <p:ext uri="{BB962C8B-B14F-4D97-AF65-F5344CB8AC3E}">
        <p14:creationId xmlns:p14="http://schemas.microsoft.com/office/powerpoint/2010/main" val="29150249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Thermischer Energietransport</a:t>
            </a:r>
            <a:endParaRPr lang="de-DE" dirty="0"/>
          </a:p>
        </p:txBody>
      </p:sp>
      <p:sp>
        <p:nvSpPr>
          <p:cNvPr id="3" name="Inhaltsplatzhalter 2"/>
          <p:cNvSpPr>
            <a:spLocks noGrp="1"/>
          </p:cNvSpPr>
          <p:nvPr>
            <p:ph idx="1"/>
          </p:nvPr>
        </p:nvSpPr>
        <p:spPr/>
        <p:txBody>
          <a:bodyPr/>
          <a:lstStyle/>
          <a:p>
            <a:r>
              <a:rPr lang="de-DE" dirty="0"/>
              <a:t>Fachdidaktische </a:t>
            </a:r>
            <a:r>
              <a:rPr lang="de-DE" dirty="0" smtClean="0"/>
              <a:t>und fachliche Bemerkungen</a:t>
            </a:r>
          </a:p>
          <a:p>
            <a:pPr lvl="1"/>
            <a:r>
              <a:rPr lang="de-DE" dirty="0" smtClean="0"/>
              <a:t>Bezug zum eigenen Körper! </a:t>
            </a:r>
            <a:br>
              <a:rPr lang="de-DE" dirty="0" smtClean="0"/>
            </a:br>
            <a:r>
              <a:rPr lang="de-DE" dirty="0" smtClean="0"/>
              <a:t>z.B. Wärmeempfinden, Temperaturvergleich mit der Wange, </a:t>
            </a:r>
            <a:br>
              <a:rPr lang="de-DE" dirty="0" smtClean="0"/>
            </a:br>
            <a:r>
              <a:rPr lang="de-DE" dirty="0" smtClean="0"/>
              <a:t>Nachweis der selbstständigen Konvektion beim </a:t>
            </a:r>
            <a:r>
              <a:rPr lang="de-DE" dirty="0" err="1" smtClean="0"/>
              <a:t>menschl</a:t>
            </a:r>
            <a:r>
              <a:rPr lang="de-DE" dirty="0" smtClean="0"/>
              <a:t>. Körper. </a:t>
            </a:r>
          </a:p>
          <a:p>
            <a:pPr lvl="1"/>
            <a:r>
              <a:rPr lang="de-DE" dirty="0" smtClean="0"/>
              <a:t>Wärmeempfinden hängt ab von</a:t>
            </a:r>
            <a:br>
              <a:rPr lang="de-DE" dirty="0" smtClean="0"/>
            </a:br>
            <a:r>
              <a:rPr lang="de-DE" dirty="0" smtClean="0"/>
              <a:t>Temperatur, Wärmeleitfähigkeit, Wärmekapazität</a:t>
            </a:r>
          </a:p>
          <a:p>
            <a:pPr lvl="1"/>
            <a:r>
              <a:rPr lang="de-DE" dirty="0" smtClean="0"/>
              <a:t>„Gegenstände fühlen sich </a:t>
            </a:r>
            <a:br>
              <a:rPr lang="de-DE" dirty="0" smtClean="0"/>
            </a:br>
            <a:r>
              <a:rPr lang="de-DE" dirty="0" smtClean="0"/>
              <a:t> unterschiedlich warm an“</a:t>
            </a:r>
            <a:br>
              <a:rPr lang="de-DE" dirty="0" smtClean="0"/>
            </a:br>
            <a:r>
              <a:rPr lang="de-DE" dirty="0" smtClean="0"/>
              <a:t>                  vs.</a:t>
            </a:r>
            <a:br>
              <a:rPr lang="de-DE" dirty="0" smtClean="0"/>
            </a:br>
            <a:r>
              <a:rPr lang="de-DE" dirty="0" smtClean="0"/>
              <a:t>Thermisches Gleichgewicht</a:t>
            </a:r>
          </a:p>
          <a:p>
            <a:pPr lvl="1"/>
            <a:r>
              <a:rPr lang="de-DE" dirty="0" smtClean="0"/>
              <a:t>„Wärme“:</a:t>
            </a:r>
            <a:br>
              <a:rPr lang="de-DE" dirty="0" smtClean="0"/>
            </a:br>
            <a:r>
              <a:rPr lang="de-DE" dirty="0" smtClean="0"/>
              <a:t>Alltagsbegriff im Sinne  von „Energie“, </a:t>
            </a:r>
            <a:br>
              <a:rPr lang="de-DE" dirty="0" smtClean="0"/>
            </a:br>
            <a:r>
              <a:rPr lang="de-DE" dirty="0" smtClean="0"/>
              <a:t>und „Temperatur“ </a:t>
            </a:r>
            <a:r>
              <a:rPr lang="de-DE" dirty="0" smtClean="0">
                <a:sym typeface="Wingdings"/>
              </a:rPr>
              <a:t> Zuhören!</a:t>
            </a:r>
            <a:endParaRPr lang="de-DE" dirty="0"/>
          </a:p>
          <a:p>
            <a:pPr lvl="1"/>
            <a:r>
              <a:rPr lang="de-DE" dirty="0" smtClean="0"/>
              <a:t>Die Fachbegriffe Wärmeleitung, </a:t>
            </a:r>
            <a:br>
              <a:rPr lang="de-DE" dirty="0" smtClean="0"/>
            </a:br>
            <a:r>
              <a:rPr lang="de-DE" dirty="0" smtClean="0"/>
              <a:t>Konvektion und Wärmestrahlung </a:t>
            </a:r>
            <a:br>
              <a:rPr lang="de-DE" dirty="0" smtClean="0"/>
            </a:br>
            <a:r>
              <a:rPr lang="de-DE" dirty="0" smtClean="0"/>
              <a:t>werden genannt, sind nicht zentral.</a:t>
            </a:r>
          </a:p>
        </p:txBody>
      </p:sp>
      <p:sp>
        <p:nvSpPr>
          <p:cNvPr id="4" name="Datumsplatzhalter 3"/>
          <p:cNvSpPr>
            <a:spLocks noGrp="1"/>
          </p:cNvSpPr>
          <p:nvPr>
            <p:ph type="dt" sz="half" idx="10"/>
          </p:nvPr>
        </p:nvSpPr>
        <p:spPr/>
        <p:txBody>
          <a:bodyPr/>
          <a:lstStyle/>
          <a:p>
            <a:r>
              <a:rPr lang="de-DE" smtClean="0"/>
              <a:t>ZPG BNT 2017</a:t>
            </a:r>
            <a:endParaRPr lang="de-DE" dirty="0"/>
          </a:p>
        </p:txBody>
      </p:sp>
      <p:sp>
        <p:nvSpPr>
          <p:cNvPr id="5" name="Fußzeilenplatzhalter 4"/>
          <p:cNvSpPr>
            <a:spLocks noGrp="1"/>
          </p:cNvSpPr>
          <p:nvPr>
            <p:ph type="ftr" sz="quarter" idx="11"/>
          </p:nvPr>
        </p:nvSpPr>
        <p:spPr/>
        <p:txBody>
          <a:bodyPr/>
          <a:lstStyle/>
          <a:p>
            <a:r>
              <a:rPr lang="de-DE" smtClean="0"/>
              <a:t>Workshop Physik</a:t>
            </a:r>
            <a:endParaRPr lang="de-DE" dirty="0"/>
          </a:p>
        </p:txBody>
      </p:sp>
      <p:sp>
        <p:nvSpPr>
          <p:cNvPr id="6" name="Foliennummernplatzhalter 5"/>
          <p:cNvSpPr>
            <a:spLocks noGrp="1"/>
          </p:cNvSpPr>
          <p:nvPr>
            <p:ph type="sldNum" sz="quarter" idx="12"/>
          </p:nvPr>
        </p:nvSpPr>
        <p:spPr/>
        <p:txBody>
          <a:bodyPr/>
          <a:lstStyle/>
          <a:p>
            <a:fld id="{E7711FB2-0ADC-4ABA-985B-9259769884CC}" type="slidenum">
              <a:rPr lang="de-DE" smtClean="0"/>
              <a:t>8</a:t>
            </a:fld>
            <a:endParaRPr lang="de-DE" dirty="0"/>
          </a:p>
        </p:txBody>
      </p:sp>
      <p:grpSp>
        <p:nvGrpSpPr>
          <p:cNvPr id="10" name="Gruppieren 9"/>
          <p:cNvGrpSpPr/>
          <p:nvPr/>
        </p:nvGrpSpPr>
        <p:grpSpPr>
          <a:xfrm>
            <a:off x="5283200" y="2852936"/>
            <a:ext cx="3860800" cy="3816424"/>
            <a:chOff x="5283200" y="2708920"/>
            <a:chExt cx="3860800" cy="3816424"/>
          </a:xfrm>
        </p:grpSpPr>
        <p:pic>
          <p:nvPicPr>
            <p:cNvPr id="8" name="Grafik 7"/>
            <p:cNvPicPr>
              <a:picLocks noChangeAspect="1"/>
            </p:cNvPicPr>
            <p:nvPr/>
          </p:nvPicPr>
          <p:blipFill rotWithShape="1">
            <a:blip r:embed="rId3" cstate="print">
              <a:extLst>
                <a:ext uri="{BEBA8EAE-BF5A-486C-A8C5-ECC9F3942E4B}">
                  <a14:imgProps xmlns:a14="http://schemas.microsoft.com/office/drawing/2010/main">
                    <a14:imgLayer r:embed="rId4">
                      <a14:imgEffect>
                        <a14:sharpenSoften amount="25000"/>
                      </a14:imgEffect>
                      <a14:imgEffect>
                        <a14:brightnessContrast bright="20000" contrast="20000"/>
                      </a14:imgEffect>
                    </a14:imgLayer>
                  </a14:imgProps>
                </a:ext>
                <a:ext uri="{28A0092B-C50C-407E-A947-70E740481C1C}">
                  <a14:useLocalDpi xmlns:a14="http://schemas.microsoft.com/office/drawing/2010/main" val="0"/>
                </a:ext>
              </a:extLst>
            </a:blip>
            <a:srcRect/>
            <a:stretch/>
          </p:blipFill>
          <p:spPr>
            <a:xfrm>
              <a:off x="5283200" y="2708920"/>
              <a:ext cx="3860800" cy="3618945"/>
            </a:xfrm>
            <a:prstGeom prst="rect">
              <a:avLst/>
            </a:prstGeom>
          </p:spPr>
        </p:pic>
        <p:sp>
          <p:nvSpPr>
            <p:cNvPr id="9" name="Textfeld 8"/>
            <p:cNvSpPr txBox="1"/>
            <p:nvPr/>
          </p:nvSpPr>
          <p:spPr>
            <a:xfrm>
              <a:off x="5903640" y="6279123"/>
              <a:ext cx="3240360" cy="246221"/>
            </a:xfrm>
            <a:prstGeom prst="rect">
              <a:avLst/>
            </a:prstGeom>
            <a:noFill/>
          </p:spPr>
          <p:txBody>
            <a:bodyPr wrap="square" rIns="36000" rtlCol="0">
              <a:spAutoFit/>
            </a:bodyPr>
            <a:lstStyle/>
            <a:p>
              <a:pPr algn="r"/>
              <a:r>
                <a:rPr lang="de-DE" sz="1000" dirty="0" smtClean="0">
                  <a:latin typeface="Arial" pitchFamily="34" charset="0"/>
                  <a:cs typeface="Arial" pitchFamily="34" charset="0"/>
                </a:rPr>
                <a:t>(C.-J. </a:t>
              </a:r>
              <a:r>
                <a:rPr lang="de-DE" sz="1000" dirty="0" err="1" smtClean="0">
                  <a:latin typeface="Arial" pitchFamily="34" charset="0"/>
                  <a:cs typeface="Arial" pitchFamily="34" charset="0"/>
                </a:rPr>
                <a:t>Pardall</a:t>
              </a:r>
              <a:r>
                <a:rPr lang="de-DE" sz="1000" dirty="0" smtClean="0">
                  <a:latin typeface="Arial" pitchFamily="34" charset="0"/>
                  <a:cs typeface="Arial" pitchFamily="34" charset="0"/>
                </a:rPr>
                <a:t>)</a:t>
              </a:r>
              <a:endParaRPr lang="de-DE" sz="1000" dirty="0">
                <a:latin typeface="Arial" pitchFamily="34" charset="0"/>
                <a:cs typeface="Arial" pitchFamily="34" charset="0"/>
              </a:endParaRPr>
            </a:p>
          </p:txBody>
        </p:sp>
      </p:grpSp>
    </p:spTree>
    <p:extLst>
      <p:ext uri="{BB962C8B-B14F-4D97-AF65-F5344CB8AC3E}">
        <p14:creationId xmlns:p14="http://schemas.microsoft.com/office/powerpoint/2010/main" val="3660876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Thermischer Energietransport</a:t>
            </a:r>
            <a:endParaRPr lang="de-DE" dirty="0"/>
          </a:p>
        </p:txBody>
      </p:sp>
      <mc:AlternateContent xmlns:mc="http://schemas.openxmlformats.org/markup-compatibility/2006" xmlns:a14="http://schemas.microsoft.com/office/drawing/2010/main">
        <mc:Choice Requires="a14">
          <p:sp>
            <p:nvSpPr>
              <p:cNvPr id="3" name="Inhaltsplatzhalter 2"/>
              <p:cNvSpPr>
                <a:spLocks noGrp="1"/>
              </p:cNvSpPr>
              <p:nvPr>
                <p:ph idx="1"/>
              </p:nvPr>
            </p:nvSpPr>
            <p:spPr/>
            <p:txBody>
              <a:bodyPr>
                <a:normAutofit/>
              </a:bodyPr>
              <a:lstStyle/>
              <a:p>
                <a:r>
                  <a:rPr lang="de-DE" dirty="0" smtClean="0"/>
                  <a:t>„Aufnahme von Wärmestrahlung“</a:t>
                </a:r>
              </a:p>
              <a:p>
                <a:pPr lvl="1"/>
                <a:r>
                  <a:rPr lang="de-DE" b="1" dirty="0" smtClean="0">
                    <a:solidFill>
                      <a:srgbClr val="FF0000"/>
                    </a:solidFill>
                  </a:rPr>
                  <a:t>ERKLÄRUNG NICHT </a:t>
                </a:r>
                <a:r>
                  <a:rPr lang="de-DE" b="1" dirty="0">
                    <a:solidFill>
                      <a:srgbClr val="FF0000"/>
                    </a:solidFill>
                  </a:rPr>
                  <a:t>FÜR </a:t>
                </a:r>
                <a:r>
                  <a:rPr lang="de-DE" b="1" dirty="0" smtClean="0">
                    <a:solidFill>
                      <a:srgbClr val="FF0000"/>
                    </a:solidFill>
                  </a:rPr>
                  <a:t>DEN BNT-UNTERRICHT !</a:t>
                </a:r>
                <a:endParaRPr lang="de-DE" b="1" dirty="0"/>
              </a:p>
              <a:p>
                <a:pPr lvl="1"/>
                <a:r>
                  <a:rPr lang="de-DE" dirty="0" smtClean="0"/>
                  <a:t>Aufnahme von Energie durch Strahlung </a:t>
                </a:r>
              </a:p>
              <a:p>
                <a:pPr lvl="1"/>
                <a:r>
                  <a:rPr lang="de-DE" dirty="0" smtClean="0"/>
                  <a:t>sichtbarer Bereich:		–  Infrarot-Bereich:</a:t>
                </a:r>
                <a:br>
                  <a:rPr lang="de-DE" dirty="0" smtClean="0"/>
                </a:br>
                <a:r>
                  <a:rPr lang="de-DE" dirty="0" smtClean="0"/>
                  <a:t/>
                </a:r>
                <a:br>
                  <a:rPr lang="de-DE" dirty="0" smtClean="0"/>
                </a:br>
                <a:r>
                  <a:rPr lang="de-DE" dirty="0" smtClean="0"/>
                  <a:t/>
                </a:r>
                <a:br>
                  <a:rPr lang="de-DE" dirty="0" smtClean="0"/>
                </a:br>
                <a:r>
                  <a:rPr lang="de-DE" dirty="0" smtClean="0"/>
                  <a:t/>
                </a:r>
                <a:br>
                  <a:rPr lang="de-DE" dirty="0" smtClean="0"/>
                </a:br>
                <a:r>
                  <a:rPr lang="de-DE" dirty="0" smtClean="0"/>
                  <a:t/>
                </a:r>
                <a:br>
                  <a:rPr lang="de-DE" dirty="0" smtClean="0"/>
                </a:br>
                <a:endParaRPr lang="de-DE" dirty="0" smtClean="0"/>
              </a:p>
              <a:p>
                <a:pPr lvl="1"/>
                <a:r>
                  <a:rPr lang="de-DE" dirty="0" err="1" smtClean="0"/>
                  <a:t>Kirchhoffsches</a:t>
                </a:r>
                <a:r>
                  <a:rPr lang="de-DE" dirty="0" smtClean="0"/>
                  <a:t> Strahlungsgesetz: </a:t>
                </a:r>
                <a:br>
                  <a:rPr lang="de-DE" dirty="0" smtClean="0"/>
                </a:br>
                <a:r>
                  <a:rPr lang="de-DE" dirty="0" smtClean="0"/>
                  <a:t>Emission </a:t>
                </a:r>
                <a14:m>
                  <m:oMath xmlns:m="http://schemas.openxmlformats.org/officeDocument/2006/math">
                    <m:acc>
                      <m:accPr>
                        <m:chr m:val="̂"/>
                        <m:ctrlPr>
                          <a:rPr lang="de-DE" i="1" smtClean="0">
                            <a:latin typeface="Cambria Math"/>
                          </a:rPr>
                        </m:ctrlPr>
                      </m:accPr>
                      <m:e>
                        <m:r>
                          <a:rPr lang="de-DE" b="0" i="1" smtClean="0">
                            <a:latin typeface="Cambria Math"/>
                          </a:rPr>
                          <m:t>=</m:t>
                        </m:r>
                      </m:e>
                    </m:acc>
                  </m:oMath>
                </a14:m>
                <a:r>
                  <a:rPr lang="de-DE" dirty="0" smtClean="0"/>
                  <a:t> Absorption in jedem Spektralbereich</a:t>
                </a:r>
              </a:p>
              <a:p>
                <a:pPr lvl="1"/>
                <a:r>
                  <a:rPr lang="de-DE" dirty="0" smtClean="0"/>
                  <a:t>Schwarze Oberflächen nehmen im sichtbaren Bereich mehr Energie auf als weiße, geben im Infrarot-Bereich genau so viel ab wie weiße.</a:t>
                </a:r>
                <a:br>
                  <a:rPr lang="de-DE" dirty="0" smtClean="0"/>
                </a:br>
                <a:r>
                  <a:rPr lang="de-DE" dirty="0" smtClean="0"/>
                  <a:t>Deswegen erwärmen sie sich stärker als weiße.</a:t>
                </a:r>
              </a:p>
              <a:p>
                <a:pPr lvl="1"/>
                <a:r>
                  <a:rPr lang="de-DE" b="1" dirty="0" smtClean="0"/>
                  <a:t>Für den BNT-Unterricht:</a:t>
                </a:r>
                <a:br>
                  <a:rPr lang="de-DE" b="1" dirty="0" smtClean="0"/>
                </a:br>
                <a:r>
                  <a:rPr lang="de-DE" dirty="0"/>
                  <a:t>B</a:t>
                </a:r>
                <a:r>
                  <a:rPr lang="de-DE" dirty="0" smtClean="0"/>
                  <a:t>ei </a:t>
                </a:r>
                <a:r>
                  <a:rPr lang="de-DE" dirty="0"/>
                  <a:t>der Strahlung der Sonne (Lampe) </a:t>
                </a:r>
                <a:r>
                  <a:rPr lang="de-DE" dirty="0" smtClean="0"/>
                  <a:t>wird die </a:t>
                </a:r>
                <a:r>
                  <a:rPr lang="de-DE" dirty="0"/>
                  <a:t>Energie unterschiedlich gut </a:t>
                </a:r>
                <a:r>
                  <a:rPr lang="de-DE" dirty="0" smtClean="0"/>
                  <a:t>aufgenommen.</a:t>
                </a:r>
              </a:p>
            </p:txBody>
          </p:sp>
        </mc:Choice>
        <mc:Fallback xmlns="">
          <p:sp>
            <p:nvSpPr>
              <p:cNvPr id="3" name="Inhaltsplatzhalter 2"/>
              <p:cNvSpPr>
                <a:spLocks noGrp="1" noRot="1" noChangeAspect="1" noMove="1" noResize="1" noEditPoints="1" noAdjustHandles="1" noChangeArrowheads="1" noChangeShapeType="1" noTextEdit="1"/>
              </p:cNvSpPr>
              <p:nvPr>
                <p:ph idx="1"/>
              </p:nvPr>
            </p:nvSpPr>
            <p:spPr>
              <a:blipFill rotWithShape="1">
                <a:blip r:embed="rId3"/>
                <a:stretch>
                  <a:fillRect l="-867" t="-714"/>
                </a:stretch>
              </a:blipFill>
            </p:spPr>
            <p:txBody>
              <a:bodyPr/>
              <a:lstStyle/>
              <a:p>
                <a:r>
                  <a:rPr lang="de-DE">
                    <a:noFill/>
                  </a:rPr>
                  <a:t> </a:t>
                </a:r>
              </a:p>
            </p:txBody>
          </p:sp>
        </mc:Fallback>
      </mc:AlternateContent>
      <p:sp>
        <p:nvSpPr>
          <p:cNvPr id="4" name="Datumsplatzhalter 3"/>
          <p:cNvSpPr>
            <a:spLocks noGrp="1"/>
          </p:cNvSpPr>
          <p:nvPr>
            <p:ph type="dt" sz="half" idx="10"/>
          </p:nvPr>
        </p:nvSpPr>
        <p:spPr/>
        <p:txBody>
          <a:bodyPr/>
          <a:lstStyle/>
          <a:p>
            <a:r>
              <a:rPr lang="de-DE" smtClean="0"/>
              <a:t>ZPG BNT 2017</a:t>
            </a:r>
            <a:endParaRPr lang="de-DE" dirty="0"/>
          </a:p>
        </p:txBody>
      </p:sp>
      <p:sp>
        <p:nvSpPr>
          <p:cNvPr id="5" name="Fußzeilenplatzhalter 4"/>
          <p:cNvSpPr>
            <a:spLocks noGrp="1"/>
          </p:cNvSpPr>
          <p:nvPr>
            <p:ph type="ftr" sz="quarter" idx="11"/>
          </p:nvPr>
        </p:nvSpPr>
        <p:spPr/>
        <p:txBody>
          <a:bodyPr/>
          <a:lstStyle/>
          <a:p>
            <a:r>
              <a:rPr lang="de-DE" smtClean="0"/>
              <a:t>Workshop Physik</a:t>
            </a:r>
            <a:endParaRPr lang="de-DE" dirty="0"/>
          </a:p>
        </p:txBody>
      </p:sp>
      <p:sp>
        <p:nvSpPr>
          <p:cNvPr id="6" name="Foliennummernplatzhalter 5"/>
          <p:cNvSpPr>
            <a:spLocks noGrp="1"/>
          </p:cNvSpPr>
          <p:nvPr>
            <p:ph type="sldNum" sz="quarter" idx="12"/>
          </p:nvPr>
        </p:nvSpPr>
        <p:spPr/>
        <p:txBody>
          <a:bodyPr/>
          <a:lstStyle/>
          <a:p>
            <a:fld id="{E7711FB2-0ADC-4ABA-985B-9259769884CC}" type="slidenum">
              <a:rPr lang="de-DE" smtClean="0"/>
              <a:t>9</a:t>
            </a:fld>
            <a:endParaRPr lang="de-DE" dirty="0"/>
          </a:p>
        </p:txBody>
      </p:sp>
      <p:grpSp>
        <p:nvGrpSpPr>
          <p:cNvPr id="17" name="Gruppieren 16"/>
          <p:cNvGrpSpPr/>
          <p:nvPr/>
        </p:nvGrpSpPr>
        <p:grpSpPr>
          <a:xfrm>
            <a:off x="899592" y="2268405"/>
            <a:ext cx="2520000" cy="1440000"/>
            <a:chOff x="899592" y="2268405"/>
            <a:chExt cx="2520000" cy="1440000"/>
          </a:xfrm>
        </p:grpSpPr>
        <p:sp>
          <p:nvSpPr>
            <p:cNvPr id="7" name="Rechteck 6"/>
            <p:cNvSpPr/>
            <p:nvPr/>
          </p:nvSpPr>
          <p:spPr>
            <a:xfrm>
              <a:off x="899592" y="2268405"/>
              <a:ext cx="2520000" cy="14400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Rechteck 10"/>
            <p:cNvSpPr/>
            <p:nvPr/>
          </p:nvSpPr>
          <p:spPr>
            <a:xfrm>
              <a:off x="899592" y="3348405"/>
              <a:ext cx="1260000" cy="360000"/>
            </a:xfrm>
            <a:prstGeom prst="rect">
              <a:avLst/>
            </a:pr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Rechteck 11"/>
            <p:cNvSpPr/>
            <p:nvPr/>
          </p:nvSpPr>
          <p:spPr>
            <a:xfrm>
              <a:off x="2159592" y="3348405"/>
              <a:ext cx="1260000" cy="36000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Pfeil nach rechts 12"/>
            <p:cNvSpPr/>
            <p:nvPr/>
          </p:nvSpPr>
          <p:spPr>
            <a:xfrm rot="2700000">
              <a:off x="940413" y="2889246"/>
              <a:ext cx="720000" cy="432000"/>
            </a:xfrm>
            <a:prstGeom prst="rightArrow">
              <a:avLst>
                <a:gd name="adj1" fmla="val 100000"/>
                <a:gd name="adj2" fmla="val 50000"/>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DE" sz="1000" dirty="0" smtClean="0">
                  <a:solidFill>
                    <a:schemeClr val="tx1"/>
                  </a:solidFill>
                  <a:latin typeface="Arial" pitchFamily="34" charset="0"/>
                  <a:cs typeface="Arial" pitchFamily="34" charset="0"/>
                </a:rPr>
                <a:t>Energie</a:t>
              </a:r>
              <a:endParaRPr lang="de-DE" sz="1000" dirty="0">
                <a:solidFill>
                  <a:schemeClr val="tx1"/>
                </a:solidFill>
                <a:latin typeface="Arial" pitchFamily="34" charset="0"/>
                <a:cs typeface="Arial" pitchFamily="34" charset="0"/>
              </a:endParaRPr>
            </a:p>
          </p:txBody>
        </p:sp>
        <p:sp>
          <p:nvSpPr>
            <p:cNvPr id="14" name="Pfeil nach rechts 13"/>
            <p:cNvSpPr/>
            <p:nvPr/>
          </p:nvSpPr>
          <p:spPr>
            <a:xfrm rot="2700000">
              <a:off x="2130519" y="2997247"/>
              <a:ext cx="720000" cy="216000"/>
            </a:xfrm>
            <a:prstGeom prst="rightArrow">
              <a:avLst>
                <a:gd name="adj1" fmla="val 100000"/>
                <a:gd name="adj2" fmla="val 50000"/>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DE" sz="1000" dirty="0" smtClean="0">
                  <a:solidFill>
                    <a:schemeClr val="tx1"/>
                  </a:solidFill>
                  <a:latin typeface="Arial" pitchFamily="34" charset="0"/>
                  <a:cs typeface="Arial" pitchFamily="34" charset="0"/>
                </a:rPr>
                <a:t>Energie</a:t>
              </a:r>
              <a:endParaRPr lang="de-DE" sz="1000" dirty="0">
                <a:solidFill>
                  <a:schemeClr val="tx1"/>
                </a:solidFill>
                <a:latin typeface="Arial" pitchFamily="34" charset="0"/>
                <a:cs typeface="Arial" pitchFamily="34" charset="0"/>
              </a:endParaRPr>
            </a:p>
          </p:txBody>
        </p:sp>
      </p:grpSp>
      <p:grpSp>
        <p:nvGrpSpPr>
          <p:cNvPr id="18" name="Gruppieren 17"/>
          <p:cNvGrpSpPr/>
          <p:nvPr/>
        </p:nvGrpSpPr>
        <p:grpSpPr>
          <a:xfrm>
            <a:off x="4932040" y="2268405"/>
            <a:ext cx="2520000" cy="1440000"/>
            <a:chOff x="899592" y="2268405"/>
            <a:chExt cx="2520000" cy="1440000"/>
          </a:xfrm>
        </p:grpSpPr>
        <p:sp>
          <p:nvSpPr>
            <p:cNvPr id="19" name="Rechteck 18"/>
            <p:cNvSpPr/>
            <p:nvPr/>
          </p:nvSpPr>
          <p:spPr>
            <a:xfrm>
              <a:off x="899592" y="2268405"/>
              <a:ext cx="2520000" cy="14400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Rechteck 19"/>
            <p:cNvSpPr/>
            <p:nvPr/>
          </p:nvSpPr>
          <p:spPr>
            <a:xfrm>
              <a:off x="899592" y="3348405"/>
              <a:ext cx="1260000" cy="360000"/>
            </a:xfrm>
            <a:prstGeom prst="rect">
              <a:avLst/>
            </a:pr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Rechteck 20"/>
            <p:cNvSpPr/>
            <p:nvPr/>
          </p:nvSpPr>
          <p:spPr>
            <a:xfrm>
              <a:off x="2159592" y="3348405"/>
              <a:ext cx="1260000" cy="36000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26" name="Gruppieren 25"/>
          <p:cNvGrpSpPr/>
          <p:nvPr/>
        </p:nvGrpSpPr>
        <p:grpSpPr>
          <a:xfrm>
            <a:off x="5216430" y="2757221"/>
            <a:ext cx="1584144" cy="733482"/>
            <a:chOff x="5216430" y="2757221"/>
            <a:chExt cx="1584144" cy="733482"/>
          </a:xfrm>
        </p:grpSpPr>
        <p:sp>
          <p:nvSpPr>
            <p:cNvPr id="24" name="Pfeil nach rechts 23"/>
            <p:cNvSpPr/>
            <p:nvPr/>
          </p:nvSpPr>
          <p:spPr>
            <a:xfrm rot="2700000">
              <a:off x="5000430" y="2986703"/>
              <a:ext cx="720000" cy="288000"/>
            </a:xfrm>
            <a:prstGeom prst="rightArrow">
              <a:avLst>
                <a:gd name="adj1" fmla="val 100000"/>
                <a:gd name="adj2" fmla="val 50000"/>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DE" sz="1000" dirty="0" smtClean="0">
                  <a:solidFill>
                    <a:schemeClr val="bg1"/>
                  </a:solidFill>
                  <a:latin typeface="Arial" pitchFamily="34" charset="0"/>
                  <a:cs typeface="Arial" pitchFamily="34" charset="0"/>
                </a:rPr>
                <a:t>Energie</a:t>
              </a:r>
              <a:endParaRPr lang="de-DE" sz="1000" dirty="0">
                <a:solidFill>
                  <a:schemeClr val="bg1"/>
                </a:solidFill>
                <a:latin typeface="Arial" pitchFamily="34" charset="0"/>
                <a:cs typeface="Arial" pitchFamily="34" charset="0"/>
              </a:endParaRPr>
            </a:p>
          </p:txBody>
        </p:sp>
        <p:sp>
          <p:nvSpPr>
            <p:cNvPr id="25" name="Pfeil nach rechts 24"/>
            <p:cNvSpPr/>
            <p:nvPr/>
          </p:nvSpPr>
          <p:spPr>
            <a:xfrm rot="2700000">
              <a:off x="6296574" y="2973221"/>
              <a:ext cx="720000" cy="288000"/>
            </a:xfrm>
            <a:prstGeom prst="rightArrow">
              <a:avLst>
                <a:gd name="adj1" fmla="val 100000"/>
                <a:gd name="adj2" fmla="val 50000"/>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DE" sz="1000" dirty="0" smtClean="0">
                  <a:solidFill>
                    <a:schemeClr val="bg1"/>
                  </a:solidFill>
                  <a:latin typeface="Arial" pitchFamily="34" charset="0"/>
                  <a:cs typeface="Arial" pitchFamily="34" charset="0"/>
                </a:rPr>
                <a:t>Energie</a:t>
              </a:r>
              <a:endParaRPr lang="de-DE" sz="1000" dirty="0">
                <a:solidFill>
                  <a:schemeClr val="bg1"/>
                </a:solidFill>
                <a:latin typeface="Arial" pitchFamily="34" charset="0"/>
                <a:cs typeface="Arial" pitchFamily="34" charset="0"/>
              </a:endParaRPr>
            </a:p>
          </p:txBody>
        </p:sp>
      </p:grpSp>
      <p:grpSp>
        <p:nvGrpSpPr>
          <p:cNvPr id="29" name="Gruppieren 28"/>
          <p:cNvGrpSpPr/>
          <p:nvPr/>
        </p:nvGrpSpPr>
        <p:grpSpPr>
          <a:xfrm>
            <a:off x="5488627" y="2902647"/>
            <a:ext cx="2034069" cy="295687"/>
            <a:chOff x="5488627" y="2902647"/>
            <a:chExt cx="2034069" cy="295687"/>
          </a:xfrm>
        </p:grpSpPr>
        <p:sp>
          <p:nvSpPr>
            <p:cNvPr id="27" name="Pfeil nach rechts 26"/>
            <p:cNvSpPr/>
            <p:nvPr/>
          </p:nvSpPr>
          <p:spPr>
            <a:xfrm rot="18900000">
              <a:off x="5488627" y="2910334"/>
              <a:ext cx="720000" cy="288000"/>
            </a:xfrm>
            <a:prstGeom prst="rightArrow">
              <a:avLst>
                <a:gd name="adj1" fmla="val 100000"/>
                <a:gd name="adj2" fmla="val 50000"/>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DE" sz="1000" dirty="0" smtClean="0">
                  <a:solidFill>
                    <a:schemeClr val="bg1"/>
                  </a:solidFill>
                  <a:latin typeface="Arial" pitchFamily="34" charset="0"/>
                  <a:cs typeface="Arial" pitchFamily="34" charset="0"/>
                </a:rPr>
                <a:t>Energie</a:t>
              </a:r>
              <a:endParaRPr lang="de-DE" sz="1000" dirty="0">
                <a:solidFill>
                  <a:schemeClr val="bg1"/>
                </a:solidFill>
                <a:latin typeface="Arial" pitchFamily="34" charset="0"/>
                <a:cs typeface="Arial" pitchFamily="34" charset="0"/>
              </a:endParaRPr>
            </a:p>
          </p:txBody>
        </p:sp>
        <p:sp>
          <p:nvSpPr>
            <p:cNvPr id="28" name="Pfeil nach rechts 27"/>
            <p:cNvSpPr/>
            <p:nvPr/>
          </p:nvSpPr>
          <p:spPr>
            <a:xfrm rot="18900000">
              <a:off x="6802696" y="2902647"/>
              <a:ext cx="720000" cy="288000"/>
            </a:xfrm>
            <a:prstGeom prst="rightArrow">
              <a:avLst>
                <a:gd name="adj1" fmla="val 100000"/>
                <a:gd name="adj2" fmla="val 50000"/>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DE" sz="1000" dirty="0" smtClean="0">
                  <a:solidFill>
                    <a:schemeClr val="bg1"/>
                  </a:solidFill>
                  <a:latin typeface="Arial" pitchFamily="34" charset="0"/>
                  <a:cs typeface="Arial" pitchFamily="34" charset="0"/>
                </a:rPr>
                <a:t>Energie</a:t>
              </a:r>
              <a:endParaRPr lang="de-DE" sz="1000" dirty="0">
                <a:solidFill>
                  <a:schemeClr val="bg1"/>
                </a:solidFill>
                <a:latin typeface="Arial" pitchFamily="34" charset="0"/>
                <a:cs typeface="Arial" pitchFamily="34" charset="0"/>
              </a:endParaRPr>
            </a:p>
          </p:txBody>
        </p:sp>
      </p:grpSp>
      <p:sp>
        <p:nvSpPr>
          <p:cNvPr id="23" name="Textfeld 4"/>
          <p:cNvSpPr txBox="1"/>
          <p:nvPr/>
        </p:nvSpPr>
        <p:spPr>
          <a:xfrm>
            <a:off x="6696196" y="6507220"/>
            <a:ext cx="2447311" cy="16214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gn="r">
              <a:spcAft>
                <a:spcPts val="600"/>
              </a:spcAft>
            </a:pPr>
            <a:r>
              <a:rPr lang="de-DE" sz="1000" dirty="0" smtClean="0">
                <a:latin typeface="Arial"/>
                <a:ea typeface="Times New Roman"/>
                <a:cs typeface="Times New Roman"/>
              </a:rPr>
              <a:t>Alle Abbildungen: </a:t>
            </a:r>
            <a:r>
              <a:rPr lang="de-DE" sz="1000" dirty="0" smtClean="0">
                <a:effectLst/>
                <a:latin typeface="Arial"/>
                <a:ea typeface="Times New Roman"/>
                <a:cs typeface="Times New Roman"/>
              </a:rPr>
              <a:t>C</a:t>
            </a:r>
            <a:r>
              <a:rPr lang="de-DE" sz="1000" dirty="0">
                <a:effectLst/>
                <a:latin typeface="Arial"/>
                <a:ea typeface="Times New Roman"/>
                <a:cs typeface="Times New Roman"/>
              </a:rPr>
              <a:t>.-J. </a:t>
            </a:r>
            <a:r>
              <a:rPr lang="de-DE" sz="1000" dirty="0" err="1" smtClean="0">
                <a:effectLst/>
                <a:latin typeface="Arial"/>
                <a:ea typeface="Times New Roman"/>
                <a:cs typeface="Times New Roman"/>
              </a:rPr>
              <a:t>Pardall</a:t>
            </a:r>
            <a:endParaRPr lang="de-DE" sz="2000" dirty="0">
              <a:effectLst/>
              <a:latin typeface="Helvetica"/>
              <a:ea typeface="Times New Roman"/>
              <a:cs typeface="Times New Roman"/>
            </a:endParaRPr>
          </a:p>
        </p:txBody>
      </p:sp>
    </p:spTree>
    <p:extLst>
      <p:ext uri="{BB962C8B-B14F-4D97-AF65-F5344CB8AC3E}">
        <p14:creationId xmlns:p14="http://schemas.microsoft.com/office/powerpoint/2010/main" val="2603848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par>
                                <p:cTn id="31" presetID="1" presetClass="exit" presetSubtype="0" fill="hold" nodeType="withEffect">
                                  <p:stCondLst>
                                    <p:cond delay="0"/>
                                  </p:stCondLst>
                                  <p:childTnLst>
                                    <p:set>
                                      <p:cBhvr>
                                        <p:cTn id="32" dur="1" fill="hold">
                                          <p:stCondLst>
                                            <p:cond delay="0"/>
                                          </p:stCondLst>
                                        </p:cTn>
                                        <p:tgtEl>
                                          <p:spTgt spid="26"/>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23" grpId="0"/>
    </p:bldLst>
  </p:timing>
</p:sld>
</file>

<file path=ppt/theme/theme1.xml><?xml version="1.0" encoding="utf-8"?>
<a:theme xmlns:a="http://schemas.openxmlformats.org/drawingml/2006/main" name="CJP">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CJP</Template>
  <TotalTime>0</TotalTime>
  <Words>1627</Words>
  <Application>Microsoft Office PowerPoint</Application>
  <PresentationFormat>Bildschirmpräsentation (4:3)</PresentationFormat>
  <Paragraphs>493</Paragraphs>
  <Slides>22</Slides>
  <Notes>17</Notes>
  <HiddenSlides>0</HiddenSlides>
  <MMClips>0</MMClips>
  <ScaleCrop>false</ScaleCrop>
  <HeadingPairs>
    <vt:vector size="4" baseType="variant">
      <vt:variant>
        <vt:lpstr>Design</vt:lpstr>
      </vt:variant>
      <vt:variant>
        <vt:i4>2</vt:i4>
      </vt:variant>
      <vt:variant>
        <vt:lpstr>Folientitel</vt:lpstr>
      </vt:variant>
      <vt:variant>
        <vt:i4>22</vt:i4>
      </vt:variant>
    </vt:vector>
  </HeadingPairs>
  <TitlesOfParts>
    <vt:vector size="24" baseType="lpstr">
      <vt:lpstr>CJP</vt:lpstr>
      <vt:lpstr>Larissa</vt:lpstr>
      <vt:lpstr>ZPG Biologie, Naturphänomene und Technik</vt:lpstr>
      <vt:lpstr>Workshop Physik</vt:lpstr>
      <vt:lpstr>PowerPoint-Präsentation</vt:lpstr>
      <vt:lpstr>PowerPoint-Präsentation</vt:lpstr>
      <vt:lpstr>PowerPoint-Präsentation</vt:lpstr>
      <vt:lpstr>Was ist Energie?</vt:lpstr>
      <vt:lpstr>Was ist Energie?</vt:lpstr>
      <vt:lpstr>Thermischer Energietransport</vt:lpstr>
      <vt:lpstr>Thermischer Energietransport</vt:lpstr>
      <vt:lpstr>Thermischer Energietransport</vt:lpstr>
      <vt:lpstr>Thermischer Energietransport</vt:lpstr>
      <vt:lpstr>Thermischer Energietransport</vt:lpstr>
      <vt:lpstr>Sorgsamer Umgang mit Energie</vt:lpstr>
      <vt:lpstr>Sorgsamer Umgang mit Energie</vt:lpstr>
      <vt:lpstr>Stoffeigenschaften</vt:lpstr>
      <vt:lpstr>Stoffeigenschaften</vt:lpstr>
      <vt:lpstr>Stoffeigenschaften</vt:lpstr>
      <vt:lpstr>Übersicht über das Material</vt:lpstr>
      <vt:lpstr>Übersicht über das Material</vt:lpstr>
      <vt:lpstr>Individualisierung durch Check-In-Aufgaben</vt:lpstr>
      <vt:lpstr>Planungshilfen: Basismodelle</vt:lpstr>
      <vt:lpstr>Übersicht Workshop</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Workshop Physik</dc:title>
  <dc:creator>Carl-Julian Pardall</dc:creator>
  <cp:lastModifiedBy>Carl-Julian</cp:lastModifiedBy>
  <cp:revision>101</cp:revision>
  <cp:lastPrinted>2016-01-30T18:57:11Z</cp:lastPrinted>
  <dcterms:created xsi:type="dcterms:W3CDTF">2014-11-17T20:26:36Z</dcterms:created>
  <dcterms:modified xsi:type="dcterms:W3CDTF">2017-04-05T19:58:56Z</dcterms:modified>
</cp:coreProperties>
</file>