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409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39888" y="-11988800"/>
            <a:ext cx="16983076" cy="127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689503"/>
            <a:ext cx="5434993" cy="443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331097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8" y="4689503"/>
            <a:ext cx="5436567" cy="444107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064DF-3A87-4590-9E81-92E6EF0EB2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94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5CCE2-CBE7-4F38-8996-738A485AF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3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7515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7515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14868-E0FC-4C5A-91E7-8CE3F21B82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79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C4EE-93B5-47FF-8812-C9B54D142E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86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77612-8E02-4779-887D-93D4CD4211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2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97181-F325-4AF7-BE20-8C4EA4CCAE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20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AE56C-79EC-4D45-BB21-60D39422FE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FC56-1D59-43B4-8DF2-4BEB18AEE4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1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945B-28B3-44A7-8885-B2562B0321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7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A4F4-FBF2-4A50-8339-076EEB67E6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FFCDF-0200-43AA-9806-97E2CEAF70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02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42D9-E153-442B-9BE5-7552C09124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B733E4C-B6A7-4982-BD24-2A7CA7B145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39750"/>
            <a:ext cx="7772400" cy="14351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dirty="0" smtClean="0">
                <a:latin typeface="Arial" charset="0"/>
              </a:rPr>
              <a:t>Übersicht </a:t>
            </a:r>
            <a:br>
              <a:rPr lang="de-DE" altLang="de-DE" dirty="0" smtClean="0">
                <a:latin typeface="Arial" charset="0"/>
              </a:rPr>
            </a:br>
            <a:r>
              <a:rPr lang="de-DE" altLang="de-DE" dirty="0" smtClean="0">
                <a:latin typeface="Arial" charset="0"/>
              </a:rPr>
              <a:t>Die chemische Bindung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9943" y="2514600"/>
            <a:ext cx="2510665" cy="74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Ionenbindung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zw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.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charset="0"/>
                <a:cs typeface="Times New Roman" pitchFamily="16" charset="0"/>
              </a:rPr>
              <a:t>Metall </a:t>
            </a:r>
            <a:r>
              <a:rPr lang="de-DE" altLang="de-DE" sz="1400" b="1" dirty="0" smtClean="0">
                <a:solidFill>
                  <a:schemeClr val="tx1"/>
                </a:solidFill>
                <a:latin typeface="Arial" charset="0"/>
                <a:cs typeface="Times New Roman" pitchFamily="16" charset="0"/>
              </a:rPr>
              <a:t>und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charset="0"/>
                <a:cs typeface="Times New Roman" pitchFamily="16" charset="0"/>
              </a:rPr>
              <a:t>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charset="0"/>
                <a:cs typeface="Times New Roman" pitchFamily="16" charset="0"/>
              </a:rPr>
              <a:t>Nichtmetall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 </a:t>
            </a:r>
            <a:endParaRPr lang="de-DE" altLang="de-DE" sz="1400" b="1" dirty="0">
              <a:solidFill>
                <a:srgbClr val="000000"/>
              </a:solidFill>
              <a:latin typeface="Arial" charset="0"/>
              <a:cs typeface="Times New Roman" pitchFamily="16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z. B. </a:t>
            </a:r>
            <a:r>
              <a:rPr lang="de-DE" altLang="de-DE" sz="1400" b="1" dirty="0">
                <a:solidFill>
                  <a:srgbClr val="666699"/>
                </a:solidFill>
                <a:latin typeface="Arial" charset="0"/>
                <a:cs typeface="Times New Roman" pitchFamily="16" charset="0"/>
              </a:rPr>
              <a:t>Na</a:t>
            </a:r>
            <a:r>
              <a:rPr lang="de-DE" altLang="de-DE" sz="1400" b="1" dirty="0">
                <a:solidFill>
                  <a:srgbClr val="00CC99"/>
                </a:solidFill>
                <a:latin typeface="Arial" charset="0"/>
                <a:cs typeface="Times New Roman" pitchFamily="16" charset="0"/>
              </a:rPr>
              <a:t>Cl</a:t>
            </a: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H="1">
            <a:off x="1749425" y="1828800"/>
            <a:ext cx="1835150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01434" y="2438400"/>
            <a:ext cx="2860119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400" b="1" dirty="0">
                <a:solidFill>
                  <a:srgbClr val="CC0099"/>
                </a:solidFill>
                <a:latin typeface="Arial" charset="0"/>
              </a:rPr>
              <a:t>Atombindung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zw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.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charset="0"/>
                <a:cs typeface="Times New Roman" pitchFamily="16" charset="0"/>
              </a:rPr>
              <a:t>Nichtmetall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und </a:t>
            </a:r>
            <a:r>
              <a:rPr lang="de-DE" altLang="de-DE" sz="1400" b="1" dirty="0" smtClean="0">
                <a:solidFill>
                  <a:srgbClr val="00CC99"/>
                </a:solidFill>
                <a:latin typeface="Arial" charset="0"/>
                <a:cs typeface="Times New Roman" pitchFamily="16" charset="0"/>
              </a:rPr>
              <a:t>Nichtmetall</a:t>
            </a:r>
            <a:endParaRPr lang="de-DE" altLang="de-DE" sz="1400" b="1" dirty="0">
              <a:solidFill>
                <a:srgbClr val="00CC99"/>
              </a:solidFill>
              <a:latin typeface="Arial" charset="0"/>
              <a:cs typeface="Times New Roman" pitchFamily="16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z. B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b="1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altLang="de-DE" sz="1400" b="1" baseline="-25000" dirty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b="1" dirty="0">
                <a:solidFill>
                  <a:srgbClr val="00CC99"/>
                </a:solidFill>
                <a:latin typeface="Arial" charset="0"/>
                <a:cs typeface="Times New Roman" pitchFamily="16" charset="0"/>
              </a:rPr>
              <a:t>HCl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1400" b="1" dirty="0">
              <a:solidFill>
                <a:srgbClr val="00CC99"/>
              </a:solidFill>
              <a:latin typeface="Arial" charset="0"/>
              <a:cs typeface="Times New Roman" pitchFamily="16" charset="0"/>
            </a:endParaRPr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67200" y="18288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356346" y="2438400"/>
            <a:ext cx="2248102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400" b="1" dirty="0">
                <a:solidFill>
                  <a:srgbClr val="006600"/>
                </a:solidFill>
                <a:latin typeface="Arial" charset="0"/>
              </a:rPr>
              <a:t>Metallbindung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zw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.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charset="0"/>
                <a:cs typeface="Times New Roman" pitchFamily="16" charset="0"/>
              </a:rPr>
              <a:t>Metall und Metall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 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z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. B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.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Times New Roman" pitchFamily="16" charset="0"/>
              </a:rPr>
              <a:t> </a:t>
            </a:r>
            <a:r>
              <a:rPr lang="de-DE" altLang="de-DE" sz="1400" b="1" dirty="0" smtClean="0">
                <a:solidFill>
                  <a:srgbClr val="666699"/>
                </a:solidFill>
                <a:latin typeface="Arial" charset="0"/>
                <a:cs typeface="Times New Roman" pitchFamily="16" charset="0"/>
              </a:rPr>
              <a:t>Al</a:t>
            </a:r>
            <a:endParaRPr lang="de-DE" altLang="de-DE" sz="1400" b="1" dirty="0">
              <a:solidFill>
                <a:srgbClr val="666699"/>
              </a:solidFill>
              <a:latin typeface="Arial" charset="0"/>
              <a:cs typeface="Times New Roman" pitchFamily="16" charset="0"/>
            </a:endParaRPr>
          </a:p>
          <a:p>
            <a:pPr algn="ctr" eaLnBrk="1" hangingPunct="1">
              <a:buClrTx/>
              <a:buFontTx/>
              <a:buNone/>
            </a:pPr>
            <a:endParaRPr lang="de-DE" altLang="de-DE" sz="1400" b="1" dirty="0">
              <a:solidFill>
                <a:srgbClr val="666699"/>
              </a:solidFill>
              <a:latin typeface="Arial" charset="0"/>
              <a:cs typeface="Times New Roman" pitchFamily="16" charset="0"/>
            </a:endParaRPr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>
            <a:off x="6096000" y="1828800"/>
            <a:ext cx="1143000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06241" y="3212976"/>
            <a:ext cx="753816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Ziel: Alle Atome haben das </a:t>
            </a:r>
            <a:r>
              <a:rPr lang="de-DE" altLang="de-DE" sz="20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Bestreben, </a:t>
            </a:r>
            <a:r>
              <a:rPr lang="de-DE" altLang="de-DE" sz="2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altLang="de-DE" sz="2000" dirty="0" err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Oktettregel</a:t>
            </a:r>
            <a:r>
              <a:rPr lang="de-DE" altLang="de-DE" sz="20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 erfüllen. </a:t>
            </a:r>
            <a:endParaRPr lang="de-DE" altLang="de-DE" sz="20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12924" y="3962400"/>
            <a:ext cx="2235205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 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Aufnahme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oder</a:t>
            </a:r>
            <a:b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Abgabe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von </a:t>
            </a:r>
            <a:r>
              <a:rPr lang="de-DE" altLang="de-DE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Elektronen</a:t>
            </a:r>
            <a:r>
              <a:rPr lang="de-DE" alt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1447800" y="36576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1447800" y="4572000"/>
            <a:ext cx="1588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81000" y="4993897"/>
            <a:ext cx="2662238" cy="81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000" tIns="36000" rIns="72000" bIns="360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200" kern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Dabei werden Kationen und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kern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Anionen gebildet, die über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kern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Anziehungskräfte </a:t>
            </a:r>
            <a:r>
              <a:rPr lang="de-DE" altLang="de-DE" sz="1200" kern="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einem</a:t>
            </a:r>
            <a:r>
              <a:rPr lang="de-DE" altLang="de-DE" sz="1200" kern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200" kern="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Ionen- </a:t>
            </a:r>
            <a:r>
              <a:rPr lang="de-DE" altLang="de-DE" sz="1200" kern="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gitter</a:t>
            </a:r>
            <a:r>
              <a:rPr lang="de-DE" altLang="de-DE" sz="1200" kern="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zusammengehalten werden</a:t>
            </a:r>
            <a:r>
              <a:rPr lang="de-DE" altLang="de-DE" sz="1200" kern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4343400" y="3611439"/>
            <a:ext cx="1588" cy="274761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043238" y="3886200"/>
            <a:ext cx="2901798" cy="67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Außenelektronen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beteiligten Atome werden </a:t>
            </a: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geteilt.</a:t>
            </a: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 flipH="1">
            <a:off x="3578225" y="4495800"/>
            <a:ext cx="46355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4267200" y="4495800"/>
            <a:ext cx="4572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048000" y="4953000"/>
            <a:ext cx="981657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npolare</a:t>
            </a:r>
            <a:r>
              <a:rPr lang="de-DE" altLang="de-DE" sz="1400" dirty="0" smtClean="0">
                <a:solidFill>
                  <a:srgbClr val="000000"/>
                </a:solidFill>
              </a:rPr>
              <a:t> 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035425" y="4953000"/>
            <a:ext cx="1823233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polare 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Atombindung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035425" y="5257800"/>
            <a:ext cx="2126201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2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altLang="de-DE" sz="120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 </a:t>
            </a:r>
            <a:r>
              <a:rPr lang="de-DE" altLang="de-DE" sz="12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bindenden </a:t>
            </a:r>
            <a:r>
              <a:rPr lang="de-DE" altLang="de-DE" sz="12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Elektronen-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paare von </a:t>
            </a:r>
            <a:r>
              <a:rPr lang="de-DE" altLang="de-DE" sz="12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 Atomsorte </a:t>
            </a:r>
            <a:endParaRPr lang="de-DE" altLang="de-DE" sz="12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2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stärker angezogen</a:t>
            </a:r>
            <a:r>
              <a:rPr lang="de-DE" altLang="de-DE" sz="12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de-DE" altLang="de-DE" sz="12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2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de-DE" altLang="de-DE" sz="12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beachten!!</a:t>
            </a:r>
            <a:r>
              <a:rPr lang="de-DE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   H         </a:t>
            </a:r>
            <a:r>
              <a:rPr lang="de-DE" altLang="de-DE" sz="20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de-DE" altLang="de-DE" sz="20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052763" y="5257800"/>
            <a:ext cx="787693" cy="66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</a:t>
            </a:r>
            <a:r>
              <a:rPr lang="de-DE" altLang="de-DE" sz="14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altLang="de-DE" sz="1400" baseline="-250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altLang="de-DE" sz="1400" baseline="-250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endParaRPr lang="de-DE" altLang="de-DE" sz="1400" baseline="-25000" dirty="0" smtClean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400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    </a:t>
            </a:r>
            <a:r>
              <a:rPr lang="de-DE" altLang="de-DE" sz="1400" dirty="0" err="1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de-DE" altLang="de-DE" sz="1400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 rot="-5520000">
            <a:off x="5215368" y="6023637"/>
            <a:ext cx="152400" cy="381000"/>
          </a:xfrm>
          <a:prstGeom prst="triangle">
            <a:avLst>
              <a:gd name="adj" fmla="val 66667"/>
            </a:avLst>
          </a:prstGeom>
          <a:solidFill>
            <a:srgbClr val="000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940152" y="3789040"/>
            <a:ext cx="3023883" cy="198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cs typeface="Lucida Sans Unicode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1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Außenelektronen</a:t>
            </a: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Metallatome </a:t>
            </a:r>
          </a:p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im Metallgitter nicht fest </a:t>
            </a:r>
            <a:endParaRPr lang="de-DE" altLang="de-DE" sz="14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14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gebunden</a:t>
            </a:r>
            <a:r>
              <a:rPr lang="de-DE" altLang="de-DE" sz="14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de-DE" sz="1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bewegen</a:t>
            </a:r>
            <a:r>
              <a:rPr lang="de-DE" altLang="de-DE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sich </a:t>
            </a:r>
            <a:r>
              <a:rPr lang="de-DE" altLang="de-DE" sz="1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</a:t>
            </a:r>
            <a:r>
              <a:rPr lang="de-DE" altLang="de-DE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zwischen den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 geladenen Atomrümpfen</a:t>
            </a:r>
            <a:r>
              <a:rPr lang="de-DE" altLang="de-DE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buClrTx/>
              <a:buFontTx/>
              <a:buNone/>
            </a:pPr>
            <a:endParaRPr lang="de-DE" altLang="de-DE" sz="1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diesem Zusammenhang spricht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1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von Elektronengas.</a:t>
            </a:r>
            <a:r>
              <a:rPr lang="de-DE" altLang="de-DE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>
            <a:off x="7467600" y="3581400"/>
            <a:ext cx="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36779"/>
            <a:ext cx="1095375" cy="83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Gerade Verbindung 3"/>
          <p:cNvCxnSpPr/>
          <p:nvPr/>
        </p:nvCxnSpPr>
        <p:spPr bwMode="auto">
          <a:xfrm>
            <a:off x="5591336" y="6008440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 bwMode="auto">
          <a:xfrm>
            <a:off x="5944468" y="6008440"/>
            <a:ext cx="4936" cy="228894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 bwMode="auto">
          <a:xfrm>
            <a:off x="5621997" y="6388872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 bwMode="auto">
          <a:xfrm>
            <a:off x="3298162" y="5761038"/>
            <a:ext cx="216024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6458416" y="5788920"/>
            <a:ext cx="561856" cy="5204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05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050" baseline="30000" dirty="0" smtClean="0">
                <a:solidFill>
                  <a:srgbClr val="000000"/>
                </a:solidFill>
              </a:rPr>
              <a:t>+</a:t>
            </a:r>
            <a:endParaRPr lang="de-DE" sz="1050" baseline="30000" dirty="0">
              <a:solidFill>
                <a:srgbClr val="000000"/>
              </a:solidFill>
            </a:endParaRPr>
          </a:p>
        </p:txBody>
      </p:sp>
      <p:sp>
        <p:nvSpPr>
          <p:cNvPr id="40" name="Oval 3"/>
          <p:cNvSpPr>
            <a:spLocks noChangeArrowheads="1"/>
          </p:cNvSpPr>
          <p:nvPr/>
        </p:nvSpPr>
        <p:spPr bwMode="auto">
          <a:xfrm>
            <a:off x="7797248" y="5813919"/>
            <a:ext cx="561856" cy="5204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05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sz="1050" baseline="30000" dirty="0" smtClean="0">
                <a:solidFill>
                  <a:srgbClr val="000000"/>
                </a:solidFill>
              </a:rPr>
              <a:t>+</a:t>
            </a:r>
            <a:endParaRPr lang="de-DE" sz="1050" baseline="30000" dirty="0">
              <a:solidFill>
                <a:srgbClr val="000000"/>
              </a:solidFill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7239000" y="5813919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42" name="Ellipse 41"/>
          <p:cNvSpPr/>
          <p:nvPr/>
        </p:nvSpPr>
        <p:spPr bwMode="auto">
          <a:xfrm>
            <a:off x="7594211" y="5915733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6614448" y="6470964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7797248" y="6559802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7092280" y="6388872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843808" y="201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Quelle: lehrerfortbildung-bw.de/</a:t>
            </a:r>
            <a:r>
              <a:rPr lang="de-DE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faecher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</a:t>
            </a:r>
            <a:r>
              <a:rPr lang="de-DE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dirty="0"/>
          </a:p>
        </p:txBody>
      </p:sp>
      <p:sp>
        <p:nvSpPr>
          <p:cNvPr id="41" name="Ellipse 40"/>
          <p:cNvSpPr/>
          <p:nvPr/>
        </p:nvSpPr>
        <p:spPr bwMode="auto">
          <a:xfrm>
            <a:off x="7391400" y="5966319"/>
            <a:ext cx="45719" cy="45719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cs typeface="Lucida Sans Unicode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/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/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/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/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/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/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/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/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/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/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3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/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9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0" dur="500" fill="hold"/>
                                        <p:tgtEl>
                                          <p:spTgt spid="3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/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/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/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/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2" dur="5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3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9" dur="500" fill="hold"/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0" dur="500" fill="hold"/>
                                        <p:tgtEl>
                                          <p:spTgt spid="3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/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/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8" dur="500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/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/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9" dur="500" fill="hold"/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/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6" dur="5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7" dur="5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3" dur="500" fill="hold"/>
                                        <p:tgtEl>
                                          <p:spTgt spid="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8" dur="500" fill="hold"/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9" dur="500" fill="hold"/>
                                        <p:tgtEl>
                                          <p:spTgt spid="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4" dur="500" fill="hold"/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5" dur="500" fill="hold"/>
                                        <p:tgtEl>
                                          <p:spTgt spid="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/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7" dur="500" fill="hold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8" dur="500" fill="hold"/>
                                        <p:tgtEl>
                                          <p:spTgt spid="30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4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/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/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9" dur="500" fill="hold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4" dur="5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5" dur="500" fill="hold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1" dur="50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2" dur="50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/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1" dur="500" fill="hold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2" dur="500" fill="hold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>
                            <p:stCondLst>
                              <p:cond delay="500"/>
                            </p:stCond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8" dur="500" fill="hold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9" dur="500" fill="hold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/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3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/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/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Bildschirmpräsentation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Übersicht  Die chemische Bindung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Übersicht  Die chemische Bindung</dc:title>
  <cp:lastModifiedBy>Ertelt, Ulrike (LS)</cp:lastModifiedBy>
  <cp:revision>29</cp:revision>
  <cp:lastPrinted>2014-02-17T12:42:00Z</cp:lastPrinted>
  <dcterms:created xsi:type="dcterms:W3CDTF">2009-11-11T14:14:02Z</dcterms:created>
  <dcterms:modified xsi:type="dcterms:W3CDTF">2014-05-06T07:52:01Z</dcterms:modified>
</cp:coreProperties>
</file>