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27899-AB5C-4C6F-8A43-D3D27392549B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3080-364D-4C95-A881-4173B5090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91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71A7C-D371-42E5-BEF1-26B5EBF29BB3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1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71A7C-D371-42E5-BEF1-26B5EBF29BB3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45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54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506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32000" y="1080000"/>
            <a:ext cx="8280000" cy="5040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15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55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48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66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5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0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94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7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4FC3-787E-48CB-93C0-CC7AEB30FF85}" type="datetimeFigureOut">
              <a:rPr lang="de-DE" smtClean="0"/>
              <a:t>01.09.2020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052F1-B3A8-44B6-AE37-D5F8061910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4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80000" cy="5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080000"/>
            <a:ext cx="8280000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92000" y="6408000"/>
            <a:ext cx="72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Lerntutorial ACD ChemSketch</a:t>
            </a:r>
            <a:br>
              <a:rPr lang="de-DE" dirty="0" smtClean="0"/>
            </a:br>
            <a:r>
              <a:rPr lang="de-DE" dirty="0"/>
              <a:t>„</a:t>
            </a:r>
            <a:r>
              <a:rPr lang="de-DE" i="1" dirty="0"/>
              <a:t>Einführung in ChemSketch, Wiederholung Stoffklassen und </a:t>
            </a:r>
            <a:r>
              <a:rPr lang="de-DE" i="1" dirty="0" smtClean="0"/>
              <a:t>funktionelle </a:t>
            </a:r>
            <a:r>
              <a:rPr lang="de-DE" i="1" dirty="0"/>
              <a:t>Gruppen, </a:t>
            </a:r>
            <a:r>
              <a:rPr lang="de-DE" i="1" dirty="0" smtClean="0"/>
              <a:t>Einführung </a:t>
            </a:r>
            <a:r>
              <a:rPr lang="de-DE" i="1" dirty="0"/>
              <a:t>der Skelettformel-Schreibweise“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6F6-F0F2-4FF1-A369-495604B888EB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912">
            <a:off x="2205085" y="2746279"/>
            <a:ext cx="5578535" cy="348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4664"/>
            <a:ext cx="1080000" cy="85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683568" y="6165304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 smtClean="0"/>
              <a:t>Quelle Logo ACD/Labs: https</a:t>
            </a:r>
            <a:r>
              <a:rPr lang="de-DE" sz="600" dirty="0"/>
              <a:t>://</a:t>
            </a:r>
            <a:r>
              <a:rPr lang="de-DE" sz="600" dirty="0" smtClean="0"/>
              <a:t>www.acdlabs.com/company/media/images.php</a:t>
            </a:r>
          </a:p>
          <a:p>
            <a:r>
              <a:rPr lang="de-DE" sz="600" dirty="0" smtClean="0"/>
              <a:t>Screenshots und Formeln erstellt mit </a:t>
            </a:r>
            <a:r>
              <a:rPr lang="en-US" sz="600" dirty="0" smtClean="0"/>
              <a:t>ACD/ChemSketch (Freeware), Version 2017.1.2, </a:t>
            </a:r>
          </a:p>
          <a:p>
            <a:r>
              <a:rPr lang="en-US" sz="600" dirty="0" smtClean="0"/>
              <a:t>Advanced </a:t>
            </a:r>
            <a:r>
              <a:rPr lang="en-US" sz="600" dirty="0"/>
              <a:t>Chemistry Development, Inc., Toronto, On, Canada, www.acdlabs.com, </a:t>
            </a:r>
            <a:r>
              <a:rPr lang="en-US" sz="600" dirty="0" smtClean="0"/>
              <a:t>2018</a:t>
            </a:r>
          </a:p>
          <a:p>
            <a:r>
              <a:rPr lang="de-DE" sz="600" dirty="0" smtClean="0"/>
              <a:t>Mit freundliche r Genehmigung der </a:t>
            </a:r>
            <a:r>
              <a:rPr lang="en-US" sz="600" dirty="0"/>
              <a:t>Advanced Chemistry Development, Inc. (ACD/Labs</a:t>
            </a:r>
            <a:r>
              <a:rPr lang="en-US" sz="600" dirty="0" smtClean="0"/>
              <a:t>)</a:t>
            </a:r>
            <a:endParaRPr lang="de-DE" sz="6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2" y="49411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2000" y="432000"/>
            <a:ext cx="9180560" cy="540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1: ACD ChemSketch – Grundeinstellungen vornehmen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32000" y="1080000"/>
            <a:ext cx="8280000" cy="527764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Öffnen Sie das Programm ACD ChemSketch und bestätigen Sie das sich </a:t>
            </a:r>
            <a:br>
              <a:rPr lang="de-DE" dirty="0" smtClean="0"/>
            </a:br>
            <a:r>
              <a:rPr lang="de-DE" dirty="0" smtClean="0"/>
              <a:t>öffnende Fenster mit OK.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Sie im </a:t>
            </a:r>
            <a:r>
              <a:rPr lang="de-DE" dirty="0"/>
              <a:t>Menüpunkt TOOLS die Funktion STRUCTURE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PROPERTIES </a:t>
            </a:r>
            <a:r>
              <a:rPr lang="de-DE" dirty="0"/>
              <a:t>aus </a:t>
            </a:r>
            <a:r>
              <a:rPr lang="de-DE" dirty="0" smtClean="0"/>
              <a:t> [</a:t>
            </a:r>
            <a:r>
              <a:rPr lang="de-DE" dirty="0"/>
              <a:t>alternativ: Tastenkombination ALT + SHIFT + S].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Sie  innerhalb des sich öffnenden PROPERTIES-Fensters im </a:t>
            </a:r>
            <a:br>
              <a:rPr lang="de-DE" dirty="0" smtClean="0"/>
            </a:br>
            <a:r>
              <a:rPr lang="de-DE" dirty="0" smtClean="0"/>
              <a:t>Dropdown-Menü </a:t>
            </a:r>
            <a:r>
              <a:rPr lang="de-DE" dirty="0"/>
              <a:t>die </a:t>
            </a:r>
            <a:r>
              <a:rPr lang="de-DE" dirty="0" smtClean="0"/>
              <a:t>Stilvorlage </a:t>
            </a:r>
            <a:r>
              <a:rPr lang="de-DE" dirty="0"/>
              <a:t>NORMAL aus.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Markieren Sie  nun innerhalb des PROPERTIES-Fensters die </a:t>
            </a:r>
            <a:r>
              <a:rPr lang="de-DE" dirty="0"/>
              <a:t>Option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ALL </a:t>
            </a:r>
            <a:r>
              <a:rPr lang="de-DE" dirty="0"/>
              <a:t>im </a:t>
            </a:r>
            <a:r>
              <a:rPr lang="de-DE" dirty="0" smtClean="0"/>
              <a:t>Menübereich </a:t>
            </a:r>
            <a:r>
              <a:rPr lang="de-DE" dirty="0"/>
              <a:t>SHOW </a:t>
            </a:r>
            <a:r>
              <a:rPr lang="de-DE" dirty="0" smtClean="0"/>
              <a:t>CARBONS.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Beenden Sie  die Vornahme der Grundeinstellungen durch KLICKEN des </a:t>
            </a:r>
            <a:br>
              <a:rPr lang="de-DE" dirty="0" smtClean="0"/>
            </a:br>
            <a:r>
              <a:rPr lang="de-DE" dirty="0" smtClean="0"/>
              <a:t>Buttons SET DEFAULT und Schließen des PROPERTIES-Fensters.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Achten Sie  darauf, dass sich das Programm im STRUCTURE-Modus </a:t>
            </a:r>
            <a:br>
              <a:rPr lang="de-DE" dirty="0" smtClean="0"/>
            </a:br>
            <a:r>
              <a:rPr lang="de-DE" dirty="0" smtClean="0"/>
              <a:t>befindet (ggf. durch Klicken des Button STRUCTURE aktivieren).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Achten Sie  weiterhin darauf, dass im Menüband über dem horizontalen Lineal </a:t>
            </a:r>
            <a:br>
              <a:rPr lang="de-DE" dirty="0" smtClean="0"/>
            </a:br>
            <a:r>
              <a:rPr lang="de-DE" dirty="0" smtClean="0"/>
              <a:t>die Option DRAW NORMAL ausgewählt ist.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Sie  als Anzeigegröße die Option PAGE WIDTH (Seitenbreite) </a:t>
            </a:r>
            <a:br>
              <a:rPr lang="de-DE" dirty="0" smtClean="0"/>
            </a:br>
            <a:r>
              <a:rPr lang="de-DE" dirty="0" smtClean="0"/>
              <a:t>durch Anklicken des Symbols PAGE WIDTH aus [alternativ: Auswahl </a:t>
            </a:r>
            <a:br>
              <a:rPr lang="de-DE" dirty="0" smtClean="0"/>
            </a:br>
            <a:r>
              <a:rPr lang="de-DE" dirty="0" smtClean="0"/>
              <a:t>im Dropdown-Menü]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6084168" y="3933136"/>
            <a:ext cx="1715400" cy="720000"/>
            <a:chOff x="5538248" y="2060849"/>
            <a:chExt cx="1715400" cy="72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45" b="85750"/>
            <a:stretch/>
          </p:blipFill>
          <p:spPr bwMode="auto">
            <a:xfrm>
              <a:off x="5988157" y="2060849"/>
              <a:ext cx="1265491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Gerade Verbindung mit Pfeil 16"/>
            <p:cNvCxnSpPr/>
            <p:nvPr/>
          </p:nvCxnSpPr>
          <p:spPr>
            <a:xfrm flipV="1">
              <a:off x="5538248" y="2420849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7380312" y="4869160"/>
            <a:ext cx="1265492" cy="720000"/>
            <a:chOff x="4934017" y="4036127"/>
            <a:chExt cx="1265492" cy="7200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4" t="4322" r="80631" b="81428"/>
            <a:stretch/>
          </p:blipFill>
          <p:spPr bwMode="auto">
            <a:xfrm>
              <a:off x="4934017" y="4036127"/>
              <a:ext cx="1265492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Gerade Verbindung mit Pfeil 25"/>
            <p:cNvCxnSpPr/>
            <p:nvPr/>
          </p:nvCxnSpPr>
          <p:spPr>
            <a:xfrm flipV="1">
              <a:off x="4934017" y="4396129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ieren 1"/>
          <p:cNvGrpSpPr/>
          <p:nvPr/>
        </p:nvGrpSpPr>
        <p:grpSpPr>
          <a:xfrm>
            <a:off x="6444208" y="980728"/>
            <a:ext cx="2359573" cy="2650925"/>
            <a:chOff x="6588224" y="1556792"/>
            <a:chExt cx="2359573" cy="2650925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6588224" y="1556792"/>
              <a:ext cx="2359573" cy="2650925"/>
              <a:chOff x="6568422" y="3514379"/>
              <a:chExt cx="2359573" cy="2650925"/>
            </a:xfrm>
          </p:grpSpPr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00" t="15582" r="4739" b="39642"/>
              <a:stretch/>
            </p:blipFill>
            <p:spPr bwMode="auto">
              <a:xfrm>
                <a:off x="7008726" y="3514379"/>
                <a:ext cx="1919269" cy="26509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Gerade Verbindung mit Pfeil 20"/>
              <p:cNvCxnSpPr/>
              <p:nvPr/>
            </p:nvCxnSpPr>
            <p:spPr>
              <a:xfrm flipV="1">
                <a:off x="6568422" y="4005225"/>
                <a:ext cx="539778" cy="21606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21"/>
              <p:cNvCxnSpPr/>
              <p:nvPr/>
            </p:nvCxnSpPr>
            <p:spPr>
              <a:xfrm flipV="1">
                <a:off x="6636662" y="4448332"/>
                <a:ext cx="539778" cy="21606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Gerade Verbindung mit Pfeil 22"/>
            <p:cNvCxnSpPr/>
            <p:nvPr/>
          </p:nvCxnSpPr>
          <p:spPr>
            <a:xfrm flipV="1">
              <a:off x="7356940" y="3861048"/>
              <a:ext cx="539778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6372200" y="5733256"/>
            <a:ext cx="1081143" cy="411151"/>
            <a:chOff x="5624203" y="6135256"/>
            <a:chExt cx="1081143" cy="411151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203" y="6135256"/>
              <a:ext cx="1081143" cy="2451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Gerade Verbindung mit Pfeil 27"/>
            <p:cNvCxnSpPr/>
            <p:nvPr/>
          </p:nvCxnSpPr>
          <p:spPr>
            <a:xfrm flipV="1">
              <a:off x="5925349" y="6330344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42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2: ACD ChemSketch – Erste Schritte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de-DE" dirty="0" smtClean="0"/>
                  <a:t>Wählen Sie im linken Menüband „C“ für das Zeichnen von Kohlenstoff-Atomen aus.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DE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dirty="0" smtClean="0"/>
                  <a:t>Klicken Sie </a:t>
                </a:r>
                <a:r>
                  <a:rPr lang="de-DE" dirty="0"/>
                  <a:t>mit der Maus auf die Arbeitsfläche und </a:t>
                </a:r>
                <a:r>
                  <a:rPr lang="de-DE" dirty="0" smtClean="0"/>
                  <a:t>erstellen Sie so </a:t>
                </a:r>
                <a:r>
                  <a:rPr lang="de-DE" dirty="0"/>
                  <a:t>ein </a:t>
                </a:r>
                <a:r>
                  <a:rPr lang="de-DE" dirty="0" smtClean="0"/>
                  <a:t>C-Atom</a:t>
                </a:r>
                <a:r>
                  <a:rPr lang="de-DE" dirty="0"/>
                  <a:t>.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i="1" dirty="0" smtClean="0"/>
                  <a:t>ACHTUNG: Da </a:t>
                </a:r>
                <a:r>
                  <a:rPr lang="de-DE" i="1" dirty="0"/>
                  <a:t>das Programm immer automatisch durch Bindungen zu H-Atomen </a:t>
                </a:r>
                <a:r>
                  <a:rPr lang="de-DE" i="1" dirty="0" smtClean="0"/>
                  <a:t/>
                </a:r>
                <a:br>
                  <a:rPr lang="de-DE" i="1" dirty="0" smtClean="0"/>
                </a:br>
                <a:r>
                  <a:rPr lang="de-DE" i="1" dirty="0" smtClean="0"/>
                  <a:t>dafür sorgt</a:t>
                </a:r>
                <a:r>
                  <a:rPr lang="de-DE" i="1" dirty="0"/>
                  <a:t>, dass die </a:t>
                </a:r>
                <a:r>
                  <a:rPr lang="de-DE" i="1" dirty="0" smtClean="0"/>
                  <a:t>Atome Edelgaskonfiguration erlangen, entsteht </a:t>
                </a:r>
                <a:r>
                  <a:rPr lang="de-DE" i="1" dirty="0"/>
                  <a:t>so ein </a:t>
                </a:r>
                <a:r>
                  <a:rPr lang="de-DE" i="1" dirty="0" smtClean="0"/>
                  <a:t/>
                </a:r>
                <a:br>
                  <a:rPr lang="de-DE" i="1" dirty="0" smtClean="0"/>
                </a:br>
                <a:r>
                  <a:rPr lang="de-DE" i="1" dirty="0" smtClean="0"/>
                  <a:t>Methan-Molekül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i="1" dirty="0" smtClean="0"/>
                  <a:t>).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DE" i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dirty="0" smtClean="0"/>
                  <a:t>Durch Anklicken und gleichzeitiges Ziehen erstellen Sie an der Position des Loslassens ein zweites, über eine Elektronenpaarbindung angebundenes C-Atom [alternativ: Einfachklick auf das bereits erstellte C-Atom].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DE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dirty="0" smtClean="0"/>
                  <a:t>Zeichnen Sie ein Methan-Molekül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dirty="0" smtClean="0"/>
                  <a:t>), sodass alle vier enthaltenen </a:t>
                </a:r>
                <a:br>
                  <a:rPr lang="de-DE" dirty="0" smtClean="0"/>
                </a:br>
                <a:r>
                  <a:rPr lang="de-DE" dirty="0" smtClean="0"/>
                  <a:t>Elektronenpaarbindungen dargestellt werden (Wasserstoff-Atome </a:t>
                </a:r>
                <a:br>
                  <a:rPr lang="de-DE" dirty="0" smtClean="0"/>
                </a:br>
                <a:r>
                  <a:rPr lang="de-DE" dirty="0" smtClean="0"/>
                  <a:t>zeichnen Sie, </a:t>
                </a:r>
                <a:r>
                  <a:rPr lang="de-DE" dirty="0"/>
                  <a:t>indem </a:t>
                </a:r>
                <a:r>
                  <a:rPr lang="de-DE" dirty="0" smtClean="0"/>
                  <a:t>Sie im </a:t>
                </a:r>
                <a:r>
                  <a:rPr lang="de-DE" dirty="0"/>
                  <a:t>linken Menüband „H“ für das Zeichnen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von </a:t>
                </a:r>
                <a:r>
                  <a:rPr lang="de-DE" dirty="0"/>
                  <a:t>Wasserstoff-Atomen </a:t>
                </a:r>
                <a:r>
                  <a:rPr lang="de-DE" dirty="0" smtClean="0"/>
                  <a:t>auswählen.</a:t>
                </a:r>
                <a:endParaRPr lang="de-DE" dirty="0"/>
              </a:p>
              <a:p>
                <a:pPr marL="342900" indent="-342900">
                  <a:buFont typeface="+mj-lt"/>
                  <a:buAutoNum type="arabicPeriod"/>
                </a:pPr>
                <a:endParaRPr lang="de-DE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de-DE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de-DE" dirty="0" smtClean="0"/>
              </a:p>
              <a:p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</a:rPr>
                  <a:t>ACHTUNG: </a:t>
                </a:r>
                <a: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Sie haben sicher </a:t>
                </a:r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</a:rPr>
                  <a:t>festgestellt, dass </a:t>
                </a:r>
                <a: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die Strukturformeln keine korrekten/</a:t>
                </a:r>
                <a:b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vollständigen LEWIS-Formeln darstellen.</a:t>
                </a:r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Wie bei den Molekülbaukästen werden die </a:t>
                </a:r>
                <a:b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nichtbindenden Elektronenpaare nicht dargestellt – diese müssen in Gedanken ergänzt werden!</a:t>
                </a:r>
                <a:endParaRPr lang="de-DE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de-DE" dirty="0"/>
              </a:p>
              <a:p>
                <a:r>
                  <a:rPr lang="de-DE" i="1" dirty="0" smtClean="0"/>
                  <a:t>TIPP: Durch Anklicken der Funktion CLEAN STRUCTURE („Recycling-Symbol“ )[oder F9] </a:t>
                </a:r>
                <a:br>
                  <a:rPr lang="de-DE" i="1" dirty="0" smtClean="0"/>
                </a:br>
                <a:r>
                  <a:rPr lang="de-DE" i="1" dirty="0" smtClean="0"/>
                  <a:t>wird die 2D-Darstellung auf der Arbeitseben optimiert.</a:t>
                </a:r>
                <a:endParaRPr lang="de-DE" i="1" dirty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 rotWithShape="1">
                <a:blip r:embed="rId4"/>
                <a:stretch>
                  <a:fillRect l="-368" t="-1088" b="-12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48" name="Objekt 2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86774"/>
              </p:ext>
            </p:extLst>
          </p:nvPr>
        </p:nvGraphicFramePr>
        <p:xfrm>
          <a:off x="5416854" y="3068960"/>
          <a:ext cx="717012" cy="19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emSketch" r:id="rId5" imgW="2390040" imgH="647280" progId="ACD.ChemSketch.20">
                  <p:embed/>
                </p:oleObj>
              </mc:Choice>
              <mc:Fallback>
                <p:oleObj name="ChemSketch" r:id="rId5" imgW="2390040" imgH="647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6854" y="3068960"/>
                        <a:ext cx="717012" cy="194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7033621" y="5653019"/>
            <a:ext cx="736060" cy="335328"/>
            <a:chOff x="7695042" y="5517232"/>
            <a:chExt cx="736060" cy="335328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79" t="9027" r="32868" b="86454"/>
            <a:stretch/>
          </p:blipFill>
          <p:spPr bwMode="auto">
            <a:xfrm>
              <a:off x="8185442" y="5517232"/>
              <a:ext cx="245660" cy="227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Gerade Verbindung mit Pfeil 28"/>
            <p:cNvCxnSpPr/>
            <p:nvPr/>
          </p:nvCxnSpPr>
          <p:spPr>
            <a:xfrm flipV="1">
              <a:off x="7695042" y="5636497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16209"/>
              </p:ext>
            </p:extLst>
          </p:nvPr>
        </p:nvGraphicFramePr>
        <p:xfrm>
          <a:off x="6767154" y="3501008"/>
          <a:ext cx="91598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emSketch" r:id="rId8" imgW="915480" imgH="977040" progId="ACD.ChemSketch.20">
                  <p:embed/>
                </p:oleObj>
              </mc:Choice>
              <mc:Fallback>
                <p:oleObj name="ChemSketch" r:id="rId8" imgW="915480" imgH="9770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67154" y="3501008"/>
                        <a:ext cx="915987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56031"/>
              </p:ext>
            </p:extLst>
          </p:nvPr>
        </p:nvGraphicFramePr>
        <p:xfrm>
          <a:off x="3365140" y="2204864"/>
          <a:ext cx="270756" cy="19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emSketch" r:id="rId10" imgW="902520" imgH="647280" progId="ACD.ChemSketch.20">
                  <p:embed/>
                </p:oleObj>
              </mc:Choice>
              <mc:Fallback>
                <p:oleObj name="ChemSketch" r:id="rId10" imgW="902520" imgH="647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65140" y="2204864"/>
                        <a:ext cx="270756" cy="194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7887802" y="3212976"/>
            <a:ext cx="706731" cy="1404489"/>
            <a:chOff x="8041733" y="3080946"/>
            <a:chExt cx="706731" cy="1404489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67" r="97315" b="59306"/>
            <a:stretch/>
          </p:blipFill>
          <p:spPr bwMode="auto">
            <a:xfrm>
              <a:off x="8532440" y="3080946"/>
              <a:ext cx="216024" cy="1404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Gerade Verbindung mit Pfeil 16"/>
            <p:cNvCxnSpPr/>
            <p:nvPr/>
          </p:nvCxnSpPr>
          <p:spPr>
            <a:xfrm flipV="1">
              <a:off x="8041733" y="3872995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7524328" y="584856"/>
            <a:ext cx="665698" cy="1548000"/>
            <a:chOff x="7437788" y="998855"/>
            <a:chExt cx="665698" cy="1548000"/>
          </a:xfrm>
        </p:grpSpPr>
        <p:pic>
          <p:nvPicPr>
            <p:cNvPr id="1099" name="Picture 7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495" y="998855"/>
              <a:ext cx="174991" cy="15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Gerade Verbindung mit Pfeil 18"/>
            <p:cNvCxnSpPr/>
            <p:nvPr/>
          </p:nvCxnSpPr>
          <p:spPr>
            <a:xfrm flipV="1">
              <a:off x="7437788" y="1628761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2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3: Zeichnen der homologen Reihe der Alkane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32000" y="1080000"/>
            <a:ext cx="8280000" cy="530132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Zeichnen Sie unter das Methan-Molekül ein Ethan-Molekül, indem Sie ein C-Atom zeichnen und erneut auf dieses klicken. Nachdem die beiden C-Atome gezeichnet sind, ergänzen Sie </a:t>
            </a:r>
            <a:br>
              <a:rPr lang="de-DE" dirty="0" smtClean="0"/>
            </a:br>
            <a:r>
              <a:rPr lang="de-DE" dirty="0" smtClean="0"/>
              <a:t>die H-Atome und optimieren Sie ggf. mit der Funktion CLEAN STRUCTURE [F9].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Zeichnen Sie unter das Ethan-Molekül nun noch ein Propan-Molekül, indem Sie auf das erste C-Atom zwei mal klicken.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Wechseln Sie von </a:t>
            </a:r>
            <a:r>
              <a:rPr lang="de-DE" dirty="0"/>
              <a:t>der Option DRAW NORMAL in die Option SELECT/MOVE mithilfe des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Icons </a:t>
            </a:r>
            <a:r>
              <a:rPr lang="de-DE" dirty="0"/>
              <a:t>im Menüband über dem horizontalen </a:t>
            </a:r>
            <a:r>
              <a:rPr lang="de-DE" dirty="0" smtClean="0"/>
              <a:t>Lineal.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Klicken Sie innerhalb des Moleküls auf die Zeichenfläche (ohne ein Einzelatom direkt anzuklicken!), um das gesamte Propan-Molekül zu markieren.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Um die Wasserstoff-Atome zu ergänzen, wählen Sie die </a:t>
            </a:r>
            <a:r>
              <a:rPr lang="de-DE" dirty="0"/>
              <a:t>Funktion ADD EXPLIZIT HYDROGENS </a:t>
            </a:r>
            <a:r>
              <a:rPr lang="de-DE" dirty="0" smtClean="0"/>
              <a:t>im Menü TOOLS [STRG + SHIFT + Y].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Optimieren Sie ggf. durch Anwenden der Funktion CLEAN STRUCTURE [F9].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Zum Zeichnen längerer Ketten von Kohlenstoff-Atomen (z. B. für längerkettige Alkane) empfiehlt sich die Funktion DRAW CHAINS im oberen Menüband. Wählen Sie diese durch Anklicken der Funktion aus. 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Klicken Sie an einer Stelle mit der Maus auf die Arbeitsfläche und halte die linke Maus </a:t>
            </a:r>
            <a:br>
              <a:rPr lang="de-DE" dirty="0" smtClean="0"/>
            </a:br>
            <a:r>
              <a:rPr lang="de-DE" dirty="0" smtClean="0"/>
              <a:t>gedrückt. Ziehen Sie mit der Maus eine Kohlenstoff-Atom-Kette der gewünschten Länge.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Ergänzen Sie dann nach Punkt 5. die Wasserstoff-Atome.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Zeichnen Sie auf verschiedenen der beschriebenen Wegen die Moleküle der homologen Reihe der Alkane von Methan bis Octan untereinander. Achten Sie dabei auf eine  anschauliche und saubere 2D-Darstellung.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7730498" y="2348880"/>
            <a:ext cx="733886" cy="336822"/>
            <a:chOff x="5895201" y="1340768"/>
            <a:chExt cx="733886" cy="3368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3" r="97602" b="87288"/>
            <a:stretch/>
          </p:blipFill>
          <p:spPr bwMode="auto">
            <a:xfrm>
              <a:off x="6336724" y="1340768"/>
              <a:ext cx="292363" cy="2514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mit Pfeil 6"/>
            <p:cNvCxnSpPr/>
            <p:nvPr/>
          </p:nvCxnSpPr>
          <p:spPr>
            <a:xfrm flipV="1">
              <a:off x="5895201" y="1461527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7679537" y="1340768"/>
            <a:ext cx="780895" cy="341793"/>
            <a:chOff x="7823553" y="2371944"/>
            <a:chExt cx="780895" cy="34179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3" t="9521" r="33179" b="87180"/>
            <a:stretch/>
          </p:blipFill>
          <p:spPr bwMode="auto">
            <a:xfrm>
              <a:off x="8312085" y="2371944"/>
              <a:ext cx="292363" cy="2514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Gerade Verbindung mit Pfeil 9"/>
            <p:cNvCxnSpPr/>
            <p:nvPr/>
          </p:nvCxnSpPr>
          <p:spPr>
            <a:xfrm flipV="1">
              <a:off x="7823553" y="2497674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/>
        </p:nvGrpSpPr>
        <p:grpSpPr>
          <a:xfrm>
            <a:off x="7965766" y="4581128"/>
            <a:ext cx="782698" cy="494359"/>
            <a:chOff x="8653293" y="3717032"/>
            <a:chExt cx="782698" cy="49435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766" y="3717032"/>
              <a:ext cx="276225" cy="295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Gerade Verbindung mit Pfeil 11"/>
            <p:cNvCxnSpPr/>
            <p:nvPr/>
          </p:nvCxnSpPr>
          <p:spPr>
            <a:xfrm flipV="1">
              <a:off x="8653293" y="3995328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81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3: Zeichnen verschiedener Stoffklassen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32000" y="1080000"/>
            <a:ext cx="8280000" cy="530132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de-DE" dirty="0"/>
              <a:t>Machen Sie sich durch Zeichnen </a:t>
            </a:r>
            <a:r>
              <a:rPr lang="de-DE" dirty="0" smtClean="0"/>
              <a:t>einiger </a:t>
            </a:r>
            <a:r>
              <a:rPr lang="de-DE" dirty="0"/>
              <a:t>Alkene, </a:t>
            </a:r>
            <a:r>
              <a:rPr lang="de-DE" dirty="0" smtClean="0"/>
              <a:t>Alkine</a:t>
            </a:r>
            <a:r>
              <a:rPr lang="de-DE" dirty="0"/>
              <a:t>, Alkanole, Alkanale, Alkanone, Carbonsäuren und </a:t>
            </a:r>
            <a:r>
              <a:rPr lang="de-DE" dirty="0" smtClean="0"/>
              <a:t>Carbonsäureester </a:t>
            </a:r>
            <a:r>
              <a:rPr lang="de-DE" dirty="0"/>
              <a:t>mit folgenden Funktionen vertraut</a:t>
            </a:r>
            <a:r>
              <a:rPr lang="de-DE" dirty="0" smtClean="0"/>
              <a:t>:</a:t>
            </a:r>
          </a:p>
          <a:p>
            <a:pPr lvl="0"/>
            <a:endParaRPr lang="de-DE" dirty="0"/>
          </a:p>
          <a:p>
            <a:pPr marL="536575" lvl="1">
              <a:buFont typeface="Arial" pitchFamily="34" charset="0"/>
              <a:buChar char="•"/>
            </a:pPr>
            <a:r>
              <a:rPr lang="de-DE" dirty="0" smtClean="0"/>
              <a:t>Einfügen einer Mehrfachbindung durch Klicken auf die Bindung zwischen zwei Atomen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(ACHTUNG: Diese Funktion steht nur zur Verfügung, solange die H-Atome in Halbstrukturformel-Schreibweise dargestellt werden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de-DE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36575" lvl="1">
              <a:buFont typeface="Arial" pitchFamily="34" charset="0"/>
              <a:buChar char="•"/>
            </a:pPr>
            <a:r>
              <a:rPr lang="de-DE" dirty="0" smtClean="0"/>
              <a:t>Einfügen </a:t>
            </a:r>
            <a:r>
              <a:rPr lang="de-DE" dirty="0"/>
              <a:t>anderer Atome durch Auswahl im Menüband </a:t>
            </a:r>
            <a:r>
              <a:rPr lang="de-DE" dirty="0" smtClean="0"/>
              <a:t>links </a:t>
            </a:r>
            <a:r>
              <a:rPr lang="de-DE" i="1" dirty="0" smtClean="0"/>
              <a:t>(ACHTUNG: Das Programm achtet weiterhin durch automatisches Hinzufügen von Elektronenpaarbindungen zu H-Atomen darauf, dass die gezeichneten Atome Edelgaskonfiguration erlangen</a:t>
            </a:r>
            <a:r>
              <a:rPr lang="de-DE" i="1" dirty="0" smtClean="0"/>
              <a:t>.)</a:t>
            </a:r>
            <a:br>
              <a:rPr lang="de-DE" i="1" dirty="0" smtClean="0"/>
            </a:br>
            <a:endParaRPr lang="de-DE" dirty="0"/>
          </a:p>
          <a:p>
            <a:pPr marL="536575" lvl="1">
              <a:buFont typeface="Arial" pitchFamily="34" charset="0"/>
              <a:buChar char="•"/>
            </a:pPr>
            <a:r>
              <a:rPr lang="de-DE" dirty="0"/>
              <a:t>Einfügen ganzer funktioneller Gruppen durch Auswahl im Menüband </a:t>
            </a:r>
            <a:r>
              <a:rPr lang="de-DE" dirty="0" smtClean="0"/>
              <a:t>rechts </a:t>
            </a:r>
            <a:r>
              <a:rPr lang="de-DE" i="1" dirty="0" smtClean="0"/>
              <a:t>(TIPP: Zuerst die funktionelle Gruppe auswählen und ablegen durch Klicken und dann ergänzen</a:t>
            </a:r>
            <a:r>
              <a:rPr lang="de-DE" i="1" dirty="0" smtClean="0"/>
              <a:t>.)</a:t>
            </a:r>
            <a:br>
              <a:rPr lang="de-DE" i="1" dirty="0" smtClean="0"/>
            </a:br>
            <a:endParaRPr lang="de-DE" dirty="0"/>
          </a:p>
          <a:p>
            <a:pPr marL="536575" lvl="1">
              <a:buFont typeface="Arial" pitchFamily="34" charset="0"/>
              <a:buChar char="•"/>
            </a:pPr>
            <a:r>
              <a:rPr lang="de-DE" dirty="0"/>
              <a:t>Generieren des systematischen Namens in englischer Sprache </a:t>
            </a:r>
            <a:br>
              <a:rPr lang="de-DE" dirty="0"/>
            </a:br>
            <a:r>
              <a:rPr lang="de-DE" dirty="0"/>
              <a:t>über die Funktion GENERATE NAME FOR </a:t>
            </a:r>
            <a:r>
              <a:rPr lang="de-DE" dirty="0" smtClean="0"/>
              <a:t>STRUCTURE</a:t>
            </a:r>
            <a:br>
              <a:rPr lang="de-DE" dirty="0" smtClean="0"/>
            </a:br>
            <a:endParaRPr lang="de-DE" dirty="0"/>
          </a:p>
          <a:p>
            <a:pPr marL="536575" lvl="1">
              <a:buFont typeface="Arial" pitchFamily="34" charset="0"/>
              <a:buChar char="•"/>
            </a:pPr>
            <a:r>
              <a:rPr lang="de-DE" dirty="0"/>
              <a:t>die Veränderung der Orientierung der gezeichneten Strukturen durch horizontale bzw. vertikale Positionierung einzelner Bindungen bzw. </a:t>
            </a:r>
            <a:br>
              <a:rPr lang="de-DE" dirty="0"/>
            </a:br>
            <a:r>
              <a:rPr lang="de-DE" dirty="0"/>
              <a:t>durch Drehung der Darstellungen um gezeichnete Bindungsachsen</a:t>
            </a:r>
            <a:r>
              <a:rPr lang="de-DE" dirty="0" smtClean="0"/>
              <a:t>.</a:t>
            </a:r>
          </a:p>
          <a:p>
            <a:pPr marL="250825" lvl="1" indent="0"/>
            <a:endParaRPr lang="de-DE" dirty="0"/>
          </a:p>
          <a:p>
            <a:pPr marL="250825" lvl="1" indent="0"/>
            <a:r>
              <a:rPr lang="de-DE" dirty="0" smtClean="0"/>
              <a:t> </a:t>
            </a:r>
          </a:p>
          <a:p>
            <a:pPr marL="250825" lvl="1" indent="0"/>
            <a:endParaRPr lang="de-DE" sz="1700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8" t="5761" r="35814" b="90940"/>
          <a:stretch/>
        </p:blipFill>
        <p:spPr bwMode="auto">
          <a:xfrm>
            <a:off x="6511885" y="4293096"/>
            <a:ext cx="292363" cy="25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 flipV="1">
            <a:off x="6023353" y="4418826"/>
            <a:ext cx="490707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9" t="9482" r="38390" b="87219"/>
          <a:stretch/>
        </p:blipFill>
        <p:spPr bwMode="auto">
          <a:xfrm>
            <a:off x="6515157" y="5517232"/>
            <a:ext cx="1369211" cy="25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 flipV="1">
            <a:off x="6026625" y="5642962"/>
            <a:ext cx="490707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4. Umwandeln in eine korrekte Skelettformel</a:t>
            </a:r>
            <a:endParaRPr lang="de-DE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15941" r="4403" b="40000"/>
          <a:stretch/>
        </p:blipFill>
        <p:spPr bwMode="auto">
          <a:xfrm>
            <a:off x="6635349" y="2276872"/>
            <a:ext cx="2000197" cy="267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32000" y="1080000"/>
            <a:ext cx="8280000" cy="494128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Eine korrekte Skelettformel Ihrer in </a:t>
            </a:r>
            <a:r>
              <a:rPr lang="de-DE" dirty="0" smtClean="0"/>
              <a:t>Strukturformeldarstellung gezeichneten </a:t>
            </a:r>
            <a:r>
              <a:rPr lang="de-DE" dirty="0" smtClean="0"/>
              <a:t>Moleküle erhalten Sie, </a:t>
            </a:r>
            <a:r>
              <a:rPr lang="de-DE" dirty="0"/>
              <a:t>indem Sie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a) Durch Anwenden der Funktion REMOVE EXPLICIT </a:t>
            </a:r>
            <a:r>
              <a:rPr lang="de-DE" dirty="0" smtClean="0"/>
              <a:t>HYDROGENS </a:t>
            </a:r>
            <a:r>
              <a:rPr lang="de-DE" dirty="0"/>
              <a:t>im </a:t>
            </a:r>
            <a:r>
              <a:rPr lang="de-DE" dirty="0" smtClean="0"/>
              <a:t>Menü </a:t>
            </a:r>
            <a:r>
              <a:rPr lang="de-DE" dirty="0"/>
              <a:t>TOOLS [alternativ: Tastenkombination </a:t>
            </a:r>
            <a:r>
              <a:rPr lang="de-DE" dirty="0" smtClean="0"/>
              <a:t>STRG </a:t>
            </a:r>
            <a:r>
              <a:rPr lang="de-DE" dirty="0"/>
              <a:t>+ SHIFT + R] und </a:t>
            </a:r>
            <a:r>
              <a:rPr lang="de-DE" dirty="0" smtClean="0"/>
              <a:t>ggf. anschließender </a:t>
            </a:r>
            <a:r>
              <a:rPr lang="de-DE" dirty="0"/>
              <a:t>Anwendung der </a:t>
            </a:r>
            <a:r>
              <a:rPr lang="de-DE" dirty="0" smtClean="0"/>
              <a:t>Funktion </a:t>
            </a:r>
            <a:r>
              <a:rPr lang="de-DE" dirty="0"/>
              <a:t>CLEAN STRUCTURE [F9</a:t>
            </a:r>
            <a:r>
              <a:rPr lang="de-DE" dirty="0" smtClean="0"/>
              <a:t>]</a:t>
            </a:r>
            <a:br>
              <a:rPr lang="de-DE" dirty="0" smtClean="0"/>
            </a:br>
            <a:r>
              <a:rPr lang="de-DE" i="1" dirty="0" smtClean="0">
                <a:sym typeface="Wingdings" pitchFamily="2" charset="2"/>
              </a:rPr>
              <a:t> im ersten Schritt </a:t>
            </a:r>
            <a:r>
              <a:rPr lang="de-DE" i="1" dirty="0" smtClean="0"/>
              <a:t>erhalten </a:t>
            </a:r>
            <a:r>
              <a:rPr lang="de-DE" i="1" dirty="0"/>
              <a:t>Sie eine korrekte 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i="1" dirty="0" smtClean="0"/>
              <a:t>Halbstrukturformeldarstellung</a:t>
            </a:r>
            <a:br>
              <a:rPr lang="de-DE" i="1" dirty="0" smtClean="0"/>
            </a:b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dirty="0" smtClean="0"/>
              <a:t>b) Durch komplette Demarkierung der Option ALL und der Option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TERMINAL im Menübereich SHOW </a:t>
            </a:r>
            <a:r>
              <a:rPr lang="de-DE" dirty="0" smtClean="0"/>
              <a:t>CARBONS </a:t>
            </a:r>
            <a:r>
              <a:rPr lang="de-DE" dirty="0"/>
              <a:t>des </a:t>
            </a:r>
            <a:r>
              <a:rPr lang="de-DE" dirty="0" smtClean="0"/>
              <a:t>Properties-Menü </a:t>
            </a:r>
            <a:br>
              <a:rPr lang="de-DE" dirty="0" smtClean="0"/>
            </a:br>
            <a:r>
              <a:rPr lang="de-DE" dirty="0" smtClean="0"/>
              <a:t>(zu erreichen durch Auswahl des Menüpunkts </a:t>
            </a:r>
            <a:r>
              <a:rPr lang="de-DE" dirty="0"/>
              <a:t>TOOLS </a:t>
            </a:r>
            <a:r>
              <a:rPr lang="de-DE" dirty="0" smtClean="0"/>
              <a:t>durch </a:t>
            </a:r>
            <a:br>
              <a:rPr lang="de-DE" dirty="0" smtClean="0"/>
            </a:br>
            <a:r>
              <a:rPr lang="de-DE" dirty="0" smtClean="0"/>
              <a:t>Auswahl der Funktion STRUCTURE PROPERTIES [alternativ</a:t>
            </a:r>
            <a:r>
              <a:rPr lang="de-DE" dirty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Tastenkombination ALT </a:t>
            </a:r>
            <a:r>
              <a:rPr lang="de-DE" dirty="0"/>
              <a:t>+ SHIFT + S</a:t>
            </a:r>
            <a:r>
              <a:rPr lang="de-DE" dirty="0" smtClean="0"/>
              <a:t>]) und Anwenden dieser </a:t>
            </a:r>
            <a:br>
              <a:rPr lang="de-DE" dirty="0" smtClean="0"/>
            </a:br>
            <a:r>
              <a:rPr lang="de-DE" dirty="0" smtClean="0"/>
              <a:t>Stilvorlage mithilfe des Buttons APPLY auf die markierten </a:t>
            </a:r>
            <a:br>
              <a:rPr lang="de-DE" dirty="0" smtClean="0"/>
            </a:br>
            <a:r>
              <a:rPr lang="de-DE" dirty="0" smtClean="0"/>
              <a:t>Darstellungen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Ggf. nochmals die Funktion CLEAN STRUCTURE [F9] anwenden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Machen Sie sich durch Überführen einiger der von Ihnen </a:t>
            </a:r>
            <a:r>
              <a:rPr lang="de-DE" dirty="0" smtClean="0"/>
              <a:t>gezeichneten  </a:t>
            </a:r>
            <a:r>
              <a:rPr lang="de-DE" dirty="0" smtClean="0"/>
              <a:t>Alkane, Alkene, Alkine, Alkanole, Alkanale, </a:t>
            </a:r>
            <a:r>
              <a:rPr lang="de-DE" dirty="0" smtClean="0"/>
              <a:t>Alkanone</a:t>
            </a:r>
            <a:r>
              <a:rPr lang="de-DE" dirty="0" smtClean="0"/>
              <a:t>, Carbonsäuren und Carbonsäureester mit der Skelettformeldarstellung vertraut und leiten Sie die Darstellungsregeln für Skelettformeln daraus ab.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6228184" y="3230392"/>
            <a:ext cx="539778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6228184" y="3366872"/>
            <a:ext cx="539778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729707"/>
              </p:ext>
            </p:extLst>
          </p:nvPr>
        </p:nvGraphicFramePr>
        <p:xfrm>
          <a:off x="971600" y="4763920"/>
          <a:ext cx="1037898" cy="233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emSketch" r:id="rId4" imgW="902520" imgH="203040" progId="ACD.ChemSketch.20">
                  <p:embed/>
                </p:oleObj>
              </mc:Choice>
              <mc:Fallback>
                <p:oleObj name="ChemSketch" r:id="rId4" imgW="902520" imgH="2030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4763920"/>
                        <a:ext cx="1037898" cy="233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49332"/>
              </p:ext>
            </p:extLst>
          </p:nvPr>
        </p:nvGraphicFramePr>
        <p:xfrm>
          <a:off x="2555776" y="4763920"/>
          <a:ext cx="1710648" cy="21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emSketch" r:id="rId6" imgW="1487520" imgH="190440" progId="ACD.ChemSketch.20">
                  <p:embed/>
                </p:oleObj>
              </mc:Choice>
              <mc:Fallback>
                <p:oleObj name="ChemSketch" r:id="rId6" imgW="1487520" imgH="190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63920"/>
                        <a:ext cx="1710648" cy="219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772025"/>
              </p:ext>
            </p:extLst>
          </p:nvPr>
        </p:nvGraphicFramePr>
        <p:xfrm>
          <a:off x="4860035" y="4691912"/>
          <a:ext cx="906246" cy="321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emSketch" r:id="rId8" imgW="788040" imgH="279360" progId="ACD.ChemSketch.20">
                  <p:embed/>
                </p:oleObj>
              </mc:Choice>
              <mc:Fallback>
                <p:oleObj name="ChemSketch" r:id="rId8" imgW="788040" imgH="279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60035" y="4691912"/>
                        <a:ext cx="906246" cy="321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mit Pfeil 10"/>
          <p:cNvCxnSpPr/>
          <p:nvPr/>
        </p:nvCxnSpPr>
        <p:spPr>
          <a:xfrm flipV="1">
            <a:off x="6314084" y="4567441"/>
            <a:ext cx="539778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15931" r="4440" b="39794"/>
          <a:stretch/>
        </p:blipFill>
        <p:spPr bwMode="auto">
          <a:xfrm>
            <a:off x="7028782" y="1135298"/>
            <a:ext cx="1864702" cy="2509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Eine korrekte </a:t>
            </a:r>
            <a:r>
              <a:rPr lang="de-DE" b="1" dirty="0" smtClean="0"/>
              <a:t>Strukturformel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ACHTUNG: nichtbindende Elektronen-</a:t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paare werden nicht angezeigt!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de-DE" dirty="0" smtClean="0"/>
              <a:t>Ihrer </a:t>
            </a:r>
            <a:r>
              <a:rPr lang="de-DE" dirty="0" smtClean="0"/>
              <a:t>als Skelettformel gezeichneten </a:t>
            </a:r>
            <a:br>
              <a:rPr lang="de-DE" dirty="0" smtClean="0"/>
            </a:br>
            <a:r>
              <a:rPr lang="de-DE" dirty="0" smtClean="0"/>
              <a:t>Moleküle erhalten </a:t>
            </a:r>
            <a:r>
              <a:rPr lang="de-DE" dirty="0" smtClean="0"/>
              <a:t>Sie, indem Sie im Menübereich SHOW CARBONS</a:t>
            </a:r>
            <a:br>
              <a:rPr lang="de-DE" dirty="0" smtClean="0"/>
            </a:br>
            <a:r>
              <a:rPr lang="de-DE" dirty="0" smtClean="0"/>
              <a:t>die Option ALL markieren und diese Stilvorlage mithilfe des Buttons </a:t>
            </a:r>
            <a:br>
              <a:rPr lang="de-DE" dirty="0" smtClean="0"/>
            </a:br>
            <a:r>
              <a:rPr lang="de-DE" dirty="0" smtClean="0"/>
              <a:t>APPLY auf die markierten Formeldarstellungen anwenden.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Wählen Sie im Menü TOOLS den Befehl ADD EXPLICIT </a:t>
            </a:r>
            <a:br>
              <a:rPr lang="de-DE" dirty="0"/>
            </a:br>
            <a:r>
              <a:rPr lang="de-DE" dirty="0"/>
              <a:t>HYDROGENS [alternativ: Tastenkombination STRG + SHIFT + Y]</a:t>
            </a:r>
            <a:br>
              <a:rPr lang="de-DE" dirty="0"/>
            </a:br>
            <a:r>
              <a:rPr lang="de-DE" dirty="0"/>
              <a:t>aus, um alle H-Atome in der Darstellung anzuzeigen.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Ggf. nochmals die Funktion CLEAN STRUCTURE [F9] anwenden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Durch </a:t>
            </a:r>
            <a:r>
              <a:rPr lang="de-DE" dirty="0" smtClean="0"/>
              <a:t>Anwenden der Funktion REMOVE EXPLICIT HYDROGENS im </a:t>
            </a:r>
            <a:br>
              <a:rPr lang="de-DE" dirty="0" smtClean="0"/>
            </a:br>
            <a:r>
              <a:rPr lang="de-DE" dirty="0" smtClean="0"/>
              <a:t>Menü TOOLS </a:t>
            </a:r>
            <a:r>
              <a:rPr lang="de-DE" dirty="0"/>
              <a:t>[alternativ: Tastenkombination STRG + SHIFT + </a:t>
            </a:r>
            <a:r>
              <a:rPr lang="de-DE" dirty="0" smtClean="0"/>
              <a:t>R] und </a:t>
            </a:r>
            <a:br>
              <a:rPr lang="de-DE" dirty="0" smtClean="0"/>
            </a:br>
            <a:r>
              <a:rPr lang="de-DE" dirty="0" smtClean="0"/>
              <a:t>anschließender Anwendung der </a:t>
            </a:r>
            <a:r>
              <a:rPr lang="de-DE" dirty="0"/>
              <a:t>Funktion CLEAN STRUCTURE [F9]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erhalten Sie eine korrekte </a:t>
            </a:r>
            <a:r>
              <a:rPr lang="de-DE" b="1" dirty="0" smtClean="0"/>
              <a:t>Halbstrukturdarstellung</a:t>
            </a:r>
            <a:r>
              <a:rPr lang="de-DE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Ggf. die </a:t>
            </a:r>
            <a:r>
              <a:rPr lang="de-DE" dirty="0"/>
              <a:t>Darstellung der Wasserstoffatome in </a:t>
            </a:r>
            <a:r>
              <a:rPr lang="de-DE" dirty="0" smtClean="0"/>
              <a:t>der Halbstrukturformel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über </a:t>
            </a:r>
            <a:r>
              <a:rPr lang="de-DE" dirty="0" smtClean="0"/>
              <a:t>die Funktion CHANGE </a:t>
            </a:r>
            <a:r>
              <a:rPr lang="de-DE" dirty="0"/>
              <a:t>POSITION (Icon im Menüband über dem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horizontalen </a:t>
            </a:r>
            <a:r>
              <a:rPr lang="de-DE" dirty="0"/>
              <a:t>Lineal) </a:t>
            </a:r>
            <a:r>
              <a:rPr lang="de-DE" dirty="0" smtClean="0"/>
              <a:t>optimieren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Machen Sie sich durch Zeichnen einiger Moleküle verschiedener Stoffklassen mit den unterschiedlichen Darstellungen (Struktur-, Halbstruktur- und Skelettformel) und der Umwandlung vertraut. Versuchen Sie in allen Darstellungsoptionen ein Molekül zu zeichnen und anschließend in die anderen Darstellungen zu überführen.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6588224" y="2047970"/>
            <a:ext cx="539778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2000" y="432000"/>
            <a:ext cx="8532488" cy="540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5. Skelett-, Struktur-, Halbstrukturformeln umwandeln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6740624" y="3264570"/>
            <a:ext cx="539778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34" y="4145420"/>
            <a:ext cx="323850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 flipV="1">
            <a:off x="5148064" y="4293057"/>
            <a:ext cx="539778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37120"/>
              </p:ext>
            </p:extLst>
          </p:nvPr>
        </p:nvGraphicFramePr>
        <p:xfrm>
          <a:off x="899592" y="4365104"/>
          <a:ext cx="3024336" cy="462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emSketch" r:id="rId5" imgW="7373160" imgH="1129320" progId="ACD.ChemSketch.20">
                  <p:embed/>
                </p:oleObj>
              </mc:Choice>
              <mc:Fallback>
                <p:oleObj name="ChemSketch" r:id="rId5" imgW="7373160" imgH="1129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4365104"/>
                        <a:ext cx="3024336" cy="462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2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PPP-VORLAGE ET - V1.0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P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PPP-VORLAGE ET - V1.01</Template>
  <TotalTime>0</TotalTime>
  <Words>246</Words>
  <Application>Microsoft Office PowerPoint</Application>
  <PresentationFormat>Bildschirmpräsentation (4:3)</PresentationFormat>
  <Paragraphs>80</Paragraphs>
  <Slides>7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PPP-VORLAGE ET - V1.01</vt:lpstr>
      <vt:lpstr>PPP</vt:lpstr>
      <vt:lpstr>ChemSketch</vt:lpstr>
      <vt:lpstr>ACD/ChemSketch</vt:lpstr>
      <vt:lpstr>Lerntutorial ACD ChemSketch „Einführung in ChemSketch, Wiederholung Stoffklassen und funktionelle Gruppen, Einführung der Skelettformel-Schreibweise“</vt:lpstr>
      <vt:lpstr>1: ACD ChemSketch – Grundeinstellungen vornehmen</vt:lpstr>
      <vt:lpstr>2: ACD ChemSketch – Erste Schritte</vt:lpstr>
      <vt:lpstr>3: Zeichnen der homologen Reihe der Alkane</vt:lpstr>
      <vt:lpstr>3: Zeichnen verschiedener Stoffklassen</vt:lpstr>
      <vt:lpstr>4. Umwandeln in eine korrekte Skelettformel</vt:lpstr>
      <vt:lpstr>5. Skelett-, Struktur-, Halbstrukturformeln umwandeln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Lerntutorial ACD ChemSketch „Einführung in ChemSketch, Wiederholung Stoffklassen und funktionelle Gruppen, Einführung der Skelettformel-Schreibweise“</dc:title>
  <dc:creator>ET</dc:creator>
  <cp:lastModifiedBy>ET</cp:lastModifiedBy>
  <cp:revision>2</cp:revision>
  <dcterms:created xsi:type="dcterms:W3CDTF">2020-09-01T11:36:19Z</dcterms:created>
  <dcterms:modified xsi:type="dcterms:W3CDTF">2020-09-01T11:38:58Z</dcterms:modified>
</cp:coreProperties>
</file>