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81" r:id="rId2"/>
    <p:sldId id="394" r:id="rId3"/>
    <p:sldId id="466" r:id="rId4"/>
    <p:sldId id="467" r:id="rId5"/>
    <p:sldId id="468" r:id="rId6"/>
    <p:sldId id="402" r:id="rId7"/>
    <p:sldId id="403" r:id="rId8"/>
    <p:sldId id="452" r:id="rId9"/>
    <p:sldId id="451" r:id="rId10"/>
    <p:sldId id="405" r:id="rId11"/>
    <p:sldId id="407" r:id="rId12"/>
    <p:sldId id="408" r:id="rId13"/>
    <p:sldId id="409" r:id="rId14"/>
    <p:sldId id="410" r:id="rId15"/>
    <p:sldId id="411" r:id="rId16"/>
    <p:sldId id="412" r:id="rId17"/>
    <p:sldId id="413" r:id="rId18"/>
    <p:sldId id="414" r:id="rId19"/>
    <p:sldId id="416" r:id="rId20"/>
    <p:sldId id="417" r:id="rId21"/>
    <p:sldId id="418" r:id="rId22"/>
    <p:sldId id="419" r:id="rId23"/>
    <p:sldId id="420" r:id="rId24"/>
    <p:sldId id="421" r:id="rId25"/>
    <p:sldId id="422" r:id="rId26"/>
    <p:sldId id="423" r:id="rId27"/>
    <p:sldId id="469" r:id="rId28"/>
    <p:sldId id="471" r:id="rId29"/>
    <p:sldId id="454" r:id="rId30"/>
    <p:sldId id="455" r:id="rId31"/>
    <p:sldId id="456" r:id="rId32"/>
    <p:sldId id="457" r:id="rId33"/>
    <p:sldId id="472" r:id="rId34"/>
    <p:sldId id="458" r:id="rId35"/>
    <p:sldId id="459" r:id="rId36"/>
    <p:sldId id="476" r:id="rId37"/>
    <p:sldId id="474" r:id="rId38"/>
    <p:sldId id="460" r:id="rId39"/>
    <p:sldId id="461" r:id="rId40"/>
    <p:sldId id="462" r:id="rId41"/>
    <p:sldId id="463" r:id="rId42"/>
    <p:sldId id="464" r:id="rId43"/>
    <p:sldId id="473" r:id="rId44"/>
    <p:sldId id="436" r:id="rId45"/>
    <p:sldId id="442" r:id="rId46"/>
    <p:sldId id="445" r:id="rId47"/>
    <p:sldId id="446" r:id="rId48"/>
    <p:sldId id="447" r:id="rId49"/>
    <p:sldId id="448" r:id="rId50"/>
    <p:sldId id="449" r:id="rId51"/>
    <p:sldId id="450" r:id="rId52"/>
    <p:sldId id="475" r:id="rId53"/>
    <p:sldId id="477" r:id="rId54"/>
    <p:sldId id="481" r:id="rId55"/>
    <p:sldId id="478" r:id="rId56"/>
    <p:sldId id="482" r:id="rId57"/>
    <p:sldId id="483" r:id="rId58"/>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97"/>
    <a:srgbClr val="FFDEBD"/>
    <a:srgbClr val="FFEDB3"/>
    <a:srgbClr val="FFDE75"/>
    <a:srgbClr val="FF9933"/>
    <a:srgbClr val="F5A401"/>
    <a:srgbClr val="FFAFAF"/>
    <a:srgbClr val="FF9999"/>
    <a:srgbClr val="FF8B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4503" autoAdjust="0"/>
  </p:normalViewPr>
  <p:slideViewPr>
    <p:cSldViewPr>
      <p:cViewPr varScale="1">
        <p:scale>
          <a:sx n="81" d="100"/>
          <a:sy n="81" d="100"/>
        </p:scale>
        <p:origin x="235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9" d="100"/>
          <a:sy n="69" d="100"/>
        </p:scale>
        <p:origin x="2592"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3076363" cy="513507"/>
          </a:xfrm>
          <a:prstGeom prst="rect">
            <a:avLst/>
          </a:prstGeom>
        </p:spPr>
        <p:txBody>
          <a:bodyPr vert="horz" lIns="99042" tIns="49520" rIns="99042" bIns="49520" rtlCol="0"/>
          <a:lstStyle>
            <a:lvl1pPr algn="l">
              <a:defRPr sz="1200"/>
            </a:lvl1pPr>
          </a:lstStyle>
          <a:p>
            <a:endParaRPr lang="de-DE"/>
          </a:p>
        </p:txBody>
      </p:sp>
      <p:sp>
        <p:nvSpPr>
          <p:cNvPr id="3" name="Datumsplatzhalter 2"/>
          <p:cNvSpPr>
            <a:spLocks noGrp="1"/>
          </p:cNvSpPr>
          <p:nvPr>
            <p:ph type="dt" idx="1"/>
          </p:nvPr>
        </p:nvSpPr>
        <p:spPr>
          <a:xfrm>
            <a:off x="4021296" y="3"/>
            <a:ext cx="3076363" cy="513507"/>
          </a:xfrm>
          <a:prstGeom prst="rect">
            <a:avLst/>
          </a:prstGeom>
        </p:spPr>
        <p:txBody>
          <a:bodyPr vert="horz" lIns="99042" tIns="49520" rIns="99042" bIns="49520" rtlCol="0"/>
          <a:lstStyle>
            <a:lvl1pPr algn="r">
              <a:defRPr sz="1200"/>
            </a:lvl1pPr>
          </a:lstStyle>
          <a:p>
            <a:fld id="{8FF56C64-0EF7-4505-B7A7-22C4F51F7771}" type="datetimeFigureOut">
              <a:rPr lang="de-DE" smtClean="0"/>
              <a:t>08.01.2020</a:t>
            </a:fld>
            <a:endParaRPr lang="de-DE"/>
          </a:p>
        </p:txBody>
      </p:sp>
      <p:sp>
        <p:nvSpPr>
          <p:cNvPr id="4" name="Folienbildplatzhalter 3"/>
          <p:cNvSpPr>
            <a:spLocks noGrp="1" noRot="1" noChangeAspect="1"/>
          </p:cNvSpPr>
          <p:nvPr>
            <p:ph type="sldImg" idx="2"/>
          </p:nvPr>
        </p:nvSpPr>
        <p:spPr>
          <a:xfrm>
            <a:off x="1195388" y="571500"/>
            <a:ext cx="4622800" cy="3468688"/>
          </a:xfrm>
          <a:prstGeom prst="rect">
            <a:avLst/>
          </a:prstGeom>
          <a:noFill/>
          <a:ln w="12700">
            <a:solidFill>
              <a:prstClr val="black"/>
            </a:solidFill>
          </a:ln>
        </p:spPr>
        <p:txBody>
          <a:bodyPr vert="horz" lIns="99042" tIns="49520" rIns="99042" bIns="49520" rtlCol="0" anchor="ctr"/>
          <a:lstStyle/>
          <a:p>
            <a:endParaRPr lang="de-DE"/>
          </a:p>
        </p:txBody>
      </p:sp>
      <p:sp>
        <p:nvSpPr>
          <p:cNvPr id="5" name="Notizenplatzhalter 4"/>
          <p:cNvSpPr>
            <a:spLocks noGrp="1"/>
          </p:cNvSpPr>
          <p:nvPr>
            <p:ph type="body" sz="quarter" idx="3"/>
          </p:nvPr>
        </p:nvSpPr>
        <p:spPr>
          <a:xfrm>
            <a:off x="324090" y="4234589"/>
            <a:ext cx="6408711" cy="5486520"/>
          </a:xfrm>
          <a:prstGeom prst="rect">
            <a:avLst/>
          </a:prstGeom>
        </p:spPr>
        <p:txBody>
          <a:bodyPr vert="horz" lIns="99042" tIns="49520" rIns="99042" bIns="495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721109"/>
            <a:ext cx="3076363" cy="513506"/>
          </a:xfrm>
          <a:prstGeom prst="rect">
            <a:avLst/>
          </a:prstGeom>
        </p:spPr>
        <p:txBody>
          <a:bodyPr vert="horz" lIns="99042" tIns="49520" rIns="99042" bIns="49520" rtlCol="0" anchor="b"/>
          <a:lstStyle>
            <a:lvl1pPr algn="l">
              <a:defRPr sz="1200"/>
            </a:lvl1pPr>
          </a:lstStyle>
          <a:p>
            <a:endParaRPr lang="de-DE"/>
          </a:p>
        </p:txBody>
      </p:sp>
      <p:sp>
        <p:nvSpPr>
          <p:cNvPr id="7" name="Foliennummernplatzhalter 6"/>
          <p:cNvSpPr>
            <a:spLocks noGrp="1"/>
          </p:cNvSpPr>
          <p:nvPr>
            <p:ph type="sldNum" sz="quarter" idx="5"/>
          </p:nvPr>
        </p:nvSpPr>
        <p:spPr>
          <a:xfrm>
            <a:off x="4021296" y="9721109"/>
            <a:ext cx="3076363" cy="513506"/>
          </a:xfrm>
          <a:prstGeom prst="rect">
            <a:avLst/>
          </a:prstGeom>
        </p:spPr>
        <p:txBody>
          <a:bodyPr vert="horz" lIns="99042" tIns="49520" rIns="99042" bIns="49520" rtlCol="0" anchor="b"/>
          <a:lstStyle>
            <a:lvl1pPr algn="r">
              <a:defRPr sz="1200"/>
            </a:lvl1pPr>
          </a:lstStyle>
          <a:p>
            <a:fld id="{B60CD0FA-85F9-4704-9617-456D40F8ACDD}" type="slidenum">
              <a:rPr lang="de-DE" smtClean="0"/>
              <a:t>‹Nr.›</a:t>
            </a:fld>
            <a:endParaRPr lang="de-DE"/>
          </a:p>
        </p:txBody>
      </p:sp>
    </p:spTree>
    <p:extLst>
      <p:ext uri="{BB962C8B-B14F-4D97-AF65-F5344CB8AC3E}">
        <p14:creationId xmlns:p14="http://schemas.microsoft.com/office/powerpoint/2010/main" val="181412953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10"/>
          </p:nvPr>
        </p:nvSpPr>
        <p:spPr/>
        <p:txBody>
          <a:bodyPr/>
          <a:lstStyle/>
          <a:p>
            <a:fld id="{B60CD0FA-85F9-4704-9617-456D40F8ACDD}" type="slidenum">
              <a:rPr lang="de-DE" smtClean="0"/>
              <a:t>1</a:t>
            </a:fld>
            <a:endParaRPr lang="de-DE"/>
          </a:p>
        </p:txBody>
      </p:sp>
    </p:spTree>
    <p:extLst>
      <p:ext uri="{BB962C8B-B14F-4D97-AF65-F5344CB8AC3E}">
        <p14:creationId xmlns:p14="http://schemas.microsoft.com/office/powerpoint/2010/main" val="109857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defTabSz="954878">
                  <a:defRPr/>
                </a:pPr>
                <a:r>
                  <a:rPr lang="de-DE" sz="1200" dirty="0">
                    <a:solidFill>
                      <a:srgbClr val="000000"/>
                    </a:solidFill>
                    <a:latin typeface="Arial"/>
                  </a:rPr>
                  <a:t>Für die Kenngrößen ergibt sich:</a:t>
                </a:r>
              </a:p>
              <a:p>
                <a:pPr defTabSz="954878">
                  <a:defRPr/>
                </a:pPr>
                <a14:m>
                  <m:oMathPara xmlns:m="http://schemas.openxmlformats.org/officeDocument/2006/math">
                    <m:oMathParaPr>
                      <m:jc m:val="left"/>
                    </m:oMathParaPr>
                    <m:oMath xmlns:m="http://schemas.openxmlformats.org/officeDocument/2006/math">
                      <m:r>
                        <m:rPr>
                          <m:sty m:val="p"/>
                        </m:rPr>
                        <a:rPr lang="el-GR" sz="1200">
                          <a:solidFill>
                            <a:srgbClr val="000000"/>
                          </a:solidFill>
                          <a:latin typeface="Cambria Math" panose="02040503050406030204" pitchFamily="18" charset="0"/>
                          <a:ea typeface="Cambria Math" panose="02040503050406030204" pitchFamily="18" charset="0"/>
                        </a:rPr>
                        <m:t>μ</m:t>
                      </m:r>
                      <m:r>
                        <a:rPr lang="de-DE" sz="1200">
                          <a:solidFill>
                            <a:srgbClr val="000000"/>
                          </a:solidFill>
                          <a:latin typeface="Cambria Math" panose="02040503050406030204" pitchFamily="18" charset="0"/>
                          <a:ea typeface="Cambria Math" panose="02040503050406030204" pitchFamily="18" charset="0"/>
                        </a:rPr>
                        <m:t>=</m:t>
                      </m:r>
                      <m:r>
                        <m:rPr>
                          <m:sty m:val="p"/>
                        </m:rPr>
                        <a:rPr lang="de-DE" sz="1200">
                          <a:solidFill>
                            <a:srgbClr val="000000"/>
                          </a:solidFill>
                          <a:latin typeface="Cambria Math" panose="02040503050406030204" pitchFamily="18" charset="0"/>
                          <a:ea typeface="Cambria Math" panose="02040503050406030204" pitchFamily="18" charset="0"/>
                        </a:rPr>
                        <m:t>E</m:t>
                      </m:r>
                      <m:d>
                        <m:dPr>
                          <m:ctrlPr>
                            <a:rPr lang="de-DE" sz="1200" i="1">
                              <a:solidFill>
                                <a:srgbClr val="000000"/>
                              </a:solidFill>
                              <a:latin typeface="Cambria Math" panose="02040503050406030204" pitchFamily="18" charset="0"/>
                              <a:ea typeface="Cambria Math" panose="02040503050406030204" pitchFamily="18" charset="0"/>
                            </a:rPr>
                          </m:ctrlPr>
                        </m:dPr>
                        <m:e>
                          <m:r>
                            <m:rPr>
                              <m:sty m:val="p"/>
                            </m:rPr>
                            <a:rPr lang="de-DE" sz="1200">
                              <a:solidFill>
                                <a:srgbClr val="000000"/>
                              </a:solidFill>
                              <a:latin typeface="Cambria Math" panose="02040503050406030204" pitchFamily="18" charset="0"/>
                              <a:ea typeface="Cambria Math" panose="02040503050406030204" pitchFamily="18" charset="0"/>
                            </a:rPr>
                            <m:t>X</m:t>
                          </m:r>
                        </m:e>
                      </m:d>
                      <m:r>
                        <a:rPr lang="de-DE" sz="1200">
                          <a:solidFill>
                            <a:srgbClr val="000000"/>
                          </a:solidFill>
                          <a:latin typeface="Cambria Math" panose="02040503050406030204" pitchFamily="18" charset="0"/>
                          <a:ea typeface="Cambria Math" panose="02040503050406030204" pitchFamily="18" charset="0"/>
                        </a:rPr>
                        <m:t>=</m:t>
                      </m:r>
                      <m:nary>
                        <m:naryPr>
                          <m:limLoc m:val="undOvr"/>
                          <m:ctrlPr>
                            <a:rPr lang="de-DE" sz="1200" i="1">
                              <a:solidFill>
                                <a:srgbClr val="000000"/>
                              </a:solidFill>
                              <a:latin typeface="Cambria Math" panose="02040503050406030204" pitchFamily="18" charset="0"/>
                              <a:ea typeface="Cambria Math" panose="02040503050406030204" pitchFamily="18" charset="0"/>
                            </a:rPr>
                          </m:ctrlPr>
                        </m:naryPr>
                        <m:sub>
                          <m:r>
                            <m:rPr>
                              <m:brk m:alnAt="24"/>
                            </m:rPr>
                            <a:rPr lang="de-DE" sz="1200">
                              <a:solidFill>
                                <a:srgbClr val="000000"/>
                              </a:solidFill>
                              <a:latin typeface="Cambria Math" panose="02040503050406030204" pitchFamily="18" charset="0"/>
                              <a:ea typeface="Cambria Math" panose="02040503050406030204" pitchFamily="18" charset="0"/>
                            </a:rPr>
                            <m:t>0</m:t>
                          </m:r>
                        </m:sub>
                        <m:sup>
                          <m:r>
                            <a:rPr lang="de-DE" sz="1200">
                              <a:solidFill>
                                <a:srgbClr val="000000"/>
                              </a:solidFill>
                              <a:latin typeface="Cambria Math" panose="02040503050406030204" pitchFamily="18" charset="0"/>
                              <a:ea typeface="Cambria Math" panose="02040503050406030204" pitchFamily="18" charset="0"/>
                            </a:rPr>
                            <m:t>1</m:t>
                          </m:r>
                        </m:sup>
                        <m:e>
                          <m:r>
                            <m:rPr>
                              <m:sty m:val="p"/>
                            </m:rPr>
                            <a:rPr lang="de-DE" sz="1200">
                              <a:solidFill>
                                <a:srgbClr val="000000"/>
                              </a:solidFill>
                              <a:latin typeface="Cambria Math" panose="02040503050406030204" pitchFamily="18" charset="0"/>
                              <a:ea typeface="Cambria Math" panose="02040503050406030204" pitchFamily="18" charset="0"/>
                            </a:rPr>
                            <m:t>x</m:t>
                          </m:r>
                          <m:r>
                            <a:rPr lang="de-DE" sz="1200">
                              <a:solidFill>
                                <a:srgbClr val="000000"/>
                              </a:solidFill>
                              <a:latin typeface="Cambria Math" panose="02040503050406030204" pitchFamily="18" charset="0"/>
                              <a:ea typeface="Cambria Math" panose="02040503050406030204" pitchFamily="18" charset="0"/>
                            </a:rPr>
                            <m:t>∙1</m:t>
                          </m:r>
                          <m:r>
                            <m:rPr>
                              <m:sty m:val="p"/>
                            </m:rPr>
                            <a:rPr lang="de-DE" sz="1200">
                              <a:solidFill>
                                <a:srgbClr val="000000"/>
                              </a:solidFill>
                              <a:latin typeface="Cambria Math" panose="02040503050406030204" pitchFamily="18" charset="0"/>
                              <a:ea typeface="Cambria Math" panose="02040503050406030204" pitchFamily="18" charset="0"/>
                            </a:rPr>
                            <m:t>dx</m:t>
                          </m:r>
                        </m:e>
                      </m:nary>
                      <m:r>
                        <a:rPr lang="de-DE" sz="1200">
                          <a:solidFill>
                            <a:srgbClr val="000000"/>
                          </a:solidFill>
                          <a:latin typeface="Cambria Math" panose="02040503050406030204" pitchFamily="18" charset="0"/>
                          <a:ea typeface="Cambria Math" panose="02040503050406030204" pitchFamily="18" charset="0"/>
                        </a:rPr>
                        <m:t>=0,5</m:t>
                      </m:r>
                    </m:oMath>
                  </m:oMathPara>
                </a14:m>
                <a:endParaRPr lang="de-DE" sz="1200" dirty="0">
                  <a:solidFill>
                    <a:srgbClr val="000000"/>
                  </a:solidFill>
                  <a:latin typeface="Cambria Math" panose="02040503050406030204" pitchFamily="18" charset="0"/>
                  <a:ea typeface="Cambria Math" panose="02040503050406030204" pitchFamily="18" charset="0"/>
                </a:endParaRPr>
              </a:p>
              <a:p>
                <a:pPr defTabSz="954878">
                  <a:defRPr/>
                </a:pPr>
                <a14:m>
                  <m:oMathPara xmlns:m="http://schemas.openxmlformats.org/officeDocument/2006/math">
                    <m:oMathParaPr>
                      <m:jc m:val="left"/>
                    </m:oMathParaPr>
                    <m:oMath xmlns:m="http://schemas.openxmlformats.org/officeDocument/2006/math">
                      <m:r>
                        <m:rPr>
                          <m:sty m:val="p"/>
                        </m:rPr>
                        <a:rPr lang="el-GR" sz="1200">
                          <a:solidFill>
                            <a:srgbClr val="000000"/>
                          </a:solidFill>
                          <a:latin typeface="Cambria Math" panose="02040503050406030204" pitchFamily="18" charset="0"/>
                          <a:ea typeface="Cambria Math" panose="02040503050406030204" pitchFamily="18" charset="0"/>
                        </a:rPr>
                        <m:t>σ</m:t>
                      </m:r>
                      <m:r>
                        <a:rPr lang="de-DE" sz="1200">
                          <a:solidFill>
                            <a:srgbClr val="000000"/>
                          </a:solidFill>
                          <a:latin typeface="Cambria Math" panose="02040503050406030204" pitchFamily="18" charset="0"/>
                          <a:ea typeface="Cambria Math" panose="02040503050406030204" pitchFamily="18" charset="0"/>
                        </a:rPr>
                        <m:t>=</m:t>
                      </m:r>
                      <m:rad>
                        <m:radPr>
                          <m:degHide m:val="on"/>
                          <m:ctrlPr>
                            <a:rPr lang="de-DE" sz="1200" i="1">
                              <a:solidFill>
                                <a:srgbClr val="000000"/>
                              </a:solidFill>
                              <a:latin typeface="Cambria Math" panose="02040503050406030204" pitchFamily="18" charset="0"/>
                              <a:ea typeface="Cambria Math" panose="02040503050406030204" pitchFamily="18" charset="0"/>
                            </a:rPr>
                          </m:ctrlPr>
                        </m:radPr>
                        <m:deg/>
                        <m:e>
                          <m:nary>
                            <m:naryPr>
                              <m:limLoc m:val="undOvr"/>
                              <m:ctrlPr>
                                <a:rPr lang="de-DE" sz="1200" i="1">
                                  <a:solidFill>
                                    <a:srgbClr val="000000"/>
                                  </a:solidFill>
                                  <a:latin typeface="Cambria Math" panose="02040503050406030204" pitchFamily="18" charset="0"/>
                                  <a:ea typeface="Cambria Math" panose="02040503050406030204" pitchFamily="18" charset="0"/>
                                </a:rPr>
                              </m:ctrlPr>
                            </m:naryPr>
                            <m:sub>
                              <m:r>
                                <m:rPr>
                                  <m:brk m:alnAt="24"/>
                                </m:rPr>
                                <a:rPr lang="de-DE" sz="1200">
                                  <a:solidFill>
                                    <a:srgbClr val="000000"/>
                                  </a:solidFill>
                                  <a:latin typeface="Cambria Math" panose="02040503050406030204" pitchFamily="18" charset="0"/>
                                  <a:ea typeface="Cambria Math" panose="02040503050406030204" pitchFamily="18" charset="0"/>
                                </a:rPr>
                                <m:t>0</m:t>
                              </m:r>
                            </m:sub>
                            <m:sup>
                              <m:r>
                                <a:rPr lang="de-DE" sz="1200">
                                  <a:solidFill>
                                    <a:srgbClr val="000000"/>
                                  </a:solidFill>
                                  <a:latin typeface="Cambria Math" panose="02040503050406030204" pitchFamily="18" charset="0"/>
                                  <a:ea typeface="Cambria Math" panose="02040503050406030204" pitchFamily="18" charset="0"/>
                                </a:rPr>
                                <m:t>1</m:t>
                              </m:r>
                            </m:sup>
                            <m:e>
                              <m:sSup>
                                <m:sSupPr>
                                  <m:ctrlPr>
                                    <a:rPr lang="de-DE" sz="1200" i="1">
                                      <a:solidFill>
                                        <a:srgbClr val="000000"/>
                                      </a:solidFill>
                                      <a:latin typeface="Cambria Math" panose="02040503050406030204" pitchFamily="18" charset="0"/>
                                      <a:ea typeface="Cambria Math" panose="02040503050406030204" pitchFamily="18" charset="0"/>
                                    </a:rPr>
                                  </m:ctrlPr>
                                </m:sSupPr>
                                <m:e>
                                  <m:r>
                                    <a:rPr lang="de-DE" sz="1200">
                                      <a:solidFill>
                                        <a:srgbClr val="000000"/>
                                      </a:solidFill>
                                      <a:latin typeface="Cambria Math" panose="02040503050406030204" pitchFamily="18" charset="0"/>
                                      <a:ea typeface="Cambria Math" panose="02040503050406030204" pitchFamily="18" charset="0"/>
                                    </a:rPr>
                                    <m:t>(</m:t>
                                  </m:r>
                                  <m:r>
                                    <m:rPr>
                                      <m:sty m:val="p"/>
                                    </m:rPr>
                                    <a:rPr lang="de-DE" sz="1200">
                                      <a:solidFill>
                                        <a:srgbClr val="000000"/>
                                      </a:solidFill>
                                      <a:latin typeface="Cambria Math" panose="02040503050406030204" pitchFamily="18" charset="0"/>
                                      <a:ea typeface="Cambria Math" panose="02040503050406030204" pitchFamily="18" charset="0"/>
                                    </a:rPr>
                                    <m:t>x</m:t>
                                  </m:r>
                                  <m:r>
                                    <a:rPr lang="de-DE" sz="1200">
                                      <a:solidFill>
                                        <a:srgbClr val="000000"/>
                                      </a:solidFill>
                                      <a:latin typeface="Cambria Math" panose="02040503050406030204" pitchFamily="18" charset="0"/>
                                      <a:ea typeface="Cambria Math" panose="02040503050406030204" pitchFamily="18" charset="0"/>
                                    </a:rPr>
                                    <m:t>−0,5)</m:t>
                                  </m:r>
                                </m:e>
                                <m:sup>
                                  <m:r>
                                    <a:rPr lang="de-DE" sz="1200">
                                      <a:solidFill>
                                        <a:srgbClr val="000000"/>
                                      </a:solidFill>
                                      <a:latin typeface="Cambria Math" panose="02040503050406030204" pitchFamily="18" charset="0"/>
                                      <a:ea typeface="Cambria Math" panose="02040503050406030204" pitchFamily="18" charset="0"/>
                                    </a:rPr>
                                    <m:t>2</m:t>
                                  </m:r>
                                </m:sup>
                              </m:sSup>
                              <m:r>
                                <a:rPr lang="de-DE" sz="1200">
                                  <a:solidFill>
                                    <a:srgbClr val="000000"/>
                                  </a:solidFill>
                                  <a:latin typeface="Cambria Math" panose="02040503050406030204" pitchFamily="18" charset="0"/>
                                  <a:ea typeface="Cambria Math" panose="02040503050406030204" pitchFamily="18" charset="0"/>
                                </a:rPr>
                                <m:t>∙1</m:t>
                              </m:r>
                              <m:r>
                                <m:rPr>
                                  <m:sty m:val="p"/>
                                </m:rPr>
                                <a:rPr lang="de-DE" sz="1200">
                                  <a:solidFill>
                                    <a:srgbClr val="000000"/>
                                  </a:solidFill>
                                  <a:latin typeface="Cambria Math" panose="02040503050406030204" pitchFamily="18" charset="0"/>
                                  <a:ea typeface="Cambria Math" panose="02040503050406030204" pitchFamily="18" charset="0"/>
                                </a:rPr>
                                <m:t>dx</m:t>
                              </m:r>
                            </m:e>
                          </m:nary>
                        </m:e>
                      </m:rad>
                      <m:r>
                        <a:rPr lang="de-DE" sz="1200">
                          <a:solidFill>
                            <a:srgbClr val="000000"/>
                          </a:solidFill>
                          <a:latin typeface="Cambria Math" panose="02040503050406030204" pitchFamily="18" charset="0"/>
                          <a:ea typeface="Cambria Math" panose="02040503050406030204" pitchFamily="18" charset="0"/>
                        </a:rPr>
                        <m:t>≈0,29</m:t>
                      </m:r>
                    </m:oMath>
                  </m:oMathPara>
                </a14:m>
                <a:endParaRPr lang="de-DE" sz="1200" dirty="0">
                  <a:solidFill>
                    <a:srgbClr val="000000"/>
                  </a:solidFill>
                  <a:latin typeface="Cambria Math" panose="02040503050406030204" pitchFamily="18" charset="0"/>
                  <a:ea typeface="Cambria Math" panose="02040503050406030204" pitchFamily="18" charset="0"/>
                </a:endParaRPr>
              </a:p>
              <a:p>
                <a:pPr defTabSz="954878">
                  <a:defRPr/>
                </a:pPr>
                <a:r>
                  <a:rPr lang="de-DE" sz="1200" dirty="0">
                    <a:solidFill>
                      <a:srgbClr val="000000"/>
                    </a:solidFill>
                    <a:latin typeface="Cambria Math" panose="02040503050406030204" pitchFamily="18" charset="0"/>
                    <a:ea typeface="Cambria Math" panose="02040503050406030204" pitchFamily="18" charset="0"/>
                  </a:rPr>
                  <a:t>und  </a:t>
                </a:r>
                <a14:m>
                  <m:oMath xmlns:m="http://schemas.openxmlformats.org/officeDocument/2006/math">
                    <m:r>
                      <m:rPr>
                        <m:sty m:val="p"/>
                      </m:rPr>
                      <a:rPr lang="de-DE" sz="1200">
                        <a:solidFill>
                          <a:srgbClr val="000000"/>
                        </a:solidFill>
                        <a:latin typeface="Cambria Math" panose="02040503050406030204" pitchFamily="18" charset="0"/>
                      </a:rPr>
                      <m:t>P</m:t>
                    </m:r>
                    <m:r>
                      <a:rPr lang="de-DE" sz="1200">
                        <a:solidFill>
                          <a:srgbClr val="000000"/>
                        </a:solidFill>
                        <a:latin typeface="Cambria Math" panose="02040503050406030204" pitchFamily="18" charset="0"/>
                      </a:rPr>
                      <m:t>(</m:t>
                    </m:r>
                    <m:d>
                      <m:dPr>
                        <m:begChr m:val="|"/>
                        <m:endChr m:val="|"/>
                        <m:ctrlPr>
                          <a:rPr lang="de-DE" sz="1200" i="1">
                            <a:solidFill>
                              <a:srgbClr val="000000"/>
                            </a:solidFill>
                            <a:latin typeface="Cambria Math" panose="02040503050406030204" pitchFamily="18" charset="0"/>
                          </a:rPr>
                        </m:ctrlPr>
                      </m:dPr>
                      <m:e>
                        <m:r>
                          <m:rPr>
                            <m:sty m:val="p"/>
                          </m:rPr>
                          <a:rPr lang="de-DE" sz="1200">
                            <a:solidFill>
                              <a:srgbClr val="000000"/>
                            </a:solidFill>
                            <a:latin typeface="Cambria Math" panose="02040503050406030204" pitchFamily="18" charset="0"/>
                          </a:rPr>
                          <m:t>X</m:t>
                        </m:r>
                        <m:r>
                          <a:rPr lang="de-DE" sz="1200">
                            <a:solidFill>
                              <a:srgbClr val="000000"/>
                            </a:solidFill>
                            <a:latin typeface="Cambria Math" panose="02040503050406030204" pitchFamily="18" charset="0"/>
                          </a:rPr>
                          <m:t>−</m:t>
                        </m:r>
                        <m:r>
                          <m:rPr>
                            <m:sty m:val="p"/>
                          </m:rPr>
                          <a:rPr lang="de-DE" sz="1200">
                            <a:solidFill>
                              <a:srgbClr val="000000"/>
                            </a:solidFill>
                            <a:latin typeface="Cambria Math" panose="02040503050406030204" pitchFamily="18" charset="0"/>
                            <a:ea typeface="Cambria Math" panose="02040503050406030204" pitchFamily="18" charset="0"/>
                          </a:rPr>
                          <m:t>μ</m:t>
                        </m:r>
                      </m:e>
                    </m:d>
                    <m:r>
                      <a:rPr lang="de-DE" sz="1200">
                        <a:solidFill>
                          <a:srgbClr val="000000"/>
                        </a:solidFill>
                        <a:latin typeface="Cambria Math" panose="02040503050406030204" pitchFamily="18" charset="0"/>
                        <a:ea typeface="Cambria Math" panose="02040503050406030204" pitchFamily="18" charset="0"/>
                      </a:rPr>
                      <m:t>≤</m:t>
                    </m:r>
                    <m:r>
                      <m:rPr>
                        <m:sty m:val="p"/>
                      </m:rPr>
                      <a:rPr lang="de-DE" sz="1200">
                        <a:solidFill>
                          <a:srgbClr val="000000"/>
                        </a:solidFill>
                        <a:latin typeface="Cambria Math" panose="02040503050406030204" pitchFamily="18" charset="0"/>
                        <a:ea typeface="Cambria Math" panose="02040503050406030204" pitchFamily="18" charset="0"/>
                      </a:rPr>
                      <m:t>σ</m:t>
                    </m:r>
                    <m:r>
                      <a:rPr lang="de-DE" sz="1200">
                        <a:solidFill>
                          <a:srgbClr val="000000"/>
                        </a:solidFill>
                        <a:latin typeface="Cambria Math" panose="02040503050406030204" pitchFamily="18" charset="0"/>
                      </a:rPr>
                      <m:t>)</m:t>
                    </m:r>
                    <m:r>
                      <a:rPr lang="de-DE" sz="1200">
                        <a:solidFill>
                          <a:srgbClr val="000000"/>
                        </a:solidFill>
                        <a:latin typeface="Cambria Math" panose="02040503050406030204" pitchFamily="18" charset="0"/>
                        <a:ea typeface="Cambria Math" panose="02040503050406030204" pitchFamily="18" charset="0"/>
                      </a:rPr>
                      <m:t>≈0,58</m:t>
                    </m:r>
                  </m:oMath>
                </a14:m>
                <a:r>
                  <a:rPr lang="de-DE" sz="1200" dirty="0">
                    <a:solidFill>
                      <a:prstClr val="black"/>
                    </a:solidFill>
                  </a:rPr>
                  <a:t> </a:t>
                </a:r>
                <a:endParaRPr lang="de-DE" sz="1200" dirty="0"/>
              </a:p>
            </p:txBody>
          </p:sp>
        </mc:Choice>
        <mc:Fallback xmlns="">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000000"/>
                    </a:solidFill>
                    <a:effectLst/>
                    <a:uLnTx/>
                    <a:uFillTx/>
                    <a:latin typeface="Arial"/>
                    <a:ea typeface="+mn-ea"/>
                    <a:cs typeface="+mn-cs"/>
                  </a:rPr>
                  <a:t>Für die Kenngrößen ergibt sich:</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   </a:t>
                </a:r>
                <a:r>
                  <a:rPr kumimoji="0" lang="el-GR"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μ</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=E</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X</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∫1_</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0</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1</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x∙1dx</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=0,5</a:t>
                </a:r>
                <a:r>
                  <a:rPr kumimoji="0" lang="de-DE" sz="1800" b="0"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l-GR"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σ</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√(∫1_</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0</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1</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(x−0,5)</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2∙1dx</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≈0,29</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   </a:t>
                </a:r>
                <a:r>
                  <a:rPr kumimoji="0" lang="de-DE" sz="1800" b="0"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a:t>und  </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a:t>P(</a:t>
                </a:r>
                <a:r>
                  <a:rPr kumimoji="0" lang="de-DE" sz="1800" b="0" i="0" u="none" strike="noStrike" kern="1200" cap="none" spc="0" normalizeH="0" baseline="0" noProof="0" smtClean="0">
                    <a:ln>
                      <a:noFill/>
                    </a:ln>
                    <a:solidFill>
                      <a:srgbClr val="000000"/>
                    </a:solidFill>
                    <a:effectLst/>
                    <a:uLnTx/>
                    <a:uFillTx/>
                    <a:latin typeface="Cambria Math"/>
                    <a:ea typeface="+mn-ea"/>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a:t>X−</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μ</a:t>
                </a:r>
                <a:r>
                  <a:rPr kumimoji="0" lang="de-DE" sz="18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≤σ</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a:t>)</a:t>
                </a:r>
                <a:r>
                  <a:rPr kumimoji="0" lang="de-DE"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a:t>≈0,58</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a:t>
                </a:r>
                <a:endParaRPr lang="de-DE" dirty="0"/>
              </a:p>
            </p:txBody>
          </p:sp>
        </mc:Fallback>
      </mc:AlternateContent>
      <p:sp>
        <p:nvSpPr>
          <p:cNvPr id="4" name="Foliennummernplatzhalter 3"/>
          <p:cNvSpPr>
            <a:spLocks noGrp="1"/>
          </p:cNvSpPr>
          <p:nvPr>
            <p:ph type="sldNum" sz="quarter" idx="10"/>
          </p:nvPr>
        </p:nvSpPr>
        <p:spPr/>
        <p:txBody>
          <a:bodyPr/>
          <a:lstStyle/>
          <a:p>
            <a:fld id="{34662EBB-3A4B-440A-BB30-EB988CE8CF9D}" type="slidenum">
              <a:rPr lang="de-DE" smtClean="0"/>
              <a:t>10</a:t>
            </a:fld>
            <a:endParaRPr lang="de-DE"/>
          </a:p>
        </p:txBody>
      </p:sp>
    </p:spTree>
    <p:extLst>
      <p:ext uri="{BB962C8B-B14F-4D97-AF65-F5344CB8AC3E}">
        <p14:creationId xmlns:p14="http://schemas.microsoft.com/office/powerpoint/2010/main" val="1379129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11</a:t>
            </a:fld>
            <a:endParaRPr lang="de-DE"/>
          </a:p>
        </p:txBody>
      </p:sp>
    </p:spTree>
    <p:extLst>
      <p:ext uri="{BB962C8B-B14F-4D97-AF65-F5344CB8AC3E}">
        <p14:creationId xmlns:p14="http://schemas.microsoft.com/office/powerpoint/2010/main" val="984389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12</a:t>
            </a:fld>
            <a:endParaRPr lang="de-DE"/>
          </a:p>
        </p:txBody>
      </p:sp>
    </p:spTree>
    <p:extLst>
      <p:ext uri="{BB962C8B-B14F-4D97-AF65-F5344CB8AC3E}">
        <p14:creationId xmlns:p14="http://schemas.microsoft.com/office/powerpoint/2010/main" val="86890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Nachweis von (2) erfolgt über ein Doppelintegral.</a:t>
            </a:r>
          </a:p>
          <a:p>
            <a:r>
              <a:rPr lang="de-DE" dirty="0"/>
              <a:t>Die Teilnehmer sollen an dieser Stelle noch nicht die Frage beantworten.</a:t>
            </a:r>
          </a:p>
        </p:txBody>
      </p:sp>
      <p:sp>
        <p:nvSpPr>
          <p:cNvPr id="4" name="Foliennummernplatzhalter 3"/>
          <p:cNvSpPr>
            <a:spLocks noGrp="1"/>
          </p:cNvSpPr>
          <p:nvPr>
            <p:ph type="sldNum" sz="quarter" idx="10"/>
          </p:nvPr>
        </p:nvSpPr>
        <p:spPr/>
        <p:txBody>
          <a:bodyPr/>
          <a:lstStyle/>
          <a:p>
            <a:fld id="{34662EBB-3A4B-440A-BB30-EB988CE8CF9D}" type="slidenum">
              <a:rPr lang="de-DE" smtClean="0"/>
              <a:t>13</a:t>
            </a:fld>
            <a:endParaRPr lang="de-DE"/>
          </a:p>
        </p:txBody>
      </p:sp>
    </p:spTree>
    <p:extLst>
      <p:ext uri="{BB962C8B-B14F-4D97-AF65-F5344CB8AC3E}">
        <p14:creationId xmlns:p14="http://schemas.microsoft.com/office/powerpoint/2010/main" val="236201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14</a:t>
            </a:fld>
            <a:endParaRPr lang="de-DE"/>
          </a:p>
        </p:txBody>
      </p:sp>
    </p:spTree>
    <p:extLst>
      <p:ext uri="{BB962C8B-B14F-4D97-AF65-F5344CB8AC3E}">
        <p14:creationId xmlns:p14="http://schemas.microsoft.com/office/powerpoint/2010/main" val="156809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Den Wert </a:t>
            </a:r>
            <a:r>
              <a:rPr lang="el-GR" dirty="0"/>
              <a:t>σ</a:t>
            </a:r>
            <a:r>
              <a:rPr lang="de-DE" dirty="0"/>
              <a:t>=1 erhält man mit Hilfe von Doppelintegralen und Variablentransformationen. Die Idee geht auf Poisson um 1800 zurück.</a:t>
            </a:r>
          </a:p>
          <a:p>
            <a:r>
              <a:rPr lang="de-DE" dirty="0"/>
              <a:t>Die Teilnehmer sollen die Rechnung mithilfe des Skripts Seite 6-7 nachvollziehen.</a:t>
            </a:r>
          </a:p>
        </p:txBody>
      </p:sp>
      <p:sp>
        <p:nvSpPr>
          <p:cNvPr id="4" name="Foliennummernplatzhalter 3"/>
          <p:cNvSpPr>
            <a:spLocks noGrp="1"/>
          </p:cNvSpPr>
          <p:nvPr>
            <p:ph type="sldNum" sz="quarter" idx="10"/>
          </p:nvPr>
        </p:nvSpPr>
        <p:spPr/>
        <p:txBody>
          <a:bodyPr/>
          <a:lstStyle/>
          <a:p>
            <a:fld id="{34662EBB-3A4B-440A-BB30-EB988CE8CF9D}" type="slidenum">
              <a:rPr lang="de-DE" smtClean="0"/>
              <a:t>15</a:t>
            </a:fld>
            <a:endParaRPr lang="de-DE"/>
          </a:p>
        </p:txBody>
      </p:sp>
    </p:spTree>
    <p:extLst>
      <p:ext uri="{BB962C8B-B14F-4D97-AF65-F5344CB8AC3E}">
        <p14:creationId xmlns:p14="http://schemas.microsoft.com/office/powerpoint/2010/main" val="44905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16</a:t>
            </a:fld>
            <a:endParaRPr lang="de-DE"/>
          </a:p>
        </p:txBody>
      </p:sp>
    </p:spTree>
    <p:extLst>
      <p:ext uri="{BB962C8B-B14F-4D97-AF65-F5344CB8AC3E}">
        <p14:creationId xmlns:p14="http://schemas.microsoft.com/office/powerpoint/2010/main" val="2557665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17</a:t>
            </a:fld>
            <a:endParaRPr lang="de-DE"/>
          </a:p>
        </p:txBody>
      </p:sp>
    </p:spTree>
    <p:extLst>
      <p:ext uri="{BB962C8B-B14F-4D97-AF65-F5344CB8AC3E}">
        <p14:creationId xmlns:p14="http://schemas.microsoft.com/office/powerpoint/2010/main" val="3325516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defTabSz="954878">
                  <a:defRPr/>
                </a:pPr>
                <a:r>
                  <a:rPr lang="de-DE" dirty="0"/>
                  <a:t>Dieses stellt eine Wahrscheinlichkeitsdichte dar, denn es gilt  </a:t>
                </a:r>
              </a:p>
              <a:p>
                <a:pPr defTabSz="954878">
                  <a:defRPr/>
                </a:pPr>
                <a14:m>
                  <m:oMathPara xmlns:m="http://schemas.openxmlformats.org/officeDocument/2006/math">
                    <m:oMathParaPr>
                      <m:jc m:val="left"/>
                    </m:oMathParaPr>
                    <m:oMath xmlns:m="http://schemas.openxmlformats.org/officeDocument/2006/math">
                      <m:d>
                        <m:dPr>
                          <m:ctrlPr>
                            <a:rPr lang="de-DE" i="1">
                              <a:latin typeface="Cambria Math" panose="02040503050406030204" pitchFamily="18" charset="0"/>
                            </a:rPr>
                          </m:ctrlPr>
                        </m:dPr>
                        <m:e>
                          <m:r>
                            <a:rPr lang="de-DE">
                              <a:latin typeface="Cambria Math" panose="02040503050406030204" pitchFamily="18" charset="0"/>
                            </a:rPr>
                            <m:t>1</m:t>
                          </m:r>
                        </m:e>
                      </m:d>
                      <m:r>
                        <a:rPr lang="de-DE">
                          <a:latin typeface="Cambria Math" panose="02040503050406030204" pitchFamily="18" charset="0"/>
                        </a:rPr>
                        <m:t>  </m:t>
                      </m:r>
                      <m:sSub>
                        <m:sSubPr>
                          <m:ctrlPr>
                            <a:rPr lang="de-DE" i="1">
                              <a:latin typeface="Cambria Math" panose="02040503050406030204" pitchFamily="18" charset="0"/>
                            </a:rPr>
                          </m:ctrlPr>
                        </m:sSubPr>
                        <m:e>
                          <m:r>
                            <m:rPr>
                              <m:sty m:val="p"/>
                            </m:rPr>
                            <a:rPr lang="de-DE">
                              <a:latin typeface="Cambria Math" panose="02040503050406030204" pitchFamily="18" charset="0"/>
                              <a:ea typeface="Cambria Math" panose="02040503050406030204" pitchFamily="18" charset="0"/>
                            </a:rPr>
                            <m:t>φ</m:t>
                          </m:r>
                        </m:e>
                        <m:sub>
                          <m:r>
                            <m:rPr>
                              <m:sty m:val="p"/>
                            </m:rPr>
                            <a:rPr lang="de-DE">
                              <a:latin typeface="Cambria Math" panose="02040503050406030204" pitchFamily="18" charset="0"/>
                              <a:ea typeface="Cambria Math" panose="02040503050406030204" pitchFamily="18" charset="0"/>
                            </a:rPr>
                            <m:t>μ</m:t>
                          </m:r>
                          <m:r>
                            <a:rPr lang="de-DE">
                              <a:latin typeface="Cambria Math" panose="02040503050406030204" pitchFamily="18" charset="0"/>
                              <a:ea typeface="Cambria Math" panose="02040503050406030204" pitchFamily="18" charset="0"/>
                            </a:rPr>
                            <m:t>;</m:t>
                          </m:r>
                          <m:r>
                            <m:rPr>
                              <m:sty m:val="p"/>
                            </m:rPr>
                            <a:rPr lang="de-DE">
                              <a:latin typeface="Cambria Math" panose="02040503050406030204" pitchFamily="18" charset="0"/>
                              <a:ea typeface="Cambria Math" panose="02040503050406030204" pitchFamily="18" charset="0"/>
                            </a:rPr>
                            <m:t>σ</m:t>
                          </m:r>
                        </m:sub>
                      </m:sSub>
                      <m:d>
                        <m:dPr>
                          <m:ctrlPr>
                            <a:rPr lang="de-DE" i="1">
                              <a:latin typeface="Cambria Math" panose="02040503050406030204" pitchFamily="18" charset="0"/>
                            </a:rPr>
                          </m:ctrlPr>
                        </m:dPr>
                        <m:e>
                          <m:r>
                            <m:rPr>
                              <m:sty m:val="p"/>
                            </m:rPr>
                            <a:rPr lang="de-DE">
                              <a:latin typeface="Cambria Math" panose="02040503050406030204" pitchFamily="18" charset="0"/>
                            </a:rPr>
                            <m:t>x</m:t>
                          </m:r>
                        </m:e>
                      </m:d>
                      <m:r>
                        <a:rPr lang="de-DE">
                          <a:latin typeface="Cambria Math" panose="02040503050406030204" pitchFamily="18" charset="0"/>
                          <a:ea typeface="Cambria Math" panose="02040503050406030204" pitchFamily="18" charset="0"/>
                        </a:rPr>
                        <m:t>≥0     </m:t>
                      </m:r>
                      <m:d>
                        <m:dPr>
                          <m:ctrlPr>
                            <a:rPr lang="de-DE" i="1">
                              <a:latin typeface="Cambria Math" panose="02040503050406030204" pitchFamily="18" charset="0"/>
                              <a:ea typeface="Cambria Math" panose="02040503050406030204" pitchFamily="18" charset="0"/>
                            </a:rPr>
                          </m:ctrlPr>
                        </m:dPr>
                        <m:e>
                          <m:r>
                            <a:rPr lang="de-DE">
                              <a:latin typeface="Cambria Math" panose="02040503050406030204" pitchFamily="18" charset="0"/>
                              <a:ea typeface="Cambria Math" panose="02040503050406030204" pitchFamily="18" charset="0"/>
                            </a:rPr>
                            <m:t>2</m:t>
                          </m:r>
                        </m:e>
                      </m:d>
                      <m:r>
                        <a:rPr lang="de-DE">
                          <a:latin typeface="Cambria Math" panose="02040503050406030204" pitchFamily="18" charset="0"/>
                          <a:ea typeface="Cambria Math" panose="02040503050406030204" pitchFamily="18" charset="0"/>
                        </a:rPr>
                        <m:t>  </m:t>
                      </m:r>
                      <m:nary>
                        <m:naryPr>
                          <m:limLoc m:val="undOvr"/>
                          <m:ctrlPr>
                            <a:rPr lang="de-DE" i="1">
                              <a:latin typeface="Cambria Math" panose="02040503050406030204" pitchFamily="18" charset="0"/>
                              <a:ea typeface="Cambria Math" panose="02040503050406030204" pitchFamily="18" charset="0"/>
                            </a:rPr>
                          </m:ctrlPr>
                        </m:naryPr>
                        <m:sub>
                          <m:r>
                            <m:rPr>
                              <m:brk m:alnAt="24"/>
                            </m:rPr>
                            <a:rPr lang="de-DE">
                              <a:latin typeface="Cambria Math" panose="02040503050406030204" pitchFamily="18" charset="0"/>
                              <a:ea typeface="Cambria Math" panose="02040503050406030204" pitchFamily="18" charset="0"/>
                            </a:rPr>
                            <m:t>−</m:t>
                          </m:r>
                          <m:r>
                            <a:rPr lang="de-DE">
                              <a:latin typeface="Cambria Math" panose="02040503050406030204" pitchFamily="18" charset="0"/>
                              <a:ea typeface="Cambria Math" panose="02040503050406030204" pitchFamily="18" charset="0"/>
                            </a:rPr>
                            <m:t>∞</m:t>
                          </m:r>
                        </m:sub>
                        <m:sup>
                          <m:r>
                            <a:rPr lang="de-DE">
                              <a:latin typeface="Cambria Math" panose="02040503050406030204" pitchFamily="18" charset="0"/>
                              <a:ea typeface="Cambria Math" panose="02040503050406030204" pitchFamily="18" charset="0"/>
                            </a:rPr>
                            <m:t>∞</m:t>
                          </m:r>
                        </m:sup>
                        <m:e>
                          <m:sSub>
                            <m:sSubPr>
                              <m:ctrlPr>
                                <a:rPr lang="de-DE" i="1">
                                  <a:latin typeface="Cambria Math" panose="02040503050406030204" pitchFamily="18" charset="0"/>
                                </a:rPr>
                              </m:ctrlPr>
                            </m:sSubPr>
                            <m:e>
                              <m:r>
                                <m:rPr>
                                  <m:sty m:val="p"/>
                                </m:rPr>
                                <a:rPr lang="de-DE">
                                  <a:latin typeface="Cambria Math" panose="02040503050406030204" pitchFamily="18" charset="0"/>
                                  <a:ea typeface="Cambria Math" panose="02040503050406030204" pitchFamily="18" charset="0"/>
                                </a:rPr>
                                <m:t>φ</m:t>
                              </m:r>
                            </m:e>
                            <m:sub>
                              <m:r>
                                <m:rPr>
                                  <m:sty m:val="p"/>
                                </m:rPr>
                                <a:rPr lang="de-DE">
                                  <a:latin typeface="Cambria Math" panose="02040503050406030204" pitchFamily="18" charset="0"/>
                                  <a:ea typeface="Cambria Math" panose="02040503050406030204" pitchFamily="18" charset="0"/>
                                </a:rPr>
                                <m:t>μ</m:t>
                              </m:r>
                              <m:r>
                                <a:rPr lang="de-DE">
                                  <a:latin typeface="Cambria Math" panose="02040503050406030204" pitchFamily="18" charset="0"/>
                                  <a:ea typeface="Cambria Math" panose="02040503050406030204" pitchFamily="18" charset="0"/>
                                </a:rPr>
                                <m:t>;</m:t>
                              </m:r>
                              <m:r>
                                <m:rPr>
                                  <m:sty m:val="p"/>
                                </m:rPr>
                                <a:rPr lang="de-DE">
                                  <a:latin typeface="Cambria Math" panose="02040503050406030204" pitchFamily="18" charset="0"/>
                                  <a:ea typeface="Cambria Math" panose="02040503050406030204" pitchFamily="18" charset="0"/>
                                </a:rPr>
                                <m:t>σ</m:t>
                              </m:r>
                            </m:sub>
                          </m:sSub>
                          <m:d>
                            <m:dPr>
                              <m:ctrlPr>
                                <a:rPr lang="de-DE" i="1">
                                  <a:latin typeface="Cambria Math" panose="02040503050406030204" pitchFamily="18" charset="0"/>
                                </a:rPr>
                              </m:ctrlPr>
                            </m:dPr>
                            <m:e>
                              <m:r>
                                <m:rPr>
                                  <m:sty m:val="p"/>
                                </m:rPr>
                                <a:rPr lang="de-DE">
                                  <a:latin typeface="Cambria Math" panose="02040503050406030204" pitchFamily="18" charset="0"/>
                                </a:rPr>
                                <m:t>x</m:t>
                              </m:r>
                            </m:e>
                          </m:d>
                        </m:e>
                      </m:nary>
                      <m:r>
                        <m:rPr>
                          <m:sty m:val="p"/>
                        </m:rPr>
                        <a:rPr lang="de-DE">
                          <a:latin typeface="Cambria Math" panose="02040503050406030204" pitchFamily="18" charset="0"/>
                          <a:ea typeface="Cambria Math" panose="02040503050406030204" pitchFamily="18" charset="0"/>
                        </a:rPr>
                        <m:t>dx</m:t>
                      </m:r>
                      <m:r>
                        <a:rPr lang="de-DE">
                          <a:latin typeface="Cambria Math" panose="02040503050406030204" pitchFamily="18" charset="0"/>
                          <a:ea typeface="Cambria Math" panose="02040503050406030204" pitchFamily="18" charset="0"/>
                        </a:rPr>
                        <m:t>=1</m:t>
                      </m:r>
                    </m:oMath>
                  </m:oMathPara>
                </a14:m>
                <a:br>
                  <a:rPr lang="de-DE" dirty="0"/>
                </a:br>
                <a:r>
                  <a:rPr lang="de-DE" dirty="0"/>
                  <a:t>Entsprechend nennt man eine standardnormalverteilte Zufallsgröße kurz  </a:t>
                </a:r>
                <a14:m>
                  <m:oMath xmlns:m="http://schemas.openxmlformats.org/officeDocument/2006/math">
                    <m:r>
                      <a:rPr lang="de-DE" b="1">
                        <a:latin typeface="Cambria Math" panose="02040503050406030204" pitchFamily="18" charset="0"/>
                      </a:rPr>
                      <m:t>𝐍</m:t>
                    </m:r>
                    <m:r>
                      <a:rPr lang="de-DE" b="1" baseline="-25000">
                        <a:latin typeface="Cambria Math" panose="02040503050406030204" pitchFamily="18" charset="0"/>
                      </a:rPr>
                      <m:t>𝟎</m:t>
                    </m:r>
                    <m:r>
                      <a:rPr lang="de-DE" b="1" baseline="-25000">
                        <a:latin typeface="Cambria Math" panose="02040503050406030204" pitchFamily="18" charset="0"/>
                      </a:rPr>
                      <m:t>;</m:t>
                    </m:r>
                    <m:r>
                      <a:rPr lang="de-DE" b="1" baseline="-25000">
                        <a:latin typeface="Cambria Math" panose="02040503050406030204" pitchFamily="18" charset="0"/>
                      </a:rPr>
                      <m:t>𝟏</m:t>
                    </m:r>
                  </m:oMath>
                </a14:m>
                <a:r>
                  <a:rPr lang="de-DE" b="1" dirty="0"/>
                  <a:t>-verteilt</a:t>
                </a:r>
                <a:r>
                  <a:rPr lang="de-DE" dirty="0"/>
                  <a:t>.</a:t>
                </a:r>
                <a:endParaRPr lang="de-DE" i="1" dirty="0"/>
              </a:p>
              <a:p>
                <a:endParaRPr lang="de-DE" dirty="0"/>
              </a:p>
            </p:txBody>
          </p:sp>
        </mc:Choice>
        <mc:Fallback xmlns="">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Dieses stellt eine Wahrscheinlichkeitsdichte dar, denn es gilt  </a:t>
                </a:r>
                <a:r>
                  <a:rPr lang="de-DE" sz="1200" b="0" i="0">
                    <a:latin typeface="Cambria Math" panose="02040503050406030204" pitchFamily="18" charset="0"/>
                  </a:rPr>
                  <a:t>(1)   </a:t>
                </a:r>
                <a:r>
                  <a:rPr lang="de-DE" sz="1200" b="0" i="0">
                    <a:latin typeface="Cambria Math" panose="02040503050406030204" pitchFamily="18" charset="0"/>
                    <a:ea typeface="Cambria Math" panose="02040503050406030204" pitchFamily="18" charset="0"/>
                  </a:rPr>
                  <a:t>φ_(μ;σ) </a:t>
                </a:r>
                <a:r>
                  <a:rPr lang="de-DE" sz="1200" b="0" i="0">
                    <a:latin typeface="Cambria Math" panose="02040503050406030204" pitchFamily="18" charset="0"/>
                  </a:rPr>
                  <a:t>(x)</a:t>
                </a:r>
                <a:r>
                  <a:rPr lang="de-DE" sz="1200" b="0" i="0">
                    <a:latin typeface="Cambria Math" panose="02040503050406030204" pitchFamily="18" charset="0"/>
                    <a:ea typeface="Cambria Math" panose="02040503050406030204" pitchFamily="18" charset="0"/>
                  </a:rPr>
                  <a:t>≥0     (2)   ∫1_(−∞)^∞▒〖</a:t>
                </a:r>
                <a:r>
                  <a:rPr lang="de-DE" sz="1200" i="0">
                    <a:latin typeface="Cambria Math" panose="02040503050406030204" pitchFamily="18" charset="0"/>
                    <a:ea typeface="Cambria Math" panose="02040503050406030204" pitchFamily="18" charset="0"/>
                  </a:rPr>
                  <a:t>φ_(μ;σ) (</a:t>
                </a:r>
                <a:r>
                  <a:rPr lang="de-DE" sz="1200" i="0">
                    <a:latin typeface="Cambria Math" panose="02040503050406030204" pitchFamily="18" charset="0"/>
                  </a:rPr>
                  <a:t>x) </a:t>
                </a:r>
                <a:r>
                  <a:rPr lang="de-DE" sz="1200" b="0" i="0">
                    <a:latin typeface="Cambria Math" panose="02040503050406030204" pitchFamily="18" charset="0"/>
                    <a:ea typeface="Cambria Math" panose="02040503050406030204" pitchFamily="18" charset="0"/>
                  </a:rPr>
                  <a:t>〗 dx=1</a:t>
                </a:r>
                <a:br>
                  <a:rPr lang="de-DE" sz="1200" dirty="0"/>
                </a:br>
                <a:r>
                  <a:rPr lang="de-DE" sz="1200" dirty="0"/>
                  <a:t>Entsprechend nennt man eine standardnormalverteilte Zufallsgröße kurz  </a:t>
                </a:r>
                <a:r>
                  <a:rPr lang="de-DE" sz="1200" b="1" i="0">
                    <a:latin typeface="Cambria Math" panose="02040503050406030204" pitchFamily="18" charset="0"/>
                  </a:rPr>
                  <a:t>𝐍(𝟎;𝟏)</a:t>
                </a:r>
                <a:r>
                  <a:rPr lang="de-DE" sz="1200" b="1" dirty="0"/>
                  <a:t>-verteilt</a:t>
                </a:r>
                <a:r>
                  <a:rPr lang="de-DE" sz="1200" dirty="0"/>
                  <a:t>.</a:t>
                </a:r>
                <a:endParaRPr lang="de-DE" sz="1200" i="1" dirty="0"/>
              </a:p>
              <a:p>
                <a:endParaRPr lang="de-DE" dirty="0"/>
              </a:p>
            </p:txBody>
          </p:sp>
        </mc:Fallback>
      </mc:AlternateContent>
      <p:sp>
        <p:nvSpPr>
          <p:cNvPr id="4" name="Foliennummernplatzhalter 3"/>
          <p:cNvSpPr>
            <a:spLocks noGrp="1"/>
          </p:cNvSpPr>
          <p:nvPr>
            <p:ph type="sldNum" sz="quarter" idx="10"/>
          </p:nvPr>
        </p:nvSpPr>
        <p:spPr/>
        <p:txBody>
          <a:bodyPr/>
          <a:lstStyle/>
          <a:p>
            <a:fld id="{34662EBB-3A4B-440A-BB30-EB988CE8CF9D}" type="slidenum">
              <a:rPr lang="de-DE" smtClean="0"/>
              <a:t>18</a:t>
            </a:fld>
            <a:endParaRPr lang="de-DE"/>
          </a:p>
        </p:txBody>
      </p:sp>
    </p:spTree>
    <p:extLst>
      <p:ext uri="{BB962C8B-B14F-4D97-AF65-F5344CB8AC3E}">
        <p14:creationId xmlns:p14="http://schemas.microsoft.com/office/powerpoint/2010/main" val="691479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Hoch- und Wendepunkte lassen sich mit den Kenntnissen der Kursstufenanalysis berechnen.</a:t>
            </a:r>
          </a:p>
        </p:txBody>
      </p:sp>
      <p:sp>
        <p:nvSpPr>
          <p:cNvPr id="4" name="Foliennummernplatzhalter 3"/>
          <p:cNvSpPr>
            <a:spLocks noGrp="1"/>
          </p:cNvSpPr>
          <p:nvPr>
            <p:ph type="sldNum" sz="quarter" idx="10"/>
          </p:nvPr>
        </p:nvSpPr>
        <p:spPr/>
        <p:txBody>
          <a:bodyPr/>
          <a:lstStyle/>
          <a:p>
            <a:fld id="{34662EBB-3A4B-440A-BB30-EB988CE8CF9D}" type="slidenum">
              <a:rPr lang="de-DE" smtClean="0"/>
              <a:t>19</a:t>
            </a:fld>
            <a:endParaRPr lang="de-DE"/>
          </a:p>
        </p:txBody>
      </p:sp>
    </p:spTree>
    <p:extLst>
      <p:ext uri="{BB962C8B-B14F-4D97-AF65-F5344CB8AC3E}">
        <p14:creationId xmlns:p14="http://schemas.microsoft.com/office/powerpoint/2010/main" val="250444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Bereits ab 2021 ist sie Gegenstand der Abiturprüfung obwohl sie nicht im BP 2004 verankert ist. Verweis auf das Schreiben des KM vom 24.10.2018.</a:t>
            </a:r>
          </a:p>
          <a:p>
            <a:r>
              <a:rPr lang="de-DE" dirty="0"/>
              <a:t>Ab Abitur 2023 kein Problem, da in den Standards 10 enthalten.</a:t>
            </a:r>
          </a:p>
          <a:p>
            <a:r>
              <a:rPr lang="de-DE" dirty="0"/>
              <a:t>Die Standardabweichung war wichtiges Thema der ZPG VI. </a:t>
            </a:r>
          </a:p>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2</a:t>
            </a:fld>
            <a:endParaRPr lang="de-DE"/>
          </a:p>
        </p:txBody>
      </p:sp>
    </p:spTree>
    <p:extLst>
      <p:ext uri="{BB962C8B-B14F-4D97-AF65-F5344CB8AC3E}">
        <p14:creationId xmlns:p14="http://schemas.microsoft.com/office/powerpoint/2010/main" val="549278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Unterrichtspraxis war dies bei der Verwendung von Tabellen ein wichtiger Zusammenhang. Mit den Möglichkeiten des WTR zur konkreten Berechnung von Ergebnissen wird er nicht mehr notwendigerweise benötigt.</a:t>
            </a:r>
          </a:p>
        </p:txBody>
      </p:sp>
      <p:sp>
        <p:nvSpPr>
          <p:cNvPr id="4" name="Foliennummernplatzhalter 3"/>
          <p:cNvSpPr>
            <a:spLocks noGrp="1"/>
          </p:cNvSpPr>
          <p:nvPr>
            <p:ph type="sldNum" sz="quarter" idx="10"/>
          </p:nvPr>
        </p:nvSpPr>
        <p:spPr/>
        <p:txBody>
          <a:bodyPr/>
          <a:lstStyle/>
          <a:p>
            <a:fld id="{34662EBB-3A4B-440A-BB30-EB988CE8CF9D}" type="slidenum">
              <a:rPr lang="de-DE" smtClean="0"/>
              <a:t>20</a:t>
            </a:fld>
            <a:endParaRPr lang="de-DE"/>
          </a:p>
        </p:txBody>
      </p:sp>
    </p:spTree>
    <p:extLst>
      <p:ext uri="{BB962C8B-B14F-4D97-AF65-F5344CB8AC3E}">
        <p14:creationId xmlns:p14="http://schemas.microsoft.com/office/powerpoint/2010/main" val="1344067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21</a:t>
            </a:fld>
            <a:endParaRPr lang="de-DE"/>
          </a:p>
        </p:txBody>
      </p:sp>
    </p:spTree>
    <p:extLst>
      <p:ext uri="{BB962C8B-B14F-4D97-AF65-F5344CB8AC3E}">
        <p14:creationId xmlns:p14="http://schemas.microsoft.com/office/powerpoint/2010/main" val="92037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r>
                  <a:rPr lang="de-DE" dirty="0"/>
                  <a:t>Durch (1) wird jeder Wert  </a:t>
                </a:r>
                <a14:m>
                  <m:oMath xmlns:m="http://schemas.openxmlformats.org/officeDocument/2006/math">
                    <m:r>
                      <m:rPr>
                        <m:sty m:val="p"/>
                      </m:rPr>
                      <a:rPr lang="de-DE" b="0" i="0" smtClean="0">
                        <a:latin typeface="Cambria Math" panose="02040503050406030204" pitchFamily="18" charset="0"/>
                      </a:rPr>
                      <m:t>X</m:t>
                    </m:r>
                    <m:r>
                      <a:rPr lang="de-DE" b="0" i="0" smtClean="0">
                        <a:latin typeface="Cambria Math" panose="02040503050406030204" pitchFamily="18" charset="0"/>
                      </a:rPr>
                      <m:t>=</m:t>
                    </m:r>
                    <m:r>
                      <m:rPr>
                        <m:sty m:val="p"/>
                      </m:rPr>
                      <a:rPr lang="de-DE" b="0" i="0" smtClean="0">
                        <a:latin typeface="Cambria Math" panose="02040503050406030204" pitchFamily="18" charset="0"/>
                      </a:rPr>
                      <m:t>k</m:t>
                    </m:r>
                  </m:oMath>
                </a14:m>
                <a:r>
                  <a:rPr lang="de-DE" i="0" dirty="0"/>
                  <a:t>  um  µ  Einheiten nach links verschoben.</a:t>
                </a:r>
              </a:p>
              <a:p>
                <a:r>
                  <a:rPr lang="de-DE" i="0" dirty="0"/>
                  <a:t>Zu (2): die Rechteckhöhen sind gerade die  </a:t>
                </a:r>
                <a14:m>
                  <m:oMath xmlns:m="http://schemas.openxmlformats.org/officeDocument/2006/math">
                    <m:sSub>
                      <m:sSubPr>
                        <m:ctrlPr>
                          <a:rPr lang="de-DE" i="1">
                            <a:latin typeface="Cambria Math" panose="02040503050406030204" pitchFamily="18" charset="0"/>
                          </a:rPr>
                        </m:ctrlPr>
                      </m:sSubPr>
                      <m:e>
                        <m:r>
                          <m:rPr>
                            <m:sty m:val="p"/>
                          </m:rPr>
                          <a:rPr lang="de-DE">
                            <a:latin typeface="Cambria Math" panose="02040503050406030204" pitchFamily="18" charset="0"/>
                          </a:rPr>
                          <m:t>B</m:t>
                        </m:r>
                      </m:e>
                      <m:sub>
                        <m:r>
                          <m:rPr>
                            <m:sty m:val="p"/>
                          </m:rPr>
                          <a:rPr lang="de-DE">
                            <a:latin typeface="Cambria Math" panose="02040503050406030204" pitchFamily="18" charset="0"/>
                          </a:rPr>
                          <m:t>n</m:t>
                        </m:r>
                        <m:r>
                          <a:rPr lang="de-DE">
                            <a:latin typeface="Cambria Math" panose="02040503050406030204" pitchFamily="18" charset="0"/>
                          </a:rPr>
                          <m:t>;</m:t>
                        </m:r>
                        <m:r>
                          <m:rPr>
                            <m:sty m:val="p"/>
                          </m:rPr>
                          <a:rPr lang="de-DE">
                            <a:latin typeface="Cambria Math" panose="02040503050406030204" pitchFamily="18" charset="0"/>
                          </a:rPr>
                          <m:t>p</m:t>
                        </m:r>
                      </m:sub>
                    </m:sSub>
                  </m:oMath>
                </a14:m>
                <a:r>
                  <a:rPr lang="de-DE" i="0" dirty="0"/>
                  <a:t>-Werte.</a:t>
                </a:r>
              </a:p>
              <a:p>
                <a:r>
                  <a:rPr lang="de-DE" i="0" dirty="0"/>
                  <a:t>Zu (3): die ursprünglichen Rechteckbreiten sind genau 1LE.</a:t>
                </a:r>
              </a:p>
            </p:txBody>
          </p:sp>
        </mc:Choice>
        <mc:Fallback xmlns="">
          <p:sp>
            <p:nvSpPr>
              <p:cNvPr id="3" name="Notizenplatzhalter 2"/>
              <p:cNvSpPr>
                <a:spLocks noGrp="1"/>
              </p:cNvSpPr>
              <p:nvPr>
                <p:ph type="body" idx="1"/>
              </p:nvPr>
            </p:nvSpPr>
            <p:spPr/>
            <p:txBody>
              <a:bodyPr/>
              <a:lstStyle/>
              <a:p>
                <a:r>
                  <a:rPr lang="de-DE" dirty="0"/>
                  <a:t>Durch (1) wird jeder Wert  </a:t>
                </a:r>
                <a:r>
                  <a:rPr lang="de-DE" b="0" i="0">
                    <a:latin typeface="Cambria Math" panose="02040503050406030204" pitchFamily="18" charset="0"/>
                  </a:rPr>
                  <a:t>X=k</a:t>
                </a:r>
                <a:r>
                  <a:rPr lang="de-DE" i="0" dirty="0"/>
                  <a:t>  um  µ  Einheiten nach links verschoben.</a:t>
                </a:r>
              </a:p>
              <a:p>
                <a:r>
                  <a:rPr lang="de-DE" i="0" dirty="0"/>
                  <a:t>Zu (2): die Rechteckhöhen sind gerade die  </a:t>
                </a:r>
                <a:r>
                  <a:rPr lang="de-DE" sz="1200" i="0">
                    <a:latin typeface="Cambria Math" panose="02040503050406030204" pitchFamily="18" charset="0"/>
                  </a:rPr>
                  <a:t>B_(n;p)</a:t>
                </a:r>
                <a:r>
                  <a:rPr lang="de-DE" i="0" dirty="0"/>
                  <a:t>-Werte.</a:t>
                </a:r>
              </a:p>
              <a:p>
                <a:r>
                  <a:rPr lang="de-DE" i="0" dirty="0"/>
                  <a:t>Zu (3): die ursprünglichen Rechteckbreiten sind genau 1LE.</a:t>
                </a:r>
              </a:p>
            </p:txBody>
          </p:sp>
        </mc:Fallback>
      </mc:AlternateContent>
      <p:sp>
        <p:nvSpPr>
          <p:cNvPr id="4" name="Foliennummernplatzhalter 3"/>
          <p:cNvSpPr>
            <a:spLocks noGrp="1"/>
          </p:cNvSpPr>
          <p:nvPr>
            <p:ph type="sldNum" sz="quarter" idx="10"/>
          </p:nvPr>
        </p:nvSpPr>
        <p:spPr/>
        <p:txBody>
          <a:bodyPr/>
          <a:lstStyle/>
          <a:p>
            <a:fld id="{34662EBB-3A4B-440A-BB30-EB988CE8CF9D}" type="slidenum">
              <a:rPr lang="de-DE" smtClean="0"/>
              <a:t>22</a:t>
            </a:fld>
            <a:endParaRPr lang="de-DE"/>
          </a:p>
        </p:txBody>
      </p:sp>
    </p:spTree>
    <p:extLst>
      <p:ext uri="{BB962C8B-B14F-4D97-AF65-F5344CB8AC3E}">
        <p14:creationId xmlns:p14="http://schemas.microsoft.com/office/powerpoint/2010/main" val="462105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23</a:t>
            </a:fld>
            <a:endParaRPr lang="de-DE"/>
          </a:p>
        </p:txBody>
      </p:sp>
    </p:spTree>
    <p:extLst>
      <p:ext uri="{BB962C8B-B14F-4D97-AF65-F5344CB8AC3E}">
        <p14:creationId xmlns:p14="http://schemas.microsoft.com/office/powerpoint/2010/main" val="1604351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Durch den Einsatz digitaler Hilfsmittel</a:t>
            </a:r>
            <a:r>
              <a:rPr lang="de-DE" baseline="0" dirty="0"/>
              <a:t> ist dieser Zusammenhang in der Schule nur noch von historischer Bedeutung.</a:t>
            </a:r>
          </a:p>
          <a:p>
            <a:r>
              <a:rPr lang="de-DE" baseline="0" dirty="0"/>
              <a:t>Zur Berechnung von Wahrscheinlichkeiten binomialverteilter Zufallsgrößen wird die Näherungsformel nicht mehr benötigt.</a:t>
            </a:r>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24</a:t>
            </a:fld>
            <a:endParaRPr lang="de-DE"/>
          </a:p>
        </p:txBody>
      </p:sp>
    </p:spTree>
    <p:extLst>
      <p:ext uri="{BB962C8B-B14F-4D97-AF65-F5344CB8AC3E}">
        <p14:creationId xmlns:p14="http://schemas.microsoft.com/office/powerpoint/2010/main" val="1871343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25</a:t>
            </a:fld>
            <a:endParaRPr lang="de-DE"/>
          </a:p>
        </p:txBody>
      </p:sp>
    </p:spTree>
    <p:extLst>
      <p:ext uri="{BB962C8B-B14F-4D97-AF65-F5344CB8AC3E}">
        <p14:creationId xmlns:p14="http://schemas.microsoft.com/office/powerpoint/2010/main" val="298675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Korrektur ist insbesondere dann wichtig, wenn  n  und  </a:t>
            </a:r>
            <a:r>
              <a:rPr lang="el-GR" dirty="0"/>
              <a:t>σ</a:t>
            </a:r>
            <a:r>
              <a:rPr lang="de-DE" dirty="0"/>
              <a:t>  nicht </a:t>
            </a:r>
            <a:r>
              <a:rPr lang="de-DE"/>
              <a:t>hinreichend groß sind.</a:t>
            </a:r>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26</a:t>
            </a:fld>
            <a:endParaRPr lang="de-DE"/>
          </a:p>
        </p:txBody>
      </p:sp>
    </p:spTree>
    <p:extLst>
      <p:ext uri="{BB962C8B-B14F-4D97-AF65-F5344CB8AC3E}">
        <p14:creationId xmlns:p14="http://schemas.microsoft.com/office/powerpoint/2010/main" val="373902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r>
                  <a:rPr lang="de-DE" dirty="0"/>
                  <a:t>Auf die Einschränkung </a:t>
                </a:r>
                <a14:m>
                  <m:oMath xmlns:m="http://schemas.openxmlformats.org/officeDocument/2006/math">
                    <m:r>
                      <a:rPr lang="de-DE" i="1" smtClean="0">
                        <a:latin typeface="Cambria Math" panose="02040503050406030204" pitchFamily="18" charset="0"/>
                        <a:ea typeface="Cambria Math" panose="02040503050406030204" pitchFamily="18" charset="0"/>
                      </a:rPr>
                      <m:t>𝜎</m:t>
                    </m:r>
                    <m:r>
                      <a:rPr lang="de-DE" i="1" smtClean="0">
                        <a:latin typeface="Cambria Math" panose="02040503050406030204" pitchFamily="18" charset="0"/>
                        <a:ea typeface="Cambria Math" panose="02040503050406030204" pitchFamily="18" charset="0"/>
                      </a:rPr>
                      <m:t>&gt;3</m:t>
                    </m:r>
                  </m:oMath>
                </a14:m>
                <a:r>
                  <a:rPr lang="de-DE" dirty="0"/>
                  <a:t> muss hier nicht weiter eingegangen werden.</a:t>
                </a:r>
              </a:p>
              <a:p>
                <a:r>
                  <a:rPr lang="de-DE" dirty="0"/>
                  <a:t>Die Sigma-Regeln sind durch</a:t>
                </a:r>
                <a:r>
                  <a:rPr lang="de-DE" baseline="0" dirty="0"/>
                  <a:t> die Standards nicht zwingend vorgegeben.</a:t>
                </a:r>
              </a:p>
              <a:p>
                <a:r>
                  <a:rPr lang="de-DE" baseline="0" dirty="0"/>
                  <a:t>Arbeitsauftrag: Berechnen Sie die jeweilige rechte Spalte!</a:t>
                </a:r>
              </a:p>
            </p:txBody>
          </p:sp>
        </mc:Choice>
        <mc:Fallback xmlns="">
          <p:sp>
            <p:nvSpPr>
              <p:cNvPr id="3" name="Notizenplatzhalter 2"/>
              <p:cNvSpPr>
                <a:spLocks noGrp="1"/>
              </p:cNvSpPr>
              <p:nvPr>
                <p:ph type="body" idx="1"/>
              </p:nvPr>
            </p:nvSpPr>
            <p:spPr/>
            <p:txBody>
              <a:bodyPr/>
              <a:lstStyle/>
              <a:p>
                <a:r>
                  <a:rPr lang="de-DE" dirty="0"/>
                  <a:t>Auf die Einschränkung </a:t>
                </a:r>
                <a:r>
                  <a:rPr lang="de-DE" i="0">
                    <a:latin typeface="Cambria Math" panose="02040503050406030204" pitchFamily="18" charset="0"/>
                    <a:ea typeface="Cambria Math" panose="02040503050406030204" pitchFamily="18" charset="0"/>
                  </a:rPr>
                  <a:t>𝜎&gt;3</a:t>
                </a:r>
                <a:r>
                  <a:rPr lang="de-DE" dirty="0"/>
                  <a:t> muss hier nicht weiter eingegangen werden.</a:t>
                </a:r>
              </a:p>
              <a:p>
                <a:r>
                  <a:rPr lang="de-DE" dirty="0"/>
                  <a:t>Die Sigma-Regeln sind durch</a:t>
                </a:r>
                <a:r>
                  <a:rPr lang="de-DE" baseline="0" dirty="0"/>
                  <a:t> die Standards nicht zwingend vorgegeben.</a:t>
                </a:r>
              </a:p>
              <a:p>
                <a:r>
                  <a:rPr lang="de-DE" baseline="0" dirty="0"/>
                  <a:t>Arbeitsauftrag: Berechnen Sie die jeweilige rechte Spalte!</a:t>
                </a:r>
              </a:p>
            </p:txBody>
          </p:sp>
        </mc:Fallback>
      </mc:AlternateContent>
      <p:sp>
        <p:nvSpPr>
          <p:cNvPr id="4" name="Foliennummernplatzhalter 3"/>
          <p:cNvSpPr>
            <a:spLocks noGrp="1"/>
          </p:cNvSpPr>
          <p:nvPr>
            <p:ph type="sldNum" sz="quarter" idx="10"/>
          </p:nvPr>
        </p:nvSpPr>
        <p:spPr/>
        <p:txBody>
          <a:bodyPr/>
          <a:lstStyle/>
          <a:p>
            <a:fld id="{34662EBB-3A4B-440A-BB30-EB988CE8CF9D}" type="slidenum">
              <a:rPr lang="de-DE" smtClean="0"/>
              <a:t>27</a:t>
            </a:fld>
            <a:endParaRPr lang="de-DE"/>
          </a:p>
        </p:txBody>
      </p:sp>
    </p:spTree>
    <p:extLst>
      <p:ext uri="{BB962C8B-B14F-4D97-AF65-F5344CB8AC3E}">
        <p14:creationId xmlns:p14="http://schemas.microsoft.com/office/powerpoint/2010/main" val="508299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r>
              <a:rPr lang="de-DE" dirty="0"/>
              <a:t>Lösungen zum Arbeitsauftrag.</a:t>
            </a:r>
          </a:p>
          <a:p>
            <a:r>
              <a:rPr lang="de-DE" dirty="0"/>
              <a:t>Bemerkung: Für binomialverteilte</a:t>
            </a:r>
            <a:r>
              <a:rPr lang="de-DE" baseline="0" dirty="0"/>
              <a:t> Zufallsgrößen gelten die Sigma-Regeln nur in guter Näherung, nicht exakt.</a:t>
            </a:r>
          </a:p>
        </p:txBody>
      </p:sp>
      <p:sp>
        <p:nvSpPr>
          <p:cNvPr id="4" name="Foliennummernplatzhalter 3"/>
          <p:cNvSpPr>
            <a:spLocks noGrp="1"/>
          </p:cNvSpPr>
          <p:nvPr>
            <p:ph type="sldNum" sz="quarter" idx="10"/>
          </p:nvPr>
        </p:nvSpPr>
        <p:spPr/>
        <p:txBody>
          <a:bodyPr/>
          <a:lstStyle/>
          <a:p>
            <a:fld id="{34662EBB-3A4B-440A-BB30-EB988CE8CF9D}" type="slidenum">
              <a:rPr lang="de-DE" smtClean="0"/>
              <a:t>28</a:t>
            </a:fld>
            <a:endParaRPr lang="de-DE"/>
          </a:p>
        </p:txBody>
      </p:sp>
    </p:spTree>
    <p:extLst>
      <p:ext uri="{BB962C8B-B14F-4D97-AF65-F5344CB8AC3E}">
        <p14:creationId xmlns:p14="http://schemas.microsoft.com/office/powerpoint/2010/main" val="495410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pPr marL="184209" indent="-184209">
              <a:buFont typeface="Arial" panose="020B0604020202020204" pitchFamily="34" charset="0"/>
              <a:buChar char="•"/>
            </a:pPr>
            <a:r>
              <a:rPr lang="de-DE" dirty="0"/>
              <a:t>Sowohl im Leistungs- als auch im Basisfach setzen sich die Schülerinnen und Schüler mit der Normalverteilung auseinander und lernen so den Unterschied zwischen diskreten und stetigen Verteilungen kennen.</a:t>
            </a:r>
          </a:p>
          <a:p>
            <a:pPr marL="184209" indent="-184209">
              <a:buFont typeface="Arial" panose="020B0604020202020204" pitchFamily="34" charset="0"/>
              <a:buChar char="•"/>
            </a:pPr>
            <a:r>
              <a:rPr lang="de-DE" dirty="0"/>
              <a:t>Während im Leistungsfach ein Schwerpunkt auf dem Bezug zur Analysis liegt, steht im Basisfach der Anwendungsaspekt im Vordergrund.</a:t>
            </a:r>
          </a:p>
        </p:txBody>
      </p:sp>
      <p:sp>
        <p:nvSpPr>
          <p:cNvPr id="4" name="Foliennummernplatzhalter 3"/>
          <p:cNvSpPr>
            <a:spLocks noGrp="1"/>
          </p:cNvSpPr>
          <p:nvPr>
            <p:ph type="sldNum" sz="quarter" idx="10"/>
          </p:nvPr>
        </p:nvSpPr>
        <p:spPr/>
        <p:txBody>
          <a:bodyPr/>
          <a:lstStyle/>
          <a:p>
            <a:fld id="{34662EBB-3A4B-440A-BB30-EB988CE8CF9D}" type="slidenum">
              <a:rPr lang="de-DE" smtClean="0"/>
              <a:t>29</a:t>
            </a:fld>
            <a:endParaRPr lang="de-DE"/>
          </a:p>
        </p:txBody>
      </p:sp>
    </p:spTree>
    <p:extLst>
      <p:ext uri="{BB962C8B-B14F-4D97-AF65-F5344CB8AC3E}">
        <p14:creationId xmlns:p14="http://schemas.microsoft.com/office/powerpoint/2010/main" val="4463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algn="l"/>
                <a14:m>
                  <m:oMathPara xmlns:m="http://schemas.openxmlformats.org/officeDocument/2006/math">
                    <m:oMathParaPr>
                      <m:jc m:val="left"/>
                    </m:oMathParaPr>
                    <m:oMath xmlns:m="http://schemas.openxmlformats.org/officeDocument/2006/math">
                      <m:r>
                        <m:rPr>
                          <m:sty m:val="p"/>
                        </m:rPr>
                        <a:rPr lang="de-DE" sz="1200">
                          <a:latin typeface="Cambria Math" panose="02040503050406030204" pitchFamily="18" charset="0"/>
                          <a:ea typeface="Cambria Math" panose="02040503050406030204" pitchFamily="18" charset="0"/>
                          <a:cs typeface="+mn-cs"/>
                        </a:rPr>
                        <m:t>μ</m:t>
                      </m:r>
                      <m:r>
                        <a:rPr lang="de-DE" sz="1200">
                          <a:latin typeface="Cambria Math" panose="02040503050406030204" pitchFamily="18" charset="0"/>
                          <a:ea typeface="Cambria Math" panose="02040503050406030204" pitchFamily="18" charset="0"/>
                          <a:cs typeface="+mn-cs"/>
                        </a:rPr>
                        <m:t>=</m:t>
                      </m:r>
                      <m:r>
                        <m:rPr>
                          <m:sty m:val="p"/>
                        </m:rPr>
                        <a:rPr lang="de-DE" sz="1200">
                          <a:latin typeface="Cambria Math" panose="02040503050406030204" pitchFamily="18" charset="0"/>
                          <a:ea typeface="Cambria Math" panose="02040503050406030204" pitchFamily="18" charset="0"/>
                          <a:cs typeface="+mn-cs"/>
                        </a:rPr>
                        <m:t>E</m:t>
                      </m:r>
                      <m:d>
                        <m:dPr>
                          <m:ctrlPr>
                            <a:rPr lang="de-DE" sz="1200" i="1">
                              <a:latin typeface="Cambria Math" panose="02040503050406030204" pitchFamily="18" charset="0"/>
                              <a:ea typeface="Cambria Math" panose="02040503050406030204" pitchFamily="18" charset="0"/>
                              <a:cs typeface="+mn-cs"/>
                            </a:rPr>
                          </m:ctrlPr>
                        </m:dPr>
                        <m:e>
                          <m:r>
                            <m:rPr>
                              <m:sty m:val="p"/>
                            </m:rPr>
                            <a:rPr lang="de-DE" sz="1200">
                              <a:latin typeface="Cambria Math" panose="02040503050406030204" pitchFamily="18" charset="0"/>
                              <a:ea typeface="Cambria Math" panose="02040503050406030204" pitchFamily="18" charset="0"/>
                              <a:cs typeface="+mn-cs"/>
                            </a:rPr>
                            <m:t>X</m:t>
                          </m:r>
                        </m:e>
                      </m:d>
                      <m:r>
                        <a:rPr lang="de-DE" sz="1200">
                          <a:latin typeface="Cambria Math" panose="02040503050406030204" pitchFamily="18" charset="0"/>
                          <a:ea typeface="Cambria Math" panose="02040503050406030204" pitchFamily="18" charset="0"/>
                          <a:cs typeface="+mn-cs"/>
                        </a:rPr>
                        <m:t>=</m:t>
                      </m:r>
                      <m:nary>
                        <m:naryPr>
                          <m:chr m:val="∑"/>
                          <m:limLoc m:val="undOvr"/>
                          <m:grow m:val="on"/>
                          <m:ctrlPr>
                            <a:rPr lang="de-DE" sz="1200" i="1">
                              <a:latin typeface="Cambria Math" panose="02040503050406030204" pitchFamily="18" charset="0"/>
                              <a:ea typeface="Cambria Math" panose="02040503050406030204" pitchFamily="18" charset="0"/>
                              <a:cs typeface="+mn-cs"/>
                            </a:rPr>
                          </m:ctrlPr>
                        </m:naryPr>
                        <m:sub>
                          <m:r>
                            <m:rPr>
                              <m:sty m:val="p"/>
                            </m:rPr>
                            <a:rPr lang="de-DE" sz="1200">
                              <a:latin typeface="Cambria Math" panose="02040503050406030204" pitchFamily="18" charset="0"/>
                              <a:ea typeface="Cambria Math" panose="02040503050406030204" pitchFamily="18" charset="0"/>
                              <a:cs typeface="+mn-cs"/>
                            </a:rPr>
                            <m:t>i</m:t>
                          </m:r>
                          <m:r>
                            <a:rPr lang="de-DE" sz="1200">
                              <a:latin typeface="Cambria Math" panose="02040503050406030204" pitchFamily="18" charset="0"/>
                              <a:ea typeface="Cambria Math" panose="02040503050406030204" pitchFamily="18" charset="0"/>
                              <a:cs typeface="+mn-cs"/>
                            </a:rPr>
                            <m:t>=1</m:t>
                          </m:r>
                        </m:sub>
                        <m:sup>
                          <m:r>
                            <m:rPr>
                              <m:sty m:val="p"/>
                            </m:rPr>
                            <a:rPr lang="de-DE" sz="1200">
                              <a:latin typeface="Cambria Math" panose="02040503050406030204" pitchFamily="18" charset="0"/>
                              <a:ea typeface="Cambria Math" panose="02040503050406030204" pitchFamily="18" charset="0"/>
                              <a:cs typeface="+mn-cs"/>
                            </a:rPr>
                            <m:t>n</m:t>
                          </m:r>
                        </m:sup>
                        <m:e>
                          <m:sSub>
                            <m:sSubPr>
                              <m:ctrlPr>
                                <a:rPr lang="de-DE" sz="1200" i="1">
                                  <a:latin typeface="Cambria Math" panose="02040503050406030204" pitchFamily="18" charset="0"/>
                                  <a:ea typeface="Cambria Math" panose="02040503050406030204" pitchFamily="18" charset="0"/>
                                  <a:cs typeface="+mn-cs"/>
                                </a:rPr>
                              </m:ctrlPr>
                            </m:sSubPr>
                            <m:e>
                              <m:r>
                                <m:rPr>
                                  <m:sty m:val="p"/>
                                </m:rPr>
                                <a:rPr lang="de-DE" sz="1200">
                                  <a:latin typeface="Cambria Math" panose="02040503050406030204" pitchFamily="18" charset="0"/>
                                  <a:ea typeface="Cambria Math" panose="02040503050406030204" pitchFamily="18" charset="0"/>
                                  <a:cs typeface="+mn-cs"/>
                                </a:rPr>
                                <m:t>x</m:t>
                              </m:r>
                            </m:e>
                            <m:sub>
                              <m:r>
                                <m:rPr>
                                  <m:sty m:val="p"/>
                                </m:rPr>
                                <a:rPr lang="de-DE" sz="1200">
                                  <a:latin typeface="Cambria Math" panose="02040503050406030204" pitchFamily="18" charset="0"/>
                                  <a:ea typeface="Cambria Math" panose="02040503050406030204" pitchFamily="18" charset="0"/>
                                  <a:cs typeface="+mn-cs"/>
                                </a:rPr>
                                <m:t>i</m:t>
                              </m:r>
                            </m:sub>
                          </m:sSub>
                          <m:r>
                            <a:rPr lang="de-DE" sz="1200">
                              <a:latin typeface="Cambria Math" panose="02040503050406030204" pitchFamily="18" charset="0"/>
                              <a:ea typeface="Cambria Math" panose="02040503050406030204" pitchFamily="18" charset="0"/>
                              <a:cs typeface="+mn-cs"/>
                            </a:rPr>
                            <m:t>⋅</m:t>
                          </m:r>
                          <m:r>
                            <m:rPr>
                              <m:sty m:val="p"/>
                            </m:rPr>
                            <a:rPr lang="de-DE" sz="1200">
                              <a:latin typeface="Cambria Math" panose="02040503050406030204" pitchFamily="18" charset="0"/>
                              <a:ea typeface="Cambria Math" panose="02040503050406030204" pitchFamily="18" charset="0"/>
                              <a:cs typeface="+mn-cs"/>
                            </a:rPr>
                            <m:t>P</m:t>
                          </m:r>
                          <m:d>
                            <m:dPr>
                              <m:ctrlPr>
                                <a:rPr lang="de-DE" sz="1200" i="1">
                                  <a:latin typeface="Cambria Math" panose="02040503050406030204" pitchFamily="18" charset="0"/>
                                  <a:ea typeface="Cambria Math" panose="02040503050406030204" pitchFamily="18" charset="0"/>
                                  <a:cs typeface="+mn-cs"/>
                                </a:rPr>
                              </m:ctrlPr>
                            </m:dPr>
                            <m:e>
                              <m:r>
                                <m:rPr>
                                  <m:sty m:val="p"/>
                                </m:rPr>
                                <a:rPr lang="de-DE" sz="1200">
                                  <a:latin typeface="Cambria Math" panose="02040503050406030204" pitchFamily="18" charset="0"/>
                                  <a:ea typeface="Cambria Math" panose="02040503050406030204" pitchFamily="18" charset="0"/>
                                  <a:cs typeface="+mn-cs"/>
                                </a:rPr>
                                <m:t>X</m:t>
                              </m:r>
                              <m:r>
                                <a:rPr lang="de-DE" sz="1200">
                                  <a:latin typeface="Cambria Math" panose="02040503050406030204" pitchFamily="18" charset="0"/>
                                  <a:ea typeface="Cambria Math" panose="02040503050406030204" pitchFamily="18" charset="0"/>
                                  <a:cs typeface="+mn-cs"/>
                                </a:rPr>
                                <m:t>=</m:t>
                              </m:r>
                              <m:sSub>
                                <m:sSubPr>
                                  <m:ctrlPr>
                                    <a:rPr lang="de-DE" sz="1200" i="1">
                                      <a:latin typeface="Cambria Math" panose="02040503050406030204" pitchFamily="18" charset="0"/>
                                      <a:ea typeface="Cambria Math" panose="02040503050406030204" pitchFamily="18" charset="0"/>
                                      <a:cs typeface="+mn-cs"/>
                                    </a:rPr>
                                  </m:ctrlPr>
                                </m:sSubPr>
                                <m:e>
                                  <m:r>
                                    <m:rPr>
                                      <m:sty m:val="p"/>
                                    </m:rPr>
                                    <a:rPr lang="de-DE" sz="1200">
                                      <a:latin typeface="Cambria Math" panose="02040503050406030204" pitchFamily="18" charset="0"/>
                                      <a:ea typeface="Cambria Math" panose="02040503050406030204" pitchFamily="18" charset="0"/>
                                      <a:cs typeface="+mn-cs"/>
                                    </a:rPr>
                                    <m:t>x</m:t>
                                  </m:r>
                                </m:e>
                                <m:sub>
                                  <m:r>
                                    <m:rPr>
                                      <m:sty m:val="p"/>
                                    </m:rPr>
                                    <a:rPr lang="de-DE" sz="1200">
                                      <a:latin typeface="Cambria Math" panose="02040503050406030204" pitchFamily="18" charset="0"/>
                                      <a:ea typeface="Cambria Math" panose="02040503050406030204" pitchFamily="18" charset="0"/>
                                      <a:cs typeface="+mn-cs"/>
                                    </a:rPr>
                                    <m:t>i</m:t>
                                  </m:r>
                                </m:sub>
                              </m:sSub>
                            </m:e>
                          </m:d>
                        </m:e>
                      </m:nary>
                      <m:r>
                        <a:rPr lang="de-DE" sz="1200">
                          <a:latin typeface="Cambria Math" panose="02040503050406030204" pitchFamily="18" charset="0"/>
                          <a:ea typeface="Cambria Math" panose="02040503050406030204" pitchFamily="18" charset="0"/>
                          <a:cs typeface="+mn-cs"/>
                        </a:rPr>
                        <m:t>=</m:t>
                      </m:r>
                      <m:f>
                        <m:fPr>
                          <m:ctrlPr>
                            <a:rPr lang="de-DE" sz="1200" i="1">
                              <a:latin typeface="Cambria Math" panose="02040503050406030204" pitchFamily="18" charset="0"/>
                              <a:ea typeface="Cambria Math" panose="02040503050406030204" pitchFamily="18" charset="0"/>
                              <a:cs typeface="+mn-cs"/>
                            </a:rPr>
                          </m:ctrlPr>
                        </m:fPr>
                        <m:num>
                          <m:r>
                            <a:rPr lang="de-DE" sz="1200">
                              <a:latin typeface="Cambria Math" panose="02040503050406030204" pitchFamily="18" charset="0"/>
                              <a:ea typeface="Cambria Math" panose="02040503050406030204" pitchFamily="18" charset="0"/>
                              <a:cs typeface="+mn-cs"/>
                            </a:rPr>
                            <m:t>1</m:t>
                          </m:r>
                        </m:num>
                        <m:den>
                          <m:r>
                            <a:rPr lang="de-DE" sz="1200">
                              <a:latin typeface="Cambria Math" panose="02040503050406030204" pitchFamily="18" charset="0"/>
                              <a:ea typeface="Cambria Math" panose="02040503050406030204" pitchFamily="18" charset="0"/>
                              <a:cs typeface="+mn-cs"/>
                            </a:rPr>
                            <m:t>6</m:t>
                          </m:r>
                        </m:den>
                      </m:f>
                      <m:r>
                        <a:rPr lang="de-DE" sz="1200">
                          <a:latin typeface="Cambria Math" panose="02040503050406030204" pitchFamily="18" charset="0"/>
                          <a:ea typeface="Cambria Math" panose="02040503050406030204" pitchFamily="18" charset="0"/>
                          <a:cs typeface="+mn-cs"/>
                        </a:rPr>
                        <m:t>⋅</m:t>
                      </m:r>
                      <m:nary>
                        <m:naryPr>
                          <m:chr m:val="∑"/>
                          <m:limLoc m:val="undOvr"/>
                          <m:grow m:val="on"/>
                          <m:ctrlPr>
                            <a:rPr lang="de-DE" sz="1200" i="1">
                              <a:latin typeface="Cambria Math" panose="02040503050406030204" pitchFamily="18" charset="0"/>
                              <a:ea typeface="Cambria Math" panose="02040503050406030204" pitchFamily="18" charset="0"/>
                              <a:cs typeface="+mn-cs"/>
                            </a:rPr>
                          </m:ctrlPr>
                        </m:naryPr>
                        <m:sub>
                          <m:r>
                            <m:rPr>
                              <m:sty m:val="p"/>
                            </m:rPr>
                            <a:rPr lang="de-DE" sz="1200">
                              <a:latin typeface="Cambria Math" panose="02040503050406030204" pitchFamily="18" charset="0"/>
                              <a:ea typeface="Cambria Math" panose="02040503050406030204" pitchFamily="18" charset="0"/>
                              <a:cs typeface="+mn-cs"/>
                            </a:rPr>
                            <m:t>i</m:t>
                          </m:r>
                          <m:r>
                            <a:rPr lang="de-DE" sz="1200">
                              <a:latin typeface="Cambria Math" panose="02040503050406030204" pitchFamily="18" charset="0"/>
                              <a:ea typeface="Cambria Math" panose="02040503050406030204" pitchFamily="18" charset="0"/>
                              <a:cs typeface="+mn-cs"/>
                            </a:rPr>
                            <m:t>=1</m:t>
                          </m:r>
                        </m:sub>
                        <m:sup>
                          <m:r>
                            <m:rPr>
                              <m:sty m:val="p"/>
                            </m:rPr>
                            <a:rPr lang="de-DE" sz="1200">
                              <a:latin typeface="Cambria Math" panose="02040503050406030204" pitchFamily="18" charset="0"/>
                              <a:ea typeface="Cambria Math" panose="02040503050406030204" pitchFamily="18" charset="0"/>
                              <a:cs typeface="+mn-cs"/>
                            </a:rPr>
                            <m:t>n</m:t>
                          </m:r>
                        </m:sup>
                        <m:e>
                          <m:r>
                            <m:rPr>
                              <m:sty m:val="p"/>
                            </m:rPr>
                            <a:rPr lang="de-DE" sz="1200">
                              <a:latin typeface="Cambria Math" panose="02040503050406030204" pitchFamily="18" charset="0"/>
                              <a:ea typeface="Cambria Math" panose="02040503050406030204" pitchFamily="18" charset="0"/>
                              <a:cs typeface="+mn-cs"/>
                            </a:rPr>
                            <m:t>i</m:t>
                          </m:r>
                        </m:e>
                      </m:nary>
                      <m:r>
                        <a:rPr lang="de-DE" sz="1200">
                          <a:latin typeface="Cambria Math" panose="02040503050406030204" pitchFamily="18" charset="0"/>
                          <a:ea typeface="Cambria Math" panose="02040503050406030204" pitchFamily="18" charset="0"/>
                          <a:cs typeface="+mn-cs"/>
                        </a:rPr>
                        <m:t>=</m:t>
                      </m:r>
                      <m:f>
                        <m:fPr>
                          <m:ctrlPr>
                            <a:rPr lang="de-DE" sz="1200" i="1">
                              <a:latin typeface="Cambria Math" panose="02040503050406030204" pitchFamily="18" charset="0"/>
                              <a:ea typeface="Cambria Math" panose="02040503050406030204" pitchFamily="18" charset="0"/>
                              <a:cs typeface="+mn-cs"/>
                            </a:rPr>
                          </m:ctrlPr>
                        </m:fPr>
                        <m:num>
                          <m:r>
                            <a:rPr lang="de-DE" sz="1200">
                              <a:latin typeface="Cambria Math" panose="02040503050406030204" pitchFamily="18" charset="0"/>
                              <a:ea typeface="Cambria Math" panose="02040503050406030204" pitchFamily="18" charset="0"/>
                              <a:cs typeface="+mn-cs"/>
                            </a:rPr>
                            <m:t>1</m:t>
                          </m:r>
                        </m:num>
                        <m:den>
                          <m:r>
                            <a:rPr lang="de-DE" sz="1200">
                              <a:latin typeface="Cambria Math" panose="02040503050406030204" pitchFamily="18" charset="0"/>
                              <a:ea typeface="Cambria Math" panose="02040503050406030204" pitchFamily="18" charset="0"/>
                              <a:cs typeface="+mn-cs"/>
                            </a:rPr>
                            <m:t>6</m:t>
                          </m:r>
                        </m:den>
                      </m:f>
                      <m:r>
                        <a:rPr lang="de-DE" sz="1200">
                          <a:latin typeface="Cambria Math" panose="02040503050406030204" pitchFamily="18" charset="0"/>
                          <a:ea typeface="Cambria Math" panose="02040503050406030204" pitchFamily="18" charset="0"/>
                          <a:cs typeface="+mn-cs"/>
                        </a:rPr>
                        <m:t>⋅</m:t>
                      </m:r>
                      <m:f>
                        <m:fPr>
                          <m:ctrlPr>
                            <a:rPr lang="de-DE" sz="1200" i="1">
                              <a:latin typeface="Cambria Math" panose="02040503050406030204" pitchFamily="18" charset="0"/>
                              <a:ea typeface="Cambria Math" panose="02040503050406030204" pitchFamily="18" charset="0"/>
                              <a:cs typeface="+mn-cs"/>
                            </a:rPr>
                          </m:ctrlPr>
                        </m:fPr>
                        <m:num>
                          <m:r>
                            <a:rPr lang="de-DE" sz="1200">
                              <a:latin typeface="Cambria Math" panose="02040503050406030204" pitchFamily="18" charset="0"/>
                              <a:ea typeface="Cambria Math" panose="02040503050406030204" pitchFamily="18" charset="0"/>
                              <a:cs typeface="+mn-cs"/>
                            </a:rPr>
                            <m:t>1</m:t>
                          </m:r>
                        </m:num>
                        <m:den>
                          <m:r>
                            <a:rPr lang="de-DE" sz="1200">
                              <a:latin typeface="Cambria Math" panose="02040503050406030204" pitchFamily="18" charset="0"/>
                              <a:ea typeface="Cambria Math" panose="02040503050406030204" pitchFamily="18" charset="0"/>
                              <a:cs typeface="+mn-cs"/>
                            </a:rPr>
                            <m:t>2</m:t>
                          </m:r>
                        </m:den>
                      </m:f>
                      <m:r>
                        <a:rPr lang="de-DE" sz="1200">
                          <a:latin typeface="Cambria Math" panose="02040503050406030204" pitchFamily="18" charset="0"/>
                          <a:ea typeface="Cambria Math" panose="02040503050406030204" pitchFamily="18" charset="0"/>
                          <a:cs typeface="+mn-cs"/>
                        </a:rPr>
                        <m:t>⋅6⋅7=3,5</m:t>
                      </m:r>
                    </m:oMath>
                  </m:oMathPara>
                </a14:m>
                <a:endParaRPr lang="de-DE" sz="1200" dirty="0">
                  <a:latin typeface="Cambria Math" panose="02040503050406030204" pitchFamily="18" charset="0"/>
                  <a:ea typeface="Cambria Math" panose="02040503050406030204" pitchFamily="18" charset="0"/>
                </a:endParaRPr>
              </a:p>
              <a:p>
                <a:pPr algn="l"/>
                <a14:m>
                  <m:oMath xmlns:m="http://schemas.openxmlformats.org/officeDocument/2006/math">
                    <m:r>
                      <m:rPr>
                        <m:sty m:val="p"/>
                      </m:rPr>
                      <a:rPr lang="de-DE" sz="1200">
                        <a:latin typeface="Cambria Math" panose="02040503050406030204" pitchFamily="18" charset="0"/>
                        <a:ea typeface="Cambria Math" panose="02040503050406030204" pitchFamily="18" charset="0"/>
                      </a:rPr>
                      <m:t>σ</m:t>
                    </m:r>
                  </m:oMath>
                </a14:m>
                <a:r>
                  <a:rPr lang="de-DE" sz="1200" dirty="0"/>
                  <a:t>  ausrechnen lassen:</a:t>
                </a:r>
              </a:p>
              <a:p>
                <a:pPr algn="l"/>
                <a:endParaRPr lang="de-DE" sz="1200" dirty="0"/>
              </a:p>
              <a:p>
                <a:pPr algn="l"/>
                <a14:m>
                  <m:oMathPara xmlns:m="http://schemas.openxmlformats.org/officeDocument/2006/math">
                    <m:oMathParaPr>
                      <m:jc m:val="left"/>
                    </m:oMathParaPr>
                    <m:oMath xmlns:m="http://schemas.openxmlformats.org/officeDocument/2006/math">
                      <m:r>
                        <m:rPr>
                          <m:sty m:val="p"/>
                        </m:rPr>
                        <a:rPr lang="de-DE" sz="1200">
                          <a:latin typeface="Cambria Math" panose="02040503050406030204" pitchFamily="18" charset="0"/>
                          <a:ea typeface="Cambria Math" panose="02040503050406030204" pitchFamily="18" charset="0"/>
                        </a:rPr>
                        <m:t>σ</m:t>
                      </m:r>
                      <m:r>
                        <a:rPr lang="de-DE" sz="1200">
                          <a:latin typeface="Cambria Math" panose="02040503050406030204" pitchFamily="18" charset="0"/>
                          <a:ea typeface="Cambria Math" panose="02040503050406030204" pitchFamily="18" charset="0"/>
                        </a:rPr>
                        <m:t>=</m:t>
                      </m:r>
                      <m:rad>
                        <m:radPr>
                          <m:degHide m:val="on"/>
                          <m:ctrlPr>
                            <a:rPr lang="de-DE" sz="1200" i="1">
                              <a:latin typeface="Cambria Math" panose="02040503050406030204" pitchFamily="18" charset="0"/>
                              <a:ea typeface="Cambria Math" panose="02040503050406030204" pitchFamily="18" charset="0"/>
                            </a:rPr>
                          </m:ctrlPr>
                        </m:radPr>
                        <m:deg/>
                        <m:e>
                          <m:nary>
                            <m:naryPr>
                              <m:chr m:val="∑"/>
                              <m:ctrlPr>
                                <a:rPr lang="de-DE" sz="1200" i="1">
                                  <a:latin typeface="Cambria Math" panose="02040503050406030204" pitchFamily="18" charset="0"/>
                                  <a:ea typeface="Cambria Math" panose="02040503050406030204" pitchFamily="18" charset="0"/>
                                </a:rPr>
                              </m:ctrlPr>
                            </m:naryPr>
                            <m:sub>
                              <m:r>
                                <m:rPr>
                                  <m:sty m:val="p"/>
                                  <m:brk m:alnAt="23"/>
                                </m:rPr>
                                <a:rPr lang="de-DE" sz="1200">
                                  <a:latin typeface="Cambria Math" panose="02040503050406030204" pitchFamily="18" charset="0"/>
                                  <a:ea typeface="Cambria Math" panose="02040503050406030204" pitchFamily="18" charset="0"/>
                                </a:rPr>
                                <m:t>i</m:t>
                              </m:r>
                              <m:r>
                                <a:rPr lang="de-DE" sz="1200">
                                  <a:latin typeface="Cambria Math" panose="02040503050406030204" pitchFamily="18" charset="0"/>
                                  <a:ea typeface="Cambria Math" panose="02040503050406030204" pitchFamily="18" charset="0"/>
                                </a:rPr>
                                <m:t>=1</m:t>
                              </m:r>
                            </m:sub>
                            <m:sup>
                              <m:r>
                                <m:rPr>
                                  <m:sty m:val="p"/>
                                </m:rPr>
                                <a:rPr lang="de-DE" sz="1200">
                                  <a:latin typeface="Cambria Math" panose="02040503050406030204" pitchFamily="18" charset="0"/>
                                  <a:ea typeface="Cambria Math" panose="02040503050406030204" pitchFamily="18" charset="0"/>
                                </a:rPr>
                                <m:t>n</m:t>
                              </m:r>
                            </m:sup>
                            <m:e>
                              <m:sSup>
                                <m:sSupPr>
                                  <m:ctrlPr>
                                    <a:rPr lang="de-DE" sz="1200" i="1">
                                      <a:latin typeface="Cambria Math" panose="02040503050406030204" pitchFamily="18" charset="0"/>
                                      <a:ea typeface="Cambria Math" panose="02040503050406030204" pitchFamily="18" charset="0"/>
                                    </a:rPr>
                                  </m:ctrlPr>
                                </m:sSupPr>
                                <m:e>
                                  <m:r>
                                    <a:rPr lang="de-DE" sz="1200">
                                      <a:latin typeface="Cambria Math" panose="02040503050406030204" pitchFamily="18" charset="0"/>
                                      <a:ea typeface="Cambria Math" panose="02040503050406030204" pitchFamily="18" charset="0"/>
                                    </a:rPr>
                                    <m:t>(</m:t>
                                  </m:r>
                                  <m:sSub>
                                    <m:sSubPr>
                                      <m:ctrlPr>
                                        <a:rPr lang="de-DE" sz="1200" i="1">
                                          <a:latin typeface="Cambria Math" panose="02040503050406030204" pitchFamily="18" charset="0"/>
                                          <a:ea typeface="Cambria Math" panose="02040503050406030204" pitchFamily="18" charset="0"/>
                                        </a:rPr>
                                      </m:ctrlPr>
                                    </m:sSubPr>
                                    <m:e>
                                      <m:r>
                                        <m:rPr>
                                          <m:sty m:val="p"/>
                                        </m:rPr>
                                        <a:rPr lang="de-DE" sz="1200">
                                          <a:latin typeface="Cambria Math" panose="02040503050406030204" pitchFamily="18" charset="0"/>
                                          <a:ea typeface="Cambria Math" panose="02040503050406030204" pitchFamily="18" charset="0"/>
                                        </a:rPr>
                                        <m:t>x</m:t>
                                      </m:r>
                                    </m:e>
                                    <m:sub>
                                      <m:r>
                                        <m:rPr>
                                          <m:sty m:val="p"/>
                                        </m:rPr>
                                        <a:rPr lang="de-DE" sz="1200">
                                          <a:latin typeface="Cambria Math" panose="02040503050406030204" pitchFamily="18" charset="0"/>
                                          <a:ea typeface="Cambria Math" panose="02040503050406030204" pitchFamily="18" charset="0"/>
                                        </a:rPr>
                                        <m:t>i</m:t>
                                      </m:r>
                                    </m:sub>
                                  </m:sSub>
                                  <m:r>
                                    <a:rPr lang="de-DE" sz="1200">
                                      <a:latin typeface="Cambria Math" panose="02040503050406030204" pitchFamily="18" charset="0"/>
                                      <a:ea typeface="Cambria Math" panose="02040503050406030204" pitchFamily="18" charset="0"/>
                                    </a:rPr>
                                    <m:t>−</m:t>
                                  </m:r>
                                  <m:r>
                                    <m:rPr>
                                      <m:sty m:val="p"/>
                                    </m:rPr>
                                    <a:rPr lang="de-DE" sz="1200">
                                      <a:latin typeface="Cambria Math" panose="02040503050406030204" pitchFamily="18" charset="0"/>
                                      <a:ea typeface="Cambria Math" panose="02040503050406030204" pitchFamily="18" charset="0"/>
                                    </a:rPr>
                                    <m:t>μ</m:t>
                                  </m:r>
                                  <m:r>
                                    <a:rPr lang="de-DE" sz="1200">
                                      <a:latin typeface="Cambria Math" panose="02040503050406030204" pitchFamily="18" charset="0"/>
                                      <a:ea typeface="Cambria Math" panose="02040503050406030204" pitchFamily="18" charset="0"/>
                                    </a:rPr>
                                    <m:t>)</m:t>
                                  </m:r>
                                </m:e>
                                <m:sup>
                                  <m:r>
                                    <a:rPr lang="de-DE" sz="1200">
                                      <a:latin typeface="Cambria Math" panose="02040503050406030204" pitchFamily="18" charset="0"/>
                                      <a:ea typeface="Cambria Math" panose="02040503050406030204" pitchFamily="18" charset="0"/>
                                    </a:rPr>
                                    <m:t>2</m:t>
                                  </m:r>
                                </m:sup>
                              </m:sSup>
                              <m:r>
                                <a:rPr lang="de-DE" sz="1200">
                                  <a:latin typeface="Cambria Math" panose="02040503050406030204" pitchFamily="18" charset="0"/>
                                  <a:ea typeface="Cambria Math" panose="02040503050406030204" pitchFamily="18" charset="0"/>
                                </a:rPr>
                                <m:t>∙</m:t>
                              </m:r>
                              <m:r>
                                <m:rPr>
                                  <m:sty m:val="p"/>
                                </m:rPr>
                                <a:rPr lang="de-DE" sz="1200">
                                  <a:latin typeface="Cambria Math" panose="02040503050406030204" pitchFamily="18" charset="0"/>
                                  <a:ea typeface="Cambria Math" panose="02040503050406030204" pitchFamily="18" charset="0"/>
                                </a:rPr>
                                <m:t>P</m:t>
                              </m:r>
                              <m:r>
                                <a:rPr lang="de-DE" sz="1200">
                                  <a:latin typeface="Cambria Math" panose="02040503050406030204" pitchFamily="18" charset="0"/>
                                  <a:ea typeface="Cambria Math" panose="02040503050406030204" pitchFamily="18" charset="0"/>
                                </a:rPr>
                                <m:t>(</m:t>
                              </m:r>
                              <m:r>
                                <m:rPr>
                                  <m:sty m:val="p"/>
                                </m:rPr>
                                <a:rPr lang="de-DE" sz="1200">
                                  <a:latin typeface="Cambria Math" panose="02040503050406030204" pitchFamily="18" charset="0"/>
                                  <a:ea typeface="Cambria Math" panose="02040503050406030204" pitchFamily="18" charset="0"/>
                                </a:rPr>
                                <m:t>X</m:t>
                              </m:r>
                              <m:r>
                                <a:rPr lang="de-DE" sz="1200">
                                  <a:latin typeface="Cambria Math" panose="02040503050406030204" pitchFamily="18" charset="0"/>
                                  <a:ea typeface="Cambria Math" panose="02040503050406030204" pitchFamily="18" charset="0"/>
                                </a:rPr>
                                <m:t>=</m:t>
                              </m:r>
                              <m:sSub>
                                <m:sSubPr>
                                  <m:ctrlPr>
                                    <a:rPr lang="de-DE" sz="1200" i="1">
                                      <a:latin typeface="Cambria Math" panose="02040503050406030204" pitchFamily="18" charset="0"/>
                                      <a:ea typeface="Cambria Math" panose="02040503050406030204" pitchFamily="18" charset="0"/>
                                    </a:rPr>
                                  </m:ctrlPr>
                                </m:sSubPr>
                                <m:e>
                                  <m:r>
                                    <m:rPr>
                                      <m:sty m:val="p"/>
                                    </m:rPr>
                                    <a:rPr lang="de-DE" sz="1200">
                                      <a:latin typeface="Cambria Math" panose="02040503050406030204" pitchFamily="18" charset="0"/>
                                      <a:ea typeface="Cambria Math" panose="02040503050406030204" pitchFamily="18" charset="0"/>
                                    </a:rPr>
                                    <m:t>x</m:t>
                                  </m:r>
                                </m:e>
                                <m:sub>
                                  <m:r>
                                    <m:rPr>
                                      <m:sty m:val="p"/>
                                    </m:rPr>
                                    <a:rPr lang="de-DE" sz="1200">
                                      <a:latin typeface="Cambria Math" panose="02040503050406030204" pitchFamily="18" charset="0"/>
                                      <a:ea typeface="Cambria Math" panose="02040503050406030204" pitchFamily="18" charset="0"/>
                                    </a:rPr>
                                    <m:t>i</m:t>
                                  </m:r>
                                </m:sub>
                              </m:sSub>
                              <m:r>
                                <a:rPr lang="de-DE" sz="1200">
                                  <a:latin typeface="Cambria Math" panose="02040503050406030204" pitchFamily="18" charset="0"/>
                                  <a:ea typeface="Cambria Math" panose="02040503050406030204" pitchFamily="18" charset="0"/>
                                </a:rPr>
                                <m:t>)</m:t>
                              </m:r>
                            </m:e>
                          </m:nary>
                        </m:e>
                      </m:rad>
                      <m:r>
                        <a:rPr lang="de-DE" sz="1200">
                          <a:latin typeface="Cambria Math" panose="02040503050406030204" pitchFamily="18" charset="0"/>
                          <a:ea typeface="Cambria Math" panose="02040503050406030204" pitchFamily="18" charset="0"/>
                        </a:rPr>
                        <m:t>=</m:t>
                      </m:r>
                      <m:rad>
                        <m:radPr>
                          <m:degHide m:val="on"/>
                          <m:ctrlPr>
                            <a:rPr lang="de-DE" sz="1200" i="1">
                              <a:latin typeface="Cambria Math" panose="02040503050406030204" pitchFamily="18" charset="0"/>
                              <a:ea typeface="Cambria Math" panose="02040503050406030204" pitchFamily="18" charset="0"/>
                            </a:rPr>
                          </m:ctrlPr>
                        </m:radPr>
                        <m:deg/>
                        <m:e>
                          <m:f>
                            <m:fPr>
                              <m:ctrlPr>
                                <a:rPr lang="de-DE" sz="1200" i="1">
                                  <a:latin typeface="Cambria Math" panose="02040503050406030204" pitchFamily="18" charset="0"/>
                                  <a:ea typeface="Cambria Math" panose="02040503050406030204" pitchFamily="18" charset="0"/>
                                </a:rPr>
                              </m:ctrlPr>
                            </m:fPr>
                            <m:num>
                              <m:r>
                                <a:rPr lang="de-DE" sz="1200">
                                  <a:latin typeface="Cambria Math" panose="02040503050406030204" pitchFamily="18" charset="0"/>
                                  <a:ea typeface="Cambria Math" panose="02040503050406030204" pitchFamily="18" charset="0"/>
                                </a:rPr>
                                <m:t>1</m:t>
                              </m:r>
                            </m:num>
                            <m:den>
                              <m:r>
                                <a:rPr lang="de-DE" sz="1200">
                                  <a:latin typeface="Cambria Math" panose="02040503050406030204" pitchFamily="18" charset="0"/>
                                  <a:ea typeface="Cambria Math" panose="02040503050406030204" pitchFamily="18" charset="0"/>
                                </a:rPr>
                                <m:t>6</m:t>
                              </m:r>
                            </m:den>
                          </m:f>
                          <m:r>
                            <a:rPr lang="de-DE" sz="1200">
                              <a:latin typeface="Cambria Math" panose="02040503050406030204" pitchFamily="18" charset="0"/>
                              <a:ea typeface="Cambria Math" panose="02040503050406030204" pitchFamily="18" charset="0"/>
                            </a:rPr>
                            <m:t>∙</m:t>
                          </m:r>
                          <m:nary>
                            <m:naryPr>
                              <m:chr m:val="∑"/>
                              <m:ctrlPr>
                                <a:rPr lang="de-DE" sz="1200" i="1">
                                  <a:latin typeface="Cambria Math" panose="02040503050406030204" pitchFamily="18" charset="0"/>
                                  <a:ea typeface="Cambria Math" panose="02040503050406030204" pitchFamily="18" charset="0"/>
                                </a:rPr>
                              </m:ctrlPr>
                            </m:naryPr>
                            <m:sub>
                              <m:r>
                                <m:rPr>
                                  <m:sty m:val="p"/>
                                  <m:brk m:alnAt="23"/>
                                </m:rPr>
                                <a:rPr lang="de-DE" sz="1200">
                                  <a:latin typeface="Cambria Math" panose="02040503050406030204" pitchFamily="18" charset="0"/>
                                  <a:ea typeface="Cambria Math" panose="02040503050406030204" pitchFamily="18" charset="0"/>
                                </a:rPr>
                                <m:t>i</m:t>
                              </m:r>
                              <m:r>
                                <a:rPr lang="de-DE" sz="1200">
                                  <a:latin typeface="Cambria Math" panose="02040503050406030204" pitchFamily="18" charset="0"/>
                                  <a:ea typeface="Cambria Math" panose="02040503050406030204" pitchFamily="18" charset="0"/>
                                </a:rPr>
                                <m:t>=1</m:t>
                              </m:r>
                            </m:sub>
                            <m:sup>
                              <m:r>
                                <a:rPr lang="de-DE" sz="1200">
                                  <a:latin typeface="Cambria Math" panose="02040503050406030204" pitchFamily="18" charset="0"/>
                                  <a:ea typeface="Cambria Math" panose="02040503050406030204" pitchFamily="18" charset="0"/>
                                </a:rPr>
                                <m:t>6</m:t>
                              </m:r>
                            </m:sup>
                            <m:e>
                              <m:sSup>
                                <m:sSupPr>
                                  <m:ctrlPr>
                                    <a:rPr lang="de-DE" sz="1200" i="1">
                                      <a:latin typeface="Cambria Math" panose="02040503050406030204" pitchFamily="18" charset="0"/>
                                      <a:ea typeface="Cambria Math" panose="02040503050406030204" pitchFamily="18" charset="0"/>
                                    </a:rPr>
                                  </m:ctrlPr>
                                </m:sSupPr>
                                <m:e>
                                  <m:d>
                                    <m:dPr>
                                      <m:ctrlPr>
                                        <a:rPr lang="de-DE" sz="1200" i="1">
                                          <a:latin typeface="Cambria Math" panose="02040503050406030204" pitchFamily="18" charset="0"/>
                                          <a:ea typeface="Cambria Math" panose="02040503050406030204" pitchFamily="18" charset="0"/>
                                        </a:rPr>
                                      </m:ctrlPr>
                                    </m:dPr>
                                    <m:e>
                                      <m:r>
                                        <m:rPr>
                                          <m:sty m:val="p"/>
                                        </m:rPr>
                                        <a:rPr lang="de-DE" sz="1200">
                                          <a:latin typeface="Cambria Math" panose="02040503050406030204" pitchFamily="18" charset="0"/>
                                          <a:ea typeface="Cambria Math" panose="02040503050406030204" pitchFamily="18" charset="0"/>
                                        </a:rPr>
                                        <m:t>i</m:t>
                                      </m:r>
                                      <m:r>
                                        <a:rPr lang="de-DE" sz="1200">
                                          <a:latin typeface="Cambria Math" panose="02040503050406030204" pitchFamily="18" charset="0"/>
                                          <a:ea typeface="Cambria Math" panose="02040503050406030204" pitchFamily="18" charset="0"/>
                                        </a:rPr>
                                        <m:t>−3,5</m:t>
                                      </m:r>
                                    </m:e>
                                  </m:d>
                                </m:e>
                                <m:sup>
                                  <m:r>
                                    <a:rPr lang="de-DE" sz="1200">
                                      <a:latin typeface="Cambria Math" panose="02040503050406030204" pitchFamily="18" charset="0"/>
                                      <a:ea typeface="Cambria Math" panose="02040503050406030204" pitchFamily="18" charset="0"/>
                                    </a:rPr>
                                    <m:t>2</m:t>
                                  </m:r>
                                </m:sup>
                              </m:sSup>
                            </m:e>
                          </m:nary>
                        </m:e>
                      </m:rad>
                      <m:r>
                        <a:rPr lang="de-DE" sz="1200">
                          <a:latin typeface="Cambria Math" panose="02040503050406030204" pitchFamily="18" charset="0"/>
                          <a:ea typeface="Cambria Math" panose="02040503050406030204" pitchFamily="18" charset="0"/>
                        </a:rPr>
                        <m:t>=</m:t>
                      </m:r>
                      <m:rad>
                        <m:radPr>
                          <m:degHide m:val="on"/>
                          <m:ctrlPr>
                            <a:rPr lang="de-DE" sz="1200" i="1">
                              <a:latin typeface="Cambria Math" panose="02040503050406030204" pitchFamily="18" charset="0"/>
                              <a:ea typeface="Cambria Math" panose="02040503050406030204" pitchFamily="18" charset="0"/>
                            </a:rPr>
                          </m:ctrlPr>
                        </m:radPr>
                        <m:deg/>
                        <m:e>
                          <m:f>
                            <m:fPr>
                              <m:ctrlPr>
                                <a:rPr lang="de-DE" sz="1200" i="1">
                                  <a:latin typeface="Cambria Math" panose="02040503050406030204" pitchFamily="18" charset="0"/>
                                  <a:ea typeface="Cambria Math" panose="02040503050406030204" pitchFamily="18" charset="0"/>
                                </a:rPr>
                              </m:ctrlPr>
                            </m:fPr>
                            <m:num>
                              <m:r>
                                <a:rPr lang="de-DE" sz="1200">
                                  <a:latin typeface="Cambria Math" panose="02040503050406030204" pitchFamily="18" charset="0"/>
                                  <a:ea typeface="Cambria Math" panose="02040503050406030204" pitchFamily="18" charset="0"/>
                                </a:rPr>
                                <m:t>35</m:t>
                              </m:r>
                            </m:num>
                            <m:den>
                              <m:r>
                                <a:rPr lang="de-DE" sz="1200">
                                  <a:latin typeface="Cambria Math" panose="02040503050406030204" pitchFamily="18" charset="0"/>
                                  <a:ea typeface="Cambria Math" panose="02040503050406030204" pitchFamily="18" charset="0"/>
                                </a:rPr>
                                <m:t>12</m:t>
                              </m:r>
                            </m:den>
                          </m:f>
                        </m:e>
                      </m:rad>
                      <m:r>
                        <a:rPr lang="de-DE" sz="1200">
                          <a:latin typeface="Cambria Math" panose="02040503050406030204" pitchFamily="18" charset="0"/>
                          <a:ea typeface="Cambria Math" panose="02040503050406030204" pitchFamily="18" charset="0"/>
                        </a:rPr>
                        <m:t>≈1,71</m:t>
                      </m:r>
                    </m:oMath>
                  </m:oMathPara>
                </a14:m>
                <a:endParaRPr lang="de-DE" sz="1200" dirty="0">
                  <a:latin typeface="Cambria Math" panose="02040503050406030204" pitchFamily="18" charset="0"/>
                  <a:ea typeface="Cambria Math" panose="02040503050406030204" pitchFamily="18" charset="0"/>
                </a:endParaRPr>
              </a:p>
              <a:p>
                <a:endParaRPr lang="de-DE" dirty="0"/>
              </a:p>
            </p:txBody>
          </p:sp>
        </mc:Choice>
        <mc:Fallback xmlns="">
          <p:sp>
            <p:nvSpPr>
              <p:cNvPr id="3" name="Notizenplatzhalter 2"/>
              <p:cNvSpPr>
                <a:spLocks noGrp="1"/>
              </p:cNvSpPr>
              <p:nvPr>
                <p:ph type="body" idx="1"/>
              </p:nvPr>
            </p:nvSpPr>
            <p:spPr/>
            <p:txBody>
              <a:bodyPr/>
              <a:lstStyle/>
              <a:p>
                <a:pPr algn="l"/>
                <a:r>
                  <a:rPr lang="de-DE" sz="1200" i="0">
                    <a:latin typeface="Cambria Math" panose="02040503050406030204" pitchFamily="18" charset="0"/>
                    <a:ea typeface="Cambria Math" panose="02040503050406030204" pitchFamily="18" charset="0"/>
                    <a:cs typeface="+mn-cs"/>
                  </a:rPr>
                  <a:t>μ=E(X)=∑129_(i=1)^n▒〖x_i⋅P(X=x_i ) 〗=1/6⋅∑129_(i=1)^n▒i=1/6⋅1/2⋅6⋅7=3,5</a:t>
                </a:r>
                <a:endParaRPr lang="de-DE" sz="1200" dirty="0">
                  <a:latin typeface="Cambria Math" panose="02040503050406030204" pitchFamily="18" charset="0"/>
                  <a:ea typeface="Cambria Math" panose="02040503050406030204" pitchFamily="18" charset="0"/>
                </a:endParaRPr>
              </a:p>
              <a:p>
                <a:pPr algn="l"/>
                <a:r>
                  <a:rPr lang="de-DE" sz="1200" i="0">
                    <a:latin typeface="Cambria Math" panose="02040503050406030204" pitchFamily="18" charset="0"/>
                    <a:ea typeface="Cambria Math" panose="02040503050406030204" pitchFamily="18" charset="0"/>
                  </a:rPr>
                  <a:t>σ</a:t>
                </a:r>
                <a:r>
                  <a:rPr lang="de-DE" sz="1200" dirty="0"/>
                  <a:t>  ausrechnen lassen:</a:t>
                </a:r>
              </a:p>
              <a:p>
                <a:pPr algn="l"/>
                <a:endParaRPr lang="de-DE" sz="1200" dirty="0"/>
              </a:p>
              <a:p>
                <a:pPr algn="l"/>
                <a:r>
                  <a:rPr lang="de-DE" sz="1200" i="0">
                    <a:latin typeface="Cambria Math" panose="02040503050406030204" pitchFamily="18" charset="0"/>
                    <a:ea typeface="Cambria Math" panose="02040503050406030204" pitchFamily="18" charset="0"/>
                  </a:rPr>
                  <a:t>σ=√(∑_(i=1)^n▒〖〖(x_i−μ)〗^2∙P(X=x_i)〗)=√(1/6∙∑_(i=1)^6▒(i−3,5)^2 )=√(35/12)≈1,71</a:t>
                </a:r>
                <a:endParaRPr lang="de-DE" sz="1200" dirty="0">
                  <a:latin typeface="Cambria Math" panose="02040503050406030204" pitchFamily="18" charset="0"/>
                  <a:ea typeface="Cambria Math" panose="02040503050406030204" pitchFamily="18" charset="0"/>
                </a:endParaRPr>
              </a:p>
              <a:p>
                <a:endParaRPr lang="de-DE" dirty="0"/>
              </a:p>
            </p:txBody>
          </p:sp>
        </mc:Fallback>
      </mc:AlternateContent>
      <p:sp>
        <p:nvSpPr>
          <p:cNvPr id="4" name="Foliennummernplatzhalter 3"/>
          <p:cNvSpPr>
            <a:spLocks noGrp="1"/>
          </p:cNvSpPr>
          <p:nvPr>
            <p:ph type="sldNum" sz="quarter" idx="10"/>
          </p:nvPr>
        </p:nvSpPr>
        <p:spPr/>
        <p:txBody>
          <a:bodyPr/>
          <a:lstStyle/>
          <a:p>
            <a:fld id="{34662EBB-3A4B-440A-BB30-EB988CE8CF9D}" type="slidenum">
              <a:rPr lang="de-DE" smtClean="0"/>
              <a:t>3</a:t>
            </a:fld>
            <a:endParaRPr lang="de-DE"/>
          </a:p>
        </p:txBody>
      </p:sp>
    </p:spTree>
    <p:extLst>
      <p:ext uri="{BB962C8B-B14F-4D97-AF65-F5344CB8AC3E}">
        <p14:creationId xmlns:p14="http://schemas.microsoft.com/office/powerpoint/2010/main" val="2531596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pPr marL="179040" indent="-179040">
              <a:buFont typeface="Arial" panose="020B0604020202020204" pitchFamily="34" charset="0"/>
              <a:buChar char="•"/>
            </a:pPr>
            <a:r>
              <a:rPr lang="de-DE" dirty="0"/>
              <a:t>Jeweils das 2. Item zum Themenblock Normalverteilung</a:t>
            </a:r>
          </a:p>
          <a:p>
            <a:pPr marL="179040" indent="-179040">
              <a:buFont typeface="Arial" panose="020B0604020202020204" pitchFamily="34" charset="0"/>
              <a:buChar char="•"/>
            </a:pPr>
            <a:r>
              <a:rPr lang="de-DE" dirty="0"/>
              <a:t>Im Leistungsfach auch Schwerpunkt auf der innermathematischen Betrachtung der Dichtefunktion</a:t>
            </a:r>
          </a:p>
          <a:p>
            <a:pPr marL="179040" indent="-179040" defTabSz="954724">
              <a:buFont typeface="Arial" panose="020B0604020202020204" pitchFamily="34" charset="0"/>
              <a:buChar char="•"/>
              <a:defRPr/>
            </a:pPr>
            <a:r>
              <a:rPr lang="de-DE" baseline="0" dirty="0"/>
              <a:t>Reduktion des Anspruchsniveaus: Begriff der Dichtefunktion im Basisfach nicht zwingend; allerdings sollten die Schülerinnen und Schüler für konkrete Beispiele den Funktionsterm „gesehen“ haben</a:t>
            </a:r>
          </a:p>
          <a:p>
            <a:pPr marL="179040" indent="-179040">
              <a:buFont typeface="Arial" panose="020B0604020202020204" pitchFamily="34" charset="0"/>
              <a:buChar char="•"/>
            </a:pPr>
            <a:r>
              <a:rPr lang="de-DE" dirty="0"/>
              <a:t>Ansonsten WTR-Funktionen</a:t>
            </a:r>
            <a:r>
              <a:rPr lang="de-DE" baseline="0" dirty="0"/>
              <a:t> zur Normalverteilung nutzen, keine Standardisierung erforderlich.</a:t>
            </a:r>
            <a:endParaRPr lang="de-DE" dirty="0"/>
          </a:p>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30</a:t>
            </a:fld>
            <a:endParaRPr lang="de-DE"/>
          </a:p>
        </p:txBody>
      </p:sp>
    </p:spTree>
    <p:extLst>
      <p:ext uri="{BB962C8B-B14F-4D97-AF65-F5344CB8AC3E}">
        <p14:creationId xmlns:p14="http://schemas.microsoft.com/office/powerpoint/2010/main" val="44634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r>
              <a:rPr lang="de-DE" dirty="0"/>
              <a:t>EW, SA im Basisfach</a:t>
            </a:r>
            <a:r>
              <a:rPr lang="de-DE" baseline="0" dirty="0"/>
              <a:t> z</a:t>
            </a:r>
            <a:r>
              <a:rPr lang="de-DE" dirty="0"/>
              <a:t>um Verständnis auch ein-/zweimal an kleinen Datensätzen „händisch“ gemäß Definitio</a:t>
            </a:r>
            <a:r>
              <a:rPr lang="de-DE" baseline="0" dirty="0"/>
              <a:t>n berechnen. </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31</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pPr fontAlgn="base">
              <a:spcBef>
                <a:spcPct val="0"/>
              </a:spcBef>
              <a:spcAft>
                <a:spcPct val="0"/>
              </a:spcAft>
            </a:pPr>
            <a:r>
              <a:rPr lang="de-DE" dirty="0">
                <a:solidFill>
                  <a:srgbClr val="000000"/>
                </a:solidFill>
              </a:rPr>
              <a:t>Bereits im jeweils</a:t>
            </a:r>
            <a:r>
              <a:rPr lang="de-DE" baseline="0" dirty="0">
                <a:solidFill>
                  <a:srgbClr val="000000"/>
                </a:solidFill>
              </a:rPr>
              <a:t> ersten Item zur Normalverteilung wird </a:t>
            </a:r>
            <a:r>
              <a:rPr lang="de-DE" dirty="0">
                <a:solidFill>
                  <a:srgbClr val="000000"/>
                </a:solidFill>
              </a:rPr>
              <a:t>durch den abgeschwächten Operator im Basisfach klar</a:t>
            </a:r>
            <a:r>
              <a:rPr lang="de-DE" baseline="0" dirty="0">
                <a:solidFill>
                  <a:srgbClr val="000000"/>
                </a:solidFill>
              </a:rPr>
              <a:t>, dass d</a:t>
            </a:r>
            <a:r>
              <a:rPr lang="de-DE" dirty="0">
                <a:solidFill>
                  <a:srgbClr val="000000"/>
                </a:solidFill>
              </a:rPr>
              <a:t>ie Durchdringungstiefe bzgl.</a:t>
            </a:r>
            <a:r>
              <a:rPr lang="de-DE" baseline="0" dirty="0">
                <a:solidFill>
                  <a:srgbClr val="000000"/>
                </a:solidFill>
              </a:rPr>
              <a:t> stetiger und diskreter Verteilungen </a:t>
            </a:r>
            <a:r>
              <a:rPr lang="de-DE" dirty="0">
                <a:solidFill>
                  <a:srgbClr val="000000"/>
                </a:solidFill>
              </a:rPr>
              <a:t>bei der Unterscheidung diskreter und stetiger Zufallsgrößen unterschiedlich ist.</a:t>
            </a:r>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32</a:t>
            </a:fld>
            <a:endParaRPr lang="de-DE"/>
          </a:p>
        </p:txBody>
      </p:sp>
    </p:spTree>
    <p:extLst>
      <p:ext uri="{BB962C8B-B14F-4D97-AF65-F5344CB8AC3E}">
        <p14:creationId xmlns:p14="http://schemas.microsoft.com/office/powerpoint/2010/main" val="44634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33</a:t>
            </a:fld>
            <a:endParaRPr lang="de-DE"/>
          </a:p>
        </p:txBody>
      </p:sp>
    </p:spTree>
    <p:extLst>
      <p:ext uri="{BB962C8B-B14F-4D97-AF65-F5344CB8AC3E}">
        <p14:creationId xmlns:p14="http://schemas.microsoft.com/office/powerpoint/2010/main" val="3212405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34</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r>
              <a:rPr lang="de-DE" dirty="0"/>
              <a:t>Hinweis auf WTR Hinweis Dokumente</a:t>
            </a:r>
          </a:p>
        </p:txBody>
      </p:sp>
      <p:sp>
        <p:nvSpPr>
          <p:cNvPr id="4" name="Foliennummernplatzhalter 3"/>
          <p:cNvSpPr>
            <a:spLocks noGrp="1"/>
          </p:cNvSpPr>
          <p:nvPr>
            <p:ph type="sldNum" sz="quarter" idx="10"/>
          </p:nvPr>
        </p:nvSpPr>
        <p:spPr/>
        <p:txBody>
          <a:bodyPr/>
          <a:lstStyle/>
          <a:p>
            <a:fld id="{34662EBB-3A4B-440A-BB30-EB988CE8CF9D}" type="slidenum">
              <a:rPr lang="de-DE" smtClean="0"/>
              <a:t>35</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ts val="1358"/>
              </a:lnSpc>
              <a:spcBef>
                <a:spcPts val="0"/>
              </a:spcBef>
              <a:spcAft>
                <a:spcPts val="627"/>
              </a:spcAft>
              <a:buClrTx/>
              <a:buSzTx/>
              <a:buFontTx/>
              <a:buNone/>
              <a:tabLst/>
              <a:defRPr/>
            </a:pPr>
            <a:r>
              <a:rPr lang="de-DE" altLang="de-DE" sz="1200" dirty="0"/>
              <a:t>Wie erklärt man den Schülern, was das miteinander zu tun hat? </a:t>
            </a:r>
          </a:p>
          <a:p>
            <a:pPr marL="0" indent="0">
              <a:lnSpc>
                <a:spcPts val="1358"/>
              </a:lnSpc>
              <a:spcAft>
                <a:spcPts val="627"/>
              </a:spcAft>
              <a:buNone/>
            </a:pPr>
            <a:endParaRPr lang="de-DE" sz="1200" b="0" dirty="0">
              <a:latin typeface="Arial"/>
            </a:endParaRPr>
          </a:p>
        </p:txBody>
      </p:sp>
      <p:sp>
        <p:nvSpPr>
          <p:cNvPr id="4" name="Foliennummernplatzhalter 3"/>
          <p:cNvSpPr>
            <a:spLocks noGrp="1"/>
          </p:cNvSpPr>
          <p:nvPr>
            <p:ph type="sldNum" sz="quarter" idx="10"/>
          </p:nvPr>
        </p:nvSpPr>
        <p:spPr/>
        <p:txBody>
          <a:bodyPr/>
          <a:lstStyle/>
          <a:p>
            <a:fld id="{34662EBB-3A4B-440A-BB30-EB988CE8CF9D}" type="slidenum">
              <a:rPr lang="de-DE" smtClean="0"/>
              <a:t>36</a:t>
            </a:fld>
            <a:endParaRPr lang="de-DE"/>
          </a:p>
        </p:txBody>
      </p:sp>
    </p:spTree>
    <p:extLst>
      <p:ext uri="{BB962C8B-B14F-4D97-AF65-F5344CB8AC3E}">
        <p14:creationId xmlns:p14="http://schemas.microsoft.com/office/powerpoint/2010/main" val="1168352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pPr marL="0" indent="0">
              <a:lnSpc>
                <a:spcPts val="1358"/>
              </a:lnSpc>
              <a:spcAft>
                <a:spcPts val="627"/>
              </a:spcAft>
              <a:buNone/>
            </a:pPr>
            <a:r>
              <a:rPr lang="de-DE" sz="1200" dirty="0"/>
              <a:t>Genauere Angaben zu den verpflichtenden Inhalten in den Didaktischen Hinweisen, Seite 8.</a:t>
            </a:r>
          </a:p>
          <a:p>
            <a:pPr marL="0" indent="0">
              <a:lnSpc>
                <a:spcPts val="1358"/>
              </a:lnSpc>
              <a:spcAft>
                <a:spcPts val="627"/>
              </a:spcAft>
              <a:buNone/>
            </a:pPr>
            <a:r>
              <a:rPr lang="de-DE" sz="1200" b="0" dirty="0">
                <a:latin typeface="Arial"/>
              </a:rPr>
              <a:t>Bemerkung: Reihenfolge im Skript anders al in der PPP.</a:t>
            </a:r>
          </a:p>
        </p:txBody>
      </p:sp>
      <p:sp>
        <p:nvSpPr>
          <p:cNvPr id="4" name="Foliennummernplatzhalter 3"/>
          <p:cNvSpPr>
            <a:spLocks noGrp="1"/>
          </p:cNvSpPr>
          <p:nvPr>
            <p:ph type="sldNum" sz="quarter" idx="10"/>
          </p:nvPr>
        </p:nvSpPr>
        <p:spPr/>
        <p:txBody>
          <a:bodyPr/>
          <a:lstStyle/>
          <a:p>
            <a:fld id="{34662EBB-3A4B-440A-BB30-EB988CE8CF9D}" type="slidenum">
              <a:rPr lang="de-DE" smtClean="0"/>
              <a:t>37</a:t>
            </a:fld>
            <a:endParaRPr lang="de-DE"/>
          </a:p>
        </p:txBody>
      </p:sp>
    </p:spTree>
    <p:extLst>
      <p:ext uri="{BB962C8B-B14F-4D97-AF65-F5344CB8AC3E}">
        <p14:creationId xmlns:p14="http://schemas.microsoft.com/office/powerpoint/2010/main" val="937551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pPr marL="238719" indent="-238719">
              <a:lnSpc>
                <a:spcPts val="1358"/>
              </a:lnSpc>
              <a:spcAft>
                <a:spcPts val="627"/>
              </a:spcAft>
              <a:buAutoNum type="arabicParenR"/>
            </a:pPr>
            <a:r>
              <a:rPr lang="de-DE" sz="1200" dirty="0">
                <a:latin typeface="Arial"/>
                <a:ea typeface="Times New Roman"/>
                <a:cs typeface="Arial"/>
              </a:rPr>
              <a:t>Festigung der Begriffe Bernoulli-Experiment, Bernoulli-Kette</a:t>
            </a:r>
            <a:br>
              <a:rPr lang="de-DE" sz="1200" dirty="0">
                <a:latin typeface="Arial"/>
                <a:ea typeface="Times New Roman"/>
                <a:cs typeface="Arial"/>
              </a:rPr>
            </a:br>
            <a:r>
              <a:rPr lang="de-DE" sz="1200" dirty="0">
                <a:latin typeface="Arial"/>
                <a:ea typeface="Times New Roman"/>
                <a:cs typeface="Arial"/>
              </a:rPr>
              <a:t>Wiederholung und Anwendung der Formel von Bernoulli</a:t>
            </a:r>
            <a:br>
              <a:rPr lang="de-DE" sz="1200" dirty="0">
                <a:latin typeface="Arial"/>
                <a:ea typeface="Times New Roman"/>
                <a:cs typeface="Arial"/>
              </a:rPr>
            </a:br>
            <a:r>
              <a:rPr lang="de-DE" sz="1200" dirty="0">
                <a:latin typeface="Arial"/>
                <a:ea typeface="Times New Roman"/>
                <a:cs typeface="Arial"/>
              </a:rPr>
              <a:t>Interpretation der Trefferwahrscheinlichkeit als Fläche der Säulen des Histogramms</a:t>
            </a:r>
            <a:br>
              <a:rPr lang="de-DE" sz="1200" dirty="0">
                <a:latin typeface="Arial"/>
                <a:ea typeface="Times New Roman"/>
                <a:cs typeface="Arial"/>
              </a:rPr>
            </a:br>
            <a:r>
              <a:rPr lang="de-DE" sz="1200" dirty="0">
                <a:latin typeface="Arial"/>
                <a:ea typeface="Times New Roman"/>
              </a:rPr>
              <a:t>Einführung des Begriffs „diskret verteilte Zufallsgröße“ </a:t>
            </a:r>
          </a:p>
          <a:p>
            <a:pPr marL="238719" indent="-238719">
              <a:lnSpc>
                <a:spcPts val="1358"/>
              </a:lnSpc>
              <a:spcAft>
                <a:spcPts val="627"/>
              </a:spcAft>
              <a:buAutoNum type="arabicParenR"/>
            </a:pPr>
            <a:endParaRPr lang="de-DE" sz="1200" dirty="0">
              <a:latin typeface="Arial"/>
            </a:endParaRPr>
          </a:p>
          <a:p>
            <a:pPr marL="238719" indent="-238719">
              <a:buAutoNum type="arabicParenR" startAt="2"/>
            </a:pPr>
            <a:r>
              <a:rPr lang="de-DE" sz="1200" dirty="0">
                <a:latin typeface="Arial"/>
              </a:rPr>
              <a:t>Übergang zu einer stetig verteilten Zufallsgröße; Beispiel: Abweichung von einem Idealwert – </a:t>
            </a:r>
            <a:r>
              <a:rPr lang="de-DE" sz="1200" b="1" dirty="0">
                <a:latin typeface="Arial"/>
              </a:rPr>
              <a:t>Erkenntnis: Viele Datensätze lassen sich durch Glockenkurven modellieren</a:t>
            </a:r>
          </a:p>
          <a:p>
            <a:pPr marL="238719" indent="-238719">
              <a:buAutoNum type="arabicParenR" startAt="2"/>
            </a:pPr>
            <a:endParaRPr lang="de-DE" sz="1200" dirty="0">
              <a:latin typeface="Arial"/>
            </a:endParaRPr>
          </a:p>
          <a:p>
            <a:pPr marL="238719" indent="-238719" defTabSz="954878">
              <a:buFontTx/>
              <a:buAutoNum type="arabicParenR" startAt="2"/>
              <a:defRPr/>
            </a:pPr>
            <a:r>
              <a:rPr lang="de-DE" sz="1200" dirty="0">
                <a:latin typeface="Arial"/>
              </a:rPr>
              <a:t>Näherungsweises Bestimmen der Wahrscheinlichkeiten aus dem gegebenen Datensatz (rel. Häufigkeiten) und Interpretation als Fläche unter der Glockenkurve</a:t>
            </a:r>
            <a:br>
              <a:rPr lang="de-DE" sz="1200" dirty="0">
                <a:latin typeface="Arial"/>
              </a:rPr>
            </a:br>
            <a:r>
              <a:rPr lang="de-DE" sz="1200" dirty="0">
                <a:latin typeface="Arial"/>
              </a:rPr>
              <a:t>Interpretation als Fläche bedarf sicher starker Steuerung -&gt; Lehrerinput - </a:t>
            </a:r>
            <a:r>
              <a:rPr lang="de-DE" sz="1200" b="1" dirty="0">
                <a:latin typeface="Arial"/>
              </a:rPr>
              <a:t>Erkenntnis: Über die Fläche unter der Glockenkurve kann die Wahrscheinlichkeit bestimmt werden</a:t>
            </a:r>
            <a:br>
              <a:rPr lang="de-DE" sz="1200" b="1" dirty="0">
                <a:latin typeface="Arial"/>
              </a:rPr>
            </a:br>
            <a:r>
              <a:rPr lang="de-DE" sz="1200" b="1" dirty="0">
                <a:latin typeface="Arial"/>
              </a:rPr>
              <a:t>Frage: Was brauche ich, um die Glockenkurve zu zeichnen?</a:t>
            </a:r>
          </a:p>
          <a:p>
            <a:pPr marL="238719" indent="-238719" defTabSz="954878">
              <a:buFontTx/>
              <a:buAutoNum type="arabicParenR" startAt="2"/>
              <a:defRPr/>
            </a:pPr>
            <a:endParaRPr lang="de-DE" sz="1200" b="1" dirty="0">
              <a:latin typeface="Arial"/>
            </a:endParaRPr>
          </a:p>
          <a:p>
            <a:pPr marL="238719" indent="-238719" defTabSz="954878">
              <a:buFontTx/>
              <a:buAutoNum type="arabicParenR" startAt="2"/>
              <a:defRPr/>
            </a:pPr>
            <a:r>
              <a:rPr lang="de-DE" sz="1200" dirty="0">
                <a:latin typeface="Arial"/>
              </a:rPr>
              <a:t>Zusammenhang EW, SA und Form der Kurve: Hier bietet sich entdeckendes Lernen an - </a:t>
            </a:r>
            <a:r>
              <a:rPr lang="de-DE" sz="1200" b="1" dirty="0">
                <a:latin typeface="Arial"/>
              </a:rPr>
              <a:t>Erkenntnis: Die Form der Glockenkurve hängt vom Erwartungswert und der Standardabweichung ab („Kenngrößen“)</a:t>
            </a:r>
            <a:br>
              <a:rPr lang="de-DE" sz="1200" b="1" dirty="0">
                <a:latin typeface="Arial"/>
              </a:rPr>
            </a:br>
            <a:r>
              <a:rPr lang="de-DE" sz="1200" b="1" dirty="0">
                <a:latin typeface="Arial"/>
              </a:rPr>
              <a:t>Frage: Woher bekomme ich Erwartungswert und Standardabweichung?	</a:t>
            </a:r>
          </a:p>
          <a:p>
            <a:pPr marL="238719" indent="-238719">
              <a:buAutoNum type="arabicParenR" startAt="2"/>
            </a:pPr>
            <a:endParaRPr lang="de-DE" sz="1200" dirty="0">
              <a:latin typeface="Arial"/>
            </a:endParaRPr>
          </a:p>
          <a:p>
            <a:pPr marL="238719" indent="-238719" defTabSz="954878">
              <a:buFontTx/>
              <a:buAutoNum type="arabicParenR" startAt="2"/>
              <a:defRPr/>
            </a:pPr>
            <a:r>
              <a:rPr lang="de-DE" sz="1200" dirty="0">
                <a:latin typeface="Arial"/>
              </a:rPr>
              <a:t>Umgang mit Datensätzen: anhand der Definition für diskrete Datensätze (aber nur exemplarisch) -&gt; Ministerschreiben</a:t>
            </a:r>
            <a:br>
              <a:rPr lang="de-DE" sz="1200" dirty="0">
                <a:latin typeface="Arial"/>
              </a:rPr>
            </a:br>
            <a:r>
              <a:rPr lang="de-DE" sz="1200" dirty="0">
                <a:latin typeface="Arial"/>
              </a:rPr>
              <a:t>aber v.a. mit WTR - </a:t>
            </a:r>
            <a:r>
              <a:rPr lang="de-DE" sz="1200" b="1" dirty="0">
                <a:latin typeface="Arial"/>
              </a:rPr>
              <a:t>Erkenntnis: Die Kenngrößen Erwartungswert und Standardabweichung können empirisch aus Datensätzen gewonnen werden. Damit kann ich die Glockenkurve skizzieren und die Wahrscheinlichkeiten bestimmen bzw. der WTR übernimmt diese Aufgabe für mich.</a:t>
            </a:r>
          </a:p>
        </p:txBody>
      </p:sp>
      <p:sp>
        <p:nvSpPr>
          <p:cNvPr id="4" name="Foliennummernplatzhalter 3"/>
          <p:cNvSpPr>
            <a:spLocks noGrp="1"/>
          </p:cNvSpPr>
          <p:nvPr>
            <p:ph type="sldNum" sz="quarter" idx="10"/>
          </p:nvPr>
        </p:nvSpPr>
        <p:spPr/>
        <p:txBody>
          <a:bodyPr/>
          <a:lstStyle/>
          <a:p>
            <a:fld id="{34662EBB-3A4B-440A-BB30-EB988CE8CF9D}" type="slidenum">
              <a:rPr lang="de-DE" smtClean="0"/>
              <a:t>38</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r>
              <a:rPr lang="de-DE" dirty="0"/>
              <a:t>Planarbeit:</a:t>
            </a:r>
            <a:r>
              <a:rPr lang="de-DE" baseline="0" dirty="0"/>
              <a:t> Die bewährten Ü-Eier</a:t>
            </a:r>
          </a:p>
          <a:p>
            <a:r>
              <a:rPr lang="de-DE" baseline="0" dirty="0"/>
              <a:t>Infoblatt beinhaltet auch Formel für Standardabweichung – </a:t>
            </a:r>
            <a:r>
              <a:rPr lang="de-DE" baseline="0" dirty="0" err="1"/>
              <a:t>SuS</a:t>
            </a:r>
            <a:r>
              <a:rPr lang="de-DE" baseline="0" dirty="0"/>
              <a:t> dürften wohl kaum bemerken, dass dies keine Wiederholung, sondern eine Neueinführung ist ;-)</a:t>
            </a:r>
          </a:p>
          <a:p>
            <a:endParaRPr lang="de-DE" baseline="0" dirty="0"/>
          </a:p>
          <a:p>
            <a:r>
              <a:rPr lang="de-DE" dirty="0"/>
              <a:t>Keine Rückwärtsaufgaben,</a:t>
            </a:r>
            <a:r>
              <a:rPr lang="de-DE" baseline="0" dirty="0"/>
              <a:t> also Bestimmung von k, n, p</a:t>
            </a:r>
          </a:p>
          <a:p>
            <a:endParaRPr lang="de-DE" baseline="0" dirty="0"/>
          </a:p>
          <a:p>
            <a:r>
              <a:rPr lang="de-DE" baseline="0" dirty="0"/>
              <a:t>Letzter Teil der Planarbeit soll Einsicht motivieren, dass die WR auch als Fläche der Säule interpretiert werden kann (-&gt; Vorratswissen ???)</a:t>
            </a:r>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39</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r>
                        <m:rPr>
                          <m:sty m:val="p"/>
                        </m:rPr>
                        <a:rPr lang="de-DE" smtClean="0">
                          <a:latin typeface="Cambria Math" panose="02040503050406030204" pitchFamily="18" charset="0"/>
                          <a:ea typeface="Cambria Math" panose="02040503050406030204" pitchFamily="18" charset="0"/>
                        </a:rPr>
                        <m:t>μ</m:t>
                      </m:r>
                      <m:r>
                        <a:rPr lang="de-DE" smtClean="0">
                          <a:latin typeface="Cambria Math" panose="02040503050406030204" pitchFamily="18" charset="0"/>
                          <a:ea typeface="Cambria Math" panose="02040503050406030204" pitchFamily="18" charset="0"/>
                        </a:rPr>
                        <m:t>=</m:t>
                      </m:r>
                      <m:r>
                        <m:rPr>
                          <m:sty m:val="p"/>
                        </m:rPr>
                        <a:rPr lang="de-DE" smtClean="0">
                          <a:latin typeface="Cambria Math" panose="02040503050406030204" pitchFamily="18" charset="0"/>
                          <a:ea typeface="Cambria Math" panose="02040503050406030204" pitchFamily="18" charset="0"/>
                        </a:rPr>
                        <m:t>E</m:t>
                      </m:r>
                      <m:d>
                        <m:dPr>
                          <m:ctrlPr>
                            <a:rPr lang="de-DE" i="1">
                              <a:latin typeface="Cambria Math" panose="02040503050406030204" pitchFamily="18" charset="0"/>
                              <a:ea typeface="Cambria Math" panose="02040503050406030204" pitchFamily="18" charset="0"/>
                            </a:rPr>
                          </m:ctrlPr>
                        </m:dPr>
                        <m:e>
                          <m:r>
                            <m:rPr>
                              <m:sty m:val="p"/>
                            </m:rPr>
                            <a:rPr lang="de-DE">
                              <a:latin typeface="Cambria Math" panose="02040503050406030204" pitchFamily="18" charset="0"/>
                              <a:ea typeface="Cambria Math" panose="02040503050406030204" pitchFamily="18" charset="0"/>
                            </a:rPr>
                            <m:t>X</m:t>
                          </m:r>
                        </m:e>
                      </m:d>
                      <m:r>
                        <a:rPr lang="de-DE">
                          <a:latin typeface="Cambria Math" panose="02040503050406030204" pitchFamily="18" charset="0"/>
                          <a:ea typeface="Cambria Math" panose="02040503050406030204" pitchFamily="18" charset="0"/>
                        </a:rPr>
                        <m:t>=7          </m:t>
                      </m:r>
                      <m:r>
                        <m:rPr>
                          <m:sty m:val="p"/>
                        </m:rPr>
                        <a:rPr lang="de-DE">
                          <a:latin typeface="Cambria Math" panose="02040503050406030204" pitchFamily="18" charset="0"/>
                          <a:ea typeface="Cambria Math" panose="02040503050406030204" pitchFamily="18" charset="0"/>
                        </a:rPr>
                        <m:t>und</m:t>
                      </m:r>
                      <m:r>
                        <a:rPr lang="de-DE">
                          <a:latin typeface="Cambria Math" panose="02040503050406030204" pitchFamily="18" charset="0"/>
                          <a:ea typeface="Cambria Math" panose="02040503050406030204" pitchFamily="18" charset="0"/>
                        </a:rPr>
                        <m:t>          </m:t>
                      </m:r>
                      <m:r>
                        <m:rPr>
                          <m:sty m:val="p"/>
                        </m:rPr>
                        <a:rPr lang="de-DE">
                          <a:latin typeface="Cambria Math" panose="02040503050406030204" pitchFamily="18" charset="0"/>
                          <a:ea typeface="Cambria Math" panose="02040503050406030204" pitchFamily="18" charset="0"/>
                        </a:rPr>
                        <m:t>σ</m:t>
                      </m:r>
                      <m:r>
                        <a:rPr lang="de-DE">
                          <a:latin typeface="Cambria Math" panose="02040503050406030204" pitchFamily="18" charset="0"/>
                          <a:ea typeface="Cambria Math" panose="02040503050406030204" pitchFamily="18" charset="0"/>
                        </a:rPr>
                        <m:t>=</m:t>
                      </m:r>
                      <m:rad>
                        <m:radPr>
                          <m:degHide m:val="on"/>
                          <m:ctrlPr>
                            <a:rPr lang="de-DE" i="1">
                              <a:latin typeface="Cambria Math" panose="02040503050406030204" pitchFamily="18" charset="0"/>
                              <a:ea typeface="Cambria Math" panose="02040503050406030204" pitchFamily="18" charset="0"/>
                            </a:rPr>
                          </m:ctrlPr>
                        </m:radPr>
                        <m:deg/>
                        <m:e>
                          <m:r>
                            <a:rPr lang="de-DE">
                              <a:latin typeface="Cambria Math" panose="02040503050406030204" pitchFamily="18" charset="0"/>
                              <a:ea typeface="Cambria Math" panose="02040503050406030204" pitchFamily="18" charset="0"/>
                            </a:rPr>
                            <m:t>2</m:t>
                          </m:r>
                        </m:e>
                      </m:rad>
                      <m:r>
                        <a:rPr lang="de-DE">
                          <a:latin typeface="Cambria Math" panose="02040503050406030204" pitchFamily="18" charset="0"/>
                          <a:ea typeface="Cambria Math" panose="02040503050406030204" pitchFamily="18" charset="0"/>
                        </a:rPr>
                        <m:t>∙</m:t>
                      </m:r>
                      <m:rad>
                        <m:radPr>
                          <m:degHide m:val="on"/>
                          <m:ctrlPr>
                            <a:rPr lang="de-DE" i="1">
                              <a:latin typeface="Cambria Math" panose="02040503050406030204" pitchFamily="18" charset="0"/>
                              <a:ea typeface="Cambria Math" panose="02040503050406030204" pitchFamily="18" charset="0"/>
                            </a:rPr>
                          </m:ctrlPr>
                        </m:radPr>
                        <m:deg/>
                        <m:e>
                          <m:f>
                            <m:fPr>
                              <m:ctrlPr>
                                <a:rPr lang="de-DE" i="1">
                                  <a:latin typeface="Cambria Math" panose="02040503050406030204" pitchFamily="18" charset="0"/>
                                  <a:ea typeface="Cambria Math" panose="02040503050406030204" pitchFamily="18" charset="0"/>
                                </a:rPr>
                              </m:ctrlPr>
                            </m:fPr>
                            <m:num>
                              <m:r>
                                <a:rPr lang="de-DE">
                                  <a:latin typeface="Cambria Math" panose="02040503050406030204" pitchFamily="18" charset="0"/>
                                  <a:ea typeface="Cambria Math" panose="02040503050406030204" pitchFamily="18" charset="0"/>
                                </a:rPr>
                                <m:t>35</m:t>
                              </m:r>
                            </m:num>
                            <m:den>
                              <m:r>
                                <a:rPr lang="de-DE">
                                  <a:latin typeface="Cambria Math" panose="02040503050406030204" pitchFamily="18" charset="0"/>
                                  <a:ea typeface="Cambria Math" panose="02040503050406030204" pitchFamily="18" charset="0"/>
                                </a:rPr>
                                <m:t>12</m:t>
                              </m:r>
                            </m:den>
                          </m:f>
                        </m:e>
                      </m:rad>
                      <m:r>
                        <a:rPr lang="de-DE">
                          <a:latin typeface="Cambria Math" panose="02040503050406030204" pitchFamily="18" charset="0"/>
                          <a:ea typeface="Cambria Math" panose="02040503050406030204" pitchFamily="18" charset="0"/>
                        </a:rPr>
                        <m:t>≈2,42</m:t>
                      </m:r>
                    </m:oMath>
                  </m:oMathPara>
                </a14:m>
                <a:endParaRPr lang="de-DE" dirty="0"/>
              </a:p>
            </p:txBody>
          </p:sp>
        </mc:Choice>
        <mc:Fallback xmlns="">
          <p:sp>
            <p:nvSpPr>
              <p:cNvPr id="3" name="Notizenplatzhalter 2"/>
              <p:cNvSpPr>
                <a:spLocks noGrp="1"/>
              </p:cNvSpPr>
              <p:nvPr>
                <p:ph type="body" idx="1"/>
              </p:nvPr>
            </p:nvSpPr>
            <p:spPr/>
            <p:txBody>
              <a:bodyPr/>
              <a:lstStyle/>
              <a:p>
                <a:pPr/>
                <a:r>
                  <a:rPr lang="de-DE" i="0">
                    <a:latin typeface="Cambria Math" panose="02040503050406030204" pitchFamily="18" charset="0"/>
                    <a:ea typeface="Cambria Math" panose="02040503050406030204" pitchFamily="18" charset="0"/>
                  </a:rPr>
                  <a:t>μ=E(X)=7          und          σ=√2∙√(35/12)≈2,42</a:t>
                </a:r>
                <a:endParaRPr lang="de-DE" dirty="0"/>
              </a:p>
            </p:txBody>
          </p:sp>
        </mc:Fallback>
      </mc:AlternateContent>
      <p:sp>
        <p:nvSpPr>
          <p:cNvPr id="4" name="Foliennummernplatzhalter 3"/>
          <p:cNvSpPr>
            <a:spLocks noGrp="1"/>
          </p:cNvSpPr>
          <p:nvPr>
            <p:ph type="sldNum" sz="quarter" idx="10"/>
          </p:nvPr>
        </p:nvSpPr>
        <p:spPr/>
        <p:txBody>
          <a:bodyPr/>
          <a:lstStyle/>
          <a:p>
            <a:fld id="{34662EBB-3A4B-440A-BB30-EB988CE8CF9D}" type="slidenum">
              <a:rPr lang="de-DE" smtClean="0"/>
              <a:t>4</a:t>
            </a:fld>
            <a:endParaRPr lang="de-DE"/>
          </a:p>
        </p:txBody>
      </p:sp>
    </p:spTree>
    <p:extLst>
      <p:ext uri="{BB962C8B-B14F-4D97-AF65-F5344CB8AC3E}">
        <p14:creationId xmlns:p14="http://schemas.microsoft.com/office/powerpoint/2010/main" val="1912737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a:p>
            <a:r>
              <a:rPr lang="de-DE" dirty="0"/>
              <a:t>Der</a:t>
            </a:r>
            <a:r>
              <a:rPr lang="de-DE" baseline="0" dirty="0"/>
              <a:t> Übergang vom Ablesen von Wahrscheinlichkeiten an der Höhe der Säulen im Histogramm zum Ablesen als Fläche unter der Kurve wird nur den wenigsten Schülern eigenständig gelingen. Hier ist die Methode des Lehrervortrags also durchaus angemessen.</a:t>
            </a:r>
          </a:p>
          <a:p>
            <a:endParaRPr lang="de-DE" baseline="0" dirty="0"/>
          </a:p>
          <a:p>
            <a:r>
              <a:rPr lang="de-DE" baseline="0" dirty="0"/>
              <a:t>Übungsaufgaben: Zuordnen von Zufallsexperimenten als binomial- oder normalverteilt oder weder noch</a:t>
            </a:r>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40</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r>
              <a:rPr lang="de-DE" dirty="0"/>
              <a:t>Für das entdeckende Lernen liegen AB zum grundlegenden (Link) und erweiterten (Link) Niveau und ein Lösungsblatt vor.</a:t>
            </a:r>
          </a:p>
          <a:p>
            <a:r>
              <a:rPr lang="de-DE" dirty="0"/>
              <a:t>Für die Planarbeit (Link unten rechts) sind auch zwei Hilfeblätter - Definitionen (Link) und WTR (Link) - erstellt worden.</a:t>
            </a:r>
          </a:p>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41</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a:p>
            <a:r>
              <a:rPr lang="de-DE"/>
              <a:t>Die Textfelder </a:t>
            </a:r>
            <a:r>
              <a:rPr lang="de-DE" dirty="0"/>
              <a:t>verweisen auf die jeweiligen AB (Link).</a:t>
            </a:r>
          </a:p>
          <a:p>
            <a:endParaRPr lang="de-DE" dirty="0"/>
          </a:p>
          <a:p>
            <a:pPr defTabSz="954878">
              <a:defRPr/>
            </a:pPr>
            <a:r>
              <a:rPr lang="de-DE" u="sng" dirty="0"/>
              <a:t>Hühnereier</a:t>
            </a:r>
            <a:r>
              <a:rPr lang="de-DE" dirty="0"/>
              <a:t>: realer Datensatz (aus einem Stochastik-Projekt am</a:t>
            </a:r>
            <a:r>
              <a:rPr lang="de-DE" baseline="0" dirty="0"/>
              <a:t> OAG Bopfingen) -&gt; EW, SA -&gt; WR mit WTR bestimmen -&gt; Vergleich mit rel. Häufigkeit im Datensatz</a:t>
            </a:r>
            <a:endParaRPr lang="de-DE" dirty="0"/>
          </a:p>
          <a:p>
            <a:endParaRPr lang="de-DE" dirty="0"/>
          </a:p>
          <a:p>
            <a:r>
              <a:rPr lang="de-DE" u="sng" dirty="0"/>
              <a:t>Schuhgrößen</a:t>
            </a:r>
            <a:r>
              <a:rPr lang="de-DE" dirty="0"/>
              <a:t>: Zwei Aufgaben:</a:t>
            </a:r>
          </a:p>
          <a:p>
            <a:r>
              <a:rPr lang="de-DE" dirty="0"/>
              <a:t>1)</a:t>
            </a:r>
            <a:r>
              <a:rPr lang="de-DE" baseline="0" dirty="0"/>
              <a:t> mit Bezug zum eigenen Kurs und Szenario „Ladengeschäft“ -&gt; WR, dass mind. ein Kunde mit Übergröße pro Tag ins Geschäft kommt. (Idee: Jürgen Appel)</a:t>
            </a:r>
          </a:p>
          <a:p>
            <a:r>
              <a:rPr lang="de-DE" baseline="0" dirty="0"/>
              <a:t>2) online-Handel für Übergrößen; Optimierung/Anpassung des Sortiments an Verteilung </a:t>
            </a:r>
          </a:p>
          <a:p>
            <a:endParaRPr lang="de-DE" baseline="0" dirty="0"/>
          </a:p>
          <a:p>
            <a:r>
              <a:rPr lang="de-DE" u="sng" baseline="0" dirty="0"/>
              <a:t>Körpergröße</a:t>
            </a:r>
            <a:r>
              <a:rPr lang="de-DE" baseline="0" dirty="0"/>
              <a:t>: Schwerpunkt aus „Erläutern“ und „Begründen“</a:t>
            </a:r>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42</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r>
              <a:rPr lang="de-DE" dirty="0"/>
              <a:t>Genauere Angaben zu den verpflichtenden Inhalten in den Didaktischen Hinweisen, Seite 7.</a:t>
            </a:r>
          </a:p>
        </p:txBody>
      </p:sp>
      <p:sp>
        <p:nvSpPr>
          <p:cNvPr id="4" name="Foliennummernplatzhalter 3"/>
          <p:cNvSpPr>
            <a:spLocks noGrp="1"/>
          </p:cNvSpPr>
          <p:nvPr>
            <p:ph type="sldNum" sz="quarter" idx="10"/>
          </p:nvPr>
        </p:nvSpPr>
        <p:spPr/>
        <p:txBody>
          <a:bodyPr/>
          <a:lstStyle/>
          <a:p>
            <a:fld id="{34662EBB-3A4B-440A-BB30-EB988CE8CF9D}" type="slidenum">
              <a:rPr lang="de-DE" smtClean="0"/>
              <a:t>43</a:t>
            </a:fld>
            <a:endParaRPr lang="de-DE"/>
          </a:p>
        </p:txBody>
      </p:sp>
    </p:spTree>
    <p:extLst>
      <p:ext uri="{BB962C8B-B14F-4D97-AF65-F5344CB8AC3E}">
        <p14:creationId xmlns:p14="http://schemas.microsoft.com/office/powerpoint/2010/main" val="28001920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44</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45</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46</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47</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48</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49</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5</a:t>
            </a:fld>
            <a:endParaRPr lang="de-DE"/>
          </a:p>
        </p:txBody>
      </p:sp>
    </p:spTree>
    <p:extLst>
      <p:ext uri="{BB962C8B-B14F-4D97-AF65-F5344CB8AC3E}">
        <p14:creationId xmlns:p14="http://schemas.microsoft.com/office/powerpoint/2010/main" val="10962545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50</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51</a:t>
            </a:fld>
            <a:endParaRPr lang="de-DE"/>
          </a:p>
        </p:txBody>
      </p:sp>
    </p:spTree>
    <p:extLst>
      <p:ext uri="{BB962C8B-B14F-4D97-AF65-F5344CB8AC3E}">
        <p14:creationId xmlns:p14="http://schemas.microsoft.com/office/powerpoint/2010/main" val="2296577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52</a:t>
            </a:fld>
            <a:endParaRPr lang="de-DE"/>
          </a:p>
        </p:txBody>
      </p:sp>
    </p:spTree>
    <p:extLst>
      <p:ext uri="{BB962C8B-B14F-4D97-AF65-F5344CB8AC3E}">
        <p14:creationId xmlns:p14="http://schemas.microsoft.com/office/powerpoint/2010/main" val="1090246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53</a:t>
            </a:fld>
            <a:endParaRPr lang="de-DE"/>
          </a:p>
        </p:txBody>
      </p:sp>
    </p:spTree>
    <p:extLst>
      <p:ext uri="{BB962C8B-B14F-4D97-AF65-F5344CB8AC3E}">
        <p14:creationId xmlns:p14="http://schemas.microsoft.com/office/powerpoint/2010/main" val="3834187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54</a:t>
            </a:fld>
            <a:endParaRPr lang="de-DE"/>
          </a:p>
        </p:txBody>
      </p:sp>
    </p:spTree>
    <p:extLst>
      <p:ext uri="{BB962C8B-B14F-4D97-AF65-F5344CB8AC3E}">
        <p14:creationId xmlns:p14="http://schemas.microsoft.com/office/powerpoint/2010/main" val="3615939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55</a:t>
            </a:fld>
            <a:endParaRPr lang="de-DE"/>
          </a:p>
        </p:txBody>
      </p:sp>
    </p:spTree>
    <p:extLst>
      <p:ext uri="{BB962C8B-B14F-4D97-AF65-F5344CB8AC3E}">
        <p14:creationId xmlns:p14="http://schemas.microsoft.com/office/powerpoint/2010/main" val="7533603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56</a:t>
            </a:fld>
            <a:endParaRPr lang="de-DE"/>
          </a:p>
        </p:txBody>
      </p:sp>
    </p:spTree>
    <p:extLst>
      <p:ext uri="{BB962C8B-B14F-4D97-AF65-F5344CB8AC3E}">
        <p14:creationId xmlns:p14="http://schemas.microsoft.com/office/powerpoint/2010/main" val="375017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5388" y="573088"/>
            <a:ext cx="4624387" cy="3468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57</a:t>
            </a:fld>
            <a:endParaRPr lang="de-DE"/>
          </a:p>
        </p:txBody>
      </p:sp>
    </p:spTree>
    <p:extLst>
      <p:ext uri="{BB962C8B-B14F-4D97-AF65-F5344CB8AC3E}">
        <p14:creationId xmlns:p14="http://schemas.microsoft.com/office/powerpoint/2010/main" val="358456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r>
                  <a:rPr lang="de-DE" dirty="0"/>
                  <a:t>1. Durch (1) ist gewährleistet, dass die Wahrscheinlichkeiten von Teilintervallen nicht negativ sind.</a:t>
                </a:r>
              </a:p>
              <a:p>
                <a:r>
                  <a:rPr lang="de-DE" dirty="0"/>
                  <a:t>2. Die Wahrscheinlichkeit des gesamten Intervalls beträgt </a:t>
                </a:r>
                <a14:m>
                  <m:oMath xmlns:m="http://schemas.openxmlformats.org/officeDocument/2006/math">
                    <m:r>
                      <a:rPr lang="de-DE" i="1">
                        <a:latin typeface="Cambria Math" panose="02040503050406030204" pitchFamily="18" charset="0"/>
                      </a:rPr>
                      <m:t>1=100%</m:t>
                    </m:r>
                  </m:oMath>
                </a14:m>
                <a:r>
                  <a:rPr lang="de-DE" dirty="0"/>
                  <a:t>.</a:t>
                </a:r>
              </a:p>
              <a:p>
                <a:r>
                  <a:rPr lang="de-DE" dirty="0"/>
                  <a:t>3. Man nennt  f  auch </a:t>
                </a:r>
                <a:r>
                  <a:rPr lang="de-DE" b="1" dirty="0"/>
                  <a:t>Dichtefunktion</a:t>
                </a:r>
                <a:r>
                  <a:rPr lang="de-DE" dirty="0"/>
                  <a:t>.</a:t>
                </a:r>
                <a:br>
                  <a:rPr lang="de-DE" dirty="0"/>
                </a:br>
                <a:r>
                  <a:rPr lang="de-DE" dirty="0"/>
                  <a:t>4. </a:t>
                </a:r>
                <a:r>
                  <a:rPr lang="de-DE" b="1" dirty="0"/>
                  <a:t>Die Funktionswerte  </a:t>
                </a:r>
                <a14:m>
                  <m:oMath xmlns:m="http://schemas.openxmlformats.org/officeDocument/2006/math">
                    <m:r>
                      <a:rPr lang="de-DE" b="1">
                        <a:latin typeface="Cambria Math" panose="02040503050406030204" pitchFamily="18" charset="0"/>
                      </a:rPr>
                      <m:t>𝐟</m:t>
                    </m:r>
                    <m:r>
                      <a:rPr lang="de-DE" b="1">
                        <a:latin typeface="Cambria Math" panose="02040503050406030204" pitchFamily="18" charset="0"/>
                      </a:rPr>
                      <m:t>(</m:t>
                    </m:r>
                    <m:r>
                      <a:rPr lang="de-DE" b="1">
                        <a:latin typeface="Cambria Math" panose="02040503050406030204" pitchFamily="18" charset="0"/>
                      </a:rPr>
                      <m:t>𝐱</m:t>
                    </m:r>
                    <m:r>
                      <a:rPr lang="de-DE" b="1">
                        <a:latin typeface="Cambria Math" panose="02040503050406030204" pitchFamily="18" charset="0"/>
                      </a:rPr>
                      <m:t>)</m:t>
                    </m:r>
                  </m:oMath>
                </a14:m>
                <a:r>
                  <a:rPr lang="de-DE" b="1" dirty="0"/>
                  <a:t>  sind keine Wahrscheinlichkeiten. </a:t>
                </a:r>
                <a:r>
                  <a:rPr lang="de-DE" dirty="0"/>
                  <a:t>Die Einzelwahrscheinlichkeiten sind exakt null, denn die Wahrscheinlichkeit, dass die Zufallsgröße X genau den Wert k annimmt, berechnet sich durch  </a:t>
                </a:r>
                <a:endParaRPr lang="de-DE"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de-DE">
                          <a:latin typeface="Cambria Math" panose="02040503050406030204" pitchFamily="18" charset="0"/>
                        </a:rPr>
                        <m:t>P</m:t>
                      </m:r>
                      <m:d>
                        <m:dPr>
                          <m:ctrlPr>
                            <a:rPr lang="de-DE" i="1">
                              <a:latin typeface="Cambria Math" panose="02040503050406030204" pitchFamily="18" charset="0"/>
                            </a:rPr>
                          </m:ctrlPr>
                        </m:dPr>
                        <m:e>
                          <m:r>
                            <m:rPr>
                              <m:sty m:val="p"/>
                            </m:rPr>
                            <a:rPr lang="de-DE">
                              <a:latin typeface="Cambria Math" panose="02040503050406030204" pitchFamily="18" charset="0"/>
                            </a:rPr>
                            <m:t>X</m:t>
                          </m:r>
                          <m:r>
                            <a:rPr lang="de-DE">
                              <a:latin typeface="Cambria Math" panose="02040503050406030204" pitchFamily="18" charset="0"/>
                            </a:rPr>
                            <m:t>=</m:t>
                          </m:r>
                          <m:r>
                            <m:rPr>
                              <m:sty m:val="p"/>
                            </m:rPr>
                            <a:rPr lang="de-DE">
                              <a:latin typeface="Cambria Math" panose="02040503050406030204" pitchFamily="18" charset="0"/>
                            </a:rPr>
                            <m:t>k</m:t>
                          </m:r>
                        </m:e>
                      </m:d>
                      <m:r>
                        <a:rPr lang="de-DE">
                          <a:latin typeface="Cambria Math" panose="02040503050406030204" pitchFamily="18" charset="0"/>
                        </a:rPr>
                        <m:t>=</m:t>
                      </m:r>
                      <m:nary>
                        <m:naryPr>
                          <m:limLoc m:val="undOvr"/>
                          <m:ctrlPr>
                            <a:rPr lang="de-DE" i="1">
                              <a:latin typeface="Cambria Math" panose="02040503050406030204" pitchFamily="18" charset="0"/>
                            </a:rPr>
                          </m:ctrlPr>
                        </m:naryPr>
                        <m:sub>
                          <m:r>
                            <m:rPr>
                              <m:sty m:val="p"/>
                              <m:brk m:alnAt="24"/>
                            </m:rPr>
                            <a:rPr lang="de-DE">
                              <a:latin typeface="Cambria Math" panose="02040503050406030204" pitchFamily="18" charset="0"/>
                            </a:rPr>
                            <m:t>k</m:t>
                          </m:r>
                        </m:sub>
                        <m:sup>
                          <m:r>
                            <m:rPr>
                              <m:sty m:val="p"/>
                            </m:rPr>
                            <a:rPr lang="de-DE">
                              <a:latin typeface="Cambria Math" panose="02040503050406030204" pitchFamily="18" charset="0"/>
                            </a:rPr>
                            <m:t>k</m:t>
                          </m:r>
                        </m:sup>
                        <m:e>
                          <m:r>
                            <m:rPr>
                              <m:sty m:val="p"/>
                            </m:rPr>
                            <a:rPr lang="de-DE">
                              <a:latin typeface="Cambria Math" panose="02040503050406030204" pitchFamily="18" charset="0"/>
                            </a:rPr>
                            <m:t>f</m:t>
                          </m:r>
                          <m:d>
                            <m:dPr>
                              <m:ctrlPr>
                                <a:rPr lang="de-DE" i="1">
                                  <a:latin typeface="Cambria Math" panose="02040503050406030204" pitchFamily="18" charset="0"/>
                                </a:rPr>
                              </m:ctrlPr>
                            </m:dPr>
                            <m:e>
                              <m:r>
                                <m:rPr>
                                  <m:sty m:val="p"/>
                                </m:rPr>
                                <a:rPr lang="de-DE">
                                  <a:latin typeface="Cambria Math" panose="02040503050406030204" pitchFamily="18" charset="0"/>
                                </a:rPr>
                                <m:t>x</m:t>
                              </m:r>
                            </m:e>
                          </m:d>
                          <m:r>
                            <m:rPr>
                              <m:sty m:val="p"/>
                            </m:rPr>
                            <a:rPr lang="de-DE">
                              <a:latin typeface="Cambria Math" panose="02040503050406030204" pitchFamily="18" charset="0"/>
                            </a:rPr>
                            <m:t>dx</m:t>
                          </m:r>
                        </m:e>
                      </m:nary>
                      <m:r>
                        <a:rPr lang="de-DE">
                          <a:latin typeface="Cambria Math" panose="02040503050406030204" pitchFamily="18" charset="0"/>
                        </a:rPr>
                        <m:t>=0</m:t>
                      </m:r>
                    </m:oMath>
                  </m:oMathPara>
                </a14:m>
                <a:br>
                  <a:rPr lang="de-DE" dirty="0"/>
                </a:br>
                <a:endParaRPr lang="de-DE" i="1" dirty="0"/>
              </a:p>
              <a:p>
                <a:pPr defTabSz="954878">
                  <a:defRPr/>
                </a:pPr>
                <a:endParaRPr lang="de-DE" dirty="0"/>
              </a:p>
            </p:txBody>
          </p:sp>
        </mc:Choice>
        <mc:Fallback xmlns="">
          <p:sp>
            <p:nvSpPr>
              <p:cNvPr id="3" name="Notizenplatzhalter 2"/>
              <p:cNvSpPr>
                <a:spLocks noGrp="1"/>
              </p:cNvSpPr>
              <p:nvPr>
                <p:ph type="body" idx="1"/>
              </p:nvPr>
            </p:nvSpPr>
            <p:spPr/>
            <p:txBody>
              <a:bodyPr/>
              <a:lstStyle/>
              <a:p>
                <a:r>
                  <a:rPr lang="de-DE" sz="1200" dirty="0"/>
                  <a:t>1. Durch (1) ist gewährleistet, dass die Wahrscheinlichkeiten von Teilintervallen nicht negativ sind.</a:t>
                </a:r>
              </a:p>
              <a:p>
                <a:r>
                  <a:rPr lang="de-DE" sz="1200" dirty="0"/>
                  <a:t>2. Die Wahrscheinlichkeit des gesamten Intervalls beträgt </a:t>
                </a:r>
                <a:r>
                  <a:rPr lang="de-DE" sz="1200" b="0" i="0">
                    <a:latin typeface="Cambria Math" panose="02040503050406030204" pitchFamily="18" charset="0"/>
                  </a:rPr>
                  <a:t>1=100%</a:t>
                </a:r>
                <a:r>
                  <a:rPr lang="de-DE" sz="1200" dirty="0"/>
                  <a:t>.</a:t>
                </a:r>
              </a:p>
              <a:p>
                <a:pPr marL="0" indent="0">
                  <a:buFont typeface="Arial" panose="020B0604020202020204" pitchFamily="34" charset="0"/>
                  <a:buNone/>
                </a:pPr>
                <a:r>
                  <a:rPr lang="de-DE" sz="1200" dirty="0"/>
                  <a:t>3. Man nennt  f  auch </a:t>
                </a:r>
                <a:r>
                  <a:rPr lang="de-DE" sz="1200" b="1" dirty="0"/>
                  <a:t>Dichtefunktion</a:t>
                </a:r>
                <a:r>
                  <a:rPr lang="de-DE" sz="1200" dirty="0"/>
                  <a:t>.</a:t>
                </a:r>
                <a:br>
                  <a:rPr lang="de-DE" dirty="0"/>
                </a:br>
                <a:r>
                  <a:rPr lang="de-DE" sz="1200" dirty="0"/>
                  <a:t>4. Die Funktionswerte  </a:t>
                </a:r>
                <a:r>
                  <a:rPr lang="de-DE" sz="1200" b="0" i="0">
                    <a:latin typeface="Cambria Math" panose="02040503050406030204" pitchFamily="18" charset="0"/>
                  </a:rPr>
                  <a:t>f(x)</a:t>
                </a:r>
                <a:r>
                  <a:rPr lang="de-DE" sz="1200" dirty="0"/>
                  <a:t>  sind keine Wahrscheinlichkeiten.</a:t>
                </a:r>
                <a:r>
                  <a:rPr lang="de-DE" sz="1200" baseline="0" dirty="0"/>
                  <a:t> </a:t>
                </a:r>
                <a:r>
                  <a:rPr lang="de-DE" sz="1200" dirty="0"/>
                  <a:t>Die Einzelwahrscheinlichkeiten sind exakt null, denn die Wahrscheinlichkeit, dass die Zufallsgröße X genau den Wert k annimmt, berechnet sich durch  </a:t>
                </a:r>
                <a:endParaRPr lang="de-DE" sz="1200" b="0" i="0" dirty="0">
                  <a:latin typeface="Cambria Math" panose="02040503050406030204" pitchFamily="18" charset="0"/>
                </a:endParaRPr>
              </a:p>
              <a:p>
                <a:pPr/>
                <a:r>
                  <a:rPr lang="de-DE" sz="1200" b="0" i="0">
                    <a:latin typeface="Cambria Math" panose="02040503050406030204" pitchFamily="18" charset="0"/>
                  </a:rPr>
                  <a:t>P(X=k)=∫1_k^k▒f(x)dx=0</a:t>
                </a:r>
                <a:br>
                  <a:rPr lang="de-DE" sz="1200" dirty="0"/>
                </a:br>
                <a:endParaRPr lang="de-DE"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endParaRPr lang="de-DE" dirty="0"/>
              </a:p>
            </p:txBody>
          </p:sp>
        </mc:Fallback>
      </mc:AlternateContent>
      <p:sp>
        <p:nvSpPr>
          <p:cNvPr id="4" name="Foliennummernplatzhalter 3"/>
          <p:cNvSpPr>
            <a:spLocks noGrp="1"/>
          </p:cNvSpPr>
          <p:nvPr>
            <p:ph type="sldNum" sz="quarter" idx="10"/>
          </p:nvPr>
        </p:nvSpPr>
        <p:spPr/>
        <p:txBody>
          <a:bodyPr/>
          <a:lstStyle/>
          <a:p>
            <a:fld id="{34662EBB-3A4B-440A-BB30-EB988CE8CF9D}" type="slidenum">
              <a:rPr lang="de-DE" smtClean="0"/>
              <a:t>6</a:t>
            </a:fld>
            <a:endParaRPr lang="de-DE"/>
          </a:p>
        </p:txBody>
      </p:sp>
    </p:spTree>
    <p:extLst>
      <p:ext uri="{BB962C8B-B14F-4D97-AF65-F5344CB8AC3E}">
        <p14:creationId xmlns:p14="http://schemas.microsoft.com/office/powerpoint/2010/main" val="36410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7</a:t>
            </a:fld>
            <a:endParaRPr lang="de-DE"/>
          </a:p>
        </p:txBody>
      </p:sp>
    </p:spTree>
    <p:extLst>
      <p:ext uri="{BB962C8B-B14F-4D97-AF65-F5344CB8AC3E}">
        <p14:creationId xmlns:p14="http://schemas.microsoft.com/office/powerpoint/2010/main" val="426440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662EBB-3A4B-440A-BB30-EB988CE8CF9D}" type="slidenum">
              <a:rPr lang="de-DE" smtClean="0"/>
              <a:t>8</a:t>
            </a:fld>
            <a:endParaRPr lang="de-DE"/>
          </a:p>
        </p:txBody>
      </p:sp>
    </p:spTree>
    <p:extLst>
      <p:ext uri="{BB962C8B-B14F-4D97-AF65-F5344CB8AC3E}">
        <p14:creationId xmlns:p14="http://schemas.microsoft.com/office/powerpoint/2010/main" val="419149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r>
                  <a:rPr lang="de-DE" dirty="0"/>
                  <a:t>Lösungen befinden sich im Skript, Seite 5.</a:t>
                </a:r>
              </a:p>
              <a:p>
                <a:r>
                  <a:rPr lang="de-DE" dirty="0"/>
                  <a:t>Bezug zur Analysis für alle Schüler, für die Berechnung ab Erwartungswert als Vertiefung (partielle Integration).</a:t>
                </a:r>
              </a:p>
            </p:txBody>
          </p:sp>
        </mc:Choice>
        <mc:Fallback xmlns="">
          <p:sp>
            <p:nvSpPr>
              <p:cNvPr id="3" name="Notizenplatzhalter 2"/>
              <p:cNvSpPr>
                <a:spLocks noGrp="1"/>
              </p:cNvSpPr>
              <p:nvPr>
                <p:ph type="body" idx="1"/>
              </p:nvPr>
            </p:nvSpPr>
            <p:spPr/>
            <p:txBody>
              <a:bodyPr/>
              <a:lstStyle/>
              <a:p>
                <a:r>
                  <a:rPr lang="de-DE" sz="1200" dirty="0"/>
                  <a:t>1. Durch (1) ist gewährleistet, dass die Wahrscheinlichkeiten von Teilintervallen nicht negativ sind.</a:t>
                </a:r>
              </a:p>
              <a:p>
                <a:r>
                  <a:rPr lang="de-DE" sz="1200" dirty="0"/>
                  <a:t>2. Die Wahrscheinlichkeit des gesamten Intervalls beträgt </a:t>
                </a:r>
                <a:r>
                  <a:rPr lang="de-DE" sz="1200" b="0" i="0">
                    <a:latin typeface="Cambria Math" panose="02040503050406030204" pitchFamily="18" charset="0"/>
                  </a:rPr>
                  <a:t>1=100%</a:t>
                </a:r>
                <a:r>
                  <a:rPr lang="de-DE" sz="1200" dirty="0"/>
                  <a:t>.</a:t>
                </a:r>
              </a:p>
              <a:p>
                <a:pPr marL="0" indent="0">
                  <a:buFont typeface="Arial" panose="020B0604020202020204" pitchFamily="34" charset="0"/>
                  <a:buNone/>
                </a:pPr>
                <a:r>
                  <a:rPr lang="de-DE" sz="1200" dirty="0"/>
                  <a:t>3. Man nennt  f  auch </a:t>
                </a:r>
                <a:r>
                  <a:rPr lang="de-DE" sz="1200" b="1" dirty="0"/>
                  <a:t>Dichtefunktion</a:t>
                </a:r>
                <a:r>
                  <a:rPr lang="de-DE" sz="1200" dirty="0"/>
                  <a:t>.</a:t>
                </a:r>
                <a:br>
                  <a:rPr lang="de-DE" dirty="0"/>
                </a:br>
                <a:r>
                  <a:rPr lang="de-DE" sz="1200" dirty="0"/>
                  <a:t>4. Die Funktionswerte  </a:t>
                </a:r>
                <a:r>
                  <a:rPr lang="de-DE" sz="1200" b="0" i="0">
                    <a:latin typeface="Cambria Math" panose="02040503050406030204" pitchFamily="18" charset="0"/>
                  </a:rPr>
                  <a:t>f(x)</a:t>
                </a:r>
                <a:r>
                  <a:rPr lang="de-DE" sz="1200" dirty="0"/>
                  <a:t>  sind keine Wahrscheinlichkeiten.</a:t>
                </a:r>
                <a:r>
                  <a:rPr lang="de-DE" sz="1200" baseline="0" dirty="0"/>
                  <a:t> </a:t>
                </a:r>
                <a:r>
                  <a:rPr lang="de-DE" sz="1200" dirty="0"/>
                  <a:t>Die Einzelwahrscheinlichkeiten sind exakt null, denn die Wahrscheinlichkeit, dass die Zufallsgröße X genau den Wert k annimmt, berechnet sich durch  </a:t>
                </a:r>
                <a:endParaRPr lang="de-DE" sz="1200" b="0" i="0" dirty="0">
                  <a:latin typeface="Cambria Math" panose="02040503050406030204" pitchFamily="18" charset="0"/>
                </a:endParaRPr>
              </a:p>
              <a:p>
                <a:pPr/>
                <a:r>
                  <a:rPr lang="de-DE" sz="1200" b="0" i="0">
                    <a:latin typeface="Cambria Math" panose="02040503050406030204" pitchFamily="18" charset="0"/>
                  </a:rPr>
                  <a:t>P(X=k)=∫1_k^k▒f(x)dx=0</a:t>
                </a:r>
                <a:br>
                  <a:rPr lang="de-DE" sz="1200" dirty="0"/>
                </a:br>
                <a:endParaRPr lang="de-DE"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endParaRPr lang="de-DE" dirty="0"/>
              </a:p>
            </p:txBody>
          </p:sp>
        </mc:Fallback>
      </mc:AlternateContent>
      <p:sp>
        <p:nvSpPr>
          <p:cNvPr id="4" name="Foliennummernplatzhalter 3"/>
          <p:cNvSpPr>
            <a:spLocks noGrp="1"/>
          </p:cNvSpPr>
          <p:nvPr>
            <p:ph type="sldNum" sz="quarter" idx="10"/>
          </p:nvPr>
        </p:nvSpPr>
        <p:spPr/>
        <p:txBody>
          <a:bodyPr/>
          <a:lstStyle/>
          <a:p>
            <a:fld id="{34662EBB-3A4B-440A-BB30-EB988CE8CF9D}" type="slidenum">
              <a:rPr lang="de-DE" smtClean="0"/>
              <a:t>9</a:t>
            </a:fld>
            <a:endParaRPr lang="de-DE"/>
          </a:p>
        </p:txBody>
      </p:sp>
    </p:spTree>
    <p:extLst>
      <p:ext uri="{BB962C8B-B14F-4D97-AF65-F5344CB8AC3E}">
        <p14:creationId xmlns:p14="http://schemas.microsoft.com/office/powerpoint/2010/main" val="338049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0A19B94-E857-4078-8C70-1CAF4BA43F45}" type="slidenum">
              <a:rPr lang="de-DE"/>
              <a:pPr>
                <a:defRPr/>
              </a:pPr>
              <a:t>‹Nr.›</a:t>
            </a:fld>
            <a:endParaRPr lang="de-DE"/>
          </a:p>
        </p:txBody>
      </p:sp>
    </p:spTree>
    <p:extLst>
      <p:ext uri="{BB962C8B-B14F-4D97-AF65-F5344CB8AC3E}">
        <p14:creationId xmlns:p14="http://schemas.microsoft.com/office/powerpoint/2010/main" val="421904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0837174-2BD9-4813-A288-E9DF99DE88B0}" type="slidenum">
              <a:rPr lang="de-DE"/>
              <a:pPr>
                <a:defRPr/>
              </a:pPr>
              <a:t>‹Nr.›</a:t>
            </a:fld>
            <a:endParaRPr lang="de-DE"/>
          </a:p>
        </p:txBody>
      </p:sp>
    </p:spTree>
    <p:extLst>
      <p:ext uri="{BB962C8B-B14F-4D97-AF65-F5344CB8AC3E}">
        <p14:creationId xmlns:p14="http://schemas.microsoft.com/office/powerpoint/2010/main" val="83826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8EC22A2-1D3B-40EA-B029-56C080087BEF}" type="slidenum">
              <a:rPr lang="de-DE"/>
              <a:pPr>
                <a:defRPr/>
              </a:pPr>
              <a:t>‹Nr.›</a:t>
            </a:fld>
            <a:endParaRPr lang="de-DE"/>
          </a:p>
        </p:txBody>
      </p:sp>
    </p:spTree>
    <p:extLst>
      <p:ext uri="{BB962C8B-B14F-4D97-AF65-F5344CB8AC3E}">
        <p14:creationId xmlns:p14="http://schemas.microsoft.com/office/powerpoint/2010/main" val="206411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AC7C752-75F4-4E85-98C4-B39334E57FBA}" type="slidenum">
              <a:rPr lang="de-DE"/>
              <a:pPr>
                <a:defRPr/>
              </a:pPr>
              <a:t>‹Nr.›</a:t>
            </a:fld>
            <a:endParaRPr lang="de-DE"/>
          </a:p>
        </p:txBody>
      </p:sp>
    </p:spTree>
    <p:extLst>
      <p:ext uri="{BB962C8B-B14F-4D97-AF65-F5344CB8AC3E}">
        <p14:creationId xmlns:p14="http://schemas.microsoft.com/office/powerpoint/2010/main" val="299211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8BCACB0-B08C-4066-AA6C-7E83BECED380}" type="slidenum">
              <a:rPr lang="de-DE"/>
              <a:pPr>
                <a:defRPr/>
              </a:pPr>
              <a:t>‹Nr.›</a:t>
            </a:fld>
            <a:endParaRPr lang="de-DE"/>
          </a:p>
        </p:txBody>
      </p:sp>
    </p:spTree>
    <p:extLst>
      <p:ext uri="{BB962C8B-B14F-4D97-AF65-F5344CB8AC3E}">
        <p14:creationId xmlns:p14="http://schemas.microsoft.com/office/powerpoint/2010/main" val="106286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0F5EBBD2-284B-477A-9BD7-8329FB6E5537}" type="slidenum">
              <a:rPr lang="de-DE"/>
              <a:pPr>
                <a:defRPr/>
              </a:pPr>
              <a:t>‹Nr.›</a:t>
            </a:fld>
            <a:endParaRPr lang="de-DE"/>
          </a:p>
        </p:txBody>
      </p:sp>
    </p:spTree>
    <p:extLst>
      <p:ext uri="{BB962C8B-B14F-4D97-AF65-F5344CB8AC3E}">
        <p14:creationId xmlns:p14="http://schemas.microsoft.com/office/powerpoint/2010/main" val="227647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F9093BC6-6556-4457-8B07-71ED929772C6}" type="slidenum">
              <a:rPr lang="de-DE"/>
              <a:pPr>
                <a:defRPr/>
              </a:pPr>
              <a:t>‹Nr.›</a:t>
            </a:fld>
            <a:endParaRPr lang="de-DE"/>
          </a:p>
        </p:txBody>
      </p:sp>
    </p:spTree>
    <p:extLst>
      <p:ext uri="{BB962C8B-B14F-4D97-AF65-F5344CB8AC3E}">
        <p14:creationId xmlns:p14="http://schemas.microsoft.com/office/powerpoint/2010/main" val="32278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4620DF48-7556-4B09-8B99-965B41F97C52}" type="slidenum">
              <a:rPr lang="de-DE"/>
              <a:pPr>
                <a:defRPr/>
              </a:pPr>
              <a:t>‹Nr.›</a:t>
            </a:fld>
            <a:endParaRPr lang="de-DE"/>
          </a:p>
        </p:txBody>
      </p:sp>
    </p:spTree>
    <p:extLst>
      <p:ext uri="{BB962C8B-B14F-4D97-AF65-F5344CB8AC3E}">
        <p14:creationId xmlns:p14="http://schemas.microsoft.com/office/powerpoint/2010/main" val="41948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822D951F-63CA-4C74-9AEF-E0951E80C1FF}" type="slidenum">
              <a:rPr lang="de-DE"/>
              <a:pPr>
                <a:defRPr/>
              </a:pPr>
              <a:t>‹Nr.›</a:t>
            </a:fld>
            <a:endParaRPr lang="de-DE"/>
          </a:p>
        </p:txBody>
      </p:sp>
    </p:spTree>
    <p:extLst>
      <p:ext uri="{BB962C8B-B14F-4D97-AF65-F5344CB8AC3E}">
        <p14:creationId xmlns:p14="http://schemas.microsoft.com/office/powerpoint/2010/main" val="114275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477BD44-D4C3-4317-8511-C32DB7CA7D0C}" type="slidenum">
              <a:rPr lang="de-DE"/>
              <a:pPr>
                <a:defRPr/>
              </a:pPr>
              <a:t>‹Nr.›</a:t>
            </a:fld>
            <a:endParaRPr lang="de-DE"/>
          </a:p>
        </p:txBody>
      </p:sp>
    </p:spTree>
    <p:extLst>
      <p:ext uri="{BB962C8B-B14F-4D97-AF65-F5344CB8AC3E}">
        <p14:creationId xmlns:p14="http://schemas.microsoft.com/office/powerpoint/2010/main" val="369101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1B50DED-B887-44A7-A506-EE55E3B33070}" type="slidenum">
              <a:rPr lang="de-DE"/>
              <a:pPr>
                <a:defRPr/>
              </a:pPr>
              <a:t>‹Nr.›</a:t>
            </a:fld>
            <a:endParaRPr lang="de-DE"/>
          </a:p>
        </p:txBody>
      </p:sp>
    </p:spTree>
    <p:extLst>
      <p:ext uri="{BB962C8B-B14F-4D97-AF65-F5344CB8AC3E}">
        <p14:creationId xmlns:p14="http://schemas.microsoft.com/office/powerpoint/2010/main" val="58390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63D07B6-6594-4079-BA71-AA0B4969C042}"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emf"/><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31.png"/><Relationship Id="rId10" Type="http://schemas.openxmlformats.org/officeDocument/2006/relationships/image" Target="../media/image22.png"/><Relationship Id="rId4" Type="http://schemas.openxmlformats.org/officeDocument/2006/relationships/image" Target="../media/image2.jpe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emf"/><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0.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emf"/><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emf"/><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8.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40.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52.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10.png"/><Relationship Id="rId5" Type="http://schemas.openxmlformats.org/officeDocument/2006/relationships/image" Target="../media/image54.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40.png"/><Relationship Id="rId5" Type="http://schemas.openxmlformats.org/officeDocument/2006/relationships/image" Target="../media/image54.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9.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9.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NUL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9.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6.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notesSlide" Target="../notesSlides/notesSlide36.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8.png"/><Relationship Id="rId5" Type="http://schemas.openxmlformats.org/officeDocument/2006/relationships/image" Target="../media/image2.jpeg"/><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Unterrichtsgang%20Basisfach/pdf%20Versionen/sto1_07_m02_infoblatt_binomialverteilung.pdf" TargetMode="External"/><Relationship Id="rId5" Type="http://schemas.openxmlformats.org/officeDocument/2006/relationships/hyperlink" Target="Unterrichtsgang%20Basisfach/pdf%20Versionen/sto1_07_m01_planarbeit_wiederholung_binomialverteilung.pdf"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Unterrichtsgang%20Basisfach/pdf%20Versionen/sto1_07_m04_uebung_normalverteilung.pdf" TargetMode="External"/><Relationship Id="rId5" Type="http://schemas.openxmlformats.org/officeDocument/2006/relationships/hyperlink" Target="Unterrichtsgang%20Basisfach/pdf%20Versionen/sto1_07_m03_einstieg_normalverteilung.pdf" TargetMode="Externa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8" Type="http://schemas.openxmlformats.org/officeDocument/2006/relationships/hyperlink" Target="Unterrichtsgang%20Basisfach/pdf%20Versionen/sto1_07_m09_hilfeblatt1_kenngroessen.pdf" TargetMode="External"/><Relationship Id="rId3" Type="http://schemas.openxmlformats.org/officeDocument/2006/relationships/image" Target="../media/image1.emf"/><Relationship Id="rId7" Type="http://schemas.openxmlformats.org/officeDocument/2006/relationships/hyperlink" Target="Unterrichtsgang%20Basisfach/pdf%20Versionen/sto1_07_m06_zusammenhang_kenngroessen_glockenkurve_erweitert.pdf"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Unterrichtsgang%20Basisfach/pdf%20Versionen/sto1_07_m05_zusammenhang_kenngroessen_glockenkurve_grundlegend.pdf" TargetMode="External"/><Relationship Id="rId5" Type="http://schemas.openxmlformats.org/officeDocument/2006/relationships/hyperlink" Target="Unterrichtsgang%20Basisfach/pdf%20Versionen/sto1_07_m08_planarbeit_kenngroessen_ermitteln.pdf" TargetMode="External"/><Relationship Id="rId4" Type="http://schemas.openxmlformats.org/officeDocument/2006/relationships/image" Target="../media/image2.jpeg"/><Relationship Id="rId9" Type="http://schemas.openxmlformats.org/officeDocument/2006/relationships/hyperlink" Target="Unterrichtsgang%20Basisfach/pdf%20Versionen/sto1_07_m10_hilfeblatt2_kenngroessen.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file:///C:\Users\Claudia%20Uhl\Documents\04ZPG%20VII\ZPG%20VII%20aktuell\ZPG%20VII_Material%20FB\ZPG%20VII_Material%20FB\ZPG%20VII_Material%20FB\Tag%201\sto1_NormV\Unterrichtsgang%20Basisfach\pdf%20Versionen\sto1_07_m13_uebung_koerpergroesse.pdf"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file:///C:\Users\Claudia%20Uhl\Documents\04ZPG%20VII\ZPG%20VII%20aktuell\ZPG%20VII_Material%20FB\ZPG%20VII_Material%20FB\ZPG%20VII_Material%20FB\Tag%201\sto1_NormV\Unterrichtsgang%20Basisfach\pdf%20Versionen\sto1_07_m12_uebung_schuhgroessen.pdf" TargetMode="External"/><Relationship Id="rId5" Type="http://schemas.openxmlformats.org/officeDocument/2006/relationships/hyperlink" Target="Unterrichtsgang%20Basisfach/pdf%20Versionen/sto1_07_m11_uebung_huehnereier.pdf" TargetMode="Externa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hyperlink" Target="Unterrichtsgang%20Leistungsfach/pdf%20Versionen/sto1_04_unterrichtsgang_LF_normalverteilung.pdf" TargetMode="Externa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Unterrichtsgang%20Leistungsfach/Arbeitsbl&#228;tter%20zur%20Binomialverteilung.zip" TargetMode="Externa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Unterrichtsgang%20Leistungsfach/pdf%20Versionen/sto1_05_m09_Zielscheibe_Teil_2.pdf"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Unterrichtsgang%20Leistungsfach/sto1_05_m08_Zielscheibe.ggb" TargetMode="External"/><Relationship Id="rId5" Type="http://schemas.openxmlformats.org/officeDocument/2006/relationships/hyperlink" Target="Unterrichtsgang%20Leistungsfach/pdf%20Versionen/sto1_05_m07_Zielscheibe_Teil_1.pdf" TargetMode="Externa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Unterrichtsgang%20Leistungsfach/sto1_05_m07_Zielscheibe_Teil_1.docx" TargetMode="External"/><Relationship Id="rId5" Type="http://schemas.openxmlformats.org/officeDocument/2006/relationships/hyperlink" Target="Unterrichtsgang%20Leistungsfach/sto1_05_m10_Summe_2_Zufallszahlen.ggb" TargetMode="Externa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8" Type="http://schemas.openxmlformats.org/officeDocument/2006/relationships/hyperlink" Target="Unterrichtsgang%20Leistungsfach/pdf%20Versionen/sto1_05_m13_Aufgaben.pdf" TargetMode="External"/><Relationship Id="rId3" Type="http://schemas.openxmlformats.org/officeDocument/2006/relationships/notesSlide" Target="../notesSlides/notesSlide48.xml"/><Relationship Id="rId7" Type="http://schemas.openxmlformats.org/officeDocument/2006/relationships/hyperlink" Target="Unterrichtsgang%20Leistungsfach/sto1_05_m11_Exponentialverteilung.ggb" TargetMode="External"/><Relationship Id="rId12" Type="http://schemas.openxmlformats.org/officeDocument/2006/relationships/image" Target="../media/image62.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hyperlink" Target="Unterrichtsgang%20Leistungsfach/sto1_05_m12_Dreiecksverteilung.ggb" TargetMode="External"/><Relationship Id="rId11" Type="http://schemas.openxmlformats.org/officeDocument/2006/relationships/oleObject" Target="../embeddings/oleObject4.bin"/><Relationship Id="rId5" Type="http://schemas.openxmlformats.org/officeDocument/2006/relationships/image" Target="../media/image2.jpeg"/><Relationship Id="rId10" Type="http://schemas.openxmlformats.org/officeDocument/2006/relationships/image" Target="../media/image61.wmf"/><Relationship Id="rId4" Type="http://schemas.openxmlformats.org/officeDocument/2006/relationships/image" Target="../media/image1.emf"/><Relationship Id="rId9"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8" Type="http://schemas.openxmlformats.org/officeDocument/2006/relationships/hyperlink" Target="Unterrichtsgang%20Leistungsfach/sto1_05_m16_Glockenfunktion.ggb" TargetMode="External"/><Relationship Id="rId13" Type="http://schemas.openxmlformats.org/officeDocument/2006/relationships/image" Target="../media/image63.wmf"/><Relationship Id="rId3" Type="http://schemas.openxmlformats.org/officeDocument/2006/relationships/notesSlide" Target="../notesSlides/notesSlide49.xml"/><Relationship Id="rId7" Type="http://schemas.openxmlformats.org/officeDocument/2006/relationships/hyperlink" Target="Unterrichtsgang%20Leistungsfach/sto1_05_m15_Summe_20_Zufallszahlen.ggb" TargetMode="External"/><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hyperlink" Target="Unterrichtsgang%20Leistungsfach/sto1_05_m14_Summe_3_Zufallszahlen.ggb" TargetMode="External"/><Relationship Id="rId11" Type="http://schemas.openxmlformats.org/officeDocument/2006/relationships/hyperlink" Target="Unterrichtsgang%20Leistungsfach/pdf%20Versionen/sto1_05_m19_Aufgaben_Normalverteilung.pdf" TargetMode="External"/><Relationship Id="rId5" Type="http://schemas.openxmlformats.org/officeDocument/2006/relationships/image" Target="../media/image2.jpeg"/><Relationship Id="rId10" Type="http://schemas.openxmlformats.org/officeDocument/2006/relationships/hyperlink" Target="Unterrichtsgang%20Leistungsfach/sto1_05_m18_Analysis_Glockenfunktion.ggb" TargetMode="External"/><Relationship Id="rId4" Type="http://schemas.openxmlformats.org/officeDocument/2006/relationships/image" Target="../media/image1.emf"/><Relationship Id="rId9" Type="http://schemas.openxmlformats.org/officeDocument/2006/relationships/hyperlink" Target="Unterrichtsgang%20Leistungsfach/sto1_05_m17_Normiertheit.ggb"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2.jpeg"/><Relationship Id="rId10" Type="http://schemas.openxmlformats.org/officeDocument/2006/relationships/image" Target="../media/image12.wmf"/><Relationship Id="rId4" Type="http://schemas.openxmlformats.org/officeDocument/2006/relationships/image" Target="../media/image1.emf"/><Relationship Id="rId9"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Unterrichtsgang%20Leistungsfach/pdf%20Versionen/sto1_05_m22_Aufgaben_Approximation.pdf"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hyperlink" Target="Unterrichtsgang%20Leistungsfach/sto1_05_m21_Stetigkeitskorrektur.ggb" TargetMode="External"/><Relationship Id="rId5" Type="http://schemas.openxmlformats.org/officeDocument/2006/relationships/hyperlink" Target="Unterrichtsgang%20Leistungsfach/sto1_05_m20_Moivre_Laplace.ggb" TargetMode="Externa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8" Type="http://schemas.openxmlformats.org/officeDocument/2006/relationships/hyperlink" Target="Unterrichtsgang%20Leistungsfach/sto1_05_m07_Zielscheibe_Teil_1.docx" TargetMode="External"/><Relationship Id="rId3" Type="http://schemas.openxmlformats.org/officeDocument/2006/relationships/image" Target="../media/image1.emf"/><Relationship Id="rId7" Type="http://schemas.openxmlformats.org/officeDocument/2006/relationships/hyperlink" Target="Unterrichtsgang%20Leistungsfach/pdf%20Versionen/sto1_05_m25_K&#246;rpergr&#246;&#223;e.pdf"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Unterrichtsgang%20Leistungsfach/pdf%20Versionen/sto1_05_m24_Anwendungsaufgaben.pdf" TargetMode="External"/><Relationship Id="rId5" Type="http://schemas.openxmlformats.org/officeDocument/2006/relationships/hyperlink" Target="Unterrichtsgang%20Leistungsfach/pdf%20Versionen/sto1_05_m23_Aufgaben.pdf" TargetMode="Externa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1.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0.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5305"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55312"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a:latin typeface="Calibri" pitchFamily="34" charset="0"/>
              </a:rPr>
              <a:t>Folie </a:t>
            </a:r>
            <a:fld id="{98CC8DC1-F19D-4D11-A977-ADD460703550}" type="slidenum">
              <a:rPr lang="de-DE" altLang="de-DE" sz="1100">
                <a:latin typeface="Calibri" pitchFamily="34" charset="0"/>
              </a:rPr>
              <a:pPr eaLnBrk="1" hangingPunct="1"/>
              <a:t>1</a:t>
            </a:fld>
            <a:endParaRPr lang="de-DE" altLang="de-DE" sz="1100">
              <a:latin typeface="Calibri" pitchFamily="34" charset="0"/>
            </a:endParaRPr>
          </a:p>
        </p:txBody>
      </p:sp>
      <p:sp>
        <p:nvSpPr>
          <p:cNvPr id="55313" name="Rectangle 19"/>
          <p:cNvSpPr>
            <a:spLocks noChangeArrowheads="1"/>
          </p:cNvSpPr>
          <p:nvPr/>
        </p:nvSpPr>
        <p:spPr bwMode="auto">
          <a:xfrm>
            <a:off x="346075" y="1444625"/>
            <a:ext cx="8456613" cy="4176713"/>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square" anchor="ct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6000" b="1" dirty="0">
                <a:effectLst>
                  <a:outerShdw blurRad="38100" dist="38100" dir="2700000" algn="tl">
                    <a:srgbClr val="C0C0C0"/>
                  </a:outerShdw>
                </a:effectLst>
                <a:latin typeface="Calibri" pitchFamily="34" charset="0"/>
              </a:rPr>
              <a:t>Kursstufe ab 2019</a:t>
            </a:r>
          </a:p>
          <a:p>
            <a:pPr algn="ctr" eaLnBrk="1" hangingPunct="1"/>
            <a:endParaRPr lang="de-DE" altLang="de-DE" sz="2400" b="1" dirty="0">
              <a:effectLst>
                <a:outerShdw blurRad="38100" dist="38100" dir="2700000" algn="tl">
                  <a:srgbClr val="C0C0C0"/>
                </a:outerShdw>
              </a:effectLst>
              <a:latin typeface="Calibri" pitchFamily="34" charset="0"/>
            </a:endParaRPr>
          </a:p>
          <a:p>
            <a:pPr algn="ctr" eaLnBrk="1" hangingPunct="1"/>
            <a:r>
              <a:rPr lang="de-DE" altLang="de-DE" sz="4800" b="1" dirty="0">
                <a:effectLst>
                  <a:outerShdw blurRad="38100" dist="38100" dir="2700000" algn="tl">
                    <a:srgbClr val="C0C0C0"/>
                  </a:outerShdw>
                </a:effectLst>
                <a:latin typeface="Calibri" pitchFamily="34" charset="0"/>
              </a:rPr>
              <a:t>Die Normalverteilung </a:t>
            </a:r>
          </a:p>
          <a:p>
            <a:pPr algn="ctr" eaLnBrk="1" hangingPunct="1"/>
            <a:endParaRPr lang="de-DE" altLang="de-DE" sz="2400" b="1" dirty="0">
              <a:effectLst>
                <a:outerShdw blurRad="38100" dist="38100" dir="2700000" algn="tl">
                  <a:srgbClr val="C0C0C0"/>
                </a:outerShdw>
              </a:effectLst>
              <a:latin typeface="Calibri" pitchFamily="34" charset="0"/>
            </a:endParaRPr>
          </a:p>
          <a:p>
            <a:pPr algn="ctr" eaLnBrk="1" hangingPunct="1"/>
            <a:r>
              <a:rPr lang="de-DE" altLang="de-DE" sz="3600" b="1" dirty="0">
                <a:effectLst>
                  <a:outerShdw blurRad="38100" dist="38100" dir="2700000" algn="tl">
                    <a:srgbClr val="C0C0C0"/>
                  </a:outerShdw>
                </a:effectLst>
                <a:latin typeface="Calibri" pitchFamily="34" charset="0"/>
              </a:rPr>
              <a:t>Basis- und Leistungsfach</a:t>
            </a:r>
          </a:p>
        </p:txBody>
      </p:sp>
      <p:sp>
        <p:nvSpPr>
          <p:cNvPr id="12" name="Textfeld 10"/>
          <p:cNvSpPr txBox="1">
            <a:spLocks noChangeArrowheads="1"/>
          </p:cNvSpPr>
          <p:nvPr/>
        </p:nvSpPr>
        <p:spPr bwMode="auto">
          <a:xfrm>
            <a:off x="4435801"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sp>
        <p:nvSpPr>
          <p:cNvPr id="11" name="Textfeld 10"/>
          <p:cNvSpPr txBox="1"/>
          <p:nvPr/>
        </p:nvSpPr>
        <p:spPr>
          <a:xfrm>
            <a:off x="5569260" y="5185984"/>
            <a:ext cx="3290452" cy="276999"/>
          </a:xfrm>
          <a:prstGeom prst="rect">
            <a:avLst/>
          </a:prstGeom>
          <a:noFill/>
        </p:spPr>
        <p:txBody>
          <a:bodyPr wrap="none" rtlCol="0">
            <a:spAutoFit/>
          </a:bodyPr>
          <a:lstStyle/>
          <a:p>
            <a:pPr algn="ctr"/>
            <a:r>
              <a:rPr lang="de-DE" sz="1200" dirty="0">
                <a:latin typeface="Verdana" panose="020B0604030504040204" pitchFamily="34" charset="0"/>
                <a:ea typeface="Verdana" panose="020B0604030504040204" pitchFamily="34" charset="0"/>
                <a:cs typeface="Verdana" panose="020B0604030504040204" pitchFamily="34" charset="0"/>
              </a:rPr>
              <a:t>Groß-Schmitt, Kronberger, Mehnert, Uhl</a:t>
            </a:r>
          </a:p>
        </p:txBody>
      </p:sp>
    </p:spTree>
    <p:extLst>
      <p:ext uri="{BB962C8B-B14F-4D97-AF65-F5344CB8AC3E}">
        <p14:creationId xmlns:p14="http://schemas.microsoft.com/office/powerpoint/2010/main" val="89427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10</a:t>
            </a:fld>
            <a:endParaRPr lang="de-DE" altLang="de-DE" sz="1100" dirty="0">
              <a:latin typeface="Calibri" pitchFamily="34" charset="0"/>
            </a:endParaRPr>
          </a:p>
        </p:txBody>
      </p:sp>
      <p:sp>
        <p:nvSpPr>
          <p:cNvPr id="2065" name="Rectangle 19"/>
          <p:cNvSpPr>
            <a:spLocks noChangeArrowheads="1"/>
          </p:cNvSpPr>
          <p:nvPr/>
        </p:nvSpPr>
        <p:spPr bwMode="auto">
          <a:xfrm>
            <a:off x="363859" y="1413346"/>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5008095"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Stetige Verteilungen – Beispiel 1</a:t>
            </a:r>
          </a:p>
        </p:txBody>
      </p:sp>
      <p:sp>
        <p:nvSpPr>
          <p:cNvPr id="4" name="Textfeld 3"/>
          <p:cNvSpPr txBox="1"/>
          <p:nvPr/>
        </p:nvSpPr>
        <p:spPr>
          <a:xfrm>
            <a:off x="463005" y="2177991"/>
            <a:ext cx="8353176" cy="707886"/>
          </a:xfrm>
          <a:prstGeom prst="rect">
            <a:avLst/>
          </a:prstGeom>
          <a:noFill/>
        </p:spPr>
        <p:txBody>
          <a:bodyPr wrap="square" rtlCol="0">
            <a:spAutoFit/>
          </a:bodyPr>
          <a:lstStyle/>
          <a:p>
            <a:endParaRPr lang="de-DE" sz="2000" dirty="0"/>
          </a:p>
          <a:p>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mc:AlternateContent xmlns:mc="http://schemas.openxmlformats.org/markup-compatibility/2006" xmlns:a14="http://schemas.microsoft.com/office/drawing/2010/main">
        <mc:Choice Requires="a14">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821322940"/>
                  </p:ext>
                </p:extLst>
              </p:nvPr>
            </p:nvGraphicFramePr>
            <p:xfrm>
              <a:off x="380725" y="2178487"/>
              <a:ext cx="8209026" cy="3993013"/>
            </p:xfrm>
            <a:graphic>
              <a:graphicData uri="http://schemas.openxmlformats.org/drawingml/2006/table">
                <a:tbl>
                  <a:tblPr firstRow="1" bandRow="1">
                    <a:tableStyleId>{5C22544A-7EE6-4342-B048-85BDC9FD1C3A}</a:tableStyleId>
                  </a:tblPr>
                  <a:tblGrid>
                    <a:gridCol w="5199387">
                      <a:extLst>
                        <a:ext uri="{9D8B030D-6E8A-4147-A177-3AD203B41FA5}">
                          <a16:colId xmlns:a16="http://schemas.microsoft.com/office/drawing/2014/main" val="1730574479"/>
                        </a:ext>
                      </a:extLst>
                    </a:gridCol>
                    <a:gridCol w="3009639">
                      <a:extLst>
                        <a:ext uri="{9D8B030D-6E8A-4147-A177-3AD203B41FA5}">
                          <a16:colId xmlns:a16="http://schemas.microsoft.com/office/drawing/2014/main" val="751330339"/>
                        </a:ext>
                      </a:extLst>
                    </a:gridCol>
                  </a:tblGrid>
                  <a:tr h="1394529">
                    <a:tc>
                      <a:txBody>
                        <a:bodyPr/>
                        <a:lstStyle/>
                        <a:p>
                          <a:r>
                            <a:rPr lang="de-DE" sz="1800" b="0" u="sng" dirty="0">
                              <a:solidFill>
                                <a:schemeClr val="tx1"/>
                              </a:solidFill>
                            </a:rPr>
                            <a:t>Gleichverteilung</a:t>
                          </a:r>
                          <a:r>
                            <a:rPr lang="de-DE" sz="1800" b="0" dirty="0">
                              <a:solidFill>
                                <a:schemeClr val="tx1"/>
                              </a:solidFill>
                            </a:rPr>
                            <a:t>:</a:t>
                          </a:r>
                          <a:r>
                            <a:rPr lang="de-DE" sz="1800" b="0" baseline="0" dirty="0">
                              <a:solidFill>
                                <a:schemeClr val="tx1"/>
                              </a:solidFill>
                            </a:rPr>
                            <a:t> </a:t>
                          </a:r>
                          <a:r>
                            <a:rPr lang="de-DE" sz="1800" b="0" dirty="0">
                              <a:solidFill>
                                <a:schemeClr val="tx1"/>
                              </a:solidFill>
                            </a:rPr>
                            <a:t>Die Zufallsgröße X beschreibt eine Zufallszahl im Intervall  </a:t>
                          </a:r>
                          <a14:m>
                            <m:oMath xmlns:m="http://schemas.openxmlformats.org/officeDocument/2006/math">
                              <m:r>
                                <m:rPr>
                                  <m:sty m:val="p"/>
                                </m:rPr>
                                <a:rPr lang="de-DE" sz="1800" b="0" i="0" smtClean="0">
                                  <a:solidFill>
                                    <a:schemeClr val="tx1"/>
                                  </a:solidFill>
                                  <a:latin typeface="Cambria Math" panose="02040503050406030204" pitchFamily="18" charset="0"/>
                                </a:rPr>
                                <m:t>I</m:t>
                              </m:r>
                              <m:r>
                                <a:rPr lang="de-DE" sz="1800" b="0" i="0" smtClean="0">
                                  <a:solidFill>
                                    <a:schemeClr val="tx1"/>
                                  </a:solidFill>
                                  <a:latin typeface="Cambria Math" panose="02040503050406030204" pitchFamily="18" charset="0"/>
                                </a:rPr>
                                <m:t>=</m:t>
                              </m:r>
                              <m:d>
                                <m:dPr>
                                  <m:begChr m:val="["/>
                                  <m:endChr m:val="]"/>
                                  <m:ctrlPr>
                                    <a:rPr lang="de-DE" sz="1800" b="0" i="1" smtClean="0">
                                      <a:solidFill>
                                        <a:schemeClr val="tx1"/>
                                      </a:solidFill>
                                      <a:latin typeface="Cambria Math" panose="02040503050406030204" pitchFamily="18" charset="0"/>
                                    </a:rPr>
                                  </m:ctrlPr>
                                </m:dPr>
                                <m:e>
                                  <m:r>
                                    <a:rPr lang="de-DE" sz="1800" b="0" i="0" smtClean="0">
                                      <a:solidFill>
                                        <a:schemeClr val="tx1"/>
                                      </a:solidFill>
                                      <a:latin typeface="Cambria Math" panose="02040503050406030204" pitchFamily="18" charset="0"/>
                                    </a:rPr>
                                    <m:t>0;1</m:t>
                                  </m:r>
                                </m:e>
                              </m:d>
                            </m:oMath>
                          </a14:m>
                          <a:r>
                            <a:rPr lang="de-DE" sz="1800" b="0" dirty="0">
                              <a:solidFill>
                                <a:schemeClr val="tx1"/>
                              </a:solidFill>
                            </a:rPr>
                            <a:t> .</a:t>
                          </a:r>
                        </a:p>
                        <a:p>
                          <a:endParaRPr lang="de-DE" sz="1800" b="0" i="0" dirty="0">
                            <a:solidFill>
                              <a:schemeClr val="tx1"/>
                            </a:solidFill>
                          </a:endParaRPr>
                        </a:p>
                        <a:p>
                          <a:r>
                            <a:rPr lang="de-DE" sz="1800" b="0" i="0" dirty="0">
                              <a:solidFill>
                                <a:schemeClr val="accent2"/>
                              </a:solidFill>
                            </a:rPr>
                            <a:t>Wahrscheinlichkeitsdichte f  mit </a:t>
                          </a:r>
                          <a14:m>
                            <m:oMath xmlns:m="http://schemas.openxmlformats.org/officeDocument/2006/math">
                              <m:r>
                                <m:rPr>
                                  <m:sty m:val="p"/>
                                </m:rPr>
                                <a:rPr lang="de-DE" sz="1800" b="0" i="0" spc="-100" baseline="0" smtClean="0">
                                  <a:solidFill>
                                    <a:schemeClr val="accent2"/>
                                  </a:solidFill>
                                  <a:latin typeface="Cambria Math" panose="02040503050406030204" pitchFamily="18" charset="0"/>
                                </a:rPr>
                                <m:t>f</m:t>
                              </m:r>
                              <m:d>
                                <m:dPr>
                                  <m:ctrlPr>
                                    <a:rPr lang="de-DE" sz="1800" b="0" i="1" spc="-100" baseline="0" smtClean="0">
                                      <a:solidFill>
                                        <a:schemeClr val="accent2"/>
                                      </a:solidFill>
                                      <a:latin typeface="Cambria Math" panose="02040503050406030204" pitchFamily="18" charset="0"/>
                                    </a:rPr>
                                  </m:ctrlPr>
                                </m:dPr>
                                <m:e>
                                  <m:r>
                                    <m:rPr>
                                      <m:sty m:val="p"/>
                                    </m:rPr>
                                    <a:rPr lang="de-DE" sz="1800" b="0" i="0" spc="-100" baseline="0" smtClean="0">
                                      <a:solidFill>
                                        <a:schemeClr val="accent2"/>
                                      </a:solidFill>
                                      <a:latin typeface="Cambria Math" panose="02040503050406030204" pitchFamily="18" charset="0"/>
                                    </a:rPr>
                                    <m:t>x</m:t>
                                  </m:r>
                                </m:e>
                              </m:d>
                              <m:r>
                                <a:rPr lang="de-DE" sz="1800" b="0" i="0" spc="-100" baseline="0" smtClean="0">
                                  <a:solidFill>
                                    <a:schemeClr val="accent2"/>
                                  </a:solidFill>
                                  <a:latin typeface="Cambria Math" panose="02040503050406030204" pitchFamily="18" charset="0"/>
                                </a:rPr>
                                <m:t>=1</m:t>
                              </m:r>
                              <m:r>
                                <a:rPr lang="de-DE" sz="1800" b="0" i="0" spc="-100" baseline="0" smtClean="0">
                                  <a:solidFill>
                                    <a:schemeClr val="accent2"/>
                                  </a:solidFill>
                                  <a:latin typeface="Cambria Math"/>
                                </a:rPr>
                                <m:t>;</m:t>
                              </m:r>
                              <m:r>
                                <a:rPr lang="de-DE" sz="1800" b="0" i="0" spc="-100" baseline="0" smtClean="0">
                                  <a:solidFill>
                                    <a:schemeClr val="accent2"/>
                                  </a:solidFill>
                                  <a:latin typeface="Cambria Math" panose="02040503050406030204" pitchFamily="18" charset="0"/>
                                </a:rPr>
                                <m:t> 0≤</m:t>
                              </m:r>
                              <m:r>
                                <m:rPr>
                                  <m:sty m:val="p"/>
                                </m:rPr>
                                <a:rPr lang="de-DE" sz="1800" b="0" i="0" spc="-100" baseline="0" smtClean="0">
                                  <a:solidFill>
                                    <a:schemeClr val="accent2"/>
                                  </a:solidFill>
                                  <a:latin typeface="Cambria Math" panose="02040503050406030204" pitchFamily="18" charset="0"/>
                                  <a:ea typeface="Cambria Math" panose="02040503050406030204" pitchFamily="18" charset="0"/>
                                </a:rPr>
                                <m:t>x</m:t>
                              </m:r>
                              <m:r>
                                <a:rPr lang="de-DE" sz="1800" b="0" i="0" spc="-100" baseline="0" smtClean="0">
                                  <a:solidFill>
                                    <a:schemeClr val="accent2"/>
                                  </a:solidFill>
                                  <a:latin typeface="Cambria Math" panose="02040503050406030204" pitchFamily="18" charset="0"/>
                                  <a:ea typeface="Cambria Math" panose="02040503050406030204" pitchFamily="18" charset="0"/>
                                </a:rPr>
                                <m:t>≤1</m:t>
                              </m:r>
                            </m:oMath>
                          </a14:m>
                          <a:endParaRPr lang="de-DE" b="0" spc="-100" baseline="0" dirty="0">
                            <a:solidFill>
                              <a:schemeClr val="accent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306147"/>
                      </a:ext>
                    </a:extLst>
                  </a:tr>
                  <a:tr h="2598484">
                    <a:tc>
                      <a:txBody>
                        <a:bodyPr/>
                        <a:lstStyle/>
                        <a:p>
                          <a:endParaRPr lang="de-DE" b="0" i="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59896"/>
                      </a:ext>
                    </a:extLst>
                  </a:tr>
                </a:tbl>
              </a:graphicData>
            </a:graphic>
          </p:graphicFrame>
        </mc:Choice>
        <mc:Fallback xmlns="">
          <p:graphicFrame>
            <p:nvGraphicFramePr>
              <p:cNvPr id="5" name="Tabelle 4">
                <a:extLst>
                  <a:ext uri="{FF2B5EF4-FFF2-40B4-BE49-F238E27FC236}">
                    <a16:creationId xmlns:a16="http://schemas.microsoft.com/office/drawing/2014/main" xmlns:a14="http://schemas.microsoft.com/office/drawing/2010/main" xmlns="" id="{869D2437-D5DB-47CA-A583-ED669804714C}"/>
                  </a:ext>
                </a:extLst>
              </p:cNvPr>
              <p:cNvGraphicFramePr>
                <a:graphicFrameLocks noGrp="1"/>
              </p:cNvGraphicFramePr>
              <p:nvPr>
                <p:extLst>
                  <p:ext uri="{D42A27DB-BD31-4B8C-83A1-F6EECF244321}">
                    <p14:modId xmlns:p14="http://schemas.microsoft.com/office/powerpoint/2010/main" val="821322940"/>
                  </p:ext>
                </p:extLst>
              </p:nvPr>
            </p:nvGraphicFramePr>
            <p:xfrm>
              <a:off x="380725" y="2178487"/>
              <a:ext cx="8209026" cy="3993013"/>
            </p:xfrm>
            <a:graphic>
              <a:graphicData uri="http://schemas.openxmlformats.org/drawingml/2006/table">
                <a:tbl>
                  <a:tblPr firstRow="1" bandRow="1">
                    <a:tableStyleId>{5C22544A-7EE6-4342-B048-85BDC9FD1C3A}</a:tableStyleId>
                  </a:tblPr>
                  <a:tblGrid>
                    <a:gridCol w="5199387">
                      <a:extLst>
                        <a:ext uri="{9D8B030D-6E8A-4147-A177-3AD203B41FA5}">
                          <a16:colId xmlns:a16="http://schemas.microsoft.com/office/drawing/2014/main" xmlns:a14="http://schemas.microsoft.com/office/drawing/2010/main" xmlns="" val="1730574479"/>
                        </a:ext>
                      </a:extLst>
                    </a:gridCol>
                    <a:gridCol w="3009639">
                      <a:extLst>
                        <a:ext uri="{9D8B030D-6E8A-4147-A177-3AD203B41FA5}">
                          <a16:colId xmlns:a16="http://schemas.microsoft.com/office/drawing/2014/main" xmlns:a14="http://schemas.microsoft.com/office/drawing/2010/main" xmlns="" val="751330339"/>
                        </a:ext>
                      </a:extLst>
                    </a:gridCol>
                  </a:tblGrid>
                  <a:tr h="1394529">
                    <a:tc>
                      <a:txBody>
                        <a:bodyPr/>
                        <a:lstStyle/>
                        <a:p>
                          <a:endParaRPr lang="de-DE"/>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rotWithShape="1">
                          <a:blip r:embed="rId5"/>
                          <a:stretch>
                            <a:fillRect t="-2183" r="-58030" b="-186463"/>
                          </a:stretch>
                        </a:blipFill>
                      </a:tcPr>
                    </a:tc>
                    <a:tc rowSpan="2">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a14="http://schemas.microsoft.com/office/drawing/2010/main" xmlns="" val="1114306147"/>
                      </a:ext>
                    </a:extLst>
                  </a:tr>
                  <a:tr h="2598484">
                    <a:tc>
                      <a:txBody>
                        <a:bodyPr/>
                        <a:lstStyle/>
                        <a:p>
                          <a:endParaRPr lang="de-DE" b="0" i="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a14="http://schemas.microsoft.com/office/drawing/2010/main" xmlns="" val="366259896"/>
                      </a:ext>
                    </a:extLst>
                  </a:tr>
                </a:tbl>
              </a:graphicData>
            </a:graphic>
          </p:graphicFrame>
        </mc:Fallback>
      </mc:AlternateContent>
      <p:pic>
        <p:nvPicPr>
          <p:cNvPr id="34" name="Grafik 33">
            <a:extLst>
              <a:ext uri="{FF2B5EF4-FFF2-40B4-BE49-F238E27FC236}">
                <a16:creationId xmlns:a16="http://schemas.microsoft.com/office/drawing/2014/main" id="{F1CC6052-04A4-44E0-8872-D5B2952ED968}"/>
              </a:ext>
            </a:extLst>
          </p:cNvPr>
          <p:cNvPicPr/>
          <p:nvPr/>
        </p:nvPicPr>
        <p:blipFill>
          <a:blip r:embed="rId6"/>
          <a:stretch>
            <a:fillRect/>
          </a:stretch>
        </p:blipFill>
        <p:spPr>
          <a:xfrm>
            <a:off x="5923503" y="4013145"/>
            <a:ext cx="2491098" cy="1653409"/>
          </a:xfrm>
          <a:prstGeom prst="rect">
            <a:avLst/>
          </a:prstGeom>
        </p:spPr>
      </p:pic>
      <p:pic>
        <p:nvPicPr>
          <p:cNvPr id="1026"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8473" y="3994620"/>
            <a:ext cx="2437200" cy="167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Grafik 29">
            <a:extLst>
              <a:ext uri="{FF2B5EF4-FFF2-40B4-BE49-F238E27FC236}">
                <a16:creationId xmlns:a16="http://schemas.microsoft.com/office/drawing/2014/main" id="{AAB67643-0678-44D6-84C0-C764C6270F70}"/>
              </a:ext>
            </a:extLst>
          </p:cNvPr>
          <p:cNvPicPr/>
          <p:nvPr/>
        </p:nvPicPr>
        <p:blipFill>
          <a:blip r:embed="rId8"/>
          <a:stretch>
            <a:fillRect/>
          </a:stretch>
        </p:blipFill>
        <p:spPr>
          <a:xfrm>
            <a:off x="5912869" y="2239781"/>
            <a:ext cx="2501731" cy="1614772"/>
          </a:xfrm>
          <a:prstGeom prst="rect">
            <a:avLst/>
          </a:prstGeom>
        </p:spPr>
      </p:pic>
      <mc:AlternateContent xmlns:mc="http://schemas.openxmlformats.org/markup-compatibility/2006" xmlns:a14="http://schemas.microsoft.com/office/drawing/2010/main">
        <mc:Choice Requires="a14">
          <p:sp>
            <p:nvSpPr>
              <p:cNvPr id="12" name="Textfeld 11"/>
              <p:cNvSpPr txBox="1"/>
              <p:nvPr/>
            </p:nvSpPr>
            <p:spPr>
              <a:xfrm>
                <a:off x="363859" y="4839849"/>
                <a:ext cx="4408002" cy="1179810"/>
              </a:xfrm>
              <a:prstGeom prst="rect">
                <a:avLst/>
              </a:prstGeom>
              <a:noFill/>
            </p:spPr>
            <p:txBody>
              <a:bodyPr wrap="none" rtlCol="0">
                <a:spAutoFit/>
              </a:bodyPr>
              <a:lstStyle/>
              <a:p>
                <a:pPr lvl="0" fontAlgn="auto">
                  <a:spcBef>
                    <a:spcPts val="0"/>
                  </a:spcBef>
                  <a:spcAft>
                    <a:spcPts val="0"/>
                  </a:spcAft>
                </a:pPr>
                <a:r>
                  <a:rPr lang="de-DE" dirty="0">
                    <a:solidFill>
                      <a:srgbClr val="FF0000"/>
                    </a:solidFill>
                    <a:latin typeface="Arial"/>
                  </a:rPr>
                  <a:t>kumulierte Wahrscheinlichkeitsverteilung:</a:t>
                </a:r>
              </a:p>
              <a:p>
                <a:pPr lvl="0" fontAlgn="auto">
                  <a:spcBef>
                    <a:spcPts val="0"/>
                  </a:spcBef>
                  <a:spcAft>
                    <a:spcPts val="0"/>
                  </a:spcAft>
                </a:pPr>
                <a14:m>
                  <m:oMathPara xmlns:m="http://schemas.openxmlformats.org/officeDocument/2006/math">
                    <m:oMathParaPr>
                      <m:jc m:val="left"/>
                    </m:oMathParaPr>
                    <m:oMath xmlns:m="http://schemas.openxmlformats.org/officeDocument/2006/math">
                      <m:r>
                        <m:rPr>
                          <m:sty m:val="p"/>
                        </m:rPr>
                        <a:rPr lang="de-DE">
                          <a:solidFill>
                            <a:srgbClr val="FF0000"/>
                          </a:solidFill>
                          <a:latin typeface="Cambria Math" panose="02040503050406030204" pitchFamily="18" charset="0"/>
                        </a:rPr>
                        <m:t>P</m:t>
                      </m:r>
                      <m:d>
                        <m:dPr>
                          <m:ctrlPr>
                            <a:rPr lang="de-DE" i="1">
                              <a:solidFill>
                                <a:srgbClr val="FF0000"/>
                              </a:solidFill>
                              <a:latin typeface="Cambria Math" panose="02040503050406030204" pitchFamily="18" charset="0"/>
                            </a:rPr>
                          </m:ctrlPr>
                        </m:dPr>
                        <m:e>
                          <m:r>
                            <m:rPr>
                              <m:sty m:val="p"/>
                            </m:rPr>
                            <a:rPr lang="de-DE">
                              <a:solidFill>
                                <a:srgbClr val="FF0000"/>
                              </a:solidFill>
                              <a:latin typeface="Cambria Math" panose="02040503050406030204" pitchFamily="18" charset="0"/>
                            </a:rPr>
                            <m:t>X</m:t>
                          </m:r>
                          <m:r>
                            <a:rPr lang="de-DE">
                              <a:solidFill>
                                <a:srgbClr val="FF0000"/>
                              </a:solidFill>
                              <a:latin typeface="Cambria Math" panose="02040503050406030204" pitchFamily="18" charset="0"/>
                              <a:ea typeface="Cambria Math" panose="02040503050406030204" pitchFamily="18" charset="0"/>
                            </a:rPr>
                            <m:t>≤</m:t>
                          </m:r>
                          <m:r>
                            <m:rPr>
                              <m:sty m:val="p"/>
                            </m:rPr>
                            <a:rPr lang="de-DE">
                              <a:solidFill>
                                <a:srgbClr val="FF0000"/>
                              </a:solidFill>
                              <a:latin typeface="Cambria Math" panose="02040503050406030204" pitchFamily="18" charset="0"/>
                              <a:ea typeface="Cambria Math" panose="02040503050406030204" pitchFamily="18" charset="0"/>
                            </a:rPr>
                            <m:t>z</m:t>
                          </m:r>
                        </m:e>
                      </m:d>
                      <m:r>
                        <a:rPr lang="de-DE">
                          <a:solidFill>
                            <a:srgbClr val="FF0000"/>
                          </a:solidFill>
                          <a:latin typeface="Cambria Math" panose="02040503050406030204" pitchFamily="18" charset="0"/>
                        </a:rPr>
                        <m:t>=</m:t>
                      </m:r>
                      <m:nary>
                        <m:naryPr>
                          <m:limLoc m:val="undOvr"/>
                          <m:ctrlPr>
                            <a:rPr lang="de-DE" i="1">
                              <a:solidFill>
                                <a:srgbClr val="FF0000"/>
                              </a:solidFill>
                              <a:latin typeface="Cambria Math" panose="02040503050406030204" pitchFamily="18" charset="0"/>
                            </a:rPr>
                          </m:ctrlPr>
                        </m:naryPr>
                        <m:sub>
                          <m:r>
                            <m:rPr>
                              <m:brk m:alnAt="24"/>
                            </m:rPr>
                            <a:rPr lang="de-DE">
                              <a:solidFill>
                                <a:srgbClr val="FF0000"/>
                              </a:solidFill>
                              <a:latin typeface="Cambria Math" panose="02040503050406030204" pitchFamily="18" charset="0"/>
                            </a:rPr>
                            <m:t>0</m:t>
                          </m:r>
                        </m:sub>
                        <m:sup>
                          <m:r>
                            <m:rPr>
                              <m:sty m:val="p"/>
                            </m:rPr>
                            <a:rPr lang="de-DE">
                              <a:solidFill>
                                <a:srgbClr val="FF0000"/>
                              </a:solidFill>
                              <a:latin typeface="Cambria Math" panose="02040503050406030204" pitchFamily="18" charset="0"/>
                            </a:rPr>
                            <m:t>z</m:t>
                          </m:r>
                        </m:sup>
                        <m:e>
                          <m:r>
                            <m:rPr>
                              <m:sty m:val="p"/>
                            </m:rPr>
                            <a:rPr lang="de-DE">
                              <a:solidFill>
                                <a:srgbClr val="FF0000"/>
                              </a:solidFill>
                              <a:latin typeface="Cambria Math" panose="02040503050406030204" pitchFamily="18" charset="0"/>
                            </a:rPr>
                            <m:t>f</m:t>
                          </m:r>
                          <m:d>
                            <m:dPr>
                              <m:ctrlPr>
                                <a:rPr lang="de-DE" i="1">
                                  <a:solidFill>
                                    <a:srgbClr val="FF0000"/>
                                  </a:solidFill>
                                  <a:latin typeface="Cambria Math" panose="02040503050406030204" pitchFamily="18" charset="0"/>
                                </a:rPr>
                              </m:ctrlPr>
                            </m:dPr>
                            <m:e>
                              <m:r>
                                <m:rPr>
                                  <m:sty m:val="p"/>
                                </m:rPr>
                                <a:rPr lang="de-DE">
                                  <a:solidFill>
                                    <a:srgbClr val="FF0000"/>
                                  </a:solidFill>
                                  <a:latin typeface="Cambria Math" panose="02040503050406030204" pitchFamily="18" charset="0"/>
                                </a:rPr>
                                <m:t>x</m:t>
                              </m:r>
                            </m:e>
                          </m:d>
                          <m:r>
                            <m:rPr>
                              <m:sty m:val="p"/>
                            </m:rPr>
                            <a:rPr lang="de-DE">
                              <a:solidFill>
                                <a:srgbClr val="FF0000"/>
                              </a:solidFill>
                              <a:latin typeface="Cambria Math" panose="02040503050406030204" pitchFamily="18" charset="0"/>
                            </a:rPr>
                            <m:t>dx</m:t>
                          </m:r>
                        </m:e>
                      </m:nary>
                    </m:oMath>
                  </m:oMathPara>
                </a14:m>
                <a:endParaRPr lang="de-DE" dirty="0">
                  <a:solidFill>
                    <a:srgbClr val="000000"/>
                  </a:solidFill>
                  <a:latin typeface="Aria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363859" y="4839849"/>
                <a:ext cx="4408002" cy="1179810"/>
              </a:xfrm>
              <a:prstGeom prst="rect">
                <a:avLst/>
              </a:prstGeom>
              <a:blipFill rotWithShape="1">
                <a:blip r:embed="rId9"/>
                <a:stretch>
                  <a:fillRect l="-1245" t="-2591" r="-55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363859" y="3614770"/>
                <a:ext cx="4914935" cy="1225079"/>
              </a:xfrm>
              <a:prstGeom prst="rect">
                <a:avLst/>
              </a:prstGeom>
              <a:noFill/>
            </p:spPr>
            <p:txBody>
              <a:bodyPr wrap="none" rtlCol="0">
                <a:spAutoFit/>
              </a:bodyPr>
              <a:lstStyle/>
              <a:p>
                <a:pPr lvl="0" fontAlgn="auto">
                  <a:spcBef>
                    <a:spcPts val="0"/>
                  </a:spcBef>
                  <a:spcAft>
                    <a:spcPts val="0"/>
                  </a:spcAft>
                </a:pPr>
                <a:r>
                  <a:rPr lang="de-DE" dirty="0">
                    <a:solidFill>
                      <a:srgbClr val="000000"/>
                    </a:solidFill>
                    <a:latin typeface="Arial"/>
                  </a:rPr>
                  <a:t>Wahrscheinlichkeit des Teilintervalls  </a:t>
                </a:r>
                <a14:m>
                  <m:oMath xmlns:m="http://schemas.openxmlformats.org/officeDocument/2006/math">
                    <m:d>
                      <m:dPr>
                        <m:begChr m:val="["/>
                        <m:endChr m:val="]"/>
                        <m:ctrlPr>
                          <a:rPr lang="de-DE" i="1">
                            <a:solidFill>
                              <a:srgbClr val="000000"/>
                            </a:solidFill>
                            <a:latin typeface="Cambria Math" panose="02040503050406030204" pitchFamily="18" charset="0"/>
                          </a:rPr>
                        </m:ctrlPr>
                      </m:dPr>
                      <m:e>
                        <m:r>
                          <a:rPr lang="de-DE" i="1">
                            <a:solidFill>
                              <a:srgbClr val="000000"/>
                            </a:solidFill>
                            <a:latin typeface="Cambria Math" panose="02040503050406030204" pitchFamily="18" charset="0"/>
                          </a:rPr>
                          <m:t>0,2;0,6</m:t>
                        </m:r>
                      </m:e>
                    </m:d>
                  </m:oMath>
                </a14:m>
                <a:r>
                  <a:rPr lang="de-DE" dirty="0">
                    <a:solidFill>
                      <a:srgbClr val="000000"/>
                    </a:solidFill>
                    <a:latin typeface="Arial"/>
                  </a:rPr>
                  <a:t>:</a:t>
                </a:r>
              </a:p>
              <a:p>
                <a:pPr lvl="0" fontAlgn="auto">
                  <a:spcBef>
                    <a:spcPts val="0"/>
                  </a:spcBef>
                  <a:spcAft>
                    <a:spcPts val="0"/>
                  </a:spcAft>
                </a:pPr>
                <a14:m>
                  <m:oMathPara xmlns:m="http://schemas.openxmlformats.org/officeDocument/2006/math">
                    <m:oMathParaPr>
                      <m:jc m:val="left"/>
                    </m:oMathParaPr>
                    <m:oMath xmlns:m="http://schemas.openxmlformats.org/officeDocument/2006/math">
                      <m:r>
                        <m:rPr>
                          <m:sty m:val="p"/>
                        </m:rPr>
                        <a:rPr lang="de-DE">
                          <a:solidFill>
                            <a:srgbClr val="000000"/>
                          </a:solidFill>
                          <a:latin typeface="Cambria Math" panose="02040503050406030204" pitchFamily="18" charset="0"/>
                        </a:rPr>
                        <m:t>P</m:t>
                      </m:r>
                      <m:d>
                        <m:dPr>
                          <m:ctrlPr>
                            <a:rPr lang="de-DE" i="1">
                              <a:solidFill>
                                <a:srgbClr val="000000"/>
                              </a:solidFill>
                              <a:latin typeface="Cambria Math" panose="02040503050406030204" pitchFamily="18" charset="0"/>
                            </a:rPr>
                          </m:ctrlPr>
                        </m:dPr>
                        <m:e>
                          <m:r>
                            <a:rPr lang="de-DE">
                              <a:solidFill>
                                <a:srgbClr val="000000"/>
                              </a:solidFill>
                              <a:latin typeface="Cambria Math" panose="02040503050406030204" pitchFamily="18" charset="0"/>
                            </a:rPr>
                            <m:t>0,2</m:t>
                          </m:r>
                          <m:r>
                            <a:rPr lang="de-DE">
                              <a:solidFill>
                                <a:srgbClr val="000000"/>
                              </a:solidFill>
                              <a:latin typeface="Cambria Math" panose="02040503050406030204" pitchFamily="18" charset="0"/>
                              <a:ea typeface="Cambria Math" panose="02040503050406030204" pitchFamily="18" charset="0"/>
                            </a:rPr>
                            <m:t>≤</m:t>
                          </m:r>
                          <m:r>
                            <m:rPr>
                              <m:sty m:val="p"/>
                            </m:rPr>
                            <a:rPr lang="de-DE">
                              <a:solidFill>
                                <a:srgbClr val="000000"/>
                              </a:solidFill>
                              <a:latin typeface="Cambria Math" panose="02040503050406030204" pitchFamily="18" charset="0"/>
                              <a:ea typeface="Cambria Math" panose="02040503050406030204" pitchFamily="18" charset="0"/>
                            </a:rPr>
                            <m:t>X</m:t>
                          </m:r>
                          <m:r>
                            <a:rPr lang="de-DE">
                              <a:solidFill>
                                <a:srgbClr val="000000"/>
                              </a:solidFill>
                              <a:latin typeface="Cambria Math" panose="02040503050406030204" pitchFamily="18" charset="0"/>
                              <a:ea typeface="Cambria Math" panose="02040503050406030204" pitchFamily="18" charset="0"/>
                            </a:rPr>
                            <m:t>≤0,6</m:t>
                          </m:r>
                        </m:e>
                      </m:d>
                      <m:r>
                        <a:rPr lang="de-DE">
                          <a:solidFill>
                            <a:srgbClr val="000000"/>
                          </a:solidFill>
                          <a:latin typeface="Cambria Math" panose="02040503050406030204" pitchFamily="18" charset="0"/>
                          <a:ea typeface="Cambria Math" panose="02040503050406030204" pitchFamily="18" charset="0"/>
                        </a:rPr>
                        <m:t>=</m:t>
                      </m:r>
                      <m:nary>
                        <m:naryPr>
                          <m:limLoc m:val="undOvr"/>
                          <m:ctrlPr>
                            <a:rPr lang="de-DE" i="1">
                              <a:solidFill>
                                <a:srgbClr val="000000"/>
                              </a:solidFill>
                              <a:latin typeface="Cambria Math" panose="02040503050406030204" pitchFamily="18" charset="0"/>
                              <a:ea typeface="Cambria Math" panose="02040503050406030204" pitchFamily="18" charset="0"/>
                            </a:rPr>
                          </m:ctrlPr>
                        </m:naryPr>
                        <m:sub>
                          <m:r>
                            <m:rPr>
                              <m:brk m:alnAt="24"/>
                            </m:rPr>
                            <a:rPr lang="de-DE">
                              <a:solidFill>
                                <a:srgbClr val="000000"/>
                              </a:solidFill>
                              <a:latin typeface="Cambria Math" panose="02040503050406030204" pitchFamily="18" charset="0"/>
                              <a:ea typeface="Cambria Math" panose="02040503050406030204" pitchFamily="18" charset="0"/>
                            </a:rPr>
                            <m:t>0</m:t>
                          </m:r>
                          <m:r>
                            <a:rPr lang="de-DE">
                              <a:solidFill>
                                <a:srgbClr val="000000"/>
                              </a:solidFill>
                              <a:latin typeface="Cambria Math" panose="02040503050406030204" pitchFamily="18" charset="0"/>
                              <a:ea typeface="Cambria Math" panose="02040503050406030204" pitchFamily="18" charset="0"/>
                            </a:rPr>
                            <m:t>,2</m:t>
                          </m:r>
                        </m:sub>
                        <m:sup>
                          <m:r>
                            <a:rPr lang="de-DE">
                              <a:solidFill>
                                <a:srgbClr val="000000"/>
                              </a:solidFill>
                              <a:latin typeface="Cambria Math" panose="02040503050406030204" pitchFamily="18" charset="0"/>
                              <a:ea typeface="Cambria Math" panose="02040503050406030204" pitchFamily="18" charset="0"/>
                            </a:rPr>
                            <m:t>0,6</m:t>
                          </m:r>
                        </m:sup>
                        <m:e>
                          <m:r>
                            <a:rPr lang="de-DE">
                              <a:solidFill>
                                <a:srgbClr val="000000"/>
                              </a:solidFill>
                              <a:latin typeface="Cambria Math" panose="02040503050406030204" pitchFamily="18" charset="0"/>
                              <a:ea typeface="Cambria Math" panose="02040503050406030204" pitchFamily="18" charset="0"/>
                            </a:rPr>
                            <m:t>1</m:t>
                          </m:r>
                          <m:r>
                            <m:rPr>
                              <m:sty m:val="p"/>
                            </m:rPr>
                            <a:rPr lang="de-DE">
                              <a:solidFill>
                                <a:srgbClr val="000000"/>
                              </a:solidFill>
                              <a:latin typeface="Cambria Math" panose="02040503050406030204" pitchFamily="18" charset="0"/>
                              <a:ea typeface="Cambria Math" panose="02040503050406030204" pitchFamily="18" charset="0"/>
                            </a:rPr>
                            <m:t>dx</m:t>
                          </m:r>
                        </m:e>
                      </m:nary>
                      <m:r>
                        <a:rPr lang="de-DE">
                          <a:solidFill>
                            <a:srgbClr val="000000"/>
                          </a:solidFill>
                          <a:latin typeface="Cambria Math" panose="02040503050406030204" pitchFamily="18" charset="0"/>
                          <a:ea typeface="Cambria Math" panose="02040503050406030204" pitchFamily="18" charset="0"/>
                        </a:rPr>
                        <m:t>=0,6−0,2=0,4</m:t>
                      </m:r>
                    </m:oMath>
                  </m:oMathPara>
                </a14:m>
                <a:endParaRPr lang="de-DE" dirty="0">
                  <a:solidFill>
                    <a:srgbClr val="000000"/>
                  </a:solidFill>
                  <a:latin typeface="Arial"/>
                </a:endParaRPr>
              </a:p>
            </p:txBody>
          </p:sp>
        </mc:Choice>
        <mc:Fallback xmlns="">
          <p:sp>
            <p:nvSpPr>
              <p:cNvPr id="16" name="Textfeld 15"/>
              <p:cNvSpPr txBox="1">
                <a:spLocks noRot="1" noChangeAspect="1" noMove="1" noResize="1" noEditPoints="1" noAdjustHandles="1" noChangeArrowheads="1" noChangeShapeType="1" noTextEdit="1"/>
              </p:cNvSpPr>
              <p:nvPr/>
            </p:nvSpPr>
            <p:spPr>
              <a:xfrm>
                <a:off x="363859" y="3614770"/>
                <a:ext cx="4914935" cy="1225079"/>
              </a:xfrm>
              <a:prstGeom prst="rect">
                <a:avLst/>
              </a:prstGeom>
              <a:blipFill rotWithShape="1">
                <a:blip r:embed="rId10"/>
                <a:stretch>
                  <a:fillRect l="-1117" t="-2488" r="-124"/>
                </a:stretch>
              </a:blipFill>
            </p:spPr>
            <p:txBody>
              <a:bodyPr/>
              <a:lstStyle/>
              <a:p>
                <a:r>
                  <a:rPr lang="de-DE">
                    <a:noFill/>
                  </a:rPr>
                  <a:t> </a:t>
                </a:r>
              </a:p>
            </p:txBody>
          </p:sp>
        </mc:Fallback>
      </mc:AlternateContent>
      <p:grpSp>
        <p:nvGrpSpPr>
          <p:cNvPr id="42" name="Gruppieren 41">
            <a:extLst>
              <a:ext uri="{FF2B5EF4-FFF2-40B4-BE49-F238E27FC236}">
                <a16:creationId xmlns:a16="http://schemas.microsoft.com/office/drawing/2014/main" id="{CF30E4A2-F248-4586-AEFD-46DE8DE27359}"/>
              </a:ext>
            </a:extLst>
          </p:cNvPr>
          <p:cNvGrpSpPr/>
          <p:nvPr/>
        </p:nvGrpSpPr>
        <p:grpSpPr>
          <a:xfrm>
            <a:off x="363537" y="723900"/>
            <a:ext cx="7304088" cy="433388"/>
            <a:chOff x="363537" y="723900"/>
            <a:chExt cx="7304088" cy="433388"/>
          </a:xfrm>
        </p:grpSpPr>
        <p:sp>
          <p:nvSpPr>
            <p:cNvPr id="43" name="Rectangle 4">
              <a:extLst>
                <a:ext uri="{FF2B5EF4-FFF2-40B4-BE49-F238E27FC236}">
                  <a16:creationId xmlns:a16="http://schemas.microsoft.com/office/drawing/2014/main" id="{42CB9617-A4D0-467A-BE78-02A3961708BC}"/>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4" name="AutoShape 5">
              <a:extLst>
                <a:ext uri="{FF2B5EF4-FFF2-40B4-BE49-F238E27FC236}">
                  <a16:creationId xmlns:a16="http://schemas.microsoft.com/office/drawing/2014/main" id="{6F32A958-EB18-4C2E-BE92-4878EFEA4ACB}"/>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5" name="AutoShape 6">
              <a:extLst>
                <a:ext uri="{FF2B5EF4-FFF2-40B4-BE49-F238E27FC236}">
                  <a16:creationId xmlns:a16="http://schemas.microsoft.com/office/drawing/2014/main" id="{DB670AEB-E806-4E12-B85C-3DDCF06D987D}"/>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6" name="AutoShape 8">
              <a:extLst>
                <a:ext uri="{FF2B5EF4-FFF2-40B4-BE49-F238E27FC236}">
                  <a16:creationId xmlns:a16="http://schemas.microsoft.com/office/drawing/2014/main" id="{A03958EA-1FC0-4FA9-AB84-209A77019E59}"/>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7" name="AutoShape 8">
              <a:extLst>
                <a:ext uri="{FF2B5EF4-FFF2-40B4-BE49-F238E27FC236}">
                  <a16:creationId xmlns:a16="http://schemas.microsoft.com/office/drawing/2014/main" id="{124054C7-597E-42D2-B709-17E49C7E7AEC}"/>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10" name="Ovale Legende 9"/>
          <p:cNvSpPr/>
          <p:nvPr/>
        </p:nvSpPr>
        <p:spPr>
          <a:xfrm>
            <a:off x="5440363" y="677862"/>
            <a:ext cx="3375818" cy="1490037"/>
          </a:xfrm>
          <a:prstGeom prst="wedgeEllipseCallout">
            <a:avLst>
              <a:gd name="adj1" fmla="val -4218"/>
              <a:gd name="adj2" fmla="val 67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Beachte: </a:t>
            </a:r>
            <a:br>
              <a:rPr lang="de-DE" dirty="0">
                <a:solidFill>
                  <a:schemeClr val="tx1"/>
                </a:solidFill>
              </a:rPr>
            </a:br>
            <a:r>
              <a:rPr lang="de-DE" dirty="0">
                <a:solidFill>
                  <a:schemeClr val="tx1"/>
                </a:solidFill>
              </a:rPr>
              <a:t>Die Funktionswerte</a:t>
            </a:r>
            <a:br>
              <a:rPr lang="de-DE" dirty="0">
                <a:solidFill>
                  <a:schemeClr val="tx1"/>
                </a:solidFill>
              </a:rPr>
            </a:br>
            <a:r>
              <a:rPr lang="de-DE" dirty="0">
                <a:solidFill>
                  <a:schemeClr val="tx1"/>
                </a:solidFill>
              </a:rPr>
              <a:t>𝐟(𝐱) sind keine Wahrscheinlichkeiten </a:t>
            </a:r>
          </a:p>
        </p:txBody>
      </p:sp>
    </p:spTree>
    <p:extLst>
      <p:ext uri="{BB962C8B-B14F-4D97-AF65-F5344CB8AC3E}">
        <p14:creationId xmlns:p14="http://schemas.microsoft.com/office/powerpoint/2010/main" val="334998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11</a:t>
            </a:fld>
            <a:endParaRPr lang="de-DE" altLang="de-DE" sz="1100" dirty="0">
              <a:latin typeface="Calibri" pitchFamily="34" charset="0"/>
            </a:endParaRPr>
          </a:p>
        </p:txBody>
      </p:sp>
      <p:sp>
        <p:nvSpPr>
          <p:cNvPr id="2065" name="Rectangle 19"/>
          <p:cNvSpPr>
            <a:spLocks noChangeArrowheads="1"/>
          </p:cNvSpPr>
          <p:nvPr/>
        </p:nvSpPr>
        <p:spPr bwMode="auto">
          <a:xfrm>
            <a:off x="363859" y="1413346"/>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463005" y="2177991"/>
            <a:ext cx="8353176" cy="707886"/>
          </a:xfrm>
          <a:prstGeom prst="rect">
            <a:avLst/>
          </a:prstGeom>
          <a:noFill/>
        </p:spPr>
        <p:txBody>
          <a:bodyPr wrap="square" rtlCol="0">
            <a:spAutoFit/>
          </a:bodyPr>
          <a:lstStyle/>
          <a:p>
            <a:endParaRPr lang="de-DE" sz="2000" dirty="0"/>
          </a:p>
          <a:p>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mc:AlternateContent xmlns:mc="http://schemas.openxmlformats.org/markup-compatibility/2006" xmlns:a14="http://schemas.microsoft.com/office/drawing/2010/main">
        <mc:Choice Requires="a14">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2427725226"/>
                  </p:ext>
                </p:extLst>
              </p:nvPr>
            </p:nvGraphicFramePr>
            <p:xfrm>
              <a:off x="380725" y="1916832"/>
              <a:ext cx="8209026" cy="4065017"/>
            </p:xfrm>
            <a:graphic>
              <a:graphicData uri="http://schemas.openxmlformats.org/drawingml/2006/table">
                <a:tbl>
                  <a:tblPr firstRow="1" bandRow="1">
                    <a:tableStyleId>{5C22544A-7EE6-4342-B048-85BDC9FD1C3A}</a:tableStyleId>
                  </a:tblPr>
                  <a:tblGrid>
                    <a:gridCol w="5199387">
                      <a:extLst>
                        <a:ext uri="{9D8B030D-6E8A-4147-A177-3AD203B41FA5}">
                          <a16:colId xmlns:a16="http://schemas.microsoft.com/office/drawing/2014/main" val="1730574479"/>
                        </a:ext>
                      </a:extLst>
                    </a:gridCol>
                    <a:gridCol w="3009639">
                      <a:extLst>
                        <a:ext uri="{9D8B030D-6E8A-4147-A177-3AD203B41FA5}">
                          <a16:colId xmlns:a16="http://schemas.microsoft.com/office/drawing/2014/main" val="751330339"/>
                        </a:ext>
                      </a:extLst>
                    </a:gridCol>
                  </a:tblGrid>
                  <a:tr h="2682851">
                    <a:tc>
                      <a:txBody>
                        <a:bodyPr/>
                        <a:lstStyle/>
                        <a:p>
                          <a:r>
                            <a:rPr lang="de-DE" sz="1800" b="0" u="sng" dirty="0">
                              <a:solidFill>
                                <a:schemeClr val="tx1"/>
                              </a:solidFill>
                            </a:rPr>
                            <a:t>Summe zweier Zufallszahlen</a:t>
                          </a:r>
                          <a:r>
                            <a:rPr lang="de-DE" sz="1800" b="0" dirty="0">
                              <a:solidFill>
                                <a:schemeClr val="tx1"/>
                              </a:solidFill>
                            </a:rPr>
                            <a:t>: </a:t>
                          </a:r>
                          <a:br>
                            <a:rPr lang="de-DE" sz="1800" b="0" dirty="0">
                              <a:solidFill>
                                <a:schemeClr val="tx1"/>
                              </a:solidFill>
                            </a:rPr>
                          </a:br>
                          <a:r>
                            <a:rPr lang="de-DE" sz="1800" b="0" dirty="0">
                              <a:solidFill>
                                <a:schemeClr val="tx1"/>
                              </a:solidFill>
                            </a:rPr>
                            <a:t>Die Zufallsgröße  X  gibt die Summe aus zwei Zufallszahlen zwischen  0  und  1  an.</a:t>
                          </a:r>
                        </a:p>
                        <a:p>
                          <a:endParaRPr lang="de-DE" sz="1800" b="0" dirty="0">
                            <a:solidFill>
                              <a:schemeClr val="tx1"/>
                            </a:solidFill>
                          </a:endParaRPr>
                        </a:p>
                        <a:p>
                          <a:endParaRPr lang="de-DE" sz="1800" b="0" dirty="0">
                            <a:solidFill>
                              <a:schemeClr val="tx1"/>
                            </a:solidFill>
                          </a:endParaRPr>
                        </a:p>
                        <a:p>
                          <a:r>
                            <a:rPr lang="de-DE" sz="1800" b="0" i="0" dirty="0">
                              <a:solidFill>
                                <a:schemeClr val="accent2"/>
                              </a:solidFill>
                            </a:rPr>
                            <a:t>Wahrscheinlichkeitsdichte  f  mit:</a:t>
                          </a:r>
                        </a:p>
                        <a:p>
                          <a:pPr/>
                          <a14:m>
                            <m:oMathPara xmlns:m="http://schemas.openxmlformats.org/officeDocument/2006/math">
                              <m:oMathParaPr>
                                <m:jc m:val="left"/>
                              </m:oMathParaPr>
                              <m:oMath xmlns:m="http://schemas.openxmlformats.org/officeDocument/2006/math">
                                <m:r>
                                  <m:rPr>
                                    <m:sty m:val="p"/>
                                  </m:rPr>
                                  <a:rPr lang="de-DE" sz="1800" b="0" i="0" smtClean="0">
                                    <a:solidFill>
                                      <a:schemeClr val="accent2"/>
                                    </a:solidFill>
                                    <a:latin typeface="Cambria Math" panose="02040503050406030204" pitchFamily="18" charset="0"/>
                                  </a:rPr>
                                  <m:t>f</m:t>
                                </m:r>
                                <m:d>
                                  <m:dPr>
                                    <m:ctrlPr>
                                      <a:rPr lang="de-DE" sz="1800" b="0" i="1" smtClean="0">
                                        <a:solidFill>
                                          <a:schemeClr val="accent2"/>
                                        </a:solidFill>
                                        <a:latin typeface="Cambria Math" panose="02040503050406030204" pitchFamily="18" charset="0"/>
                                      </a:rPr>
                                    </m:ctrlPr>
                                  </m:dPr>
                                  <m:e>
                                    <m:r>
                                      <m:rPr>
                                        <m:sty m:val="p"/>
                                      </m:rPr>
                                      <a:rPr lang="de-DE" sz="1800" b="0" i="0" smtClean="0">
                                        <a:solidFill>
                                          <a:schemeClr val="accent2"/>
                                        </a:solidFill>
                                        <a:latin typeface="Cambria Math" panose="02040503050406030204" pitchFamily="18" charset="0"/>
                                      </a:rPr>
                                      <m:t>x</m:t>
                                    </m:r>
                                  </m:e>
                                </m:d>
                                <m:r>
                                  <a:rPr lang="de-DE" sz="1800" b="0" i="0" smtClean="0">
                                    <a:solidFill>
                                      <a:schemeClr val="accent2"/>
                                    </a:solidFill>
                                    <a:latin typeface="Cambria Math" panose="02040503050406030204" pitchFamily="18" charset="0"/>
                                  </a:rPr>
                                  <m:t>=</m:t>
                                </m:r>
                                <m:d>
                                  <m:dPr>
                                    <m:begChr m:val="{"/>
                                    <m:endChr m:val=""/>
                                    <m:ctrlPr>
                                      <a:rPr lang="de-DE" sz="1800" b="0" i="1" smtClean="0">
                                        <a:solidFill>
                                          <a:schemeClr val="accent2"/>
                                        </a:solidFill>
                                        <a:latin typeface="Cambria Math" panose="02040503050406030204" pitchFamily="18" charset="0"/>
                                      </a:rPr>
                                    </m:ctrlPr>
                                  </m:dPr>
                                  <m:e>
                                    <m:eqArr>
                                      <m:eqArrPr>
                                        <m:ctrlPr>
                                          <a:rPr lang="de-DE" sz="1800" b="0" i="1" smtClean="0">
                                            <a:solidFill>
                                              <a:schemeClr val="accent2"/>
                                            </a:solidFill>
                                            <a:latin typeface="Cambria Math" panose="02040503050406030204" pitchFamily="18" charset="0"/>
                                          </a:rPr>
                                        </m:ctrlPr>
                                      </m:eqArrPr>
                                      <m:e>
                                        <m:r>
                                          <a:rPr lang="de-DE" sz="1800" b="0" i="0" smtClean="0">
                                            <a:solidFill>
                                              <a:schemeClr val="accent2"/>
                                            </a:solidFill>
                                            <a:latin typeface="Cambria Math" panose="02040503050406030204" pitchFamily="18" charset="0"/>
                                          </a:rPr>
                                          <m:t>    </m:t>
                                        </m:r>
                                        <m:r>
                                          <m:rPr>
                                            <m:sty m:val="p"/>
                                          </m:rPr>
                                          <a:rPr lang="de-DE" sz="1800" b="0" i="0" smtClean="0">
                                            <a:solidFill>
                                              <a:schemeClr val="accent2"/>
                                            </a:solidFill>
                                            <a:latin typeface="Cambria Math" panose="02040503050406030204" pitchFamily="18" charset="0"/>
                                          </a:rPr>
                                          <m:t>x</m:t>
                                        </m:r>
                                        <m:r>
                                          <a:rPr lang="de-DE" sz="1800" b="0" i="0" smtClean="0">
                                            <a:solidFill>
                                              <a:schemeClr val="accent2"/>
                                            </a:solidFill>
                                            <a:latin typeface="Cambria Math" panose="02040503050406030204" pitchFamily="18" charset="0"/>
                                          </a:rPr>
                                          <m:t>             , 0≤</m:t>
                                        </m:r>
                                        <m:r>
                                          <m:rPr>
                                            <m:sty m:val="p"/>
                                          </m:rPr>
                                          <a:rPr lang="de-DE" sz="1800" b="0" i="0" smtClean="0">
                                            <a:solidFill>
                                              <a:schemeClr val="accent2"/>
                                            </a:solidFill>
                                            <a:latin typeface="Cambria Math" panose="02040503050406030204" pitchFamily="18" charset="0"/>
                                            <a:ea typeface="Cambria Math" panose="02040503050406030204" pitchFamily="18" charset="0"/>
                                          </a:rPr>
                                          <m:t>x</m:t>
                                        </m:r>
                                        <m:r>
                                          <a:rPr lang="de-DE" sz="1800" b="0" i="0" smtClean="0">
                                            <a:solidFill>
                                              <a:schemeClr val="accent2"/>
                                            </a:solidFill>
                                            <a:latin typeface="Cambria Math" panose="02040503050406030204" pitchFamily="18" charset="0"/>
                                            <a:ea typeface="Cambria Math" panose="02040503050406030204" pitchFamily="18" charset="0"/>
                                          </a:rPr>
                                          <m:t>≤1</m:t>
                                        </m:r>
                                      </m:e>
                                      <m:e>
                                        <m:r>
                                          <a:rPr lang="de-DE" sz="1800" b="0" i="0" smtClean="0">
                                            <a:solidFill>
                                              <a:schemeClr val="accent2"/>
                                            </a:solidFill>
                                            <a:latin typeface="Cambria Math" panose="02040503050406030204" pitchFamily="18" charset="0"/>
                                          </a:rPr>
                                          <m:t>2−</m:t>
                                        </m:r>
                                        <m:r>
                                          <m:rPr>
                                            <m:sty m:val="p"/>
                                          </m:rPr>
                                          <a:rPr lang="de-DE" sz="1800" b="0" i="0" smtClean="0">
                                            <a:solidFill>
                                              <a:schemeClr val="accent2"/>
                                            </a:solidFill>
                                            <a:latin typeface="Cambria Math" panose="02040503050406030204" pitchFamily="18" charset="0"/>
                                          </a:rPr>
                                          <m:t>x</m:t>
                                        </m:r>
                                        <m:r>
                                          <a:rPr lang="de-DE" sz="1800" b="0" i="0" smtClean="0">
                                            <a:solidFill>
                                              <a:schemeClr val="accent2"/>
                                            </a:solidFill>
                                            <a:latin typeface="Cambria Math" panose="02040503050406030204" pitchFamily="18" charset="0"/>
                                          </a:rPr>
                                          <m:t>         , 1&lt;</m:t>
                                        </m:r>
                                        <m:r>
                                          <m:rPr>
                                            <m:sty m:val="p"/>
                                          </m:rPr>
                                          <a:rPr lang="de-DE" sz="1800" b="0" i="0" smtClean="0">
                                            <a:solidFill>
                                              <a:schemeClr val="accent2"/>
                                            </a:solidFill>
                                            <a:latin typeface="Cambria Math" panose="02040503050406030204" pitchFamily="18" charset="0"/>
                                            <a:ea typeface="Cambria Math" panose="02040503050406030204" pitchFamily="18" charset="0"/>
                                          </a:rPr>
                                          <m:t>x</m:t>
                                        </m:r>
                                        <m:r>
                                          <a:rPr lang="de-DE" sz="1800" b="0" i="0" smtClean="0">
                                            <a:solidFill>
                                              <a:schemeClr val="accent2"/>
                                            </a:solidFill>
                                            <a:latin typeface="Cambria Math" panose="02040503050406030204" pitchFamily="18" charset="0"/>
                                            <a:ea typeface="Cambria Math" panose="02040503050406030204" pitchFamily="18" charset="0"/>
                                          </a:rPr>
                                          <m:t>≤2</m:t>
                                        </m:r>
                                      </m:e>
                                    </m:eqArr>
                                  </m:e>
                                </m:d>
                              </m:oMath>
                            </m:oMathPara>
                          </a14:m>
                          <a:endParaRPr lang="de-DE" sz="1800" b="0" i="0" dirty="0">
                            <a:solidFill>
                              <a:schemeClr val="accent2"/>
                            </a:solidFill>
                          </a:endParaRPr>
                        </a:p>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306147"/>
                      </a:ext>
                    </a:extLst>
                  </a:tr>
                  <a:tr h="1382166">
                    <a:tc>
                      <a:txBody>
                        <a:bodyPr/>
                        <a:lstStyle/>
                        <a:p>
                          <a:r>
                            <a:rPr lang="de-DE" b="0" dirty="0">
                              <a:solidFill>
                                <a:schemeClr val="tx1"/>
                              </a:solidFill>
                            </a:rPr>
                            <a:t>Wahrscheinlichkeit des Teilintervalls  </a:t>
                          </a:r>
                          <a14:m>
                            <m:oMath xmlns:m="http://schemas.openxmlformats.org/officeDocument/2006/math">
                              <m:d>
                                <m:dPr>
                                  <m:begChr m:val="["/>
                                  <m:endChr m:val="]"/>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0,4;1,3</m:t>
                                  </m:r>
                                </m:e>
                              </m:d>
                            </m:oMath>
                          </a14:m>
                          <a:r>
                            <a:rPr lang="de-DE" b="0" dirty="0">
                              <a:solidFill>
                                <a:schemeClr val="tx1"/>
                              </a:solidFill>
                            </a:rPr>
                            <a:t> :</a:t>
                          </a:r>
                        </a:p>
                        <a:p>
                          <a:pPr/>
                          <a14:m>
                            <m:oMathPara xmlns:m="http://schemas.openxmlformats.org/officeDocument/2006/math">
                              <m:oMathParaPr>
                                <m:jc m:val="left"/>
                              </m:oMathParaPr>
                              <m:oMath xmlns:m="http://schemas.openxmlformats.org/officeDocument/2006/math">
                                <m:r>
                                  <m:rPr>
                                    <m:sty m:val="p"/>
                                  </m:rPr>
                                  <a:rPr lang="de-DE" b="0" i="0" smtClean="0">
                                    <a:solidFill>
                                      <a:schemeClr val="tx1"/>
                                    </a:solidFill>
                                    <a:latin typeface="Cambria Math" panose="02040503050406030204" pitchFamily="18" charset="0"/>
                                  </a:rPr>
                                  <m:t>P</m:t>
                                </m:r>
                                <m:d>
                                  <m:dPr>
                                    <m:ctrlPr>
                                      <a:rPr lang="de-DE" b="0" i="1" smtClean="0">
                                        <a:solidFill>
                                          <a:schemeClr val="tx1"/>
                                        </a:solidFill>
                                        <a:latin typeface="Cambria Math" panose="02040503050406030204" pitchFamily="18" charset="0"/>
                                      </a:rPr>
                                    </m:ctrlPr>
                                  </m:dPr>
                                  <m:e>
                                    <m:r>
                                      <a:rPr lang="de-DE" b="0" i="0" smtClean="0">
                                        <a:solidFill>
                                          <a:schemeClr val="tx1"/>
                                        </a:solidFill>
                                        <a:latin typeface="Cambria Math" panose="02040503050406030204" pitchFamily="18" charset="0"/>
                                      </a:rPr>
                                      <m:t>0,4</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X</m:t>
                                    </m:r>
                                    <m:r>
                                      <a:rPr lang="de-DE" b="0" i="0" smtClean="0">
                                        <a:solidFill>
                                          <a:schemeClr val="tx1"/>
                                        </a:solidFill>
                                        <a:latin typeface="Cambria Math" panose="02040503050406030204" pitchFamily="18" charset="0"/>
                                        <a:ea typeface="Cambria Math" panose="02040503050406030204" pitchFamily="18" charset="0"/>
                                      </a:rPr>
                                      <m:t>≤1,3</m:t>
                                    </m:r>
                                  </m:e>
                                </m:d>
                                <m:r>
                                  <a:rPr lang="de-DE" b="0" i="0" smtClean="0">
                                    <a:solidFill>
                                      <a:schemeClr val="tx1"/>
                                    </a:solidFill>
                                    <a:latin typeface="Cambria Math" panose="02040503050406030204" pitchFamily="18" charset="0"/>
                                    <a:ea typeface="Cambria Math" panose="02040503050406030204" pitchFamily="18" charset="0"/>
                                  </a:rPr>
                                  <m:t>=</m:t>
                                </m:r>
                                <m:nary>
                                  <m:naryPr>
                                    <m:limLoc m:val="undOvr"/>
                                    <m:ctrlPr>
                                      <a:rPr lang="de-DE" b="0" i="1" smtClean="0">
                                        <a:solidFill>
                                          <a:schemeClr val="tx1"/>
                                        </a:solidFill>
                                        <a:latin typeface="Cambria Math" panose="02040503050406030204" pitchFamily="18" charset="0"/>
                                        <a:ea typeface="Cambria Math" panose="02040503050406030204" pitchFamily="18" charset="0"/>
                                      </a:rPr>
                                    </m:ctrlPr>
                                  </m:naryPr>
                                  <m:sub>
                                    <m:r>
                                      <m:rPr>
                                        <m:brk m:alnAt="24"/>
                                      </m:rPr>
                                      <a:rPr lang="de-DE" b="0" i="0" smtClean="0">
                                        <a:solidFill>
                                          <a:schemeClr val="tx1"/>
                                        </a:solidFill>
                                        <a:latin typeface="Cambria Math" panose="02040503050406030204" pitchFamily="18" charset="0"/>
                                        <a:ea typeface="Cambria Math" panose="02040503050406030204" pitchFamily="18" charset="0"/>
                                      </a:rPr>
                                      <m:t>0</m:t>
                                    </m:r>
                                    <m:r>
                                      <a:rPr lang="de-DE" b="0" i="0" smtClean="0">
                                        <a:solidFill>
                                          <a:schemeClr val="tx1"/>
                                        </a:solidFill>
                                        <a:latin typeface="Cambria Math" panose="02040503050406030204" pitchFamily="18" charset="0"/>
                                        <a:ea typeface="Cambria Math" panose="02040503050406030204" pitchFamily="18" charset="0"/>
                                      </a:rPr>
                                      <m:t>,4</m:t>
                                    </m:r>
                                  </m:sub>
                                  <m:sup>
                                    <m:r>
                                      <a:rPr lang="de-DE" b="0" i="0" smtClean="0">
                                        <a:solidFill>
                                          <a:schemeClr val="tx1"/>
                                        </a:solidFill>
                                        <a:latin typeface="Cambria Math" panose="02040503050406030204" pitchFamily="18" charset="0"/>
                                        <a:ea typeface="Cambria Math" panose="02040503050406030204" pitchFamily="18" charset="0"/>
                                      </a:rPr>
                                      <m:t>1,3</m:t>
                                    </m:r>
                                  </m:sup>
                                  <m:e>
                                    <m:r>
                                      <m:rPr>
                                        <m:sty m:val="p"/>
                                      </m:rPr>
                                      <a:rPr lang="de-DE" b="0" i="0" smtClean="0">
                                        <a:solidFill>
                                          <a:schemeClr val="tx1"/>
                                        </a:solidFill>
                                        <a:latin typeface="Cambria Math" panose="02040503050406030204" pitchFamily="18" charset="0"/>
                                        <a:ea typeface="Cambria Math" panose="02040503050406030204" pitchFamily="18" charset="0"/>
                                      </a:rPr>
                                      <m:t>f</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x</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dx</m:t>
                                    </m:r>
                                  </m:e>
                                </m:nary>
                                <m:r>
                                  <a:rPr lang="de-DE" b="0" i="0" smtClean="0">
                                    <a:solidFill>
                                      <a:schemeClr val="tx1"/>
                                    </a:solidFill>
                                    <a:latin typeface="Cambria Math" panose="02040503050406030204" pitchFamily="18" charset="0"/>
                                    <a:ea typeface="Cambria Math" panose="02040503050406030204" pitchFamily="18" charset="0"/>
                                  </a:rPr>
                                  <m:t>=0,6</m:t>
                                </m:r>
                                <m:r>
                                  <a:rPr lang="de-DE" b="0" i="0" smtClean="0">
                                    <a:solidFill>
                                      <a:schemeClr val="tx1"/>
                                    </a:solidFill>
                                    <a:latin typeface="Cambria Math"/>
                                    <a:ea typeface="Cambria Math" panose="02040503050406030204" pitchFamily="18" charset="0"/>
                                  </a:rPr>
                                  <m:t>75</m:t>
                                </m:r>
                              </m:oMath>
                            </m:oMathPara>
                          </a14:m>
                          <a:endParaRPr lang="de-DE" b="0" i="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59896"/>
                      </a:ext>
                    </a:extLst>
                  </a:tr>
                </a:tbl>
              </a:graphicData>
            </a:graphic>
          </p:graphicFrame>
        </mc:Choice>
        <mc:Fallback xmlns="">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2427725226"/>
                  </p:ext>
                </p:extLst>
              </p:nvPr>
            </p:nvGraphicFramePr>
            <p:xfrm>
              <a:off x="380725" y="1916832"/>
              <a:ext cx="8209026" cy="4065017"/>
            </p:xfrm>
            <a:graphic>
              <a:graphicData uri="http://schemas.openxmlformats.org/drawingml/2006/table">
                <a:tbl>
                  <a:tblPr firstRow="1" bandRow="1">
                    <a:tableStyleId>{5C22544A-7EE6-4342-B048-85BDC9FD1C3A}</a:tableStyleId>
                  </a:tblPr>
                  <a:tblGrid>
                    <a:gridCol w="5199387">
                      <a:extLst>
                        <a:ext uri="{9D8B030D-6E8A-4147-A177-3AD203B41FA5}">
                          <a16:colId xmlns:a16="http://schemas.microsoft.com/office/drawing/2014/main" val="1730574479"/>
                        </a:ext>
                      </a:extLst>
                    </a:gridCol>
                    <a:gridCol w="3009639">
                      <a:extLst>
                        <a:ext uri="{9D8B030D-6E8A-4147-A177-3AD203B41FA5}">
                          <a16:colId xmlns:a16="http://schemas.microsoft.com/office/drawing/2014/main" val="751330339"/>
                        </a:ext>
                      </a:extLst>
                    </a:gridCol>
                  </a:tblGrid>
                  <a:tr h="2682851">
                    <a:tc>
                      <a:txBody>
                        <a:bodyPr/>
                        <a:lstStyle/>
                        <a:p>
                          <a:endParaRPr lang="de-DE"/>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t="-1134" r="-57845" b="-51474"/>
                          </a:stretch>
                        </a:blipFill>
                      </a:tcPr>
                    </a:tc>
                    <a:tc>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306147"/>
                      </a:ext>
                    </a:extLst>
                  </a:tr>
                  <a:tr h="1382166">
                    <a:tc>
                      <a:txBody>
                        <a:bodyPr/>
                        <a:lstStyle/>
                        <a:p>
                          <a:endParaRPr lang="de-DE"/>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t="-196476" r="-57845"/>
                          </a:stretch>
                        </a:blipFill>
                      </a:tcPr>
                    </a:tc>
                    <a:tc>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59896"/>
                      </a:ext>
                    </a:extLst>
                  </a:tr>
                </a:tbl>
              </a:graphicData>
            </a:graphic>
          </p:graphicFrame>
        </mc:Fallback>
      </mc:AlternateContent>
      <p:pic>
        <p:nvPicPr>
          <p:cNvPr id="31" name="Grafik 30">
            <a:extLst>
              <a:ext uri="{FF2B5EF4-FFF2-40B4-BE49-F238E27FC236}">
                <a16:creationId xmlns:a16="http://schemas.microsoft.com/office/drawing/2014/main" id="{19665D52-F6ED-40F1-A098-9AC0E8A009E9}"/>
              </a:ext>
            </a:extLst>
          </p:cNvPr>
          <p:cNvPicPr/>
          <p:nvPr/>
        </p:nvPicPr>
        <p:blipFill>
          <a:blip r:embed="rId6"/>
          <a:stretch>
            <a:fillRect/>
          </a:stretch>
        </p:blipFill>
        <p:spPr>
          <a:xfrm>
            <a:off x="5436096" y="1434691"/>
            <a:ext cx="3160340" cy="1738913"/>
          </a:xfrm>
          <a:prstGeom prst="rect">
            <a:avLst/>
          </a:prstGeom>
        </p:spPr>
      </p:pic>
      <p:pic>
        <p:nvPicPr>
          <p:cNvPr id="32" name="Grafik 31">
            <a:extLst>
              <a:ext uri="{FF2B5EF4-FFF2-40B4-BE49-F238E27FC236}">
                <a16:creationId xmlns:a16="http://schemas.microsoft.com/office/drawing/2014/main" id="{4D55C33B-8E22-476E-BD60-1230C7EA1A48}"/>
              </a:ext>
            </a:extLst>
          </p:cNvPr>
          <p:cNvPicPr/>
          <p:nvPr/>
        </p:nvPicPr>
        <p:blipFill>
          <a:blip r:embed="rId7"/>
          <a:stretch>
            <a:fillRect/>
          </a:stretch>
        </p:blipFill>
        <p:spPr>
          <a:xfrm>
            <a:off x="6487274" y="3275568"/>
            <a:ext cx="2080221" cy="1305560"/>
          </a:xfrm>
          <a:prstGeom prst="rect">
            <a:avLst/>
          </a:prstGeom>
        </p:spPr>
      </p:pic>
      <p:sp>
        <p:nvSpPr>
          <p:cNvPr id="22" name="AutoShape 22"/>
          <p:cNvSpPr>
            <a:spLocks noChangeAspect="1" noChangeArrowheads="1"/>
          </p:cNvSpPr>
          <p:nvPr/>
        </p:nvSpPr>
        <p:spPr bwMode="auto">
          <a:xfrm>
            <a:off x="432267" y="1412776"/>
            <a:ext cx="4939833" cy="44021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Stetige Verteilungen – Beispiel 2</a:t>
            </a:r>
          </a:p>
        </p:txBody>
      </p:sp>
      <p:grpSp>
        <p:nvGrpSpPr>
          <p:cNvPr id="41" name="Gruppieren 40">
            <a:extLst>
              <a:ext uri="{FF2B5EF4-FFF2-40B4-BE49-F238E27FC236}">
                <a16:creationId xmlns:a16="http://schemas.microsoft.com/office/drawing/2014/main" id="{A2E46C90-A2DE-4325-BFEF-8A455003630D}"/>
              </a:ext>
            </a:extLst>
          </p:cNvPr>
          <p:cNvGrpSpPr/>
          <p:nvPr/>
        </p:nvGrpSpPr>
        <p:grpSpPr>
          <a:xfrm>
            <a:off x="363537" y="723900"/>
            <a:ext cx="7304088" cy="433388"/>
            <a:chOff x="363537" y="723900"/>
            <a:chExt cx="7304088" cy="433388"/>
          </a:xfrm>
        </p:grpSpPr>
        <p:sp>
          <p:nvSpPr>
            <p:cNvPr id="42" name="Rectangle 4">
              <a:extLst>
                <a:ext uri="{FF2B5EF4-FFF2-40B4-BE49-F238E27FC236}">
                  <a16:creationId xmlns:a16="http://schemas.microsoft.com/office/drawing/2014/main" id="{CD8A65BE-7B2C-4F0F-815A-3B8F77E2914F}"/>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3" name="AutoShape 5">
              <a:extLst>
                <a:ext uri="{FF2B5EF4-FFF2-40B4-BE49-F238E27FC236}">
                  <a16:creationId xmlns:a16="http://schemas.microsoft.com/office/drawing/2014/main" id="{B7F9AE28-FBE6-4B82-BB62-018439DCA5ED}"/>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4" name="AutoShape 6">
              <a:extLst>
                <a:ext uri="{FF2B5EF4-FFF2-40B4-BE49-F238E27FC236}">
                  <a16:creationId xmlns:a16="http://schemas.microsoft.com/office/drawing/2014/main" id="{E62D6CDE-1834-4484-A8A8-04B0A7B912BE}"/>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5" name="AutoShape 8">
              <a:extLst>
                <a:ext uri="{FF2B5EF4-FFF2-40B4-BE49-F238E27FC236}">
                  <a16:creationId xmlns:a16="http://schemas.microsoft.com/office/drawing/2014/main" id="{7A29F80B-762B-4227-8480-42185C8B778F}"/>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6" name="AutoShape 8">
              <a:extLst>
                <a:ext uri="{FF2B5EF4-FFF2-40B4-BE49-F238E27FC236}">
                  <a16:creationId xmlns:a16="http://schemas.microsoft.com/office/drawing/2014/main" id="{31D79E9F-2F26-4BB7-BE1C-A7125A052ABC}"/>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pic>
        <p:nvPicPr>
          <p:cNvPr id="7" name="Grafik 6">
            <a:extLst>
              <a:ext uri="{FF2B5EF4-FFF2-40B4-BE49-F238E27FC236}">
                <a16:creationId xmlns:a16="http://schemas.microsoft.com/office/drawing/2014/main" id="{5222392E-6A07-4768-9079-12BE7993EC4D}"/>
              </a:ext>
            </a:extLst>
          </p:cNvPr>
          <p:cNvPicPr>
            <a:picLocks noChangeAspect="1"/>
          </p:cNvPicPr>
          <p:nvPr/>
        </p:nvPicPr>
        <p:blipFill>
          <a:blip r:embed="rId8"/>
          <a:stretch>
            <a:fillRect/>
          </a:stretch>
        </p:blipFill>
        <p:spPr>
          <a:xfrm>
            <a:off x="6417910" y="4579253"/>
            <a:ext cx="2178525" cy="1442035"/>
          </a:xfrm>
          <a:prstGeom prst="rect">
            <a:avLst/>
          </a:prstGeom>
        </p:spPr>
      </p:pic>
    </p:spTree>
    <p:extLst>
      <p:ext uri="{BB962C8B-B14F-4D97-AF65-F5344CB8AC3E}">
        <p14:creationId xmlns:p14="http://schemas.microsoft.com/office/powerpoint/2010/main" val="146789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12</a:t>
            </a:fld>
            <a:endParaRPr lang="de-DE" altLang="de-DE" sz="1100" dirty="0">
              <a:latin typeface="Calibri" pitchFamily="34" charset="0"/>
            </a:endParaRPr>
          </a:p>
        </p:txBody>
      </p:sp>
      <p:sp>
        <p:nvSpPr>
          <p:cNvPr id="2065" name="Rectangle 19"/>
          <p:cNvSpPr>
            <a:spLocks noChangeArrowheads="1"/>
          </p:cNvSpPr>
          <p:nvPr/>
        </p:nvSpPr>
        <p:spPr bwMode="auto">
          <a:xfrm>
            <a:off x="363859" y="1413346"/>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463005" y="2177991"/>
            <a:ext cx="8353176" cy="707886"/>
          </a:xfrm>
          <a:prstGeom prst="rect">
            <a:avLst/>
          </a:prstGeom>
          <a:noFill/>
        </p:spPr>
        <p:txBody>
          <a:bodyPr wrap="square" rtlCol="0">
            <a:spAutoFit/>
          </a:bodyPr>
          <a:lstStyle/>
          <a:p>
            <a:endParaRPr lang="de-DE" sz="2000" dirty="0"/>
          </a:p>
          <a:p>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mc:AlternateContent xmlns:mc="http://schemas.openxmlformats.org/markup-compatibility/2006" xmlns:a14="http://schemas.microsoft.com/office/drawing/2010/main">
        <mc:Choice Requires="a14">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362593075"/>
                  </p:ext>
                </p:extLst>
              </p:nvPr>
            </p:nvGraphicFramePr>
            <p:xfrm>
              <a:off x="424134" y="2168899"/>
              <a:ext cx="8386390" cy="3587274"/>
            </p:xfrm>
            <a:graphic>
              <a:graphicData uri="http://schemas.openxmlformats.org/drawingml/2006/table">
                <a:tbl>
                  <a:tblPr firstRow="1" bandRow="1">
                    <a:tableStyleId>{5C22544A-7EE6-4342-B048-85BDC9FD1C3A}</a:tableStyleId>
                  </a:tblPr>
                  <a:tblGrid>
                    <a:gridCol w="3643810">
                      <a:extLst>
                        <a:ext uri="{9D8B030D-6E8A-4147-A177-3AD203B41FA5}">
                          <a16:colId xmlns:a16="http://schemas.microsoft.com/office/drawing/2014/main" val="1730574479"/>
                        </a:ext>
                      </a:extLst>
                    </a:gridCol>
                    <a:gridCol w="2885941">
                      <a:extLst>
                        <a:ext uri="{9D8B030D-6E8A-4147-A177-3AD203B41FA5}">
                          <a16:colId xmlns:a16="http://schemas.microsoft.com/office/drawing/2014/main" val="83854325"/>
                        </a:ext>
                      </a:extLst>
                    </a:gridCol>
                    <a:gridCol w="1856639">
                      <a:extLst>
                        <a:ext uri="{9D8B030D-6E8A-4147-A177-3AD203B41FA5}">
                          <a16:colId xmlns:a16="http://schemas.microsoft.com/office/drawing/2014/main" val="751330339"/>
                        </a:ext>
                      </a:extLst>
                    </a:gridCol>
                  </a:tblGrid>
                  <a:tr h="1793637">
                    <a:tc gridSpan="2">
                      <a:txBody>
                        <a:bodyPr/>
                        <a:lstStyle/>
                        <a:p>
                          <a:r>
                            <a:rPr lang="de-DE" sz="1800" b="0" dirty="0">
                              <a:solidFill>
                                <a:srgbClr val="FF0000"/>
                              </a:solidFill>
                            </a:rPr>
                            <a:t>kumulierte Wahrscheinlichkeitsverteilung:</a:t>
                          </a:r>
                        </a:p>
                        <a:p>
                          <a:endParaRPr lang="de-DE" sz="1800" b="0" dirty="0">
                            <a:solidFill>
                              <a:srgbClr val="FF0000"/>
                            </a:solidFill>
                          </a:endParaRPr>
                        </a:p>
                        <a:p>
                          <a:pPr/>
                          <a14:m>
                            <m:oMathPara xmlns:m="http://schemas.openxmlformats.org/officeDocument/2006/math">
                              <m:oMathParaPr>
                                <m:jc m:val="left"/>
                              </m:oMathParaPr>
                              <m:oMath xmlns:m="http://schemas.openxmlformats.org/officeDocument/2006/math">
                                <m:r>
                                  <m:rPr>
                                    <m:sty m:val="p"/>
                                  </m:rPr>
                                  <a:rPr lang="de-DE" sz="1800" b="0" i="0" smtClean="0">
                                    <a:solidFill>
                                      <a:srgbClr val="FF0000"/>
                                    </a:solidFill>
                                    <a:latin typeface="Cambria Math" panose="02040503050406030204" pitchFamily="18" charset="0"/>
                                  </a:rPr>
                                  <m:t>P</m:t>
                                </m:r>
                                <m:d>
                                  <m:dPr>
                                    <m:ctrlPr>
                                      <a:rPr lang="de-DE" sz="1800" b="0" i="1" smtClean="0">
                                        <a:solidFill>
                                          <a:srgbClr val="FF0000"/>
                                        </a:solidFill>
                                        <a:latin typeface="Cambria Math" panose="02040503050406030204" pitchFamily="18" charset="0"/>
                                      </a:rPr>
                                    </m:ctrlPr>
                                  </m:dPr>
                                  <m:e>
                                    <m:r>
                                      <a:rPr lang="de-DE" sz="1800" b="0" i="0" smtClean="0">
                                        <a:solidFill>
                                          <a:srgbClr val="FF0000"/>
                                        </a:solidFill>
                                        <a:latin typeface="Cambria Math" panose="02040503050406030204" pitchFamily="18" charset="0"/>
                                      </a:rPr>
                                      <m:t>0</m:t>
                                    </m:r>
                                    <m:r>
                                      <a:rPr lang="de-DE" sz="1800" b="0" i="1" smtClean="0">
                                        <a:solidFill>
                                          <a:srgbClr val="FF0000"/>
                                        </a:solidFill>
                                        <a:latin typeface="Cambria Math" panose="02040503050406030204" pitchFamily="18" charset="0"/>
                                        <a:ea typeface="Cambria Math" panose="02040503050406030204" pitchFamily="18" charset="0"/>
                                      </a:rPr>
                                      <m:t>≤</m:t>
                                    </m:r>
                                    <m:r>
                                      <m:rPr>
                                        <m:sty m:val="p"/>
                                      </m:rPr>
                                      <a:rPr lang="de-DE" sz="1800" b="0" i="0" smtClean="0">
                                        <a:solidFill>
                                          <a:srgbClr val="FF0000"/>
                                        </a:solidFill>
                                        <a:latin typeface="Cambria Math" panose="02040503050406030204" pitchFamily="18" charset="0"/>
                                      </a:rPr>
                                      <m:t>X</m:t>
                                    </m:r>
                                    <m:r>
                                      <a:rPr lang="de-DE" sz="1800" b="0" i="0" smtClean="0">
                                        <a:solidFill>
                                          <a:srgbClr val="FF0000"/>
                                        </a:solidFill>
                                        <a:latin typeface="Cambria Math" panose="02040503050406030204" pitchFamily="18" charset="0"/>
                                        <a:ea typeface="Cambria Math" panose="02040503050406030204" pitchFamily="18" charset="0"/>
                                      </a:rPr>
                                      <m:t>≤</m:t>
                                    </m:r>
                                    <m:r>
                                      <m:rPr>
                                        <m:sty m:val="p"/>
                                      </m:rPr>
                                      <a:rPr lang="de-DE" sz="1800" b="0" i="0" smtClean="0">
                                        <a:solidFill>
                                          <a:srgbClr val="FF0000"/>
                                        </a:solidFill>
                                        <a:latin typeface="Cambria Math" panose="02040503050406030204" pitchFamily="18" charset="0"/>
                                        <a:ea typeface="Cambria Math" panose="02040503050406030204" pitchFamily="18" charset="0"/>
                                      </a:rPr>
                                      <m:t>b</m:t>
                                    </m:r>
                                  </m:e>
                                </m:d>
                                <m:r>
                                  <a:rPr lang="de-DE" sz="1800" b="0" i="0" smtClean="0">
                                    <a:solidFill>
                                      <a:srgbClr val="FF0000"/>
                                    </a:solidFill>
                                    <a:latin typeface="Cambria Math" panose="02040503050406030204" pitchFamily="18" charset="0"/>
                                  </a:rPr>
                                  <m:t>=</m:t>
                                </m:r>
                                <m:d>
                                  <m:dPr>
                                    <m:begChr m:val="{"/>
                                    <m:endChr m:val=""/>
                                    <m:ctrlPr>
                                      <a:rPr lang="de-DE" sz="1800" b="0" i="1" smtClean="0">
                                        <a:solidFill>
                                          <a:srgbClr val="FF0000"/>
                                        </a:solidFill>
                                        <a:latin typeface="Cambria Math" panose="02040503050406030204" pitchFamily="18" charset="0"/>
                                      </a:rPr>
                                    </m:ctrlPr>
                                  </m:dPr>
                                  <m:e>
                                    <m:eqArr>
                                      <m:eqArrPr>
                                        <m:ctrlPr>
                                          <a:rPr lang="de-DE" sz="1800" b="0" i="1" smtClean="0">
                                            <a:solidFill>
                                              <a:srgbClr val="FF0000"/>
                                            </a:solidFill>
                                            <a:latin typeface="Cambria Math" panose="02040503050406030204" pitchFamily="18" charset="0"/>
                                          </a:rPr>
                                        </m:ctrlPr>
                                      </m:eqArrPr>
                                      <m:e>
                                        <m:r>
                                          <a:rPr lang="de-DE" sz="1800" b="0" i="0" smtClean="0">
                                            <a:solidFill>
                                              <a:srgbClr val="FF0000"/>
                                            </a:solidFill>
                                            <a:latin typeface="Cambria Math" panose="02040503050406030204" pitchFamily="18" charset="0"/>
                                          </a:rPr>
                                          <m:t>            0,5</m:t>
                                        </m:r>
                                        <m:sSup>
                                          <m:sSupPr>
                                            <m:ctrlPr>
                                              <a:rPr lang="de-DE" sz="1800" b="0" i="1" smtClean="0">
                                                <a:solidFill>
                                                  <a:srgbClr val="FF0000"/>
                                                </a:solidFill>
                                                <a:latin typeface="Cambria Math" panose="02040503050406030204" pitchFamily="18" charset="0"/>
                                              </a:rPr>
                                            </m:ctrlPr>
                                          </m:sSupPr>
                                          <m:e>
                                            <m:r>
                                              <m:rPr>
                                                <m:sty m:val="p"/>
                                              </m:rPr>
                                              <a:rPr lang="de-DE" sz="1800" b="0" i="0" smtClean="0">
                                                <a:solidFill>
                                                  <a:srgbClr val="FF0000"/>
                                                </a:solidFill>
                                                <a:latin typeface="Cambria Math" panose="02040503050406030204" pitchFamily="18" charset="0"/>
                                              </a:rPr>
                                              <m:t>b</m:t>
                                            </m:r>
                                          </m:e>
                                          <m:sup>
                                            <m:r>
                                              <a:rPr lang="de-DE" sz="1800" b="0" i="0" smtClean="0">
                                                <a:solidFill>
                                                  <a:srgbClr val="FF0000"/>
                                                </a:solidFill>
                                                <a:latin typeface="Cambria Math" panose="02040503050406030204" pitchFamily="18" charset="0"/>
                                              </a:rPr>
                                              <m:t>2</m:t>
                                            </m:r>
                                          </m:sup>
                                        </m:sSup>
                                        <m:r>
                                          <a:rPr lang="de-DE" sz="1800" b="0" i="0" smtClean="0">
                                            <a:solidFill>
                                              <a:srgbClr val="FF0000"/>
                                            </a:solidFill>
                                            <a:latin typeface="Cambria Math" panose="02040503050406030204" pitchFamily="18" charset="0"/>
                                          </a:rPr>
                                          <m:t>,            0</m:t>
                                        </m:r>
                                        <m:r>
                                          <a:rPr lang="de-DE" sz="1800" b="0" i="0" smtClean="0">
                                            <a:solidFill>
                                              <a:srgbClr val="FF0000"/>
                                            </a:solidFill>
                                            <a:latin typeface="Cambria Math" panose="02040503050406030204" pitchFamily="18" charset="0"/>
                                            <a:ea typeface="Cambria Math" panose="02040503050406030204" pitchFamily="18" charset="0"/>
                                          </a:rPr>
                                          <m:t>≤</m:t>
                                        </m:r>
                                        <m:r>
                                          <m:rPr>
                                            <m:sty m:val="p"/>
                                          </m:rPr>
                                          <a:rPr lang="de-DE" sz="1800" b="0" i="0" smtClean="0">
                                            <a:solidFill>
                                              <a:srgbClr val="FF0000"/>
                                            </a:solidFill>
                                            <a:latin typeface="Cambria Math" panose="02040503050406030204" pitchFamily="18" charset="0"/>
                                            <a:ea typeface="Cambria Math" panose="02040503050406030204" pitchFamily="18" charset="0"/>
                                          </a:rPr>
                                          <m:t>b</m:t>
                                        </m:r>
                                        <m:r>
                                          <a:rPr lang="de-DE" sz="1800" b="0" i="0" smtClean="0">
                                            <a:solidFill>
                                              <a:srgbClr val="FF0000"/>
                                            </a:solidFill>
                                            <a:latin typeface="Cambria Math" panose="02040503050406030204" pitchFamily="18" charset="0"/>
                                            <a:ea typeface="Cambria Math" panose="02040503050406030204" pitchFamily="18" charset="0"/>
                                          </a:rPr>
                                          <m:t>≤1</m:t>
                                        </m:r>
                                      </m:e>
                                      <m:e>
                                        <m:r>
                                          <a:rPr lang="de-DE" sz="1800" b="0" i="0" smtClean="0">
                                            <a:solidFill>
                                              <a:srgbClr val="FF0000"/>
                                            </a:solidFill>
                                            <a:latin typeface="Cambria Math" panose="02040503050406030204" pitchFamily="18" charset="0"/>
                                            <a:ea typeface="Cambria Math" panose="02040503050406030204" pitchFamily="18" charset="0"/>
                                          </a:rPr>
                                          <m:t>−</m:t>
                                        </m:r>
                                        <m:r>
                                          <a:rPr lang="de-DE" sz="1800" b="0" i="0" smtClean="0">
                                            <a:solidFill>
                                              <a:srgbClr val="FF0000"/>
                                            </a:solidFill>
                                            <a:latin typeface="Cambria Math" panose="02040503050406030204" pitchFamily="18" charset="0"/>
                                          </a:rPr>
                                          <m:t>0,5</m:t>
                                        </m:r>
                                        <m:sSup>
                                          <m:sSupPr>
                                            <m:ctrlPr>
                                              <a:rPr lang="de-DE" sz="1800" b="0" i="1" smtClean="0">
                                                <a:solidFill>
                                                  <a:srgbClr val="FF0000"/>
                                                </a:solidFill>
                                                <a:latin typeface="Cambria Math" panose="02040503050406030204" pitchFamily="18" charset="0"/>
                                              </a:rPr>
                                            </m:ctrlPr>
                                          </m:sSupPr>
                                          <m:e>
                                            <m:d>
                                              <m:dPr>
                                                <m:ctrlPr>
                                                  <a:rPr lang="de-DE" sz="1800" b="0" i="1" smtClean="0">
                                                    <a:solidFill>
                                                      <a:srgbClr val="FF0000"/>
                                                    </a:solidFill>
                                                    <a:latin typeface="Cambria Math" panose="02040503050406030204" pitchFamily="18" charset="0"/>
                                                  </a:rPr>
                                                </m:ctrlPr>
                                              </m:dPr>
                                              <m:e>
                                                <m:r>
                                                  <a:rPr lang="de-DE" sz="1800" b="0" i="0" smtClean="0">
                                                    <a:solidFill>
                                                      <a:srgbClr val="FF0000"/>
                                                    </a:solidFill>
                                                    <a:latin typeface="Cambria Math" panose="02040503050406030204" pitchFamily="18" charset="0"/>
                                                  </a:rPr>
                                                  <m:t>2−</m:t>
                                                </m:r>
                                                <m:r>
                                                  <m:rPr>
                                                    <m:sty m:val="p"/>
                                                  </m:rPr>
                                                  <a:rPr lang="de-DE" sz="1800" b="0" i="0" smtClean="0">
                                                    <a:solidFill>
                                                      <a:srgbClr val="FF0000"/>
                                                    </a:solidFill>
                                                    <a:latin typeface="Cambria Math" panose="02040503050406030204" pitchFamily="18" charset="0"/>
                                                  </a:rPr>
                                                  <m:t>b</m:t>
                                                </m:r>
                                              </m:e>
                                            </m:d>
                                          </m:e>
                                          <m:sup>
                                            <m:r>
                                              <a:rPr lang="de-DE" sz="1800" b="0" i="0" smtClean="0">
                                                <a:solidFill>
                                                  <a:srgbClr val="FF0000"/>
                                                </a:solidFill>
                                                <a:latin typeface="Cambria Math" panose="02040503050406030204" pitchFamily="18" charset="0"/>
                                              </a:rPr>
                                              <m:t>2</m:t>
                                            </m:r>
                                          </m:sup>
                                        </m:sSup>
                                        <m:r>
                                          <a:rPr lang="de-DE" sz="1800" b="0" i="1" smtClean="0">
                                            <a:solidFill>
                                              <a:srgbClr val="FF0000"/>
                                            </a:solidFill>
                                            <a:latin typeface="Cambria Math" panose="02040503050406030204" pitchFamily="18" charset="0"/>
                                          </a:rPr>
                                          <m:t>+1</m:t>
                                        </m:r>
                                        <m:r>
                                          <a:rPr lang="de-DE" sz="1800" b="0" i="0" smtClean="0">
                                            <a:solidFill>
                                              <a:srgbClr val="FF0000"/>
                                            </a:solidFill>
                                            <a:latin typeface="Cambria Math" panose="02040503050406030204" pitchFamily="18" charset="0"/>
                                          </a:rPr>
                                          <m:t>,  1</m:t>
                                        </m:r>
                                        <m:r>
                                          <a:rPr lang="de-DE" sz="1800" b="0" i="0" smtClean="0">
                                            <a:solidFill>
                                              <a:srgbClr val="FF0000"/>
                                            </a:solidFill>
                                            <a:latin typeface="Cambria Math" panose="02040503050406030204" pitchFamily="18" charset="0"/>
                                            <a:ea typeface="Cambria Math" panose="02040503050406030204" pitchFamily="18" charset="0"/>
                                          </a:rPr>
                                          <m:t>&lt;</m:t>
                                        </m:r>
                                        <m:r>
                                          <m:rPr>
                                            <m:sty m:val="p"/>
                                          </m:rPr>
                                          <a:rPr lang="de-DE" sz="1800" b="0" i="0" smtClean="0">
                                            <a:solidFill>
                                              <a:srgbClr val="FF0000"/>
                                            </a:solidFill>
                                            <a:latin typeface="Cambria Math" panose="02040503050406030204" pitchFamily="18" charset="0"/>
                                            <a:ea typeface="Cambria Math" panose="02040503050406030204" pitchFamily="18" charset="0"/>
                                          </a:rPr>
                                          <m:t>b</m:t>
                                        </m:r>
                                        <m:r>
                                          <a:rPr lang="de-DE" sz="1800" b="0" i="0" smtClean="0">
                                            <a:solidFill>
                                              <a:srgbClr val="FF0000"/>
                                            </a:solidFill>
                                            <a:latin typeface="Cambria Math" panose="02040503050406030204" pitchFamily="18" charset="0"/>
                                            <a:ea typeface="Cambria Math" panose="02040503050406030204" pitchFamily="18" charset="0"/>
                                          </a:rPr>
                                          <m:t>≤2</m:t>
                                        </m:r>
                                      </m:e>
                                    </m:eqArr>
                                  </m:e>
                                </m:d>
                              </m:oMath>
                            </m:oMathPara>
                          </a14:m>
                          <a:endParaRPr lang="de-DE" sz="1800" b="0" i="0" dirty="0">
                            <a:solidFill>
                              <a:srgbClr val="FF0000"/>
                            </a:solidFill>
                          </a:endParaRPr>
                        </a:p>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de-DE"/>
                        </a:p>
                      </a:txBody>
                      <a:tcPr/>
                    </a:tc>
                    <a:tc>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306147"/>
                      </a:ext>
                    </a:extLst>
                  </a:tr>
                  <a:tr h="1793637">
                    <a:tc>
                      <a:txBody>
                        <a:bodyPr/>
                        <a:lstStyle/>
                        <a:p>
                          <a:pPr>
                            <a:spcAft>
                              <a:spcPts val="600"/>
                            </a:spcAft>
                          </a:pPr>
                          <a:r>
                            <a:rPr lang="de-DE" b="0" dirty="0">
                              <a:solidFill>
                                <a:schemeClr val="tx1"/>
                              </a:solidFill>
                            </a:rPr>
                            <a:t>Kenngrößen:</a:t>
                          </a:r>
                        </a:p>
                        <a:p>
                          <a:pPr/>
                          <a14:m>
                            <m:oMathPara xmlns:m="http://schemas.openxmlformats.org/officeDocument/2006/math">
                              <m:oMathParaPr>
                                <m:jc m:val="left"/>
                              </m:oMathParaPr>
                              <m:oMath xmlns:m="http://schemas.openxmlformats.org/officeDocument/2006/math">
                                <m:r>
                                  <m:rPr>
                                    <m:sty m:val="p"/>
                                  </m:rPr>
                                  <a:rPr lang="el-GR" b="0" i="0" smtClean="0">
                                    <a:solidFill>
                                      <a:schemeClr val="tx1"/>
                                    </a:solidFill>
                                    <a:latin typeface="Cambria Math" panose="02040503050406030204" pitchFamily="18" charset="0"/>
                                    <a:ea typeface="Cambria Math" panose="02040503050406030204" pitchFamily="18" charset="0"/>
                                  </a:rPr>
                                  <m:t>μ</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E</m:t>
                                </m:r>
                                <m:d>
                                  <m:dPr>
                                    <m:ctrlPr>
                                      <a:rPr lang="de-DE" b="0" i="1" smtClean="0">
                                        <a:solidFill>
                                          <a:schemeClr val="tx1"/>
                                        </a:solidFill>
                                        <a:latin typeface="Cambria Math" panose="02040503050406030204" pitchFamily="18" charset="0"/>
                                        <a:ea typeface="Cambria Math" panose="02040503050406030204" pitchFamily="18" charset="0"/>
                                      </a:rPr>
                                    </m:ctrlPr>
                                  </m:dPr>
                                  <m:e>
                                    <m:r>
                                      <m:rPr>
                                        <m:sty m:val="p"/>
                                      </m:rPr>
                                      <a:rPr lang="de-DE" b="0" i="0" smtClean="0">
                                        <a:solidFill>
                                          <a:schemeClr val="tx1"/>
                                        </a:solidFill>
                                        <a:latin typeface="Cambria Math" panose="02040503050406030204" pitchFamily="18" charset="0"/>
                                        <a:ea typeface="Cambria Math" panose="02040503050406030204" pitchFamily="18" charset="0"/>
                                      </a:rPr>
                                      <m:t>X</m:t>
                                    </m:r>
                                  </m:e>
                                </m:d>
                                <m:r>
                                  <a:rPr lang="de-DE" b="0" i="0" smtClean="0">
                                    <a:solidFill>
                                      <a:schemeClr val="tx1"/>
                                    </a:solidFill>
                                    <a:latin typeface="Cambria Math" panose="02040503050406030204" pitchFamily="18" charset="0"/>
                                    <a:ea typeface="Cambria Math" panose="02040503050406030204" pitchFamily="18" charset="0"/>
                                  </a:rPr>
                                  <m:t>=</m:t>
                                </m:r>
                                <m:nary>
                                  <m:naryPr>
                                    <m:limLoc m:val="undOvr"/>
                                    <m:ctrlPr>
                                      <a:rPr lang="de-DE" b="0" i="1" smtClean="0">
                                        <a:solidFill>
                                          <a:schemeClr val="tx1"/>
                                        </a:solidFill>
                                        <a:latin typeface="Cambria Math" panose="02040503050406030204" pitchFamily="18" charset="0"/>
                                        <a:ea typeface="Cambria Math" panose="02040503050406030204" pitchFamily="18" charset="0"/>
                                      </a:rPr>
                                    </m:ctrlPr>
                                  </m:naryPr>
                                  <m:sub>
                                    <m:r>
                                      <m:rPr>
                                        <m:brk m:alnAt="24"/>
                                      </m:rPr>
                                      <a:rPr lang="de-DE" b="0" i="0" smtClean="0">
                                        <a:solidFill>
                                          <a:schemeClr val="tx1"/>
                                        </a:solidFill>
                                        <a:latin typeface="Cambria Math" panose="02040503050406030204" pitchFamily="18" charset="0"/>
                                        <a:ea typeface="Cambria Math" panose="02040503050406030204" pitchFamily="18" charset="0"/>
                                      </a:rPr>
                                      <m:t>0</m:t>
                                    </m:r>
                                  </m:sub>
                                  <m:sup>
                                    <m:r>
                                      <a:rPr lang="de-DE" b="0" i="0" smtClean="0">
                                        <a:solidFill>
                                          <a:schemeClr val="tx1"/>
                                        </a:solidFill>
                                        <a:latin typeface="Cambria Math" panose="02040503050406030204" pitchFamily="18" charset="0"/>
                                        <a:ea typeface="Cambria Math" panose="02040503050406030204" pitchFamily="18" charset="0"/>
                                      </a:rPr>
                                      <m:t>2</m:t>
                                    </m:r>
                                  </m:sup>
                                  <m:e>
                                    <m:r>
                                      <m:rPr>
                                        <m:sty m:val="p"/>
                                      </m:rPr>
                                      <a:rPr lang="de-DE" b="0" i="0" smtClean="0">
                                        <a:solidFill>
                                          <a:schemeClr val="tx1"/>
                                        </a:solidFill>
                                        <a:latin typeface="Cambria Math" panose="02040503050406030204" pitchFamily="18" charset="0"/>
                                        <a:ea typeface="Cambria Math" panose="02040503050406030204" pitchFamily="18" charset="0"/>
                                      </a:rPr>
                                      <m:t>x</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f</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x</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dx</m:t>
                                    </m:r>
                                  </m:e>
                                </m:nary>
                                <m:r>
                                  <a:rPr lang="de-DE" b="0" i="0" smtClean="0">
                                    <a:solidFill>
                                      <a:schemeClr val="tx1"/>
                                    </a:solidFill>
                                    <a:latin typeface="Cambria Math" panose="02040503050406030204" pitchFamily="18" charset="0"/>
                                    <a:ea typeface="Cambria Math" panose="02040503050406030204" pitchFamily="18" charset="0"/>
                                  </a:rPr>
                                  <m:t>=1</m:t>
                                </m:r>
                              </m:oMath>
                            </m:oMathPara>
                          </a14:m>
                          <a:endParaRPr lang="de-DE" b="0" i="0" dirty="0">
                            <a:solidFill>
                              <a:schemeClr val="tx1"/>
                            </a:solidFill>
                            <a:latin typeface="Cambria Math" panose="02040503050406030204" pitchFamily="18" charset="0"/>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el-GR" b="0" i="0" smtClean="0">
                                    <a:solidFill>
                                      <a:schemeClr val="tx1"/>
                                    </a:solidFill>
                                    <a:latin typeface="Cambria Math" panose="02040503050406030204" pitchFamily="18" charset="0"/>
                                    <a:ea typeface="Cambria Math" panose="02040503050406030204" pitchFamily="18" charset="0"/>
                                  </a:rPr>
                                  <m:t>σ</m:t>
                                </m:r>
                                <m:r>
                                  <a:rPr lang="de-DE" b="0" i="0" smtClean="0">
                                    <a:solidFill>
                                      <a:schemeClr val="tx1"/>
                                    </a:solidFill>
                                    <a:latin typeface="Cambria Math" panose="02040503050406030204" pitchFamily="18" charset="0"/>
                                    <a:ea typeface="Cambria Math" panose="02040503050406030204" pitchFamily="18" charset="0"/>
                                  </a:rPr>
                                  <m:t>=</m:t>
                                </m:r>
                                <m:rad>
                                  <m:radPr>
                                    <m:degHide m:val="on"/>
                                    <m:ctrlPr>
                                      <a:rPr lang="de-DE" b="0" i="1" smtClean="0">
                                        <a:solidFill>
                                          <a:schemeClr val="tx1"/>
                                        </a:solidFill>
                                        <a:latin typeface="Cambria Math" panose="02040503050406030204" pitchFamily="18" charset="0"/>
                                        <a:ea typeface="Cambria Math" panose="02040503050406030204" pitchFamily="18" charset="0"/>
                                      </a:rPr>
                                    </m:ctrlPr>
                                  </m:radPr>
                                  <m:deg/>
                                  <m:e>
                                    <m:nary>
                                      <m:naryPr>
                                        <m:limLoc m:val="undOvr"/>
                                        <m:ctrlPr>
                                          <a:rPr lang="de-DE" b="0" i="1" smtClean="0">
                                            <a:solidFill>
                                              <a:schemeClr val="tx1"/>
                                            </a:solidFill>
                                            <a:latin typeface="Cambria Math" panose="02040503050406030204" pitchFamily="18" charset="0"/>
                                            <a:ea typeface="Cambria Math" panose="02040503050406030204" pitchFamily="18" charset="0"/>
                                          </a:rPr>
                                        </m:ctrlPr>
                                      </m:naryPr>
                                      <m:sub>
                                        <m:r>
                                          <m:rPr>
                                            <m:brk m:alnAt="24"/>
                                          </m:rPr>
                                          <a:rPr lang="de-DE" b="0" i="0" smtClean="0">
                                            <a:solidFill>
                                              <a:schemeClr val="tx1"/>
                                            </a:solidFill>
                                            <a:latin typeface="Cambria Math" panose="02040503050406030204" pitchFamily="18" charset="0"/>
                                            <a:ea typeface="Cambria Math" panose="02040503050406030204" pitchFamily="18" charset="0"/>
                                          </a:rPr>
                                          <m:t>0</m:t>
                                        </m:r>
                                      </m:sub>
                                      <m:sup>
                                        <m:r>
                                          <a:rPr lang="de-DE" b="0" i="1" smtClean="0">
                                            <a:solidFill>
                                              <a:schemeClr val="tx1"/>
                                            </a:solidFill>
                                            <a:latin typeface="Cambria Math" panose="02040503050406030204" pitchFamily="18" charset="0"/>
                                            <a:ea typeface="Cambria Math" panose="02040503050406030204" pitchFamily="18" charset="0"/>
                                          </a:rPr>
                                          <m:t>2</m:t>
                                        </m:r>
                                      </m:sup>
                                      <m:e>
                                        <m:sSup>
                                          <m:sSupPr>
                                            <m:ctrlPr>
                                              <a:rPr lang="de-DE" b="0" i="1" smtClean="0">
                                                <a:solidFill>
                                                  <a:schemeClr val="tx1"/>
                                                </a:solidFill>
                                                <a:latin typeface="Cambria Math" panose="02040503050406030204" pitchFamily="18" charset="0"/>
                                                <a:ea typeface="Cambria Math" panose="02040503050406030204" pitchFamily="18" charset="0"/>
                                              </a:rPr>
                                            </m:ctrlPr>
                                          </m:sSupPr>
                                          <m:e>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x</m:t>
                                            </m:r>
                                            <m:r>
                                              <a:rPr lang="de-DE" b="0" i="0" smtClean="0">
                                                <a:solidFill>
                                                  <a:schemeClr val="tx1"/>
                                                </a:solidFill>
                                                <a:latin typeface="Cambria Math" panose="02040503050406030204" pitchFamily="18" charset="0"/>
                                                <a:ea typeface="Cambria Math" panose="02040503050406030204" pitchFamily="18" charset="0"/>
                                              </a:rPr>
                                              <m:t>−1)</m:t>
                                            </m:r>
                                          </m:e>
                                          <m:sup>
                                            <m:r>
                                              <a:rPr lang="de-DE" b="0" i="0" smtClean="0">
                                                <a:solidFill>
                                                  <a:schemeClr val="tx1"/>
                                                </a:solidFill>
                                                <a:latin typeface="Cambria Math" panose="02040503050406030204" pitchFamily="18" charset="0"/>
                                                <a:ea typeface="Cambria Math" panose="02040503050406030204" pitchFamily="18" charset="0"/>
                                              </a:rPr>
                                              <m:t>2</m:t>
                                            </m:r>
                                          </m:sup>
                                        </m:sSup>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f</m:t>
                                        </m:r>
                                        <m:d>
                                          <m:dPr>
                                            <m:ctrlPr>
                                              <a:rPr lang="de-DE" b="0" i="1" smtClean="0">
                                                <a:solidFill>
                                                  <a:schemeClr val="tx1"/>
                                                </a:solidFill>
                                                <a:latin typeface="Cambria Math" panose="02040503050406030204" pitchFamily="18" charset="0"/>
                                                <a:ea typeface="Cambria Math" panose="02040503050406030204" pitchFamily="18" charset="0"/>
                                              </a:rPr>
                                            </m:ctrlPr>
                                          </m:dPr>
                                          <m:e>
                                            <m:r>
                                              <m:rPr>
                                                <m:sty m:val="p"/>
                                              </m:rPr>
                                              <a:rPr lang="de-DE" b="0" i="0" smtClean="0">
                                                <a:solidFill>
                                                  <a:schemeClr val="tx1"/>
                                                </a:solidFill>
                                                <a:latin typeface="Cambria Math" panose="02040503050406030204" pitchFamily="18" charset="0"/>
                                                <a:ea typeface="Cambria Math" panose="02040503050406030204" pitchFamily="18" charset="0"/>
                                              </a:rPr>
                                              <m:t>x</m:t>
                                            </m:r>
                                          </m:e>
                                        </m:d>
                                        <m:r>
                                          <m:rPr>
                                            <m:sty m:val="p"/>
                                          </m:rPr>
                                          <a:rPr lang="de-DE" b="0" i="0" smtClean="0">
                                            <a:solidFill>
                                              <a:schemeClr val="tx1"/>
                                            </a:solidFill>
                                            <a:latin typeface="Cambria Math" panose="02040503050406030204" pitchFamily="18" charset="0"/>
                                            <a:ea typeface="Cambria Math" panose="02040503050406030204" pitchFamily="18" charset="0"/>
                                          </a:rPr>
                                          <m:t>dx</m:t>
                                        </m:r>
                                      </m:e>
                                    </m:nary>
                                  </m:e>
                                </m:rad>
                                <m:r>
                                  <a:rPr lang="de-DE" b="0" i="0" smtClean="0">
                                    <a:solidFill>
                                      <a:schemeClr val="tx1"/>
                                    </a:solidFill>
                                    <a:latin typeface="Cambria Math"/>
                                    <a:ea typeface="Cambria Math" panose="02040503050406030204" pitchFamily="18" charset="0"/>
                                  </a:rPr>
                                  <m:t>    </m:t>
                                </m:r>
                                <m:r>
                                  <a:rPr lang="de-DE" b="0" i="0" smtClean="0">
                                    <a:solidFill>
                                      <a:schemeClr val="tx1"/>
                                    </a:solidFill>
                                    <a:latin typeface="Cambria Math" panose="02040503050406030204" pitchFamily="18" charset="0"/>
                                    <a:ea typeface="Cambria Math" panose="02040503050406030204" pitchFamily="18" charset="0"/>
                                  </a:rPr>
                                  <m:t>=</m:t>
                                </m:r>
                                <m:f>
                                  <m:fPr>
                                    <m:ctrlPr>
                                      <a:rPr lang="de-DE" b="0" i="1" smtClean="0">
                                        <a:solidFill>
                                          <a:schemeClr val="tx1"/>
                                        </a:solidFill>
                                        <a:latin typeface="Cambria Math" panose="02040503050406030204" pitchFamily="18" charset="0"/>
                                        <a:ea typeface="Cambria Math" panose="02040503050406030204" pitchFamily="18" charset="0"/>
                                      </a:rPr>
                                    </m:ctrlPr>
                                  </m:fPr>
                                  <m:num>
                                    <m:r>
                                      <a:rPr lang="de-DE" b="0" i="1" smtClean="0">
                                        <a:solidFill>
                                          <a:schemeClr val="tx1"/>
                                        </a:solidFill>
                                        <a:latin typeface="Cambria Math"/>
                                        <a:ea typeface="Cambria Math" panose="02040503050406030204" pitchFamily="18" charset="0"/>
                                      </a:rPr>
                                      <m:t>1</m:t>
                                    </m:r>
                                  </m:num>
                                  <m:den>
                                    <m:rad>
                                      <m:radPr>
                                        <m:degHide m:val="on"/>
                                        <m:ctrlPr>
                                          <a:rPr lang="de-DE" b="0" i="1" smtClean="0">
                                            <a:solidFill>
                                              <a:schemeClr val="tx1"/>
                                            </a:solidFill>
                                            <a:latin typeface="Cambria Math" panose="02040503050406030204" pitchFamily="18" charset="0"/>
                                            <a:ea typeface="Cambria Math" panose="02040503050406030204" pitchFamily="18" charset="0"/>
                                          </a:rPr>
                                        </m:ctrlPr>
                                      </m:radPr>
                                      <m:deg/>
                                      <m:e>
                                        <m:r>
                                          <a:rPr lang="de-DE" b="0" i="1" smtClean="0">
                                            <a:solidFill>
                                              <a:schemeClr val="tx1"/>
                                            </a:solidFill>
                                            <a:latin typeface="Cambria Math"/>
                                            <a:ea typeface="Cambria Math" panose="02040503050406030204" pitchFamily="18" charset="0"/>
                                          </a:rPr>
                                          <m:t>6</m:t>
                                        </m:r>
                                      </m:e>
                                    </m:rad>
                                  </m:den>
                                </m:f>
                                <m:r>
                                  <a:rPr lang="de-DE" b="0" i="1" smtClean="0">
                                    <a:solidFill>
                                      <a:schemeClr val="tx1"/>
                                    </a:solidFill>
                                    <a:latin typeface="Cambria Math" panose="02040503050406030204" pitchFamily="18" charset="0"/>
                                    <a:ea typeface="Cambria Math" panose="02040503050406030204" pitchFamily="18" charset="0"/>
                                  </a:rPr>
                                  <m:t>≈</m:t>
                                </m:r>
                                <m:r>
                                  <a:rPr lang="de-DE" b="0" i="0" smtClean="0">
                                    <a:solidFill>
                                      <a:schemeClr val="tx1"/>
                                    </a:solidFill>
                                    <a:latin typeface="Cambria Math" panose="02040503050406030204" pitchFamily="18" charset="0"/>
                                    <a:ea typeface="Cambria Math" panose="02040503050406030204" pitchFamily="18" charset="0"/>
                                  </a:rPr>
                                  <m:t>0,41</m:t>
                                </m:r>
                              </m:oMath>
                            </m:oMathPara>
                          </a14:m>
                          <a:endParaRPr lang="de-DE" b="0" i="0" dirty="0">
                            <a:solidFill>
                              <a:schemeClr val="tx1"/>
                            </a:solidFill>
                          </a:endParaRPr>
                        </a:p>
                        <a:p>
                          <a:endParaRPr lang="de-DE"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59896"/>
                      </a:ext>
                    </a:extLst>
                  </a:tr>
                </a:tbl>
              </a:graphicData>
            </a:graphic>
          </p:graphicFrame>
        </mc:Choice>
        <mc:Fallback xmlns="">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362593075"/>
                  </p:ext>
                </p:extLst>
              </p:nvPr>
            </p:nvGraphicFramePr>
            <p:xfrm>
              <a:off x="424134" y="2168899"/>
              <a:ext cx="8386390" cy="3587274"/>
            </p:xfrm>
            <a:graphic>
              <a:graphicData uri="http://schemas.openxmlformats.org/drawingml/2006/table">
                <a:tbl>
                  <a:tblPr firstRow="1" bandRow="1">
                    <a:tableStyleId>{5C22544A-7EE6-4342-B048-85BDC9FD1C3A}</a:tableStyleId>
                  </a:tblPr>
                  <a:tblGrid>
                    <a:gridCol w="3643810">
                      <a:extLst>
                        <a:ext uri="{9D8B030D-6E8A-4147-A177-3AD203B41FA5}">
                          <a16:colId xmlns:a16="http://schemas.microsoft.com/office/drawing/2014/main" val="1730574479"/>
                        </a:ext>
                      </a:extLst>
                    </a:gridCol>
                    <a:gridCol w="2885941">
                      <a:extLst>
                        <a:ext uri="{9D8B030D-6E8A-4147-A177-3AD203B41FA5}">
                          <a16:colId xmlns:a16="http://schemas.microsoft.com/office/drawing/2014/main" val="83854325"/>
                        </a:ext>
                      </a:extLst>
                    </a:gridCol>
                    <a:gridCol w="1856639">
                      <a:extLst>
                        <a:ext uri="{9D8B030D-6E8A-4147-A177-3AD203B41FA5}">
                          <a16:colId xmlns:a16="http://schemas.microsoft.com/office/drawing/2014/main" val="751330339"/>
                        </a:ext>
                      </a:extLst>
                    </a:gridCol>
                  </a:tblGrid>
                  <a:tr h="1793637">
                    <a:tc gridSpan="2">
                      <a:txBody>
                        <a:bodyPr/>
                        <a:lstStyle/>
                        <a:p>
                          <a:endParaRPr lang="de-DE"/>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t="-1695" r="-28451" b="-100000"/>
                          </a:stretch>
                        </a:blipFill>
                      </a:tcPr>
                    </a:tc>
                    <a:tc hMerge="1">
                      <a:txBody>
                        <a:bodyPr/>
                        <a:lstStyle/>
                        <a:p>
                          <a:endParaRPr lang="de-DE"/>
                        </a:p>
                      </a:txBody>
                      <a:tcPr/>
                    </a:tc>
                    <a:tc>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306147"/>
                      </a:ext>
                    </a:extLst>
                  </a:tr>
                  <a:tr h="1793637">
                    <a:tc>
                      <a:txBody>
                        <a:bodyPr/>
                        <a:lstStyle/>
                        <a:p>
                          <a:endParaRPr lang="de-DE"/>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t="-101695" r="-130268"/>
                          </a:stretch>
                        </a:blipFill>
                      </a:tcPr>
                    </a:tc>
                    <a:tc gridSpan="2">
                      <a:txBody>
                        <a:bodyPr/>
                        <a:lstStyle/>
                        <a:p>
                          <a:endParaRPr lang="de-DE"/>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76765" t="-101695"/>
                          </a:stretch>
                        </a:blipFill>
                      </a:tcPr>
                    </a:tc>
                    <a:tc hMerge="1">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59896"/>
                      </a:ext>
                    </a:extLst>
                  </a:tr>
                </a:tbl>
              </a:graphicData>
            </a:graphic>
          </p:graphicFrame>
        </mc:Fallback>
      </mc:AlternateContent>
      <p:pic>
        <p:nvPicPr>
          <p:cNvPr id="30" name="Grafik 29">
            <a:extLst>
              <a:ext uri="{FF2B5EF4-FFF2-40B4-BE49-F238E27FC236}">
                <a16:creationId xmlns:a16="http://schemas.microsoft.com/office/drawing/2014/main" id="{EA7B901B-E57F-43A2-92A7-67C318861A84}"/>
              </a:ext>
            </a:extLst>
          </p:cNvPr>
          <p:cNvPicPr/>
          <p:nvPr/>
        </p:nvPicPr>
        <p:blipFill>
          <a:blip r:embed="rId6"/>
          <a:stretch>
            <a:fillRect/>
          </a:stretch>
        </p:blipFill>
        <p:spPr>
          <a:xfrm>
            <a:off x="6118053" y="2305523"/>
            <a:ext cx="2692472" cy="1638485"/>
          </a:xfrm>
          <a:prstGeom prst="rect">
            <a:avLst/>
          </a:prstGeom>
        </p:spPr>
      </p:pic>
      <p:sp>
        <p:nvSpPr>
          <p:cNvPr id="32" name="AutoShape 22">
            <a:extLst>
              <a:ext uri="{FF2B5EF4-FFF2-40B4-BE49-F238E27FC236}">
                <a16:creationId xmlns:a16="http://schemas.microsoft.com/office/drawing/2014/main" id="{00A95F86-FE39-4108-809E-0F10029089FF}"/>
              </a:ext>
            </a:extLst>
          </p:cNvPr>
          <p:cNvSpPr>
            <a:spLocks noChangeAspect="1" noChangeArrowheads="1"/>
          </p:cNvSpPr>
          <p:nvPr/>
        </p:nvSpPr>
        <p:spPr bwMode="auto">
          <a:xfrm>
            <a:off x="432267" y="1476622"/>
            <a:ext cx="4939833" cy="44021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Stetige Verteilungen – Beispiel 2</a:t>
            </a:r>
          </a:p>
        </p:txBody>
      </p:sp>
      <p:grpSp>
        <p:nvGrpSpPr>
          <p:cNvPr id="39" name="Gruppieren 38">
            <a:extLst>
              <a:ext uri="{FF2B5EF4-FFF2-40B4-BE49-F238E27FC236}">
                <a16:creationId xmlns:a16="http://schemas.microsoft.com/office/drawing/2014/main" id="{1DC2EF88-6CE7-4553-AF7D-CFF159BDA0EA}"/>
              </a:ext>
            </a:extLst>
          </p:cNvPr>
          <p:cNvGrpSpPr/>
          <p:nvPr/>
        </p:nvGrpSpPr>
        <p:grpSpPr>
          <a:xfrm>
            <a:off x="363537" y="723900"/>
            <a:ext cx="7304088" cy="433388"/>
            <a:chOff x="363537" y="723900"/>
            <a:chExt cx="7304088" cy="433388"/>
          </a:xfrm>
        </p:grpSpPr>
        <p:sp>
          <p:nvSpPr>
            <p:cNvPr id="40" name="Rectangle 4">
              <a:extLst>
                <a:ext uri="{FF2B5EF4-FFF2-40B4-BE49-F238E27FC236}">
                  <a16:creationId xmlns:a16="http://schemas.microsoft.com/office/drawing/2014/main" id="{68513B15-23FB-4863-9A61-6EE4AF375074}"/>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1" name="AutoShape 5">
              <a:extLst>
                <a:ext uri="{FF2B5EF4-FFF2-40B4-BE49-F238E27FC236}">
                  <a16:creationId xmlns:a16="http://schemas.microsoft.com/office/drawing/2014/main" id="{7B77238A-BCCD-4653-B76E-081AF8567CE6}"/>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2" name="AutoShape 6">
              <a:extLst>
                <a:ext uri="{FF2B5EF4-FFF2-40B4-BE49-F238E27FC236}">
                  <a16:creationId xmlns:a16="http://schemas.microsoft.com/office/drawing/2014/main" id="{828FC3D5-D6B2-4D68-B985-317A79188942}"/>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3" name="AutoShape 8">
              <a:extLst>
                <a:ext uri="{FF2B5EF4-FFF2-40B4-BE49-F238E27FC236}">
                  <a16:creationId xmlns:a16="http://schemas.microsoft.com/office/drawing/2014/main" id="{513F4C6F-DE46-455C-83C1-9C6BB4AA0128}"/>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4" name="AutoShape 8">
              <a:extLst>
                <a:ext uri="{FF2B5EF4-FFF2-40B4-BE49-F238E27FC236}">
                  <a16:creationId xmlns:a16="http://schemas.microsoft.com/office/drawing/2014/main" id="{B4699F4F-9C03-4C4C-ACB9-E1F22E8C032B}"/>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326889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13</a:t>
            </a:fld>
            <a:endParaRPr lang="de-DE" altLang="de-DE" sz="1100" dirty="0">
              <a:latin typeface="Calibri" pitchFamily="34" charset="0"/>
            </a:endParaRPr>
          </a:p>
        </p:txBody>
      </p:sp>
      <p:sp>
        <p:nvSpPr>
          <p:cNvPr id="2065" name="Rectangle 19"/>
          <p:cNvSpPr>
            <a:spLocks noChangeArrowheads="1"/>
          </p:cNvSpPr>
          <p:nvPr/>
        </p:nvSpPr>
        <p:spPr bwMode="auto">
          <a:xfrm>
            <a:off x="363859" y="1413346"/>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5008095"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Stetige Verteilungen – Beispiel 3</a:t>
            </a:r>
          </a:p>
        </p:txBody>
      </p:sp>
      <p:sp>
        <p:nvSpPr>
          <p:cNvPr id="4" name="Textfeld 3"/>
          <p:cNvSpPr txBox="1"/>
          <p:nvPr/>
        </p:nvSpPr>
        <p:spPr>
          <a:xfrm>
            <a:off x="463005" y="2177991"/>
            <a:ext cx="8353176" cy="707886"/>
          </a:xfrm>
          <a:prstGeom prst="rect">
            <a:avLst/>
          </a:prstGeom>
          <a:noFill/>
        </p:spPr>
        <p:txBody>
          <a:bodyPr wrap="square" rtlCol="0">
            <a:spAutoFit/>
          </a:bodyPr>
          <a:lstStyle/>
          <a:p>
            <a:endParaRPr lang="de-DE" sz="2000" dirty="0"/>
          </a:p>
          <a:p>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mc:AlternateContent xmlns:mc="http://schemas.openxmlformats.org/markup-compatibility/2006" xmlns:a14="http://schemas.microsoft.com/office/drawing/2010/main">
        <mc:Choice Requires="a14">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571888111"/>
                  </p:ext>
                </p:extLst>
              </p:nvPr>
            </p:nvGraphicFramePr>
            <p:xfrm>
              <a:off x="380725" y="2060848"/>
              <a:ext cx="8209026" cy="4375293"/>
            </p:xfrm>
            <a:graphic>
              <a:graphicData uri="http://schemas.openxmlformats.org/drawingml/2006/table">
                <a:tbl>
                  <a:tblPr firstRow="1" bandRow="1">
                    <a:tableStyleId>{5C22544A-7EE6-4342-B048-85BDC9FD1C3A}</a:tableStyleId>
                  </a:tblPr>
                  <a:tblGrid>
                    <a:gridCol w="5487419">
                      <a:extLst>
                        <a:ext uri="{9D8B030D-6E8A-4147-A177-3AD203B41FA5}">
                          <a16:colId xmlns:a16="http://schemas.microsoft.com/office/drawing/2014/main" val="1730574479"/>
                        </a:ext>
                      </a:extLst>
                    </a:gridCol>
                    <a:gridCol w="2721607">
                      <a:extLst>
                        <a:ext uri="{9D8B030D-6E8A-4147-A177-3AD203B41FA5}">
                          <a16:colId xmlns:a16="http://schemas.microsoft.com/office/drawing/2014/main" val="751330339"/>
                        </a:ext>
                      </a:extLst>
                    </a:gridCol>
                  </a:tblGrid>
                  <a:tr h="1793637">
                    <a:tc>
                      <a:txBody>
                        <a:bodyPr/>
                        <a:lstStyle/>
                        <a:p>
                          <a:pPr/>
                          <a:r>
                            <a:rPr lang="de-DE" sz="1800" b="0" u="sng" dirty="0">
                              <a:solidFill>
                                <a:schemeClr val="tx1"/>
                              </a:solidFill>
                            </a:rPr>
                            <a:t>Die Gaußsche Glockenfunktion</a:t>
                          </a:r>
                          <a:r>
                            <a:rPr lang="de-DE" sz="1800" b="0" dirty="0">
                              <a:solidFill>
                                <a:schemeClr val="tx1"/>
                              </a:solidFill>
                            </a:rPr>
                            <a:t>:</a:t>
                          </a:r>
                          <a:r>
                            <a:rPr lang="de-DE" sz="1800" b="0" baseline="0" dirty="0">
                              <a:solidFill>
                                <a:schemeClr val="tx1"/>
                              </a:solidFill>
                            </a:rPr>
                            <a:t> </a:t>
                          </a:r>
                          <a:br>
                            <a:rPr lang="de-DE" sz="1800" b="0" baseline="0" dirty="0">
                              <a:solidFill>
                                <a:schemeClr val="tx1"/>
                              </a:solidFill>
                            </a:rPr>
                          </a:br>
                          <a:r>
                            <a:rPr lang="de-DE" sz="1800" b="0" baseline="0" dirty="0">
                              <a:solidFill>
                                <a:schemeClr val="tx1"/>
                              </a:solidFill>
                            </a:rPr>
                            <a:t>Die Gaußfunktion</a:t>
                          </a:r>
                          <a:br>
                            <a:rPr lang="de-DE" sz="1800" b="0" baseline="0" dirty="0">
                              <a:solidFill>
                                <a:schemeClr val="tx1"/>
                              </a:solidFill>
                            </a:rPr>
                          </a:br>
                          <a14:m>
                            <m:oMathPara xmlns:m="http://schemas.openxmlformats.org/officeDocument/2006/math">
                              <m:oMathParaPr>
                                <m:jc m:val="left"/>
                              </m:oMathParaPr>
                              <m:oMath xmlns:m="http://schemas.openxmlformats.org/officeDocument/2006/math">
                                <m:r>
                                  <m:rPr>
                                    <m:sty m:val="p"/>
                                  </m:rPr>
                                  <a:rPr lang="el-GR" sz="1800" b="0" i="0" smtClean="0">
                                    <a:solidFill>
                                      <a:schemeClr val="tx1"/>
                                    </a:solidFill>
                                    <a:latin typeface="Cambria Math" panose="02040503050406030204" pitchFamily="18" charset="0"/>
                                    <a:ea typeface="Cambria Math" panose="02040503050406030204" pitchFamily="18" charset="0"/>
                                  </a:rPr>
                                  <m:t>φ</m:t>
                                </m:r>
                                <m:r>
                                  <a:rPr lang="de-DE" sz="1800" b="0" i="0" smtClean="0">
                                    <a:solidFill>
                                      <a:schemeClr val="tx1"/>
                                    </a:solidFill>
                                    <a:latin typeface="Cambria Math" panose="02040503050406030204" pitchFamily="18" charset="0"/>
                                    <a:ea typeface="Cambria Math" panose="02040503050406030204" pitchFamily="18" charset="0"/>
                                  </a:rPr>
                                  <m:t>  </m:t>
                                </m:r>
                                <m:r>
                                  <m:rPr>
                                    <m:sty m:val="p"/>
                                  </m:rPr>
                                  <a:rPr lang="de-DE" sz="1800" b="0" i="0" smtClean="0">
                                    <a:solidFill>
                                      <a:schemeClr val="tx1"/>
                                    </a:solidFill>
                                    <a:latin typeface="Cambria Math" panose="02040503050406030204" pitchFamily="18" charset="0"/>
                                    <a:ea typeface="Cambria Math" panose="02040503050406030204" pitchFamily="18" charset="0"/>
                                  </a:rPr>
                                  <m:t>mit</m:t>
                                </m:r>
                                <m:r>
                                  <a:rPr lang="de-DE" sz="1800" b="0" i="0" smtClean="0">
                                    <a:solidFill>
                                      <a:schemeClr val="tx1"/>
                                    </a:solidFill>
                                    <a:latin typeface="Cambria Math" panose="02040503050406030204" pitchFamily="18" charset="0"/>
                                    <a:ea typeface="Cambria Math" panose="02040503050406030204" pitchFamily="18" charset="0"/>
                                  </a:rPr>
                                  <m:t>  </m:t>
                                </m:r>
                                <m:r>
                                  <m:rPr>
                                    <m:sty m:val="p"/>
                                  </m:rPr>
                                  <a:rPr lang="el-GR" sz="1800" b="0" i="0" smtClean="0">
                                    <a:solidFill>
                                      <a:schemeClr val="tx1"/>
                                    </a:solidFill>
                                    <a:latin typeface="Cambria Math" panose="02040503050406030204" pitchFamily="18" charset="0"/>
                                    <a:ea typeface="Cambria Math" panose="02040503050406030204" pitchFamily="18" charset="0"/>
                                  </a:rPr>
                                  <m:t>φ</m:t>
                                </m:r>
                                <m:d>
                                  <m:dPr>
                                    <m:ctrlPr>
                                      <a:rPr lang="de-DE" sz="1800" b="0" i="1" smtClean="0">
                                        <a:solidFill>
                                          <a:schemeClr val="tx1"/>
                                        </a:solidFill>
                                        <a:latin typeface="Cambria Math" panose="02040503050406030204" pitchFamily="18" charset="0"/>
                                        <a:ea typeface="Cambria Math" panose="02040503050406030204" pitchFamily="18" charset="0"/>
                                      </a:rPr>
                                    </m:ctrlPr>
                                  </m:dPr>
                                  <m:e>
                                    <m:r>
                                      <m:rPr>
                                        <m:sty m:val="p"/>
                                      </m:rPr>
                                      <a:rPr lang="de-DE" sz="1800" b="0" i="0" smtClean="0">
                                        <a:solidFill>
                                          <a:schemeClr val="tx1"/>
                                        </a:solidFill>
                                        <a:latin typeface="Cambria Math" panose="02040503050406030204" pitchFamily="18" charset="0"/>
                                        <a:ea typeface="Cambria Math" panose="02040503050406030204" pitchFamily="18" charset="0"/>
                                      </a:rPr>
                                      <m:t>x</m:t>
                                    </m:r>
                                  </m:e>
                                </m:d>
                                <m:r>
                                  <a:rPr lang="de-DE" sz="1800" b="0" i="0" smtClean="0">
                                    <a:solidFill>
                                      <a:schemeClr val="tx1"/>
                                    </a:solidFill>
                                    <a:latin typeface="Cambria Math" panose="02040503050406030204" pitchFamily="18" charset="0"/>
                                  </a:rPr>
                                  <m:t>=</m:t>
                                </m:r>
                                <m:f>
                                  <m:fPr>
                                    <m:ctrlPr>
                                      <a:rPr lang="de-DE" sz="1800" b="0" i="1" smtClean="0">
                                        <a:solidFill>
                                          <a:schemeClr val="tx1"/>
                                        </a:solidFill>
                                        <a:latin typeface="Cambria Math" panose="02040503050406030204" pitchFamily="18" charset="0"/>
                                      </a:rPr>
                                    </m:ctrlPr>
                                  </m:fPr>
                                  <m:num>
                                    <m:r>
                                      <a:rPr lang="de-DE" sz="1800" b="0" i="0" smtClean="0">
                                        <a:solidFill>
                                          <a:schemeClr val="tx1"/>
                                        </a:solidFill>
                                        <a:latin typeface="Cambria Math" panose="02040503050406030204" pitchFamily="18" charset="0"/>
                                      </a:rPr>
                                      <m:t>1</m:t>
                                    </m:r>
                                  </m:num>
                                  <m:den>
                                    <m:rad>
                                      <m:radPr>
                                        <m:degHide m:val="on"/>
                                        <m:ctrlPr>
                                          <a:rPr lang="de-DE" sz="1800" b="0" i="1" smtClean="0">
                                            <a:solidFill>
                                              <a:schemeClr val="tx1"/>
                                            </a:solidFill>
                                            <a:latin typeface="Cambria Math" panose="02040503050406030204" pitchFamily="18" charset="0"/>
                                          </a:rPr>
                                        </m:ctrlPr>
                                      </m:radPr>
                                      <m:deg/>
                                      <m:e>
                                        <m:r>
                                          <a:rPr lang="de-DE" sz="1800" b="0" i="0" smtClean="0">
                                            <a:solidFill>
                                              <a:schemeClr val="tx1"/>
                                            </a:solidFill>
                                            <a:latin typeface="Cambria Math" panose="02040503050406030204" pitchFamily="18" charset="0"/>
                                          </a:rPr>
                                          <m:t>2</m:t>
                                        </m:r>
                                        <m:r>
                                          <m:rPr>
                                            <m:sty m:val="p"/>
                                          </m:rPr>
                                          <a:rPr lang="de-DE" sz="1800" b="0" i="0" smtClean="0">
                                            <a:solidFill>
                                              <a:schemeClr val="tx1"/>
                                            </a:solidFill>
                                            <a:latin typeface="Cambria Math" panose="02040503050406030204" pitchFamily="18" charset="0"/>
                                            <a:ea typeface="Cambria Math" panose="02040503050406030204" pitchFamily="18" charset="0"/>
                                          </a:rPr>
                                          <m:t>π</m:t>
                                        </m:r>
                                      </m:e>
                                    </m:rad>
                                  </m:den>
                                </m:f>
                                <m:r>
                                  <a:rPr lang="de-DE" sz="1800" b="0" i="0" smtClean="0">
                                    <a:solidFill>
                                      <a:schemeClr val="tx1"/>
                                    </a:solidFill>
                                    <a:latin typeface="Cambria Math" panose="02040503050406030204" pitchFamily="18" charset="0"/>
                                    <a:ea typeface="Cambria Math" panose="02040503050406030204" pitchFamily="18" charset="0"/>
                                  </a:rPr>
                                  <m:t>∙</m:t>
                                </m:r>
                                <m:sSup>
                                  <m:sSupPr>
                                    <m:ctrlPr>
                                      <a:rPr lang="de-DE" sz="1800" b="0" i="1" smtClean="0">
                                        <a:solidFill>
                                          <a:schemeClr val="tx1"/>
                                        </a:solidFill>
                                        <a:latin typeface="Cambria Math" panose="02040503050406030204" pitchFamily="18" charset="0"/>
                                        <a:ea typeface="Cambria Math" panose="02040503050406030204" pitchFamily="18" charset="0"/>
                                      </a:rPr>
                                    </m:ctrlPr>
                                  </m:sSupPr>
                                  <m:e>
                                    <m:r>
                                      <m:rPr>
                                        <m:sty m:val="p"/>
                                      </m:rPr>
                                      <a:rPr lang="de-DE" sz="1800" b="0" i="0" smtClean="0">
                                        <a:solidFill>
                                          <a:schemeClr val="tx1"/>
                                        </a:solidFill>
                                        <a:latin typeface="Cambria Math" panose="02040503050406030204" pitchFamily="18" charset="0"/>
                                        <a:ea typeface="Cambria Math" panose="02040503050406030204" pitchFamily="18" charset="0"/>
                                      </a:rPr>
                                      <m:t>e</m:t>
                                    </m:r>
                                  </m:e>
                                  <m:sup>
                                    <m:r>
                                      <a:rPr lang="de-DE" sz="1800" b="0" i="0" smtClean="0">
                                        <a:solidFill>
                                          <a:schemeClr val="tx1"/>
                                        </a:solidFill>
                                        <a:latin typeface="Cambria Math" panose="02040503050406030204" pitchFamily="18" charset="0"/>
                                        <a:ea typeface="Cambria Math" panose="02040503050406030204" pitchFamily="18" charset="0"/>
                                      </a:rPr>
                                      <m:t>− </m:t>
                                    </m:r>
                                    <m:f>
                                      <m:fPr>
                                        <m:ctrlPr>
                                          <a:rPr lang="de-DE" sz="1800" b="0" i="1" smtClean="0">
                                            <a:solidFill>
                                              <a:schemeClr val="tx1"/>
                                            </a:solidFill>
                                            <a:latin typeface="Cambria Math" panose="02040503050406030204" pitchFamily="18" charset="0"/>
                                            <a:ea typeface="Cambria Math" panose="02040503050406030204" pitchFamily="18" charset="0"/>
                                          </a:rPr>
                                        </m:ctrlPr>
                                      </m:fPr>
                                      <m:num>
                                        <m:sSup>
                                          <m:sSupPr>
                                            <m:ctrlPr>
                                              <a:rPr lang="de-DE" sz="1800" b="0" i="1" smtClean="0">
                                                <a:solidFill>
                                                  <a:schemeClr val="tx1"/>
                                                </a:solidFill>
                                                <a:latin typeface="Cambria Math" panose="02040503050406030204" pitchFamily="18" charset="0"/>
                                                <a:ea typeface="Cambria Math" panose="02040503050406030204" pitchFamily="18" charset="0"/>
                                              </a:rPr>
                                            </m:ctrlPr>
                                          </m:sSupPr>
                                          <m:e>
                                            <m:r>
                                              <m:rPr>
                                                <m:sty m:val="p"/>
                                              </m:rPr>
                                              <a:rPr lang="de-DE" sz="1800" b="0" i="0" smtClean="0">
                                                <a:solidFill>
                                                  <a:schemeClr val="tx1"/>
                                                </a:solidFill>
                                                <a:latin typeface="Cambria Math" panose="02040503050406030204" pitchFamily="18" charset="0"/>
                                                <a:ea typeface="Cambria Math" panose="02040503050406030204" pitchFamily="18" charset="0"/>
                                              </a:rPr>
                                              <m:t>x</m:t>
                                            </m:r>
                                          </m:e>
                                          <m:sup>
                                            <m:r>
                                              <a:rPr lang="de-DE" sz="1800" b="0" i="0" smtClean="0">
                                                <a:solidFill>
                                                  <a:schemeClr val="tx1"/>
                                                </a:solidFill>
                                                <a:latin typeface="Cambria Math" panose="02040503050406030204" pitchFamily="18" charset="0"/>
                                                <a:ea typeface="Cambria Math" panose="02040503050406030204" pitchFamily="18" charset="0"/>
                                              </a:rPr>
                                              <m:t>2</m:t>
                                            </m:r>
                                          </m:sup>
                                        </m:sSup>
                                      </m:num>
                                      <m:den>
                                        <m:r>
                                          <a:rPr lang="de-DE" sz="1800" b="0" i="0" smtClean="0">
                                            <a:solidFill>
                                              <a:schemeClr val="tx1"/>
                                            </a:solidFill>
                                            <a:latin typeface="Cambria Math" panose="02040503050406030204" pitchFamily="18" charset="0"/>
                                            <a:ea typeface="Cambria Math" panose="02040503050406030204" pitchFamily="18" charset="0"/>
                                          </a:rPr>
                                          <m:t>2</m:t>
                                        </m:r>
                                      </m:den>
                                    </m:f>
                                  </m:sup>
                                </m:sSup>
                                <m:r>
                                  <a:rPr lang="de-DE" sz="1800" b="0" i="0" smtClean="0">
                                    <a:solidFill>
                                      <a:schemeClr val="tx1"/>
                                    </a:solidFill>
                                    <a:latin typeface="Cambria Math" panose="02040503050406030204" pitchFamily="18" charset="0"/>
                                    <a:ea typeface="Cambria Math" panose="02040503050406030204" pitchFamily="18" charset="0"/>
                                  </a:rPr>
                                  <m:t>,  </m:t>
                                </m:r>
                                <m:r>
                                  <m:rPr>
                                    <m:sty m:val="p"/>
                                  </m:rPr>
                                  <a:rPr lang="de-DE" sz="1800" b="0" i="0" smtClean="0">
                                    <a:solidFill>
                                      <a:schemeClr val="tx1"/>
                                    </a:solidFill>
                                    <a:latin typeface="Cambria Math" panose="02040503050406030204" pitchFamily="18" charset="0"/>
                                    <a:ea typeface="Cambria Math" panose="02040503050406030204" pitchFamily="18" charset="0"/>
                                  </a:rPr>
                                  <m:t>x</m:t>
                                </m:r>
                                <m:r>
                                  <a:rPr lang="de-DE" sz="1800" b="0" i="0" smtClean="0">
                                    <a:solidFill>
                                      <a:schemeClr val="tx1"/>
                                    </a:solidFill>
                                    <a:latin typeface="Cambria Math" panose="02040503050406030204" pitchFamily="18" charset="0"/>
                                    <a:ea typeface="Cambria Math" panose="02040503050406030204" pitchFamily="18" charset="0"/>
                                  </a:rPr>
                                  <m:t>∈</m:t>
                                </m:r>
                                <m:r>
                                  <a:rPr lang="de-DE" sz="1800" b="0" i="0" smtClean="0">
                                    <a:solidFill>
                                      <a:schemeClr val="tx1"/>
                                    </a:solidFill>
                                    <a:latin typeface="Cambria Math" panose="02040503050406030204" pitchFamily="18" charset="0"/>
                                    <a:ea typeface="Cambria Math" panose="02040503050406030204" pitchFamily="18" charset="0"/>
                                  </a:rPr>
                                  <m:t>ℝ</m:t>
                                </m:r>
                              </m:oMath>
                            </m:oMathPara>
                          </a14:m>
                          <a:br>
                            <a:rPr lang="de-DE" sz="1800" b="0" dirty="0">
                              <a:solidFill>
                                <a:schemeClr val="tx1"/>
                              </a:solidFill>
                            </a:rPr>
                          </a:br>
                          <a:r>
                            <a:rPr lang="de-DE" sz="1800" b="0" dirty="0">
                              <a:solidFill>
                                <a:schemeClr val="tx1"/>
                              </a:solidFill>
                            </a:rPr>
                            <a:t>erfüllt</a:t>
                          </a:r>
                          <a:r>
                            <a:rPr lang="de-DE" sz="1800" b="0" baseline="0" dirty="0">
                              <a:solidFill>
                                <a:schemeClr val="tx1"/>
                              </a:solidFill>
                            </a:rPr>
                            <a:t> die Bedingungen einer Wahrscheinlichkeitsdichte, d.h.</a:t>
                          </a:r>
                        </a:p>
                        <a:p>
                          <a:pPr/>
                          <a14:m>
                            <m:oMathPara xmlns:m="http://schemas.openxmlformats.org/officeDocument/2006/math">
                              <m:oMathParaPr>
                                <m:jc m:val="centerGroup"/>
                              </m:oMathParaPr>
                              <m:oMath xmlns:m="http://schemas.openxmlformats.org/officeDocument/2006/math">
                                <m:d>
                                  <m:dPr>
                                    <m:ctrlPr>
                                      <a:rPr lang="de-DE" sz="1800" b="0" i="1" smtClean="0">
                                        <a:solidFill>
                                          <a:schemeClr val="tx1"/>
                                        </a:solidFill>
                                        <a:latin typeface="Cambria Math" panose="02040503050406030204" pitchFamily="18" charset="0"/>
                                      </a:rPr>
                                    </m:ctrlPr>
                                  </m:dPr>
                                  <m:e>
                                    <m:r>
                                      <a:rPr lang="de-DE" sz="1800" b="0" i="0" smtClean="0">
                                        <a:solidFill>
                                          <a:schemeClr val="tx1"/>
                                        </a:solidFill>
                                        <a:latin typeface="Cambria Math" panose="02040503050406030204" pitchFamily="18" charset="0"/>
                                      </a:rPr>
                                      <m:t>1</m:t>
                                    </m:r>
                                  </m:e>
                                </m:d>
                                <m:r>
                                  <a:rPr lang="de-DE" sz="1800" b="0" i="0" smtClean="0">
                                    <a:solidFill>
                                      <a:schemeClr val="tx1"/>
                                    </a:solidFill>
                                    <a:latin typeface="Cambria Math" panose="02040503050406030204" pitchFamily="18" charset="0"/>
                                  </a:rPr>
                                  <m:t> </m:t>
                                </m:r>
                                <m:r>
                                  <m:rPr>
                                    <m:sty m:val="p"/>
                                  </m:rPr>
                                  <a:rPr lang="de-DE" sz="1800" b="0" i="0" smtClean="0">
                                    <a:solidFill>
                                      <a:schemeClr val="tx1"/>
                                    </a:solidFill>
                                    <a:latin typeface="Cambria Math" panose="02040503050406030204" pitchFamily="18" charset="0"/>
                                    <a:ea typeface="Cambria Math" panose="02040503050406030204" pitchFamily="18" charset="0"/>
                                  </a:rPr>
                                  <m:t>φ</m:t>
                                </m:r>
                                <m:d>
                                  <m:dPr>
                                    <m:ctrlPr>
                                      <a:rPr lang="de-DE" sz="1800" b="0" i="1" smtClean="0">
                                        <a:solidFill>
                                          <a:schemeClr val="tx1"/>
                                        </a:solidFill>
                                        <a:latin typeface="Cambria Math" panose="02040503050406030204" pitchFamily="18" charset="0"/>
                                        <a:ea typeface="Cambria Math" panose="02040503050406030204" pitchFamily="18" charset="0"/>
                                      </a:rPr>
                                    </m:ctrlPr>
                                  </m:dPr>
                                  <m:e>
                                    <m:r>
                                      <m:rPr>
                                        <m:sty m:val="p"/>
                                      </m:rPr>
                                      <a:rPr lang="de-DE" sz="1800" b="0" i="0" smtClean="0">
                                        <a:solidFill>
                                          <a:schemeClr val="tx1"/>
                                        </a:solidFill>
                                        <a:latin typeface="Cambria Math" panose="02040503050406030204" pitchFamily="18" charset="0"/>
                                        <a:ea typeface="Cambria Math" panose="02040503050406030204" pitchFamily="18" charset="0"/>
                                      </a:rPr>
                                      <m:t>x</m:t>
                                    </m:r>
                                  </m:e>
                                </m:d>
                                <m:r>
                                  <a:rPr lang="de-DE" sz="1800" b="0" i="0" smtClean="0">
                                    <a:solidFill>
                                      <a:schemeClr val="tx1"/>
                                    </a:solidFill>
                                    <a:latin typeface="Cambria Math" panose="02040503050406030204" pitchFamily="18" charset="0"/>
                                    <a:ea typeface="Cambria Math" panose="02040503050406030204" pitchFamily="18" charset="0"/>
                                  </a:rPr>
                                  <m:t>≥0         </m:t>
                                </m:r>
                                <m:d>
                                  <m:dPr>
                                    <m:ctrlPr>
                                      <a:rPr lang="de-DE" sz="1800" b="0" i="1" smtClean="0">
                                        <a:solidFill>
                                          <a:schemeClr val="tx1"/>
                                        </a:solidFill>
                                        <a:latin typeface="Cambria Math" panose="02040503050406030204" pitchFamily="18" charset="0"/>
                                        <a:ea typeface="Cambria Math" panose="02040503050406030204" pitchFamily="18" charset="0"/>
                                      </a:rPr>
                                    </m:ctrlPr>
                                  </m:dPr>
                                  <m:e>
                                    <m:r>
                                      <a:rPr lang="de-DE" sz="1800" b="0" i="0" smtClean="0">
                                        <a:solidFill>
                                          <a:schemeClr val="tx1"/>
                                        </a:solidFill>
                                        <a:latin typeface="Cambria Math" panose="02040503050406030204" pitchFamily="18" charset="0"/>
                                        <a:ea typeface="Cambria Math" panose="02040503050406030204" pitchFamily="18" charset="0"/>
                                      </a:rPr>
                                      <m:t>2</m:t>
                                    </m:r>
                                  </m:e>
                                </m:d>
                                <m:r>
                                  <a:rPr lang="de-DE" sz="1800" b="0" i="0" smtClean="0">
                                    <a:solidFill>
                                      <a:schemeClr val="tx1"/>
                                    </a:solidFill>
                                    <a:latin typeface="Cambria Math" panose="02040503050406030204" pitchFamily="18" charset="0"/>
                                    <a:ea typeface="Cambria Math" panose="02040503050406030204" pitchFamily="18" charset="0"/>
                                  </a:rPr>
                                  <m:t> </m:t>
                                </m:r>
                                <m:nary>
                                  <m:naryPr>
                                    <m:limLoc m:val="undOvr"/>
                                    <m:ctrlPr>
                                      <a:rPr lang="de-DE" sz="1800" b="0" i="1" smtClean="0">
                                        <a:solidFill>
                                          <a:schemeClr val="tx1"/>
                                        </a:solidFill>
                                        <a:latin typeface="Cambria Math" panose="02040503050406030204" pitchFamily="18" charset="0"/>
                                        <a:ea typeface="Cambria Math" panose="02040503050406030204" pitchFamily="18" charset="0"/>
                                      </a:rPr>
                                    </m:ctrlPr>
                                  </m:naryPr>
                                  <m:sub>
                                    <m:r>
                                      <m:rPr>
                                        <m:brk m:alnAt="24"/>
                                      </m:rPr>
                                      <a:rPr lang="de-DE" sz="1800" b="0" i="0" smtClean="0">
                                        <a:solidFill>
                                          <a:schemeClr val="tx1"/>
                                        </a:solidFill>
                                        <a:latin typeface="Cambria Math" panose="02040503050406030204" pitchFamily="18" charset="0"/>
                                        <a:ea typeface="Cambria Math" panose="02040503050406030204" pitchFamily="18" charset="0"/>
                                      </a:rPr>
                                      <m:t>−</m:t>
                                    </m:r>
                                    <m:r>
                                      <a:rPr lang="de-DE" sz="1800" b="0" i="0" smtClean="0">
                                        <a:solidFill>
                                          <a:schemeClr val="tx1"/>
                                        </a:solidFill>
                                        <a:latin typeface="Cambria Math" panose="02040503050406030204" pitchFamily="18" charset="0"/>
                                        <a:ea typeface="Cambria Math" panose="02040503050406030204" pitchFamily="18" charset="0"/>
                                      </a:rPr>
                                      <m:t>∞</m:t>
                                    </m:r>
                                  </m:sub>
                                  <m:sup>
                                    <m:r>
                                      <a:rPr lang="de-DE" sz="1800" b="0" i="0" smtClean="0">
                                        <a:solidFill>
                                          <a:schemeClr val="tx1"/>
                                        </a:solidFill>
                                        <a:latin typeface="Cambria Math" panose="02040503050406030204" pitchFamily="18" charset="0"/>
                                        <a:ea typeface="Cambria Math" panose="02040503050406030204" pitchFamily="18" charset="0"/>
                                      </a:rPr>
                                      <m:t>∞</m:t>
                                    </m:r>
                                  </m:sup>
                                  <m:e>
                                    <m:r>
                                      <m:rPr>
                                        <m:sty m:val="p"/>
                                      </m:rPr>
                                      <a:rPr lang="de-DE" sz="1800" b="0" i="0" smtClean="0">
                                        <a:solidFill>
                                          <a:schemeClr val="tx1"/>
                                        </a:solidFill>
                                        <a:latin typeface="Cambria Math" panose="02040503050406030204" pitchFamily="18" charset="0"/>
                                        <a:ea typeface="Cambria Math" panose="02040503050406030204" pitchFamily="18" charset="0"/>
                                      </a:rPr>
                                      <m:t>φ</m:t>
                                    </m:r>
                                    <m:d>
                                      <m:dPr>
                                        <m:ctrlPr>
                                          <a:rPr lang="de-DE" sz="1800" b="0" i="1" smtClean="0">
                                            <a:solidFill>
                                              <a:schemeClr val="tx1"/>
                                            </a:solidFill>
                                            <a:latin typeface="Cambria Math" panose="02040503050406030204" pitchFamily="18" charset="0"/>
                                            <a:ea typeface="Cambria Math" panose="02040503050406030204" pitchFamily="18" charset="0"/>
                                          </a:rPr>
                                        </m:ctrlPr>
                                      </m:dPr>
                                      <m:e>
                                        <m:r>
                                          <m:rPr>
                                            <m:sty m:val="p"/>
                                          </m:rPr>
                                          <a:rPr lang="de-DE" sz="1800" b="0" i="0" smtClean="0">
                                            <a:solidFill>
                                              <a:schemeClr val="tx1"/>
                                            </a:solidFill>
                                            <a:latin typeface="Cambria Math" panose="02040503050406030204" pitchFamily="18" charset="0"/>
                                            <a:ea typeface="Cambria Math" panose="02040503050406030204" pitchFamily="18" charset="0"/>
                                          </a:rPr>
                                          <m:t>x</m:t>
                                        </m:r>
                                      </m:e>
                                    </m:d>
                                    <m:r>
                                      <m:rPr>
                                        <m:sty m:val="p"/>
                                      </m:rPr>
                                      <a:rPr lang="de-DE" sz="1800" b="0" i="0" smtClean="0">
                                        <a:solidFill>
                                          <a:schemeClr val="tx1"/>
                                        </a:solidFill>
                                        <a:latin typeface="Cambria Math" panose="02040503050406030204" pitchFamily="18" charset="0"/>
                                        <a:ea typeface="Cambria Math" panose="02040503050406030204" pitchFamily="18" charset="0"/>
                                      </a:rPr>
                                      <m:t>dx</m:t>
                                    </m:r>
                                  </m:e>
                                </m:nary>
                                <m:r>
                                  <a:rPr lang="de-DE" sz="1800" b="0" i="0" smtClean="0">
                                    <a:solidFill>
                                      <a:schemeClr val="tx1"/>
                                    </a:solidFill>
                                    <a:latin typeface="Cambria Math" panose="02040503050406030204" pitchFamily="18" charset="0"/>
                                    <a:ea typeface="Cambria Math" panose="02040503050406030204" pitchFamily="18" charset="0"/>
                                  </a:rPr>
                                  <m:t>=1</m:t>
                                </m:r>
                              </m:oMath>
                            </m:oMathPara>
                          </a14:m>
                          <a:endParaRPr lang="de-DE" sz="1800" b="0" i="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306147"/>
                      </a:ext>
                    </a:extLst>
                  </a:tr>
                  <a:tr h="1793637">
                    <a:tc>
                      <a:txBody>
                        <a:bodyPr/>
                        <a:lstStyle/>
                        <a:p>
                          <a:r>
                            <a:rPr lang="de-DE" b="0" dirty="0">
                              <a:solidFill>
                                <a:schemeClr val="tx1"/>
                              </a:solidFill>
                            </a:rPr>
                            <a:t>Wahrscheinlichkeit des </a:t>
                          </a:r>
                          <a:br>
                            <a:rPr lang="de-DE" b="0" dirty="0">
                              <a:solidFill>
                                <a:schemeClr val="tx1"/>
                              </a:solidFill>
                            </a:rPr>
                          </a:br>
                          <a:r>
                            <a:rPr lang="de-DE" b="0" dirty="0">
                              <a:solidFill>
                                <a:schemeClr val="tx1"/>
                              </a:solidFill>
                            </a:rPr>
                            <a:t>Teilintervalls  </a:t>
                          </a:r>
                          <a14:m>
                            <m:oMath xmlns:m="http://schemas.openxmlformats.org/officeDocument/2006/math">
                              <m:d>
                                <m:dPr>
                                  <m:begChr m:val="["/>
                                  <m:endChr m:val="]"/>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−1;2</m:t>
                                  </m:r>
                                </m:e>
                              </m:d>
                            </m:oMath>
                          </a14:m>
                          <a:r>
                            <a:rPr lang="de-DE" b="0" dirty="0">
                              <a:solidFill>
                                <a:schemeClr val="tx1"/>
                              </a:solidFill>
                            </a:rPr>
                            <a:t> :</a:t>
                          </a:r>
                        </a:p>
                        <a:p>
                          <a:pPr/>
                          <a14:m>
                            <m:oMathPara xmlns:m="http://schemas.openxmlformats.org/officeDocument/2006/math">
                              <m:oMathParaPr>
                                <m:jc m:val="left"/>
                              </m:oMathParaPr>
                              <m:oMath xmlns:m="http://schemas.openxmlformats.org/officeDocument/2006/math">
                                <m:r>
                                  <m:rPr>
                                    <m:sty m:val="p"/>
                                  </m:rPr>
                                  <a:rPr lang="de-DE" b="0" i="0" smtClean="0">
                                    <a:solidFill>
                                      <a:schemeClr val="tx1"/>
                                    </a:solidFill>
                                    <a:latin typeface="Cambria Math" panose="02040503050406030204" pitchFamily="18" charset="0"/>
                                  </a:rPr>
                                  <m:t>P</m:t>
                                </m:r>
                                <m:d>
                                  <m:dPr>
                                    <m:ctrlPr>
                                      <a:rPr lang="de-DE" b="0" i="1" smtClean="0">
                                        <a:solidFill>
                                          <a:schemeClr val="tx1"/>
                                        </a:solidFill>
                                        <a:latin typeface="Cambria Math" panose="02040503050406030204" pitchFamily="18" charset="0"/>
                                      </a:rPr>
                                    </m:ctrlPr>
                                  </m:dPr>
                                  <m:e>
                                    <m:r>
                                      <a:rPr lang="de-DE" b="0" i="0" smtClean="0">
                                        <a:solidFill>
                                          <a:schemeClr val="tx1"/>
                                        </a:solidFill>
                                        <a:latin typeface="Cambria Math" panose="02040503050406030204" pitchFamily="18" charset="0"/>
                                      </a:rPr>
                                      <m:t>−1</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X</m:t>
                                    </m:r>
                                    <m:r>
                                      <a:rPr lang="de-DE" b="0" i="0" smtClean="0">
                                        <a:solidFill>
                                          <a:schemeClr val="tx1"/>
                                        </a:solidFill>
                                        <a:latin typeface="Cambria Math" panose="02040503050406030204" pitchFamily="18" charset="0"/>
                                        <a:ea typeface="Cambria Math" panose="02040503050406030204" pitchFamily="18" charset="0"/>
                                      </a:rPr>
                                      <m:t>≤2</m:t>
                                    </m:r>
                                  </m:e>
                                </m:d>
                                <m:r>
                                  <a:rPr lang="de-DE" b="0" i="0" smtClean="0">
                                    <a:solidFill>
                                      <a:schemeClr val="tx1"/>
                                    </a:solidFill>
                                    <a:latin typeface="Cambria Math" panose="02040503050406030204" pitchFamily="18" charset="0"/>
                                    <a:ea typeface="Cambria Math" panose="02040503050406030204" pitchFamily="18" charset="0"/>
                                  </a:rPr>
                                  <m:t>=</m:t>
                                </m:r>
                                <m:nary>
                                  <m:naryPr>
                                    <m:limLoc m:val="undOvr"/>
                                    <m:ctrlPr>
                                      <a:rPr lang="de-DE" b="0" i="1" smtClean="0">
                                        <a:solidFill>
                                          <a:schemeClr val="tx1"/>
                                        </a:solidFill>
                                        <a:latin typeface="Cambria Math" panose="02040503050406030204" pitchFamily="18" charset="0"/>
                                        <a:ea typeface="Cambria Math" panose="02040503050406030204" pitchFamily="18" charset="0"/>
                                      </a:rPr>
                                    </m:ctrlPr>
                                  </m:naryPr>
                                  <m:sub>
                                    <m:r>
                                      <m:rPr>
                                        <m:brk m:alnAt="24"/>
                                      </m:rPr>
                                      <a:rPr lang="de-DE" b="0" i="0" smtClean="0">
                                        <a:solidFill>
                                          <a:schemeClr val="tx1"/>
                                        </a:solidFill>
                                        <a:latin typeface="Cambria Math" panose="02040503050406030204" pitchFamily="18" charset="0"/>
                                        <a:ea typeface="Cambria Math" panose="02040503050406030204" pitchFamily="18" charset="0"/>
                                      </a:rPr>
                                      <m:t>−</m:t>
                                    </m:r>
                                    <m:r>
                                      <a:rPr lang="de-DE" b="0" i="0" smtClean="0">
                                        <a:solidFill>
                                          <a:schemeClr val="tx1"/>
                                        </a:solidFill>
                                        <a:latin typeface="Cambria Math" panose="02040503050406030204" pitchFamily="18" charset="0"/>
                                        <a:ea typeface="Cambria Math" panose="02040503050406030204" pitchFamily="18" charset="0"/>
                                      </a:rPr>
                                      <m:t>1</m:t>
                                    </m:r>
                                  </m:sub>
                                  <m:sup>
                                    <m:r>
                                      <a:rPr lang="de-DE" b="0" i="0" smtClean="0">
                                        <a:solidFill>
                                          <a:schemeClr val="tx1"/>
                                        </a:solidFill>
                                        <a:latin typeface="Cambria Math" panose="02040503050406030204" pitchFamily="18" charset="0"/>
                                        <a:ea typeface="Cambria Math" panose="02040503050406030204" pitchFamily="18" charset="0"/>
                                      </a:rPr>
                                      <m:t>2</m:t>
                                    </m:r>
                                  </m:sup>
                                  <m:e>
                                    <m:r>
                                      <m:rPr>
                                        <m:sty m:val="p"/>
                                      </m:rPr>
                                      <a:rPr lang="el-GR" b="0" i="1" smtClean="0">
                                        <a:solidFill>
                                          <a:schemeClr val="tx1"/>
                                        </a:solidFill>
                                        <a:latin typeface="Cambria Math" panose="02040503050406030204" pitchFamily="18" charset="0"/>
                                        <a:ea typeface="Cambria Math" panose="02040503050406030204" pitchFamily="18" charset="0"/>
                                      </a:rPr>
                                      <m:t>φ</m:t>
                                    </m:r>
                                    <m:r>
                                      <a:rPr lang="de-DE" b="0" i="1" smtClean="0">
                                        <a:solidFill>
                                          <a:schemeClr val="tx1"/>
                                        </a:solidFill>
                                        <a:latin typeface="Cambria Math" panose="02040503050406030204" pitchFamily="18" charset="0"/>
                                        <a:ea typeface="Cambria Math" panose="02040503050406030204" pitchFamily="18" charset="0"/>
                                      </a:rPr>
                                      <m:t>(</m:t>
                                    </m:r>
                                    <m:r>
                                      <a:rPr lang="de-DE" b="0" i="1" smtClean="0">
                                        <a:solidFill>
                                          <a:schemeClr val="tx1"/>
                                        </a:solidFill>
                                        <a:latin typeface="Cambria Math" panose="02040503050406030204" pitchFamily="18" charset="0"/>
                                        <a:ea typeface="Cambria Math" panose="02040503050406030204" pitchFamily="18" charset="0"/>
                                      </a:rPr>
                                      <m:t>𝑥</m:t>
                                    </m:r>
                                    <m:r>
                                      <a:rPr lang="de-DE" b="0" i="1"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dx</m:t>
                                    </m:r>
                                  </m:e>
                                </m:nary>
                                <m:r>
                                  <a:rPr lang="de-DE" b="0" i="1" smtClean="0">
                                    <a:solidFill>
                                      <a:schemeClr val="tx1"/>
                                    </a:solidFill>
                                    <a:latin typeface="Cambria Math" panose="02040503050406030204" pitchFamily="18" charset="0"/>
                                    <a:ea typeface="Cambria Math" panose="02040503050406030204" pitchFamily="18" charset="0"/>
                                  </a:rPr>
                                  <m:t>≈</m:t>
                                </m:r>
                                <m:r>
                                  <a:rPr lang="de-DE" b="0" i="0" smtClean="0">
                                    <a:solidFill>
                                      <a:schemeClr val="tx1"/>
                                    </a:solidFill>
                                    <a:latin typeface="Cambria Math" panose="02040503050406030204" pitchFamily="18" charset="0"/>
                                    <a:ea typeface="Cambria Math" panose="02040503050406030204" pitchFamily="18" charset="0"/>
                                  </a:rPr>
                                  <m:t>0,82</m:t>
                                </m:r>
                              </m:oMath>
                            </m:oMathPara>
                          </a14:m>
                          <a:endParaRPr lang="de-DE" b="0" i="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59896"/>
                      </a:ext>
                    </a:extLst>
                  </a:tr>
                </a:tbl>
              </a:graphicData>
            </a:graphic>
          </p:graphicFrame>
        </mc:Choice>
        <mc:Fallback xmlns="">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571888111"/>
                  </p:ext>
                </p:extLst>
              </p:nvPr>
            </p:nvGraphicFramePr>
            <p:xfrm>
              <a:off x="380725" y="2060848"/>
              <a:ext cx="8209026" cy="4375293"/>
            </p:xfrm>
            <a:graphic>
              <a:graphicData uri="http://schemas.openxmlformats.org/drawingml/2006/table">
                <a:tbl>
                  <a:tblPr firstRow="1" bandRow="1">
                    <a:tableStyleId>{5C22544A-7EE6-4342-B048-85BDC9FD1C3A}</a:tableStyleId>
                  </a:tblPr>
                  <a:tblGrid>
                    <a:gridCol w="5487419">
                      <a:extLst>
                        <a:ext uri="{9D8B030D-6E8A-4147-A177-3AD203B41FA5}">
                          <a16:colId xmlns:a16="http://schemas.microsoft.com/office/drawing/2014/main" val="1730574479"/>
                        </a:ext>
                      </a:extLst>
                    </a:gridCol>
                    <a:gridCol w="2721607">
                      <a:extLst>
                        <a:ext uri="{9D8B030D-6E8A-4147-A177-3AD203B41FA5}">
                          <a16:colId xmlns:a16="http://schemas.microsoft.com/office/drawing/2014/main" val="751330339"/>
                        </a:ext>
                      </a:extLst>
                    </a:gridCol>
                  </a:tblGrid>
                  <a:tr h="2581656">
                    <a:tc>
                      <a:txBody>
                        <a:bodyPr/>
                        <a:lstStyle/>
                        <a:p>
                          <a:endParaRPr lang="de-DE"/>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t="-1179" r="-49612" b="-69340"/>
                          </a:stretch>
                        </a:blipFill>
                      </a:tcPr>
                    </a:tc>
                    <a:tc>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306147"/>
                      </a:ext>
                    </a:extLst>
                  </a:tr>
                  <a:tr h="1793637">
                    <a:tc>
                      <a:txBody>
                        <a:bodyPr/>
                        <a:lstStyle/>
                        <a:p>
                          <a:endParaRPr lang="de-DE"/>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t="-145918" r="-49612"/>
                          </a:stretch>
                        </a:blipFill>
                      </a:tcPr>
                    </a:tc>
                    <a:tc>
                      <a:txBody>
                        <a:bodyPr/>
                        <a:lstStyle/>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59896"/>
                      </a:ext>
                    </a:extLst>
                  </a:tr>
                </a:tbl>
              </a:graphicData>
            </a:graphic>
          </p:graphicFrame>
        </mc:Fallback>
      </mc:AlternateContent>
      <p:pic>
        <p:nvPicPr>
          <p:cNvPr id="31" name="Grafik 30">
            <a:extLst>
              <a:ext uri="{FF2B5EF4-FFF2-40B4-BE49-F238E27FC236}">
                <a16:creationId xmlns:a16="http://schemas.microsoft.com/office/drawing/2014/main" id="{9D5790B0-BD23-4761-A0A8-86D00CCF3937}"/>
              </a:ext>
            </a:extLst>
          </p:cNvPr>
          <p:cNvPicPr/>
          <p:nvPr/>
        </p:nvPicPr>
        <p:blipFill>
          <a:blip r:embed="rId6"/>
          <a:stretch>
            <a:fillRect/>
          </a:stretch>
        </p:blipFill>
        <p:spPr>
          <a:xfrm>
            <a:off x="4379755" y="2184791"/>
            <a:ext cx="4356735" cy="1849755"/>
          </a:xfrm>
          <a:prstGeom prst="rect">
            <a:avLst/>
          </a:prstGeom>
        </p:spPr>
      </p:pic>
      <p:pic>
        <p:nvPicPr>
          <p:cNvPr id="32" name="Grafik 31">
            <a:extLst>
              <a:ext uri="{FF2B5EF4-FFF2-40B4-BE49-F238E27FC236}">
                <a16:creationId xmlns:a16="http://schemas.microsoft.com/office/drawing/2014/main" id="{349B5529-914E-4AB5-A658-1AF511CB06DA}"/>
              </a:ext>
            </a:extLst>
          </p:cNvPr>
          <p:cNvPicPr/>
          <p:nvPr/>
        </p:nvPicPr>
        <p:blipFill>
          <a:blip r:embed="rId7"/>
          <a:stretch>
            <a:fillRect/>
          </a:stretch>
        </p:blipFill>
        <p:spPr>
          <a:xfrm>
            <a:off x="4434681" y="4306892"/>
            <a:ext cx="4381500" cy="1786404"/>
          </a:xfrm>
          <a:prstGeom prst="rect">
            <a:avLst/>
          </a:prstGeom>
        </p:spPr>
      </p:pic>
      <p:grpSp>
        <p:nvGrpSpPr>
          <p:cNvPr id="40" name="Gruppieren 39">
            <a:extLst>
              <a:ext uri="{FF2B5EF4-FFF2-40B4-BE49-F238E27FC236}">
                <a16:creationId xmlns:a16="http://schemas.microsoft.com/office/drawing/2014/main" id="{348C281F-91F6-4C4E-ACD5-228B08AB28B9}"/>
              </a:ext>
            </a:extLst>
          </p:cNvPr>
          <p:cNvGrpSpPr/>
          <p:nvPr/>
        </p:nvGrpSpPr>
        <p:grpSpPr>
          <a:xfrm>
            <a:off x="363537" y="723900"/>
            <a:ext cx="7304088" cy="433388"/>
            <a:chOff x="363537" y="723900"/>
            <a:chExt cx="7304088" cy="433388"/>
          </a:xfrm>
        </p:grpSpPr>
        <p:sp>
          <p:nvSpPr>
            <p:cNvPr id="41" name="Rectangle 4">
              <a:extLst>
                <a:ext uri="{FF2B5EF4-FFF2-40B4-BE49-F238E27FC236}">
                  <a16:creationId xmlns:a16="http://schemas.microsoft.com/office/drawing/2014/main" id="{8751800F-0BE2-4B7B-B8C0-1E396BBB00E4}"/>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2" name="AutoShape 5">
              <a:extLst>
                <a:ext uri="{FF2B5EF4-FFF2-40B4-BE49-F238E27FC236}">
                  <a16:creationId xmlns:a16="http://schemas.microsoft.com/office/drawing/2014/main" id="{E9A49097-7896-4F13-A94C-71D36F0F181C}"/>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3" name="AutoShape 6">
              <a:extLst>
                <a:ext uri="{FF2B5EF4-FFF2-40B4-BE49-F238E27FC236}">
                  <a16:creationId xmlns:a16="http://schemas.microsoft.com/office/drawing/2014/main" id="{43FC8690-BD13-499E-8302-2E0F4DB0A101}"/>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4" name="AutoShape 8">
              <a:extLst>
                <a:ext uri="{FF2B5EF4-FFF2-40B4-BE49-F238E27FC236}">
                  <a16:creationId xmlns:a16="http://schemas.microsoft.com/office/drawing/2014/main" id="{A6AF1C2C-8E62-494A-BD7D-4AFA633242B7}"/>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5" name="AutoShape 8">
              <a:extLst>
                <a:ext uri="{FF2B5EF4-FFF2-40B4-BE49-F238E27FC236}">
                  <a16:creationId xmlns:a16="http://schemas.microsoft.com/office/drawing/2014/main" id="{C694C496-074F-4754-9FDC-1BF194812845}"/>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30" name="Sprechblase: oval 29">
            <a:extLst>
              <a:ext uri="{FF2B5EF4-FFF2-40B4-BE49-F238E27FC236}">
                <a16:creationId xmlns:a16="http://schemas.microsoft.com/office/drawing/2014/main" id="{B7124D60-AF99-493A-AC20-FC36A6C19AFC}"/>
              </a:ext>
            </a:extLst>
          </p:cNvPr>
          <p:cNvSpPr/>
          <p:nvPr/>
        </p:nvSpPr>
        <p:spPr>
          <a:xfrm rot="1401425">
            <a:off x="5231804" y="446774"/>
            <a:ext cx="2696440" cy="1421027"/>
          </a:xfrm>
          <a:prstGeom prst="wedgeEllipseCallout">
            <a:avLst>
              <a:gd name="adj1" fmla="val -24498"/>
              <a:gd name="adj2" fmla="val 242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Kann man das berechnen? </a:t>
            </a:r>
          </a:p>
        </p:txBody>
      </p:sp>
    </p:spTree>
    <p:extLst>
      <p:ext uri="{BB962C8B-B14F-4D97-AF65-F5344CB8AC3E}">
        <p14:creationId xmlns:p14="http://schemas.microsoft.com/office/powerpoint/2010/main" val="39080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14</a:t>
            </a:fld>
            <a:endParaRPr lang="de-DE" altLang="de-DE" sz="1100" dirty="0">
              <a:latin typeface="Calibri" pitchFamily="34" charset="0"/>
            </a:endParaRPr>
          </a:p>
        </p:txBody>
      </p:sp>
      <p:sp>
        <p:nvSpPr>
          <p:cNvPr id="2065" name="Rectangle 19"/>
          <p:cNvSpPr>
            <a:spLocks noChangeArrowheads="1"/>
          </p:cNvSpPr>
          <p:nvPr/>
        </p:nvSpPr>
        <p:spPr bwMode="auto">
          <a:xfrm>
            <a:off x="363859" y="1413346"/>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463005" y="2177991"/>
            <a:ext cx="8353176" cy="707886"/>
          </a:xfrm>
          <a:prstGeom prst="rect">
            <a:avLst/>
          </a:prstGeom>
          <a:noFill/>
        </p:spPr>
        <p:txBody>
          <a:bodyPr wrap="square" rtlCol="0">
            <a:spAutoFit/>
          </a:bodyPr>
          <a:lstStyle/>
          <a:p>
            <a:endParaRPr lang="de-DE" sz="2000" dirty="0"/>
          </a:p>
          <a:p>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600" y="6537877"/>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mc:AlternateContent xmlns:mc="http://schemas.openxmlformats.org/markup-compatibility/2006" xmlns:a14="http://schemas.microsoft.com/office/drawing/2010/main">
        <mc:Choice Requires="a14">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4242621594"/>
                  </p:ext>
                </p:extLst>
              </p:nvPr>
            </p:nvGraphicFramePr>
            <p:xfrm>
              <a:off x="424134" y="2168899"/>
              <a:ext cx="8256861" cy="4493898"/>
            </p:xfrm>
            <a:graphic>
              <a:graphicData uri="http://schemas.openxmlformats.org/drawingml/2006/table">
                <a:tbl>
                  <a:tblPr firstRow="1" bandRow="1">
                    <a:tableStyleId>{5C22544A-7EE6-4342-B048-85BDC9FD1C3A}</a:tableStyleId>
                  </a:tblPr>
                  <a:tblGrid>
                    <a:gridCol w="8256861">
                      <a:extLst>
                        <a:ext uri="{9D8B030D-6E8A-4147-A177-3AD203B41FA5}">
                          <a16:colId xmlns:a16="http://schemas.microsoft.com/office/drawing/2014/main" val="1730574479"/>
                        </a:ext>
                      </a:extLst>
                    </a:gridCol>
                  </a:tblGrid>
                  <a:tr h="2700261">
                    <a:tc>
                      <a:txBody>
                        <a:bodyPr/>
                        <a:lstStyle/>
                        <a:p>
                          <a:r>
                            <a:rPr lang="de-DE" sz="1800" b="0" dirty="0">
                              <a:solidFill>
                                <a:schemeClr val="tx1"/>
                              </a:solidFill>
                            </a:rPr>
                            <a:t>Eine stetige Zufallsgröße X, die die Gaußfunktion als Wahrscheinlichkeitsdichte besitzt, heißt </a:t>
                          </a:r>
                          <a:r>
                            <a:rPr lang="de-DE" sz="1800" b="1" dirty="0">
                              <a:solidFill>
                                <a:schemeClr val="tx1"/>
                              </a:solidFill>
                            </a:rPr>
                            <a:t>standardnormalverteilt</a:t>
                          </a:r>
                          <a:r>
                            <a:rPr lang="de-DE" sz="1800" b="0" dirty="0">
                              <a:solidFill>
                                <a:schemeClr val="tx1"/>
                              </a:solidFill>
                            </a:rPr>
                            <a:t> mit</a:t>
                          </a:r>
                        </a:p>
                        <a:p>
                          <a:pPr/>
                          <a14:m>
                            <m:oMathPara xmlns:m="http://schemas.openxmlformats.org/officeDocument/2006/math">
                              <m:oMathParaPr>
                                <m:jc m:val="left"/>
                              </m:oMathParaPr>
                              <m:oMath xmlns:m="http://schemas.openxmlformats.org/officeDocument/2006/math">
                                <m:r>
                                  <m:rPr>
                                    <m:sty m:val="p"/>
                                  </m:rPr>
                                  <a:rPr lang="el-GR" sz="1800" b="0" i="0" smtClean="0">
                                    <a:solidFill>
                                      <a:srgbClr val="FF0000"/>
                                    </a:solidFill>
                                    <a:latin typeface="Cambria Math" panose="02040503050406030204" pitchFamily="18" charset="0"/>
                                    <a:ea typeface="Cambria Math" panose="02040503050406030204" pitchFamily="18" charset="0"/>
                                  </a:rPr>
                                  <m:t>Φ</m:t>
                                </m:r>
                                <m:d>
                                  <m:dPr>
                                    <m:ctrlPr>
                                      <a:rPr lang="de-DE" sz="1800" b="0" i="1" smtClean="0">
                                        <a:solidFill>
                                          <a:srgbClr val="FF0000"/>
                                        </a:solidFill>
                                        <a:latin typeface="Cambria Math" panose="02040503050406030204" pitchFamily="18" charset="0"/>
                                      </a:rPr>
                                    </m:ctrlPr>
                                  </m:dPr>
                                  <m:e>
                                    <m:r>
                                      <m:rPr>
                                        <m:sty m:val="p"/>
                                      </m:rPr>
                                      <a:rPr lang="de-DE" sz="1800" b="0" i="0" smtClean="0">
                                        <a:solidFill>
                                          <a:srgbClr val="FF0000"/>
                                        </a:solidFill>
                                        <a:latin typeface="Cambria Math" panose="02040503050406030204" pitchFamily="18" charset="0"/>
                                        <a:ea typeface="Cambria Math" panose="02040503050406030204" pitchFamily="18" charset="0"/>
                                      </a:rPr>
                                      <m:t>z</m:t>
                                    </m:r>
                                  </m:e>
                                </m:d>
                                <m:r>
                                  <a:rPr lang="de-DE" sz="1800" b="0" i="0" smtClean="0">
                                    <a:solidFill>
                                      <a:schemeClr val="tx1"/>
                                    </a:solidFill>
                                    <a:latin typeface="Cambria Math" panose="02040503050406030204" pitchFamily="18" charset="0"/>
                                  </a:rPr>
                                  <m:t>=</m:t>
                                </m:r>
                                <m:nary>
                                  <m:naryPr>
                                    <m:limLoc m:val="undOvr"/>
                                    <m:ctrlPr>
                                      <a:rPr lang="de-DE" sz="1800" b="0" i="1" smtClean="0">
                                        <a:solidFill>
                                          <a:schemeClr val="tx1"/>
                                        </a:solidFill>
                                        <a:latin typeface="Cambria Math" panose="02040503050406030204" pitchFamily="18" charset="0"/>
                                      </a:rPr>
                                    </m:ctrlPr>
                                  </m:naryPr>
                                  <m:sub>
                                    <m:r>
                                      <m:rPr>
                                        <m:brk m:alnAt="24"/>
                                      </m:rPr>
                                      <a:rPr lang="de-DE" sz="1800" b="0" i="0" smtClean="0">
                                        <a:solidFill>
                                          <a:schemeClr val="tx1"/>
                                        </a:solidFill>
                                        <a:latin typeface="Cambria Math" panose="02040503050406030204" pitchFamily="18" charset="0"/>
                                      </a:rPr>
                                      <m:t>−</m:t>
                                    </m:r>
                                    <m:r>
                                      <a:rPr lang="de-DE" sz="1800" b="0" i="0" smtClean="0">
                                        <a:solidFill>
                                          <a:schemeClr val="tx1"/>
                                        </a:solidFill>
                                        <a:latin typeface="Cambria Math" panose="02040503050406030204" pitchFamily="18" charset="0"/>
                                        <a:ea typeface="Cambria Math" panose="02040503050406030204" pitchFamily="18" charset="0"/>
                                      </a:rPr>
                                      <m:t>∞</m:t>
                                    </m:r>
                                  </m:sub>
                                  <m:sup>
                                    <m:r>
                                      <m:rPr>
                                        <m:sty m:val="p"/>
                                      </m:rPr>
                                      <a:rPr lang="de-DE" sz="1800" b="0" i="0" smtClean="0">
                                        <a:solidFill>
                                          <a:schemeClr val="tx1"/>
                                        </a:solidFill>
                                        <a:latin typeface="Cambria Math" panose="02040503050406030204" pitchFamily="18" charset="0"/>
                                      </a:rPr>
                                      <m:t>z</m:t>
                                    </m:r>
                                  </m:sup>
                                  <m:e>
                                    <m:r>
                                      <m:rPr>
                                        <m:sty m:val="p"/>
                                      </m:rPr>
                                      <a:rPr lang="el-GR" sz="1800" b="0" i="0" smtClean="0">
                                        <a:solidFill>
                                          <a:schemeClr val="accent2"/>
                                        </a:solidFill>
                                        <a:latin typeface="Cambria Math" panose="02040503050406030204" pitchFamily="18" charset="0"/>
                                        <a:ea typeface="Cambria Math" panose="02040503050406030204" pitchFamily="18" charset="0"/>
                                      </a:rPr>
                                      <m:t>φ</m:t>
                                    </m:r>
                                    <m:d>
                                      <m:dPr>
                                        <m:ctrlPr>
                                          <a:rPr lang="de-DE" sz="1800" b="0" i="1" smtClean="0">
                                            <a:solidFill>
                                              <a:schemeClr val="accent2"/>
                                            </a:solidFill>
                                            <a:latin typeface="Cambria Math" panose="02040503050406030204" pitchFamily="18" charset="0"/>
                                          </a:rPr>
                                        </m:ctrlPr>
                                      </m:dPr>
                                      <m:e>
                                        <m:r>
                                          <m:rPr>
                                            <m:sty m:val="p"/>
                                          </m:rPr>
                                          <a:rPr lang="de-DE" sz="1800" b="0" i="0" smtClean="0">
                                            <a:solidFill>
                                              <a:schemeClr val="accent2"/>
                                            </a:solidFill>
                                            <a:latin typeface="Cambria Math" panose="02040503050406030204" pitchFamily="18" charset="0"/>
                                          </a:rPr>
                                          <m:t>x</m:t>
                                        </m:r>
                                      </m:e>
                                    </m:d>
                                    <m:r>
                                      <m:rPr>
                                        <m:sty m:val="p"/>
                                      </m:rPr>
                                      <a:rPr lang="de-DE" sz="1800" b="0" i="0" smtClean="0">
                                        <a:solidFill>
                                          <a:schemeClr val="tx1"/>
                                        </a:solidFill>
                                        <a:latin typeface="Cambria Math" panose="02040503050406030204" pitchFamily="18" charset="0"/>
                                      </a:rPr>
                                      <m:t>dx</m:t>
                                    </m:r>
                                  </m:e>
                                </m:nary>
                              </m:oMath>
                            </m:oMathPara>
                          </a14:m>
                          <a:endParaRPr lang="de-DE" sz="1800" b="0" i="0" dirty="0">
                            <a:solidFill>
                              <a:schemeClr val="tx1"/>
                            </a:solidFill>
                          </a:endParaRPr>
                        </a:p>
                        <a:p>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306147"/>
                      </a:ext>
                    </a:extLst>
                  </a:tr>
                  <a:tr h="1793637">
                    <a:tc>
                      <a:txBody>
                        <a:bodyPr/>
                        <a:lstStyle/>
                        <a:p>
                          <a:r>
                            <a:rPr lang="de-DE" b="0" i="0" dirty="0">
                              <a:solidFill>
                                <a:schemeClr val="tx1"/>
                              </a:solidFill>
                            </a:rPr>
                            <a:t>Es gilt:</a:t>
                          </a:r>
                        </a:p>
                        <a:p>
                          <a:pPr/>
                          <a14:m>
                            <m:oMathPara xmlns:m="http://schemas.openxmlformats.org/officeDocument/2006/math">
                              <m:oMathParaPr>
                                <m:jc m:val="left"/>
                              </m:oMathParaPr>
                              <m:oMath xmlns:m="http://schemas.openxmlformats.org/officeDocument/2006/math">
                                <m:r>
                                  <m:rPr>
                                    <m:sty m:val="p"/>
                                  </m:rPr>
                                  <a:rPr lang="de-DE" b="0" i="0" smtClean="0">
                                    <a:solidFill>
                                      <a:schemeClr val="tx1"/>
                                    </a:solidFill>
                                    <a:latin typeface="Cambria Math" panose="02040503050406030204" pitchFamily="18" charset="0"/>
                                  </a:rPr>
                                  <m:t>P</m:t>
                                </m:r>
                                <m:d>
                                  <m:dPr>
                                    <m:ctrlPr>
                                      <a:rPr lang="de-DE" b="0" i="1" smtClean="0">
                                        <a:solidFill>
                                          <a:schemeClr val="tx1"/>
                                        </a:solidFill>
                                        <a:latin typeface="Cambria Math" panose="02040503050406030204" pitchFamily="18" charset="0"/>
                                      </a:rPr>
                                    </m:ctrlPr>
                                  </m:dPr>
                                  <m:e>
                                    <m:r>
                                      <m:rPr>
                                        <m:sty m:val="p"/>
                                      </m:rPr>
                                      <a:rPr lang="de-DE" b="0" i="0" smtClean="0">
                                        <a:solidFill>
                                          <a:schemeClr val="tx1"/>
                                        </a:solidFill>
                                        <a:latin typeface="Cambria Math" panose="02040503050406030204" pitchFamily="18" charset="0"/>
                                      </a:rPr>
                                      <m:t>a</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X</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b</m:t>
                                    </m:r>
                                  </m:e>
                                </m:d>
                                <m:r>
                                  <a:rPr lang="de-DE" b="0" i="0" smtClean="0">
                                    <a:solidFill>
                                      <a:schemeClr val="tx1"/>
                                    </a:solidFill>
                                    <a:latin typeface="Cambria Math" panose="02040503050406030204" pitchFamily="18" charset="0"/>
                                    <a:ea typeface="Cambria Math" panose="02040503050406030204" pitchFamily="18" charset="0"/>
                                  </a:rPr>
                                  <m:t>=</m:t>
                                </m:r>
                                <m:r>
                                  <m:rPr>
                                    <m:sty m:val="p"/>
                                  </m:rPr>
                                  <a:rPr lang="el-GR" b="0" i="0" smtClean="0">
                                    <a:solidFill>
                                      <a:schemeClr val="tx1"/>
                                    </a:solidFill>
                                    <a:latin typeface="Cambria Math" panose="02040503050406030204" pitchFamily="18" charset="0"/>
                                    <a:ea typeface="Cambria Math" panose="02040503050406030204" pitchFamily="18" charset="0"/>
                                  </a:rPr>
                                  <m:t>Φ</m:t>
                                </m:r>
                                <m:d>
                                  <m:dPr>
                                    <m:ctrlPr>
                                      <a:rPr lang="de-DE" b="0" i="1" smtClean="0">
                                        <a:solidFill>
                                          <a:schemeClr val="tx1"/>
                                        </a:solidFill>
                                        <a:latin typeface="Cambria Math" panose="02040503050406030204" pitchFamily="18" charset="0"/>
                                        <a:ea typeface="Cambria Math" panose="02040503050406030204" pitchFamily="18" charset="0"/>
                                      </a:rPr>
                                    </m:ctrlPr>
                                  </m:dPr>
                                  <m:e>
                                    <m:r>
                                      <m:rPr>
                                        <m:sty m:val="p"/>
                                      </m:rPr>
                                      <a:rPr lang="de-DE" b="0" i="0" smtClean="0">
                                        <a:solidFill>
                                          <a:schemeClr val="tx1"/>
                                        </a:solidFill>
                                        <a:latin typeface="Cambria Math" panose="02040503050406030204" pitchFamily="18" charset="0"/>
                                        <a:ea typeface="Cambria Math" panose="02040503050406030204" pitchFamily="18" charset="0"/>
                                      </a:rPr>
                                      <m:t>b</m:t>
                                    </m:r>
                                  </m:e>
                                </m:d>
                                <m:r>
                                  <a:rPr lang="de-DE" b="0" i="0" smtClean="0">
                                    <a:solidFill>
                                      <a:schemeClr val="tx1"/>
                                    </a:solidFill>
                                    <a:latin typeface="Cambria Math" panose="02040503050406030204" pitchFamily="18" charset="0"/>
                                    <a:ea typeface="Cambria Math" panose="02040503050406030204" pitchFamily="18" charset="0"/>
                                  </a:rPr>
                                  <m:t>−</m:t>
                                </m:r>
                                <m:r>
                                  <m:rPr>
                                    <m:sty m:val="p"/>
                                  </m:rPr>
                                  <a:rPr lang="el-GR" b="0" i="0" smtClean="0">
                                    <a:solidFill>
                                      <a:schemeClr val="tx1"/>
                                    </a:solidFill>
                                    <a:latin typeface="Cambria Math" panose="02040503050406030204" pitchFamily="18" charset="0"/>
                                    <a:ea typeface="Cambria Math" panose="02040503050406030204" pitchFamily="18" charset="0"/>
                                  </a:rPr>
                                  <m:t>Φ</m:t>
                                </m:r>
                                <m:d>
                                  <m:dPr>
                                    <m:ctrlPr>
                                      <a:rPr lang="de-DE" b="0" i="1" smtClean="0">
                                        <a:solidFill>
                                          <a:schemeClr val="tx1"/>
                                        </a:solidFill>
                                        <a:latin typeface="Cambria Math" panose="02040503050406030204" pitchFamily="18" charset="0"/>
                                        <a:ea typeface="Cambria Math" panose="02040503050406030204" pitchFamily="18" charset="0"/>
                                      </a:rPr>
                                    </m:ctrlPr>
                                  </m:dPr>
                                  <m:e>
                                    <m:r>
                                      <m:rPr>
                                        <m:sty m:val="p"/>
                                      </m:rPr>
                                      <a:rPr lang="de-DE" b="0" i="0" smtClean="0">
                                        <a:solidFill>
                                          <a:schemeClr val="tx1"/>
                                        </a:solidFill>
                                        <a:latin typeface="Cambria Math" panose="02040503050406030204" pitchFamily="18" charset="0"/>
                                        <a:ea typeface="Cambria Math" panose="02040503050406030204" pitchFamily="18" charset="0"/>
                                      </a:rPr>
                                      <m:t>a</m:t>
                                    </m:r>
                                  </m:e>
                                </m:d>
                                <m:r>
                                  <a:rPr lang="de-DE" b="0" i="0" smtClean="0">
                                    <a:solidFill>
                                      <a:schemeClr val="tx1"/>
                                    </a:solidFill>
                                    <a:latin typeface="Cambria Math" panose="02040503050406030204" pitchFamily="18" charset="0"/>
                                    <a:ea typeface="Cambria Math" panose="02040503050406030204" pitchFamily="18" charset="0"/>
                                  </a:rPr>
                                  <m:t>=</m:t>
                                </m:r>
                                <m:nary>
                                  <m:naryPr>
                                    <m:limLoc m:val="undOvr"/>
                                    <m:ctrlPr>
                                      <a:rPr lang="de-DE" b="0" i="1" smtClean="0">
                                        <a:solidFill>
                                          <a:schemeClr val="tx1"/>
                                        </a:solidFill>
                                        <a:latin typeface="Cambria Math" panose="02040503050406030204" pitchFamily="18" charset="0"/>
                                        <a:ea typeface="Cambria Math" panose="02040503050406030204" pitchFamily="18" charset="0"/>
                                      </a:rPr>
                                    </m:ctrlPr>
                                  </m:naryPr>
                                  <m:sub>
                                    <m:r>
                                      <m:rPr>
                                        <m:sty m:val="p"/>
                                        <m:brk m:alnAt="24"/>
                                      </m:rPr>
                                      <a:rPr lang="de-DE" b="0" i="0" smtClean="0">
                                        <a:solidFill>
                                          <a:schemeClr val="tx1"/>
                                        </a:solidFill>
                                        <a:latin typeface="Cambria Math" panose="02040503050406030204" pitchFamily="18" charset="0"/>
                                        <a:ea typeface="Cambria Math" panose="02040503050406030204" pitchFamily="18" charset="0"/>
                                      </a:rPr>
                                      <m:t>a</m:t>
                                    </m:r>
                                  </m:sub>
                                  <m:sup>
                                    <m:r>
                                      <m:rPr>
                                        <m:sty m:val="p"/>
                                      </m:rPr>
                                      <a:rPr lang="de-DE" b="0" i="0" smtClean="0">
                                        <a:solidFill>
                                          <a:schemeClr val="tx1"/>
                                        </a:solidFill>
                                        <a:latin typeface="Cambria Math" panose="02040503050406030204" pitchFamily="18" charset="0"/>
                                        <a:ea typeface="Cambria Math" panose="02040503050406030204" pitchFamily="18" charset="0"/>
                                      </a:rPr>
                                      <m:t>b</m:t>
                                    </m:r>
                                  </m:sup>
                                  <m:e>
                                    <m:r>
                                      <m:rPr>
                                        <m:sty m:val="p"/>
                                      </m:rPr>
                                      <a:rPr lang="de-DE" b="0" i="0" smtClean="0">
                                        <a:solidFill>
                                          <a:schemeClr val="tx1"/>
                                        </a:solidFill>
                                        <a:latin typeface="Cambria Math" panose="02040503050406030204" pitchFamily="18" charset="0"/>
                                        <a:ea typeface="Cambria Math" panose="02040503050406030204" pitchFamily="18" charset="0"/>
                                      </a:rPr>
                                      <m:t>φ</m:t>
                                    </m:r>
                                    <m:d>
                                      <m:dPr>
                                        <m:ctrlPr>
                                          <a:rPr lang="de-DE" b="0" i="1" smtClean="0">
                                            <a:solidFill>
                                              <a:schemeClr val="tx1"/>
                                            </a:solidFill>
                                            <a:latin typeface="Cambria Math" panose="02040503050406030204" pitchFamily="18" charset="0"/>
                                            <a:ea typeface="Cambria Math" panose="02040503050406030204" pitchFamily="18" charset="0"/>
                                          </a:rPr>
                                        </m:ctrlPr>
                                      </m:dPr>
                                      <m:e>
                                        <m:r>
                                          <m:rPr>
                                            <m:sty m:val="p"/>
                                          </m:rPr>
                                          <a:rPr lang="de-DE" b="0" i="0" smtClean="0">
                                            <a:solidFill>
                                              <a:schemeClr val="tx1"/>
                                            </a:solidFill>
                                            <a:latin typeface="Cambria Math" panose="02040503050406030204" pitchFamily="18" charset="0"/>
                                            <a:ea typeface="Cambria Math" panose="02040503050406030204" pitchFamily="18" charset="0"/>
                                          </a:rPr>
                                          <m:t>x</m:t>
                                        </m:r>
                                      </m:e>
                                    </m:d>
                                    <m:r>
                                      <m:rPr>
                                        <m:sty m:val="p"/>
                                      </m:rPr>
                                      <a:rPr lang="de-DE" b="0" i="0" smtClean="0">
                                        <a:solidFill>
                                          <a:schemeClr val="tx1"/>
                                        </a:solidFill>
                                        <a:latin typeface="Cambria Math" panose="02040503050406030204" pitchFamily="18" charset="0"/>
                                        <a:ea typeface="Cambria Math" panose="02040503050406030204" pitchFamily="18" charset="0"/>
                                      </a:rPr>
                                      <m:t>dx</m:t>
                                    </m:r>
                                  </m:e>
                                </m:nary>
                              </m:oMath>
                            </m:oMathPara>
                          </a14:m>
                          <a:endParaRPr lang="de-DE" b="0" i="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59896"/>
                      </a:ext>
                    </a:extLst>
                  </a:tr>
                </a:tbl>
              </a:graphicData>
            </a:graphic>
          </p:graphicFrame>
        </mc:Choice>
        <mc:Fallback xmlns="">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4242621594"/>
                  </p:ext>
                </p:extLst>
              </p:nvPr>
            </p:nvGraphicFramePr>
            <p:xfrm>
              <a:off x="424134" y="2168899"/>
              <a:ext cx="8256861" cy="4493898"/>
            </p:xfrm>
            <a:graphic>
              <a:graphicData uri="http://schemas.openxmlformats.org/drawingml/2006/table">
                <a:tbl>
                  <a:tblPr firstRow="1" bandRow="1">
                    <a:tableStyleId>{5C22544A-7EE6-4342-B048-85BDC9FD1C3A}</a:tableStyleId>
                  </a:tblPr>
                  <a:tblGrid>
                    <a:gridCol w="8256861">
                      <a:extLst>
                        <a:ext uri="{9D8B030D-6E8A-4147-A177-3AD203B41FA5}">
                          <a16:colId xmlns:a16="http://schemas.microsoft.com/office/drawing/2014/main" val="1730574479"/>
                        </a:ext>
                      </a:extLst>
                    </a:gridCol>
                  </a:tblGrid>
                  <a:tr h="2700261">
                    <a:tc>
                      <a:txBody>
                        <a:bodyPr/>
                        <a:lstStyle/>
                        <a:p>
                          <a:endParaRPr lang="de-DE"/>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t="-1129" b="-66591"/>
                          </a:stretch>
                        </a:blipFill>
                      </a:tcPr>
                    </a:tc>
                    <a:extLst>
                      <a:ext uri="{0D108BD9-81ED-4DB2-BD59-A6C34878D82A}">
                        <a16:rowId xmlns:a16="http://schemas.microsoft.com/office/drawing/2014/main" val="1114306147"/>
                      </a:ext>
                    </a:extLst>
                  </a:tr>
                  <a:tr h="1793637">
                    <a:tc>
                      <a:txBody>
                        <a:bodyPr/>
                        <a:lstStyle/>
                        <a:p>
                          <a:endParaRPr lang="de-DE"/>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t="-151864"/>
                          </a:stretch>
                        </a:blipFill>
                      </a:tcPr>
                    </a:tc>
                    <a:extLst>
                      <a:ext uri="{0D108BD9-81ED-4DB2-BD59-A6C34878D82A}">
                        <a16:rowId xmlns:a16="http://schemas.microsoft.com/office/drawing/2014/main" val="366259896"/>
                      </a:ext>
                    </a:extLst>
                  </a:tr>
                </a:tbl>
              </a:graphicData>
            </a:graphic>
          </p:graphicFrame>
        </mc:Fallback>
      </mc:AlternateContent>
      <p:sp>
        <p:nvSpPr>
          <p:cNvPr id="32" name="AutoShape 22">
            <a:extLst>
              <a:ext uri="{FF2B5EF4-FFF2-40B4-BE49-F238E27FC236}">
                <a16:creationId xmlns:a16="http://schemas.microsoft.com/office/drawing/2014/main" id="{6DC981B2-A884-4246-8647-6D9B60535A2D}"/>
              </a:ext>
            </a:extLst>
          </p:cNvPr>
          <p:cNvSpPr>
            <a:spLocks noChangeAspect="1" noChangeArrowheads="1"/>
          </p:cNvSpPr>
          <p:nvPr/>
        </p:nvSpPr>
        <p:spPr bwMode="auto">
          <a:xfrm>
            <a:off x="432268" y="1484784"/>
            <a:ext cx="5008095"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Stetige Verteilungen – Beispiel 3</a:t>
            </a:r>
          </a:p>
        </p:txBody>
      </p:sp>
      <p:pic>
        <p:nvPicPr>
          <p:cNvPr id="28" name="Grafik 27">
            <a:extLst>
              <a:ext uri="{FF2B5EF4-FFF2-40B4-BE49-F238E27FC236}">
                <a16:creationId xmlns:a16="http://schemas.microsoft.com/office/drawing/2014/main" id="{55034E40-5340-42E3-806A-4048923E0294}"/>
              </a:ext>
            </a:extLst>
          </p:cNvPr>
          <p:cNvPicPr/>
          <p:nvPr/>
        </p:nvPicPr>
        <p:blipFill>
          <a:blip r:embed="rId6"/>
          <a:stretch>
            <a:fillRect/>
          </a:stretch>
        </p:blipFill>
        <p:spPr>
          <a:xfrm>
            <a:off x="2995835" y="2898622"/>
            <a:ext cx="5608613" cy="2273454"/>
          </a:xfrm>
          <a:prstGeom prst="rect">
            <a:avLst/>
          </a:prstGeom>
        </p:spPr>
      </p:pic>
      <p:sp>
        <p:nvSpPr>
          <p:cNvPr id="7" name="Textfeld 6"/>
          <p:cNvSpPr txBox="1"/>
          <p:nvPr/>
        </p:nvSpPr>
        <p:spPr>
          <a:xfrm>
            <a:off x="401082" y="3565801"/>
            <a:ext cx="4416594" cy="1200329"/>
          </a:xfrm>
          <a:prstGeom prst="rect">
            <a:avLst/>
          </a:prstGeom>
          <a:noFill/>
        </p:spPr>
        <p:txBody>
          <a:bodyPr wrap="none" rtlCol="0">
            <a:spAutoFit/>
          </a:bodyPr>
          <a:lstStyle/>
          <a:p>
            <a:pPr lvl="0" fontAlgn="auto">
              <a:spcBef>
                <a:spcPts val="0"/>
              </a:spcBef>
              <a:spcAft>
                <a:spcPts val="0"/>
              </a:spcAft>
            </a:pPr>
            <a:r>
              <a:rPr lang="de-DE" dirty="0">
                <a:solidFill>
                  <a:srgbClr val="000000"/>
                </a:solidFill>
                <a:latin typeface="Arial"/>
              </a:rPr>
              <a:t>Zur Funktion  </a:t>
            </a:r>
            <a:r>
              <a:rPr lang="el-GR" dirty="0">
                <a:solidFill>
                  <a:srgbClr val="000000"/>
                </a:solidFill>
                <a:latin typeface="Arial"/>
              </a:rPr>
              <a:t>φ</a:t>
            </a:r>
            <a:r>
              <a:rPr lang="de-DE" dirty="0">
                <a:solidFill>
                  <a:srgbClr val="000000"/>
                </a:solidFill>
                <a:latin typeface="Arial"/>
              </a:rPr>
              <a:t>  lässt sich keine Stamm-</a:t>
            </a:r>
            <a:br>
              <a:rPr lang="de-DE" dirty="0">
                <a:solidFill>
                  <a:srgbClr val="000000"/>
                </a:solidFill>
                <a:latin typeface="Arial"/>
              </a:rPr>
            </a:br>
            <a:r>
              <a:rPr lang="de-DE" dirty="0" err="1">
                <a:solidFill>
                  <a:srgbClr val="000000"/>
                </a:solidFill>
                <a:latin typeface="Arial"/>
              </a:rPr>
              <a:t>funktion</a:t>
            </a:r>
            <a:r>
              <a:rPr lang="de-DE" dirty="0">
                <a:solidFill>
                  <a:srgbClr val="000000"/>
                </a:solidFill>
                <a:latin typeface="Arial"/>
              </a:rPr>
              <a:t> in geschlossener Form angeben,</a:t>
            </a:r>
            <a:br>
              <a:rPr lang="de-DE" dirty="0">
                <a:solidFill>
                  <a:srgbClr val="000000"/>
                </a:solidFill>
                <a:latin typeface="Arial"/>
              </a:rPr>
            </a:br>
            <a:r>
              <a:rPr lang="de-DE" dirty="0">
                <a:solidFill>
                  <a:srgbClr val="000000"/>
                </a:solidFill>
                <a:latin typeface="Arial"/>
              </a:rPr>
              <a:t>daher kann man die Werte von  </a:t>
            </a:r>
            <a:r>
              <a:rPr lang="el-GR" dirty="0">
                <a:solidFill>
                  <a:srgbClr val="000000"/>
                </a:solidFill>
                <a:latin typeface="Arial"/>
              </a:rPr>
              <a:t>Φ</a:t>
            </a:r>
            <a:r>
              <a:rPr lang="de-DE" dirty="0">
                <a:solidFill>
                  <a:srgbClr val="000000"/>
                </a:solidFill>
                <a:latin typeface="Arial"/>
              </a:rPr>
              <a:t>  </a:t>
            </a:r>
            <a:br>
              <a:rPr lang="de-DE" dirty="0">
                <a:solidFill>
                  <a:srgbClr val="000000"/>
                </a:solidFill>
                <a:latin typeface="Arial"/>
              </a:rPr>
            </a:br>
            <a:r>
              <a:rPr lang="de-DE" dirty="0">
                <a:solidFill>
                  <a:srgbClr val="000000"/>
                </a:solidFill>
                <a:latin typeface="Arial"/>
              </a:rPr>
              <a:t>nur numerisch berechnen.</a:t>
            </a:r>
          </a:p>
        </p:txBody>
      </p:sp>
      <p:grpSp>
        <p:nvGrpSpPr>
          <p:cNvPr id="39" name="Gruppieren 38">
            <a:extLst>
              <a:ext uri="{FF2B5EF4-FFF2-40B4-BE49-F238E27FC236}">
                <a16:creationId xmlns:a16="http://schemas.microsoft.com/office/drawing/2014/main" id="{0255C0B7-580B-48BC-B3EC-EFF5D57C5B87}"/>
              </a:ext>
            </a:extLst>
          </p:cNvPr>
          <p:cNvGrpSpPr/>
          <p:nvPr/>
        </p:nvGrpSpPr>
        <p:grpSpPr>
          <a:xfrm>
            <a:off x="363537" y="723900"/>
            <a:ext cx="7304088" cy="433388"/>
            <a:chOff x="363537" y="723900"/>
            <a:chExt cx="7304088" cy="433388"/>
          </a:xfrm>
        </p:grpSpPr>
        <p:sp>
          <p:nvSpPr>
            <p:cNvPr id="40" name="Rectangle 4">
              <a:extLst>
                <a:ext uri="{FF2B5EF4-FFF2-40B4-BE49-F238E27FC236}">
                  <a16:creationId xmlns:a16="http://schemas.microsoft.com/office/drawing/2014/main" id="{D887E65F-7209-40BF-A728-A82DE875FAC7}"/>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1" name="AutoShape 5">
              <a:extLst>
                <a:ext uri="{FF2B5EF4-FFF2-40B4-BE49-F238E27FC236}">
                  <a16:creationId xmlns:a16="http://schemas.microsoft.com/office/drawing/2014/main" id="{F97BDB77-11E7-446E-9D0E-F4C0B6C8AEE2}"/>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2" name="AutoShape 6">
              <a:extLst>
                <a:ext uri="{FF2B5EF4-FFF2-40B4-BE49-F238E27FC236}">
                  <a16:creationId xmlns:a16="http://schemas.microsoft.com/office/drawing/2014/main" id="{2383EEE4-DFC4-4258-96D1-4646C7F2AC42}"/>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3" name="AutoShape 8">
              <a:extLst>
                <a:ext uri="{FF2B5EF4-FFF2-40B4-BE49-F238E27FC236}">
                  <a16:creationId xmlns:a16="http://schemas.microsoft.com/office/drawing/2014/main" id="{CDA3EA5A-45D5-44B2-A0F5-BBEB91BF375B}"/>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4" name="AutoShape 8">
              <a:extLst>
                <a:ext uri="{FF2B5EF4-FFF2-40B4-BE49-F238E27FC236}">
                  <a16:creationId xmlns:a16="http://schemas.microsoft.com/office/drawing/2014/main" id="{2720E631-1371-4419-ACCB-E9986F41F0DD}"/>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39016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15</a:t>
            </a:fld>
            <a:endParaRPr lang="de-DE" altLang="de-DE" sz="1100" dirty="0">
              <a:latin typeface="Calibri" pitchFamily="34" charset="0"/>
            </a:endParaRPr>
          </a:p>
        </p:txBody>
      </p:sp>
      <p:sp>
        <p:nvSpPr>
          <p:cNvPr id="2065" name="Rectangle 19"/>
          <p:cNvSpPr>
            <a:spLocks noChangeArrowheads="1"/>
          </p:cNvSpPr>
          <p:nvPr/>
        </p:nvSpPr>
        <p:spPr bwMode="auto">
          <a:xfrm>
            <a:off x="395288" y="1413346"/>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611560" y="2177991"/>
            <a:ext cx="8353176" cy="707886"/>
          </a:xfrm>
          <a:prstGeom prst="rect">
            <a:avLst/>
          </a:prstGeom>
          <a:noFill/>
        </p:spPr>
        <p:txBody>
          <a:bodyPr wrap="square" rtlCol="0">
            <a:spAutoFit/>
          </a:bodyPr>
          <a:lstStyle/>
          <a:p>
            <a:endParaRPr lang="de-DE" sz="2000" dirty="0"/>
          </a:p>
          <a:p>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mc:AlternateContent xmlns:mc="http://schemas.openxmlformats.org/markup-compatibility/2006" xmlns:a14="http://schemas.microsoft.com/office/drawing/2010/main">
        <mc:Choice Requires="a14">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53397964"/>
                  </p:ext>
                </p:extLst>
              </p:nvPr>
            </p:nvGraphicFramePr>
            <p:xfrm>
              <a:off x="683568" y="2420888"/>
              <a:ext cx="7848872" cy="3072130"/>
            </p:xfrm>
            <a:graphic>
              <a:graphicData uri="http://schemas.openxmlformats.org/drawingml/2006/table">
                <a:tbl>
                  <a:tblPr firstRow="1" bandRow="1">
                    <a:tableStyleId>{5C22544A-7EE6-4342-B048-85BDC9FD1C3A}</a:tableStyleId>
                  </a:tblPr>
                  <a:tblGrid>
                    <a:gridCol w="7848872">
                      <a:extLst>
                        <a:ext uri="{9D8B030D-6E8A-4147-A177-3AD203B41FA5}">
                          <a16:colId xmlns:a16="http://schemas.microsoft.com/office/drawing/2014/main" val="1730574479"/>
                        </a:ext>
                      </a:extLst>
                    </a:gridCol>
                  </a:tblGrid>
                  <a:tr h="2189642">
                    <a:tc>
                      <a:txBody>
                        <a:bodyPr/>
                        <a:lstStyle/>
                        <a:p>
                          <a:r>
                            <a:rPr lang="de-DE" b="0" dirty="0">
                              <a:solidFill>
                                <a:schemeClr val="tx1"/>
                              </a:solidFill>
                            </a:rPr>
                            <a:t>Kenngrößen der Standardnormalverteilung:</a:t>
                          </a:r>
                        </a:p>
                        <a:p>
                          <a:endParaRPr lang="de-DE" b="0" dirty="0">
                            <a:solidFill>
                              <a:schemeClr val="tx1"/>
                            </a:solidFill>
                          </a:endParaRPr>
                        </a:p>
                        <a:p>
                          <a:pPr algn="ctr"/>
                          <a14:m>
                            <m:oMathPara xmlns:m="http://schemas.openxmlformats.org/officeDocument/2006/math">
                              <m:oMathParaPr>
                                <m:jc m:val="center"/>
                              </m:oMathParaPr>
                              <m:oMath xmlns:m="http://schemas.openxmlformats.org/officeDocument/2006/math">
                                <m:r>
                                  <m:rPr>
                                    <m:sty m:val="p"/>
                                  </m:rPr>
                                  <a:rPr lang="el-GR" b="0" i="0" smtClean="0">
                                    <a:solidFill>
                                      <a:schemeClr val="tx1"/>
                                    </a:solidFill>
                                    <a:latin typeface="Cambria Math" panose="02040503050406030204" pitchFamily="18" charset="0"/>
                                    <a:ea typeface="Cambria Math" panose="02040503050406030204" pitchFamily="18" charset="0"/>
                                  </a:rPr>
                                  <m:t>μ</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E</m:t>
                                </m:r>
                                <m:d>
                                  <m:dPr>
                                    <m:ctrlPr>
                                      <a:rPr lang="de-DE" b="0" i="1" smtClean="0">
                                        <a:solidFill>
                                          <a:schemeClr val="tx1"/>
                                        </a:solidFill>
                                        <a:latin typeface="Cambria Math" panose="02040503050406030204" pitchFamily="18" charset="0"/>
                                        <a:ea typeface="Cambria Math" panose="02040503050406030204" pitchFamily="18" charset="0"/>
                                      </a:rPr>
                                    </m:ctrlPr>
                                  </m:dPr>
                                  <m:e>
                                    <m:r>
                                      <m:rPr>
                                        <m:sty m:val="p"/>
                                      </m:rPr>
                                      <a:rPr lang="de-DE" b="0" i="0" smtClean="0">
                                        <a:solidFill>
                                          <a:schemeClr val="tx1"/>
                                        </a:solidFill>
                                        <a:latin typeface="Cambria Math" panose="02040503050406030204" pitchFamily="18" charset="0"/>
                                        <a:ea typeface="Cambria Math" panose="02040503050406030204" pitchFamily="18" charset="0"/>
                                      </a:rPr>
                                      <m:t>X</m:t>
                                    </m:r>
                                  </m:e>
                                </m:d>
                                <m:r>
                                  <a:rPr lang="de-DE" b="0" i="0" smtClean="0">
                                    <a:solidFill>
                                      <a:schemeClr val="tx1"/>
                                    </a:solidFill>
                                    <a:latin typeface="Cambria Math" panose="02040503050406030204" pitchFamily="18" charset="0"/>
                                    <a:ea typeface="Cambria Math" panose="02040503050406030204" pitchFamily="18" charset="0"/>
                                  </a:rPr>
                                  <m:t>=</m:t>
                                </m:r>
                                <m:nary>
                                  <m:naryPr>
                                    <m:limLoc m:val="undOvr"/>
                                    <m:ctrlPr>
                                      <a:rPr lang="de-DE" b="0" i="1" smtClean="0">
                                        <a:solidFill>
                                          <a:schemeClr val="tx1"/>
                                        </a:solidFill>
                                        <a:latin typeface="Cambria Math" panose="02040503050406030204" pitchFamily="18" charset="0"/>
                                        <a:ea typeface="Cambria Math" panose="02040503050406030204" pitchFamily="18" charset="0"/>
                                      </a:rPr>
                                    </m:ctrlPr>
                                  </m:naryPr>
                                  <m:sub>
                                    <m:r>
                                      <m:rPr>
                                        <m:brk m:alnAt="24"/>
                                      </m:rPr>
                                      <a:rPr lang="de-DE" b="0" i="0" smtClean="0">
                                        <a:solidFill>
                                          <a:schemeClr val="tx1"/>
                                        </a:solidFill>
                                        <a:latin typeface="Cambria Math" panose="02040503050406030204" pitchFamily="18" charset="0"/>
                                        <a:ea typeface="Cambria Math" panose="02040503050406030204" pitchFamily="18" charset="0"/>
                                      </a:rPr>
                                      <m:t>−</m:t>
                                    </m:r>
                                    <m:r>
                                      <m:rPr>
                                        <m:brk m:alnAt="24"/>
                                      </m:rPr>
                                      <a:rPr lang="de-DE" b="0" i="1" smtClean="0">
                                        <a:solidFill>
                                          <a:schemeClr val="tx1"/>
                                        </a:solidFill>
                                        <a:latin typeface="Cambria Math" panose="02040503050406030204" pitchFamily="18" charset="0"/>
                                        <a:ea typeface="Cambria Math" panose="02040503050406030204" pitchFamily="18" charset="0"/>
                                      </a:rPr>
                                      <m:t>∞</m:t>
                                    </m:r>
                                  </m:sub>
                                  <m:sup>
                                    <m:r>
                                      <a:rPr lang="de-DE" b="0" i="0" smtClean="0">
                                        <a:solidFill>
                                          <a:schemeClr val="tx1"/>
                                        </a:solidFill>
                                        <a:latin typeface="Cambria Math" panose="02040503050406030204" pitchFamily="18" charset="0"/>
                                        <a:ea typeface="Cambria Math" panose="02040503050406030204" pitchFamily="18" charset="0"/>
                                      </a:rPr>
                                      <m:t>+</m:t>
                                    </m:r>
                                    <m:r>
                                      <a:rPr lang="de-DE" b="0" i="1" smtClean="0">
                                        <a:solidFill>
                                          <a:schemeClr val="tx1"/>
                                        </a:solidFill>
                                        <a:latin typeface="Cambria Math" panose="02040503050406030204" pitchFamily="18" charset="0"/>
                                        <a:ea typeface="Cambria Math" panose="02040503050406030204" pitchFamily="18" charset="0"/>
                                      </a:rPr>
                                      <m:t>∞</m:t>
                                    </m:r>
                                  </m:sup>
                                  <m:e>
                                    <m:r>
                                      <m:rPr>
                                        <m:sty m:val="p"/>
                                      </m:rPr>
                                      <a:rPr lang="de-DE" b="0" i="0" smtClean="0">
                                        <a:solidFill>
                                          <a:schemeClr val="tx1"/>
                                        </a:solidFill>
                                        <a:latin typeface="Cambria Math" panose="02040503050406030204" pitchFamily="18" charset="0"/>
                                        <a:ea typeface="Cambria Math" panose="02040503050406030204" pitchFamily="18" charset="0"/>
                                      </a:rPr>
                                      <m:t>x</m:t>
                                    </m:r>
                                    <m:r>
                                      <a:rPr lang="de-DE" b="0" i="0" smtClean="0">
                                        <a:solidFill>
                                          <a:schemeClr val="tx1"/>
                                        </a:solidFill>
                                        <a:latin typeface="Cambria Math" panose="02040503050406030204" pitchFamily="18" charset="0"/>
                                        <a:ea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φ</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x</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dx</m:t>
                                    </m:r>
                                  </m:e>
                                </m:nary>
                                <m:r>
                                  <a:rPr lang="de-DE" b="0" i="0" smtClean="0">
                                    <a:solidFill>
                                      <a:schemeClr val="tx1"/>
                                    </a:solidFill>
                                    <a:latin typeface="Cambria Math" panose="02040503050406030204" pitchFamily="18" charset="0"/>
                                    <a:ea typeface="Cambria Math" panose="02040503050406030204" pitchFamily="18" charset="0"/>
                                  </a:rPr>
                                  <m:t>=0</m:t>
                                </m:r>
                              </m:oMath>
                            </m:oMathPara>
                          </a14:m>
                          <a:endParaRPr lang="de-DE" b="0" i="0" dirty="0">
                            <a:solidFill>
                              <a:schemeClr val="tx1"/>
                            </a:solidFill>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b="0" i="0" dirty="0">
                            <a:solidFill>
                              <a:schemeClr val="tx1"/>
                            </a:solidFill>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sty m:val="p"/>
                                  </m:rPr>
                                  <a:rPr lang="el-GR" b="0" i="0" smtClean="0">
                                    <a:solidFill>
                                      <a:schemeClr val="tx1"/>
                                    </a:solidFill>
                                    <a:latin typeface="Cambria Math" panose="02040503050406030204" pitchFamily="18" charset="0"/>
                                    <a:ea typeface="Cambria Math" panose="02040503050406030204" pitchFamily="18" charset="0"/>
                                  </a:rPr>
                                  <m:t>σ</m:t>
                                </m:r>
                                <m:r>
                                  <a:rPr lang="de-DE" b="0" i="0" smtClean="0">
                                    <a:solidFill>
                                      <a:schemeClr val="tx1"/>
                                    </a:solidFill>
                                    <a:latin typeface="Cambria Math" panose="02040503050406030204" pitchFamily="18" charset="0"/>
                                    <a:ea typeface="Cambria Math" panose="02040503050406030204" pitchFamily="18" charset="0"/>
                                  </a:rPr>
                                  <m:t>=</m:t>
                                </m:r>
                                <m:rad>
                                  <m:radPr>
                                    <m:degHide m:val="on"/>
                                    <m:ctrlPr>
                                      <a:rPr lang="de-DE" b="0" i="1" smtClean="0">
                                        <a:solidFill>
                                          <a:schemeClr val="tx1"/>
                                        </a:solidFill>
                                        <a:latin typeface="Cambria Math" panose="02040503050406030204" pitchFamily="18" charset="0"/>
                                        <a:ea typeface="Cambria Math" panose="02040503050406030204" pitchFamily="18" charset="0"/>
                                      </a:rPr>
                                    </m:ctrlPr>
                                  </m:radPr>
                                  <m:deg/>
                                  <m:e>
                                    <m:nary>
                                      <m:naryPr>
                                        <m:limLoc m:val="undOvr"/>
                                        <m:ctrlPr>
                                          <a:rPr lang="de-DE" b="0" i="1" smtClean="0">
                                            <a:solidFill>
                                              <a:schemeClr val="tx1"/>
                                            </a:solidFill>
                                            <a:latin typeface="Cambria Math" panose="02040503050406030204" pitchFamily="18" charset="0"/>
                                            <a:ea typeface="Cambria Math" panose="02040503050406030204" pitchFamily="18" charset="0"/>
                                          </a:rPr>
                                        </m:ctrlPr>
                                      </m:naryPr>
                                      <m:sub>
                                        <m:r>
                                          <m:rPr>
                                            <m:brk/>
                                          </m:rPr>
                                          <a:rPr lang="de-DE" b="0" i="0" smtClean="0">
                                            <a:solidFill>
                                              <a:schemeClr val="tx1"/>
                                            </a:solidFill>
                                            <a:latin typeface="Cambria Math" panose="02040503050406030204" pitchFamily="18" charset="0"/>
                                            <a:ea typeface="Cambria Math" panose="02040503050406030204" pitchFamily="18" charset="0"/>
                                          </a:rPr>
                                          <m:t>−</m:t>
                                        </m:r>
                                        <m:r>
                                          <m:rPr>
                                            <m:brk/>
                                          </m:rPr>
                                          <a:rPr lang="de-DE" b="0" i="1" smtClean="0">
                                            <a:solidFill>
                                              <a:schemeClr val="tx1"/>
                                            </a:solidFill>
                                            <a:latin typeface="Cambria Math" panose="02040503050406030204" pitchFamily="18" charset="0"/>
                                            <a:ea typeface="Cambria Math" panose="02040503050406030204" pitchFamily="18" charset="0"/>
                                          </a:rPr>
                                          <m:t>∞</m:t>
                                        </m:r>
                                      </m:sub>
                                      <m:sup>
                                        <m:r>
                                          <a:rPr lang="de-DE" b="0" i="0" smtClean="0">
                                            <a:solidFill>
                                              <a:schemeClr val="tx1"/>
                                            </a:solidFill>
                                            <a:latin typeface="Cambria Math" panose="02040503050406030204" pitchFamily="18" charset="0"/>
                                            <a:ea typeface="Cambria Math" panose="02040503050406030204" pitchFamily="18" charset="0"/>
                                          </a:rPr>
                                          <m:t>+</m:t>
                                        </m:r>
                                        <m:r>
                                          <a:rPr lang="de-DE" b="0" i="1" smtClean="0">
                                            <a:solidFill>
                                              <a:schemeClr val="tx1"/>
                                            </a:solidFill>
                                            <a:latin typeface="Cambria Math" panose="02040503050406030204" pitchFamily="18" charset="0"/>
                                            <a:ea typeface="Cambria Math" panose="02040503050406030204" pitchFamily="18" charset="0"/>
                                          </a:rPr>
                                          <m:t>∞</m:t>
                                        </m:r>
                                      </m:sup>
                                      <m:e>
                                        <m:sSup>
                                          <m:sSupPr>
                                            <m:ctrlPr>
                                              <a:rPr lang="de-DE" b="0" i="1" smtClean="0">
                                                <a:solidFill>
                                                  <a:schemeClr val="tx1"/>
                                                </a:solidFill>
                                                <a:latin typeface="Cambria Math" panose="02040503050406030204" pitchFamily="18" charset="0"/>
                                                <a:ea typeface="Cambria Math" panose="02040503050406030204" pitchFamily="18" charset="0"/>
                                              </a:rPr>
                                            </m:ctrlPr>
                                          </m:sSupPr>
                                          <m:e>
                                            <m:r>
                                              <m:rPr>
                                                <m:sty m:val="p"/>
                                              </m:rPr>
                                              <a:rPr lang="de-DE" b="0" i="0" smtClean="0">
                                                <a:solidFill>
                                                  <a:schemeClr val="tx1"/>
                                                </a:solidFill>
                                                <a:latin typeface="Cambria Math" panose="02040503050406030204" pitchFamily="18" charset="0"/>
                                                <a:ea typeface="Cambria Math" panose="02040503050406030204" pitchFamily="18" charset="0"/>
                                              </a:rPr>
                                              <m:t>x</m:t>
                                            </m:r>
                                          </m:e>
                                          <m:sup>
                                            <m:r>
                                              <a:rPr lang="de-DE" b="0" i="0" smtClean="0">
                                                <a:solidFill>
                                                  <a:schemeClr val="tx1"/>
                                                </a:solidFill>
                                                <a:latin typeface="Cambria Math" panose="02040503050406030204" pitchFamily="18" charset="0"/>
                                                <a:ea typeface="Cambria Math" panose="02040503050406030204" pitchFamily="18" charset="0"/>
                                              </a:rPr>
                                              <m:t>2</m:t>
                                            </m:r>
                                          </m:sup>
                                        </m:sSup>
                                        <m:r>
                                          <a:rPr lang="de-DE" b="0" i="0" smtClean="0">
                                            <a:solidFill>
                                              <a:schemeClr val="tx1"/>
                                            </a:solidFill>
                                            <a:latin typeface="Cambria Math" panose="02040503050406030204" pitchFamily="18" charset="0"/>
                                            <a:ea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φ</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x</m:t>
                                        </m:r>
                                        <m:r>
                                          <a:rPr lang="de-DE" b="0" i="0" smtClean="0">
                                            <a:solidFill>
                                              <a:schemeClr val="tx1"/>
                                            </a:solidFill>
                                            <a:latin typeface="Cambria Math" panose="02040503050406030204" pitchFamily="18" charset="0"/>
                                            <a:ea typeface="Cambria Math" panose="02040503050406030204" pitchFamily="18" charset="0"/>
                                          </a:rPr>
                                          <m:t>)</m:t>
                                        </m:r>
                                        <m:r>
                                          <m:rPr>
                                            <m:sty m:val="p"/>
                                          </m:rPr>
                                          <a:rPr lang="de-DE" b="0" i="0" smtClean="0">
                                            <a:solidFill>
                                              <a:schemeClr val="tx1"/>
                                            </a:solidFill>
                                            <a:latin typeface="Cambria Math" panose="02040503050406030204" pitchFamily="18" charset="0"/>
                                            <a:ea typeface="Cambria Math" panose="02040503050406030204" pitchFamily="18" charset="0"/>
                                          </a:rPr>
                                          <m:t>dx</m:t>
                                        </m:r>
                                      </m:e>
                                    </m:nary>
                                  </m:e>
                                </m:rad>
                                <m:r>
                                  <a:rPr lang="de-DE" b="0" i="1" smtClean="0">
                                    <a:solidFill>
                                      <a:schemeClr val="tx1"/>
                                    </a:solidFill>
                                    <a:latin typeface="Cambria Math" panose="02040503050406030204" pitchFamily="18" charset="0"/>
                                    <a:ea typeface="Cambria Math" panose="02040503050406030204" pitchFamily="18" charset="0"/>
                                  </a:rPr>
                                  <m:t>   =   </m:t>
                                </m:r>
                                <m:r>
                                  <a:rPr lang="de-DE" b="0" i="0" smtClean="0">
                                    <a:solidFill>
                                      <a:schemeClr val="tx1"/>
                                    </a:solidFill>
                                    <a:latin typeface="Cambria Math" panose="02040503050406030204" pitchFamily="18" charset="0"/>
                                    <a:ea typeface="Cambria Math" panose="02040503050406030204" pitchFamily="18" charset="0"/>
                                  </a:rPr>
                                  <m:t>1</m:t>
                                </m:r>
                              </m:oMath>
                            </m:oMathPara>
                          </a14:m>
                          <a:endParaRPr lang="de-DE" b="0" i="0" dirty="0">
                            <a:solidFill>
                              <a:schemeClr val="tx1"/>
                            </a:solidFill>
                          </a:endParaRPr>
                        </a:p>
                        <a:p>
                          <a:pPr algn="ctr"/>
                          <a:endParaRPr lang="de-DE"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306147"/>
                      </a:ext>
                    </a:extLst>
                  </a:tr>
                </a:tbl>
              </a:graphicData>
            </a:graphic>
          </p:graphicFrame>
        </mc:Choice>
        <mc:Fallback xmlns="">
          <p:graphicFrame>
            <p:nvGraphicFramePr>
              <p:cNvPr id="5" name="Tabelle 4">
                <a:extLst>
                  <a:ext uri="{FF2B5EF4-FFF2-40B4-BE49-F238E27FC236}">
                    <a16:creationId xmlns:a16="http://schemas.microsoft.com/office/drawing/2014/main" id="{869D2437-D5DB-47CA-A583-ED669804714C}"/>
                  </a:ext>
                </a:extLst>
              </p:cNvPr>
              <p:cNvGraphicFramePr>
                <a:graphicFrameLocks noGrp="1"/>
              </p:cNvGraphicFramePr>
              <p:nvPr>
                <p:extLst>
                  <p:ext uri="{D42A27DB-BD31-4B8C-83A1-F6EECF244321}">
                    <p14:modId xmlns:p14="http://schemas.microsoft.com/office/powerpoint/2010/main" val="53397964"/>
                  </p:ext>
                </p:extLst>
              </p:nvPr>
            </p:nvGraphicFramePr>
            <p:xfrm>
              <a:off x="683568" y="2420888"/>
              <a:ext cx="7848872" cy="3072130"/>
            </p:xfrm>
            <a:graphic>
              <a:graphicData uri="http://schemas.openxmlformats.org/drawingml/2006/table">
                <a:tbl>
                  <a:tblPr firstRow="1" bandRow="1">
                    <a:tableStyleId>{5C22544A-7EE6-4342-B048-85BDC9FD1C3A}</a:tableStyleId>
                  </a:tblPr>
                  <a:tblGrid>
                    <a:gridCol w="7848872">
                      <a:extLst>
                        <a:ext uri="{9D8B030D-6E8A-4147-A177-3AD203B41FA5}">
                          <a16:colId xmlns:a16="http://schemas.microsoft.com/office/drawing/2014/main" val="1730574479"/>
                        </a:ext>
                      </a:extLst>
                    </a:gridCol>
                  </a:tblGrid>
                  <a:tr h="3072130">
                    <a:tc>
                      <a:txBody>
                        <a:bodyPr/>
                        <a:lstStyle/>
                        <a:p>
                          <a:endParaRPr lang="de-DE"/>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t="-990"/>
                          </a:stretch>
                        </a:blipFill>
                      </a:tcPr>
                    </a:tc>
                    <a:extLst>
                      <a:ext uri="{0D108BD9-81ED-4DB2-BD59-A6C34878D82A}">
                        <a16:rowId xmlns:a16="http://schemas.microsoft.com/office/drawing/2014/main" val="1114306147"/>
                      </a:ext>
                    </a:extLst>
                  </a:tr>
                </a:tbl>
              </a:graphicData>
            </a:graphic>
          </p:graphicFrame>
        </mc:Fallback>
      </mc:AlternateContent>
      <p:sp>
        <p:nvSpPr>
          <p:cNvPr id="32" name="AutoShape 22">
            <a:extLst>
              <a:ext uri="{FF2B5EF4-FFF2-40B4-BE49-F238E27FC236}">
                <a16:creationId xmlns:a16="http://schemas.microsoft.com/office/drawing/2014/main" id="{6DC981B2-A884-4246-8647-6D9B60535A2D}"/>
              </a:ext>
            </a:extLst>
          </p:cNvPr>
          <p:cNvSpPr>
            <a:spLocks noChangeAspect="1" noChangeArrowheads="1"/>
          </p:cNvSpPr>
          <p:nvPr/>
        </p:nvSpPr>
        <p:spPr bwMode="auto">
          <a:xfrm>
            <a:off x="432268" y="1484784"/>
            <a:ext cx="5008095"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Stetige Verteilungen – Beispiel 3</a:t>
            </a:r>
          </a:p>
        </p:txBody>
      </p:sp>
      <p:grpSp>
        <p:nvGrpSpPr>
          <p:cNvPr id="37" name="Gruppieren 36">
            <a:extLst>
              <a:ext uri="{FF2B5EF4-FFF2-40B4-BE49-F238E27FC236}">
                <a16:creationId xmlns:a16="http://schemas.microsoft.com/office/drawing/2014/main" id="{57E07E96-59B5-4F1E-B5CB-638AC983E1B9}"/>
              </a:ext>
            </a:extLst>
          </p:cNvPr>
          <p:cNvGrpSpPr/>
          <p:nvPr/>
        </p:nvGrpSpPr>
        <p:grpSpPr>
          <a:xfrm>
            <a:off x="363537" y="723900"/>
            <a:ext cx="7304088" cy="433388"/>
            <a:chOff x="363537" y="723900"/>
            <a:chExt cx="7304088" cy="433388"/>
          </a:xfrm>
        </p:grpSpPr>
        <p:sp>
          <p:nvSpPr>
            <p:cNvPr id="38" name="Rectangle 4">
              <a:extLst>
                <a:ext uri="{FF2B5EF4-FFF2-40B4-BE49-F238E27FC236}">
                  <a16:creationId xmlns:a16="http://schemas.microsoft.com/office/drawing/2014/main" id="{9ACFD9DD-6A4D-433A-B607-BA0BE2E63400}"/>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9" name="AutoShape 5">
              <a:extLst>
                <a:ext uri="{FF2B5EF4-FFF2-40B4-BE49-F238E27FC236}">
                  <a16:creationId xmlns:a16="http://schemas.microsoft.com/office/drawing/2014/main" id="{688D45BB-9401-4C96-97F5-64EBB0C4D4AF}"/>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0" name="AutoShape 6">
              <a:extLst>
                <a:ext uri="{FF2B5EF4-FFF2-40B4-BE49-F238E27FC236}">
                  <a16:creationId xmlns:a16="http://schemas.microsoft.com/office/drawing/2014/main" id="{712254EF-449B-4E3B-8951-FEBBB8D2E85E}"/>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1" name="AutoShape 8">
              <a:extLst>
                <a:ext uri="{FF2B5EF4-FFF2-40B4-BE49-F238E27FC236}">
                  <a16:creationId xmlns:a16="http://schemas.microsoft.com/office/drawing/2014/main" id="{D6A5651B-D822-484B-944D-C21534FACBA5}"/>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2" name="AutoShape 8">
              <a:extLst>
                <a:ext uri="{FF2B5EF4-FFF2-40B4-BE49-F238E27FC236}">
                  <a16:creationId xmlns:a16="http://schemas.microsoft.com/office/drawing/2014/main" id="{D5C884F6-C983-4B5B-BA22-E22C0293E450}"/>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7" name="Sprechblase: oval 6">
            <a:extLst>
              <a:ext uri="{FF2B5EF4-FFF2-40B4-BE49-F238E27FC236}">
                <a16:creationId xmlns:a16="http://schemas.microsoft.com/office/drawing/2014/main" id="{103A623A-304A-4CD5-A392-3187BD06755E}"/>
              </a:ext>
            </a:extLst>
          </p:cNvPr>
          <p:cNvSpPr/>
          <p:nvPr/>
        </p:nvSpPr>
        <p:spPr>
          <a:xfrm rot="2269069">
            <a:off x="6168929" y="2878798"/>
            <a:ext cx="2696440" cy="1421027"/>
          </a:xfrm>
          <a:prstGeom prst="wedgeEllipseCallout">
            <a:avLst>
              <a:gd name="adj1" fmla="val -33964"/>
              <a:gd name="adj2" fmla="val 121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Kann man das berechnen? </a:t>
            </a:r>
          </a:p>
        </p:txBody>
      </p:sp>
    </p:spTree>
    <p:extLst>
      <p:ext uri="{BB962C8B-B14F-4D97-AF65-F5344CB8AC3E}">
        <p14:creationId xmlns:p14="http://schemas.microsoft.com/office/powerpoint/2010/main" val="385980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16</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9" y="1484784"/>
            <a:ext cx="374444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Die Normalverteilung</a:t>
            </a:r>
          </a:p>
        </p:txBody>
      </p:sp>
      <p:sp>
        <p:nvSpPr>
          <p:cNvPr id="4" name="Textfeld 3"/>
          <p:cNvSpPr txBox="1"/>
          <p:nvPr/>
        </p:nvSpPr>
        <p:spPr>
          <a:xfrm>
            <a:off x="343323" y="2072292"/>
            <a:ext cx="8353176" cy="2554545"/>
          </a:xfrm>
          <a:prstGeom prst="rect">
            <a:avLst/>
          </a:prstGeom>
          <a:noFill/>
        </p:spPr>
        <p:txBody>
          <a:bodyPr wrap="square" rtlCol="0">
            <a:spAutoFit/>
          </a:bodyPr>
          <a:lstStyle/>
          <a:p>
            <a:pPr marL="342900" indent="-342900">
              <a:buFont typeface="Arial" panose="020B0604020202020204" pitchFamily="34" charset="0"/>
              <a:buChar char="•"/>
            </a:pPr>
            <a:r>
              <a:rPr lang="de-DE" sz="2000" dirty="0"/>
              <a:t>Transformation der Standardnormalverteilung auf Wahrscheinlichkeitsverteilungen zu beliebigen Werten von  µ  und  </a:t>
            </a:r>
            <a:r>
              <a:rPr lang="el-GR" sz="2000" dirty="0"/>
              <a:t>σ</a:t>
            </a:r>
            <a:br>
              <a:rPr lang="de-DE" sz="2000" dirty="0"/>
            </a:br>
            <a:endParaRPr lang="de-DE" sz="2000" dirty="0"/>
          </a:p>
          <a:p>
            <a:pPr marL="342900" indent="-342900">
              <a:buFont typeface="Arial" panose="020B0604020202020204" pitchFamily="34" charset="0"/>
              <a:buChar char="•"/>
            </a:pPr>
            <a:r>
              <a:rPr lang="de-DE" sz="2000" dirty="0"/>
              <a:t>(1) </a:t>
            </a:r>
            <a:r>
              <a:rPr lang="de-DE" sz="2000" u="sng" dirty="0"/>
              <a:t>Verschiebung</a:t>
            </a:r>
            <a:r>
              <a:rPr lang="de-DE" sz="2000" dirty="0"/>
              <a:t> des Graphen von  </a:t>
            </a:r>
            <a:r>
              <a:rPr lang="el-GR" sz="2000" dirty="0"/>
              <a:t>φ</a:t>
            </a:r>
            <a:r>
              <a:rPr lang="de-DE" sz="2000" dirty="0"/>
              <a:t>  um den Wert  µ  in x-Richtung</a:t>
            </a:r>
            <a:br>
              <a:rPr lang="de-DE" sz="2000" dirty="0"/>
            </a:br>
            <a:br>
              <a:rPr lang="de-DE" sz="2000" dirty="0"/>
            </a:br>
            <a:br>
              <a:rPr lang="de-DE" sz="2000" dirty="0"/>
            </a:br>
            <a:br>
              <a:rPr lang="de-DE" sz="2000" dirty="0"/>
            </a:br>
            <a:endParaRPr lang="de-DE" sz="2000" i="1"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9" name="Gruppieren 38">
            <a:extLst>
              <a:ext uri="{FF2B5EF4-FFF2-40B4-BE49-F238E27FC236}">
                <a16:creationId xmlns:a16="http://schemas.microsoft.com/office/drawing/2014/main" id="{E8EFBFB2-5AF0-49FA-B461-43A9BAF64CE5}"/>
              </a:ext>
            </a:extLst>
          </p:cNvPr>
          <p:cNvGrpSpPr/>
          <p:nvPr/>
        </p:nvGrpSpPr>
        <p:grpSpPr>
          <a:xfrm>
            <a:off x="363537" y="723900"/>
            <a:ext cx="7304088" cy="433388"/>
            <a:chOff x="363537" y="723900"/>
            <a:chExt cx="7304088" cy="433388"/>
          </a:xfrm>
        </p:grpSpPr>
        <p:sp>
          <p:nvSpPr>
            <p:cNvPr id="40" name="Rectangle 4">
              <a:extLst>
                <a:ext uri="{FF2B5EF4-FFF2-40B4-BE49-F238E27FC236}">
                  <a16:creationId xmlns:a16="http://schemas.microsoft.com/office/drawing/2014/main" id="{9C631358-361E-4EA0-A251-C33A0B554A43}"/>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1" name="AutoShape 5">
              <a:extLst>
                <a:ext uri="{FF2B5EF4-FFF2-40B4-BE49-F238E27FC236}">
                  <a16:creationId xmlns:a16="http://schemas.microsoft.com/office/drawing/2014/main" id="{B1A61941-F00D-46CB-AF6F-84D7C2F97A6B}"/>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2" name="AutoShape 6">
              <a:extLst>
                <a:ext uri="{FF2B5EF4-FFF2-40B4-BE49-F238E27FC236}">
                  <a16:creationId xmlns:a16="http://schemas.microsoft.com/office/drawing/2014/main" id="{81B3CE88-904A-4231-B7A0-2EB207CC339A}"/>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3" name="AutoShape 8">
              <a:extLst>
                <a:ext uri="{FF2B5EF4-FFF2-40B4-BE49-F238E27FC236}">
                  <a16:creationId xmlns:a16="http://schemas.microsoft.com/office/drawing/2014/main" id="{B613377D-D077-4EEB-A8A5-ED13E684834C}"/>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4" name="AutoShape 8">
              <a:extLst>
                <a:ext uri="{FF2B5EF4-FFF2-40B4-BE49-F238E27FC236}">
                  <a16:creationId xmlns:a16="http://schemas.microsoft.com/office/drawing/2014/main" id="{157DCD8A-17EC-4206-AD15-B3BC26914C1D}"/>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grpSp>
        <p:nvGrpSpPr>
          <p:cNvPr id="10" name="Gruppieren 9">
            <a:extLst>
              <a:ext uri="{FF2B5EF4-FFF2-40B4-BE49-F238E27FC236}">
                <a16:creationId xmlns:a16="http://schemas.microsoft.com/office/drawing/2014/main" id="{AEC8510C-06FF-41CB-B502-37A2611E8F2E}"/>
              </a:ext>
            </a:extLst>
          </p:cNvPr>
          <p:cNvGrpSpPr/>
          <p:nvPr/>
        </p:nvGrpSpPr>
        <p:grpSpPr>
          <a:xfrm>
            <a:off x="395536" y="3619162"/>
            <a:ext cx="3932708" cy="2463254"/>
            <a:chOff x="395536" y="3619162"/>
            <a:chExt cx="3932708" cy="2463254"/>
          </a:xfrm>
        </p:grpSpPr>
        <p:pic>
          <p:nvPicPr>
            <p:cNvPr id="35" name="Grafik 34">
              <a:extLst>
                <a:ext uri="{FF2B5EF4-FFF2-40B4-BE49-F238E27FC236}">
                  <a16:creationId xmlns:a16="http://schemas.microsoft.com/office/drawing/2014/main" id="{4D0B283C-53C4-4697-BB70-D96B05EC8B84}"/>
                </a:ext>
              </a:extLst>
            </p:cNvPr>
            <p:cNvPicPr/>
            <p:nvPr/>
          </p:nvPicPr>
          <p:blipFill>
            <a:blip r:embed="rId5"/>
            <a:stretch>
              <a:fillRect/>
            </a:stretch>
          </p:blipFill>
          <p:spPr>
            <a:xfrm>
              <a:off x="395536" y="3687729"/>
              <a:ext cx="3001111" cy="2394687"/>
            </a:xfrm>
            <a:prstGeom prst="rect">
              <a:avLst/>
            </a:prstGeom>
          </p:spPr>
        </p:pic>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CAF9E6BB-8B19-4B1D-9C19-0903078930C2}"/>
                    </a:ext>
                  </a:extLst>
                </p:cNvPr>
                <p:cNvSpPr txBox="1"/>
                <p:nvPr/>
              </p:nvSpPr>
              <p:spPr>
                <a:xfrm>
                  <a:off x="2267744" y="3619162"/>
                  <a:ext cx="2060500" cy="6230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r>
                              <m:rPr>
                                <m:sty m:val="p"/>
                              </m:rPr>
                              <a:rPr lang="de-DE" sz="1600">
                                <a:latin typeface="Cambria Math" panose="02040503050406030204" pitchFamily="18" charset="0"/>
                                <a:ea typeface="Cambria Math" panose="02040503050406030204" pitchFamily="18" charset="0"/>
                              </a:rPr>
                              <m:t>φ</m:t>
                            </m:r>
                          </m:e>
                          <m:sub>
                            <m:r>
                              <a:rPr lang="de-DE" sz="1600" b="0" i="0" smtClean="0">
                                <a:latin typeface="Cambria Math" panose="02040503050406030204" pitchFamily="18" charset="0"/>
                                <a:ea typeface="Cambria Math" panose="02040503050406030204" pitchFamily="18" charset="0"/>
                              </a:rPr>
                              <m:t>0</m:t>
                            </m:r>
                            <m:r>
                              <a:rPr lang="de-DE" sz="160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1</m:t>
                            </m:r>
                          </m:sub>
                        </m:sSub>
                        <m:d>
                          <m:dPr>
                            <m:ctrlPr>
                              <a:rPr lang="de-DE" sz="1600" i="1">
                                <a:latin typeface="Cambria Math" panose="02040503050406030204" pitchFamily="18" charset="0"/>
                              </a:rPr>
                            </m:ctrlPr>
                          </m:dPr>
                          <m:e>
                            <m:r>
                              <m:rPr>
                                <m:sty m:val="p"/>
                              </m:rPr>
                              <a:rPr lang="de-DE" sz="1600">
                                <a:latin typeface="Cambria Math" panose="02040503050406030204" pitchFamily="18" charset="0"/>
                              </a:rPr>
                              <m:t>x</m:t>
                            </m:r>
                          </m:e>
                        </m:d>
                        <m:r>
                          <a:rPr lang="de-DE" sz="1600">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a:rPr lang="de-DE" sz="1600">
                                <a:latin typeface="Cambria Math" panose="02040503050406030204" pitchFamily="18" charset="0"/>
                                <a:ea typeface="Cambria Math" panose="02040503050406030204" pitchFamily="18" charset="0"/>
                              </a:rPr>
                              <m:t>1</m:t>
                            </m:r>
                          </m:num>
                          <m:den>
                            <m:rad>
                              <m:radPr>
                                <m:degHide m:val="on"/>
                                <m:ctrlPr>
                                  <a:rPr lang="de-DE" sz="1600" i="1">
                                    <a:latin typeface="Cambria Math" panose="02040503050406030204" pitchFamily="18" charset="0"/>
                                    <a:ea typeface="Cambria Math" panose="02040503050406030204" pitchFamily="18" charset="0"/>
                                  </a:rPr>
                                </m:ctrlPr>
                              </m:radPr>
                              <m:deg/>
                              <m:e>
                                <m:r>
                                  <a:rPr lang="de-DE" sz="1600">
                                    <a:latin typeface="Cambria Math" panose="02040503050406030204" pitchFamily="18" charset="0"/>
                                    <a:ea typeface="Cambria Math" panose="02040503050406030204" pitchFamily="18" charset="0"/>
                                  </a:rPr>
                                  <m:t>2</m:t>
                                </m:r>
                                <m:r>
                                  <m:rPr>
                                    <m:sty m:val="p"/>
                                  </m:rPr>
                                  <a:rPr lang="de-DE" sz="1600">
                                    <a:latin typeface="Cambria Math" panose="02040503050406030204" pitchFamily="18" charset="0"/>
                                    <a:ea typeface="Cambria Math" panose="02040503050406030204" pitchFamily="18" charset="0"/>
                                  </a:rPr>
                                  <m:t>π</m:t>
                                </m:r>
                              </m:e>
                            </m:rad>
                          </m:den>
                        </m:f>
                        <m:r>
                          <a:rPr lang="de-DE" sz="1600">
                            <a:latin typeface="Cambria Math" panose="02040503050406030204" pitchFamily="18" charset="0"/>
                            <a:ea typeface="Cambria Math" panose="02040503050406030204" pitchFamily="18" charset="0"/>
                          </a:rPr>
                          <m:t>∙</m:t>
                        </m:r>
                        <m:sSup>
                          <m:sSupPr>
                            <m:ctrlPr>
                              <a:rPr lang="de-DE" sz="1600" i="1">
                                <a:latin typeface="Cambria Math" panose="02040503050406030204" pitchFamily="18" charset="0"/>
                                <a:ea typeface="Cambria Math" panose="02040503050406030204" pitchFamily="18" charset="0"/>
                              </a:rPr>
                            </m:ctrlPr>
                          </m:sSupPr>
                          <m:e>
                            <m:r>
                              <m:rPr>
                                <m:sty m:val="p"/>
                              </m:rPr>
                              <a:rPr lang="de-DE" sz="1600">
                                <a:latin typeface="Cambria Math" panose="02040503050406030204" pitchFamily="18" charset="0"/>
                                <a:ea typeface="Cambria Math" panose="02040503050406030204" pitchFamily="18" charset="0"/>
                              </a:rPr>
                              <m:t>e</m:t>
                            </m:r>
                          </m:e>
                          <m:sup>
                            <m:r>
                              <a:rPr lang="de-DE" sz="1600">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𝑥</m:t>
                                    </m:r>
                                  </m:e>
                                  <m:sup>
                                    <m:r>
                                      <a:rPr lang="de-DE" sz="1600" b="0" i="1" smtClean="0">
                                        <a:latin typeface="Cambria Math" panose="02040503050406030204" pitchFamily="18" charset="0"/>
                                        <a:ea typeface="Cambria Math" panose="02040503050406030204" pitchFamily="18" charset="0"/>
                                      </a:rPr>
                                      <m:t>2</m:t>
                                    </m:r>
                                  </m:sup>
                                </m:sSup>
                              </m:num>
                              <m:den>
                                <m:r>
                                  <a:rPr lang="de-DE" sz="1600">
                                    <a:latin typeface="Cambria Math" panose="02040503050406030204" pitchFamily="18" charset="0"/>
                                    <a:ea typeface="Cambria Math" panose="02040503050406030204" pitchFamily="18" charset="0"/>
                                  </a:rPr>
                                  <m:t>2</m:t>
                                </m:r>
                              </m:den>
                            </m:f>
                          </m:sup>
                        </m:sSup>
                      </m:oMath>
                    </m:oMathPara>
                  </a14:m>
                  <a:endParaRPr lang="de-DE" sz="1600" dirty="0"/>
                </a:p>
              </p:txBody>
            </p:sp>
          </mc:Choice>
          <mc:Fallback xmlns="">
            <p:sp>
              <p:nvSpPr>
                <p:cNvPr id="5" name="Textfeld 4">
                  <a:extLst>
                    <a:ext uri="{FF2B5EF4-FFF2-40B4-BE49-F238E27FC236}">
                      <a16:creationId xmlns:a16="http://schemas.microsoft.com/office/drawing/2014/main" id="{CAF9E6BB-8B19-4B1D-9C19-0903078930C2}"/>
                    </a:ext>
                  </a:extLst>
                </p:cNvPr>
                <p:cNvSpPr txBox="1">
                  <a:spLocks noRot="1" noChangeAspect="1" noMove="1" noResize="1" noEditPoints="1" noAdjustHandles="1" noChangeArrowheads="1" noChangeShapeType="1" noTextEdit="1"/>
                </p:cNvSpPr>
                <p:nvPr/>
              </p:nvSpPr>
              <p:spPr>
                <a:xfrm>
                  <a:off x="2267744" y="3619162"/>
                  <a:ext cx="2060500" cy="623056"/>
                </a:xfrm>
                <a:prstGeom prst="rect">
                  <a:avLst/>
                </a:prstGeom>
                <a:blipFill>
                  <a:blip r:embed="rId6"/>
                  <a:stretch>
                    <a:fillRect/>
                  </a:stretch>
                </a:blipFill>
              </p:spPr>
              <p:txBody>
                <a:bodyPr/>
                <a:lstStyle/>
                <a:p>
                  <a:r>
                    <a:rPr lang="de-DE">
                      <a:noFill/>
                    </a:rPr>
                    <a:t> </a:t>
                  </a:r>
                </a:p>
              </p:txBody>
            </p:sp>
          </mc:Fallback>
        </mc:AlternateContent>
      </p:grpSp>
      <p:grpSp>
        <p:nvGrpSpPr>
          <p:cNvPr id="17" name="Gruppieren 16">
            <a:extLst>
              <a:ext uri="{FF2B5EF4-FFF2-40B4-BE49-F238E27FC236}">
                <a16:creationId xmlns:a16="http://schemas.microsoft.com/office/drawing/2014/main" id="{9D5CE957-C1B4-48D3-A750-E4705B196689}"/>
              </a:ext>
            </a:extLst>
          </p:cNvPr>
          <p:cNvGrpSpPr/>
          <p:nvPr/>
        </p:nvGrpSpPr>
        <p:grpSpPr>
          <a:xfrm>
            <a:off x="4427984" y="3645024"/>
            <a:ext cx="4392488" cy="2424409"/>
            <a:chOff x="4427984" y="3645024"/>
            <a:chExt cx="4392488" cy="2424409"/>
          </a:xfrm>
        </p:grpSpPr>
        <p:pic>
          <p:nvPicPr>
            <p:cNvPr id="36" name="Grafik 35">
              <a:extLst>
                <a:ext uri="{FF2B5EF4-FFF2-40B4-BE49-F238E27FC236}">
                  <a16:creationId xmlns:a16="http://schemas.microsoft.com/office/drawing/2014/main" id="{2C46AE60-2A1E-48CA-9E25-D6886D83E0EB}"/>
                </a:ext>
              </a:extLst>
            </p:cNvPr>
            <p:cNvPicPr/>
            <p:nvPr/>
          </p:nvPicPr>
          <p:blipFill>
            <a:blip r:embed="rId7"/>
            <a:stretch>
              <a:fillRect/>
            </a:stretch>
          </p:blipFill>
          <p:spPr>
            <a:xfrm>
              <a:off x="4427984" y="3674746"/>
              <a:ext cx="3594840" cy="2394687"/>
            </a:xfrm>
            <a:prstGeom prst="rect">
              <a:avLst/>
            </a:prstGeom>
          </p:spPr>
        </p:pic>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B0BBFDDB-94CC-43DF-8239-6D29B37C6CF3}"/>
                    </a:ext>
                  </a:extLst>
                </p:cNvPr>
                <p:cNvSpPr txBox="1"/>
                <p:nvPr/>
              </p:nvSpPr>
              <p:spPr>
                <a:xfrm>
                  <a:off x="6442962" y="3645024"/>
                  <a:ext cx="2377510" cy="6230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r>
                              <m:rPr>
                                <m:sty m:val="p"/>
                              </m:rPr>
                              <a:rPr lang="de-DE" sz="1600">
                                <a:latin typeface="Cambria Math" panose="02040503050406030204" pitchFamily="18" charset="0"/>
                                <a:ea typeface="Cambria Math" panose="02040503050406030204" pitchFamily="18" charset="0"/>
                              </a:rPr>
                              <m:t>φ</m:t>
                            </m:r>
                          </m:e>
                          <m:sub>
                            <m:r>
                              <a:rPr lang="de-DE" sz="1600" b="0" i="0" smtClean="0">
                                <a:latin typeface="Cambria Math" panose="02040503050406030204" pitchFamily="18" charset="0"/>
                                <a:ea typeface="Cambria Math" panose="02040503050406030204" pitchFamily="18" charset="0"/>
                              </a:rPr>
                              <m:t>6</m:t>
                            </m:r>
                            <m:r>
                              <a:rPr lang="de-DE" sz="160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1</m:t>
                            </m:r>
                          </m:sub>
                        </m:sSub>
                        <m:d>
                          <m:dPr>
                            <m:ctrlPr>
                              <a:rPr lang="de-DE" sz="1600" i="1">
                                <a:latin typeface="Cambria Math" panose="02040503050406030204" pitchFamily="18" charset="0"/>
                              </a:rPr>
                            </m:ctrlPr>
                          </m:dPr>
                          <m:e>
                            <m:r>
                              <m:rPr>
                                <m:sty m:val="p"/>
                              </m:rPr>
                              <a:rPr lang="de-DE" sz="1600">
                                <a:latin typeface="Cambria Math" panose="02040503050406030204" pitchFamily="18" charset="0"/>
                              </a:rPr>
                              <m:t>x</m:t>
                            </m:r>
                          </m:e>
                        </m:d>
                        <m:r>
                          <a:rPr lang="de-DE" sz="1600">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a:rPr lang="de-DE" sz="1600">
                                <a:latin typeface="Cambria Math" panose="02040503050406030204" pitchFamily="18" charset="0"/>
                                <a:ea typeface="Cambria Math" panose="02040503050406030204" pitchFamily="18" charset="0"/>
                              </a:rPr>
                              <m:t>1</m:t>
                            </m:r>
                          </m:num>
                          <m:den>
                            <m:rad>
                              <m:radPr>
                                <m:degHide m:val="on"/>
                                <m:ctrlPr>
                                  <a:rPr lang="de-DE" sz="1600" i="1">
                                    <a:latin typeface="Cambria Math" panose="02040503050406030204" pitchFamily="18" charset="0"/>
                                    <a:ea typeface="Cambria Math" panose="02040503050406030204" pitchFamily="18" charset="0"/>
                                  </a:rPr>
                                </m:ctrlPr>
                              </m:radPr>
                              <m:deg/>
                              <m:e>
                                <m:r>
                                  <a:rPr lang="de-DE" sz="1600">
                                    <a:latin typeface="Cambria Math" panose="02040503050406030204" pitchFamily="18" charset="0"/>
                                    <a:ea typeface="Cambria Math" panose="02040503050406030204" pitchFamily="18" charset="0"/>
                                  </a:rPr>
                                  <m:t>2</m:t>
                                </m:r>
                                <m:r>
                                  <m:rPr>
                                    <m:sty m:val="p"/>
                                  </m:rPr>
                                  <a:rPr lang="de-DE" sz="1600">
                                    <a:latin typeface="Cambria Math" panose="02040503050406030204" pitchFamily="18" charset="0"/>
                                    <a:ea typeface="Cambria Math" panose="02040503050406030204" pitchFamily="18" charset="0"/>
                                  </a:rPr>
                                  <m:t>π</m:t>
                                </m:r>
                              </m:e>
                            </m:rad>
                          </m:den>
                        </m:f>
                        <m:r>
                          <a:rPr lang="de-DE" sz="1600">
                            <a:latin typeface="Cambria Math" panose="02040503050406030204" pitchFamily="18" charset="0"/>
                            <a:ea typeface="Cambria Math" panose="02040503050406030204" pitchFamily="18" charset="0"/>
                          </a:rPr>
                          <m:t>∙</m:t>
                        </m:r>
                        <m:sSup>
                          <m:sSupPr>
                            <m:ctrlPr>
                              <a:rPr lang="de-DE" sz="1600" i="1">
                                <a:latin typeface="Cambria Math" panose="02040503050406030204" pitchFamily="18" charset="0"/>
                                <a:ea typeface="Cambria Math" panose="02040503050406030204" pitchFamily="18" charset="0"/>
                              </a:rPr>
                            </m:ctrlPr>
                          </m:sSupPr>
                          <m:e>
                            <m:r>
                              <m:rPr>
                                <m:sty m:val="p"/>
                              </m:rPr>
                              <a:rPr lang="de-DE" sz="1600">
                                <a:latin typeface="Cambria Math" panose="02040503050406030204" pitchFamily="18" charset="0"/>
                                <a:ea typeface="Cambria Math" panose="02040503050406030204" pitchFamily="18" charset="0"/>
                              </a:rPr>
                              <m:t>e</m:t>
                            </m:r>
                          </m:e>
                          <m:sup>
                            <m:r>
                              <a:rPr lang="de-DE" sz="1600">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sSup>
                                  <m:sSupPr>
                                    <m:ctrlPr>
                                      <a:rPr lang="de-DE" sz="1600" b="0" i="1" smtClean="0">
                                        <a:latin typeface="Cambria Math" panose="02040503050406030204" pitchFamily="18" charset="0"/>
                                        <a:ea typeface="Cambria Math" panose="02040503050406030204" pitchFamily="18" charset="0"/>
                                      </a:rPr>
                                    </m:ctrlPr>
                                  </m:sSupPr>
                                  <m:e>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𝑥</m:t>
                                        </m:r>
                                        <m:r>
                                          <a:rPr lang="de-DE" sz="1600" b="0" i="1" smtClean="0">
                                            <a:latin typeface="Cambria Math" panose="02040503050406030204" pitchFamily="18" charset="0"/>
                                            <a:ea typeface="Cambria Math" panose="02040503050406030204" pitchFamily="18" charset="0"/>
                                          </a:rPr>
                                          <m:t>−6</m:t>
                                        </m:r>
                                      </m:e>
                                    </m:d>
                                  </m:e>
                                  <m:sup>
                                    <m:r>
                                      <a:rPr lang="de-DE" sz="1600" b="0" i="1" smtClean="0">
                                        <a:latin typeface="Cambria Math" panose="02040503050406030204" pitchFamily="18" charset="0"/>
                                        <a:ea typeface="Cambria Math" panose="02040503050406030204" pitchFamily="18" charset="0"/>
                                      </a:rPr>
                                      <m:t>2</m:t>
                                    </m:r>
                                  </m:sup>
                                </m:sSup>
                              </m:num>
                              <m:den>
                                <m:r>
                                  <a:rPr lang="de-DE" sz="1600">
                                    <a:latin typeface="Cambria Math" panose="02040503050406030204" pitchFamily="18" charset="0"/>
                                    <a:ea typeface="Cambria Math" panose="02040503050406030204" pitchFamily="18" charset="0"/>
                                  </a:rPr>
                                  <m:t>2</m:t>
                                </m:r>
                              </m:den>
                            </m:f>
                          </m:sup>
                        </m:sSup>
                      </m:oMath>
                    </m:oMathPara>
                  </a14:m>
                  <a:endParaRPr lang="de-DE" sz="1600" dirty="0"/>
                </a:p>
              </p:txBody>
            </p:sp>
          </mc:Choice>
          <mc:Fallback xmlns="">
            <p:sp>
              <p:nvSpPr>
                <p:cNvPr id="30" name="Textfeld 29">
                  <a:extLst>
                    <a:ext uri="{FF2B5EF4-FFF2-40B4-BE49-F238E27FC236}">
                      <a16:creationId xmlns:a16="http://schemas.microsoft.com/office/drawing/2014/main" id="{B0BBFDDB-94CC-43DF-8239-6D29B37C6CF3}"/>
                    </a:ext>
                  </a:extLst>
                </p:cNvPr>
                <p:cNvSpPr txBox="1">
                  <a:spLocks noRot="1" noChangeAspect="1" noMove="1" noResize="1" noEditPoints="1" noAdjustHandles="1" noChangeArrowheads="1" noChangeShapeType="1" noTextEdit="1"/>
                </p:cNvSpPr>
                <p:nvPr/>
              </p:nvSpPr>
              <p:spPr>
                <a:xfrm>
                  <a:off x="6442962" y="3645024"/>
                  <a:ext cx="2377510" cy="623056"/>
                </a:xfrm>
                <a:prstGeom prst="rect">
                  <a:avLst/>
                </a:prstGeom>
                <a:blipFill>
                  <a:blip r:embed="rId8"/>
                  <a:stretch>
                    <a:fillRect/>
                  </a:stretch>
                </a:blipFill>
              </p:spPr>
              <p:txBody>
                <a:bodyPr/>
                <a:lstStyle/>
                <a:p>
                  <a:r>
                    <a:rPr lang="de-DE">
                      <a:noFill/>
                    </a:rPr>
                    <a:t> </a:t>
                  </a:r>
                </a:p>
              </p:txBody>
            </p:sp>
          </mc:Fallback>
        </mc:AlternateContent>
      </p:grpSp>
    </p:spTree>
    <p:extLst>
      <p:ext uri="{BB962C8B-B14F-4D97-AF65-F5344CB8AC3E}">
        <p14:creationId xmlns:p14="http://schemas.microsoft.com/office/powerpoint/2010/main" val="1655575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17</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sz="2000" dirty="0"/>
          </a:p>
          <a:p>
            <a:pPr eaLnBrk="1" hangingPunct="1"/>
            <a:r>
              <a:rPr lang="de-DE" sz="2000" dirty="0"/>
              <a:t>Durch die Transformationen ändert sich der Flächeninhalt zwischen </a:t>
            </a:r>
          </a:p>
          <a:p>
            <a:pPr eaLnBrk="1" hangingPunct="1"/>
            <a:r>
              <a:rPr lang="de-DE" sz="2000" dirty="0"/>
              <a:t>dem Graphen und der  x-Achse nicht.</a:t>
            </a:r>
            <a:endParaRPr lang="de-DE" altLang="de-DE" sz="2000"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9" y="1484784"/>
            <a:ext cx="374444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Die Normalverteilung</a:t>
            </a:r>
          </a:p>
        </p:txBody>
      </p:sp>
      <mc:AlternateContent xmlns:mc="http://schemas.openxmlformats.org/markup-compatibility/2006" xmlns:a14="http://schemas.microsoft.com/office/drawing/2010/main">
        <mc:Choice Requires="a14">
          <p:sp>
            <p:nvSpPr>
              <p:cNvPr id="4" name="Textfeld 3"/>
              <p:cNvSpPr txBox="1"/>
              <p:nvPr/>
            </p:nvSpPr>
            <p:spPr>
              <a:xfrm>
                <a:off x="343323" y="2072292"/>
                <a:ext cx="8353176" cy="2093715"/>
              </a:xfrm>
              <a:prstGeom prst="rect">
                <a:avLst/>
              </a:prstGeom>
              <a:noFill/>
            </p:spPr>
            <p:txBody>
              <a:bodyPr wrap="square" rtlCol="0">
                <a:spAutoFit/>
              </a:bodyPr>
              <a:lstStyle/>
              <a:p>
                <a:pPr marL="342900" indent="-342900">
                  <a:buFont typeface="Arial" panose="020B0604020202020204" pitchFamily="34" charset="0"/>
                  <a:buChar char="•"/>
                </a:pPr>
                <a:r>
                  <a:rPr lang="de-DE" sz="2000" dirty="0"/>
                  <a:t>(2)	</a:t>
                </a:r>
                <a:r>
                  <a:rPr lang="de-DE" sz="2000" u="sng" dirty="0"/>
                  <a:t>Streckung</a:t>
                </a:r>
                <a:r>
                  <a:rPr lang="de-DE" sz="2000" dirty="0"/>
                  <a:t> des Graphen mit dem Faktor  </a:t>
                </a:r>
                <a:r>
                  <a:rPr lang="el-GR" sz="2000" dirty="0"/>
                  <a:t>σ</a:t>
                </a:r>
                <a:r>
                  <a:rPr lang="de-DE" sz="2000" dirty="0"/>
                  <a:t>  in x-Richtung</a:t>
                </a:r>
                <a:br>
                  <a:rPr lang="de-DE" sz="2000" dirty="0"/>
                </a:br>
                <a:r>
                  <a:rPr lang="de-DE" sz="2000" dirty="0"/>
                  <a:t>	und mit dem Faktor  </a:t>
                </a:r>
                <a14:m>
                  <m:oMath xmlns:m="http://schemas.openxmlformats.org/officeDocument/2006/math">
                    <m:f>
                      <m:fPr>
                        <m:ctrlPr>
                          <a:rPr lang="de-DE" sz="2000" i="1" smtClean="0">
                            <a:latin typeface="Cambria Math" panose="02040503050406030204" pitchFamily="18" charset="0"/>
                          </a:rPr>
                        </m:ctrlPr>
                      </m:fPr>
                      <m:num>
                        <m:r>
                          <a:rPr lang="de-DE" sz="2000" b="0" i="0" smtClean="0">
                            <a:latin typeface="Cambria Math" panose="02040503050406030204" pitchFamily="18" charset="0"/>
                          </a:rPr>
                          <m:t>1</m:t>
                        </m:r>
                      </m:num>
                      <m:den>
                        <m:r>
                          <m:rPr>
                            <m:sty m:val="p"/>
                          </m:rPr>
                          <a:rPr lang="de-DE" sz="2000" i="0" smtClean="0">
                            <a:latin typeface="Cambria Math" panose="02040503050406030204" pitchFamily="18" charset="0"/>
                            <a:ea typeface="Cambria Math" panose="02040503050406030204" pitchFamily="18" charset="0"/>
                          </a:rPr>
                          <m:t>σ</m:t>
                        </m:r>
                      </m:den>
                    </m:f>
                  </m:oMath>
                </a14:m>
                <a:r>
                  <a:rPr lang="de-DE" sz="2000" dirty="0"/>
                  <a:t>  in  y-Richtung.</a:t>
                </a:r>
                <a:br>
                  <a:rPr lang="de-DE" sz="2000" dirty="0"/>
                </a:br>
                <a:br>
                  <a:rPr lang="de-DE" sz="2000" dirty="0"/>
                </a:br>
                <a:br>
                  <a:rPr lang="de-DE" sz="2000" dirty="0"/>
                </a:br>
                <a:br>
                  <a:rPr lang="de-DE" sz="2000" dirty="0"/>
                </a:br>
                <a:endParaRPr lang="de-DE" sz="2000" i="1" dirty="0"/>
              </a:p>
            </p:txBody>
          </p:sp>
        </mc:Choice>
        <mc:Fallback xmlns="">
          <p:sp>
            <p:nvSpPr>
              <p:cNvPr id="4" name="Textfeld 3"/>
              <p:cNvSpPr txBox="1">
                <a:spLocks noRot="1" noChangeAspect="1" noMove="1" noResize="1" noEditPoints="1" noAdjustHandles="1" noChangeArrowheads="1" noChangeShapeType="1" noTextEdit="1"/>
              </p:cNvSpPr>
              <p:nvPr/>
            </p:nvSpPr>
            <p:spPr>
              <a:xfrm>
                <a:off x="343323" y="2072292"/>
                <a:ext cx="8353176" cy="2093715"/>
              </a:xfrm>
              <a:prstGeom prst="rect">
                <a:avLst/>
              </a:prstGeom>
              <a:blipFill>
                <a:blip r:embed="rId5"/>
                <a:stretch>
                  <a:fillRect l="-656" t="-1458"/>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40" name="Gruppieren 39">
            <a:extLst>
              <a:ext uri="{FF2B5EF4-FFF2-40B4-BE49-F238E27FC236}">
                <a16:creationId xmlns:a16="http://schemas.microsoft.com/office/drawing/2014/main" id="{AF9BED50-090D-4F9E-9A4A-F132C4399847}"/>
              </a:ext>
            </a:extLst>
          </p:cNvPr>
          <p:cNvGrpSpPr/>
          <p:nvPr/>
        </p:nvGrpSpPr>
        <p:grpSpPr>
          <a:xfrm>
            <a:off x="363537" y="723900"/>
            <a:ext cx="7304088" cy="433388"/>
            <a:chOff x="363537" y="723900"/>
            <a:chExt cx="7304088" cy="433388"/>
          </a:xfrm>
        </p:grpSpPr>
        <p:sp>
          <p:nvSpPr>
            <p:cNvPr id="41" name="Rectangle 4">
              <a:extLst>
                <a:ext uri="{FF2B5EF4-FFF2-40B4-BE49-F238E27FC236}">
                  <a16:creationId xmlns:a16="http://schemas.microsoft.com/office/drawing/2014/main" id="{B9239461-210D-48FA-96E1-59EE236015C7}"/>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2" name="AutoShape 5">
              <a:extLst>
                <a:ext uri="{FF2B5EF4-FFF2-40B4-BE49-F238E27FC236}">
                  <a16:creationId xmlns:a16="http://schemas.microsoft.com/office/drawing/2014/main" id="{0ECC6D75-1CE1-41CC-98E1-9D4BED89C583}"/>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3" name="AutoShape 6">
              <a:extLst>
                <a:ext uri="{FF2B5EF4-FFF2-40B4-BE49-F238E27FC236}">
                  <a16:creationId xmlns:a16="http://schemas.microsoft.com/office/drawing/2014/main" id="{C1D0F367-569C-4A2D-9778-152FC182FEE8}"/>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4" name="AutoShape 8">
              <a:extLst>
                <a:ext uri="{FF2B5EF4-FFF2-40B4-BE49-F238E27FC236}">
                  <a16:creationId xmlns:a16="http://schemas.microsoft.com/office/drawing/2014/main" id="{D16B51A4-0878-4C32-B79F-D5D6C78C6C37}"/>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5" name="AutoShape 8">
              <a:extLst>
                <a:ext uri="{FF2B5EF4-FFF2-40B4-BE49-F238E27FC236}">
                  <a16:creationId xmlns:a16="http://schemas.microsoft.com/office/drawing/2014/main" id="{EDC96B26-072E-4C30-82C1-24837640A13C}"/>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grpSp>
        <p:nvGrpSpPr>
          <p:cNvPr id="10" name="Gruppieren 9">
            <a:extLst>
              <a:ext uri="{FF2B5EF4-FFF2-40B4-BE49-F238E27FC236}">
                <a16:creationId xmlns:a16="http://schemas.microsoft.com/office/drawing/2014/main" id="{F8101116-86F4-40EE-AA95-CFD6722876F0}"/>
              </a:ext>
            </a:extLst>
          </p:cNvPr>
          <p:cNvGrpSpPr/>
          <p:nvPr/>
        </p:nvGrpSpPr>
        <p:grpSpPr>
          <a:xfrm>
            <a:off x="4544290" y="2768626"/>
            <a:ext cx="4036072" cy="2554260"/>
            <a:chOff x="4544290" y="2768626"/>
            <a:chExt cx="4036072" cy="2554260"/>
          </a:xfrm>
        </p:grpSpPr>
        <p:pic>
          <p:nvPicPr>
            <p:cNvPr id="36" name="Grafik 35">
              <a:extLst>
                <a:ext uri="{FF2B5EF4-FFF2-40B4-BE49-F238E27FC236}">
                  <a16:creationId xmlns:a16="http://schemas.microsoft.com/office/drawing/2014/main" id="{056C1177-8047-4B5F-A8CE-8398DBCBB3B8}"/>
                </a:ext>
              </a:extLst>
            </p:cNvPr>
            <p:cNvPicPr/>
            <p:nvPr/>
          </p:nvPicPr>
          <p:blipFill>
            <a:blip r:embed="rId6"/>
            <a:stretch>
              <a:fillRect/>
            </a:stretch>
          </p:blipFill>
          <p:spPr>
            <a:xfrm>
              <a:off x="4544290" y="2852936"/>
              <a:ext cx="3585705" cy="2469950"/>
            </a:xfrm>
            <a:prstGeom prst="rect">
              <a:avLst/>
            </a:prstGeom>
          </p:spPr>
        </p:pic>
        <mc:AlternateContent xmlns:mc="http://schemas.openxmlformats.org/markup-compatibility/2006" xmlns:a14="http://schemas.microsoft.com/office/drawing/2010/main">
          <mc:Choice Requires="a14">
            <p:sp>
              <p:nvSpPr>
                <p:cNvPr id="31" name="Textfeld 30">
                  <a:extLst>
                    <a:ext uri="{FF2B5EF4-FFF2-40B4-BE49-F238E27FC236}">
                      <a16:creationId xmlns:a16="http://schemas.microsoft.com/office/drawing/2014/main" id="{EDA9802B-D5C2-4F4A-A1F4-47624913BDBF}"/>
                    </a:ext>
                  </a:extLst>
                </p:cNvPr>
                <p:cNvSpPr txBox="1"/>
                <p:nvPr/>
              </p:nvSpPr>
              <p:spPr>
                <a:xfrm>
                  <a:off x="5940152" y="2768626"/>
                  <a:ext cx="2640210" cy="660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r>
                              <m:rPr>
                                <m:sty m:val="p"/>
                              </m:rPr>
                              <a:rPr lang="de-DE" sz="1600">
                                <a:latin typeface="Cambria Math" panose="02040503050406030204" pitchFamily="18" charset="0"/>
                                <a:ea typeface="Cambria Math" panose="02040503050406030204" pitchFamily="18" charset="0"/>
                              </a:rPr>
                              <m:t>φ</m:t>
                            </m:r>
                          </m:e>
                          <m:sub>
                            <m:r>
                              <a:rPr lang="de-DE" sz="1600" b="0" i="0" smtClean="0">
                                <a:latin typeface="Cambria Math" panose="02040503050406030204" pitchFamily="18" charset="0"/>
                                <a:ea typeface="Cambria Math" panose="02040503050406030204" pitchFamily="18" charset="0"/>
                              </a:rPr>
                              <m:t>6</m:t>
                            </m:r>
                            <m:r>
                              <a:rPr lang="de-DE" sz="160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2</m:t>
                            </m:r>
                          </m:sub>
                        </m:sSub>
                        <m:d>
                          <m:dPr>
                            <m:ctrlPr>
                              <a:rPr lang="de-DE" sz="1600" i="1">
                                <a:latin typeface="Cambria Math" panose="02040503050406030204" pitchFamily="18" charset="0"/>
                              </a:rPr>
                            </m:ctrlPr>
                          </m:dPr>
                          <m:e>
                            <m:r>
                              <m:rPr>
                                <m:sty m:val="p"/>
                              </m:rPr>
                              <a:rPr lang="de-DE" sz="1600">
                                <a:latin typeface="Cambria Math" panose="02040503050406030204" pitchFamily="18" charset="0"/>
                              </a:rPr>
                              <m:t>x</m:t>
                            </m:r>
                          </m:e>
                        </m:d>
                        <m:r>
                          <a:rPr lang="de-DE" sz="1600">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a:rPr lang="de-DE" sz="1600">
                                <a:latin typeface="Cambria Math" panose="02040503050406030204" pitchFamily="18" charset="0"/>
                                <a:ea typeface="Cambria Math" panose="02040503050406030204" pitchFamily="18" charset="0"/>
                              </a:rPr>
                              <m:t>1</m:t>
                            </m:r>
                          </m:num>
                          <m:den>
                            <m:r>
                              <a:rPr lang="de-DE" sz="1600" b="0" i="1" smtClean="0">
                                <a:latin typeface="Cambria Math" panose="02040503050406030204" pitchFamily="18" charset="0"/>
                                <a:ea typeface="Cambria Math" panose="02040503050406030204" pitchFamily="18" charset="0"/>
                              </a:rPr>
                              <m:t>2∙</m:t>
                            </m:r>
                            <m:rad>
                              <m:radPr>
                                <m:degHide m:val="on"/>
                                <m:ctrlPr>
                                  <a:rPr lang="de-DE" sz="1600" i="1">
                                    <a:latin typeface="Cambria Math" panose="02040503050406030204" pitchFamily="18" charset="0"/>
                                    <a:ea typeface="Cambria Math" panose="02040503050406030204" pitchFamily="18" charset="0"/>
                                  </a:rPr>
                                </m:ctrlPr>
                              </m:radPr>
                              <m:deg/>
                              <m:e>
                                <m:r>
                                  <a:rPr lang="de-DE" sz="1600">
                                    <a:latin typeface="Cambria Math" panose="02040503050406030204" pitchFamily="18" charset="0"/>
                                    <a:ea typeface="Cambria Math" panose="02040503050406030204" pitchFamily="18" charset="0"/>
                                  </a:rPr>
                                  <m:t>2</m:t>
                                </m:r>
                                <m:r>
                                  <m:rPr>
                                    <m:sty m:val="p"/>
                                  </m:rPr>
                                  <a:rPr lang="de-DE" sz="1600">
                                    <a:latin typeface="Cambria Math" panose="02040503050406030204" pitchFamily="18" charset="0"/>
                                    <a:ea typeface="Cambria Math" panose="02040503050406030204" pitchFamily="18" charset="0"/>
                                  </a:rPr>
                                  <m:t>π</m:t>
                                </m:r>
                              </m:e>
                            </m:rad>
                          </m:den>
                        </m:f>
                        <m:r>
                          <a:rPr lang="de-DE" sz="1600">
                            <a:latin typeface="Cambria Math" panose="02040503050406030204" pitchFamily="18" charset="0"/>
                            <a:ea typeface="Cambria Math" panose="02040503050406030204" pitchFamily="18" charset="0"/>
                          </a:rPr>
                          <m:t>∙</m:t>
                        </m:r>
                        <m:sSup>
                          <m:sSupPr>
                            <m:ctrlPr>
                              <a:rPr lang="de-DE" sz="1600" i="1">
                                <a:latin typeface="Cambria Math" panose="02040503050406030204" pitchFamily="18" charset="0"/>
                                <a:ea typeface="Cambria Math" panose="02040503050406030204" pitchFamily="18" charset="0"/>
                              </a:rPr>
                            </m:ctrlPr>
                          </m:sSupPr>
                          <m:e>
                            <m:r>
                              <m:rPr>
                                <m:sty m:val="p"/>
                              </m:rPr>
                              <a:rPr lang="de-DE" sz="1600">
                                <a:latin typeface="Cambria Math" panose="02040503050406030204" pitchFamily="18" charset="0"/>
                                <a:ea typeface="Cambria Math" panose="02040503050406030204" pitchFamily="18" charset="0"/>
                              </a:rPr>
                              <m:t>e</m:t>
                            </m:r>
                          </m:e>
                          <m:sup>
                            <m:r>
                              <a:rPr lang="de-DE" sz="1600">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sSup>
                                  <m:sSupPr>
                                    <m:ctrlPr>
                                      <a:rPr lang="de-DE" sz="1600" b="0" i="1" smtClean="0">
                                        <a:latin typeface="Cambria Math" panose="02040503050406030204" pitchFamily="18" charset="0"/>
                                        <a:ea typeface="Cambria Math" panose="02040503050406030204" pitchFamily="18" charset="0"/>
                                      </a:rPr>
                                    </m:ctrlPr>
                                  </m:sSupPr>
                                  <m:e>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𝑥</m:t>
                                        </m:r>
                                        <m:r>
                                          <a:rPr lang="de-DE" sz="1600" b="0" i="1" smtClean="0">
                                            <a:latin typeface="Cambria Math" panose="02040503050406030204" pitchFamily="18" charset="0"/>
                                            <a:ea typeface="Cambria Math" panose="02040503050406030204" pitchFamily="18" charset="0"/>
                                          </a:rPr>
                                          <m:t>−6</m:t>
                                        </m:r>
                                      </m:e>
                                    </m:d>
                                  </m:e>
                                  <m:sup>
                                    <m:r>
                                      <a:rPr lang="de-DE" sz="1600" b="0" i="1" smtClean="0">
                                        <a:latin typeface="Cambria Math" panose="02040503050406030204" pitchFamily="18" charset="0"/>
                                        <a:ea typeface="Cambria Math" panose="02040503050406030204" pitchFamily="18" charset="0"/>
                                      </a:rPr>
                                      <m:t>2</m:t>
                                    </m:r>
                                  </m:sup>
                                </m:sSup>
                              </m:num>
                              <m:den>
                                <m:r>
                                  <a:rPr lang="de-DE" sz="1600">
                                    <a:latin typeface="Cambria Math" panose="02040503050406030204" pitchFamily="18" charset="0"/>
                                    <a:ea typeface="Cambria Math" panose="02040503050406030204" pitchFamily="18" charset="0"/>
                                  </a:rPr>
                                  <m:t>2</m:t>
                                </m:r>
                                <m:r>
                                  <a:rPr lang="de-DE" sz="1600" i="1" smtClean="0">
                                    <a:latin typeface="Cambria Math" panose="02040503050406030204" pitchFamily="18" charset="0"/>
                                    <a:ea typeface="Cambria Math" panose="02040503050406030204" pitchFamily="18" charset="0"/>
                                  </a:rPr>
                                  <m:t>∙</m:t>
                                </m:r>
                                <m:sSup>
                                  <m:sSupPr>
                                    <m:ctrlPr>
                                      <a:rPr lang="de-DE" sz="160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2</m:t>
                                    </m:r>
                                  </m:e>
                                  <m:sup>
                                    <m:r>
                                      <a:rPr lang="de-DE" sz="1600" b="0" i="1" smtClean="0">
                                        <a:latin typeface="Cambria Math" panose="02040503050406030204" pitchFamily="18" charset="0"/>
                                        <a:ea typeface="Cambria Math" panose="02040503050406030204" pitchFamily="18" charset="0"/>
                                      </a:rPr>
                                      <m:t>2</m:t>
                                    </m:r>
                                  </m:sup>
                                </m:sSup>
                              </m:den>
                            </m:f>
                          </m:sup>
                        </m:sSup>
                      </m:oMath>
                    </m:oMathPara>
                  </a14:m>
                  <a:endParaRPr lang="de-DE" sz="1600" dirty="0"/>
                </a:p>
              </p:txBody>
            </p:sp>
          </mc:Choice>
          <mc:Fallback xmlns="">
            <p:sp>
              <p:nvSpPr>
                <p:cNvPr id="31" name="Textfeld 30">
                  <a:extLst>
                    <a:ext uri="{FF2B5EF4-FFF2-40B4-BE49-F238E27FC236}">
                      <a16:creationId xmlns:a16="http://schemas.microsoft.com/office/drawing/2014/main" id="{EDA9802B-D5C2-4F4A-A1F4-47624913BDBF}"/>
                    </a:ext>
                  </a:extLst>
                </p:cNvPr>
                <p:cNvSpPr txBox="1">
                  <a:spLocks noRot="1" noChangeAspect="1" noMove="1" noResize="1" noEditPoints="1" noAdjustHandles="1" noChangeArrowheads="1" noChangeShapeType="1" noTextEdit="1"/>
                </p:cNvSpPr>
                <p:nvPr/>
              </p:nvSpPr>
              <p:spPr>
                <a:xfrm>
                  <a:off x="5940152" y="2768626"/>
                  <a:ext cx="2640210" cy="660374"/>
                </a:xfrm>
                <a:prstGeom prst="rect">
                  <a:avLst/>
                </a:prstGeom>
                <a:blipFill>
                  <a:blip r:embed="rId7"/>
                  <a:stretch>
                    <a:fillRect/>
                  </a:stretch>
                </a:blipFill>
              </p:spPr>
              <p:txBody>
                <a:bodyPr/>
                <a:lstStyle/>
                <a:p>
                  <a:r>
                    <a:rPr lang="de-DE">
                      <a:noFill/>
                    </a:rPr>
                    <a:t> </a:t>
                  </a:r>
                </a:p>
              </p:txBody>
            </p:sp>
          </mc:Fallback>
        </mc:AlternateContent>
      </p:grpSp>
      <p:pic>
        <p:nvPicPr>
          <p:cNvPr id="35" name="Grafik 34">
            <a:extLst>
              <a:ext uri="{FF2B5EF4-FFF2-40B4-BE49-F238E27FC236}">
                <a16:creationId xmlns:a16="http://schemas.microsoft.com/office/drawing/2014/main" id="{6E58E47F-5129-480D-8504-B667192EADB4}"/>
              </a:ext>
            </a:extLst>
          </p:cNvPr>
          <p:cNvPicPr/>
          <p:nvPr/>
        </p:nvPicPr>
        <p:blipFill>
          <a:blip r:embed="rId8"/>
          <a:stretch>
            <a:fillRect/>
          </a:stretch>
        </p:blipFill>
        <p:spPr>
          <a:xfrm>
            <a:off x="429225" y="2852936"/>
            <a:ext cx="3496905" cy="2520280"/>
          </a:xfrm>
          <a:prstGeom prst="rect">
            <a:avLst/>
          </a:prstGeom>
        </p:spPr>
      </p:pic>
    </p:spTree>
    <p:extLst>
      <p:ext uri="{BB962C8B-B14F-4D97-AF65-F5344CB8AC3E}">
        <p14:creationId xmlns:p14="http://schemas.microsoft.com/office/powerpoint/2010/main" val="169850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9">
            <a:extLst>
              <a:ext uri="{FF2B5EF4-FFF2-40B4-BE49-F238E27FC236}">
                <a16:creationId xmlns:a16="http://schemas.microsoft.com/office/drawing/2014/main" id="{A5D5B417-CCF4-4BCE-B0A3-D368E0F56A51}"/>
              </a:ext>
            </a:extLst>
          </p:cNvPr>
          <p:cNvSpPr>
            <a:spLocks noChangeArrowheads="1"/>
          </p:cNvSpPr>
          <p:nvPr/>
        </p:nvSpPr>
        <p:spPr bwMode="auto">
          <a:xfrm>
            <a:off x="346075" y="1413346"/>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18</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9" y="1484784"/>
            <a:ext cx="374444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Die Normalverteilung</a:t>
            </a:r>
          </a:p>
        </p:txBody>
      </p:sp>
      <mc:AlternateContent xmlns:mc="http://schemas.openxmlformats.org/markup-compatibility/2006" xmlns:a14="http://schemas.microsoft.com/office/drawing/2010/main">
        <mc:Choice Requires="a14">
          <p:sp>
            <p:nvSpPr>
              <p:cNvPr id="4" name="Textfeld 3"/>
              <p:cNvSpPr txBox="1"/>
              <p:nvPr/>
            </p:nvSpPr>
            <p:spPr>
              <a:xfrm>
                <a:off x="343323" y="2072292"/>
                <a:ext cx="8353176" cy="3927037"/>
              </a:xfrm>
              <a:prstGeom prst="rect">
                <a:avLst/>
              </a:prstGeom>
              <a:noFill/>
            </p:spPr>
            <p:txBody>
              <a:bodyPr wrap="square" rtlCol="0">
                <a:spAutoFit/>
              </a:bodyPr>
              <a:lstStyle/>
              <a:p>
                <a:pPr marL="342900" indent="-342900">
                  <a:buFont typeface="Arial" panose="020B0604020202020204" pitchFamily="34" charset="0"/>
                  <a:buChar char="•"/>
                </a:pPr>
                <a:r>
                  <a:rPr lang="de-DE" sz="2000" dirty="0"/>
                  <a:t>Eine stetige Zufallsgröße X, die eine </a:t>
                </a:r>
                <a:r>
                  <a:rPr lang="de-DE" sz="2000" dirty="0" err="1"/>
                  <a:t>Gaußsche</a:t>
                </a:r>
                <a:r>
                  <a:rPr lang="de-DE" sz="2000" dirty="0"/>
                  <a:t> Glockenfunktion </a:t>
                </a:r>
                <a14:m>
                  <m:oMath xmlns:m="http://schemas.openxmlformats.org/officeDocument/2006/math">
                    <m:sSub>
                      <m:sSubPr>
                        <m:ctrlPr>
                          <a:rPr lang="de-DE" sz="2000" i="1">
                            <a:latin typeface="Cambria Math" panose="02040503050406030204" pitchFamily="18" charset="0"/>
                          </a:rPr>
                        </m:ctrlPr>
                      </m:sSubPr>
                      <m:e>
                        <m:r>
                          <m:rPr>
                            <m:sty m:val="p"/>
                          </m:rPr>
                          <a:rPr lang="de-DE" sz="2000">
                            <a:latin typeface="Cambria Math" panose="02040503050406030204" pitchFamily="18" charset="0"/>
                            <a:ea typeface="Cambria Math" panose="02040503050406030204" pitchFamily="18" charset="0"/>
                          </a:rPr>
                          <m:t>φ</m:t>
                        </m:r>
                      </m:e>
                      <m:sub>
                        <m:r>
                          <m:rPr>
                            <m:sty m:val="p"/>
                          </m:rPr>
                          <a:rPr lang="de-DE" sz="2000">
                            <a:latin typeface="Cambria Math" panose="02040503050406030204" pitchFamily="18" charset="0"/>
                            <a:ea typeface="Cambria Math" panose="02040503050406030204" pitchFamily="18" charset="0"/>
                          </a:rPr>
                          <m:t>μ</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σ</m:t>
                        </m:r>
                      </m:sub>
                    </m:sSub>
                  </m:oMath>
                </a14:m>
                <a:r>
                  <a:rPr lang="de-DE" sz="2000" dirty="0"/>
                  <a:t> als Wahrscheinlichkeitsdichte besitzt, heißt </a:t>
                </a:r>
                <a:r>
                  <a:rPr lang="de-DE" sz="2000" b="1" dirty="0"/>
                  <a:t>normalverteilt mit den Parametern  µ  und  </a:t>
                </a:r>
                <a:r>
                  <a:rPr lang="el-GR" sz="2000" b="1" dirty="0"/>
                  <a:t>σ</a:t>
                </a:r>
                <a:r>
                  <a:rPr lang="de-DE" sz="2000" b="1" dirty="0"/>
                  <a:t> , kurz  </a:t>
                </a:r>
                <a14:m>
                  <m:oMath xmlns:m="http://schemas.openxmlformats.org/officeDocument/2006/math">
                    <m:sSub>
                      <m:sSubPr>
                        <m:ctrlPr>
                          <a:rPr lang="de-DE" sz="2000" b="1" i="1">
                            <a:latin typeface="Cambria Math" panose="02040503050406030204" pitchFamily="18" charset="0"/>
                          </a:rPr>
                        </m:ctrlPr>
                      </m:sSubPr>
                      <m:e>
                        <m:r>
                          <a:rPr lang="de-DE" sz="2000" b="1" i="0" smtClean="0">
                            <a:latin typeface="Cambria Math" panose="02040503050406030204" pitchFamily="18" charset="0"/>
                            <a:ea typeface="Cambria Math" panose="02040503050406030204" pitchFamily="18" charset="0"/>
                          </a:rPr>
                          <m:t>𝐍</m:t>
                        </m:r>
                      </m:e>
                      <m:sub>
                        <m:r>
                          <a:rPr lang="de-DE" sz="2000" b="1" i="0">
                            <a:latin typeface="Cambria Math" panose="02040503050406030204" pitchFamily="18" charset="0"/>
                            <a:ea typeface="Cambria Math" panose="02040503050406030204" pitchFamily="18" charset="0"/>
                          </a:rPr>
                          <m:t>𝛍</m:t>
                        </m:r>
                        <m:r>
                          <a:rPr lang="de-DE" sz="2000" b="1" i="0">
                            <a:latin typeface="Cambria Math" panose="02040503050406030204" pitchFamily="18" charset="0"/>
                            <a:ea typeface="Cambria Math" panose="02040503050406030204" pitchFamily="18" charset="0"/>
                          </a:rPr>
                          <m:t>;</m:t>
                        </m:r>
                        <m:r>
                          <a:rPr lang="de-DE" sz="2000" b="1" i="0">
                            <a:latin typeface="Cambria Math" panose="02040503050406030204" pitchFamily="18" charset="0"/>
                            <a:ea typeface="Cambria Math" panose="02040503050406030204" pitchFamily="18" charset="0"/>
                          </a:rPr>
                          <m:t>𝛔</m:t>
                        </m:r>
                      </m:sub>
                    </m:sSub>
                    <m:r>
                      <a:rPr lang="de-DE" sz="2000" b="1" i="0" smtClean="0">
                        <a:latin typeface="Cambria Math" panose="02040503050406030204" pitchFamily="18" charset="0"/>
                        <a:ea typeface="Cambria Math" panose="02040503050406030204" pitchFamily="18" charset="0"/>
                      </a:rPr>
                      <m:t>−</m:t>
                    </m:r>
                    <m:r>
                      <a:rPr lang="de-DE" sz="2000" b="1" i="0">
                        <a:latin typeface="Cambria Math" panose="02040503050406030204" pitchFamily="18" charset="0"/>
                        <a:ea typeface="Cambria Math" panose="02040503050406030204" pitchFamily="18" charset="0"/>
                      </a:rPr>
                      <m:t> </m:t>
                    </m:r>
                  </m:oMath>
                </a14:m>
                <a:r>
                  <a:rPr lang="de-DE" sz="2000" b="1" dirty="0"/>
                  <a:t>verteilt.</a:t>
                </a:r>
              </a:p>
              <a:p>
                <a:endParaRPr lang="de-DE" sz="2000" b="1" dirty="0"/>
              </a:p>
              <a:p>
                <a:pPr marL="342900" indent="-342900">
                  <a:buFont typeface="Arial" panose="020B0604020202020204" pitchFamily="34" charset="0"/>
                  <a:buChar char="•"/>
                </a:pPr>
                <a:r>
                  <a:rPr lang="de-DE" sz="2000" dirty="0"/>
                  <a:t>zugehörige Dichtefunktion  </a:t>
                </a:r>
                <a14:m>
                  <m:oMath xmlns:m="http://schemas.openxmlformats.org/officeDocument/2006/math">
                    <m:sSub>
                      <m:sSubPr>
                        <m:ctrlPr>
                          <a:rPr lang="de-DE" sz="2000" i="1">
                            <a:latin typeface="Cambria Math" panose="02040503050406030204" pitchFamily="18" charset="0"/>
                          </a:rPr>
                        </m:ctrlPr>
                      </m:sSubPr>
                      <m:e>
                        <m:r>
                          <m:rPr>
                            <m:sty m:val="p"/>
                          </m:rPr>
                          <a:rPr lang="de-DE" sz="2000">
                            <a:latin typeface="Cambria Math" panose="02040503050406030204" pitchFamily="18" charset="0"/>
                            <a:ea typeface="Cambria Math" panose="02040503050406030204" pitchFamily="18" charset="0"/>
                          </a:rPr>
                          <m:t>φ</m:t>
                        </m:r>
                      </m:e>
                      <m:sub>
                        <m:r>
                          <m:rPr>
                            <m:sty m:val="p"/>
                          </m:rPr>
                          <a:rPr lang="de-DE" sz="2000">
                            <a:latin typeface="Cambria Math" panose="02040503050406030204" pitchFamily="18" charset="0"/>
                            <a:ea typeface="Cambria Math" panose="02040503050406030204" pitchFamily="18" charset="0"/>
                          </a:rPr>
                          <m:t>μ</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σ</m:t>
                        </m:r>
                      </m:sub>
                    </m:sSub>
                  </m:oMath>
                </a14:m>
                <a:r>
                  <a:rPr lang="de-DE" sz="2000" dirty="0"/>
                  <a:t> :</a:t>
                </a:r>
                <a:br>
                  <a:rPr lang="de-DE" sz="2000" dirty="0"/>
                </a:br>
                <a14:m>
                  <m:oMath xmlns:m="http://schemas.openxmlformats.org/officeDocument/2006/math">
                    <m:sSub>
                      <m:sSubPr>
                        <m:ctrlPr>
                          <a:rPr lang="de-DE" sz="2000" i="1">
                            <a:latin typeface="Cambria Math" panose="02040503050406030204" pitchFamily="18" charset="0"/>
                          </a:rPr>
                        </m:ctrlPr>
                      </m:sSubPr>
                      <m:e>
                        <m:r>
                          <m:rPr>
                            <m:sty m:val="p"/>
                          </m:rPr>
                          <a:rPr lang="de-DE" sz="2000">
                            <a:latin typeface="Cambria Math" panose="02040503050406030204" pitchFamily="18" charset="0"/>
                            <a:ea typeface="Cambria Math" panose="02040503050406030204" pitchFamily="18" charset="0"/>
                          </a:rPr>
                          <m:t>φ</m:t>
                        </m:r>
                      </m:e>
                      <m:sub>
                        <m:r>
                          <m:rPr>
                            <m:sty m:val="p"/>
                          </m:rPr>
                          <a:rPr lang="de-DE" sz="2000">
                            <a:latin typeface="Cambria Math" panose="02040503050406030204" pitchFamily="18" charset="0"/>
                            <a:ea typeface="Cambria Math" panose="02040503050406030204" pitchFamily="18" charset="0"/>
                          </a:rPr>
                          <m:t>μ</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σ</m:t>
                        </m:r>
                      </m:sub>
                    </m:sSub>
                    <m:d>
                      <m:dPr>
                        <m:ctrlPr>
                          <a:rPr lang="de-DE" sz="2000" i="1">
                            <a:latin typeface="Cambria Math" panose="02040503050406030204" pitchFamily="18" charset="0"/>
                          </a:rPr>
                        </m:ctrlPr>
                      </m:dPr>
                      <m:e>
                        <m:r>
                          <m:rPr>
                            <m:sty m:val="p"/>
                          </m:rPr>
                          <a:rPr lang="de-DE" sz="2000">
                            <a:latin typeface="Cambria Math" panose="02040503050406030204" pitchFamily="18" charset="0"/>
                          </a:rPr>
                          <m:t>x</m:t>
                        </m:r>
                      </m:e>
                    </m:d>
                    <m:r>
                      <a:rPr lang="de-DE" sz="2000">
                        <a:latin typeface="Cambria Math" panose="02040503050406030204" pitchFamily="18" charset="0"/>
                      </a:rPr>
                      <m:t>=</m:t>
                    </m:r>
                    <m:f>
                      <m:fPr>
                        <m:ctrlPr>
                          <a:rPr lang="de-DE" sz="2000" i="1">
                            <a:latin typeface="Cambria Math" panose="02040503050406030204" pitchFamily="18" charset="0"/>
                          </a:rPr>
                        </m:ctrlPr>
                      </m:fPr>
                      <m:num>
                        <m:r>
                          <a:rPr lang="de-DE" sz="2000">
                            <a:latin typeface="Cambria Math" panose="02040503050406030204" pitchFamily="18" charset="0"/>
                          </a:rPr>
                          <m:t>1</m:t>
                        </m:r>
                      </m:num>
                      <m:den>
                        <m:r>
                          <m:rPr>
                            <m:sty m:val="p"/>
                          </m:rPr>
                          <a:rPr lang="de-DE" sz="2000">
                            <a:latin typeface="Cambria Math" panose="02040503050406030204" pitchFamily="18" charset="0"/>
                            <a:ea typeface="Cambria Math" panose="02040503050406030204" pitchFamily="18" charset="0"/>
                          </a:rPr>
                          <m:t>σ</m:t>
                        </m:r>
                      </m:den>
                    </m:f>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φ</m:t>
                    </m:r>
                    <m:r>
                      <a:rPr lang="de-DE" sz="2000">
                        <a:latin typeface="Cambria Math" panose="02040503050406030204" pitchFamily="18" charset="0"/>
                        <a:ea typeface="Cambria Math" panose="02040503050406030204" pitchFamily="18" charset="0"/>
                      </a:rPr>
                      <m:t> </m:t>
                    </m:r>
                    <m:d>
                      <m:dPr>
                        <m:ctrlPr>
                          <a:rPr lang="de-DE" sz="2000" i="1">
                            <a:latin typeface="Cambria Math" panose="02040503050406030204" pitchFamily="18" charset="0"/>
                            <a:ea typeface="Cambria Math" panose="02040503050406030204" pitchFamily="18" charset="0"/>
                          </a:rPr>
                        </m:ctrlPr>
                      </m:dPr>
                      <m:e>
                        <m:f>
                          <m:fPr>
                            <m:ctrlPr>
                              <a:rPr lang="de-DE" sz="2000" i="1">
                                <a:latin typeface="Cambria Math" panose="02040503050406030204" pitchFamily="18" charset="0"/>
                                <a:ea typeface="Cambria Math" panose="02040503050406030204" pitchFamily="18" charset="0"/>
                              </a:rPr>
                            </m:ctrlPr>
                          </m:fPr>
                          <m:num>
                            <m:r>
                              <m:rPr>
                                <m:sty m:val="p"/>
                              </m:rPr>
                              <a:rPr lang="de-DE" sz="2000">
                                <a:latin typeface="Cambria Math" panose="02040503050406030204" pitchFamily="18" charset="0"/>
                                <a:ea typeface="Cambria Math" panose="02040503050406030204" pitchFamily="18" charset="0"/>
                              </a:rPr>
                              <m:t>x</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μ</m:t>
                            </m:r>
                          </m:num>
                          <m:den>
                            <m:r>
                              <m:rPr>
                                <m:sty m:val="p"/>
                              </m:rPr>
                              <a:rPr lang="de-DE" sz="2000">
                                <a:latin typeface="Cambria Math" panose="02040503050406030204" pitchFamily="18" charset="0"/>
                                <a:ea typeface="Cambria Math" panose="02040503050406030204" pitchFamily="18" charset="0"/>
                              </a:rPr>
                              <m:t>σ</m:t>
                            </m:r>
                          </m:den>
                        </m:f>
                      </m:e>
                    </m:d>
                    <m:r>
                      <a:rPr lang="de-DE" sz="2000">
                        <a:latin typeface="Cambria Math" panose="02040503050406030204" pitchFamily="18" charset="0"/>
                        <a:ea typeface="Cambria Math" panose="02040503050406030204" pitchFamily="18" charset="0"/>
                      </a:rPr>
                      <m:t>=</m:t>
                    </m:r>
                    <m:f>
                      <m:fPr>
                        <m:ctrlPr>
                          <a:rPr lang="de-DE" sz="2000" i="1">
                            <a:latin typeface="Cambria Math" panose="02040503050406030204" pitchFamily="18" charset="0"/>
                            <a:ea typeface="Cambria Math" panose="02040503050406030204" pitchFamily="18" charset="0"/>
                          </a:rPr>
                        </m:ctrlPr>
                      </m:fPr>
                      <m:num>
                        <m:r>
                          <a:rPr lang="de-DE" sz="2000">
                            <a:latin typeface="Cambria Math" panose="02040503050406030204" pitchFamily="18" charset="0"/>
                            <a:ea typeface="Cambria Math" panose="02040503050406030204" pitchFamily="18" charset="0"/>
                          </a:rPr>
                          <m:t>1</m:t>
                        </m:r>
                      </m:num>
                      <m:den>
                        <m:r>
                          <m:rPr>
                            <m:sty m:val="p"/>
                          </m:rPr>
                          <a:rPr lang="de-DE" sz="2000">
                            <a:latin typeface="Cambria Math" panose="02040503050406030204" pitchFamily="18" charset="0"/>
                            <a:ea typeface="Cambria Math" panose="02040503050406030204" pitchFamily="18" charset="0"/>
                          </a:rPr>
                          <m:t>σ</m:t>
                        </m:r>
                        <m:r>
                          <a:rPr lang="de-DE" sz="2000">
                            <a:latin typeface="Cambria Math" panose="02040503050406030204" pitchFamily="18" charset="0"/>
                            <a:ea typeface="Cambria Math" panose="02040503050406030204" pitchFamily="18" charset="0"/>
                          </a:rPr>
                          <m:t>∙</m:t>
                        </m:r>
                        <m:rad>
                          <m:radPr>
                            <m:degHide m:val="on"/>
                            <m:ctrlPr>
                              <a:rPr lang="de-DE" sz="2000" i="1">
                                <a:latin typeface="Cambria Math" panose="02040503050406030204" pitchFamily="18" charset="0"/>
                                <a:ea typeface="Cambria Math" panose="02040503050406030204" pitchFamily="18" charset="0"/>
                              </a:rPr>
                            </m:ctrlPr>
                          </m:radPr>
                          <m:deg/>
                          <m:e>
                            <m:r>
                              <a:rPr lang="de-DE" sz="2000">
                                <a:latin typeface="Cambria Math" panose="02040503050406030204" pitchFamily="18" charset="0"/>
                                <a:ea typeface="Cambria Math" panose="02040503050406030204" pitchFamily="18" charset="0"/>
                              </a:rPr>
                              <m:t>2</m:t>
                            </m:r>
                            <m:r>
                              <m:rPr>
                                <m:sty m:val="p"/>
                              </m:rPr>
                              <a:rPr lang="de-DE" sz="2000">
                                <a:latin typeface="Cambria Math" panose="02040503050406030204" pitchFamily="18" charset="0"/>
                                <a:ea typeface="Cambria Math" panose="02040503050406030204" pitchFamily="18" charset="0"/>
                              </a:rPr>
                              <m:t>π</m:t>
                            </m:r>
                          </m:e>
                        </m:rad>
                      </m:den>
                    </m:f>
                    <m:r>
                      <a:rPr lang="de-DE" sz="2000">
                        <a:latin typeface="Cambria Math" panose="02040503050406030204" pitchFamily="18" charset="0"/>
                        <a:ea typeface="Cambria Math" panose="02040503050406030204" pitchFamily="18" charset="0"/>
                      </a:rPr>
                      <m:t>∙</m:t>
                    </m:r>
                    <m:sSup>
                      <m:sSupPr>
                        <m:ctrlPr>
                          <a:rPr lang="de-DE" sz="2000" i="1">
                            <a:latin typeface="Cambria Math" panose="02040503050406030204" pitchFamily="18" charset="0"/>
                            <a:ea typeface="Cambria Math" panose="02040503050406030204" pitchFamily="18" charset="0"/>
                          </a:rPr>
                        </m:ctrlPr>
                      </m:sSupPr>
                      <m:e>
                        <m:r>
                          <m:rPr>
                            <m:sty m:val="p"/>
                          </m:rPr>
                          <a:rPr lang="de-DE" sz="2000">
                            <a:latin typeface="Cambria Math" panose="02040503050406030204" pitchFamily="18" charset="0"/>
                            <a:ea typeface="Cambria Math" panose="02040503050406030204" pitchFamily="18" charset="0"/>
                          </a:rPr>
                          <m:t>e</m:t>
                        </m:r>
                      </m:e>
                      <m:sup>
                        <m:r>
                          <a:rPr lang="de-DE" sz="2000">
                            <a:latin typeface="Cambria Math" panose="02040503050406030204" pitchFamily="18" charset="0"/>
                            <a:ea typeface="Cambria Math" panose="02040503050406030204" pitchFamily="18" charset="0"/>
                          </a:rPr>
                          <m:t>−</m:t>
                        </m:r>
                        <m:f>
                          <m:fPr>
                            <m:ctrlPr>
                              <a:rPr lang="de-DE" sz="2000" i="1">
                                <a:latin typeface="Cambria Math" panose="02040503050406030204" pitchFamily="18" charset="0"/>
                                <a:ea typeface="Cambria Math" panose="02040503050406030204" pitchFamily="18" charset="0"/>
                              </a:rPr>
                            </m:ctrlPr>
                          </m:fPr>
                          <m:num>
                            <m:sSup>
                              <m:sSupPr>
                                <m:ctrlPr>
                                  <a:rPr lang="de-DE" sz="2000" i="1">
                                    <a:latin typeface="Cambria Math" panose="02040503050406030204" pitchFamily="18" charset="0"/>
                                    <a:ea typeface="Cambria Math" panose="02040503050406030204" pitchFamily="18" charset="0"/>
                                  </a:rPr>
                                </m:ctrlPr>
                              </m:sSupPr>
                              <m:e>
                                <m:d>
                                  <m:dPr>
                                    <m:ctrlPr>
                                      <a:rPr lang="de-DE" sz="2000" i="1">
                                        <a:latin typeface="Cambria Math" panose="02040503050406030204" pitchFamily="18" charset="0"/>
                                        <a:ea typeface="Cambria Math" panose="02040503050406030204" pitchFamily="18" charset="0"/>
                                      </a:rPr>
                                    </m:ctrlPr>
                                  </m:dPr>
                                  <m:e>
                                    <m:r>
                                      <m:rPr>
                                        <m:sty m:val="p"/>
                                      </m:rPr>
                                      <a:rPr lang="de-DE" sz="2000">
                                        <a:latin typeface="Cambria Math" panose="02040503050406030204" pitchFamily="18" charset="0"/>
                                        <a:ea typeface="Cambria Math" panose="02040503050406030204" pitchFamily="18" charset="0"/>
                                      </a:rPr>
                                      <m:t>x</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μ</m:t>
                                    </m:r>
                                  </m:e>
                                </m:d>
                              </m:e>
                              <m:sup>
                                <m:r>
                                  <a:rPr lang="de-DE" sz="2000">
                                    <a:latin typeface="Cambria Math" panose="02040503050406030204" pitchFamily="18" charset="0"/>
                                    <a:ea typeface="Cambria Math" panose="02040503050406030204" pitchFamily="18" charset="0"/>
                                  </a:rPr>
                                  <m:t>2</m:t>
                                </m:r>
                              </m:sup>
                            </m:sSup>
                          </m:num>
                          <m:den>
                            <m:r>
                              <a:rPr lang="de-DE" sz="2000">
                                <a:latin typeface="Cambria Math" panose="02040503050406030204" pitchFamily="18" charset="0"/>
                                <a:ea typeface="Cambria Math" panose="02040503050406030204" pitchFamily="18" charset="0"/>
                              </a:rPr>
                              <m:t>2</m:t>
                            </m:r>
                            <m:sSup>
                              <m:sSupPr>
                                <m:ctrlPr>
                                  <a:rPr lang="de-DE" sz="2000" i="1">
                                    <a:latin typeface="Cambria Math" panose="02040503050406030204" pitchFamily="18" charset="0"/>
                                    <a:ea typeface="Cambria Math" panose="02040503050406030204" pitchFamily="18" charset="0"/>
                                  </a:rPr>
                                </m:ctrlPr>
                              </m:sSupPr>
                              <m:e>
                                <m:r>
                                  <m:rPr>
                                    <m:sty m:val="p"/>
                                  </m:rPr>
                                  <a:rPr lang="de-DE" sz="2000">
                                    <a:latin typeface="Cambria Math" panose="02040503050406030204" pitchFamily="18" charset="0"/>
                                    <a:ea typeface="Cambria Math" panose="02040503050406030204" pitchFamily="18" charset="0"/>
                                  </a:rPr>
                                  <m:t>σ</m:t>
                                </m:r>
                              </m:e>
                              <m:sup>
                                <m:r>
                                  <a:rPr lang="de-DE" sz="2000">
                                    <a:latin typeface="Cambria Math" panose="02040503050406030204" pitchFamily="18" charset="0"/>
                                    <a:ea typeface="Cambria Math" panose="02040503050406030204" pitchFamily="18" charset="0"/>
                                  </a:rPr>
                                  <m:t>2</m:t>
                                </m:r>
                              </m:sup>
                            </m:sSup>
                          </m:den>
                        </m:f>
                      </m:sup>
                    </m:sSup>
                  </m:oMath>
                </a14:m>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Es gilt</a:t>
                </a:r>
              </a:p>
              <a:p>
                <a:pPr/>
                <a14:m>
                  <m:oMathPara xmlns:m="http://schemas.openxmlformats.org/officeDocument/2006/math">
                    <m:oMathParaPr>
                      <m:jc m:val="centerGroup"/>
                    </m:oMathParaPr>
                    <m:oMath xmlns:m="http://schemas.openxmlformats.org/officeDocument/2006/math">
                      <m:r>
                        <m:rPr>
                          <m:sty m:val="p"/>
                        </m:rPr>
                        <a:rPr lang="de-DE" sz="2000">
                          <a:latin typeface="Cambria Math" panose="02040503050406030204" pitchFamily="18" charset="0"/>
                        </a:rPr>
                        <m:t>P</m:t>
                      </m:r>
                      <m:d>
                        <m:dPr>
                          <m:ctrlPr>
                            <a:rPr lang="de-DE" sz="2000" i="1">
                              <a:latin typeface="Cambria Math" panose="02040503050406030204" pitchFamily="18" charset="0"/>
                            </a:rPr>
                          </m:ctrlPr>
                        </m:dPr>
                        <m:e>
                          <m:r>
                            <m:rPr>
                              <m:sty m:val="p"/>
                            </m:rPr>
                            <a:rPr lang="de-DE" sz="2000">
                              <a:latin typeface="Cambria Math" panose="02040503050406030204" pitchFamily="18" charset="0"/>
                            </a:rPr>
                            <m:t>a</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X</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b</m:t>
                          </m:r>
                        </m:e>
                      </m:d>
                      <m:r>
                        <a:rPr lang="de-DE" sz="2000">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m:rPr>
                              <m:sty m:val="p"/>
                            </m:rPr>
                            <a:rPr lang="el-GR" sz="2000">
                              <a:latin typeface="Cambria Math" panose="02040503050406030204" pitchFamily="18" charset="0"/>
                              <a:ea typeface="Cambria Math" panose="02040503050406030204" pitchFamily="18" charset="0"/>
                            </a:rPr>
                            <m:t>Φ</m:t>
                          </m:r>
                        </m:e>
                        <m:sub>
                          <m:r>
                            <m:rPr>
                              <m:sty m:val="p"/>
                            </m:rPr>
                            <a:rPr lang="de-DE" sz="2000">
                              <a:latin typeface="Cambria Math" panose="02040503050406030204" pitchFamily="18" charset="0"/>
                              <a:ea typeface="Cambria Math" panose="02040503050406030204" pitchFamily="18" charset="0"/>
                            </a:rPr>
                            <m:t>μ</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σ</m:t>
                          </m:r>
                        </m:sub>
                      </m:sSub>
                      <m:d>
                        <m:dPr>
                          <m:ctrlPr>
                            <a:rPr lang="de-DE" sz="2000" i="1">
                              <a:latin typeface="Cambria Math" panose="02040503050406030204" pitchFamily="18" charset="0"/>
                              <a:ea typeface="Cambria Math" panose="02040503050406030204" pitchFamily="18" charset="0"/>
                            </a:rPr>
                          </m:ctrlPr>
                        </m:dPr>
                        <m:e>
                          <m:r>
                            <m:rPr>
                              <m:sty m:val="p"/>
                            </m:rPr>
                            <a:rPr lang="de-DE" sz="2000">
                              <a:latin typeface="Cambria Math" panose="02040503050406030204" pitchFamily="18" charset="0"/>
                              <a:ea typeface="Cambria Math" panose="02040503050406030204" pitchFamily="18" charset="0"/>
                            </a:rPr>
                            <m:t>a</m:t>
                          </m:r>
                        </m:e>
                      </m:d>
                      <m:r>
                        <a:rPr lang="de-DE" sz="2000">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m:rPr>
                              <m:sty m:val="p"/>
                            </m:rPr>
                            <a:rPr lang="el-GR" sz="2000">
                              <a:latin typeface="Cambria Math" panose="02040503050406030204" pitchFamily="18" charset="0"/>
                              <a:ea typeface="Cambria Math" panose="02040503050406030204" pitchFamily="18" charset="0"/>
                            </a:rPr>
                            <m:t>Φ</m:t>
                          </m:r>
                        </m:e>
                        <m:sub>
                          <m:r>
                            <m:rPr>
                              <m:sty m:val="p"/>
                            </m:rPr>
                            <a:rPr lang="de-DE" sz="2000">
                              <a:latin typeface="Cambria Math" panose="02040503050406030204" pitchFamily="18" charset="0"/>
                              <a:ea typeface="Cambria Math" panose="02040503050406030204" pitchFamily="18" charset="0"/>
                            </a:rPr>
                            <m:t>μ</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σ</m:t>
                          </m:r>
                        </m:sub>
                      </m:sSub>
                      <m:d>
                        <m:dPr>
                          <m:ctrlPr>
                            <a:rPr lang="de-DE" sz="2000" i="1">
                              <a:latin typeface="Cambria Math" panose="02040503050406030204" pitchFamily="18" charset="0"/>
                              <a:ea typeface="Cambria Math" panose="02040503050406030204" pitchFamily="18" charset="0"/>
                            </a:rPr>
                          </m:ctrlPr>
                        </m:dPr>
                        <m:e>
                          <m:r>
                            <m:rPr>
                              <m:sty m:val="p"/>
                            </m:rPr>
                            <a:rPr lang="de-DE" sz="2000">
                              <a:latin typeface="Cambria Math" panose="02040503050406030204" pitchFamily="18" charset="0"/>
                              <a:ea typeface="Cambria Math" panose="02040503050406030204" pitchFamily="18" charset="0"/>
                            </a:rPr>
                            <m:t>b</m:t>
                          </m:r>
                        </m:e>
                      </m:d>
                      <m:r>
                        <a:rPr lang="de-DE" sz="2000">
                          <a:latin typeface="Cambria Math" panose="02040503050406030204" pitchFamily="18" charset="0"/>
                          <a:ea typeface="Cambria Math" panose="02040503050406030204" pitchFamily="18" charset="0"/>
                        </a:rPr>
                        <m:t>=</m:t>
                      </m:r>
                      <m:nary>
                        <m:naryPr>
                          <m:limLoc m:val="undOvr"/>
                          <m:ctrlPr>
                            <a:rPr lang="de-DE" sz="2000" i="1">
                              <a:latin typeface="Cambria Math" panose="02040503050406030204" pitchFamily="18" charset="0"/>
                              <a:ea typeface="Cambria Math" panose="02040503050406030204" pitchFamily="18" charset="0"/>
                            </a:rPr>
                          </m:ctrlPr>
                        </m:naryPr>
                        <m:sub>
                          <m:r>
                            <m:rPr>
                              <m:sty m:val="p"/>
                              <m:brk m:alnAt="24"/>
                            </m:rPr>
                            <a:rPr lang="de-DE" sz="2000">
                              <a:latin typeface="Cambria Math" panose="02040503050406030204" pitchFamily="18" charset="0"/>
                              <a:ea typeface="Cambria Math" panose="02040503050406030204" pitchFamily="18" charset="0"/>
                            </a:rPr>
                            <m:t>a</m:t>
                          </m:r>
                        </m:sub>
                        <m:sup>
                          <m:r>
                            <m:rPr>
                              <m:sty m:val="p"/>
                            </m:rPr>
                            <a:rPr lang="de-DE" sz="2000">
                              <a:latin typeface="Cambria Math" panose="02040503050406030204" pitchFamily="18" charset="0"/>
                              <a:ea typeface="Cambria Math" panose="02040503050406030204" pitchFamily="18" charset="0"/>
                            </a:rPr>
                            <m:t>b</m:t>
                          </m:r>
                        </m:sup>
                        <m:e>
                          <m:sSub>
                            <m:sSubPr>
                              <m:ctrlPr>
                                <a:rPr lang="de-DE"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sty m:val="p"/>
                                </m:rPr>
                                <a:rPr lang="de-DE" sz="2000">
                                  <a:latin typeface="Cambria Math" panose="02040503050406030204" pitchFamily="18" charset="0"/>
                                  <a:ea typeface="Cambria Math" panose="02040503050406030204" pitchFamily="18" charset="0"/>
                                </a:rPr>
                                <m:t>μ</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σ</m:t>
                              </m:r>
                            </m:sub>
                          </m:sSub>
                          <m:d>
                            <m:dPr>
                              <m:ctrlPr>
                                <a:rPr lang="de-DE" sz="2000" i="1">
                                  <a:latin typeface="Cambria Math" panose="02040503050406030204" pitchFamily="18" charset="0"/>
                                  <a:ea typeface="Cambria Math" panose="02040503050406030204" pitchFamily="18" charset="0"/>
                                </a:rPr>
                              </m:ctrlPr>
                            </m:dPr>
                            <m:e>
                              <m:r>
                                <m:rPr>
                                  <m:sty m:val="p"/>
                                </m:rPr>
                                <a:rPr lang="de-DE" sz="2000">
                                  <a:latin typeface="Cambria Math" panose="02040503050406030204" pitchFamily="18" charset="0"/>
                                  <a:ea typeface="Cambria Math" panose="02040503050406030204" pitchFamily="18" charset="0"/>
                                </a:rPr>
                                <m:t>x</m:t>
                              </m:r>
                            </m:e>
                          </m:d>
                          <m:r>
                            <m:rPr>
                              <m:sty m:val="p"/>
                            </m:rPr>
                            <a:rPr lang="de-DE" sz="2000">
                              <a:latin typeface="Cambria Math" panose="02040503050406030204" pitchFamily="18" charset="0"/>
                              <a:ea typeface="Cambria Math" panose="02040503050406030204" pitchFamily="18" charset="0"/>
                            </a:rPr>
                            <m:t>dx</m:t>
                          </m:r>
                        </m:e>
                      </m:nary>
                    </m:oMath>
                  </m:oMathPara>
                </a14:m>
                <a:endParaRPr lang="de-DE" sz="2000" dirty="0"/>
              </a:p>
            </p:txBody>
          </p:sp>
        </mc:Choice>
        <mc:Fallback xmlns="">
          <p:sp>
            <p:nvSpPr>
              <p:cNvPr id="4" name="Textfeld 3"/>
              <p:cNvSpPr txBox="1">
                <a:spLocks noRot="1" noChangeAspect="1" noMove="1" noResize="1" noEditPoints="1" noAdjustHandles="1" noChangeArrowheads="1" noChangeShapeType="1" noTextEdit="1"/>
              </p:cNvSpPr>
              <p:nvPr/>
            </p:nvSpPr>
            <p:spPr>
              <a:xfrm>
                <a:off x="343323" y="2072292"/>
                <a:ext cx="8353176" cy="3927037"/>
              </a:xfrm>
              <a:prstGeom prst="rect">
                <a:avLst/>
              </a:prstGeom>
              <a:blipFill>
                <a:blip r:embed="rId5"/>
                <a:stretch>
                  <a:fillRect l="-656" t="-932"/>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43" name="Gruppieren 42">
            <a:extLst>
              <a:ext uri="{FF2B5EF4-FFF2-40B4-BE49-F238E27FC236}">
                <a16:creationId xmlns:a16="http://schemas.microsoft.com/office/drawing/2014/main" id="{BC8E5F09-9C35-42FB-A5CB-AA7E98D55526}"/>
              </a:ext>
            </a:extLst>
          </p:cNvPr>
          <p:cNvGrpSpPr/>
          <p:nvPr/>
        </p:nvGrpSpPr>
        <p:grpSpPr>
          <a:xfrm>
            <a:off x="363537" y="723900"/>
            <a:ext cx="7304088" cy="433388"/>
            <a:chOff x="363537" y="723900"/>
            <a:chExt cx="7304088" cy="433388"/>
          </a:xfrm>
        </p:grpSpPr>
        <p:sp>
          <p:nvSpPr>
            <p:cNvPr id="44" name="Rectangle 4">
              <a:extLst>
                <a:ext uri="{FF2B5EF4-FFF2-40B4-BE49-F238E27FC236}">
                  <a16:creationId xmlns:a16="http://schemas.microsoft.com/office/drawing/2014/main" id="{94CE164C-8D7B-4201-81C4-E1C6A0AE95A9}"/>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 name="AutoShape 5">
              <a:extLst>
                <a:ext uri="{FF2B5EF4-FFF2-40B4-BE49-F238E27FC236}">
                  <a16:creationId xmlns:a16="http://schemas.microsoft.com/office/drawing/2014/main" id="{6DE902D0-B7A1-4A1A-808E-63C20AC1A407}"/>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6" name="AutoShape 6">
              <a:extLst>
                <a:ext uri="{FF2B5EF4-FFF2-40B4-BE49-F238E27FC236}">
                  <a16:creationId xmlns:a16="http://schemas.microsoft.com/office/drawing/2014/main" id="{320CAD57-3508-45D0-A06D-7F325A3B937B}"/>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7" name="AutoShape 8">
              <a:extLst>
                <a:ext uri="{FF2B5EF4-FFF2-40B4-BE49-F238E27FC236}">
                  <a16:creationId xmlns:a16="http://schemas.microsoft.com/office/drawing/2014/main" id="{0C85EBCD-EDC7-4A46-8FB3-D3EC08D59FA8}"/>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8" name="AutoShape 8">
              <a:extLst>
                <a:ext uri="{FF2B5EF4-FFF2-40B4-BE49-F238E27FC236}">
                  <a16:creationId xmlns:a16="http://schemas.microsoft.com/office/drawing/2014/main" id="{8E262C9F-5E94-40E9-B9FC-5DF71654CC27}"/>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931438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19</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5075835"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Die Analysis der Glockenfunktion</a:t>
            </a:r>
          </a:p>
        </p:txBody>
      </p:sp>
      <mc:AlternateContent xmlns:mc="http://schemas.openxmlformats.org/markup-compatibility/2006" xmlns:a14="http://schemas.microsoft.com/office/drawing/2010/main">
        <mc:Choice Requires="a14">
          <p:sp>
            <p:nvSpPr>
              <p:cNvPr id="4" name="Textfeld 3"/>
              <p:cNvSpPr txBox="1"/>
              <p:nvPr/>
            </p:nvSpPr>
            <p:spPr>
              <a:xfrm>
                <a:off x="343323" y="2072292"/>
                <a:ext cx="8353176" cy="2580963"/>
              </a:xfrm>
              <a:prstGeom prst="rect">
                <a:avLst/>
              </a:prstGeom>
              <a:noFill/>
            </p:spPr>
            <p:txBody>
              <a:bodyPr wrap="square" rtlCol="0">
                <a:spAutoFit/>
              </a:bodyPr>
              <a:lstStyle/>
              <a:p>
                <a:pPr marL="342900" indent="-342900">
                  <a:buFont typeface="Arial" panose="020B0604020202020204" pitchFamily="34" charset="0"/>
                  <a:buChar char="•"/>
                </a:pPr>
                <a:r>
                  <a:rPr lang="de-DE" sz="2000" dirty="0"/>
                  <a:t>Die Graphen der Funktion  </a:t>
                </a:r>
                <a14:m>
                  <m:oMath xmlns:m="http://schemas.openxmlformats.org/officeDocument/2006/math">
                    <m:sSub>
                      <m:sSubPr>
                        <m:ctrlPr>
                          <a:rPr lang="de-DE" sz="2000" i="1">
                            <a:latin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φ</m:t>
                        </m:r>
                      </m:e>
                      <m:sub>
                        <m:r>
                          <m:rPr>
                            <m:sty m:val="p"/>
                          </m:rPr>
                          <a:rPr lang="de-DE" sz="2000" i="0">
                            <a:latin typeface="Cambria Math" panose="02040503050406030204" pitchFamily="18" charset="0"/>
                            <a:ea typeface="Cambria Math" panose="02040503050406030204" pitchFamily="18" charset="0"/>
                          </a:rPr>
                          <m:t>μ</m:t>
                        </m:r>
                        <m:r>
                          <a:rPr lang="de-DE" sz="2000" i="0">
                            <a:latin typeface="Cambria Math" panose="02040503050406030204" pitchFamily="18" charset="0"/>
                            <a:ea typeface="Cambria Math" panose="02040503050406030204" pitchFamily="18" charset="0"/>
                          </a:rPr>
                          <m:t>;</m:t>
                        </m:r>
                        <m:r>
                          <m:rPr>
                            <m:sty m:val="p"/>
                          </m:rPr>
                          <a:rPr lang="de-DE" sz="2000" i="0">
                            <a:latin typeface="Cambria Math" panose="02040503050406030204" pitchFamily="18" charset="0"/>
                            <a:ea typeface="Cambria Math" panose="02040503050406030204" pitchFamily="18" charset="0"/>
                          </a:rPr>
                          <m:t>σ</m:t>
                        </m:r>
                      </m:sub>
                    </m:sSub>
                  </m:oMath>
                </a14:m>
                <a:r>
                  <a:rPr lang="de-DE" sz="2000" dirty="0"/>
                  <a:t>  sind achsensymmetrisch zur Geraden  </a:t>
                </a:r>
                <a14:m>
                  <m:oMath xmlns:m="http://schemas.openxmlformats.org/officeDocument/2006/math">
                    <m:r>
                      <m:rPr>
                        <m:sty m:val="p"/>
                      </m:rPr>
                      <a:rPr lang="de-DE" sz="2000" b="0" i="0" smtClean="0">
                        <a:latin typeface="Cambria Math" panose="02040503050406030204" pitchFamily="18" charset="0"/>
                      </a:rPr>
                      <m:t>x</m:t>
                    </m:r>
                    <m:r>
                      <a:rPr lang="de-DE" sz="2000" b="0" i="0" smtClean="0">
                        <a:latin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μ</m:t>
                    </m:r>
                  </m:oMath>
                </a14:m>
                <a:r>
                  <a:rPr lang="de-DE" sz="2000" dirty="0"/>
                  <a:t>.</a:t>
                </a:r>
                <a:br>
                  <a:rPr lang="de-DE" sz="2000" dirty="0"/>
                </a:br>
                <a:endParaRPr lang="de-DE" sz="2000" dirty="0"/>
              </a:p>
              <a:p>
                <a:pPr marL="342900" indent="-342900">
                  <a:buFont typeface="Arial" panose="020B0604020202020204" pitchFamily="34" charset="0"/>
                  <a:buChar char="•"/>
                </a:pPr>
                <a:r>
                  <a:rPr lang="de-DE" sz="2000" dirty="0"/>
                  <a:t>Sie besitzen einen Hochpunkt und zwei Wendepunkte.</a:t>
                </a:r>
                <a:br>
                  <a:rPr lang="de-DE" sz="2000" dirty="0"/>
                </a:br>
                <a:br>
                  <a:rPr lang="de-DE" sz="2000" dirty="0"/>
                </a:br>
                <a:br>
                  <a:rPr lang="de-DE" sz="2000" dirty="0"/>
                </a:br>
                <a:br>
                  <a:rPr lang="de-DE" sz="2000" dirty="0"/>
                </a:br>
                <a:endParaRPr lang="de-DE" sz="2000" i="1" dirty="0"/>
              </a:p>
            </p:txBody>
          </p:sp>
        </mc:Choice>
        <mc:Fallback xmlns="">
          <p:sp>
            <p:nvSpPr>
              <p:cNvPr id="4" name="Textfeld 3"/>
              <p:cNvSpPr txBox="1">
                <a:spLocks noRot="1" noChangeAspect="1" noMove="1" noResize="1" noEditPoints="1" noAdjustHandles="1" noChangeArrowheads="1" noChangeShapeType="1" noTextEdit="1"/>
              </p:cNvSpPr>
              <p:nvPr/>
            </p:nvSpPr>
            <p:spPr>
              <a:xfrm>
                <a:off x="343323" y="2072292"/>
                <a:ext cx="8353176" cy="2580963"/>
              </a:xfrm>
              <a:prstGeom prst="rect">
                <a:avLst/>
              </a:prstGeom>
              <a:blipFill>
                <a:blip r:embed="rId5"/>
                <a:stretch>
                  <a:fillRect l="-656" t="-1418"/>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9" name="Gruppieren 38">
            <a:extLst>
              <a:ext uri="{FF2B5EF4-FFF2-40B4-BE49-F238E27FC236}">
                <a16:creationId xmlns:a16="http://schemas.microsoft.com/office/drawing/2014/main" id="{515253B1-E623-485D-B500-31D5FDF95527}"/>
              </a:ext>
            </a:extLst>
          </p:cNvPr>
          <p:cNvGrpSpPr/>
          <p:nvPr/>
        </p:nvGrpSpPr>
        <p:grpSpPr>
          <a:xfrm>
            <a:off x="363537" y="723900"/>
            <a:ext cx="7304088" cy="433388"/>
            <a:chOff x="363537" y="723900"/>
            <a:chExt cx="7304088" cy="433388"/>
          </a:xfrm>
        </p:grpSpPr>
        <p:sp>
          <p:nvSpPr>
            <p:cNvPr id="40" name="Rectangle 4">
              <a:extLst>
                <a:ext uri="{FF2B5EF4-FFF2-40B4-BE49-F238E27FC236}">
                  <a16:creationId xmlns:a16="http://schemas.microsoft.com/office/drawing/2014/main" id="{F738812C-D07D-463D-8373-A965235862A8}"/>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1" name="AutoShape 5">
              <a:extLst>
                <a:ext uri="{FF2B5EF4-FFF2-40B4-BE49-F238E27FC236}">
                  <a16:creationId xmlns:a16="http://schemas.microsoft.com/office/drawing/2014/main" id="{B2CA019C-0CBF-4133-B044-2F2EE9F90AFB}"/>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2" name="AutoShape 6">
              <a:extLst>
                <a:ext uri="{FF2B5EF4-FFF2-40B4-BE49-F238E27FC236}">
                  <a16:creationId xmlns:a16="http://schemas.microsoft.com/office/drawing/2014/main" id="{8679C40A-863C-4923-A231-A3C7E481FB36}"/>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3" name="AutoShape 8">
              <a:extLst>
                <a:ext uri="{FF2B5EF4-FFF2-40B4-BE49-F238E27FC236}">
                  <a16:creationId xmlns:a16="http://schemas.microsoft.com/office/drawing/2014/main" id="{C7AA189C-7B0B-481B-8E70-87A01CD68F04}"/>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4" name="AutoShape 8">
              <a:extLst>
                <a:ext uri="{FF2B5EF4-FFF2-40B4-BE49-F238E27FC236}">
                  <a16:creationId xmlns:a16="http://schemas.microsoft.com/office/drawing/2014/main" id="{9CAC8446-A735-45BB-BC10-CA43619ADBEC}"/>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grpSp>
        <p:nvGrpSpPr>
          <p:cNvPr id="7" name="Gruppieren 6">
            <a:extLst>
              <a:ext uri="{FF2B5EF4-FFF2-40B4-BE49-F238E27FC236}">
                <a16:creationId xmlns:a16="http://schemas.microsoft.com/office/drawing/2014/main" id="{A5A20EB3-88CB-4DA5-801B-F06327DA83A6}"/>
              </a:ext>
            </a:extLst>
          </p:cNvPr>
          <p:cNvGrpSpPr/>
          <p:nvPr/>
        </p:nvGrpSpPr>
        <p:grpSpPr>
          <a:xfrm>
            <a:off x="432267" y="3429000"/>
            <a:ext cx="3283201" cy="2322208"/>
            <a:chOff x="432267" y="3429000"/>
            <a:chExt cx="3283201" cy="2322208"/>
          </a:xfrm>
        </p:grpSpPr>
        <p:pic>
          <p:nvPicPr>
            <p:cNvPr id="31" name="Grafik 30">
              <a:extLst>
                <a:ext uri="{FF2B5EF4-FFF2-40B4-BE49-F238E27FC236}">
                  <a16:creationId xmlns:a16="http://schemas.microsoft.com/office/drawing/2014/main" id="{96F292BF-D4EE-4744-9396-AEED0BBCA806}"/>
                </a:ext>
              </a:extLst>
            </p:cNvPr>
            <p:cNvPicPr/>
            <p:nvPr/>
          </p:nvPicPr>
          <p:blipFill>
            <a:blip r:embed="rId6"/>
            <a:stretch>
              <a:fillRect/>
            </a:stretch>
          </p:blipFill>
          <p:spPr>
            <a:xfrm>
              <a:off x="432267" y="3471494"/>
              <a:ext cx="3283201" cy="2279714"/>
            </a:xfrm>
            <a:prstGeom prst="rect">
              <a:avLst/>
            </a:prstGeom>
          </p:spPr>
        </p:pic>
        <p:sp>
          <p:nvSpPr>
            <p:cNvPr id="5" name="Rechteck 4">
              <a:extLst>
                <a:ext uri="{FF2B5EF4-FFF2-40B4-BE49-F238E27FC236}">
                  <a16:creationId xmlns:a16="http://schemas.microsoft.com/office/drawing/2014/main" id="{220069A1-BAA3-4956-893C-4967775DD4D8}"/>
                </a:ext>
              </a:extLst>
            </p:cNvPr>
            <p:cNvSpPr/>
            <p:nvPr/>
          </p:nvSpPr>
          <p:spPr>
            <a:xfrm>
              <a:off x="611560" y="3429000"/>
              <a:ext cx="6480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 name="Gruppieren 9">
            <a:extLst>
              <a:ext uri="{FF2B5EF4-FFF2-40B4-BE49-F238E27FC236}">
                <a16:creationId xmlns:a16="http://schemas.microsoft.com/office/drawing/2014/main" id="{BABC7DBB-12B1-4D76-8036-D4440CC40884}"/>
              </a:ext>
            </a:extLst>
          </p:cNvPr>
          <p:cNvGrpSpPr/>
          <p:nvPr/>
        </p:nvGrpSpPr>
        <p:grpSpPr>
          <a:xfrm>
            <a:off x="4167559" y="3359517"/>
            <a:ext cx="4528939" cy="2391692"/>
            <a:chOff x="4167559" y="3359517"/>
            <a:chExt cx="4528939" cy="2391692"/>
          </a:xfrm>
        </p:grpSpPr>
        <p:pic>
          <p:nvPicPr>
            <p:cNvPr id="32" name="Grafik 31">
              <a:extLst>
                <a:ext uri="{FF2B5EF4-FFF2-40B4-BE49-F238E27FC236}">
                  <a16:creationId xmlns:a16="http://schemas.microsoft.com/office/drawing/2014/main" id="{C5ADA75E-EE27-47B0-A626-230A0864F538}"/>
                </a:ext>
              </a:extLst>
            </p:cNvPr>
            <p:cNvPicPr/>
            <p:nvPr/>
          </p:nvPicPr>
          <p:blipFill>
            <a:blip r:embed="rId7"/>
            <a:stretch>
              <a:fillRect/>
            </a:stretch>
          </p:blipFill>
          <p:spPr>
            <a:xfrm>
              <a:off x="4167559" y="3359517"/>
              <a:ext cx="4528939" cy="2391692"/>
            </a:xfrm>
            <a:prstGeom prst="rect">
              <a:avLst/>
            </a:prstGeom>
          </p:spPr>
        </p:pic>
        <p:sp>
          <p:nvSpPr>
            <p:cNvPr id="30" name="Rechteck 29">
              <a:extLst>
                <a:ext uri="{FF2B5EF4-FFF2-40B4-BE49-F238E27FC236}">
                  <a16:creationId xmlns:a16="http://schemas.microsoft.com/office/drawing/2014/main" id="{DC192BD3-EB23-4BB3-A407-893A6AC791AB}"/>
                </a:ext>
              </a:extLst>
            </p:cNvPr>
            <p:cNvSpPr/>
            <p:nvPr/>
          </p:nvSpPr>
          <p:spPr>
            <a:xfrm>
              <a:off x="4611956" y="3362773"/>
              <a:ext cx="6480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06173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9" y="1484784"/>
            <a:ext cx="374444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Diskrete Verteilungen</a:t>
            </a:r>
          </a:p>
        </p:txBody>
      </p:sp>
      <mc:AlternateContent xmlns:mc="http://schemas.openxmlformats.org/markup-compatibility/2006" xmlns:a14="http://schemas.microsoft.com/office/drawing/2010/main">
        <mc:Choice Requires="a14">
          <p:sp>
            <p:nvSpPr>
              <p:cNvPr id="4" name="Textfeld 3"/>
              <p:cNvSpPr txBox="1"/>
              <p:nvPr/>
            </p:nvSpPr>
            <p:spPr>
              <a:xfrm>
                <a:off x="343323" y="2072292"/>
                <a:ext cx="8353176" cy="4079130"/>
              </a:xfrm>
              <a:prstGeom prst="rect">
                <a:avLst/>
              </a:prstGeom>
              <a:noFill/>
            </p:spPr>
            <p:txBody>
              <a:bodyPr wrap="square" rtlCol="0">
                <a:spAutoFit/>
              </a:bodyPr>
              <a:lstStyle/>
              <a:p>
                <a:pPr marL="342900" indent="-342900">
                  <a:buFont typeface="Arial" panose="020B0604020202020204" pitchFamily="34" charset="0"/>
                  <a:buChar char="•"/>
                </a:pPr>
                <a:r>
                  <a:rPr lang="de-DE" sz="2000" dirty="0"/>
                  <a:t>Werte diskreter Zufallsgrößen sind abzählbar und können durchnummeriert werden. </a:t>
                </a:r>
              </a:p>
              <a:p>
                <a:endParaRPr lang="de-DE" sz="2000" dirty="0"/>
              </a:p>
              <a:p>
                <a:pPr marL="342900" indent="-342900">
                  <a:buFont typeface="Arial" panose="020B0604020202020204" pitchFamily="34" charset="0"/>
                  <a:buChar char="•"/>
                </a:pPr>
                <a:r>
                  <a:rPr lang="de-DE" sz="2000" dirty="0"/>
                  <a:t>Darstellung der Wahrscheinlichkeiten in Tabellen oder Histogrammen</a:t>
                </a:r>
                <a:br>
                  <a:rPr lang="de-DE" sz="2000" dirty="0"/>
                </a:br>
                <a:endParaRPr lang="de-DE" sz="2000" dirty="0"/>
              </a:p>
              <a:p>
                <a:pPr marL="342900" indent="-342900">
                  <a:buFont typeface="Arial" panose="020B0604020202020204" pitchFamily="34" charset="0"/>
                  <a:buChar char="•"/>
                </a:pPr>
                <a:r>
                  <a:rPr lang="de-DE" sz="2000" dirty="0"/>
                  <a:t>Die Zufallsgröße  X  besitzt den Erwartungswert	</a:t>
                </a:r>
              </a:p>
              <a:p>
                <a:pPr/>
                <a14:m>
                  <m:oMathPara xmlns:m="http://schemas.openxmlformats.org/officeDocument/2006/math">
                    <m:oMathParaPr>
                      <m:jc m:val="centerGroup"/>
                    </m:oMathParaPr>
                    <m:oMath xmlns:m="http://schemas.openxmlformats.org/officeDocument/2006/math">
                      <m:r>
                        <m:rPr>
                          <m:sty m:val="p"/>
                        </m:rPr>
                        <a:rPr lang="de-DE">
                          <a:latin typeface="Cambria Math" panose="02040503050406030204" pitchFamily="18" charset="0"/>
                          <a:ea typeface="Cambria Math" panose="02040503050406030204" pitchFamily="18" charset="0"/>
                        </a:rPr>
                        <m:t>μ</m:t>
                      </m:r>
                      <m:r>
                        <a:rPr lang="de-DE">
                          <a:latin typeface="Cambria Math" panose="02040503050406030204" pitchFamily="18" charset="0"/>
                          <a:ea typeface="Cambria Math" panose="02040503050406030204" pitchFamily="18" charset="0"/>
                        </a:rPr>
                        <m:t>=</m:t>
                      </m:r>
                      <m:r>
                        <m:rPr>
                          <m:sty m:val="p"/>
                        </m:rPr>
                        <a:rPr lang="de-DE">
                          <a:latin typeface="Cambria Math" panose="02040503050406030204" pitchFamily="18" charset="0"/>
                          <a:ea typeface="Cambria Math" panose="02040503050406030204" pitchFamily="18" charset="0"/>
                        </a:rPr>
                        <m:t>E</m:t>
                      </m:r>
                      <m:d>
                        <m:dPr>
                          <m:ctrlPr>
                            <a:rPr lang="de-DE" i="1">
                              <a:latin typeface="Cambria Math" panose="02040503050406030204" pitchFamily="18" charset="0"/>
                              <a:ea typeface="Cambria Math" panose="02040503050406030204" pitchFamily="18" charset="0"/>
                            </a:rPr>
                          </m:ctrlPr>
                        </m:dPr>
                        <m:e>
                          <m:r>
                            <m:rPr>
                              <m:sty m:val="p"/>
                            </m:rPr>
                            <a:rPr lang="de-DE">
                              <a:latin typeface="Cambria Math" panose="02040503050406030204" pitchFamily="18" charset="0"/>
                              <a:ea typeface="Cambria Math" panose="02040503050406030204" pitchFamily="18" charset="0"/>
                            </a:rPr>
                            <m:t>X</m:t>
                          </m:r>
                        </m:e>
                      </m:d>
                      <m:r>
                        <a:rPr lang="de-DE">
                          <a:latin typeface="Cambria Math" panose="02040503050406030204" pitchFamily="18" charset="0"/>
                          <a:ea typeface="Cambria Math" panose="02040503050406030204" pitchFamily="18" charset="0"/>
                        </a:rPr>
                        <m:t>=</m:t>
                      </m:r>
                      <m:nary>
                        <m:naryPr>
                          <m:chr m:val="∑"/>
                          <m:ctrlPr>
                            <a:rPr lang="de-DE" i="1" smtClean="0">
                              <a:latin typeface="Cambria Math" panose="02040503050406030204" pitchFamily="18" charset="0"/>
                              <a:ea typeface="Cambria Math" panose="02040503050406030204" pitchFamily="18" charset="0"/>
                            </a:rPr>
                          </m:ctrlPr>
                        </m:naryPr>
                        <m:sub>
                          <m:r>
                            <m:rPr>
                              <m:sty m:val="p"/>
                              <m:brk m:alnAt="23"/>
                            </m:rPr>
                            <a:rPr lang="de-DE">
                              <a:latin typeface="Cambria Math" panose="02040503050406030204" pitchFamily="18" charset="0"/>
                              <a:ea typeface="Cambria Math" panose="02040503050406030204" pitchFamily="18" charset="0"/>
                            </a:rPr>
                            <m:t>i</m:t>
                          </m:r>
                          <m:r>
                            <a:rPr lang="de-DE">
                              <a:latin typeface="Cambria Math" panose="02040503050406030204" pitchFamily="18" charset="0"/>
                              <a:ea typeface="Cambria Math" panose="02040503050406030204" pitchFamily="18" charset="0"/>
                            </a:rPr>
                            <m:t>=1</m:t>
                          </m:r>
                        </m:sub>
                        <m:sup>
                          <m:r>
                            <m:rPr>
                              <m:sty m:val="p"/>
                            </m:rPr>
                            <a:rPr lang="de-DE">
                              <a:latin typeface="Cambria Math" panose="02040503050406030204" pitchFamily="18" charset="0"/>
                              <a:ea typeface="Cambria Math" panose="02040503050406030204" pitchFamily="18" charset="0"/>
                            </a:rPr>
                            <m:t>n</m:t>
                          </m:r>
                        </m:sup>
                        <m:e>
                          <m:sSub>
                            <m:sSubPr>
                              <m:ctrlPr>
                                <a:rPr lang="de-DE" i="1">
                                  <a:latin typeface="Cambria Math" panose="02040503050406030204" pitchFamily="18" charset="0"/>
                                  <a:ea typeface="Cambria Math" panose="02040503050406030204" pitchFamily="18" charset="0"/>
                                </a:rPr>
                              </m:ctrlPr>
                            </m:sSubPr>
                            <m:e>
                              <m:r>
                                <m:rPr>
                                  <m:sty m:val="p"/>
                                </m:rPr>
                                <a:rPr lang="de-DE">
                                  <a:latin typeface="Cambria Math" panose="02040503050406030204" pitchFamily="18" charset="0"/>
                                  <a:ea typeface="Cambria Math" panose="02040503050406030204" pitchFamily="18" charset="0"/>
                                </a:rPr>
                                <m:t>x</m:t>
                              </m:r>
                            </m:e>
                            <m:sub>
                              <m:r>
                                <m:rPr>
                                  <m:sty m:val="p"/>
                                </m:rPr>
                                <a:rPr lang="de-DE">
                                  <a:latin typeface="Cambria Math" panose="02040503050406030204" pitchFamily="18" charset="0"/>
                                  <a:ea typeface="Cambria Math" panose="02040503050406030204" pitchFamily="18" charset="0"/>
                                </a:rPr>
                                <m:t>i</m:t>
                              </m:r>
                            </m:sub>
                          </m:sSub>
                          <m:r>
                            <a:rPr lang="de-DE">
                              <a:latin typeface="Cambria Math" panose="02040503050406030204" pitchFamily="18" charset="0"/>
                              <a:ea typeface="Cambria Math" panose="02040503050406030204" pitchFamily="18" charset="0"/>
                            </a:rPr>
                            <m:t>∙</m:t>
                          </m:r>
                          <m:r>
                            <m:rPr>
                              <m:sty m:val="p"/>
                            </m:rPr>
                            <a:rPr lang="de-DE">
                              <a:latin typeface="Cambria Math" panose="02040503050406030204" pitchFamily="18" charset="0"/>
                              <a:ea typeface="Cambria Math" panose="02040503050406030204" pitchFamily="18" charset="0"/>
                            </a:rPr>
                            <m:t>P</m:t>
                          </m:r>
                          <m:d>
                            <m:dPr>
                              <m:ctrlPr>
                                <a:rPr lang="de-DE" i="1">
                                  <a:latin typeface="Cambria Math" panose="02040503050406030204" pitchFamily="18" charset="0"/>
                                  <a:ea typeface="Cambria Math" panose="02040503050406030204" pitchFamily="18" charset="0"/>
                                </a:rPr>
                              </m:ctrlPr>
                            </m:dPr>
                            <m:e>
                              <m:r>
                                <m:rPr>
                                  <m:sty m:val="p"/>
                                </m:rPr>
                                <a:rPr lang="de-DE">
                                  <a:latin typeface="Cambria Math" panose="02040503050406030204" pitchFamily="18" charset="0"/>
                                  <a:ea typeface="Cambria Math" panose="02040503050406030204" pitchFamily="18" charset="0"/>
                                </a:rPr>
                                <m:t>X</m:t>
                              </m:r>
                              <m:r>
                                <a:rPr lang="de-DE">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m:rPr>
                                      <m:sty m:val="p"/>
                                    </m:rPr>
                                    <a:rPr lang="de-DE">
                                      <a:latin typeface="Cambria Math" panose="02040503050406030204" pitchFamily="18" charset="0"/>
                                      <a:ea typeface="Cambria Math" panose="02040503050406030204" pitchFamily="18" charset="0"/>
                                    </a:rPr>
                                    <m:t>x</m:t>
                                  </m:r>
                                </m:e>
                                <m:sub>
                                  <m:r>
                                    <m:rPr>
                                      <m:sty m:val="p"/>
                                    </m:rPr>
                                    <a:rPr lang="de-DE">
                                      <a:latin typeface="Cambria Math" panose="02040503050406030204" pitchFamily="18" charset="0"/>
                                      <a:ea typeface="Cambria Math" panose="02040503050406030204" pitchFamily="18" charset="0"/>
                                    </a:rPr>
                                    <m:t>i</m:t>
                                  </m:r>
                                </m:sub>
                              </m:sSub>
                            </m:e>
                          </m:d>
                        </m:e>
                      </m:nary>
                    </m:oMath>
                  </m:oMathPara>
                </a14:m>
                <a:endParaRPr lang="de-DE" dirty="0"/>
              </a:p>
              <a:p>
                <a:pPr marL="342900" indent="-342900">
                  <a:buFont typeface="Arial" panose="020B0604020202020204" pitchFamily="34" charset="0"/>
                  <a:buChar char="•"/>
                </a:pPr>
                <a:r>
                  <a:rPr lang="de-DE" sz="2000" dirty="0"/>
                  <a:t>Für die Standardabweichung </a:t>
                </a:r>
                <a:r>
                  <a:rPr lang="el-GR" sz="2000" dirty="0"/>
                  <a:t>σ</a:t>
                </a:r>
                <a:r>
                  <a:rPr lang="de-DE" sz="2000" dirty="0"/>
                  <a:t> gilt</a:t>
                </a:r>
                <a:br>
                  <a:rPr lang="de-DE" sz="2000" dirty="0"/>
                </a:br>
                <a14:m>
                  <m:oMath xmlns:m="http://schemas.openxmlformats.org/officeDocument/2006/math">
                    <m:r>
                      <m:rPr>
                        <m:sty m:val="p"/>
                      </m:rPr>
                      <a:rPr lang="de-DE" b="0" i="0" smtClean="0">
                        <a:latin typeface="Cambria Math" panose="02040503050406030204" pitchFamily="18" charset="0"/>
                        <a:ea typeface="Cambria Math" panose="02040503050406030204" pitchFamily="18" charset="0"/>
                      </a:rPr>
                      <m:t>σ</m:t>
                    </m:r>
                    <m:r>
                      <a:rPr lang="de-DE" b="0" i="0" smtClean="0">
                        <a:latin typeface="Cambria Math" panose="02040503050406030204" pitchFamily="18" charset="0"/>
                        <a:ea typeface="Cambria Math" panose="02040503050406030204" pitchFamily="18" charset="0"/>
                      </a:rPr>
                      <m:t>=</m:t>
                    </m:r>
                    <m:rad>
                      <m:radPr>
                        <m:degHide m:val="on"/>
                        <m:ctrlPr>
                          <a:rPr lang="de-DE" b="0" i="1" smtClean="0">
                            <a:latin typeface="Cambria Math" panose="02040503050406030204" pitchFamily="18" charset="0"/>
                            <a:ea typeface="Cambria Math" panose="02040503050406030204" pitchFamily="18" charset="0"/>
                          </a:rPr>
                        </m:ctrlPr>
                      </m:radPr>
                      <m:deg/>
                      <m:e>
                        <m:nary>
                          <m:naryPr>
                            <m:chr m:val="∑"/>
                            <m:ctrlPr>
                              <a:rPr lang="de-DE" i="1">
                                <a:latin typeface="Cambria Math" panose="02040503050406030204" pitchFamily="18" charset="0"/>
                              </a:rPr>
                            </m:ctrlPr>
                          </m:naryPr>
                          <m:sub>
                            <m:r>
                              <m:rPr>
                                <m:sty m:val="p"/>
                                <m:brk m:alnAt="23"/>
                              </m:rPr>
                              <a:rPr lang="de-DE" i="0">
                                <a:latin typeface="Cambria Math" panose="02040503050406030204" pitchFamily="18" charset="0"/>
                              </a:rPr>
                              <m:t>i</m:t>
                            </m:r>
                            <m:r>
                              <a:rPr lang="de-DE" i="0">
                                <a:latin typeface="Cambria Math" panose="02040503050406030204" pitchFamily="18" charset="0"/>
                              </a:rPr>
                              <m:t>=1</m:t>
                            </m:r>
                          </m:sub>
                          <m:sup>
                            <m:r>
                              <m:rPr>
                                <m:sty m:val="p"/>
                              </m:rPr>
                              <a:rPr lang="de-DE" i="0">
                                <a:latin typeface="Cambria Math" panose="02040503050406030204" pitchFamily="18" charset="0"/>
                              </a:rPr>
                              <m:t>n</m:t>
                            </m:r>
                          </m:sup>
                          <m:e>
                            <m:sSup>
                              <m:sSupPr>
                                <m:ctrlPr>
                                  <a:rPr lang="de-DE" i="1">
                                    <a:latin typeface="Cambria Math" panose="02040503050406030204" pitchFamily="18" charset="0"/>
                                  </a:rPr>
                                </m:ctrlPr>
                              </m:sSupPr>
                              <m:e>
                                <m:r>
                                  <a:rPr lang="de-DE" i="0">
                                    <a:latin typeface="Cambria Math" panose="02040503050406030204" pitchFamily="18" charset="0"/>
                                  </a:rPr>
                                  <m:t>(</m:t>
                                </m:r>
                                <m:sSub>
                                  <m:sSubPr>
                                    <m:ctrlPr>
                                      <a:rPr lang="de-DE" i="1">
                                        <a:latin typeface="Cambria Math" panose="02040503050406030204" pitchFamily="18" charset="0"/>
                                      </a:rPr>
                                    </m:ctrlPr>
                                  </m:sSubPr>
                                  <m:e>
                                    <m:r>
                                      <m:rPr>
                                        <m:sty m:val="p"/>
                                      </m:rPr>
                                      <a:rPr lang="de-DE" i="0">
                                        <a:latin typeface="Cambria Math" panose="02040503050406030204" pitchFamily="18" charset="0"/>
                                      </a:rPr>
                                      <m:t>x</m:t>
                                    </m:r>
                                  </m:e>
                                  <m:sub>
                                    <m:r>
                                      <m:rPr>
                                        <m:sty m:val="p"/>
                                      </m:rPr>
                                      <a:rPr lang="de-DE" i="0">
                                        <a:latin typeface="Cambria Math" panose="02040503050406030204" pitchFamily="18" charset="0"/>
                                      </a:rPr>
                                      <m:t>i</m:t>
                                    </m:r>
                                  </m:sub>
                                </m:sSub>
                                <m:r>
                                  <a:rPr lang="de-DE" i="0">
                                    <a:latin typeface="Cambria Math" panose="02040503050406030204" pitchFamily="18" charset="0"/>
                                  </a:rPr>
                                  <m:t>−</m:t>
                                </m:r>
                                <m:r>
                                  <m:rPr>
                                    <m:sty m:val="p"/>
                                  </m:rPr>
                                  <a:rPr lang="de-DE" i="0">
                                    <a:latin typeface="Cambria Math" panose="02040503050406030204" pitchFamily="18" charset="0"/>
                                    <a:ea typeface="Cambria Math" panose="02040503050406030204" pitchFamily="18" charset="0"/>
                                  </a:rPr>
                                  <m:t>μ</m:t>
                                </m:r>
                                <m:r>
                                  <a:rPr lang="de-DE" i="0">
                                    <a:latin typeface="Cambria Math" panose="02040503050406030204" pitchFamily="18" charset="0"/>
                                  </a:rPr>
                                  <m:t>)</m:t>
                                </m:r>
                              </m:e>
                              <m:sup>
                                <m:r>
                                  <a:rPr lang="de-DE" i="0">
                                    <a:latin typeface="Cambria Math" panose="02040503050406030204" pitchFamily="18" charset="0"/>
                                  </a:rPr>
                                  <m:t>2</m:t>
                                </m:r>
                              </m:sup>
                            </m:sSup>
                            <m:r>
                              <a:rPr lang="de-DE" i="0">
                                <a:latin typeface="Cambria Math" panose="02040503050406030204" pitchFamily="18" charset="0"/>
                                <a:ea typeface="Cambria Math" panose="02040503050406030204" pitchFamily="18" charset="0"/>
                              </a:rPr>
                              <m:t>∙</m:t>
                            </m:r>
                            <m:r>
                              <m:rPr>
                                <m:sty m:val="p"/>
                              </m:rPr>
                              <a:rPr lang="de-DE" i="0">
                                <a:latin typeface="Cambria Math" panose="02040503050406030204" pitchFamily="18" charset="0"/>
                                <a:ea typeface="Cambria Math" panose="02040503050406030204" pitchFamily="18" charset="0"/>
                              </a:rPr>
                              <m:t>P</m:t>
                            </m:r>
                            <m:r>
                              <a:rPr lang="de-DE" i="0">
                                <a:latin typeface="Cambria Math" panose="02040503050406030204" pitchFamily="18" charset="0"/>
                                <a:ea typeface="Cambria Math" panose="02040503050406030204" pitchFamily="18" charset="0"/>
                              </a:rPr>
                              <m:t>(</m:t>
                            </m:r>
                            <m:r>
                              <m:rPr>
                                <m:sty m:val="p"/>
                              </m:rPr>
                              <a:rPr lang="de-DE" i="0">
                                <a:latin typeface="Cambria Math" panose="02040503050406030204" pitchFamily="18" charset="0"/>
                                <a:ea typeface="Cambria Math" panose="02040503050406030204" pitchFamily="18" charset="0"/>
                              </a:rPr>
                              <m:t>X</m:t>
                            </m:r>
                            <m:r>
                              <a:rPr lang="de-DE" i="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m:rPr>
                                    <m:sty m:val="p"/>
                                  </m:rPr>
                                  <a:rPr lang="de-DE" i="0">
                                    <a:latin typeface="Cambria Math" panose="02040503050406030204" pitchFamily="18" charset="0"/>
                                    <a:ea typeface="Cambria Math" panose="02040503050406030204" pitchFamily="18" charset="0"/>
                                  </a:rPr>
                                  <m:t>x</m:t>
                                </m:r>
                              </m:e>
                              <m:sub>
                                <m:r>
                                  <m:rPr>
                                    <m:sty m:val="p"/>
                                  </m:rPr>
                                  <a:rPr lang="de-DE" i="0">
                                    <a:latin typeface="Cambria Math" panose="02040503050406030204" pitchFamily="18" charset="0"/>
                                    <a:ea typeface="Cambria Math" panose="02040503050406030204" pitchFamily="18" charset="0"/>
                                  </a:rPr>
                                  <m:t>i</m:t>
                                </m:r>
                              </m:sub>
                            </m:sSub>
                            <m:r>
                              <a:rPr lang="de-DE" i="0">
                                <a:latin typeface="Cambria Math" panose="02040503050406030204" pitchFamily="18" charset="0"/>
                                <a:ea typeface="Cambria Math" panose="02040503050406030204" pitchFamily="18" charset="0"/>
                              </a:rPr>
                              <m:t>)</m:t>
                            </m:r>
                          </m:e>
                        </m:nary>
                      </m:e>
                    </m:rad>
                  </m:oMath>
                </a14:m>
                <a:br>
                  <a:rPr lang="de-DE" sz="2000" dirty="0"/>
                </a:br>
                <a:endParaRPr lang="de-DE" sz="2000" i="1" dirty="0"/>
              </a:p>
            </p:txBody>
          </p:sp>
        </mc:Choice>
        <mc:Fallback xmlns="">
          <p:sp>
            <p:nvSpPr>
              <p:cNvPr id="4" name="Textfeld 3"/>
              <p:cNvSpPr txBox="1">
                <a:spLocks noRot="1" noChangeAspect="1" noMove="1" noResize="1" noEditPoints="1" noAdjustHandles="1" noChangeArrowheads="1" noChangeShapeType="1" noTextEdit="1"/>
              </p:cNvSpPr>
              <p:nvPr/>
            </p:nvSpPr>
            <p:spPr>
              <a:xfrm>
                <a:off x="343323" y="2072292"/>
                <a:ext cx="8353176" cy="4079130"/>
              </a:xfrm>
              <a:prstGeom prst="rect">
                <a:avLst/>
              </a:prstGeom>
              <a:blipFill>
                <a:blip r:embed="rId5"/>
                <a:stretch>
                  <a:fillRect l="-656" t="-747" r="-146"/>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27" name="Gruppieren 26">
            <a:extLst>
              <a:ext uri="{FF2B5EF4-FFF2-40B4-BE49-F238E27FC236}">
                <a16:creationId xmlns:a16="http://schemas.microsoft.com/office/drawing/2014/main" id="{F0A5F442-9B83-405C-A6B0-BA47E69C9AF3}"/>
              </a:ext>
            </a:extLst>
          </p:cNvPr>
          <p:cNvGrpSpPr/>
          <p:nvPr/>
        </p:nvGrpSpPr>
        <p:grpSpPr>
          <a:xfrm>
            <a:off x="363537" y="723900"/>
            <a:ext cx="7304088" cy="433388"/>
            <a:chOff x="363537" y="723900"/>
            <a:chExt cx="7304088" cy="433388"/>
          </a:xfrm>
        </p:grpSpPr>
        <p:sp>
          <p:nvSpPr>
            <p:cNvPr id="28" name="Rectangle 4">
              <a:extLst>
                <a:ext uri="{FF2B5EF4-FFF2-40B4-BE49-F238E27FC236}">
                  <a16:creationId xmlns:a16="http://schemas.microsoft.com/office/drawing/2014/main" id="{B36EEC01-567C-4149-A3FB-E24B99A24000}"/>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 name="AutoShape 5">
              <a:extLst>
                <a:ext uri="{FF2B5EF4-FFF2-40B4-BE49-F238E27FC236}">
                  <a16:creationId xmlns:a16="http://schemas.microsoft.com/office/drawing/2014/main" id="{E93E92F2-9096-420E-8516-82281443C49C}"/>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1" name="AutoShape 6">
              <a:extLst>
                <a:ext uri="{FF2B5EF4-FFF2-40B4-BE49-F238E27FC236}">
                  <a16:creationId xmlns:a16="http://schemas.microsoft.com/office/drawing/2014/main" id="{59F3E3DF-D424-49B8-992B-64C8B156515B}"/>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2" name="AutoShape 8">
              <a:extLst>
                <a:ext uri="{FF2B5EF4-FFF2-40B4-BE49-F238E27FC236}">
                  <a16:creationId xmlns:a16="http://schemas.microsoft.com/office/drawing/2014/main" id="{31AE34B8-B2DC-4279-9C83-65C733FED0C3}"/>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34" name="AutoShape 8">
              <a:extLst>
                <a:ext uri="{FF2B5EF4-FFF2-40B4-BE49-F238E27FC236}">
                  <a16:creationId xmlns:a16="http://schemas.microsoft.com/office/drawing/2014/main" id="{1EA8D6E8-7AB6-46A0-BD0B-01BB5226DD35}"/>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94980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763BEB9C-AB47-4948-8DDE-9D979E221D0B}"/>
              </a:ext>
            </a:extLst>
          </p:cNvPr>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20</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9" y="1484784"/>
            <a:ext cx="2800029"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Standardisierung</a:t>
            </a:r>
          </a:p>
        </p:txBody>
      </p:sp>
      <mc:AlternateContent xmlns:mc="http://schemas.openxmlformats.org/markup-compatibility/2006" xmlns:a14="http://schemas.microsoft.com/office/drawing/2010/main">
        <mc:Choice Requires="a14">
          <p:sp>
            <p:nvSpPr>
              <p:cNvPr id="4" name="Textfeld 3"/>
              <p:cNvSpPr txBox="1"/>
              <p:nvPr/>
            </p:nvSpPr>
            <p:spPr>
              <a:xfrm>
                <a:off x="343323" y="2152724"/>
                <a:ext cx="8353176" cy="3580532"/>
              </a:xfrm>
              <a:prstGeom prst="rect">
                <a:avLst/>
              </a:prstGeom>
              <a:noFill/>
            </p:spPr>
            <p:txBody>
              <a:bodyPr wrap="square" rtlCol="0">
                <a:spAutoFit/>
              </a:bodyPr>
              <a:lstStyle/>
              <a:p>
                <a:pPr marL="342900" indent="-342900">
                  <a:buFont typeface="Arial" panose="020B0604020202020204" pitchFamily="34" charset="0"/>
                  <a:buChar char="•"/>
                </a:pPr>
                <a:r>
                  <a:rPr lang="de-DE" sz="2000" dirty="0"/>
                  <a:t>Eine Zufallsgröße heißt </a:t>
                </a:r>
                <a:r>
                  <a:rPr lang="de-DE" sz="2000" b="1" dirty="0"/>
                  <a:t>standardisiert</a:t>
                </a:r>
                <a:r>
                  <a:rPr lang="de-DE" sz="2000" dirty="0"/>
                  <a:t>, wenn  </a:t>
                </a:r>
                <a14:m>
                  <m:oMath xmlns:m="http://schemas.openxmlformats.org/officeDocument/2006/math">
                    <m:r>
                      <m:rPr>
                        <m:sty m:val="p"/>
                      </m:rPr>
                      <a:rPr lang="de-DE" sz="2000" i="0" smtClean="0">
                        <a:latin typeface="Cambria Math" panose="02040503050406030204" pitchFamily="18" charset="0"/>
                        <a:ea typeface="Cambria Math" panose="02040503050406030204" pitchFamily="18" charset="0"/>
                      </a:rPr>
                      <m:t>μ</m:t>
                    </m:r>
                    <m:r>
                      <a:rPr lang="de-DE" sz="2000" b="0" i="0" smtClean="0">
                        <a:latin typeface="Cambria Math" panose="02040503050406030204" pitchFamily="18" charset="0"/>
                        <a:ea typeface="Cambria Math" panose="02040503050406030204" pitchFamily="18" charset="0"/>
                      </a:rPr>
                      <m:t>=0</m:t>
                    </m:r>
                  </m:oMath>
                </a14:m>
                <a:r>
                  <a:rPr lang="de-DE" sz="2000" dirty="0"/>
                  <a:t>  und  </a:t>
                </a:r>
                <a14:m>
                  <m:oMath xmlns:m="http://schemas.openxmlformats.org/officeDocument/2006/math">
                    <m:r>
                      <m:rPr>
                        <m:sty m:val="p"/>
                      </m:rPr>
                      <a:rPr lang="de-DE" sz="2000" i="0" smtClean="0">
                        <a:latin typeface="Cambria Math" panose="02040503050406030204" pitchFamily="18" charset="0"/>
                        <a:ea typeface="Cambria Math" panose="02040503050406030204" pitchFamily="18" charset="0"/>
                      </a:rPr>
                      <m:t>σ</m:t>
                    </m:r>
                    <m:r>
                      <a:rPr lang="de-DE" sz="2000" b="0" i="0" smtClean="0">
                        <a:latin typeface="Cambria Math" panose="02040503050406030204" pitchFamily="18" charset="0"/>
                        <a:ea typeface="Cambria Math" panose="02040503050406030204" pitchFamily="18" charset="0"/>
                      </a:rPr>
                      <m:t>=1</m:t>
                    </m:r>
                  </m:oMath>
                </a14:m>
                <a:r>
                  <a:rPr lang="de-DE" sz="2000" dirty="0"/>
                  <a:t>.</a:t>
                </a:r>
                <a:br>
                  <a:rPr lang="de-DE" sz="2000" dirty="0"/>
                </a:br>
                <a:endParaRPr lang="de-DE" sz="2000" dirty="0"/>
              </a:p>
              <a:p>
                <a:pPr marL="342900" indent="-342900">
                  <a:buFont typeface="Arial" panose="020B0604020202020204" pitchFamily="34" charset="0"/>
                  <a:buChar char="•"/>
                </a:pPr>
                <a:r>
                  <a:rPr lang="de-DE" sz="2000" dirty="0"/>
                  <a:t>Eine normalverteilte Zufallsgröße X mit den Parametern  µ  und  </a:t>
                </a:r>
                <a:r>
                  <a:rPr lang="el-GR" sz="2000" dirty="0"/>
                  <a:t>σ</a:t>
                </a:r>
                <a:r>
                  <a:rPr lang="de-DE" sz="2000" dirty="0"/>
                  <a:t>  lässt sich mit den o.g. Transformationen in umgekehrter Reihenfolge standardisieren.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Die Zufallsgröße  </a:t>
                </a:r>
                <a14:m>
                  <m:oMath xmlns:m="http://schemas.openxmlformats.org/officeDocument/2006/math">
                    <m:sSup>
                      <m:sSupPr>
                        <m:ctrlPr>
                          <a:rPr lang="de-DE" sz="2000" i="1" smtClean="0">
                            <a:latin typeface="Cambria Math" panose="02040503050406030204" pitchFamily="18" charset="0"/>
                          </a:rPr>
                        </m:ctrlPr>
                      </m:sSupPr>
                      <m:e>
                        <m:r>
                          <m:rPr>
                            <m:sty m:val="p"/>
                          </m:rPr>
                          <a:rPr lang="de-DE" sz="2000" b="0" i="0" smtClean="0">
                            <a:latin typeface="Cambria Math" panose="02040503050406030204" pitchFamily="18" charset="0"/>
                          </a:rPr>
                          <m:t>X</m:t>
                        </m:r>
                      </m:e>
                      <m:sup>
                        <m:r>
                          <a:rPr lang="de-DE" sz="2000" b="0" i="0" smtClean="0">
                            <a:latin typeface="Cambria Math" panose="02040503050406030204" pitchFamily="18" charset="0"/>
                          </a:rPr>
                          <m:t>∗</m:t>
                        </m:r>
                      </m:sup>
                    </m:sSup>
                  </m:oMath>
                </a14:m>
                <a:r>
                  <a:rPr lang="de-DE" sz="2000" dirty="0"/>
                  <a:t>  mit  </a:t>
                </a:r>
                <a14:m>
                  <m:oMath xmlns:m="http://schemas.openxmlformats.org/officeDocument/2006/math">
                    <m:sSup>
                      <m:sSupPr>
                        <m:ctrlPr>
                          <a:rPr lang="de-DE" sz="2000" i="1" smtClean="0">
                            <a:latin typeface="Cambria Math" panose="02040503050406030204" pitchFamily="18" charset="0"/>
                          </a:rPr>
                        </m:ctrlPr>
                      </m:sSupPr>
                      <m:e>
                        <m:r>
                          <m:rPr>
                            <m:sty m:val="p"/>
                          </m:rPr>
                          <a:rPr lang="de-DE" sz="2000" b="0" i="0" smtClean="0">
                            <a:latin typeface="Cambria Math" panose="02040503050406030204" pitchFamily="18" charset="0"/>
                          </a:rPr>
                          <m:t>X</m:t>
                        </m:r>
                      </m:e>
                      <m:sup>
                        <m:r>
                          <a:rPr lang="de-DE" sz="2000" b="0" i="0" smtClean="0">
                            <a:latin typeface="Cambria Math" panose="02040503050406030204" pitchFamily="18" charset="0"/>
                          </a:rPr>
                          <m:t>∗</m:t>
                        </m:r>
                      </m:sup>
                    </m:sSup>
                    <m:r>
                      <a:rPr lang="de-DE" sz="2000" b="0" i="0" smtClean="0">
                        <a:latin typeface="Cambria Math" panose="02040503050406030204" pitchFamily="18" charset="0"/>
                      </a:rPr>
                      <m:t>=</m:t>
                    </m:r>
                    <m:f>
                      <m:fPr>
                        <m:ctrlPr>
                          <a:rPr lang="de-DE" sz="2000" b="0" i="1" smtClean="0">
                            <a:latin typeface="Cambria Math" panose="02040503050406030204" pitchFamily="18" charset="0"/>
                          </a:rPr>
                        </m:ctrlPr>
                      </m:fPr>
                      <m:num>
                        <m:r>
                          <m:rPr>
                            <m:sty m:val="p"/>
                          </m:rPr>
                          <a:rPr lang="de-DE" sz="2000" b="0" i="0" smtClean="0">
                            <a:latin typeface="Cambria Math" panose="02040503050406030204" pitchFamily="18" charset="0"/>
                          </a:rPr>
                          <m:t>X</m:t>
                        </m:r>
                        <m:r>
                          <a:rPr lang="de-DE" sz="2000" b="0" i="0" smtClean="0">
                            <a:latin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μ</m:t>
                        </m:r>
                      </m:num>
                      <m:den>
                        <m:r>
                          <m:rPr>
                            <m:sty m:val="p"/>
                          </m:rPr>
                          <a:rPr lang="de-DE" sz="2000" b="0" i="0" smtClean="0">
                            <a:latin typeface="Cambria Math" panose="02040503050406030204" pitchFamily="18" charset="0"/>
                            <a:ea typeface="Cambria Math" panose="02040503050406030204" pitchFamily="18" charset="0"/>
                          </a:rPr>
                          <m:t>σ</m:t>
                        </m:r>
                      </m:den>
                    </m:f>
                  </m:oMath>
                </a14:m>
                <a:r>
                  <a:rPr lang="de-DE" sz="2000" dirty="0"/>
                  <a:t>  ist standardnormalverteilt. Die Wahrscheinlichkeitsverteilung von  X  lässt sich auf die von  </a:t>
                </a:r>
                <a14:m>
                  <m:oMath xmlns:m="http://schemas.openxmlformats.org/officeDocument/2006/math">
                    <m:sSup>
                      <m:sSupPr>
                        <m:ctrlPr>
                          <a:rPr lang="de-DE" sz="2000" i="1">
                            <a:latin typeface="Cambria Math" panose="02040503050406030204" pitchFamily="18" charset="0"/>
                          </a:rPr>
                        </m:ctrlPr>
                      </m:sSupPr>
                      <m:e>
                        <m:r>
                          <m:rPr>
                            <m:sty m:val="p"/>
                          </m:rPr>
                          <a:rPr lang="de-DE" sz="2000">
                            <a:latin typeface="Cambria Math" panose="02040503050406030204" pitchFamily="18" charset="0"/>
                          </a:rPr>
                          <m:t>X</m:t>
                        </m:r>
                      </m:e>
                      <m:sup>
                        <m:r>
                          <a:rPr lang="de-DE" sz="2000">
                            <a:latin typeface="Cambria Math" panose="02040503050406030204" pitchFamily="18" charset="0"/>
                          </a:rPr>
                          <m:t>∗</m:t>
                        </m:r>
                      </m:sup>
                    </m:sSup>
                  </m:oMath>
                </a14:m>
                <a:r>
                  <a:rPr lang="de-DE" sz="2000" dirty="0"/>
                  <a:t>  zurückführen.</a:t>
                </a:r>
                <a:br>
                  <a:rPr lang="de-DE" sz="2000" dirty="0"/>
                </a:br>
                <a14:m>
                  <m:oMath xmlns:m="http://schemas.openxmlformats.org/officeDocument/2006/math">
                    <m:sSub>
                      <m:sSubPr>
                        <m:ctrlPr>
                          <a:rPr lang="de-DE" sz="2000" b="0" i="1" smtClean="0">
                            <a:latin typeface="Cambria Math" panose="02040503050406030204" pitchFamily="18" charset="0"/>
                            <a:ea typeface="Cambria Math" panose="02040503050406030204" pitchFamily="18" charset="0"/>
                          </a:rPr>
                        </m:ctrlPr>
                      </m:sSubPr>
                      <m:e>
                        <m:r>
                          <m:rPr>
                            <m:sty m:val="p"/>
                          </m:rPr>
                          <a:rPr lang="el-GR" sz="2000" b="0" i="0" smtClean="0">
                            <a:latin typeface="Cambria Math" panose="02040503050406030204" pitchFamily="18" charset="0"/>
                            <a:ea typeface="Cambria Math" panose="02040503050406030204" pitchFamily="18" charset="0"/>
                          </a:rPr>
                          <m:t>Φ</m:t>
                        </m:r>
                      </m:e>
                      <m:sub>
                        <m:r>
                          <m:rPr>
                            <m:sty m:val="p"/>
                          </m:rPr>
                          <a:rPr lang="de-DE" sz="2000" b="0" i="0" smtClean="0">
                            <a:latin typeface="Cambria Math" panose="02040503050406030204" pitchFamily="18" charset="0"/>
                            <a:ea typeface="Cambria Math" panose="02040503050406030204" pitchFamily="18" charset="0"/>
                          </a:rPr>
                          <m:t>μ</m:t>
                        </m:r>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σ</m:t>
                        </m:r>
                      </m:sub>
                    </m:sSub>
                    <m:d>
                      <m:dPr>
                        <m:ctrlPr>
                          <a:rPr lang="de-DE" sz="2000" b="0" i="1" smtClean="0">
                            <a:latin typeface="Cambria Math" panose="02040503050406030204" pitchFamily="18" charset="0"/>
                            <a:ea typeface="Cambria Math" panose="02040503050406030204" pitchFamily="18" charset="0"/>
                          </a:rPr>
                        </m:ctrlPr>
                      </m:dPr>
                      <m:e>
                        <m:r>
                          <a:rPr lang="de-DE" sz="2000" b="0" i="1" smtClean="0">
                            <a:latin typeface="Cambria Math" panose="02040503050406030204" pitchFamily="18" charset="0"/>
                            <a:ea typeface="Cambria Math" panose="02040503050406030204" pitchFamily="18" charset="0"/>
                          </a:rPr>
                          <m:t>𝑧</m:t>
                        </m:r>
                      </m:e>
                    </m:d>
                    <m:r>
                      <a:rPr lang="de-DE" sz="2000" b="0" i="0" smtClean="0">
                        <a:latin typeface="Cambria Math" panose="02040503050406030204" pitchFamily="18" charset="0"/>
                        <a:ea typeface="Cambria Math" panose="02040503050406030204" pitchFamily="18" charset="0"/>
                      </a:rPr>
                      <m:t>=</m:t>
                    </m:r>
                    <m:r>
                      <m:rPr>
                        <m:sty m:val="p"/>
                      </m:rPr>
                      <a:rPr lang="el-GR" sz="2000" b="0" i="1" smtClean="0">
                        <a:latin typeface="Cambria Math" panose="02040503050406030204" pitchFamily="18" charset="0"/>
                        <a:ea typeface="Cambria Math" panose="02040503050406030204" pitchFamily="18" charset="0"/>
                      </a:rPr>
                      <m:t>Φ</m:t>
                    </m:r>
                    <m:d>
                      <m:dPr>
                        <m:ctrlPr>
                          <a:rPr lang="de-DE" sz="2000" i="1" smtClean="0">
                            <a:latin typeface="Cambria Math" panose="02040503050406030204" pitchFamily="18" charset="0"/>
                            <a:ea typeface="Cambria Math" panose="02040503050406030204" pitchFamily="18" charset="0"/>
                          </a:rPr>
                        </m:ctrlPr>
                      </m:dPr>
                      <m:e>
                        <m:f>
                          <m:fPr>
                            <m:ctrlPr>
                              <a:rPr lang="de-DE" sz="2000" i="1" smtClean="0">
                                <a:latin typeface="Cambria Math" panose="02040503050406030204" pitchFamily="18" charset="0"/>
                                <a:ea typeface="Cambria Math" panose="02040503050406030204" pitchFamily="18" charset="0"/>
                              </a:rPr>
                            </m:ctrlPr>
                          </m:fPr>
                          <m:num>
                            <m:r>
                              <m:rPr>
                                <m:sty m:val="p"/>
                              </m:rPr>
                              <a:rPr lang="de-DE" sz="2000" b="0" i="0" smtClean="0">
                                <a:latin typeface="Cambria Math" panose="02040503050406030204" pitchFamily="18" charset="0"/>
                                <a:ea typeface="Cambria Math" panose="02040503050406030204" pitchFamily="18" charset="0"/>
                              </a:rPr>
                              <m:t>z</m:t>
                            </m:r>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μ</m:t>
                            </m:r>
                          </m:num>
                          <m:den>
                            <m:r>
                              <m:rPr>
                                <m:sty m:val="p"/>
                              </m:rPr>
                              <a:rPr lang="de-DE" sz="2000" i="0" smtClean="0">
                                <a:latin typeface="Cambria Math" panose="02040503050406030204" pitchFamily="18" charset="0"/>
                                <a:ea typeface="Cambria Math" panose="02040503050406030204" pitchFamily="18" charset="0"/>
                              </a:rPr>
                              <m:t>σ</m:t>
                            </m:r>
                          </m:den>
                        </m:f>
                      </m:e>
                    </m:d>
                  </m:oMath>
                </a14:m>
                <a:br>
                  <a:rPr lang="de-DE" sz="2000" dirty="0"/>
                </a:br>
                <a:endParaRPr lang="de-DE" sz="2000" i="1" dirty="0"/>
              </a:p>
            </p:txBody>
          </p:sp>
        </mc:Choice>
        <mc:Fallback xmlns="">
          <p:sp>
            <p:nvSpPr>
              <p:cNvPr id="4" name="Textfeld 3"/>
              <p:cNvSpPr txBox="1">
                <a:spLocks noRot="1" noChangeAspect="1" noMove="1" noResize="1" noEditPoints="1" noAdjustHandles="1" noChangeArrowheads="1" noChangeShapeType="1" noTextEdit="1"/>
              </p:cNvSpPr>
              <p:nvPr/>
            </p:nvSpPr>
            <p:spPr>
              <a:xfrm>
                <a:off x="343323" y="2152724"/>
                <a:ext cx="8353176" cy="3580532"/>
              </a:xfrm>
              <a:prstGeom prst="rect">
                <a:avLst/>
              </a:prstGeom>
              <a:blipFill>
                <a:blip r:embed="rId5"/>
                <a:stretch>
                  <a:fillRect l="-656" t="-681"/>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a:extLst>
              <a:ext uri="{FF2B5EF4-FFF2-40B4-BE49-F238E27FC236}">
                <a16:creationId xmlns:a16="http://schemas.microsoft.com/office/drawing/2014/main" id="{007D5AB2-6D28-404B-9670-BEA1ACBEE4EA}"/>
              </a:ext>
            </a:extLst>
          </p:cNvPr>
          <p:cNvGrpSpPr/>
          <p:nvPr/>
        </p:nvGrpSpPr>
        <p:grpSpPr>
          <a:xfrm>
            <a:off x="363537" y="723900"/>
            <a:ext cx="7304088" cy="433388"/>
            <a:chOff x="363537" y="723900"/>
            <a:chExt cx="7304088" cy="433388"/>
          </a:xfrm>
        </p:grpSpPr>
        <p:sp>
          <p:nvSpPr>
            <p:cNvPr id="36" name="Rectangle 4">
              <a:extLst>
                <a:ext uri="{FF2B5EF4-FFF2-40B4-BE49-F238E27FC236}">
                  <a16:creationId xmlns:a16="http://schemas.microsoft.com/office/drawing/2014/main" id="{D36670D1-9FAB-42E7-89D0-777370F86ECE}"/>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a:extLst>
                <a:ext uri="{FF2B5EF4-FFF2-40B4-BE49-F238E27FC236}">
                  <a16:creationId xmlns:a16="http://schemas.microsoft.com/office/drawing/2014/main" id="{E94D612E-D7A1-4253-BFC3-D1F06D370FFE}"/>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a:extLst>
                <a:ext uri="{FF2B5EF4-FFF2-40B4-BE49-F238E27FC236}">
                  <a16:creationId xmlns:a16="http://schemas.microsoft.com/office/drawing/2014/main" id="{67E929C0-04E4-4B95-B9EC-E0532F833A7B}"/>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a:extLst>
                <a:ext uri="{FF2B5EF4-FFF2-40B4-BE49-F238E27FC236}">
                  <a16:creationId xmlns:a16="http://schemas.microsoft.com/office/drawing/2014/main" id="{386D676C-2ED1-4376-AECF-0EA6604D928F}"/>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a:extLst>
                <a:ext uri="{FF2B5EF4-FFF2-40B4-BE49-F238E27FC236}">
                  <a16:creationId xmlns:a16="http://schemas.microsoft.com/office/drawing/2014/main" id="{194C9C7D-E3F2-48D8-9D87-D822C4D8433A}"/>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333013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763BEB9C-AB47-4948-8DDE-9D979E221D0B}"/>
              </a:ext>
            </a:extLst>
          </p:cNvPr>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21</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4787803"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Binomial- und Normalverteilung</a:t>
            </a:r>
          </a:p>
        </p:txBody>
      </p:sp>
      <mc:AlternateContent xmlns:mc="http://schemas.openxmlformats.org/markup-compatibility/2006" xmlns:a14="http://schemas.microsoft.com/office/drawing/2010/main">
        <mc:Choice Requires="a14">
          <p:sp>
            <p:nvSpPr>
              <p:cNvPr id="4" name="Textfeld 3"/>
              <p:cNvSpPr txBox="1"/>
              <p:nvPr/>
            </p:nvSpPr>
            <p:spPr>
              <a:xfrm>
                <a:off x="343323" y="2152724"/>
                <a:ext cx="8454602" cy="3477875"/>
              </a:xfrm>
              <a:prstGeom prst="rect">
                <a:avLst/>
              </a:prstGeom>
              <a:noFill/>
            </p:spPr>
            <p:txBody>
              <a:bodyPr wrap="square" rtlCol="0">
                <a:spAutoFit/>
              </a:bodyPr>
              <a:lstStyle/>
              <a:p>
                <a:pPr marL="342900" indent="-342900">
                  <a:buFont typeface="Arial" panose="020B0604020202020204" pitchFamily="34" charset="0"/>
                  <a:buChar char="•"/>
                </a:pPr>
                <a:r>
                  <a:rPr lang="de-DE" sz="2000" dirty="0"/>
                  <a:t>Die Histogramme einer binomialverteilten Zufallsgröße werden für wachsendes  n  bei konstantem  p  breiter und nahezu symmetrisch um den Erwartungswert.</a:t>
                </a:r>
                <a:br>
                  <a:rPr lang="de-DE" sz="2000" dirty="0"/>
                </a:br>
                <a:endParaRPr lang="de-DE" sz="2000" dirty="0"/>
              </a:p>
              <a:p>
                <a:pPr marL="342900" indent="-342900">
                  <a:buFont typeface="Arial" panose="020B0604020202020204" pitchFamily="34" charset="0"/>
                  <a:buChar char="•"/>
                </a:pPr>
                <a:r>
                  <a:rPr lang="de-DE" sz="2000" dirty="0"/>
                  <a:t>Die Wahrscheinlichkeiten der einzelnen Ergebnisse werden immer kleiner, da die Flächensumme der Rechtecke immer die Gesamtwahrscheinlichkeit  1  ergibt.</a:t>
                </a:r>
                <a:br>
                  <a:rPr lang="de-DE" sz="2000" dirty="0"/>
                </a:br>
                <a:endParaRPr lang="de-DE" sz="2000" dirty="0"/>
              </a:p>
              <a:p>
                <a:pPr marL="342900" indent="-342900">
                  <a:buFont typeface="Arial" panose="020B0604020202020204" pitchFamily="34" charset="0"/>
                  <a:buChar char="•"/>
                </a:pPr>
                <a:r>
                  <a:rPr lang="de-DE" sz="2000" dirty="0"/>
                  <a:t>Die Histogramme erhalten zunehmend Glockenform, wobei sich</a:t>
                </a:r>
                <a:br>
                  <a:rPr lang="de-DE" sz="2000" dirty="0"/>
                </a:br>
                <a14:m>
                  <m:oMath xmlns:m="http://schemas.openxmlformats.org/officeDocument/2006/math">
                    <m:r>
                      <m:rPr>
                        <m:sty m:val="p"/>
                      </m:rPr>
                      <a:rPr lang="de-DE" sz="2000">
                        <a:latin typeface="Cambria Math" panose="02040503050406030204" pitchFamily="18" charset="0"/>
                        <a:ea typeface="Cambria Math" panose="02040503050406030204" pitchFamily="18" charset="0"/>
                      </a:rPr>
                      <m:t>μ</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n</m:t>
                    </m:r>
                    <m:r>
                      <a:rPr lang="de-DE" sz="2000">
                        <a:latin typeface="Cambria Math" panose="02040503050406030204" pitchFamily="18" charset="0"/>
                        <a:ea typeface="Cambria Math" panose="02040503050406030204" pitchFamily="18" charset="0"/>
                      </a:rPr>
                      <m:t>∙</m:t>
                    </m:r>
                    <m:r>
                      <m:rPr>
                        <m:sty m:val="p"/>
                      </m:rPr>
                      <a:rPr lang="de-DE" sz="2000">
                        <a:latin typeface="Cambria Math" panose="02040503050406030204" pitchFamily="18" charset="0"/>
                        <a:ea typeface="Cambria Math" panose="02040503050406030204" pitchFamily="18" charset="0"/>
                      </a:rPr>
                      <m:t>p</m:t>
                    </m:r>
                  </m:oMath>
                </a14:m>
                <a:r>
                  <a:rPr lang="de-DE" sz="2000" dirty="0"/>
                  <a:t>  immer weiter nach rechts verschiebt.</a:t>
                </a:r>
                <a:br>
                  <a:rPr lang="de-DE" sz="2000" dirty="0"/>
                </a:br>
                <a:endParaRPr lang="de-DE" sz="2000" i="1" dirty="0"/>
              </a:p>
            </p:txBody>
          </p:sp>
        </mc:Choice>
        <mc:Fallback xmlns="">
          <p:sp>
            <p:nvSpPr>
              <p:cNvPr id="4" name="Textfeld 3"/>
              <p:cNvSpPr txBox="1">
                <a:spLocks noRot="1" noChangeAspect="1" noMove="1" noResize="1" noEditPoints="1" noAdjustHandles="1" noChangeArrowheads="1" noChangeShapeType="1" noTextEdit="1"/>
              </p:cNvSpPr>
              <p:nvPr/>
            </p:nvSpPr>
            <p:spPr>
              <a:xfrm>
                <a:off x="343323" y="2152724"/>
                <a:ext cx="8454602" cy="3477875"/>
              </a:xfrm>
              <a:prstGeom prst="rect">
                <a:avLst/>
              </a:prstGeom>
              <a:blipFill>
                <a:blip r:embed="rId5"/>
                <a:stretch>
                  <a:fillRect l="-649" t="-701"/>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27" name="Gruppieren 26">
            <a:extLst>
              <a:ext uri="{FF2B5EF4-FFF2-40B4-BE49-F238E27FC236}">
                <a16:creationId xmlns:a16="http://schemas.microsoft.com/office/drawing/2014/main" id="{A07029AE-8C20-42E9-92E0-6C0317A8933B}"/>
              </a:ext>
            </a:extLst>
          </p:cNvPr>
          <p:cNvGrpSpPr/>
          <p:nvPr/>
        </p:nvGrpSpPr>
        <p:grpSpPr>
          <a:xfrm>
            <a:off x="363537" y="723900"/>
            <a:ext cx="7304088" cy="433388"/>
            <a:chOff x="363537" y="723900"/>
            <a:chExt cx="7304088" cy="433388"/>
          </a:xfrm>
        </p:grpSpPr>
        <p:sp>
          <p:nvSpPr>
            <p:cNvPr id="28" name="Rectangle 4">
              <a:extLst>
                <a:ext uri="{FF2B5EF4-FFF2-40B4-BE49-F238E27FC236}">
                  <a16:creationId xmlns:a16="http://schemas.microsoft.com/office/drawing/2014/main" id="{72A3CDAB-FD55-405D-8D5E-17A236F81CE0}"/>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 name="AutoShape 5">
              <a:extLst>
                <a:ext uri="{FF2B5EF4-FFF2-40B4-BE49-F238E27FC236}">
                  <a16:creationId xmlns:a16="http://schemas.microsoft.com/office/drawing/2014/main" id="{BF904410-F5A0-4FFC-B4E9-BBDA9095DF55}"/>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1" name="AutoShape 6">
              <a:extLst>
                <a:ext uri="{FF2B5EF4-FFF2-40B4-BE49-F238E27FC236}">
                  <a16:creationId xmlns:a16="http://schemas.microsoft.com/office/drawing/2014/main" id="{A0BDA9D7-1569-429D-B20C-F477B5C6F748}"/>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2" name="AutoShape 8">
              <a:extLst>
                <a:ext uri="{FF2B5EF4-FFF2-40B4-BE49-F238E27FC236}">
                  <a16:creationId xmlns:a16="http://schemas.microsoft.com/office/drawing/2014/main" id="{1A306006-B738-4F93-B09B-E06723633B5D}"/>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34" name="AutoShape 8">
              <a:extLst>
                <a:ext uri="{FF2B5EF4-FFF2-40B4-BE49-F238E27FC236}">
                  <a16:creationId xmlns:a16="http://schemas.microsoft.com/office/drawing/2014/main" id="{5EFCBF78-1C97-42C4-8AE3-AE8D6AFE6B5A}"/>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1971015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763BEB9C-AB47-4948-8DDE-9D979E221D0B}"/>
              </a:ext>
            </a:extLst>
          </p:cNvPr>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22</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4787803"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Binomial- und Normalverteilung</a:t>
            </a:r>
          </a:p>
        </p:txBody>
      </p:sp>
      <mc:AlternateContent xmlns:mc="http://schemas.openxmlformats.org/markup-compatibility/2006" xmlns:a14="http://schemas.microsoft.com/office/drawing/2010/main">
        <mc:Choice Requires="a14">
          <p:sp>
            <p:nvSpPr>
              <p:cNvPr id="4" name="Textfeld 3"/>
              <p:cNvSpPr txBox="1"/>
              <p:nvPr/>
            </p:nvSpPr>
            <p:spPr>
              <a:xfrm>
                <a:off x="343323" y="2060848"/>
                <a:ext cx="8454602" cy="4006353"/>
              </a:xfrm>
              <a:prstGeom prst="rect">
                <a:avLst/>
              </a:prstGeom>
              <a:noFill/>
            </p:spPr>
            <p:txBody>
              <a:bodyPr wrap="square" rtlCol="0">
                <a:spAutoFit/>
              </a:bodyPr>
              <a:lstStyle/>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endParaRPr lang="de-DE" sz="2000" dirty="0"/>
              </a:p>
              <a:p>
                <a:r>
                  <a:rPr lang="de-DE" sz="2000" dirty="0"/>
                  <a:t>Untersuchung des Verhaltens von  </a:t>
                </a:r>
                <a14:m>
                  <m:oMath xmlns:m="http://schemas.openxmlformats.org/officeDocument/2006/math">
                    <m:sSub>
                      <m:sSubPr>
                        <m:ctrlPr>
                          <a:rPr lang="de-DE" sz="2000" i="1">
                            <a:latin typeface="Cambria Math" panose="02040503050406030204" pitchFamily="18" charset="0"/>
                          </a:rPr>
                        </m:ctrlPr>
                      </m:sSubPr>
                      <m:e>
                        <m:r>
                          <m:rPr>
                            <m:sty m:val="p"/>
                          </m:rPr>
                          <a:rPr lang="de-DE" sz="2000" i="0">
                            <a:latin typeface="Cambria Math" panose="02040503050406030204" pitchFamily="18" charset="0"/>
                          </a:rPr>
                          <m:t>B</m:t>
                        </m:r>
                      </m:e>
                      <m:sub>
                        <m:r>
                          <m:rPr>
                            <m:sty m:val="p"/>
                          </m:rPr>
                          <a:rPr lang="de-DE" sz="2000" i="0">
                            <a:latin typeface="Cambria Math" panose="02040503050406030204" pitchFamily="18" charset="0"/>
                          </a:rPr>
                          <m:t>n</m:t>
                        </m:r>
                        <m:r>
                          <a:rPr lang="de-DE" sz="2000" i="0">
                            <a:latin typeface="Cambria Math" panose="02040503050406030204" pitchFamily="18" charset="0"/>
                          </a:rPr>
                          <m:t>;</m:t>
                        </m:r>
                        <m:r>
                          <m:rPr>
                            <m:sty m:val="p"/>
                          </m:rPr>
                          <a:rPr lang="de-DE" sz="2000" i="0">
                            <a:latin typeface="Cambria Math" panose="02040503050406030204" pitchFamily="18" charset="0"/>
                          </a:rPr>
                          <m:t>p</m:t>
                        </m:r>
                      </m:sub>
                    </m:sSub>
                  </m:oMath>
                </a14:m>
                <a:r>
                  <a:rPr lang="de-DE" sz="2000" dirty="0"/>
                  <a:t>  für große Werte von  n  </a:t>
                </a:r>
              </a:p>
              <a:p>
                <a:pPr>
                  <a:tabLst>
                    <a:tab pos="504000" algn="l"/>
                  </a:tabLst>
                </a:pPr>
                <a:r>
                  <a:rPr lang="de-DE" sz="2000" dirty="0"/>
                  <a:t>(1) 	Verschieben des Schaubilds, so dass der Erwartungswert  </a:t>
                </a:r>
                <a14:m>
                  <m:oMath xmlns:m="http://schemas.openxmlformats.org/officeDocument/2006/math">
                    <m:r>
                      <m:rPr>
                        <m:sty m:val="p"/>
                      </m:rPr>
                      <a:rPr lang="de-DE" sz="2000" i="0">
                        <a:latin typeface="Cambria Math" panose="02040503050406030204" pitchFamily="18" charset="0"/>
                        <a:ea typeface="Cambria Math" panose="02040503050406030204" pitchFamily="18" charset="0"/>
                      </a:rPr>
                      <m:t>μ</m:t>
                    </m:r>
                    <m:r>
                      <a:rPr lang="de-DE" sz="2000" i="0">
                        <a:latin typeface="Cambria Math" panose="02040503050406030204" pitchFamily="18" charset="0"/>
                        <a:ea typeface="Cambria Math" panose="02040503050406030204" pitchFamily="18" charset="0"/>
                      </a:rPr>
                      <m:t>=</m:t>
                    </m:r>
                    <m:r>
                      <m:rPr>
                        <m:sty m:val="p"/>
                      </m:rPr>
                      <a:rPr lang="de-DE" sz="2000" i="0">
                        <a:latin typeface="Cambria Math" panose="02040503050406030204" pitchFamily="18" charset="0"/>
                        <a:ea typeface="Cambria Math" panose="02040503050406030204" pitchFamily="18" charset="0"/>
                      </a:rPr>
                      <m:t>n</m:t>
                    </m:r>
                    <m:r>
                      <a:rPr lang="de-DE" sz="2000" i="0">
                        <a:latin typeface="Cambria Math" panose="02040503050406030204" pitchFamily="18" charset="0"/>
                        <a:ea typeface="Cambria Math" panose="02040503050406030204" pitchFamily="18" charset="0"/>
                      </a:rPr>
                      <m:t>∙</m:t>
                    </m:r>
                    <m:r>
                      <m:rPr>
                        <m:sty m:val="p"/>
                      </m:rPr>
                      <a:rPr lang="de-DE" sz="2000" i="0">
                        <a:latin typeface="Cambria Math" panose="02040503050406030204" pitchFamily="18" charset="0"/>
                        <a:ea typeface="Cambria Math" panose="02040503050406030204" pitchFamily="18" charset="0"/>
                      </a:rPr>
                      <m:t>p</m:t>
                    </m:r>
                  </m:oMath>
                </a14:m>
                <a:br>
                  <a:rPr lang="de-DE" sz="2000" dirty="0"/>
                </a:br>
                <a:r>
                  <a:rPr lang="de-DE" sz="2000" dirty="0"/>
                  <a:t>	auf der  y-Achse liegt.</a:t>
                </a:r>
                <a:br>
                  <a:rPr lang="de-DE" sz="2000" dirty="0"/>
                </a:br>
                <a:r>
                  <a:rPr lang="de-DE" sz="2000" dirty="0"/>
                  <a:t>(2) 	Strecken der Rechteckhöhen mit dem Faktor  </a:t>
                </a:r>
                <a14:m>
                  <m:oMath xmlns:m="http://schemas.openxmlformats.org/officeDocument/2006/math">
                    <m:r>
                      <m:rPr>
                        <m:sty m:val="p"/>
                      </m:rPr>
                      <a:rPr lang="de-DE" sz="2000" i="0" smtClean="0">
                        <a:latin typeface="Cambria Math" panose="02040503050406030204" pitchFamily="18" charset="0"/>
                        <a:ea typeface="Cambria Math" panose="02040503050406030204" pitchFamily="18" charset="0"/>
                      </a:rPr>
                      <m:t>σ</m:t>
                    </m:r>
                    <m:r>
                      <a:rPr lang="de-DE" sz="2000" b="0" i="0" smtClean="0">
                        <a:latin typeface="Cambria Math" panose="02040503050406030204" pitchFamily="18" charset="0"/>
                        <a:ea typeface="Cambria Math" panose="02040503050406030204" pitchFamily="18" charset="0"/>
                      </a:rPr>
                      <m:t>=</m:t>
                    </m:r>
                    <m:rad>
                      <m:radPr>
                        <m:degHide m:val="on"/>
                        <m:ctrlPr>
                          <a:rPr lang="de-DE" sz="2000" b="0" i="1" smtClean="0">
                            <a:latin typeface="Cambria Math" panose="02040503050406030204" pitchFamily="18" charset="0"/>
                            <a:ea typeface="Cambria Math" panose="02040503050406030204" pitchFamily="18" charset="0"/>
                          </a:rPr>
                        </m:ctrlPr>
                      </m:radPr>
                      <m:deg/>
                      <m:e>
                        <m:r>
                          <m:rPr>
                            <m:sty m:val="p"/>
                          </m:rPr>
                          <a:rPr lang="de-DE" sz="2000" i="0">
                            <a:latin typeface="Cambria Math" panose="02040503050406030204" pitchFamily="18" charset="0"/>
                            <a:ea typeface="Cambria Math" panose="02040503050406030204" pitchFamily="18" charset="0"/>
                          </a:rPr>
                          <m:t>n</m:t>
                        </m:r>
                        <m:r>
                          <a:rPr lang="de-DE" sz="2000" i="0">
                            <a:latin typeface="Cambria Math" panose="02040503050406030204" pitchFamily="18" charset="0"/>
                            <a:ea typeface="Cambria Math" panose="02040503050406030204" pitchFamily="18" charset="0"/>
                          </a:rPr>
                          <m:t>∙</m:t>
                        </m:r>
                        <m:r>
                          <m:rPr>
                            <m:sty m:val="p"/>
                          </m:rPr>
                          <a:rPr lang="de-DE" sz="2000" i="0">
                            <a:latin typeface="Cambria Math" panose="02040503050406030204" pitchFamily="18" charset="0"/>
                            <a:ea typeface="Cambria Math" panose="02040503050406030204" pitchFamily="18" charset="0"/>
                          </a:rPr>
                          <m:t>p</m:t>
                        </m:r>
                        <m:r>
                          <a:rPr lang="de-DE" sz="2000" i="0">
                            <a:latin typeface="Cambria Math" panose="02040503050406030204" pitchFamily="18" charset="0"/>
                            <a:ea typeface="Cambria Math" panose="02040503050406030204" pitchFamily="18" charset="0"/>
                          </a:rPr>
                          <m:t>∙(1−</m:t>
                        </m:r>
                        <m:r>
                          <m:rPr>
                            <m:sty m:val="p"/>
                          </m:rPr>
                          <a:rPr lang="de-DE" sz="2000" i="0">
                            <a:latin typeface="Cambria Math" panose="02040503050406030204" pitchFamily="18" charset="0"/>
                            <a:ea typeface="Cambria Math" panose="02040503050406030204" pitchFamily="18" charset="0"/>
                          </a:rPr>
                          <m:t>p</m:t>
                        </m:r>
                        <m:r>
                          <a:rPr lang="de-DE" sz="2000" i="0">
                            <a:latin typeface="Cambria Math" panose="02040503050406030204" pitchFamily="18" charset="0"/>
                            <a:ea typeface="Cambria Math" panose="02040503050406030204" pitchFamily="18" charset="0"/>
                          </a:rPr>
                          <m:t>)</m:t>
                        </m:r>
                      </m:e>
                    </m:rad>
                  </m:oMath>
                </a14:m>
                <a:endParaRPr lang="de-DE" sz="2000" dirty="0"/>
              </a:p>
              <a:p>
                <a:pPr>
                  <a:tabLst>
                    <a:tab pos="504000" algn="l"/>
                  </a:tabLst>
                </a:pPr>
                <a:r>
                  <a:rPr lang="de-DE" sz="2000" dirty="0"/>
                  <a:t>(3)	Strecken der Rechteckbreiten mit dem Faktor  </a:t>
                </a:r>
                <a14:m>
                  <m:oMath xmlns:m="http://schemas.openxmlformats.org/officeDocument/2006/math">
                    <m:f>
                      <m:fPr>
                        <m:ctrlPr>
                          <a:rPr lang="de-DE" sz="2000" i="1" smtClean="0">
                            <a:latin typeface="Cambria Math" panose="02040503050406030204" pitchFamily="18" charset="0"/>
                          </a:rPr>
                        </m:ctrlPr>
                      </m:fPr>
                      <m:num>
                        <m:r>
                          <a:rPr lang="de-DE" sz="2000" b="0" i="0" smtClean="0">
                            <a:latin typeface="Cambria Math" panose="02040503050406030204" pitchFamily="18" charset="0"/>
                          </a:rPr>
                          <m:t>1</m:t>
                        </m:r>
                      </m:num>
                      <m:den>
                        <m:r>
                          <m:rPr>
                            <m:sty m:val="p"/>
                          </m:rPr>
                          <a:rPr lang="de-DE" sz="2000" i="0" smtClean="0">
                            <a:latin typeface="Cambria Math" panose="02040503050406030204" pitchFamily="18" charset="0"/>
                            <a:ea typeface="Cambria Math" panose="02040503050406030204" pitchFamily="18" charset="0"/>
                          </a:rPr>
                          <m:t>σ</m:t>
                        </m:r>
                      </m:den>
                    </m:f>
                  </m:oMath>
                </a14:m>
                <a:endParaRPr lang="de-DE" sz="2000" dirty="0"/>
              </a:p>
            </p:txBody>
          </p:sp>
        </mc:Choice>
        <mc:Fallback xmlns="">
          <p:sp>
            <p:nvSpPr>
              <p:cNvPr id="4" name="Textfeld 3"/>
              <p:cNvSpPr txBox="1">
                <a:spLocks noRot="1" noChangeAspect="1" noMove="1" noResize="1" noEditPoints="1" noAdjustHandles="1" noChangeArrowheads="1" noChangeShapeType="1" noTextEdit="1"/>
              </p:cNvSpPr>
              <p:nvPr/>
            </p:nvSpPr>
            <p:spPr>
              <a:xfrm>
                <a:off x="343323" y="2060848"/>
                <a:ext cx="8454602" cy="4006353"/>
              </a:xfrm>
              <a:prstGeom prst="rect">
                <a:avLst/>
              </a:prstGeom>
              <a:blipFill>
                <a:blip r:embed="rId5"/>
                <a:stretch>
                  <a:fillRect l="-721" b="-152"/>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pic>
        <p:nvPicPr>
          <p:cNvPr id="26" name="Bild 84" descr="D:\Abbildungen\Abb_10.7.jpg">
            <a:extLst>
              <a:ext uri="{FF2B5EF4-FFF2-40B4-BE49-F238E27FC236}">
                <a16:creationId xmlns:a16="http://schemas.microsoft.com/office/drawing/2014/main" id="{DEFB2D09-F505-41B1-931C-BF27E08158E9}"/>
              </a:ext>
            </a:extLst>
          </p:cNvPr>
          <p:cNvPicPr/>
          <p:nvPr/>
        </p:nvPicPr>
        <p:blipFill>
          <a:blip r:embed="rId6" cstate="print"/>
          <a:srcRect/>
          <a:stretch>
            <a:fillRect/>
          </a:stretch>
        </p:blipFill>
        <p:spPr bwMode="auto">
          <a:xfrm>
            <a:off x="485774" y="1988840"/>
            <a:ext cx="8046665" cy="2233466"/>
          </a:xfrm>
          <a:prstGeom prst="rect">
            <a:avLst/>
          </a:prstGeom>
          <a:ln>
            <a:noFill/>
          </a:ln>
          <a:effectLst>
            <a:softEdge rad="112500"/>
          </a:effectLst>
        </p:spPr>
      </p:pic>
      <p:grpSp>
        <p:nvGrpSpPr>
          <p:cNvPr id="36" name="Gruppieren 35">
            <a:extLst>
              <a:ext uri="{FF2B5EF4-FFF2-40B4-BE49-F238E27FC236}">
                <a16:creationId xmlns:a16="http://schemas.microsoft.com/office/drawing/2014/main" id="{AA8CA101-863B-454B-BAFC-BEEA4B9B5306}"/>
              </a:ext>
            </a:extLst>
          </p:cNvPr>
          <p:cNvGrpSpPr/>
          <p:nvPr/>
        </p:nvGrpSpPr>
        <p:grpSpPr>
          <a:xfrm>
            <a:off x="363537" y="723900"/>
            <a:ext cx="7304088" cy="433388"/>
            <a:chOff x="363537" y="723900"/>
            <a:chExt cx="7304088" cy="433388"/>
          </a:xfrm>
        </p:grpSpPr>
        <p:sp>
          <p:nvSpPr>
            <p:cNvPr id="37" name="Rectangle 4">
              <a:extLst>
                <a:ext uri="{FF2B5EF4-FFF2-40B4-BE49-F238E27FC236}">
                  <a16:creationId xmlns:a16="http://schemas.microsoft.com/office/drawing/2014/main" id="{5B20CE16-F636-487A-AD1F-8FA4E746F79E}"/>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 name="AutoShape 5">
              <a:extLst>
                <a:ext uri="{FF2B5EF4-FFF2-40B4-BE49-F238E27FC236}">
                  <a16:creationId xmlns:a16="http://schemas.microsoft.com/office/drawing/2014/main" id="{087D2FC9-1CF4-4706-978F-AFF32FF83F44}"/>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9" name="AutoShape 6">
              <a:extLst>
                <a:ext uri="{FF2B5EF4-FFF2-40B4-BE49-F238E27FC236}">
                  <a16:creationId xmlns:a16="http://schemas.microsoft.com/office/drawing/2014/main" id="{78869DDC-F31B-48BF-B901-040AF5F84D7D}"/>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0" name="AutoShape 8">
              <a:extLst>
                <a:ext uri="{FF2B5EF4-FFF2-40B4-BE49-F238E27FC236}">
                  <a16:creationId xmlns:a16="http://schemas.microsoft.com/office/drawing/2014/main" id="{F422955E-A3DD-463E-97A6-739D3B9CF297}"/>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1" name="AutoShape 8">
              <a:extLst>
                <a:ext uri="{FF2B5EF4-FFF2-40B4-BE49-F238E27FC236}">
                  <a16:creationId xmlns:a16="http://schemas.microsoft.com/office/drawing/2014/main" id="{D12E8392-38D1-42BD-9FCF-61A67616FF6D}"/>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2956588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763BEB9C-AB47-4948-8DDE-9D979E221D0B}"/>
              </a:ext>
            </a:extLst>
          </p:cNvPr>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23</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4787803"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Binomial- und Normalverteilung</a:t>
            </a:r>
          </a:p>
        </p:txBody>
      </p:sp>
      <mc:AlternateContent xmlns:mc="http://schemas.openxmlformats.org/markup-compatibility/2006" xmlns:a14="http://schemas.microsoft.com/office/drawing/2010/main">
        <mc:Choice Requires="a14">
          <p:sp>
            <p:nvSpPr>
              <p:cNvPr id="4" name="Textfeld 3"/>
              <p:cNvSpPr txBox="1"/>
              <p:nvPr/>
            </p:nvSpPr>
            <p:spPr>
              <a:xfrm>
                <a:off x="343323" y="2152724"/>
                <a:ext cx="8454602" cy="3477875"/>
              </a:xfrm>
              <a:prstGeom prst="rect">
                <a:avLst/>
              </a:prstGeom>
              <a:noFill/>
            </p:spPr>
            <p:txBody>
              <a:bodyPr wrap="square" rtlCol="0">
                <a:spAutoFit/>
              </a:bodyPr>
              <a:lstStyle/>
              <a:p>
                <a:pPr marL="342900" indent="-342900">
                  <a:buFont typeface="Arial" panose="020B0604020202020204" pitchFamily="34" charset="0"/>
                  <a:buChar char="•"/>
                </a:pPr>
                <a:r>
                  <a:rPr lang="de-DE" sz="2000" dirty="0"/>
                  <a:t>Eine solche Verteilung heißt </a:t>
                </a:r>
                <a:r>
                  <a:rPr lang="de-DE" sz="2000" b="1" dirty="0"/>
                  <a:t>standardisierte Binomialverteilung</a:t>
                </a:r>
                <a:r>
                  <a:rPr lang="de-DE" sz="2000" dirty="0"/>
                  <a: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b="1" dirty="0"/>
                  <a:t>De </a:t>
                </a:r>
                <a:r>
                  <a:rPr lang="de-DE" sz="2000" b="1" dirty="0" err="1"/>
                  <a:t>Moivre</a:t>
                </a:r>
                <a:r>
                  <a:rPr lang="de-DE" sz="2000" b="1" dirty="0"/>
                  <a:t> </a:t>
                </a:r>
                <a:r>
                  <a:rPr lang="de-DE" sz="2000" dirty="0"/>
                  <a:t>hat erkannt, dass die Histogramme bestimmter standardisierter Binomialverteilungen trotz unterschiedlicher Parameter  n  und  p  in guter Näherung einen fast identischen Verlauf zeigen. Diese Histogramme haben einen glockenförmigen Verlauf.</a:t>
                </a:r>
                <a:br>
                  <a:rPr lang="de-DE" sz="2000" dirty="0"/>
                </a:br>
                <a:endParaRPr lang="de-DE" sz="2000" dirty="0"/>
              </a:p>
              <a:p>
                <a:pPr marL="342900" indent="-342900">
                  <a:buFont typeface="Arial" panose="020B0604020202020204" pitchFamily="34" charset="0"/>
                  <a:buChar char="•"/>
                </a:pPr>
                <a:r>
                  <a:rPr lang="de-DE" sz="2000" b="1" dirty="0"/>
                  <a:t>Laplace </a:t>
                </a:r>
                <a:r>
                  <a:rPr lang="de-DE" sz="2000" dirty="0"/>
                  <a:t>hat erkannt, dass die Histogramme standardisierter Binomialverteilungen tendenziell umso besser von glockenförmigen Graphen umrandet werden, je größer die Standardabweichung  </a:t>
                </a:r>
                <a:r>
                  <a:rPr lang="el-GR" sz="2000" dirty="0"/>
                  <a:t>σ</a:t>
                </a:r>
                <a:r>
                  <a:rPr lang="de-DE" sz="2000" dirty="0"/>
                  <a:t>  ist.</a:t>
                </a:r>
                <a:br>
                  <a:rPr lang="de-DE" sz="2000" dirty="0"/>
                </a:br>
                <a:r>
                  <a:rPr lang="de-DE" sz="2000" dirty="0"/>
                  <a:t>(Faustregel: wenn die Laplace-Bedingung  </a:t>
                </a:r>
                <a14:m>
                  <m:oMath xmlns:m="http://schemas.openxmlformats.org/officeDocument/2006/math">
                    <m:r>
                      <m:rPr>
                        <m:sty m:val="p"/>
                      </m:rPr>
                      <a:rPr lang="de-DE" sz="2000" i="0" smtClean="0">
                        <a:latin typeface="Cambria Math" panose="02040503050406030204" pitchFamily="18" charset="0"/>
                        <a:ea typeface="Cambria Math" panose="02040503050406030204" pitchFamily="18" charset="0"/>
                      </a:rPr>
                      <m:t>σ</m:t>
                    </m:r>
                    <m:r>
                      <a:rPr lang="de-DE" sz="2000" i="0" smtClean="0">
                        <a:latin typeface="Cambria Math" panose="02040503050406030204" pitchFamily="18" charset="0"/>
                        <a:ea typeface="Cambria Math" panose="02040503050406030204" pitchFamily="18" charset="0"/>
                      </a:rPr>
                      <m:t>&gt;3</m:t>
                    </m:r>
                  </m:oMath>
                </a14:m>
                <a:r>
                  <a:rPr lang="de-DE" sz="2000" dirty="0"/>
                  <a:t>  erfüllt ist)</a:t>
                </a:r>
              </a:p>
            </p:txBody>
          </p:sp>
        </mc:Choice>
        <mc:Fallback xmlns="">
          <p:sp>
            <p:nvSpPr>
              <p:cNvPr id="4" name="Textfeld 3"/>
              <p:cNvSpPr txBox="1">
                <a:spLocks noRot="1" noChangeAspect="1" noMove="1" noResize="1" noEditPoints="1" noAdjustHandles="1" noChangeArrowheads="1" noChangeShapeType="1" noTextEdit="1"/>
              </p:cNvSpPr>
              <p:nvPr/>
            </p:nvSpPr>
            <p:spPr>
              <a:xfrm>
                <a:off x="343323" y="2152724"/>
                <a:ext cx="8454602" cy="3477875"/>
              </a:xfrm>
              <a:prstGeom prst="rect">
                <a:avLst/>
              </a:prstGeom>
              <a:blipFill rotWithShape="1">
                <a:blip r:embed="rId5"/>
                <a:stretch>
                  <a:fillRect l="-577" t="-701" r="-865" b="-2277"/>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a:extLst>
              <a:ext uri="{FF2B5EF4-FFF2-40B4-BE49-F238E27FC236}">
                <a16:creationId xmlns:a16="http://schemas.microsoft.com/office/drawing/2014/main" id="{227F8D8D-9962-4CDE-B37A-AD103B7A72E0}"/>
              </a:ext>
            </a:extLst>
          </p:cNvPr>
          <p:cNvGrpSpPr/>
          <p:nvPr/>
        </p:nvGrpSpPr>
        <p:grpSpPr>
          <a:xfrm>
            <a:off x="363537" y="723900"/>
            <a:ext cx="7304088" cy="433388"/>
            <a:chOff x="363537" y="723900"/>
            <a:chExt cx="7304088" cy="433388"/>
          </a:xfrm>
        </p:grpSpPr>
        <p:sp>
          <p:nvSpPr>
            <p:cNvPr id="36" name="Rectangle 4">
              <a:extLst>
                <a:ext uri="{FF2B5EF4-FFF2-40B4-BE49-F238E27FC236}">
                  <a16:creationId xmlns:a16="http://schemas.microsoft.com/office/drawing/2014/main" id="{93AC23A8-F25F-4350-8A73-013E6E60CA7E}"/>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a:extLst>
                <a:ext uri="{FF2B5EF4-FFF2-40B4-BE49-F238E27FC236}">
                  <a16:creationId xmlns:a16="http://schemas.microsoft.com/office/drawing/2014/main" id="{7A0CA439-9CCA-4AB5-96BF-3F222521F1E4}"/>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a:extLst>
                <a:ext uri="{FF2B5EF4-FFF2-40B4-BE49-F238E27FC236}">
                  <a16:creationId xmlns:a16="http://schemas.microsoft.com/office/drawing/2014/main" id="{980A6EFE-CDCD-413C-9844-D5D8E5B6D07D}"/>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a:extLst>
                <a:ext uri="{FF2B5EF4-FFF2-40B4-BE49-F238E27FC236}">
                  <a16:creationId xmlns:a16="http://schemas.microsoft.com/office/drawing/2014/main" id="{34ACD4D9-0BED-4B39-B7BA-E739B25A8BCE}"/>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a:extLst>
                <a:ext uri="{FF2B5EF4-FFF2-40B4-BE49-F238E27FC236}">
                  <a16:creationId xmlns:a16="http://schemas.microsoft.com/office/drawing/2014/main" id="{2B19D347-9639-437D-BA5A-6D1892CD5351}"/>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4187125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763BEB9C-AB47-4948-8DDE-9D979E221D0B}"/>
              </a:ext>
            </a:extLst>
          </p:cNvPr>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24</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4787803"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Binomial- und Normalverteilung</a:t>
            </a:r>
          </a:p>
        </p:txBody>
      </p:sp>
      <mc:AlternateContent xmlns:mc="http://schemas.openxmlformats.org/markup-compatibility/2006" xmlns:a14="http://schemas.microsoft.com/office/drawing/2010/main">
        <mc:Choice Requires="a14">
          <p:sp>
            <p:nvSpPr>
              <p:cNvPr id="4" name="Textfeld 3"/>
              <p:cNvSpPr txBox="1"/>
              <p:nvPr/>
            </p:nvSpPr>
            <p:spPr>
              <a:xfrm>
                <a:off x="343323" y="2152724"/>
                <a:ext cx="8454602" cy="3836948"/>
              </a:xfrm>
              <a:prstGeom prst="rect">
                <a:avLst/>
              </a:prstGeom>
              <a:noFill/>
            </p:spPr>
            <p:txBody>
              <a:bodyPr wrap="square" rtlCol="0">
                <a:spAutoFit/>
              </a:bodyPr>
              <a:lstStyle/>
              <a:p>
                <a:pPr marL="342900" indent="-342900">
                  <a:buFont typeface="Arial" panose="020B0604020202020204" pitchFamily="34" charset="0"/>
                  <a:buChar char="•"/>
                </a:pPr>
                <a:r>
                  <a:rPr lang="de-DE" sz="2000" dirty="0"/>
                  <a:t>Das Schaubild der </a:t>
                </a:r>
                <a:r>
                  <a:rPr lang="de-DE" sz="2000" dirty="0" err="1"/>
                  <a:t>Gaußschen</a:t>
                </a:r>
                <a:r>
                  <a:rPr lang="de-DE" sz="2000" dirty="0"/>
                  <a:t> Glockenfunktion  </a:t>
                </a:r>
                <a:r>
                  <a:rPr lang="el-GR" sz="2000" dirty="0"/>
                  <a:t>φ</a:t>
                </a:r>
                <a:r>
                  <a:rPr lang="de-DE" sz="2000" dirty="0"/>
                  <a:t>  mit</a:t>
                </a:r>
                <a:br>
                  <a:rPr lang="de-DE" sz="2000" dirty="0"/>
                </a:br>
                <a14:m>
                  <m:oMath xmlns:m="http://schemas.openxmlformats.org/officeDocument/2006/math">
                    <m:r>
                      <m:rPr>
                        <m:sty m:val="p"/>
                      </m:rPr>
                      <a:rPr lang="el-GR" sz="2000">
                        <a:latin typeface="Cambria Math" panose="02040503050406030204" pitchFamily="18" charset="0"/>
                        <a:ea typeface="Cambria Math" panose="02040503050406030204" pitchFamily="18" charset="0"/>
                      </a:rPr>
                      <m:t>φ</m:t>
                    </m:r>
                    <m:d>
                      <m:dPr>
                        <m:ctrlPr>
                          <a:rPr lang="de-DE" sz="2000" i="1">
                            <a:latin typeface="Cambria Math" panose="02040503050406030204" pitchFamily="18" charset="0"/>
                            <a:ea typeface="Cambria Math" panose="02040503050406030204" pitchFamily="18" charset="0"/>
                          </a:rPr>
                        </m:ctrlPr>
                      </m:dPr>
                      <m:e>
                        <m:r>
                          <m:rPr>
                            <m:sty m:val="p"/>
                          </m:rPr>
                          <a:rPr lang="de-DE" sz="2000">
                            <a:latin typeface="Cambria Math" panose="02040503050406030204" pitchFamily="18" charset="0"/>
                            <a:ea typeface="Cambria Math" panose="02040503050406030204" pitchFamily="18" charset="0"/>
                          </a:rPr>
                          <m:t>x</m:t>
                        </m:r>
                      </m:e>
                    </m:d>
                    <m:r>
                      <a:rPr lang="de-DE" sz="2000">
                        <a:latin typeface="Cambria Math" panose="02040503050406030204" pitchFamily="18" charset="0"/>
                      </a:rPr>
                      <m:t>=</m:t>
                    </m:r>
                    <m:f>
                      <m:fPr>
                        <m:ctrlPr>
                          <a:rPr lang="de-DE" sz="2000" i="1">
                            <a:latin typeface="Cambria Math" panose="02040503050406030204" pitchFamily="18" charset="0"/>
                          </a:rPr>
                        </m:ctrlPr>
                      </m:fPr>
                      <m:num>
                        <m:r>
                          <a:rPr lang="de-DE" sz="2000">
                            <a:latin typeface="Cambria Math" panose="02040503050406030204" pitchFamily="18" charset="0"/>
                          </a:rPr>
                          <m:t>1</m:t>
                        </m:r>
                      </m:num>
                      <m:den>
                        <m:rad>
                          <m:radPr>
                            <m:degHide m:val="on"/>
                            <m:ctrlPr>
                              <a:rPr lang="de-DE" sz="2000" i="1">
                                <a:latin typeface="Cambria Math" panose="02040503050406030204" pitchFamily="18" charset="0"/>
                              </a:rPr>
                            </m:ctrlPr>
                          </m:radPr>
                          <m:deg/>
                          <m:e>
                            <m:r>
                              <a:rPr lang="de-DE" sz="2000">
                                <a:latin typeface="Cambria Math" panose="02040503050406030204" pitchFamily="18" charset="0"/>
                              </a:rPr>
                              <m:t>2</m:t>
                            </m:r>
                            <m:r>
                              <m:rPr>
                                <m:sty m:val="p"/>
                              </m:rPr>
                              <a:rPr lang="de-DE" sz="2000">
                                <a:latin typeface="Cambria Math" panose="02040503050406030204" pitchFamily="18" charset="0"/>
                                <a:ea typeface="Cambria Math" panose="02040503050406030204" pitchFamily="18" charset="0"/>
                              </a:rPr>
                              <m:t>π</m:t>
                            </m:r>
                          </m:e>
                        </m:rad>
                      </m:den>
                    </m:f>
                    <m:r>
                      <a:rPr lang="de-DE" sz="2000">
                        <a:latin typeface="Cambria Math" panose="02040503050406030204" pitchFamily="18" charset="0"/>
                        <a:ea typeface="Cambria Math" panose="02040503050406030204" pitchFamily="18" charset="0"/>
                      </a:rPr>
                      <m:t>∙</m:t>
                    </m:r>
                    <m:sSup>
                      <m:sSupPr>
                        <m:ctrlPr>
                          <a:rPr lang="de-DE" sz="2000" i="1">
                            <a:latin typeface="Cambria Math" panose="02040503050406030204" pitchFamily="18" charset="0"/>
                            <a:ea typeface="Cambria Math" panose="02040503050406030204" pitchFamily="18" charset="0"/>
                          </a:rPr>
                        </m:ctrlPr>
                      </m:sSupPr>
                      <m:e>
                        <m:r>
                          <m:rPr>
                            <m:sty m:val="p"/>
                          </m:rPr>
                          <a:rPr lang="de-DE" sz="2000">
                            <a:latin typeface="Cambria Math" panose="02040503050406030204" pitchFamily="18" charset="0"/>
                            <a:ea typeface="Cambria Math" panose="02040503050406030204" pitchFamily="18" charset="0"/>
                          </a:rPr>
                          <m:t>e</m:t>
                        </m:r>
                      </m:e>
                      <m:sup>
                        <m:r>
                          <a:rPr lang="de-DE" sz="2000">
                            <a:latin typeface="Cambria Math" panose="02040503050406030204" pitchFamily="18" charset="0"/>
                            <a:ea typeface="Cambria Math" panose="02040503050406030204" pitchFamily="18" charset="0"/>
                          </a:rPr>
                          <m:t>− </m:t>
                        </m:r>
                        <m:f>
                          <m:fPr>
                            <m:ctrlPr>
                              <a:rPr lang="de-DE" sz="2000" i="1">
                                <a:latin typeface="Cambria Math" panose="02040503050406030204" pitchFamily="18" charset="0"/>
                                <a:ea typeface="Cambria Math" panose="02040503050406030204" pitchFamily="18" charset="0"/>
                              </a:rPr>
                            </m:ctrlPr>
                          </m:fPr>
                          <m:num>
                            <m:sSup>
                              <m:sSupPr>
                                <m:ctrlPr>
                                  <a:rPr lang="de-DE" sz="2000" i="1">
                                    <a:latin typeface="Cambria Math" panose="02040503050406030204" pitchFamily="18" charset="0"/>
                                    <a:ea typeface="Cambria Math" panose="02040503050406030204" pitchFamily="18" charset="0"/>
                                  </a:rPr>
                                </m:ctrlPr>
                              </m:sSupPr>
                              <m:e>
                                <m:r>
                                  <m:rPr>
                                    <m:sty m:val="p"/>
                                  </m:rPr>
                                  <a:rPr lang="de-DE" sz="2000">
                                    <a:latin typeface="Cambria Math" panose="02040503050406030204" pitchFamily="18" charset="0"/>
                                    <a:ea typeface="Cambria Math" panose="02040503050406030204" pitchFamily="18" charset="0"/>
                                  </a:rPr>
                                  <m:t>x</m:t>
                                </m:r>
                              </m:e>
                              <m:sup>
                                <m:r>
                                  <a:rPr lang="de-DE" sz="2000">
                                    <a:latin typeface="Cambria Math" panose="02040503050406030204" pitchFamily="18" charset="0"/>
                                    <a:ea typeface="Cambria Math" panose="02040503050406030204" pitchFamily="18" charset="0"/>
                                  </a:rPr>
                                  <m:t>2</m:t>
                                </m:r>
                              </m:sup>
                            </m:sSup>
                          </m:num>
                          <m:den>
                            <m:r>
                              <a:rPr lang="de-DE" sz="2000">
                                <a:latin typeface="Cambria Math" panose="02040503050406030204" pitchFamily="18" charset="0"/>
                                <a:ea typeface="Cambria Math" panose="02040503050406030204" pitchFamily="18" charset="0"/>
                              </a:rPr>
                              <m:t>2</m:t>
                            </m:r>
                          </m:den>
                        </m:f>
                      </m:sup>
                    </m:sSup>
                  </m:oMath>
                </a14:m>
                <a:br>
                  <a:rPr lang="de-DE" sz="2000" dirty="0"/>
                </a:br>
                <a:r>
                  <a:rPr lang="de-DE" sz="2000" dirty="0"/>
                  <a:t>liefert die Grenzkurve.</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Die Summenwahrscheinlichkeit  </a:t>
                </a:r>
                <a14:m>
                  <m:oMath xmlns:m="http://schemas.openxmlformats.org/officeDocument/2006/math">
                    <m:r>
                      <m:rPr>
                        <m:sty m:val="p"/>
                      </m:rPr>
                      <a:rPr lang="de-DE" sz="2000" b="0" i="0" smtClean="0">
                        <a:latin typeface="Cambria Math" panose="02040503050406030204" pitchFamily="18" charset="0"/>
                      </a:rPr>
                      <m:t>P</m:t>
                    </m:r>
                    <m:d>
                      <m:dPr>
                        <m:ctrlPr>
                          <a:rPr lang="de-DE" sz="2000" b="0" i="1" smtClean="0">
                            <a:latin typeface="Cambria Math" panose="02040503050406030204" pitchFamily="18" charset="0"/>
                          </a:rPr>
                        </m:ctrlPr>
                      </m:dPr>
                      <m:e>
                        <m:r>
                          <m:rPr>
                            <m:sty m:val="p"/>
                          </m:rPr>
                          <a:rPr lang="de-DE" sz="2000" b="0" i="0" smtClean="0">
                            <a:latin typeface="Cambria Math" panose="02040503050406030204" pitchFamily="18" charset="0"/>
                          </a:rPr>
                          <m:t>X</m:t>
                        </m:r>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k</m:t>
                        </m:r>
                      </m:e>
                    </m:d>
                    <m:r>
                      <a:rPr lang="de-DE" sz="2000" b="0" i="0" smtClean="0">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rPr>
                        </m:ctrlPr>
                      </m:sSubPr>
                      <m:e>
                        <m:r>
                          <m:rPr>
                            <m:sty m:val="p"/>
                          </m:rPr>
                          <a:rPr lang="de-DE" sz="2000" i="0">
                            <a:latin typeface="Cambria Math" panose="02040503050406030204" pitchFamily="18" charset="0"/>
                          </a:rPr>
                          <m:t>B</m:t>
                        </m:r>
                      </m:e>
                      <m:sub>
                        <m:r>
                          <m:rPr>
                            <m:sty m:val="p"/>
                          </m:rPr>
                          <a:rPr lang="de-DE" sz="2000" i="0">
                            <a:latin typeface="Cambria Math" panose="02040503050406030204" pitchFamily="18" charset="0"/>
                          </a:rPr>
                          <m:t>n</m:t>
                        </m:r>
                        <m:r>
                          <a:rPr lang="de-DE" sz="2000" i="0">
                            <a:latin typeface="Cambria Math" panose="02040503050406030204" pitchFamily="18" charset="0"/>
                          </a:rPr>
                          <m:t>;</m:t>
                        </m:r>
                        <m:r>
                          <m:rPr>
                            <m:sty m:val="p"/>
                          </m:rPr>
                          <a:rPr lang="de-DE" sz="2000" i="0">
                            <a:latin typeface="Cambria Math" panose="02040503050406030204" pitchFamily="18" charset="0"/>
                          </a:rPr>
                          <m:t>p</m:t>
                        </m:r>
                      </m:sub>
                    </m:sSub>
                    <m:r>
                      <a:rPr lang="de-DE" sz="2000" b="0" i="0" smtClean="0">
                        <a:latin typeface="Cambria Math" panose="02040503050406030204" pitchFamily="18" charset="0"/>
                      </a:rPr>
                      <m:t>(</m:t>
                    </m:r>
                    <m:r>
                      <m:rPr>
                        <m:sty m:val="p"/>
                      </m:rPr>
                      <a:rPr lang="de-DE" sz="2000" b="0" i="0" smtClean="0">
                        <a:latin typeface="Cambria Math" panose="02040503050406030204" pitchFamily="18" charset="0"/>
                      </a:rPr>
                      <m:t>X</m:t>
                    </m:r>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k</m:t>
                    </m:r>
                    <m:r>
                      <a:rPr lang="de-DE" sz="2000" b="0" i="0" smtClean="0">
                        <a:latin typeface="Cambria Math" panose="02040503050406030204" pitchFamily="18" charset="0"/>
                      </a:rPr>
                      <m:t>)</m:t>
                    </m:r>
                    <m:r>
                      <a:rPr lang="de-DE" sz="2000" b="0" i="1" smtClean="0">
                        <a:latin typeface="Cambria Math" panose="02040503050406030204" pitchFamily="18" charset="0"/>
                      </a:rPr>
                      <m:t> </m:t>
                    </m:r>
                  </m:oMath>
                </a14:m>
                <a:r>
                  <a:rPr lang="de-DE" sz="2000" dirty="0"/>
                  <a:t> kann nähe-</a:t>
                </a:r>
                <a:r>
                  <a:rPr lang="de-DE" sz="2000" dirty="0" err="1"/>
                  <a:t>rungsweise</a:t>
                </a:r>
                <a:r>
                  <a:rPr lang="de-DE" sz="2000" dirty="0"/>
                  <a:t> durch den Inhalt der Teilfläche, die von der Gauß-Kurve und der  x-Achse im Intervall  </a:t>
                </a:r>
                <a14:m>
                  <m:oMath xmlns:m="http://schemas.openxmlformats.org/officeDocument/2006/math">
                    <m:r>
                      <a:rPr lang="de-DE" sz="2000" b="0" i="1" smtClean="0">
                        <a:latin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𝑧</m:t>
                    </m:r>
                    <m:r>
                      <a:rPr lang="de-DE" sz="2000" b="0" i="1" smtClean="0">
                        <a:latin typeface="Cambria Math" panose="02040503050406030204" pitchFamily="18" charset="0"/>
                        <a:ea typeface="Cambria Math" panose="02040503050406030204" pitchFamily="18" charset="0"/>
                      </a:rPr>
                      <m:t>]</m:t>
                    </m:r>
                  </m:oMath>
                </a14:m>
                <a:r>
                  <a:rPr lang="de-DE" sz="2000" dirty="0"/>
                  <a:t>  eingeschlossen wird, berechnet werden. Integrale Näherungsformel von </a:t>
                </a:r>
                <a:r>
                  <a:rPr lang="de-DE" sz="2000" b="1" dirty="0"/>
                  <a:t>de </a:t>
                </a:r>
                <a:r>
                  <a:rPr lang="de-DE" sz="2000" b="1" dirty="0" err="1"/>
                  <a:t>Moivre</a:t>
                </a:r>
                <a:r>
                  <a:rPr lang="de-DE" sz="2000" b="1" dirty="0"/>
                  <a:t>-Laplace</a:t>
                </a:r>
                <a:r>
                  <a:rPr lang="de-DE" sz="2000" dirty="0"/>
                  <a:t>:</a:t>
                </a:r>
                <a:br>
                  <a:rPr lang="de-DE" sz="2000" i="1" dirty="0">
                    <a:latin typeface="Cambria Math" panose="02040503050406030204" pitchFamily="18" charset="0"/>
                  </a:rPr>
                </a:br>
                <a14:m>
                  <m:oMath xmlns:m="http://schemas.openxmlformats.org/officeDocument/2006/math">
                    <m:sSub>
                      <m:sSubPr>
                        <m:ctrlPr>
                          <a:rPr lang="de-DE" sz="2000" i="1">
                            <a:latin typeface="Cambria Math" panose="02040503050406030204" pitchFamily="18" charset="0"/>
                          </a:rPr>
                        </m:ctrlPr>
                      </m:sSubPr>
                      <m:e>
                        <m:r>
                          <m:rPr>
                            <m:sty m:val="p"/>
                          </m:rPr>
                          <a:rPr lang="de-DE" sz="2000" i="0">
                            <a:latin typeface="Cambria Math" panose="02040503050406030204" pitchFamily="18" charset="0"/>
                          </a:rPr>
                          <m:t>B</m:t>
                        </m:r>
                      </m:e>
                      <m:sub>
                        <m:r>
                          <m:rPr>
                            <m:sty m:val="p"/>
                          </m:rPr>
                          <a:rPr lang="de-DE" sz="2000" i="0">
                            <a:latin typeface="Cambria Math" panose="02040503050406030204" pitchFamily="18" charset="0"/>
                          </a:rPr>
                          <m:t>n</m:t>
                        </m:r>
                        <m:r>
                          <a:rPr lang="de-DE" sz="2000" i="0">
                            <a:latin typeface="Cambria Math" panose="02040503050406030204" pitchFamily="18" charset="0"/>
                          </a:rPr>
                          <m:t>;</m:t>
                        </m:r>
                        <m:r>
                          <m:rPr>
                            <m:sty m:val="p"/>
                          </m:rPr>
                          <a:rPr lang="de-DE" sz="2000" i="0">
                            <a:latin typeface="Cambria Math" panose="02040503050406030204" pitchFamily="18" charset="0"/>
                          </a:rPr>
                          <m:t>p</m:t>
                        </m:r>
                      </m:sub>
                    </m:sSub>
                    <m:d>
                      <m:dPr>
                        <m:ctrlPr>
                          <a:rPr lang="de-DE" sz="2000" b="0" i="1" smtClean="0">
                            <a:latin typeface="Cambria Math" panose="02040503050406030204" pitchFamily="18" charset="0"/>
                          </a:rPr>
                        </m:ctrlPr>
                      </m:dPr>
                      <m:e>
                        <m:r>
                          <m:rPr>
                            <m:sty m:val="p"/>
                          </m:rPr>
                          <a:rPr lang="de-DE" sz="2000" b="0" i="0" smtClean="0">
                            <a:latin typeface="Cambria Math" panose="02040503050406030204" pitchFamily="18" charset="0"/>
                          </a:rPr>
                          <m:t>X</m:t>
                        </m:r>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k</m:t>
                        </m:r>
                      </m:e>
                    </m:d>
                    <m:r>
                      <a:rPr lang="de-DE" sz="2000">
                        <a:latin typeface="Cambria Math" panose="02040503050406030204" pitchFamily="18" charset="0"/>
                        <a:ea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Φ</m:t>
                    </m:r>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𝑧</m:t>
                        </m:r>
                      </m:e>
                    </m:d>
                    <m:r>
                      <a:rPr lang="de-DE" sz="2000" b="0" i="0" smtClean="0">
                        <a:latin typeface="Cambria Math" panose="02040503050406030204" pitchFamily="18" charset="0"/>
                        <a:ea typeface="Cambria Math" panose="02040503050406030204" pitchFamily="18" charset="0"/>
                      </a:rPr>
                      <m:t>=</m:t>
                    </m:r>
                    <m:nary>
                      <m:naryPr>
                        <m:limLoc m:val="undOvr"/>
                        <m:ctrlPr>
                          <a:rPr lang="de-DE" sz="2000" b="0" i="1" smtClean="0">
                            <a:latin typeface="Cambria Math" panose="02040503050406030204" pitchFamily="18" charset="0"/>
                            <a:ea typeface="Cambria Math" panose="02040503050406030204" pitchFamily="18" charset="0"/>
                          </a:rPr>
                        </m:ctrlPr>
                      </m:naryPr>
                      <m:sub>
                        <m:r>
                          <m:rPr>
                            <m:brk m:alnAt="24"/>
                          </m:rPr>
                          <a:rPr lang="de-DE" sz="2000" b="0" i="0" smtClean="0">
                            <a:latin typeface="Cambria Math" panose="02040503050406030204" pitchFamily="18" charset="0"/>
                            <a:ea typeface="Cambria Math" panose="02040503050406030204" pitchFamily="18" charset="0"/>
                          </a:rPr>
                          <m:t>−</m:t>
                        </m:r>
                        <m:r>
                          <a:rPr lang="de-DE" sz="2000" b="0" i="0" smtClean="0">
                            <a:latin typeface="Cambria Math" panose="02040503050406030204" pitchFamily="18" charset="0"/>
                            <a:ea typeface="Cambria Math" panose="02040503050406030204" pitchFamily="18" charset="0"/>
                          </a:rPr>
                          <m:t>∞</m:t>
                        </m:r>
                      </m:sub>
                      <m:sup>
                        <m:r>
                          <m:rPr>
                            <m:sty m:val="p"/>
                          </m:rPr>
                          <a:rPr lang="de-DE" sz="2000" b="0" i="0" smtClean="0">
                            <a:latin typeface="Cambria Math" panose="02040503050406030204" pitchFamily="18" charset="0"/>
                            <a:ea typeface="Cambria Math" panose="02040503050406030204" pitchFamily="18" charset="0"/>
                          </a:rPr>
                          <m:t>z</m:t>
                        </m:r>
                      </m:sup>
                      <m:e>
                        <m:r>
                          <m:rPr>
                            <m:sty m:val="p"/>
                          </m:rPr>
                          <a:rPr lang="de-DE" sz="2000" b="0" i="0" smtClean="0">
                            <a:latin typeface="Cambria Math" panose="02040503050406030204" pitchFamily="18" charset="0"/>
                            <a:ea typeface="Cambria Math" panose="02040503050406030204" pitchFamily="18" charset="0"/>
                          </a:rPr>
                          <m:t>φ</m:t>
                        </m:r>
                        <m:d>
                          <m:dPr>
                            <m:ctrlPr>
                              <a:rPr lang="de-DE" sz="2000" b="0" i="1" smtClean="0">
                                <a:latin typeface="Cambria Math" panose="02040503050406030204" pitchFamily="18" charset="0"/>
                                <a:ea typeface="Cambria Math" panose="02040503050406030204" pitchFamily="18" charset="0"/>
                              </a:rPr>
                            </m:ctrlPr>
                          </m:dPr>
                          <m:e>
                            <m:r>
                              <m:rPr>
                                <m:sty m:val="p"/>
                              </m:rPr>
                              <a:rPr lang="de-DE" sz="2000" b="0" i="0" smtClean="0">
                                <a:latin typeface="Cambria Math" panose="02040503050406030204" pitchFamily="18" charset="0"/>
                                <a:ea typeface="Cambria Math" panose="02040503050406030204" pitchFamily="18" charset="0"/>
                              </a:rPr>
                              <m:t>x</m:t>
                            </m:r>
                          </m:e>
                        </m:d>
                        <m:r>
                          <m:rPr>
                            <m:sty m:val="p"/>
                          </m:rPr>
                          <a:rPr lang="de-DE" sz="2000" b="0" i="0" smtClean="0">
                            <a:latin typeface="Cambria Math" panose="02040503050406030204" pitchFamily="18" charset="0"/>
                            <a:ea typeface="Cambria Math" panose="02040503050406030204" pitchFamily="18" charset="0"/>
                          </a:rPr>
                          <m:t>dx</m:t>
                        </m:r>
                      </m:e>
                    </m:nary>
                    <m:r>
                      <a:rPr lang="de-DE" sz="2000" b="0" i="0" smtClean="0">
                        <a:latin typeface="Cambria Math" panose="02040503050406030204" pitchFamily="18" charset="0"/>
                        <a:ea typeface="Cambria Math" panose="02040503050406030204" pitchFamily="18" charset="0"/>
                      </a:rPr>
                      <m:t>         </m:t>
                    </m:r>
                    <m:r>
                      <m:rPr>
                        <m:sty m:val="p"/>
                      </m:rPr>
                      <a:rPr lang="de-DE" sz="2000" b="0" i="0" smtClean="0">
                        <a:latin typeface="Cambria Math" panose="02040503050406030204" pitchFamily="18" charset="0"/>
                        <a:ea typeface="Cambria Math" panose="02040503050406030204" pitchFamily="18" charset="0"/>
                      </a:rPr>
                      <m:t>mit</m:t>
                    </m:r>
                    <m:r>
                      <a:rPr lang="de-DE" sz="2000" b="0" i="0" smtClean="0">
                        <a:latin typeface="Cambria Math" panose="02040503050406030204" pitchFamily="18" charset="0"/>
                        <a:ea typeface="Cambria Math" panose="02040503050406030204" pitchFamily="18" charset="0"/>
                      </a:rPr>
                      <m:t>   </m:t>
                    </m:r>
                    <m:r>
                      <m:rPr>
                        <m:sty m:val="p"/>
                      </m:rPr>
                      <a:rPr lang="de-DE" sz="2000" b="0" i="0" smtClean="0">
                        <a:latin typeface="Cambria Math" panose="02040503050406030204" pitchFamily="18" charset="0"/>
                        <a:ea typeface="Cambria Math" panose="02040503050406030204" pitchFamily="18" charset="0"/>
                      </a:rPr>
                      <m:t>z</m:t>
                    </m:r>
                    <m:r>
                      <a:rPr lang="de-DE" sz="2000" b="0" i="0" smtClean="0">
                        <a:latin typeface="Cambria Math" panose="02040503050406030204" pitchFamily="18" charset="0"/>
                        <a:ea typeface="Cambria Math" panose="02040503050406030204" pitchFamily="18" charset="0"/>
                      </a:rPr>
                      <m:t>=</m:t>
                    </m:r>
                    <m:f>
                      <m:fPr>
                        <m:ctrlPr>
                          <a:rPr lang="de-DE" sz="2000" b="0" i="1" smtClean="0">
                            <a:latin typeface="Cambria Math" panose="02040503050406030204" pitchFamily="18" charset="0"/>
                            <a:ea typeface="Cambria Math" panose="02040503050406030204" pitchFamily="18" charset="0"/>
                          </a:rPr>
                        </m:ctrlPr>
                      </m:fPr>
                      <m:num>
                        <m:r>
                          <m:rPr>
                            <m:sty m:val="p"/>
                          </m:rPr>
                          <a:rPr lang="de-DE" sz="2000" b="0" i="0" smtClean="0">
                            <a:latin typeface="Cambria Math" panose="02040503050406030204" pitchFamily="18" charset="0"/>
                            <a:ea typeface="Cambria Math" panose="02040503050406030204" pitchFamily="18" charset="0"/>
                          </a:rPr>
                          <m:t>k</m:t>
                        </m:r>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μ</m:t>
                        </m:r>
                      </m:num>
                      <m:den>
                        <m:r>
                          <m:rPr>
                            <m:sty m:val="p"/>
                          </m:rPr>
                          <a:rPr lang="de-DE" sz="2000" b="0" i="0" smtClean="0">
                            <a:latin typeface="Cambria Math" panose="02040503050406030204" pitchFamily="18" charset="0"/>
                            <a:ea typeface="Cambria Math" panose="02040503050406030204" pitchFamily="18" charset="0"/>
                          </a:rPr>
                          <m:t>σ</m:t>
                        </m:r>
                      </m:den>
                    </m:f>
                  </m:oMath>
                </a14:m>
                <a:endParaRPr lang="de-DE" sz="2000" dirty="0"/>
              </a:p>
            </p:txBody>
          </p:sp>
        </mc:Choice>
        <mc:Fallback xmlns="">
          <p:sp>
            <p:nvSpPr>
              <p:cNvPr id="4" name="Textfeld 3"/>
              <p:cNvSpPr txBox="1">
                <a:spLocks noRot="1" noChangeAspect="1" noMove="1" noResize="1" noEditPoints="1" noAdjustHandles="1" noChangeArrowheads="1" noChangeShapeType="1" noTextEdit="1"/>
              </p:cNvSpPr>
              <p:nvPr/>
            </p:nvSpPr>
            <p:spPr>
              <a:xfrm>
                <a:off x="343323" y="2152724"/>
                <a:ext cx="8454602" cy="3836948"/>
              </a:xfrm>
              <a:prstGeom prst="rect">
                <a:avLst/>
              </a:prstGeom>
              <a:blipFill>
                <a:blip r:embed="rId5"/>
                <a:stretch>
                  <a:fillRect l="-649" t="-635" r="-1081"/>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a:extLst>
              <a:ext uri="{FF2B5EF4-FFF2-40B4-BE49-F238E27FC236}">
                <a16:creationId xmlns:a16="http://schemas.microsoft.com/office/drawing/2014/main" id="{B550189F-8BF5-4B31-89E7-AED79C250950}"/>
              </a:ext>
            </a:extLst>
          </p:cNvPr>
          <p:cNvGrpSpPr/>
          <p:nvPr/>
        </p:nvGrpSpPr>
        <p:grpSpPr>
          <a:xfrm>
            <a:off x="363537" y="723900"/>
            <a:ext cx="7304088" cy="433388"/>
            <a:chOff x="363537" y="723900"/>
            <a:chExt cx="7304088" cy="433388"/>
          </a:xfrm>
        </p:grpSpPr>
        <p:sp>
          <p:nvSpPr>
            <p:cNvPr id="36" name="Rectangle 4">
              <a:extLst>
                <a:ext uri="{FF2B5EF4-FFF2-40B4-BE49-F238E27FC236}">
                  <a16:creationId xmlns:a16="http://schemas.microsoft.com/office/drawing/2014/main" id="{B2418D91-3800-4239-947E-2C86D29481D2}"/>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a:extLst>
                <a:ext uri="{FF2B5EF4-FFF2-40B4-BE49-F238E27FC236}">
                  <a16:creationId xmlns:a16="http://schemas.microsoft.com/office/drawing/2014/main" id="{73F227A4-1499-4716-B496-A85C9F1E5F3A}"/>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a:extLst>
                <a:ext uri="{FF2B5EF4-FFF2-40B4-BE49-F238E27FC236}">
                  <a16:creationId xmlns:a16="http://schemas.microsoft.com/office/drawing/2014/main" id="{19217BCF-DE74-49DE-9E45-621519F87CAB}"/>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a:extLst>
                <a:ext uri="{FF2B5EF4-FFF2-40B4-BE49-F238E27FC236}">
                  <a16:creationId xmlns:a16="http://schemas.microsoft.com/office/drawing/2014/main" id="{DCCF4402-200E-4439-86DA-72CB41972511}"/>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a:extLst>
                <a:ext uri="{FF2B5EF4-FFF2-40B4-BE49-F238E27FC236}">
                  <a16:creationId xmlns:a16="http://schemas.microsoft.com/office/drawing/2014/main" id="{52F00957-C567-422A-9599-B73F5296A30C}"/>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1254921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763BEB9C-AB47-4948-8DDE-9D979E221D0B}"/>
              </a:ext>
            </a:extLst>
          </p:cNvPr>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25</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4787803"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Binomial- und Normalverteilung</a:t>
            </a:r>
          </a:p>
        </p:txBody>
      </p:sp>
      <mc:AlternateContent xmlns:mc="http://schemas.openxmlformats.org/markup-compatibility/2006" xmlns:a14="http://schemas.microsoft.com/office/drawing/2010/main">
        <mc:Choice Requires="a14">
          <p:sp>
            <p:nvSpPr>
              <p:cNvPr id="4" name="Textfeld 3"/>
              <p:cNvSpPr txBox="1"/>
              <p:nvPr/>
            </p:nvSpPr>
            <p:spPr>
              <a:xfrm>
                <a:off x="343323" y="2152724"/>
                <a:ext cx="8454602" cy="2833917"/>
              </a:xfrm>
              <a:prstGeom prst="rect">
                <a:avLst/>
              </a:prstGeom>
              <a:noFill/>
            </p:spPr>
            <p:txBody>
              <a:bodyPr wrap="square" rtlCol="0">
                <a:spAutoFit/>
              </a:bodyPr>
              <a:lstStyle/>
              <a:p>
                <a:pPr marL="342900" indent="-342900">
                  <a:buFont typeface="Arial" panose="020B0604020202020204" pitchFamily="34" charset="0"/>
                  <a:buChar char="•"/>
                </a:pPr>
                <a:r>
                  <a:rPr lang="de-DE" sz="2000" dirty="0"/>
                  <a:t>Mit dem WTR kann man direkt  </a:t>
                </a:r>
                <a14:m>
                  <m:oMath xmlns:m="http://schemas.openxmlformats.org/officeDocument/2006/math">
                    <m:sSub>
                      <m:sSubPr>
                        <m:ctrlPr>
                          <a:rPr lang="de-DE" sz="2000" i="1">
                            <a:latin typeface="Cambria Math" panose="02040503050406030204" pitchFamily="18" charset="0"/>
                          </a:rPr>
                        </m:ctrlPr>
                      </m:sSubPr>
                      <m:e>
                        <m:r>
                          <m:rPr>
                            <m:sty m:val="p"/>
                          </m:rPr>
                          <a:rPr lang="de-DE" sz="2000" i="0">
                            <a:latin typeface="Cambria Math" panose="02040503050406030204" pitchFamily="18" charset="0"/>
                          </a:rPr>
                          <m:t>B</m:t>
                        </m:r>
                      </m:e>
                      <m:sub>
                        <m:r>
                          <m:rPr>
                            <m:sty m:val="p"/>
                          </m:rPr>
                          <a:rPr lang="de-DE" sz="2000" i="0">
                            <a:latin typeface="Cambria Math" panose="02040503050406030204" pitchFamily="18" charset="0"/>
                          </a:rPr>
                          <m:t>n</m:t>
                        </m:r>
                        <m:r>
                          <a:rPr lang="de-DE" sz="2000" i="0">
                            <a:latin typeface="Cambria Math" panose="02040503050406030204" pitchFamily="18" charset="0"/>
                          </a:rPr>
                          <m:t>;</m:t>
                        </m:r>
                        <m:r>
                          <m:rPr>
                            <m:sty m:val="p"/>
                          </m:rPr>
                          <a:rPr lang="de-DE" sz="2000" i="0">
                            <a:latin typeface="Cambria Math" panose="02040503050406030204" pitchFamily="18" charset="0"/>
                          </a:rPr>
                          <m:t>p</m:t>
                        </m:r>
                      </m:sub>
                    </m:sSub>
                  </m:oMath>
                </a14:m>
                <a:r>
                  <a:rPr lang="de-DE" sz="2000" dirty="0"/>
                  <a:t>  mit  </a:t>
                </a:r>
                <a14:m>
                  <m:oMath xmlns:m="http://schemas.openxmlformats.org/officeDocument/2006/math">
                    <m:sSub>
                      <m:sSubPr>
                        <m:ctrlPr>
                          <a:rPr lang="de-DE" sz="2000" i="1">
                            <a:latin typeface="Cambria Math" panose="02040503050406030204" pitchFamily="18" charset="0"/>
                            <a:ea typeface="Cambria Math" panose="02040503050406030204" pitchFamily="18" charset="0"/>
                          </a:rPr>
                        </m:ctrlPr>
                      </m:sSubPr>
                      <m:e>
                        <m:r>
                          <m:rPr>
                            <m:sty m:val="p"/>
                          </m:rPr>
                          <a:rPr lang="el-GR" sz="2000" i="0">
                            <a:latin typeface="Cambria Math" panose="02040503050406030204" pitchFamily="18" charset="0"/>
                            <a:ea typeface="Cambria Math" panose="02040503050406030204" pitchFamily="18" charset="0"/>
                          </a:rPr>
                          <m:t>Φ</m:t>
                        </m:r>
                      </m:e>
                      <m:sub>
                        <m:r>
                          <m:rPr>
                            <m:sty m:val="p"/>
                          </m:rPr>
                          <a:rPr lang="de-DE" sz="2000" i="0">
                            <a:latin typeface="Cambria Math" panose="02040503050406030204" pitchFamily="18" charset="0"/>
                            <a:ea typeface="Cambria Math" panose="02040503050406030204" pitchFamily="18" charset="0"/>
                          </a:rPr>
                          <m:t>μ</m:t>
                        </m:r>
                        <m:r>
                          <a:rPr lang="de-DE" sz="2000" i="0">
                            <a:latin typeface="Cambria Math" panose="02040503050406030204" pitchFamily="18" charset="0"/>
                            <a:ea typeface="Cambria Math" panose="02040503050406030204" pitchFamily="18" charset="0"/>
                          </a:rPr>
                          <m:t>;</m:t>
                        </m:r>
                        <m:r>
                          <m:rPr>
                            <m:sty m:val="p"/>
                          </m:rPr>
                          <a:rPr lang="de-DE" sz="2000" i="0">
                            <a:latin typeface="Cambria Math" panose="02040503050406030204" pitchFamily="18" charset="0"/>
                            <a:ea typeface="Cambria Math" panose="02040503050406030204" pitchFamily="18" charset="0"/>
                          </a:rPr>
                          <m:t>σ</m:t>
                        </m:r>
                      </m:sub>
                    </m:sSub>
                  </m:oMath>
                </a14:m>
                <a:r>
                  <a:rPr lang="de-DE" sz="2000" dirty="0"/>
                  <a:t>  vergleichen.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Die Intervallwahrscheinlichkeit  </a:t>
                </a:r>
                <a14:m>
                  <m:oMath xmlns:m="http://schemas.openxmlformats.org/officeDocument/2006/math">
                    <m:r>
                      <m:rPr>
                        <m:sty m:val="p"/>
                      </m:rPr>
                      <a:rPr lang="de-DE" sz="2000" b="0" i="0" smtClean="0">
                        <a:latin typeface="Cambria Math" panose="02040503050406030204" pitchFamily="18" charset="0"/>
                      </a:rPr>
                      <m:t>P</m:t>
                    </m:r>
                    <m:d>
                      <m:dPr>
                        <m:ctrlPr>
                          <a:rPr lang="de-DE" sz="2000" b="0" i="1" smtClean="0">
                            <a:latin typeface="Cambria Math" panose="02040503050406030204" pitchFamily="18" charset="0"/>
                          </a:rPr>
                        </m:ctrlPr>
                      </m:dPr>
                      <m:e>
                        <m:sSub>
                          <m:sSubPr>
                            <m:ctrlPr>
                              <a:rPr lang="de-DE" sz="2000" b="0" i="1" smtClean="0">
                                <a:latin typeface="Cambria Math" panose="02040503050406030204" pitchFamily="18" charset="0"/>
                              </a:rPr>
                            </m:ctrlPr>
                          </m:sSubPr>
                          <m:e>
                            <m:r>
                              <m:rPr>
                                <m:sty m:val="p"/>
                              </m:rPr>
                              <a:rPr lang="de-DE" sz="2000" b="0" i="0" smtClean="0">
                                <a:latin typeface="Cambria Math" panose="02040503050406030204" pitchFamily="18" charset="0"/>
                              </a:rPr>
                              <m:t>k</m:t>
                            </m:r>
                          </m:e>
                          <m:sub>
                            <m:r>
                              <a:rPr lang="de-DE" sz="2000" b="0" i="0" smtClean="0">
                                <a:latin typeface="Cambria Math" panose="02040503050406030204" pitchFamily="18" charset="0"/>
                              </a:rPr>
                              <m:t>1</m:t>
                            </m:r>
                          </m:sub>
                        </m:sSub>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X</m:t>
                        </m:r>
                        <m:r>
                          <a:rPr lang="de-DE" sz="2000" b="0" i="0" smtClean="0">
                            <a:latin typeface="Cambria Math" panose="02040503050406030204" pitchFamily="18" charset="0"/>
                            <a:ea typeface="Cambria Math" panose="02040503050406030204" pitchFamily="18" charset="0"/>
                          </a:rPr>
                          <m:t>≤</m:t>
                        </m:r>
                        <m:sSub>
                          <m:sSubPr>
                            <m:ctrlPr>
                              <a:rPr lang="de-DE" sz="2000" b="0" i="1" smtClean="0">
                                <a:latin typeface="Cambria Math" panose="02040503050406030204" pitchFamily="18" charset="0"/>
                                <a:ea typeface="Cambria Math" panose="02040503050406030204" pitchFamily="18" charset="0"/>
                              </a:rPr>
                            </m:ctrlPr>
                          </m:sSubPr>
                          <m:e>
                            <m:r>
                              <m:rPr>
                                <m:sty m:val="p"/>
                              </m:rPr>
                              <a:rPr lang="de-DE" sz="2000" b="0" i="0" smtClean="0">
                                <a:latin typeface="Cambria Math" panose="02040503050406030204" pitchFamily="18" charset="0"/>
                                <a:ea typeface="Cambria Math" panose="02040503050406030204" pitchFamily="18" charset="0"/>
                              </a:rPr>
                              <m:t>k</m:t>
                            </m:r>
                          </m:e>
                          <m:sub>
                            <m:r>
                              <a:rPr lang="de-DE" sz="2000" b="0" i="0" smtClean="0">
                                <a:latin typeface="Cambria Math" panose="02040503050406030204" pitchFamily="18" charset="0"/>
                                <a:ea typeface="Cambria Math" panose="02040503050406030204" pitchFamily="18" charset="0"/>
                              </a:rPr>
                              <m:t>2</m:t>
                            </m:r>
                          </m:sub>
                        </m:sSub>
                      </m:e>
                    </m:d>
                  </m:oMath>
                </a14:m>
                <a:r>
                  <a:rPr lang="de-DE" sz="2000" dirty="0"/>
                  <a:t>  ist näherungsweise gleich der Differenz  </a:t>
                </a:r>
                <a14:m>
                  <m:oMath xmlns:m="http://schemas.openxmlformats.org/officeDocument/2006/math">
                    <m:r>
                      <m:rPr>
                        <m:sty m:val="p"/>
                      </m:rPr>
                      <a:rPr lang="el-GR" sz="2000" i="0">
                        <a:latin typeface="Cambria Math" panose="02040503050406030204" pitchFamily="18" charset="0"/>
                        <a:ea typeface="Cambria Math" panose="02040503050406030204" pitchFamily="18" charset="0"/>
                      </a:rPr>
                      <m:t>Φ</m:t>
                    </m:r>
                    <m:d>
                      <m:dPr>
                        <m:ctrlPr>
                          <a:rPr lang="el-GR" sz="2000" i="1" smtClean="0">
                            <a:latin typeface="Cambria Math" panose="02040503050406030204" pitchFamily="18" charset="0"/>
                            <a:ea typeface="Cambria Math" panose="02040503050406030204" pitchFamily="18" charset="0"/>
                          </a:rPr>
                        </m:ctrlPr>
                      </m:dPr>
                      <m:e>
                        <m:sSub>
                          <m:sSubPr>
                            <m:ctrlPr>
                              <a:rPr lang="el-GR" sz="2000" i="1" smtClean="0">
                                <a:latin typeface="Cambria Math" panose="02040503050406030204" pitchFamily="18" charset="0"/>
                                <a:ea typeface="Cambria Math" panose="02040503050406030204" pitchFamily="18" charset="0"/>
                              </a:rPr>
                            </m:ctrlPr>
                          </m:sSubPr>
                          <m:e>
                            <m:r>
                              <m:rPr>
                                <m:sty m:val="p"/>
                              </m:rPr>
                              <a:rPr lang="de-DE" sz="2000" b="0" i="0" smtClean="0">
                                <a:latin typeface="Cambria Math" panose="02040503050406030204" pitchFamily="18" charset="0"/>
                                <a:ea typeface="Cambria Math" panose="02040503050406030204" pitchFamily="18" charset="0"/>
                              </a:rPr>
                              <m:t>z</m:t>
                            </m:r>
                          </m:e>
                          <m:sub>
                            <m:r>
                              <a:rPr lang="de-DE" sz="2000" b="0" i="0" smtClean="0">
                                <a:latin typeface="Cambria Math" panose="02040503050406030204" pitchFamily="18" charset="0"/>
                                <a:ea typeface="Cambria Math" panose="02040503050406030204" pitchFamily="18" charset="0"/>
                              </a:rPr>
                              <m:t>2</m:t>
                            </m:r>
                          </m:sub>
                        </m:sSub>
                      </m:e>
                    </m:d>
                    <m:r>
                      <a:rPr lang="de-DE" sz="2000" b="0" i="0" smtClean="0">
                        <a:latin typeface="Cambria Math" panose="02040503050406030204" pitchFamily="18" charset="0"/>
                        <a:ea typeface="Cambria Math" panose="02040503050406030204" pitchFamily="18" charset="0"/>
                      </a:rPr>
                      <m:t>−</m:t>
                    </m:r>
                    <m:r>
                      <m:rPr>
                        <m:sty m:val="p"/>
                      </m:rPr>
                      <a:rPr lang="el-GR" sz="2000" i="0">
                        <a:latin typeface="Cambria Math" panose="02040503050406030204" pitchFamily="18" charset="0"/>
                        <a:ea typeface="Cambria Math" panose="02040503050406030204" pitchFamily="18" charset="0"/>
                      </a:rPr>
                      <m:t>Φ</m:t>
                    </m:r>
                    <m:d>
                      <m:dPr>
                        <m:ctrlPr>
                          <a:rPr lang="el-GR" sz="2000" i="1">
                            <a:latin typeface="Cambria Math" panose="02040503050406030204" pitchFamily="18" charset="0"/>
                            <a:ea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z</m:t>
                            </m:r>
                          </m:e>
                          <m:sub>
                            <m:r>
                              <a:rPr lang="de-DE" sz="2000" b="0" i="0" smtClean="0">
                                <a:latin typeface="Cambria Math" panose="02040503050406030204" pitchFamily="18" charset="0"/>
                                <a:ea typeface="Cambria Math" panose="02040503050406030204" pitchFamily="18" charset="0"/>
                              </a:rPr>
                              <m:t>1</m:t>
                            </m:r>
                          </m:sub>
                        </m:sSub>
                      </m:e>
                    </m:d>
                  </m:oMath>
                </a14:m>
                <a:r>
                  <a:rPr lang="de-DE" sz="2000" dirty="0"/>
                  <a:t>, also gilt</a:t>
                </a:r>
              </a:p>
              <a:p>
                <a:pPr/>
                <a14:m>
                  <m:oMathPara xmlns:m="http://schemas.openxmlformats.org/officeDocument/2006/math">
                    <m:oMathParaPr>
                      <m:jc m:val="centerGroup"/>
                    </m:oMathParaPr>
                    <m:oMath xmlns:m="http://schemas.openxmlformats.org/officeDocument/2006/math">
                      <m:r>
                        <m:rPr>
                          <m:sty m:val="p"/>
                        </m:rPr>
                        <a:rPr lang="de-DE" sz="2000" b="0" i="0" smtClean="0">
                          <a:latin typeface="Cambria Math" panose="02040503050406030204" pitchFamily="18" charset="0"/>
                        </a:rPr>
                        <m:t>P</m:t>
                      </m:r>
                      <m:d>
                        <m:dPr>
                          <m:ctrlPr>
                            <a:rPr lang="de-DE" sz="2000" b="0" i="1" smtClean="0">
                              <a:latin typeface="Cambria Math" panose="02040503050406030204" pitchFamily="18" charset="0"/>
                            </a:rPr>
                          </m:ctrlPr>
                        </m:dPr>
                        <m:e>
                          <m:sSub>
                            <m:sSubPr>
                              <m:ctrlPr>
                                <a:rPr lang="de-DE" sz="2000" i="1">
                                  <a:latin typeface="Cambria Math" panose="02040503050406030204" pitchFamily="18" charset="0"/>
                                </a:rPr>
                              </m:ctrlPr>
                            </m:sSubPr>
                            <m:e>
                              <m:r>
                                <m:rPr>
                                  <m:sty m:val="p"/>
                                </m:rPr>
                                <a:rPr lang="de-DE" sz="2000" i="0">
                                  <a:latin typeface="Cambria Math" panose="02040503050406030204" pitchFamily="18" charset="0"/>
                                </a:rPr>
                                <m:t>k</m:t>
                              </m:r>
                            </m:e>
                            <m:sub>
                              <m:r>
                                <a:rPr lang="de-DE" sz="2000" i="0">
                                  <a:latin typeface="Cambria Math" panose="02040503050406030204" pitchFamily="18" charset="0"/>
                                </a:rPr>
                                <m:t>1</m:t>
                              </m:r>
                            </m:sub>
                          </m:sSub>
                          <m:r>
                            <a:rPr lang="de-DE" sz="2000" i="0">
                              <a:latin typeface="Cambria Math" panose="02040503050406030204" pitchFamily="18" charset="0"/>
                              <a:ea typeface="Cambria Math" panose="02040503050406030204" pitchFamily="18" charset="0"/>
                            </a:rPr>
                            <m:t>≤</m:t>
                          </m:r>
                          <m:r>
                            <m:rPr>
                              <m:sty m:val="p"/>
                            </m:rPr>
                            <a:rPr lang="de-DE" sz="2000" i="0">
                              <a:latin typeface="Cambria Math" panose="02040503050406030204" pitchFamily="18" charset="0"/>
                              <a:ea typeface="Cambria Math" panose="02040503050406030204" pitchFamily="18" charset="0"/>
                            </a:rPr>
                            <m:t>X</m:t>
                          </m:r>
                          <m:r>
                            <a:rPr lang="de-DE" sz="2000" i="0">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k</m:t>
                              </m:r>
                            </m:e>
                            <m:sub>
                              <m:r>
                                <a:rPr lang="de-DE" sz="2000" i="0">
                                  <a:latin typeface="Cambria Math" panose="02040503050406030204" pitchFamily="18" charset="0"/>
                                  <a:ea typeface="Cambria Math" panose="02040503050406030204" pitchFamily="18" charset="0"/>
                                </a:rPr>
                                <m:t>2</m:t>
                              </m:r>
                            </m:sub>
                          </m:sSub>
                        </m:e>
                      </m:d>
                      <m:r>
                        <a:rPr lang="de-DE" sz="2000" b="0" i="0" smtClean="0">
                          <a:latin typeface="Cambria Math" panose="02040503050406030204" pitchFamily="18" charset="0"/>
                          <a:ea typeface="Cambria Math" panose="02040503050406030204" pitchFamily="18" charset="0"/>
                        </a:rPr>
                        <m:t>≈</m:t>
                      </m:r>
                      <m:r>
                        <m:rPr>
                          <m:sty m:val="p"/>
                        </m:rPr>
                        <a:rPr lang="el-GR" sz="2000" i="0">
                          <a:latin typeface="Cambria Math" panose="02040503050406030204" pitchFamily="18" charset="0"/>
                          <a:ea typeface="Cambria Math" panose="02040503050406030204" pitchFamily="18" charset="0"/>
                        </a:rPr>
                        <m:t>Φ</m:t>
                      </m:r>
                      <m:d>
                        <m:dPr>
                          <m:ctrlPr>
                            <a:rPr lang="el-GR" sz="2000" i="1">
                              <a:latin typeface="Cambria Math" panose="02040503050406030204" pitchFamily="18" charset="0"/>
                              <a:ea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z</m:t>
                              </m:r>
                            </m:e>
                            <m:sub>
                              <m:r>
                                <a:rPr lang="de-DE" sz="2000" i="0">
                                  <a:latin typeface="Cambria Math" panose="02040503050406030204" pitchFamily="18" charset="0"/>
                                  <a:ea typeface="Cambria Math" panose="02040503050406030204" pitchFamily="18" charset="0"/>
                                </a:rPr>
                                <m:t>2</m:t>
                              </m:r>
                            </m:sub>
                          </m:sSub>
                        </m:e>
                      </m:d>
                      <m:r>
                        <a:rPr lang="de-DE" sz="2000" i="0">
                          <a:latin typeface="Cambria Math" panose="02040503050406030204" pitchFamily="18" charset="0"/>
                          <a:ea typeface="Cambria Math" panose="02040503050406030204" pitchFamily="18" charset="0"/>
                        </a:rPr>
                        <m:t>−</m:t>
                      </m:r>
                      <m:r>
                        <m:rPr>
                          <m:sty m:val="p"/>
                        </m:rPr>
                        <a:rPr lang="el-GR" sz="2000" i="0">
                          <a:latin typeface="Cambria Math" panose="02040503050406030204" pitchFamily="18" charset="0"/>
                          <a:ea typeface="Cambria Math" panose="02040503050406030204" pitchFamily="18" charset="0"/>
                        </a:rPr>
                        <m:t>Φ</m:t>
                      </m:r>
                      <m:d>
                        <m:dPr>
                          <m:ctrlPr>
                            <a:rPr lang="el-GR" sz="2000" i="1">
                              <a:latin typeface="Cambria Math" panose="02040503050406030204" pitchFamily="18" charset="0"/>
                              <a:ea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z</m:t>
                              </m:r>
                            </m:e>
                            <m:sub>
                              <m:r>
                                <a:rPr lang="de-DE" sz="2000" i="0">
                                  <a:latin typeface="Cambria Math" panose="02040503050406030204" pitchFamily="18" charset="0"/>
                                  <a:ea typeface="Cambria Math" panose="02040503050406030204" pitchFamily="18" charset="0"/>
                                </a:rPr>
                                <m:t>1</m:t>
                              </m:r>
                            </m:sub>
                          </m:sSub>
                        </m:e>
                      </m:d>
                      <m:r>
                        <a:rPr lang="de-DE" sz="2000" b="0" i="0" smtClean="0">
                          <a:latin typeface="Cambria Math" panose="02040503050406030204" pitchFamily="18" charset="0"/>
                          <a:ea typeface="Cambria Math" panose="02040503050406030204" pitchFamily="18" charset="0"/>
                        </a:rPr>
                        <m:t>=</m:t>
                      </m:r>
                      <m:nary>
                        <m:naryPr>
                          <m:limLoc m:val="undOvr"/>
                          <m:ctrlPr>
                            <a:rPr lang="de-DE" sz="2000" b="0" i="1" smtClean="0">
                              <a:latin typeface="Cambria Math" panose="02040503050406030204" pitchFamily="18" charset="0"/>
                              <a:ea typeface="Cambria Math" panose="02040503050406030204" pitchFamily="18" charset="0"/>
                            </a:rPr>
                          </m:ctrlPr>
                        </m:naryPr>
                        <m:sub>
                          <m:r>
                            <m:rPr>
                              <m:brk m:alnAt="24"/>
                            </m:rPr>
                            <a:rPr lang="de-DE" sz="2000" b="0" i="0" smtClean="0">
                              <a:latin typeface="Cambria Math" panose="02040503050406030204" pitchFamily="18" charset="0"/>
                              <a:ea typeface="Cambria Math" panose="02040503050406030204" pitchFamily="18" charset="0"/>
                            </a:rPr>
                            <m:t>−</m:t>
                          </m:r>
                          <m:r>
                            <a:rPr lang="de-DE" sz="2000" b="0" i="0" smtClean="0">
                              <a:latin typeface="Cambria Math" panose="02040503050406030204" pitchFamily="18" charset="0"/>
                              <a:ea typeface="Cambria Math" panose="02040503050406030204" pitchFamily="18" charset="0"/>
                            </a:rPr>
                            <m:t>∞</m:t>
                          </m:r>
                        </m:sub>
                        <m:sup>
                          <m:sSub>
                            <m:sSubPr>
                              <m:ctrlPr>
                                <a:rPr lang="de-DE" sz="2000" b="0" i="1" smtClean="0">
                                  <a:latin typeface="Cambria Math" panose="02040503050406030204" pitchFamily="18" charset="0"/>
                                  <a:ea typeface="Cambria Math" panose="02040503050406030204" pitchFamily="18" charset="0"/>
                                </a:rPr>
                              </m:ctrlPr>
                            </m:sSubPr>
                            <m:e>
                              <m:r>
                                <m:rPr>
                                  <m:sty m:val="p"/>
                                </m:rPr>
                                <a:rPr lang="de-DE" sz="2000" b="0" i="0" smtClean="0">
                                  <a:latin typeface="Cambria Math" panose="02040503050406030204" pitchFamily="18" charset="0"/>
                                  <a:ea typeface="Cambria Math" panose="02040503050406030204" pitchFamily="18" charset="0"/>
                                </a:rPr>
                                <m:t>z</m:t>
                              </m:r>
                            </m:e>
                            <m:sub>
                              <m:r>
                                <a:rPr lang="de-DE" sz="2000" b="0" i="0" smtClean="0">
                                  <a:latin typeface="Cambria Math" panose="02040503050406030204" pitchFamily="18" charset="0"/>
                                  <a:ea typeface="Cambria Math" panose="02040503050406030204" pitchFamily="18" charset="0"/>
                                </a:rPr>
                                <m:t>2</m:t>
                              </m:r>
                            </m:sub>
                          </m:sSub>
                        </m:sup>
                        <m:e>
                          <m:r>
                            <m:rPr>
                              <m:sty m:val="p"/>
                            </m:rPr>
                            <a:rPr lang="de-DE" sz="2000" b="0" i="0" smtClean="0">
                              <a:latin typeface="Cambria Math" panose="02040503050406030204" pitchFamily="18" charset="0"/>
                              <a:ea typeface="Cambria Math" panose="02040503050406030204" pitchFamily="18" charset="0"/>
                            </a:rPr>
                            <m:t>φ</m:t>
                          </m:r>
                          <m:d>
                            <m:dPr>
                              <m:ctrlPr>
                                <a:rPr lang="de-DE" sz="2000" b="0" i="1" smtClean="0">
                                  <a:latin typeface="Cambria Math" panose="02040503050406030204" pitchFamily="18" charset="0"/>
                                  <a:ea typeface="Cambria Math" panose="02040503050406030204" pitchFamily="18" charset="0"/>
                                </a:rPr>
                              </m:ctrlPr>
                            </m:dPr>
                            <m:e>
                              <m:r>
                                <m:rPr>
                                  <m:sty m:val="p"/>
                                </m:rPr>
                                <a:rPr lang="de-DE" sz="2000" b="0" i="0" smtClean="0">
                                  <a:latin typeface="Cambria Math" panose="02040503050406030204" pitchFamily="18" charset="0"/>
                                  <a:ea typeface="Cambria Math" panose="02040503050406030204" pitchFamily="18" charset="0"/>
                                </a:rPr>
                                <m:t>x</m:t>
                              </m:r>
                            </m:e>
                          </m:d>
                          <m:r>
                            <m:rPr>
                              <m:sty m:val="p"/>
                            </m:rPr>
                            <a:rPr lang="de-DE" sz="2000" b="0" i="0" smtClean="0">
                              <a:latin typeface="Cambria Math" panose="02040503050406030204" pitchFamily="18" charset="0"/>
                              <a:ea typeface="Cambria Math" panose="02040503050406030204" pitchFamily="18" charset="0"/>
                            </a:rPr>
                            <m:t>dx</m:t>
                          </m:r>
                        </m:e>
                      </m:nary>
                      <m:r>
                        <a:rPr lang="de-DE" sz="2000" b="0" i="0" smtClean="0">
                          <a:latin typeface="Cambria Math" panose="02040503050406030204" pitchFamily="18" charset="0"/>
                          <a:ea typeface="Cambria Math" panose="02040503050406030204" pitchFamily="18" charset="0"/>
                        </a:rPr>
                        <m:t>−</m:t>
                      </m:r>
                      <m:nary>
                        <m:naryPr>
                          <m:limLoc m:val="undOvr"/>
                          <m:ctrlPr>
                            <a:rPr lang="de-DE" sz="2000" i="1">
                              <a:latin typeface="Cambria Math" panose="02040503050406030204" pitchFamily="18" charset="0"/>
                              <a:ea typeface="Cambria Math" panose="02040503050406030204" pitchFamily="18" charset="0"/>
                            </a:rPr>
                          </m:ctrlPr>
                        </m:naryPr>
                        <m:sub>
                          <m:r>
                            <m:rPr>
                              <m:brk m:alnAt="24"/>
                            </m:rPr>
                            <a:rPr lang="de-DE" sz="2000" i="0">
                              <a:latin typeface="Cambria Math" panose="02040503050406030204" pitchFamily="18" charset="0"/>
                              <a:ea typeface="Cambria Math" panose="02040503050406030204" pitchFamily="18" charset="0"/>
                            </a:rPr>
                            <m:t>−</m:t>
                          </m:r>
                          <m:r>
                            <a:rPr lang="de-DE" sz="2000" i="0">
                              <a:latin typeface="Cambria Math" panose="02040503050406030204" pitchFamily="18" charset="0"/>
                              <a:ea typeface="Cambria Math" panose="02040503050406030204" pitchFamily="18" charset="0"/>
                            </a:rPr>
                            <m:t>∞</m:t>
                          </m:r>
                        </m:sub>
                        <m:sup>
                          <m:sSub>
                            <m:sSubPr>
                              <m:ctrlPr>
                                <a:rPr lang="de-DE"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z</m:t>
                              </m:r>
                            </m:e>
                            <m:sub>
                              <m:r>
                                <a:rPr lang="de-DE" sz="2000" b="0" i="0" smtClean="0">
                                  <a:latin typeface="Cambria Math" panose="02040503050406030204" pitchFamily="18" charset="0"/>
                                  <a:ea typeface="Cambria Math" panose="02040503050406030204" pitchFamily="18" charset="0"/>
                                </a:rPr>
                                <m:t>1</m:t>
                              </m:r>
                            </m:sub>
                          </m:sSub>
                        </m:sup>
                        <m:e>
                          <m:r>
                            <m:rPr>
                              <m:sty m:val="p"/>
                            </m:rPr>
                            <a:rPr lang="de-DE" sz="2000" i="0">
                              <a:latin typeface="Cambria Math" panose="02040503050406030204" pitchFamily="18" charset="0"/>
                              <a:ea typeface="Cambria Math" panose="02040503050406030204" pitchFamily="18" charset="0"/>
                            </a:rPr>
                            <m:t>φ</m:t>
                          </m:r>
                          <m:d>
                            <m:dPr>
                              <m:ctrlPr>
                                <a:rPr lang="de-DE" sz="2000" i="1">
                                  <a:latin typeface="Cambria Math" panose="02040503050406030204" pitchFamily="18" charset="0"/>
                                  <a:ea typeface="Cambria Math" panose="02040503050406030204" pitchFamily="18" charset="0"/>
                                </a:rPr>
                              </m:ctrlPr>
                            </m:dPr>
                            <m:e>
                              <m:r>
                                <m:rPr>
                                  <m:sty m:val="p"/>
                                </m:rPr>
                                <a:rPr lang="de-DE" sz="2000" i="0">
                                  <a:latin typeface="Cambria Math" panose="02040503050406030204" pitchFamily="18" charset="0"/>
                                  <a:ea typeface="Cambria Math" panose="02040503050406030204" pitchFamily="18" charset="0"/>
                                </a:rPr>
                                <m:t>x</m:t>
                              </m:r>
                            </m:e>
                          </m:d>
                          <m:r>
                            <m:rPr>
                              <m:sty m:val="p"/>
                            </m:rPr>
                            <a:rPr lang="de-DE" sz="2000" i="0">
                              <a:latin typeface="Cambria Math" panose="02040503050406030204" pitchFamily="18" charset="0"/>
                              <a:ea typeface="Cambria Math" panose="02040503050406030204" pitchFamily="18" charset="0"/>
                            </a:rPr>
                            <m:t>dx</m:t>
                          </m:r>
                        </m:e>
                      </m:nary>
                    </m:oMath>
                  </m:oMathPara>
                </a14:m>
                <a:endParaRPr lang="de-DE" sz="20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de-DE" sz="2000" b="0" i="0" smtClean="0">
                          <a:latin typeface="Cambria Math" panose="02040503050406030204" pitchFamily="18" charset="0"/>
                          <a:ea typeface="Cambria Math" panose="02040503050406030204" pitchFamily="18" charset="0"/>
                        </a:rPr>
                        <m:t>mit</m:t>
                      </m:r>
                      <m:r>
                        <a:rPr lang="de-DE" sz="2000" b="0" i="0" smtClean="0">
                          <a:latin typeface="Cambria Math" panose="02040503050406030204" pitchFamily="18" charset="0"/>
                          <a:ea typeface="Cambria Math" panose="02040503050406030204" pitchFamily="18" charset="0"/>
                        </a:rPr>
                        <m:t>     </m:t>
                      </m:r>
                      <m:sSub>
                        <m:sSubPr>
                          <m:ctrlPr>
                            <a:rPr lang="el-GR"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z</m:t>
                          </m:r>
                        </m:e>
                        <m:sub>
                          <m:r>
                            <a:rPr lang="de-DE" sz="2000" b="0" i="0" smtClean="0">
                              <a:latin typeface="Cambria Math" panose="02040503050406030204" pitchFamily="18" charset="0"/>
                              <a:ea typeface="Cambria Math" panose="02040503050406030204" pitchFamily="18" charset="0"/>
                            </a:rPr>
                            <m:t>1</m:t>
                          </m:r>
                        </m:sub>
                      </m:sSub>
                      <m:r>
                        <a:rPr lang="de-DE" sz="2000" b="0" i="0" smtClean="0">
                          <a:latin typeface="Cambria Math" panose="02040503050406030204" pitchFamily="18" charset="0"/>
                          <a:ea typeface="Cambria Math" panose="02040503050406030204" pitchFamily="18" charset="0"/>
                        </a:rPr>
                        <m:t>=</m:t>
                      </m:r>
                      <m:f>
                        <m:fPr>
                          <m:ctrlPr>
                            <a:rPr lang="de-DE" sz="2000" b="0" i="1" smtClean="0">
                              <a:latin typeface="Cambria Math" panose="02040503050406030204" pitchFamily="18" charset="0"/>
                              <a:ea typeface="Cambria Math" panose="02040503050406030204" pitchFamily="18" charset="0"/>
                            </a:rPr>
                          </m:ctrlPr>
                        </m:fPr>
                        <m:num>
                          <m:sSub>
                            <m:sSubPr>
                              <m:ctrlPr>
                                <a:rPr lang="de-DE" sz="2000" b="0" i="1" smtClean="0">
                                  <a:latin typeface="Cambria Math" panose="02040503050406030204" pitchFamily="18" charset="0"/>
                                  <a:ea typeface="Cambria Math" panose="02040503050406030204" pitchFamily="18" charset="0"/>
                                </a:rPr>
                              </m:ctrlPr>
                            </m:sSubPr>
                            <m:e>
                              <m:r>
                                <m:rPr>
                                  <m:sty m:val="p"/>
                                </m:rPr>
                                <a:rPr lang="de-DE" sz="2000" b="0" i="0" smtClean="0">
                                  <a:latin typeface="Cambria Math" panose="02040503050406030204" pitchFamily="18" charset="0"/>
                                  <a:ea typeface="Cambria Math" panose="02040503050406030204" pitchFamily="18" charset="0"/>
                                </a:rPr>
                                <m:t>k</m:t>
                              </m:r>
                            </m:e>
                            <m:sub>
                              <m:r>
                                <a:rPr lang="de-DE" sz="2000" b="0" i="0" smtClean="0">
                                  <a:latin typeface="Cambria Math" panose="02040503050406030204" pitchFamily="18" charset="0"/>
                                  <a:ea typeface="Cambria Math" panose="02040503050406030204" pitchFamily="18" charset="0"/>
                                </a:rPr>
                                <m:t>1</m:t>
                              </m:r>
                            </m:sub>
                          </m:sSub>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μ</m:t>
                          </m:r>
                        </m:num>
                        <m:den>
                          <m:r>
                            <m:rPr>
                              <m:sty m:val="p"/>
                            </m:rPr>
                            <a:rPr lang="de-DE" sz="2000" b="0" i="0" smtClean="0">
                              <a:latin typeface="Cambria Math" panose="02040503050406030204" pitchFamily="18" charset="0"/>
                              <a:ea typeface="Cambria Math" panose="02040503050406030204" pitchFamily="18" charset="0"/>
                            </a:rPr>
                            <m:t>σ</m:t>
                          </m:r>
                        </m:den>
                      </m:f>
                      <m:r>
                        <a:rPr lang="de-DE" sz="2000" b="0" i="0" smtClean="0">
                          <a:latin typeface="Cambria Math" panose="02040503050406030204" pitchFamily="18" charset="0"/>
                          <a:ea typeface="Cambria Math" panose="02040503050406030204" pitchFamily="18" charset="0"/>
                        </a:rPr>
                        <m:t>  </m:t>
                      </m:r>
                      <m:r>
                        <m:rPr>
                          <m:sty m:val="p"/>
                        </m:rPr>
                        <a:rPr lang="de-DE" sz="2000" b="0" i="0" smtClean="0">
                          <a:latin typeface="Cambria Math" panose="02040503050406030204" pitchFamily="18" charset="0"/>
                          <a:ea typeface="Cambria Math" panose="02040503050406030204" pitchFamily="18" charset="0"/>
                        </a:rPr>
                        <m:t>und</m:t>
                      </m:r>
                      <m:r>
                        <a:rPr lang="de-DE" sz="2000" b="0" i="0" smtClean="0">
                          <a:latin typeface="Cambria Math" panose="02040503050406030204" pitchFamily="18" charset="0"/>
                          <a:ea typeface="Cambria Math" panose="02040503050406030204" pitchFamily="18" charset="0"/>
                        </a:rPr>
                        <m:t>     </m:t>
                      </m:r>
                      <m:sSub>
                        <m:sSubPr>
                          <m:ctrlPr>
                            <a:rPr lang="el-GR"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z</m:t>
                          </m:r>
                        </m:e>
                        <m:sub>
                          <m:r>
                            <a:rPr lang="de-DE" sz="2000" i="0">
                              <a:latin typeface="Cambria Math" panose="02040503050406030204" pitchFamily="18" charset="0"/>
                              <a:ea typeface="Cambria Math" panose="02040503050406030204" pitchFamily="18" charset="0"/>
                            </a:rPr>
                            <m:t>2</m:t>
                          </m:r>
                        </m:sub>
                      </m:sSub>
                      <m:r>
                        <a:rPr lang="de-DE" sz="2000" i="0">
                          <a:latin typeface="Cambria Math" panose="02040503050406030204" pitchFamily="18" charset="0"/>
                          <a:ea typeface="Cambria Math" panose="02040503050406030204" pitchFamily="18" charset="0"/>
                        </a:rPr>
                        <m:t>=</m:t>
                      </m:r>
                      <m:f>
                        <m:fPr>
                          <m:ctrlPr>
                            <a:rPr lang="de-DE" sz="2000" i="1">
                              <a:latin typeface="Cambria Math" panose="02040503050406030204" pitchFamily="18" charset="0"/>
                              <a:ea typeface="Cambria Math" panose="02040503050406030204" pitchFamily="18" charset="0"/>
                            </a:rPr>
                          </m:ctrlPr>
                        </m:fPr>
                        <m:num>
                          <m:sSub>
                            <m:sSubPr>
                              <m:ctrlPr>
                                <a:rPr lang="de-DE"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k</m:t>
                              </m:r>
                            </m:e>
                            <m:sub>
                              <m:r>
                                <a:rPr lang="de-DE" sz="2000" b="0" i="0" smtClean="0">
                                  <a:latin typeface="Cambria Math" panose="02040503050406030204" pitchFamily="18" charset="0"/>
                                  <a:ea typeface="Cambria Math" panose="02040503050406030204" pitchFamily="18" charset="0"/>
                                </a:rPr>
                                <m:t>2</m:t>
                              </m:r>
                            </m:sub>
                          </m:sSub>
                          <m:r>
                            <a:rPr lang="de-DE" sz="2000" i="0">
                              <a:latin typeface="Cambria Math" panose="02040503050406030204" pitchFamily="18" charset="0"/>
                              <a:ea typeface="Cambria Math" panose="02040503050406030204" pitchFamily="18" charset="0"/>
                            </a:rPr>
                            <m:t>−</m:t>
                          </m:r>
                          <m:r>
                            <m:rPr>
                              <m:sty m:val="p"/>
                            </m:rPr>
                            <a:rPr lang="de-DE" sz="2000" i="0">
                              <a:latin typeface="Cambria Math" panose="02040503050406030204" pitchFamily="18" charset="0"/>
                              <a:ea typeface="Cambria Math" panose="02040503050406030204" pitchFamily="18" charset="0"/>
                            </a:rPr>
                            <m:t>μ</m:t>
                          </m:r>
                        </m:num>
                        <m:den>
                          <m:r>
                            <m:rPr>
                              <m:sty m:val="p"/>
                            </m:rPr>
                            <a:rPr lang="de-DE" sz="2000" i="0">
                              <a:latin typeface="Cambria Math" panose="02040503050406030204" pitchFamily="18" charset="0"/>
                              <a:ea typeface="Cambria Math" panose="02040503050406030204" pitchFamily="18" charset="0"/>
                            </a:rPr>
                            <m:t>σ</m:t>
                          </m:r>
                        </m:den>
                      </m:f>
                    </m:oMath>
                  </m:oMathPara>
                </a14:m>
                <a:endParaRPr lang="de-DE" sz="2000" dirty="0"/>
              </a:p>
            </p:txBody>
          </p:sp>
        </mc:Choice>
        <mc:Fallback xmlns="">
          <p:sp>
            <p:nvSpPr>
              <p:cNvPr id="4" name="Textfeld 3"/>
              <p:cNvSpPr txBox="1">
                <a:spLocks noRot="1" noChangeAspect="1" noMove="1" noResize="1" noEditPoints="1" noAdjustHandles="1" noChangeArrowheads="1" noChangeShapeType="1" noTextEdit="1"/>
              </p:cNvSpPr>
              <p:nvPr/>
            </p:nvSpPr>
            <p:spPr>
              <a:xfrm>
                <a:off x="343323" y="2152724"/>
                <a:ext cx="8454602" cy="2833917"/>
              </a:xfrm>
              <a:prstGeom prst="rect">
                <a:avLst/>
              </a:prstGeom>
              <a:blipFill>
                <a:blip r:embed="rId5"/>
                <a:stretch>
                  <a:fillRect l="-649" t="-1075"/>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a:extLst>
              <a:ext uri="{FF2B5EF4-FFF2-40B4-BE49-F238E27FC236}">
                <a16:creationId xmlns:a16="http://schemas.microsoft.com/office/drawing/2014/main" id="{953B138A-F3CB-4996-BED3-6C0D8FC3AF37}"/>
              </a:ext>
            </a:extLst>
          </p:cNvPr>
          <p:cNvGrpSpPr/>
          <p:nvPr/>
        </p:nvGrpSpPr>
        <p:grpSpPr>
          <a:xfrm>
            <a:off x="363537" y="723900"/>
            <a:ext cx="7304088" cy="433388"/>
            <a:chOff x="363537" y="723900"/>
            <a:chExt cx="7304088" cy="433388"/>
          </a:xfrm>
        </p:grpSpPr>
        <p:sp>
          <p:nvSpPr>
            <p:cNvPr id="36" name="Rectangle 4">
              <a:extLst>
                <a:ext uri="{FF2B5EF4-FFF2-40B4-BE49-F238E27FC236}">
                  <a16:creationId xmlns:a16="http://schemas.microsoft.com/office/drawing/2014/main" id="{6591A069-1868-48AA-A66F-E1B3B615CA37}"/>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a:extLst>
                <a:ext uri="{FF2B5EF4-FFF2-40B4-BE49-F238E27FC236}">
                  <a16:creationId xmlns:a16="http://schemas.microsoft.com/office/drawing/2014/main" id="{662E713B-CE81-4D6F-8908-241236652884}"/>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a:extLst>
                <a:ext uri="{FF2B5EF4-FFF2-40B4-BE49-F238E27FC236}">
                  <a16:creationId xmlns:a16="http://schemas.microsoft.com/office/drawing/2014/main" id="{8FC79702-C3E0-4407-A623-EE36955C5306}"/>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a:extLst>
                <a:ext uri="{FF2B5EF4-FFF2-40B4-BE49-F238E27FC236}">
                  <a16:creationId xmlns:a16="http://schemas.microsoft.com/office/drawing/2014/main" id="{BD649AE0-7EE8-49DA-B97F-9506496FA12B}"/>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a:extLst>
                <a:ext uri="{FF2B5EF4-FFF2-40B4-BE49-F238E27FC236}">
                  <a16:creationId xmlns:a16="http://schemas.microsoft.com/office/drawing/2014/main" id="{7D37C073-50C7-48A1-9B53-5E0F31E76FCA}"/>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1960452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763BEB9C-AB47-4948-8DDE-9D979E221D0B}"/>
              </a:ext>
            </a:extLst>
          </p:cNvPr>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26</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8244188"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Binomial- und Normalverteilung – Stetigkeitskorrektur </a:t>
            </a:r>
          </a:p>
        </p:txBody>
      </p:sp>
      <mc:AlternateContent xmlns:mc="http://schemas.openxmlformats.org/markup-compatibility/2006" xmlns:a14="http://schemas.microsoft.com/office/drawing/2010/main">
        <mc:Choice Requires="a14">
          <p:sp>
            <p:nvSpPr>
              <p:cNvPr id="4" name="Textfeld 3"/>
              <p:cNvSpPr txBox="1"/>
              <p:nvPr/>
            </p:nvSpPr>
            <p:spPr>
              <a:xfrm>
                <a:off x="343323" y="2152724"/>
                <a:ext cx="8454602" cy="3830536"/>
              </a:xfrm>
              <a:prstGeom prst="rect">
                <a:avLst/>
              </a:prstGeom>
              <a:noFill/>
            </p:spPr>
            <p:txBody>
              <a:bodyPr wrap="square" rtlCol="0">
                <a:spAutoFit/>
              </a:bodyPr>
              <a:lstStyle/>
              <a:p>
                <a:pPr marL="342900" indent="-342900">
                  <a:buFont typeface="Arial" panose="020B0604020202020204" pitchFamily="34" charset="0"/>
                  <a:buChar char="•"/>
                </a:pPr>
                <a:r>
                  <a:rPr lang="de-DE" sz="2000" dirty="0">
                    <a:ea typeface="Cambria Math" panose="02040503050406030204" pitchFamily="18" charset="0"/>
                  </a:rPr>
                  <a:t>Um die Randrechtecke nicht nur halb mit </a:t>
                </a:r>
              </a:p>
              <a:p>
                <a:r>
                  <a:rPr lang="de-DE" sz="2000" dirty="0">
                    <a:ea typeface="Cambria Math" panose="02040503050406030204" pitchFamily="18" charset="0"/>
                  </a:rPr>
                  <a:t>     einzubeziehen, versetzt man die Intervallgrenzen</a:t>
                </a:r>
              </a:p>
              <a:p>
                <a:r>
                  <a:rPr lang="de-DE" sz="2000" dirty="0">
                    <a:ea typeface="Cambria Math" panose="02040503050406030204" pitchFamily="18" charset="0"/>
                  </a:rPr>
                  <a:t>     jeweils um  0,5 LE nach außen. Dadurch erhält</a:t>
                </a:r>
              </a:p>
              <a:p>
                <a:r>
                  <a:rPr lang="de-DE" sz="2000" dirty="0">
                    <a:ea typeface="Cambria Math" panose="02040503050406030204" pitchFamily="18" charset="0"/>
                  </a:rPr>
                  <a:t>     man einen besseren Näherungswert für die </a:t>
                </a:r>
              </a:p>
              <a:p>
                <a:r>
                  <a:rPr lang="de-DE" sz="2000" dirty="0">
                    <a:ea typeface="Cambria Math" panose="02040503050406030204" pitchFamily="18" charset="0"/>
                  </a:rPr>
                  <a:t>     Intervallwahrscheinlichkeit. </a:t>
                </a:r>
              </a:p>
              <a:p>
                <a:endParaRPr lang="de-DE" sz="2000" dirty="0"/>
              </a:p>
              <a:p>
                <a:pPr marL="342900" indent="-342900">
                  <a:buFont typeface="Arial" panose="020B0604020202020204" pitchFamily="34" charset="0"/>
                  <a:buChar char="•"/>
                </a:pPr>
                <a:r>
                  <a:rPr lang="de-DE" sz="2000" dirty="0"/>
                  <a:t>Für die standardisierten Variablen gilt dann: </a:t>
                </a:r>
                <a:br>
                  <a:rPr lang="de-DE" sz="2000" dirty="0"/>
                </a:br>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z</m:t>
                        </m:r>
                      </m:e>
                      <m:sub>
                        <m:r>
                          <a:rPr lang="de-DE" sz="2000" i="0">
                            <a:latin typeface="Cambria Math" panose="02040503050406030204" pitchFamily="18" charset="0"/>
                            <a:ea typeface="Cambria Math" panose="02040503050406030204" pitchFamily="18" charset="0"/>
                          </a:rPr>
                          <m:t>1</m:t>
                        </m:r>
                      </m:sub>
                    </m:sSub>
                    <m:r>
                      <a:rPr lang="de-DE" sz="2000" i="0">
                        <a:latin typeface="Cambria Math" panose="02040503050406030204" pitchFamily="18" charset="0"/>
                        <a:ea typeface="Cambria Math" panose="02040503050406030204" pitchFamily="18" charset="0"/>
                      </a:rPr>
                      <m:t>=</m:t>
                    </m:r>
                    <m:f>
                      <m:fPr>
                        <m:ctrlPr>
                          <a:rPr lang="de-DE" sz="2000" i="1">
                            <a:latin typeface="Cambria Math" panose="02040503050406030204" pitchFamily="18" charset="0"/>
                            <a:ea typeface="Cambria Math" panose="02040503050406030204" pitchFamily="18" charset="0"/>
                          </a:rPr>
                        </m:ctrlPr>
                      </m:fPr>
                      <m:num>
                        <m:sSub>
                          <m:sSubPr>
                            <m:ctrlPr>
                              <a:rPr lang="de-DE"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k</m:t>
                            </m:r>
                          </m:e>
                          <m:sub>
                            <m:r>
                              <a:rPr lang="de-DE" sz="2000" i="0">
                                <a:latin typeface="Cambria Math" panose="02040503050406030204" pitchFamily="18" charset="0"/>
                                <a:ea typeface="Cambria Math" panose="02040503050406030204" pitchFamily="18" charset="0"/>
                              </a:rPr>
                              <m:t>1</m:t>
                            </m:r>
                          </m:sub>
                        </m:sSub>
                        <m:r>
                          <a:rPr lang="de-DE" sz="2000" b="0" i="0" smtClean="0">
                            <a:latin typeface="Cambria Math" panose="02040503050406030204" pitchFamily="18" charset="0"/>
                            <a:ea typeface="Cambria Math" panose="02040503050406030204" pitchFamily="18" charset="0"/>
                          </a:rPr>
                          <m:t>−0,5−</m:t>
                        </m:r>
                        <m:r>
                          <m:rPr>
                            <m:sty m:val="p"/>
                          </m:rPr>
                          <a:rPr lang="de-DE" sz="2000" i="0">
                            <a:latin typeface="Cambria Math" panose="02040503050406030204" pitchFamily="18" charset="0"/>
                            <a:ea typeface="Cambria Math" panose="02040503050406030204" pitchFamily="18" charset="0"/>
                          </a:rPr>
                          <m:t>μ</m:t>
                        </m:r>
                      </m:num>
                      <m:den>
                        <m:r>
                          <m:rPr>
                            <m:sty m:val="p"/>
                          </m:rPr>
                          <a:rPr lang="de-DE" sz="2000" i="0">
                            <a:latin typeface="Cambria Math" panose="02040503050406030204" pitchFamily="18" charset="0"/>
                            <a:ea typeface="Cambria Math" panose="02040503050406030204" pitchFamily="18" charset="0"/>
                          </a:rPr>
                          <m:t>σ</m:t>
                        </m:r>
                      </m:den>
                    </m:f>
                    <m:r>
                      <a:rPr lang="de-DE" sz="2000" i="0">
                        <a:latin typeface="Cambria Math" panose="02040503050406030204" pitchFamily="18" charset="0"/>
                        <a:ea typeface="Cambria Math" panose="02040503050406030204" pitchFamily="18" charset="0"/>
                      </a:rPr>
                      <m:t>  </m:t>
                    </m:r>
                    <m:r>
                      <a:rPr lang="de-DE" sz="2000" b="0" i="0" smtClean="0">
                        <a:latin typeface="Cambria Math" panose="02040503050406030204" pitchFamily="18" charset="0"/>
                        <a:ea typeface="Cambria Math" panose="02040503050406030204" pitchFamily="18" charset="0"/>
                      </a:rPr>
                      <m:t>   </m:t>
                    </m:r>
                    <m:r>
                      <m:rPr>
                        <m:sty m:val="p"/>
                      </m:rPr>
                      <a:rPr lang="de-DE" sz="2000" i="0">
                        <a:latin typeface="Cambria Math" panose="02040503050406030204" pitchFamily="18" charset="0"/>
                        <a:ea typeface="Cambria Math" panose="02040503050406030204" pitchFamily="18" charset="0"/>
                      </a:rPr>
                      <m:t>und</m:t>
                    </m:r>
                    <m:r>
                      <a:rPr lang="de-DE" sz="2000" i="0">
                        <a:latin typeface="Cambria Math" panose="02040503050406030204" pitchFamily="18" charset="0"/>
                        <a:ea typeface="Cambria Math" panose="02040503050406030204" pitchFamily="18" charset="0"/>
                      </a:rPr>
                      <m:t>     </m:t>
                    </m:r>
                    <m:sSub>
                      <m:sSubPr>
                        <m:ctrlPr>
                          <a:rPr lang="el-GR"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z</m:t>
                        </m:r>
                      </m:e>
                      <m:sub>
                        <m:r>
                          <a:rPr lang="de-DE" sz="2000" i="0">
                            <a:latin typeface="Cambria Math" panose="02040503050406030204" pitchFamily="18" charset="0"/>
                            <a:ea typeface="Cambria Math" panose="02040503050406030204" pitchFamily="18" charset="0"/>
                          </a:rPr>
                          <m:t>2</m:t>
                        </m:r>
                      </m:sub>
                    </m:sSub>
                    <m:r>
                      <a:rPr lang="de-DE" sz="2000" i="0">
                        <a:latin typeface="Cambria Math" panose="02040503050406030204" pitchFamily="18" charset="0"/>
                        <a:ea typeface="Cambria Math" panose="02040503050406030204" pitchFamily="18" charset="0"/>
                      </a:rPr>
                      <m:t>=</m:t>
                    </m:r>
                    <m:f>
                      <m:fPr>
                        <m:ctrlPr>
                          <a:rPr lang="de-DE" sz="2000" i="1">
                            <a:latin typeface="Cambria Math" panose="02040503050406030204" pitchFamily="18" charset="0"/>
                            <a:ea typeface="Cambria Math" panose="02040503050406030204" pitchFamily="18" charset="0"/>
                          </a:rPr>
                        </m:ctrlPr>
                      </m:fPr>
                      <m:num>
                        <m:sSub>
                          <m:sSubPr>
                            <m:ctrlPr>
                              <a:rPr lang="de-DE"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k</m:t>
                            </m:r>
                          </m:e>
                          <m:sub>
                            <m:r>
                              <a:rPr lang="de-DE" sz="2000" i="0">
                                <a:latin typeface="Cambria Math" panose="02040503050406030204" pitchFamily="18" charset="0"/>
                                <a:ea typeface="Cambria Math" panose="02040503050406030204" pitchFamily="18" charset="0"/>
                              </a:rPr>
                              <m:t>2</m:t>
                            </m:r>
                          </m:sub>
                        </m:sSub>
                        <m:r>
                          <a:rPr lang="de-DE" sz="2000" b="0" i="0" smtClean="0">
                            <a:latin typeface="Cambria Math" panose="02040503050406030204" pitchFamily="18" charset="0"/>
                            <a:ea typeface="Cambria Math" panose="02040503050406030204" pitchFamily="18" charset="0"/>
                          </a:rPr>
                          <m:t>+0,5</m:t>
                        </m:r>
                        <m:r>
                          <a:rPr lang="de-DE" sz="2000" i="0">
                            <a:latin typeface="Cambria Math" panose="02040503050406030204" pitchFamily="18" charset="0"/>
                            <a:ea typeface="Cambria Math" panose="02040503050406030204" pitchFamily="18" charset="0"/>
                          </a:rPr>
                          <m:t>−</m:t>
                        </m:r>
                        <m:r>
                          <m:rPr>
                            <m:sty m:val="p"/>
                          </m:rPr>
                          <a:rPr lang="de-DE" sz="2000" i="0">
                            <a:latin typeface="Cambria Math" panose="02040503050406030204" pitchFamily="18" charset="0"/>
                            <a:ea typeface="Cambria Math" panose="02040503050406030204" pitchFamily="18" charset="0"/>
                          </a:rPr>
                          <m:t>μ</m:t>
                        </m:r>
                      </m:num>
                      <m:den>
                        <m:r>
                          <m:rPr>
                            <m:sty m:val="p"/>
                          </m:rPr>
                          <a:rPr lang="de-DE" sz="2000" i="0">
                            <a:latin typeface="Cambria Math" panose="02040503050406030204" pitchFamily="18" charset="0"/>
                            <a:ea typeface="Cambria Math" panose="02040503050406030204" pitchFamily="18" charset="0"/>
                          </a:rPr>
                          <m:t>σ</m:t>
                        </m:r>
                      </m:den>
                    </m:f>
                  </m:oMath>
                </a14:m>
                <a:br>
                  <a:rPr lang="de-DE" sz="2000" dirty="0">
                    <a:ea typeface="Cambria Math" panose="02040503050406030204" pitchFamily="18" charset="0"/>
                  </a:rPr>
                </a:br>
                <a:r>
                  <a:rPr lang="de-DE" sz="2000" dirty="0">
                    <a:ea typeface="Cambria Math" panose="02040503050406030204" pitchFamily="18" charset="0"/>
                  </a:rPr>
                  <a:t>und für die </a:t>
                </a:r>
                <a:r>
                  <a:rPr lang="de-DE" sz="2000" dirty="0"/>
                  <a:t>integrale Näherung </a:t>
                </a:r>
              </a:p>
              <a:p>
                <a:pPr/>
                <a14:m>
                  <m:oMathPara xmlns:m="http://schemas.openxmlformats.org/officeDocument/2006/math">
                    <m:oMathParaPr>
                      <m:jc m:val="centerGroup"/>
                    </m:oMathParaPr>
                    <m:oMath xmlns:m="http://schemas.openxmlformats.org/officeDocument/2006/math">
                      <m:sSub>
                        <m:sSubPr>
                          <m:ctrlPr>
                            <a:rPr lang="de-DE" sz="2000" b="0" i="1" smtClean="0">
                              <a:latin typeface="Cambria Math" panose="02040503050406030204" pitchFamily="18" charset="0"/>
                            </a:rPr>
                          </m:ctrlPr>
                        </m:sSubPr>
                        <m:e>
                          <m:r>
                            <m:rPr>
                              <m:sty m:val="p"/>
                            </m:rPr>
                            <a:rPr lang="de-DE" sz="2000" b="0" i="0" smtClean="0">
                              <a:latin typeface="Cambria Math" panose="02040503050406030204" pitchFamily="18" charset="0"/>
                            </a:rPr>
                            <m:t>B</m:t>
                          </m:r>
                        </m:e>
                        <m:sub>
                          <m:r>
                            <m:rPr>
                              <m:sty m:val="p"/>
                            </m:rPr>
                            <a:rPr lang="de-DE" sz="2000" b="0" i="0" smtClean="0">
                              <a:latin typeface="Cambria Math" panose="02040503050406030204" pitchFamily="18" charset="0"/>
                            </a:rPr>
                            <m:t>n</m:t>
                          </m:r>
                          <m:r>
                            <a:rPr lang="de-DE" sz="2000" b="0" i="0" smtClean="0">
                              <a:latin typeface="Cambria Math" panose="02040503050406030204" pitchFamily="18" charset="0"/>
                            </a:rPr>
                            <m:t>;</m:t>
                          </m:r>
                          <m:r>
                            <m:rPr>
                              <m:sty m:val="p"/>
                            </m:rPr>
                            <a:rPr lang="de-DE" sz="2000" b="0" i="0" smtClean="0">
                              <a:latin typeface="Cambria Math" panose="02040503050406030204" pitchFamily="18" charset="0"/>
                            </a:rPr>
                            <m:t>p</m:t>
                          </m:r>
                        </m:sub>
                      </m:sSub>
                      <m:d>
                        <m:dPr>
                          <m:ctrlPr>
                            <a:rPr lang="de-DE" sz="2000" b="0" i="1" smtClean="0">
                              <a:latin typeface="Cambria Math" panose="02040503050406030204" pitchFamily="18" charset="0"/>
                            </a:rPr>
                          </m:ctrlPr>
                        </m:dPr>
                        <m:e>
                          <m:sSub>
                            <m:sSubPr>
                              <m:ctrlPr>
                                <a:rPr lang="de-DE" sz="2000" i="1">
                                  <a:latin typeface="Cambria Math" panose="02040503050406030204" pitchFamily="18" charset="0"/>
                                </a:rPr>
                              </m:ctrlPr>
                            </m:sSubPr>
                            <m:e>
                              <m:r>
                                <m:rPr>
                                  <m:sty m:val="p"/>
                                </m:rPr>
                                <a:rPr lang="de-DE" sz="2000" i="0">
                                  <a:latin typeface="Cambria Math" panose="02040503050406030204" pitchFamily="18" charset="0"/>
                                </a:rPr>
                                <m:t>k</m:t>
                              </m:r>
                            </m:e>
                            <m:sub>
                              <m:r>
                                <a:rPr lang="de-DE" sz="2000" i="0">
                                  <a:latin typeface="Cambria Math" panose="02040503050406030204" pitchFamily="18" charset="0"/>
                                </a:rPr>
                                <m:t>1</m:t>
                              </m:r>
                            </m:sub>
                          </m:sSub>
                          <m:r>
                            <a:rPr lang="de-DE" sz="2000" i="0">
                              <a:latin typeface="Cambria Math" panose="02040503050406030204" pitchFamily="18" charset="0"/>
                              <a:ea typeface="Cambria Math" panose="02040503050406030204" pitchFamily="18" charset="0"/>
                            </a:rPr>
                            <m:t>≤</m:t>
                          </m:r>
                          <m:r>
                            <m:rPr>
                              <m:sty m:val="p"/>
                            </m:rPr>
                            <a:rPr lang="de-DE" sz="2000" i="0">
                              <a:latin typeface="Cambria Math" panose="02040503050406030204" pitchFamily="18" charset="0"/>
                              <a:ea typeface="Cambria Math" panose="02040503050406030204" pitchFamily="18" charset="0"/>
                            </a:rPr>
                            <m:t>X</m:t>
                          </m:r>
                          <m:r>
                            <a:rPr lang="de-DE" sz="2000" i="0">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m:rPr>
                                  <m:sty m:val="p"/>
                                </m:rPr>
                                <a:rPr lang="de-DE" sz="2000" i="0">
                                  <a:latin typeface="Cambria Math" panose="02040503050406030204" pitchFamily="18" charset="0"/>
                                  <a:ea typeface="Cambria Math" panose="02040503050406030204" pitchFamily="18" charset="0"/>
                                </a:rPr>
                                <m:t>k</m:t>
                              </m:r>
                            </m:e>
                            <m:sub>
                              <m:r>
                                <a:rPr lang="de-DE" sz="2000" i="0">
                                  <a:latin typeface="Cambria Math" panose="02040503050406030204" pitchFamily="18" charset="0"/>
                                  <a:ea typeface="Cambria Math" panose="02040503050406030204" pitchFamily="18" charset="0"/>
                                </a:rPr>
                                <m:t>2</m:t>
                              </m:r>
                            </m:sub>
                          </m:sSub>
                        </m:e>
                      </m:d>
                      <m:r>
                        <a:rPr lang="de-DE" sz="2000" b="0" i="0" smtClean="0">
                          <a:latin typeface="Cambria Math" panose="02040503050406030204" pitchFamily="18" charset="0"/>
                          <a:ea typeface="Cambria Math" panose="02040503050406030204" pitchFamily="18" charset="0"/>
                        </a:rPr>
                        <m:t>≈</m:t>
                      </m:r>
                      <m:r>
                        <m:rPr>
                          <m:sty m:val="p"/>
                        </m:rPr>
                        <a:rPr lang="el-GR" sz="2000" i="0">
                          <a:latin typeface="Cambria Math" panose="02040503050406030204" pitchFamily="18" charset="0"/>
                          <a:ea typeface="Cambria Math" panose="02040503050406030204" pitchFamily="18" charset="0"/>
                        </a:rPr>
                        <m:t>Φ</m:t>
                      </m:r>
                      <m:d>
                        <m:dPr>
                          <m:ctrlPr>
                            <a:rPr lang="el-GR" sz="2000" i="1">
                              <a:latin typeface="Cambria Math" panose="02040503050406030204" pitchFamily="18" charset="0"/>
                              <a:ea typeface="Cambria Math" panose="02040503050406030204" pitchFamily="18" charset="0"/>
                            </a:rPr>
                          </m:ctrlPr>
                        </m:dPr>
                        <m:e>
                          <m:f>
                            <m:fPr>
                              <m:ctrlPr>
                                <a:rPr lang="de-DE" sz="2000" i="1">
                                  <a:latin typeface="Cambria Math" panose="02040503050406030204" pitchFamily="18" charset="0"/>
                                  <a:ea typeface="Cambria Math" panose="02040503050406030204" pitchFamily="18" charset="0"/>
                                </a:rPr>
                              </m:ctrlPr>
                            </m:fPr>
                            <m:num>
                              <m:sSub>
                                <m:sSubPr>
                                  <m:ctrlPr>
                                    <a:rPr lang="de-DE" sz="2000" i="1">
                                      <a:latin typeface="Cambria Math" panose="02040503050406030204" pitchFamily="18" charset="0"/>
                                      <a:ea typeface="Cambria Math" panose="02040503050406030204" pitchFamily="18" charset="0"/>
                                    </a:rPr>
                                  </m:ctrlPr>
                                </m:sSubPr>
                                <m:e>
                                  <m:r>
                                    <m:rPr>
                                      <m:sty m:val="p"/>
                                    </m:rPr>
                                    <a:rPr lang="de-DE" sz="2000">
                                      <a:latin typeface="Cambria Math" panose="02040503050406030204" pitchFamily="18" charset="0"/>
                                      <a:ea typeface="Cambria Math" panose="02040503050406030204" pitchFamily="18" charset="0"/>
                                    </a:rPr>
                                    <m:t>k</m:t>
                                  </m:r>
                                </m:e>
                                <m:sub>
                                  <m:r>
                                    <a:rPr lang="de-DE" sz="2000">
                                      <a:latin typeface="Cambria Math" panose="02040503050406030204" pitchFamily="18" charset="0"/>
                                      <a:ea typeface="Cambria Math" panose="02040503050406030204" pitchFamily="18" charset="0"/>
                                    </a:rPr>
                                    <m:t>2</m:t>
                                  </m:r>
                                </m:sub>
                              </m:sSub>
                              <m:r>
                                <a:rPr lang="de-DE" sz="2000">
                                  <a:latin typeface="Cambria Math" panose="02040503050406030204" pitchFamily="18" charset="0"/>
                                  <a:ea typeface="Cambria Math" panose="02040503050406030204" pitchFamily="18" charset="0"/>
                                </a:rPr>
                                <m:t>+0,5−</m:t>
                              </m:r>
                              <m:r>
                                <m:rPr>
                                  <m:sty m:val="p"/>
                                </m:rPr>
                                <a:rPr lang="de-DE" sz="2000">
                                  <a:latin typeface="Cambria Math" panose="02040503050406030204" pitchFamily="18" charset="0"/>
                                  <a:ea typeface="Cambria Math" panose="02040503050406030204" pitchFamily="18" charset="0"/>
                                </a:rPr>
                                <m:t>μ</m:t>
                              </m:r>
                            </m:num>
                            <m:den>
                              <m:r>
                                <m:rPr>
                                  <m:sty m:val="p"/>
                                </m:rPr>
                                <a:rPr lang="de-DE" sz="2000">
                                  <a:latin typeface="Cambria Math" panose="02040503050406030204" pitchFamily="18" charset="0"/>
                                  <a:ea typeface="Cambria Math" panose="02040503050406030204" pitchFamily="18" charset="0"/>
                                </a:rPr>
                                <m:t>σ</m:t>
                              </m:r>
                            </m:den>
                          </m:f>
                        </m:e>
                      </m:d>
                      <m:r>
                        <a:rPr lang="de-DE" sz="2000" i="0">
                          <a:latin typeface="Cambria Math" panose="02040503050406030204" pitchFamily="18" charset="0"/>
                          <a:ea typeface="Cambria Math" panose="02040503050406030204" pitchFamily="18" charset="0"/>
                        </a:rPr>
                        <m:t>−</m:t>
                      </m:r>
                      <m:r>
                        <m:rPr>
                          <m:sty m:val="p"/>
                        </m:rPr>
                        <a:rPr lang="el-GR" sz="2000" i="0">
                          <a:latin typeface="Cambria Math" panose="02040503050406030204" pitchFamily="18" charset="0"/>
                          <a:ea typeface="Cambria Math" panose="02040503050406030204" pitchFamily="18" charset="0"/>
                        </a:rPr>
                        <m:t>Φ</m:t>
                      </m:r>
                      <m:d>
                        <m:dPr>
                          <m:ctrlPr>
                            <a:rPr lang="el-GR" sz="2000" i="1">
                              <a:latin typeface="Cambria Math" panose="02040503050406030204" pitchFamily="18" charset="0"/>
                              <a:ea typeface="Cambria Math" panose="02040503050406030204" pitchFamily="18" charset="0"/>
                            </a:rPr>
                          </m:ctrlPr>
                        </m:dPr>
                        <m:e>
                          <m:f>
                            <m:fPr>
                              <m:ctrlPr>
                                <a:rPr lang="de-DE" sz="2000" i="1">
                                  <a:latin typeface="Cambria Math" panose="02040503050406030204" pitchFamily="18" charset="0"/>
                                  <a:ea typeface="Cambria Math" panose="02040503050406030204" pitchFamily="18" charset="0"/>
                                </a:rPr>
                              </m:ctrlPr>
                            </m:fPr>
                            <m:num>
                              <m:sSub>
                                <m:sSubPr>
                                  <m:ctrlPr>
                                    <a:rPr lang="de-DE" sz="2000" i="1">
                                      <a:latin typeface="Cambria Math" panose="02040503050406030204" pitchFamily="18" charset="0"/>
                                      <a:ea typeface="Cambria Math" panose="02040503050406030204" pitchFamily="18" charset="0"/>
                                    </a:rPr>
                                  </m:ctrlPr>
                                </m:sSubPr>
                                <m:e>
                                  <m:r>
                                    <m:rPr>
                                      <m:sty m:val="p"/>
                                    </m:rPr>
                                    <a:rPr lang="de-DE" sz="2000">
                                      <a:latin typeface="Cambria Math" panose="02040503050406030204" pitchFamily="18" charset="0"/>
                                      <a:ea typeface="Cambria Math" panose="02040503050406030204" pitchFamily="18" charset="0"/>
                                    </a:rPr>
                                    <m:t>k</m:t>
                                  </m:r>
                                </m:e>
                                <m:sub>
                                  <m:r>
                                    <a:rPr lang="de-DE" sz="2000">
                                      <a:latin typeface="Cambria Math" panose="02040503050406030204" pitchFamily="18" charset="0"/>
                                      <a:ea typeface="Cambria Math" panose="02040503050406030204" pitchFamily="18" charset="0"/>
                                    </a:rPr>
                                    <m:t>1</m:t>
                                  </m:r>
                                </m:sub>
                              </m:sSub>
                              <m:r>
                                <a:rPr lang="de-DE" sz="2000">
                                  <a:latin typeface="Cambria Math" panose="02040503050406030204" pitchFamily="18" charset="0"/>
                                  <a:ea typeface="Cambria Math" panose="02040503050406030204" pitchFamily="18" charset="0"/>
                                </a:rPr>
                                <m:t>−0,5−</m:t>
                              </m:r>
                              <m:r>
                                <m:rPr>
                                  <m:sty m:val="p"/>
                                </m:rPr>
                                <a:rPr lang="de-DE" sz="2000">
                                  <a:latin typeface="Cambria Math" panose="02040503050406030204" pitchFamily="18" charset="0"/>
                                  <a:ea typeface="Cambria Math" panose="02040503050406030204" pitchFamily="18" charset="0"/>
                                </a:rPr>
                                <m:t>μ</m:t>
                              </m:r>
                            </m:num>
                            <m:den>
                              <m:r>
                                <m:rPr>
                                  <m:sty m:val="p"/>
                                </m:rPr>
                                <a:rPr lang="de-DE" sz="2000">
                                  <a:latin typeface="Cambria Math" panose="02040503050406030204" pitchFamily="18" charset="0"/>
                                  <a:ea typeface="Cambria Math" panose="02040503050406030204" pitchFamily="18" charset="0"/>
                                </a:rPr>
                                <m:t>σ</m:t>
                              </m:r>
                            </m:den>
                          </m:f>
                        </m:e>
                      </m:d>
                    </m:oMath>
                  </m:oMathPara>
                </a14:m>
                <a:endParaRPr lang="de-DE" sz="2000" dirty="0">
                  <a:latin typeface="Cambria Math" panose="02040503050406030204" pitchFamily="18" charset="0"/>
                  <a:ea typeface="Cambria Math" panose="02040503050406030204" pitchFamily="18" charset="0"/>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343323" y="2152724"/>
                <a:ext cx="8454602" cy="3830536"/>
              </a:xfrm>
              <a:prstGeom prst="rect">
                <a:avLst/>
              </a:prstGeom>
              <a:blipFill>
                <a:blip r:embed="rId5"/>
                <a:stretch>
                  <a:fillRect l="-649" t="-636"/>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pic>
        <p:nvPicPr>
          <p:cNvPr id="26" name="Bild 125" descr="D:\Abbildungen\Abb_10.16.jpg">
            <a:extLst>
              <a:ext uri="{FF2B5EF4-FFF2-40B4-BE49-F238E27FC236}">
                <a16:creationId xmlns:a16="http://schemas.microsoft.com/office/drawing/2014/main" id="{F0E1BB8F-416C-46E8-9EFD-19FBE83878C3}"/>
              </a:ext>
            </a:extLst>
          </p:cNvPr>
          <p:cNvPicPr/>
          <p:nvPr/>
        </p:nvPicPr>
        <p:blipFill>
          <a:blip r:embed="rId6" cstate="print"/>
          <a:srcRect/>
          <a:stretch>
            <a:fillRect/>
          </a:stretch>
        </p:blipFill>
        <p:spPr bwMode="auto">
          <a:xfrm>
            <a:off x="6290211" y="2152724"/>
            <a:ext cx="2386245" cy="1588058"/>
          </a:xfrm>
          <a:prstGeom prst="rect">
            <a:avLst/>
          </a:prstGeom>
          <a:ln>
            <a:noFill/>
          </a:ln>
          <a:effectLst>
            <a:softEdge rad="112500"/>
          </a:effectLst>
        </p:spPr>
      </p:pic>
      <p:grpSp>
        <p:nvGrpSpPr>
          <p:cNvPr id="36" name="Gruppieren 35">
            <a:extLst>
              <a:ext uri="{FF2B5EF4-FFF2-40B4-BE49-F238E27FC236}">
                <a16:creationId xmlns:a16="http://schemas.microsoft.com/office/drawing/2014/main" id="{28190489-4295-4C2E-8819-21EFC8EF3E56}"/>
              </a:ext>
            </a:extLst>
          </p:cNvPr>
          <p:cNvGrpSpPr/>
          <p:nvPr/>
        </p:nvGrpSpPr>
        <p:grpSpPr>
          <a:xfrm>
            <a:off x="363537" y="723900"/>
            <a:ext cx="7304088" cy="433388"/>
            <a:chOff x="363537" y="723900"/>
            <a:chExt cx="7304088" cy="433388"/>
          </a:xfrm>
        </p:grpSpPr>
        <p:sp>
          <p:nvSpPr>
            <p:cNvPr id="37" name="Rectangle 4">
              <a:extLst>
                <a:ext uri="{FF2B5EF4-FFF2-40B4-BE49-F238E27FC236}">
                  <a16:creationId xmlns:a16="http://schemas.microsoft.com/office/drawing/2014/main" id="{D7796D6E-BD44-45E8-A808-A15E08A1778E}"/>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 name="AutoShape 5">
              <a:extLst>
                <a:ext uri="{FF2B5EF4-FFF2-40B4-BE49-F238E27FC236}">
                  <a16:creationId xmlns:a16="http://schemas.microsoft.com/office/drawing/2014/main" id="{DC3DE7E8-8B58-4F11-BB4A-9343F432A32D}"/>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9" name="AutoShape 6">
              <a:extLst>
                <a:ext uri="{FF2B5EF4-FFF2-40B4-BE49-F238E27FC236}">
                  <a16:creationId xmlns:a16="http://schemas.microsoft.com/office/drawing/2014/main" id="{A6685833-BB56-4710-924F-E88AB3842C8B}"/>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0" name="AutoShape 8">
              <a:extLst>
                <a:ext uri="{FF2B5EF4-FFF2-40B4-BE49-F238E27FC236}">
                  <a16:creationId xmlns:a16="http://schemas.microsoft.com/office/drawing/2014/main" id="{83C0D0C4-7D3E-4F82-B27C-21C8A2B30573}"/>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1" name="AutoShape 8">
              <a:extLst>
                <a:ext uri="{FF2B5EF4-FFF2-40B4-BE49-F238E27FC236}">
                  <a16:creationId xmlns:a16="http://schemas.microsoft.com/office/drawing/2014/main" id="{1A4F41FF-D64A-47CE-801D-B3EC922F9798}"/>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3989807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763BEB9C-AB47-4948-8DDE-9D979E221D0B}"/>
              </a:ext>
            </a:extLst>
          </p:cNvPr>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27</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a:extLst>
              <a:ext uri="{FF2B5EF4-FFF2-40B4-BE49-F238E27FC236}">
                <a16:creationId xmlns:a16="http://schemas.microsoft.com/office/drawing/2014/main" id="{953B138A-F3CB-4996-BED3-6C0D8FC3AF37}"/>
              </a:ext>
            </a:extLst>
          </p:cNvPr>
          <p:cNvGrpSpPr/>
          <p:nvPr/>
        </p:nvGrpSpPr>
        <p:grpSpPr>
          <a:xfrm>
            <a:off x="363537" y="723900"/>
            <a:ext cx="7304088" cy="433388"/>
            <a:chOff x="363537" y="723900"/>
            <a:chExt cx="7304088" cy="433388"/>
          </a:xfrm>
        </p:grpSpPr>
        <p:sp>
          <p:nvSpPr>
            <p:cNvPr id="36" name="Rectangle 4">
              <a:extLst>
                <a:ext uri="{FF2B5EF4-FFF2-40B4-BE49-F238E27FC236}">
                  <a16:creationId xmlns:a16="http://schemas.microsoft.com/office/drawing/2014/main" id="{6591A069-1868-48AA-A66F-E1B3B615CA37}"/>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a:extLst>
                <a:ext uri="{FF2B5EF4-FFF2-40B4-BE49-F238E27FC236}">
                  <a16:creationId xmlns:a16="http://schemas.microsoft.com/office/drawing/2014/main" id="{662E713B-CE81-4D6F-8908-241236652884}"/>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a:extLst>
                <a:ext uri="{FF2B5EF4-FFF2-40B4-BE49-F238E27FC236}">
                  <a16:creationId xmlns:a16="http://schemas.microsoft.com/office/drawing/2014/main" id="{8FC79702-C3E0-4407-A623-EE36955C5306}"/>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a:extLst>
                <a:ext uri="{FF2B5EF4-FFF2-40B4-BE49-F238E27FC236}">
                  <a16:creationId xmlns:a16="http://schemas.microsoft.com/office/drawing/2014/main" id="{BD649AE0-7EE8-49DA-B97F-9506496FA12B}"/>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a:extLst>
                <a:ext uri="{FF2B5EF4-FFF2-40B4-BE49-F238E27FC236}">
                  <a16:creationId xmlns:a16="http://schemas.microsoft.com/office/drawing/2014/main" id="{7D37C073-50C7-48A1-9B53-5E0F31E76FCA}"/>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6" name="AutoShape 22">
            <a:extLst>
              <a:ext uri="{FF2B5EF4-FFF2-40B4-BE49-F238E27FC236}">
                <a16:creationId xmlns:a16="http://schemas.microsoft.com/office/drawing/2014/main" id="{B38BCAB0-3A5D-4461-B62F-6FFA9C993DBE}"/>
              </a:ext>
            </a:extLst>
          </p:cNvPr>
          <p:cNvSpPr>
            <a:spLocks noChangeAspect="1" noChangeArrowheads="1"/>
          </p:cNvSpPr>
          <p:nvPr/>
        </p:nvSpPr>
        <p:spPr bwMode="auto">
          <a:xfrm>
            <a:off x="432269" y="1564258"/>
            <a:ext cx="5331723"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a:r>
              <a:rPr lang="de-DE" altLang="de-DE" sz="2400" dirty="0"/>
              <a:t>Normalverteilung – Sigma-Regeln*</a:t>
            </a:r>
          </a:p>
        </p:txBody>
      </p:sp>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4630146C-9A21-475F-A6FD-94BF9FD3D5F0}"/>
                  </a:ext>
                </a:extLst>
              </p:cNvPr>
              <p:cNvSpPr txBox="1"/>
              <p:nvPr/>
            </p:nvSpPr>
            <p:spPr>
              <a:xfrm>
                <a:off x="343323" y="2072292"/>
                <a:ext cx="8353176" cy="1015663"/>
              </a:xfrm>
              <a:prstGeom prst="rect">
                <a:avLst/>
              </a:prstGeom>
              <a:noFill/>
            </p:spPr>
            <p:txBody>
              <a:bodyPr wrap="square" rtlCol="0">
                <a:spAutoFit/>
              </a:bodyPr>
              <a:lstStyle/>
              <a:p>
                <a:r>
                  <a:rPr lang="de-DE" sz="2000" dirty="0"/>
                  <a:t>*</a:t>
                </a:r>
                <a:r>
                  <a:rPr lang="de-DE" sz="1400" dirty="0"/>
                  <a:t>Vertiefung</a:t>
                </a:r>
              </a:p>
              <a:p>
                <a:endParaRPr lang="de-DE" sz="2000" dirty="0"/>
              </a:p>
              <a:p>
                <a:r>
                  <a:rPr lang="de-DE" sz="2000" dirty="0"/>
                  <a:t>Für eine normalverteilte Zufallsgröße mit  </a:t>
                </a:r>
                <a14:m>
                  <m:oMath xmlns:m="http://schemas.openxmlformats.org/officeDocument/2006/math">
                    <m:r>
                      <a:rPr lang="de-DE" sz="2000" i="1" smtClean="0">
                        <a:latin typeface="Cambria Math" panose="02040503050406030204" pitchFamily="18" charset="0"/>
                        <a:ea typeface="Cambria Math" panose="02040503050406030204" pitchFamily="18" charset="0"/>
                      </a:rPr>
                      <m:t>𝜎</m:t>
                    </m:r>
                    <m:r>
                      <a:rPr lang="de-DE" sz="2000" i="1" smtClean="0">
                        <a:latin typeface="Cambria Math" panose="02040503050406030204" pitchFamily="18" charset="0"/>
                        <a:ea typeface="Cambria Math" panose="02040503050406030204" pitchFamily="18" charset="0"/>
                      </a:rPr>
                      <m:t>&gt;3</m:t>
                    </m:r>
                  </m:oMath>
                </a14:m>
                <a:r>
                  <a:rPr lang="de-DE" sz="2000" dirty="0"/>
                  <a:t> gilt</a:t>
                </a:r>
                <a:endParaRPr lang="de-DE" sz="2000" i="1" dirty="0"/>
              </a:p>
            </p:txBody>
          </p:sp>
        </mc:Choice>
        <mc:Fallback xmlns="">
          <p:sp>
            <p:nvSpPr>
              <p:cNvPr id="27" name="Textfeld 26">
                <a:extLst>
                  <a:ext uri="{FF2B5EF4-FFF2-40B4-BE49-F238E27FC236}">
                    <a16:creationId xmlns:a16="http://schemas.microsoft.com/office/drawing/2014/main" id="{4630146C-9A21-475F-A6FD-94BF9FD3D5F0}"/>
                  </a:ext>
                </a:extLst>
              </p:cNvPr>
              <p:cNvSpPr txBox="1">
                <a:spLocks noRot="1" noChangeAspect="1" noMove="1" noResize="1" noEditPoints="1" noAdjustHandles="1" noChangeArrowheads="1" noChangeShapeType="1" noTextEdit="1"/>
              </p:cNvSpPr>
              <p:nvPr/>
            </p:nvSpPr>
            <p:spPr>
              <a:xfrm>
                <a:off x="343323" y="2072292"/>
                <a:ext cx="8353176" cy="1015663"/>
              </a:xfrm>
              <a:prstGeom prst="rect">
                <a:avLst/>
              </a:prstGeom>
              <a:blipFill>
                <a:blip r:embed="rId5"/>
                <a:stretch>
                  <a:fillRect l="-729" t="-2994" b="-1018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8" name="Tabelle 27">
                <a:extLst>
                  <a:ext uri="{FF2B5EF4-FFF2-40B4-BE49-F238E27FC236}">
                    <a16:creationId xmlns:a16="http://schemas.microsoft.com/office/drawing/2014/main" id="{A5A05F8B-6C23-411A-B1EB-2C76D9495B7F}"/>
                  </a:ext>
                </a:extLst>
              </p:cNvPr>
              <p:cNvGraphicFramePr>
                <a:graphicFrameLocks noGrp="1"/>
              </p:cNvGraphicFramePr>
              <p:nvPr>
                <p:extLst>
                  <p:ext uri="{D42A27DB-BD31-4B8C-83A1-F6EECF244321}">
                    <p14:modId xmlns:p14="http://schemas.microsoft.com/office/powerpoint/2010/main" val="2393486671"/>
                  </p:ext>
                </p:extLst>
              </p:nvPr>
            </p:nvGraphicFramePr>
            <p:xfrm>
              <a:off x="755576" y="3457808"/>
              <a:ext cx="3024336" cy="148336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1767803458"/>
                        </a:ext>
                      </a:extLst>
                    </a:gridCol>
                    <a:gridCol w="1728192">
                      <a:extLst>
                        <a:ext uri="{9D8B030D-6E8A-4147-A177-3AD203B41FA5}">
                          <a16:colId xmlns:a16="http://schemas.microsoft.com/office/drawing/2014/main" val="2851335448"/>
                        </a:ext>
                      </a:extLst>
                    </a:gridCol>
                  </a:tblGrid>
                  <a:tr h="370840">
                    <a:tc>
                      <a:txBody>
                        <a:bodyPr/>
                        <a:lstStyle/>
                        <a:p>
                          <a:pPr algn="ctr"/>
                          <a:r>
                            <a:rPr lang="de-DE" b="0" i="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P</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d>
                                  <m:dPr>
                                    <m:begChr m:val="|"/>
                                    <m:endChr m:val="|"/>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X</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μ</m:t>
                                    </m:r>
                                  </m:e>
                                </m:d>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a</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15991"/>
                      </a:ext>
                    </a:extLst>
                  </a:tr>
                  <a:tr h="370840">
                    <a:tc>
                      <a:txBody>
                        <a:bodyPr/>
                        <a:lstStyle/>
                        <a:p>
                          <a:pPr algn="ct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486216"/>
                      </a:ext>
                    </a:extLst>
                  </a:tr>
                  <a:tr h="370840">
                    <a:tc>
                      <a:txBody>
                        <a:bodyPr/>
                        <a:lstStyle/>
                        <a:p>
                          <a:pPr algn="ctr"/>
                          <a:r>
                            <a:rPr lang="de-DE" b="0" i="0" dirty="0">
                              <a:solidFill>
                                <a:schemeClr val="tx1"/>
                              </a:solidFill>
                            </a:rPr>
                            <a:t>2·</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696563"/>
                      </a:ext>
                    </a:extLst>
                  </a:tr>
                  <a:tr h="370840">
                    <a:tc>
                      <a:txBody>
                        <a:bodyPr/>
                        <a:lstStyle/>
                        <a:p>
                          <a:pPr algn="ctr"/>
                          <a:r>
                            <a:rPr lang="de-DE" b="0" i="0" dirty="0">
                              <a:solidFill>
                                <a:schemeClr val="tx1"/>
                              </a:solidFill>
                            </a:rPr>
                            <a:t>3·</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192316"/>
                      </a:ext>
                    </a:extLst>
                  </a:tr>
                </a:tbl>
              </a:graphicData>
            </a:graphic>
          </p:graphicFrame>
        </mc:Choice>
        <mc:Fallback xmlns="">
          <p:graphicFrame>
            <p:nvGraphicFramePr>
              <p:cNvPr id="28" name="Tabelle 27">
                <a:extLst>
                  <a:ext uri="{FF2B5EF4-FFF2-40B4-BE49-F238E27FC236}">
                    <a16:creationId xmlns:a16="http://schemas.microsoft.com/office/drawing/2014/main" id="{A5A05F8B-6C23-411A-B1EB-2C76D9495B7F}"/>
                  </a:ext>
                </a:extLst>
              </p:cNvPr>
              <p:cNvGraphicFramePr>
                <a:graphicFrameLocks noGrp="1"/>
              </p:cNvGraphicFramePr>
              <p:nvPr>
                <p:extLst>
                  <p:ext uri="{D42A27DB-BD31-4B8C-83A1-F6EECF244321}">
                    <p14:modId xmlns:p14="http://schemas.microsoft.com/office/powerpoint/2010/main" val="2393486671"/>
                  </p:ext>
                </p:extLst>
              </p:nvPr>
            </p:nvGraphicFramePr>
            <p:xfrm>
              <a:off x="755576" y="3457808"/>
              <a:ext cx="3024336" cy="148336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1767803458"/>
                        </a:ext>
                      </a:extLst>
                    </a:gridCol>
                    <a:gridCol w="1728192">
                      <a:extLst>
                        <a:ext uri="{9D8B030D-6E8A-4147-A177-3AD203B41FA5}">
                          <a16:colId xmlns:a16="http://schemas.microsoft.com/office/drawing/2014/main" val="2851335448"/>
                        </a:ext>
                      </a:extLst>
                    </a:gridCol>
                  </a:tblGrid>
                  <a:tr h="370840">
                    <a:tc>
                      <a:txBody>
                        <a:bodyPr/>
                        <a:lstStyle/>
                        <a:p>
                          <a:pPr algn="ctr"/>
                          <a:r>
                            <a:rPr lang="de-DE" b="0" i="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75088" t="-8197" r="-702" b="-324590"/>
                          </a:stretch>
                        </a:blipFill>
                      </a:tcPr>
                    </a:tc>
                    <a:extLst>
                      <a:ext uri="{0D108BD9-81ED-4DB2-BD59-A6C34878D82A}">
                        <a16:rowId xmlns:a16="http://schemas.microsoft.com/office/drawing/2014/main" val="264315991"/>
                      </a:ext>
                    </a:extLst>
                  </a:tr>
                  <a:tr h="370840">
                    <a:tc>
                      <a:txBody>
                        <a:bodyPr/>
                        <a:lstStyle/>
                        <a:p>
                          <a:pPr algn="ct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486216"/>
                      </a:ext>
                    </a:extLst>
                  </a:tr>
                  <a:tr h="370840">
                    <a:tc>
                      <a:txBody>
                        <a:bodyPr/>
                        <a:lstStyle/>
                        <a:p>
                          <a:pPr algn="ctr"/>
                          <a:r>
                            <a:rPr lang="de-DE" b="0" i="0" dirty="0">
                              <a:solidFill>
                                <a:schemeClr val="tx1"/>
                              </a:solidFill>
                            </a:rPr>
                            <a:t>2·</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696563"/>
                      </a:ext>
                    </a:extLst>
                  </a:tr>
                  <a:tr h="370840">
                    <a:tc>
                      <a:txBody>
                        <a:bodyPr/>
                        <a:lstStyle/>
                        <a:p>
                          <a:pPr algn="ctr"/>
                          <a:r>
                            <a:rPr lang="de-DE" b="0" i="0" dirty="0">
                              <a:solidFill>
                                <a:schemeClr val="tx1"/>
                              </a:solidFill>
                            </a:rPr>
                            <a:t>3·</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19231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elle 29">
                <a:extLst>
                  <a:ext uri="{FF2B5EF4-FFF2-40B4-BE49-F238E27FC236}">
                    <a16:creationId xmlns:a16="http://schemas.microsoft.com/office/drawing/2014/main" id="{C30A874C-77E0-415A-9E5B-C7965304A1D6}"/>
                  </a:ext>
                </a:extLst>
              </p:cNvPr>
              <p:cNvGraphicFramePr>
                <a:graphicFrameLocks noGrp="1"/>
              </p:cNvGraphicFramePr>
              <p:nvPr>
                <p:extLst>
                  <p:ext uri="{D42A27DB-BD31-4B8C-83A1-F6EECF244321}">
                    <p14:modId xmlns:p14="http://schemas.microsoft.com/office/powerpoint/2010/main" val="601650052"/>
                  </p:ext>
                </p:extLst>
              </p:nvPr>
            </p:nvGraphicFramePr>
            <p:xfrm>
              <a:off x="4932039" y="3457808"/>
              <a:ext cx="3239378" cy="1483360"/>
            </p:xfrm>
            <a:graphic>
              <a:graphicData uri="http://schemas.openxmlformats.org/drawingml/2006/table">
                <a:tbl>
                  <a:tblPr firstRow="1" bandRow="1">
                    <a:tableStyleId>{5C22544A-7EE6-4342-B048-85BDC9FD1C3A}</a:tableStyleId>
                  </a:tblPr>
                  <a:tblGrid>
                    <a:gridCol w="1619689">
                      <a:extLst>
                        <a:ext uri="{9D8B030D-6E8A-4147-A177-3AD203B41FA5}">
                          <a16:colId xmlns:a16="http://schemas.microsoft.com/office/drawing/2014/main" val="1068706561"/>
                        </a:ext>
                      </a:extLst>
                    </a:gridCol>
                    <a:gridCol w="1619689">
                      <a:extLst>
                        <a:ext uri="{9D8B030D-6E8A-4147-A177-3AD203B41FA5}">
                          <a16:colId xmlns:a16="http://schemas.microsoft.com/office/drawing/2014/main" val="379164717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P</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d>
                                  <m:dPr>
                                    <m:begChr m:val="|"/>
                                    <m:endChr m:val="|"/>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X</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μ</m:t>
                                    </m:r>
                                  </m:e>
                                </m:d>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a</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130749"/>
                      </a:ext>
                    </a:extLst>
                  </a:tr>
                  <a:tr h="370840">
                    <a:tc>
                      <a:txBody>
                        <a:bodyPr/>
                        <a:lstStyle/>
                        <a:p>
                          <a:pPr algn="ctr"/>
                          <a:r>
                            <a:rPr lang="de-DE" b="0" i="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388795"/>
                      </a:ext>
                    </a:extLst>
                  </a:tr>
                  <a:tr h="370840">
                    <a:tc>
                      <a:txBody>
                        <a:bodyPr/>
                        <a:lstStyle/>
                        <a:p>
                          <a:pPr algn="ctr"/>
                          <a:r>
                            <a:rPr lang="de-DE" b="0" i="0"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5506190"/>
                      </a:ext>
                    </a:extLst>
                  </a:tr>
                  <a:tr h="370840">
                    <a:tc>
                      <a:txBody>
                        <a:bodyPr/>
                        <a:lstStyle/>
                        <a:p>
                          <a:pPr algn="ctr"/>
                          <a:r>
                            <a:rPr lang="de-DE" b="0" i="0" dirty="0">
                              <a:solidFill>
                                <a:schemeClr val="tx1"/>
                              </a:solidFill>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1931761"/>
                      </a:ext>
                    </a:extLst>
                  </a:tr>
                </a:tbl>
              </a:graphicData>
            </a:graphic>
          </p:graphicFrame>
        </mc:Choice>
        <mc:Fallback xmlns="">
          <p:graphicFrame>
            <p:nvGraphicFramePr>
              <p:cNvPr id="30" name="Tabelle 29">
                <a:extLst>
                  <a:ext uri="{FF2B5EF4-FFF2-40B4-BE49-F238E27FC236}">
                    <a16:creationId xmlns:a16="http://schemas.microsoft.com/office/drawing/2014/main" id="{C30A874C-77E0-415A-9E5B-C7965304A1D6}"/>
                  </a:ext>
                </a:extLst>
              </p:cNvPr>
              <p:cNvGraphicFramePr>
                <a:graphicFrameLocks noGrp="1"/>
              </p:cNvGraphicFramePr>
              <p:nvPr>
                <p:extLst>
                  <p:ext uri="{D42A27DB-BD31-4B8C-83A1-F6EECF244321}">
                    <p14:modId xmlns:p14="http://schemas.microsoft.com/office/powerpoint/2010/main" val="601650052"/>
                  </p:ext>
                </p:extLst>
              </p:nvPr>
            </p:nvGraphicFramePr>
            <p:xfrm>
              <a:off x="4932039" y="3457808"/>
              <a:ext cx="3239378" cy="1483360"/>
            </p:xfrm>
            <a:graphic>
              <a:graphicData uri="http://schemas.openxmlformats.org/drawingml/2006/table">
                <a:tbl>
                  <a:tblPr firstRow="1" bandRow="1">
                    <a:tableStyleId>{5C22544A-7EE6-4342-B048-85BDC9FD1C3A}</a:tableStyleId>
                  </a:tblPr>
                  <a:tblGrid>
                    <a:gridCol w="1619689">
                      <a:extLst>
                        <a:ext uri="{9D8B030D-6E8A-4147-A177-3AD203B41FA5}">
                          <a16:colId xmlns:a16="http://schemas.microsoft.com/office/drawing/2014/main" val="1068706561"/>
                        </a:ext>
                      </a:extLst>
                    </a:gridCol>
                    <a:gridCol w="1619689">
                      <a:extLst>
                        <a:ext uri="{9D8B030D-6E8A-4147-A177-3AD203B41FA5}">
                          <a16:colId xmlns:a16="http://schemas.microsoft.com/office/drawing/2014/main" val="3791647178"/>
                        </a:ext>
                      </a:extLst>
                    </a:gridCol>
                  </a:tblGrid>
                  <a:tr h="37084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76" t="-8197" r="-100752" b="-324590"/>
                          </a:stretch>
                        </a:blipFill>
                      </a:tcPr>
                    </a:tc>
                    <a:tc>
                      <a:txBody>
                        <a:bodyPr/>
                        <a:lstStyle/>
                        <a:p>
                          <a:pPr algn="ctr"/>
                          <a:r>
                            <a:rPr lang="de-DE" b="0" i="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130749"/>
                      </a:ext>
                    </a:extLst>
                  </a:tr>
                  <a:tr h="370840">
                    <a:tc>
                      <a:txBody>
                        <a:bodyPr/>
                        <a:lstStyle/>
                        <a:p>
                          <a:pPr algn="ctr"/>
                          <a:r>
                            <a:rPr lang="de-DE" b="0" i="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388795"/>
                      </a:ext>
                    </a:extLst>
                  </a:tr>
                  <a:tr h="370840">
                    <a:tc>
                      <a:txBody>
                        <a:bodyPr/>
                        <a:lstStyle/>
                        <a:p>
                          <a:pPr algn="ctr"/>
                          <a:r>
                            <a:rPr lang="de-DE" b="0" i="0"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5506190"/>
                      </a:ext>
                    </a:extLst>
                  </a:tr>
                  <a:tr h="370840">
                    <a:tc>
                      <a:txBody>
                        <a:bodyPr/>
                        <a:lstStyle/>
                        <a:p>
                          <a:pPr algn="ctr"/>
                          <a:r>
                            <a:rPr lang="de-DE" b="0" i="0" dirty="0">
                              <a:solidFill>
                                <a:schemeClr val="tx1"/>
                              </a:solidFill>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1931761"/>
                      </a:ext>
                    </a:extLst>
                  </a:tr>
                </a:tbl>
              </a:graphicData>
            </a:graphic>
          </p:graphicFrame>
        </mc:Fallback>
      </mc:AlternateContent>
    </p:spTree>
    <p:extLst>
      <p:ext uri="{BB962C8B-B14F-4D97-AF65-F5344CB8AC3E}">
        <p14:creationId xmlns:p14="http://schemas.microsoft.com/office/powerpoint/2010/main" val="2780420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763BEB9C-AB47-4948-8DDE-9D979E221D0B}"/>
              </a:ext>
            </a:extLst>
          </p:cNvPr>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28</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a:extLst>
              <a:ext uri="{FF2B5EF4-FFF2-40B4-BE49-F238E27FC236}">
                <a16:creationId xmlns:a16="http://schemas.microsoft.com/office/drawing/2014/main" id="{953B138A-F3CB-4996-BED3-6C0D8FC3AF37}"/>
              </a:ext>
            </a:extLst>
          </p:cNvPr>
          <p:cNvGrpSpPr/>
          <p:nvPr/>
        </p:nvGrpSpPr>
        <p:grpSpPr>
          <a:xfrm>
            <a:off x="363537" y="723900"/>
            <a:ext cx="7304088" cy="433388"/>
            <a:chOff x="363537" y="723900"/>
            <a:chExt cx="7304088" cy="433388"/>
          </a:xfrm>
        </p:grpSpPr>
        <p:sp>
          <p:nvSpPr>
            <p:cNvPr id="36" name="Rectangle 4">
              <a:extLst>
                <a:ext uri="{FF2B5EF4-FFF2-40B4-BE49-F238E27FC236}">
                  <a16:creationId xmlns:a16="http://schemas.microsoft.com/office/drawing/2014/main" id="{6591A069-1868-48AA-A66F-E1B3B615CA37}"/>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a:extLst>
                <a:ext uri="{FF2B5EF4-FFF2-40B4-BE49-F238E27FC236}">
                  <a16:creationId xmlns:a16="http://schemas.microsoft.com/office/drawing/2014/main" id="{662E713B-CE81-4D6F-8908-241236652884}"/>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a:extLst>
                <a:ext uri="{FF2B5EF4-FFF2-40B4-BE49-F238E27FC236}">
                  <a16:creationId xmlns:a16="http://schemas.microsoft.com/office/drawing/2014/main" id="{8FC79702-C3E0-4407-A623-EE36955C5306}"/>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a:extLst>
                <a:ext uri="{FF2B5EF4-FFF2-40B4-BE49-F238E27FC236}">
                  <a16:creationId xmlns:a16="http://schemas.microsoft.com/office/drawing/2014/main" id="{BD649AE0-7EE8-49DA-B97F-9506496FA12B}"/>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a:extLst>
                <a:ext uri="{FF2B5EF4-FFF2-40B4-BE49-F238E27FC236}">
                  <a16:creationId xmlns:a16="http://schemas.microsoft.com/office/drawing/2014/main" id="{7D37C073-50C7-48A1-9B53-5E0F31E76FCA}"/>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6" name="AutoShape 22">
            <a:extLst>
              <a:ext uri="{FF2B5EF4-FFF2-40B4-BE49-F238E27FC236}">
                <a16:creationId xmlns:a16="http://schemas.microsoft.com/office/drawing/2014/main" id="{B38BCAB0-3A5D-4461-B62F-6FFA9C993DBE}"/>
              </a:ext>
            </a:extLst>
          </p:cNvPr>
          <p:cNvSpPr>
            <a:spLocks noChangeAspect="1" noChangeArrowheads="1"/>
          </p:cNvSpPr>
          <p:nvPr/>
        </p:nvSpPr>
        <p:spPr bwMode="auto">
          <a:xfrm>
            <a:off x="432269" y="1564258"/>
            <a:ext cx="5331723"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a:r>
              <a:rPr lang="de-DE" altLang="de-DE" sz="2400" dirty="0"/>
              <a:t>Normalverteilung – Sigma-Regeln*</a:t>
            </a:r>
          </a:p>
        </p:txBody>
      </p:sp>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4630146C-9A21-475F-A6FD-94BF9FD3D5F0}"/>
                  </a:ext>
                </a:extLst>
              </p:cNvPr>
              <p:cNvSpPr txBox="1"/>
              <p:nvPr/>
            </p:nvSpPr>
            <p:spPr>
              <a:xfrm>
                <a:off x="343323" y="2072292"/>
                <a:ext cx="8353176" cy="1015663"/>
              </a:xfrm>
              <a:prstGeom prst="rect">
                <a:avLst/>
              </a:prstGeom>
              <a:noFill/>
            </p:spPr>
            <p:txBody>
              <a:bodyPr wrap="square" rtlCol="0">
                <a:spAutoFit/>
              </a:bodyPr>
              <a:lstStyle/>
              <a:p>
                <a:r>
                  <a:rPr lang="de-DE" sz="2000" dirty="0"/>
                  <a:t>*</a:t>
                </a:r>
                <a:r>
                  <a:rPr lang="de-DE" sz="1400" dirty="0"/>
                  <a:t>Vertiefung</a:t>
                </a:r>
              </a:p>
              <a:p>
                <a:endParaRPr lang="de-DE" sz="2000" dirty="0"/>
              </a:p>
              <a:p>
                <a:r>
                  <a:rPr lang="de-DE" sz="2000" dirty="0"/>
                  <a:t>Für eine normalverteilte Zufallsgröße mit  </a:t>
                </a:r>
                <a14:m>
                  <m:oMath xmlns:m="http://schemas.openxmlformats.org/officeDocument/2006/math">
                    <m:r>
                      <a:rPr lang="de-DE" sz="2000" i="1" smtClean="0">
                        <a:latin typeface="Cambria Math" panose="02040503050406030204" pitchFamily="18" charset="0"/>
                        <a:ea typeface="Cambria Math" panose="02040503050406030204" pitchFamily="18" charset="0"/>
                      </a:rPr>
                      <m:t>𝜎</m:t>
                    </m:r>
                    <m:r>
                      <a:rPr lang="de-DE" sz="2000" i="1" smtClean="0">
                        <a:latin typeface="Cambria Math" panose="02040503050406030204" pitchFamily="18" charset="0"/>
                        <a:ea typeface="Cambria Math" panose="02040503050406030204" pitchFamily="18" charset="0"/>
                      </a:rPr>
                      <m:t>&gt;3</m:t>
                    </m:r>
                  </m:oMath>
                </a14:m>
                <a:r>
                  <a:rPr lang="de-DE" sz="2000" dirty="0"/>
                  <a:t> gilt</a:t>
                </a:r>
                <a:endParaRPr lang="de-DE" sz="2000" i="1" dirty="0"/>
              </a:p>
            </p:txBody>
          </p:sp>
        </mc:Choice>
        <mc:Fallback xmlns="">
          <p:sp>
            <p:nvSpPr>
              <p:cNvPr id="27" name="Textfeld 26">
                <a:extLst>
                  <a:ext uri="{FF2B5EF4-FFF2-40B4-BE49-F238E27FC236}">
                    <a16:creationId xmlns:a16="http://schemas.microsoft.com/office/drawing/2014/main" id="{4630146C-9A21-475F-A6FD-94BF9FD3D5F0}"/>
                  </a:ext>
                </a:extLst>
              </p:cNvPr>
              <p:cNvSpPr txBox="1">
                <a:spLocks noRot="1" noChangeAspect="1" noMove="1" noResize="1" noEditPoints="1" noAdjustHandles="1" noChangeArrowheads="1" noChangeShapeType="1" noTextEdit="1"/>
              </p:cNvSpPr>
              <p:nvPr/>
            </p:nvSpPr>
            <p:spPr>
              <a:xfrm>
                <a:off x="343323" y="2072292"/>
                <a:ext cx="8353176" cy="1015663"/>
              </a:xfrm>
              <a:prstGeom prst="rect">
                <a:avLst/>
              </a:prstGeom>
              <a:blipFill>
                <a:blip r:embed="rId5"/>
                <a:stretch>
                  <a:fillRect l="-729" t="-2994" b="-1018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31" name="Tabelle 30">
                <a:extLst>
                  <a:ext uri="{FF2B5EF4-FFF2-40B4-BE49-F238E27FC236}">
                    <a16:creationId xmlns:a16="http://schemas.microsoft.com/office/drawing/2014/main" id="{B24846DB-A8A7-41AF-B05D-DE8F5617206C}"/>
                  </a:ext>
                </a:extLst>
              </p:cNvPr>
              <p:cNvGraphicFramePr>
                <a:graphicFrameLocks noGrp="1"/>
              </p:cNvGraphicFramePr>
              <p:nvPr/>
            </p:nvGraphicFramePr>
            <p:xfrm>
              <a:off x="755576" y="3457808"/>
              <a:ext cx="3024336" cy="148336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1767803458"/>
                        </a:ext>
                      </a:extLst>
                    </a:gridCol>
                    <a:gridCol w="1728192">
                      <a:extLst>
                        <a:ext uri="{9D8B030D-6E8A-4147-A177-3AD203B41FA5}">
                          <a16:colId xmlns:a16="http://schemas.microsoft.com/office/drawing/2014/main" val="2851335448"/>
                        </a:ext>
                      </a:extLst>
                    </a:gridCol>
                  </a:tblGrid>
                  <a:tr h="370840">
                    <a:tc>
                      <a:txBody>
                        <a:bodyPr/>
                        <a:lstStyle/>
                        <a:p>
                          <a:pPr algn="ctr"/>
                          <a:r>
                            <a:rPr lang="de-DE" b="0" i="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P</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d>
                                  <m:dPr>
                                    <m:begChr m:val="|"/>
                                    <m:endChr m:val="|"/>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X</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μ</m:t>
                                    </m:r>
                                  </m:e>
                                </m:d>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a</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15991"/>
                      </a:ext>
                    </a:extLst>
                  </a:tr>
                  <a:tr h="370840">
                    <a:tc>
                      <a:txBody>
                        <a:bodyPr/>
                        <a:lstStyle/>
                        <a:p>
                          <a:pPr algn="ct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68,3%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486216"/>
                      </a:ext>
                    </a:extLst>
                  </a:tr>
                  <a:tr h="370840">
                    <a:tc>
                      <a:txBody>
                        <a:bodyPr/>
                        <a:lstStyle/>
                        <a:p>
                          <a:pPr algn="ctr"/>
                          <a:r>
                            <a:rPr lang="de-DE" b="0" i="0" dirty="0">
                              <a:solidFill>
                                <a:schemeClr val="tx1"/>
                              </a:solidFill>
                            </a:rPr>
                            <a:t>2·</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95,5%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696563"/>
                      </a:ext>
                    </a:extLst>
                  </a:tr>
                  <a:tr h="370840">
                    <a:tc>
                      <a:txBody>
                        <a:bodyPr/>
                        <a:lstStyle/>
                        <a:p>
                          <a:pPr algn="ctr"/>
                          <a:r>
                            <a:rPr lang="de-DE" b="0" i="0" dirty="0">
                              <a:solidFill>
                                <a:schemeClr val="tx1"/>
                              </a:solidFill>
                            </a:rPr>
                            <a:t>3·</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99,7%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192316"/>
                      </a:ext>
                    </a:extLst>
                  </a:tr>
                </a:tbl>
              </a:graphicData>
            </a:graphic>
          </p:graphicFrame>
        </mc:Choice>
        <mc:Fallback xmlns="">
          <p:graphicFrame>
            <p:nvGraphicFramePr>
              <p:cNvPr id="31" name="Tabelle 30">
                <a:extLst>
                  <a:ext uri="{FF2B5EF4-FFF2-40B4-BE49-F238E27FC236}">
                    <a16:creationId xmlns:a16="http://schemas.microsoft.com/office/drawing/2014/main" id="{B24846DB-A8A7-41AF-B05D-DE8F5617206C}"/>
                  </a:ext>
                </a:extLst>
              </p:cNvPr>
              <p:cNvGraphicFramePr>
                <a:graphicFrameLocks noGrp="1"/>
              </p:cNvGraphicFramePr>
              <p:nvPr>
                <p:extLst/>
              </p:nvPr>
            </p:nvGraphicFramePr>
            <p:xfrm>
              <a:off x="755576" y="3457808"/>
              <a:ext cx="3024336" cy="148336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1767803458"/>
                        </a:ext>
                      </a:extLst>
                    </a:gridCol>
                    <a:gridCol w="1728192">
                      <a:extLst>
                        <a:ext uri="{9D8B030D-6E8A-4147-A177-3AD203B41FA5}">
                          <a16:colId xmlns:a16="http://schemas.microsoft.com/office/drawing/2014/main" val="2851335448"/>
                        </a:ext>
                      </a:extLst>
                    </a:gridCol>
                  </a:tblGrid>
                  <a:tr h="370840">
                    <a:tc>
                      <a:txBody>
                        <a:bodyPr/>
                        <a:lstStyle/>
                        <a:p>
                          <a:pPr algn="ctr"/>
                          <a:r>
                            <a:rPr lang="de-DE" b="0" i="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75088" t="-8197" r="-702" b="-324590"/>
                          </a:stretch>
                        </a:blipFill>
                      </a:tcPr>
                    </a:tc>
                    <a:extLst>
                      <a:ext uri="{0D108BD9-81ED-4DB2-BD59-A6C34878D82A}">
                        <a16:rowId xmlns:a16="http://schemas.microsoft.com/office/drawing/2014/main" val="264315991"/>
                      </a:ext>
                    </a:extLst>
                  </a:tr>
                  <a:tr h="370840">
                    <a:tc>
                      <a:txBody>
                        <a:bodyPr/>
                        <a:lstStyle/>
                        <a:p>
                          <a:pPr algn="ct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68,3%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486216"/>
                      </a:ext>
                    </a:extLst>
                  </a:tr>
                  <a:tr h="370840">
                    <a:tc>
                      <a:txBody>
                        <a:bodyPr/>
                        <a:lstStyle/>
                        <a:p>
                          <a:pPr algn="ctr"/>
                          <a:r>
                            <a:rPr lang="de-DE" b="0" i="0" dirty="0">
                              <a:solidFill>
                                <a:schemeClr val="tx1"/>
                              </a:solidFill>
                            </a:rPr>
                            <a:t>2·</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95,5%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696563"/>
                      </a:ext>
                    </a:extLst>
                  </a:tr>
                  <a:tr h="370840">
                    <a:tc>
                      <a:txBody>
                        <a:bodyPr/>
                        <a:lstStyle/>
                        <a:p>
                          <a:pPr algn="ctr"/>
                          <a:r>
                            <a:rPr lang="de-DE" b="0" i="0" dirty="0">
                              <a:solidFill>
                                <a:schemeClr val="tx1"/>
                              </a:solidFill>
                            </a:rPr>
                            <a:t>3·</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99,7%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19231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2" name="Tabelle 31">
                <a:extLst>
                  <a:ext uri="{FF2B5EF4-FFF2-40B4-BE49-F238E27FC236}">
                    <a16:creationId xmlns:a16="http://schemas.microsoft.com/office/drawing/2014/main" id="{C1ABB96A-DCB4-47B7-AA81-0645B7CCD143}"/>
                  </a:ext>
                </a:extLst>
              </p:cNvPr>
              <p:cNvGraphicFramePr>
                <a:graphicFrameLocks noGrp="1"/>
              </p:cNvGraphicFramePr>
              <p:nvPr/>
            </p:nvGraphicFramePr>
            <p:xfrm>
              <a:off x="4932039" y="3457808"/>
              <a:ext cx="3239378" cy="1483360"/>
            </p:xfrm>
            <a:graphic>
              <a:graphicData uri="http://schemas.openxmlformats.org/drawingml/2006/table">
                <a:tbl>
                  <a:tblPr firstRow="1" bandRow="1">
                    <a:tableStyleId>{5C22544A-7EE6-4342-B048-85BDC9FD1C3A}</a:tableStyleId>
                  </a:tblPr>
                  <a:tblGrid>
                    <a:gridCol w="1619689">
                      <a:extLst>
                        <a:ext uri="{9D8B030D-6E8A-4147-A177-3AD203B41FA5}">
                          <a16:colId xmlns:a16="http://schemas.microsoft.com/office/drawing/2014/main" val="1068706561"/>
                        </a:ext>
                      </a:extLst>
                    </a:gridCol>
                    <a:gridCol w="1619689">
                      <a:extLst>
                        <a:ext uri="{9D8B030D-6E8A-4147-A177-3AD203B41FA5}">
                          <a16:colId xmlns:a16="http://schemas.microsoft.com/office/drawing/2014/main" val="379164717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P</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d>
                                  <m:dPr>
                                    <m:begChr m:val="|"/>
                                    <m:endChr m:val="|"/>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X</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μ</m:t>
                                    </m:r>
                                  </m:e>
                                </m:d>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a</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130749"/>
                      </a:ext>
                    </a:extLst>
                  </a:tr>
                  <a:tr h="370840">
                    <a:tc>
                      <a:txBody>
                        <a:bodyPr/>
                        <a:lstStyle/>
                        <a:p>
                          <a:pPr algn="ctr"/>
                          <a:r>
                            <a:rPr lang="de-DE" b="0" i="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1,64·</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388795"/>
                      </a:ext>
                    </a:extLst>
                  </a:tr>
                  <a:tr h="370840">
                    <a:tc>
                      <a:txBody>
                        <a:bodyPr/>
                        <a:lstStyle/>
                        <a:p>
                          <a:pPr algn="ctr"/>
                          <a:r>
                            <a:rPr lang="de-DE" b="0" i="0"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1,96·</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5506190"/>
                      </a:ext>
                    </a:extLst>
                  </a:tr>
                  <a:tr h="370840">
                    <a:tc>
                      <a:txBody>
                        <a:bodyPr/>
                        <a:lstStyle/>
                        <a:p>
                          <a:pPr algn="ctr"/>
                          <a:r>
                            <a:rPr lang="de-DE" b="0" i="0" dirty="0">
                              <a:solidFill>
                                <a:schemeClr val="tx1"/>
                              </a:solidFill>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2,58·</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1931761"/>
                      </a:ext>
                    </a:extLst>
                  </a:tr>
                </a:tbl>
              </a:graphicData>
            </a:graphic>
          </p:graphicFrame>
        </mc:Choice>
        <mc:Fallback xmlns="">
          <p:graphicFrame>
            <p:nvGraphicFramePr>
              <p:cNvPr id="32" name="Tabelle 31">
                <a:extLst>
                  <a:ext uri="{FF2B5EF4-FFF2-40B4-BE49-F238E27FC236}">
                    <a16:creationId xmlns:a16="http://schemas.microsoft.com/office/drawing/2014/main" id="{C1ABB96A-DCB4-47B7-AA81-0645B7CCD143}"/>
                  </a:ext>
                </a:extLst>
              </p:cNvPr>
              <p:cNvGraphicFramePr>
                <a:graphicFrameLocks noGrp="1"/>
              </p:cNvGraphicFramePr>
              <p:nvPr>
                <p:extLst/>
              </p:nvPr>
            </p:nvGraphicFramePr>
            <p:xfrm>
              <a:off x="4932039" y="3457808"/>
              <a:ext cx="3239378" cy="1483360"/>
            </p:xfrm>
            <a:graphic>
              <a:graphicData uri="http://schemas.openxmlformats.org/drawingml/2006/table">
                <a:tbl>
                  <a:tblPr firstRow="1" bandRow="1">
                    <a:tableStyleId>{5C22544A-7EE6-4342-B048-85BDC9FD1C3A}</a:tableStyleId>
                  </a:tblPr>
                  <a:tblGrid>
                    <a:gridCol w="1619689">
                      <a:extLst>
                        <a:ext uri="{9D8B030D-6E8A-4147-A177-3AD203B41FA5}">
                          <a16:colId xmlns:a16="http://schemas.microsoft.com/office/drawing/2014/main" val="1068706561"/>
                        </a:ext>
                      </a:extLst>
                    </a:gridCol>
                    <a:gridCol w="1619689">
                      <a:extLst>
                        <a:ext uri="{9D8B030D-6E8A-4147-A177-3AD203B41FA5}">
                          <a16:colId xmlns:a16="http://schemas.microsoft.com/office/drawing/2014/main" val="3791647178"/>
                        </a:ext>
                      </a:extLst>
                    </a:gridCol>
                  </a:tblGrid>
                  <a:tr h="37084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76" t="-8197" r="-100752" b="-324590"/>
                          </a:stretch>
                        </a:blipFill>
                      </a:tcPr>
                    </a:tc>
                    <a:tc>
                      <a:txBody>
                        <a:bodyPr/>
                        <a:lstStyle/>
                        <a:p>
                          <a:pPr algn="ctr"/>
                          <a:r>
                            <a:rPr lang="de-DE" b="0" i="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130749"/>
                      </a:ext>
                    </a:extLst>
                  </a:tr>
                  <a:tr h="370840">
                    <a:tc>
                      <a:txBody>
                        <a:bodyPr/>
                        <a:lstStyle/>
                        <a:p>
                          <a:pPr algn="ctr"/>
                          <a:r>
                            <a:rPr lang="de-DE" b="0" i="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1,64·</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388795"/>
                      </a:ext>
                    </a:extLst>
                  </a:tr>
                  <a:tr h="370840">
                    <a:tc>
                      <a:txBody>
                        <a:bodyPr/>
                        <a:lstStyle/>
                        <a:p>
                          <a:pPr algn="ctr"/>
                          <a:r>
                            <a:rPr lang="de-DE" b="0" i="0"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1,96·</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5506190"/>
                      </a:ext>
                    </a:extLst>
                  </a:tr>
                  <a:tr h="370840">
                    <a:tc>
                      <a:txBody>
                        <a:bodyPr/>
                        <a:lstStyle/>
                        <a:p>
                          <a:pPr algn="ctr"/>
                          <a:r>
                            <a:rPr lang="de-DE" b="0" i="0" dirty="0">
                              <a:solidFill>
                                <a:schemeClr val="tx1"/>
                              </a:solidFill>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dirty="0">
                              <a:solidFill>
                                <a:schemeClr val="tx1"/>
                              </a:solidFill>
                            </a:rPr>
                            <a:t>2,58·</a:t>
                          </a:r>
                          <a:r>
                            <a:rPr lang="el-GR" b="0" i="0" dirty="0">
                              <a:solidFill>
                                <a:schemeClr val="tx1"/>
                              </a:solidFill>
                            </a:rPr>
                            <a:t>σ</a:t>
                          </a:r>
                          <a:endParaRPr lang="de-DE"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1931761"/>
                      </a:ext>
                    </a:extLst>
                  </a:tr>
                </a:tbl>
              </a:graphicData>
            </a:graphic>
          </p:graphicFrame>
        </mc:Fallback>
      </mc:AlternateContent>
    </p:spTree>
    <p:extLst>
      <p:ext uri="{BB962C8B-B14F-4D97-AF65-F5344CB8AC3E}">
        <p14:creationId xmlns:p14="http://schemas.microsoft.com/office/powerpoint/2010/main" val="602591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29</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622796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Unterscheidung Leistungsfach – Basisfach</a:t>
            </a:r>
          </a:p>
        </p:txBody>
      </p:sp>
      <p:sp>
        <p:nvSpPr>
          <p:cNvPr id="4" name="Textfeld 3"/>
          <p:cNvSpPr txBox="1"/>
          <p:nvPr/>
        </p:nvSpPr>
        <p:spPr>
          <a:xfrm>
            <a:off x="343323" y="2072292"/>
            <a:ext cx="8353176" cy="3416320"/>
          </a:xfrm>
          <a:prstGeom prst="rect">
            <a:avLst/>
          </a:prstGeom>
          <a:noFill/>
        </p:spPr>
        <p:txBody>
          <a:bodyPr wrap="square" lIns="72000" rtlCol="0">
            <a:spAutoFit/>
          </a:bodyPr>
          <a:lstStyle/>
          <a:p>
            <a:r>
              <a:rPr lang="de-DE" sz="2000" b="1" dirty="0"/>
              <a:t>Leistungsfach BP 2016 </a:t>
            </a:r>
            <a:r>
              <a:rPr lang="de-DE" sz="2000" dirty="0">
                <a:solidFill>
                  <a:srgbClr val="FF0000"/>
                </a:solidFill>
              </a:rPr>
              <a:t>(als Interpretationshilfe) </a:t>
            </a:r>
            <a:r>
              <a:rPr lang="de-DE" sz="2000" b="1" dirty="0"/>
              <a:t>– </a:t>
            </a:r>
            <a:r>
              <a:rPr lang="de-DE" sz="2000" b="1" dirty="0" err="1"/>
              <a:t>Kopftext</a:t>
            </a:r>
            <a:endParaRPr lang="de-DE" sz="2000" b="1"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1200" dirty="0"/>
          </a:p>
          <a:p>
            <a:endParaRPr lang="de-DE" sz="2000" dirty="0"/>
          </a:p>
          <a:p>
            <a:pPr algn="ctr"/>
            <a:r>
              <a:rPr lang="de-DE" sz="2400" dirty="0">
                <a:solidFill>
                  <a:srgbClr val="FF0000"/>
                </a:solidFill>
              </a:rPr>
              <a:t>Grundlegend unterschiedliche Perspektive</a:t>
            </a:r>
          </a:p>
          <a:p>
            <a:endParaRPr lang="de-DE" sz="2000" b="1" dirty="0"/>
          </a:p>
          <a:p>
            <a:r>
              <a:rPr lang="de-DE" sz="2000" b="1" dirty="0"/>
              <a:t>Basisfach – </a:t>
            </a:r>
            <a:r>
              <a:rPr lang="de-DE" sz="2000" b="1" dirty="0" err="1"/>
              <a:t>Kopftext</a:t>
            </a:r>
            <a:br>
              <a:rPr lang="de-DE" sz="2000" dirty="0"/>
            </a:br>
            <a:endParaRPr lang="de-DE" sz="2000" dirty="0"/>
          </a:p>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aphicFrame>
        <p:nvGraphicFramePr>
          <p:cNvPr id="7" name="Tabelle 6">
            <a:extLst>
              <a:ext uri="{FF2B5EF4-FFF2-40B4-BE49-F238E27FC236}">
                <a16:creationId xmlns:a16="http://schemas.microsoft.com/office/drawing/2014/main" id="{0C1C3E6C-601D-474E-8011-D339CD37417E}"/>
              </a:ext>
            </a:extLst>
          </p:cNvPr>
          <p:cNvGraphicFramePr>
            <a:graphicFrameLocks noGrp="1"/>
          </p:cNvGraphicFramePr>
          <p:nvPr/>
        </p:nvGraphicFramePr>
        <p:xfrm>
          <a:off x="850464" y="4949017"/>
          <a:ext cx="7202214" cy="731520"/>
        </p:xfrm>
        <a:graphic>
          <a:graphicData uri="http://schemas.openxmlformats.org/drawingml/2006/table">
            <a:tbl>
              <a:tblPr firstRow="1" bandRow="1">
                <a:tableStyleId>{5C22544A-7EE6-4342-B048-85BDC9FD1C3A}</a:tableStyleId>
              </a:tblPr>
              <a:tblGrid>
                <a:gridCol w="7202214">
                  <a:extLst>
                    <a:ext uri="{9D8B030D-6E8A-4147-A177-3AD203B41FA5}">
                      <a16:colId xmlns:a16="http://schemas.microsoft.com/office/drawing/2014/main" val="1200189585"/>
                    </a:ext>
                  </a:extLst>
                </a:gridCol>
              </a:tblGrid>
              <a:tr h="0">
                <a:tc>
                  <a:txBody>
                    <a:bodyPr/>
                    <a:lstStyle/>
                    <a:p>
                      <a:r>
                        <a:rPr lang="de-DE" sz="1400" b="0" dirty="0">
                          <a:solidFill>
                            <a:schemeClr val="tx1"/>
                          </a:solidFill>
                        </a:rPr>
                        <a:t>Sie lernen diskret und stetig verteilte Zufallsgrößen kennen und berechnen die Werte einer normalverteilten Zufallsgröße ohne expliziten Bezug zur Analysis direkt mit einem digitalen Hilfsmittel. </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63800"/>
                  </a:ext>
                </a:extLst>
              </a:tr>
            </a:tbl>
          </a:graphicData>
        </a:graphic>
      </p:graphicFrame>
      <p:graphicFrame>
        <p:nvGraphicFramePr>
          <p:cNvPr id="12" name="Tabelle 11">
            <a:extLst>
              <a:ext uri="{FF2B5EF4-FFF2-40B4-BE49-F238E27FC236}">
                <a16:creationId xmlns:a16="http://schemas.microsoft.com/office/drawing/2014/main" id="{28A1CACD-EA83-4192-A0A3-335BFCDA52C8}"/>
              </a:ext>
            </a:extLst>
          </p:cNvPr>
          <p:cNvGraphicFramePr>
            <a:graphicFrameLocks noGrp="1"/>
          </p:cNvGraphicFramePr>
          <p:nvPr/>
        </p:nvGraphicFramePr>
        <p:xfrm>
          <a:off x="837307" y="2556489"/>
          <a:ext cx="7202215" cy="731520"/>
        </p:xfrm>
        <a:graphic>
          <a:graphicData uri="http://schemas.openxmlformats.org/drawingml/2006/table">
            <a:tbl>
              <a:tblPr firstRow="1" bandRow="1">
                <a:tableStyleId>{5C22544A-7EE6-4342-B048-85BDC9FD1C3A}</a:tableStyleId>
              </a:tblPr>
              <a:tblGrid>
                <a:gridCol w="7202215">
                  <a:extLst>
                    <a:ext uri="{9D8B030D-6E8A-4147-A177-3AD203B41FA5}">
                      <a16:colId xmlns:a16="http://schemas.microsoft.com/office/drawing/2014/main" val="1566661790"/>
                    </a:ext>
                  </a:extLst>
                </a:gridCol>
              </a:tblGrid>
              <a:tr h="370840">
                <a:tc>
                  <a:txBody>
                    <a:bodyPr/>
                    <a:lstStyle/>
                    <a:p>
                      <a:r>
                        <a:rPr lang="de-DE" sz="1400" b="0" kern="1200" dirty="0">
                          <a:solidFill>
                            <a:schemeClr val="tx1"/>
                          </a:solidFill>
                          <a:effectLst/>
                          <a:latin typeface="+mn-lt"/>
                          <a:ea typeface="+mn-ea"/>
                          <a:cs typeface="+mn-cs"/>
                        </a:rPr>
                        <a:t>Sie benutzen digitale Hilfsmittel beim Umgang mit diskreten und stetigen Verteilungen. Im Kontext der Untersuchung normalverteilter Zufallsgrößen nutzen sie ihre in der Analysis gewonnenen Kompetenzen.</a:t>
                      </a:r>
                      <a:endParaRPr lang="de-DE"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8817413"/>
                  </a:ext>
                </a:extLst>
              </a:tr>
            </a:tbl>
          </a:graphicData>
        </a:graphic>
      </p:graphicFrame>
      <p:sp>
        <p:nvSpPr>
          <p:cNvPr id="16" name="Ellipse 15">
            <a:extLst>
              <a:ext uri="{FF2B5EF4-FFF2-40B4-BE49-F238E27FC236}">
                <a16:creationId xmlns:a16="http://schemas.microsoft.com/office/drawing/2014/main" id="{530DBB2F-D930-4028-AFE0-33FCBAF64F31}"/>
              </a:ext>
            </a:extLst>
          </p:cNvPr>
          <p:cNvSpPr/>
          <p:nvPr/>
        </p:nvSpPr>
        <p:spPr>
          <a:xfrm>
            <a:off x="7051985" y="2708306"/>
            <a:ext cx="8640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3AB5AFEC-6CC5-4517-9716-09F3BBA8F1EC}"/>
              </a:ext>
            </a:extLst>
          </p:cNvPr>
          <p:cNvSpPr/>
          <p:nvPr/>
        </p:nvSpPr>
        <p:spPr>
          <a:xfrm>
            <a:off x="830101" y="5314777"/>
            <a:ext cx="1726832"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 name="Gruppieren 4"/>
          <p:cNvGrpSpPr/>
          <p:nvPr/>
        </p:nvGrpSpPr>
        <p:grpSpPr>
          <a:xfrm>
            <a:off x="363537" y="723900"/>
            <a:ext cx="7304088" cy="433388"/>
            <a:chOff x="363537" y="723900"/>
            <a:chExt cx="7304088" cy="433388"/>
          </a:xfrm>
        </p:grpSpPr>
        <p:sp>
          <p:nvSpPr>
            <p:cNvPr id="32"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4"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5"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7"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39"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pic>
        <p:nvPicPr>
          <p:cNvPr id="36" name="Picture 5" descr="C:\Users\Claudia Uhl\AppData\Local\Microsoft\Windows\Temporary Internet Files\Content.IE5\IXZ4YB02\Exclamation_mark_red[1].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28232" r="26556"/>
          <a:stretch/>
        </p:blipFill>
        <p:spPr bwMode="auto">
          <a:xfrm>
            <a:off x="8303990" y="3556679"/>
            <a:ext cx="392509" cy="1023559"/>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uppieren 37"/>
          <p:cNvGrpSpPr/>
          <p:nvPr/>
        </p:nvGrpSpPr>
        <p:grpSpPr>
          <a:xfrm>
            <a:off x="1985708" y="3538516"/>
            <a:ext cx="6483552" cy="1088777"/>
            <a:chOff x="1958172" y="3587189"/>
            <a:chExt cx="6483552" cy="1088777"/>
          </a:xfrm>
        </p:grpSpPr>
        <p:sp>
          <p:nvSpPr>
            <p:cNvPr id="40" name="Pfeil nach rechts 39"/>
            <p:cNvSpPr/>
            <p:nvPr/>
          </p:nvSpPr>
          <p:spPr>
            <a:xfrm rot="13172980">
              <a:off x="7361724" y="3587189"/>
              <a:ext cx="1080000" cy="457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Pfeil nach rechts 40"/>
            <p:cNvSpPr/>
            <p:nvPr/>
          </p:nvSpPr>
          <p:spPr>
            <a:xfrm rot="10080000" flipV="1">
              <a:off x="1958172" y="4630247"/>
              <a:ext cx="6444000" cy="457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60174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2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righ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wipe(left)">
                                      <p:cBhvr>
                                        <p:cTn id="1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a:t>
            </a:fld>
            <a:endParaRPr lang="de-DE" altLang="de-DE" sz="1100" dirty="0">
              <a:latin typeface="Calibri" pitchFamily="34" charset="0"/>
            </a:endParaRPr>
          </a:p>
        </p:txBody>
      </p:sp>
      <p:sp>
        <p:nvSpPr>
          <p:cNvPr id="2065" name="Rectangle 19"/>
          <p:cNvSpPr>
            <a:spLocks noChangeArrowheads="1"/>
          </p:cNvSpPr>
          <p:nvPr/>
        </p:nvSpPr>
        <p:spPr bwMode="auto">
          <a:xfrm>
            <a:off x="337018" y="1487382"/>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27" name="Gruppieren 26">
            <a:extLst>
              <a:ext uri="{FF2B5EF4-FFF2-40B4-BE49-F238E27FC236}">
                <a16:creationId xmlns:a16="http://schemas.microsoft.com/office/drawing/2014/main" id="{F0A5F442-9B83-405C-A6B0-BA47E69C9AF3}"/>
              </a:ext>
            </a:extLst>
          </p:cNvPr>
          <p:cNvGrpSpPr/>
          <p:nvPr/>
        </p:nvGrpSpPr>
        <p:grpSpPr>
          <a:xfrm>
            <a:off x="363537" y="723900"/>
            <a:ext cx="7304088" cy="433388"/>
            <a:chOff x="363537" y="723900"/>
            <a:chExt cx="7304088" cy="433388"/>
          </a:xfrm>
        </p:grpSpPr>
        <p:sp>
          <p:nvSpPr>
            <p:cNvPr id="28" name="Rectangle 4">
              <a:extLst>
                <a:ext uri="{FF2B5EF4-FFF2-40B4-BE49-F238E27FC236}">
                  <a16:creationId xmlns:a16="http://schemas.microsoft.com/office/drawing/2014/main" id="{B36EEC01-567C-4149-A3FB-E24B99A24000}"/>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 name="AutoShape 5">
              <a:extLst>
                <a:ext uri="{FF2B5EF4-FFF2-40B4-BE49-F238E27FC236}">
                  <a16:creationId xmlns:a16="http://schemas.microsoft.com/office/drawing/2014/main" id="{E93E92F2-9096-420E-8516-82281443C49C}"/>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1" name="AutoShape 6">
              <a:extLst>
                <a:ext uri="{FF2B5EF4-FFF2-40B4-BE49-F238E27FC236}">
                  <a16:creationId xmlns:a16="http://schemas.microsoft.com/office/drawing/2014/main" id="{59F3E3DF-D424-49B8-992B-64C8B156515B}"/>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2" name="AutoShape 8">
              <a:extLst>
                <a:ext uri="{FF2B5EF4-FFF2-40B4-BE49-F238E27FC236}">
                  <a16:creationId xmlns:a16="http://schemas.microsoft.com/office/drawing/2014/main" id="{31AE34B8-B2DC-4279-9C83-65C733FED0C3}"/>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34" name="AutoShape 8">
              <a:extLst>
                <a:ext uri="{FF2B5EF4-FFF2-40B4-BE49-F238E27FC236}">
                  <a16:creationId xmlns:a16="http://schemas.microsoft.com/office/drawing/2014/main" id="{1EA8D6E8-7AB6-46A0-BD0B-01BB5226DD35}"/>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a:extLst>
              <a:ext uri="{FF2B5EF4-FFF2-40B4-BE49-F238E27FC236}">
                <a16:creationId xmlns:a16="http://schemas.microsoft.com/office/drawing/2014/main" id="{30123764-3BC5-4284-993E-ACAA062DC7D9}"/>
              </a:ext>
            </a:extLst>
          </p:cNvPr>
          <p:cNvSpPr>
            <a:spLocks noChangeAspect="1" noChangeArrowheads="1"/>
          </p:cNvSpPr>
          <p:nvPr/>
        </p:nvSpPr>
        <p:spPr bwMode="auto">
          <a:xfrm>
            <a:off x="432269" y="1564258"/>
            <a:ext cx="500809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Diskrete Verteilungen – Beispiel 1</a:t>
            </a:r>
          </a:p>
        </p:txBody>
      </p:sp>
      <p:sp>
        <p:nvSpPr>
          <p:cNvPr id="35" name="Textfeld 34">
            <a:extLst>
              <a:ext uri="{FF2B5EF4-FFF2-40B4-BE49-F238E27FC236}">
                <a16:creationId xmlns:a16="http://schemas.microsoft.com/office/drawing/2014/main" id="{3B1E37A4-2854-4B66-88A8-B1D6FECAECC3}"/>
              </a:ext>
            </a:extLst>
          </p:cNvPr>
          <p:cNvSpPr txBox="1"/>
          <p:nvPr/>
        </p:nvSpPr>
        <p:spPr>
          <a:xfrm>
            <a:off x="343323" y="2215892"/>
            <a:ext cx="8450308" cy="707886"/>
          </a:xfrm>
          <a:prstGeom prst="rect">
            <a:avLst/>
          </a:prstGeom>
          <a:noFill/>
        </p:spPr>
        <p:txBody>
          <a:bodyPr wrap="square" rtlCol="0">
            <a:spAutoFit/>
          </a:bodyPr>
          <a:lstStyle/>
          <a:p>
            <a:r>
              <a:rPr lang="de-DE" sz="2000" u="sng" dirty="0"/>
              <a:t>Einmaliges Werfen eines Würfels</a:t>
            </a:r>
            <a:r>
              <a:rPr lang="de-DE" sz="2000" dirty="0"/>
              <a:t>: die Zufallsgröße  X  gibt die Augenzahl an. Wahrscheinlichkeitsverteilung von  X </a:t>
            </a:r>
            <a:endParaRPr lang="de-DE" sz="2000" i="1" dirty="0"/>
          </a:p>
        </p:txBody>
      </p:sp>
      <p:pic>
        <p:nvPicPr>
          <p:cNvPr id="5" name="Grafik 4">
            <a:extLst>
              <a:ext uri="{FF2B5EF4-FFF2-40B4-BE49-F238E27FC236}">
                <a16:creationId xmlns:a16="http://schemas.microsoft.com/office/drawing/2014/main" id="{DBB14A5B-90F1-4477-B9C5-8F75EDCD05F9}"/>
              </a:ext>
            </a:extLst>
          </p:cNvPr>
          <p:cNvPicPr>
            <a:picLocks noChangeAspect="1"/>
          </p:cNvPicPr>
          <p:nvPr/>
        </p:nvPicPr>
        <p:blipFill>
          <a:blip r:embed="rId5"/>
          <a:stretch>
            <a:fillRect/>
          </a:stretch>
        </p:blipFill>
        <p:spPr>
          <a:xfrm>
            <a:off x="539552" y="3118767"/>
            <a:ext cx="6120914" cy="1030313"/>
          </a:xfrm>
          <a:prstGeom prst="rect">
            <a:avLst/>
          </a:prstGeom>
        </p:spPr>
      </p:pic>
      <p:pic>
        <p:nvPicPr>
          <p:cNvPr id="36" name="Grafik 35">
            <a:extLst>
              <a:ext uri="{FF2B5EF4-FFF2-40B4-BE49-F238E27FC236}">
                <a16:creationId xmlns:a16="http://schemas.microsoft.com/office/drawing/2014/main" id="{A582BEF3-E6D4-4BF9-8702-4EA3C3DA78D9}"/>
              </a:ext>
            </a:extLst>
          </p:cNvPr>
          <p:cNvPicPr/>
          <p:nvPr/>
        </p:nvPicPr>
        <p:blipFill>
          <a:blip r:embed="rId6"/>
          <a:stretch>
            <a:fillRect/>
          </a:stretch>
        </p:blipFill>
        <p:spPr>
          <a:xfrm>
            <a:off x="1711873" y="4365104"/>
            <a:ext cx="4228279" cy="1622001"/>
          </a:xfrm>
          <a:prstGeom prst="rect">
            <a:avLst/>
          </a:prstGeom>
        </p:spPr>
      </p:pic>
      <mc:AlternateContent xmlns:mc="http://schemas.openxmlformats.org/markup-compatibility/2006" xmlns:a14="http://schemas.microsoft.com/office/drawing/2010/main">
        <mc:Choice Requires="a14">
          <p:sp>
            <p:nvSpPr>
              <p:cNvPr id="37" name="Textfeld 36">
                <a:extLst>
                  <a:ext uri="{FF2B5EF4-FFF2-40B4-BE49-F238E27FC236}">
                    <a16:creationId xmlns:a16="http://schemas.microsoft.com/office/drawing/2014/main" id="{93BF9EA2-5BBE-408B-8A9A-59EDED7287D9}"/>
                  </a:ext>
                </a:extLst>
              </p:cNvPr>
              <p:cNvSpPr txBox="1"/>
              <p:nvPr/>
            </p:nvSpPr>
            <p:spPr>
              <a:xfrm>
                <a:off x="7109726" y="4758612"/>
                <a:ext cx="10626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i="0" smtClean="0">
                          <a:latin typeface="Cambria Math" panose="02040503050406030204" pitchFamily="18" charset="0"/>
                          <a:ea typeface="Cambria Math" panose="02040503050406030204" pitchFamily="18" charset="0"/>
                        </a:rPr>
                        <m:t>μ</m:t>
                      </m:r>
                      <m:r>
                        <a:rPr lang="de-DE" i="0" smtClean="0">
                          <a:latin typeface="Cambria Math" panose="02040503050406030204" pitchFamily="18" charset="0"/>
                          <a:ea typeface="Cambria Math" panose="02040503050406030204" pitchFamily="18" charset="0"/>
                        </a:rPr>
                        <m:t>=3,5</m:t>
                      </m:r>
                    </m:oMath>
                  </m:oMathPara>
                </a14:m>
                <a:endParaRPr lang="de-DE" dirty="0">
                  <a:ea typeface="Cambria Math" panose="02040503050406030204" pitchFamily="18" charset="0"/>
                </a:endParaRPr>
              </a:p>
            </p:txBody>
          </p:sp>
        </mc:Choice>
        <mc:Fallback xmlns="">
          <p:sp>
            <p:nvSpPr>
              <p:cNvPr id="37" name="Textfeld 36">
                <a:extLst>
                  <a:ext uri="{FF2B5EF4-FFF2-40B4-BE49-F238E27FC236}">
                    <a16:creationId xmlns:a16="http://schemas.microsoft.com/office/drawing/2014/main" id="{93BF9EA2-5BBE-408B-8A9A-59EDED7287D9}"/>
                  </a:ext>
                </a:extLst>
              </p:cNvPr>
              <p:cNvSpPr txBox="1">
                <a:spLocks noRot="1" noChangeAspect="1" noMove="1" noResize="1" noEditPoints="1" noAdjustHandles="1" noChangeArrowheads="1" noChangeShapeType="1" noTextEdit="1"/>
              </p:cNvSpPr>
              <p:nvPr/>
            </p:nvSpPr>
            <p:spPr>
              <a:xfrm>
                <a:off x="7109726" y="4758612"/>
                <a:ext cx="1062674" cy="369332"/>
              </a:xfrm>
              <a:prstGeom prst="rect">
                <a:avLst/>
              </a:prstGeom>
              <a:blipFill>
                <a:blip r:embed="rId7"/>
                <a:stretch>
                  <a:fillRect b="-8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Textfeld 37">
                <a:extLst>
                  <a:ext uri="{FF2B5EF4-FFF2-40B4-BE49-F238E27FC236}">
                    <a16:creationId xmlns:a16="http://schemas.microsoft.com/office/drawing/2014/main" id="{9C00E5CF-8478-4F7B-91BF-4368A3BF45B5}"/>
                  </a:ext>
                </a:extLst>
              </p:cNvPr>
              <p:cNvSpPr txBox="1"/>
              <p:nvPr/>
            </p:nvSpPr>
            <p:spPr>
              <a:xfrm>
                <a:off x="7155583" y="5330318"/>
                <a:ext cx="10626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i="0" smtClean="0">
                          <a:latin typeface="Cambria Math" panose="02040503050406030204" pitchFamily="18" charset="0"/>
                          <a:ea typeface="Cambria Math" panose="02040503050406030204" pitchFamily="18" charset="0"/>
                        </a:rPr>
                        <m:t>σ</m:t>
                      </m:r>
                      <m:r>
                        <a:rPr lang="de-DE" i="0" smtClean="0">
                          <a:latin typeface="Cambria Math" panose="02040503050406030204" pitchFamily="18" charset="0"/>
                          <a:ea typeface="Cambria Math" panose="02040503050406030204" pitchFamily="18" charset="0"/>
                        </a:rPr>
                        <m:t>≈1,71</m:t>
                      </m:r>
                    </m:oMath>
                  </m:oMathPara>
                </a14:m>
                <a:endParaRPr lang="de-DE" dirty="0"/>
              </a:p>
            </p:txBody>
          </p:sp>
        </mc:Choice>
        <mc:Fallback xmlns="">
          <p:sp>
            <p:nvSpPr>
              <p:cNvPr id="38" name="Textfeld 37">
                <a:extLst>
                  <a:ext uri="{FF2B5EF4-FFF2-40B4-BE49-F238E27FC236}">
                    <a16:creationId xmlns:a16="http://schemas.microsoft.com/office/drawing/2014/main" id="{9C00E5CF-8478-4F7B-91BF-4368A3BF45B5}"/>
                  </a:ext>
                </a:extLst>
              </p:cNvPr>
              <p:cNvSpPr txBox="1">
                <a:spLocks noRot="1" noChangeAspect="1" noMove="1" noResize="1" noEditPoints="1" noAdjustHandles="1" noChangeArrowheads="1" noChangeShapeType="1" noTextEdit="1"/>
              </p:cNvSpPr>
              <p:nvPr/>
            </p:nvSpPr>
            <p:spPr>
              <a:xfrm>
                <a:off x="7155583" y="5330318"/>
                <a:ext cx="1062674" cy="369332"/>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86326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30</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622796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Unterscheidung Leistungsfach – Basisfach</a:t>
            </a:r>
          </a:p>
        </p:txBody>
      </p:sp>
      <p:sp>
        <p:nvSpPr>
          <p:cNvPr id="4" name="Textfeld 3"/>
          <p:cNvSpPr txBox="1"/>
          <p:nvPr/>
        </p:nvSpPr>
        <p:spPr>
          <a:xfrm>
            <a:off x="343323" y="2072292"/>
            <a:ext cx="8353176" cy="3724096"/>
          </a:xfrm>
          <a:prstGeom prst="rect">
            <a:avLst/>
          </a:prstGeom>
          <a:noFill/>
        </p:spPr>
        <p:txBody>
          <a:bodyPr wrap="square" lIns="72000" rtlCol="0">
            <a:spAutoFit/>
          </a:bodyPr>
          <a:lstStyle/>
          <a:p>
            <a:r>
              <a:rPr lang="de-DE" sz="2000" b="1" dirty="0"/>
              <a:t>Leistungsfach BP 2016 </a:t>
            </a:r>
            <a:r>
              <a:rPr lang="de-DE" sz="2000" dirty="0">
                <a:solidFill>
                  <a:srgbClr val="FF0000"/>
                </a:solidFill>
              </a:rPr>
              <a:t>(als Interpretationshilfe) </a:t>
            </a:r>
            <a:r>
              <a:rPr lang="de-DE" sz="2000" b="1" dirty="0"/>
              <a:t>– Item</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1200" dirty="0"/>
          </a:p>
          <a:p>
            <a:endParaRPr lang="de-DE" sz="2000" dirty="0"/>
          </a:p>
          <a:p>
            <a:pPr algn="ctr"/>
            <a:r>
              <a:rPr lang="de-DE" sz="2400" dirty="0">
                <a:solidFill>
                  <a:srgbClr val="FF0000"/>
                </a:solidFill>
              </a:rPr>
              <a:t>Unterschiedliche Schwerpunkte</a:t>
            </a:r>
          </a:p>
          <a:p>
            <a:endParaRPr lang="de-DE" sz="2000" b="1" dirty="0"/>
          </a:p>
          <a:p>
            <a:r>
              <a:rPr lang="de-DE" sz="2000" b="1" dirty="0"/>
              <a:t>Basisfach – Item</a:t>
            </a:r>
          </a:p>
          <a:p>
            <a:br>
              <a:rPr lang="de-DE" sz="2000" dirty="0"/>
            </a:br>
            <a:endParaRPr lang="de-DE" sz="2000" dirty="0"/>
          </a:p>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sp>
        <p:nvSpPr>
          <p:cNvPr id="31" name="Ellipse 30">
            <a:extLst>
              <a:ext uri="{FF2B5EF4-FFF2-40B4-BE49-F238E27FC236}">
                <a16:creationId xmlns:a16="http://schemas.microsoft.com/office/drawing/2014/main" id="{3AB5AFEC-6CC5-4517-9716-09F3BBA8F1EC}"/>
              </a:ext>
            </a:extLst>
          </p:cNvPr>
          <p:cNvSpPr/>
          <p:nvPr/>
        </p:nvSpPr>
        <p:spPr>
          <a:xfrm>
            <a:off x="1399698" y="2561321"/>
            <a:ext cx="1297395"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 name="Gruppieren 4"/>
          <p:cNvGrpSpPr/>
          <p:nvPr/>
        </p:nvGrpSpPr>
        <p:grpSpPr>
          <a:xfrm>
            <a:off x="363537" y="723900"/>
            <a:ext cx="7304088" cy="433388"/>
            <a:chOff x="363537" y="723900"/>
            <a:chExt cx="7304088" cy="433388"/>
          </a:xfrm>
        </p:grpSpPr>
        <p:sp>
          <p:nvSpPr>
            <p:cNvPr id="32"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4"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5"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7"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39"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pic>
        <p:nvPicPr>
          <p:cNvPr id="36" name="Picture 5" descr="C:\Users\Claudia Uhl\AppData\Local\Microsoft\Windows\Temporary Internet Files\Content.IE5\IXZ4YB02\Exclamation_mark_red[1].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28232" r="26556"/>
          <a:stretch/>
        </p:blipFill>
        <p:spPr bwMode="auto">
          <a:xfrm>
            <a:off x="8303990" y="3556679"/>
            <a:ext cx="392509" cy="1023559"/>
          </a:xfrm>
          <a:prstGeom prst="rect">
            <a:avLst/>
          </a:prstGeom>
          <a:noFill/>
          <a:extLst>
            <a:ext uri="{909E8E84-426E-40DD-AFC4-6F175D3DCCD1}">
              <a14:hiddenFill xmlns:a14="http://schemas.microsoft.com/office/drawing/2010/main">
                <a:solidFill>
                  <a:srgbClr val="FFFFFF"/>
                </a:solidFill>
              </a14:hiddenFill>
            </a:ext>
          </a:extLst>
        </p:spPr>
      </p:pic>
      <p:sp>
        <p:nvSpPr>
          <p:cNvPr id="41" name="Pfeil nach rechts 40"/>
          <p:cNvSpPr/>
          <p:nvPr/>
        </p:nvSpPr>
        <p:spPr>
          <a:xfrm rot="11540848" flipV="1">
            <a:off x="2783646" y="3426652"/>
            <a:ext cx="5580000" cy="457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2" name="Tabelle 41">
            <a:extLst>
              <a:ext uri="{FF2B5EF4-FFF2-40B4-BE49-F238E27FC236}">
                <a16:creationId xmlns:a16="http://schemas.microsoft.com/office/drawing/2014/main" id="{0C1C3E6C-601D-474E-8011-D339CD37417E}"/>
              </a:ext>
            </a:extLst>
          </p:cNvPr>
          <p:cNvGraphicFramePr>
            <a:graphicFrameLocks noGrp="1"/>
          </p:cNvGraphicFramePr>
          <p:nvPr/>
        </p:nvGraphicFramePr>
        <p:xfrm>
          <a:off x="828593" y="4912233"/>
          <a:ext cx="7202214" cy="576064"/>
        </p:xfrm>
        <a:graphic>
          <a:graphicData uri="http://schemas.openxmlformats.org/drawingml/2006/table">
            <a:tbl>
              <a:tblPr firstRow="1" bandRow="1">
                <a:tableStyleId>{5C22544A-7EE6-4342-B048-85BDC9FD1C3A}</a:tableStyleId>
              </a:tblPr>
              <a:tblGrid>
                <a:gridCol w="7202214">
                  <a:extLst>
                    <a:ext uri="{9D8B030D-6E8A-4147-A177-3AD203B41FA5}">
                      <a16:colId xmlns:a16="http://schemas.microsoft.com/office/drawing/2014/main" val="1200189585"/>
                    </a:ext>
                  </a:extLst>
                </a:gridCol>
              </a:tblGrid>
              <a:tr h="5760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(2) Den Zusammenhang der Kennwerte </a:t>
                      </a:r>
                      <a:r>
                        <a:rPr lang="de-DE" sz="1400" b="0" i="1" dirty="0">
                          <a:solidFill>
                            <a:schemeClr val="tx1"/>
                          </a:solidFill>
                        </a:rPr>
                        <a:t>Erwartungswert</a:t>
                      </a:r>
                      <a:r>
                        <a:rPr lang="de-DE" sz="1400" b="0" dirty="0">
                          <a:solidFill>
                            <a:schemeClr val="tx1"/>
                          </a:solidFill>
                        </a:rPr>
                        <a:t> und </a:t>
                      </a:r>
                      <a:r>
                        <a:rPr lang="de-DE" sz="1400" b="0" i="1" dirty="0">
                          <a:solidFill>
                            <a:schemeClr val="tx1"/>
                          </a:solidFill>
                        </a:rPr>
                        <a:t>Standardabweichung</a:t>
                      </a:r>
                      <a:r>
                        <a:rPr lang="de-DE" sz="1400" b="0" dirty="0">
                          <a:solidFill>
                            <a:schemeClr val="tx1"/>
                          </a:solidFill>
                        </a:rPr>
                        <a:t> einer </a:t>
                      </a:r>
                      <a:r>
                        <a:rPr lang="de-DE" sz="1400" b="0" i="1" dirty="0">
                          <a:solidFill>
                            <a:schemeClr val="tx1"/>
                          </a:solidFill>
                        </a:rPr>
                        <a:t>Normalverteilung</a:t>
                      </a:r>
                      <a:r>
                        <a:rPr lang="de-DE" sz="1400" b="0" dirty="0">
                          <a:solidFill>
                            <a:schemeClr val="tx1"/>
                          </a:solidFill>
                        </a:rPr>
                        <a:t> und der zugehörigen Glockenkurve beschreiben. </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63800"/>
                  </a:ext>
                </a:extLst>
              </a:tr>
            </a:tbl>
          </a:graphicData>
        </a:graphic>
      </p:graphicFrame>
      <p:graphicFrame>
        <p:nvGraphicFramePr>
          <p:cNvPr id="43" name="Tabelle 42">
            <a:extLst>
              <a:ext uri="{FF2B5EF4-FFF2-40B4-BE49-F238E27FC236}">
                <a16:creationId xmlns:a16="http://schemas.microsoft.com/office/drawing/2014/main" id="{28A1CACD-EA83-4192-A0A3-335BFCDA52C8}"/>
              </a:ext>
            </a:extLst>
          </p:cNvPr>
          <p:cNvGraphicFramePr>
            <a:graphicFrameLocks noGrp="1"/>
          </p:cNvGraphicFramePr>
          <p:nvPr/>
        </p:nvGraphicFramePr>
        <p:xfrm>
          <a:off x="858401" y="2609334"/>
          <a:ext cx="7202215" cy="518160"/>
        </p:xfrm>
        <a:graphic>
          <a:graphicData uri="http://schemas.openxmlformats.org/drawingml/2006/table">
            <a:tbl>
              <a:tblPr firstRow="1" bandRow="1">
                <a:tableStyleId>{5C22544A-7EE6-4342-B048-85BDC9FD1C3A}</a:tableStyleId>
              </a:tblPr>
              <a:tblGrid>
                <a:gridCol w="7202215">
                  <a:extLst>
                    <a:ext uri="{9D8B030D-6E8A-4147-A177-3AD203B41FA5}">
                      <a16:colId xmlns:a16="http://schemas.microsoft.com/office/drawing/2014/main" val="1566661790"/>
                    </a:ext>
                  </a:extLst>
                </a:gridCol>
              </a:tblGrid>
              <a:tr h="370840">
                <a:tc>
                  <a:txBody>
                    <a:bodyPr/>
                    <a:lstStyle/>
                    <a:p>
                      <a:r>
                        <a:rPr lang="de-DE" sz="1400" b="0" kern="1200" dirty="0">
                          <a:solidFill>
                            <a:schemeClr val="tx1"/>
                          </a:solidFill>
                          <a:effectLst/>
                          <a:latin typeface="+mn-lt"/>
                          <a:ea typeface="+mn-ea"/>
                          <a:cs typeface="+mn-cs"/>
                        </a:rPr>
                        <a:t>(9) die </a:t>
                      </a:r>
                      <a:r>
                        <a:rPr lang="de-DE" sz="1400" b="0" i="1" kern="1200" dirty="0">
                          <a:solidFill>
                            <a:schemeClr val="tx1"/>
                          </a:solidFill>
                          <a:effectLst/>
                          <a:latin typeface="+mn-lt"/>
                          <a:ea typeface="+mn-ea"/>
                          <a:cs typeface="+mn-cs"/>
                        </a:rPr>
                        <a:t>Dichtefunktion</a:t>
                      </a:r>
                      <a:r>
                        <a:rPr lang="de-DE" sz="1400" b="0" kern="1200" dirty="0">
                          <a:solidFill>
                            <a:schemeClr val="tx1"/>
                          </a:solidFill>
                          <a:effectLst/>
                          <a:latin typeface="+mn-lt"/>
                          <a:ea typeface="+mn-ea"/>
                          <a:cs typeface="+mn-cs"/>
                        </a:rPr>
                        <a:t> einer </a:t>
                      </a:r>
                      <a:r>
                        <a:rPr lang="de-DE" sz="1400" b="0" i="1" kern="1200" dirty="0">
                          <a:solidFill>
                            <a:schemeClr val="tx1"/>
                          </a:solidFill>
                          <a:effectLst/>
                          <a:latin typeface="+mn-lt"/>
                          <a:ea typeface="+mn-ea"/>
                          <a:cs typeface="+mn-cs"/>
                        </a:rPr>
                        <a:t>normalverteilten Zufallsgröße </a:t>
                      </a:r>
                      <a:r>
                        <a:rPr lang="de-DE" sz="1400" b="0" kern="1200" dirty="0">
                          <a:solidFill>
                            <a:schemeClr val="tx1"/>
                          </a:solidFill>
                          <a:effectLst/>
                          <a:latin typeface="+mn-lt"/>
                          <a:ea typeface="+mn-ea"/>
                          <a:cs typeface="+mn-cs"/>
                        </a:rPr>
                        <a:t>mithilfe von </a:t>
                      </a:r>
                      <a:r>
                        <a:rPr lang="de-DE" sz="1400" b="0" i="1" kern="1200" dirty="0">
                          <a:solidFill>
                            <a:schemeClr val="tx1"/>
                          </a:solidFill>
                          <a:effectLst/>
                          <a:latin typeface="+mn-lt"/>
                          <a:ea typeface="+mn-ea"/>
                          <a:cs typeface="+mn-cs"/>
                        </a:rPr>
                        <a:t>Erwartungswert</a:t>
                      </a:r>
                      <a:r>
                        <a:rPr lang="de-DE" sz="1400" b="0" kern="1200" dirty="0">
                          <a:solidFill>
                            <a:schemeClr val="tx1"/>
                          </a:solidFill>
                          <a:effectLst/>
                          <a:latin typeface="+mn-lt"/>
                          <a:ea typeface="+mn-ea"/>
                          <a:cs typeface="+mn-cs"/>
                        </a:rPr>
                        <a:t> und </a:t>
                      </a:r>
                      <a:r>
                        <a:rPr lang="de-DE" sz="1400" b="0" i="1" kern="1200" dirty="0">
                          <a:solidFill>
                            <a:schemeClr val="tx1"/>
                          </a:solidFill>
                          <a:effectLst/>
                          <a:latin typeface="+mn-lt"/>
                          <a:ea typeface="+mn-ea"/>
                          <a:cs typeface="+mn-cs"/>
                        </a:rPr>
                        <a:t>Standardabweichung</a:t>
                      </a:r>
                      <a:r>
                        <a:rPr lang="de-DE" sz="1400" b="0" kern="1200" dirty="0">
                          <a:solidFill>
                            <a:schemeClr val="tx1"/>
                          </a:solidFill>
                          <a:effectLst/>
                          <a:latin typeface="+mn-lt"/>
                          <a:ea typeface="+mn-ea"/>
                          <a:cs typeface="+mn-cs"/>
                        </a:rPr>
                        <a:t> angeben und die zugehörige </a:t>
                      </a:r>
                      <a:r>
                        <a:rPr lang="de-DE" sz="1400" b="0" i="1" kern="1200" dirty="0">
                          <a:solidFill>
                            <a:schemeClr val="tx1"/>
                          </a:solidFill>
                          <a:effectLst/>
                          <a:latin typeface="+mn-lt"/>
                          <a:ea typeface="+mn-ea"/>
                          <a:cs typeface="+mn-cs"/>
                        </a:rPr>
                        <a:t>Glockenkurve</a:t>
                      </a:r>
                      <a:r>
                        <a:rPr lang="de-DE" sz="1400" b="0" kern="1200" dirty="0">
                          <a:solidFill>
                            <a:schemeClr val="tx1"/>
                          </a:solidFill>
                          <a:effectLst/>
                          <a:latin typeface="+mn-lt"/>
                          <a:ea typeface="+mn-ea"/>
                          <a:cs typeface="+mn-cs"/>
                        </a:rPr>
                        <a:t> skizzieren</a:t>
                      </a:r>
                      <a:endParaRPr lang="de-DE"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8817413"/>
                  </a:ext>
                </a:extLst>
              </a:tr>
            </a:tbl>
          </a:graphicData>
        </a:graphic>
      </p:graphicFrame>
      <p:sp>
        <p:nvSpPr>
          <p:cNvPr id="38" name="Ellipse 37">
            <a:extLst>
              <a:ext uri="{FF2B5EF4-FFF2-40B4-BE49-F238E27FC236}">
                <a16:creationId xmlns:a16="http://schemas.microsoft.com/office/drawing/2014/main" id="{3AB5AFEC-6CC5-4517-9716-09F3BBA8F1EC}"/>
              </a:ext>
            </a:extLst>
          </p:cNvPr>
          <p:cNvSpPr/>
          <p:nvPr/>
        </p:nvSpPr>
        <p:spPr>
          <a:xfrm>
            <a:off x="3836540" y="5085184"/>
            <a:ext cx="1297395"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Pfeil nach rechts 39"/>
          <p:cNvSpPr/>
          <p:nvPr/>
        </p:nvSpPr>
        <p:spPr>
          <a:xfrm rot="9900000">
            <a:off x="4460787" y="4531870"/>
            <a:ext cx="3893010" cy="4836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5073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22" presetClass="entr" presetSubtype="2"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500"/>
                                        <p:tgtEl>
                                          <p:spTgt spid="4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par>
                                <p:cTn id="14" presetID="22" presetClass="entr" presetSubtype="2"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 grpId="0" animBg="1"/>
      <p:bldP spid="38"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31</a:t>
            </a:fld>
            <a:endParaRPr lang="de-DE" altLang="de-DE" sz="1100" dirty="0">
              <a:latin typeface="Calibri" pitchFamily="34" charset="0"/>
            </a:endParaRPr>
          </a:p>
        </p:txBody>
      </p:sp>
      <p:sp>
        <p:nvSpPr>
          <p:cNvPr id="2065" name="Rectangle 19"/>
          <p:cNvSpPr>
            <a:spLocks noChangeArrowheads="1"/>
          </p:cNvSpPr>
          <p:nvPr/>
        </p:nvSpPr>
        <p:spPr bwMode="auto">
          <a:xfrm>
            <a:off x="328404"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622796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Unterscheidung Leistungsfach – Basisfach</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sp>
        <p:nvSpPr>
          <p:cNvPr id="27" name="Wolkenförmige Legende 26"/>
          <p:cNvSpPr/>
          <p:nvPr/>
        </p:nvSpPr>
        <p:spPr>
          <a:xfrm>
            <a:off x="5867337" y="3105282"/>
            <a:ext cx="3316420" cy="1295136"/>
          </a:xfrm>
          <a:prstGeom prst="cloudCallout">
            <a:avLst>
              <a:gd name="adj1" fmla="val -41904"/>
              <a:gd name="adj2" fmla="val -1488"/>
            </a:avLst>
          </a:prstGeom>
          <a:gradFill flip="none" rotWithShape="1">
            <a:gsLst>
              <a:gs pos="22000">
                <a:schemeClr val="accent3">
                  <a:lumMod val="95000"/>
                </a:schemeClr>
              </a:gs>
              <a:gs pos="100000">
                <a:schemeClr val="accent2">
                  <a:lumMod val="20000"/>
                  <a:lumOff val="80000"/>
                </a:schemeClr>
              </a:gs>
            </a:gsLst>
            <a:path path="circle">
              <a:fillToRect l="50000" t="50000" r="50000" b="50000"/>
            </a:path>
            <a:tileRect/>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altLang="de-DE" b="1" dirty="0">
                <a:solidFill>
                  <a:srgbClr val="0033CC"/>
                </a:solidFill>
                <a:effectLst>
                  <a:outerShdw blurRad="38100" dist="38100" dir="2700000" algn="tl">
                    <a:srgbClr val="C0C0C0"/>
                  </a:outerShdw>
                </a:effectLst>
              </a:rPr>
              <a:t>verstärkt realitätsbezogenes</a:t>
            </a:r>
          </a:p>
          <a:p>
            <a:pPr algn="ctr"/>
            <a:r>
              <a:rPr lang="de-DE" altLang="de-DE" b="1" dirty="0">
                <a:solidFill>
                  <a:srgbClr val="0033CC"/>
                </a:solidFill>
                <a:effectLst>
                  <a:outerShdw blurRad="38100" dist="38100" dir="2700000" algn="tl">
                    <a:srgbClr val="C0C0C0"/>
                  </a:outerShdw>
                </a:effectLst>
              </a:rPr>
              <a:t>Vorgehen</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8" name="Wolkenförmige Legende 27"/>
          <p:cNvSpPr/>
          <p:nvPr/>
        </p:nvSpPr>
        <p:spPr>
          <a:xfrm>
            <a:off x="4713593" y="4936321"/>
            <a:ext cx="4364052" cy="1427775"/>
          </a:xfrm>
          <a:prstGeom prst="cloudCallout">
            <a:avLst>
              <a:gd name="adj1" fmla="val -37104"/>
              <a:gd name="adj2" fmla="val -739"/>
            </a:avLst>
          </a:prstGeom>
          <a:gradFill flip="none" rotWithShape="1">
            <a:gsLst>
              <a:gs pos="22000">
                <a:schemeClr val="accent3">
                  <a:lumMod val="95000"/>
                </a:schemeClr>
              </a:gs>
              <a:gs pos="100000">
                <a:schemeClr val="accent2">
                  <a:lumMod val="20000"/>
                  <a:lumOff val="80000"/>
                </a:schemeClr>
              </a:gs>
            </a:gsLst>
            <a:path path="circle">
              <a:fillToRect l="50000" t="50000" r="50000" b="50000"/>
            </a:path>
            <a:tileRect/>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altLang="de-DE" b="1" dirty="0">
                <a:solidFill>
                  <a:srgbClr val="0033CC"/>
                </a:solidFill>
                <a:effectLst>
                  <a:outerShdw blurRad="38100" dist="38100" dir="2700000" algn="tl">
                    <a:srgbClr val="C0C0C0"/>
                  </a:outerShdw>
                </a:effectLst>
              </a:rPr>
              <a:t>  Verständnis mathematischer Begriffe und Zusammenhänge</a:t>
            </a:r>
          </a:p>
        </p:txBody>
      </p:sp>
      <p:sp>
        <p:nvSpPr>
          <p:cNvPr id="10" name="Rechteck 9"/>
          <p:cNvSpPr/>
          <p:nvPr/>
        </p:nvSpPr>
        <p:spPr>
          <a:xfrm>
            <a:off x="2301034" y="3782258"/>
            <a:ext cx="4501552" cy="461665"/>
          </a:xfrm>
          <a:prstGeom prst="rect">
            <a:avLst/>
          </a:prstGeom>
        </p:spPr>
        <p:txBody>
          <a:bodyPr wrap="none">
            <a:spAutoFit/>
          </a:bodyPr>
          <a:lstStyle/>
          <a:p>
            <a:pPr lvl="0" algn="ctr"/>
            <a:r>
              <a:rPr lang="de-DE" sz="2400" dirty="0">
                <a:solidFill>
                  <a:srgbClr val="FF0000"/>
                </a:solidFill>
              </a:rPr>
              <a:t>Unterschiedliche Schwerpunkte</a:t>
            </a:r>
          </a:p>
        </p:txBody>
      </p:sp>
      <mc:AlternateContent xmlns:mc="http://schemas.openxmlformats.org/markup-compatibility/2006" xmlns:a14="http://schemas.microsoft.com/office/drawing/2010/main">
        <mc:Choice Requires="a14">
          <p:sp>
            <p:nvSpPr>
              <p:cNvPr id="12" name="Textfeld 11"/>
              <p:cNvSpPr txBox="1"/>
              <p:nvPr/>
            </p:nvSpPr>
            <p:spPr>
              <a:xfrm>
                <a:off x="567610" y="4280711"/>
                <a:ext cx="1385315" cy="1446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8800" i="1" smtClean="0">
                          <a:solidFill>
                            <a:schemeClr val="accent2"/>
                          </a:solidFill>
                          <a:latin typeface="Cambria Math"/>
                          <a:ea typeface="Cambria Math"/>
                        </a:rPr>
                        <m:t>Φ</m:t>
                      </m:r>
                    </m:oMath>
                  </m:oMathPara>
                </a14:m>
                <a:endParaRPr lang="de-DE" sz="8800" dirty="0">
                  <a:solidFill>
                    <a:schemeClr val="accent2"/>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567610" y="4280711"/>
                <a:ext cx="1385315" cy="1446550"/>
              </a:xfrm>
              <a:prstGeom prst="rect">
                <a:avLst/>
              </a:prstGeom>
              <a:blipFill rotWithShape="1">
                <a:blip r:embed="rId6"/>
                <a:stretch>
                  <a:fillRect/>
                </a:stretch>
              </a:blipFill>
            </p:spPr>
            <p:txBody>
              <a:bodyPr/>
              <a:lstStyle/>
              <a:p>
                <a:r>
                  <a:rPr lang="de-DE">
                    <a:noFill/>
                  </a:rPr>
                  <a:t> </a:t>
                </a:r>
              </a:p>
            </p:txBody>
          </p:sp>
        </mc:Fallback>
      </mc:AlternateContent>
      <p:sp>
        <p:nvSpPr>
          <p:cNvPr id="4" name="Textfeld 3"/>
          <p:cNvSpPr txBox="1"/>
          <p:nvPr/>
        </p:nvSpPr>
        <p:spPr>
          <a:xfrm>
            <a:off x="375222" y="2000786"/>
            <a:ext cx="8353176" cy="3785652"/>
          </a:xfrm>
          <a:prstGeom prst="rect">
            <a:avLst/>
          </a:prstGeom>
          <a:noFill/>
        </p:spPr>
        <p:txBody>
          <a:bodyPr wrap="square" rtlCol="0">
            <a:spAutoFit/>
          </a:bodyPr>
          <a:lstStyle/>
          <a:p>
            <a:r>
              <a:rPr lang="de-DE" sz="2000" dirty="0"/>
              <a:t>Betrachtungsweise von Erwartungswert und Standardabweichung:</a:t>
            </a:r>
          </a:p>
          <a:p>
            <a:pPr marL="342900" indent="-342900">
              <a:buFont typeface="Arial" panose="020B0604020202020204" pitchFamily="34" charset="0"/>
              <a:buChar char="•"/>
            </a:pPr>
            <a:endParaRPr lang="de-DE" sz="2000" dirty="0"/>
          </a:p>
          <a:p>
            <a:pPr lvl="4"/>
            <a:r>
              <a:rPr lang="de-DE" sz="2000" dirty="0"/>
              <a:t>Im Basisfach werden diese Werte aus Datensätzen überwiegend mithilfe digitaler Hilfsmittel ermittelt. </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endParaRPr lang="de-DE" sz="2000" dirty="0"/>
          </a:p>
          <a:p>
            <a:pPr marL="2171700" lvl="4" indent="-342900">
              <a:buFont typeface="Arial" panose="020B0604020202020204" pitchFamily="34" charset="0"/>
              <a:buChar char="•"/>
            </a:pPr>
            <a:endParaRPr lang="de-DE" sz="2000" dirty="0"/>
          </a:p>
          <a:p>
            <a:pPr lvl="4"/>
            <a:r>
              <a:rPr lang="de-DE" sz="2000" dirty="0"/>
              <a:t>Im Leistungsfach erfahren die Schülerinnen und Schüler auch, dass diese Kenngrößen mithilfe von Integralen bestimmt werden können.</a:t>
            </a:r>
            <a:r>
              <a:rPr lang="de-DE" sz="2000" dirty="0">
                <a:solidFill>
                  <a:srgbClr val="BBE0E3">
                    <a:lumMod val="25000"/>
                  </a:srgbClr>
                </a:solidFill>
              </a:rPr>
              <a:t> </a:t>
            </a:r>
          </a:p>
          <a:p>
            <a:pPr marL="342900" indent="-342900">
              <a:buFont typeface="Arial" panose="020B0604020202020204" pitchFamily="34" charset="0"/>
              <a:buChar char="•"/>
            </a:pPr>
            <a:endParaRPr lang="de-DE" sz="2000" dirty="0"/>
          </a:p>
        </p:txBody>
      </p:sp>
      <p:sp>
        <p:nvSpPr>
          <p:cNvPr id="5" name="Textfeld 4">
            <a:extLst>
              <a:ext uri="{FF2B5EF4-FFF2-40B4-BE49-F238E27FC236}">
                <a16:creationId xmlns:a16="http://schemas.microsoft.com/office/drawing/2014/main" id="{8D45541E-EDD7-4036-A68C-3E2F400DAE27}"/>
              </a:ext>
            </a:extLst>
          </p:cNvPr>
          <p:cNvSpPr txBox="1"/>
          <p:nvPr/>
        </p:nvSpPr>
        <p:spPr>
          <a:xfrm>
            <a:off x="716689" y="2651062"/>
            <a:ext cx="1236236" cy="646331"/>
          </a:xfrm>
          <a:prstGeom prst="rect">
            <a:avLst/>
          </a:prstGeom>
          <a:noFill/>
        </p:spPr>
        <p:txBody>
          <a:bodyPr wrap="none" rtlCol="0">
            <a:spAutoFit/>
          </a:bodyPr>
          <a:lstStyle/>
          <a:p>
            <a:r>
              <a:rPr lang="de-DE" sz="3600" dirty="0">
                <a:solidFill>
                  <a:schemeClr val="accent2"/>
                </a:solidFill>
              </a:rPr>
              <a:t>WTR</a:t>
            </a:r>
          </a:p>
        </p:txBody>
      </p:sp>
    </p:spTree>
    <p:extLst>
      <p:ext uri="{BB962C8B-B14F-4D97-AF65-F5344CB8AC3E}">
        <p14:creationId xmlns:p14="http://schemas.microsoft.com/office/powerpoint/2010/main" val="19590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32</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622796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Unterscheidung Leistungsfach – Basisfach</a:t>
            </a:r>
          </a:p>
        </p:txBody>
      </p:sp>
      <p:sp>
        <p:nvSpPr>
          <p:cNvPr id="4" name="Textfeld 3"/>
          <p:cNvSpPr txBox="1"/>
          <p:nvPr/>
        </p:nvSpPr>
        <p:spPr>
          <a:xfrm>
            <a:off x="343323" y="2072292"/>
            <a:ext cx="8353176" cy="3724096"/>
          </a:xfrm>
          <a:prstGeom prst="rect">
            <a:avLst/>
          </a:prstGeom>
          <a:noFill/>
        </p:spPr>
        <p:txBody>
          <a:bodyPr wrap="square" lIns="72000" rtlCol="0">
            <a:spAutoFit/>
          </a:bodyPr>
          <a:lstStyle/>
          <a:p>
            <a:r>
              <a:rPr lang="de-DE" sz="2000" b="1" dirty="0"/>
              <a:t>Leistungsfach BP 2016 </a:t>
            </a:r>
            <a:r>
              <a:rPr lang="de-DE" sz="2000" dirty="0">
                <a:solidFill>
                  <a:srgbClr val="FF0000"/>
                </a:solidFill>
              </a:rPr>
              <a:t>(als Interpretationshilfe) </a:t>
            </a:r>
            <a:r>
              <a:rPr lang="de-DE" sz="2000" b="1" dirty="0"/>
              <a:t>– Item</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1200" dirty="0"/>
          </a:p>
          <a:p>
            <a:endParaRPr lang="de-DE" sz="2000" dirty="0"/>
          </a:p>
          <a:p>
            <a:pPr algn="ctr"/>
            <a:r>
              <a:rPr lang="de-DE" sz="2400" dirty="0">
                <a:solidFill>
                  <a:srgbClr val="FF0000"/>
                </a:solidFill>
              </a:rPr>
              <a:t>Unterschiedliche Durchdringungstiefe</a:t>
            </a:r>
          </a:p>
          <a:p>
            <a:endParaRPr lang="de-DE" sz="2000" b="1" dirty="0"/>
          </a:p>
          <a:p>
            <a:r>
              <a:rPr lang="de-DE" sz="2000" b="1" dirty="0"/>
              <a:t>Basisfach – Item</a:t>
            </a:r>
          </a:p>
          <a:p>
            <a:br>
              <a:rPr lang="de-DE" sz="2000" dirty="0"/>
            </a:br>
            <a:endParaRPr lang="de-DE" sz="2000" dirty="0"/>
          </a:p>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5" name="Gruppieren 4"/>
          <p:cNvGrpSpPr/>
          <p:nvPr/>
        </p:nvGrpSpPr>
        <p:grpSpPr>
          <a:xfrm>
            <a:off x="363537" y="723900"/>
            <a:ext cx="7304088" cy="433388"/>
            <a:chOff x="363537" y="723900"/>
            <a:chExt cx="7304088" cy="433388"/>
          </a:xfrm>
        </p:grpSpPr>
        <p:sp>
          <p:nvSpPr>
            <p:cNvPr id="32"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4"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5"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7"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39"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pic>
        <p:nvPicPr>
          <p:cNvPr id="36" name="Picture 5" descr="C:\Users\Claudia Uhl\AppData\Local\Microsoft\Windows\Temporary Internet Files\Content.IE5\IXZ4YB02\Exclamation_mark_red[1].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28232" r="26556"/>
          <a:stretch/>
        </p:blipFill>
        <p:spPr bwMode="auto">
          <a:xfrm>
            <a:off x="8303990" y="3556679"/>
            <a:ext cx="392509" cy="1023559"/>
          </a:xfrm>
          <a:prstGeom prst="rect">
            <a:avLst/>
          </a:prstGeom>
          <a:noFill/>
          <a:extLst>
            <a:ext uri="{909E8E84-426E-40DD-AFC4-6F175D3DCCD1}">
              <a14:hiddenFill xmlns:a14="http://schemas.microsoft.com/office/drawing/2010/main">
                <a:solidFill>
                  <a:srgbClr val="FFFFFF"/>
                </a:solidFill>
              </a14:hiddenFill>
            </a:ext>
          </a:extLst>
        </p:spPr>
      </p:pic>
      <p:sp>
        <p:nvSpPr>
          <p:cNvPr id="41" name="Pfeil nach rechts 40"/>
          <p:cNvSpPr/>
          <p:nvPr/>
        </p:nvSpPr>
        <p:spPr>
          <a:xfrm rot="12580150" flipV="1">
            <a:off x="6444144" y="3457288"/>
            <a:ext cx="2052000" cy="457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4" name="Tabelle 43">
            <a:extLst>
              <a:ext uri="{FF2B5EF4-FFF2-40B4-BE49-F238E27FC236}">
                <a16:creationId xmlns:a16="http://schemas.microsoft.com/office/drawing/2014/main" id="{28A1CACD-EA83-4192-A0A3-335BFCDA52C8}"/>
              </a:ext>
            </a:extLst>
          </p:cNvPr>
          <p:cNvGraphicFramePr>
            <a:graphicFrameLocks noGrp="1"/>
          </p:cNvGraphicFramePr>
          <p:nvPr/>
        </p:nvGraphicFramePr>
        <p:xfrm>
          <a:off x="820836" y="2569453"/>
          <a:ext cx="7202215" cy="370840"/>
        </p:xfrm>
        <a:graphic>
          <a:graphicData uri="http://schemas.openxmlformats.org/drawingml/2006/table">
            <a:tbl>
              <a:tblPr firstRow="1" bandRow="1">
                <a:tableStyleId>{5C22544A-7EE6-4342-B048-85BDC9FD1C3A}</a:tableStyleId>
              </a:tblPr>
              <a:tblGrid>
                <a:gridCol w="7202215">
                  <a:extLst>
                    <a:ext uri="{9D8B030D-6E8A-4147-A177-3AD203B41FA5}">
                      <a16:colId xmlns:a16="http://schemas.microsoft.com/office/drawing/2014/main" val="1566661790"/>
                    </a:ext>
                  </a:extLst>
                </a:gridCol>
              </a:tblGrid>
              <a:tr h="370840">
                <a:tc>
                  <a:txBody>
                    <a:bodyPr/>
                    <a:lstStyle/>
                    <a:p>
                      <a:r>
                        <a:rPr lang="de-DE" sz="1400" b="0" kern="1200" dirty="0">
                          <a:solidFill>
                            <a:schemeClr val="tx1"/>
                          </a:solidFill>
                          <a:effectLst/>
                          <a:latin typeface="+mn-lt"/>
                          <a:ea typeface="+mn-ea"/>
                          <a:cs typeface="+mn-cs"/>
                        </a:rPr>
                        <a:t>(8) den Unterschied zwischen </a:t>
                      </a:r>
                      <a:r>
                        <a:rPr lang="de-DE" sz="1400" b="0" i="1" kern="1200" dirty="0">
                          <a:solidFill>
                            <a:schemeClr val="tx1"/>
                          </a:solidFill>
                          <a:effectLst/>
                          <a:latin typeface="+mn-lt"/>
                          <a:ea typeface="+mn-ea"/>
                          <a:cs typeface="+mn-cs"/>
                        </a:rPr>
                        <a:t>diskreten</a:t>
                      </a:r>
                      <a:r>
                        <a:rPr lang="de-DE" sz="1400" b="0" kern="1200" dirty="0">
                          <a:solidFill>
                            <a:schemeClr val="tx1"/>
                          </a:solidFill>
                          <a:effectLst/>
                          <a:latin typeface="+mn-lt"/>
                          <a:ea typeface="+mn-ea"/>
                          <a:cs typeface="+mn-cs"/>
                        </a:rPr>
                        <a:t> und </a:t>
                      </a:r>
                      <a:r>
                        <a:rPr lang="de-DE" sz="1400" b="0" i="1" kern="1200" dirty="0">
                          <a:solidFill>
                            <a:schemeClr val="tx1"/>
                          </a:solidFill>
                          <a:effectLst/>
                          <a:latin typeface="+mn-lt"/>
                          <a:ea typeface="+mn-ea"/>
                          <a:cs typeface="+mn-cs"/>
                        </a:rPr>
                        <a:t>stetigen Zufallsgrößen</a:t>
                      </a:r>
                      <a:r>
                        <a:rPr lang="de-DE" sz="1400" b="0" kern="1200" dirty="0">
                          <a:solidFill>
                            <a:schemeClr val="tx1"/>
                          </a:solidFill>
                          <a:effectLst/>
                          <a:latin typeface="+mn-lt"/>
                          <a:ea typeface="+mn-ea"/>
                          <a:cs typeface="+mn-cs"/>
                        </a:rPr>
                        <a:t> erläutern</a:t>
                      </a:r>
                      <a:endParaRPr lang="de-DE"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8817413"/>
                  </a:ext>
                </a:extLst>
              </a:tr>
            </a:tbl>
          </a:graphicData>
        </a:graphic>
      </p:graphicFrame>
      <p:sp>
        <p:nvSpPr>
          <p:cNvPr id="45" name="Ellipse 44">
            <a:extLst>
              <a:ext uri="{FF2B5EF4-FFF2-40B4-BE49-F238E27FC236}">
                <a16:creationId xmlns:a16="http://schemas.microsoft.com/office/drawing/2014/main" id="{530DBB2F-D930-4028-AFE0-33FCBAF64F31}"/>
              </a:ext>
            </a:extLst>
          </p:cNvPr>
          <p:cNvSpPr/>
          <p:nvPr/>
        </p:nvSpPr>
        <p:spPr>
          <a:xfrm>
            <a:off x="6072491" y="2507654"/>
            <a:ext cx="1053145"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a:solidFill>
                <a:srgbClr val="FFFFFF"/>
              </a:solidFill>
            </a:endParaRPr>
          </a:p>
        </p:txBody>
      </p:sp>
      <p:graphicFrame>
        <p:nvGraphicFramePr>
          <p:cNvPr id="46" name="Tabelle 45">
            <a:extLst>
              <a:ext uri="{FF2B5EF4-FFF2-40B4-BE49-F238E27FC236}">
                <a16:creationId xmlns:a16="http://schemas.microsoft.com/office/drawing/2014/main" id="{0C1C3E6C-601D-474E-8011-D339CD37417E}"/>
              </a:ext>
            </a:extLst>
          </p:cNvPr>
          <p:cNvGraphicFramePr>
            <a:graphicFrameLocks noGrp="1"/>
          </p:cNvGraphicFramePr>
          <p:nvPr/>
        </p:nvGraphicFramePr>
        <p:xfrm>
          <a:off x="830362" y="4920977"/>
          <a:ext cx="7202214" cy="518160"/>
        </p:xfrm>
        <a:graphic>
          <a:graphicData uri="http://schemas.openxmlformats.org/drawingml/2006/table">
            <a:tbl>
              <a:tblPr firstRow="1" bandRow="1">
                <a:tableStyleId>{5C22544A-7EE6-4342-B048-85BDC9FD1C3A}</a:tableStyleId>
              </a:tblPr>
              <a:tblGrid>
                <a:gridCol w="7202214">
                  <a:extLst>
                    <a:ext uri="{9D8B030D-6E8A-4147-A177-3AD203B41FA5}">
                      <a16:colId xmlns:a16="http://schemas.microsoft.com/office/drawing/2014/main" val="1200189585"/>
                    </a:ext>
                  </a:extLst>
                </a:gridCol>
              </a:tblGrid>
              <a:tr h="30557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tx1"/>
                          </a:solidFill>
                          <a:effectLst/>
                          <a:latin typeface="+mn-lt"/>
                          <a:ea typeface="+mn-ea"/>
                          <a:cs typeface="+mn-cs"/>
                        </a:rPr>
                        <a:t>(1) den Unterschied zwischen </a:t>
                      </a:r>
                      <a:r>
                        <a:rPr lang="de-DE" sz="1400" b="0" i="1" kern="1200" dirty="0">
                          <a:solidFill>
                            <a:schemeClr val="tx1"/>
                          </a:solidFill>
                          <a:effectLst/>
                          <a:latin typeface="+mn-lt"/>
                          <a:ea typeface="+mn-ea"/>
                          <a:cs typeface="+mn-cs"/>
                        </a:rPr>
                        <a:t>diskreten</a:t>
                      </a:r>
                      <a:r>
                        <a:rPr lang="de-DE" sz="1400" b="0" kern="1200" dirty="0">
                          <a:solidFill>
                            <a:schemeClr val="tx1"/>
                          </a:solidFill>
                          <a:effectLst/>
                          <a:latin typeface="+mn-lt"/>
                          <a:ea typeface="+mn-ea"/>
                          <a:cs typeface="+mn-cs"/>
                        </a:rPr>
                        <a:t> und </a:t>
                      </a:r>
                      <a:r>
                        <a:rPr lang="de-DE" sz="1400" b="0" i="1" kern="1200" dirty="0">
                          <a:solidFill>
                            <a:schemeClr val="tx1"/>
                          </a:solidFill>
                          <a:effectLst/>
                          <a:latin typeface="+mn-lt"/>
                          <a:ea typeface="+mn-ea"/>
                          <a:cs typeface="+mn-cs"/>
                        </a:rPr>
                        <a:t>stetigen Zufallsgrößen</a:t>
                      </a:r>
                      <a:r>
                        <a:rPr lang="de-DE" sz="1400" b="0" kern="1200" dirty="0">
                          <a:solidFill>
                            <a:schemeClr val="tx1"/>
                          </a:solidFill>
                          <a:effectLst/>
                          <a:latin typeface="+mn-lt"/>
                          <a:ea typeface="+mn-ea"/>
                          <a:cs typeface="+mn-cs"/>
                        </a:rPr>
                        <a:t> am Beispiel</a:t>
                      </a:r>
                      <a:r>
                        <a:rPr lang="de-DE" sz="1400" b="0" kern="1200" baseline="0" dirty="0">
                          <a:solidFill>
                            <a:schemeClr val="tx1"/>
                          </a:solidFill>
                          <a:effectLst/>
                          <a:latin typeface="+mn-lt"/>
                          <a:ea typeface="+mn-ea"/>
                          <a:cs typeface="+mn-cs"/>
                        </a:rPr>
                        <a:t> </a:t>
                      </a:r>
                      <a:r>
                        <a:rPr lang="de-DE" sz="1400" b="0" i="1" kern="1200" baseline="0" dirty="0">
                          <a:solidFill>
                            <a:schemeClr val="tx1"/>
                          </a:solidFill>
                          <a:effectLst/>
                          <a:latin typeface="+mn-lt"/>
                          <a:ea typeface="+mn-ea"/>
                          <a:cs typeface="+mn-cs"/>
                        </a:rPr>
                        <a:t>binomial-</a:t>
                      </a:r>
                      <a:r>
                        <a:rPr lang="de-DE" sz="1400" b="0" kern="1200" baseline="0" dirty="0">
                          <a:solidFill>
                            <a:schemeClr val="tx1"/>
                          </a:solidFill>
                          <a:effectLst/>
                          <a:latin typeface="+mn-lt"/>
                          <a:ea typeface="+mn-ea"/>
                          <a:cs typeface="+mn-cs"/>
                        </a:rPr>
                        <a:t> und </a:t>
                      </a:r>
                      <a:r>
                        <a:rPr lang="de-DE" sz="1400" b="0" i="1" kern="1200" baseline="0" dirty="0">
                          <a:solidFill>
                            <a:schemeClr val="tx1"/>
                          </a:solidFill>
                          <a:effectLst/>
                          <a:latin typeface="+mn-lt"/>
                          <a:ea typeface="+mn-ea"/>
                          <a:cs typeface="+mn-cs"/>
                        </a:rPr>
                        <a:t>normalverteilter Zufallsgrößen </a:t>
                      </a:r>
                      <a:r>
                        <a:rPr lang="de-DE" sz="1400" b="0" kern="1200" dirty="0">
                          <a:solidFill>
                            <a:schemeClr val="tx1"/>
                          </a:solidFill>
                          <a:effectLst/>
                          <a:latin typeface="+mn-lt"/>
                          <a:ea typeface="+mn-ea"/>
                          <a:cs typeface="+mn-cs"/>
                        </a:rPr>
                        <a:t>beschreiben</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63800"/>
                  </a:ext>
                </a:extLst>
              </a:tr>
            </a:tbl>
          </a:graphicData>
        </a:graphic>
      </p:graphicFrame>
      <p:sp>
        <p:nvSpPr>
          <p:cNvPr id="47" name="Ellipse 46">
            <a:extLst>
              <a:ext uri="{FF2B5EF4-FFF2-40B4-BE49-F238E27FC236}">
                <a16:creationId xmlns:a16="http://schemas.microsoft.com/office/drawing/2014/main" id="{4B901C7E-E21B-47F0-84F3-447D12F10D14}"/>
              </a:ext>
            </a:extLst>
          </p:cNvPr>
          <p:cNvSpPr/>
          <p:nvPr/>
        </p:nvSpPr>
        <p:spPr>
          <a:xfrm>
            <a:off x="6174964" y="4848969"/>
            <a:ext cx="106552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a:solidFill>
                <a:srgbClr val="FFFFFF"/>
              </a:solidFill>
            </a:endParaRPr>
          </a:p>
        </p:txBody>
      </p:sp>
      <p:sp>
        <p:nvSpPr>
          <p:cNvPr id="48" name="Ellipse 47">
            <a:extLst>
              <a:ext uri="{FF2B5EF4-FFF2-40B4-BE49-F238E27FC236}">
                <a16:creationId xmlns:a16="http://schemas.microsoft.com/office/drawing/2014/main" id="{530DBB2F-D930-4028-AFE0-33FCBAF64F31}"/>
              </a:ext>
            </a:extLst>
          </p:cNvPr>
          <p:cNvSpPr/>
          <p:nvPr/>
        </p:nvSpPr>
        <p:spPr>
          <a:xfrm>
            <a:off x="3622450" y="5064993"/>
            <a:ext cx="1053145"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a:solidFill>
                <a:srgbClr val="FFFFFF"/>
              </a:solidFill>
            </a:endParaRPr>
          </a:p>
        </p:txBody>
      </p:sp>
      <p:sp>
        <p:nvSpPr>
          <p:cNvPr id="51" name="Pfeil nach rechts 50"/>
          <p:cNvSpPr/>
          <p:nvPr/>
        </p:nvSpPr>
        <p:spPr>
          <a:xfrm rot="9908076" flipV="1">
            <a:off x="4373870" y="4496527"/>
            <a:ext cx="4068000" cy="457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13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22" presetClass="entr" presetSubtype="2"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left)">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7" grpId="0" animBg="1"/>
      <p:bldP spid="48" grpId="0" animBg="1"/>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33</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72897"/>
            <a:ext cx="3131620"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a:r>
              <a:rPr lang="de-DE" altLang="de-DE" sz="2400" dirty="0"/>
              <a:t>Wichtige Begriffe</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6" name="Pfeil nach links 25"/>
          <p:cNvSpPr/>
          <p:nvPr/>
        </p:nvSpPr>
        <p:spPr>
          <a:xfrm flipH="1">
            <a:off x="4572000" y="5496944"/>
            <a:ext cx="4091958" cy="595881"/>
          </a:xfrm>
          <a:prstGeom prst="leftArrow">
            <a:avLst>
              <a:gd name="adj1" fmla="val 46559"/>
              <a:gd name="adj2" fmla="val 50000"/>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000" dirty="0">
                <a:solidFill>
                  <a:schemeClr val="bg1"/>
                </a:solidFill>
              </a:rPr>
              <a:t>Didaktische Hinweise, Seite 7</a:t>
            </a:r>
            <a:endParaRPr lang="de-DE" sz="2000" dirty="0">
              <a:solidFill>
                <a:schemeClr val="bg1"/>
              </a:solidFill>
              <a:latin typeface="Arial" charset="0"/>
            </a:endParaRPr>
          </a:p>
        </p:txBody>
      </p:sp>
      <p:graphicFrame>
        <p:nvGraphicFramePr>
          <p:cNvPr id="7" name="Tabelle 6">
            <a:extLst>
              <a:ext uri="{FF2B5EF4-FFF2-40B4-BE49-F238E27FC236}">
                <a16:creationId xmlns:a16="http://schemas.microsoft.com/office/drawing/2014/main" id="{673C34BC-BAB9-4AB8-B244-2B8F98170333}"/>
              </a:ext>
            </a:extLst>
          </p:cNvPr>
          <p:cNvGraphicFramePr>
            <a:graphicFrameLocks noGrp="1"/>
          </p:cNvGraphicFramePr>
          <p:nvPr>
            <p:extLst>
              <p:ext uri="{D42A27DB-BD31-4B8C-83A1-F6EECF244321}">
                <p14:modId xmlns:p14="http://schemas.microsoft.com/office/powerpoint/2010/main" val="2452239038"/>
              </p:ext>
            </p:extLst>
          </p:nvPr>
        </p:nvGraphicFramePr>
        <p:xfrm>
          <a:off x="500062" y="2060848"/>
          <a:ext cx="8163896" cy="3319271"/>
        </p:xfrm>
        <a:graphic>
          <a:graphicData uri="http://schemas.openxmlformats.org/drawingml/2006/table">
            <a:tbl>
              <a:tblPr firstRow="1" bandRow="1">
                <a:tableStyleId>{F5AB1C69-6EDB-4FF4-983F-18BD219EF322}</a:tableStyleId>
              </a:tblPr>
              <a:tblGrid>
                <a:gridCol w="4081948">
                  <a:extLst>
                    <a:ext uri="{9D8B030D-6E8A-4147-A177-3AD203B41FA5}">
                      <a16:colId xmlns:a16="http://schemas.microsoft.com/office/drawing/2014/main" val="772295027"/>
                    </a:ext>
                  </a:extLst>
                </a:gridCol>
                <a:gridCol w="4081948">
                  <a:extLst>
                    <a:ext uri="{9D8B030D-6E8A-4147-A177-3AD203B41FA5}">
                      <a16:colId xmlns:a16="http://schemas.microsoft.com/office/drawing/2014/main" val="925744312"/>
                    </a:ext>
                  </a:extLst>
                </a:gridCol>
              </a:tblGrid>
              <a:tr h="449674">
                <a:tc>
                  <a:txBody>
                    <a:bodyPr/>
                    <a:lstStyle/>
                    <a:p>
                      <a:pPr algn="ctr">
                        <a:lnSpc>
                          <a:spcPct val="115000"/>
                        </a:lnSpc>
                        <a:spcAft>
                          <a:spcPts val="0"/>
                        </a:spcAft>
                      </a:pPr>
                      <a:r>
                        <a:rPr lang="de-DE"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Basisfach</a:t>
                      </a:r>
                      <a:endParaRPr lang="de-DE"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15000"/>
                        </a:lnSpc>
                        <a:spcAft>
                          <a:spcPts val="0"/>
                        </a:spcAft>
                      </a:pPr>
                      <a:r>
                        <a:rPr lang="de-DE"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Leistungsfach</a:t>
                      </a:r>
                      <a:endParaRPr lang="de-DE"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30828197"/>
                  </a:ext>
                </a:extLst>
              </a:tr>
              <a:tr h="1259855">
                <a:tc>
                  <a:txBody>
                    <a:bodyPr/>
                    <a:lstStyle/>
                    <a:p>
                      <a:pPr>
                        <a:lnSpc>
                          <a:spcPct val="115000"/>
                        </a:lnSpc>
                        <a:spcAft>
                          <a:spcPts val="0"/>
                        </a:spcAf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Binomialverteilung als Beispiel für eine </a:t>
                      </a:r>
                      <a:b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diskrete Verteilung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Normalverteilung als Beispiel für eine </a:t>
                      </a:r>
                      <a:b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stetige Verteilung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nSpc>
                          <a:spcPct val="115000"/>
                        </a:lnSpc>
                        <a:spcAft>
                          <a:spcPts val="0"/>
                        </a:spcAf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Binomialverteilung  und Laplace-Verteilungen als Beispiele für diskrete Verteilungen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Normalverteilung und weitere stetige Verteilungen (z.B. Gleichverteilung, Dreiecksverteilung, Exponentialverteilung, …)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353782899"/>
                  </a:ext>
                </a:extLst>
              </a:tr>
              <a:tr h="558549">
                <a:tc>
                  <a:txBody>
                    <a:bodyPr/>
                    <a:lstStyle/>
                    <a:p>
                      <a:pPr>
                        <a:lnSpc>
                          <a:spcPct val="115000"/>
                        </a:lnSpc>
                        <a:spcAft>
                          <a:spcPts val="0"/>
                        </a:spcAft>
                      </a:pPr>
                      <a:r>
                        <a:rPr lang="de-DE"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Normalverteilung mit Schwerpunkt auf </a:t>
                      </a:r>
                      <a:br>
                        <a:rPr lang="de-DE"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Anwendungsaspekt</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15000"/>
                        </a:lnSpc>
                        <a:spcAft>
                          <a:spcPts val="0"/>
                        </a:spcAf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Normalverteilung auch mit Bezug zur Analysis</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67360066"/>
                  </a:ext>
                </a:extLst>
              </a:tr>
              <a:tr h="449674">
                <a:tc>
                  <a:txBody>
                    <a:bodyPr/>
                    <a:lstStyle/>
                    <a:p>
                      <a:pPr>
                        <a:lnSpc>
                          <a:spcPct val="115000"/>
                        </a:lnSpc>
                        <a:spcAft>
                          <a:spcPts val="0"/>
                        </a:spcAft>
                      </a:pPr>
                      <a:r>
                        <a:rPr lang="de-DE" sz="1400" kern="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Erwartungswert / Standardabweichung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nSpc>
                          <a:spcPct val="115000"/>
                        </a:lnSpc>
                        <a:spcAft>
                          <a:spcPts val="0"/>
                        </a:spcAft>
                      </a:pPr>
                      <a:r>
                        <a:rPr lang="de-DE" sz="1400" kern="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Erwartungswert / Standardabweichung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725851794"/>
                  </a:ext>
                </a:extLst>
              </a:tr>
              <a:tr h="558549">
                <a:tc>
                  <a:txBody>
                    <a:bodyPr/>
                    <a:lstStyle/>
                    <a:p>
                      <a:pPr>
                        <a:lnSpc>
                          <a:spcPct val="115000"/>
                        </a:lnSpc>
                        <a:spcAft>
                          <a:spcPts val="0"/>
                        </a:spcAft>
                      </a:pPr>
                      <a:r>
                        <a:rPr lang="de-DE" sz="1400" kern="1200" spc="-20">
                          <a:solidFill>
                            <a:srgbClr val="000000"/>
                          </a:solidFill>
                          <a:effectLst/>
                          <a:latin typeface="Arial" panose="020B0604020202020204" pitchFamily="34" charset="0"/>
                          <a:ea typeface="Times New Roman" panose="02020603050405020304" pitchFamily="18" charset="0"/>
                          <a:cs typeface="Arial" panose="020B0604020202020204" pitchFamily="34" charset="0"/>
                        </a:rPr>
                        <a:t>Glockenkurve</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15000"/>
                        </a:lnSpc>
                        <a:spcAft>
                          <a:spcPts val="0"/>
                        </a:spcAft>
                      </a:pPr>
                      <a:r>
                        <a:rPr lang="de-DE" sz="1400" kern="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Gauß-Funktion; Glockenkurve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sz="1400" kern="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Dichtefunktion</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514549656"/>
                  </a:ext>
                </a:extLst>
              </a:tr>
            </a:tbl>
          </a:graphicData>
        </a:graphic>
      </p:graphicFrame>
    </p:spTree>
    <p:extLst>
      <p:ext uri="{BB962C8B-B14F-4D97-AF65-F5344CB8AC3E}">
        <p14:creationId xmlns:p14="http://schemas.microsoft.com/office/powerpoint/2010/main" val="71658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34</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722849"/>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43323" y="2072292"/>
            <a:ext cx="8353176" cy="400110"/>
          </a:xfrm>
          <a:prstGeom prst="rect">
            <a:avLst/>
          </a:prstGeom>
          <a:noFill/>
        </p:spPr>
        <p:txBody>
          <a:bodyPr wrap="square" rtlCol="0">
            <a:spAutoFit/>
          </a:bodyPr>
          <a:lstStyle/>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pic>
        <p:nvPicPr>
          <p:cNvPr id="27"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19000"/>
                    </a14:imgEffect>
                    <a14:imgEffect>
                      <a14:brightnessContrast contrast="45000"/>
                    </a14:imgEffect>
                  </a14:imgLayer>
                </a14:imgProps>
              </a:ext>
              <a:ext uri="{28A0092B-C50C-407E-A947-70E740481C1C}">
                <a14:useLocalDpi xmlns:a14="http://schemas.microsoft.com/office/drawing/2010/main" val="0"/>
              </a:ext>
            </a:extLst>
          </a:blip>
          <a:srcRect t="-1" b="-4144"/>
          <a:stretch/>
        </p:blipFill>
        <p:spPr bwMode="auto">
          <a:xfrm>
            <a:off x="550820" y="2079138"/>
            <a:ext cx="8145679" cy="268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feld 29"/>
          <p:cNvSpPr txBox="1"/>
          <p:nvPr/>
        </p:nvSpPr>
        <p:spPr>
          <a:xfrm>
            <a:off x="452459" y="1710744"/>
            <a:ext cx="5252156" cy="338554"/>
          </a:xfrm>
          <a:prstGeom prst="rect">
            <a:avLst/>
          </a:prstGeom>
          <a:noFill/>
        </p:spPr>
        <p:txBody>
          <a:bodyPr wrap="square" rtlCol="0">
            <a:spAutoFit/>
          </a:bodyPr>
          <a:lstStyle/>
          <a:p>
            <a:r>
              <a:rPr lang="de-DE" sz="1600" b="1" dirty="0"/>
              <a:t>Ministeriumschreiben vom 24.10.18</a:t>
            </a:r>
          </a:p>
        </p:txBody>
      </p:sp>
      <p:sp>
        <p:nvSpPr>
          <p:cNvPr id="31" name="Textfeld 30"/>
          <p:cNvSpPr txBox="1"/>
          <p:nvPr/>
        </p:nvSpPr>
        <p:spPr>
          <a:xfrm>
            <a:off x="2597897" y="4996669"/>
            <a:ext cx="5684931" cy="553998"/>
          </a:xfrm>
          <a:prstGeom prst="rect">
            <a:avLst/>
          </a:prstGeom>
          <a:solidFill>
            <a:schemeClr val="bg1"/>
          </a:solidFill>
        </p:spPr>
        <p:txBody>
          <a:bodyPr wrap="square" tIns="0" bIns="0" rtlCol="0">
            <a:spAutoFit/>
          </a:bodyPr>
          <a:lstStyle/>
          <a:p>
            <a:r>
              <a:rPr lang="de-DE" b="1" dirty="0">
                <a:solidFill>
                  <a:srgbClr val="FF0000"/>
                </a:solidFill>
              </a:rPr>
              <a:t>… bitte dieses Schreiben unbedingt beachten und das Vorgehen in der Fachschaft besprechen!</a:t>
            </a:r>
          </a:p>
        </p:txBody>
      </p:sp>
    </p:spTree>
    <p:extLst>
      <p:ext uri="{BB962C8B-B14F-4D97-AF65-F5344CB8AC3E}">
        <p14:creationId xmlns:p14="http://schemas.microsoft.com/office/powerpoint/2010/main" val="1139965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35</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72897"/>
            <a:ext cx="502263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a:r>
              <a:rPr lang="de-DE" altLang="de-DE" sz="2400" dirty="0"/>
              <a:t>Bedeutung der digitalen Hilfsmittel</a:t>
            </a:r>
          </a:p>
        </p:txBody>
      </p:sp>
      <p:sp>
        <p:nvSpPr>
          <p:cNvPr id="4" name="Textfeld 3"/>
          <p:cNvSpPr txBox="1"/>
          <p:nvPr/>
        </p:nvSpPr>
        <p:spPr>
          <a:xfrm>
            <a:off x="449512" y="2276872"/>
            <a:ext cx="8353176" cy="3170099"/>
          </a:xfrm>
          <a:prstGeom prst="rect">
            <a:avLst/>
          </a:prstGeom>
          <a:noFill/>
        </p:spPr>
        <p:txBody>
          <a:bodyPr wrap="square" rtlCol="0">
            <a:spAutoFit/>
          </a:bodyPr>
          <a:lstStyle/>
          <a:p>
            <a:pPr marL="342900" indent="-342900">
              <a:buFont typeface="Arial" panose="020B0604020202020204" pitchFamily="34" charset="0"/>
              <a:buChar char="•"/>
            </a:pPr>
            <a:r>
              <a:rPr lang="de-DE" sz="2000" dirty="0"/>
              <a:t>Normalverteilung als Näherung für binomialverteilte Zufallsgrößen im Unterricht in erster Linie von historischer Bedeutung. </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u="sng" dirty="0">
                <a:latin typeface="Arial"/>
                <a:ea typeface="Times New Roman"/>
                <a:cs typeface="Times New Roman"/>
              </a:rPr>
              <a:t>Leistungsfach</a:t>
            </a:r>
            <a:r>
              <a:rPr lang="de-DE" sz="2000" dirty="0">
                <a:latin typeface="Arial"/>
                <a:ea typeface="Times New Roman"/>
                <a:cs typeface="Times New Roman"/>
              </a:rPr>
              <a:t>: </a:t>
            </a:r>
            <a:br>
              <a:rPr lang="de-DE" sz="2000" dirty="0">
                <a:latin typeface="Arial"/>
                <a:ea typeface="Times New Roman"/>
                <a:cs typeface="Times New Roman"/>
              </a:rPr>
            </a:br>
            <a:r>
              <a:rPr lang="de-DE" sz="2000" dirty="0">
                <a:latin typeface="Arial"/>
                <a:ea typeface="Times New Roman"/>
                <a:cs typeface="Times New Roman"/>
              </a:rPr>
              <a:t>Verständnis für Algorithmen der Hilfsmittel durch Kenntnis der Dichtefunktion und Bezug zur Analysis</a:t>
            </a:r>
          </a:p>
          <a:p>
            <a:pPr marL="342900" indent="-342900">
              <a:buFont typeface="Arial" panose="020B0604020202020204" pitchFamily="34" charset="0"/>
              <a:buChar char="•"/>
            </a:pPr>
            <a:endParaRPr lang="de-DE" sz="2000" dirty="0">
              <a:latin typeface="Arial"/>
              <a:ea typeface="Times New Roman"/>
              <a:cs typeface="Times New Roman"/>
            </a:endParaRPr>
          </a:p>
          <a:p>
            <a:pPr marL="342900" indent="-342900">
              <a:buFont typeface="Arial" panose="020B0604020202020204" pitchFamily="34" charset="0"/>
              <a:buChar char="•"/>
            </a:pPr>
            <a:r>
              <a:rPr lang="de-DE" sz="2000" u="sng" dirty="0">
                <a:latin typeface="Arial"/>
                <a:ea typeface="Times New Roman"/>
                <a:cs typeface="Times New Roman"/>
              </a:rPr>
              <a:t>Basisfach</a:t>
            </a:r>
            <a:r>
              <a:rPr lang="de-DE" sz="2000" dirty="0">
                <a:latin typeface="Arial"/>
                <a:ea typeface="Times New Roman"/>
                <a:cs typeface="Times New Roman"/>
              </a:rPr>
              <a:t>: </a:t>
            </a:r>
            <a:br>
              <a:rPr lang="de-DE" sz="2000" dirty="0">
                <a:latin typeface="Arial"/>
                <a:ea typeface="Times New Roman"/>
                <a:cs typeface="Times New Roman"/>
              </a:rPr>
            </a:br>
            <a:r>
              <a:rPr lang="de-DE" sz="2000" dirty="0">
                <a:latin typeface="Arial"/>
                <a:ea typeface="Times New Roman"/>
                <a:cs typeface="Times New Roman"/>
              </a:rPr>
              <a:t>nicht ausschließlich „Blackbox“, sondern Zusammenhang zwischen Fläche unter der Glockenkurve und Wahrscheinlichkeit</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6" name="Pfeil nach links 25"/>
          <p:cNvSpPr/>
          <p:nvPr/>
        </p:nvSpPr>
        <p:spPr>
          <a:xfrm flipH="1">
            <a:off x="4935991" y="5496944"/>
            <a:ext cx="3727967" cy="595881"/>
          </a:xfrm>
          <a:prstGeom prst="leftArrow">
            <a:avLst>
              <a:gd name="adj1" fmla="val 46559"/>
              <a:gd name="adj2" fmla="val 50000"/>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000" dirty="0">
                <a:solidFill>
                  <a:schemeClr val="bg1"/>
                </a:solidFill>
                <a:latin typeface="Arial" charset="0"/>
              </a:rPr>
              <a:t>Anleitungen im Material</a:t>
            </a:r>
          </a:p>
        </p:txBody>
      </p:sp>
    </p:spTree>
    <p:extLst>
      <p:ext uri="{BB962C8B-B14F-4D97-AF65-F5344CB8AC3E}">
        <p14:creationId xmlns:p14="http://schemas.microsoft.com/office/powerpoint/2010/main" val="268037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12700">
            <a:solidFill>
              <a:srgbClr val="B2B2B2"/>
            </a:solidFill>
            <a:miter lim="800000"/>
            <a:headEnd/>
            <a:tailEnd/>
          </a:ln>
          <a:effectLst>
            <a:outerShdw dist="35921" dir="2700000" algn="ctr" rotWithShape="0">
              <a:schemeClr val="bg2"/>
            </a:outerShdw>
          </a:effectLst>
        </p:spPr>
        <p:txBody>
          <a:bodyPr wrap="none" numCol="1" anchor="t"/>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a:p>
            <a:pPr eaLnBrk="1" hangingPunct="1"/>
            <a:endParaRPr lang="de-DE" altLang="de-DE" dirty="0"/>
          </a:p>
          <a:p>
            <a:pPr eaLnBrk="1" hangingPunct="1"/>
            <a:endParaRPr lang="de-DE" altLang="de-DE" dirty="0"/>
          </a:p>
          <a:p>
            <a:pPr eaLnBrk="1" hangingPunct="1">
              <a:lnSpc>
                <a:spcPct val="150000"/>
              </a:lnSpc>
            </a:pPr>
            <a:r>
              <a:rPr lang="de-DE" altLang="de-DE" dirty="0"/>
              <a:t>Vorwissen: „Binomialverteilung = Treffer oder Nichttreffer“</a:t>
            </a:r>
          </a:p>
          <a:p>
            <a:pPr marL="285750" indent="-285750" eaLnBrk="1" hangingPunct="1">
              <a:lnSpc>
                <a:spcPct val="150000"/>
              </a:lnSpc>
              <a:buFont typeface="Arial" panose="020B0604020202020204" pitchFamily="34" charset="0"/>
              <a:buChar char="•"/>
            </a:pPr>
            <a:endParaRPr lang="de-DE" altLang="de-DE" dirty="0"/>
          </a:p>
          <a:p>
            <a:pPr marL="285750" indent="-285750" eaLnBrk="1" hangingPunct="1">
              <a:lnSpc>
                <a:spcPct val="150000"/>
              </a:lnSpc>
              <a:buFont typeface="Arial" panose="020B0604020202020204" pitchFamily="34" charset="0"/>
              <a:buChar char="•"/>
            </a:pPr>
            <a:endParaRPr lang="de-DE" altLang="de-DE" dirty="0"/>
          </a:p>
          <a:p>
            <a:pPr eaLnBrk="1" hangingPunct="1">
              <a:lnSpc>
                <a:spcPct val="150000"/>
              </a:lnSpc>
            </a:pPr>
            <a:endParaRPr lang="de-DE" altLang="de-DE" dirty="0"/>
          </a:p>
          <a:p>
            <a:pPr marL="285750" indent="-285750" eaLnBrk="1" hangingPunct="1">
              <a:lnSpc>
                <a:spcPct val="150000"/>
              </a:lnSpc>
              <a:buFont typeface="Arial" panose="020B0604020202020204" pitchFamily="34" charset="0"/>
              <a:buChar char="•"/>
            </a:pPr>
            <a:endParaRPr lang="de-DE" altLang="de-DE" dirty="0"/>
          </a:p>
          <a:p>
            <a:pPr eaLnBrk="1" hangingPunct="1">
              <a:lnSpc>
                <a:spcPct val="150000"/>
              </a:lnSpc>
            </a:pPr>
            <a:endParaRPr lang="de-DE" altLang="de-DE" dirty="0"/>
          </a:p>
          <a:p>
            <a:pPr eaLnBrk="1" hangingPunct="1"/>
            <a:endParaRPr lang="de-DE" altLang="de-DE" dirty="0"/>
          </a:p>
          <a:p>
            <a:pPr eaLnBrk="1" hangingPunct="1"/>
            <a:r>
              <a:rPr lang="de-DE" altLang="de-DE" dirty="0"/>
              <a:t>Binomialverteilung passt </a:t>
            </a:r>
            <a:r>
              <a:rPr lang="de-DE" altLang="de-DE"/>
              <a:t>hier nicht: </a:t>
            </a:r>
            <a:endParaRPr lang="de-DE" altLang="de-DE" dirty="0"/>
          </a:p>
          <a:p>
            <a:pPr eaLnBrk="1" hangingPunct="1"/>
            <a:endParaRPr lang="de-DE" altLang="de-DE" dirty="0"/>
          </a:p>
          <a:p>
            <a:pPr eaLnBrk="1" hangingPunct="1"/>
            <a:r>
              <a:rPr lang="de-DE" altLang="de-DE" dirty="0"/>
              <a:t>Aber die Normalverteilung!</a:t>
            </a:r>
          </a:p>
          <a:p>
            <a:pPr marL="285750" indent="-285750" eaLnBrk="1" hangingPunct="1">
              <a:buFont typeface="Arial" panose="020B0604020202020204" pitchFamily="34" charset="0"/>
              <a:buChar char="•"/>
            </a:pPr>
            <a:endParaRPr lang="de-DE" altLang="de-DE"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36</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367572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Eingangsgedanken</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052" name="Freihandform: Form 2051">
            <a:extLst>
              <a:ext uri="{FF2B5EF4-FFF2-40B4-BE49-F238E27FC236}">
                <a16:creationId xmlns:a16="http://schemas.microsoft.com/office/drawing/2014/main" id="{9628135E-DD20-437D-A7E6-2C80B424A0AC}"/>
              </a:ext>
            </a:extLst>
          </p:cNvPr>
          <p:cNvSpPr/>
          <p:nvPr/>
        </p:nvSpPr>
        <p:spPr>
          <a:xfrm>
            <a:off x="3909230" y="2449689"/>
            <a:ext cx="4546196" cy="3375378"/>
          </a:xfrm>
          <a:custGeom>
            <a:avLst/>
            <a:gdLst>
              <a:gd name="connsiteX0" fmla="*/ 2796370 w 4546196"/>
              <a:gd name="connsiteY0" fmla="*/ 0 h 3375378"/>
              <a:gd name="connsiteX1" fmla="*/ 4376814 w 4546196"/>
              <a:gd name="connsiteY1" fmla="*/ 146755 h 3375378"/>
              <a:gd name="connsiteX2" fmla="*/ 4444548 w 4546196"/>
              <a:gd name="connsiteY2" fmla="*/ 1535289 h 3375378"/>
              <a:gd name="connsiteX3" fmla="*/ 3868814 w 4546196"/>
              <a:gd name="connsiteY3" fmla="*/ 3115733 h 3375378"/>
              <a:gd name="connsiteX4" fmla="*/ 561170 w 4546196"/>
              <a:gd name="connsiteY4" fmla="*/ 3318933 h 3375378"/>
              <a:gd name="connsiteX5" fmla="*/ 30592 w 4546196"/>
              <a:gd name="connsiteY5" fmla="*/ 3375378 h 337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6196" h="3375378">
                <a:moveTo>
                  <a:pt x="2796370" y="0"/>
                </a:moveTo>
                <a:lnTo>
                  <a:pt x="4376814" y="146755"/>
                </a:lnTo>
                <a:cubicBezTo>
                  <a:pt x="4651510" y="402636"/>
                  <a:pt x="4529215" y="1040459"/>
                  <a:pt x="4444548" y="1535289"/>
                </a:cubicBezTo>
                <a:cubicBezTo>
                  <a:pt x="4359881" y="2030119"/>
                  <a:pt x="4516044" y="2818459"/>
                  <a:pt x="3868814" y="3115733"/>
                </a:cubicBezTo>
                <a:cubicBezTo>
                  <a:pt x="3221584" y="3413007"/>
                  <a:pt x="1200874" y="3275659"/>
                  <a:pt x="561170" y="3318933"/>
                </a:cubicBezTo>
                <a:cubicBezTo>
                  <a:pt x="-78534" y="3362207"/>
                  <a:pt x="-23971" y="3368792"/>
                  <a:pt x="30592" y="3375378"/>
                </a:cubicBezTo>
              </a:path>
            </a:pathLst>
          </a:custGeom>
          <a:noFill/>
          <a:ln w="50800">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4" name="Gewitterblitz 2053">
            <a:extLst>
              <a:ext uri="{FF2B5EF4-FFF2-40B4-BE49-F238E27FC236}">
                <a16:creationId xmlns:a16="http://schemas.microsoft.com/office/drawing/2014/main" id="{AB289986-C935-4044-92FB-0CA5F7008297}"/>
              </a:ext>
            </a:extLst>
          </p:cNvPr>
          <p:cNvSpPr/>
          <p:nvPr/>
        </p:nvSpPr>
        <p:spPr>
          <a:xfrm flipH="1">
            <a:off x="7667625" y="2132856"/>
            <a:ext cx="576783" cy="107142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5" name="Grafik 2054">
            <a:extLst>
              <a:ext uri="{FF2B5EF4-FFF2-40B4-BE49-F238E27FC236}">
                <a16:creationId xmlns:a16="http://schemas.microsoft.com/office/drawing/2014/main" id="{CF7B1CF6-E520-4DAA-9AF7-871B8E29B09F}"/>
              </a:ext>
            </a:extLst>
          </p:cNvPr>
          <p:cNvPicPr>
            <a:picLocks noChangeAspect="1"/>
          </p:cNvPicPr>
          <p:nvPr/>
        </p:nvPicPr>
        <p:blipFill>
          <a:blip r:embed="rId6"/>
          <a:stretch>
            <a:fillRect/>
          </a:stretch>
        </p:blipFill>
        <p:spPr>
          <a:xfrm>
            <a:off x="1319212" y="3640435"/>
            <a:ext cx="6505575" cy="1228725"/>
          </a:xfrm>
          <a:prstGeom prst="rect">
            <a:avLst/>
          </a:prstGeom>
        </p:spPr>
      </p:pic>
      <p:sp>
        <p:nvSpPr>
          <p:cNvPr id="30" name="Abgerundetes Rechteck 27">
            <a:extLst>
              <a:ext uri="{FF2B5EF4-FFF2-40B4-BE49-F238E27FC236}">
                <a16:creationId xmlns:a16="http://schemas.microsoft.com/office/drawing/2014/main" id="{52F31067-4580-479D-B484-EC448B5D7BC4}"/>
              </a:ext>
            </a:extLst>
          </p:cNvPr>
          <p:cNvSpPr/>
          <p:nvPr/>
        </p:nvSpPr>
        <p:spPr>
          <a:xfrm rot="20418402">
            <a:off x="450620" y="2878379"/>
            <a:ext cx="2693122" cy="984273"/>
          </a:xfrm>
          <a:prstGeom prst="roundRect">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dirty="0">
                <a:solidFill>
                  <a:schemeClr val="accent1">
                    <a:lumMod val="25000"/>
                  </a:schemeClr>
                </a:solidFill>
              </a:rPr>
              <a:t>Was bedeutet hier Treffer?</a:t>
            </a:r>
          </a:p>
        </p:txBody>
      </p:sp>
      <p:graphicFrame>
        <p:nvGraphicFramePr>
          <p:cNvPr id="2056" name="Objekt 2055">
            <a:extLst>
              <a:ext uri="{FF2B5EF4-FFF2-40B4-BE49-F238E27FC236}">
                <a16:creationId xmlns:a16="http://schemas.microsoft.com/office/drawing/2014/main" id="{EBD88CE9-F1B5-4342-B013-E4A42EF46220}"/>
              </a:ext>
            </a:extLst>
          </p:cNvPr>
          <p:cNvGraphicFramePr>
            <a:graphicFrameLocks noChangeAspect="1"/>
          </p:cNvGraphicFramePr>
          <p:nvPr>
            <p:extLst>
              <p:ext uri="{D42A27DB-BD31-4B8C-83A1-F6EECF244321}">
                <p14:modId xmlns:p14="http://schemas.microsoft.com/office/powerpoint/2010/main" val="3844041713"/>
              </p:ext>
            </p:extLst>
          </p:nvPr>
        </p:nvGraphicFramePr>
        <p:xfrm>
          <a:off x="4104379" y="5018316"/>
          <a:ext cx="2120900" cy="355600"/>
        </p:xfrm>
        <a:graphic>
          <a:graphicData uri="http://schemas.openxmlformats.org/presentationml/2006/ole">
            <mc:AlternateContent xmlns:mc="http://schemas.openxmlformats.org/markup-compatibility/2006">
              <mc:Choice xmlns:v="urn:schemas-microsoft-com:vml" Requires="v">
                <p:oleObj spid="_x0000_s4116" name="Equation" r:id="rId7" imgW="2120760" imgH="355320" progId="Equation.DSMT4">
                  <p:embed/>
                </p:oleObj>
              </mc:Choice>
              <mc:Fallback>
                <p:oleObj name="Equation" r:id="rId7" imgW="2120760" imgH="355320" progId="Equation.DSMT4">
                  <p:embed/>
                  <p:pic>
                    <p:nvPicPr>
                      <p:cNvPr id="0" name=""/>
                      <p:cNvPicPr/>
                      <p:nvPr/>
                    </p:nvPicPr>
                    <p:blipFill>
                      <a:blip r:embed="rId8"/>
                      <a:stretch>
                        <a:fillRect/>
                      </a:stretch>
                    </p:blipFill>
                    <p:spPr>
                      <a:xfrm>
                        <a:off x="4104379" y="5018316"/>
                        <a:ext cx="2120900" cy="355600"/>
                      </a:xfrm>
                      <a:prstGeom prst="rect">
                        <a:avLst/>
                      </a:prstGeom>
                    </p:spPr>
                  </p:pic>
                </p:oleObj>
              </mc:Fallback>
            </mc:AlternateContent>
          </a:graphicData>
        </a:graphic>
      </p:graphicFrame>
    </p:spTree>
    <p:extLst>
      <p:ext uri="{BB962C8B-B14F-4D97-AF65-F5344CB8AC3E}">
        <p14:creationId xmlns:p14="http://schemas.microsoft.com/office/powerpoint/2010/main" val="318092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4"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t"/>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37</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6011940"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Möglicher Unterrichtsgang im Basisfach</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pic>
        <p:nvPicPr>
          <p:cNvPr id="5" name="Grafik 4">
            <a:extLst>
              <a:ext uri="{FF2B5EF4-FFF2-40B4-BE49-F238E27FC236}">
                <a16:creationId xmlns:a16="http://schemas.microsoft.com/office/drawing/2014/main" id="{3BDD361B-A383-48EB-8161-824BE0346859}"/>
              </a:ext>
            </a:extLst>
          </p:cNvPr>
          <p:cNvPicPr>
            <a:picLocks noChangeAspect="1"/>
          </p:cNvPicPr>
          <p:nvPr/>
        </p:nvPicPr>
        <p:blipFill>
          <a:blip r:embed="rId5"/>
          <a:stretch>
            <a:fillRect/>
          </a:stretch>
        </p:blipFill>
        <p:spPr>
          <a:xfrm>
            <a:off x="644842" y="2516103"/>
            <a:ext cx="7854315" cy="2425065"/>
          </a:xfrm>
          <a:prstGeom prst="rect">
            <a:avLst/>
          </a:prstGeom>
          <a:ln w="12700">
            <a:solidFill>
              <a:schemeClr val="tx1"/>
            </a:solidFill>
          </a:ln>
        </p:spPr>
      </p:pic>
      <p:sp>
        <p:nvSpPr>
          <p:cNvPr id="31" name="Pfeil nach links 25">
            <a:extLst>
              <a:ext uri="{FF2B5EF4-FFF2-40B4-BE49-F238E27FC236}">
                <a16:creationId xmlns:a16="http://schemas.microsoft.com/office/drawing/2014/main" id="{60B91B0D-6443-47F9-8C0A-B4BB30BE6163}"/>
              </a:ext>
            </a:extLst>
          </p:cNvPr>
          <p:cNvSpPr/>
          <p:nvPr/>
        </p:nvSpPr>
        <p:spPr>
          <a:xfrm flipH="1">
            <a:off x="4572000" y="5496944"/>
            <a:ext cx="4091958" cy="595881"/>
          </a:xfrm>
          <a:prstGeom prst="leftArrow">
            <a:avLst>
              <a:gd name="adj1" fmla="val 46559"/>
              <a:gd name="adj2" fmla="val 50000"/>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000" dirty="0">
                <a:solidFill>
                  <a:schemeClr val="bg1"/>
                </a:solidFill>
              </a:rPr>
              <a:t>Didaktische Hinweise, Seite 8</a:t>
            </a:r>
            <a:endParaRPr lang="de-DE" sz="2000" dirty="0">
              <a:solidFill>
                <a:schemeClr val="bg1"/>
              </a:solidFill>
              <a:latin typeface="Arial" charset="0"/>
            </a:endParaRPr>
          </a:p>
        </p:txBody>
      </p:sp>
    </p:spTree>
    <p:extLst>
      <p:ext uri="{BB962C8B-B14F-4D97-AF65-F5344CB8AC3E}">
        <p14:creationId xmlns:p14="http://schemas.microsoft.com/office/powerpoint/2010/main" val="377741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t"/>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a:p>
            <a:pPr eaLnBrk="1" hangingPunct="1"/>
            <a:endParaRPr lang="de-DE" altLang="de-DE" dirty="0"/>
          </a:p>
          <a:p>
            <a:pPr eaLnBrk="1" hangingPunct="1"/>
            <a:endParaRPr lang="de-DE" altLang="de-DE" dirty="0"/>
          </a:p>
          <a:p>
            <a:pPr eaLnBrk="1" hangingPunct="1"/>
            <a:r>
              <a:rPr lang="de-DE" altLang="de-DE" dirty="0"/>
              <a:t>1. Es gibt diskret und stetig verteilte Zufallsgrößen.</a:t>
            </a:r>
          </a:p>
          <a:p>
            <a:pPr eaLnBrk="1" hangingPunct="1"/>
            <a:endParaRPr lang="de-DE" altLang="de-DE" dirty="0"/>
          </a:p>
          <a:p>
            <a:pPr eaLnBrk="1" hangingPunct="1"/>
            <a:r>
              <a:rPr lang="de-DE" altLang="de-DE" dirty="0"/>
              <a:t>2. Viele Datensätze lassen sich durch Glockenkurven beschreiben und </a:t>
            </a:r>
            <a:br>
              <a:rPr lang="de-DE" altLang="de-DE" dirty="0"/>
            </a:br>
            <a:r>
              <a:rPr lang="de-DE" altLang="de-DE" dirty="0"/>
              <a:t>    können als normalverteilt angenommen werden.</a:t>
            </a:r>
          </a:p>
          <a:p>
            <a:pPr eaLnBrk="1" hangingPunct="1"/>
            <a:endParaRPr lang="de-DE" altLang="de-DE" dirty="0"/>
          </a:p>
          <a:p>
            <a:pPr eaLnBrk="1" hangingPunct="1"/>
            <a:r>
              <a:rPr lang="de-DE" altLang="de-DE" dirty="0"/>
              <a:t>3. Die zugehörigen Wahrscheinlichkeiten können näherungsweise </a:t>
            </a:r>
            <a:br>
              <a:rPr lang="de-DE" altLang="de-DE" dirty="0"/>
            </a:br>
            <a:r>
              <a:rPr lang="de-DE" altLang="de-DE" dirty="0"/>
              <a:t>    als Fläche unter der Glockenkurve ermittelt werden.</a:t>
            </a:r>
          </a:p>
          <a:p>
            <a:pPr eaLnBrk="1" hangingPunct="1"/>
            <a:endParaRPr lang="de-DE" altLang="de-DE" dirty="0"/>
          </a:p>
          <a:p>
            <a:pPr eaLnBrk="1" hangingPunct="1"/>
            <a:r>
              <a:rPr lang="de-DE" altLang="de-DE" dirty="0"/>
              <a:t>4. Die Form der Glockenkurve hängt von den Kenngrößen </a:t>
            </a:r>
            <a:br>
              <a:rPr lang="de-DE" altLang="de-DE" dirty="0"/>
            </a:br>
            <a:r>
              <a:rPr lang="de-DE" altLang="de-DE" dirty="0"/>
              <a:t>    Erwartungswert und Standardabweichung ab.</a:t>
            </a:r>
          </a:p>
          <a:p>
            <a:pPr eaLnBrk="1" hangingPunct="1"/>
            <a:endParaRPr lang="de-DE" altLang="de-DE" dirty="0"/>
          </a:p>
          <a:p>
            <a:pPr eaLnBrk="1" hangingPunct="1"/>
            <a:r>
              <a:rPr lang="de-DE" altLang="de-DE" dirty="0"/>
              <a:t>5. Erwartungswert  und Standardabweichung können aus einem Datensatz</a:t>
            </a:r>
          </a:p>
          <a:p>
            <a:pPr eaLnBrk="1" hangingPunct="1"/>
            <a:r>
              <a:rPr lang="de-DE" altLang="de-DE" dirty="0"/>
              <a:t>    ermittelt werden.</a:t>
            </a:r>
          </a:p>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38</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2537945"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Roter Faden</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grpSp>
        <p:nvGrpSpPr>
          <p:cNvPr id="4" name="Gruppieren 3">
            <a:extLst>
              <a:ext uri="{FF2B5EF4-FFF2-40B4-BE49-F238E27FC236}">
                <a16:creationId xmlns:a16="http://schemas.microsoft.com/office/drawing/2014/main" id="{5A809F58-85B4-4053-ADCB-22FCFCAB157C}"/>
              </a:ext>
            </a:extLst>
          </p:cNvPr>
          <p:cNvGrpSpPr/>
          <p:nvPr/>
        </p:nvGrpSpPr>
        <p:grpSpPr>
          <a:xfrm>
            <a:off x="2613341" y="1796902"/>
            <a:ext cx="5840603" cy="4168104"/>
            <a:chOff x="2613341" y="1796902"/>
            <a:chExt cx="5840603" cy="4168104"/>
          </a:xfrm>
        </p:grpSpPr>
        <p:cxnSp>
          <p:nvCxnSpPr>
            <p:cNvPr id="32" name="Gerade Verbindung mit Pfeil 31"/>
            <p:cNvCxnSpPr/>
            <p:nvPr/>
          </p:nvCxnSpPr>
          <p:spPr>
            <a:xfrm rot="8940000" flipH="1">
              <a:off x="2664790" y="3907038"/>
              <a:ext cx="216024" cy="21602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Freihandform 9"/>
            <p:cNvSpPr/>
            <p:nvPr/>
          </p:nvSpPr>
          <p:spPr>
            <a:xfrm>
              <a:off x="2613341" y="1796902"/>
              <a:ext cx="5840603" cy="4168104"/>
            </a:xfrm>
            <a:custGeom>
              <a:avLst/>
              <a:gdLst>
                <a:gd name="connsiteX0" fmla="*/ 4616799 w 5840603"/>
                <a:gd name="connsiteY0" fmla="*/ 0 h 4168104"/>
                <a:gd name="connsiteX1" fmla="*/ 5531199 w 5840603"/>
                <a:gd name="connsiteY1" fmla="*/ 308345 h 4168104"/>
                <a:gd name="connsiteX2" fmla="*/ 5392975 w 5840603"/>
                <a:gd name="connsiteY2" fmla="*/ 1190847 h 4168104"/>
                <a:gd name="connsiteX3" fmla="*/ 5169692 w 5840603"/>
                <a:gd name="connsiteY3" fmla="*/ 1967024 h 4168104"/>
                <a:gd name="connsiteX4" fmla="*/ 5414240 w 5840603"/>
                <a:gd name="connsiteY4" fmla="*/ 2583712 h 4168104"/>
                <a:gd name="connsiteX5" fmla="*/ 5807645 w 5840603"/>
                <a:gd name="connsiteY5" fmla="*/ 3062177 h 4168104"/>
                <a:gd name="connsiteX6" fmla="*/ 5743850 w 5840603"/>
                <a:gd name="connsiteY6" fmla="*/ 3774558 h 4168104"/>
                <a:gd name="connsiteX7" fmla="*/ 5148426 w 5840603"/>
                <a:gd name="connsiteY7" fmla="*/ 4136065 h 4168104"/>
                <a:gd name="connsiteX8" fmla="*/ 3840622 w 5840603"/>
                <a:gd name="connsiteY8" fmla="*/ 3965945 h 4168104"/>
                <a:gd name="connsiteX9" fmla="*/ 2522185 w 5840603"/>
                <a:gd name="connsiteY9" fmla="*/ 4114800 h 4168104"/>
                <a:gd name="connsiteX10" fmla="*/ 1054892 w 5840603"/>
                <a:gd name="connsiteY10" fmla="*/ 4125433 h 4168104"/>
                <a:gd name="connsiteX11" fmla="*/ 66064 w 5840603"/>
                <a:gd name="connsiteY11" fmla="*/ 3583172 h 4168104"/>
                <a:gd name="connsiteX12" fmla="*/ 172389 w 5840603"/>
                <a:gd name="connsiteY12" fmla="*/ 2137145 h 41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0603" h="4168104">
                  <a:moveTo>
                    <a:pt x="4616799" y="0"/>
                  </a:moveTo>
                  <a:cubicBezTo>
                    <a:pt x="5009317" y="54935"/>
                    <a:pt x="5401836" y="109870"/>
                    <a:pt x="5531199" y="308345"/>
                  </a:cubicBezTo>
                  <a:cubicBezTo>
                    <a:pt x="5660562" y="506820"/>
                    <a:pt x="5453226" y="914401"/>
                    <a:pt x="5392975" y="1190847"/>
                  </a:cubicBezTo>
                  <a:cubicBezTo>
                    <a:pt x="5332724" y="1467293"/>
                    <a:pt x="5166148" y="1734880"/>
                    <a:pt x="5169692" y="1967024"/>
                  </a:cubicBezTo>
                  <a:cubicBezTo>
                    <a:pt x="5173236" y="2199168"/>
                    <a:pt x="5307915" y="2401187"/>
                    <a:pt x="5414240" y="2583712"/>
                  </a:cubicBezTo>
                  <a:cubicBezTo>
                    <a:pt x="5520565" y="2766237"/>
                    <a:pt x="5752710" y="2863703"/>
                    <a:pt x="5807645" y="3062177"/>
                  </a:cubicBezTo>
                  <a:cubicBezTo>
                    <a:pt x="5862580" y="3260651"/>
                    <a:pt x="5853720" y="3595577"/>
                    <a:pt x="5743850" y="3774558"/>
                  </a:cubicBezTo>
                  <a:cubicBezTo>
                    <a:pt x="5633980" y="3953539"/>
                    <a:pt x="5465630" y="4104167"/>
                    <a:pt x="5148426" y="4136065"/>
                  </a:cubicBezTo>
                  <a:cubicBezTo>
                    <a:pt x="4831222" y="4167963"/>
                    <a:pt x="4278329" y="3969489"/>
                    <a:pt x="3840622" y="3965945"/>
                  </a:cubicBezTo>
                  <a:cubicBezTo>
                    <a:pt x="3402915" y="3962401"/>
                    <a:pt x="2986473" y="4088219"/>
                    <a:pt x="2522185" y="4114800"/>
                  </a:cubicBezTo>
                  <a:cubicBezTo>
                    <a:pt x="2057897" y="4141381"/>
                    <a:pt x="1464245" y="4214038"/>
                    <a:pt x="1054892" y="4125433"/>
                  </a:cubicBezTo>
                  <a:cubicBezTo>
                    <a:pt x="645539" y="4036828"/>
                    <a:pt x="213148" y="3914553"/>
                    <a:pt x="66064" y="3583172"/>
                  </a:cubicBezTo>
                  <a:cubicBezTo>
                    <a:pt x="-81020" y="3251791"/>
                    <a:pt x="45684" y="2694468"/>
                    <a:pt x="172389" y="2137145"/>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477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39</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5723908"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1 – 3 Wiederholung Binomialverteilung</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7" name="Abgerundetes Rechteck 6">
            <a:hlinkClick r:id="rId5" action="ppaction://hlinkfile"/>
          </p:cNvPr>
          <p:cNvSpPr/>
          <p:nvPr/>
        </p:nvSpPr>
        <p:spPr>
          <a:xfrm rot="2577090">
            <a:off x="6351701" y="1888651"/>
            <a:ext cx="2864887" cy="11401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dirty="0">
                <a:solidFill>
                  <a:schemeClr val="accent1">
                    <a:lumMod val="25000"/>
                  </a:schemeClr>
                </a:solidFill>
              </a:rPr>
              <a:t>Planarbeit</a:t>
            </a:r>
          </a:p>
        </p:txBody>
      </p:sp>
      <p:sp>
        <p:nvSpPr>
          <p:cNvPr id="4" name="Textfeld 3"/>
          <p:cNvSpPr txBox="1"/>
          <p:nvPr/>
        </p:nvSpPr>
        <p:spPr>
          <a:xfrm>
            <a:off x="346075" y="2420888"/>
            <a:ext cx="8353176" cy="2554545"/>
          </a:xfrm>
          <a:prstGeom prst="rect">
            <a:avLst/>
          </a:prstGeom>
          <a:noFill/>
        </p:spPr>
        <p:txBody>
          <a:bodyPr wrap="square" rtlCol="0">
            <a:spAutoFit/>
          </a:bodyPr>
          <a:lstStyle/>
          <a:p>
            <a:pPr marL="342900" indent="-342900">
              <a:buFont typeface="Arial" panose="020B0604020202020204" pitchFamily="34" charset="0"/>
              <a:buChar char="•"/>
            </a:pPr>
            <a:r>
              <a:rPr lang="de-DE" sz="2000" dirty="0"/>
              <a:t>Festigung der Begriffe Bernoulli-Experiment, Bernoulli-Kette</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Wiederholung und Anwendung der Formel von Bernoulli</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Interpretation der Trefferwahrscheinlichkeit als Fläche der Säulen des Histogramms</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Einführung des Begriffs „diskret verteilte Zufallsgröße“ </a:t>
            </a:r>
          </a:p>
        </p:txBody>
      </p:sp>
      <p:sp>
        <p:nvSpPr>
          <p:cNvPr id="27" name="Abgerundetes Rechteck 27">
            <a:hlinkClick r:id="rId6" action="ppaction://hlinkfile"/>
            <a:extLst>
              <a:ext uri="{FF2B5EF4-FFF2-40B4-BE49-F238E27FC236}">
                <a16:creationId xmlns:a16="http://schemas.microsoft.com/office/drawing/2014/main" id="{607CBCB9-8613-49E8-BD77-EA94D4878401}"/>
              </a:ext>
            </a:extLst>
          </p:cNvPr>
          <p:cNvSpPr/>
          <p:nvPr/>
        </p:nvSpPr>
        <p:spPr>
          <a:xfrm>
            <a:off x="5834364" y="5264971"/>
            <a:ext cx="2864887" cy="7184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dirty="0">
                <a:solidFill>
                  <a:schemeClr val="accent1">
                    <a:lumMod val="25000"/>
                  </a:schemeClr>
                </a:solidFill>
              </a:rPr>
              <a:t>Infoblatt</a:t>
            </a:r>
          </a:p>
        </p:txBody>
      </p:sp>
    </p:spTree>
    <p:extLst>
      <p:ext uri="{BB962C8B-B14F-4D97-AF65-F5344CB8AC3E}">
        <p14:creationId xmlns:p14="http://schemas.microsoft.com/office/powerpoint/2010/main" val="215321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a:t>
            </a:fld>
            <a:endParaRPr lang="de-DE" altLang="de-DE" sz="1100" dirty="0">
              <a:latin typeface="Calibri" pitchFamily="34" charset="0"/>
            </a:endParaRPr>
          </a:p>
        </p:txBody>
      </p:sp>
      <p:sp>
        <p:nvSpPr>
          <p:cNvPr id="2065" name="Rectangle 19"/>
          <p:cNvSpPr>
            <a:spLocks noChangeArrowheads="1"/>
          </p:cNvSpPr>
          <p:nvPr/>
        </p:nvSpPr>
        <p:spPr bwMode="auto">
          <a:xfrm>
            <a:off x="337018" y="1487382"/>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27" name="Gruppieren 26">
            <a:extLst>
              <a:ext uri="{FF2B5EF4-FFF2-40B4-BE49-F238E27FC236}">
                <a16:creationId xmlns:a16="http://schemas.microsoft.com/office/drawing/2014/main" id="{F0A5F442-9B83-405C-A6B0-BA47E69C9AF3}"/>
              </a:ext>
            </a:extLst>
          </p:cNvPr>
          <p:cNvGrpSpPr/>
          <p:nvPr/>
        </p:nvGrpSpPr>
        <p:grpSpPr>
          <a:xfrm>
            <a:off x="363537" y="723900"/>
            <a:ext cx="7304088" cy="433388"/>
            <a:chOff x="363537" y="723900"/>
            <a:chExt cx="7304088" cy="433388"/>
          </a:xfrm>
        </p:grpSpPr>
        <p:sp>
          <p:nvSpPr>
            <p:cNvPr id="28" name="Rectangle 4">
              <a:extLst>
                <a:ext uri="{FF2B5EF4-FFF2-40B4-BE49-F238E27FC236}">
                  <a16:creationId xmlns:a16="http://schemas.microsoft.com/office/drawing/2014/main" id="{B36EEC01-567C-4149-A3FB-E24B99A24000}"/>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 name="AutoShape 5">
              <a:extLst>
                <a:ext uri="{FF2B5EF4-FFF2-40B4-BE49-F238E27FC236}">
                  <a16:creationId xmlns:a16="http://schemas.microsoft.com/office/drawing/2014/main" id="{E93E92F2-9096-420E-8516-82281443C49C}"/>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1" name="AutoShape 6">
              <a:extLst>
                <a:ext uri="{FF2B5EF4-FFF2-40B4-BE49-F238E27FC236}">
                  <a16:creationId xmlns:a16="http://schemas.microsoft.com/office/drawing/2014/main" id="{59F3E3DF-D424-49B8-992B-64C8B156515B}"/>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2" name="AutoShape 8">
              <a:extLst>
                <a:ext uri="{FF2B5EF4-FFF2-40B4-BE49-F238E27FC236}">
                  <a16:creationId xmlns:a16="http://schemas.microsoft.com/office/drawing/2014/main" id="{31AE34B8-B2DC-4279-9C83-65C733FED0C3}"/>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34" name="AutoShape 8">
              <a:extLst>
                <a:ext uri="{FF2B5EF4-FFF2-40B4-BE49-F238E27FC236}">
                  <a16:creationId xmlns:a16="http://schemas.microsoft.com/office/drawing/2014/main" id="{1EA8D6E8-7AB6-46A0-BD0B-01BB5226DD35}"/>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a:extLst>
              <a:ext uri="{FF2B5EF4-FFF2-40B4-BE49-F238E27FC236}">
                <a16:creationId xmlns:a16="http://schemas.microsoft.com/office/drawing/2014/main" id="{30123764-3BC5-4284-993E-ACAA062DC7D9}"/>
              </a:ext>
            </a:extLst>
          </p:cNvPr>
          <p:cNvSpPr>
            <a:spLocks noChangeAspect="1" noChangeArrowheads="1"/>
          </p:cNvSpPr>
          <p:nvPr/>
        </p:nvSpPr>
        <p:spPr bwMode="auto">
          <a:xfrm>
            <a:off x="432269" y="1564258"/>
            <a:ext cx="500809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Diskrete Verteilungen – Beispiel 2</a:t>
            </a:r>
          </a:p>
        </p:txBody>
      </p:sp>
      <mc:AlternateContent xmlns:mc="http://schemas.openxmlformats.org/markup-compatibility/2006" xmlns:a14="http://schemas.microsoft.com/office/drawing/2010/main">
        <mc:Choice Requires="a14">
          <p:sp>
            <p:nvSpPr>
              <p:cNvPr id="37" name="Textfeld 36">
                <a:extLst>
                  <a:ext uri="{FF2B5EF4-FFF2-40B4-BE49-F238E27FC236}">
                    <a16:creationId xmlns:a16="http://schemas.microsoft.com/office/drawing/2014/main" id="{93BF9EA2-5BBE-408B-8A9A-59EDED7287D9}"/>
                  </a:ext>
                </a:extLst>
              </p:cNvPr>
              <p:cNvSpPr txBox="1"/>
              <p:nvPr/>
            </p:nvSpPr>
            <p:spPr>
              <a:xfrm>
                <a:off x="7335603" y="4788874"/>
                <a:ext cx="702634" cy="369332"/>
              </a:xfrm>
              <a:prstGeom prst="rect">
                <a:avLst/>
              </a:prstGeom>
              <a:noFill/>
            </p:spPr>
            <p:txBody>
              <a:bodyPr wrap="square" rtlCol="0">
                <a:spAutoFit/>
              </a:bodyPr>
              <a:lstStyle/>
              <a:p>
                <a14:m>
                  <m:oMath xmlns:m="http://schemas.openxmlformats.org/officeDocument/2006/math">
                    <m:r>
                      <m:rPr>
                        <m:sty m:val="p"/>
                      </m:rPr>
                      <a:rPr lang="de-DE" i="0" smtClean="0">
                        <a:latin typeface="Cambria Math" panose="02040503050406030204" pitchFamily="18" charset="0"/>
                        <a:ea typeface="Cambria Math" panose="02040503050406030204" pitchFamily="18" charset="0"/>
                      </a:rPr>
                      <m:t>μ</m:t>
                    </m:r>
                    <m:r>
                      <a:rPr lang="de-DE" i="0" smtClean="0">
                        <a:latin typeface="Cambria Math" panose="02040503050406030204" pitchFamily="18" charset="0"/>
                        <a:ea typeface="Cambria Math" panose="02040503050406030204" pitchFamily="18" charset="0"/>
                      </a:rPr>
                      <m:t>=</m:t>
                    </m:r>
                  </m:oMath>
                </a14:m>
                <a:r>
                  <a:rPr lang="de-DE" dirty="0">
                    <a:ea typeface="Cambria Math" panose="02040503050406030204" pitchFamily="18" charset="0"/>
                  </a:rPr>
                  <a:t>7</a:t>
                </a:r>
              </a:p>
            </p:txBody>
          </p:sp>
        </mc:Choice>
        <mc:Fallback xmlns="">
          <p:sp>
            <p:nvSpPr>
              <p:cNvPr id="37" name="Textfeld 36">
                <a:extLst>
                  <a:ext uri="{FF2B5EF4-FFF2-40B4-BE49-F238E27FC236}">
                    <a16:creationId xmlns:a16="http://schemas.microsoft.com/office/drawing/2014/main" id="{93BF9EA2-5BBE-408B-8A9A-59EDED7287D9}"/>
                  </a:ext>
                </a:extLst>
              </p:cNvPr>
              <p:cNvSpPr txBox="1">
                <a:spLocks noRot="1" noChangeAspect="1" noMove="1" noResize="1" noEditPoints="1" noAdjustHandles="1" noChangeArrowheads="1" noChangeShapeType="1" noTextEdit="1"/>
              </p:cNvSpPr>
              <p:nvPr/>
            </p:nvSpPr>
            <p:spPr>
              <a:xfrm>
                <a:off x="7335603" y="4788874"/>
                <a:ext cx="702634" cy="369332"/>
              </a:xfrm>
              <a:prstGeom prst="rect">
                <a:avLst/>
              </a:prstGeom>
              <a:blipFill>
                <a:blip r:embed="rId5"/>
                <a:stretch>
                  <a:fillRect t="-10000" r="-2586"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Textfeld 37">
                <a:extLst>
                  <a:ext uri="{FF2B5EF4-FFF2-40B4-BE49-F238E27FC236}">
                    <a16:creationId xmlns:a16="http://schemas.microsoft.com/office/drawing/2014/main" id="{9C00E5CF-8478-4F7B-91BF-4368A3BF45B5}"/>
                  </a:ext>
                </a:extLst>
              </p:cNvPr>
              <p:cNvSpPr txBox="1"/>
              <p:nvPr/>
            </p:nvSpPr>
            <p:spPr>
              <a:xfrm>
                <a:off x="7155583" y="5330318"/>
                <a:ext cx="10626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i="0" smtClean="0">
                          <a:latin typeface="Cambria Math" panose="02040503050406030204" pitchFamily="18" charset="0"/>
                          <a:ea typeface="Cambria Math" panose="02040503050406030204" pitchFamily="18" charset="0"/>
                        </a:rPr>
                        <m:t>σ</m:t>
                      </m:r>
                      <m:r>
                        <a:rPr lang="de-DE" i="0" smtClean="0">
                          <a:latin typeface="Cambria Math" panose="02040503050406030204" pitchFamily="18" charset="0"/>
                          <a:ea typeface="Cambria Math" panose="02040503050406030204" pitchFamily="18" charset="0"/>
                        </a:rPr>
                        <m:t>≈2,42</m:t>
                      </m:r>
                    </m:oMath>
                  </m:oMathPara>
                </a14:m>
                <a:endParaRPr lang="de-DE" dirty="0"/>
              </a:p>
            </p:txBody>
          </p:sp>
        </mc:Choice>
        <mc:Fallback xmlns="">
          <p:sp>
            <p:nvSpPr>
              <p:cNvPr id="38" name="Textfeld 37">
                <a:extLst>
                  <a:ext uri="{FF2B5EF4-FFF2-40B4-BE49-F238E27FC236}">
                    <a16:creationId xmlns:a16="http://schemas.microsoft.com/office/drawing/2014/main" id="{9C00E5CF-8478-4F7B-91BF-4368A3BF45B5}"/>
                  </a:ext>
                </a:extLst>
              </p:cNvPr>
              <p:cNvSpPr txBox="1">
                <a:spLocks noRot="1" noChangeAspect="1" noMove="1" noResize="1" noEditPoints="1" noAdjustHandles="1" noChangeArrowheads="1" noChangeShapeType="1" noTextEdit="1"/>
              </p:cNvSpPr>
              <p:nvPr/>
            </p:nvSpPr>
            <p:spPr>
              <a:xfrm>
                <a:off x="7155583" y="5330318"/>
                <a:ext cx="1062674" cy="369332"/>
              </a:xfrm>
              <a:prstGeom prst="rect">
                <a:avLst/>
              </a:prstGeom>
              <a:blipFill>
                <a:blip r:embed="rId6"/>
                <a:stretch>
                  <a:fillRect/>
                </a:stretch>
              </a:blipFill>
            </p:spPr>
            <p:txBody>
              <a:bodyPr/>
              <a:lstStyle/>
              <a:p>
                <a:r>
                  <a:rPr lang="de-DE">
                    <a:noFill/>
                  </a:rPr>
                  <a:t> </a:t>
                </a:r>
              </a:p>
            </p:txBody>
          </p:sp>
        </mc:Fallback>
      </mc:AlternateContent>
      <p:sp>
        <p:nvSpPr>
          <p:cNvPr id="40" name="Textfeld 39">
            <a:extLst>
              <a:ext uri="{FF2B5EF4-FFF2-40B4-BE49-F238E27FC236}">
                <a16:creationId xmlns:a16="http://schemas.microsoft.com/office/drawing/2014/main" id="{E28B4317-EFFA-4FC0-B417-1A206B954AF5}"/>
              </a:ext>
            </a:extLst>
          </p:cNvPr>
          <p:cNvSpPr txBox="1"/>
          <p:nvPr/>
        </p:nvSpPr>
        <p:spPr>
          <a:xfrm>
            <a:off x="343323" y="2215892"/>
            <a:ext cx="8450308" cy="707886"/>
          </a:xfrm>
          <a:prstGeom prst="rect">
            <a:avLst/>
          </a:prstGeom>
          <a:noFill/>
        </p:spPr>
        <p:txBody>
          <a:bodyPr wrap="square" rtlCol="0">
            <a:spAutoFit/>
          </a:bodyPr>
          <a:lstStyle/>
          <a:p>
            <a:r>
              <a:rPr lang="de-DE" sz="2000" u="sng" dirty="0"/>
              <a:t>Zweimaliges Werfen eines Würfels</a:t>
            </a:r>
            <a:r>
              <a:rPr lang="de-DE" sz="2000" dirty="0"/>
              <a:t>: die Zufallsgröße  X  gibt die Summe der Augenzahlen an. Wahrscheinlichkeitsverteilung von  X</a:t>
            </a:r>
            <a:endParaRPr lang="de-DE" sz="2000" i="1" dirty="0"/>
          </a:p>
        </p:txBody>
      </p:sp>
      <mc:AlternateContent xmlns:mc="http://schemas.openxmlformats.org/markup-compatibility/2006" xmlns:a14="http://schemas.microsoft.com/office/drawing/2010/main">
        <mc:Choice Requires="a14">
          <p:graphicFrame>
            <p:nvGraphicFramePr>
              <p:cNvPr id="41" name="Tabelle 40">
                <a:extLst>
                  <a:ext uri="{FF2B5EF4-FFF2-40B4-BE49-F238E27FC236}">
                    <a16:creationId xmlns:a16="http://schemas.microsoft.com/office/drawing/2014/main" id="{988D0377-5DCC-4C9E-A8AC-8DBE2A5D9588}"/>
                  </a:ext>
                </a:extLst>
              </p:cNvPr>
              <p:cNvGraphicFramePr>
                <a:graphicFrameLocks noGrp="1"/>
              </p:cNvGraphicFramePr>
              <p:nvPr/>
            </p:nvGraphicFramePr>
            <p:xfrm>
              <a:off x="786432" y="3170989"/>
              <a:ext cx="7466955" cy="978091"/>
            </p:xfrm>
            <a:graphic>
              <a:graphicData uri="http://schemas.openxmlformats.org/drawingml/2006/table">
                <a:tbl>
                  <a:tblPr firstRow="1" bandRow="1">
                    <a:tableStyleId>{5C22544A-7EE6-4342-B048-85BDC9FD1C3A}</a:tableStyleId>
                  </a:tblPr>
                  <a:tblGrid>
                    <a:gridCol w="1130251">
                      <a:extLst>
                        <a:ext uri="{9D8B030D-6E8A-4147-A177-3AD203B41FA5}">
                          <a16:colId xmlns:a16="http://schemas.microsoft.com/office/drawing/2014/main" val="3483750444"/>
                        </a:ext>
                      </a:extLst>
                    </a:gridCol>
                    <a:gridCol w="576064">
                      <a:extLst>
                        <a:ext uri="{9D8B030D-6E8A-4147-A177-3AD203B41FA5}">
                          <a16:colId xmlns:a16="http://schemas.microsoft.com/office/drawing/2014/main" val="2515874684"/>
                        </a:ext>
                      </a:extLst>
                    </a:gridCol>
                    <a:gridCol w="576064">
                      <a:extLst>
                        <a:ext uri="{9D8B030D-6E8A-4147-A177-3AD203B41FA5}">
                          <a16:colId xmlns:a16="http://schemas.microsoft.com/office/drawing/2014/main" val="4056153824"/>
                        </a:ext>
                      </a:extLst>
                    </a:gridCol>
                    <a:gridCol w="576064">
                      <a:extLst>
                        <a:ext uri="{9D8B030D-6E8A-4147-A177-3AD203B41FA5}">
                          <a16:colId xmlns:a16="http://schemas.microsoft.com/office/drawing/2014/main" val="312161047"/>
                        </a:ext>
                      </a:extLst>
                    </a:gridCol>
                    <a:gridCol w="576064">
                      <a:extLst>
                        <a:ext uri="{9D8B030D-6E8A-4147-A177-3AD203B41FA5}">
                          <a16:colId xmlns:a16="http://schemas.microsoft.com/office/drawing/2014/main" val="1681137459"/>
                        </a:ext>
                      </a:extLst>
                    </a:gridCol>
                    <a:gridCol w="576064">
                      <a:extLst>
                        <a:ext uri="{9D8B030D-6E8A-4147-A177-3AD203B41FA5}">
                          <a16:colId xmlns:a16="http://schemas.microsoft.com/office/drawing/2014/main" val="4150839823"/>
                        </a:ext>
                      </a:extLst>
                    </a:gridCol>
                    <a:gridCol w="576064">
                      <a:extLst>
                        <a:ext uri="{9D8B030D-6E8A-4147-A177-3AD203B41FA5}">
                          <a16:colId xmlns:a16="http://schemas.microsoft.com/office/drawing/2014/main" val="1893696584"/>
                        </a:ext>
                      </a:extLst>
                    </a:gridCol>
                    <a:gridCol w="576064">
                      <a:extLst>
                        <a:ext uri="{9D8B030D-6E8A-4147-A177-3AD203B41FA5}">
                          <a16:colId xmlns:a16="http://schemas.microsoft.com/office/drawing/2014/main" val="97891158"/>
                        </a:ext>
                      </a:extLst>
                    </a:gridCol>
                    <a:gridCol w="576064">
                      <a:extLst>
                        <a:ext uri="{9D8B030D-6E8A-4147-A177-3AD203B41FA5}">
                          <a16:colId xmlns:a16="http://schemas.microsoft.com/office/drawing/2014/main" val="3935697861"/>
                        </a:ext>
                      </a:extLst>
                    </a:gridCol>
                    <a:gridCol w="576064">
                      <a:extLst>
                        <a:ext uri="{9D8B030D-6E8A-4147-A177-3AD203B41FA5}">
                          <a16:colId xmlns:a16="http://schemas.microsoft.com/office/drawing/2014/main" val="430837931"/>
                        </a:ext>
                      </a:extLst>
                    </a:gridCol>
                    <a:gridCol w="576064">
                      <a:extLst>
                        <a:ext uri="{9D8B030D-6E8A-4147-A177-3AD203B41FA5}">
                          <a16:colId xmlns:a16="http://schemas.microsoft.com/office/drawing/2014/main" val="4253687889"/>
                        </a:ext>
                      </a:extLst>
                    </a:gridCol>
                    <a:gridCol w="576064">
                      <a:extLst>
                        <a:ext uri="{9D8B030D-6E8A-4147-A177-3AD203B41FA5}">
                          <a16:colId xmlns:a16="http://schemas.microsoft.com/office/drawing/2014/main" val="3500817415"/>
                        </a:ext>
                      </a:extLst>
                    </a:gridCol>
                  </a:tblGrid>
                  <a:tr h="324000">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x</a:t>
                          </a:r>
                          <a:r>
                            <a:rPr lang="de-DE" b="0" i="0" cap="none" spc="0" baseline="-25000" dirty="0">
                              <a:ln w="0"/>
                              <a:solidFill>
                                <a:schemeClr val="tx1"/>
                              </a:solidFill>
                              <a:effectLst>
                                <a:outerShdw blurRad="38100" dist="19050" dir="2700000" algn="tl" rotWithShape="0">
                                  <a:schemeClr val="dk1">
                                    <a:alpha val="40000"/>
                                  </a:schemeClr>
                                </a:outerShdw>
                              </a:effectLst>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969617"/>
                      </a:ext>
                    </a:extLst>
                  </a:tr>
                  <a:tr h="324000">
                    <a:tc>
                      <a:txBody>
                        <a:bodyPr/>
                        <a:lstStyle/>
                        <a:p>
                          <a:pPr algn="ctr"/>
                          <a14:m>
                            <m:oMathPara xmlns:m="http://schemas.openxmlformats.org/officeDocument/2006/math">
                              <m:oMathParaPr>
                                <m:jc m:val="centerGroup"/>
                              </m:oMathParaPr>
                              <m:oMath xmlns:m="http://schemas.openxmlformats.org/officeDocument/2006/math">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P</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X</m:t>
                                </m:r>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b>
                                  <m:sSub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x</m:t>
                                    </m:r>
                                  </m:e>
                                  <m:sub>
                                    <m:r>
                                      <m:rPr>
                                        <m:sty m:val="p"/>
                                      </m:rP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i</m:t>
                                    </m:r>
                                  </m:sub>
                                </m:sSub>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4</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5</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6</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5</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4</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de-DE"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num>
                                  <m:den>
                                    <m:r>
                                      <a:rPr lang="de-DE"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36</m:t>
                                    </m:r>
                                  </m:den>
                                </m:f>
                              </m:oMath>
                            </m:oMathPara>
                          </a14:m>
                          <a:endParaRPr lang="de-DE" b="0" i="0" cap="none" spc="0" dirty="0">
                            <a:ln w="0"/>
                            <a:solidFill>
                              <a:schemeClr val="tx1"/>
                            </a:solidFill>
                            <a:effectLst>
                              <a:outerShdw blurRad="38100" dist="19050" dir="2700000" algn="tl" rotWithShape="0">
                                <a:schemeClr val="dk1">
                                  <a:alpha val="40000"/>
                                </a:scheme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279069"/>
                      </a:ext>
                    </a:extLst>
                  </a:tr>
                </a:tbl>
              </a:graphicData>
            </a:graphic>
          </p:graphicFrame>
        </mc:Choice>
        <mc:Fallback xmlns="">
          <p:graphicFrame>
            <p:nvGraphicFramePr>
              <p:cNvPr id="41" name="Tabelle 40">
                <a:extLst>
                  <a:ext uri="{FF2B5EF4-FFF2-40B4-BE49-F238E27FC236}">
                    <a16:creationId xmlns:a16="http://schemas.microsoft.com/office/drawing/2014/main" id="{988D0377-5DCC-4C9E-A8AC-8DBE2A5D9588}"/>
                  </a:ext>
                </a:extLst>
              </p:cNvPr>
              <p:cNvGraphicFramePr>
                <a:graphicFrameLocks noGrp="1"/>
              </p:cNvGraphicFramePr>
              <p:nvPr>
                <p:extLst/>
              </p:nvPr>
            </p:nvGraphicFramePr>
            <p:xfrm>
              <a:off x="786432" y="3170989"/>
              <a:ext cx="7466955" cy="978091"/>
            </p:xfrm>
            <a:graphic>
              <a:graphicData uri="http://schemas.openxmlformats.org/drawingml/2006/table">
                <a:tbl>
                  <a:tblPr firstRow="1" bandRow="1">
                    <a:tableStyleId>{5C22544A-7EE6-4342-B048-85BDC9FD1C3A}</a:tableStyleId>
                  </a:tblPr>
                  <a:tblGrid>
                    <a:gridCol w="1130251">
                      <a:extLst>
                        <a:ext uri="{9D8B030D-6E8A-4147-A177-3AD203B41FA5}">
                          <a16:colId xmlns:a16="http://schemas.microsoft.com/office/drawing/2014/main" val="3483750444"/>
                        </a:ext>
                      </a:extLst>
                    </a:gridCol>
                    <a:gridCol w="576064">
                      <a:extLst>
                        <a:ext uri="{9D8B030D-6E8A-4147-A177-3AD203B41FA5}">
                          <a16:colId xmlns:a16="http://schemas.microsoft.com/office/drawing/2014/main" val="2515874684"/>
                        </a:ext>
                      </a:extLst>
                    </a:gridCol>
                    <a:gridCol w="576064">
                      <a:extLst>
                        <a:ext uri="{9D8B030D-6E8A-4147-A177-3AD203B41FA5}">
                          <a16:colId xmlns:a16="http://schemas.microsoft.com/office/drawing/2014/main" val="4056153824"/>
                        </a:ext>
                      </a:extLst>
                    </a:gridCol>
                    <a:gridCol w="576064">
                      <a:extLst>
                        <a:ext uri="{9D8B030D-6E8A-4147-A177-3AD203B41FA5}">
                          <a16:colId xmlns:a16="http://schemas.microsoft.com/office/drawing/2014/main" val="312161047"/>
                        </a:ext>
                      </a:extLst>
                    </a:gridCol>
                    <a:gridCol w="576064">
                      <a:extLst>
                        <a:ext uri="{9D8B030D-6E8A-4147-A177-3AD203B41FA5}">
                          <a16:colId xmlns:a16="http://schemas.microsoft.com/office/drawing/2014/main" val="1681137459"/>
                        </a:ext>
                      </a:extLst>
                    </a:gridCol>
                    <a:gridCol w="576064">
                      <a:extLst>
                        <a:ext uri="{9D8B030D-6E8A-4147-A177-3AD203B41FA5}">
                          <a16:colId xmlns:a16="http://schemas.microsoft.com/office/drawing/2014/main" val="4150839823"/>
                        </a:ext>
                      </a:extLst>
                    </a:gridCol>
                    <a:gridCol w="576064">
                      <a:extLst>
                        <a:ext uri="{9D8B030D-6E8A-4147-A177-3AD203B41FA5}">
                          <a16:colId xmlns:a16="http://schemas.microsoft.com/office/drawing/2014/main" val="1893696584"/>
                        </a:ext>
                      </a:extLst>
                    </a:gridCol>
                    <a:gridCol w="576064">
                      <a:extLst>
                        <a:ext uri="{9D8B030D-6E8A-4147-A177-3AD203B41FA5}">
                          <a16:colId xmlns:a16="http://schemas.microsoft.com/office/drawing/2014/main" val="97891158"/>
                        </a:ext>
                      </a:extLst>
                    </a:gridCol>
                    <a:gridCol w="576064">
                      <a:extLst>
                        <a:ext uri="{9D8B030D-6E8A-4147-A177-3AD203B41FA5}">
                          <a16:colId xmlns:a16="http://schemas.microsoft.com/office/drawing/2014/main" val="3935697861"/>
                        </a:ext>
                      </a:extLst>
                    </a:gridCol>
                    <a:gridCol w="576064">
                      <a:extLst>
                        <a:ext uri="{9D8B030D-6E8A-4147-A177-3AD203B41FA5}">
                          <a16:colId xmlns:a16="http://schemas.microsoft.com/office/drawing/2014/main" val="430837931"/>
                        </a:ext>
                      </a:extLst>
                    </a:gridCol>
                    <a:gridCol w="576064">
                      <a:extLst>
                        <a:ext uri="{9D8B030D-6E8A-4147-A177-3AD203B41FA5}">
                          <a16:colId xmlns:a16="http://schemas.microsoft.com/office/drawing/2014/main" val="4253687889"/>
                        </a:ext>
                      </a:extLst>
                    </a:gridCol>
                    <a:gridCol w="576064">
                      <a:extLst>
                        <a:ext uri="{9D8B030D-6E8A-4147-A177-3AD203B41FA5}">
                          <a16:colId xmlns:a16="http://schemas.microsoft.com/office/drawing/2014/main" val="3500817415"/>
                        </a:ext>
                      </a:extLst>
                    </a:gridCol>
                  </a:tblGrid>
                  <a:tr h="365760">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x</a:t>
                          </a:r>
                          <a:r>
                            <a:rPr lang="de-DE" b="0" i="0" cap="none" spc="0" baseline="-25000" dirty="0">
                              <a:ln w="0"/>
                              <a:solidFill>
                                <a:schemeClr val="tx1"/>
                              </a:solidFill>
                              <a:effectLst>
                                <a:outerShdw blurRad="38100" dist="19050" dir="2700000" algn="tl" rotWithShape="0">
                                  <a:schemeClr val="dk1">
                                    <a:alpha val="40000"/>
                                  </a:schemeClr>
                                </a:outerShdw>
                              </a:effectLst>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i="0" cap="none" spc="0" dirty="0">
                              <a:ln w="0"/>
                              <a:solidFill>
                                <a:schemeClr val="tx1"/>
                              </a:solidFill>
                              <a:effectLst>
                                <a:outerShdw blurRad="38100" dist="19050" dir="2700000" algn="tl" rotWithShape="0">
                                  <a:schemeClr val="dk1">
                                    <a:alpha val="40000"/>
                                  </a:schemeClr>
                                </a:outerShdw>
                              </a:effectLst>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969617"/>
                      </a:ext>
                    </a:extLst>
                  </a:tr>
                  <a:tr h="612331">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81" t="-66337" r="-563243"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6842" t="-66337" r="-996842"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00000" t="-66337" r="-907447"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95789" t="-66337" r="-797895"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501064" t="-66337" r="-706383"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594737" t="-66337" r="-598947"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02128" t="-66337" r="-505319"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93684" t="-66337" r="-400000"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903191" t="-66337" r="-304255"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992632" t="-66337" r="-201053"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104255" t="-66337" r="-103191" b="-1980"/>
                          </a:stretch>
                        </a:blipFill>
                      </a:tcPr>
                    </a:tc>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191579" t="-66337" r="-2105" b="-1980"/>
                          </a:stretch>
                        </a:blipFill>
                      </a:tcPr>
                    </a:tc>
                    <a:extLst>
                      <a:ext uri="{0D108BD9-81ED-4DB2-BD59-A6C34878D82A}">
                        <a16:rowId xmlns:a16="http://schemas.microsoft.com/office/drawing/2014/main" val="950279069"/>
                      </a:ext>
                    </a:extLst>
                  </a:tr>
                </a:tbl>
              </a:graphicData>
            </a:graphic>
          </p:graphicFrame>
        </mc:Fallback>
      </mc:AlternateContent>
      <p:pic>
        <p:nvPicPr>
          <p:cNvPr id="42" name="Grafik 41">
            <a:extLst>
              <a:ext uri="{FF2B5EF4-FFF2-40B4-BE49-F238E27FC236}">
                <a16:creationId xmlns:a16="http://schemas.microsoft.com/office/drawing/2014/main" id="{263B1F71-AFFE-4BBC-A35D-5230F2B223D3}"/>
              </a:ext>
            </a:extLst>
          </p:cNvPr>
          <p:cNvPicPr/>
          <p:nvPr/>
        </p:nvPicPr>
        <p:blipFill>
          <a:blip r:embed="rId8"/>
          <a:stretch>
            <a:fillRect/>
          </a:stretch>
        </p:blipFill>
        <p:spPr>
          <a:xfrm>
            <a:off x="687477" y="4564167"/>
            <a:ext cx="5932831" cy="1438910"/>
          </a:xfrm>
          <a:prstGeom prst="rect">
            <a:avLst/>
          </a:prstGeom>
        </p:spPr>
      </p:pic>
    </p:spTree>
    <p:extLst>
      <p:ext uri="{BB962C8B-B14F-4D97-AF65-F5344CB8AC3E}">
        <p14:creationId xmlns:p14="http://schemas.microsoft.com/office/powerpoint/2010/main" val="22041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40</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3599188"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4 – 5 Normalverteilung</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7" name="Abgerundetes Rechteck 26">
            <a:hlinkClick r:id="rId5" action="ppaction://hlinkfile"/>
          </p:cNvPr>
          <p:cNvSpPr/>
          <p:nvPr/>
        </p:nvSpPr>
        <p:spPr>
          <a:xfrm rot="2577090">
            <a:off x="5628194" y="2299055"/>
            <a:ext cx="3481253" cy="11401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dirty="0">
                <a:solidFill>
                  <a:schemeClr val="accent1">
                    <a:lumMod val="25000"/>
                  </a:schemeClr>
                </a:solidFill>
              </a:rPr>
              <a:t>Problemorientierter Einstieg „Tea Time“</a:t>
            </a:r>
          </a:p>
        </p:txBody>
      </p:sp>
      <p:sp>
        <p:nvSpPr>
          <p:cNvPr id="4" name="Textfeld 3"/>
          <p:cNvSpPr txBox="1"/>
          <p:nvPr/>
        </p:nvSpPr>
        <p:spPr>
          <a:xfrm>
            <a:off x="343323" y="2281842"/>
            <a:ext cx="6532933" cy="2554545"/>
          </a:xfrm>
          <a:prstGeom prst="rect">
            <a:avLst/>
          </a:prstGeom>
          <a:noFill/>
        </p:spPr>
        <p:txBody>
          <a:bodyPr wrap="square" rtlCol="0">
            <a:spAutoFit/>
          </a:bodyPr>
          <a:lstStyle/>
          <a:p>
            <a:pPr marL="342900" indent="-342900">
              <a:buFont typeface="Arial" panose="020B0604020202020204" pitchFamily="34" charset="0"/>
              <a:buChar char="•"/>
            </a:pPr>
            <a:r>
              <a:rPr lang="de-DE" sz="2000" dirty="0"/>
              <a:t>Vom Histogramm zur Glockenkurve</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Einführung des Begriffs „stetig verteilte Zufallsgröße“ </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Wahrscheinlichkeiten anschaulich als Fläche unter der Glockenkurve interpretieren und zur Berechnung von Wahrscheinlichkeiten bei normalverteilten Zufallsgrößen nutzen</a:t>
            </a:r>
          </a:p>
        </p:txBody>
      </p:sp>
      <p:sp>
        <p:nvSpPr>
          <p:cNvPr id="28" name="Abgerundetes Rechteck 27"/>
          <p:cNvSpPr/>
          <p:nvPr/>
        </p:nvSpPr>
        <p:spPr>
          <a:xfrm>
            <a:off x="3275857" y="4510725"/>
            <a:ext cx="3037630" cy="7184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dirty="0">
                <a:solidFill>
                  <a:schemeClr val="accent1">
                    <a:lumMod val="25000"/>
                  </a:schemeClr>
                </a:solidFill>
              </a:rPr>
              <a:t>Lehrervortrag</a:t>
            </a:r>
          </a:p>
        </p:txBody>
      </p:sp>
      <p:sp>
        <p:nvSpPr>
          <p:cNvPr id="30" name="Abgerundetes Rechteck 27">
            <a:hlinkClick r:id="rId6" action="ppaction://hlinkfile"/>
            <a:extLst>
              <a:ext uri="{FF2B5EF4-FFF2-40B4-BE49-F238E27FC236}">
                <a16:creationId xmlns:a16="http://schemas.microsoft.com/office/drawing/2014/main" id="{71D5E6FF-A90D-4378-99A6-62FA9D60A891}"/>
              </a:ext>
            </a:extLst>
          </p:cNvPr>
          <p:cNvSpPr/>
          <p:nvPr/>
        </p:nvSpPr>
        <p:spPr>
          <a:xfrm>
            <a:off x="3275858" y="5343393"/>
            <a:ext cx="3037630" cy="7184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dirty="0">
                <a:solidFill>
                  <a:schemeClr val="accent1">
                    <a:lumMod val="25000"/>
                  </a:schemeClr>
                </a:solidFill>
              </a:rPr>
              <a:t>Übungsaufgaben</a:t>
            </a:r>
          </a:p>
        </p:txBody>
      </p:sp>
    </p:spTree>
    <p:extLst>
      <p:ext uri="{BB962C8B-B14F-4D97-AF65-F5344CB8AC3E}">
        <p14:creationId xmlns:p14="http://schemas.microsoft.com/office/powerpoint/2010/main" val="364295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41</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7" y="1484784"/>
            <a:ext cx="6876037"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6 – 7 Erwartungswert und Standardabweichung</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7" name="Abgerundetes Rechteck 26">
            <a:hlinkClick r:id="rId5" action="ppaction://hlinkfile"/>
          </p:cNvPr>
          <p:cNvSpPr/>
          <p:nvPr/>
        </p:nvSpPr>
        <p:spPr>
          <a:xfrm rot="2577090">
            <a:off x="5950308" y="4128649"/>
            <a:ext cx="2864887" cy="11401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dirty="0">
                <a:solidFill>
                  <a:schemeClr val="accent1">
                    <a:lumMod val="25000"/>
                  </a:schemeClr>
                </a:solidFill>
              </a:rPr>
              <a:t>Planarbeit</a:t>
            </a:r>
          </a:p>
        </p:txBody>
      </p:sp>
      <p:sp>
        <p:nvSpPr>
          <p:cNvPr id="28" name="Abgerundetes Rechteck 27"/>
          <p:cNvSpPr/>
          <p:nvPr/>
        </p:nvSpPr>
        <p:spPr>
          <a:xfrm rot="2577090">
            <a:off x="6551038" y="2289101"/>
            <a:ext cx="2638326" cy="11401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dirty="0">
                <a:solidFill>
                  <a:schemeClr val="accent1">
                    <a:lumMod val="25000"/>
                  </a:schemeClr>
                </a:solidFill>
              </a:rPr>
              <a:t>Entdeckendes Lernen</a:t>
            </a:r>
          </a:p>
        </p:txBody>
      </p:sp>
      <p:sp>
        <p:nvSpPr>
          <p:cNvPr id="4" name="Textfeld 3"/>
          <p:cNvSpPr txBox="1"/>
          <p:nvPr/>
        </p:nvSpPr>
        <p:spPr>
          <a:xfrm>
            <a:off x="343323" y="2276872"/>
            <a:ext cx="8353176" cy="3354765"/>
          </a:xfrm>
          <a:prstGeom prst="rect">
            <a:avLst/>
          </a:prstGeom>
          <a:noFill/>
        </p:spPr>
        <p:txBody>
          <a:bodyPr wrap="square" rtlCol="0">
            <a:spAutoFit/>
          </a:bodyPr>
          <a:lstStyle/>
          <a:p>
            <a:pPr marL="342900" indent="-342900">
              <a:lnSpc>
                <a:spcPct val="115000"/>
              </a:lnSpc>
              <a:spcAft>
                <a:spcPts val="0"/>
              </a:spcAft>
              <a:buFont typeface="Arial" panose="020B0604020202020204" pitchFamily="34" charset="0"/>
              <a:buChar char="•"/>
            </a:pPr>
            <a:r>
              <a:rPr lang="de-DE" sz="2000" dirty="0">
                <a:latin typeface="Arial"/>
                <a:ea typeface="Times New Roman"/>
                <a:cs typeface="Arial"/>
              </a:rPr>
              <a:t>Zusammenhang Erwartungswert und Standardabweichung </a:t>
            </a:r>
            <a:br>
              <a:rPr lang="de-DE" sz="2000" dirty="0">
                <a:latin typeface="Arial"/>
                <a:ea typeface="Times New Roman"/>
                <a:cs typeface="Arial"/>
              </a:rPr>
            </a:br>
            <a:r>
              <a:rPr lang="de-DE" sz="2000" dirty="0">
                <a:latin typeface="Arial"/>
                <a:ea typeface="Times New Roman"/>
                <a:cs typeface="Arial"/>
              </a:rPr>
              <a:t>mit Form und Lage der Glockenkurve</a:t>
            </a:r>
            <a:br>
              <a:rPr lang="de-DE" sz="2000" dirty="0">
                <a:latin typeface="Arial"/>
                <a:ea typeface="Times New Roman"/>
                <a:cs typeface="Arial"/>
              </a:rPr>
            </a:br>
            <a:r>
              <a:rPr lang="de-DE" sz="2000" dirty="0">
                <a:latin typeface="Arial"/>
                <a:ea typeface="Times New Roman"/>
                <a:cs typeface="Arial"/>
              </a:rPr>
              <a:t> 	– </a:t>
            </a:r>
            <a:r>
              <a:rPr lang="de-DE" sz="2000" dirty="0">
                <a:latin typeface="Arial"/>
                <a:ea typeface="Times New Roman"/>
                <a:cs typeface="Arial"/>
                <a:hlinkClick r:id="rId6" action="ppaction://hlinkfile">
                  <a:extLst>
                    <a:ext uri="{A12FA001-AC4F-418D-AE19-62706E023703}">
                      <ahyp:hlinkClr xmlns:ahyp="http://schemas.microsoft.com/office/drawing/2018/hyperlinkcolor" val="tx"/>
                    </a:ext>
                  </a:extLst>
                </a:hlinkClick>
              </a:rPr>
              <a:t>grundlegendes</a:t>
            </a:r>
            <a:r>
              <a:rPr lang="de-DE" sz="2000" dirty="0">
                <a:latin typeface="Arial"/>
                <a:ea typeface="Times New Roman"/>
                <a:cs typeface="Arial"/>
              </a:rPr>
              <a:t> und </a:t>
            </a:r>
            <a:r>
              <a:rPr lang="de-DE" sz="2000" dirty="0">
                <a:latin typeface="Arial"/>
                <a:ea typeface="Times New Roman"/>
                <a:cs typeface="Arial"/>
                <a:hlinkClick r:id="rId7" action="ppaction://hlinkfile">
                  <a:extLst>
                    <a:ext uri="{A12FA001-AC4F-418D-AE19-62706E023703}">
                      <ahyp:hlinkClr xmlns:ahyp="http://schemas.microsoft.com/office/drawing/2018/hyperlinkcolor" val="tx"/>
                    </a:ext>
                  </a:extLst>
                </a:hlinkClick>
              </a:rPr>
              <a:t>erweitertes</a:t>
            </a:r>
            <a:r>
              <a:rPr lang="de-DE" sz="2000" dirty="0">
                <a:latin typeface="Arial"/>
                <a:ea typeface="Times New Roman"/>
                <a:cs typeface="Arial"/>
              </a:rPr>
              <a:t> Niveau</a:t>
            </a:r>
            <a:br>
              <a:rPr lang="de-DE" sz="2000" dirty="0">
                <a:latin typeface="Arial"/>
                <a:ea typeface="Times New Roman"/>
                <a:cs typeface="Arial"/>
              </a:rPr>
            </a:br>
            <a:r>
              <a:rPr lang="de-DE" sz="2000" dirty="0">
                <a:latin typeface="Arial"/>
                <a:ea typeface="Times New Roman"/>
                <a:cs typeface="Arial"/>
              </a:rPr>
              <a:t>(</a:t>
            </a:r>
            <a:r>
              <a:rPr lang="de-DE" sz="2000" dirty="0">
                <a:effectLst/>
                <a:latin typeface="Arial"/>
                <a:ea typeface="Times New Roman"/>
              </a:rPr>
              <a:t>mögliche Vertiefung: Funktionsgleichung in konkreten Fällen)</a:t>
            </a:r>
          </a:p>
          <a:p>
            <a:endParaRPr lang="de-DE" sz="2000" dirty="0">
              <a:effectLst/>
              <a:latin typeface="Arial"/>
              <a:ea typeface="Times New Roman"/>
            </a:endParaRP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Erwartungswert und Standardabweichung ermitteln</a:t>
            </a:r>
          </a:p>
          <a:p>
            <a:r>
              <a:rPr lang="de-DE" sz="2000" dirty="0"/>
              <a:t>	</a:t>
            </a:r>
            <a:r>
              <a:rPr lang="de-DE" sz="2000" dirty="0">
                <a:latin typeface="Arial"/>
                <a:ea typeface="Times New Roman"/>
                <a:cs typeface="Arial"/>
              </a:rPr>
              <a:t> – </a:t>
            </a:r>
            <a:r>
              <a:rPr lang="de-DE" sz="2000" dirty="0"/>
              <a:t>mithilfe der </a:t>
            </a:r>
            <a:r>
              <a:rPr lang="de-DE" sz="2000" dirty="0">
                <a:hlinkClick r:id="rId8" action="ppaction://hlinkfile">
                  <a:extLst>
                    <a:ext uri="{A12FA001-AC4F-418D-AE19-62706E023703}">
                      <ahyp:hlinkClr xmlns:ahyp="http://schemas.microsoft.com/office/drawing/2018/hyperlinkcolor" val="tx"/>
                    </a:ext>
                  </a:extLst>
                </a:hlinkClick>
              </a:rPr>
              <a:t>Definition</a:t>
            </a:r>
            <a:r>
              <a:rPr lang="de-DE" sz="2000" dirty="0"/>
              <a:t> (händisch)</a:t>
            </a:r>
          </a:p>
          <a:p>
            <a:r>
              <a:rPr lang="de-DE" sz="2000" dirty="0"/>
              <a:t>	</a:t>
            </a:r>
            <a:r>
              <a:rPr lang="de-DE" sz="2000" dirty="0">
                <a:latin typeface="Arial"/>
                <a:ea typeface="Times New Roman"/>
                <a:cs typeface="Arial"/>
              </a:rPr>
              <a:t> – </a:t>
            </a:r>
            <a:r>
              <a:rPr lang="de-DE" sz="2000" dirty="0"/>
              <a:t>mithilfe des </a:t>
            </a:r>
            <a:r>
              <a:rPr lang="de-DE" sz="2000" dirty="0">
                <a:hlinkClick r:id="rId9" action="ppaction://hlinkfile">
                  <a:extLst>
                    <a:ext uri="{A12FA001-AC4F-418D-AE19-62706E023703}">
                      <ahyp:hlinkClr xmlns:ahyp="http://schemas.microsoft.com/office/drawing/2018/hyperlinkcolor" val="tx"/>
                    </a:ext>
                  </a:extLst>
                </a:hlinkClick>
              </a:rPr>
              <a:t>WTR</a:t>
            </a:r>
            <a:endParaRPr lang="de-DE" sz="2000" dirty="0"/>
          </a:p>
          <a:p>
            <a:pPr marL="342900" indent="-342900">
              <a:buFont typeface="Arial" panose="020B0604020202020204" pitchFamily="34" charset="0"/>
              <a:buChar char="•"/>
            </a:pPr>
            <a:endParaRPr lang="de-DE" sz="2000" dirty="0"/>
          </a:p>
        </p:txBody>
      </p:sp>
    </p:spTree>
    <p:extLst>
      <p:ext uri="{BB962C8B-B14F-4D97-AF65-F5344CB8AC3E}">
        <p14:creationId xmlns:p14="http://schemas.microsoft.com/office/powerpoint/2010/main" val="8694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42</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3599188"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8 – 11 Anwendungen</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7" name="Textfeld 6">
            <a:extLst>
              <a:ext uri="{FF2B5EF4-FFF2-40B4-BE49-F238E27FC236}">
                <a16:creationId xmlns:a16="http://schemas.microsoft.com/office/drawing/2014/main" id="{005237C4-C048-4134-86AA-BCA48F383F5F}"/>
              </a:ext>
            </a:extLst>
          </p:cNvPr>
          <p:cNvSpPr txBox="1"/>
          <p:nvPr/>
        </p:nvSpPr>
        <p:spPr>
          <a:xfrm>
            <a:off x="4162301" y="2986644"/>
            <a:ext cx="914400" cy="914400"/>
          </a:xfrm>
          <a:prstGeom prst="rect">
            <a:avLst/>
          </a:prstGeom>
          <a:noFill/>
        </p:spPr>
        <p:txBody>
          <a:bodyPr wrap="square" rtlCol="0">
            <a:spAutoFit/>
          </a:bodyPr>
          <a:lstStyle/>
          <a:p>
            <a:endParaRPr lang="de-DE" dirty="0"/>
          </a:p>
        </p:txBody>
      </p:sp>
      <p:sp>
        <p:nvSpPr>
          <p:cNvPr id="10" name="Textfeld 9">
            <a:extLst>
              <a:ext uri="{FF2B5EF4-FFF2-40B4-BE49-F238E27FC236}">
                <a16:creationId xmlns:a16="http://schemas.microsoft.com/office/drawing/2014/main" id="{345AF84C-1581-4D9E-BA02-FE4BB153B57C}"/>
              </a:ext>
            </a:extLst>
          </p:cNvPr>
          <p:cNvSpPr txBox="1"/>
          <p:nvPr/>
        </p:nvSpPr>
        <p:spPr>
          <a:xfrm>
            <a:off x="4162301" y="2986644"/>
            <a:ext cx="914400" cy="914400"/>
          </a:xfrm>
          <a:prstGeom prst="rect">
            <a:avLst/>
          </a:prstGeom>
          <a:noFill/>
        </p:spPr>
        <p:txBody>
          <a:bodyPr wrap="square" rtlCol="0">
            <a:spAutoFit/>
          </a:bodyPr>
          <a:lstStyle/>
          <a:p>
            <a:endParaRPr lang="de-DE" dirty="0"/>
          </a:p>
        </p:txBody>
      </p:sp>
      <p:sp>
        <p:nvSpPr>
          <p:cNvPr id="17" name="Textfeld 16">
            <a:hlinkClick r:id="rId5" action="ppaction://hlinkfile"/>
            <a:extLst>
              <a:ext uri="{FF2B5EF4-FFF2-40B4-BE49-F238E27FC236}">
                <a16:creationId xmlns:a16="http://schemas.microsoft.com/office/drawing/2014/main" id="{F517B982-AB35-4131-B74C-23E0C7472E34}"/>
              </a:ext>
            </a:extLst>
          </p:cNvPr>
          <p:cNvSpPr txBox="1"/>
          <p:nvPr/>
        </p:nvSpPr>
        <p:spPr>
          <a:xfrm>
            <a:off x="479199" y="2128599"/>
            <a:ext cx="4597501" cy="523220"/>
          </a:xfrm>
          <a:prstGeom prst="rect">
            <a:avLst/>
          </a:prstGeom>
          <a:noFill/>
        </p:spPr>
        <p:txBody>
          <a:bodyPr wrap="square" rtlCol="0">
            <a:spAutoFit/>
          </a:bodyPr>
          <a:lstStyle/>
          <a:p>
            <a:r>
              <a:rPr lang="de-DE" sz="2800" dirty="0"/>
              <a:t>Gewichtsklassen bei Eiern</a:t>
            </a:r>
          </a:p>
        </p:txBody>
      </p:sp>
      <p:sp>
        <p:nvSpPr>
          <p:cNvPr id="31" name="Textfeld 30">
            <a:hlinkClick r:id="rId6" action="ppaction://hlinkfile"/>
            <a:extLst>
              <a:ext uri="{FF2B5EF4-FFF2-40B4-BE49-F238E27FC236}">
                <a16:creationId xmlns:a16="http://schemas.microsoft.com/office/drawing/2014/main" id="{0C05CCB1-8369-41D4-9FB0-4B7421506BF3}"/>
              </a:ext>
            </a:extLst>
          </p:cNvPr>
          <p:cNvSpPr txBox="1"/>
          <p:nvPr/>
        </p:nvSpPr>
        <p:spPr>
          <a:xfrm>
            <a:off x="485775" y="2814318"/>
            <a:ext cx="4597501" cy="523220"/>
          </a:xfrm>
          <a:prstGeom prst="rect">
            <a:avLst/>
          </a:prstGeom>
          <a:noFill/>
        </p:spPr>
        <p:txBody>
          <a:bodyPr wrap="square" rtlCol="0">
            <a:spAutoFit/>
          </a:bodyPr>
          <a:lstStyle/>
          <a:p>
            <a:r>
              <a:rPr lang="de-DE" sz="2800" dirty="0"/>
              <a:t>Schuhgrößen</a:t>
            </a:r>
          </a:p>
        </p:txBody>
      </p:sp>
      <p:sp>
        <p:nvSpPr>
          <p:cNvPr id="32" name="Textfeld 31">
            <a:hlinkClick r:id="rId7" action="ppaction://hlinkfile"/>
            <a:extLst>
              <a:ext uri="{FF2B5EF4-FFF2-40B4-BE49-F238E27FC236}">
                <a16:creationId xmlns:a16="http://schemas.microsoft.com/office/drawing/2014/main" id="{CB44877F-59D7-4A28-B2C5-85D2F6D2E1D0}"/>
              </a:ext>
            </a:extLst>
          </p:cNvPr>
          <p:cNvSpPr txBox="1"/>
          <p:nvPr/>
        </p:nvSpPr>
        <p:spPr>
          <a:xfrm>
            <a:off x="500063" y="3516536"/>
            <a:ext cx="4597501" cy="523220"/>
          </a:xfrm>
          <a:prstGeom prst="rect">
            <a:avLst/>
          </a:prstGeom>
          <a:noFill/>
        </p:spPr>
        <p:txBody>
          <a:bodyPr wrap="square" rtlCol="0">
            <a:spAutoFit/>
          </a:bodyPr>
          <a:lstStyle/>
          <a:p>
            <a:r>
              <a:rPr lang="de-DE" sz="2800" dirty="0"/>
              <a:t>Körpergrößen</a:t>
            </a:r>
          </a:p>
        </p:txBody>
      </p:sp>
    </p:spTree>
    <p:extLst>
      <p:ext uri="{BB962C8B-B14F-4D97-AF65-F5344CB8AC3E}">
        <p14:creationId xmlns:p14="http://schemas.microsoft.com/office/powerpoint/2010/main" val="2473357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43</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43323" y="2072292"/>
            <a:ext cx="8353176" cy="400110"/>
          </a:xfrm>
          <a:prstGeom prst="rect">
            <a:avLst/>
          </a:prstGeom>
          <a:noFill/>
        </p:spPr>
        <p:txBody>
          <a:bodyPr wrap="square" rtlCol="0">
            <a:spAutoFit/>
          </a:bodyPr>
          <a:lstStyle/>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p:cNvSpPr>
            <a:spLocks noChangeAspect="1" noChangeArrowheads="1"/>
          </p:cNvSpPr>
          <p:nvPr/>
        </p:nvSpPr>
        <p:spPr bwMode="auto">
          <a:xfrm>
            <a:off x="432268" y="1484784"/>
            <a:ext cx="6515996"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Möglicher Unterrichtsgang im Leistungsfach</a:t>
            </a:r>
          </a:p>
        </p:txBody>
      </p:sp>
      <p:sp>
        <p:nvSpPr>
          <p:cNvPr id="27" name="Pfeil nach links 25">
            <a:extLst>
              <a:ext uri="{FF2B5EF4-FFF2-40B4-BE49-F238E27FC236}">
                <a16:creationId xmlns:a16="http://schemas.microsoft.com/office/drawing/2014/main" id="{612E02FF-5EA6-461A-8024-00C543729B46}"/>
              </a:ext>
            </a:extLst>
          </p:cNvPr>
          <p:cNvSpPr/>
          <p:nvPr/>
        </p:nvSpPr>
        <p:spPr>
          <a:xfrm flipH="1">
            <a:off x="4572000" y="5496944"/>
            <a:ext cx="4091958" cy="595881"/>
          </a:xfrm>
          <a:prstGeom prst="leftArrow">
            <a:avLst>
              <a:gd name="adj1" fmla="val 46559"/>
              <a:gd name="adj2" fmla="val 50000"/>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000" dirty="0">
                <a:solidFill>
                  <a:schemeClr val="bg1"/>
                </a:solidFill>
              </a:rPr>
              <a:t>Didaktische Hinweise, Seite 7</a:t>
            </a:r>
            <a:endParaRPr lang="de-DE" sz="2000" dirty="0">
              <a:solidFill>
                <a:schemeClr val="bg1"/>
              </a:solidFill>
              <a:latin typeface="Arial" charset="0"/>
            </a:endParaRPr>
          </a:p>
        </p:txBody>
      </p:sp>
      <p:pic>
        <p:nvPicPr>
          <p:cNvPr id="5" name="Grafik 4">
            <a:extLst>
              <a:ext uri="{FF2B5EF4-FFF2-40B4-BE49-F238E27FC236}">
                <a16:creationId xmlns:a16="http://schemas.microsoft.com/office/drawing/2014/main" id="{5A4CE27E-0164-45B5-B333-1A1CD12B4019}"/>
              </a:ext>
            </a:extLst>
          </p:cNvPr>
          <p:cNvPicPr>
            <a:picLocks noChangeAspect="1"/>
          </p:cNvPicPr>
          <p:nvPr/>
        </p:nvPicPr>
        <p:blipFill>
          <a:blip r:embed="rId5"/>
          <a:stretch>
            <a:fillRect/>
          </a:stretch>
        </p:blipFill>
        <p:spPr>
          <a:xfrm>
            <a:off x="636792" y="2564904"/>
            <a:ext cx="7839837" cy="2222373"/>
          </a:xfrm>
          <a:prstGeom prst="rect">
            <a:avLst/>
          </a:prstGeom>
          <a:ln w="12700">
            <a:solidFill>
              <a:schemeClr val="tx1"/>
            </a:solidFill>
          </a:ln>
        </p:spPr>
      </p:pic>
    </p:spTree>
    <p:extLst>
      <p:ext uri="{BB962C8B-B14F-4D97-AF65-F5344CB8AC3E}">
        <p14:creationId xmlns:p14="http://schemas.microsoft.com/office/powerpoint/2010/main" val="95586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44</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43322" y="2072292"/>
            <a:ext cx="8549158" cy="33239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000" dirty="0"/>
              <a:t>Ggf. Wiederholung diskreter Verteilungen</a:t>
            </a:r>
          </a:p>
          <a:p>
            <a:pPr marL="342900" indent="-342900">
              <a:lnSpc>
                <a:spcPct val="150000"/>
              </a:lnSpc>
              <a:buFont typeface="Arial" panose="020B0604020202020204" pitchFamily="34" charset="0"/>
              <a:buChar char="•"/>
            </a:pPr>
            <a:r>
              <a:rPr lang="de-DE" sz="2000" dirty="0"/>
              <a:t>Zusammenhang zwischen Flächeninhalten und Wahrscheinlichkeiten</a:t>
            </a:r>
          </a:p>
          <a:p>
            <a:pPr marL="342900" indent="-342900">
              <a:lnSpc>
                <a:spcPct val="150000"/>
              </a:lnSpc>
              <a:buFont typeface="Arial" panose="020B0604020202020204" pitchFamily="34" charset="0"/>
              <a:buChar char="•"/>
            </a:pPr>
            <a:r>
              <a:rPr lang="de-DE" sz="2000" dirty="0"/>
              <a:t>Zentrale Begriffe stetiger Verteilungen mit Beispielen</a:t>
            </a:r>
          </a:p>
          <a:p>
            <a:pPr marL="342900" indent="-342900">
              <a:lnSpc>
                <a:spcPct val="150000"/>
              </a:lnSpc>
              <a:buFont typeface="Arial" panose="020B0604020202020204" pitchFamily="34" charset="0"/>
              <a:buChar char="•"/>
            </a:pPr>
            <a:r>
              <a:rPr lang="de-DE" sz="2000" dirty="0"/>
              <a:t>Vernetzung mit der Analysis, insbesondere mit der Integralrechnung</a:t>
            </a:r>
          </a:p>
          <a:p>
            <a:pPr marL="342900" indent="-342900">
              <a:lnSpc>
                <a:spcPct val="150000"/>
              </a:lnSpc>
              <a:buFont typeface="Arial" panose="020B0604020202020204" pitchFamily="34" charset="0"/>
              <a:buChar char="•"/>
            </a:pPr>
            <a:r>
              <a:rPr lang="de-DE" sz="2000" dirty="0"/>
              <a:t>Motivation der </a:t>
            </a:r>
            <a:r>
              <a:rPr lang="de-DE" sz="2000" dirty="0" err="1"/>
              <a:t>Gaußschen</a:t>
            </a:r>
            <a:r>
              <a:rPr lang="de-DE" sz="2000" dirty="0"/>
              <a:t> Glockenkurve durch Simulationen</a:t>
            </a:r>
          </a:p>
          <a:p>
            <a:pPr marL="342900" indent="-342900">
              <a:lnSpc>
                <a:spcPct val="150000"/>
              </a:lnSpc>
              <a:buFont typeface="Arial" panose="020B0604020202020204" pitchFamily="34" charset="0"/>
              <a:buChar char="•"/>
            </a:pPr>
            <a:r>
              <a:rPr lang="de-DE" sz="2000" dirty="0"/>
              <a:t>Definition und innermathematische Untersuchung der Normalverteilung</a:t>
            </a:r>
          </a:p>
          <a:p>
            <a:pPr marL="342900" indent="-342900">
              <a:lnSpc>
                <a:spcPct val="150000"/>
              </a:lnSpc>
              <a:buFont typeface="Arial" panose="020B0604020202020204" pitchFamily="34" charset="0"/>
              <a:buChar char="•"/>
            </a:pPr>
            <a:r>
              <a:rPr lang="de-DE" sz="2000" dirty="0"/>
              <a:t>Satz von de Moivre – Laplace </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7" name="AutoShape 22"/>
          <p:cNvSpPr>
            <a:spLocks noChangeAspect="1" noChangeArrowheads="1"/>
          </p:cNvSpPr>
          <p:nvPr/>
        </p:nvSpPr>
        <p:spPr bwMode="auto">
          <a:xfrm>
            <a:off x="432268" y="1484784"/>
            <a:ext cx="533172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Roter Faden des </a:t>
            </a:r>
            <a:r>
              <a:rPr lang="de-DE" altLang="de-DE" sz="2400" dirty="0">
                <a:hlinkClick r:id="rId5" action="ppaction://hlinkfile"/>
              </a:rPr>
              <a:t>Unterrichtsgangs</a:t>
            </a:r>
            <a:endParaRPr lang="de-DE" altLang="de-DE" sz="2400" dirty="0"/>
          </a:p>
        </p:txBody>
      </p:sp>
    </p:spTree>
    <p:extLst>
      <p:ext uri="{BB962C8B-B14F-4D97-AF65-F5344CB8AC3E}">
        <p14:creationId xmlns:p14="http://schemas.microsoft.com/office/powerpoint/2010/main" val="3022439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45</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43323" y="2072292"/>
            <a:ext cx="8353176" cy="400110"/>
          </a:xfrm>
          <a:prstGeom prst="rect">
            <a:avLst/>
          </a:prstGeom>
          <a:noFill/>
        </p:spPr>
        <p:txBody>
          <a:bodyPr wrap="square" rtlCol="0">
            <a:spAutoFit/>
          </a:bodyPr>
          <a:lstStyle/>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p:cNvSpPr>
            <a:spLocks noChangeAspect="1" noChangeArrowheads="1"/>
          </p:cNvSpPr>
          <p:nvPr/>
        </p:nvSpPr>
        <p:spPr bwMode="auto">
          <a:xfrm>
            <a:off x="432268" y="1484784"/>
            <a:ext cx="3923708"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0  Diskrete Verteilungen</a:t>
            </a:r>
          </a:p>
        </p:txBody>
      </p:sp>
      <p:sp>
        <p:nvSpPr>
          <p:cNvPr id="26" name="Textfeld 25"/>
          <p:cNvSpPr txBox="1"/>
          <p:nvPr/>
        </p:nvSpPr>
        <p:spPr>
          <a:xfrm>
            <a:off x="343322" y="2333122"/>
            <a:ext cx="8549158" cy="193899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000" dirty="0" err="1"/>
              <a:t>Wdh</a:t>
            </a:r>
            <a:r>
              <a:rPr lang="de-DE" sz="2000" dirty="0"/>
              <a:t>. Laplace-Experimente und Begriffseinführung „Gleichverteilung"</a:t>
            </a:r>
          </a:p>
          <a:p>
            <a:pPr marL="342900" indent="-342900">
              <a:lnSpc>
                <a:spcPct val="150000"/>
              </a:lnSpc>
              <a:buFont typeface="Arial" panose="020B0604020202020204" pitchFamily="34" charset="0"/>
              <a:buChar char="•"/>
            </a:pPr>
            <a:r>
              <a:rPr lang="de-DE" sz="2000" dirty="0"/>
              <a:t>ggf. Aufgreifen des Vorwissens zur </a:t>
            </a:r>
            <a:r>
              <a:rPr lang="de-DE" sz="2000" dirty="0">
                <a:hlinkClick r:id="rId5" action="ppaction://hlinkfile"/>
              </a:rPr>
              <a:t>Binomialverteilung</a:t>
            </a:r>
            <a:r>
              <a:rPr lang="de-DE" sz="2000" dirty="0"/>
              <a:t>, falls nicht unmittelbar davor Hypothesentest behandelt wurde</a:t>
            </a:r>
          </a:p>
          <a:p>
            <a:pPr>
              <a:lnSpc>
                <a:spcPct val="150000"/>
              </a:lnSpc>
            </a:pPr>
            <a:endParaRPr lang="de-DE" sz="2000" dirty="0"/>
          </a:p>
        </p:txBody>
      </p:sp>
    </p:spTree>
    <p:extLst>
      <p:ext uri="{BB962C8B-B14F-4D97-AF65-F5344CB8AC3E}">
        <p14:creationId xmlns:p14="http://schemas.microsoft.com/office/powerpoint/2010/main" val="2676352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46</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43323" y="2072292"/>
            <a:ext cx="8353176" cy="400110"/>
          </a:xfrm>
          <a:prstGeom prst="rect">
            <a:avLst/>
          </a:prstGeom>
          <a:noFill/>
        </p:spPr>
        <p:txBody>
          <a:bodyPr wrap="square" rtlCol="0">
            <a:spAutoFit/>
          </a:bodyPr>
          <a:lstStyle/>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p:cNvSpPr>
            <a:spLocks noChangeAspect="1" noChangeArrowheads="1"/>
          </p:cNvSpPr>
          <p:nvPr/>
        </p:nvSpPr>
        <p:spPr bwMode="auto">
          <a:xfrm>
            <a:off x="432267" y="1484784"/>
            <a:ext cx="5991963"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1 – 2   </a:t>
            </a:r>
            <a:r>
              <a:rPr lang="de-DE" sz="2400" dirty="0"/>
              <a:t>Zufallsgröße bei einer Zielscheibe</a:t>
            </a:r>
            <a:endParaRPr lang="de-DE" altLang="de-DE" sz="2400" dirty="0"/>
          </a:p>
        </p:txBody>
      </p:sp>
      <p:sp>
        <p:nvSpPr>
          <p:cNvPr id="26" name="Textfeld 25"/>
          <p:cNvSpPr txBox="1"/>
          <p:nvPr/>
        </p:nvSpPr>
        <p:spPr>
          <a:xfrm>
            <a:off x="343322" y="2333122"/>
            <a:ext cx="8549158"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000" dirty="0">
                <a:hlinkClick r:id="rId5" action="ppaction://hlinkfile"/>
              </a:rPr>
              <a:t>Handlungsorientierter Einstieg</a:t>
            </a:r>
            <a:r>
              <a:rPr lang="de-DE" sz="2000" dirty="0"/>
              <a:t> in das Thema „stetige Verteilungen“</a:t>
            </a:r>
          </a:p>
          <a:p>
            <a:pPr marL="342900" indent="-342900">
              <a:lnSpc>
                <a:spcPct val="150000"/>
              </a:lnSpc>
              <a:buFont typeface="Arial" panose="020B0604020202020204" pitchFamily="34" charset="0"/>
              <a:buChar char="•"/>
            </a:pPr>
            <a:r>
              <a:rPr lang="de-DE" sz="2000" dirty="0">
                <a:hlinkClick r:id="rId6" action="ppaction://hlinkfile"/>
              </a:rPr>
              <a:t>Simulation</a:t>
            </a:r>
            <a:r>
              <a:rPr lang="de-DE" sz="2000" dirty="0"/>
              <a:t> des Experiments „Zielscheibe“</a:t>
            </a:r>
          </a:p>
          <a:p>
            <a:pPr marL="342900" indent="-342900">
              <a:lnSpc>
                <a:spcPct val="150000"/>
              </a:lnSpc>
              <a:buFont typeface="Arial" panose="020B0604020202020204" pitchFamily="34" charset="0"/>
              <a:buChar char="•"/>
            </a:pPr>
            <a:r>
              <a:rPr lang="de-DE" sz="2000" dirty="0"/>
              <a:t>Überleitung zur </a:t>
            </a:r>
            <a:r>
              <a:rPr lang="de-DE" sz="2000" dirty="0">
                <a:hlinkClick r:id="rId7" action="ppaction://hlinkfile"/>
              </a:rPr>
              <a:t>Dichtefunktion</a:t>
            </a:r>
            <a:endParaRPr lang="de-DE" sz="2000" dirty="0"/>
          </a:p>
          <a:p>
            <a:pPr marL="342900" indent="-342900">
              <a:lnSpc>
                <a:spcPct val="150000"/>
              </a:lnSpc>
              <a:buFont typeface="Arial" panose="020B0604020202020204" pitchFamily="34" charset="0"/>
              <a:buChar char="•"/>
            </a:pPr>
            <a:r>
              <a:rPr lang="de-DE" sz="2000" dirty="0"/>
              <a:t>Wahrscheinlichkeiten als Flächeninhalt unter dem Graphen der Dichtefunktion interpretieren</a:t>
            </a:r>
          </a:p>
          <a:p>
            <a:pPr>
              <a:lnSpc>
                <a:spcPct val="150000"/>
              </a:lnSpc>
            </a:pPr>
            <a:endParaRPr lang="de-DE" sz="2000" dirty="0"/>
          </a:p>
        </p:txBody>
      </p:sp>
    </p:spTree>
    <p:extLst>
      <p:ext uri="{BB962C8B-B14F-4D97-AF65-F5344CB8AC3E}">
        <p14:creationId xmlns:p14="http://schemas.microsoft.com/office/powerpoint/2010/main" val="3472090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47</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43323" y="2072292"/>
            <a:ext cx="8353176" cy="400110"/>
          </a:xfrm>
          <a:prstGeom prst="rect">
            <a:avLst/>
          </a:prstGeom>
          <a:noFill/>
        </p:spPr>
        <p:txBody>
          <a:bodyPr wrap="square" rtlCol="0">
            <a:spAutoFit/>
          </a:bodyPr>
          <a:lstStyle/>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p:cNvSpPr>
            <a:spLocks noChangeAspect="1" noChangeArrowheads="1"/>
          </p:cNvSpPr>
          <p:nvPr/>
        </p:nvSpPr>
        <p:spPr bwMode="auto">
          <a:xfrm>
            <a:off x="432268" y="1484784"/>
            <a:ext cx="5008096"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3 – 4   </a:t>
            </a:r>
            <a:r>
              <a:rPr lang="de-DE" sz="2400" dirty="0"/>
              <a:t>Einige stetige Verteilungen</a:t>
            </a:r>
            <a:endParaRPr lang="de-DE" altLang="de-DE" sz="2400" dirty="0"/>
          </a:p>
        </p:txBody>
      </p:sp>
      <p:sp>
        <p:nvSpPr>
          <p:cNvPr id="26" name="Textfeld 25"/>
          <p:cNvSpPr txBox="1"/>
          <p:nvPr/>
        </p:nvSpPr>
        <p:spPr>
          <a:xfrm>
            <a:off x="343322" y="2333122"/>
            <a:ext cx="8549158"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000" dirty="0"/>
              <a:t>Zufallszahl (Gleichverteilung)</a:t>
            </a:r>
          </a:p>
          <a:p>
            <a:pPr marL="342900" indent="-342900">
              <a:lnSpc>
                <a:spcPct val="150000"/>
              </a:lnSpc>
              <a:buFont typeface="Arial" panose="020B0604020202020204" pitchFamily="34" charset="0"/>
              <a:buChar char="•"/>
            </a:pPr>
            <a:r>
              <a:rPr lang="de-DE" sz="2000" dirty="0">
                <a:hlinkClick r:id="rId5" action="ppaction://hlinkfile"/>
              </a:rPr>
              <a:t>Summe zweier Zufallszahlen</a:t>
            </a:r>
            <a:r>
              <a:rPr lang="de-DE" sz="2000" dirty="0"/>
              <a:t> (Dreiecksverteilung)</a:t>
            </a:r>
          </a:p>
          <a:p>
            <a:pPr marL="342900" indent="-342900">
              <a:lnSpc>
                <a:spcPct val="150000"/>
              </a:lnSpc>
              <a:buFont typeface="Arial" panose="020B0604020202020204" pitchFamily="34" charset="0"/>
              <a:buChar char="•"/>
            </a:pPr>
            <a:r>
              <a:rPr lang="de-DE" sz="2000" dirty="0"/>
              <a:t>Wartezeitprobleme (Exponentialverteilung) </a:t>
            </a:r>
          </a:p>
          <a:p>
            <a:pPr marL="342900" indent="-342900">
              <a:lnSpc>
                <a:spcPct val="150000"/>
              </a:lnSpc>
              <a:buFont typeface="Arial" panose="020B0604020202020204" pitchFamily="34" charset="0"/>
              <a:buChar char="•"/>
            </a:pPr>
            <a:r>
              <a:rPr lang="de-DE" sz="2000" dirty="0"/>
              <a:t>…</a:t>
            </a:r>
          </a:p>
          <a:p>
            <a:pPr>
              <a:lnSpc>
                <a:spcPct val="150000"/>
              </a:lnSpc>
            </a:pPr>
            <a:endParaRPr lang="de-DE" sz="2000" dirty="0">
              <a:hlinkClick r:id="rId6" action="ppaction://hlinkfile"/>
            </a:endParaRPr>
          </a:p>
          <a:p>
            <a:pPr>
              <a:lnSpc>
                <a:spcPct val="150000"/>
              </a:lnSpc>
            </a:pPr>
            <a:endParaRPr lang="de-DE" sz="2000" dirty="0"/>
          </a:p>
        </p:txBody>
      </p:sp>
    </p:spTree>
    <p:extLst>
      <p:ext uri="{BB962C8B-B14F-4D97-AF65-F5344CB8AC3E}">
        <p14:creationId xmlns:p14="http://schemas.microsoft.com/office/powerpoint/2010/main" val="1385724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48</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p:cNvSpPr>
            <a:spLocks noChangeAspect="1" noChangeArrowheads="1"/>
          </p:cNvSpPr>
          <p:nvPr/>
        </p:nvSpPr>
        <p:spPr bwMode="auto">
          <a:xfrm>
            <a:off x="432268" y="1484784"/>
            <a:ext cx="7169585"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5 – 6   </a:t>
            </a:r>
            <a:r>
              <a:rPr lang="de-DE" sz="2400" dirty="0"/>
              <a:t>Erwartungswert und Standardabweichung</a:t>
            </a:r>
            <a:endParaRPr lang="de-DE" altLang="de-DE" sz="2400" dirty="0"/>
          </a:p>
        </p:txBody>
      </p:sp>
      <p:sp>
        <p:nvSpPr>
          <p:cNvPr id="26" name="Textfeld 25"/>
          <p:cNvSpPr txBox="1"/>
          <p:nvPr/>
        </p:nvSpPr>
        <p:spPr>
          <a:xfrm>
            <a:off x="343322" y="2220631"/>
            <a:ext cx="8549158" cy="372864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000" dirty="0"/>
              <a:t>Erwartungswert: </a:t>
            </a:r>
          </a:p>
          <a:p>
            <a:pPr marL="342900" indent="-342900">
              <a:lnSpc>
                <a:spcPct val="150000"/>
              </a:lnSpc>
              <a:buFont typeface="Arial" panose="020B0604020202020204" pitchFamily="34" charset="0"/>
              <a:buChar char="•"/>
            </a:pPr>
            <a:endParaRPr lang="de-DE" sz="2000" dirty="0"/>
          </a:p>
          <a:p>
            <a:pPr marL="342900" indent="-342900">
              <a:lnSpc>
                <a:spcPct val="150000"/>
              </a:lnSpc>
              <a:buFont typeface="Arial" panose="020B0604020202020204" pitchFamily="34" charset="0"/>
              <a:buChar char="•"/>
            </a:pPr>
            <a:r>
              <a:rPr lang="de-DE" sz="2000" dirty="0"/>
              <a:t>Standardabweichung:</a:t>
            </a:r>
          </a:p>
          <a:p>
            <a:pPr marL="342900" indent="-342900">
              <a:lnSpc>
                <a:spcPct val="150000"/>
              </a:lnSpc>
              <a:buFont typeface="Arial" panose="020B0604020202020204" pitchFamily="34" charset="0"/>
              <a:buChar char="•"/>
            </a:pPr>
            <a:endParaRPr lang="de-DE" sz="2000" dirty="0"/>
          </a:p>
          <a:p>
            <a:pPr marL="342900" indent="-342900">
              <a:lnSpc>
                <a:spcPct val="150000"/>
              </a:lnSpc>
              <a:buFont typeface="Arial" panose="020B0604020202020204" pitchFamily="34" charset="0"/>
              <a:buChar char="•"/>
            </a:pPr>
            <a:r>
              <a:rPr lang="de-DE" sz="2000" dirty="0"/>
              <a:t>Exakte Berechnung der Kenngrößen für </a:t>
            </a:r>
            <a:r>
              <a:rPr lang="de-DE" sz="2000" dirty="0">
                <a:hlinkClick r:id="rId6" action="ppaction://hlinkfile"/>
              </a:rPr>
              <a:t>Dreiecksverteilung</a:t>
            </a:r>
            <a:r>
              <a:rPr lang="de-DE" sz="2000" dirty="0"/>
              <a:t> möglich</a:t>
            </a:r>
          </a:p>
          <a:p>
            <a:pPr marL="342900" indent="-342900">
              <a:lnSpc>
                <a:spcPct val="150000"/>
              </a:lnSpc>
              <a:buFont typeface="Arial" panose="020B0604020202020204" pitchFamily="34" charset="0"/>
              <a:buChar char="•"/>
            </a:pPr>
            <a:r>
              <a:rPr lang="de-DE" sz="2000" dirty="0"/>
              <a:t>Kenngrößen für Exponentialverteilung entweder </a:t>
            </a:r>
            <a:r>
              <a:rPr lang="de-DE" sz="2000" dirty="0">
                <a:hlinkClick r:id="rId7" action="ppaction://hlinkfile"/>
              </a:rPr>
              <a:t>näherungsweise</a:t>
            </a:r>
            <a:r>
              <a:rPr lang="de-DE" sz="2000" dirty="0"/>
              <a:t> oder exakt mittels partieller Integration (Vertiefung)  </a:t>
            </a:r>
          </a:p>
          <a:p>
            <a:pPr marL="342900" indent="-342900">
              <a:lnSpc>
                <a:spcPct val="150000"/>
              </a:lnSpc>
              <a:buFont typeface="Arial" panose="020B0604020202020204" pitchFamily="34" charset="0"/>
              <a:buChar char="•"/>
            </a:pPr>
            <a:r>
              <a:rPr lang="de-DE" sz="2000" dirty="0">
                <a:hlinkClick r:id="rId8" action="ppaction://hlinkfile"/>
              </a:rPr>
              <a:t>Aufgaben</a:t>
            </a:r>
            <a:endParaRPr lang="de-DE" sz="2000" dirty="0"/>
          </a:p>
        </p:txBody>
      </p:sp>
      <p:graphicFrame>
        <p:nvGraphicFramePr>
          <p:cNvPr id="5" name="Objekt 4"/>
          <p:cNvGraphicFramePr>
            <a:graphicFrameLocks noChangeAspect="1"/>
          </p:cNvGraphicFramePr>
          <p:nvPr>
            <p:extLst>
              <p:ext uri="{D42A27DB-BD31-4B8C-83A1-F6EECF244321}">
                <p14:modId xmlns:p14="http://schemas.microsoft.com/office/powerpoint/2010/main" val="26018267"/>
              </p:ext>
            </p:extLst>
          </p:nvPr>
        </p:nvGraphicFramePr>
        <p:xfrm>
          <a:off x="3659188" y="2072993"/>
          <a:ext cx="1651000" cy="863600"/>
        </p:xfrm>
        <a:graphic>
          <a:graphicData uri="http://schemas.openxmlformats.org/presentationml/2006/ole">
            <mc:AlternateContent xmlns:mc="http://schemas.openxmlformats.org/markup-compatibility/2006">
              <mc:Choice xmlns:v="urn:schemas-microsoft-com:vml" Requires="v">
                <p:oleObj spid="_x0000_s1212" name="Equation" r:id="rId9" imgW="1650960" imgH="863280" progId="Equation.DSMT4">
                  <p:embed/>
                </p:oleObj>
              </mc:Choice>
              <mc:Fallback>
                <p:oleObj name="Equation" r:id="rId9" imgW="1650960" imgH="863280" progId="Equation.DSMT4">
                  <p:embed/>
                  <p:pic>
                    <p:nvPicPr>
                      <p:cNvPr id="0" name=""/>
                      <p:cNvPicPr/>
                      <p:nvPr/>
                    </p:nvPicPr>
                    <p:blipFill>
                      <a:blip r:embed="rId10"/>
                      <a:stretch>
                        <a:fillRect/>
                      </a:stretch>
                    </p:blipFill>
                    <p:spPr>
                      <a:xfrm>
                        <a:off x="3659188" y="2072993"/>
                        <a:ext cx="1651000" cy="863600"/>
                      </a:xfrm>
                      <a:prstGeom prst="rect">
                        <a:avLst/>
                      </a:prstGeom>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247549922"/>
              </p:ext>
            </p:extLst>
          </p:nvPr>
        </p:nvGraphicFramePr>
        <p:xfrm>
          <a:off x="3659188" y="2996952"/>
          <a:ext cx="2349500" cy="863600"/>
        </p:xfrm>
        <a:graphic>
          <a:graphicData uri="http://schemas.openxmlformats.org/presentationml/2006/ole">
            <mc:AlternateContent xmlns:mc="http://schemas.openxmlformats.org/markup-compatibility/2006">
              <mc:Choice xmlns:v="urn:schemas-microsoft-com:vml" Requires="v">
                <p:oleObj spid="_x0000_s1213" name="Equation" r:id="rId11" imgW="2349360" imgH="863280" progId="Equation.DSMT4">
                  <p:embed/>
                </p:oleObj>
              </mc:Choice>
              <mc:Fallback>
                <p:oleObj name="Equation" r:id="rId11" imgW="2349360" imgH="863280" progId="Equation.DSMT4">
                  <p:embed/>
                  <p:pic>
                    <p:nvPicPr>
                      <p:cNvPr id="0" name="Objekt 4"/>
                      <p:cNvPicPr>
                        <a:picLocks noChangeAspect="1" noChangeArrowheads="1"/>
                      </p:cNvPicPr>
                      <p:nvPr/>
                    </p:nvPicPr>
                    <p:blipFill>
                      <a:blip r:embed="rId12"/>
                      <a:srcRect/>
                      <a:stretch>
                        <a:fillRect/>
                      </a:stretch>
                    </p:blipFill>
                    <p:spPr bwMode="auto">
                      <a:xfrm>
                        <a:off x="3659188" y="2996952"/>
                        <a:ext cx="2349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971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49</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43323" y="2072292"/>
            <a:ext cx="8353176" cy="400110"/>
          </a:xfrm>
          <a:prstGeom prst="rect">
            <a:avLst/>
          </a:prstGeom>
          <a:noFill/>
        </p:spPr>
        <p:txBody>
          <a:bodyPr wrap="square" rtlCol="0">
            <a:spAutoFit/>
          </a:bodyPr>
          <a:lstStyle/>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p:cNvSpPr>
            <a:spLocks noChangeAspect="1" noChangeArrowheads="1"/>
          </p:cNvSpPr>
          <p:nvPr/>
        </p:nvSpPr>
        <p:spPr bwMode="auto">
          <a:xfrm>
            <a:off x="432269" y="1484784"/>
            <a:ext cx="4052969"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7 – 10   </a:t>
            </a:r>
            <a:r>
              <a:rPr lang="de-DE" sz="2400" dirty="0"/>
              <a:t>Normalverteilung</a:t>
            </a:r>
            <a:endParaRPr lang="de-DE" altLang="de-DE" sz="2400" dirty="0"/>
          </a:p>
        </p:txBody>
      </p:sp>
      <p:sp>
        <p:nvSpPr>
          <p:cNvPr id="26" name="Textfeld 25"/>
          <p:cNvSpPr txBox="1"/>
          <p:nvPr/>
        </p:nvSpPr>
        <p:spPr>
          <a:xfrm>
            <a:off x="343322" y="2333122"/>
            <a:ext cx="8549158" cy="32669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000" dirty="0">
                <a:hlinkClick r:id="rId6" action="ppaction://hlinkfile"/>
              </a:rPr>
              <a:t>Summe von 3 Zufallszahlen</a:t>
            </a:r>
            <a:r>
              <a:rPr lang="de-DE" sz="2000" dirty="0"/>
              <a:t>, dann </a:t>
            </a:r>
            <a:r>
              <a:rPr lang="de-DE" sz="2000" dirty="0">
                <a:hlinkClick r:id="rId7" action="ppaction://hlinkfile"/>
              </a:rPr>
              <a:t>Summe von 20 Zufallszahlen</a:t>
            </a:r>
            <a:r>
              <a:rPr lang="de-DE" sz="2000" dirty="0"/>
              <a:t> </a:t>
            </a:r>
          </a:p>
          <a:p>
            <a:pPr marL="342900" indent="-342900">
              <a:lnSpc>
                <a:spcPct val="150000"/>
              </a:lnSpc>
              <a:buFont typeface="Arial" panose="020B0604020202020204" pitchFamily="34" charset="0"/>
              <a:buChar char="•"/>
            </a:pPr>
            <a:endParaRPr lang="de-DE" sz="2000" dirty="0"/>
          </a:p>
          <a:p>
            <a:pPr marL="342900" indent="-342900">
              <a:lnSpc>
                <a:spcPct val="150000"/>
              </a:lnSpc>
              <a:buFont typeface="Arial" panose="020B0604020202020204" pitchFamily="34" charset="0"/>
              <a:buChar char="•"/>
            </a:pPr>
            <a:r>
              <a:rPr lang="de-DE" sz="2000" dirty="0"/>
              <a:t>Die </a:t>
            </a:r>
            <a:r>
              <a:rPr lang="de-DE" sz="2000" dirty="0" err="1">
                <a:hlinkClick r:id="rId8" action="ppaction://hlinkfile"/>
              </a:rPr>
              <a:t>Gaußsche</a:t>
            </a:r>
            <a:r>
              <a:rPr lang="de-DE" sz="2000" dirty="0">
                <a:hlinkClick r:id="rId8" action="ppaction://hlinkfile"/>
              </a:rPr>
              <a:t> Glockenfunktion</a:t>
            </a:r>
            <a:r>
              <a:rPr lang="de-DE" sz="2000" dirty="0"/>
              <a:t>:  </a:t>
            </a:r>
          </a:p>
          <a:p>
            <a:pPr marL="342900" indent="-342900">
              <a:lnSpc>
                <a:spcPct val="150000"/>
              </a:lnSpc>
              <a:buFont typeface="Arial" panose="020B0604020202020204" pitchFamily="34" charset="0"/>
              <a:buChar char="•"/>
            </a:pPr>
            <a:endParaRPr lang="de-DE" sz="2000" dirty="0"/>
          </a:p>
          <a:p>
            <a:pPr marL="342900" indent="-342900">
              <a:lnSpc>
                <a:spcPct val="150000"/>
              </a:lnSpc>
              <a:buFont typeface="Arial" panose="020B0604020202020204" pitchFamily="34" charset="0"/>
              <a:buChar char="•"/>
            </a:pPr>
            <a:r>
              <a:rPr lang="de-DE" sz="2000" dirty="0" err="1">
                <a:hlinkClick r:id="rId9" action="ppaction://hlinkfile"/>
              </a:rPr>
              <a:t>Normiertheit</a:t>
            </a:r>
            <a:r>
              <a:rPr lang="de-DE" sz="2000" dirty="0"/>
              <a:t> der Glockenfunktion</a:t>
            </a:r>
          </a:p>
          <a:p>
            <a:pPr marL="342900" indent="-342900">
              <a:lnSpc>
                <a:spcPct val="150000"/>
              </a:lnSpc>
              <a:buFont typeface="Arial" panose="020B0604020202020204" pitchFamily="34" charset="0"/>
              <a:buChar char="•"/>
            </a:pPr>
            <a:r>
              <a:rPr lang="de-DE" sz="2000" dirty="0">
                <a:hlinkClick r:id="rId10" action="ppaction://hlinkfile"/>
              </a:rPr>
              <a:t>Analysis</a:t>
            </a:r>
            <a:r>
              <a:rPr lang="de-DE" sz="2000" dirty="0"/>
              <a:t> der Glockenfunktion</a:t>
            </a:r>
          </a:p>
          <a:p>
            <a:pPr marL="342900" indent="-342900">
              <a:lnSpc>
                <a:spcPct val="150000"/>
              </a:lnSpc>
              <a:buFont typeface="Arial" panose="020B0604020202020204" pitchFamily="34" charset="0"/>
              <a:buChar char="•"/>
            </a:pPr>
            <a:r>
              <a:rPr lang="de-DE" sz="2000" dirty="0">
                <a:hlinkClick r:id="rId11" action="ppaction://hlinkfile"/>
              </a:rPr>
              <a:t>Aufgaben</a:t>
            </a:r>
            <a:endParaRPr lang="de-DE" sz="2000" dirty="0"/>
          </a:p>
        </p:txBody>
      </p:sp>
      <p:graphicFrame>
        <p:nvGraphicFramePr>
          <p:cNvPr id="5" name="Objekt 4"/>
          <p:cNvGraphicFramePr>
            <a:graphicFrameLocks noChangeAspect="1"/>
          </p:cNvGraphicFramePr>
          <p:nvPr>
            <p:extLst>
              <p:ext uri="{D42A27DB-BD31-4B8C-83A1-F6EECF244321}">
                <p14:modId xmlns:p14="http://schemas.microsoft.com/office/powerpoint/2010/main" val="701773711"/>
              </p:ext>
            </p:extLst>
          </p:nvPr>
        </p:nvGraphicFramePr>
        <p:xfrm>
          <a:off x="4617901" y="3002017"/>
          <a:ext cx="2743200" cy="863600"/>
        </p:xfrm>
        <a:graphic>
          <a:graphicData uri="http://schemas.openxmlformats.org/presentationml/2006/ole">
            <mc:AlternateContent xmlns:mc="http://schemas.openxmlformats.org/markup-compatibility/2006">
              <mc:Choice xmlns:v="urn:schemas-microsoft-com:vml" Requires="v">
                <p:oleObj spid="_x0000_s2141" name="Equation" r:id="rId12" imgW="2743200" imgH="863280" progId="Equation.DSMT4">
                  <p:embed/>
                </p:oleObj>
              </mc:Choice>
              <mc:Fallback>
                <p:oleObj name="Equation" r:id="rId12" imgW="2743200" imgH="863280" progId="Equation.DSMT4">
                  <p:embed/>
                  <p:pic>
                    <p:nvPicPr>
                      <p:cNvPr id="0" name=""/>
                      <p:cNvPicPr/>
                      <p:nvPr/>
                    </p:nvPicPr>
                    <p:blipFill>
                      <a:blip r:embed="rId13"/>
                      <a:stretch>
                        <a:fillRect/>
                      </a:stretch>
                    </p:blipFill>
                    <p:spPr>
                      <a:xfrm>
                        <a:off x="4617901" y="3002017"/>
                        <a:ext cx="2743200" cy="863600"/>
                      </a:xfrm>
                      <a:prstGeom prst="rect">
                        <a:avLst/>
                      </a:prstGeom>
                    </p:spPr>
                  </p:pic>
                </p:oleObj>
              </mc:Fallback>
            </mc:AlternateContent>
          </a:graphicData>
        </a:graphic>
      </p:graphicFrame>
    </p:spTree>
    <p:extLst>
      <p:ext uri="{BB962C8B-B14F-4D97-AF65-F5344CB8AC3E}">
        <p14:creationId xmlns:p14="http://schemas.microsoft.com/office/powerpoint/2010/main" val="119344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5</a:t>
            </a:fld>
            <a:endParaRPr lang="de-DE" altLang="de-DE" sz="1100" dirty="0">
              <a:latin typeface="Calibri" pitchFamily="34" charset="0"/>
            </a:endParaRPr>
          </a:p>
        </p:txBody>
      </p:sp>
      <p:sp>
        <p:nvSpPr>
          <p:cNvPr id="2065" name="Rectangle 19"/>
          <p:cNvSpPr>
            <a:spLocks noChangeArrowheads="1"/>
          </p:cNvSpPr>
          <p:nvPr/>
        </p:nvSpPr>
        <p:spPr bwMode="auto">
          <a:xfrm>
            <a:off x="337018" y="1487382"/>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27" name="Gruppieren 26">
            <a:extLst>
              <a:ext uri="{FF2B5EF4-FFF2-40B4-BE49-F238E27FC236}">
                <a16:creationId xmlns:a16="http://schemas.microsoft.com/office/drawing/2014/main" id="{F0A5F442-9B83-405C-A6B0-BA47E69C9AF3}"/>
              </a:ext>
            </a:extLst>
          </p:cNvPr>
          <p:cNvGrpSpPr/>
          <p:nvPr/>
        </p:nvGrpSpPr>
        <p:grpSpPr>
          <a:xfrm>
            <a:off x="363537" y="723900"/>
            <a:ext cx="7304088" cy="433388"/>
            <a:chOff x="363537" y="723900"/>
            <a:chExt cx="7304088" cy="433388"/>
          </a:xfrm>
        </p:grpSpPr>
        <p:sp>
          <p:nvSpPr>
            <p:cNvPr id="28" name="Rectangle 4">
              <a:extLst>
                <a:ext uri="{FF2B5EF4-FFF2-40B4-BE49-F238E27FC236}">
                  <a16:creationId xmlns:a16="http://schemas.microsoft.com/office/drawing/2014/main" id="{B36EEC01-567C-4149-A3FB-E24B99A24000}"/>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 name="AutoShape 5">
              <a:extLst>
                <a:ext uri="{FF2B5EF4-FFF2-40B4-BE49-F238E27FC236}">
                  <a16:creationId xmlns:a16="http://schemas.microsoft.com/office/drawing/2014/main" id="{E93E92F2-9096-420E-8516-82281443C49C}"/>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1" name="AutoShape 6">
              <a:extLst>
                <a:ext uri="{FF2B5EF4-FFF2-40B4-BE49-F238E27FC236}">
                  <a16:creationId xmlns:a16="http://schemas.microsoft.com/office/drawing/2014/main" id="{59F3E3DF-D424-49B8-992B-64C8B156515B}"/>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2" name="AutoShape 8">
              <a:extLst>
                <a:ext uri="{FF2B5EF4-FFF2-40B4-BE49-F238E27FC236}">
                  <a16:creationId xmlns:a16="http://schemas.microsoft.com/office/drawing/2014/main" id="{31AE34B8-B2DC-4279-9C83-65C733FED0C3}"/>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34" name="AutoShape 8">
              <a:extLst>
                <a:ext uri="{FF2B5EF4-FFF2-40B4-BE49-F238E27FC236}">
                  <a16:creationId xmlns:a16="http://schemas.microsoft.com/office/drawing/2014/main" id="{1EA8D6E8-7AB6-46A0-BD0B-01BB5226DD35}"/>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a:extLst>
              <a:ext uri="{FF2B5EF4-FFF2-40B4-BE49-F238E27FC236}">
                <a16:creationId xmlns:a16="http://schemas.microsoft.com/office/drawing/2014/main" id="{30123764-3BC5-4284-993E-ACAA062DC7D9}"/>
              </a:ext>
            </a:extLst>
          </p:cNvPr>
          <p:cNvSpPr>
            <a:spLocks noChangeAspect="1" noChangeArrowheads="1"/>
          </p:cNvSpPr>
          <p:nvPr/>
        </p:nvSpPr>
        <p:spPr bwMode="auto">
          <a:xfrm>
            <a:off x="432269" y="1564258"/>
            <a:ext cx="500809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Diskrete Verteilungen – Beispiel 3</a:t>
            </a:r>
          </a:p>
        </p:txBody>
      </p:sp>
      <mc:AlternateContent xmlns:mc="http://schemas.openxmlformats.org/markup-compatibility/2006" xmlns:a14="http://schemas.microsoft.com/office/drawing/2010/main">
        <mc:Choice Requires="a14">
          <p:sp>
            <p:nvSpPr>
              <p:cNvPr id="39" name="Textfeld 38">
                <a:extLst>
                  <a:ext uri="{FF2B5EF4-FFF2-40B4-BE49-F238E27FC236}">
                    <a16:creationId xmlns:a16="http://schemas.microsoft.com/office/drawing/2014/main" id="{A1AF3A0A-6220-4D5B-92BA-106EB9C58AE2}"/>
                  </a:ext>
                </a:extLst>
              </p:cNvPr>
              <p:cNvSpPr txBox="1"/>
              <p:nvPr/>
            </p:nvSpPr>
            <p:spPr>
              <a:xfrm>
                <a:off x="337017" y="2215892"/>
                <a:ext cx="8456613" cy="707886"/>
              </a:xfrm>
              <a:prstGeom prst="rect">
                <a:avLst/>
              </a:prstGeom>
              <a:noFill/>
            </p:spPr>
            <p:txBody>
              <a:bodyPr wrap="square" rtlCol="0">
                <a:spAutoFit/>
              </a:bodyPr>
              <a:lstStyle/>
              <a:p>
                <a:r>
                  <a:rPr lang="de-DE" sz="2000" u="sng" dirty="0"/>
                  <a:t>Binomialverteilung</a:t>
                </a:r>
                <a:r>
                  <a:rPr lang="de-DE" sz="2000" dirty="0"/>
                  <a:t> mit Trefferwahrscheinlichkeit  p  und Länge  n; die Zufallsgröße  X  gibt die Anzahl der Treffer an, z.B.  </a:t>
                </a:r>
                <a14:m>
                  <m:oMath xmlns:m="http://schemas.openxmlformats.org/officeDocument/2006/math">
                    <m:r>
                      <m:rPr>
                        <m:sty m:val="p"/>
                      </m:rPr>
                      <a:rPr lang="de-DE" sz="2000" b="0" i="0" smtClean="0">
                        <a:latin typeface="Cambria Math" panose="02040503050406030204" pitchFamily="18" charset="0"/>
                      </a:rPr>
                      <m:t>n</m:t>
                    </m:r>
                    <m:r>
                      <a:rPr lang="de-DE" sz="2000" b="0" i="0" smtClean="0">
                        <a:latin typeface="Cambria Math" panose="02040503050406030204" pitchFamily="18" charset="0"/>
                      </a:rPr>
                      <m:t>=80  </m:t>
                    </m:r>
                    <m:r>
                      <m:rPr>
                        <m:sty m:val="p"/>
                      </m:rPr>
                      <a:rPr lang="de-DE" sz="2000" b="0" i="0" smtClean="0">
                        <a:latin typeface="Cambria Math" panose="02040503050406030204" pitchFamily="18" charset="0"/>
                      </a:rPr>
                      <m:t>und</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p</m:t>
                    </m:r>
                    <m:r>
                      <a:rPr lang="de-DE" sz="2000" b="0" i="0" smtClean="0">
                        <a:latin typeface="Cambria Math" panose="02040503050406030204" pitchFamily="18" charset="0"/>
                      </a:rPr>
                      <m:t>=0,4</m:t>
                    </m:r>
                  </m:oMath>
                </a14:m>
                <a:r>
                  <a:rPr lang="de-DE" sz="2000" dirty="0"/>
                  <a:t>.</a:t>
                </a:r>
                <a:endParaRPr lang="de-DE" sz="2000" i="1" dirty="0"/>
              </a:p>
            </p:txBody>
          </p:sp>
        </mc:Choice>
        <mc:Fallback xmlns="">
          <p:sp>
            <p:nvSpPr>
              <p:cNvPr id="39" name="Textfeld 38">
                <a:extLst>
                  <a:ext uri="{FF2B5EF4-FFF2-40B4-BE49-F238E27FC236}">
                    <a16:creationId xmlns:a16="http://schemas.microsoft.com/office/drawing/2014/main" id="{A1AF3A0A-6220-4D5B-92BA-106EB9C58AE2}"/>
                  </a:ext>
                </a:extLst>
              </p:cNvPr>
              <p:cNvSpPr txBox="1">
                <a:spLocks noRot="1" noChangeAspect="1" noMove="1" noResize="1" noEditPoints="1" noAdjustHandles="1" noChangeArrowheads="1" noChangeShapeType="1" noTextEdit="1"/>
              </p:cNvSpPr>
              <p:nvPr/>
            </p:nvSpPr>
            <p:spPr>
              <a:xfrm>
                <a:off x="337017" y="2215892"/>
                <a:ext cx="8456613" cy="707886"/>
              </a:xfrm>
              <a:prstGeom prst="rect">
                <a:avLst/>
              </a:prstGeom>
              <a:blipFill>
                <a:blip r:embed="rId6"/>
                <a:stretch>
                  <a:fillRect l="-720" t="-3419" b="-14530"/>
                </a:stretch>
              </a:blipFill>
            </p:spPr>
            <p:txBody>
              <a:bodyPr/>
              <a:lstStyle/>
              <a:p>
                <a:r>
                  <a:rPr lang="de-DE">
                    <a:noFill/>
                  </a:rPr>
                  <a:t> </a:t>
                </a:r>
              </a:p>
            </p:txBody>
          </p:sp>
        </mc:Fallback>
      </mc:AlternateContent>
      <p:pic>
        <p:nvPicPr>
          <p:cNvPr id="40" name="Grafik 39">
            <a:extLst>
              <a:ext uri="{FF2B5EF4-FFF2-40B4-BE49-F238E27FC236}">
                <a16:creationId xmlns:a16="http://schemas.microsoft.com/office/drawing/2014/main" id="{AF45781C-07B9-4DA3-858D-F9C42A1173FA}"/>
              </a:ext>
            </a:extLst>
          </p:cNvPr>
          <p:cNvPicPr/>
          <p:nvPr/>
        </p:nvPicPr>
        <p:blipFill>
          <a:blip r:embed="rId7"/>
          <a:stretch>
            <a:fillRect/>
          </a:stretch>
        </p:blipFill>
        <p:spPr>
          <a:xfrm>
            <a:off x="432268" y="3231555"/>
            <a:ext cx="6371979" cy="2717889"/>
          </a:xfrm>
          <a:prstGeom prst="rect">
            <a:avLst/>
          </a:prstGeom>
        </p:spPr>
      </p:pic>
      <mc:AlternateContent xmlns:mc="http://schemas.openxmlformats.org/markup-compatibility/2006" xmlns:a14="http://schemas.microsoft.com/office/drawing/2010/main">
        <mc:Choice Requires="a14">
          <p:sp>
            <p:nvSpPr>
              <p:cNvPr id="41" name="Textfeld 40">
                <a:extLst>
                  <a:ext uri="{FF2B5EF4-FFF2-40B4-BE49-F238E27FC236}">
                    <a16:creationId xmlns:a16="http://schemas.microsoft.com/office/drawing/2014/main" id="{3BAA7F98-D453-4FB3-A475-26BA29E56D6A}"/>
                  </a:ext>
                </a:extLst>
              </p:cNvPr>
              <p:cNvSpPr txBox="1"/>
              <p:nvPr/>
            </p:nvSpPr>
            <p:spPr>
              <a:xfrm>
                <a:off x="5148064" y="3231616"/>
                <a:ext cx="3563668" cy="2455865"/>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m:rPr>
                          <m:sty m:val="p"/>
                        </m:rPr>
                        <a:rPr lang="de-DE" i="0" smtClean="0">
                          <a:latin typeface="Cambria Math" panose="02040503050406030204" pitchFamily="18" charset="0"/>
                          <a:ea typeface="Cambria Math" panose="02040503050406030204" pitchFamily="18" charset="0"/>
                        </a:rPr>
                        <m:t>μ</m:t>
                      </m:r>
                      <m:r>
                        <a:rPr lang="de-DE" i="0" smtClean="0">
                          <a:latin typeface="Cambria Math" panose="02040503050406030204" pitchFamily="18" charset="0"/>
                          <a:ea typeface="Cambria Math" panose="02040503050406030204" pitchFamily="18" charset="0"/>
                        </a:rPr>
                        <m:t>=</m:t>
                      </m:r>
                      <m:r>
                        <m:rPr>
                          <m:sty m:val="p"/>
                        </m:rPr>
                        <a:rPr lang="de-DE" i="0">
                          <a:latin typeface="Cambria Math" panose="02040503050406030204" pitchFamily="18" charset="0"/>
                          <a:ea typeface="Cambria Math" panose="02040503050406030204" pitchFamily="18" charset="0"/>
                        </a:rPr>
                        <m:t>n</m:t>
                      </m:r>
                      <m:r>
                        <a:rPr lang="de-DE" i="0">
                          <a:latin typeface="Cambria Math" panose="02040503050406030204" pitchFamily="18" charset="0"/>
                          <a:ea typeface="Cambria Math" panose="02040503050406030204" pitchFamily="18" charset="0"/>
                        </a:rPr>
                        <m:t>∙</m:t>
                      </m:r>
                      <m:r>
                        <m:rPr>
                          <m:sty m:val="p"/>
                        </m:rPr>
                        <a:rPr lang="de-DE" i="0">
                          <a:latin typeface="Cambria Math" panose="02040503050406030204" pitchFamily="18" charset="0"/>
                          <a:ea typeface="Cambria Math" panose="02040503050406030204" pitchFamily="18" charset="0"/>
                        </a:rPr>
                        <m:t>p</m:t>
                      </m:r>
                      <m:r>
                        <a:rPr lang="de-DE" i="0">
                          <a:latin typeface="Cambria Math" panose="02040503050406030204" pitchFamily="18" charset="0"/>
                          <a:ea typeface="Cambria Math" panose="02040503050406030204" pitchFamily="18" charset="0"/>
                        </a:rPr>
                        <m:t>=80∙0,4=32</m:t>
                      </m:r>
                    </m:oMath>
                  </m:oMathPara>
                </a14:m>
                <a:endParaRPr lang="de-DE" dirty="0">
                  <a:latin typeface="Cambria Math" panose="02040503050406030204" pitchFamily="18" charset="0"/>
                  <a:ea typeface="Cambria Math" panose="02040503050406030204" pitchFamily="18" charset="0"/>
                </a:endParaRPr>
              </a:p>
              <a:p>
                <a:pPr algn="r"/>
                <a14:m>
                  <m:oMathPara xmlns:m="http://schemas.openxmlformats.org/officeDocument/2006/math">
                    <m:oMathParaPr>
                      <m:jc m:val="centerGroup"/>
                    </m:oMathParaPr>
                    <m:oMath xmlns:m="http://schemas.openxmlformats.org/officeDocument/2006/math">
                      <m:r>
                        <a:rPr lang="de-DE" i="0">
                          <a:latin typeface="Cambria Math" panose="02040503050406030204" pitchFamily="18" charset="0"/>
                          <a:ea typeface="Cambria Math" panose="02040503050406030204" pitchFamily="18" charset="0"/>
                        </a:rPr>
                        <m:t>                   </m:t>
                      </m:r>
                    </m:oMath>
                  </m:oMathPara>
                </a14:m>
                <a:endParaRPr lang="de-DE" dirty="0">
                  <a:latin typeface="Cambria Math" panose="02040503050406030204" pitchFamily="18" charset="0"/>
                  <a:ea typeface="Cambria Math" panose="02040503050406030204" pitchFamily="18" charset="0"/>
                </a:endParaRPr>
              </a:p>
              <a:p>
                <a:pPr algn="r"/>
                <a14:m>
                  <m:oMathPara xmlns:m="http://schemas.openxmlformats.org/officeDocument/2006/math">
                    <m:oMathParaPr>
                      <m:jc m:val="centerGroup"/>
                    </m:oMathParaPr>
                    <m:oMath xmlns:m="http://schemas.openxmlformats.org/officeDocument/2006/math">
                      <m:r>
                        <m:rPr>
                          <m:sty m:val="p"/>
                        </m:rPr>
                        <a:rPr lang="de-DE" i="0">
                          <a:latin typeface="Cambria Math" panose="02040503050406030204" pitchFamily="18" charset="0"/>
                          <a:ea typeface="Cambria Math" panose="02040503050406030204" pitchFamily="18" charset="0"/>
                        </a:rPr>
                        <m:t>σ</m:t>
                      </m:r>
                      <m:r>
                        <a:rPr lang="de-DE" i="0">
                          <a:latin typeface="Cambria Math" panose="02040503050406030204" pitchFamily="18" charset="0"/>
                          <a:ea typeface="Cambria Math" panose="02040503050406030204" pitchFamily="18" charset="0"/>
                        </a:rPr>
                        <m:t>=</m:t>
                      </m:r>
                      <m:rad>
                        <m:radPr>
                          <m:degHide m:val="on"/>
                          <m:ctrlPr>
                            <a:rPr lang="de-DE" i="1">
                              <a:latin typeface="Cambria Math" panose="02040503050406030204" pitchFamily="18" charset="0"/>
                              <a:ea typeface="Cambria Math" panose="02040503050406030204" pitchFamily="18" charset="0"/>
                            </a:rPr>
                          </m:ctrlPr>
                        </m:radPr>
                        <m:deg/>
                        <m:e>
                          <m:r>
                            <m:rPr>
                              <m:sty m:val="p"/>
                            </m:rPr>
                            <a:rPr lang="de-DE" i="0">
                              <a:latin typeface="Cambria Math" panose="02040503050406030204" pitchFamily="18" charset="0"/>
                              <a:ea typeface="Cambria Math" panose="02040503050406030204" pitchFamily="18" charset="0"/>
                            </a:rPr>
                            <m:t>n</m:t>
                          </m:r>
                          <m:r>
                            <a:rPr lang="de-DE" i="0">
                              <a:latin typeface="Cambria Math" panose="02040503050406030204" pitchFamily="18" charset="0"/>
                              <a:ea typeface="Cambria Math" panose="02040503050406030204" pitchFamily="18" charset="0"/>
                            </a:rPr>
                            <m:t>∙</m:t>
                          </m:r>
                          <m:r>
                            <m:rPr>
                              <m:sty m:val="p"/>
                            </m:rPr>
                            <a:rPr lang="de-DE" i="0">
                              <a:latin typeface="Cambria Math" panose="02040503050406030204" pitchFamily="18" charset="0"/>
                              <a:ea typeface="Cambria Math" panose="02040503050406030204" pitchFamily="18" charset="0"/>
                            </a:rPr>
                            <m:t>p</m:t>
                          </m:r>
                          <m:r>
                            <a:rPr lang="de-DE" i="0">
                              <a:latin typeface="Cambria Math" panose="02040503050406030204" pitchFamily="18" charset="0"/>
                              <a:ea typeface="Cambria Math" panose="02040503050406030204" pitchFamily="18" charset="0"/>
                            </a:rPr>
                            <m:t>∙(1−</m:t>
                          </m:r>
                          <m:r>
                            <m:rPr>
                              <m:sty m:val="p"/>
                            </m:rPr>
                            <a:rPr lang="de-DE" i="0">
                              <a:latin typeface="Cambria Math" panose="02040503050406030204" pitchFamily="18" charset="0"/>
                              <a:ea typeface="Cambria Math" panose="02040503050406030204" pitchFamily="18" charset="0"/>
                            </a:rPr>
                            <m:t>p</m:t>
                          </m:r>
                          <m:r>
                            <a:rPr lang="de-DE" i="0">
                              <a:latin typeface="Cambria Math" panose="02040503050406030204" pitchFamily="18" charset="0"/>
                              <a:ea typeface="Cambria Math" panose="02040503050406030204" pitchFamily="18" charset="0"/>
                            </a:rPr>
                            <m:t>)</m:t>
                          </m:r>
                        </m:e>
                      </m:rad>
                      <m:r>
                        <a:rPr lang="de-DE" i="0">
                          <a:latin typeface="Cambria Math" panose="02040503050406030204" pitchFamily="18" charset="0"/>
                          <a:ea typeface="Cambria Math" panose="02040503050406030204" pitchFamily="18" charset="0"/>
                        </a:rPr>
                        <m:t>≈4,38</m:t>
                      </m:r>
                    </m:oMath>
                  </m:oMathPara>
                </a14:m>
                <a:endParaRPr lang="de-DE" dirty="0">
                  <a:ea typeface="Cambria Math" panose="02040503050406030204" pitchFamily="18" charset="0"/>
                </a:endParaRPr>
              </a:p>
              <a:p>
                <a:endParaRPr lang="de-DE" i="1" dirty="0">
                  <a:latin typeface="Cambria Math" panose="02040503050406030204" pitchFamily="18" charset="0"/>
                </a:endParaRPr>
              </a:p>
              <a:p>
                <a:endParaRPr lang="de-DE" i="1" dirty="0">
                  <a:latin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m:rPr>
                              <m:sty m:val="p"/>
                            </m:rPr>
                            <a:rPr lang="de-DE">
                              <a:latin typeface="Cambria Math" panose="02040503050406030204" pitchFamily="18" charset="0"/>
                            </a:rPr>
                            <m:t>B</m:t>
                          </m:r>
                        </m:e>
                        <m:sub>
                          <m:r>
                            <a:rPr lang="de-DE">
                              <a:latin typeface="Cambria Math" panose="02040503050406030204" pitchFamily="18" charset="0"/>
                            </a:rPr>
                            <m:t>80;0,4</m:t>
                          </m:r>
                        </m:sub>
                      </m:sSub>
                      <m:d>
                        <m:dPr>
                          <m:ctrlPr>
                            <a:rPr lang="de-DE" i="1">
                              <a:latin typeface="Cambria Math" panose="02040503050406030204" pitchFamily="18" charset="0"/>
                            </a:rPr>
                          </m:ctrlPr>
                        </m:dPr>
                        <m:e>
                          <m:d>
                            <m:dPr>
                              <m:begChr m:val="|"/>
                              <m:endChr m:val="|"/>
                              <m:ctrlPr>
                                <a:rPr lang="de-DE" i="1">
                                  <a:latin typeface="Cambria Math" panose="02040503050406030204" pitchFamily="18" charset="0"/>
                                </a:rPr>
                              </m:ctrlPr>
                            </m:dPr>
                            <m:e>
                              <m:r>
                                <m:rPr>
                                  <m:sty m:val="p"/>
                                </m:rPr>
                                <a:rPr lang="de-DE" b="0" i="0" smtClean="0">
                                  <a:latin typeface="Cambria Math" panose="02040503050406030204" pitchFamily="18" charset="0"/>
                                </a:rPr>
                                <m:t>X</m:t>
                              </m:r>
                              <m:r>
                                <a:rPr lang="de-DE">
                                  <a:latin typeface="Cambria Math" panose="02040503050406030204" pitchFamily="18" charset="0"/>
                                </a:rPr>
                                <m:t>−</m:t>
                              </m:r>
                              <m:r>
                                <m:rPr>
                                  <m:sty m:val="p"/>
                                </m:rPr>
                                <a:rPr lang="de-DE">
                                  <a:latin typeface="Cambria Math" panose="02040503050406030204" pitchFamily="18" charset="0"/>
                                  <a:ea typeface="Cambria Math" panose="02040503050406030204" pitchFamily="18" charset="0"/>
                                </a:rPr>
                                <m:t>μ</m:t>
                              </m:r>
                            </m:e>
                          </m:d>
                          <m:r>
                            <a:rPr lang="de-DE">
                              <a:latin typeface="Cambria Math" panose="02040503050406030204" pitchFamily="18" charset="0"/>
                              <a:ea typeface="Cambria Math" panose="02040503050406030204" pitchFamily="18" charset="0"/>
                            </a:rPr>
                            <m:t>≤</m:t>
                          </m:r>
                          <m:r>
                            <m:rPr>
                              <m:sty m:val="p"/>
                            </m:rPr>
                            <a:rPr lang="de-DE">
                              <a:latin typeface="Cambria Math" panose="02040503050406030204" pitchFamily="18" charset="0"/>
                              <a:ea typeface="Cambria Math" panose="02040503050406030204" pitchFamily="18" charset="0"/>
                            </a:rPr>
                            <m:t>σ</m:t>
                          </m:r>
                        </m:e>
                      </m:d>
                      <m:r>
                        <a:rPr lang="de-DE">
                          <a:latin typeface="Cambria Math" panose="02040503050406030204" pitchFamily="18" charset="0"/>
                          <a:ea typeface="Cambria Math" panose="02040503050406030204" pitchFamily="18" charset="0"/>
                        </a:rPr>
                        <m:t>≈0,696</m:t>
                      </m:r>
                    </m:oMath>
                  </m:oMathPara>
                </a14:m>
                <a:endParaRPr lang="de-DE"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a:latin typeface="Cambria Math" panose="02040503050406030204" pitchFamily="18" charset="0"/>
                          <a:ea typeface="Cambria Math" panose="02040503050406030204" pitchFamily="18" charset="0"/>
                        </a:rPr>
                        <m:t>(</m:t>
                      </m:r>
                      <m:r>
                        <m:rPr>
                          <m:sty m:val="p"/>
                        </m:rPr>
                        <a:rPr lang="de-DE">
                          <a:latin typeface="Cambria Math" panose="02040503050406030204" pitchFamily="18" charset="0"/>
                          <a:ea typeface="Cambria Math" panose="02040503050406030204" pitchFamily="18" charset="0"/>
                        </a:rPr>
                        <m:t>X</m:t>
                      </m:r>
                      <m:r>
                        <a:rPr lang="de-DE">
                          <a:latin typeface="Cambria Math" panose="02040503050406030204" pitchFamily="18" charset="0"/>
                          <a:ea typeface="Cambria Math" panose="02040503050406030204" pitchFamily="18" charset="0"/>
                        </a:rPr>
                        <m:t>=28, 29, …,35 </m:t>
                      </m:r>
                      <m:r>
                        <m:rPr>
                          <m:sty m:val="p"/>
                        </m:rPr>
                        <a:rPr lang="de-DE" b="0" i="0" smtClean="0">
                          <a:latin typeface="Cambria Math" panose="02040503050406030204" pitchFamily="18" charset="0"/>
                          <a:ea typeface="Cambria Math" panose="02040503050406030204" pitchFamily="18" charset="0"/>
                        </a:rPr>
                        <m:t>oder</m:t>
                      </m:r>
                      <m:r>
                        <a:rPr lang="de-DE">
                          <a:latin typeface="Cambria Math" panose="02040503050406030204" pitchFamily="18" charset="0"/>
                          <a:ea typeface="Cambria Math" panose="02040503050406030204" pitchFamily="18" charset="0"/>
                        </a:rPr>
                        <m:t> 36)</m:t>
                      </m:r>
                    </m:oMath>
                  </m:oMathPara>
                </a14:m>
                <a:endParaRPr lang="de-DE" dirty="0"/>
              </a:p>
              <a:p>
                <a:endParaRPr lang="de-DE" dirty="0"/>
              </a:p>
            </p:txBody>
          </p:sp>
        </mc:Choice>
        <mc:Fallback xmlns="">
          <p:sp>
            <p:nvSpPr>
              <p:cNvPr id="41" name="Textfeld 40">
                <a:extLst>
                  <a:ext uri="{FF2B5EF4-FFF2-40B4-BE49-F238E27FC236}">
                    <a16:creationId xmlns:a16="http://schemas.microsoft.com/office/drawing/2014/main" id="{3BAA7F98-D453-4FB3-A475-26BA29E56D6A}"/>
                  </a:ext>
                </a:extLst>
              </p:cNvPr>
              <p:cNvSpPr txBox="1">
                <a:spLocks noRot="1" noChangeAspect="1" noMove="1" noResize="1" noEditPoints="1" noAdjustHandles="1" noChangeArrowheads="1" noChangeShapeType="1" noTextEdit="1"/>
              </p:cNvSpPr>
              <p:nvPr/>
            </p:nvSpPr>
            <p:spPr>
              <a:xfrm>
                <a:off x="5148064" y="3231616"/>
                <a:ext cx="3563668" cy="2455865"/>
              </a:xfrm>
              <a:prstGeom prst="rect">
                <a:avLst/>
              </a:prstGeom>
              <a:blipFill>
                <a:blip r:embed="rId8"/>
                <a:stretch>
                  <a:fillRect/>
                </a:stretch>
              </a:blipFill>
            </p:spPr>
            <p:txBody>
              <a:bodyPr/>
              <a:lstStyle/>
              <a:p>
                <a:r>
                  <a:rPr lang="de-DE">
                    <a:noFill/>
                  </a:rPr>
                  <a:t> </a:t>
                </a:r>
              </a:p>
            </p:txBody>
          </p:sp>
        </mc:Fallback>
      </mc:AlternateContent>
      <p:graphicFrame>
        <p:nvGraphicFramePr>
          <p:cNvPr id="4" name="Objekt 3">
            <a:extLst>
              <a:ext uri="{FF2B5EF4-FFF2-40B4-BE49-F238E27FC236}">
                <a16:creationId xmlns:a16="http://schemas.microsoft.com/office/drawing/2014/main" id="{761A2AF8-8E53-4D5D-AB01-11CE06CA121D}"/>
              </a:ext>
            </a:extLst>
          </p:cNvPr>
          <p:cNvGraphicFramePr>
            <a:graphicFrameLocks noChangeAspect="1"/>
          </p:cNvGraphicFramePr>
          <p:nvPr>
            <p:extLst>
              <p:ext uri="{D42A27DB-BD31-4B8C-83A1-F6EECF244321}">
                <p14:modId xmlns:p14="http://schemas.microsoft.com/office/powerpoint/2010/main" val="2895240009"/>
              </p:ext>
            </p:extLst>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3110" name="Equation" r:id="rId9" imgW="114120" imgH="177480" progId="Equation.DSMT4">
                  <p:embed/>
                </p:oleObj>
              </mc:Choice>
              <mc:Fallback>
                <p:oleObj name="Equation" r:id="rId9" imgW="114120" imgH="177480" progId="Equation.DSMT4">
                  <p:embed/>
                  <p:pic>
                    <p:nvPicPr>
                      <p:cNvPr id="0" name=""/>
                      <p:cNvPicPr/>
                      <p:nvPr/>
                    </p:nvPicPr>
                    <p:blipFill>
                      <a:blip r:embed="rId10"/>
                      <a:stretch>
                        <a:fillRect/>
                      </a:stretch>
                    </p:blipFill>
                    <p:spPr>
                      <a:xfrm>
                        <a:off x="4514850" y="3340100"/>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190416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50</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43323" y="2072292"/>
            <a:ext cx="8353176" cy="400110"/>
          </a:xfrm>
          <a:prstGeom prst="rect">
            <a:avLst/>
          </a:prstGeom>
          <a:noFill/>
        </p:spPr>
        <p:txBody>
          <a:bodyPr wrap="square" rtlCol="0">
            <a:spAutoFit/>
          </a:bodyPr>
          <a:lstStyle/>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p:cNvSpPr>
            <a:spLocks noChangeAspect="1" noChangeArrowheads="1"/>
          </p:cNvSpPr>
          <p:nvPr/>
        </p:nvSpPr>
        <p:spPr bwMode="auto">
          <a:xfrm>
            <a:off x="432269" y="1484784"/>
            <a:ext cx="5867923"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11 – 12   Satz von de </a:t>
            </a:r>
            <a:r>
              <a:rPr lang="de-DE" altLang="de-DE" sz="2400" dirty="0" err="1"/>
              <a:t>Moivre</a:t>
            </a:r>
            <a:r>
              <a:rPr lang="de-DE" altLang="de-DE" sz="2400" dirty="0"/>
              <a:t> – Laplace </a:t>
            </a:r>
          </a:p>
        </p:txBody>
      </p:sp>
      <p:sp>
        <p:nvSpPr>
          <p:cNvPr id="26" name="Textfeld 25"/>
          <p:cNvSpPr txBox="1"/>
          <p:nvPr/>
        </p:nvSpPr>
        <p:spPr>
          <a:xfrm>
            <a:off x="343322" y="2333122"/>
            <a:ext cx="8549158" cy="234365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000" dirty="0">
                <a:hlinkClick r:id="rId5" action="ppaction://hlinkfile"/>
              </a:rPr>
              <a:t>Approximation</a:t>
            </a:r>
            <a:r>
              <a:rPr lang="de-DE" sz="2000" dirty="0"/>
              <a:t> der Binomialverteilung</a:t>
            </a:r>
          </a:p>
          <a:p>
            <a:pPr marL="342900" indent="-342900">
              <a:lnSpc>
                <a:spcPct val="150000"/>
              </a:lnSpc>
              <a:buFont typeface="Arial" panose="020B0604020202020204" pitchFamily="34" charset="0"/>
              <a:buChar char="•"/>
            </a:pPr>
            <a:endParaRPr lang="de-DE" sz="2000" dirty="0"/>
          </a:p>
          <a:p>
            <a:pPr marL="342900" indent="-342900">
              <a:lnSpc>
                <a:spcPct val="150000"/>
              </a:lnSpc>
              <a:buFont typeface="Arial" panose="020B0604020202020204" pitchFamily="34" charset="0"/>
              <a:buChar char="•"/>
            </a:pPr>
            <a:r>
              <a:rPr lang="de-DE" sz="2000" dirty="0">
                <a:hlinkClick r:id="rId6" action="ppaction://hlinkfile"/>
              </a:rPr>
              <a:t>Integrale Näherung</a:t>
            </a:r>
            <a:r>
              <a:rPr lang="de-DE" sz="2000" dirty="0"/>
              <a:t> durch die Normalverteilung</a:t>
            </a:r>
          </a:p>
          <a:p>
            <a:pPr marL="342900" indent="-342900">
              <a:lnSpc>
                <a:spcPct val="150000"/>
              </a:lnSpc>
              <a:buFont typeface="Arial" panose="020B0604020202020204" pitchFamily="34" charset="0"/>
              <a:buChar char="•"/>
            </a:pPr>
            <a:endParaRPr lang="de-DE" sz="2000" dirty="0"/>
          </a:p>
          <a:p>
            <a:pPr marL="342900" indent="-342900">
              <a:lnSpc>
                <a:spcPct val="150000"/>
              </a:lnSpc>
              <a:buFont typeface="Arial" panose="020B0604020202020204" pitchFamily="34" charset="0"/>
              <a:buChar char="•"/>
            </a:pPr>
            <a:r>
              <a:rPr lang="de-DE" sz="2000" dirty="0">
                <a:hlinkClick r:id="rId7" action="ppaction://hlinkfile"/>
              </a:rPr>
              <a:t>Aufgaben</a:t>
            </a:r>
            <a:endParaRPr lang="de-DE" sz="2000" dirty="0"/>
          </a:p>
        </p:txBody>
      </p:sp>
    </p:spTree>
    <p:extLst>
      <p:ext uri="{BB962C8B-B14F-4D97-AF65-F5344CB8AC3E}">
        <p14:creationId xmlns:p14="http://schemas.microsoft.com/office/powerpoint/2010/main" val="264366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51</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43323" y="2072292"/>
            <a:ext cx="8353176" cy="400110"/>
          </a:xfrm>
          <a:prstGeom prst="rect">
            <a:avLst/>
          </a:prstGeom>
          <a:noFill/>
        </p:spPr>
        <p:txBody>
          <a:bodyPr wrap="square" rtlCol="0">
            <a:spAutoFit/>
          </a:bodyPr>
          <a:lstStyle/>
          <a:p>
            <a:pPr marL="342900" indent="-342900">
              <a:buFont typeface="Arial" panose="020B0604020202020204" pitchFamily="34" charset="0"/>
              <a:buChar char="•"/>
            </a:pPr>
            <a:endParaRPr lang="de-DE" sz="2000" dirty="0"/>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AutoShape 22"/>
          <p:cNvSpPr>
            <a:spLocks noChangeAspect="1" noChangeArrowheads="1"/>
          </p:cNvSpPr>
          <p:nvPr/>
        </p:nvSpPr>
        <p:spPr bwMode="auto">
          <a:xfrm>
            <a:off x="432271" y="1484784"/>
            <a:ext cx="3059610"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13 – 16   Aufgaben </a:t>
            </a:r>
          </a:p>
        </p:txBody>
      </p:sp>
      <p:sp>
        <p:nvSpPr>
          <p:cNvPr id="26" name="Textfeld 25"/>
          <p:cNvSpPr txBox="1"/>
          <p:nvPr/>
        </p:nvSpPr>
        <p:spPr>
          <a:xfrm>
            <a:off x="349155" y="2333122"/>
            <a:ext cx="8549158" cy="372864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000" dirty="0">
                <a:hlinkClick r:id="rId5" action="ppaction://hlinkfile"/>
              </a:rPr>
              <a:t>Aufgabenmix</a:t>
            </a:r>
            <a:endParaRPr lang="de-DE" sz="2000" dirty="0"/>
          </a:p>
          <a:p>
            <a:pPr marL="342900" indent="-342900">
              <a:lnSpc>
                <a:spcPct val="150000"/>
              </a:lnSpc>
              <a:buFont typeface="Arial" panose="020B0604020202020204" pitchFamily="34" charset="0"/>
              <a:buChar char="•"/>
            </a:pPr>
            <a:endParaRPr lang="de-DE" sz="2000" dirty="0">
              <a:hlinkClick r:id="rId6" action="ppaction://hlinkfile"/>
            </a:endParaRPr>
          </a:p>
          <a:p>
            <a:pPr marL="342900" indent="-342900">
              <a:lnSpc>
                <a:spcPct val="150000"/>
              </a:lnSpc>
              <a:buFont typeface="Arial" panose="020B0604020202020204" pitchFamily="34" charset="0"/>
              <a:buChar char="•"/>
            </a:pPr>
            <a:r>
              <a:rPr lang="de-DE" sz="2000" dirty="0">
                <a:hlinkClick r:id="rId6" action="ppaction://hlinkfile"/>
              </a:rPr>
              <a:t>Anwendungsaufgaben</a:t>
            </a:r>
            <a:endParaRPr lang="de-DE" sz="2000" dirty="0"/>
          </a:p>
          <a:p>
            <a:pPr marL="342900" indent="-342900">
              <a:lnSpc>
                <a:spcPct val="150000"/>
              </a:lnSpc>
              <a:buFont typeface="Arial" panose="020B0604020202020204" pitchFamily="34" charset="0"/>
              <a:buChar char="•"/>
            </a:pPr>
            <a:endParaRPr lang="de-DE" sz="2000" dirty="0"/>
          </a:p>
          <a:p>
            <a:pPr marL="342900" indent="-342900">
              <a:lnSpc>
                <a:spcPct val="150000"/>
              </a:lnSpc>
              <a:buFont typeface="Arial" panose="020B0604020202020204" pitchFamily="34" charset="0"/>
              <a:buChar char="•"/>
            </a:pPr>
            <a:r>
              <a:rPr lang="de-DE" sz="2000" dirty="0">
                <a:hlinkClick r:id="rId7" action="ppaction://hlinkfile"/>
              </a:rPr>
              <a:t>Annähernd normalverteilte Zufallsgrößen</a:t>
            </a:r>
            <a:endParaRPr lang="de-DE" sz="2000" dirty="0"/>
          </a:p>
          <a:p>
            <a:pPr>
              <a:lnSpc>
                <a:spcPct val="150000"/>
              </a:lnSpc>
            </a:pPr>
            <a:endParaRPr lang="de-DE" sz="2000" dirty="0"/>
          </a:p>
          <a:p>
            <a:pPr>
              <a:lnSpc>
                <a:spcPct val="150000"/>
              </a:lnSpc>
            </a:pPr>
            <a:endParaRPr lang="de-DE" sz="2000" dirty="0">
              <a:hlinkClick r:id="rId8" action="ppaction://hlinkfile"/>
            </a:endParaRPr>
          </a:p>
          <a:p>
            <a:pPr>
              <a:lnSpc>
                <a:spcPct val="150000"/>
              </a:lnSpc>
            </a:pPr>
            <a:endParaRPr lang="de-DE" sz="2000" dirty="0"/>
          </a:p>
        </p:txBody>
      </p:sp>
    </p:spTree>
    <p:extLst>
      <p:ext uri="{BB962C8B-B14F-4D97-AF65-F5344CB8AC3E}">
        <p14:creationId xmlns:p14="http://schemas.microsoft.com/office/powerpoint/2010/main" val="3947982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52</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72897"/>
            <a:ext cx="1837862"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a:r>
              <a:rPr lang="de-DE" altLang="de-DE" sz="2400" dirty="0"/>
              <a:t>Fazit</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graphicFrame>
        <p:nvGraphicFramePr>
          <p:cNvPr id="7" name="Tabelle 6">
            <a:extLst>
              <a:ext uri="{FF2B5EF4-FFF2-40B4-BE49-F238E27FC236}">
                <a16:creationId xmlns:a16="http://schemas.microsoft.com/office/drawing/2014/main" id="{673C34BC-BAB9-4AB8-B244-2B8F98170333}"/>
              </a:ext>
            </a:extLst>
          </p:cNvPr>
          <p:cNvGraphicFramePr>
            <a:graphicFrameLocks noGrp="1"/>
          </p:cNvGraphicFramePr>
          <p:nvPr/>
        </p:nvGraphicFramePr>
        <p:xfrm>
          <a:off x="500062" y="2060848"/>
          <a:ext cx="8163896" cy="3319271"/>
        </p:xfrm>
        <a:graphic>
          <a:graphicData uri="http://schemas.openxmlformats.org/drawingml/2006/table">
            <a:tbl>
              <a:tblPr firstRow="1" bandRow="1">
                <a:tableStyleId>{F5AB1C69-6EDB-4FF4-983F-18BD219EF322}</a:tableStyleId>
              </a:tblPr>
              <a:tblGrid>
                <a:gridCol w="4081948">
                  <a:extLst>
                    <a:ext uri="{9D8B030D-6E8A-4147-A177-3AD203B41FA5}">
                      <a16:colId xmlns:a16="http://schemas.microsoft.com/office/drawing/2014/main" val="772295027"/>
                    </a:ext>
                  </a:extLst>
                </a:gridCol>
                <a:gridCol w="4081948">
                  <a:extLst>
                    <a:ext uri="{9D8B030D-6E8A-4147-A177-3AD203B41FA5}">
                      <a16:colId xmlns:a16="http://schemas.microsoft.com/office/drawing/2014/main" val="925744312"/>
                    </a:ext>
                  </a:extLst>
                </a:gridCol>
              </a:tblGrid>
              <a:tr h="449674">
                <a:tc>
                  <a:txBody>
                    <a:bodyPr/>
                    <a:lstStyle/>
                    <a:p>
                      <a:pPr algn="ctr">
                        <a:lnSpc>
                          <a:spcPct val="115000"/>
                        </a:lnSpc>
                        <a:spcAft>
                          <a:spcPts val="0"/>
                        </a:spcAft>
                      </a:pPr>
                      <a:r>
                        <a:rPr lang="de-DE"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Basisfach</a:t>
                      </a:r>
                      <a:endParaRPr lang="de-DE"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15000"/>
                        </a:lnSpc>
                        <a:spcAft>
                          <a:spcPts val="0"/>
                        </a:spcAft>
                      </a:pPr>
                      <a:r>
                        <a:rPr lang="de-DE"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Leistungsfach</a:t>
                      </a:r>
                      <a:endParaRPr lang="de-DE"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30828197"/>
                  </a:ext>
                </a:extLst>
              </a:tr>
              <a:tr h="1259855">
                <a:tc>
                  <a:txBody>
                    <a:bodyPr/>
                    <a:lstStyle/>
                    <a:p>
                      <a:pPr>
                        <a:lnSpc>
                          <a:spcPct val="115000"/>
                        </a:lnSpc>
                        <a:spcAft>
                          <a:spcPts val="0"/>
                        </a:spcAf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Binomialverteilung als Beispiel für eine </a:t>
                      </a:r>
                      <a:b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diskrete Verteilung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Normalverteilung als Beispiel für eine </a:t>
                      </a:r>
                      <a:b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stetige Verteilung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nSpc>
                          <a:spcPct val="115000"/>
                        </a:lnSpc>
                        <a:spcAft>
                          <a:spcPts val="0"/>
                        </a:spcAf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Binomialverteilung  und Laplace-Verteilungen als Beispiele für diskrete Verteilungen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Normalverteilung und weitere stetige Verteilungen (z.B. Gleichverteilung, Dreiecksverteilung, Exponentialverteilung, …)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353782899"/>
                  </a:ext>
                </a:extLst>
              </a:tr>
              <a:tr h="558549">
                <a:tc>
                  <a:txBody>
                    <a:bodyPr/>
                    <a:lstStyle/>
                    <a:p>
                      <a:pPr>
                        <a:lnSpc>
                          <a:spcPct val="115000"/>
                        </a:lnSpc>
                        <a:spcAft>
                          <a:spcPts val="0"/>
                        </a:spcAft>
                      </a:pPr>
                      <a:r>
                        <a:rPr lang="de-DE"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Normalverteilung mit Schwerpunkt auf </a:t>
                      </a:r>
                      <a:br>
                        <a:rPr lang="de-DE"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Anwendungsaspekt</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15000"/>
                        </a:lnSpc>
                        <a:spcAft>
                          <a:spcPts val="0"/>
                        </a:spcAf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Normalverteilung auch mit Bezug zur Analysis</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67360066"/>
                  </a:ext>
                </a:extLst>
              </a:tr>
              <a:tr h="449674">
                <a:tc>
                  <a:txBody>
                    <a:bodyPr/>
                    <a:lstStyle/>
                    <a:p>
                      <a:pPr>
                        <a:lnSpc>
                          <a:spcPct val="115000"/>
                        </a:lnSpc>
                        <a:spcAft>
                          <a:spcPts val="0"/>
                        </a:spcAft>
                      </a:pPr>
                      <a:r>
                        <a:rPr lang="de-DE" sz="1400" kern="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Erwartungswert / Standardabweichung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nSpc>
                          <a:spcPct val="115000"/>
                        </a:lnSpc>
                        <a:spcAft>
                          <a:spcPts val="0"/>
                        </a:spcAft>
                      </a:pPr>
                      <a:r>
                        <a:rPr lang="de-DE" sz="1400" kern="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Erwartungswert / Standardabweichung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725851794"/>
                  </a:ext>
                </a:extLst>
              </a:tr>
              <a:tr h="558549">
                <a:tc>
                  <a:txBody>
                    <a:bodyPr/>
                    <a:lstStyle/>
                    <a:p>
                      <a:pPr>
                        <a:lnSpc>
                          <a:spcPct val="115000"/>
                        </a:lnSpc>
                        <a:spcAft>
                          <a:spcPts val="0"/>
                        </a:spcAft>
                      </a:pPr>
                      <a:r>
                        <a:rPr lang="de-DE" sz="1400" kern="1200" spc="-20">
                          <a:solidFill>
                            <a:srgbClr val="000000"/>
                          </a:solidFill>
                          <a:effectLst/>
                          <a:latin typeface="Arial" panose="020B0604020202020204" pitchFamily="34" charset="0"/>
                          <a:ea typeface="Times New Roman" panose="02020603050405020304" pitchFamily="18" charset="0"/>
                          <a:cs typeface="Arial" panose="020B0604020202020204" pitchFamily="34" charset="0"/>
                        </a:rPr>
                        <a:t>Glockenkurve</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15000"/>
                        </a:lnSpc>
                        <a:spcAft>
                          <a:spcPts val="0"/>
                        </a:spcAft>
                      </a:pPr>
                      <a:r>
                        <a:rPr lang="de-DE" sz="1400" kern="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Gauß-Funktion; Glockenkurve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sz="1400" kern="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Dichtefunktion</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514549656"/>
                  </a:ext>
                </a:extLst>
              </a:tr>
            </a:tbl>
          </a:graphicData>
        </a:graphic>
      </p:graphicFrame>
    </p:spTree>
    <p:extLst>
      <p:ext uri="{BB962C8B-B14F-4D97-AF65-F5344CB8AC3E}">
        <p14:creationId xmlns:p14="http://schemas.microsoft.com/office/powerpoint/2010/main" val="4225842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53</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Textfeld 24">
            <a:extLst>
              <a:ext uri="{FF2B5EF4-FFF2-40B4-BE49-F238E27FC236}">
                <a16:creationId xmlns:a16="http://schemas.microsoft.com/office/drawing/2014/main" id="{84D6A1F7-8599-4EB7-9A6E-49973BF0B93E}"/>
              </a:ext>
            </a:extLst>
          </p:cNvPr>
          <p:cNvSpPr txBox="1"/>
          <p:nvPr/>
        </p:nvSpPr>
        <p:spPr>
          <a:xfrm>
            <a:off x="3277606" y="1366838"/>
            <a:ext cx="2527221" cy="461665"/>
          </a:xfrm>
          <a:prstGeom prst="rect">
            <a:avLst/>
          </a:prstGeom>
          <a:noFill/>
        </p:spPr>
        <p:txBody>
          <a:bodyPr wrap="square" rtlCol="0">
            <a:spAutoFit/>
            <a:scene3d>
              <a:camera prst="isometricOffAxis1Right"/>
              <a:lightRig rig="threePt" dir="t"/>
            </a:scene3d>
          </a:bodyPr>
          <a:lstStyle/>
          <a:p>
            <a:r>
              <a:rPr lang="de-DE" sz="2400" dirty="0">
                <a:solidFill>
                  <a:srgbClr val="FF0000"/>
                </a:solidFill>
              </a:rPr>
              <a:t>Aufbau Material</a:t>
            </a:r>
          </a:p>
        </p:txBody>
      </p:sp>
      <p:sp>
        <p:nvSpPr>
          <p:cNvPr id="4" name="Textfeld 3">
            <a:extLst>
              <a:ext uri="{FF2B5EF4-FFF2-40B4-BE49-F238E27FC236}">
                <a16:creationId xmlns:a16="http://schemas.microsoft.com/office/drawing/2014/main" id="{0722B6FF-3487-4A85-83A0-BF611EDFD0F9}"/>
              </a:ext>
            </a:extLst>
          </p:cNvPr>
          <p:cNvSpPr txBox="1"/>
          <p:nvPr/>
        </p:nvSpPr>
        <p:spPr>
          <a:xfrm>
            <a:off x="363712" y="1988201"/>
            <a:ext cx="8456613" cy="400110"/>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I</a:t>
            </a:r>
            <a:r>
              <a:rPr lang="de-DE" sz="2000" b="1" dirty="0"/>
              <a:t>   Fachliche Grundlagen</a:t>
            </a:r>
          </a:p>
        </p:txBody>
      </p:sp>
      <p:pic>
        <p:nvPicPr>
          <p:cNvPr id="5" name="Grafik 4">
            <a:extLst>
              <a:ext uri="{FF2B5EF4-FFF2-40B4-BE49-F238E27FC236}">
                <a16:creationId xmlns:a16="http://schemas.microsoft.com/office/drawing/2014/main" id="{02A7DA1E-CB66-488B-9DF1-80A0753E2D2D}"/>
              </a:ext>
            </a:extLst>
          </p:cNvPr>
          <p:cNvPicPr>
            <a:picLocks noChangeAspect="1"/>
          </p:cNvPicPr>
          <p:nvPr/>
        </p:nvPicPr>
        <p:blipFill rotWithShape="1">
          <a:blip r:embed="rId5"/>
          <a:srcRect t="6941" b="1235"/>
          <a:stretch/>
        </p:blipFill>
        <p:spPr>
          <a:xfrm>
            <a:off x="1226516" y="2420888"/>
            <a:ext cx="6629400" cy="3633002"/>
          </a:xfrm>
          <a:prstGeom prst="rect">
            <a:avLst/>
          </a:prstGeom>
        </p:spPr>
      </p:pic>
    </p:spTree>
    <p:extLst>
      <p:ext uri="{BB962C8B-B14F-4D97-AF65-F5344CB8AC3E}">
        <p14:creationId xmlns:p14="http://schemas.microsoft.com/office/powerpoint/2010/main" val="2602425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54</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Textfeld 24">
            <a:extLst>
              <a:ext uri="{FF2B5EF4-FFF2-40B4-BE49-F238E27FC236}">
                <a16:creationId xmlns:a16="http://schemas.microsoft.com/office/drawing/2014/main" id="{84D6A1F7-8599-4EB7-9A6E-49973BF0B93E}"/>
              </a:ext>
            </a:extLst>
          </p:cNvPr>
          <p:cNvSpPr txBox="1"/>
          <p:nvPr/>
        </p:nvSpPr>
        <p:spPr>
          <a:xfrm>
            <a:off x="3277606" y="1366838"/>
            <a:ext cx="2527221" cy="461665"/>
          </a:xfrm>
          <a:prstGeom prst="rect">
            <a:avLst/>
          </a:prstGeom>
          <a:noFill/>
        </p:spPr>
        <p:txBody>
          <a:bodyPr wrap="square" rtlCol="0">
            <a:spAutoFit/>
            <a:scene3d>
              <a:camera prst="isometricOffAxis1Right"/>
              <a:lightRig rig="threePt" dir="t"/>
            </a:scene3d>
          </a:bodyPr>
          <a:lstStyle/>
          <a:p>
            <a:r>
              <a:rPr lang="de-DE" sz="2400" dirty="0">
                <a:solidFill>
                  <a:srgbClr val="FF0000"/>
                </a:solidFill>
              </a:rPr>
              <a:t>Aufbau Material</a:t>
            </a:r>
          </a:p>
        </p:txBody>
      </p:sp>
      <p:sp>
        <p:nvSpPr>
          <p:cNvPr id="4" name="Textfeld 3">
            <a:extLst>
              <a:ext uri="{FF2B5EF4-FFF2-40B4-BE49-F238E27FC236}">
                <a16:creationId xmlns:a16="http://schemas.microsoft.com/office/drawing/2014/main" id="{0722B6FF-3487-4A85-83A0-BF611EDFD0F9}"/>
              </a:ext>
            </a:extLst>
          </p:cNvPr>
          <p:cNvSpPr txBox="1"/>
          <p:nvPr/>
        </p:nvSpPr>
        <p:spPr>
          <a:xfrm>
            <a:off x="363712" y="1988201"/>
            <a:ext cx="8456613" cy="400110"/>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II</a:t>
            </a:r>
            <a:r>
              <a:rPr lang="de-DE" sz="2000" b="1" dirty="0"/>
              <a:t>   Didaktische Hinweise</a:t>
            </a:r>
          </a:p>
        </p:txBody>
      </p:sp>
      <p:pic>
        <p:nvPicPr>
          <p:cNvPr id="7" name="Grafik 6">
            <a:extLst>
              <a:ext uri="{FF2B5EF4-FFF2-40B4-BE49-F238E27FC236}">
                <a16:creationId xmlns:a16="http://schemas.microsoft.com/office/drawing/2014/main" id="{AC0B053B-BB2C-44F4-9F1A-CB9C1684E8B5}"/>
              </a:ext>
            </a:extLst>
          </p:cNvPr>
          <p:cNvPicPr>
            <a:picLocks noChangeAspect="1"/>
          </p:cNvPicPr>
          <p:nvPr/>
        </p:nvPicPr>
        <p:blipFill rotWithShape="1">
          <a:blip r:embed="rId5"/>
          <a:srcRect b="6245"/>
          <a:stretch/>
        </p:blipFill>
        <p:spPr>
          <a:xfrm>
            <a:off x="1390650" y="2346920"/>
            <a:ext cx="6362700" cy="3714948"/>
          </a:xfrm>
          <a:prstGeom prst="rect">
            <a:avLst/>
          </a:prstGeom>
        </p:spPr>
      </p:pic>
    </p:spTree>
    <p:extLst>
      <p:ext uri="{BB962C8B-B14F-4D97-AF65-F5344CB8AC3E}">
        <p14:creationId xmlns:p14="http://schemas.microsoft.com/office/powerpoint/2010/main" val="3386098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55</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Textfeld 24">
            <a:extLst>
              <a:ext uri="{FF2B5EF4-FFF2-40B4-BE49-F238E27FC236}">
                <a16:creationId xmlns:a16="http://schemas.microsoft.com/office/drawing/2014/main" id="{84D6A1F7-8599-4EB7-9A6E-49973BF0B93E}"/>
              </a:ext>
            </a:extLst>
          </p:cNvPr>
          <p:cNvSpPr txBox="1"/>
          <p:nvPr/>
        </p:nvSpPr>
        <p:spPr>
          <a:xfrm>
            <a:off x="3277606" y="1366838"/>
            <a:ext cx="2527221" cy="461665"/>
          </a:xfrm>
          <a:prstGeom prst="rect">
            <a:avLst/>
          </a:prstGeom>
          <a:noFill/>
        </p:spPr>
        <p:txBody>
          <a:bodyPr wrap="square" rtlCol="0">
            <a:spAutoFit/>
            <a:scene3d>
              <a:camera prst="isometricOffAxis1Right"/>
              <a:lightRig rig="threePt" dir="t"/>
            </a:scene3d>
          </a:bodyPr>
          <a:lstStyle/>
          <a:p>
            <a:r>
              <a:rPr lang="de-DE" sz="2400" dirty="0">
                <a:solidFill>
                  <a:srgbClr val="FF0000"/>
                </a:solidFill>
              </a:rPr>
              <a:t>Aufbau Material</a:t>
            </a:r>
          </a:p>
        </p:txBody>
      </p:sp>
      <p:sp>
        <p:nvSpPr>
          <p:cNvPr id="28" name="Textfeld 27">
            <a:extLst>
              <a:ext uri="{FF2B5EF4-FFF2-40B4-BE49-F238E27FC236}">
                <a16:creationId xmlns:a16="http://schemas.microsoft.com/office/drawing/2014/main" id="{0C1C436A-12D0-4DB7-9C7B-A3C6679EE8F2}"/>
              </a:ext>
            </a:extLst>
          </p:cNvPr>
          <p:cNvSpPr txBox="1"/>
          <p:nvPr/>
        </p:nvSpPr>
        <p:spPr>
          <a:xfrm>
            <a:off x="377787" y="2636912"/>
            <a:ext cx="8420138" cy="1899238"/>
          </a:xfrm>
          <a:prstGeom prst="rect">
            <a:avLst/>
          </a:prstGeom>
          <a:noFill/>
        </p:spPr>
        <p:txBody>
          <a:bodyPr wrap="square" rtlCol="0">
            <a:spAutoFit/>
          </a:bodyPr>
          <a:lstStyle/>
          <a:p>
            <a:pPr lvl="1">
              <a:lnSpc>
                <a:spcPct val="200000"/>
              </a:lnSpc>
              <a:spcAft>
                <a:spcPts val="900"/>
              </a:spcAft>
            </a:pPr>
            <a:r>
              <a:rPr lang="de-DE" b="1" dirty="0"/>
              <a:t>1  </a:t>
            </a:r>
            <a:r>
              <a:rPr lang="de-DE" dirty="0"/>
              <a:t>Beschreibung des Unterrichtsgangs</a:t>
            </a:r>
          </a:p>
          <a:p>
            <a:pPr lvl="1">
              <a:lnSpc>
                <a:spcPct val="200000"/>
              </a:lnSpc>
              <a:spcAft>
                <a:spcPts val="900"/>
              </a:spcAft>
            </a:pPr>
            <a:r>
              <a:rPr lang="de-DE" b="1" dirty="0"/>
              <a:t>2  </a:t>
            </a:r>
            <a:r>
              <a:rPr lang="de-DE" dirty="0"/>
              <a:t>Arbeitsblätter mit Lösungen</a:t>
            </a:r>
            <a:endParaRPr lang="de-DE" dirty="0">
              <a:solidFill>
                <a:schemeClr val="accent1">
                  <a:lumMod val="50000"/>
                </a:schemeClr>
              </a:solidFill>
            </a:endParaRPr>
          </a:p>
          <a:p>
            <a:pPr lvl="1">
              <a:lnSpc>
                <a:spcPct val="200000"/>
              </a:lnSpc>
              <a:spcAft>
                <a:spcPts val="900"/>
              </a:spcAft>
              <a:tabLst>
                <a:tab pos="1258888" algn="l"/>
              </a:tabLst>
            </a:pPr>
            <a:r>
              <a:rPr lang="de-DE" b="1" dirty="0"/>
              <a:t>3  </a:t>
            </a:r>
            <a:r>
              <a:rPr lang="de-DE" dirty="0"/>
              <a:t>Aufgaben mit Lösungen</a:t>
            </a:r>
          </a:p>
        </p:txBody>
      </p:sp>
      <p:sp>
        <p:nvSpPr>
          <p:cNvPr id="26" name="Textfeld 25">
            <a:extLst>
              <a:ext uri="{FF2B5EF4-FFF2-40B4-BE49-F238E27FC236}">
                <a16:creationId xmlns:a16="http://schemas.microsoft.com/office/drawing/2014/main" id="{9E3CCA37-D39C-497F-B2EC-8421BAF54199}"/>
              </a:ext>
            </a:extLst>
          </p:cNvPr>
          <p:cNvSpPr txBox="1"/>
          <p:nvPr/>
        </p:nvSpPr>
        <p:spPr>
          <a:xfrm>
            <a:off x="363712" y="1988201"/>
            <a:ext cx="8456613" cy="400110"/>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III</a:t>
            </a:r>
            <a:r>
              <a:rPr lang="de-DE" sz="2000" b="1" dirty="0"/>
              <a:t>   Unterrichtsgang Basisfach</a:t>
            </a:r>
          </a:p>
        </p:txBody>
      </p:sp>
      <p:sp>
        <p:nvSpPr>
          <p:cNvPr id="30" name="Pfeil nach links 25">
            <a:extLst>
              <a:ext uri="{FF2B5EF4-FFF2-40B4-BE49-F238E27FC236}">
                <a16:creationId xmlns:a16="http://schemas.microsoft.com/office/drawing/2014/main" id="{9D16D791-5AF1-4D09-A97F-E6E42E7DA3E8}"/>
              </a:ext>
            </a:extLst>
          </p:cNvPr>
          <p:cNvSpPr/>
          <p:nvPr/>
        </p:nvSpPr>
        <p:spPr>
          <a:xfrm flipH="1">
            <a:off x="4658810" y="4170748"/>
            <a:ext cx="4091958" cy="1899238"/>
          </a:xfrm>
          <a:prstGeom prst="leftArrow">
            <a:avLst>
              <a:gd name="adj1" fmla="val 46559"/>
              <a:gd name="adj2" fmla="val 50000"/>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000" dirty="0">
                <a:solidFill>
                  <a:schemeClr val="bg1"/>
                </a:solidFill>
              </a:rPr>
              <a:t>Weitere Aufgaben im </a:t>
            </a:r>
          </a:p>
          <a:p>
            <a:pPr algn="ctr"/>
            <a:r>
              <a:rPr lang="de-DE" sz="2000" dirty="0">
                <a:solidFill>
                  <a:schemeClr val="bg1"/>
                </a:solidFill>
              </a:rPr>
              <a:t>Fundus MAP</a:t>
            </a:r>
            <a:endParaRPr lang="de-DE" sz="2000" dirty="0">
              <a:solidFill>
                <a:schemeClr val="bg1"/>
              </a:solidFill>
              <a:latin typeface="Arial" charset="0"/>
            </a:endParaRPr>
          </a:p>
        </p:txBody>
      </p:sp>
    </p:spTree>
    <p:extLst>
      <p:ext uri="{BB962C8B-B14F-4D97-AF65-F5344CB8AC3E}">
        <p14:creationId xmlns:p14="http://schemas.microsoft.com/office/powerpoint/2010/main" val="25428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56</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Textfeld 24">
            <a:extLst>
              <a:ext uri="{FF2B5EF4-FFF2-40B4-BE49-F238E27FC236}">
                <a16:creationId xmlns:a16="http://schemas.microsoft.com/office/drawing/2014/main" id="{84D6A1F7-8599-4EB7-9A6E-49973BF0B93E}"/>
              </a:ext>
            </a:extLst>
          </p:cNvPr>
          <p:cNvSpPr txBox="1"/>
          <p:nvPr/>
        </p:nvSpPr>
        <p:spPr>
          <a:xfrm>
            <a:off x="3277606" y="1366838"/>
            <a:ext cx="2527221" cy="461665"/>
          </a:xfrm>
          <a:prstGeom prst="rect">
            <a:avLst/>
          </a:prstGeom>
          <a:noFill/>
        </p:spPr>
        <p:txBody>
          <a:bodyPr wrap="square" rtlCol="0">
            <a:spAutoFit/>
            <a:scene3d>
              <a:camera prst="isometricOffAxis1Right"/>
              <a:lightRig rig="threePt" dir="t"/>
            </a:scene3d>
          </a:bodyPr>
          <a:lstStyle/>
          <a:p>
            <a:r>
              <a:rPr lang="de-DE" sz="2400" dirty="0">
                <a:solidFill>
                  <a:srgbClr val="FF0000"/>
                </a:solidFill>
              </a:rPr>
              <a:t>Aufbau Material</a:t>
            </a:r>
          </a:p>
        </p:txBody>
      </p:sp>
      <p:sp>
        <p:nvSpPr>
          <p:cNvPr id="28" name="Textfeld 27">
            <a:extLst>
              <a:ext uri="{FF2B5EF4-FFF2-40B4-BE49-F238E27FC236}">
                <a16:creationId xmlns:a16="http://schemas.microsoft.com/office/drawing/2014/main" id="{0C1C436A-12D0-4DB7-9C7B-A3C6679EE8F2}"/>
              </a:ext>
            </a:extLst>
          </p:cNvPr>
          <p:cNvSpPr txBox="1"/>
          <p:nvPr/>
        </p:nvSpPr>
        <p:spPr>
          <a:xfrm>
            <a:off x="377787" y="2636912"/>
            <a:ext cx="8420138" cy="2568652"/>
          </a:xfrm>
          <a:prstGeom prst="rect">
            <a:avLst/>
          </a:prstGeom>
          <a:noFill/>
        </p:spPr>
        <p:txBody>
          <a:bodyPr wrap="square" rtlCol="0">
            <a:spAutoFit/>
          </a:bodyPr>
          <a:lstStyle/>
          <a:p>
            <a:pPr lvl="1">
              <a:lnSpc>
                <a:spcPct val="200000"/>
              </a:lnSpc>
              <a:spcAft>
                <a:spcPts val="900"/>
              </a:spcAft>
            </a:pPr>
            <a:r>
              <a:rPr lang="de-DE" b="1" dirty="0"/>
              <a:t>1   </a:t>
            </a:r>
            <a:r>
              <a:rPr lang="de-DE" dirty="0"/>
              <a:t>Beschreibung des Unterrichtsgangs</a:t>
            </a:r>
          </a:p>
          <a:p>
            <a:pPr lvl="1">
              <a:lnSpc>
                <a:spcPct val="200000"/>
              </a:lnSpc>
              <a:spcAft>
                <a:spcPts val="900"/>
              </a:spcAft>
            </a:pPr>
            <a:r>
              <a:rPr lang="de-DE" b="1" dirty="0"/>
              <a:t>2   </a:t>
            </a:r>
            <a:r>
              <a:rPr lang="de-DE" dirty="0"/>
              <a:t>Arbeitsblätter mit Lösungen</a:t>
            </a:r>
            <a:endParaRPr lang="de-DE" dirty="0">
              <a:solidFill>
                <a:schemeClr val="accent1">
                  <a:lumMod val="50000"/>
                </a:schemeClr>
              </a:solidFill>
            </a:endParaRPr>
          </a:p>
          <a:p>
            <a:pPr lvl="1">
              <a:lnSpc>
                <a:spcPct val="200000"/>
              </a:lnSpc>
              <a:spcAft>
                <a:spcPts val="900"/>
              </a:spcAft>
              <a:tabLst>
                <a:tab pos="1258888" algn="l"/>
              </a:tabLst>
            </a:pPr>
            <a:r>
              <a:rPr lang="de-DE" b="1" dirty="0"/>
              <a:t>3</a:t>
            </a:r>
            <a:r>
              <a:rPr lang="de-DE" dirty="0"/>
              <a:t>   Aufgaben mit Lösungen</a:t>
            </a:r>
          </a:p>
          <a:p>
            <a:pPr lvl="1">
              <a:lnSpc>
                <a:spcPct val="200000"/>
              </a:lnSpc>
              <a:spcAft>
                <a:spcPts val="900"/>
              </a:spcAft>
              <a:tabLst>
                <a:tab pos="1258888" algn="l"/>
              </a:tabLst>
            </a:pPr>
            <a:r>
              <a:rPr lang="de-DE" b="1" dirty="0"/>
              <a:t>4</a:t>
            </a:r>
            <a:r>
              <a:rPr lang="de-DE" dirty="0"/>
              <a:t>   GeoGebra Dateien</a:t>
            </a:r>
          </a:p>
        </p:txBody>
      </p:sp>
      <p:sp>
        <p:nvSpPr>
          <p:cNvPr id="26" name="Textfeld 25">
            <a:extLst>
              <a:ext uri="{FF2B5EF4-FFF2-40B4-BE49-F238E27FC236}">
                <a16:creationId xmlns:a16="http://schemas.microsoft.com/office/drawing/2014/main" id="{9E3CCA37-D39C-497F-B2EC-8421BAF54199}"/>
              </a:ext>
            </a:extLst>
          </p:cNvPr>
          <p:cNvSpPr txBox="1"/>
          <p:nvPr/>
        </p:nvSpPr>
        <p:spPr>
          <a:xfrm>
            <a:off x="363712" y="1988201"/>
            <a:ext cx="8456613" cy="400110"/>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IV</a:t>
            </a:r>
            <a:r>
              <a:rPr lang="de-DE" sz="2000" b="1" dirty="0"/>
              <a:t>   Unterrichtsgang Leistungsfach</a:t>
            </a:r>
          </a:p>
        </p:txBody>
      </p:sp>
      <p:sp>
        <p:nvSpPr>
          <p:cNvPr id="31" name="Pfeil nach links 25">
            <a:extLst>
              <a:ext uri="{FF2B5EF4-FFF2-40B4-BE49-F238E27FC236}">
                <a16:creationId xmlns:a16="http://schemas.microsoft.com/office/drawing/2014/main" id="{0F56BE91-6B70-4184-AA22-6254B9291C4B}"/>
              </a:ext>
            </a:extLst>
          </p:cNvPr>
          <p:cNvSpPr/>
          <p:nvPr/>
        </p:nvSpPr>
        <p:spPr>
          <a:xfrm flipH="1">
            <a:off x="4658810" y="4170748"/>
            <a:ext cx="4091958" cy="1899238"/>
          </a:xfrm>
          <a:prstGeom prst="leftArrow">
            <a:avLst>
              <a:gd name="adj1" fmla="val 46559"/>
              <a:gd name="adj2" fmla="val 50000"/>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000" dirty="0">
                <a:solidFill>
                  <a:schemeClr val="bg1"/>
                </a:solidFill>
              </a:rPr>
              <a:t>Weitere Aufgaben im </a:t>
            </a:r>
          </a:p>
          <a:p>
            <a:pPr algn="ctr"/>
            <a:r>
              <a:rPr lang="de-DE" sz="2000" dirty="0">
                <a:solidFill>
                  <a:schemeClr val="bg1"/>
                </a:solidFill>
              </a:rPr>
              <a:t>Fundus SAP</a:t>
            </a:r>
            <a:endParaRPr lang="de-DE" sz="2000" dirty="0">
              <a:solidFill>
                <a:schemeClr val="bg1"/>
              </a:solidFill>
              <a:latin typeface="Arial" charset="0"/>
            </a:endParaRPr>
          </a:p>
        </p:txBody>
      </p:sp>
    </p:spTree>
    <p:extLst>
      <p:ext uri="{BB962C8B-B14F-4D97-AF65-F5344CB8AC3E}">
        <p14:creationId xmlns:p14="http://schemas.microsoft.com/office/powerpoint/2010/main" val="238441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1"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57</a:t>
            </a:fld>
            <a:endParaRPr lang="de-DE" altLang="de-DE" sz="1100" dirty="0">
              <a:latin typeface="Calibri" pitchFamily="34" charset="0"/>
            </a:endParaRPr>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p:cNvGrpSpPr/>
          <p:nvPr/>
        </p:nvGrpSpPr>
        <p:grpSpPr>
          <a:xfrm>
            <a:off x="363537" y="723900"/>
            <a:ext cx="7304088" cy="433388"/>
            <a:chOff x="363537" y="723900"/>
            <a:chExt cx="7304088" cy="433388"/>
          </a:xfrm>
        </p:grpSpPr>
        <p:sp>
          <p:nvSpPr>
            <p:cNvPr id="36" name="Rectangle 4"/>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p:cNvSpPr>
              <a:spLocks noChangeArrowheads="1"/>
            </p:cNvSpPr>
            <p:nvPr/>
          </p:nvSpPr>
          <p:spPr bwMode="auto">
            <a:xfrm>
              <a:off x="432268"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p:cNvSpPr>
              <a:spLocks noChangeArrowheads="1"/>
            </p:cNvSpPr>
            <p:nvPr/>
          </p:nvSpPr>
          <p:spPr bwMode="auto">
            <a:xfrm>
              <a:off x="2270130"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p:cNvSpPr>
              <a:spLocks noChangeArrowheads="1"/>
            </p:cNvSpPr>
            <p:nvPr/>
          </p:nvSpPr>
          <p:spPr bwMode="auto">
            <a:xfrm>
              <a:off x="4107992"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p:cNvSpPr>
              <a:spLocks noChangeArrowheads="1"/>
            </p:cNvSpPr>
            <p:nvPr/>
          </p:nvSpPr>
          <p:spPr bwMode="auto">
            <a:xfrm>
              <a:off x="5945853" y="796132"/>
              <a:ext cx="1656000" cy="288925"/>
            </a:xfrm>
            <a:prstGeom prst="roundRect">
              <a:avLst>
                <a:gd name="adj" fmla="val 50000"/>
              </a:avLst>
            </a:prstGeom>
            <a:solidFill>
              <a:schemeClr val="accent1">
                <a:lumMod val="90000"/>
              </a:schemeClr>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
        <p:nvSpPr>
          <p:cNvPr id="25" name="Textfeld 24">
            <a:extLst>
              <a:ext uri="{FF2B5EF4-FFF2-40B4-BE49-F238E27FC236}">
                <a16:creationId xmlns:a16="http://schemas.microsoft.com/office/drawing/2014/main" id="{84D6A1F7-8599-4EB7-9A6E-49973BF0B93E}"/>
              </a:ext>
            </a:extLst>
          </p:cNvPr>
          <p:cNvSpPr txBox="1"/>
          <p:nvPr/>
        </p:nvSpPr>
        <p:spPr>
          <a:xfrm>
            <a:off x="3277606" y="1366838"/>
            <a:ext cx="2527221" cy="461665"/>
          </a:xfrm>
          <a:prstGeom prst="rect">
            <a:avLst/>
          </a:prstGeom>
          <a:noFill/>
        </p:spPr>
        <p:txBody>
          <a:bodyPr wrap="square" rtlCol="0">
            <a:spAutoFit/>
            <a:scene3d>
              <a:camera prst="isometricOffAxis1Right"/>
              <a:lightRig rig="threePt" dir="t"/>
            </a:scene3d>
          </a:bodyPr>
          <a:lstStyle/>
          <a:p>
            <a:r>
              <a:rPr lang="de-DE" sz="2400" dirty="0">
                <a:solidFill>
                  <a:srgbClr val="FF0000"/>
                </a:solidFill>
              </a:rPr>
              <a:t>Aufbau Material</a:t>
            </a:r>
          </a:p>
        </p:txBody>
      </p:sp>
      <p:sp>
        <p:nvSpPr>
          <p:cNvPr id="4" name="Textfeld 3">
            <a:extLst>
              <a:ext uri="{FF2B5EF4-FFF2-40B4-BE49-F238E27FC236}">
                <a16:creationId xmlns:a16="http://schemas.microsoft.com/office/drawing/2014/main" id="{0722B6FF-3487-4A85-83A0-BF611EDFD0F9}"/>
              </a:ext>
            </a:extLst>
          </p:cNvPr>
          <p:cNvSpPr txBox="1"/>
          <p:nvPr/>
        </p:nvSpPr>
        <p:spPr>
          <a:xfrm>
            <a:off x="363712" y="1988201"/>
            <a:ext cx="8456613" cy="400110"/>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V</a:t>
            </a:r>
            <a:r>
              <a:rPr lang="de-DE" sz="2000" b="1" dirty="0"/>
              <a:t>   WTR Hinweise</a:t>
            </a:r>
          </a:p>
        </p:txBody>
      </p:sp>
      <p:pic>
        <p:nvPicPr>
          <p:cNvPr id="5" name="Grafik 4">
            <a:extLst>
              <a:ext uri="{FF2B5EF4-FFF2-40B4-BE49-F238E27FC236}">
                <a16:creationId xmlns:a16="http://schemas.microsoft.com/office/drawing/2014/main" id="{46A70520-7BF3-40AA-B58C-71D8C66ABD18}"/>
              </a:ext>
            </a:extLst>
          </p:cNvPr>
          <p:cNvPicPr>
            <a:picLocks noChangeAspect="1"/>
          </p:cNvPicPr>
          <p:nvPr/>
        </p:nvPicPr>
        <p:blipFill rotWithShape="1">
          <a:blip r:embed="rId5"/>
          <a:srcRect b="86887"/>
          <a:stretch/>
        </p:blipFill>
        <p:spPr>
          <a:xfrm>
            <a:off x="432268" y="2810589"/>
            <a:ext cx="3908007" cy="330380"/>
          </a:xfrm>
          <a:prstGeom prst="rect">
            <a:avLst/>
          </a:prstGeom>
        </p:spPr>
      </p:pic>
      <p:pic>
        <p:nvPicPr>
          <p:cNvPr id="10" name="Grafik 9">
            <a:extLst>
              <a:ext uri="{FF2B5EF4-FFF2-40B4-BE49-F238E27FC236}">
                <a16:creationId xmlns:a16="http://schemas.microsoft.com/office/drawing/2014/main" id="{9672587D-F152-4EBB-ABDC-002DF8237913}"/>
              </a:ext>
            </a:extLst>
          </p:cNvPr>
          <p:cNvPicPr>
            <a:picLocks noChangeAspect="1"/>
          </p:cNvPicPr>
          <p:nvPr/>
        </p:nvPicPr>
        <p:blipFill rotWithShape="1">
          <a:blip r:embed="rId6"/>
          <a:srcRect b="89637"/>
          <a:stretch/>
        </p:blipFill>
        <p:spPr>
          <a:xfrm>
            <a:off x="4515471" y="2810588"/>
            <a:ext cx="4296036" cy="342342"/>
          </a:xfrm>
          <a:prstGeom prst="rect">
            <a:avLst/>
          </a:prstGeom>
        </p:spPr>
      </p:pic>
    </p:spTree>
    <p:extLst>
      <p:ext uri="{BB962C8B-B14F-4D97-AF65-F5344CB8AC3E}">
        <p14:creationId xmlns:p14="http://schemas.microsoft.com/office/powerpoint/2010/main" val="357011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6</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9" y="1484784"/>
            <a:ext cx="374444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Stetige Verteilungen</a:t>
            </a:r>
          </a:p>
        </p:txBody>
      </p:sp>
      <mc:AlternateContent xmlns:mc="http://schemas.openxmlformats.org/markup-compatibility/2006" xmlns:a14="http://schemas.microsoft.com/office/drawing/2010/main">
        <mc:Choice Requires="a14">
          <p:sp>
            <p:nvSpPr>
              <p:cNvPr id="4" name="Textfeld 3"/>
              <p:cNvSpPr txBox="1"/>
              <p:nvPr/>
            </p:nvSpPr>
            <p:spPr>
              <a:xfrm>
                <a:off x="343323" y="2072292"/>
                <a:ext cx="8353176" cy="3865417"/>
              </a:xfrm>
              <a:prstGeom prst="rect">
                <a:avLst/>
              </a:prstGeom>
              <a:noFill/>
            </p:spPr>
            <p:txBody>
              <a:bodyPr wrap="square" rtlCol="0">
                <a:spAutoFit/>
              </a:bodyPr>
              <a:lstStyle/>
              <a:p>
                <a:pPr marL="342900" indent="-342900">
                  <a:buFont typeface="Arial" panose="020B0604020202020204" pitchFamily="34" charset="0"/>
                  <a:buChar char="•"/>
                </a:pPr>
                <a:r>
                  <a:rPr lang="de-DE" sz="2000" dirty="0"/>
                  <a:t>Wertebereiche stetiger Zufallsgrößen können Intervalle sein.</a:t>
                </a:r>
                <a:br>
                  <a:rPr lang="de-DE" sz="2000" dirty="0"/>
                </a:br>
                <a:r>
                  <a:rPr lang="de-DE" sz="1200" dirty="0"/>
                  <a:t> </a:t>
                </a:r>
              </a:p>
              <a:p>
                <a:pPr marL="342900" indent="-342900">
                  <a:buFont typeface="Arial" panose="020B0604020202020204" pitchFamily="34" charset="0"/>
                  <a:buChar char="•"/>
                </a:pPr>
                <a:r>
                  <a:rPr lang="de-DE" sz="2000" dirty="0"/>
                  <a:t>Die Wahrscheinlichkeitsverteilung von X wird mit Hilfe der zugehörigen Wahrscheinlichkeitsdichte berechnet.</a:t>
                </a:r>
                <a:br>
                  <a:rPr lang="de-DE" sz="2000" dirty="0"/>
                </a:br>
                <a:endParaRPr lang="de-DE" sz="1200" dirty="0"/>
              </a:p>
              <a:p>
                <a:pPr marL="342900" indent="-342900">
                  <a:buFont typeface="Arial" panose="020B0604020202020204" pitchFamily="34" charset="0"/>
                  <a:buChar char="•"/>
                </a:pPr>
                <a:r>
                  <a:rPr lang="de-DE" sz="2000" b="1" dirty="0"/>
                  <a:t>Definition</a:t>
                </a:r>
                <a:r>
                  <a:rPr lang="de-DE" sz="2000" dirty="0"/>
                  <a:t>: </a:t>
                </a:r>
                <a:br>
                  <a:rPr lang="de-DE" sz="2000" dirty="0"/>
                </a:br>
                <a:r>
                  <a:rPr lang="de-DE" sz="2000" dirty="0"/>
                  <a:t>Eine integrierbare Funktion f heißt </a:t>
                </a:r>
                <a:r>
                  <a:rPr lang="de-DE" sz="2000" b="1" dirty="0"/>
                  <a:t>Wahrscheinlichkeitsdichte</a:t>
                </a:r>
                <a:r>
                  <a:rPr lang="de-DE" sz="2000" dirty="0"/>
                  <a:t> über einem Intervall  I  (</a:t>
                </a:r>
                <a14:m>
                  <m:oMath xmlns:m="http://schemas.openxmlformats.org/officeDocument/2006/math">
                    <m:r>
                      <m:rPr>
                        <m:sty m:val="p"/>
                      </m:rPr>
                      <a:rPr lang="de-DE" sz="2000" b="0" i="0" smtClean="0">
                        <a:latin typeface="Cambria Math" panose="02040503050406030204" pitchFamily="18" charset="0"/>
                      </a:rPr>
                      <m:t>I</m:t>
                    </m:r>
                    <m:r>
                      <a:rPr lang="de-DE" sz="2000" b="0" i="0" smtClean="0">
                        <a:latin typeface="Cambria Math" panose="02040503050406030204" pitchFamily="18" charset="0"/>
                      </a:rPr>
                      <m:t>=</m:t>
                    </m:r>
                    <m:d>
                      <m:dPr>
                        <m:begChr m:val="["/>
                        <m:endChr m:val="]"/>
                        <m:ctrlPr>
                          <a:rPr lang="de-DE" sz="2000" b="0" i="1" smtClean="0">
                            <a:latin typeface="Cambria Math" panose="02040503050406030204" pitchFamily="18" charset="0"/>
                          </a:rPr>
                        </m:ctrlPr>
                      </m:dPr>
                      <m:e>
                        <m:r>
                          <m:rPr>
                            <m:sty m:val="p"/>
                          </m:rPr>
                          <a:rPr lang="de-DE" sz="2000" b="0" i="0" smtClean="0">
                            <a:latin typeface="Cambria Math" panose="02040503050406030204" pitchFamily="18" charset="0"/>
                          </a:rPr>
                          <m:t>a</m:t>
                        </m:r>
                        <m:r>
                          <a:rPr lang="de-DE" sz="2000" b="0" i="0" smtClean="0">
                            <a:latin typeface="Cambria Math" panose="02040503050406030204" pitchFamily="18" charset="0"/>
                          </a:rPr>
                          <m:t>;</m:t>
                        </m:r>
                        <m:r>
                          <m:rPr>
                            <m:sty m:val="p"/>
                          </m:rPr>
                          <a:rPr lang="de-DE" sz="2000" b="0" i="0" smtClean="0">
                            <a:latin typeface="Cambria Math" panose="02040503050406030204" pitchFamily="18" charset="0"/>
                          </a:rPr>
                          <m:t>b</m:t>
                        </m:r>
                      </m:e>
                    </m:d>
                    <m:r>
                      <a:rPr lang="de-DE" sz="2000" b="0" i="0" smtClean="0">
                        <a:latin typeface="Cambria Math" panose="02040503050406030204" pitchFamily="18" charset="0"/>
                      </a:rPr>
                      <m:t>   </m:t>
                    </m:r>
                    <m:r>
                      <m:rPr>
                        <m:sty m:val="p"/>
                      </m:rPr>
                      <a:rPr lang="de-DE" sz="2000" b="0" i="0" smtClean="0">
                        <a:latin typeface="Cambria Math" panose="02040503050406030204" pitchFamily="18" charset="0"/>
                      </a:rPr>
                      <m:t>oder</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I</m:t>
                    </m:r>
                    <m:r>
                      <a:rPr lang="de-DE" sz="2000" b="0" i="0" smtClean="0">
                        <a:latin typeface="Cambria Math" panose="02040503050406030204" pitchFamily="18" charset="0"/>
                      </a:rPr>
                      <m:t>=</m:t>
                    </m:r>
                    <m:d>
                      <m:dPr>
                        <m:ctrlPr>
                          <a:rPr lang="de-DE" sz="2000" b="0" i="1" smtClean="0">
                            <a:latin typeface="Cambria Math" panose="02040503050406030204" pitchFamily="18" charset="0"/>
                          </a:rPr>
                        </m:ctrlPr>
                      </m:dPr>
                      <m:e>
                        <m:r>
                          <m:rPr>
                            <m:sty m:val="p"/>
                          </m:rPr>
                          <a:rPr lang="de-DE" sz="2000" b="0" i="0" smtClean="0">
                            <a:latin typeface="Cambria Math" panose="02040503050406030204" pitchFamily="18" charset="0"/>
                          </a:rPr>
                          <m:t>a</m:t>
                        </m:r>
                        <m:r>
                          <a:rPr lang="de-DE" sz="2000" b="0" i="0" smtClean="0">
                            <a:latin typeface="Cambria Math" panose="02040503050406030204" pitchFamily="18" charset="0"/>
                          </a:rPr>
                          <m:t>;</m:t>
                        </m:r>
                        <m:r>
                          <m:rPr>
                            <m:sty m:val="p"/>
                          </m:rPr>
                          <a:rPr lang="de-DE" sz="2000" b="0" i="0" smtClean="0">
                            <a:latin typeface="Cambria Math" panose="02040503050406030204" pitchFamily="18" charset="0"/>
                          </a:rPr>
                          <m:t>b</m:t>
                        </m:r>
                      </m:e>
                    </m:d>
                    <m:r>
                      <a:rPr lang="de-DE" sz="2000" b="0" i="0" smtClean="0">
                        <a:latin typeface="Cambria Math" panose="02040503050406030204" pitchFamily="18" charset="0"/>
                      </a:rPr>
                      <m:t> </m:t>
                    </m:r>
                  </m:oMath>
                </a14:m>
                <a:r>
                  <a:rPr lang="de-DE" sz="2000" dirty="0"/>
                  <a:t>), wenn gilt:</a:t>
                </a:r>
                <a:br>
                  <a:rPr lang="de-DE" sz="2000" dirty="0"/>
                </a:br>
                <a:br>
                  <a:rPr lang="de-DE" sz="2000" dirty="0"/>
                </a:br>
                <a14:m>
                  <m:oMath xmlns:m="http://schemas.openxmlformats.org/officeDocument/2006/math">
                    <m:d>
                      <m:dPr>
                        <m:ctrlPr>
                          <a:rPr lang="de-DE" sz="2000" b="0" i="1" smtClean="0">
                            <a:latin typeface="Cambria Math" panose="02040503050406030204" pitchFamily="18" charset="0"/>
                          </a:rPr>
                        </m:ctrlPr>
                      </m:dPr>
                      <m:e>
                        <m:r>
                          <a:rPr lang="de-DE" sz="2000" b="0" i="0" smtClean="0">
                            <a:latin typeface="Cambria Math" panose="02040503050406030204" pitchFamily="18" charset="0"/>
                          </a:rPr>
                          <m:t>1</m:t>
                        </m:r>
                      </m:e>
                    </m:d>
                    <m:r>
                      <a:rPr lang="de-DE" sz="2000" b="0" i="0" smtClean="0">
                        <a:latin typeface="Cambria Math" panose="02040503050406030204" pitchFamily="18" charset="0"/>
                      </a:rPr>
                      <m:t>    </m:t>
                    </m:r>
                    <m:r>
                      <m:rPr>
                        <m:sty m:val="p"/>
                      </m:rPr>
                      <a:rPr lang="de-DE" sz="2000" b="0" i="0" smtClean="0">
                        <a:latin typeface="Cambria Math" panose="02040503050406030204" pitchFamily="18" charset="0"/>
                      </a:rPr>
                      <m:t>f</m:t>
                    </m:r>
                    <m:d>
                      <m:dPr>
                        <m:ctrlPr>
                          <a:rPr lang="de-DE" sz="2000" b="0" i="1" smtClean="0">
                            <a:latin typeface="Cambria Math" panose="02040503050406030204" pitchFamily="18" charset="0"/>
                          </a:rPr>
                        </m:ctrlPr>
                      </m:dPr>
                      <m:e>
                        <m:r>
                          <m:rPr>
                            <m:sty m:val="p"/>
                          </m:rPr>
                          <a:rPr lang="de-DE" sz="2000" b="0" i="0" smtClean="0">
                            <a:latin typeface="Cambria Math" panose="02040503050406030204" pitchFamily="18" charset="0"/>
                          </a:rPr>
                          <m:t>x</m:t>
                        </m:r>
                      </m:e>
                    </m:d>
                    <m:r>
                      <a:rPr lang="de-DE" sz="2000" b="0" i="0" smtClean="0">
                        <a:latin typeface="Cambria Math" panose="02040503050406030204" pitchFamily="18" charset="0"/>
                        <a:ea typeface="Cambria Math" panose="02040503050406030204" pitchFamily="18" charset="0"/>
                      </a:rPr>
                      <m:t>≥0  </m:t>
                    </m:r>
                    <m:r>
                      <m:rPr>
                        <m:sty m:val="p"/>
                      </m:rPr>
                      <a:rPr lang="de-DE" sz="2000" b="0" i="0" smtClean="0">
                        <a:latin typeface="Cambria Math" panose="02040503050406030204" pitchFamily="18" charset="0"/>
                        <a:ea typeface="Cambria Math" panose="02040503050406030204" pitchFamily="18" charset="0"/>
                      </a:rPr>
                      <m:t>f</m:t>
                    </m:r>
                    <m:r>
                      <a:rPr lang="de-DE" sz="2000" b="0" i="0" smtClean="0">
                        <a:latin typeface="Cambria Math" panose="02040503050406030204" pitchFamily="18" charset="0"/>
                        <a:ea typeface="Cambria Math" panose="02040503050406030204" pitchFamily="18" charset="0"/>
                      </a:rPr>
                      <m:t>ü</m:t>
                    </m:r>
                    <m:r>
                      <m:rPr>
                        <m:sty m:val="p"/>
                      </m:rPr>
                      <a:rPr lang="de-DE" sz="2000" b="0" i="0" smtClean="0">
                        <a:latin typeface="Cambria Math" panose="02040503050406030204" pitchFamily="18" charset="0"/>
                        <a:ea typeface="Cambria Math" panose="02040503050406030204" pitchFamily="18" charset="0"/>
                      </a:rPr>
                      <m:t>r</m:t>
                    </m:r>
                    <m:r>
                      <a:rPr lang="de-DE" sz="2000" b="0" i="0" smtClean="0">
                        <a:latin typeface="Cambria Math" panose="02040503050406030204" pitchFamily="18" charset="0"/>
                        <a:ea typeface="Cambria Math" panose="02040503050406030204" pitchFamily="18" charset="0"/>
                      </a:rPr>
                      <m:t> </m:t>
                    </m:r>
                    <m:r>
                      <m:rPr>
                        <m:sty m:val="p"/>
                      </m:rPr>
                      <a:rPr lang="de-DE" sz="2000" b="0" i="0" smtClean="0">
                        <a:latin typeface="Cambria Math" panose="02040503050406030204" pitchFamily="18" charset="0"/>
                        <a:ea typeface="Cambria Math" panose="02040503050406030204" pitchFamily="18" charset="0"/>
                      </a:rPr>
                      <m:t>alle</m:t>
                    </m:r>
                    <m:r>
                      <a:rPr lang="de-DE" sz="2000" b="0" i="0" smtClean="0">
                        <a:latin typeface="Cambria Math" panose="02040503050406030204" pitchFamily="18" charset="0"/>
                        <a:ea typeface="Cambria Math" panose="02040503050406030204" pitchFamily="18" charset="0"/>
                      </a:rPr>
                      <m:t>  </m:t>
                    </m:r>
                    <m:r>
                      <m:rPr>
                        <m:sty m:val="p"/>
                      </m:rPr>
                      <a:rPr lang="de-DE" sz="2000" b="0" i="0" smtClean="0">
                        <a:latin typeface="Cambria Math" panose="02040503050406030204" pitchFamily="18" charset="0"/>
                        <a:ea typeface="Cambria Math" panose="02040503050406030204" pitchFamily="18" charset="0"/>
                      </a:rPr>
                      <m:t>x</m:t>
                    </m:r>
                    <m:r>
                      <a:rPr lang="de-DE" sz="2000" b="0" i="0" smtClean="0">
                        <a:latin typeface="Cambria Math" panose="02040503050406030204" pitchFamily="18" charset="0"/>
                        <a:ea typeface="Cambria Math" panose="02040503050406030204" pitchFamily="18" charset="0"/>
                      </a:rPr>
                      <m:t>  </m:t>
                    </m:r>
                    <m:r>
                      <m:rPr>
                        <m:sty m:val="p"/>
                      </m:rPr>
                      <a:rPr lang="de-DE" sz="2000" b="0" i="0" smtClean="0">
                        <a:latin typeface="Cambria Math" panose="02040503050406030204" pitchFamily="18" charset="0"/>
                        <a:ea typeface="Cambria Math" panose="02040503050406030204" pitchFamily="18" charset="0"/>
                      </a:rPr>
                      <m:t>aus</m:t>
                    </m:r>
                    <m:r>
                      <a:rPr lang="de-DE" sz="2000" b="0" i="0" smtClean="0">
                        <a:latin typeface="Cambria Math" panose="02040503050406030204" pitchFamily="18" charset="0"/>
                        <a:ea typeface="Cambria Math" panose="02040503050406030204" pitchFamily="18" charset="0"/>
                      </a:rPr>
                      <m:t> </m:t>
                    </m:r>
                    <m:r>
                      <m:rPr>
                        <m:sty m:val="p"/>
                      </m:rPr>
                      <a:rPr lang="de-DE" sz="2000" b="0" i="0" smtClean="0">
                        <a:latin typeface="Cambria Math" panose="02040503050406030204" pitchFamily="18" charset="0"/>
                        <a:ea typeface="Cambria Math" panose="02040503050406030204" pitchFamily="18" charset="0"/>
                      </a:rPr>
                      <m:t>I</m:t>
                    </m:r>
                  </m:oMath>
                </a14:m>
                <a:br>
                  <a:rPr lang="de-DE" sz="2000" dirty="0"/>
                </a:br>
                <a14:m>
                  <m:oMath xmlns:m="http://schemas.openxmlformats.org/officeDocument/2006/math">
                    <m:d>
                      <m:dPr>
                        <m:ctrlPr>
                          <a:rPr lang="de-DE" sz="2000" b="0" i="1" smtClean="0">
                            <a:latin typeface="Cambria Math" panose="02040503050406030204" pitchFamily="18" charset="0"/>
                          </a:rPr>
                        </m:ctrlPr>
                      </m:dPr>
                      <m:e>
                        <m:r>
                          <a:rPr lang="de-DE" sz="2000" b="0" i="1" smtClean="0">
                            <a:latin typeface="Cambria Math" panose="02040503050406030204" pitchFamily="18" charset="0"/>
                          </a:rPr>
                          <m:t>2</m:t>
                        </m:r>
                      </m:e>
                    </m:d>
                    <m:r>
                      <a:rPr lang="de-DE" sz="2000" b="0" i="1" smtClean="0">
                        <a:latin typeface="Cambria Math" panose="02040503050406030204" pitchFamily="18" charset="0"/>
                      </a:rPr>
                      <m:t>  </m:t>
                    </m:r>
                    <m:r>
                      <a:rPr lang="de-DE" sz="2000" b="0" i="0" smtClean="0">
                        <a:latin typeface="Cambria Math" panose="02040503050406030204" pitchFamily="18" charset="0"/>
                      </a:rPr>
                      <m:t>  </m:t>
                    </m:r>
                    <m:nary>
                      <m:naryPr>
                        <m:limLoc m:val="undOvr"/>
                        <m:ctrlPr>
                          <a:rPr lang="de-DE" sz="2000" b="0" i="1" smtClean="0">
                            <a:latin typeface="Cambria Math" panose="02040503050406030204" pitchFamily="18" charset="0"/>
                          </a:rPr>
                        </m:ctrlPr>
                      </m:naryPr>
                      <m:sub>
                        <m:r>
                          <m:rPr>
                            <m:sty m:val="p"/>
                            <m:brk m:alnAt="24"/>
                          </m:rPr>
                          <a:rPr lang="de-DE" sz="2000" b="0" i="0" smtClean="0">
                            <a:latin typeface="Cambria Math" panose="02040503050406030204" pitchFamily="18" charset="0"/>
                          </a:rPr>
                          <m:t>a</m:t>
                        </m:r>
                      </m:sub>
                      <m:sup>
                        <m:r>
                          <m:rPr>
                            <m:sty m:val="p"/>
                          </m:rPr>
                          <a:rPr lang="de-DE" sz="2000" b="0" i="0" smtClean="0">
                            <a:latin typeface="Cambria Math" panose="02040503050406030204" pitchFamily="18" charset="0"/>
                          </a:rPr>
                          <m:t>b</m:t>
                        </m:r>
                      </m:sup>
                      <m:e>
                        <m:r>
                          <m:rPr>
                            <m:sty m:val="p"/>
                          </m:rPr>
                          <a:rPr lang="de-DE" sz="2000" b="0" i="0" smtClean="0">
                            <a:latin typeface="Cambria Math" panose="02040503050406030204" pitchFamily="18" charset="0"/>
                          </a:rPr>
                          <m:t>f</m:t>
                        </m:r>
                        <m:d>
                          <m:dPr>
                            <m:ctrlPr>
                              <a:rPr lang="de-DE" sz="2000" b="0" i="1" smtClean="0">
                                <a:latin typeface="Cambria Math" panose="02040503050406030204" pitchFamily="18" charset="0"/>
                              </a:rPr>
                            </m:ctrlPr>
                          </m:dPr>
                          <m:e>
                            <m:r>
                              <m:rPr>
                                <m:sty m:val="p"/>
                              </m:rPr>
                              <a:rPr lang="de-DE" sz="2000" b="0" i="0" smtClean="0">
                                <a:latin typeface="Cambria Math" panose="02040503050406030204" pitchFamily="18" charset="0"/>
                              </a:rPr>
                              <m:t>x</m:t>
                            </m:r>
                          </m:e>
                        </m:d>
                        <m:r>
                          <m:rPr>
                            <m:sty m:val="p"/>
                          </m:rPr>
                          <a:rPr lang="de-DE" sz="2000" b="0" i="0" smtClean="0">
                            <a:latin typeface="Cambria Math" panose="02040503050406030204" pitchFamily="18" charset="0"/>
                          </a:rPr>
                          <m:t>dx</m:t>
                        </m:r>
                        <m:r>
                          <a:rPr lang="de-DE" sz="2000" b="0" i="0" smtClean="0">
                            <a:latin typeface="Cambria Math" panose="02040503050406030204" pitchFamily="18" charset="0"/>
                          </a:rPr>
                          <m:t>=1     (</m:t>
                        </m:r>
                        <m:r>
                          <m:rPr>
                            <m:sty m:val="p"/>
                          </m:rPr>
                          <a:rPr lang="de-DE" sz="2000" b="0" i="0" smtClean="0">
                            <a:latin typeface="Cambria Math" panose="02040503050406030204" pitchFamily="18" charset="0"/>
                          </a:rPr>
                          <m:t>falls</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I</m:t>
                        </m:r>
                        <m:r>
                          <a:rPr lang="de-DE" sz="2000" b="0" i="0" smtClean="0">
                            <a:latin typeface="Cambria Math" panose="02040503050406030204" pitchFamily="18" charset="0"/>
                          </a:rPr>
                          <m:t>=</m:t>
                        </m:r>
                        <m:r>
                          <a:rPr lang="de-DE" sz="2000" b="0" i="0" smtClean="0">
                            <a:latin typeface="Cambria Math" panose="02040503050406030204" pitchFamily="18" charset="0"/>
                            <a:ea typeface="Cambria Math" panose="02040503050406030204" pitchFamily="18" charset="0"/>
                          </a:rPr>
                          <m:t>ℝ</m:t>
                        </m:r>
                        <m:r>
                          <a:rPr lang="de-DE" sz="2000" b="0" i="0" smtClean="0">
                            <a:latin typeface="Cambria Math" panose="02040503050406030204" pitchFamily="18" charset="0"/>
                            <a:ea typeface="Cambria Math" panose="02040503050406030204" pitchFamily="18" charset="0"/>
                          </a:rPr>
                          <m:t>:</m:t>
                        </m:r>
                        <m:nary>
                          <m:naryPr>
                            <m:limLoc m:val="undOvr"/>
                            <m:ctrlPr>
                              <a:rPr lang="de-DE" sz="2000" i="1" smtClean="0">
                                <a:latin typeface="Cambria Math" panose="02040503050406030204" pitchFamily="18" charset="0"/>
                              </a:rPr>
                            </m:ctrlPr>
                          </m:naryPr>
                          <m:sub>
                            <m:r>
                              <m:rPr>
                                <m:brk m:alnAt="24"/>
                              </m:rPr>
                              <a:rPr lang="de-DE" sz="2000" b="0" i="0" smtClean="0">
                                <a:latin typeface="Cambria Math" panose="02040503050406030204" pitchFamily="18" charset="0"/>
                              </a:rPr>
                              <m:t>−</m:t>
                            </m:r>
                            <m:r>
                              <a:rPr lang="de-DE" sz="2000" b="0" i="0" smtClean="0">
                                <a:latin typeface="Cambria Math" panose="02040503050406030204" pitchFamily="18" charset="0"/>
                                <a:ea typeface="Cambria Math" panose="02040503050406030204" pitchFamily="18" charset="0"/>
                              </a:rPr>
                              <m:t>∞</m:t>
                            </m:r>
                          </m:sub>
                          <m:sup>
                            <m:r>
                              <a:rPr lang="de-DE" sz="2000" i="0" smtClean="0">
                                <a:latin typeface="Cambria Math" panose="02040503050406030204" pitchFamily="18" charset="0"/>
                                <a:ea typeface="Cambria Math" panose="02040503050406030204" pitchFamily="18" charset="0"/>
                              </a:rPr>
                              <m:t>∞</m:t>
                            </m:r>
                          </m:sup>
                          <m:e>
                            <m:r>
                              <m:rPr>
                                <m:sty m:val="p"/>
                              </m:rPr>
                              <a:rPr lang="de-DE" sz="2000" i="0">
                                <a:latin typeface="Cambria Math" panose="02040503050406030204" pitchFamily="18" charset="0"/>
                              </a:rPr>
                              <m:t>f</m:t>
                            </m:r>
                            <m:d>
                              <m:dPr>
                                <m:ctrlPr>
                                  <a:rPr lang="de-DE" sz="2000" i="1">
                                    <a:latin typeface="Cambria Math" panose="02040503050406030204" pitchFamily="18" charset="0"/>
                                  </a:rPr>
                                </m:ctrlPr>
                              </m:dPr>
                              <m:e>
                                <m:r>
                                  <m:rPr>
                                    <m:sty m:val="p"/>
                                  </m:rPr>
                                  <a:rPr lang="de-DE" sz="2000" i="0">
                                    <a:latin typeface="Cambria Math" panose="02040503050406030204" pitchFamily="18" charset="0"/>
                                  </a:rPr>
                                  <m:t>x</m:t>
                                </m:r>
                              </m:e>
                            </m:d>
                            <m:r>
                              <m:rPr>
                                <m:sty m:val="p"/>
                              </m:rPr>
                              <a:rPr lang="de-DE" sz="2000" i="0">
                                <a:latin typeface="Cambria Math" panose="02040503050406030204" pitchFamily="18" charset="0"/>
                              </a:rPr>
                              <m:t>dx</m:t>
                            </m:r>
                            <m:r>
                              <a:rPr lang="de-DE" sz="2000" i="0">
                                <a:latin typeface="Cambria Math" panose="02040503050406030204" pitchFamily="18" charset="0"/>
                              </a:rPr>
                              <m:t>=1). </m:t>
                            </m:r>
                          </m:e>
                        </m:nary>
                      </m:e>
                    </m:nary>
                  </m:oMath>
                </a14:m>
                <a:endParaRPr lang="de-DE" sz="2000" dirty="0"/>
              </a:p>
            </p:txBody>
          </p:sp>
        </mc:Choice>
        <mc:Fallback xmlns="">
          <p:sp>
            <p:nvSpPr>
              <p:cNvPr id="4" name="Textfeld 3"/>
              <p:cNvSpPr txBox="1">
                <a:spLocks noRot="1" noChangeAspect="1" noMove="1" noResize="1" noEditPoints="1" noAdjustHandles="1" noChangeArrowheads="1" noChangeShapeType="1" noTextEdit="1"/>
              </p:cNvSpPr>
              <p:nvPr/>
            </p:nvSpPr>
            <p:spPr>
              <a:xfrm>
                <a:off x="343323" y="2072292"/>
                <a:ext cx="8353176" cy="3865417"/>
              </a:xfrm>
              <a:prstGeom prst="rect">
                <a:avLst/>
              </a:prstGeom>
              <a:blipFill>
                <a:blip r:embed="rId5"/>
                <a:stretch>
                  <a:fillRect l="-656" t="-789"/>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a:extLst>
              <a:ext uri="{FF2B5EF4-FFF2-40B4-BE49-F238E27FC236}">
                <a16:creationId xmlns:a16="http://schemas.microsoft.com/office/drawing/2014/main" id="{A0396CFF-7E69-4DCE-9453-A9CA514F2F40}"/>
              </a:ext>
            </a:extLst>
          </p:cNvPr>
          <p:cNvGrpSpPr/>
          <p:nvPr/>
        </p:nvGrpSpPr>
        <p:grpSpPr>
          <a:xfrm>
            <a:off x="363537" y="723900"/>
            <a:ext cx="7304088" cy="433388"/>
            <a:chOff x="363537" y="723900"/>
            <a:chExt cx="7304088" cy="433388"/>
          </a:xfrm>
        </p:grpSpPr>
        <p:sp>
          <p:nvSpPr>
            <p:cNvPr id="36" name="Rectangle 4">
              <a:extLst>
                <a:ext uri="{FF2B5EF4-FFF2-40B4-BE49-F238E27FC236}">
                  <a16:creationId xmlns:a16="http://schemas.microsoft.com/office/drawing/2014/main" id="{BAA824B0-0D1B-442D-B94A-321DA9E7940E}"/>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a:extLst>
                <a:ext uri="{FF2B5EF4-FFF2-40B4-BE49-F238E27FC236}">
                  <a16:creationId xmlns:a16="http://schemas.microsoft.com/office/drawing/2014/main" id="{CAF49D03-BD8F-43C0-85F6-B351F695B2CD}"/>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a:extLst>
                <a:ext uri="{FF2B5EF4-FFF2-40B4-BE49-F238E27FC236}">
                  <a16:creationId xmlns:a16="http://schemas.microsoft.com/office/drawing/2014/main" id="{22EDD2D9-8253-49B4-BD12-D54105DAAFE6}"/>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a:extLst>
                <a:ext uri="{FF2B5EF4-FFF2-40B4-BE49-F238E27FC236}">
                  <a16:creationId xmlns:a16="http://schemas.microsoft.com/office/drawing/2014/main" id="{B18383BB-CB00-42C0-98D1-D899DEE97161}"/>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a:extLst>
                <a:ext uri="{FF2B5EF4-FFF2-40B4-BE49-F238E27FC236}">
                  <a16:creationId xmlns:a16="http://schemas.microsoft.com/office/drawing/2014/main" id="{E09591D4-E2C2-4C11-AC2F-40D9E2D7D641}"/>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286631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7</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9" y="1467572"/>
            <a:ext cx="374444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Stetige Verteilungen</a:t>
            </a:r>
          </a:p>
        </p:txBody>
      </p:sp>
      <mc:AlternateContent xmlns:mc="http://schemas.openxmlformats.org/markup-compatibility/2006" xmlns:a14="http://schemas.microsoft.com/office/drawing/2010/main">
        <mc:Choice Requires="a14">
          <p:sp>
            <p:nvSpPr>
              <p:cNvPr id="4" name="Textfeld 3"/>
              <p:cNvSpPr txBox="1"/>
              <p:nvPr/>
            </p:nvSpPr>
            <p:spPr>
              <a:xfrm>
                <a:off x="343323" y="2100725"/>
                <a:ext cx="8353176" cy="3776547"/>
              </a:xfrm>
              <a:prstGeom prst="rect">
                <a:avLst/>
              </a:prstGeom>
              <a:noFill/>
            </p:spPr>
            <p:txBody>
              <a:bodyPr wrap="square" rtlCol="0">
                <a:spAutoFit/>
              </a:bodyPr>
              <a:lstStyle/>
              <a:p>
                <a:pPr/>
                <a:r>
                  <a:rPr lang="de-DE" sz="2000" dirty="0"/>
                  <a:t>Eine </a:t>
                </a:r>
                <a:r>
                  <a:rPr lang="de-DE" sz="2000" b="1" dirty="0"/>
                  <a:t>Zufallsgröße  X</a:t>
                </a:r>
                <a:r>
                  <a:rPr lang="de-DE" sz="2000" dirty="0"/>
                  <a:t>, die Werte aus dem Intervall  I  annimmt, heißt </a:t>
                </a:r>
                <a:r>
                  <a:rPr lang="de-DE" sz="2000" b="1" dirty="0"/>
                  <a:t>stetig verteilt </a:t>
                </a:r>
                <a:r>
                  <a:rPr lang="de-DE" sz="2000" dirty="0"/>
                  <a:t>mit der Wahrscheinlichkeitsdichte  f, wenn für alle  </a:t>
                </a:r>
                <a14:m>
                  <m:oMath xmlns:m="http://schemas.openxmlformats.org/officeDocument/2006/math">
                    <m:sSub>
                      <m:sSubPr>
                        <m:ctrlPr>
                          <a:rPr lang="de-DE" sz="2000" i="1" smtClean="0">
                            <a:latin typeface="Cambria Math" panose="02040503050406030204" pitchFamily="18" charset="0"/>
                          </a:rPr>
                        </m:ctrlPr>
                      </m:sSubPr>
                      <m:e>
                        <m:r>
                          <m:rPr>
                            <m:sty m:val="p"/>
                          </m:rPr>
                          <a:rPr lang="de-DE" sz="2000" b="0" i="0" smtClean="0">
                            <a:latin typeface="Cambria Math" panose="02040503050406030204" pitchFamily="18" charset="0"/>
                          </a:rPr>
                          <m:t>r</m:t>
                        </m:r>
                      </m:e>
                      <m:sub>
                        <m:r>
                          <a:rPr lang="de-DE" sz="2000" b="0" i="0" smtClean="0">
                            <a:latin typeface="Cambria Math" panose="02040503050406030204" pitchFamily="18" charset="0"/>
                          </a:rPr>
                          <m:t>1</m:t>
                        </m:r>
                      </m:sub>
                    </m:sSub>
                    <m:r>
                      <a:rPr lang="de-DE" sz="2000" b="0" i="0" smtClean="0">
                        <a:latin typeface="Cambria Math" panose="02040503050406030204" pitchFamily="18" charset="0"/>
                      </a:rPr>
                      <m:t>, </m:t>
                    </m:r>
                    <m:sSub>
                      <m:sSubPr>
                        <m:ctrlPr>
                          <a:rPr lang="de-DE" sz="2000" i="1" smtClean="0">
                            <a:latin typeface="Cambria Math" panose="02040503050406030204" pitchFamily="18" charset="0"/>
                          </a:rPr>
                        </m:ctrlPr>
                      </m:sSubPr>
                      <m:e>
                        <m:r>
                          <m:rPr>
                            <m:sty m:val="p"/>
                          </m:rPr>
                          <a:rPr lang="de-DE" sz="2000" b="0" i="0" smtClean="0">
                            <a:latin typeface="Cambria Math" panose="02040503050406030204" pitchFamily="18" charset="0"/>
                          </a:rPr>
                          <m:t>r</m:t>
                        </m:r>
                      </m:e>
                      <m:sub>
                        <m:r>
                          <a:rPr lang="de-DE" sz="2000" b="0" i="0" smtClean="0">
                            <a:latin typeface="Cambria Math" panose="02040503050406030204" pitchFamily="18" charset="0"/>
                          </a:rPr>
                          <m:t>2</m:t>
                        </m:r>
                      </m:sub>
                    </m:sSub>
                  </m:oMath>
                </a14:m>
                <a:r>
                  <a:rPr lang="de-DE" sz="2000" dirty="0"/>
                  <a:t> aus  I  gilt:</a:t>
                </a:r>
                <a:br>
                  <a:rPr lang="de-DE" sz="2000" dirty="0"/>
                </a:br>
                <a14:m>
                  <m:oMathPara xmlns:m="http://schemas.openxmlformats.org/officeDocument/2006/math">
                    <m:oMathParaPr>
                      <m:jc m:val="center"/>
                    </m:oMathParaPr>
                    <m:oMath xmlns:m="http://schemas.openxmlformats.org/officeDocument/2006/math">
                      <m:r>
                        <m:rPr>
                          <m:sty m:val="p"/>
                        </m:rPr>
                        <a:rPr lang="de-DE" sz="2000" b="0" i="0" smtClean="0">
                          <a:latin typeface="Cambria Math" panose="02040503050406030204" pitchFamily="18" charset="0"/>
                        </a:rPr>
                        <m:t>P</m:t>
                      </m:r>
                      <m:d>
                        <m:dPr>
                          <m:ctrlPr>
                            <a:rPr lang="de-DE" sz="2000" b="0" i="1" smtClean="0">
                              <a:latin typeface="Cambria Math" panose="02040503050406030204" pitchFamily="18" charset="0"/>
                            </a:rPr>
                          </m:ctrlPr>
                        </m:dPr>
                        <m:e>
                          <m:sSub>
                            <m:sSubPr>
                              <m:ctrlPr>
                                <a:rPr lang="de-DE" sz="2000" b="0" i="1" smtClean="0">
                                  <a:latin typeface="Cambria Math" panose="02040503050406030204" pitchFamily="18" charset="0"/>
                                </a:rPr>
                              </m:ctrlPr>
                            </m:sSubPr>
                            <m:e>
                              <m:r>
                                <m:rPr>
                                  <m:sty m:val="p"/>
                                </m:rPr>
                                <a:rPr lang="de-DE" sz="2000" b="0" i="0" smtClean="0">
                                  <a:latin typeface="Cambria Math" panose="02040503050406030204" pitchFamily="18" charset="0"/>
                                </a:rPr>
                                <m:t>r</m:t>
                              </m:r>
                            </m:e>
                            <m:sub>
                              <m:r>
                                <a:rPr lang="de-DE" sz="2000" b="0" i="0" smtClean="0">
                                  <a:latin typeface="Cambria Math" panose="02040503050406030204" pitchFamily="18" charset="0"/>
                                </a:rPr>
                                <m:t>1</m:t>
                              </m:r>
                            </m:sub>
                          </m:sSub>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X</m:t>
                          </m:r>
                          <m:r>
                            <a:rPr lang="de-DE" sz="2000" b="0" i="0" smtClean="0">
                              <a:latin typeface="Cambria Math" panose="02040503050406030204" pitchFamily="18" charset="0"/>
                              <a:ea typeface="Cambria Math" panose="02040503050406030204" pitchFamily="18" charset="0"/>
                            </a:rPr>
                            <m:t>≤</m:t>
                          </m:r>
                          <m:sSub>
                            <m:sSubPr>
                              <m:ctrlPr>
                                <a:rPr lang="de-DE" sz="2000" b="0" i="1" smtClean="0">
                                  <a:latin typeface="Cambria Math" panose="02040503050406030204" pitchFamily="18" charset="0"/>
                                  <a:ea typeface="Cambria Math" panose="02040503050406030204" pitchFamily="18" charset="0"/>
                                </a:rPr>
                              </m:ctrlPr>
                            </m:sSubPr>
                            <m:e>
                              <m:r>
                                <m:rPr>
                                  <m:sty m:val="p"/>
                                </m:rPr>
                                <a:rPr lang="de-DE" sz="2000" b="0" i="0" smtClean="0">
                                  <a:latin typeface="Cambria Math" panose="02040503050406030204" pitchFamily="18" charset="0"/>
                                  <a:ea typeface="Cambria Math" panose="02040503050406030204" pitchFamily="18" charset="0"/>
                                </a:rPr>
                                <m:t>r</m:t>
                              </m:r>
                            </m:e>
                            <m:sub>
                              <m:r>
                                <a:rPr lang="de-DE" sz="2000" b="0" i="0" smtClean="0">
                                  <a:latin typeface="Cambria Math" panose="02040503050406030204" pitchFamily="18" charset="0"/>
                                  <a:ea typeface="Cambria Math" panose="02040503050406030204" pitchFamily="18" charset="0"/>
                                </a:rPr>
                                <m:t>2</m:t>
                              </m:r>
                            </m:sub>
                          </m:sSub>
                        </m:e>
                      </m:d>
                      <m:r>
                        <a:rPr lang="de-DE" sz="2000" b="0" i="0" smtClean="0">
                          <a:latin typeface="Cambria Math" panose="02040503050406030204" pitchFamily="18" charset="0"/>
                          <a:ea typeface="Cambria Math" panose="02040503050406030204" pitchFamily="18" charset="0"/>
                        </a:rPr>
                        <m:t>=</m:t>
                      </m:r>
                      <m:nary>
                        <m:naryPr>
                          <m:limLoc m:val="undOvr"/>
                          <m:ctrlPr>
                            <a:rPr lang="de-DE" sz="2000" b="0" i="1" smtClean="0">
                              <a:latin typeface="Cambria Math" panose="02040503050406030204" pitchFamily="18" charset="0"/>
                            </a:rPr>
                          </m:ctrlPr>
                        </m:naryPr>
                        <m:sub>
                          <m:sSub>
                            <m:sSubPr>
                              <m:ctrlPr>
                                <a:rPr lang="de-DE" sz="2000" b="0" i="1" smtClean="0">
                                  <a:latin typeface="Cambria Math" panose="02040503050406030204" pitchFamily="18" charset="0"/>
                                </a:rPr>
                              </m:ctrlPr>
                            </m:sSubPr>
                            <m:e>
                              <m:r>
                                <m:rPr>
                                  <m:sty m:val="p"/>
                                </m:rPr>
                                <a:rPr lang="de-DE" sz="2000" b="0" i="0" smtClean="0">
                                  <a:latin typeface="Cambria Math" panose="02040503050406030204" pitchFamily="18" charset="0"/>
                                </a:rPr>
                                <m:t>r</m:t>
                              </m:r>
                            </m:e>
                            <m:sub>
                              <m:r>
                                <a:rPr lang="de-DE" sz="2000" b="0" i="0" smtClean="0">
                                  <a:latin typeface="Cambria Math" panose="02040503050406030204" pitchFamily="18" charset="0"/>
                                </a:rPr>
                                <m:t>1</m:t>
                              </m:r>
                            </m:sub>
                          </m:sSub>
                        </m:sub>
                        <m:sup>
                          <m:sSub>
                            <m:sSubPr>
                              <m:ctrlPr>
                                <a:rPr lang="de-DE" sz="2000" b="0" i="1" smtClean="0">
                                  <a:latin typeface="Cambria Math" panose="02040503050406030204" pitchFamily="18" charset="0"/>
                                </a:rPr>
                              </m:ctrlPr>
                            </m:sSubPr>
                            <m:e>
                              <m:r>
                                <m:rPr>
                                  <m:sty m:val="p"/>
                                </m:rPr>
                                <a:rPr lang="de-DE" sz="2000" b="0" i="0" smtClean="0">
                                  <a:latin typeface="Cambria Math" panose="02040503050406030204" pitchFamily="18" charset="0"/>
                                </a:rPr>
                                <m:t>r</m:t>
                              </m:r>
                            </m:e>
                            <m:sub>
                              <m:r>
                                <a:rPr lang="de-DE" sz="2000" b="0" i="0" smtClean="0">
                                  <a:latin typeface="Cambria Math" panose="02040503050406030204" pitchFamily="18" charset="0"/>
                                </a:rPr>
                                <m:t>2</m:t>
                              </m:r>
                            </m:sub>
                          </m:sSub>
                        </m:sup>
                        <m:e>
                          <m:r>
                            <m:rPr>
                              <m:sty m:val="p"/>
                            </m:rPr>
                            <a:rPr lang="de-DE" sz="2000" b="0" i="0" smtClean="0">
                              <a:latin typeface="Cambria Math" panose="02040503050406030204" pitchFamily="18" charset="0"/>
                            </a:rPr>
                            <m:t>f</m:t>
                          </m:r>
                          <m:d>
                            <m:dPr>
                              <m:ctrlPr>
                                <a:rPr lang="de-DE" sz="2000" b="0" i="1" smtClean="0">
                                  <a:latin typeface="Cambria Math" panose="02040503050406030204" pitchFamily="18" charset="0"/>
                                </a:rPr>
                              </m:ctrlPr>
                            </m:dPr>
                            <m:e>
                              <m:r>
                                <m:rPr>
                                  <m:sty m:val="p"/>
                                </m:rPr>
                                <a:rPr lang="de-DE" sz="2000" b="0" i="0" smtClean="0">
                                  <a:latin typeface="Cambria Math" panose="02040503050406030204" pitchFamily="18" charset="0"/>
                                </a:rPr>
                                <m:t>x</m:t>
                              </m:r>
                            </m:e>
                          </m:d>
                          <m:r>
                            <m:rPr>
                              <m:sty m:val="p"/>
                            </m:rPr>
                            <a:rPr lang="de-DE" sz="2000" b="0" i="0" smtClean="0">
                              <a:latin typeface="Cambria Math" panose="02040503050406030204" pitchFamily="18" charset="0"/>
                            </a:rPr>
                            <m:t>dx</m:t>
                          </m:r>
                        </m:e>
                      </m:nary>
                      <m:r>
                        <a:rPr lang="de-DE" sz="2000" b="0" i="0" smtClean="0">
                          <a:latin typeface="Cambria Math" panose="02040503050406030204" pitchFamily="18" charset="0"/>
                        </a:rPr>
                        <m:t> .</m:t>
                      </m:r>
                    </m:oMath>
                  </m:oMathPara>
                </a14:m>
                <a:br>
                  <a:rPr lang="de-DE" sz="2000" dirty="0"/>
                </a:br>
                <a:r>
                  <a:rPr lang="de-DE" sz="2000" dirty="0"/>
                  <a:t>Die Funktion  </a:t>
                </a:r>
                <a:r>
                  <a:rPr lang="de-DE" sz="2000" b="1" dirty="0"/>
                  <a:t>F</a:t>
                </a:r>
                <a:r>
                  <a:rPr lang="de-DE" sz="2000" dirty="0"/>
                  <a:t>  mit  </a:t>
                </a:r>
              </a:p>
              <a:p>
                <a:pPr/>
                <a14:m>
                  <m:oMathPara xmlns:m="http://schemas.openxmlformats.org/officeDocument/2006/math">
                    <m:oMathParaPr>
                      <m:jc m:val="center"/>
                    </m:oMathParaPr>
                    <m:oMath xmlns:m="http://schemas.openxmlformats.org/officeDocument/2006/math">
                      <m:r>
                        <m:rPr>
                          <m:sty m:val="p"/>
                        </m:rPr>
                        <a:rPr lang="de-DE" sz="2000" b="0" i="0" smtClean="0">
                          <a:latin typeface="Cambria Math" panose="02040503050406030204" pitchFamily="18" charset="0"/>
                          <a:ea typeface="Cambria Math" panose="02040503050406030204" pitchFamily="18" charset="0"/>
                        </a:rPr>
                        <m:t>F</m:t>
                      </m:r>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x</m:t>
                      </m:r>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P</m:t>
                      </m:r>
                      <m:d>
                        <m:dPr>
                          <m:ctrlPr>
                            <a:rPr lang="de-DE" sz="2000" i="1">
                              <a:latin typeface="Cambria Math" panose="02040503050406030204" pitchFamily="18" charset="0"/>
                              <a:ea typeface="Cambria Math" panose="02040503050406030204" pitchFamily="18" charset="0"/>
                            </a:rPr>
                          </m:ctrlPr>
                        </m:dPr>
                        <m:e>
                          <m:r>
                            <m:rPr>
                              <m:sty m:val="p"/>
                            </m:rPr>
                            <a:rPr lang="de-DE" sz="2000" i="0">
                              <a:latin typeface="Cambria Math" panose="02040503050406030204" pitchFamily="18" charset="0"/>
                              <a:ea typeface="Cambria Math" panose="02040503050406030204" pitchFamily="18" charset="0"/>
                            </a:rPr>
                            <m:t>X</m:t>
                          </m:r>
                          <m:r>
                            <a:rPr lang="de-DE" sz="200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x</m:t>
                          </m:r>
                        </m:e>
                      </m:d>
                      <m:r>
                        <a:rPr lang="de-DE" sz="2000" i="0">
                          <a:latin typeface="Cambria Math" panose="02040503050406030204" pitchFamily="18" charset="0"/>
                          <a:ea typeface="Cambria Math" panose="02040503050406030204" pitchFamily="18" charset="0"/>
                        </a:rPr>
                        <m:t>=</m:t>
                      </m:r>
                      <m:nary>
                        <m:naryPr>
                          <m:limLoc m:val="undOvr"/>
                          <m:ctrlPr>
                            <a:rPr lang="de-DE" sz="2000" i="1">
                              <a:latin typeface="Cambria Math" panose="02040503050406030204" pitchFamily="18" charset="0"/>
                            </a:rPr>
                          </m:ctrlPr>
                        </m:naryPr>
                        <m:sub>
                          <m:r>
                            <a:rPr lang="de-DE" sz="2000" b="0" i="0" smtClean="0">
                              <a:latin typeface="Cambria Math" panose="02040503050406030204" pitchFamily="18" charset="0"/>
                            </a:rPr>
                            <m:t>−</m:t>
                          </m:r>
                          <m:r>
                            <a:rPr lang="de-DE" sz="2000" b="0" i="0" smtClean="0">
                              <a:latin typeface="Cambria Math" panose="02040503050406030204" pitchFamily="18" charset="0"/>
                              <a:ea typeface="Cambria Math" panose="02040503050406030204" pitchFamily="18" charset="0"/>
                            </a:rPr>
                            <m:t>∞</m:t>
                          </m:r>
                        </m:sub>
                        <m:sup>
                          <m:r>
                            <m:rPr>
                              <m:sty m:val="p"/>
                            </m:rPr>
                            <a:rPr lang="de-DE" sz="2000" b="0" i="0" smtClean="0">
                              <a:latin typeface="Cambria Math" panose="02040503050406030204" pitchFamily="18" charset="0"/>
                            </a:rPr>
                            <m:t>x</m:t>
                          </m:r>
                        </m:sup>
                        <m:e>
                          <m:r>
                            <m:rPr>
                              <m:sty m:val="p"/>
                            </m:rPr>
                            <a:rPr lang="de-DE" sz="2000" i="0">
                              <a:latin typeface="Cambria Math" panose="02040503050406030204" pitchFamily="18" charset="0"/>
                            </a:rPr>
                            <m:t>f</m:t>
                          </m:r>
                          <m:d>
                            <m:dPr>
                              <m:ctrlPr>
                                <a:rPr lang="de-DE" sz="2000" i="1">
                                  <a:latin typeface="Cambria Math" panose="02040503050406030204" pitchFamily="18" charset="0"/>
                                </a:rPr>
                              </m:ctrlPr>
                            </m:dPr>
                            <m:e>
                              <m:r>
                                <m:rPr>
                                  <m:sty m:val="p"/>
                                </m:rPr>
                                <a:rPr lang="de-DE" sz="2000" b="0" i="0" smtClean="0">
                                  <a:latin typeface="Cambria Math" panose="02040503050406030204" pitchFamily="18" charset="0"/>
                                </a:rPr>
                                <m:t>t</m:t>
                              </m:r>
                            </m:e>
                          </m:d>
                          <m:r>
                            <m:rPr>
                              <m:sty m:val="p"/>
                            </m:rPr>
                            <a:rPr lang="de-DE" sz="2000" i="0">
                              <a:latin typeface="Cambria Math" panose="02040503050406030204" pitchFamily="18" charset="0"/>
                            </a:rPr>
                            <m:t>d</m:t>
                          </m:r>
                          <m:r>
                            <m:rPr>
                              <m:sty m:val="p"/>
                            </m:rPr>
                            <a:rPr lang="de-DE" sz="2000" b="0" i="0" smtClean="0">
                              <a:latin typeface="Cambria Math" panose="02040503050406030204" pitchFamily="18" charset="0"/>
                            </a:rPr>
                            <m:t>t</m:t>
                          </m:r>
                        </m:e>
                      </m:nary>
                    </m:oMath>
                  </m:oMathPara>
                </a14:m>
                <a:endParaRPr lang="de-DE" sz="2000" dirty="0"/>
              </a:p>
              <a:p>
                <a:endParaRPr lang="de-DE" sz="2000" dirty="0"/>
              </a:p>
              <a:p>
                <a:r>
                  <a:rPr lang="de-DE" sz="2000" dirty="0"/>
                  <a:t>heißt  </a:t>
                </a:r>
                <a:r>
                  <a:rPr lang="de-DE" sz="2000" b="1" dirty="0"/>
                  <a:t>Verteilungsfunktion</a:t>
                </a:r>
                <a:r>
                  <a:rPr lang="de-DE" sz="2000" dirty="0"/>
                  <a:t>  der Zufallsgröße  X .</a:t>
                </a:r>
              </a:p>
            </p:txBody>
          </p:sp>
        </mc:Choice>
        <mc:Fallback xmlns="">
          <p:sp>
            <p:nvSpPr>
              <p:cNvPr id="4" name="Textfeld 3"/>
              <p:cNvSpPr txBox="1">
                <a:spLocks noRot="1" noChangeAspect="1" noMove="1" noResize="1" noEditPoints="1" noAdjustHandles="1" noChangeArrowheads="1" noChangeShapeType="1" noTextEdit="1"/>
              </p:cNvSpPr>
              <p:nvPr/>
            </p:nvSpPr>
            <p:spPr>
              <a:xfrm>
                <a:off x="343323" y="2100725"/>
                <a:ext cx="8353176" cy="3776547"/>
              </a:xfrm>
              <a:prstGeom prst="rect">
                <a:avLst/>
              </a:prstGeom>
              <a:blipFill>
                <a:blip r:embed="rId5"/>
                <a:stretch>
                  <a:fillRect l="-729" t="-808" b="-2100"/>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7" name="Gruppieren 36">
            <a:extLst>
              <a:ext uri="{FF2B5EF4-FFF2-40B4-BE49-F238E27FC236}">
                <a16:creationId xmlns:a16="http://schemas.microsoft.com/office/drawing/2014/main" id="{B70B0EB0-59B8-4689-9774-FFACBD34E665}"/>
              </a:ext>
            </a:extLst>
          </p:cNvPr>
          <p:cNvGrpSpPr/>
          <p:nvPr/>
        </p:nvGrpSpPr>
        <p:grpSpPr>
          <a:xfrm>
            <a:off x="363537" y="723900"/>
            <a:ext cx="7304088" cy="433388"/>
            <a:chOff x="363537" y="723900"/>
            <a:chExt cx="7304088" cy="433388"/>
          </a:xfrm>
        </p:grpSpPr>
        <p:sp>
          <p:nvSpPr>
            <p:cNvPr id="38" name="Rectangle 4">
              <a:extLst>
                <a:ext uri="{FF2B5EF4-FFF2-40B4-BE49-F238E27FC236}">
                  <a16:creationId xmlns:a16="http://schemas.microsoft.com/office/drawing/2014/main" id="{F2714D71-646A-43A2-A3EE-9E66E9E8860D}"/>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9" name="AutoShape 5">
              <a:extLst>
                <a:ext uri="{FF2B5EF4-FFF2-40B4-BE49-F238E27FC236}">
                  <a16:creationId xmlns:a16="http://schemas.microsoft.com/office/drawing/2014/main" id="{6192472C-A256-43D7-AEDC-BFDE4F2DB49C}"/>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0" name="AutoShape 6">
              <a:extLst>
                <a:ext uri="{FF2B5EF4-FFF2-40B4-BE49-F238E27FC236}">
                  <a16:creationId xmlns:a16="http://schemas.microsoft.com/office/drawing/2014/main" id="{FC0B22EB-FDD0-4A1A-8CCB-105B0C22EECA}"/>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1" name="AutoShape 8">
              <a:extLst>
                <a:ext uri="{FF2B5EF4-FFF2-40B4-BE49-F238E27FC236}">
                  <a16:creationId xmlns:a16="http://schemas.microsoft.com/office/drawing/2014/main" id="{350BF73D-FFF5-4D29-94A5-7FA22DC9C106}"/>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2" name="AutoShape 8">
              <a:extLst>
                <a:ext uri="{FF2B5EF4-FFF2-40B4-BE49-F238E27FC236}">
                  <a16:creationId xmlns:a16="http://schemas.microsoft.com/office/drawing/2014/main" id="{17B87908-E05F-4161-BE75-CF17D2D8DDA7}"/>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572125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8</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9" y="1467572"/>
            <a:ext cx="3744444"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Stetige Verteilungen</a:t>
            </a:r>
          </a:p>
        </p:txBody>
      </p:sp>
      <p:sp>
        <p:nvSpPr>
          <p:cNvPr id="4" name="Textfeld 3"/>
          <p:cNvSpPr txBox="1"/>
          <p:nvPr/>
        </p:nvSpPr>
        <p:spPr>
          <a:xfrm>
            <a:off x="343323" y="2308810"/>
            <a:ext cx="8353176" cy="400110"/>
          </a:xfrm>
          <a:prstGeom prst="rect">
            <a:avLst/>
          </a:prstGeom>
          <a:noFill/>
        </p:spPr>
        <p:txBody>
          <a:bodyPr wrap="square" rtlCol="0">
            <a:spAutoFit/>
          </a:bodyPr>
          <a:lstStyle/>
          <a:p>
            <a:r>
              <a:rPr lang="de-DE" sz="2000" dirty="0"/>
              <a:t>Weiter legt man in Anlehnung an die Definition im diskreten Fall fest:</a:t>
            </a:r>
          </a:p>
        </p:txBody>
      </p:sp>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mc:AlternateContent xmlns:mc="http://schemas.openxmlformats.org/markup-compatibility/2006" xmlns:a14="http://schemas.microsoft.com/office/drawing/2010/main">
        <mc:Choice Requires="a14">
          <p:graphicFrame>
            <p:nvGraphicFramePr>
              <p:cNvPr id="7" name="Tabelle 6">
                <a:extLst>
                  <a:ext uri="{FF2B5EF4-FFF2-40B4-BE49-F238E27FC236}">
                    <a16:creationId xmlns:a16="http://schemas.microsoft.com/office/drawing/2014/main" id="{4B1DA918-0243-4610-82B1-5424AC7FDED3}"/>
                  </a:ext>
                </a:extLst>
              </p:cNvPr>
              <p:cNvGraphicFramePr>
                <a:graphicFrameLocks noGrp="1"/>
              </p:cNvGraphicFramePr>
              <p:nvPr>
                <p:extLst>
                  <p:ext uri="{D42A27DB-BD31-4B8C-83A1-F6EECF244321}">
                    <p14:modId xmlns:p14="http://schemas.microsoft.com/office/powerpoint/2010/main" val="1384652637"/>
                  </p:ext>
                </p:extLst>
              </p:nvPr>
            </p:nvGraphicFramePr>
            <p:xfrm>
              <a:off x="455644" y="3125206"/>
              <a:ext cx="8148803" cy="1023874"/>
            </p:xfrm>
            <a:graphic>
              <a:graphicData uri="http://schemas.openxmlformats.org/drawingml/2006/table">
                <a:tbl>
                  <a:tblPr firstRow="1" bandRow="1">
                    <a:tableStyleId>{5C22544A-7EE6-4342-B048-85BDC9FD1C3A}</a:tableStyleId>
                  </a:tblPr>
                  <a:tblGrid>
                    <a:gridCol w="3324268">
                      <a:extLst>
                        <a:ext uri="{9D8B030D-6E8A-4147-A177-3AD203B41FA5}">
                          <a16:colId xmlns:a16="http://schemas.microsoft.com/office/drawing/2014/main" val="613327944"/>
                        </a:ext>
                      </a:extLst>
                    </a:gridCol>
                    <a:gridCol w="4824535">
                      <a:extLst>
                        <a:ext uri="{9D8B030D-6E8A-4147-A177-3AD203B41FA5}">
                          <a16:colId xmlns:a16="http://schemas.microsoft.com/office/drawing/2014/main" val="825469623"/>
                        </a:ext>
                      </a:extLst>
                    </a:gridCol>
                  </a:tblGrid>
                  <a:tr h="370840">
                    <a:tc>
                      <a:txBody>
                        <a:bodyPr/>
                        <a:lstStyle/>
                        <a:p>
                          <a:r>
                            <a:rPr lang="de-DE" sz="2000" b="0" dirty="0">
                              <a:solidFill>
                                <a:schemeClr val="tx1"/>
                              </a:solidFill>
                            </a:rPr>
                            <a:t>Erwartungswert von 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m:rPr>
                                    <m:sty m:val="p"/>
                                  </m:rPr>
                                  <a:rPr lang="de-DE" sz="2000" b="0" i="0" smtClean="0">
                                    <a:solidFill>
                                      <a:schemeClr val="tx1"/>
                                    </a:solidFill>
                                    <a:latin typeface="Cambria Math" panose="02040503050406030204" pitchFamily="18" charset="0"/>
                                    <a:ea typeface="Cambria Math" panose="02040503050406030204" pitchFamily="18" charset="0"/>
                                  </a:rPr>
                                  <m:t>μ</m:t>
                                </m:r>
                                <m:r>
                                  <a:rPr lang="de-DE" sz="2000" b="0" i="0" smtClean="0">
                                    <a:solidFill>
                                      <a:schemeClr val="tx1"/>
                                    </a:solidFill>
                                    <a:latin typeface="Cambria Math" panose="02040503050406030204" pitchFamily="18" charset="0"/>
                                    <a:ea typeface="Cambria Math" panose="02040503050406030204" pitchFamily="18" charset="0"/>
                                  </a:rPr>
                                  <m:t>=</m:t>
                                </m:r>
                                <m:r>
                                  <m:rPr>
                                    <m:sty m:val="p"/>
                                  </m:rPr>
                                  <a:rPr lang="de-DE" sz="2000" b="0" i="0" smtClean="0">
                                    <a:solidFill>
                                      <a:schemeClr val="tx1"/>
                                    </a:solidFill>
                                    <a:latin typeface="Cambria Math" panose="02040503050406030204" pitchFamily="18" charset="0"/>
                                    <a:ea typeface="Cambria Math" panose="02040503050406030204" pitchFamily="18" charset="0"/>
                                  </a:rPr>
                                  <m:t>E</m:t>
                                </m:r>
                                <m:d>
                                  <m:dPr>
                                    <m:ctrlPr>
                                      <a:rPr lang="de-DE" sz="2000" b="0" i="1" smtClean="0">
                                        <a:solidFill>
                                          <a:schemeClr val="tx1"/>
                                        </a:solidFill>
                                        <a:latin typeface="Cambria Math" panose="02040503050406030204" pitchFamily="18" charset="0"/>
                                        <a:ea typeface="Cambria Math" panose="02040503050406030204" pitchFamily="18" charset="0"/>
                                      </a:rPr>
                                    </m:ctrlPr>
                                  </m:dPr>
                                  <m:e>
                                    <m:r>
                                      <m:rPr>
                                        <m:sty m:val="p"/>
                                      </m:rPr>
                                      <a:rPr lang="de-DE" sz="2000" b="0" i="0" smtClean="0">
                                        <a:solidFill>
                                          <a:schemeClr val="tx1"/>
                                        </a:solidFill>
                                        <a:latin typeface="Cambria Math" panose="02040503050406030204" pitchFamily="18" charset="0"/>
                                        <a:ea typeface="Cambria Math" panose="02040503050406030204" pitchFamily="18" charset="0"/>
                                      </a:rPr>
                                      <m:t>X</m:t>
                                    </m:r>
                                  </m:e>
                                </m:d>
                                <m:r>
                                  <a:rPr lang="de-DE" sz="2000" b="0" i="0" smtClean="0">
                                    <a:solidFill>
                                      <a:schemeClr val="tx1"/>
                                    </a:solidFill>
                                    <a:latin typeface="Cambria Math" panose="02040503050406030204" pitchFamily="18" charset="0"/>
                                    <a:ea typeface="Cambria Math" panose="02040503050406030204" pitchFamily="18" charset="0"/>
                                  </a:rPr>
                                  <m:t>=</m:t>
                                </m:r>
                                <m:nary>
                                  <m:naryPr>
                                    <m:limLoc m:val="undOvr"/>
                                    <m:ctrlPr>
                                      <a:rPr lang="de-DE" sz="2000" b="0" i="1" smtClean="0">
                                        <a:solidFill>
                                          <a:schemeClr val="tx1"/>
                                        </a:solidFill>
                                        <a:latin typeface="Cambria Math" panose="02040503050406030204" pitchFamily="18" charset="0"/>
                                      </a:rPr>
                                    </m:ctrlPr>
                                  </m:naryPr>
                                  <m:sub>
                                    <m:r>
                                      <m:rPr>
                                        <m:sty m:val="p"/>
                                        <m:brk m:alnAt="24"/>
                                      </m:rPr>
                                      <a:rPr lang="de-DE" sz="2000" b="0" i="0">
                                        <a:solidFill>
                                          <a:schemeClr val="tx1"/>
                                        </a:solidFill>
                                        <a:latin typeface="Cambria Math" panose="02040503050406030204" pitchFamily="18" charset="0"/>
                                      </a:rPr>
                                      <m:t>a</m:t>
                                    </m:r>
                                  </m:sub>
                                  <m:sup>
                                    <m:r>
                                      <m:rPr>
                                        <m:sty m:val="p"/>
                                      </m:rPr>
                                      <a:rPr lang="de-DE" sz="2000" b="0" i="0">
                                        <a:solidFill>
                                          <a:schemeClr val="tx1"/>
                                        </a:solidFill>
                                        <a:latin typeface="Cambria Math" panose="02040503050406030204" pitchFamily="18" charset="0"/>
                                      </a:rPr>
                                      <m:t>b</m:t>
                                    </m:r>
                                  </m:sup>
                                  <m:e>
                                    <m:r>
                                      <m:rPr>
                                        <m:sty m:val="p"/>
                                      </m:rPr>
                                      <a:rPr lang="de-DE" sz="2000" b="0" i="0" smtClean="0">
                                        <a:solidFill>
                                          <a:schemeClr val="tx1"/>
                                        </a:solidFill>
                                        <a:latin typeface="Cambria Math" panose="02040503050406030204" pitchFamily="18" charset="0"/>
                                      </a:rPr>
                                      <m:t>x</m:t>
                                    </m:r>
                                    <m:r>
                                      <a:rPr lang="de-DE" sz="2000" b="0" i="0" smtClean="0">
                                        <a:solidFill>
                                          <a:schemeClr val="tx1"/>
                                        </a:solidFill>
                                        <a:latin typeface="Cambria Math" panose="02040503050406030204" pitchFamily="18" charset="0"/>
                                        <a:ea typeface="Cambria Math" panose="02040503050406030204" pitchFamily="18" charset="0"/>
                                      </a:rPr>
                                      <m:t>∙</m:t>
                                    </m:r>
                                    <m:r>
                                      <m:rPr>
                                        <m:sty m:val="p"/>
                                      </m:rPr>
                                      <a:rPr lang="de-DE" sz="2000" b="0" i="0">
                                        <a:solidFill>
                                          <a:schemeClr val="tx1"/>
                                        </a:solidFill>
                                        <a:latin typeface="Cambria Math" panose="02040503050406030204" pitchFamily="18" charset="0"/>
                                      </a:rPr>
                                      <m:t>f</m:t>
                                    </m:r>
                                    <m:d>
                                      <m:dPr>
                                        <m:ctrlPr>
                                          <a:rPr lang="de-DE" sz="2000" b="0" i="1">
                                            <a:solidFill>
                                              <a:schemeClr val="tx1"/>
                                            </a:solidFill>
                                            <a:latin typeface="Cambria Math" panose="02040503050406030204" pitchFamily="18" charset="0"/>
                                          </a:rPr>
                                        </m:ctrlPr>
                                      </m:dPr>
                                      <m:e>
                                        <m:r>
                                          <m:rPr>
                                            <m:sty m:val="p"/>
                                          </m:rPr>
                                          <a:rPr lang="de-DE" sz="2000" b="0" i="0">
                                            <a:solidFill>
                                              <a:schemeClr val="tx1"/>
                                            </a:solidFill>
                                            <a:latin typeface="Cambria Math" panose="02040503050406030204" pitchFamily="18" charset="0"/>
                                          </a:rPr>
                                          <m:t>x</m:t>
                                        </m:r>
                                      </m:e>
                                    </m:d>
                                    <m:r>
                                      <m:rPr>
                                        <m:sty m:val="p"/>
                                      </m:rPr>
                                      <a:rPr lang="de-DE" sz="2000" b="0" i="0">
                                        <a:solidFill>
                                          <a:schemeClr val="tx1"/>
                                        </a:solidFill>
                                        <a:latin typeface="Cambria Math" panose="02040503050406030204" pitchFamily="18" charset="0"/>
                                      </a:rPr>
                                      <m:t>dx</m:t>
                                    </m:r>
                                  </m:e>
                                </m:nary>
                              </m:oMath>
                            </m:oMathPara>
                          </a14:m>
                          <a:endParaRPr lang="de-DE" sz="2000" b="0" i="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1215670"/>
                      </a:ext>
                    </a:extLst>
                  </a:tr>
                </a:tbl>
              </a:graphicData>
            </a:graphic>
          </p:graphicFrame>
        </mc:Choice>
        <mc:Fallback xmlns="">
          <p:graphicFrame>
            <p:nvGraphicFramePr>
              <p:cNvPr id="7" name="Tabelle 6">
                <a:extLst>
                  <a:ext uri="{FF2B5EF4-FFF2-40B4-BE49-F238E27FC236}">
                    <a16:creationId xmlns:a16="http://schemas.microsoft.com/office/drawing/2014/main" id="{4B1DA918-0243-4610-82B1-5424AC7FDED3}"/>
                  </a:ext>
                </a:extLst>
              </p:cNvPr>
              <p:cNvGraphicFramePr>
                <a:graphicFrameLocks noGrp="1"/>
              </p:cNvGraphicFramePr>
              <p:nvPr>
                <p:extLst>
                  <p:ext uri="{D42A27DB-BD31-4B8C-83A1-F6EECF244321}">
                    <p14:modId xmlns:p14="http://schemas.microsoft.com/office/powerpoint/2010/main" val="1384652637"/>
                  </p:ext>
                </p:extLst>
              </p:nvPr>
            </p:nvGraphicFramePr>
            <p:xfrm>
              <a:off x="455644" y="3125206"/>
              <a:ext cx="8148803" cy="1023874"/>
            </p:xfrm>
            <a:graphic>
              <a:graphicData uri="http://schemas.openxmlformats.org/drawingml/2006/table">
                <a:tbl>
                  <a:tblPr firstRow="1" bandRow="1">
                    <a:tableStyleId>{5C22544A-7EE6-4342-B048-85BDC9FD1C3A}</a:tableStyleId>
                  </a:tblPr>
                  <a:tblGrid>
                    <a:gridCol w="3324268">
                      <a:extLst>
                        <a:ext uri="{9D8B030D-6E8A-4147-A177-3AD203B41FA5}">
                          <a16:colId xmlns:a16="http://schemas.microsoft.com/office/drawing/2014/main" val="613327944"/>
                        </a:ext>
                      </a:extLst>
                    </a:gridCol>
                    <a:gridCol w="4824535">
                      <a:extLst>
                        <a:ext uri="{9D8B030D-6E8A-4147-A177-3AD203B41FA5}">
                          <a16:colId xmlns:a16="http://schemas.microsoft.com/office/drawing/2014/main" val="825469623"/>
                        </a:ext>
                      </a:extLst>
                    </a:gridCol>
                  </a:tblGrid>
                  <a:tr h="1023874">
                    <a:tc>
                      <a:txBody>
                        <a:bodyPr/>
                        <a:lstStyle/>
                        <a:p>
                          <a:r>
                            <a:rPr lang="de-DE" sz="2000" b="0" dirty="0">
                              <a:solidFill>
                                <a:schemeClr val="tx1"/>
                              </a:solidFill>
                            </a:rPr>
                            <a:t>Erwartungswert von 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de-DE"/>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68939"/>
                          </a:stretch>
                        </a:blipFill>
                      </a:tcPr>
                    </a:tc>
                    <a:extLst>
                      <a:ext uri="{0D108BD9-81ED-4DB2-BD59-A6C34878D82A}">
                        <a16:rowId xmlns:a16="http://schemas.microsoft.com/office/drawing/2014/main" val="255121567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elle 9">
                <a:extLst>
                  <a:ext uri="{FF2B5EF4-FFF2-40B4-BE49-F238E27FC236}">
                    <a16:creationId xmlns:a16="http://schemas.microsoft.com/office/drawing/2014/main" id="{DB382DFE-507C-4B08-BBE4-F3CB889E0A53}"/>
                  </a:ext>
                </a:extLst>
              </p:cNvPr>
              <p:cNvGraphicFramePr>
                <a:graphicFrameLocks noGrp="1"/>
              </p:cNvGraphicFramePr>
              <p:nvPr>
                <p:extLst>
                  <p:ext uri="{D42A27DB-BD31-4B8C-83A1-F6EECF244321}">
                    <p14:modId xmlns:p14="http://schemas.microsoft.com/office/powerpoint/2010/main" val="4017278659"/>
                  </p:ext>
                </p:extLst>
              </p:nvPr>
            </p:nvGraphicFramePr>
            <p:xfrm>
              <a:off x="455643" y="4365104"/>
              <a:ext cx="8240856" cy="1277239"/>
            </p:xfrm>
            <a:graphic>
              <a:graphicData uri="http://schemas.openxmlformats.org/drawingml/2006/table">
                <a:tbl>
                  <a:tblPr firstRow="1" bandRow="1">
                    <a:tableStyleId>{5C22544A-7EE6-4342-B048-85BDC9FD1C3A}</a:tableStyleId>
                  </a:tblPr>
                  <a:tblGrid>
                    <a:gridCol w="3396277">
                      <a:extLst>
                        <a:ext uri="{9D8B030D-6E8A-4147-A177-3AD203B41FA5}">
                          <a16:colId xmlns:a16="http://schemas.microsoft.com/office/drawing/2014/main" val="2283009960"/>
                        </a:ext>
                      </a:extLst>
                    </a:gridCol>
                    <a:gridCol w="4844579">
                      <a:extLst>
                        <a:ext uri="{9D8B030D-6E8A-4147-A177-3AD203B41FA5}">
                          <a16:colId xmlns:a16="http://schemas.microsoft.com/office/drawing/2014/main" val="3396879431"/>
                        </a:ext>
                      </a:extLst>
                    </a:gridCol>
                  </a:tblGrid>
                  <a:tr h="370840">
                    <a:tc>
                      <a:txBody>
                        <a:bodyPr/>
                        <a:lstStyle/>
                        <a:p>
                          <a:r>
                            <a:rPr lang="de-DE" sz="2000" b="0" dirty="0">
                              <a:solidFill>
                                <a:schemeClr val="tx1"/>
                              </a:solidFill>
                            </a:rPr>
                            <a:t>Standardabweichung von X:</a:t>
                          </a:r>
                          <a:endParaRPr lang="de-DE" sz="2000" b="0" i="0" baseline="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sty m:val="p"/>
                                  </m:rPr>
                                  <a:rPr lang="de-DE" sz="2000" b="0" i="0" smtClean="0">
                                    <a:solidFill>
                                      <a:schemeClr val="tx1"/>
                                    </a:solidFill>
                                    <a:latin typeface="Cambria Math" panose="02040503050406030204" pitchFamily="18" charset="0"/>
                                    <a:ea typeface="Cambria Math" panose="02040503050406030204" pitchFamily="18" charset="0"/>
                                  </a:rPr>
                                  <m:t>σ</m:t>
                                </m:r>
                                <m:r>
                                  <a:rPr lang="de-DE" sz="2000" b="0" i="0" smtClean="0">
                                    <a:solidFill>
                                      <a:schemeClr val="tx1"/>
                                    </a:solidFill>
                                    <a:latin typeface="Cambria Math" panose="02040503050406030204" pitchFamily="18" charset="0"/>
                                    <a:ea typeface="Cambria Math" panose="02040503050406030204" pitchFamily="18" charset="0"/>
                                  </a:rPr>
                                  <m:t>=</m:t>
                                </m:r>
                                <m:rad>
                                  <m:radPr>
                                    <m:degHide m:val="on"/>
                                    <m:ctrlPr>
                                      <a:rPr lang="de-DE" sz="2000" b="0" i="1">
                                        <a:solidFill>
                                          <a:schemeClr val="tx1"/>
                                        </a:solidFill>
                                        <a:latin typeface="Cambria Math" panose="02040503050406030204" pitchFamily="18" charset="0"/>
                                        <a:ea typeface="Cambria Math" panose="02040503050406030204" pitchFamily="18" charset="0"/>
                                      </a:rPr>
                                    </m:ctrlPr>
                                  </m:radPr>
                                  <m:deg/>
                                  <m:e>
                                    <m:nary>
                                      <m:naryPr>
                                        <m:limLoc m:val="undOvr"/>
                                        <m:ctrlPr>
                                          <a:rPr lang="de-DE" sz="2000" b="0" i="1" smtClean="0">
                                            <a:solidFill>
                                              <a:schemeClr val="tx1"/>
                                            </a:solidFill>
                                            <a:latin typeface="Cambria Math" panose="02040503050406030204" pitchFamily="18" charset="0"/>
                                            <a:ea typeface="Cambria Math" panose="02040503050406030204" pitchFamily="18" charset="0"/>
                                          </a:rPr>
                                        </m:ctrlPr>
                                      </m:naryPr>
                                      <m:sub>
                                        <m:r>
                                          <m:rPr>
                                            <m:sty m:val="p"/>
                                            <m:brk m:alnAt="24"/>
                                          </m:rPr>
                                          <a:rPr lang="de-DE" sz="2000" b="0" i="0" smtClean="0">
                                            <a:solidFill>
                                              <a:schemeClr val="tx1"/>
                                            </a:solidFill>
                                            <a:latin typeface="Cambria Math" panose="02040503050406030204" pitchFamily="18" charset="0"/>
                                            <a:ea typeface="Cambria Math" panose="02040503050406030204" pitchFamily="18" charset="0"/>
                                          </a:rPr>
                                          <m:t>a</m:t>
                                        </m:r>
                                      </m:sub>
                                      <m:sup>
                                        <m:r>
                                          <m:rPr>
                                            <m:sty m:val="p"/>
                                          </m:rPr>
                                          <a:rPr lang="de-DE" sz="2000" b="0" i="0" smtClean="0">
                                            <a:solidFill>
                                              <a:schemeClr val="tx1"/>
                                            </a:solidFill>
                                            <a:latin typeface="Cambria Math" panose="02040503050406030204" pitchFamily="18" charset="0"/>
                                            <a:ea typeface="Cambria Math" panose="02040503050406030204" pitchFamily="18" charset="0"/>
                                          </a:rPr>
                                          <m:t>b</m:t>
                                        </m:r>
                                      </m:sup>
                                      <m:e>
                                        <m:sSup>
                                          <m:sSupPr>
                                            <m:ctrlPr>
                                              <a:rPr lang="de-DE" sz="2000" b="0" i="1">
                                                <a:solidFill>
                                                  <a:schemeClr val="tx1"/>
                                                </a:solidFill>
                                                <a:latin typeface="Cambria Math" panose="02040503050406030204" pitchFamily="18" charset="0"/>
                                              </a:rPr>
                                            </m:ctrlPr>
                                          </m:sSupPr>
                                          <m:e>
                                            <m:r>
                                              <a:rPr lang="de-DE" sz="2000" b="0" i="0">
                                                <a:solidFill>
                                                  <a:schemeClr val="tx1"/>
                                                </a:solidFill>
                                                <a:latin typeface="Cambria Math" panose="02040503050406030204" pitchFamily="18" charset="0"/>
                                              </a:rPr>
                                              <m:t>(</m:t>
                                            </m:r>
                                            <m:r>
                                              <m:rPr>
                                                <m:sty m:val="p"/>
                                              </m:rPr>
                                              <a:rPr lang="de-DE" sz="2000" b="0" i="0" smtClean="0">
                                                <a:solidFill>
                                                  <a:schemeClr val="tx1"/>
                                                </a:solidFill>
                                                <a:latin typeface="Cambria Math" panose="02040503050406030204" pitchFamily="18" charset="0"/>
                                              </a:rPr>
                                              <m:t>x</m:t>
                                            </m:r>
                                            <m:r>
                                              <a:rPr lang="de-DE" sz="2000" b="0" i="0">
                                                <a:solidFill>
                                                  <a:schemeClr val="tx1"/>
                                                </a:solidFill>
                                                <a:latin typeface="Cambria Math" panose="02040503050406030204" pitchFamily="18" charset="0"/>
                                              </a:rPr>
                                              <m:t>−</m:t>
                                            </m:r>
                                            <m:r>
                                              <m:rPr>
                                                <m:sty m:val="p"/>
                                              </m:rPr>
                                              <a:rPr lang="de-DE" sz="2000" b="0" i="0">
                                                <a:solidFill>
                                                  <a:schemeClr val="tx1"/>
                                                </a:solidFill>
                                                <a:latin typeface="Cambria Math" panose="02040503050406030204" pitchFamily="18" charset="0"/>
                                                <a:ea typeface="Cambria Math" panose="02040503050406030204" pitchFamily="18" charset="0"/>
                                              </a:rPr>
                                              <m:t>μ</m:t>
                                            </m:r>
                                            <m:r>
                                              <a:rPr lang="de-DE" sz="2000" b="0" i="0">
                                                <a:solidFill>
                                                  <a:schemeClr val="tx1"/>
                                                </a:solidFill>
                                                <a:latin typeface="Cambria Math" panose="02040503050406030204" pitchFamily="18" charset="0"/>
                                              </a:rPr>
                                              <m:t>)</m:t>
                                            </m:r>
                                          </m:e>
                                          <m:sup>
                                            <m:r>
                                              <a:rPr lang="de-DE" sz="2000" b="0" i="0">
                                                <a:solidFill>
                                                  <a:schemeClr val="tx1"/>
                                                </a:solidFill>
                                                <a:latin typeface="Cambria Math" panose="02040503050406030204" pitchFamily="18" charset="0"/>
                                              </a:rPr>
                                              <m:t>2</m:t>
                                            </m:r>
                                          </m:sup>
                                        </m:sSup>
                                        <m:r>
                                          <a:rPr lang="de-DE" sz="2000" b="0" i="0" smtClean="0">
                                            <a:solidFill>
                                              <a:schemeClr val="tx1"/>
                                            </a:solidFill>
                                            <a:latin typeface="Cambria Math" panose="02040503050406030204" pitchFamily="18" charset="0"/>
                                            <a:ea typeface="Cambria Math" panose="02040503050406030204" pitchFamily="18" charset="0"/>
                                          </a:rPr>
                                          <m:t>∙</m:t>
                                        </m:r>
                                        <m:r>
                                          <m:rPr>
                                            <m:sty m:val="p"/>
                                          </m:rPr>
                                          <a:rPr lang="de-DE" sz="2000" b="0" i="0" smtClean="0">
                                            <a:solidFill>
                                              <a:schemeClr val="tx1"/>
                                            </a:solidFill>
                                            <a:latin typeface="Cambria Math" panose="02040503050406030204" pitchFamily="18" charset="0"/>
                                            <a:ea typeface="Cambria Math" panose="02040503050406030204" pitchFamily="18" charset="0"/>
                                          </a:rPr>
                                          <m:t>f</m:t>
                                        </m:r>
                                        <m:d>
                                          <m:dPr>
                                            <m:ctrlPr>
                                              <a:rPr lang="de-DE" sz="2000" b="0" i="1" smtClean="0">
                                                <a:solidFill>
                                                  <a:schemeClr val="tx1"/>
                                                </a:solidFill>
                                                <a:latin typeface="Cambria Math" panose="02040503050406030204" pitchFamily="18" charset="0"/>
                                                <a:ea typeface="Cambria Math" panose="02040503050406030204" pitchFamily="18" charset="0"/>
                                              </a:rPr>
                                            </m:ctrlPr>
                                          </m:dPr>
                                          <m:e>
                                            <m:r>
                                              <m:rPr>
                                                <m:sty m:val="p"/>
                                              </m:rPr>
                                              <a:rPr lang="de-DE" sz="2000" b="0" i="0" smtClean="0">
                                                <a:solidFill>
                                                  <a:schemeClr val="tx1"/>
                                                </a:solidFill>
                                                <a:latin typeface="Cambria Math" panose="02040503050406030204" pitchFamily="18" charset="0"/>
                                                <a:ea typeface="Cambria Math" panose="02040503050406030204" pitchFamily="18" charset="0"/>
                                              </a:rPr>
                                              <m:t>x</m:t>
                                            </m:r>
                                          </m:e>
                                        </m:d>
                                        <m:r>
                                          <m:rPr>
                                            <m:sty m:val="p"/>
                                          </m:rPr>
                                          <a:rPr lang="de-DE" sz="2000" b="0" i="0" smtClean="0">
                                            <a:solidFill>
                                              <a:schemeClr val="tx1"/>
                                            </a:solidFill>
                                            <a:latin typeface="Cambria Math" panose="02040503050406030204" pitchFamily="18" charset="0"/>
                                            <a:ea typeface="Cambria Math" panose="02040503050406030204" pitchFamily="18" charset="0"/>
                                          </a:rPr>
                                          <m:t>dx</m:t>
                                        </m:r>
                                      </m:e>
                                    </m:nary>
                                  </m:e>
                                </m:rad>
                              </m:oMath>
                            </m:oMathPara>
                          </a14:m>
                          <a:endParaRPr lang="de-DE" sz="200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9428351"/>
                      </a:ext>
                    </a:extLst>
                  </a:tr>
                </a:tbl>
              </a:graphicData>
            </a:graphic>
          </p:graphicFrame>
        </mc:Choice>
        <mc:Fallback xmlns="">
          <p:graphicFrame>
            <p:nvGraphicFramePr>
              <p:cNvPr id="10" name="Tabelle 9">
                <a:extLst>
                  <a:ext uri="{FF2B5EF4-FFF2-40B4-BE49-F238E27FC236}">
                    <a16:creationId xmlns:a16="http://schemas.microsoft.com/office/drawing/2014/main" id="{DB382DFE-507C-4B08-BBE4-F3CB889E0A53}"/>
                  </a:ext>
                </a:extLst>
              </p:cNvPr>
              <p:cNvGraphicFramePr>
                <a:graphicFrameLocks noGrp="1"/>
              </p:cNvGraphicFramePr>
              <p:nvPr>
                <p:extLst>
                  <p:ext uri="{D42A27DB-BD31-4B8C-83A1-F6EECF244321}">
                    <p14:modId xmlns:p14="http://schemas.microsoft.com/office/powerpoint/2010/main" val="4017278659"/>
                  </p:ext>
                </p:extLst>
              </p:nvPr>
            </p:nvGraphicFramePr>
            <p:xfrm>
              <a:off x="455643" y="4365104"/>
              <a:ext cx="8240856" cy="1277239"/>
            </p:xfrm>
            <a:graphic>
              <a:graphicData uri="http://schemas.openxmlformats.org/drawingml/2006/table">
                <a:tbl>
                  <a:tblPr firstRow="1" bandRow="1">
                    <a:tableStyleId>{5C22544A-7EE6-4342-B048-85BDC9FD1C3A}</a:tableStyleId>
                  </a:tblPr>
                  <a:tblGrid>
                    <a:gridCol w="3396277">
                      <a:extLst>
                        <a:ext uri="{9D8B030D-6E8A-4147-A177-3AD203B41FA5}">
                          <a16:colId xmlns:a16="http://schemas.microsoft.com/office/drawing/2014/main" val="2283009960"/>
                        </a:ext>
                      </a:extLst>
                    </a:gridCol>
                    <a:gridCol w="4844579">
                      <a:extLst>
                        <a:ext uri="{9D8B030D-6E8A-4147-A177-3AD203B41FA5}">
                          <a16:colId xmlns:a16="http://schemas.microsoft.com/office/drawing/2014/main" val="3396879431"/>
                        </a:ext>
                      </a:extLst>
                    </a:gridCol>
                  </a:tblGrid>
                  <a:tr h="1277239">
                    <a:tc>
                      <a:txBody>
                        <a:bodyPr/>
                        <a:lstStyle/>
                        <a:p>
                          <a:r>
                            <a:rPr lang="de-DE" sz="2000" b="0" dirty="0">
                              <a:solidFill>
                                <a:schemeClr val="tx1"/>
                              </a:solidFill>
                            </a:rPr>
                            <a:t>Standardabweichung von X:</a:t>
                          </a:r>
                          <a:endParaRPr lang="de-DE" sz="2000" b="0" i="0" baseline="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de-DE"/>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6"/>
                          <a:stretch>
                            <a:fillRect l="-70189"/>
                          </a:stretch>
                        </a:blipFill>
                      </a:tcPr>
                    </a:tc>
                    <a:extLst>
                      <a:ext uri="{0D108BD9-81ED-4DB2-BD59-A6C34878D82A}">
                        <a16:rowId xmlns:a16="http://schemas.microsoft.com/office/drawing/2014/main" val="819428351"/>
                      </a:ext>
                    </a:extLst>
                  </a:tr>
                </a:tbl>
              </a:graphicData>
            </a:graphic>
          </p:graphicFrame>
        </mc:Fallback>
      </mc:AlternateContent>
      <p:grpSp>
        <p:nvGrpSpPr>
          <p:cNvPr id="37" name="Gruppieren 36">
            <a:extLst>
              <a:ext uri="{FF2B5EF4-FFF2-40B4-BE49-F238E27FC236}">
                <a16:creationId xmlns:a16="http://schemas.microsoft.com/office/drawing/2014/main" id="{B70B0EB0-59B8-4689-9774-FFACBD34E665}"/>
              </a:ext>
            </a:extLst>
          </p:cNvPr>
          <p:cNvGrpSpPr/>
          <p:nvPr/>
        </p:nvGrpSpPr>
        <p:grpSpPr>
          <a:xfrm>
            <a:off x="363537" y="723900"/>
            <a:ext cx="7304088" cy="433388"/>
            <a:chOff x="363537" y="723900"/>
            <a:chExt cx="7304088" cy="433388"/>
          </a:xfrm>
        </p:grpSpPr>
        <p:sp>
          <p:nvSpPr>
            <p:cNvPr id="38" name="Rectangle 4">
              <a:extLst>
                <a:ext uri="{FF2B5EF4-FFF2-40B4-BE49-F238E27FC236}">
                  <a16:creationId xmlns:a16="http://schemas.microsoft.com/office/drawing/2014/main" id="{F2714D71-646A-43A2-A3EE-9E66E9E8860D}"/>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9" name="AutoShape 5">
              <a:extLst>
                <a:ext uri="{FF2B5EF4-FFF2-40B4-BE49-F238E27FC236}">
                  <a16:creationId xmlns:a16="http://schemas.microsoft.com/office/drawing/2014/main" id="{6192472C-A256-43D7-AEDC-BFDE4F2DB49C}"/>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40" name="AutoShape 6">
              <a:extLst>
                <a:ext uri="{FF2B5EF4-FFF2-40B4-BE49-F238E27FC236}">
                  <a16:creationId xmlns:a16="http://schemas.microsoft.com/office/drawing/2014/main" id="{FC0B22EB-FDD0-4A1A-8CCB-105B0C22EECA}"/>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41" name="AutoShape 8">
              <a:extLst>
                <a:ext uri="{FF2B5EF4-FFF2-40B4-BE49-F238E27FC236}">
                  <a16:creationId xmlns:a16="http://schemas.microsoft.com/office/drawing/2014/main" id="{350BF73D-FFF5-4D29-94A5-7FA22DC9C106}"/>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2" name="AutoShape 8">
              <a:extLst>
                <a:ext uri="{FF2B5EF4-FFF2-40B4-BE49-F238E27FC236}">
                  <a16:creationId xmlns:a16="http://schemas.microsoft.com/office/drawing/2014/main" id="{17B87908-E05F-4161-BE75-CF17D2D8DDA7}"/>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423321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1113"/>
            <a:ext cx="1503362"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ihandform 12"/>
          <p:cNvSpPr>
            <a:spLocks/>
          </p:cNvSpPr>
          <p:nvPr/>
        </p:nvSpPr>
        <p:spPr bwMode="auto">
          <a:xfrm>
            <a:off x="500063" y="6240463"/>
            <a:ext cx="4940300" cy="6254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7" name="Freihandform 11"/>
          <p:cNvSpPr>
            <a:spLocks/>
          </p:cNvSpPr>
          <p:nvPr/>
        </p:nvSpPr>
        <p:spPr bwMode="auto">
          <a:xfrm>
            <a:off x="485775" y="6237288"/>
            <a:ext cx="3690938" cy="63500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echtwinkliges Dreieck 13"/>
          <p:cNvSpPr>
            <a:spLocks/>
          </p:cNvSpPr>
          <p:nvPr/>
        </p:nvSpPr>
        <p:spPr bwMode="auto">
          <a:xfrm>
            <a:off x="-6042" y="6135724"/>
            <a:ext cx="3402314" cy="735944"/>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Gerade Verbindung 14"/>
          <p:cNvCxnSpPr/>
          <p:nvPr/>
        </p:nvCxnSpPr>
        <p:spPr>
          <a:xfrm>
            <a:off x="-9237" y="6135626"/>
            <a:ext cx="3405509" cy="7380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64" name="Textfeld 16"/>
          <p:cNvSpPr txBox="1">
            <a:spLocks noChangeArrowheads="1"/>
          </p:cNvSpPr>
          <p:nvPr/>
        </p:nvSpPr>
        <p:spPr bwMode="auto">
          <a:xfrm>
            <a:off x="8380413" y="6538913"/>
            <a:ext cx="871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Folie </a:t>
            </a:r>
            <a:fld id="{696C8C7C-3DC5-492F-93D6-F4E5A65C5C36}" type="slidenum">
              <a:rPr lang="de-DE" altLang="de-DE" sz="1100">
                <a:latin typeface="Calibri" pitchFamily="34" charset="0"/>
              </a:rPr>
              <a:pPr eaLnBrk="1" hangingPunct="1"/>
              <a:t>9</a:t>
            </a:fld>
            <a:endParaRPr lang="de-DE" altLang="de-DE" sz="1100" dirty="0">
              <a:latin typeface="Calibri" pitchFamily="34" charset="0"/>
            </a:endParaRPr>
          </a:p>
        </p:txBody>
      </p:sp>
      <p:sp>
        <p:nvSpPr>
          <p:cNvPr id="2065" name="Rectangle 19"/>
          <p:cNvSpPr>
            <a:spLocks noChangeArrowheads="1"/>
          </p:cNvSpPr>
          <p:nvPr/>
        </p:nvSpPr>
        <p:spPr bwMode="auto">
          <a:xfrm>
            <a:off x="346075" y="1412875"/>
            <a:ext cx="8456613" cy="4679950"/>
          </a:xfrm>
          <a:prstGeom prst="rect">
            <a:avLst/>
          </a:prstGeom>
          <a:solidFill>
            <a:schemeClr val="bg1"/>
          </a:solidFill>
          <a:ln w="9525">
            <a:solidFill>
              <a:srgbClr val="B2B2B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dirty="0"/>
          </a:p>
        </p:txBody>
      </p:sp>
      <p:sp>
        <p:nvSpPr>
          <p:cNvPr id="2066" name="Rectangle 20"/>
          <p:cNvSpPr>
            <a:spLocks noChangeArrowheads="1"/>
          </p:cNvSpPr>
          <p:nvPr/>
        </p:nvSpPr>
        <p:spPr bwMode="auto">
          <a:xfrm>
            <a:off x="395288" y="31750"/>
            <a:ext cx="72723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a:effectLst>
                  <a:outerShdw blurRad="38100" dist="38100" dir="2700000" algn="tl">
                    <a:srgbClr val="C0C0C0"/>
                  </a:outerShdw>
                </a:effectLst>
                <a:latin typeface="+mj-lt"/>
              </a:rPr>
              <a:t>Kursstufe ab 2019 – Die Normalverteilung</a:t>
            </a:r>
            <a:endParaRPr lang="de-DE" altLang="de-DE" sz="2000" b="1" dirty="0">
              <a:latin typeface="+mj-lt"/>
            </a:endParaRPr>
          </a:p>
        </p:txBody>
      </p:sp>
      <p:sp>
        <p:nvSpPr>
          <p:cNvPr id="8" name="Freihandform 7"/>
          <p:cNvSpPr/>
          <p:nvPr/>
        </p:nvSpPr>
        <p:spPr>
          <a:xfrm>
            <a:off x="5912870" y="3297393"/>
            <a:ext cx="185894" cy="16086"/>
          </a:xfrm>
          <a:custGeom>
            <a:avLst/>
            <a:gdLst>
              <a:gd name="connsiteX0" fmla="*/ 0 w 185894"/>
              <a:gd name="connsiteY0" fmla="*/ 0 h 5033"/>
              <a:gd name="connsiteX1" fmla="*/ 185894 w 185894"/>
              <a:gd name="connsiteY1" fmla="*/ 5024 h 5033"/>
              <a:gd name="connsiteX0" fmla="*/ 0 w 10000"/>
              <a:gd name="connsiteY0" fmla="*/ 0 h 31961"/>
              <a:gd name="connsiteX1" fmla="*/ 6810 w 10000"/>
              <a:gd name="connsiteY1" fmla="*/ 29770 h 31961"/>
              <a:gd name="connsiteX2" fmla="*/ 10000 w 10000"/>
              <a:gd name="connsiteY2" fmla="*/ 9982 h 31961"/>
            </a:gdLst>
            <a:ahLst/>
            <a:cxnLst>
              <a:cxn ang="0">
                <a:pos x="connsiteX0" y="connsiteY0"/>
              </a:cxn>
              <a:cxn ang="0">
                <a:pos x="connsiteX1" y="connsiteY1"/>
              </a:cxn>
              <a:cxn ang="0">
                <a:pos x="connsiteX2" y="connsiteY2"/>
              </a:cxn>
            </a:cxnLst>
            <a:rect l="l" t="t" r="r" b="b"/>
            <a:pathLst>
              <a:path w="10000" h="31961">
                <a:moveTo>
                  <a:pt x="0" y="0"/>
                </a:moveTo>
                <a:cubicBezTo>
                  <a:pt x="981" y="78"/>
                  <a:pt x="5584" y="29673"/>
                  <a:pt x="6810" y="29770"/>
                </a:cubicBezTo>
                <a:cubicBezTo>
                  <a:pt x="9484" y="40205"/>
                  <a:pt x="5224" y="9982"/>
                  <a:pt x="10000" y="9982"/>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5923503" y="3410697"/>
            <a:ext cx="185894" cy="23120"/>
          </a:xfrm>
          <a:custGeom>
            <a:avLst/>
            <a:gdLst>
              <a:gd name="connsiteX0" fmla="*/ 0 w 185894"/>
              <a:gd name="connsiteY0" fmla="*/ 0 h 5033"/>
              <a:gd name="connsiteX1" fmla="*/ 185894 w 185894"/>
              <a:gd name="connsiteY1" fmla="*/ 5024 h 5033"/>
              <a:gd name="connsiteX0" fmla="*/ 0 w 10000"/>
              <a:gd name="connsiteY0" fmla="*/ 35955 h 45937"/>
              <a:gd name="connsiteX1" fmla="*/ 5048 w 10000"/>
              <a:gd name="connsiteY1" fmla="*/ 0 h 45937"/>
              <a:gd name="connsiteX2" fmla="*/ 10000 w 10000"/>
              <a:gd name="connsiteY2" fmla="*/ 45937 h 45937"/>
            </a:gdLst>
            <a:ahLst/>
            <a:cxnLst>
              <a:cxn ang="0">
                <a:pos x="connsiteX0" y="connsiteY0"/>
              </a:cxn>
              <a:cxn ang="0">
                <a:pos x="connsiteX1" y="connsiteY1"/>
              </a:cxn>
              <a:cxn ang="0">
                <a:pos x="connsiteX2" y="connsiteY2"/>
              </a:cxn>
            </a:cxnLst>
            <a:rect l="l" t="t" r="r" b="b"/>
            <a:pathLst>
              <a:path w="10000" h="45937">
                <a:moveTo>
                  <a:pt x="0" y="35955"/>
                </a:moveTo>
                <a:cubicBezTo>
                  <a:pt x="819" y="35661"/>
                  <a:pt x="4024" y="368"/>
                  <a:pt x="5048" y="0"/>
                </a:cubicBezTo>
                <a:cubicBezTo>
                  <a:pt x="8690" y="12666"/>
                  <a:pt x="5224" y="45937"/>
                  <a:pt x="10000" y="459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22"/>
          <p:cNvSpPr>
            <a:spLocks noChangeAspect="1" noChangeArrowheads="1"/>
          </p:cNvSpPr>
          <p:nvPr/>
        </p:nvSpPr>
        <p:spPr bwMode="auto">
          <a:xfrm>
            <a:off x="432268" y="1484784"/>
            <a:ext cx="5480601" cy="449260"/>
          </a:xfrm>
          <a:prstGeom prst="roundRect">
            <a:avLst>
              <a:gd name="adj" fmla="val 50000"/>
            </a:avLst>
          </a:prstGeom>
          <a:solidFill>
            <a:schemeClr val="bg1"/>
          </a:solidFill>
          <a:ln w="9525">
            <a:solidFill>
              <a:srgbClr val="808080"/>
            </a:solidFill>
            <a:round/>
            <a:headEnd/>
            <a:tailEnd/>
          </a:ln>
          <a:effectLst>
            <a:outerShdw dist="107763" dir="2700000" algn="ctr" rotWithShape="0">
              <a:schemeClr val="bg2">
                <a:alpha val="50000"/>
              </a:schemeClr>
            </a:outerShdw>
          </a:effectLst>
        </p:spPr>
        <p:txBody>
          <a:bodyPr anchor="ctr"/>
          <a:lstStyle>
            <a:lvl1pPr marL="1428750"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algn="ctr" eaLnBrk="1" hangingPunct="1"/>
            <a:r>
              <a:rPr lang="de-DE" altLang="de-DE" sz="2400" dirty="0"/>
              <a:t>Stetige Verteilungen – Arbeitsauftrag</a:t>
            </a:r>
          </a:p>
        </p:txBody>
      </p:sp>
      <mc:AlternateContent xmlns:mc="http://schemas.openxmlformats.org/markup-compatibility/2006" xmlns:a14="http://schemas.microsoft.com/office/drawing/2010/main">
        <mc:Choice Requires="a14">
          <p:sp>
            <p:nvSpPr>
              <p:cNvPr id="4" name="Textfeld 3"/>
              <p:cNvSpPr txBox="1"/>
              <p:nvPr/>
            </p:nvSpPr>
            <p:spPr>
              <a:xfrm>
                <a:off x="500063" y="2421509"/>
                <a:ext cx="8176393" cy="2879699"/>
              </a:xfrm>
              <a:prstGeom prst="rect">
                <a:avLst/>
              </a:prstGeom>
              <a:noFill/>
            </p:spPr>
            <p:txBody>
              <a:bodyPr wrap="square" rtlCol="0">
                <a:spAutoFit/>
              </a:bodyPr>
              <a:lstStyle/>
              <a:p>
                <a:pPr marL="457200" indent="-457200">
                  <a:buAutoNum type="arabicParenBoth"/>
                </a:pPr>
                <a:r>
                  <a:rPr lang="de-DE" sz="2000" dirty="0"/>
                  <a:t>Zeigen Sie, dass die Funktion  f  mit  </a:t>
                </a:r>
                <a14:m>
                  <m:oMath xmlns:m="http://schemas.openxmlformats.org/officeDocument/2006/math">
                    <m:r>
                      <m:rPr>
                        <m:sty m:val="p"/>
                      </m:rPr>
                      <a:rPr lang="de-DE" sz="2000" b="0" i="0" smtClean="0">
                        <a:latin typeface="Cambria Math" panose="02040503050406030204" pitchFamily="18" charset="0"/>
                      </a:rPr>
                      <m:t>f</m:t>
                    </m:r>
                    <m:d>
                      <m:dPr>
                        <m:ctrlPr>
                          <a:rPr lang="de-DE" sz="2000" b="0" i="1" smtClean="0">
                            <a:latin typeface="Cambria Math" panose="02040503050406030204" pitchFamily="18" charset="0"/>
                          </a:rPr>
                        </m:ctrlPr>
                      </m:dPr>
                      <m:e>
                        <m:r>
                          <m:rPr>
                            <m:sty m:val="p"/>
                          </m:rPr>
                          <a:rPr lang="de-DE" sz="2000" b="0" i="0" smtClean="0">
                            <a:latin typeface="Cambria Math" panose="02040503050406030204" pitchFamily="18" charset="0"/>
                          </a:rPr>
                          <m:t>x</m:t>
                        </m:r>
                      </m:e>
                    </m:d>
                    <m:r>
                      <a:rPr lang="de-DE" sz="2000" b="0" i="0" smtClean="0">
                        <a:latin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λ</m:t>
                    </m:r>
                    <m:r>
                      <a:rPr lang="de-DE" sz="2000" b="0" i="0" smtClean="0">
                        <a:latin typeface="Cambria Math" panose="02040503050406030204" pitchFamily="18" charset="0"/>
                        <a:ea typeface="Cambria Math" panose="02040503050406030204" pitchFamily="18" charset="0"/>
                      </a:rPr>
                      <m:t>∙</m:t>
                    </m:r>
                    <m:sSup>
                      <m:sSupPr>
                        <m:ctrlPr>
                          <a:rPr lang="de-DE" sz="2000" b="0" i="1" smtClean="0">
                            <a:latin typeface="Cambria Math" panose="02040503050406030204" pitchFamily="18" charset="0"/>
                            <a:ea typeface="Cambria Math" panose="02040503050406030204" pitchFamily="18" charset="0"/>
                          </a:rPr>
                        </m:ctrlPr>
                      </m:sSupPr>
                      <m:e>
                        <m:r>
                          <m:rPr>
                            <m:sty m:val="p"/>
                          </m:rPr>
                          <a:rPr lang="de-DE" sz="2000" b="0" i="0" smtClean="0">
                            <a:latin typeface="Cambria Math" panose="02040503050406030204" pitchFamily="18" charset="0"/>
                            <a:ea typeface="Cambria Math" panose="02040503050406030204" pitchFamily="18" charset="0"/>
                          </a:rPr>
                          <m:t>e</m:t>
                        </m:r>
                      </m:e>
                      <m:sup>
                        <m:r>
                          <a:rPr lang="de-DE" sz="2000" b="0" i="0" smtClean="0">
                            <a:latin typeface="Cambria Math" panose="02040503050406030204" pitchFamily="18" charset="0"/>
                            <a:ea typeface="Cambria Math" panose="02040503050406030204" pitchFamily="18" charset="0"/>
                          </a:rPr>
                          <m:t>−</m:t>
                        </m:r>
                        <m:r>
                          <m:rPr>
                            <m:sty m:val="p"/>
                          </m:rPr>
                          <a:rPr lang="de-DE" sz="2000" b="0" i="0" smtClean="0">
                            <a:latin typeface="Cambria Math" panose="02040503050406030204" pitchFamily="18" charset="0"/>
                            <a:ea typeface="Cambria Math" panose="02040503050406030204" pitchFamily="18" charset="0"/>
                          </a:rPr>
                          <m:t>λx</m:t>
                        </m:r>
                      </m:sup>
                    </m:sSup>
                    <m:r>
                      <a:rPr lang="de-DE" sz="2000" b="0" i="0" smtClean="0">
                        <a:latin typeface="Cambria Math" panose="02040503050406030204" pitchFamily="18" charset="0"/>
                        <a:ea typeface="Cambria Math" panose="02040503050406030204" pitchFamily="18" charset="0"/>
                      </a:rPr>
                      <m:t>,  </m:t>
                    </m:r>
                    <m:r>
                      <m:rPr>
                        <m:sty m:val="p"/>
                      </m:rPr>
                      <a:rPr lang="de-DE" sz="2000" b="0" i="0" smtClean="0">
                        <a:latin typeface="Cambria Math" panose="02040503050406030204" pitchFamily="18" charset="0"/>
                        <a:ea typeface="Cambria Math" panose="02040503050406030204" pitchFamily="18" charset="0"/>
                      </a:rPr>
                      <m:t>x</m:t>
                    </m:r>
                    <m:r>
                      <a:rPr lang="de-DE" sz="2000" b="0" i="0" smtClean="0">
                        <a:latin typeface="Cambria Math" panose="02040503050406030204" pitchFamily="18" charset="0"/>
                        <a:ea typeface="Cambria Math" panose="02040503050406030204" pitchFamily="18" charset="0"/>
                      </a:rPr>
                      <m:t>∈</m:t>
                    </m:r>
                    <m:sSubSup>
                      <m:sSubSupPr>
                        <m:ctrlPr>
                          <a:rPr lang="de-DE" sz="2000" b="0" i="1" smtClean="0">
                            <a:latin typeface="Cambria Math" panose="02040503050406030204" pitchFamily="18" charset="0"/>
                            <a:ea typeface="Cambria Math" panose="02040503050406030204" pitchFamily="18" charset="0"/>
                          </a:rPr>
                        </m:ctrlPr>
                      </m:sSubSupPr>
                      <m:e>
                        <m:r>
                          <a:rPr lang="de-DE" sz="2000" b="0" i="0" smtClean="0">
                            <a:latin typeface="Cambria Math" panose="02040503050406030204" pitchFamily="18" charset="0"/>
                            <a:ea typeface="Cambria Math" panose="02040503050406030204" pitchFamily="18" charset="0"/>
                          </a:rPr>
                          <m:t>ℝ</m:t>
                        </m:r>
                      </m:e>
                      <m:sub>
                        <m:r>
                          <a:rPr lang="de-DE" sz="2000" b="0" i="0" smtClean="0">
                            <a:latin typeface="Cambria Math" panose="02040503050406030204" pitchFamily="18" charset="0"/>
                            <a:ea typeface="Cambria Math" panose="02040503050406030204" pitchFamily="18" charset="0"/>
                          </a:rPr>
                          <m:t>0</m:t>
                        </m:r>
                      </m:sub>
                      <m:sup>
                        <m:r>
                          <a:rPr lang="de-DE" sz="2000" b="0" i="0" smtClean="0">
                            <a:latin typeface="Cambria Math" panose="02040503050406030204" pitchFamily="18" charset="0"/>
                            <a:ea typeface="Cambria Math" panose="02040503050406030204" pitchFamily="18" charset="0"/>
                          </a:rPr>
                          <m:t>+</m:t>
                        </m:r>
                      </m:sup>
                    </m:sSubSup>
                    <m:r>
                      <a:rPr lang="de-DE" sz="2000" b="0" i="0" smtClean="0">
                        <a:latin typeface="Cambria Math" panose="02040503050406030204" pitchFamily="18" charset="0"/>
                        <a:ea typeface="Cambria Math" panose="02040503050406030204" pitchFamily="18" charset="0"/>
                      </a:rPr>
                      <m:t>, </m:t>
                    </m:r>
                    <m:r>
                      <m:rPr>
                        <m:sty m:val="p"/>
                      </m:rPr>
                      <a:rPr lang="de-DE" sz="2000" b="0" i="0" smtClean="0">
                        <a:latin typeface="Cambria Math" panose="02040503050406030204" pitchFamily="18" charset="0"/>
                        <a:ea typeface="Cambria Math" panose="02040503050406030204" pitchFamily="18" charset="0"/>
                      </a:rPr>
                      <m:t>λ</m:t>
                    </m:r>
                    <m:r>
                      <a:rPr lang="de-DE" sz="2000" b="0" i="0" smtClean="0">
                        <a:latin typeface="Cambria Math" panose="02040503050406030204" pitchFamily="18" charset="0"/>
                        <a:ea typeface="Cambria Math" panose="02040503050406030204" pitchFamily="18" charset="0"/>
                      </a:rPr>
                      <m:t>∈</m:t>
                    </m:r>
                    <m:sSup>
                      <m:sSupPr>
                        <m:ctrlPr>
                          <a:rPr lang="de-DE" sz="2000" b="0" i="1" smtClean="0">
                            <a:latin typeface="Cambria Math" panose="02040503050406030204" pitchFamily="18" charset="0"/>
                            <a:ea typeface="Cambria Math" panose="02040503050406030204" pitchFamily="18" charset="0"/>
                          </a:rPr>
                        </m:ctrlPr>
                      </m:sSupPr>
                      <m:e>
                        <m:r>
                          <a:rPr lang="de-DE" sz="2000" i="0">
                            <a:latin typeface="Cambria Math" panose="02040503050406030204" pitchFamily="18" charset="0"/>
                            <a:ea typeface="Cambria Math" panose="02040503050406030204" pitchFamily="18" charset="0"/>
                          </a:rPr>
                          <m:t>ℝ</m:t>
                        </m:r>
                      </m:e>
                      <m:sup>
                        <m:r>
                          <a:rPr lang="de-DE" sz="2000" b="0" i="0" smtClean="0">
                            <a:latin typeface="Cambria Math" panose="02040503050406030204" pitchFamily="18" charset="0"/>
                            <a:ea typeface="Cambria Math" panose="02040503050406030204" pitchFamily="18" charset="0"/>
                          </a:rPr>
                          <m:t>+</m:t>
                        </m:r>
                      </m:sup>
                    </m:sSup>
                  </m:oMath>
                </a14:m>
                <a:r>
                  <a:rPr lang="de-DE" sz="2000" dirty="0"/>
                  <a:t> ein Wahrscheinlichkeitsdichte ist.</a:t>
                </a:r>
              </a:p>
              <a:p>
                <a:pPr marL="457200" indent="-457200">
                  <a:buAutoNum type="arabicParenBoth"/>
                </a:pPr>
                <a:endParaRPr lang="de-DE" sz="2000" dirty="0"/>
              </a:p>
              <a:p>
                <a:pPr marL="457200" indent="-457200">
                  <a:buAutoNum type="arabicParenBoth"/>
                </a:pPr>
                <a:r>
                  <a:rPr lang="de-DE" sz="2000" dirty="0"/>
                  <a:t>Bestimmen Sie die Verteilungsfunktion der zugehörigen Zufallsgröße  X.</a:t>
                </a:r>
              </a:p>
              <a:p>
                <a:pPr marL="457200" indent="-457200">
                  <a:buAutoNum type="arabicParenBoth"/>
                </a:pPr>
                <a:endParaRPr lang="de-DE" sz="2000" dirty="0"/>
              </a:p>
              <a:p>
                <a:pPr marL="457200" indent="-457200">
                  <a:buAutoNum type="arabicParenBoth"/>
                </a:pPr>
                <a:r>
                  <a:rPr lang="de-DE" sz="2000" dirty="0"/>
                  <a:t>Bestimmen Sie den Erwartungswert  </a:t>
                </a:r>
                <a14:m>
                  <m:oMath xmlns:m="http://schemas.openxmlformats.org/officeDocument/2006/math">
                    <m:r>
                      <m:rPr>
                        <m:sty m:val="p"/>
                      </m:rPr>
                      <a:rPr lang="de-DE" sz="2000" i="0" smtClean="0">
                        <a:latin typeface="Cambria Math" panose="02040503050406030204" pitchFamily="18" charset="0"/>
                        <a:ea typeface="Cambria Math" panose="02040503050406030204" pitchFamily="18" charset="0"/>
                      </a:rPr>
                      <m:t>μ</m:t>
                    </m:r>
                  </m:oMath>
                </a14:m>
                <a:r>
                  <a:rPr lang="de-DE" sz="2000" dirty="0"/>
                  <a:t>  und die Standardabweichung  </a:t>
                </a:r>
                <a14:m>
                  <m:oMath xmlns:m="http://schemas.openxmlformats.org/officeDocument/2006/math">
                    <m:r>
                      <m:rPr>
                        <m:sty m:val="p"/>
                      </m:rPr>
                      <a:rPr lang="de-DE" sz="2000" i="0" smtClean="0">
                        <a:latin typeface="Cambria Math" panose="02040503050406030204" pitchFamily="18" charset="0"/>
                        <a:ea typeface="Cambria Math" panose="02040503050406030204" pitchFamily="18" charset="0"/>
                      </a:rPr>
                      <m:t>σ</m:t>
                    </m:r>
                  </m:oMath>
                </a14:m>
                <a:r>
                  <a:rPr lang="de-DE" sz="2000" dirty="0"/>
                  <a:t>  von  X.</a:t>
                </a:r>
              </a:p>
              <a:p>
                <a:endParaRPr lang="de-DE" sz="2000" dirty="0"/>
              </a:p>
            </p:txBody>
          </p:sp>
        </mc:Choice>
        <mc:Fallback xmlns="">
          <p:sp>
            <p:nvSpPr>
              <p:cNvPr id="4" name="Textfeld 3"/>
              <p:cNvSpPr txBox="1">
                <a:spLocks noRot="1" noChangeAspect="1" noMove="1" noResize="1" noEditPoints="1" noAdjustHandles="1" noChangeArrowheads="1" noChangeShapeType="1" noTextEdit="1"/>
              </p:cNvSpPr>
              <p:nvPr/>
            </p:nvSpPr>
            <p:spPr>
              <a:xfrm>
                <a:off x="500063" y="2421509"/>
                <a:ext cx="8176393" cy="2879699"/>
              </a:xfrm>
              <a:prstGeom prst="rect">
                <a:avLst/>
              </a:prstGeom>
              <a:blipFill>
                <a:blip r:embed="rId5"/>
                <a:stretch>
                  <a:fillRect l="-671" t="-423"/>
                </a:stretch>
              </a:blipFill>
            </p:spPr>
            <p:txBody>
              <a:bodyPr/>
              <a:lstStyle/>
              <a:p>
                <a:r>
                  <a:rPr lang="de-DE">
                    <a:noFill/>
                  </a:rPr>
                  <a:t> </a:t>
                </a:r>
              </a:p>
            </p:txBody>
          </p:sp>
        </mc:Fallback>
      </mc:AlternateContent>
      <p:sp>
        <p:nvSpPr>
          <p:cNvPr id="3" name="Rectangle 2">
            <a:extLst>
              <a:ext uri="{FF2B5EF4-FFF2-40B4-BE49-F238E27FC236}">
                <a16:creationId xmlns:a16="http://schemas.microsoft.com/office/drawing/2014/main" id="{45C5AD3E-49BB-439C-AA62-FD00BDC23F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a:extLst>
              <a:ext uri="{FF2B5EF4-FFF2-40B4-BE49-F238E27FC236}">
                <a16:creationId xmlns:a16="http://schemas.microsoft.com/office/drawing/2014/main" id="{0EBAA861-C9F1-4BB9-9633-E235DAA23637}"/>
              </a:ext>
            </a:extLst>
          </p:cNvPr>
          <p:cNvSpPr>
            <a:spLocks noChangeArrowheads="1"/>
          </p:cNvSpPr>
          <p:nvPr/>
        </p:nvSpPr>
        <p:spPr bwMode="auto">
          <a:xfrm>
            <a:off x="395288" y="6652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a:extLst>
              <a:ext uri="{FF2B5EF4-FFF2-40B4-BE49-F238E27FC236}">
                <a16:creationId xmlns:a16="http://schemas.microsoft.com/office/drawing/2014/main" id="{056741F2-34D3-45E7-8637-C1795064B578}"/>
              </a:ext>
            </a:extLst>
          </p:cNvPr>
          <p:cNvSpPr>
            <a:spLocks noChangeArrowheads="1"/>
          </p:cNvSpPr>
          <p:nvPr/>
        </p:nvSpPr>
        <p:spPr bwMode="auto">
          <a:xfrm>
            <a:off x="-15289" y="-114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8">
            <a:extLst>
              <a:ext uri="{FF2B5EF4-FFF2-40B4-BE49-F238E27FC236}">
                <a16:creationId xmlns:a16="http://schemas.microsoft.com/office/drawing/2014/main" id="{0FEB9D90-2EBF-4D2A-9868-2D250C905C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9" name="Textfeld 10">
            <a:extLst>
              <a:ext uri="{FF2B5EF4-FFF2-40B4-BE49-F238E27FC236}">
                <a16:creationId xmlns:a16="http://schemas.microsoft.com/office/drawing/2014/main" id="{F8B0EA9A-66E9-482C-B62A-C50764EEB0A0}"/>
              </a:ext>
            </a:extLst>
          </p:cNvPr>
          <p:cNvSpPr txBox="1">
            <a:spLocks noChangeArrowheads="1"/>
          </p:cNvSpPr>
          <p:nvPr/>
        </p:nvSpPr>
        <p:spPr bwMode="auto">
          <a:xfrm>
            <a:off x="4485238" y="6538913"/>
            <a:ext cx="3877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100" dirty="0">
                <a:latin typeface="Calibri" pitchFamily="34" charset="0"/>
              </a:rPr>
              <a:t>Kursstufe ab 2019, Normalverteilung für Basis- und Leistungsfach</a:t>
            </a:r>
          </a:p>
        </p:txBody>
      </p:sp>
      <p:grpSp>
        <p:nvGrpSpPr>
          <p:cNvPr id="35" name="Gruppieren 34">
            <a:extLst>
              <a:ext uri="{FF2B5EF4-FFF2-40B4-BE49-F238E27FC236}">
                <a16:creationId xmlns:a16="http://schemas.microsoft.com/office/drawing/2014/main" id="{A0396CFF-7E69-4DCE-9453-A9CA514F2F40}"/>
              </a:ext>
            </a:extLst>
          </p:cNvPr>
          <p:cNvGrpSpPr/>
          <p:nvPr/>
        </p:nvGrpSpPr>
        <p:grpSpPr>
          <a:xfrm>
            <a:off x="363537" y="723900"/>
            <a:ext cx="7304088" cy="433388"/>
            <a:chOff x="363537" y="723900"/>
            <a:chExt cx="7304088" cy="433388"/>
          </a:xfrm>
        </p:grpSpPr>
        <p:sp>
          <p:nvSpPr>
            <p:cNvPr id="36" name="Rectangle 4">
              <a:extLst>
                <a:ext uri="{FF2B5EF4-FFF2-40B4-BE49-F238E27FC236}">
                  <a16:creationId xmlns:a16="http://schemas.microsoft.com/office/drawing/2014/main" id="{BAA824B0-0D1B-442D-B94A-321DA9E7940E}"/>
                </a:ext>
              </a:extLst>
            </p:cNvPr>
            <p:cNvSpPr>
              <a:spLocks noChangeArrowheads="1"/>
            </p:cNvSpPr>
            <p:nvPr/>
          </p:nvSpPr>
          <p:spPr bwMode="auto">
            <a:xfrm>
              <a:off x="363537" y="723900"/>
              <a:ext cx="7304088" cy="433388"/>
            </a:xfrm>
            <a:prstGeom prst="rect">
              <a:avLst/>
            </a:prstGeom>
            <a:gradFill rotWithShape="1">
              <a:gsLst>
                <a:gs pos="0">
                  <a:srgbClr val="2DA2BF"/>
                </a:gs>
                <a:gs pos="100000">
                  <a:schemeClr val="tx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7" name="AutoShape 5">
              <a:extLst>
                <a:ext uri="{FF2B5EF4-FFF2-40B4-BE49-F238E27FC236}">
                  <a16:creationId xmlns:a16="http://schemas.microsoft.com/office/drawing/2014/main" id="{CAF49D03-BD8F-43C0-85F6-B351F695B2CD}"/>
                </a:ext>
              </a:extLst>
            </p:cNvPr>
            <p:cNvSpPr>
              <a:spLocks noChangeArrowheads="1"/>
            </p:cNvSpPr>
            <p:nvPr/>
          </p:nvSpPr>
          <p:spPr bwMode="auto">
            <a:xfrm>
              <a:off x="432268" y="796132"/>
              <a:ext cx="1656000" cy="288925"/>
            </a:xfrm>
            <a:prstGeom prst="roundRect">
              <a:avLst>
                <a:gd name="adj" fmla="val 50000"/>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Fachliches</a:t>
              </a:r>
            </a:p>
          </p:txBody>
        </p:sp>
        <p:sp>
          <p:nvSpPr>
            <p:cNvPr id="38" name="AutoShape 6">
              <a:extLst>
                <a:ext uri="{FF2B5EF4-FFF2-40B4-BE49-F238E27FC236}">
                  <a16:creationId xmlns:a16="http://schemas.microsoft.com/office/drawing/2014/main" id="{22EDD2D9-8253-49B4-BD12-D54105DAAFE6}"/>
                </a:ext>
              </a:extLst>
            </p:cNvPr>
            <p:cNvSpPr>
              <a:spLocks noChangeArrowheads="1"/>
            </p:cNvSpPr>
            <p:nvPr/>
          </p:nvSpPr>
          <p:spPr bwMode="auto">
            <a:xfrm>
              <a:off x="2270130"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Didaktisches</a:t>
              </a:r>
            </a:p>
          </p:txBody>
        </p:sp>
        <p:sp>
          <p:nvSpPr>
            <p:cNvPr id="39" name="AutoShape 8">
              <a:extLst>
                <a:ext uri="{FF2B5EF4-FFF2-40B4-BE49-F238E27FC236}">
                  <a16:creationId xmlns:a16="http://schemas.microsoft.com/office/drawing/2014/main" id="{B18383BB-CB00-42C0-98D1-D899DEE97161}"/>
                </a:ext>
              </a:extLst>
            </p:cNvPr>
            <p:cNvSpPr>
              <a:spLocks noChangeArrowheads="1"/>
            </p:cNvSpPr>
            <p:nvPr/>
          </p:nvSpPr>
          <p:spPr bwMode="auto">
            <a:xfrm>
              <a:off x="4107992"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de-DE" altLang="de-DE" sz="1200" b="1" dirty="0">
                  <a:effectLst>
                    <a:outerShdw blurRad="38100" dist="38100" dir="2700000" algn="tl">
                      <a:srgbClr val="C0C0C0"/>
                    </a:outerShdw>
                  </a:effectLst>
                </a:rPr>
                <a:t>Unterrichtsgang BF</a:t>
              </a:r>
              <a:endParaRPr lang="de-DE" sz="1200" b="1" dirty="0">
                <a:effectLst>
                  <a:outerShdw blurRad="38100" dist="38100" dir="2700000" algn="tl">
                    <a:srgbClr val="C0C0C0"/>
                  </a:outerShdw>
                </a:effectLst>
              </a:endParaRPr>
            </a:p>
          </p:txBody>
        </p:sp>
        <p:sp>
          <p:nvSpPr>
            <p:cNvPr id="40" name="AutoShape 8">
              <a:extLst>
                <a:ext uri="{FF2B5EF4-FFF2-40B4-BE49-F238E27FC236}">
                  <a16:creationId xmlns:a16="http://schemas.microsoft.com/office/drawing/2014/main" id="{E09591D4-E2C2-4C11-AC2F-40D9E2D7D641}"/>
                </a:ext>
              </a:extLst>
            </p:cNvPr>
            <p:cNvSpPr>
              <a:spLocks noChangeArrowheads="1"/>
            </p:cNvSpPr>
            <p:nvPr/>
          </p:nvSpPr>
          <p:spPr bwMode="auto">
            <a:xfrm>
              <a:off x="5945853" y="796132"/>
              <a:ext cx="1656000" cy="288925"/>
            </a:xfrm>
            <a:prstGeom prst="roundRect">
              <a:avLst>
                <a:gd name="adj" fmla="val 5000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de-DE" altLang="de-DE" sz="1200" b="1" dirty="0">
                  <a:effectLst>
                    <a:outerShdw blurRad="38100" dist="38100" dir="2700000" algn="tl">
                      <a:srgbClr val="C0C0C0"/>
                    </a:outerShdw>
                  </a:effectLst>
                </a:rPr>
                <a:t>Unterrichtsgang LF</a:t>
              </a:r>
              <a:endParaRPr lang="de-DE" sz="12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4202935933"/>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4992</Words>
  <Application>Microsoft Office PowerPoint</Application>
  <PresentationFormat>Bildschirmpräsentation (4:3)</PresentationFormat>
  <Paragraphs>992</Paragraphs>
  <Slides>57</Slides>
  <Notes>57</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57</vt:i4>
      </vt:variant>
    </vt:vector>
  </HeadingPairs>
  <TitlesOfParts>
    <vt:vector size="64" baseType="lpstr">
      <vt:lpstr>Arial</vt:lpstr>
      <vt:lpstr>Calibri</vt:lpstr>
      <vt:lpstr>Cambria Math</vt:lpstr>
      <vt:lpstr>Times New Roman</vt:lpstr>
      <vt:lpstr>Verdana</vt:lpstr>
      <vt:lpstr>Standarddesign</vt:lpstr>
      <vt:lpstr>Equation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Brain-Club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Normalverteilung</dc:title>
  <dc:creator>Bernhard Groß-Schmitt;Annette Kronberger;Jürgen Mehnert;Claudia Uhl</dc:creator>
  <cp:lastModifiedBy>Claudia Uhl</cp:lastModifiedBy>
  <cp:revision>590</cp:revision>
  <cp:lastPrinted>2020-01-08T17:33:27Z</cp:lastPrinted>
  <dcterms:created xsi:type="dcterms:W3CDTF">2014-11-14T21:49:37Z</dcterms:created>
  <dcterms:modified xsi:type="dcterms:W3CDTF">2020-01-08T17:39:20Z</dcterms:modified>
</cp:coreProperties>
</file>