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F2F"/>
    <a:srgbClr val="660066"/>
    <a:srgbClr val="FFFF99"/>
    <a:srgbClr val="6600FF"/>
    <a:srgbClr val="00FF99"/>
    <a:srgbClr val="008000"/>
    <a:srgbClr val="99CC00"/>
    <a:srgbClr val="33CC33"/>
    <a:srgbClr val="CC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4" autoAdjust="0"/>
    <p:restoredTop sz="79006" autoAdjust="0"/>
  </p:normalViewPr>
  <p:slideViewPr>
    <p:cSldViewPr>
      <p:cViewPr>
        <p:scale>
          <a:sx n="86" d="100"/>
          <a:sy n="86" d="100"/>
        </p:scale>
        <p:origin x="1024" y="136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</a:t>
            </a:r>
            <a:r>
              <a:rPr lang="de-DE" baseline="0" dirty="0" smtClean="0"/>
              <a:t> in dieser Einheit wird der Weg der Modellbildung (wie im Vortrag Modellbildung – Einführung) beschrieben eingegangen</a:t>
            </a:r>
          </a:p>
          <a:p>
            <a:r>
              <a:rPr lang="de-DE" baseline="0" dirty="0" smtClean="0"/>
              <a:t>Ziel der Einheit ist aber hauptsächlich neben der Einführung der wichtigsten Eigenschaften der Energie („Energie-Modell“) den Schülern die Notwendigkeit des sorgsamen Umgangs mit Energie näherzubringen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Daneben wird am Ende der Einheit versucht, die zusätzlich im Bildungsplan beschriebenen Punkte Wirkungsgrad, Lageenergie (quantitativ) sowie eine Formel zur Leistung P an dieser Stelle zu verankern</a:t>
            </a:r>
          </a:p>
          <a:p>
            <a:r>
              <a:rPr lang="de-DE" b="1" baseline="0" dirty="0" smtClean="0"/>
              <a:t>Das Bearbeiten dieser drei Punkte ist (vielleicht auf andere Art) auch im späteren Unterricht möglich </a:t>
            </a:r>
          </a:p>
          <a:p>
            <a:r>
              <a:rPr lang="de-DE" b="1" baseline="0" dirty="0" smtClean="0"/>
              <a:t>z.B. Lageenergie bei der Dynamik, Leistung bei der E-Lehre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19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Lampe: 3 V 0,07 A</a:t>
            </a:r>
          </a:p>
          <a:p>
            <a:r>
              <a:rPr lang="de-DE" dirty="0" smtClean="0"/>
              <a:t>LED: 3 V 0,06 A (2 superhelle</a:t>
            </a:r>
            <a:r>
              <a:rPr lang="de-DE" baseline="0" dirty="0" smtClean="0"/>
              <a:t> weiße LEDs parallel)</a:t>
            </a:r>
          </a:p>
          <a:p>
            <a:endParaRPr lang="de-DE" baseline="0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8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baseline="0" dirty="0" smtClean="0"/>
                  <a:t>Problem beim Aufstellen einer Formel für die Lageenergie (hier </a:t>
                </a:r>
                <a:r>
                  <a:rPr lang="de-DE" baseline="0" dirty="0" smtClean="0">
                    <a:sym typeface="Wingdings"/>
                  </a:rPr>
                  <a:t> vgl. Beispielplan)</a:t>
                </a:r>
              </a:p>
              <a:p>
                <a:pPr marL="0" indent="0">
                  <a:buNone/>
                </a:pPr>
                <a:r>
                  <a:rPr lang="de-DE" baseline="0" dirty="0" smtClean="0">
                    <a:sym typeface="Wingdings"/>
                  </a:rPr>
                  <a:t>Weder der Begriff der Gewichtskraft noch des Ortsfaktors ist hier bekannt. </a:t>
                </a:r>
                <a:endParaRPr lang="de-DE" baseline="0" dirty="0" smtClean="0"/>
              </a:p>
              <a:p>
                <a:pPr marL="171450" indent="-171450">
                  <a:buFont typeface="Symbol" charset="2"/>
                  <a:buChar char="Þ"/>
                </a:pPr>
                <a:r>
                  <a:rPr lang="de-DE" baseline="0" dirty="0" smtClean="0"/>
                  <a:t>Vorgehen:</a:t>
                </a:r>
                <a:br>
                  <a:rPr lang="de-DE" baseline="0" dirty="0" smtClean="0"/>
                </a:br>
                <a:r>
                  <a:rPr lang="de-DE" baseline="0" dirty="0" smtClean="0"/>
                  <a:t>Die Schüler sollen einen „Energiespeicher“, der aus einem Regal mit verschiedenen übereinander angeordneten Fächern befüllen. Jedes steigende Niveau entspricht dabei (zunächst) einer Höheneinheit (1 HE)</a:t>
                </a:r>
                <a:br>
                  <a:rPr lang="de-DE" baseline="0" dirty="0" smtClean="0"/>
                </a:br>
                <a:r>
                  <a:rPr lang="de-DE" baseline="0" dirty="0" smtClean="0"/>
                  <a:t>Der Speicher wird mit Steinen (1 Masseneinheit; 1 ME) befüllt. (dies können selbst gedruckte Steine oder Legosteine oder Massenstücke oder Steine,..) sein.</a:t>
                </a:r>
                <a:br>
                  <a:rPr lang="de-DE" baseline="0" dirty="0" smtClean="0"/>
                </a:br>
                <a:r>
                  <a:rPr lang="de-DE" baseline="0" dirty="0" err="1" smtClean="0"/>
                  <a:t>Zeil</a:t>
                </a:r>
                <a:r>
                  <a:rPr lang="de-DE" baseline="0" dirty="0" smtClean="0"/>
                  <a:t> soll zunächst sein, dass die Schüler einen Zusammenhang der gespeicherten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baseline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baseline="0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de-DE" b="0" i="1" baseline="0" smtClean="0">
                            <a:latin typeface="Cambria Math" charset="0"/>
                          </a:rPr>
                          <m:t>𝐿𝑎𝑔𝑒</m:t>
                        </m:r>
                      </m:sub>
                    </m:sSub>
                  </m:oMath>
                </a14:m>
                <a:r>
                  <a:rPr lang="de-DE" baseline="0" dirty="0" smtClean="0"/>
                  <a:t> (in Energieeinheiten) zur Menge der Massesteine (ME) und der Höheneinheiten (HE) herstellen.</a:t>
                </a:r>
                <a:br>
                  <a:rPr lang="de-DE" baseline="0" dirty="0" smtClean="0"/>
                </a:br>
                <a:r>
                  <a:rPr lang="de-DE" baseline="0" dirty="0" smtClean="0"/>
                  <a:t>In einem nächsten Schritt sollen die Schüler mit einer kleinen App erkunden, wie viel Energie im gleichen </a:t>
                </a:r>
                <a:r>
                  <a:rPr lang="de-DE" baseline="0" dirty="0" err="1" smtClean="0"/>
                  <a:t>Seicher</a:t>
                </a:r>
                <a:r>
                  <a:rPr lang="de-DE" baseline="0" dirty="0" smtClean="0"/>
                  <a:t> auf dem Mond gespeichert werden kann. Diese Ortsabhängigkeit kann mit dem Ortsfaktor </a:t>
                </a:r>
                <a:r>
                  <a:rPr lang="de-DE" baseline="0" dirty="0" err="1" smtClean="0"/>
                  <a:t>g</a:t>
                </a:r>
                <a:r>
                  <a:rPr lang="de-DE" baseline="0" dirty="0" smtClean="0"/>
                  <a:t> (in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baseline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baseline="0" smtClean="0">
                            <a:latin typeface="Cambria Math" charset="0"/>
                          </a:rPr>
                          <m:t>𝐸𝐸</m:t>
                        </m:r>
                      </m:num>
                      <m:den>
                        <m:r>
                          <a:rPr lang="de-DE" b="0" i="1" baseline="0" smtClean="0">
                            <a:latin typeface="Cambria Math" charset="0"/>
                          </a:rPr>
                          <m:t>𝑀𝐸</m:t>
                        </m:r>
                        <m:r>
                          <a:rPr lang="de-DE" b="0" i="1" baseline="0" smtClean="0">
                            <a:latin typeface="Cambria Math" charset="0"/>
                          </a:rPr>
                          <m:t>⋅</m:t>
                        </m:r>
                        <m:r>
                          <a:rPr lang="de-DE" b="0" i="1" baseline="0" smtClean="0">
                            <a:latin typeface="Cambria Math" charset="0"/>
                          </a:rPr>
                          <m:t>𝐻𝐸</m:t>
                        </m:r>
                      </m:den>
                    </m:f>
                  </m:oMath>
                </a14:m>
                <a:r>
                  <a:rPr lang="de-DE" baseline="0" dirty="0" smtClean="0"/>
                  <a:t>) dargestellt werden.</a:t>
                </a:r>
                <a:br>
                  <a:rPr lang="de-DE" baseline="0" dirty="0" smtClean="0"/>
                </a:br>
                <a:r>
                  <a:rPr lang="de-DE" baseline="0" dirty="0" smtClean="0"/>
                  <a:t>Im letzten Schritt soll die gefundene Formel (in ...Einheiten) so umgeschrieben werden, dass gebräuchliche Einheiten verwendet werden!</a:t>
                </a:r>
              </a:p>
              <a:p>
                <a:pPr marL="171450" indent="-171450">
                  <a:buFont typeface="Symbol" charset="2"/>
                  <a:buChar char="Þ"/>
                </a:pPr>
                <a:r>
                  <a:rPr lang="de-DE" baseline="0" dirty="0" smtClean="0"/>
                  <a:t>Der Ortsfaktor hat hier die Einheit </a:t>
                </a:r>
                <a14:m>
                  <m:oMath xmlns:m="http://schemas.openxmlformats.org/officeDocument/2006/math">
                    <m:r>
                      <a:rPr lang="de-DE" b="0" i="1" baseline="0" smtClean="0">
                        <a:latin typeface="Cambria Math" charset="0"/>
                      </a:rPr>
                      <m:t>1</m:t>
                    </m:r>
                    <m:f>
                      <m:fPr>
                        <m:ctrlPr>
                          <a:rPr lang="de-DE" b="0" i="1" baseline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de-DE" b="0" i="1" baseline="0" smtClean="0">
                            <a:latin typeface="Cambria Math" charset="0"/>
                          </a:rPr>
                          <m:t>𝐽</m:t>
                        </m:r>
                      </m:num>
                      <m:den>
                        <m:r>
                          <a:rPr lang="de-DE" b="0" i="1" baseline="0" smtClean="0">
                            <a:latin typeface="Cambria Math" charset="0"/>
                          </a:rPr>
                          <m:t>𝑘𝑔</m:t>
                        </m:r>
                        <m:r>
                          <a:rPr lang="de-DE" b="0" i="1" baseline="0" smtClean="0">
                            <a:latin typeface="Cambria Math" charset="0"/>
                          </a:rPr>
                          <m:t>⋅</m:t>
                        </m:r>
                        <m:r>
                          <a:rPr lang="de-DE" b="0" i="1" baseline="0" smtClean="0">
                            <a:latin typeface="Cambria Math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baseline="0" dirty="0" smtClean="0"/>
                  <a:t>, da die Einheit 1 N noch nicht bekannt ist!</a:t>
                </a: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baseline="0" dirty="0" smtClean="0"/>
                  <a:t>Problem beim Aufstellen einer Formel für die Lageenergie (hier </a:t>
                </a:r>
                <a:r>
                  <a:rPr lang="de-DE" baseline="0" dirty="0" smtClean="0">
                    <a:sym typeface="Wingdings"/>
                  </a:rPr>
                  <a:t> vgl. Beispielplan)</a:t>
                </a:r>
              </a:p>
              <a:p>
                <a:pPr marL="0" indent="0">
                  <a:buNone/>
                </a:pPr>
                <a:r>
                  <a:rPr lang="de-DE" baseline="0" dirty="0" smtClean="0">
                    <a:sym typeface="Wingdings"/>
                  </a:rPr>
                  <a:t>Weder der Begriff der Gewichtskraft noch des Ortsfaktors ist hier bekannt. </a:t>
                </a:r>
                <a:endParaRPr lang="de-DE" baseline="0" dirty="0" smtClean="0"/>
              </a:p>
              <a:p>
                <a:pPr marL="171450" indent="-171450">
                  <a:buFont typeface="Symbol" charset="2"/>
                  <a:buChar char="Þ"/>
                </a:pPr>
                <a:r>
                  <a:rPr lang="de-DE" baseline="0" dirty="0" smtClean="0"/>
                  <a:t>Vorgehen:</a:t>
                </a:r>
                <a:br>
                  <a:rPr lang="de-DE" baseline="0" dirty="0" smtClean="0"/>
                </a:br>
                <a:r>
                  <a:rPr lang="de-DE" baseline="0" dirty="0" smtClean="0"/>
                  <a:t>Die Schüler sollen einen „Energiespeicher“, der aus einem Regal mit verschiedenen übereinander angeordneten Fächern befüllen. Jedes steigende Niveau entspricht dabei (zunächst) einer Höheneinheit (1 HE)</a:t>
                </a:r>
                <a:br>
                  <a:rPr lang="de-DE" baseline="0" dirty="0" smtClean="0"/>
                </a:br>
                <a:r>
                  <a:rPr lang="de-DE" baseline="0" dirty="0" smtClean="0"/>
                  <a:t>Der Speicher wird mit Steinen (1 Masseneinheit; 1 ME) befüllt. (dies können selbst gedruckte Steine oder Legosteine oder Massenstücke oder Steine,..) sein.</a:t>
                </a:r>
                <a:br>
                  <a:rPr lang="de-DE" baseline="0" dirty="0" smtClean="0"/>
                </a:br>
                <a:r>
                  <a:rPr lang="de-DE" baseline="0" dirty="0" err="1" smtClean="0"/>
                  <a:t>Zeil</a:t>
                </a:r>
                <a:r>
                  <a:rPr lang="de-DE" baseline="0" dirty="0" smtClean="0"/>
                  <a:t> soll zunächst sein, dass die Schüler einen Zusammenhang der gespeicherten Energie </a:t>
                </a:r>
                <a:r>
                  <a:rPr lang="de-DE" b="0" i="0" baseline="0" smtClean="0">
                    <a:latin typeface="Cambria Math" charset="0"/>
                  </a:rPr>
                  <a:t>𝐸_𝐿𝑎𝑔𝑒</a:t>
                </a:r>
                <a:r>
                  <a:rPr lang="de-DE" baseline="0" dirty="0" smtClean="0"/>
                  <a:t> (in Energieeinheiten) zur Menge der Massesteine (ME) und der Höheneinheiten (HE) herstellen.</a:t>
                </a:r>
                <a:br>
                  <a:rPr lang="de-DE" baseline="0" dirty="0" smtClean="0"/>
                </a:br>
                <a:r>
                  <a:rPr lang="de-DE" baseline="0" dirty="0" smtClean="0"/>
                  <a:t>In einem nächsten Schritt sollen die Schüler mit einer kleinen App erkunden, wie viel Energie im gleichen </a:t>
                </a:r>
                <a:r>
                  <a:rPr lang="de-DE" baseline="0" dirty="0" err="1" smtClean="0"/>
                  <a:t>Seicher</a:t>
                </a:r>
                <a:r>
                  <a:rPr lang="de-DE" baseline="0" dirty="0" smtClean="0"/>
                  <a:t> auf dem Mond gespeichert werden kann. Diese Ortsabhängigkeit kann mit dem Ortsfaktor </a:t>
                </a:r>
                <a:r>
                  <a:rPr lang="de-DE" baseline="0" dirty="0" err="1" smtClean="0"/>
                  <a:t>g</a:t>
                </a:r>
                <a:r>
                  <a:rPr lang="de-DE" baseline="0" dirty="0" smtClean="0"/>
                  <a:t> (in </a:t>
                </a:r>
                <a:r>
                  <a:rPr lang="de-DE" b="0" i="0" baseline="0" smtClean="0">
                    <a:latin typeface="Cambria Math" charset="0"/>
                  </a:rPr>
                  <a:t>𝐸𝐸/(𝑀𝐸⋅𝐻𝐸)</a:t>
                </a:r>
                <a:r>
                  <a:rPr lang="de-DE" baseline="0" dirty="0" smtClean="0"/>
                  <a:t>) dargestellt werden.</a:t>
                </a:r>
                <a:br>
                  <a:rPr lang="de-DE" baseline="0" dirty="0" smtClean="0"/>
                </a:br>
                <a:r>
                  <a:rPr lang="de-DE" baseline="0" dirty="0" smtClean="0"/>
                  <a:t>Im letzten Schritt soll die gefundene Formel (in ...Einheiten) so umgeschrieben werden, dass gebräuchliche Einheiten verwendet werden!</a:t>
                </a:r>
              </a:p>
              <a:p>
                <a:pPr marL="171450" indent="-171450">
                  <a:buFont typeface="Symbol" charset="2"/>
                  <a:buChar char="Þ"/>
                </a:pPr>
                <a:r>
                  <a:rPr lang="de-DE" baseline="0" dirty="0" smtClean="0"/>
                  <a:t>Der Ortsfaktor hat hier die Einheit </a:t>
                </a:r>
                <a:r>
                  <a:rPr lang="de-DE" b="0" i="0" baseline="0" smtClean="0">
                    <a:latin typeface="Cambria Math" charset="0"/>
                  </a:rPr>
                  <a:t>1 𝐽/(𝑘𝑔⋅𝑚)</a:t>
                </a:r>
                <a:r>
                  <a:rPr lang="de-DE" baseline="0" dirty="0" smtClean="0"/>
                  <a:t>, da die Einheit 1 N noch nicht bekannt ist!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2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Grundwissen soll</a:t>
            </a:r>
            <a:r>
              <a:rPr lang="de-DE" baseline="0" dirty="0" smtClean="0"/>
              <a:t> auf Karteikarten gebracht werden</a:t>
            </a:r>
          </a:p>
          <a:p>
            <a:r>
              <a:rPr lang="de-DE" baseline="0" dirty="0" smtClean="0"/>
              <a:t>Notengebung: 3 Tests im Laufe jeder Einheit (Termin nicht bekannt)</a:t>
            </a:r>
          </a:p>
          <a:p>
            <a:r>
              <a:rPr lang="de-DE" baseline="0" dirty="0" smtClean="0"/>
              <a:t>Am Ende des Schuljahres: 4. Test: Termin bekannt, Fragen nur zu Basiswissen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Diagnosebogen: dient dazu, am Ende der Einheit zu prüfen, was man verstanden hat und was noch vertieft werden sollte! (auch einsetzbar vor KA!)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31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r>
              <a:rPr lang="de-DE" dirty="0" smtClean="0">
                <a:sym typeface="Wingdings"/>
              </a:rPr>
              <a:t>Auch für</a:t>
            </a:r>
            <a:r>
              <a:rPr lang="de-DE" baseline="0" dirty="0" smtClean="0">
                <a:sym typeface="Wingdings"/>
              </a:rPr>
              <a:t> den Begriff der Energie gibt es ein Modell </a:t>
            </a:r>
          </a:p>
          <a:p>
            <a:pPr marL="0" indent="0">
              <a:buFont typeface="Wingdings" charset="2"/>
              <a:buNone/>
            </a:pPr>
            <a:r>
              <a:rPr lang="de-DE" baseline="0" dirty="0" smtClean="0">
                <a:sym typeface="Wingdings"/>
              </a:rPr>
              <a:t>Die wichtigsten Eigenschaften werden den Schülern wieder grafisch aufgezeigt</a:t>
            </a:r>
          </a:p>
          <a:p>
            <a:pPr marL="0" indent="0">
              <a:buFont typeface="Wingdings" charset="2"/>
              <a:buNone/>
            </a:pPr>
            <a:r>
              <a:rPr lang="de-DE" baseline="0" dirty="0" smtClean="0">
                <a:sym typeface="Wingdings"/>
              </a:rPr>
              <a:t> Und für das Einkleben ins Heft ausgeteilt!</a:t>
            </a:r>
          </a:p>
          <a:p>
            <a:pPr marL="171450" indent="-171450">
              <a:buFont typeface="Symbol" charset="2"/>
              <a:buChar char="Þ"/>
            </a:pPr>
            <a:endParaRPr lang="de-DE" baseline="0" dirty="0" smtClean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44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Kontextorientierter</a:t>
            </a:r>
            <a:r>
              <a:rPr lang="de-DE" baseline="0" dirty="0" smtClean="0"/>
              <a:t> Einstieg: (vorbereitende Hausaufgabe) Energie mitbringen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Modellkarte Energie kann man speichern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Energie ist eine mengenartige Größe </a:t>
            </a:r>
            <a:r>
              <a:rPr lang="de-DE" baseline="0" dirty="0" smtClean="0">
                <a:sym typeface="Wingdings"/>
              </a:rPr>
              <a:t> Energiespeicher beschreiben lassen (Angaben auf Nahrungsmittel; doppelte Menge an Schokolade,...)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Modellkarte 2 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Anwendungen (Rückblick auf die Stunde) verschiedenen Vorgängen sollen </a:t>
            </a:r>
            <a:r>
              <a:rPr lang="de-DE" baseline="0" dirty="0" err="1" smtClean="0">
                <a:sym typeface="Wingdings"/>
              </a:rPr>
              <a:t>Energiepsiecher</a:t>
            </a:r>
            <a:r>
              <a:rPr lang="de-DE" baseline="0" dirty="0" smtClean="0">
                <a:sym typeface="Wingdings"/>
              </a:rPr>
              <a:t> zugeordnet werden (und eine Beschreibung erfolgen, wofür diese Energie gebraucht wird)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3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Kontextorientierter</a:t>
            </a:r>
            <a:r>
              <a:rPr lang="de-DE" baseline="0" dirty="0" smtClean="0"/>
              <a:t> Einstieg: Wofür benötigt ein Mensch pro Tag welche Energiemenge?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An verschiedenen Vorgängen (elektrischer Stromkreis, </a:t>
            </a:r>
            <a:r>
              <a:rPr lang="de-DE" baseline="0" dirty="0" err="1" smtClean="0"/>
              <a:t>Jojo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Hüpfball</a:t>
            </a:r>
            <a:r>
              <a:rPr lang="de-DE" baseline="0" dirty="0" smtClean="0"/>
              <a:t>, ...) soll untersucht werden, ob Energie verbraucht werden kann</a:t>
            </a:r>
            <a:r>
              <a:rPr lang="de-DE" baseline="0" dirty="0"/>
              <a:t/>
            </a:r>
            <a:br>
              <a:rPr lang="de-DE" baseline="0" dirty="0"/>
            </a:br>
            <a:r>
              <a:rPr lang="de-DE" baseline="0" dirty="0" smtClean="0"/>
              <a:t>Ziel soll es hier sein, dass die Schüler feststellen, dass die Energie von übertragen wird! (Hier: Abgrenzung des umgangssprachlichen Begriffs Verbrauch und Übertragung kann am Beispiel des Wassers („Wasserverbrauch“) thematisiert werden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Modell erweitern: Energie kann nicht erzeugt oder vernichtet werden! 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Einführung in die Energieübertragungskette (Energieflussdiagramme):</a:t>
            </a:r>
            <a:br>
              <a:rPr lang="de-DE" baseline="0" dirty="0" smtClean="0"/>
            </a:br>
            <a:r>
              <a:rPr lang="de-DE" baseline="0" dirty="0" smtClean="0"/>
              <a:t>Die Schüler sollen am Beispiel des Fahrradfahrens ein Schema erstellen, aus dem hervor geht, was mit der Energie passiert.</a:t>
            </a:r>
            <a:br>
              <a:rPr lang="de-DE" baseline="0" dirty="0" smtClean="0"/>
            </a:br>
            <a:r>
              <a:rPr lang="de-DE" baseline="0" dirty="0" err="1" smtClean="0"/>
              <a:t>Farbcode</a:t>
            </a:r>
            <a:r>
              <a:rPr lang="de-DE" baseline="0" dirty="0" smtClean="0"/>
              <a:t>: Energieüberträger: grün; Energiespeicher: rot</a:t>
            </a:r>
            <a:br>
              <a:rPr lang="de-DE" baseline="0" dirty="0" smtClean="0"/>
            </a:br>
            <a:r>
              <a:rPr lang="de-DE" baseline="0" dirty="0" smtClean="0"/>
              <a:t>Hilfestellung über Hilfekarten (3 Niveaus)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0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Kontextorientierter</a:t>
            </a:r>
            <a:r>
              <a:rPr lang="de-DE" baseline="0" dirty="0" smtClean="0"/>
              <a:t> Einstieg: Erwärmen von Wasser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Untersuchung verschiedener Energiespeicher: In welcher Form ist die Energie gespeichert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Untersuchung verschiedener Energieumwandlungen </a:t>
            </a:r>
            <a:r>
              <a:rPr lang="de-DE" baseline="0" dirty="0" smtClean="0">
                <a:sym typeface="Wingdings"/>
              </a:rPr>
              <a:t> Aufstellen von Energieübertragungsketten „Energiespiel“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Präsentation der Ergebnisse durch Schüler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5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Kontextorientierter</a:t>
            </a:r>
            <a:r>
              <a:rPr lang="de-DE" baseline="0" dirty="0" smtClean="0"/>
              <a:t> Einstieg: Erwärmen von Wasser mit dem Tauchsieder </a:t>
            </a:r>
            <a:r>
              <a:rPr lang="de-DE" baseline="0" dirty="0" smtClean="0">
                <a:sym typeface="Wingdings"/>
              </a:rPr>
              <a:t> Ein teil der Energie wird entwertet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Das Modell wird erweitert um die Tatsache, dass stets ein Teil der vom Energiespeicher zur Verfügung gestellten Energie entwertet wird (also für weitere Energieübertragungen nicht mehr zur Verfügung steht)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Am Beispiel einiger Versuche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Dynamot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(als Generator)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Dynamot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(als Motor)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Massestück an Faden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Solarzelle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Elektrolyseur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Brennstoffzelle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Lampe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Fön oder heißes Wasserbad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charset="2"/>
              </a:rPr>
              <a:t>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Peltier-Element oder Motor mit Ventilator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sollen die S längere Energieketten zeichnen (hier gibt es auch Hilfestellungen durch Hilfekarten)</a:t>
            </a:r>
          </a:p>
          <a:p>
            <a:pPr marL="228600" indent="-228600">
              <a:buAutoNum type="arabicPeriod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Hilfestellungen soll nun eine Energiekette für das Kohlekraftwerk aufgestellt werden:</a:t>
            </a:r>
            <a:b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Besprechung wird auf verschiedene Orte der Energieentwertung eingegangen sowie die CO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-Problematik kurz erwähnt (s. folgende Stunden)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0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baseline="0" dirty="0" smtClean="0"/>
              <a:t>Zunächst wird die Modelleigenschaft der Energieentwertung an verschiedenen Beispielen (Bremsen, Fernsehen, Heizen, ...) wiederholt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Dies führt dazu, dass man stets Energie „parat“ halten muss </a:t>
            </a:r>
            <a:r>
              <a:rPr lang="de-DE" baseline="0" dirty="0" smtClean="0">
                <a:sym typeface="Wingdings"/>
              </a:rPr>
              <a:t> Kraftwerke betreiben  meist fossile Brennstoffe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Dies führt zur vermehrten Produktion von Treibhausgasen (anthropogener Treibhauseffekt) 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 Wirkungen werden in Expertengruppen recherchiert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Die Ergebnisse werden den anderen Schülern präsentiert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Möglichkeiten, Energie zu sparen, sollen in einer Gruppenarbeit mit anschließender Diskussion erarbeitet werden (Hilfestellung: Flyer von WWF</a:t>
            </a:r>
          </a:p>
          <a:p>
            <a:pPr marL="228600" indent="-228600">
              <a:buAutoNum type="arabicPeriod"/>
            </a:pPr>
            <a:r>
              <a:rPr lang="de-DE" baseline="0" dirty="0" smtClean="0">
                <a:sym typeface="Wingdings"/>
              </a:rPr>
              <a:t>Energieprojekt: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S erkundigen sich zu Hause über die Energiekosten (Wasser und elektrische Energie)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S stellen Regeln zum „Energiesparen“ auf  Vereinbarung mit der Familie treffen, dass man sich daran hält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Dokumentation von: Energiesparregeln, Energieverbrauch (Änderungen!), Resümee </a:t>
            </a:r>
            <a:br>
              <a:rPr lang="de-DE" baseline="0" dirty="0" smtClean="0">
                <a:sym typeface="Wingdings"/>
              </a:rPr>
            </a:br>
            <a:r>
              <a:rPr lang="de-DE" baseline="0" dirty="0" smtClean="0">
                <a:sym typeface="Wingdings"/>
              </a:rPr>
              <a:t>evtl. Vertrag mit den Eltern, dass man die Hälfte des ersparten Betrages </a:t>
            </a:r>
            <a:r>
              <a:rPr lang="de-DE" baseline="0" smtClean="0">
                <a:sym typeface="Wingdings"/>
              </a:rPr>
              <a:t>als Taschengeld erhält!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94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Vorsicht: Vertrag mit den Eltern sollte freiwillig</a:t>
            </a:r>
            <a:r>
              <a:rPr lang="de-DE" baseline="0" dirty="0" smtClean="0"/>
              <a:t> sein (kann am Elternabend besprochen werden)</a:t>
            </a:r>
          </a:p>
          <a:p>
            <a:r>
              <a:rPr lang="de-DE" baseline="0" dirty="0" smtClean="0"/>
              <a:t>Man sollte die Schüler nicht die Energiekosten dokumentieren lassen </a:t>
            </a:r>
            <a:r>
              <a:rPr lang="de-DE" baseline="0" dirty="0" smtClean="0">
                <a:sym typeface="Wingdings"/>
              </a:rPr>
              <a:t> Es genügt die Einsparung auf Grundlage der Maßnahmen!</a:t>
            </a:r>
          </a:p>
          <a:p>
            <a:endParaRPr lang="de-DE" baseline="0" dirty="0" smtClean="0">
              <a:sym typeface="Wingdings"/>
            </a:endParaRPr>
          </a:p>
          <a:p>
            <a:r>
              <a:rPr lang="de-DE" baseline="0" dirty="0" smtClean="0">
                <a:sym typeface="Wingdings"/>
              </a:rPr>
              <a:t>Wichtig ist, dass den Schülern an dieser Stelle bewusst wird, das es Einsparmaßnahmen gibt, die nicht sehr zeit- und kostenintensiv sind</a:t>
            </a:r>
          </a:p>
          <a:p>
            <a:r>
              <a:rPr lang="de-DE" baseline="0" dirty="0" smtClean="0">
                <a:sym typeface="Wingdings"/>
              </a:rPr>
              <a:t>z.B. Kann man den Schülern sagen, sie sollen prüfen, wie groß der Umsatz an elektrischer Energie in einer </a:t>
            </a:r>
            <a:r>
              <a:rPr lang="de-DE" baseline="0" dirty="0" err="1" smtClean="0">
                <a:sym typeface="Wingdings"/>
              </a:rPr>
              <a:t>nacht</a:t>
            </a:r>
            <a:r>
              <a:rPr lang="de-DE" baseline="0" dirty="0" smtClean="0">
                <a:sym typeface="Wingdings"/>
              </a:rPr>
              <a:t> ist, wenn alle nicht notwendige Stand-By Geräte ausgeschaltet sind und wenn nicht!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48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aseline="0" dirty="0" smtClean="0"/>
              <a:t>Eine Formel für die </a:t>
            </a:r>
            <a:r>
              <a:rPr lang="de-DE" baseline="0" dirty="0" err="1" smtClean="0"/>
              <a:t>Effiizienz</a:t>
            </a:r>
            <a:r>
              <a:rPr lang="de-DE" baseline="0" dirty="0" smtClean="0"/>
              <a:t> eines Kraftwerks soll gefunden werden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 Leitfrage ist, wie effizient ein Kraftwerk arbeitet? 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Dazu sollen die Schüler an einem einfachen Versuch (Glühlampe und LED gleicher Leistung) eine Formel für die Effizienz erarbeiten.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Die Leitfrage, wie effizient ein Kraftwerk ist (Gesamtwirkungsgrad) soll in einem LS-Gespräch erörtert werden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Mit einem „Spiel“: Wirkungsgrad Anno Domini sollen die Schüler </a:t>
            </a:r>
            <a:r>
              <a:rPr lang="de-DE" baseline="0" dirty="0" err="1" smtClean="0"/>
              <a:t>verhschiedene</a:t>
            </a:r>
            <a:r>
              <a:rPr lang="de-DE" baseline="0" dirty="0" smtClean="0"/>
              <a:t> Geräte nach dem Wirkungsgrad sortieren und ihre Behauptung in der </a:t>
            </a:r>
            <a:r>
              <a:rPr lang="de-DE" baseline="0" smtClean="0"/>
              <a:t>Gruppe begründen</a:t>
            </a:r>
          </a:p>
          <a:p>
            <a:pPr marL="228600" indent="-228600">
              <a:buAutoNum type="arabicPeriod"/>
            </a:pPr>
            <a:endParaRPr lang="de-DE" baseline="0" smtClean="0"/>
          </a:p>
          <a:p>
            <a:pPr marL="228600" indent="-228600">
              <a:buAutoNum type="arabicPeriod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2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75474"/>
            <a:ext cx="7200900" cy="661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837212"/>
            <a:ext cx="7200900" cy="5030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r>
              <a:rPr lang="en-US" dirty="0" err="1" smtClean="0"/>
              <a:t>Modellbildung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Physikunterricht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F632-AA14-A74D-8DF1-30CF845916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0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 Zugang zur Leitperspektive BNE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Am Beispiel einer Unterrichtseinheit zur Energie</a:t>
            </a:r>
          </a:p>
          <a:p>
            <a:r>
              <a:rPr lang="de-DE" dirty="0" smtClean="0"/>
              <a:t>Stephan Juchem RP Tübingen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„Energiesparen“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991098"/>
            <a:ext cx="7200900" cy="5030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/>
              <a:t>Vorgehensweise:</a:t>
            </a:r>
            <a:endParaRPr lang="de-DE" dirty="0"/>
          </a:p>
          <a:p>
            <a:pPr lvl="0"/>
            <a:r>
              <a:rPr lang="de-DE" dirty="0" smtClean="0"/>
              <a:t>Überblick über die Energiekosten verschaffen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Möglichkeiten des Energiesparens recherchieren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(„Vertrag“ mit den Eltern schließen)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Flyer für die Familie erstellen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Wirksamkeit der Maßnahmen überprüfen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Ersparnisse bestimmen (nach 1 Monat)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Dokumentation vervollständigen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5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Wirkungsgrad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3491880" y="4005064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Leitfrage beantworten</a:t>
            </a:r>
            <a:endParaRPr lang="de-DE" sz="1350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2242200" y="1585160"/>
            <a:ext cx="3337560" cy="703247"/>
            <a:chOff x="1028700" y="1975183"/>
            <a:chExt cx="3337560" cy="703247"/>
          </a:xfrm>
        </p:grpSpPr>
        <p:sp>
          <p:nvSpPr>
            <p:cNvPr id="10" name="Rechteck 9"/>
            <p:cNvSpPr/>
            <p:nvPr/>
          </p:nvSpPr>
          <p:spPr>
            <a:xfrm>
              <a:off x="2278380" y="1992630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Wie effizient arbeitet ein Kraftwerk?</a:t>
              </a:r>
              <a:endParaRPr lang="de-DE" sz="1350" dirty="0"/>
            </a:p>
          </p:txBody>
        </p:sp>
        <p:pic>
          <p:nvPicPr>
            <p:cNvPr id="15" name="Bild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700" y="1975183"/>
              <a:ext cx="1175355" cy="685800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2486246" y="2397894"/>
            <a:ext cx="5170231" cy="699087"/>
            <a:chOff x="1272746" y="2787917"/>
            <a:chExt cx="5170231" cy="699087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2278380" y="2787917"/>
              <a:ext cx="4164597" cy="699087"/>
              <a:chOff x="2278380" y="2787917"/>
              <a:chExt cx="4164597" cy="699087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2278380" y="2787917"/>
                <a:ext cx="208788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50" dirty="0" smtClean="0"/>
                  <a:t>Aufstellen einer Gleichung </a:t>
                </a:r>
                <a:endParaRPr lang="de-DE" sz="13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feld 3"/>
                  <p:cNvSpPr txBox="1"/>
                  <p:nvPr/>
                </p:nvSpPr>
                <p:spPr>
                  <a:xfrm>
                    <a:off x="4490583" y="2798033"/>
                    <a:ext cx="1952394" cy="6889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 charset="0"/>
                            </a:rPr>
                            <m:t>𝜂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𝑛𝑢𝑡𝑧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𝑎𝑢𝑓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charset="0"/>
                            </a:rPr>
                            <m:t>⋅100%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" name="Textfeld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0583" y="2798033"/>
                    <a:ext cx="1952394" cy="6889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2746" y="2787917"/>
              <a:ext cx="931309" cy="676651"/>
            </a:xfrm>
            <a:prstGeom prst="rect">
              <a:avLst/>
            </a:prstGeom>
          </p:spPr>
        </p:pic>
      </p:grpSp>
      <p:grpSp>
        <p:nvGrpSpPr>
          <p:cNvPr id="9" name="Gruppierung 8"/>
          <p:cNvGrpSpPr/>
          <p:nvPr/>
        </p:nvGrpSpPr>
        <p:grpSpPr>
          <a:xfrm>
            <a:off x="2242200" y="3201479"/>
            <a:ext cx="3337560" cy="697646"/>
            <a:chOff x="1028700" y="4394068"/>
            <a:chExt cx="3337560" cy="697646"/>
          </a:xfrm>
        </p:grpSpPr>
        <p:sp>
          <p:nvSpPr>
            <p:cNvPr id="24" name="Rechteck 23"/>
            <p:cNvSpPr/>
            <p:nvPr/>
          </p:nvSpPr>
          <p:spPr>
            <a:xfrm>
              <a:off x="2278380" y="4394068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Wirkungsgrad „</a:t>
              </a:r>
              <a:r>
                <a:rPr lang="de-DE" sz="1350" smtClean="0"/>
                <a:t>Anno Domini“</a:t>
              </a:r>
              <a:endParaRPr lang="de-DE" sz="1350" dirty="0"/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8700" y="4414884"/>
              <a:ext cx="1175355" cy="67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Versuch zum Wirkungsgrad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89" y="1347538"/>
            <a:ext cx="6446921" cy="483519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89" y="1759871"/>
            <a:ext cx="6538317" cy="4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Lageenergie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2278380" y="1430718"/>
            <a:ext cx="2087880" cy="4647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Entwurf </a:t>
            </a:r>
            <a:r>
              <a:rPr lang="de-DE" sz="1350" smtClean="0"/>
              <a:t>eines Energiespeichers:</a:t>
            </a:r>
            <a:endParaRPr lang="de-DE" sz="1350" dirty="0"/>
          </a:p>
        </p:txBody>
      </p:sp>
      <p:grpSp>
        <p:nvGrpSpPr>
          <p:cNvPr id="13" name="Gruppierung 12"/>
          <p:cNvGrpSpPr/>
          <p:nvPr/>
        </p:nvGrpSpPr>
        <p:grpSpPr>
          <a:xfrm>
            <a:off x="1161535" y="1992630"/>
            <a:ext cx="3204725" cy="685801"/>
            <a:chOff x="1161535" y="1992630"/>
            <a:chExt cx="3204725" cy="685801"/>
          </a:xfrm>
        </p:grpSpPr>
        <p:sp>
          <p:nvSpPr>
            <p:cNvPr id="10" name="Rechteck 9"/>
            <p:cNvSpPr/>
            <p:nvPr/>
          </p:nvSpPr>
          <p:spPr>
            <a:xfrm>
              <a:off x="2278380" y="1992630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Zusammenhang zwischen EE, ME und HE</a:t>
              </a:r>
              <a:endParaRPr lang="de-DE" sz="1350" dirty="0"/>
            </a:p>
          </p:txBody>
        </p:sp>
        <p:pic>
          <p:nvPicPr>
            <p:cNvPr id="17" name="Bild 1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535" y="1992631"/>
              <a:ext cx="1006742" cy="685800"/>
            </a:xfrm>
            <a:prstGeom prst="rect">
              <a:avLst/>
            </a:prstGeom>
          </p:spPr>
        </p:pic>
      </p:grpSp>
      <p:sp>
        <p:nvSpPr>
          <p:cNvPr id="19" name="Rechteck 18"/>
          <p:cNvSpPr/>
          <p:nvPr/>
        </p:nvSpPr>
        <p:spPr>
          <a:xfrm>
            <a:off x="2278380" y="5200119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Übungen</a:t>
            </a:r>
            <a:endParaRPr lang="de-DE" sz="1350" dirty="0"/>
          </a:p>
        </p:txBody>
      </p:sp>
      <p:grpSp>
        <p:nvGrpSpPr>
          <p:cNvPr id="23" name="Gruppierung 22"/>
          <p:cNvGrpSpPr/>
          <p:nvPr/>
        </p:nvGrpSpPr>
        <p:grpSpPr>
          <a:xfrm>
            <a:off x="2278380" y="3588017"/>
            <a:ext cx="6311194" cy="686007"/>
            <a:chOff x="2278380" y="3588017"/>
            <a:chExt cx="6311194" cy="686007"/>
          </a:xfrm>
        </p:grpSpPr>
        <p:sp>
          <p:nvSpPr>
            <p:cNvPr id="14" name="Rechteck 13"/>
            <p:cNvSpPr/>
            <p:nvPr/>
          </p:nvSpPr>
          <p:spPr>
            <a:xfrm>
              <a:off x="2278380" y="35880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Erstes Teilergebnis</a:t>
              </a:r>
              <a:endParaRPr lang="de-DE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4571999" y="3746251"/>
                  <a:ext cx="4017575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charset="0"/>
                        </a:rPr>
                        <m:t>𝑧</m:t>
                      </m:r>
                      <m:r>
                        <a:rPr lang="de-DE" sz="2000" b="0" i="1" smtClean="0">
                          <a:latin typeface="Cambria Math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𝐸𝐸</m:t>
                      </m:r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𝑥</m:t>
                      </m:r>
                      <m:r>
                        <a:rPr lang="de-DE" sz="2000" b="0" i="1" smtClean="0">
                          <a:latin typeface="Cambria Math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𝑀𝐸</m:t>
                      </m:r>
                      <m:r>
                        <a:rPr lang="de-DE" sz="2000" b="0" i="1" smtClean="0">
                          <a:latin typeface="Cambria Math" charset="0"/>
                        </a:rPr>
                        <m:t>⋅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𝑦</m:t>
                      </m:r>
                      <m:r>
                        <a:rPr lang="de-DE" sz="2000" b="0" i="1" smtClean="0">
                          <a:latin typeface="Cambria Math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𝐻𝐸</m:t>
                      </m:r>
                      <m:r>
                        <a:rPr lang="de-DE" sz="2000" b="0" i="1" smtClean="0">
                          <a:latin typeface="Cambria Math" charset="0"/>
                        </a:rPr>
                        <m:t>⋅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𝑔</m:t>
                      </m:r>
                    </m:oMath>
                  </a14:m>
                  <a:r>
                    <a:rPr lang="de-DE" sz="2000" dirty="0" smtClean="0"/>
                    <a:t>  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charset="0"/>
                        </a:rPr>
                        <m:t>𝑔</m:t>
                      </m:r>
                      <m:r>
                        <a:rPr lang="de-DE" sz="2000" b="0" i="1" dirty="0" smtClean="0">
                          <a:latin typeface="Cambria Math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charset="0"/>
                        </a:rPr>
                        <m:t>𝑖𝑛</m:t>
                      </m:r>
                      <m:f>
                        <m:fPr>
                          <m:ctrlPr>
                            <a:rPr lang="de-DE" sz="20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charset="0"/>
                            </a:rPr>
                            <m:t>𝐸𝐸</m:t>
                          </m:r>
                        </m:num>
                        <m:den>
                          <m:r>
                            <a:rPr lang="de-DE" sz="2000" b="0" i="1" dirty="0" smtClean="0">
                              <a:latin typeface="Cambria Math" charset="0"/>
                            </a:rPr>
                            <m:t>𝑀𝐸</m:t>
                          </m:r>
                          <m:r>
                            <a:rPr lang="de-DE" sz="2000" b="0" i="1" dirty="0" smtClean="0">
                              <a:latin typeface="Cambria Math" charset="0"/>
                            </a:rPr>
                            <m:t>⋅</m:t>
                          </m:r>
                          <m:r>
                            <a:rPr lang="de-DE" sz="2000" b="0" i="1" dirty="0" smtClean="0">
                              <a:latin typeface="Cambria Math" charset="0"/>
                            </a:rPr>
                            <m:t>𝐻𝐸</m:t>
                          </m:r>
                        </m:den>
                      </m:f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99" y="3746251"/>
                  <a:ext cx="4017575" cy="5277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3953" b="-8372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pierung 24"/>
          <p:cNvGrpSpPr/>
          <p:nvPr/>
        </p:nvGrpSpPr>
        <p:grpSpPr>
          <a:xfrm>
            <a:off x="2278380" y="4394068"/>
            <a:ext cx="6323359" cy="722748"/>
            <a:chOff x="2278380" y="4394068"/>
            <a:chExt cx="6323359" cy="722748"/>
          </a:xfrm>
        </p:grpSpPr>
        <p:sp>
          <p:nvSpPr>
            <p:cNvPr id="24" name="Rechteck 23"/>
            <p:cNvSpPr/>
            <p:nvPr/>
          </p:nvSpPr>
          <p:spPr>
            <a:xfrm>
              <a:off x="2278380" y="4394068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Angabe in SI-Einheiten</a:t>
              </a:r>
              <a:endParaRPr lang="de-DE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4584357" y="4552302"/>
                  <a:ext cx="4017382" cy="564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𝐿𝑎𝑔𝑒</m:t>
                          </m:r>
                        </m:sub>
                      </m:sSub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𝑚</m:t>
                      </m:r>
                      <m:r>
                        <a:rPr lang="de-DE" sz="2000" b="0" i="1" smtClean="0">
                          <a:latin typeface="Cambria Math" charset="0"/>
                        </a:rPr>
                        <m:t>⋅</m:t>
                      </m:r>
                      <m:r>
                        <a:rPr lang="de-DE" sz="2000" b="0" i="1" smtClean="0">
                          <a:latin typeface="Cambria Math" charset="0"/>
                        </a:rPr>
                        <m:t>h</m:t>
                      </m:r>
                      <m:r>
                        <a:rPr lang="de-DE" sz="2000" b="0" i="1" smtClean="0">
                          <a:latin typeface="Cambria Math" charset="0"/>
                        </a:rPr>
                        <m:t>⋅</m:t>
                      </m:r>
                      <m:r>
                        <a:rPr lang="de-DE" sz="2000" b="0" i="1" smtClean="0">
                          <a:latin typeface="Cambria Math" charset="0"/>
                        </a:rPr>
                        <m:t>𝑔</m:t>
                      </m:r>
                    </m:oMath>
                  </a14:m>
                  <a:r>
                    <a:rPr lang="de-DE" sz="2000" dirty="0" smtClean="0"/>
                    <a:t>                </a:t>
                  </a:r>
                  <a14:m>
                    <m:oMath xmlns:m="http://schemas.openxmlformats.org/officeDocument/2006/math">
                      <m:r>
                        <a:rPr lang="de-DE" sz="2000" b="0" i="1" dirty="0" smtClean="0">
                          <a:latin typeface="Cambria Math" charset="0"/>
                        </a:rPr>
                        <m:t>𝑔</m:t>
                      </m:r>
                      <m:r>
                        <a:rPr lang="de-DE" sz="2000" b="0" i="1" dirty="0" smtClean="0">
                          <a:latin typeface="Cambria Math" charset="0"/>
                        </a:rPr>
                        <m:t> </m:t>
                      </m:r>
                      <m:r>
                        <a:rPr lang="de-DE" sz="2000" b="0" i="1" dirty="0" smtClean="0">
                          <a:latin typeface="Cambria Math" charset="0"/>
                        </a:rPr>
                        <m:t>𝑖𝑛</m:t>
                      </m:r>
                      <m:f>
                        <m:fPr>
                          <m:ctrlPr>
                            <a:rPr lang="de-DE" sz="20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charset="0"/>
                            </a:rPr>
                            <m:t>𝐽</m:t>
                          </m:r>
                        </m:num>
                        <m:den>
                          <m:r>
                            <a:rPr lang="de-DE" sz="2000" b="0" i="1" dirty="0" smtClean="0">
                              <a:latin typeface="Cambria Math" charset="0"/>
                            </a:rPr>
                            <m:t>𝑘𝑔</m:t>
                          </m:r>
                          <m:r>
                            <a:rPr lang="de-DE" sz="2000" b="0" i="1" dirty="0" smtClean="0">
                              <a:latin typeface="Cambria Math" charset="0"/>
                            </a:rPr>
                            <m:t>⋅</m:t>
                          </m:r>
                          <m:r>
                            <a:rPr lang="de-DE" sz="2000" b="0" i="1" dirty="0" smtClean="0">
                              <a:latin typeface="Cambria Math" charset="0"/>
                            </a:rPr>
                            <m:t>𝑚</m:t>
                          </m:r>
                        </m:den>
                      </m:f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4357" y="4552302"/>
                  <a:ext cx="4017382" cy="5645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9783" b="-7282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pierung 2"/>
          <p:cNvGrpSpPr/>
          <p:nvPr/>
        </p:nvGrpSpPr>
        <p:grpSpPr>
          <a:xfrm>
            <a:off x="1024561" y="2787917"/>
            <a:ext cx="3341699" cy="685801"/>
            <a:chOff x="1024561" y="2787917"/>
            <a:chExt cx="3341699" cy="685801"/>
          </a:xfrm>
        </p:grpSpPr>
        <p:sp>
          <p:nvSpPr>
            <p:cNvPr id="12" name="Rechteck 11"/>
            <p:cNvSpPr/>
            <p:nvPr/>
          </p:nvSpPr>
          <p:spPr>
            <a:xfrm>
              <a:off x="2278380" y="27879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Wieviel Energie ist im gleichen Speicher auf dem Mond gespeichert? </a:t>
              </a:r>
              <a:endParaRPr lang="de-DE" sz="1350" dirty="0"/>
            </a:p>
          </p:txBody>
        </p:sp>
        <p:pic>
          <p:nvPicPr>
            <p:cNvPr id="21" name="Bild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4561" y="2787918"/>
              <a:ext cx="1143716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9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Energiespeicher</a:t>
            </a:r>
            <a:endParaRPr lang="de-DE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636671" y="1347538"/>
            <a:ext cx="3701215" cy="4780552"/>
            <a:chOff x="636671" y="1347538"/>
            <a:chExt cx="3701215" cy="4780552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4907" y="1945112"/>
              <a:ext cx="4780547" cy="358541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636671" y="1347538"/>
              <a:ext cx="358541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Eine</a:t>
              </a:r>
              <a:r>
                <a:rPr lang="de-DE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Energie-</a:t>
              </a:r>
            </a:p>
            <a:p>
              <a:pPr algn="ctr"/>
              <a:r>
                <a:rPr lang="de-DE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einheit</a:t>
              </a:r>
              <a:endPara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4875793" y="1347538"/>
            <a:ext cx="3585416" cy="4780551"/>
            <a:chOff x="4875793" y="1347538"/>
            <a:chExt cx="3585416" cy="4780551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78225" y="1945107"/>
              <a:ext cx="4780551" cy="358541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4875793" y="1347538"/>
              <a:ext cx="35854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Fünf </a:t>
              </a:r>
              <a:r>
                <a:rPr lang="de-DE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Energie-</a:t>
              </a:r>
            </a:p>
            <a:p>
              <a:pPr algn="ctr"/>
              <a:r>
                <a:rPr lang="de-DE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einheiten</a:t>
              </a:r>
              <a:endPara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830931" y="1347538"/>
            <a:ext cx="7596438" cy="4779397"/>
            <a:chOff x="-4501008" y="506342"/>
            <a:chExt cx="7596438" cy="4779397"/>
          </a:xfrm>
        </p:grpSpPr>
        <p:sp>
          <p:nvSpPr>
            <p:cNvPr id="12" name="Rechteck 11"/>
            <p:cNvSpPr/>
            <p:nvPr/>
          </p:nvSpPr>
          <p:spPr>
            <a:xfrm>
              <a:off x="-4501008" y="506342"/>
              <a:ext cx="759643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Drei Energieeinheiten auf dem Mond</a:t>
              </a:r>
              <a:endPara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87450" y="1826315"/>
              <a:ext cx="5769322" cy="34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1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</a:t>
            </a:r>
            <a:r>
              <a:rPr lang="de-DE" smtClean="0"/>
              <a:t>: Energie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3423188" cy="3299660"/>
          </a:xfrm>
        </p:spPr>
        <p:txBody>
          <a:bodyPr/>
          <a:lstStyle/>
          <a:p>
            <a:r>
              <a:rPr lang="de-DE" dirty="0" smtClean="0"/>
              <a:t>Basiswissen auf Karteikarten</a:t>
            </a:r>
          </a:p>
          <a:p>
            <a:r>
              <a:rPr lang="de-DE" dirty="0" smtClean="0"/>
              <a:t>Diagnosebögen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21" y="837211"/>
            <a:ext cx="3160623" cy="21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2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64862"/>
              </p:ext>
            </p:extLst>
          </p:nvPr>
        </p:nvGraphicFramePr>
        <p:xfrm>
          <a:off x="1028700" y="1052736"/>
          <a:ext cx="7200901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26"/>
                <a:gridCol w="2592092"/>
                <a:gridCol w="3812583"/>
              </a:tblGrid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ES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Thema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Beschreibung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</a:tr>
              <a:tr h="53149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Präkonzepte zur Energie abfragen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Vorbereitende</a:t>
                      </a:r>
                      <a:r>
                        <a:rPr lang="de-DE" sz="1400" baseline="0" dirty="0" smtClean="0"/>
                        <a:t> Hausaufgabe</a:t>
                      </a:r>
                      <a:r>
                        <a:rPr lang="de-DE" sz="1400" dirty="0" smtClean="0"/>
                        <a:t>:</a:t>
                      </a:r>
                    </a:p>
                    <a:p>
                      <a:r>
                        <a:rPr lang="de-DE" sz="1400" dirty="0" smtClean="0"/>
                        <a:t>Was</a:t>
                      </a:r>
                      <a:r>
                        <a:rPr lang="de-DE" sz="1400" baseline="0" dirty="0" smtClean="0"/>
                        <a:t> ist „Energie“?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„Energie“ mitbringen</a:t>
                      </a:r>
                    </a:p>
                  </a:txBody>
                  <a:tcPr marL="68580" marR="68580" marT="34290" marB="34290"/>
                </a:tc>
              </a:tr>
              <a:tr h="53149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Steckbrief zur Energie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1. Modelleigenschaft: Energie kann man speichern!</a:t>
                      </a:r>
                    </a:p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2. Modelleigenschaft: Energie ist eine mengenartige Größe </a:t>
                      </a:r>
                      <a:r>
                        <a:rPr lang="de-DE" sz="1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 Einheit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Energieumsatz beim Menschen;</a:t>
                      </a:r>
                    </a:p>
                    <a:p>
                      <a:r>
                        <a:rPr lang="de-DE" sz="1400" dirty="0" smtClean="0"/>
                        <a:t>Energieübertragung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3. Modelleigenschaft: Energieerhaltung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Energieübertragung</a:t>
                      </a:r>
                      <a:r>
                        <a:rPr lang="de-DE" sz="1400" baseline="0" dirty="0" smtClean="0"/>
                        <a:t> und Speicher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Rückblick und Ergänzung der letzten Stunden; Energieketten</a:t>
                      </a:r>
                    </a:p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4. Modelleigenschaft: Energieentwertung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Kraftwerke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Woher</a:t>
                      </a:r>
                      <a:r>
                        <a:rPr lang="de-DE" sz="1400" baseline="0" dirty="0" smtClean="0"/>
                        <a:t> stammt die Energie, die zu Hause umgesetzt wird?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„Energiesparen“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Verantwortungsvoller Umgang mit unseren Ressourcen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Leitperspektive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BNE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Der Wirkungsgrad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Wie gut sind die besprochenen Kraftwerke?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Eine</a:t>
                      </a:r>
                      <a:r>
                        <a:rPr lang="de-DE" sz="1400" baseline="0" dirty="0" smtClean="0"/>
                        <a:t> Formel für die Lageenergie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Aufstellen einer Formel (-&gt; Mathematisierung)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Die Leistung P</a:t>
                      </a:r>
                      <a:endParaRPr lang="de-D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400" baseline="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28700" y="175474"/>
            <a:ext cx="7200900" cy="66173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Stundenverteilung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3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Modellkarten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3389125"/>
            <a:ext cx="2425700" cy="171261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311" y="3389125"/>
            <a:ext cx="2424433" cy="171261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556792"/>
            <a:ext cx="2425700" cy="158417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876" y="1556792"/>
            <a:ext cx="2266724" cy="1468849"/>
          </a:xfrm>
          <a:prstGeom prst="rect">
            <a:avLst/>
          </a:prstGeom>
        </p:spPr>
      </p:pic>
      <p:pic>
        <p:nvPicPr>
          <p:cNvPr id="9" name="Bild 8"/>
          <p:cNvPicPr/>
          <p:nvPr/>
        </p:nvPicPr>
        <p:blipFill>
          <a:blip r:embed="rId7"/>
          <a:stretch>
            <a:fillRect/>
          </a:stretch>
        </p:blipFill>
        <p:spPr>
          <a:xfrm>
            <a:off x="3253283" y="1559985"/>
            <a:ext cx="2570461" cy="14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Steckbrief der Energie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774046" y="1665706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Kontextorientierter  Einstieg</a:t>
            </a:r>
          </a:p>
        </p:txBody>
      </p:sp>
      <p:grpSp>
        <p:nvGrpSpPr>
          <p:cNvPr id="26" name="Gruppierung 25"/>
          <p:cNvGrpSpPr/>
          <p:nvPr/>
        </p:nvGrpSpPr>
        <p:grpSpPr>
          <a:xfrm>
            <a:off x="3774046" y="2460993"/>
            <a:ext cx="3498356" cy="760592"/>
            <a:chOff x="2278380" y="2787917"/>
            <a:chExt cx="3498356" cy="760592"/>
          </a:xfrm>
        </p:grpSpPr>
        <p:sp>
          <p:nvSpPr>
            <p:cNvPr id="12" name="Rechteck 11"/>
            <p:cNvSpPr/>
            <p:nvPr/>
          </p:nvSpPr>
          <p:spPr>
            <a:xfrm>
              <a:off x="2278380" y="27879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Aufstellen eines Modells: </a:t>
              </a:r>
              <a:r>
                <a:rPr lang="de-DE" sz="1350" dirty="0" smtClean="0"/>
                <a:t>Energie kann man speichern</a:t>
              </a:r>
              <a:endParaRPr lang="de-DE" sz="1350" dirty="0"/>
            </a:p>
          </p:txBody>
        </p:sp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672" y="2787917"/>
              <a:ext cx="1256064" cy="760592"/>
            </a:xfrm>
            <a:prstGeom prst="rect">
              <a:avLst/>
            </a:prstGeom>
          </p:spPr>
        </p:pic>
      </p:grpSp>
      <p:grpSp>
        <p:nvGrpSpPr>
          <p:cNvPr id="28" name="Gruppierung 27"/>
          <p:cNvGrpSpPr/>
          <p:nvPr/>
        </p:nvGrpSpPr>
        <p:grpSpPr>
          <a:xfrm>
            <a:off x="2194931" y="3248589"/>
            <a:ext cx="3666995" cy="698304"/>
            <a:chOff x="699265" y="3575513"/>
            <a:chExt cx="3666995" cy="698304"/>
          </a:xfrm>
        </p:grpSpPr>
        <p:sp>
          <p:nvSpPr>
            <p:cNvPr id="14" name="Rechteck 13"/>
            <p:cNvSpPr/>
            <p:nvPr/>
          </p:nvSpPr>
          <p:spPr>
            <a:xfrm>
              <a:off x="2278380" y="35880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Aussagen über den Energiespeicher</a:t>
              </a:r>
              <a:endParaRPr lang="de-DE" sz="1350" dirty="0"/>
            </a:p>
          </p:txBody>
        </p:sp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265" y="3575513"/>
              <a:ext cx="1435325" cy="685800"/>
            </a:xfrm>
            <a:prstGeom prst="rect">
              <a:avLst/>
            </a:prstGeom>
          </p:spPr>
        </p:pic>
      </p:grpSp>
      <p:grpSp>
        <p:nvGrpSpPr>
          <p:cNvPr id="30" name="Gruppierung 29"/>
          <p:cNvGrpSpPr/>
          <p:nvPr/>
        </p:nvGrpSpPr>
        <p:grpSpPr>
          <a:xfrm>
            <a:off x="3774046" y="4054304"/>
            <a:ext cx="3319231" cy="760351"/>
            <a:chOff x="2278380" y="4381228"/>
            <a:chExt cx="3319231" cy="760351"/>
          </a:xfrm>
        </p:grpSpPr>
        <p:sp>
          <p:nvSpPr>
            <p:cNvPr id="24" name="Rechteck 23"/>
            <p:cNvSpPr/>
            <p:nvPr/>
          </p:nvSpPr>
          <p:spPr>
            <a:xfrm>
              <a:off x="2278380" y="4394068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Aufstellen eines Modells: </a:t>
              </a:r>
              <a:r>
                <a:rPr lang="de-DE" sz="1350" dirty="0" smtClean="0"/>
                <a:t>mengenartige Größe</a:t>
              </a:r>
              <a:endParaRPr lang="de-DE" sz="1350" dirty="0"/>
            </a:p>
          </p:txBody>
        </p:sp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0672" y="4381228"/>
              <a:ext cx="1076939" cy="760351"/>
            </a:xfrm>
            <a:prstGeom prst="rect">
              <a:avLst/>
            </a:prstGeom>
          </p:spPr>
        </p:pic>
      </p:grpSp>
      <p:sp>
        <p:nvSpPr>
          <p:cNvPr id="15" name="Rechteck 14"/>
          <p:cNvSpPr/>
          <p:nvPr/>
        </p:nvSpPr>
        <p:spPr>
          <a:xfrm>
            <a:off x="3774046" y="4873196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Welcher Vorgang verwendet welchen E-Speicher?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5587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Energieübertragungsketten</a:t>
            </a:r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2051720" y="1628800"/>
            <a:ext cx="3777459" cy="685800"/>
            <a:chOff x="588801" y="1992630"/>
            <a:chExt cx="3777459" cy="685800"/>
          </a:xfrm>
        </p:grpSpPr>
        <p:sp>
          <p:nvSpPr>
            <p:cNvPr id="10" name="Rechteck 9"/>
            <p:cNvSpPr/>
            <p:nvPr/>
          </p:nvSpPr>
          <p:spPr>
            <a:xfrm>
              <a:off x="2278380" y="1992630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Kontextorientierter  Einstieg</a:t>
              </a:r>
            </a:p>
          </p:txBody>
        </p:sp>
        <p:pic>
          <p:nvPicPr>
            <p:cNvPr id="23" name="Bild 2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801" y="1992630"/>
              <a:ext cx="1531675" cy="685800"/>
            </a:xfrm>
            <a:prstGeom prst="rect">
              <a:avLst/>
            </a:prstGeom>
          </p:spPr>
        </p:pic>
      </p:grpSp>
      <p:grpSp>
        <p:nvGrpSpPr>
          <p:cNvPr id="6" name="Gruppierung 5"/>
          <p:cNvGrpSpPr/>
          <p:nvPr/>
        </p:nvGrpSpPr>
        <p:grpSpPr>
          <a:xfrm>
            <a:off x="2662327" y="2419087"/>
            <a:ext cx="3166852" cy="690800"/>
            <a:chOff x="1199408" y="2782917"/>
            <a:chExt cx="3166852" cy="690800"/>
          </a:xfrm>
        </p:grpSpPr>
        <p:sp>
          <p:nvSpPr>
            <p:cNvPr id="12" name="Rechteck 11"/>
            <p:cNvSpPr/>
            <p:nvPr/>
          </p:nvSpPr>
          <p:spPr>
            <a:xfrm>
              <a:off x="2278380" y="27879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Versuch: Wird Energie verbraucht?</a:t>
              </a:r>
              <a:endParaRPr lang="de-DE" sz="1350" dirty="0"/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9408" y="2782917"/>
              <a:ext cx="921067" cy="690800"/>
            </a:xfrm>
            <a:prstGeom prst="rect">
              <a:avLst/>
            </a:prstGeom>
          </p:spPr>
        </p:pic>
      </p:grpSp>
      <p:grpSp>
        <p:nvGrpSpPr>
          <p:cNvPr id="9" name="Gruppierung 8"/>
          <p:cNvGrpSpPr/>
          <p:nvPr/>
        </p:nvGrpSpPr>
        <p:grpSpPr>
          <a:xfrm>
            <a:off x="3741299" y="4030238"/>
            <a:ext cx="4176636" cy="685801"/>
            <a:chOff x="2278380" y="4394068"/>
            <a:chExt cx="4176636" cy="685801"/>
          </a:xfrm>
        </p:grpSpPr>
        <p:sp>
          <p:nvSpPr>
            <p:cNvPr id="24" name="Rechteck 23"/>
            <p:cNvSpPr/>
            <p:nvPr/>
          </p:nvSpPr>
          <p:spPr>
            <a:xfrm>
              <a:off x="2278380" y="4394068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Erarbeiten eines Schemas für die Energieübertragung</a:t>
              </a:r>
              <a:endParaRPr lang="de-DE" sz="1350" dirty="0"/>
            </a:p>
          </p:txBody>
        </p:sp>
        <p:pic>
          <p:nvPicPr>
            <p:cNvPr id="45" name="Bild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1956" y="4394069"/>
              <a:ext cx="1893060" cy="685800"/>
            </a:xfrm>
            <a:prstGeom prst="rect">
              <a:avLst/>
            </a:prstGeom>
          </p:spPr>
        </p:pic>
      </p:grpSp>
      <p:grpSp>
        <p:nvGrpSpPr>
          <p:cNvPr id="4" name="Gruppierung 3"/>
          <p:cNvGrpSpPr/>
          <p:nvPr/>
        </p:nvGrpSpPr>
        <p:grpSpPr>
          <a:xfrm>
            <a:off x="3741299" y="3219374"/>
            <a:ext cx="4596229" cy="690614"/>
            <a:chOff x="3741299" y="3219374"/>
            <a:chExt cx="4596229" cy="690614"/>
          </a:xfrm>
        </p:grpSpPr>
        <p:grpSp>
          <p:nvGrpSpPr>
            <p:cNvPr id="17" name="Gruppierung 16"/>
            <p:cNvGrpSpPr/>
            <p:nvPr/>
          </p:nvGrpSpPr>
          <p:grpSpPr>
            <a:xfrm>
              <a:off x="3741299" y="3224187"/>
              <a:ext cx="4596229" cy="685801"/>
              <a:chOff x="2278380" y="3588017"/>
              <a:chExt cx="4596229" cy="68580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2278380" y="3588017"/>
                <a:ext cx="208788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50" dirty="0" smtClean="0"/>
                  <a:t>Modell erweitern:</a:t>
                </a:r>
              </a:p>
              <a:p>
                <a:pPr algn="ctr"/>
                <a:r>
                  <a:rPr lang="de-DE" sz="1350" dirty="0" smtClean="0"/>
                  <a:t>Energieerhaltungssatz</a:t>
                </a:r>
                <a:endParaRPr lang="de-DE" sz="1350" dirty="0"/>
              </a:p>
            </p:txBody>
          </p:sp>
          <p:pic>
            <p:nvPicPr>
              <p:cNvPr id="46" name="Bild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3770" y="3588018"/>
                <a:ext cx="970839" cy="685800"/>
              </a:xfrm>
              <a:prstGeom prst="rect">
                <a:avLst/>
              </a:prstGeom>
            </p:spPr>
          </p:pic>
        </p:grpSp>
        <p:pic>
          <p:nvPicPr>
            <p:cNvPr id="18" name="Bild 1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024875" y="3219374"/>
              <a:ext cx="1261946" cy="69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Energiespeicher und -Formen</a:t>
            </a:r>
            <a:endParaRPr lang="de-DE" dirty="0"/>
          </a:p>
        </p:txBody>
      </p:sp>
      <p:grpSp>
        <p:nvGrpSpPr>
          <p:cNvPr id="20" name="Gruppierung 19"/>
          <p:cNvGrpSpPr/>
          <p:nvPr/>
        </p:nvGrpSpPr>
        <p:grpSpPr>
          <a:xfrm>
            <a:off x="2771800" y="1634790"/>
            <a:ext cx="2925388" cy="685801"/>
            <a:chOff x="1440872" y="1992630"/>
            <a:chExt cx="2925388" cy="685801"/>
          </a:xfrm>
        </p:grpSpPr>
        <p:sp>
          <p:nvSpPr>
            <p:cNvPr id="10" name="Rechteck 9"/>
            <p:cNvSpPr/>
            <p:nvPr/>
          </p:nvSpPr>
          <p:spPr>
            <a:xfrm>
              <a:off x="2278380" y="1992630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Kontextorientierter  Einstieg</a:t>
              </a:r>
            </a:p>
          </p:txBody>
        </p:sp>
        <p:pic>
          <p:nvPicPr>
            <p:cNvPr id="18" name="Bild 17" descr="../../../../Pictures/Fotos-Mediathek.photoslibrary/Masters/2015/07/05/20150705-151622/IMG_1987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37409" y="1996095"/>
              <a:ext cx="685799" cy="678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hteck 11"/>
          <p:cNvSpPr/>
          <p:nvPr/>
        </p:nvSpPr>
        <p:spPr>
          <a:xfrm>
            <a:off x="3609308" y="2430077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Untersuchung von Energiespeichern</a:t>
            </a:r>
            <a:endParaRPr lang="de-DE" sz="1350" dirty="0"/>
          </a:p>
        </p:txBody>
      </p:sp>
      <p:grpSp>
        <p:nvGrpSpPr>
          <p:cNvPr id="25" name="Gruppierung 24"/>
          <p:cNvGrpSpPr/>
          <p:nvPr/>
        </p:nvGrpSpPr>
        <p:grpSpPr>
          <a:xfrm>
            <a:off x="3609308" y="3223128"/>
            <a:ext cx="3724739" cy="692849"/>
            <a:chOff x="2278380" y="3580968"/>
            <a:chExt cx="3724739" cy="692849"/>
          </a:xfrm>
        </p:grpSpPr>
        <p:sp>
          <p:nvSpPr>
            <p:cNvPr id="14" name="Rechteck 13"/>
            <p:cNvSpPr/>
            <p:nvPr/>
          </p:nvSpPr>
          <p:spPr>
            <a:xfrm>
              <a:off x="2278380" y="35880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„Energiespiel“</a:t>
              </a:r>
              <a:endParaRPr lang="de-DE" sz="1350" dirty="0"/>
            </a:p>
          </p:txBody>
        </p:sp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7957" y="3580968"/>
              <a:ext cx="865162" cy="685800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1698" y="3591596"/>
              <a:ext cx="500821" cy="682221"/>
            </a:xfrm>
            <a:prstGeom prst="rect">
              <a:avLst/>
            </a:prstGeom>
          </p:spPr>
        </p:pic>
      </p:grpSp>
      <p:sp>
        <p:nvSpPr>
          <p:cNvPr id="24" name="Rechteck 23"/>
          <p:cNvSpPr/>
          <p:nvPr/>
        </p:nvSpPr>
        <p:spPr>
          <a:xfrm>
            <a:off x="3609308" y="4036228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Präsentation der Ergebnisse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8753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Wärmekraftwerke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491880" y="1700808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Erwärmen von Wasser mit dem Tauchsieder</a:t>
            </a:r>
            <a:endParaRPr lang="de-DE" sz="1350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2141754" y="4102246"/>
            <a:ext cx="3438006" cy="685800"/>
            <a:chOff x="928254" y="4394068"/>
            <a:chExt cx="3438006" cy="685800"/>
          </a:xfrm>
        </p:grpSpPr>
        <p:sp>
          <p:nvSpPr>
            <p:cNvPr id="24" name="Rechteck 23"/>
            <p:cNvSpPr/>
            <p:nvPr/>
          </p:nvSpPr>
          <p:spPr>
            <a:xfrm>
              <a:off x="2278380" y="4394068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Anwendung auf Kraftwerke</a:t>
              </a:r>
              <a:endParaRPr lang="de-DE" sz="1350" dirty="0"/>
            </a:p>
          </p:txBody>
        </p:sp>
        <p:pic>
          <p:nvPicPr>
            <p:cNvPr id="20" name="Bild 1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54" y="4394068"/>
              <a:ext cx="1175355" cy="685800"/>
            </a:xfrm>
            <a:prstGeom prst="rect">
              <a:avLst/>
            </a:prstGeom>
          </p:spPr>
        </p:pic>
      </p:grpSp>
      <p:grpSp>
        <p:nvGrpSpPr>
          <p:cNvPr id="6" name="Gruppierung 5"/>
          <p:cNvGrpSpPr/>
          <p:nvPr/>
        </p:nvGrpSpPr>
        <p:grpSpPr>
          <a:xfrm>
            <a:off x="3491880" y="3296195"/>
            <a:ext cx="3845329" cy="685800"/>
            <a:chOff x="2278380" y="3588017"/>
            <a:chExt cx="3845329" cy="685800"/>
          </a:xfrm>
        </p:grpSpPr>
        <p:sp>
          <p:nvSpPr>
            <p:cNvPr id="14" name="Rechteck 13"/>
            <p:cNvSpPr/>
            <p:nvPr/>
          </p:nvSpPr>
          <p:spPr>
            <a:xfrm>
              <a:off x="2278380" y="35880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Längere Übertragungsketten</a:t>
              </a:r>
              <a:endParaRPr lang="de-DE" sz="1350" dirty="0"/>
            </a:p>
          </p:txBody>
        </p:sp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1031" y="3588017"/>
              <a:ext cx="1582678" cy="682087"/>
            </a:xfrm>
            <a:prstGeom prst="rect">
              <a:avLst/>
            </a:prstGeom>
          </p:spPr>
        </p:pic>
      </p:grpSp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287" y="4240384"/>
            <a:ext cx="1364361" cy="545990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3491880" y="2496095"/>
            <a:ext cx="3346732" cy="685800"/>
            <a:chOff x="3491880" y="2496095"/>
            <a:chExt cx="3346732" cy="685800"/>
          </a:xfrm>
        </p:grpSpPr>
        <p:sp>
          <p:nvSpPr>
            <p:cNvPr id="12" name="Rechteck 11"/>
            <p:cNvSpPr/>
            <p:nvPr/>
          </p:nvSpPr>
          <p:spPr>
            <a:xfrm>
              <a:off x="3491880" y="2496095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Modell erweitern:</a:t>
              </a:r>
            </a:p>
            <a:p>
              <a:pPr algn="ctr"/>
              <a:r>
                <a:rPr lang="de-DE" sz="1350" dirty="0" smtClean="0"/>
                <a:t>Energie kann entwertet werden</a:t>
              </a:r>
              <a:endParaRPr lang="de-DE" sz="1350" dirty="0"/>
            </a:p>
          </p:txBody>
        </p:sp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0287" y="2496095"/>
              <a:ext cx="1058325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749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„Energiesparen“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3707904" y="3933056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Präsentation der Ergebnisse: Podiumsdiskussion</a:t>
            </a:r>
            <a:endParaRPr lang="de-DE" sz="1350" dirty="0"/>
          </a:p>
        </p:txBody>
      </p:sp>
      <p:grpSp>
        <p:nvGrpSpPr>
          <p:cNvPr id="20" name="Gruppierung 19"/>
          <p:cNvGrpSpPr/>
          <p:nvPr/>
        </p:nvGrpSpPr>
        <p:grpSpPr>
          <a:xfrm>
            <a:off x="2396494" y="2353196"/>
            <a:ext cx="3399290" cy="685800"/>
            <a:chOff x="966970" y="2787917"/>
            <a:chExt cx="3399290" cy="685800"/>
          </a:xfrm>
        </p:grpSpPr>
        <p:sp>
          <p:nvSpPr>
            <p:cNvPr id="12" name="Rechteck 11"/>
            <p:cNvSpPr/>
            <p:nvPr/>
          </p:nvSpPr>
          <p:spPr>
            <a:xfrm>
              <a:off x="2278380" y="2787917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Problematik: Fossile Brennstoffe</a:t>
              </a:r>
              <a:endParaRPr lang="de-DE" sz="1350" dirty="0"/>
            </a:p>
          </p:txBody>
        </p:sp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970" y="2787917"/>
              <a:ext cx="1190249" cy="685800"/>
            </a:xfrm>
            <a:prstGeom prst="rect">
              <a:avLst/>
            </a:prstGeom>
          </p:spPr>
        </p:pic>
      </p:grpSp>
      <p:sp>
        <p:nvSpPr>
          <p:cNvPr id="10" name="Rechteck 9"/>
          <p:cNvSpPr/>
          <p:nvPr/>
        </p:nvSpPr>
        <p:spPr>
          <a:xfrm>
            <a:off x="3707904" y="1557909"/>
            <a:ext cx="208788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/>
              <a:t>Wiederholung: Energieentwertung</a:t>
            </a:r>
            <a:endParaRPr lang="de-DE" sz="1350" dirty="0"/>
          </a:p>
        </p:txBody>
      </p:sp>
      <p:grpSp>
        <p:nvGrpSpPr>
          <p:cNvPr id="3" name="Gruppierung 2"/>
          <p:cNvGrpSpPr/>
          <p:nvPr/>
        </p:nvGrpSpPr>
        <p:grpSpPr>
          <a:xfrm>
            <a:off x="2778269" y="3143126"/>
            <a:ext cx="3017515" cy="685800"/>
            <a:chOff x="1348745" y="5200119"/>
            <a:chExt cx="3017515" cy="685800"/>
          </a:xfrm>
        </p:grpSpPr>
        <p:sp>
          <p:nvSpPr>
            <p:cNvPr id="23" name="Rechteck 22"/>
            <p:cNvSpPr/>
            <p:nvPr/>
          </p:nvSpPr>
          <p:spPr>
            <a:xfrm>
              <a:off x="2278380" y="5200119"/>
              <a:ext cx="208788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Möglichkeiten des Energiesparens</a:t>
              </a:r>
              <a:endParaRPr lang="de-DE" sz="1350" dirty="0"/>
            </a:p>
          </p:txBody>
        </p:sp>
        <p:pic>
          <p:nvPicPr>
            <p:cNvPr id="28" name="Bild 2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8745" y="5200119"/>
              <a:ext cx="785619" cy="685800"/>
            </a:xfrm>
            <a:prstGeom prst="rect">
              <a:avLst/>
            </a:prstGeom>
          </p:spPr>
        </p:pic>
      </p:grpSp>
      <p:grpSp>
        <p:nvGrpSpPr>
          <p:cNvPr id="6" name="Gruppierung 5"/>
          <p:cNvGrpSpPr/>
          <p:nvPr/>
        </p:nvGrpSpPr>
        <p:grpSpPr>
          <a:xfrm>
            <a:off x="3707904" y="4722986"/>
            <a:ext cx="3611880" cy="685800"/>
            <a:chOff x="2278380" y="5157707"/>
            <a:chExt cx="3611880" cy="685800"/>
          </a:xfrm>
        </p:grpSpPr>
        <p:sp>
          <p:nvSpPr>
            <p:cNvPr id="19" name="Rechteck 18"/>
            <p:cNvSpPr/>
            <p:nvPr/>
          </p:nvSpPr>
          <p:spPr>
            <a:xfrm>
              <a:off x="2278380" y="5157707"/>
              <a:ext cx="208788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350" dirty="0" smtClean="0"/>
                <a:t>Projekt: „Energiesparen“</a:t>
              </a:r>
              <a:endParaRPr lang="de-DE" sz="1350" dirty="0"/>
            </a:p>
          </p:txBody>
        </p:sp>
        <p:sp>
          <p:nvSpPr>
            <p:cNvPr id="5" name="Pfeil nach links 4"/>
            <p:cNvSpPr/>
            <p:nvPr/>
          </p:nvSpPr>
          <p:spPr>
            <a:xfrm>
              <a:off x="4366260" y="5183946"/>
              <a:ext cx="1524000" cy="659561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BNE!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681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„Energiesparen“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949074"/>
            <a:ext cx="7200900" cy="2047878"/>
          </a:xfrm>
        </p:spPr>
        <p:txBody>
          <a:bodyPr/>
          <a:lstStyle/>
          <a:p>
            <a:pPr marL="0" indent="0">
              <a:buNone/>
            </a:pPr>
            <a:r>
              <a:rPr lang="de-DE" u="sng" dirty="0"/>
              <a:t>Projektbeschreibung: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Ziel des Projektes soll es sein, einen Überblick über die Energiekosten zu Hause zu erlangen, Möglichkeiten zum Einsparen von Energiekosten zu finden und diese zu dokumentieren.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85089"/>
            <a:ext cx="2613134" cy="2033751"/>
          </a:xfrm>
          <a:prstGeom prst="rect">
            <a:avLst/>
          </a:prstGeom>
        </p:spPr>
      </p:pic>
      <p:pic>
        <p:nvPicPr>
          <p:cNvPr id="5" name="Bild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97" y="2885088"/>
            <a:ext cx="2695903" cy="20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1077</Words>
  <Application>Microsoft Macintosh PowerPoint</Application>
  <PresentationFormat>Bildschirmpräsentation (4:3)</PresentationFormat>
  <Paragraphs>178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</vt:lpstr>
      <vt:lpstr>Wingdings</vt:lpstr>
      <vt:lpstr>Design1</vt:lpstr>
      <vt:lpstr>Ein Zugang zur Leitperspektive BNE</vt:lpstr>
      <vt:lpstr>Stundenverteilung</vt:lpstr>
      <vt:lpstr>Modellkarten</vt:lpstr>
      <vt:lpstr>Steckbrief der Energie</vt:lpstr>
      <vt:lpstr>Energieübertragungsketten</vt:lpstr>
      <vt:lpstr>Energiespeicher und -Formen</vt:lpstr>
      <vt:lpstr>Wärmekraftwerke</vt:lpstr>
      <vt:lpstr>„Energiesparen“</vt:lpstr>
      <vt:lpstr>Projekt: „Energiesparen“</vt:lpstr>
      <vt:lpstr>Projekt: „Energiesparen“</vt:lpstr>
      <vt:lpstr>Wirkungsgrad</vt:lpstr>
      <vt:lpstr>Versuch zum Wirkungsgrad</vt:lpstr>
      <vt:lpstr>Die Lageenergie</vt:lpstr>
      <vt:lpstr>Ein Energiespeicher</vt:lpstr>
      <vt:lpstr>Beispiel: Energie</vt:lpstr>
      <vt:lpstr>Vielen Dank für ihre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PowerPoint-Präsentation</dc:subject>
  <dc:creator>Stephan Juchem</dc:creator>
  <cp:lastModifiedBy>Stephan Juchem</cp:lastModifiedBy>
  <cp:revision>13</cp:revision>
  <cp:lastPrinted>2014-11-07T09:42:53Z</cp:lastPrinted>
  <dcterms:created xsi:type="dcterms:W3CDTF">2015-12-09T15:28:58Z</dcterms:created>
  <dcterms:modified xsi:type="dcterms:W3CDTF">2016-02-14T09:36:05Z</dcterms:modified>
</cp:coreProperties>
</file>