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2">
  <p:sldMasterIdLst>
    <p:sldMasterId id="2147483741" r:id="rId1"/>
  </p:sldMasterIdLst>
  <p:notesMasterIdLst>
    <p:notesMasterId r:id="rId10"/>
  </p:notesMasterIdLst>
  <p:handoutMasterIdLst>
    <p:handoutMasterId r:id="rId11"/>
  </p:handoutMasterIdLst>
  <p:sldIdLst>
    <p:sldId id="258" r:id="rId2"/>
    <p:sldId id="464" r:id="rId3"/>
    <p:sldId id="470" r:id="rId4"/>
    <p:sldId id="466" r:id="rId5"/>
    <p:sldId id="465" r:id="rId6"/>
    <p:sldId id="468" r:id="rId7"/>
    <p:sldId id="467" r:id="rId8"/>
    <p:sldId id="469" r:id="rId9"/>
  </p:sldIdLst>
  <p:sldSz cx="9144000" cy="6858000" type="screen4x3"/>
  <p:notesSz cx="6864350" cy="999648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71">
          <p15:clr>
            <a:srgbClr val="A4A3A4"/>
          </p15:clr>
        </p15:guide>
        <p15:guide id="2" orient="horz" pos="2069">
          <p15:clr>
            <a:srgbClr val="A4A3A4"/>
          </p15:clr>
        </p15:guide>
        <p15:guide id="3" orient="horz" pos="1570">
          <p15:clr>
            <a:srgbClr val="A4A3A4"/>
          </p15:clr>
        </p15:guide>
        <p15:guide id="4" orient="horz" pos="2568">
          <p15:clr>
            <a:srgbClr val="A4A3A4"/>
          </p15:clr>
        </p15:guide>
        <p15:guide id="5" orient="horz" pos="3022">
          <p15:clr>
            <a:srgbClr val="A4A3A4"/>
          </p15:clr>
        </p15:guide>
        <p15:guide id="6" orient="horz" pos="3566">
          <p15:clr>
            <a:srgbClr val="A4A3A4"/>
          </p15:clr>
        </p15:guide>
        <p15:guide id="7" pos="292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ollrath, Carmen (KM)" initials="Vo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FF2F2F"/>
    <a:srgbClr val="008000"/>
    <a:srgbClr val="6600FF"/>
    <a:srgbClr val="FFFF99"/>
    <a:srgbClr val="99CC00"/>
    <a:srgbClr val="CCFF33"/>
    <a:srgbClr val="FFCC66"/>
    <a:srgbClr val="00FF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Designformatvorlage 2 - Akz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98" autoAdjust="0"/>
    <p:restoredTop sz="93617" autoAdjust="0"/>
  </p:normalViewPr>
  <p:slideViewPr>
    <p:cSldViewPr>
      <p:cViewPr varScale="1">
        <p:scale>
          <a:sx n="86" d="100"/>
          <a:sy n="86" d="100"/>
        </p:scale>
        <p:origin x="-1795" y="-77"/>
      </p:cViewPr>
      <p:guideLst>
        <p:guide orient="horz" pos="1071"/>
        <p:guide orient="horz" pos="2069"/>
        <p:guide orient="horz" pos="1570"/>
        <p:guide orient="horz" pos="2568"/>
        <p:guide orient="horz" pos="3022"/>
        <p:guide orient="horz" pos="3566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50" d="100"/>
          <a:sy n="150" d="100"/>
        </p:scale>
        <p:origin x="-756" y="4296"/>
      </p:cViewPr>
      <p:guideLst>
        <p:guide orient="horz" pos="3149"/>
        <p:guide pos="216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44064" y="583137"/>
            <a:ext cx="1029560" cy="154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i="1">
                <a:latin typeface="Arial" charset="0"/>
              </a:defRPr>
            </a:lvl1pPr>
          </a:lstStyle>
          <a:p>
            <a:r>
              <a:rPr lang="de-DE" dirty="0"/>
              <a:t>Titel des Vortrags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144063" y="9330063"/>
            <a:ext cx="2384159" cy="154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i="1">
                <a:latin typeface="Arial" charset="0"/>
              </a:defRPr>
            </a:lvl1pPr>
          </a:lstStyle>
          <a:p>
            <a:r>
              <a:rPr lang="de-DE" dirty="0"/>
              <a:t>Vortragender, Anlass, 1. Dezember 2003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81591" y="9330063"/>
            <a:ext cx="600577" cy="154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r>
              <a:rPr lang="de-DE" dirty="0"/>
              <a:t>Seite </a:t>
            </a:r>
            <a:fld id="{0A490618-A23A-42F9-955E-4E131AB85C2F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13458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9300"/>
            <a:ext cx="5000625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44066" y="4748337"/>
            <a:ext cx="4576233" cy="4498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64703" y="284796"/>
            <a:ext cx="600577" cy="154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r>
              <a:rPr lang="de-DE" dirty="0"/>
              <a:t>Seite </a:t>
            </a:r>
            <a:fld id="{F8FF1768-1DF2-410F-ABF6-E09C1CB8A556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3" name="Kopfzeilenplatzhalter 2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975042" cy="50038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504245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4848" y="908720"/>
            <a:ext cx="4038600" cy="495801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65848" y="908720"/>
            <a:ext cx="4038600" cy="495801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Fußzeilenplatzhalter 4"/>
          <p:cNvSpPr txBox="1">
            <a:spLocks/>
          </p:cNvSpPr>
          <p:nvPr userDrawn="1"/>
        </p:nvSpPr>
        <p:spPr>
          <a:xfrm>
            <a:off x="251967" y="6453188"/>
            <a:ext cx="719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eaLnBrk="0" fontAlgn="auto" hangingPunct="0">
              <a:spcBef>
                <a:spcPts val="0"/>
              </a:spcBef>
              <a:spcAft>
                <a:spcPts val="0"/>
              </a:spcAft>
              <a:defRPr sz="1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2390" y="908720"/>
            <a:ext cx="8640089" cy="532859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>
          <a:xfrm>
            <a:off x="252389" y="260649"/>
            <a:ext cx="8640089" cy="64807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+mj-lt"/>
              </a:defRPr>
            </a:lvl1pPr>
          </a:lstStyle>
          <a:p>
            <a:r>
              <a:rPr lang="de-DE" dirty="0" smtClean="0"/>
              <a:t>Titel durch Klicken bearbeiten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7104" y="6470524"/>
            <a:ext cx="4464050" cy="364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Titel: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58879" y="64669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de-DE" dirty="0" smtClean="0"/>
              <a:t>Folie </a:t>
            </a:r>
            <a:fld id="{B28F9D38-746F-4F66-8DFA-FA7E04203DA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7104" y="6470524"/>
            <a:ext cx="4464050" cy="364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Titel:</a:t>
            </a:r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58879" y="64669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de-DE" dirty="0" smtClean="0"/>
              <a:t>Folie </a:t>
            </a:r>
            <a:fld id="{B28F9D38-746F-4F66-8DFA-FA7E04203DA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E8B86-7985-4A79-82A1-69AEFB857783}" type="datetimeFigureOut">
              <a:rPr lang="de-DE"/>
              <a:pPr>
                <a:defRPr/>
              </a:pPr>
              <a:t>07.05.2020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4C106-E751-461C-A306-6D8B77CD49F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4666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7104" y="6470524"/>
            <a:ext cx="4464050" cy="364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Titel: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58879" y="64669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de-DE" dirty="0" smtClean="0"/>
              <a:t>Folie </a:t>
            </a:r>
            <a:fld id="{B28F9D38-746F-4F66-8DFA-FA7E04203DA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223838" y="260712"/>
            <a:ext cx="8696325" cy="576000"/>
          </a:xfrm>
          <a:prstGeom prst="rect">
            <a:avLst/>
          </a:prstGeom>
          <a:solidFill>
            <a:srgbClr val="FFFF99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Bild 8"/>
          <p:cNvPicPr>
            <a:picLocks/>
          </p:cNvPicPr>
          <p:nvPr/>
        </p:nvPicPr>
        <p:blipFill>
          <a:blip r:embed="rId7" cstate="print"/>
          <a:stretch>
            <a:fillRect/>
          </a:stretch>
        </p:blipFill>
        <p:spPr>
          <a:xfrm flipV="1">
            <a:off x="217104" y="6345320"/>
            <a:ext cx="8712968" cy="360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5" r:id="rId2"/>
    <p:sldLayoutId id="2147483747" r:id="rId3"/>
    <p:sldLayoutId id="2147483748" r:id="rId4"/>
    <p:sldLayoutId id="2147483749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F7F7F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rgbClr val="7F7F7F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paichinger-schallpegelmesser.de/337_vertikales_federpendel_zg.ggb" TargetMode="External"/><Relationship Id="rId3" Type="http://schemas.openxmlformats.org/officeDocument/2006/relationships/hyperlink" Target="https://www.geogebra.org/m/uzg7jgcc" TargetMode="External"/><Relationship Id="rId7" Type="http://schemas.openxmlformats.org/officeDocument/2006/relationships/hyperlink" Target="https://www.geogebra.org/m/zxqu9cqd" TargetMode="External"/><Relationship Id="rId2" Type="http://schemas.openxmlformats.org/officeDocument/2006/relationships/hyperlink" Target="https://www.spaichinger-schallpegelmesser.de/333_ueberlagerung_schwingungen_zg.ggb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spaichinger-schallpegelmesser.de/336_zeiger_s_v_a_zg.ggb" TargetMode="External"/><Relationship Id="rId11" Type="http://schemas.openxmlformats.org/officeDocument/2006/relationships/hyperlink" Target="https://www.geogebra.org/m/drmtsbhz" TargetMode="External"/><Relationship Id="rId5" Type="http://schemas.openxmlformats.org/officeDocument/2006/relationships/hyperlink" Target="https://www.geogebra.org/m/vergg6u3" TargetMode="External"/><Relationship Id="rId10" Type="http://schemas.openxmlformats.org/officeDocument/2006/relationships/hyperlink" Target="https://www.spaichinger-schallpegelmesser.de/338_horizontales_federpendel_2_zugfedern_zg.ggb" TargetMode="External"/><Relationship Id="rId4" Type="http://schemas.openxmlformats.org/officeDocument/2006/relationships/hyperlink" Target="https://www.spaichinger-schallpegelmesser.de/335_ein_zeiger_zg.ggb" TargetMode="External"/><Relationship Id="rId9" Type="http://schemas.openxmlformats.org/officeDocument/2006/relationships/hyperlink" Target="https://www.geogebra.org/m/mxsgenk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aichinger-schallpegelmesser.de/334_aufgaben_mechanische_schwingungen_zg.docx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aichinger-schallpegelmesser.de/335_ein_zeiger_zg.ggb" TargetMode="External"/><Relationship Id="rId2" Type="http://schemas.openxmlformats.org/officeDocument/2006/relationships/hyperlink" Target="https://www.spaichinger-schallpegelmesser.de/334_aufgaben_mechanische_schwingungen_zg.docx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spaichinger-schallpegelmesser.de/338_horizontales_federpendel_2_zugfedern_zg.ggb" TargetMode="External"/><Relationship Id="rId5" Type="http://schemas.openxmlformats.org/officeDocument/2006/relationships/hyperlink" Target="https://www.spaichinger-schallpegelmesser.de/337_vertikales_federpendel_zg.ggb" TargetMode="External"/><Relationship Id="rId4" Type="http://schemas.openxmlformats.org/officeDocument/2006/relationships/hyperlink" Target="https://www.spaichinger-schallpegelmesser.de/336_zeiger_s_v_a_zg.ggb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sa/3.0/de/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aichinger-schallpegelmesser.de/340_geogebra_uebungen_zg.docx" TargetMode="External"/><Relationship Id="rId2" Type="http://schemas.openxmlformats.org/officeDocument/2006/relationships/hyperlink" Target="https://www.spaichinger-schallpegelmesser.de/622_geogebra_welleninterferenz_tom_walsh.ggb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spaichinger-schallpegelmesser.de/347_welleninterferenz_V7_zg.ggb" TargetMode="External"/><Relationship Id="rId5" Type="http://schemas.openxmlformats.org/officeDocument/2006/relationships/hyperlink" Target="https://www.spaichinger-schallpegelmesser.de/341_welleninterferenz_V1_zg.ggb" TargetMode="External"/><Relationship Id="rId4" Type="http://schemas.openxmlformats.org/officeDocument/2006/relationships/hyperlink" Target="https://www.spaichinger-schallpegelmesser.de/339_geogebra_tipps_zg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3600400"/>
          </a:xfrm>
        </p:spPr>
        <p:txBody>
          <a:bodyPr/>
          <a:lstStyle/>
          <a:p>
            <a:pPr eaLnBrk="1" hangingPunct="1"/>
            <a:r>
              <a:rPr lang="de-DE" altLang="de-DE" b="1" dirty="0" smtClean="0"/>
              <a:t/>
            </a:r>
            <a:br>
              <a:rPr lang="de-DE" altLang="de-DE" b="1" dirty="0" smtClean="0"/>
            </a:br>
            <a:r>
              <a:rPr lang="de-DE" altLang="de-DE" b="1" dirty="0" smtClean="0">
                <a:latin typeface="Arial" pitchFamily="34" charset="0"/>
                <a:cs typeface="Arial" pitchFamily="34" charset="0"/>
              </a:rPr>
              <a:t>GeoGebra </a:t>
            </a:r>
            <a:br>
              <a:rPr lang="de-DE" altLang="de-DE" b="1" dirty="0" smtClean="0">
                <a:latin typeface="Arial" pitchFamily="34" charset="0"/>
                <a:cs typeface="Arial" pitchFamily="34" charset="0"/>
              </a:rPr>
            </a:br>
            <a:r>
              <a:rPr lang="de-DE" altLang="de-DE" b="1" dirty="0" smtClean="0">
                <a:latin typeface="Arial" pitchFamily="34" charset="0"/>
                <a:cs typeface="Arial" pitchFamily="34" charset="0"/>
              </a:rPr>
              <a:t>im Physikunterricht?</a:t>
            </a:r>
            <a:br>
              <a:rPr lang="de-DE" altLang="de-DE" b="1" dirty="0" smtClean="0">
                <a:latin typeface="Arial" pitchFamily="34" charset="0"/>
                <a:cs typeface="Arial" pitchFamily="34" charset="0"/>
              </a:rPr>
            </a:br>
            <a:r>
              <a:rPr lang="de-DE" altLang="de-DE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altLang="de-DE" b="1" dirty="0" smtClean="0">
                <a:latin typeface="Arial" pitchFamily="34" charset="0"/>
                <a:cs typeface="Arial" pitchFamily="34" charset="0"/>
              </a:rPr>
            </a:br>
            <a:r>
              <a:rPr lang="de-DE" altLang="de-DE" b="1" dirty="0" smtClean="0">
                <a:latin typeface="Arial" pitchFamily="34" charset="0"/>
                <a:cs typeface="Arial" pitchFamily="34" charset="0"/>
              </a:rPr>
              <a:t>ZPG Physik 6</a:t>
            </a:r>
            <a:r>
              <a:rPr lang="de-DE" altLang="de-DE" b="1" dirty="0" smtClean="0"/>
              <a:t/>
            </a:r>
            <a:br>
              <a:rPr lang="de-DE" altLang="de-DE" b="1" dirty="0" smtClean="0"/>
            </a:br>
            <a:endParaRPr lang="de-DE" altLang="de-DE" b="1" dirty="0" smtClean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5013176"/>
            <a:ext cx="6400800" cy="124854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dirty="0" smtClean="0"/>
              <a:t>Dr. Markus Ziegler</a:t>
            </a:r>
            <a:br>
              <a:rPr lang="de-DE" dirty="0" smtClean="0"/>
            </a:br>
            <a:r>
              <a:rPr lang="de-DE" dirty="0" smtClean="0"/>
              <a:t>Letzte Änderungen</a:t>
            </a:r>
            <a:r>
              <a:rPr lang="de-DE" smtClean="0"/>
              <a:t>: 07.05.2020</a:t>
            </a:r>
            <a:endParaRPr lang="de-DE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07826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de-DE" altLang="de-DE" sz="2800" dirty="0" smtClean="0">
                <a:latin typeface="Arial" pitchFamily="34" charset="0"/>
                <a:cs typeface="Arial" pitchFamily="34" charset="0"/>
              </a:rPr>
              <a:t>GeoGebra im Physikunterricht?</a:t>
            </a:r>
            <a:r>
              <a:rPr lang="de-DE" altLang="de-DE" sz="3600" dirty="0" smtClean="0"/>
              <a:t/>
            </a:r>
            <a:br>
              <a:rPr lang="de-DE" altLang="de-DE" sz="3600" dirty="0" smtClean="0"/>
            </a:br>
            <a:endParaRPr lang="de-DE" altLang="de-DE" sz="3600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4968551"/>
          </a:xfrm>
        </p:spPr>
        <p:txBody>
          <a:bodyPr/>
          <a:lstStyle/>
          <a:p>
            <a:pPr marL="457200" lvl="1" indent="0">
              <a:buNone/>
            </a:pPr>
            <a:endParaRPr lang="de-DE" sz="2000" dirty="0" smtClean="0"/>
          </a:p>
          <a:p>
            <a:r>
              <a:rPr lang="de-DE" sz="2000" dirty="0" smtClean="0"/>
              <a:t>GeoGebra Classic eignet sich sehr gut zur interaktiven Veranschaulichung von komplexen, dynamischen Sachverhalten</a:t>
            </a:r>
            <a:br>
              <a:rPr lang="de-DE" sz="2000" dirty="0" smtClean="0"/>
            </a:br>
            <a:r>
              <a:rPr lang="de-DE" sz="2000" dirty="0" smtClean="0"/>
              <a:t>Beispiele:</a:t>
            </a:r>
          </a:p>
          <a:p>
            <a:pPr lvl="2"/>
            <a:r>
              <a:rPr lang="de-DE" dirty="0" smtClean="0">
                <a:hlinkClick r:id="rId2"/>
              </a:rPr>
              <a:t>333_ueberlagerung_schwingungen_zg.ggb</a:t>
            </a:r>
            <a:r>
              <a:rPr lang="de-DE" dirty="0" smtClean="0"/>
              <a:t> (offline)</a:t>
            </a:r>
            <a:br>
              <a:rPr lang="de-DE" dirty="0" smtClean="0"/>
            </a:br>
            <a:r>
              <a:rPr lang="de-DE" dirty="0" smtClean="0">
                <a:hlinkClick r:id="rId3"/>
              </a:rPr>
              <a:t>Überlagerung von Schwingungen</a:t>
            </a:r>
            <a:r>
              <a:rPr lang="de-DE" dirty="0" smtClean="0"/>
              <a:t> (online)</a:t>
            </a:r>
          </a:p>
          <a:p>
            <a:pPr lvl="2"/>
            <a:r>
              <a:rPr lang="de-DE" dirty="0" smtClean="0">
                <a:hlinkClick r:id="rId4"/>
              </a:rPr>
              <a:t>335_ein_zeiger_zg.ggb</a:t>
            </a:r>
            <a:r>
              <a:rPr lang="de-DE" dirty="0" smtClean="0"/>
              <a:t> (offline)</a:t>
            </a:r>
            <a:br>
              <a:rPr lang="de-DE" dirty="0" smtClean="0"/>
            </a:br>
            <a:r>
              <a:rPr lang="de-DE" dirty="0" smtClean="0">
                <a:hlinkClick r:id="rId5"/>
              </a:rPr>
              <a:t>Zeigerdarstellung Schwingung</a:t>
            </a:r>
            <a:r>
              <a:rPr lang="de-DE" dirty="0" smtClean="0"/>
              <a:t> (online)</a:t>
            </a:r>
            <a:endParaRPr lang="de-DE" dirty="0"/>
          </a:p>
          <a:p>
            <a:pPr lvl="2"/>
            <a:r>
              <a:rPr lang="de-DE" dirty="0" smtClean="0">
                <a:hlinkClick r:id="rId6"/>
              </a:rPr>
              <a:t>336_zeiger_s_v_a_zg.ggb</a:t>
            </a:r>
            <a:r>
              <a:rPr lang="de-DE" dirty="0" smtClean="0"/>
              <a:t> (offline)</a:t>
            </a:r>
            <a:br>
              <a:rPr lang="de-DE" dirty="0" smtClean="0"/>
            </a:br>
            <a:r>
              <a:rPr lang="de-DE" dirty="0">
                <a:hlinkClick r:id="rId7"/>
              </a:rPr>
              <a:t>Zeigerdarstellung a(t) s(t) v(t) </a:t>
            </a:r>
            <a:r>
              <a:rPr lang="de-DE" dirty="0" smtClean="0">
                <a:hlinkClick r:id="rId7"/>
              </a:rPr>
              <a:t>Schwingung</a:t>
            </a:r>
            <a:r>
              <a:rPr lang="de-DE" dirty="0" smtClean="0"/>
              <a:t> (online)</a:t>
            </a:r>
            <a:endParaRPr lang="de-DE" dirty="0"/>
          </a:p>
          <a:p>
            <a:pPr lvl="2"/>
            <a:r>
              <a:rPr lang="de-DE" dirty="0" smtClean="0">
                <a:hlinkClick r:id="rId8"/>
              </a:rPr>
              <a:t>337_vertikales_federpendel_zg.ggb</a:t>
            </a:r>
            <a:r>
              <a:rPr lang="de-DE" dirty="0" smtClean="0"/>
              <a:t> (offline)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>
                <a:hlinkClick r:id="rId9"/>
              </a:rPr>
              <a:t>Vertikales Federpendel</a:t>
            </a:r>
            <a:r>
              <a:rPr lang="de-DE" dirty="0" smtClean="0"/>
              <a:t> (online)</a:t>
            </a:r>
          </a:p>
          <a:p>
            <a:pPr lvl="2"/>
            <a:r>
              <a:rPr lang="de-DE" dirty="0" smtClean="0">
                <a:hlinkClick r:id="rId10"/>
              </a:rPr>
              <a:t>338_horizontales_federpendel_2_zugfedern_zg.ggb</a:t>
            </a:r>
            <a:r>
              <a:rPr lang="de-DE" dirty="0" smtClean="0"/>
              <a:t> (offline)</a:t>
            </a:r>
            <a:br>
              <a:rPr lang="de-DE" dirty="0" smtClean="0"/>
            </a:br>
            <a:r>
              <a:rPr lang="de-DE" dirty="0">
                <a:hlinkClick r:id="rId11"/>
              </a:rPr>
              <a:t>Horizontales </a:t>
            </a:r>
            <a:r>
              <a:rPr lang="de-DE" dirty="0" smtClean="0">
                <a:hlinkClick r:id="rId11"/>
              </a:rPr>
              <a:t>Federpendel</a:t>
            </a:r>
            <a:r>
              <a:rPr lang="de-DE" dirty="0" smtClean="0"/>
              <a:t> (online)</a:t>
            </a:r>
            <a:endParaRPr lang="de-DE" dirty="0" smtClean="0"/>
          </a:p>
          <a:p>
            <a:pPr marL="914400" lvl="2" indent="0">
              <a:buNone/>
            </a:pPr>
            <a:endParaRPr lang="de-DE" dirty="0" smtClean="0"/>
          </a:p>
          <a:p>
            <a:pPr marL="457200" lvl="1" indent="0">
              <a:buNone/>
            </a:pPr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810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de-DE" altLang="de-DE" sz="2800" dirty="0" smtClean="0">
                <a:latin typeface="Arial" pitchFamily="34" charset="0"/>
                <a:cs typeface="Arial" pitchFamily="34" charset="0"/>
              </a:rPr>
              <a:t>GeoGebra im Physikunterricht?</a:t>
            </a:r>
            <a:r>
              <a:rPr lang="de-DE" altLang="de-DE" sz="3600" dirty="0" smtClean="0"/>
              <a:t/>
            </a:r>
            <a:br>
              <a:rPr lang="de-DE" altLang="de-DE" sz="3600" dirty="0" smtClean="0"/>
            </a:br>
            <a:endParaRPr lang="de-DE" altLang="de-DE" sz="3600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4968551"/>
          </a:xfrm>
        </p:spPr>
        <p:txBody>
          <a:bodyPr/>
          <a:lstStyle/>
          <a:p>
            <a:pPr marL="914400" lvl="2" indent="0">
              <a:buNone/>
            </a:pPr>
            <a:endParaRPr lang="de-DE" dirty="0" smtClean="0"/>
          </a:p>
          <a:p>
            <a:r>
              <a:rPr lang="de-DE" sz="2000" dirty="0" smtClean="0"/>
              <a:t>GeoGebra lässt sich gut in gestufte Hilfen integrieren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 smtClean="0"/>
              <a:t>Beispiele:</a:t>
            </a:r>
          </a:p>
          <a:p>
            <a:pPr marL="914400" lvl="2" indent="0">
              <a:buNone/>
            </a:pPr>
            <a:r>
              <a:rPr lang="de-DE" dirty="0" smtClean="0">
                <a:hlinkClick r:id="rId2"/>
              </a:rPr>
              <a:t>334_aufgaben_mechanische_schwingungen_zg.docx</a:t>
            </a:r>
            <a:endParaRPr lang="de-DE" dirty="0" smtClean="0"/>
          </a:p>
          <a:p>
            <a:pPr marL="457200" lvl="1" indent="0">
              <a:buNone/>
            </a:pPr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273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de-DE" altLang="de-DE" sz="2800" dirty="0" smtClean="0">
                <a:latin typeface="Arial" pitchFamily="34" charset="0"/>
                <a:cs typeface="Arial" pitchFamily="34" charset="0"/>
              </a:rPr>
              <a:t>GeoGebra im Physikunterricht?</a:t>
            </a:r>
            <a:r>
              <a:rPr lang="de-DE" altLang="de-DE" sz="3600" dirty="0" smtClean="0"/>
              <a:t/>
            </a:r>
            <a:br>
              <a:rPr lang="de-DE" altLang="de-DE" sz="3600" dirty="0" smtClean="0"/>
            </a:br>
            <a:endParaRPr lang="de-DE" altLang="de-DE" sz="3600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4968551"/>
          </a:xfrm>
        </p:spPr>
        <p:txBody>
          <a:bodyPr/>
          <a:lstStyle/>
          <a:p>
            <a:pPr marL="57150" indent="0">
              <a:buNone/>
            </a:pPr>
            <a:r>
              <a:rPr lang="de-DE" sz="2200" dirty="0" smtClean="0"/>
              <a:t>Im Vergleich zur Programmierung einer App können</a:t>
            </a:r>
            <a:br>
              <a:rPr lang="de-DE" sz="2200" dirty="0" smtClean="0"/>
            </a:br>
            <a:r>
              <a:rPr lang="de-DE" sz="2200" dirty="0" smtClean="0"/>
              <a:t>GeoGebra-Dateien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"/>
            </a:pPr>
            <a:r>
              <a:rPr lang="de-DE" altLang="de-DE" sz="2000" dirty="0" smtClean="0"/>
              <a:t>sehr einfach erstellt werden</a:t>
            </a:r>
            <a:endParaRPr lang="de-DE" altLang="de-DE" sz="2000" dirty="0"/>
          </a:p>
          <a:p>
            <a:pPr lvl="1">
              <a:spcBef>
                <a:spcPct val="50000"/>
              </a:spcBef>
              <a:buFont typeface="Wingdings" pitchFamily="2" charset="2"/>
              <a:buChar char=""/>
            </a:pPr>
            <a:r>
              <a:rPr lang="de-DE" altLang="de-DE" sz="2000" dirty="0" smtClean="0"/>
              <a:t>sehr schnell erstellt werden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"/>
            </a:pPr>
            <a:r>
              <a:rPr lang="de-DE" altLang="de-DE" sz="2000" dirty="0" smtClean="0"/>
              <a:t>sehr einfach angepasst werden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"/>
            </a:pPr>
            <a:r>
              <a:rPr lang="de-DE" altLang="de-DE" sz="2000" dirty="0" smtClean="0"/>
              <a:t>auf allen Betriebssystemen verwendet werden </a:t>
            </a:r>
          </a:p>
          <a:p>
            <a:pPr marL="57150" indent="0">
              <a:buNone/>
            </a:pPr>
            <a:endParaRPr lang="de-DE" dirty="0" smtClean="0"/>
          </a:p>
          <a:p>
            <a:pPr marL="914400" lvl="2" indent="0">
              <a:buNone/>
            </a:pPr>
            <a:endParaRPr lang="de-DE" dirty="0" smtClean="0"/>
          </a:p>
          <a:p>
            <a:pPr marL="457200" lvl="1" indent="0">
              <a:buNone/>
            </a:pPr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463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de-DE" altLang="de-DE" sz="2800" dirty="0" smtClean="0">
                <a:latin typeface="Arial" pitchFamily="34" charset="0"/>
                <a:cs typeface="Arial" pitchFamily="34" charset="0"/>
              </a:rPr>
              <a:t>GeoGebra im Physikunterricht?</a:t>
            </a:r>
            <a:r>
              <a:rPr lang="de-DE" altLang="de-DE" sz="3600" dirty="0" smtClean="0"/>
              <a:t/>
            </a:r>
            <a:br>
              <a:rPr lang="de-DE" altLang="de-DE" sz="3600" dirty="0" smtClean="0"/>
            </a:br>
            <a:endParaRPr lang="de-DE" altLang="de-DE" sz="3600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4968551"/>
          </a:xfrm>
        </p:spPr>
        <p:txBody>
          <a:bodyPr/>
          <a:lstStyle/>
          <a:p>
            <a:pPr marL="57150" indent="0">
              <a:spcBef>
                <a:spcPct val="50000"/>
              </a:spcBef>
              <a:buNone/>
            </a:pPr>
            <a:r>
              <a:rPr lang="de-DE" altLang="de-DE" sz="2200" dirty="0" smtClean="0"/>
              <a:t>Allerdings gibt es auch Nachteile:</a:t>
            </a:r>
            <a:endParaRPr lang="de-DE" altLang="de-DE" sz="2200" dirty="0"/>
          </a:p>
          <a:p>
            <a:pPr lvl="1">
              <a:spcBef>
                <a:spcPct val="50000"/>
              </a:spcBef>
              <a:buFont typeface="Wingdings" pitchFamily="2" charset="2"/>
              <a:buChar char="L"/>
            </a:pPr>
            <a:r>
              <a:rPr lang="de-DE" altLang="de-DE" sz="2000" dirty="0" smtClean="0"/>
              <a:t>App-Programmierung ist viel flexibler – keine Vorgaben</a:t>
            </a:r>
            <a:endParaRPr lang="de-DE" altLang="de-DE" sz="2000" dirty="0"/>
          </a:p>
          <a:p>
            <a:pPr lvl="1">
              <a:spcBef>
                <a:spcPct val="50000"/>
              </a:spcBef>
              <a:buFont typeface="Wingdings" pitchFamily="2" charset="2"/>
              <a:buChar char="L"/>
            </a:pPr>
            <a:r>
              <a:rPr lang="de-DE" altLang="de-DE" sz="2000" dirty="0" smtClean="0"/>
              <a:t>Berechnungen in Apps sind im Regelfall deutlich schneller</a:t>
            </a:r>
          </a:p>
          <a:p>
            <a:pPr marL="57150" indent="0">
              <a:spcBef>
                <a:spcPct val="50000"/>
              </a:spcBef>
              <a:buNone/>
            </a:pPr>
            <a:endParaRPr lang="de-DE" altLang="de-DE" sz="2200" dirty="0" smtClean="0"/>
          </a:p>
          <a:p>
            <a:pPr marL="57150" indent="0">
              <a:spcBef>
                <a:spcPct val="50000"/>
              </a:spcBef>
              <a:buNone/>
            </a:pPr>
            <a:r>
              <a:rPr lang="de-DE" altLang="de-DE" sz="2200" dirty="0" smtClean="0"/>
              <a:t>Hinweise</a:t>
            </a:r>
            <a:r>
              <a:rPr lang="de-DE" altLang="de-DE" dirty="0" smtClean="0"/>
              <a:t>: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L"/>
            </a:pPr>
            <a:r>
              <a:rPr lang="de-DE" altLang="de-DE" sz="2000" dirty="0" smtClean="0"/>
              <a:t>Die neue Version GeoGebra classic 6 läuft zumindest auf Windows und Android sehr langsam und instabil</a:t>
            </a:r>
            <a:endParaRPr lang="de-DE" altLang="de-DE" sz="2000" dirty="0"/>
          </a:p>
          <a:p>
            <a:pPr lvl="1">
              <a:spcBef>
                <a:spcPct val="50000"/>
              </a:spcBef>
              <a:buFont typeface="Wingdings" pitchFamily="2" charset="2"/>
              <a:buChar char=""/>
            </a:pPr>
            <a:r>
              <a:rPr lang="de-DE" altLang="de-DE" sz="2000" b="1" dirty="0" smtClean="0"/>
              <a:t>GeoGebra </a:t>
            </a:r>
            <a:r>
              <a:rPr lang="de-DE" altLang="de-DE" sz="2000" b="1" dirty="0"/>
              <a:t>C</a:t>
            </a:r>
            <a:r>
              <a:rPr lang="de-DE" altLang="de-DE" sz="2000" b="1" dirty="0" smtClean="0"/>
              <a:t>lassic </a:t>
            </a:r>
            <a:r>
              <a:rPr lang="de-DE" altLang="de-DE" sz="2000" b="1" dirty="0"/>
              <a:t>5 </a:t>
            </a:r>
            <a:r>
              <a:rPr lang="de-DE" altLang="de-DE" sz="2000" dirty="0"/>
              <a:t>läuft auf </a:t>
            </a:r>
            <a:r>
              <a:rPr lang="de-DE" altLang="de-DE" sz="2000" b="1" dirty="0"/>
              <a:t>Windows</a:t>
            </a:r>
            <a:r>
              <a:rPr lang="de-DE" altLang="de-DE" sz="2000" dirty="0"/>
              <a:t> </a:t>
            </a:r>
            <a:r>
              <a:rPr lang="de-DE" altLang="de-DE" sz="2000" b="1" dirty="0"/>
              <a:t>problemlos</a:t>
            </a:r>
          </a:p>
          <a:p>
            <a:pPr marL="457200" lvl="1" indent="0">
              <a:spcBef>
                <a:spcPct val="50000"/>
              </a:spcBef>
              <a:buNone/>
            </a:pPr>
            <a:endParaRPr lang="de-DE" altLang="de-DE" sz="2000" dirty="0"/>
          </a:p>
          <a:p>
            <a:pPr marL="57150" indent="0">
              <a:buNone/>
            </a:pPr>
            <a:endParaRPr lang="de-DE" dirty="0"/>
          </a:p>
          <a:p>
            <a:pPr marL="57150" indent="0">
              <a:spcBef>
                <a:spcPct val="50000"/>
              </a:spcBef>
              <a:buNone/>
            </a:pPr>
            <a:endParaRPr lang="de-DE" altLang="de-DE" dirty="0"/>
          </a:p>
          <a:p>
            <a:pPr marL="57150" indent="0">
              <a:buNone/>
            </a:pPr>
            <a:endParaRPr lang="de-DE" dirty="0" smtClean="0"/>
          </a:p>
          <a:p>
            <a:pPr marL="914400" lvl="2" indent="0">
              <a:buNone/>
            </a:pPr>
            <a:endParaRPr lang="de-DE" dirty="0" smtClean="0"/>
          </a:p>
          <a:p>
            <a:pPr marL="457200" lvl="1" indent="0">
              <a:buNone/>
            </a:pPr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234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de-DE" altLang="de-DE" sz="2800" dirty="0" smtClean="0">
                <a:latin typeface="Arial" pitchFamily="34" charset="0"/>
                <a:cs typeface="Arial" pitchFamily="34" charset="0"/>
              </a:rPr>
              <a:t>1. Arbeitsauftrag für Lehrer*innen (20 Minuten)</a:t>
            </a:r>
            <a:r>
              <a:rPr lang="de-DE" altLang="de-DE" sz="3600" dirty="0" smtClean="0"/>
              <a:t/>
            </a:r>
            <a:br>
              <a:rPr lang="de-DE" altLang="de-DE" sz="3600" dirty="0" smtClean="0"/>
            </a:br>
            <a:endParaRPr lang="de-DE" altLang="de-DE" sz="3600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4968551"/>
          </a:xfrm>
        </p:spPr>
        <p:txBody>
          <a:bodyPr/>
          <a:lstStyle/>
          <a:p>
            <a:pPr marL="57150" indent="0">
              <a:spcBef>
                <a:spcPct val="50000"/>
              </a:spcBef>
              <a:buNone/>
            </a:pPr>
            <a:r>
              <a:rPr lang="de-DE" altLang="de-DE" sz="2200" b="1" dirty="0" smtClean="0"/>
              <a:t>1. Arbeitsauftrag:</a:t>
            </a:r>
          </a:p>
          <a:p>
            <a:pPr marL="57150" indent="0">
              <a:spcBef>
                <a:spcPct val="50000"/>
              </a:spcBef>
              <a:buNone/>
            </a:pPr>
            <a:r>
              <a:rPr lang="de-DE" altLang="de-DE" sz="2200" dirty="0" smtClean="0"/>
              <a:t>Bitte sichten Sie die Beispiele für die Integration von GeoGebra in gestufte Hilfen:</a:t>
            </a:r>
          </a:p>
          <a:p>
            <a:pPr marL="400050">
              <a:spcBef>
                <a:spcPct val="50000"/>
              </a:spcBef>
            </a:pPr>
            <a:r>
              <a:rPr lang="de-DE" altLang="de-DE" sz="2200" dirty="0" smtClean="0"/>
              <a:t>Aufgabenblatt mit gestufte Hilfen:</a:t>
            </a:r>
          </a:p>
          <a:p>
            <a:pPr marL="400050" lvl="3" indent="0">
              <a:spcBef>
                <a:spcPct val="50000"/>
              </a:spcBef>
              <a:buNone/>
            </a:pPr>
            <a:r>
              <a:rPr lang="de-DE" sz="2000" dirty="0" smtClean="0">
                <a:hlinkClick r:id="rId2"/>
              </a:rPr>
              <a:t>334_aufgaben_mechanische_schwingungen_zg.docx</a:t>
            </a:r>
            <a:endParaRPr lang="de-DE" sz="2000" dirty="0" smtClean="0"/>
          </a:p>
          <a:p>
            <a:pPr marL="400050" lvl="2">
              <a:spcBef>
                <a:spcPct val="50000"/>
              </a:spcBef>
              <a:buFont typeface="Wingdings" pitchFamily="2" charset="2"/>
              <a:buChar char="§"/>
            </a:pPr>
            <a:r>
              <a:rPr lang="de-DE" altLang="de-DE" sz="2200" dirty="0" smtClean="0"/>
              <a:t>Zugehörige GeoGebra-Dateien:</a:t>
            </a:r>
            <a:r>
              <a:rPr lang="de-DE" altLang="de-DE" sz="2400" dirty="0" smtClean="0"/>
              <a:t> </a:t>
            </a:r>
            <a:endParaRPr lang="de-DE" altLang="de-DE" dirty="0" smtClean="0"/>
          </a:p>
          <a:p>
            <a:pPr marL="400050" lvl="1" indent="0">
              <a:buNone/>
            </a:pPr>
            <a:r>
              <a:rPr lang="de-DE" sz="2000" dirty="0">
                <a:hlinkClick r:id="rId3"/>
              </a:rPr>
              <a:t>335_ein_zeiger_zg.ggb</a:t>
            </a:r>
            <a:endParaRPr lang="de-DE" sz="2000" dirty="0"/>
          </a:p>
          <a:p>
            <a:pPr marL="400050" lvl="1" indent="0">
              <a:buNone/>
            </a:pPr>
            <a:r>
              <a:rPr lang="de-DE" sz="2000" dirty="0">
                <a:hlinkClick r:id="rId4"/>
              </a:rPr>
              <a:t>336_zeiger_s_v_a_zg.ggb</a:t>
            </a:r>
            <a:endParaRPr lang="de-DE" sz="2000" dirty="0"/>
          </a:p>
          <a:p>
            <a:pPr marL="400050" lvl="1" indent="0">
              <a:buNone/>
            </a:pPr>
            <a:r>
              <a:rPr lang="de-DE" sz="2000" dirty="0">
                <a:hlinkClick r:id="rId5"/>
              </a:rPr>
              <a:t>337_vertikales_federpendel_zg.ggb</a:t>
            </a:r>
            <a:endParaRPr lang="de-DE" sz="2000" dirty="0"/>
          </a:p>
          <a:p>
            <a:pPr marL="400050" lvl="1" indent="0">
              <a:buNone/>
            </a:pPr>
            <a:r>
              <a:rPr lang="de-DE" sz="2000" dirty="0">
                <a:hlinkClick r:id="rId6"/>
              </a:rPr>
              <a:t>338_horizontales_federpendel_2_zugfedern_zg.ggb</a:t>
            </a:r>
            <a:endParaRPr lang="de-DE" sz="2000" dirty="0"/>
          </a:p>
          <a:p>
            <a:pPr marL="57150" indent="0">
              <a:spcBef>
                <a:spcPct val="50000"/>
              </a:spcBef>
              <a:buNone/>
            </a:pPr>
            <a:endParaRPr lang="de-DE" altLang="de-DE" dirty="0"/>
          </a:p>
          <a:p>
            <a:pPr marL="57150" indent="0">
              <a:buNone/>
            </a:pPr>
            <a:endParaRPr lang="de-DE" dirty="0"/>
          </a:p>
          <a:p>
            <a:pPr marL="57150" indent="0">
              <a:spcBef>
                <a:spcPct val="50000"/>
              </a:spcBef>
              <a:buNone/>
            </a:pPr>
            <a:endParaRPr lang="de-DE" altLang="de-DE" dirty="0"/>
          </a:p>
          <a:p>
            <a:pPr marL="57150" indent="0">
              <a:buNone/>
            </a:pPr>
            <a:endParaRPr lang="de-DE" dirty="0" smtClean="0"/>
          </a:p>
          <a:p>
            <a:pPr marL="914400" lvl="2" indent="0">
              <a:buNone/>
            </a:pPr>
            <a:endParaRPr lang="de-DE" dirty="0" smtClean="0"/>
          </a:p>
          <a:p>
            <a:pPr marL="457200" lvl="1" indent="0">
              <a:buNone/>
            </a:pPr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224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de-DE" altLang="de-DE" sz="2800" dirty="0" smtClean="0">
                <a:latin typeface="Arial" pitchFamily="34" charset="0"/>
                <a:cs typeface="Arial" pitchFamily="34" charset="0"/>
              </a:rPr>
              <a:t>Anpassung von GeoGebra-Dateien</a:t>
            </a:r>
            <a:r>
              <a:rPr lang="de-DE" altLang="de-DE" sz="3600" dirty="0" smtClean="0"/>
              <a:t/>
            </a:r>
            <a:br>
              <a:rPr lang="de-DE" altLang="de-DE" sz="3600" dirty="0" smtClean="0"/>
            </a:br>
            <a:endParaRPr lang="de-DE" altLang="de-DE" sz="3600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4968551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r>
              <a:rPr lang="de-DE" sz="2200" dirty="0" smtClean="0"/>
              <a:t>Viele GeoGebra-Dateien für Physik bereits vorhanden</a:t>
            </a:r>
          </a:p>
          <a:p>
            <a:r>
              <a:rPr lang="de-DE" sz="2200" dirty="0" smtClean="0"/>
              <a:t>Oftmals nur Erweiterung oder Anpassung an eigene Wünsche notwendig</a:t>
            </a:r>
          </a:p>
          <a:p>
            <a:r>
              <a:rPr lang="de-DE" sz="2200" dirty="0" smtClean="0"/>
              <a:t>Copyright Creative Common </a:t>
            </a:r>
            <a:r>
              <a:rPr lang="de-DE" sz="2200" dirty="0" smtClean="0">
                <a:hlinkClick r:id="rId2"/>
              </a:rPr>
              <a:t>[CC BY-SA 3.0]</a:t>
            </a:r>
            <a:endParaRPr lang="de-DE" sz="2200" dirty="0"/>
          </a:p>
          <a:p>
            <a:pPr lvl="1"/>
            <a:r>
              <a:rPr lang="de-DE" sz="2000" dirty="0" smtClean="0"/>
              <a:t>Namensnennung des Autors ist notwendig </a:t>
            </a:r>
          </a:p>
          <a:p>
            <a:pPr lvl="1"/>
            <a:r>
              <a:rPr lang="de-DE" sz="2000" dirty="0" smtClean="0"/>
              <a:t>Weitergabe nur unter </a:t>
            </a:r>
            <a:r>
              <a:rPr lang="de-DE" sz="2000" dirty="0"/>
              <a:t>gleichen </a:t>
            </a:r>
            <a:r>
              <a:rPr lang="de-DE" sz="2000" dirty="0" smtClean="0"/>
              <a:t>Bedingungen erlaubt</a:t>
            </a:r>
          </a:p>
          <a:p>
            <a:pPr lvl="1"/>
            <a:r>
              <a:rPr lang="de-DE" sz="2000" dirty="0" smtClean="0"/>
              <a:t>Teilen ist erlaubt: das </a:t>
            </a:r>
            <a:r>
              <a:rPr lang="de-DE" sz="2000" dirty="0"/>
              <a:t>Material in </a:t>
            </a:r>
            <a:r>
              <a:rPr lang="de-DE" sz="2000" dirty="0" smtClean="0"/>
              <a:t>jedem Format </a:t>
            </a:r>
            <a:r>
              <a:rPr lang="de-DE" sz="2000" dirty="0"/>
              <a:t>oder Medium vervielfältigen und weiterverbreiten </a:t>
            </a:r>
            <a:endParaRPr lang="de-DE" sz="2000" dirty="0" smtClean="0"/>
          </a:p>
          <a:p>
            <a:pPr lvl="1"/>
            <a:r>
              <a:rPr lang="de-DE" sz="2000" dirty="0" smtClean="0"/>
              <a:t>Bearbeiten ist erlaubt: </a:t>
            </a:r>
            <a:r>
              <a:rPr lang="de-DE" sz="2000" dirty="0"/>
              <a:t>das </a:t>
            </a:r>
            <a:r>
              <a:rPr lang="de-DE" sz="2000" dirty="0" smtClean="0"/>
              <a:t>Material </a:t>
            </a:r>
            <a:r>
              <a:rPr lang="de-DE" sz="2000" dirty="0"/>
              <a:t>verändern und darauf aufbauen </a:t>
            </a:r>
            <a:r>
              <a:rPr lang="de-DE" sz="2000" dirty="0" smtClean="0"/>
              <a:t> </a:t>
            </a:r>
          </a:p>
          <a:p>
            <a:r>
              <a:rPr lang="de-DE" sz="2200" dirty="0" smtClean="0"/>
              <a:t>Daher Änderungen rechtlich unbedenklich</a:t>
            </a:r>
            <a:endParaRPr lang="de-DE" sz="2000" dirty="0" smtClean="0"/>
          </a:p>
          <a:p>
            <a:pPr marL="0" indent="0">
              <a:buNone/>
            </a:pPr>
            <a:endParaRPr lang="de-DE" dirty="0" smtClean="0"/>
          </a:p>
          <a:p>
            <a:pPr marL="457200" lvl="1" indent="0">
              <a:buNone/>
            </a:pPr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2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de-DE" altLang="de-DE" sz="2800" dirty="0" smtClean="0">
                <a:latin typeface="Arial" pitchFamily="34" charset="0"/>
                <a:cs typeface="Arial" pitchFamily="34" charset="0"/>
              </a:rPr>
              <a:t>2. Arbeitsauftrag für Lehrer*innen</a:t>
            </a:r>
            <a:r>
              <a:rPr lang="de-DE" altLang="de-DE" sz="3600" dirty="0" smtClean="0"/>
              <a:t/>
            </a:r>
            <a:br>
              <a:rPr lang="de-DE" altLang="de-DE" sz="3600" dirty="0" smtClean="0"/>
            </a:br>
            <a:endParaRPr lang="de-DE" altLang="de-DE" sz="3600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4968551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Übung zum Umgang mit GeoGebra:</a:t>
            </a:r>
          </a:p>
          <a:p>
            <a:r>
              <a:rPr lang="de-DE" sz="2200" dirty="0" smtClean="0"/>
              <a:t>Die von Tom Walsh erstellte GeoGebra-Datei</a:t>
            </a:r>
            <a:br>
              <a:rPr lang="de-DE" sz="2200" dirty="0" smtClean="0"/>
            </a:br>
            <a:r>
              <a:rPr lang="de-DE" sz="2200" dirty="0" smtClean="0">
                <a:hlinkClick r:id="rId2"/>
              </a:rPr>
              <a:t>622_geogebra_welleninterferenz_tom_walsh.ggb</a:t>
            </a: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>soll von Ihnen angepasst und erweitert werden</a:t>
            </a:r>
          </a:p>
          <a:p>
            <a:r>
              <a:rPr lang="de-DE" sz="2200" dirty="0" smtClean="0"/>
              <a:t>Arbeitsauftrag mit Hilfen:</a:t>
            </a:r>
            <a:br>
              <a:rPr lang="de-DE" sz="2200" dirty="0" smtClean="0"/>
            </a:br>
            <a:r>
              <a:rPr lang="de-DE" sz="2200" dirty="0" smtClean="0">
                <a:hlinkClick r:id="rId3"/>
              </a:rPr>
              <a:t>340_geogebra_uebungen_zg.docx</a:t>
            </a:r>
            <a:endParaRPr lang="de-DE" sz="2200" dirty="0" smtClean="0"/>
          </a:p>
          <a:p>
            <a:r>
              <a:rPr lang="de-DE" sz="2200" dirty="0" smtClean="0"/>
              <a:t>Tipps zum Umgang mit GeoGebra: </a:t>
            </a:r>
            <a:r>
              <a:rPr lang="de-DE" sz="2200" dirty="0" smtClean="0">
                <a:hlinkClick r:id="rId4"/>
              </a:rPr>
              <a:t>339_geogebra_tipps_zg.docx</a:t>
            </a:r>
            <a:endParaRPr lang="de-DE" sz="2200" dirty="0" smtClean="0"/>
          </a:p>
          <a:p>
            <a:r>
              <a:rPr lang="de-DE" sz="2200" dirty="0" smtClean="0"/>
              <a:t>Lösungen:</a:t>
            </a:r>
            <a:br>
              <a:rPr lang="de-DE" sz="2200" dirty="0" smtClean="0"/>
            </a:br>
            <a:r>
              <a:rPr lang="de-DE" sz="2200" dirty="0" smtClean="0">
                <a:hlinkClick r:id="rId5"/>
              </a:rPr>
              <a:t>341_welleninterferenz_V1_zg.ggb</a:t>
            </a:r>
            <a:endParaRPr lang="de-DE" sz="2200" dirty="0" smtClean="0"/>
          </a:p>
          <a:p>
            <a:pPr marL="0" indent="0">
              <a:buNone/>
            </a:pPr>
            <a:r>
              <a:rPr lang="de-DE" sz="2200" dirty="0"/>
              <a:t> </a:t>
            </a:r>
            <a:r>
              <a:rPr lang="de-DE" sz="2200" dirty="0" smtClean="0"/>
              <a:t>   bis</a:t>
            </a:r>
            <a:br>
              <a:rPr lang="de-DE" sz="2200" dirty="0" smtClean="0"/>
            </a:br>
            <a:r>
              <a:rPr lang="de-DE" sz="2200" dirty="0" smtClean="0"/>
              <a:t>    </a:t>
            </a:r>
            <a:r>
              <a:rPr lang="de-DE" sz="2200" dirty="0" smtClean="0">
                <a:hlinkClick r:id="rId6"/>
              </a:rPr>
              <a:t>347_welleninterferenz_V7_zg.ggb</a:t>
            </a: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>   </a:t>
            </a:r>
          </a:p>
          <a:p>
            <a:pPr marL="0" indent="0">
              <a:buNone/>
            </a:pPr>
            <a:endParaRPr lang="de-DE" sz="2200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457200" lvl="1" indent="0">
              <a:buNone/>
            </a:pPr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612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ZP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2015-04-05 G8 BP 2016 Physik-Leitperspektiven-pbK-ibK" id="{6D46AD23-E355-604C-B451-29306F04266A}" vid="{4DAB78A5-37DC-6748-8711-6A30687A6D40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Powerpoint_ZPG</Template>
  <TotalTime>0</TotalTime>
  <Words>217</Words>
  <Application>Microsoft Office PowerPoint</Application>
  <PresentationFormat>Bildschirmpräsentation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Powerpoint_ZPG</vt:lpstr>
      <vt:lpstr> GeoGebra  im Physikunterricht?  ZPG Physik 6 </vt:lpstr>
      <vt:lpstr>GeoGebra im Physikunterricht? </vt:lpstr>
      <vt:lpstr>GeoGebra im Physikunterricht? </vt:lpstr>
      <vt:lpstr>GeoGebra im Physikunterricht? </vt:lpstr>
      <vt:lpstr>GeoGebra im Physikunterricht? </vt:lpstr>
      <vt:lpstr>1. Arbeitsauftrag für Lehrer*innen (20 Minuten) </vt:lpstr>
      <vt:lpstr>Anpassung von GeoGebra-Dateien </vt:lpstr>
      <vt:lpstr>2. Arbeitsauftrag für Lehrer*innen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Gesundheitsprävention Vermeidung von Hörschäden</dc:title>
  <dc:subject>PowerPoint-Präsentation</dc:subject>
  <dc:creator>Dr. Markus Ziegler</dc:creator>
  <cp:lastModifiedBy>Markus Ziegler</cp:lastModifiedBy>
  <cp:revision>973</cp:revision>
  <cp:lastPrinted>2018-10-10T10:58:27Z</cp:lastPrinted>
  <dcterms:created xsi:type="dcterms:W3CDTF">2015-12-07T07:50:25Z</dcterms:created>
  <dcterms:modified xsi:type="dcterms:W3CDTF">2020-05-07T18:34:33Z</dcterms:modified>
</cp:coreProperties>
</file>