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8"/>
  </p:notesMasterIdLst>
  <p:handoutMasterIdLst>
    <p:handoutMasterId r:id="rId29"/>
  </p:handoutMasterIdLst>
  <p:sldIdLst>
    <p:sldId id="260" r:id="rId2"/>
    <p:sldId id="261" r:id="rId3"/>
    <p:sldId id="316" r:id="rId4"/>
    <p:sldId id="318" r:id="rId5"/>
    <p:sldId id="268" r:id="rId6"/>
    <p:sldId id="325" r:id="rId7"/>
    <p:sldId id="265" r:id="rId8"/>
    <p:sldId id="317" r:id="rId9"/>
    <p:sldId id="319" r:id="rId10"/>
    <p:sldId id="321" r:id="rId11"/>
    <p:sldId id="322" r:id="rId12"/>
    <p:sldId id="320" r:id="rId13"/>
    <p:sldId id="323" r:id="rId14"/>
    <p:sldId id="329" r:id="rId15"/>
    <p:sldId id="328" r:id="rId16"/>
    <p:sldId id="336" r:id="rId17"/>
    <p:sldId id="263" r:id="rId18"/>
    <p:sldId id="327" r:id="rId19"/>
    <p:sldId id="330" r:id="rId20"/>
    <p:sldId id="324" r:id="rId21"/>
    <p:sldId id="326" r:id="rId22"/>
    <p:sldId id="332" r:id="rId23"/>
    <p:sldId id="269" r:id="rId24"/>
    <p:sldId id="334" r:id="rId25"/>
    <p:sldId id="335" r:id="rId26"/>
    <p:sldId id="331"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6D"/>
    <a:srgbClr val="FFFDE9"/>
    <a:srgbClr val="B80000"/>
    <a:srgbClr val="FFFFFF"/>
    <a:srgbClr val="FFFFE0"/>
    <a:srgbClr val="595959"/>
    <a:srgbClr val="B70017"/>
    <a:srgbClr val="007AC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73" autoAdjust="0"/>
  </p:normalViewPr>
  <p:slideViewPr>
    <p:cSldViewPr>
      <p:cViewPr varScale="1">
        <p:scale>
          <a:sx n="106" d="100"/>
          <a:sy n="106" d="100"/>
        </p:scale>
        <p:origin x="75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04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422ABEC-E94D-4F80-98DD-91AD2DC020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5658D0A-4C73-4ADB-994D-0D0C116CBE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BED436-AECC-4370-A948-281C017111D8}" type="datetimeFigureOut">
              <a:rPr lang="de-DE" smtClean="0"/>
              <a:t>21.02.2023</a:t>
            </a:fld>
            <a:endParaRPr lang="de-DE"/>
          </a:p>
        </p:txBody>
      </p:sp>
      <p:sp>
        <p:nvSpPr>
          <p:cNvPr id="4" name="Fußzeilenplatzhalter 3">
            <a:extLst>
              <a:ext uri="{FF2B5EF4-FFF2-40B4-BE49-F238E27FC236}">
                <a16:creationId xmlns:a16="http://schemas.microsoft.com/office/drawing/2014/main" id="{C82D9299-4611-4AC9-BCA4-F59B2BCE03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56341661-E92D-42DD-9257-BB72E7C3E9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33F78E-45A7-42C0-A30A-973E677B3C21}" type="slidenum">
              <a:rPr lang="de-DE" smtClean="0"/>
              <a:t>‹Nr.›</a:t>
            </a:fld>
            <a:endParaRPr lang="de-DE"/>
          </a:p>
        </p:txBody>
      </p:sp>
    </p:spTree>
    <p:extLst>
      <p:ext uri="{BB962C8B-B14F-4D97-AF65-F5344CB8AC3E}">
        <p14:creationId xmlns:p14="http://schemas.microsoft.com/office/powerpoint/2010/main" val="2285280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66AF-C2E5-498A-8780-88CCD884FEB9}" type="datetimeFigureOut">
              <a:rPr lang="de-DE" smtClean="0"/>
              <a:t>21.02.2023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11CA67-D061-429F-B186-15D98BBFE45D}" type="slidenum">
              <a:rPr lang="de-DE" smtClean="0"/>
              <a:t>‹Nr.›</a:t>
            </a:fld>
            <a:endParaRPr lang="de-DE"/>
          </a:p>
        </p:txBody>
      </p:sp>
    </p:spTree>
    <p:extLst>
      <p:ext uri="{BB962C8B-B14F-4D97-AF65-F5344CB8AC3E}">
        <p14:creationId xmlns:p14="http://schemas.microsoft.com/office/powerpoint/2010/main" val="4122237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Fortbildungsveranstaltungen müssen nicht alle Folien gezeigt werden. Die Präsentation ist auch als Überblick für die Kolleginnen und Kollegen gedacht.</a:t>
            </a:r>
          </a:p>
        </p:txBody>
      </p:sp>
      <p:sp>
        <p:nvSpPr>
          <p:cNvPr id="4" name="Foliennummernplatzhalter 3"/>
          <p:cNvSpPr>
            <a:spLocks noGrp="1"/>
          </p:cNvSpPr>
          <p:nvPr>
            <p:ph type="sldNum" sz="quarter" idx="5"/>
          </p:nvPr>
        </p:nvSpPr>
        <p:spPr/>
        <p:txBody>
          <a:bodyPr/>
          <a:lstStyle/>
          <a:p>
            <a:fld id="{9411CA67-D061-429F-B186-15D98BBFE45D}" type="slidenum">
              <a:rPr lang="de-DE" smtClean="0"/>
              <a:t>1</a:t>
            </a:fld>
            <a:endParaRPr lang="de-DE"/>
          </a:p>
        </p:txBody>
      </p:sp>
    </p:spTree>
    <p:extLst>
      <p:ext uri="{BB962C8B-B14F-4D97-AF65-F5344CB8AC3E}">
        <p14:creationId xmlns:p14="http://schemas.microsoft.com/office/powerpoint/2010/main" val="226481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Überblick über die Inhalte der Präsentation mit Bezug zum Material</a:t>
            </a:r>
          </a:p>
        </p:txBody>
      </p:sp>
      <p:sp>
        <p:nvSpPr>
          <p:cNvPr id="4" name="Foliennummernplatzhalter 3"/>
          <p:cNvSpPr>
            <a:spLocks noGrp="1"/>
          </p:cNvSpPr>
          <p:nvPr>
            <p:ph type="sldNum" sz="quarter" idx="5"/>
          </p:nvPr>
        </p:nvSpPr>
        <p:spPr/>
        <p:txBody>
          <a:bodyPr/>
          <a:lstStyle/>
          <a:p>
            <a:fld id="{9411CA67-D061-429F-B186-15D98BBFE45D}" type="slidenum">
              <a:rPr lang="de-DE" smtClean="0"/>
              <a:t>2</a:t>
            </a:fld>
            <a:endParaRPr lang="de-DE"/>
          </a:p>
        </p:txBody>
      </p:sp>
    </p:spTree>
    <p:extLst>
      <p:ext uri="{BB962C8B-B14F-4D97-AF65-F5344CB8AC3E}">
        <p14:creationId xmlns:p14="http://schemas.microsoft.com/office/powerpoint/2010/main" val="101357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 in der Mittelstufe die Elektrostatik und das elektrische Feld nicht verpflichtend behandelt werden muss, kann man nicht davon ausgehen, dass entsprechende Vorkenntnisse bei den Schüler*innen vorhanden sind.</a:t>
            </a:r>
          </a:p>
        </p:txBody>
      </p:sp>
      <p:sp>
        <p:nvSpPr>
          <p:cNvPr id="4" name="Foliennummernplatzhalter 3"/>
          <p:cNvSpPr>
            <a:spLocks noGrp="1"/>
          </p:cNvSpPr>
          <p:nvPr>
            <p:ph type="sldNum" sz="quarter" idx="5"/>
          </p:nvPr>
        </p:nvSpPr>
        <p:spPr/>
        <p:txBody>
          <a:bodyPr/>
          <a:lstStyle/>
          <a:p>
            <a:fld id="{9411CA67-D061-429F-B186-15D98BBFE45D}" type="slidenum">
              <a:rPr lang="de-DE" smtClean="0"/>
              <a:t>3</a:t>
            </a:fld>
            <a:endParaRPr lang="de-DE"/>
          </a:p>
        </p:txBody>
      </p:sp>
    </p:spTree>
    <p:extLst>
      <p:ext uri="{BB962C8B-B14F-4D97-AF65-F5344CB8AC3E}">
        <p14:creationId xmlns:p14="http://schemas.microsoft.com/office/powerpoint/2010/main" val="97547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Einsatz von Argumentationsketten hilft den Schüler*innen physikalische Phänomene und Vorgänge in der richtigen Abfolge und fachlich korrekt zu beschreiben. Da die Elektrostatik am Anfang des Kursstufenunterrichts behandelt wird, bietet sich das Thema Elektrostatik an, diese Methode einzuführen und später in anderen Themenbereichen zu vertiefen.</a:t>
            </a:r>
          </a:p>
        </p:txBody>
      </p:sp>
      <p:sp>
        <p:nvSpPr>
          <p:cNvPr id="4" name="Foliennummernplatzhalter 3"/>
          <p:cNvSpPr>
            <a:spLocks noGrp="1"/>
          </p:cNvSpPr>
          <p:nvPr>
            <p:ph type="sldNum" sz="quarter" idx="5"/>
          </p:nvPr>
        </p:nvSpPr>
        <p:spPr/>
        <p:txBody>
          <a:bodyPr/>
          <a:lstStyle/>
          <a:p>
            <a:fld id="{9411CA67-D061-429F-B186-15D98BBFE45D}" type="slidenum">
              <a:rPr lang="de-DE" smtClean="0"/>
              <a:t>4</a:t>
            </a:fld>
            <a:endParaRPr lang="de-DE"/>
          </a:p>
        </p:txBody>
      </p:sp>
    </p:spTree>
    <p:extLst>
      <p:ext uri="{BB962C8B-B14F-4D97-AF65-F5344CB8AC3E}">
        <p14:creationId xmlns:p14="http://schemas.microsoft.com/office/powerpoint/2010/main" val="8806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Arial" panose="020B0604020202020204" pitchFamily="34" charset="0"/>
                <a:ea typeface="Calibri" panose="020F0502020204030204" pitchFamily="34" charset="0"/>
                <a:cs typeface="Times New Roman" panose="02020603050405020304" pitchFamily="18" charset="0"/>
              </a:rPr>
              <a:t>Die Experimente mit der Plasma-Lampe sind als Vertiefung zum Themenbereich elektrisches Feld geeignet. </a:t>
            </a:r>
            <a:r>
              <a:rPr lang="de-DE" dirty="0">
                <a:latin typeface="Arial" panose="020B0604020202020204" pitchFamily="34" charset="0"/>
                <a:ea typeface="Calibri" panose="020F0502020204030204" pitchFamily="34" charset="0"/>
                <a:cs typeface="Times New Roman" panose="02020603050405020304" pitchFamily="18" charset="0"/>
              </a:rPr>
              <a:t>Z.B. mit der Think-pair-share-Methode werden Bezüge zum bisher Gelernten hergestellt und Erklärungen erarbeitet. Die Funktionsweise einer Glimmlampe, </a:t>
            </a:r>
            <a:r>
              <a:rPr lang="de-DE" sz="1200" dirty="0">
                <a:effectLst/>
                <a:latin typeface="Arial" panose="020B0604020202020204" pitchFamily="34" charset="0"/>
                <a:ea typeface="Calibri" panose="020F0502020204030204" pitchFamily="34" charset="0"/>
                <a:cs typeface="Times New Roman" panose="02020603050405020304" pitchFamily="18" charset="0"/>
              </a:rPr>
              <a:t>das elektrische Potenzial, die Abhängigkeit der elektrischen Feldstärke vom Abstand im Radialfeld und von der Oberflächenkrümmung (Spitzenentladung), sowie die Beschleunigung von Ladungen im elektrischen Feld werden erneut aufgegriffen. </a:t>
            </a:r>
          </a:p>
          <a:p>
            <a:endParaRPr lang="de-DE" dirty="0"/>
          </a:p>
        </p:txBody>
      </p:sp>
      <p:sp>
        <p:nvSpPr>
          <p:cNvPr id="4" name="Foliennummernplatzhalter 3"/>
          <p:cNvSpPr>
            <a:spLocks noGrp="1"/>
          </p:cNvSpPr>
          <p:nvPr>
            <p:ph type="sldNum" sz="quarter" idx="5"/>
          </p:nvPr>
        </p:nvSpPr>
        <p:spPr/>
        <p:txBody>
          <a:bodyPr/>
          <a:lstStyle/>
          <a:p>
            <a:fld id="{9411CA67-D061-429F-B186-15D98BBFE45D}" type="slidenum">
              <a:rPr lang="de-DE" smtClean="0"/>
              <a:t>11</a:t>
            </a:fld>
            <a:endParaRPr lang="de-DE"/>
          </a:p>
        </p:txBody>
      </p:sp>
    </p:spTree>
    <p:extLst>
      <p:ext uri="{BB962C8B-B14F-4D97-AF65-F5344CB8AC3E}">
        <p14:creationId xmlns:p14="http://schemas.microsoft.com/office/powerpoint/2010/main" val="3423304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useBgFill="1">
        <p:nvSpPr>
          <p:cNvPr id="30" name="Abgerundetes Rechteck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eck 9"/>
          <p:cNvSpPr/>
          <p:nvPr userDrawn="1"/>
        </p:nvSpPr>
        <p:spPr>
          <a:xfrm>
            <a:off x="1" y="3650400"/>
            <a:ext cx="12192001" cy="244800"/>
          </a:xfrm>
          <a:prstGeom prst="rect">
            <a:avLst/>
          </a:prstGeom>
          <a:solidFill>
            <a:srgbClr val="B8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el 7"/>
          <p:cNvSpPr>
            <a:spLocks noGrp="1"/>
          </p:cNvSpPr>
          <p:nvPr>
            <p:ph type="ctrTitle"/>
          </p:nvPr>
        </p:nvSpPr>
        <p:spPr>
          <a:xfrm>
            <a:off x="609601" y="2132857"/>
            <a:ext cx="11111409" cy="1470025"/>
          </a:xfrm>
        </p:spPr>
        <p:txBody>
          <a:bodyPr anchor="b">
            <a:noAutofit/>
          </a:bodyPr>
          <a:lstStyle>
            <a:lvl1pPr algn="l">
              <a:defRPr sz="4800" baseline="0">
                <a:solidFill>
                  <a:schemeClr val="tx1">
                    <a:lumMod val="75000"/>
                    <a:lumOff val="25000"/>
                  </a:schemeClr>
                </a:solidFill>
                <a:latin typeface="Arial" panose="020B0604020202020204" pitchFamily="34" charset="0"/>
                <a:ea typeface="Cambria Math" panose="02040503050406030204" pitchFamily="18" charset="0"/>
                <a:cs typeface="Arial" panose="020B0604020202020204" pitchFamily="34" charset="0"/>
              </a:defRPr>
            </a:lvl1pPr>
          </a:lstStyle>
          <a:p>
            <a:endParaRPr kumimoji="0" lang="en-US" dirty="0"/>
          </a:p>
        </p:txBody>
      </p:sp>
      <p:sp>
        <p:nvSpPr>
          <p:cNvPr id="9" name="Untertitel 8"/>
          <p:cNvSpPr>
            <a:spLocks noGrp="1"/>
          </p:cNvSpPr>
          <p:nvPr>
            <p:ph type="subTitle" idx="1"/>
          </p:nvPr>
        </p:nvSpPr>
        <p:spPr>
          <a:xfrm>
            <a:off x="638085" y="3901087"/>
            <a:ext cx="6575492" cy="1690138"/>
          </a:xfrm>
        </p:spPr>
        <p:txBody>
          <a:bodyPr>
            <a:normAutofit/>
          </a:bodyPr>
          <a:lstStyle>
            <a:lvl1pPr marL="64008" indent="0" algn="l">
              <a:buNone/>
              <a:defRPr sz="24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64008" marR="0" lvl="0" indent="0" algn="l" defTabSz="914400" rtl="0" eaLnBrk="1" fontAlgn="auto" latinLnBrk="0" hangingPunct="1">
              <a:lnSpc>
                <a:spcPct val="100000"/>
              </a:lnSpc>
              <a:spcBef>
                <a:spcPts val="300"/>
              </a:spcBef>
              <a:spcAft>
                <a:spcPts val="0"/>
              </a:spcAft>
              <a:buClr>
                <a:schemeClr val="tx1">
                  <a:lumMod val="65000"/>
                  <a:lumOff val="35000"/>
                </a:schemeClr>
              </a:buClr>
              <a:buSzTx/>
              <a:buFont typeface="Arial" pitchFamily="34" charset="0"/>
              <a:buNone/>
              <a:tabLst/>
              <a:defRPr/>
            </a:pPr>
            <a:endParaRPr lang="de-DE" sz="2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Grafik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162" t="15720" r="6807" b="15910"/>
          <a:stretch/>
        </p:blipFill>
        <p:spPr>
          <a:xfrm>
            <a:off x="9349338" y="116632"/>
            <a:ext cx="2586536" cy="7920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268760"/>
            <a:ext cx="10972800" cy="5040560"/>
          </a:xfrm>
        </p:spPr>
        <p:txBody>
          <a:bodyPr/>
          <a:lstStyle/>
          <a:p>
            <a:pPr lvl="0" eaLnBrk="1" latinLnBrk="0" hangingPunct="1"/>
            <a:r>
              <a:rPr lang="de-DE" dirty="0"/>
              <a:t>Textmasterformat bearbeiten</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20" name="Titel 1"/>
          <p:cNvSpPr>
            <a:spLocks noGrp="1"/>
          </p:cNvSpPr>
          <p:nvPr>
            <p:ph type="title"/>
          </p:nvPr>
        </p:nvSpPr>
        <p:spPr>
          <a:xfrm>
            <a:off x="609600" y="548680"/>
            <a:ext cx="10972800" cy="576064"/>
          </a:xfrm>
        </p:spPr>
        <p:txBody>
          <a:bodyPr/>
          <a:lstStyle/>
          <a:p>
            <a:r>
              <a:rPr kumimoji="0" lang="de-DE" dirty="0"/>
              <a:t>Titelmasterformat durch Klicken bearbeiten</a:t>
            </a:r>
            <a:endParaRPr kumimoji="0" lang="en-US" dirty="0"/>
          </a:p>
        </p:txBody>
      </p:sp>
      <p:sp>
        <p:nvSpPr>
          <p:cNvPr id="2" name="Textfeld 3">
            <a:extLst>
              <a:ext uri="{FF2B5EF4-FFF2-40B4-BE49-F238E27FC236}">
                <a16:creationId xmlns:a16="http://schemas.microsoft.com/office/drawing/2014/main" id="{A2115C5F-F456-53FB-9A14-F005DC83E3CB}"/>
              </a:ext>
            </a:extLst>
          </p:cNvPr>
          <p:cNvSpPr txBox="1"/>
          <p:nvPr userDrawn="1"/>
        </p:nvSpPr>
        <p:spPr>
          <a:xfrm>
            <a:off x="84560" y="1196752"/>
            <a:ext cx="492443" cy="5184576"/>
          </a:xfrm>
          <a:prstGeom prst="rect">
            <a:avLst/>
          </a:prstGeom>
          <a:noFill/>
        </p:spPr>
        <p:txBody>
          <a:bodyPr vert="vert270"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b="1" dirty="0">
                <a:solidFill>
                  <a:srgbClr val="FF0000"/>
                </a:solidFill>
                <a:latin typeface="Arial" panose="020B0604020202020204" pitchFamily="34" charset="0"/>
                <a:cs typeface="Arial" panose="020B0604020202020204" pitchFamily="34" charset="0"/>
              </a:rPr>
              <a:t>für Lehrkräfte, kein Einsatz im Unterricht!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09600" y="1846800"/>
            <a:ext cx="5384800" cy="4032448"/>
          </a:xfrm>
        </p:spPr>
        <p:txBody>
          <a:bodyPr>
            <a:normAutofit/>
          </a:bodyPr>
          <a:lstStyle>
            <a:lvl1pPr>
              <a:defRPr sz="2000"/>
            </a:lvl1pPr>
            <a:lvl2pPr>
              <a:defRPr sz="2000"/>
            </a:lvl2pPr>
            <a:lvl3pPr>
              <a:defRPr sz="2000"/>
            </a:lvl3pPr>
            <a:lvl4pPr>
              <a:defRPr sz="2000"/>
            </a:lvl4pPr>
            <a:lvl5pPr>
              <a:defRPr sz="20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4" name="Inhaltsplatzhalter 3"/>
          <p:cNvSpPr>
            <a:spLocks noGrp="1"/>
          </p:cNvSpPr>
          <p:nvPr>
            <p:ph sz="half" idx="2" hasCustomPrompt="1"/>
          </p:nvPr>
        </p:nvSpPr>
        <p:spPr>
          <a:xfrm>
            <a:off x="6197600" y="1846800"/>
            <a:ext cx="5384800" cy="4032448"/>
          </a:xfrm>
        </p:spPr>
        <p:txBody>
          <a:bodyPr>
            <a:normAutofit/>
          </a:bodyPr>
          <a:lstStyle>
            <a:lvl1pPr>
              <a:defRPr sz="2000"/>
            </a:lvl1pPr>
            <a:lvl2pPr>
              <a:defRPr sz="2000"/>
            </a:lvl2pPr>
            <a:lvl3pPr>
              <a:defRPr sz="2000"/>
            </a:lvl3pPr>
            <a:lvl4pPr>
              <a:defRPr sz="2000"/>
            </a:lvl4pPr>
            <a:lvl5pPr>
              <a:defRPr sz="2000"/>
            </a:lvl5pPr>
          </a:lstStyle>
          <a:p>
            <a:pPr lvl="0" eaLnBrk="1" latinLnBrk="0" hangingPunct="1"/>
            <a:r>
              <a:rPr lang="de-DE" dirty="0"/>
              <a:t>Textmasterformat bearbeiten </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10" name="Titelplatzhalter 21"/>
          <p:cNvSpPr txBox="1">
            <a:spLocks/>
          </p:cNvSpPr>
          <p:nvPr userDrawn="1"/>
        </p:nvSpPr>
        <p:spPr>
          <a:xfrm>
            <a:off x="609600" y="562000"/>
            <a:ext cx="109728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4000" dirty="0"/>
              <a:t>Titelmasterformat durch Klicken bearbeiten</a:t>
            </a:r>
            <a:endParaRPr lang="en-US" sz="4000" dirty="0"/>
          </a:p>
        </p:txBody>
      </p:sp>
      <p:sp>
        <p:nvSpPr>
          <p:cNvPr id="13" name="Fußzeilenplatzhalter 2"/>
          <p:cNvSpPr txBox="1">
            <a:spLocks/>
          </p:cNvSpPr>
          <p:nvPr userDrawn="1"/>
        </p:nvSpPr>
        <p:spPr>
          <a:xfrm>
            <a:off x="623392" y="5949280"/>
            <a:ext cx="3600000" cy="360000"/>
          </a:xfrm>
          <a:prstGeom prst="rect">
            <a:avLst/>
          </a:prstGeom>
        </p:spPr>
        <p:txBody>
          <a:bodyPr vert="horz"/>
          <a:lstStyle>
            <a:defPPr>
              <a:defRPr lang="de-DE"/>
            </a:defPPr>
            <a:lvl1pPr marL="0" algn="l" defTabSz="914400" rtl="0" eaLnBrk="1" latinLnBrk="0" hangingPunct="1">
              <a:defRPr kumimoji="0" sz="800" kern="1200">
                <a:solidFill>
                  <a:schemeClr val="accent5">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800" dirty="0"/>
          </a:p>
        </p:txBody>
      </p:sp>
      <p:sp>
        <p:nvSpPr>
          <p:cNvPr id="2" name="Textfeld 3">
            <a:extLst>
              <a:ext uri="{FF2B5EF4-FFF2-40B4-BE49-F238E27FC236}">
                <a16:creationId xmlns:a16="http://schemas.microsoft.com/office/drawing/2014/main" id="{A2115C5F-F456-53FB-9A14-F005DC83E3CB}"/>
              </a:ext>
            </a:extLst>
          </p:cNvPr>
          <p:cNvSpPr txBox="1"/>
          <p:nvPr userDrawn="1"/>
        </p:nvSpPr>
        <p:spPr>
          <a:xfrm>
            <a:off x="96893" y="1124704"/>
            <a:ext cx="492443" cy="5184576"/>
          </a:xfrm>
          <a:prstGeom prst="rect">
            <a:avLst/>
          </a:prstGeom>
          <a:noFill/>
        </p:spPr>
        <p:txBody>
          <a:bodyPr vert="vert270"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b="1" dirty="0">
                <a:solidFill>
                  <a:srgbClr val="FF0000"/>
                </a:solidFill>
                <a:latin typeface="Arial" panose="020B0604020202020204" pitchFamily="34" charset="0"/>
                <a:cs typeface="Arial" panose="020B0604020202020204" pitchFamily="34" charset="0"/>
              </a:rPr>
              <a:t>für Lehrkräfte, kein Einsatz im Unterricht!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23392" y="1844824"/>
            <a:ext cx="5376000" cy="457200"/>
          </a:xfrm>
          <a:solidFill>
            <a:schemeClr val="accent1">
              <a:alpha val="25000"/>
            </a:schemeClr>
          </a:solidFill>
          <a:ln w="12700">
            <a:noFill/>
          </a:ln>
        </p:spPr>
        <p:txBody>
          <a:bodyPr anchor="ctr">
            <a:noAutofit/>
          </a:bodyPr>
          <a:lstStyle>
            <a:lvl1pPr marL="45720" indent="0">
              <a:buNone/>
              <a:defRPr sz="20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4" name="Textplatzhalter 3"/>
          <p:cNvSpPr>
            <a:spLocks noGrp="1"/>
          </p:cNvSpPr>
          <p:nvPr>
            <p:ph type="body" sz="half" idx="3"/>
          </p:nvPr>
        </p:nvSpPr>
        <p:spPr>
          <a:xfrm>
            <a:off x="6192011" y="1844824"/>
            <a:ext cx="5376000" cy="457200"/>
          </a:xfrm>
          <a:solidFill>
            <a:schemeClr val="accent1">
              <a:alpha val="25000"/>
            </a:schemeClr>
          </a:solidFill>
          <a:ln w="12700">
            <a:noFill/>
          </a:ln>
        </p:spPr>
        <p:txBody>
          <a:bodyPr anchor="ctr">
            <a:noAutofit/>
          </a:bodyPr>
          <a:lstStyle>
            <a:lvl1pPr marL="45720" indent="0">
              <a:buNone/>
              <a:defRPr sz="20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5" name="Inhaltsplatzhalter 4"/>
          <p:cNvSpPr>
            <a:spLocks noGrp="1"/>
          </p:cNvSpPr>
          <p:nvPr>
            <p:ph sz="quarter" idx="2"/>
          </p:nvPr>
        </p:nvSpPr>
        <p:spPr>
          <a:xfrm>
            <a:off x="623392" y="2348880"/>
            <a:ext cx="5376000" cy="3528000"/>
          </a:xfrm>
        </p:spPr>
        <p:txBody>
          <a:bodyPr/>
          <a:lstStyle>
            <a:lvl1pPr>
              <a:defRPr sz="20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6" name="Inhaltsplatzhalter 5"/>
          <p:cNvSpPr>
            <a:spLocks noGrp="1"/>
          </p:cNvSpPr>
          <p:nvPr>
            <p:ph sz="quarter" idx="4"/>
          </p:nvPr>
        </p:nvSpPr>
        <p:spPr>
          <a:xfrm>
            <a:off x="6192011" y="2348880"/>
            <a:ext cx="5376000" cy="3528392"/>
          </a:xfrm>
        </p:spPr>
        <p:txBody>
          <a:bodyPr/>
          <a:lstStyle>
            <a:lvl1pPr>
              <a:defRPr sz="20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10" name="Titel 1"/>
          <p:cNvSpPr>
            <a:spLocks noGrp="1"/>
          </p:cNvSpPr>
          <p:nvPr>
            <p:ph type="title"/>
          </p:nvPr>
        </p:nvSpPr>
        <p:spPr>
          <a:xfrm>
            <a:off x="609600" y="692696"/>
            <a:ext cx="10972800" cy="1066800"/>
          </a:xfrm>
        </p:spPr>
        <p:txBody>
          <a:bodyPr/>
          <a:lstStyle/>
          <a:p>
            <a:r>
              <a:rPr kumimoji="0" lang="de-DE" dirty="0"/>
              <a:t>Titelmasterformat durch Klicken bearbeiten</a:t>
            </a:r>
            <a:endParaRPr kumimoji="0" lang="en-US" dirty="0"/>
          </a:p>
        </p:txBody>
      </p:sp>
      <p:sp>
        <p:nvSpPr>
          <p:cNvPr id="2" name="Textfeld 3">
            <a:extLst>
              <a:ext uri="{FF2B5EF4-FFF2-40B4-BE49-F238E27FC236}">
                <a16:creationId xmlns:a16="http://schemas.microsoft.com/office/drawing/2014/main" id="{A2115C5F-F456-53FB-9A14-F005DC83E3CB}"/>
              </a:ext>
            </a:extLst>
          </p:cNvPr>
          <p:cNvSpPr txBox="1"/>
          <p:nvPr userDrawn="1"/>
        </p:nvSpPr>
        <p:spPr>
          <a:xfrm>
            <a:off x="117157" y="1052736"/>
            <a:ext cx="492443" cy="5184576"/>
          </a:xfrm>
          <a:prstGeom prst="rect">
            <a:avLst/>
          </a:prstGeom>
          <a:noFill/>
        </p:spPr>
        <p:txBody>
          <a:bodyPr vert="vert270"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b="1" dirty="0">
                <a:solidFill>
                  <a:srgbClr val="FF0000"/>
                </a:solidFill>
                <a:latin typeface="Arial" panose="020B0604020202020204" pitchFamily="34" charset="0"/>
                <a:cs typeface="Arial" panose="020B0604020202020204" pitchFamily="34" charset="0"/>
              </a:rPr>
              <a:t>für Lehrkräfte, kein Einsatz im Unterricht!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1" name="Fußzeilenplatzhalter 2"/>
          <p:cNvSpPr txBox="1">
            <a:spLocks/>
          </p:cNvSpPr>
          <p:nvPr userDrawn="1"/>
        </p:nvSpPr>
        <p:spPr>
          <a:xfrm>
            <a:off x="623392" y="5949280"/>
            <a:ext cx="3600000" cy="360000"/>
          </a:xfrm>
          <a:prstGeom prst="rect">
            <a:avLst/>
          </a:prstGeom>
        </p:spPr>
        <p:txBody>
          <a:bodyPr vert="horz"/>
          <a:lstStyle>
            <a:defPPr>
              <a:defRPr lang="de-DE"/>
            </a:defPPr>
            <a:lvl1pPr marL="0" algn="l" defTabSz="914400" rtl="0" eaLnBrk="1" latinLnBrk="0" hangingPunct="1">
              <a:defRPr kumimoji="0" sz="800" kern="1200">
                <a:solidFill>
                  <a:schemeClr val="accent5">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800" dirty="0"/>
          </a:p>
        </p:txBody>
      </p:sp>
      <p:sp>
        <p:nvSpPr>
          <p:cNvPr id="18" name="Titel 1"/>
          <p:cNvSpPr>
            <a:spLocks noGrp="1"/>
          </p:cNvSpPr>
          <p:nvPr>
            <p:ph type="title"/>
          </p:nvPr>
        </p:nvSpPr>
        <p:spPr>
          <a:xfrm>
            <a:off x="609600" y="692696"/>
            <a:ext cx="10972800" cy="1066800"/>
          </a:xfrm>
        </p:spPr>
        <p:txBody>
          <a:bodyPr/>
          <a:lstStyle/>
          <a:p>
            <a:r>
              <a:rPr kumimoji="0" lang="de-DE" dirty="0"/>
              <a:t>Titelmasterformat durch Klicken bearbeiten</a:t>
            </a:r>
            <a:endParaRPr kumimoji="0" lang="en-US" dirty="0"/>
          </a:p>
        </p:txBody>
      </p:sp>
      <p:sp>
        <p:nvSpPr>
          <p:cNvPr id="2" name="Textfeld 3">
            <a:extLst>
              <a:ext uri="{FF2B5EF4-FFF2-40B4-BE49-F238E27FC236}">
                <a16:creationId xmlns:a16="http://schemas.microsoft.com/office/drawing/2014/main" id="{A2115C5F-F456-53FB-9A14-F005DC83E3CB}"/>
              </a:ext>
            </a:extLst>
          </p:cNvPr>
          <p:cNvSpPr txBox="1"/>
          <p:nvPr userDrawn="1"/>
        </p:nvSpPr>
        <p:spPr>
          <a:xfrm>
            <a:off x="130949" y="1340768"/>
            <a:ext cx="492443" cy="5184576"/>
          </a:xfrm>
          <a:prstGeom prst="rect">
            <a:avLst/>
          </a:prstGeom>
          <a:noFill/>
        </p:spPr>
        <p:txBody>
          <a:bodyPr vert="vert270"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b="1" dirty="0">
                <a:solidFill>
                  <a:srgbClr val="FF0000"/>
                </a:solidFill>
                <a:latin typeface="Arial" panose="020B0604020202020204" pitchFamily="34" charset="0"/>
                <a:cs typeface="Arial" panose="020B0604020202020204" pitchFamily="34" charset="0"/>
              </a:rPr>
              <a:t>für Lehrkräfte, kein Einsatz im Unterricht!</a:t>
            </a:r>
          </a:p>
        </p:txBody>
      </p:sp>
    </p:spTree>
    <p:extLst>
      <p:ext uri="{BB962C8B-B14F-4D97-AF65-F5344CB8AC3E}">
        <p14:creationId xmlns:p14="http://schemas.microsoft.com/office/powerpoint/2010/main" val="184154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A2115C5F-F456-53FB-9A14-F005DC83E3CB}"/>
              </a:ext>
            </a:extLst>
          </p:cNvPr>
          <p:cNvSpPr txBox="1"/>
          <p:nvPr userDrawn="1"/>
        </p:nvSpPr>
        <p:spPr>
          <a:xfrm>
            <a:off x="119336" y="980728"/>
            <a:ext cx="492443" cy="5184576"/>
          </a:xfrm>
          <a:prstGeom prst="rect">
            <a:avLst/>
          </a:prstGeom>
          <a:noFill/>
        </p:spPr>
        <p:txBody>
          <a:bodyPr vert="vert270"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b="1" dirty="0">
                <a:solidFill>
                  <a:srgbClr val="FF0000"/>
                </a:solidFill>
                <a:latin typeface="Arial" panose="020B0604020202020204" pitchFamily="34" charset="0"/>
                <a:cs typeface="Arial" panose="020B0604020202020204" pitchFamily="34" charset="0"/>
              </a:rPr>
              <a:t>für Lehrkräfte, kein Einsatz im Unterricht!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152117" y="764704"/>
            <a:ext cx="4511040" cy="792088"/>
          </a:xfrm>
        </p:spPr>
        <p:txBody>
          <a:bodyPr anchor="b">
            <a:noAutofit/>
          </a:bodyPr>
          <a:lstStyle>
            <a:lvl1pPr algn="l">
              <a:buNone/>
              <a:defRPr sz="2400" b="1"/>
            </a:lvl1pPr>
          </a:lstStyle>
          <a:p>
            <a:r>
              <a:rPr kumimoji="0" lang="de-DE"/>
              <a:t>Titelmasterformat durch Klicken bearbeiten</a:t>
            </a:r>
            <a:endParaRPr kumimoji="0" lang="en-US" dirty="0"/>
          </a:p>
        </p:txBody>
      </p:sp>
      <p:sp>
        <p:nvSpPr>
          <p:cNvPr id="3" name="Textplatzhalter 2"/>
          <p:cNvSpPr>
            <a:spLocks noGrp="1"/>
          </p:cNvSpPr>
          <p:nvPr>
            <p:ph type="body" idx="2"/>
          </p:nvPr>
        </p:nvSpPr>
        <p:spPr>
          <a:xfrm>
            <a:off x="7152117" y="1628801"/>
            <a:ext cx="4511040" cy="4248472"/>
          </a:xfrm>
        </p:spPr>
        <p:txBody>
          <a:bodyPr>
            <a:normAutofit/>
          </a:bodyPr>
          <a:lstStyle>
            <a:lvl1pPr marL="9144" indent="0">
              <a:buNone/>
              <a:defRPr sz="2000"/>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4" name="Inhaltsplatzhalter 3"/>
          <p:cNvSpPr>
            <a:spLocks noGrp="1"/>
          </p:cNvSpPr>
          <p:nvPr>
            <p:ph sz="half" idx="1"/>
          </p:nvPr>
        </p:nvSpPr>
        <p:spPr>
          <a:xfrm>
            <a:off x="623392" y="764704"/>
            <a:ext cx="6382944" cy="5112568"/>
          </a:xfrm>
        </p:spPr>
        <p:txBody>
          <a:bodyPr/>
          <a:lstStyle>
            <a:lvl1pPr>
              <a:defRPr sz="2800"/>
            </a:lvl1pPr>
            <a:lvl2pPr>
              <a:defRPr sz="2600"/>
            </a:lvl2pPr>
            <a:lvl3pPr>
              <a:defRPr sz="2400"/>
            </a:lvl3pPr>
            <a:lvl4pPr>
              <a:defRPr sz="2200"/>
            </a:lvl4pPr>
            <a:lvl5pPr>
              <a:defRPr sz="20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5" name="Textfeld 3">
            <a:extLst>
              <a:ext uri="{FF2B5EF4-FFF2-40B4-BE49-F238E27FC236}">
                <a16:creationId xmlns:a16="http://schemas.microsoft.com/office/drawing/2014/main" id="{A2115C5F-F456-53FB-9A14-F005DC83E3CB}"/>
              </a:ext>
            </a:extLst>
          </p:cNvPr>
          <p:cNvSpPr txBox="1"/>
          <p:nvPr userDrawn="1"/>
        </p:nvSpPr>
        <p:spPr>
          <a:xfrm>
            <a:off x="101994" y="764704"/>
            <a:ext cx="492443" cy="5184576"/>
          </a:xfrm>
          <a:prstGeom prst="rect">
            <a:avLst/>
          </a:prstGeom>
          <a:noFill/>
        </p:spPr>
        <p:txBody>
          <a:bodyPr vert="vert270"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b="1" dirty="0">
                <a:solidFill>
                  <a:srgbClr val="FF0000"/>
                </a:solidFill>
                <a:latin typeface="Arial" panose="020B0604020202020204" pitchFamily="34" charset="0"/>
                <a:cs typeface="Arial" panose="020B0604020202020204" pitchFamily="34" charset="0"/>
              </a:rPr>
              <a:t>für Lehrkräfte, kein Einsatz im Unterricht!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creativecommons.org/licenses/by/4.0/deed.de"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E9"/>
        </a:solidFill>
        <a:effectLst/>
      </p:bgPr>
    </p:bg>
    <p:spTree>
      <p:nvGrpSpPr>
        <p:cNvPr id="1" name=""/>
        <p:cNvGrpSpPr/>
        <p:nvPr/>
      </p:nvGrpSpPr>
      <p:grpSpPr>
        <a:xfrm>
          <a:off x="0" y="0"/>
          <a:ext cx="0" cy="0"/>
          <a:chOff x="0" y="0"/>
          <a:chExt cx="0" cy="0"/>
        </a:xfrm>
      </p:grpSpPr>
      <p:sp>
        <p:nvSpPr>
          <p:cNvPr id="29" name="Rechteck 28"/>
          <p:cNvSpPr/>
          <p:nvPr userDrawn="1"/>
        </p:nvSpPr>
        <p:spPr>
          <a:xfrm>
            <a:off x="0" y="-1"/>
            <a:ext cx="12192000" cy="310663"/>
          </a:xfrm>
          <a:prstGeom prst="rect">
            <a:avLst/>
          </a:prstGeom>
          <a:solidFill>
            <a:srgbClr val="B8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elplatzhalter 21"/>
          <p:cNvSpPr>
            <a:spLocks noGrp="1"/>
          </p:cNvSpPr>
          <p:nvPr>
            <p:ph type="title"/>
          </p:nvPr>
        </p:nvSpPr>
        <p:spPr>
          <a:xfrm>
            <a:off x="609600" y="562000"/>
            <a:ext cx="11001883" cy="562744"/>
          </a:xfrm>
          <a:prstGeom prst="rect">
            <a:avLst/>
          </a:prstGeom>
        </p:spPr>
        <p:txBody>
          <a:bodyPr vert="horz" anchor="ctr">
            <a:noAutofit/>
          </a:bodyPr>
          <a:lstStyle/>
          <a:p>
            <a:r>
              <a:rPr kumimoji="0" lang="de-DE" dirty="0"/>
              <a:t>Titelmasterformat durch Klicken bearbeiten</a:t>
            </a:r>
            <a:endParaRPr kumimoji="0" lang="en-US" dirty="0"/>
          </a:p>
        </p:txBody>
      </p:sp>
      <p:sp>
        <p:nvSpPr>
          <p:cNvPr id="13" name="Textplatzhalter 12"/>
          <p:cNvSpPr>
            <a:spLocks noGrp="1"/>
          </p:cNvSpPr>
          <p:nvPr>
            <p:ph type="body" idx="1"/>
          </p:nvPr>
        </p:nvSpPr>
        <p:spPr>
          <a:xfrm>
            <a:off x="609599" y="1376082"/>
            <a:ext cx="11001883" cy="4919918"/>
          </a:xfrm>
          <a:prstGeom prst="rect">
            <a:avLst/>
          </a:prstGeom>
        </p:spPr>
        <p:txBody>
          <a:bodyPr vert="horz">
            <a:normAutofit/>
          </a:bodyPr>
          <a:lstStyle/>
          <a:p>
            <a:pPr lvl="0" eaLnBrk="1" latinLnBrk="0" hangingPunct="1"/>
            <a:r>
              <a:rPr kumimoji="0" lang="de-DE" dirty="0"/>
              <a:t>Textmasterformat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lang="en-US" dirty="0"/>
          </a:p>
        </p:txBody>
      </p:sp>
      <p:sp>
        <p:nvSpPr>
          <p:cNvPr id="16" name="Fußzeilenplatzhalter 4"/>
          <p:cNvSpPr txBox="1">
            <a:spLocks/>
          </p:cNvSpPr>
          <p:nvPr userDrawn="1"/>
        </p:nvSpPr>
        <p:spPr>
          <a:xfrm>
            <a:off x="580517" y="6453646"/>
            <a:ext cx="6811627" cy="276999"/>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r>
              <a:rPr kumimoji="0" lang="de-DE" sz="1200" kern="1200" dirty="0">
                <a:solidFill>
                  <a:schemeClr val="accent5">
                    <a:lumMod val="50000"/>
                  </a:schemeClr>
                </a:solidFill>
                <a:latin typeface="Arial" panose="020B0604020202020204" pitchFamily="34" charset="0"/>
                <a:ea typeface="+mn-ea"/>
                <a:cs typeface="Arial" panose="020B0604020202020204" pitchFamily="34" charset="0"/>
              </a:rPr>
              <a:t>Konzeptionsgruppe Physik 2023,</a:t>
            </a:r>
          </a:p>
        </p:txBody>
      </p:sp>
      <p:pic>
        <p:nvPicPr>
          <p:cNvPr id="2" name="Grafik 1"/>
          <p:cNvPicPr>
            <a:picLocks noChangeAspect="1"/>
          </p:cNvPicPr>
          <p:nvPr userDrawn="1"/>
        </p:nvPicPr>
        <p:blipFill rotWithShape="1">
          <a:blip r:embed="rId9" cstate="print">
            <a:extLst>
              <a:ext uri="{28A0092B-C50C-407E-A947-70E740481C1C}">
                <a14:useLocalDpi xmlns:a14="http://schemas.microsoft.com/office/drawing/2010/main" val="0"/>
              </a:ext>
            </a:extLst>
          </a:blip>
          <a:srcRect l="10216" t="15999" r="10397" b="15999"/>
          <a:stretch/>
        </p:blipFill>
        <p:spPr>
          <a:xfrm>
            <a:off x="10848529" y="6361935"/>
            <a:ext cx="762954" cy="397517"/>
          </a:xfrm>
          <a:prstGeom prst="rect">
            <a:avLst/>
          </a:prstGeom>
        </p:spPr>
      </p:pic>
      <p:sp>
        <p:nvSpPr>
          <p:cNvPr id="3" name="Textfeld 2">
            <a:extLst>
              <a:ext uri="{FF2B5EF4-FFF2-40B4-BE49-F238E27FC236}">
                <a16:creationId xmlns:a16="http://schemas.microsoft.com/office/drawing/2014/main" id="{FAAF55D9-1C68-D5C2-DECB-FF1DCB35C43E}"/>
              </a:ext>
            </a:extLst>
          </p:cNvPr>
          <p:cNvSpPr txBox="1"/>
          <p:nvPr userDrawn="1"/>
        </p:nvSpPr>
        <p:spPr>
          <a:xfrm>
            <a:off x="2855640" y="6453646"/>
            <a:ext cx="7920880" cy="276999"/>
          </a:xfrm>
          <a:prstGeom prst="rect">
            <a:avLst/>
          </a:prstGeom>
          <a:noFill/>
        </p:spPr>
        <p:txBody>
          <a:bodyPr wrap="square" rtlCol="0">
            <a:spAutoFit/>
          </a:bodyPr>
          <a:lstStyle/>
          <a:p>
            <a:r>
              <a:rPr lang="de-DE" sz="1200" dirty="0">
                <a:solidFill>
                  <a:schemeClr val="tx1">
                    <a:lumMod val="65000"/>
                    <a:lumOff val="35000"/>
                  </a:schemeClr>
                </a:solidFill>
                <a:latin typeface="Arial" panose="020B0604020202020204" pitchFamily="34" charset="0"/>
                <a:cs typeface="Arial" panose="020B0604020202020204" pitchFamily="34" charset="0"/>
              </a:rPr>
              <a:t>Dr. M. Theiss und Dr. U. Wienbruch </a:t>
            </a:r>
            <a:r>
              <a:rPr lang="de-DE" sz="1200" dirty="0">
                <a:solidFill>
                  <a:schemeClr val="tx1">
                    <a:lumMod val="65000"/>
                    <a:lumOff val="35000"/>
                  </a:schemeClr>
                </a:solidFill>
                <a:latin typeface="Arial" panose="020B0604020202020204" pitchFamily="34" charset="0"/>
                <a:cs typeface="Arial" panose="020B0604020202020204" pitchFamily="34" charset="0"/>
                <a:hlinkClick r:id="rId10"/>
              </a:rPr>
              <a:t>CC BY 4.0</a:t>
            </a:r>
            <a:r>
              <a:rPr lang="de-DE" sz="1200" dirty="0">
                <a:solidFill>
                  <a:schemeClr val="tx1">
                    <a:lumMod val="65000"/>
                    <a:lumOff val="35000"/>
                  </a:schemeClr>
                </a:solidFill>
                <a:latin typeface="Arial" panose="020B0604020202020204" pitchFamily="34" charset="0"/>
                <a:cs typeface="Arial" panose="020B0604020202020204" pitchFamily="34" charset="0"/>
              </a:rPr>
              <a:t>                                                                               2101_felder_fobi</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6" r:id="rId5"/>
    <p:sldLayoutId id="2147483681" r:id="rId6"/>
    <p:sldLayoutId id="2147483682" r:id="rId7"/>
  </p:sldLayoutIdLst>
  <p:hf sldNum="0" hdr="0"/>
  <p:txStyles>
    <p:titleStyle>
      <a:lvl1pPr algn="l" rtl="0" eaLnBrk="1" latinLnBrk="0" hangingPunct="1">
        <a:spcBef>
          <a:spcPct val="0"/>
        </a:spcBef>
        <a:buNone/>
        <a:defRPr kumimoji="0" sz="340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za-aufgaben.nibis.de/" TargetMode="External"/><Relationship Id="rId2" Type="http://schemas.openxmlformats.org/officeDocument/2006/relationships/hyperlink" Target="https://www.iqb.hu-berlin.de/abitur/sammlung/naturwissenschaften/physi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geogebra.org/m/qs9d8pt7" TargetMode="External"/><Relationship Id="rId2" Type="http://schemas.openxmlformats.org/officeDocument/2006/relationships/hyperlink" Target="https://www.geogebra.org/m/yeabxrjr" TargetMode="External"/><Relationship Id="rId1" Type="http://schemas.openxmlformats.org/officeDocument/2006/relationships/slideLayout" Target="../slideLayouts/slideLayout2.xml"/><Relationship Id="rId4" Type="http://schemas.openxmlformats.org/officeDocument/2006/relationships/hyperlink" Target="https://www.geogebra.org/m/knncz9e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didaktik.physik.uni-muenchen.de/lehrerbildung/lehrerbildung_lmu/video/e-lehre/bewegung-in-e_-und-b_feld/bewegung-im-homogenen-querfeld/index.html" TargetMode="External"/><Relationship Id="rId2" Type="http://schemas.openxmlformats.org/officeDocument/2006/relationships/hyperlink" Target="https://virtuelle-experimente.de/index.php"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rtuelle-experimente.de/e-feld/uebungen/aufgaben.php" TargetMode="External"/><Relationship Id="rId2" Type="http://schemas.openxmlformats.org/officeDocument/2006/relationships/hyperlink" Target="https://virtuelle-experimente.de/b-feld/uebungen/aufgaben.php" TargetMode="External"/><Relationship Id="rId1" Type="http://schemas.openxmlformats.org/officeDocument/2006/relationships/slideLayout" Target="../slideLayouts/slideLayout2.xml"/><Relationship Id="rId4" Type="http://schemas.openxmlformats.org/officeDocument/2006/relationships/hyperlink" Target="https://za-aufgaben.nibis.d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za-aufgaben.nibis.d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qb.hu-berlin.de/bista/UnterrichtSekII/nawi_allg/physi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s://www.iqb.hu-berlin.de/abitur/sammlung/naturwissenschaften/physik/" TargetMode="External"/><Relationship Id="rId2" Type="http://schemas.openxmlformats.org/officeDocument/2006/relationships/hyperlink" Target="https://www.leifiphysik.de/elektrizitaetslehre/ladungen-elektrisches-feld/versuche/coulomb-gesetz-simulation-von-phet"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Elektrische und magnetische Felder</a:t>
            </a:r>
            <a:br>
              <a:rPr lang="de-DE" dirty="0"/>
            </a:br>
            <a:r>
              <a:rPr lang="de-DE" dirty="0"/>
              <a:t>                    (LF und BF) </a:t>
            </a:r>
          </a:p>
        </p:txBody>
      </p:sp>
      <p:sp>
        <p:nvSpPr>
          <p:cNvPr id="3" name="Untertitel 2"/>
          <p:cNvSpPr>
            <a:spLocks noGrp="1"/>
          </p:cNvSpPr>
          <p:nvPr>
            <p:ph type="subTitle" idx="1"/>
          </p:nvPr>
        </p:nvSpPr>
        <p:spPr/>
        <p:txBody>
          <a:bodyPr/>
          <a:lstStyle/>
          <a:p>
            <a:pPr marL="64008" marR="0" lvl="0" indent="0" algn="l" defTabSz="914400" rtl="0" eaLnBrk="1" fontAlgn="auto" latinLnBrk="0" hangingPunct="1">
              <a:lnSpc>
                <a:spcPct val="100000"/>
              </a:lnSpc>
              <a:spcBef>
                <a:spcPts val="300"/>
              </a:spcBef>
              <a:spcAft>
                <a:spcPts val="0"/>
              </a:spcAft>
              <a:buClr>
                <a:schemeClr val="tx1">
                  <a:lumMod val="65000"/>
                  <a:lumOff val="35000"/>
                </a:schemeClr>
              </a:buClr>
              <a:buSzTx/>
              <a:buFont typeface="Arial" pitchFamily="34" charset="0"/>
              <a:buNone/>
              <a:tabLst/>
              <a:defRPr/>
            </a:pPr>
            <a:r>
              <a:rPr kumimoji="0" lang="de-DE" dirty="0"/>
              <a:t>Erlasstagung Physik </a:t>
            </a:r>
          </a:p>
          <a:p>
            <a:pPr marL="64008" marR="0" lvl="0" indent="0" algn="l" defTabSz="914400" rtl="0" eaLnBrk="1" fontAlgn="auto" latinLnBrk="0" hangingPunct="1">
              <a:lnSpc>
                <a:spcPct val="100000"/>
              </a:lnSpc>
              <a:spcBef>
                <a:spcPts val="300"/>
              </a:spcBef>
              <a:spcAft>
                <a:spcPts val="0"/>
              </a:spcAft>
              <a:buClr>
                <a:schemeClr val="tx1">
                  <a:lumMod val="65000"/>
                  <a:lumOff val="35000"/>
                </a:schemeClr>
              </a:buClr>
              <a:buSzTx/>
              <a:buFont typeface="Arial" pitchFamily="34" charset="0"/>
              <a:buNone/>
              <a:tabLst/>
              <a:defRPr/>
            </a:pPr>
            <a:r>
              <a:rPr kumimoji="0" lang="de-DE" dirty="0"/>
              <a:t>01.-03.02.2023</a:t>
            </a:r>
          </a:p>
          <a:p>
            <a:pPr marL="64008" marR="0" lvl="0" indent="0" algn="l" defTabSz="914400" rtl="0" eaLnBrk="1" fontAlgn="auto" latinLnBrk="0" hangingPunct="1">
              <a:lnSpc>
                <a:spcPct val="100000"/>
              </a:lnSpc>
              <a:spcBef>
                <a:spcPts val="300"/>
              </a:spcBef>
              <a:spcAft>
                <a:spcPts val="0"/>
              </a:spcAft>
              <a:buClr>
                <a:schemeClr val="tx1">
                  <a:lumMod val="65000"/>
                  <a:lumOff val="35000"/>
                </a:schemeClr>
              </a:buClr>
              <a:buSzTx/>
              <a:buFont typeface="Arial" pitchFamily="34" charset="0"/>
              <a:buNone/>
              <a:tabLst/>
              <a:defRPr/>
            </a:pPr>
            <a:br>
              <a:rPr kumimoji="0" lang="de-DE" dirty="0"/>
            </a:br>
            <a:r>
              <a:rPr kumimoji="0" lang="de-DE" dirty="0"/>
              <a:t>Dr. M. Theiss und </a:t>
            </a:r>
            <a:r>
              <a:rPr kumimoji="0" lang="de-DE" dirty="0">
                <a:solidFill>
                  <a:schemeClr val="tx1">
                    <a:lumMod val="65000"/>
                    <a:lumOff val="35000"/>
                  </a:schemeClr>
                </a:solidFill>
              </a:rPr>
              <a:t>Dr. U. Wienbruch</a:t>
            </a:r>
            <a:r>
              <a:rPr lang="de-DE" sz="2400" dirty="0">
                <a:solidFill>
                  <a:schemeClr val="tx1">
                    <a:lumMod val="65000"/>
                    <a:lumOff val="35000"/>
                  </a:schemeClr>
                </a:solidFill>
                <a:latin typeface="Arial" panose="020B0604020202020204" pitchFamily="34" charset="0"/>
                <a:cs typeface="Arial" panose="020B0604020202020204" pitchFamily="34" charset="0"/>
              </a:rPr>
              <a:t> </a:t>
            </a:r>
            <a:r>
              <a:rPr lang="de-DE" sz="2400" dirty="0">
                <a:solidFill>
                  <a:schemeClr val="tx1">
                    <a:lumMod val="65000"/>
                    <a:lumOff val="35000"/>
                  </a:schemeClr>
                </a:solidFill>
                <a:latin typeface="Arial" panose="020B0604020202020204" pitchFamily="34" charset="0"/>
                <a:cs typeface="Arial" panose="020B0604020202020204" pitchFamily="34" charset="0"/>
                <a:hlinkClick r:id="rId3"/>
              </a:rPr>
              <a:t>CC BY 4.0</a:t>
            </a:r>
            <a:endParaRPr lang="de-DE" sz="2400" dirty="0">
              <a:solidFill>
                <a:schemeClr val="tx1">
                  <a:lumMod val="65000"/>
                  <a:lumOff val="35000"/>
                </a:schemeClr>
              </a:solidFill>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850176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4E4546-2D90-C176-7942-AD9D6D866872}"/>
              </a:ext>
            </a:extLst>
          </p:cNvPr>
          <p:cNvSpPr>
            <a:spLocks noGrp="1"/>
          </p:cNvSpPr>
          <p:nvPr>
            <p:ph type="title"/>
          </p:nvPr>
        </p:nvSpPr>
        <p:spPr/>
        <p:txBody>
          <a:bodyPr/>
          <a:lstStyle/>
          <a:p>
            <a:r>
              <a:rPr lang="de-DE" dirty="0"/>
              <a:t>Das elektrische Potenzial</a:t>
            </a:r>
          </a:p>
        </p:txBody>
      </p:sp>
      <p:pic>
        <p:nvPicPr>
          <p:cNvPr id="4" name="Inhaltsplatzhalter 3" descr="Ein Bild, das Metallwaren enthält.&#10;&#10;Automatisch generierte Beschreibung">
            <a:extLst>
              <a:ext uri="{FF2B5EF4-FFF2-40B4-BE49-F238E27FC236}">
                <a16:creationId xmlns:a16="http://schemas.microsoft.com/office/drawing/2014/main" id="{3A8D16DB-9BA6-8328-40A9-94212FE551B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434" r="6026" b="15327"/>
          <a:stretch/>
        </p:blipFill>
        <p:spPr bwMode="auto">
          <a:xfrm>
            <a:off x="7719075" y="1490599"/>
            <a:ext cx="2912743" cy="2384999"/>
          </a:xfrm>
          <a:prstGeom prst="rect">
            <a:avLst/>
          </a:prstGeom>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9C1E22E3-DE64-A3F2-861D-C2CCD15EAA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30" t="11850" r="11767" b="11658"/>
          <a:stretch/>
        </p:blipFill>
        <p:spPr bwMode="auto">
          <a:xfrm>
            <a:off x="7719075" y="4164655"/>
            <a:ext cx="2880320" cy="2141329"/>
          </a:xfrm>
          <a:prstGeom prst="rect">
            <a:avLst/>
          </a:prstGeom>
          <a:ln>
            <a:noFill/>
          </a:ln>
          <a:extLst>
            <a:ext uri="{53640926-AAD7-44D8-BBD7-CCE9431645EC}">
              <a14:shadowObscured xmlns:a14="http://schemas.microsoft.com/office/drawing/2010/main"/>
            </a:ext>
          </a:extLst>
        </p:spPr>
      </p:pic>
      <p:pic>
        <p:nvPicPr>
          <p:cNvPr id="6" name="Grafik 5" descr="Ein Bild, das Text enthält.&#10;&#10;Automatisch generierte Beschreibung">
            <a:extLst>
              <a:ext uri="{FF2B5EF4-FFF2-40B4-BE49-F238E27FC236}">
                <a16:creationId xmlns:a16="http://schemas.microsoft.com/office/drawing/2014/main" id="{7FF9BACF-E089-AB73-8DF6-9F350D0820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82" b="18556"/>
          <a:stretch/>
        </p:blipFill>
        <p:spPr bwMode="auto">
          <a:xfrm>
            <a:off x="2711624" y="1554848"/>
            <a:ext cx="2664296" cy="1960330"/>
          </a:xfrm>
          <a:prstGeom prst="rect">
            <a:avLst/>
          </a:prstGeom>
          <a:ln>
            <a:noFill/>
          </a:ln>
          <a:extLst>
            <a:ext uri="{53640926-AAD7-44D8-BBD7-CCE9431645EC}">
              <a14:shadowObscured xmlns:a14="http://schemas.microsoft.com/office/drawing/2010/main"/>
            </a:ext>
          </a:extLst>
        </p:spPr>
      </p:pic>
      <p:pic>
        <p:nvPicPr>
          <p:cNvPr id="7" name="Grafik 6" descr="Ein Bild, das Text, Whiteboard enthält.&#10;&#10;Automatisch generierte Beschreibung">
            <a:extLst>
              <a:ext uri="{FF2B5EF4-FFF2-40B4-BE49-F238E27FC236}">
                <a16:creationId xmlns:a16="http://schemas.microsoft.com/office/drawing/2014/main" id="{FADDD8AB-B867-64E9-25C1-BDBA2499A7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335" r="2787" b="6977"/>
          <a:stretch/>
        </p:blipFill>
        <p:spPr bwMode="auto">
          <a:xfrm>
            <a:off x="2706012" y="3645024"/>
            <a:ext cx="2638443" cy="196033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B37CE434-0427-0A21-4DD9-66166DF0AB91}"/>
                  </a:ext>
                </a:extLst>
              </p:cNvPr>
              <p:cNvSpPr txBox="1"/>
              <p:nvPr/>
            </p:nvSpPr>
            <p:spPr>
              <a:xfrm>
                <a:off x="695400" y="5713674"/>
                <a:ext cx="4223680" cy="492571"/>
              </a:xfrm>
              <a:prstGeom prst="rect">
                <a:avLst/>
              </a:prstGeom>
              <a:noFill/>
            </p:spPr>
            <p:txBody>
              <a:bodyPr wrap="square">
                <a:spAutoFit/>
              </a:bodyPr>
              <a:lstStyle/>
              <a:p>
                <a:r>
                  <a:rPr lang="de-DE" dirty="0">
                    <a:latin typeface="Calibri" panose="020F0502020204030204" pitchFamily="34" charset="0"/>
                    <a:ea typeface="Calibri" panose="020F0502020204030204" pitchFamily="34" charset="0"/>
                    <a:cs typeface="Times New Roman" panose="02020603050405020304" pitchFamily="18" charset="0"/>
                  </a:rPr>
                  <a:t>und zur elektrischen Feldstärke </a:t>
                </a:r>
                <a:r>
                  <a:rPr lang="de-DE" sz="1800" dirty="0">
                    <a:effectLst/>
                    <a:latin typeface="Calibri" panose="020F0502020204030204" pitchFamily="34" charset="0"/>
                    <a:ea typeface="Calibri" panose="020F0502020204030204" pitchFamily="34" charset="0"/>
                    <a:cs typeface="Times New Roman" panose="02020603050405020304" pitchFamily="18" charset="0"/>
                  </a:rPr>
                  <a:t>E=</a:t>
                </a:r>
                <a14:m>
                  <m:oMath xmlns:m="http://schemas.openxmlformats.org/officeDocument/2006/math">
                    <m:f>
                      <m:fPr>
                        <m:ctrlPr>
                          <a:rPr lang="de-DE" i="1">
                            <a:effectLst/>
                            <a:latin typeface="Cambria Math" panose="02040503050406030204" pitchFamily="18" charset="0"/>
                            <a:cs typeface="Calibri" panose="020F0502020204030204" pitchFamily="34" charset="0"/>
                          </a:rPr>
                        </m:ctrlPr>
                      </m:fPr>
                      <m:num>
                        <m:r>
                          <a:rPr lang="de-DE" sz="1800" i="1">
                            <a:effectLst/>
                            <a:latin typeface="Cambria Math" panose="02040503050406030204" pitchFamily="18" charset="0"/>
                            <a:ea typeface="Calibri" panose="020F0502020204030204" pitchFamily="34" charset="0"/>
                            <a:cs typeface="Calibri" panose="020F0502020204030204" pitchFamily="34" charset="0"/>
                          </a:rPr>
                          <m:t>∆</m:t>
                        </m:r>
                        <m:r>
                          <a:rPr lang="de-DE" sz="1800" i="1">
                            <a:effectLst/>
                            <a:latin typeface="Cambria Math" panose="02040503050406030204" pitchFamily="18" charset="0"/>
                            <a:ea typeface="Calibri" panose="020F0502020204030204" pitchFamily="34" charset="0"/>
                            <a:cs typeface="Calibri" panose="020F0502020204030204" pitchFamily="34" charset="0"/>
                          </a:rPr>
                          <m:t>𝜑</m:t>
                        </m:r>
                      </m:num>
                      <m:den>
                        <m:r>
                          <a:rPr lang="de-DE" sz="1800" i="1">
                            <a:effectLst/>
                            <a:latin typeface="Cambria Math" panose="02040503050406030204" pitchFamily="18" charset="0"/>
                            <a:ea typeface="Calibri" panose="020F0502020204030204" pitchFamily="34" charset="0"/>
                            <a:cs typeface="Calibri" panose="020F0502020204030204" pitchFamily="34" charset="0"/>
                          </a:rPr>
                          <m:t>∆</m:t>
                        </m:r>
                        <m:r>
                          <a:rPr lang="de-DE" sz="1800" i="1">
                            <a:effectLst/>
                            <a:latin typeface="Cambria Math" panose="02040503050406030204" pitchFamily="18" charset="0"/>
                            <a:ea typeface="Calibri" panose="020F0502020204030204" pitchFamily="34" charset="0"/>
                            <a:cs typeface="Calibri" panose="020F0502020204030204" pitchFamily="34" charset="0"/>
                          </a:rPr>
                          <m:t>𝑥</m:t>
                        </m:r>
                      </m:den>
                    </m:f>
                  </m:oMath>
                </a14:m>
                <a:endParaRPr lang="de-DE" dirty="0"/>
              </a:p>
            </p:txBody>
          </p:sp>
        </mc:Choice>
        <mc:Fallback xmlns="">
          <p:sp>
            <p:nvSpPr>
              <p:cNvPr id="9" name="Textfeld 8">
                <a:extLst>
                  <a:ext uri="{FF2B5EF4-FFF2-40B4-BE49-F238E27FC236}">
                    <a16:creationId xmlns:a16="http://schemas.microsoft.com/office/drawing/2014/main" id="{B37CE434-0427-0A21-4DD9-66166DF0AB91}"/>
                  </a:ext>
                </a:extLst>
              </p:cNvPr>
              <p:cNvSpPr txBox="1">
                <a:spLocks noRot="1" noChangeAspect="1" noMove="1" noResize="1" noEditPoints="1" noAdjustHandles="1" noChangeArrowheads="1" noChangeShapeType="1" noTextEdit="1"/>
              </p:cNvSpPr>
              <p:nvPr/>
            </p:nvSpPr>
            <p:spPr>
              <a:xfrm>
                <a:off x="695400" y="5713674"/>
                <a:ext cx="4223680" cy="492571"/>
              </a:xfrm>
              <a:prstGeom prst="rect">
                <a:avLst/>
              </a:prstGeom>
              <a:blipFill>
                <a:blip r:embed="rId7"/>
                <a:stretch>
                  <a:fillRect l="-1154" b="-740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6B440B8F-CAFE-767B-1708-8136C30FFF22}"/>
              </a:ext>
            </a:extLst>
          </p:cNvPr>
          <p:cNvSpPr txBox="1"/>
          <p:nvPr/>
        </p:nvSpPr>
        <p:spPr>
          <a:xfrm>
            <a:off x="695400" y="1772816"/>
            <a:ext cx="1963999"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Von der Messung</a:t>
            </a:r>
          </a:p>
        </p:txBody>
      </p:sp>
      <p:sp>
        <p:nvSpPr>
          <p:cNvPr id="11" name="Textfeld 10">
            <a:extLst>
              <a:ext uri="{FF2B5EF4-FFF2-40B4-BE49-F238E27FC236}">
                <a16:creationId xmlns:a16="http://schemas.microsoft.com/office/drawing/2014/main" id="{DE30FE5C-903A-7C2A-804D-56AA1634A38A}"/>
              </a:ext>
            </a:extLst>
          </p:cNvPr>
          <p:cNvSpPr txBox="1"/>
          <p:nvPr/>
        </p:nvSpPr>
        <p:spPr>
          <a:xfrm>
            <a:off x="695400" y="3869784"/>
            <a:ext cx="2207568" cy="1200329"/>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über die </a:t>
            </a:r>
            <a:r>
              <a:rPr lang="de-DE" dirty="0" err="1">
                <a:latin typeface="Arial" panose="020B0604020202020204" pitchFamily="34" charset="0"/>
                <a:cs typeface="Arial" panose="020B0604020202020204" pitchFamily="34" charset="0"/>
              </a:rPr>
              <a:t>Äquipotenziallinien</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zu elektrischen Feldlinien</a:t>
            </a:r>
          </a:p>
        </p:txBody>
      </p:sp>
      <p:sp>
        <p:nvSpPr>
          <p:cNvPr id="12" name="Textfeld 11">
            <a:extLst>
              <a:ext uri="{FF2B5EF4-FFF2-40B4-BE49-F238E27FC236}">
                <a16:creationId xmlns:a16="http://schemas.microsoft.com/office/drawing/2014/main" id="{FD8960A4-F009-BC04-1CB5-5823FFB30D70}"/>
              </a:ext>
            </a:extLst>
          </p:cNvPr>
          <p:cNvSpPr txBox="1"/>
          <p:nvPr/>
        </p:nvSpPr>
        <p:spPr>
          <a:xfrm>
            <a:off x="5572161" y="1772816"/>
            <a:ext cx="1963999"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Von der Messung</a:t>
            </a:r>
          </a:p>
        </p:txBody>
      </p:sp>
      <p:sp>
        <p:nvSpPr>
          <p:cNvPr id="13" name="Textfeld 12">
            <a:extLst>
              <a:ext uri="{FF2B5EF4-FFF2-40B4-BE49-F238E27FC236}">
                <a16:creationId xmlns:a16="http://schemas.microsoft.com/office/drawing/2014/main" id="{DE5A833B-163E-AB4F-23D4-D2FE0574DD78}"/>
              </a:ext>
            </a:extLst>
          </p:cNvPr>
          <p:cNvSpPr txBox="1"/>
          <p:nvPr/>
        </p:nvSpPr>
        <p:spPr>
          <a:xfrm>
            <a:off x="5572161" y="3981212"/>
            <a:ext cx="2207568" cy="1754326"/>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über die </a:t>
            </a:r>
            <a:r>
              <a:rPr lang="de-DE" dirty="0" err="1">
                <a:latin typeface="Arial" panose="020B0604020202020204" pitchFamily="34" charset="0"/>
                <a:cs typeface="Arial" panose="020B0604020202020204" pitchFamily="34" charset="0"/>
              </a:rPr>
              <a:t>Äquipotenziallinien</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zu elektrischen Feldlinien verschiedenster Anordnungen</a:t>
            </a:r>
          </a:p>
        </p:txBody>
      </p:sp>
      <p:sp>
        <p:nvSpPr>
          <p:cNvPr id="2" name="Pfeil: nach unten 1">
            <a:extLst>
              <a:ext uri="{FF2B5EF4-FFF2-40B4-BE49-F238E27FC236}">
                <a16:creationId xmlns:a16="http://schemas.microsoft.com/office/drawing/2014/main" id="{9C1E081E-FA64-1A90-21EA-4B1D89E93A21}"/>
              </a:ext>
            </a:extLst>
          </p:cNvPr>
          <p:cNvSpPr/>
          <p:nvPr/>
        </p:nvSpPr>
        <p:spPr>
          <a:xfrm>
            <a:off x="1343472" y="2306692"/>
            <a:ext cx="484632" cy="1563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F7ED307-AF42-4FE2-8507-7BC0A4EE07B2}"/>
              </a:ext>
            </a:extLst>
          </p:cNvPr>
          <p:cNvSpPr txBox="1"/>
          <p:nvPr/>
        </p:nvSpPr>
        <p:spPr>
          <a:xfrm>
            <a:off x="3022394" y="1080309"/>
            <a:ext cx="2005677"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Homogenes Feld:</a:t>
            </a:r>
          </a:p>
        </p:txBody>
      </p:sp>
      <p:sp>
        <p:nvSpPr>
          <p:cNvPr id="14" name="Textfeld 13">
            <a:extLst>
              <a:ext uri="{FF2B5EF4-FFF2-40B4-BE49-F238E27FC236}">
                <a16:creationId xmlns:a16="http://schemas.microsoft.com/office/drawing/2014/main" id="{06307112-9509-9A2C-5D5A-8E4440D40990}"/>
              </a:ext>
            </a:extLst>
          </p:cNvPr>
          <p:cNvSpPr txBox="1"/>
          <p:nvPr/>
        </p:nvSpPr>
        <p:spPr>
          <a:xfrm>
            <a:off x="7968208" y="1029546"/>
            <a:ext cx="2159566"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Inhomogenes Feld:</a:t>
            </a:r>
          </a:p>
        </p:txBody>
      </p:sp>
      <p:sp>
        <p:nvSpPr>
          <p:cNvPr id="15" name="Pfeil: nach unten 14">
            <a:extLst>
              <a:ext uri="{FF2B5EF4-FFF2-40B4-BE49-F238E27FC236}">
                <a16:creationId xmlns:a16="http://schemas.microsoft.com/office/drawing/2014/main" id="{08F39446-0F43-028B-1726-00E067E7A073}"/>
              </a:ext>
            </a:extLst>
          </p:cNvPr>
          <p:cNvSpPr/>
          <p:nvPr/>
        </p:nvSpPr>
        <p:spPr>
          <a:xfrm>
            <a:off x="6433629" y="2247762"/>
            <a:ext cx="484632" cy="156309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F0"/>
              </a:solidFill>
            </a:endParaRPr>
          </a:p>
        </p:txBody>
      </p:sp>
    </p:spTree>
    <p:extLst>
      <p:ext uri="{BB962C8B-B14F-4D97-AF65-F5344CB8AC3E}">
        <p14:creationId xmlns:p14="http://schemas.microsoft.com/office/powerpoint/2010/main" val="234267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5FD099-92D6-A7A1-20F2-57D1AD4C7356}"/>
              </a:ext>
            </a:extLst>
          </p:cNvPr>
          <p:cNvSpPr>
            <a:spLocks noGrp="1"/>
          </p:cNvSpPr>
          <p:nvPr>
            <p:ph type="title"/>
          </p:nvPr>
        </p:nvSpPr>
        <p:spPr/>
        <p:txBody>
          <a:bodyPr/>
          <a:lstStyle/>
          <a:p>
            <a:r>
              <a:rPr lang="de-DE" dirty="0"/>
              <a:t>Vertiefende Experimente mit der Plasmalampe (BF, LF)</a:t>
            </a:r>
          </a:p>
        </p:txBody>
      </p:sp>
      <p:pic>
        <p:nvPicPr>
          <p:cNvPr id="4" name="Inhaltsplatzhalter 3" descr="Ein Bild, das Person enthält.&#10;&#10;Automatisch generierte Beschreibung">
            <a:extLst>
              <a:ext uri="{FF2B5EF4-FFF2-40B4-BE49-F238E27FC236}">
                <a16:creationId xmlns:a16="http://schemas.microsoft.com/office/drawing/2014/main" id="{F70B14CE-CA82-09FE-749F-56C570051E7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048328" y="1386755"/>
            <a:ext cx="1916084" cy="3042458"/>
          </a:xfrm>
          <a:prstGeom prst="rect">
            <a:avLst/>
          </a:prstGeom>
          <a:noFill/>
          <a:ln>
            <a:noFill/>
          </a:ln>
        </p:spPr>
      </p:pic>
      <p:sp>
        <p:nvSpPr>
          <p:cNvPr id="5" name="Textfeld 4">
            <a:extLst>
              <a:ext uri="{FF2B5EF4-FFF2-40B4-BE49-F238E27FC236}">
                <a16:creationId xmlns:a16="http://schemas.microsoft.com/office/drawing/2014/main" id="{3C18BA37-80EC-C7BE-1421-14557752638B}"/>
              </a:ext>
            </a:extLst>
          </p:cNvPr>
          <p:cNvSpPr txBox="1"/>
          <p:nvPr/>
        </p:nvSpPr>
        <p:spPr>
          <a:xfrm>
            <a:off x="1415480" y="1844824"/>
            <a:ext cx="6048672" cy="2308324"/>
          </a:xfrm>
          <a:prstGeom prst="rect">
            <a:avLst/>
          </a:prstGeom>
          <a:noFill/>
        </p:spPr>
        <p:txBody>
          <a:bodyPr wrap="square" rtlCol="0">
            <a:spAutoFit/>
          </a:bodyPr>
          <a:lstStyle/>
          <a:p>
            <a:pPr marL="285750" indent="-285750">
              <a:buFont typeface="Arial" panose="020B0604020202020204" pitchFamily="34" charset="0"/>
              <a:buChar char="•"/>
            </a:pPr>
            <a:r>
              <a:rPr lang="de-DE" sz="1800" dirty="0">
                <a:effectLst/>
                <a:latin typeface="Arial" panose="020B0604020202020204" pitchFamily="34" charset="0"/>
                <a:ea typeface="Calibri" panose="020F0502020204030204" pitchFamily="34" charset="0"/>
                <a:cs typeface="Times New Roman" panose="02020603050405020304" pitchFamily="18" charset="0"/>
              </a:rPr>
              <a:t>Vertiefung zum Themenbereich elektrisches Feld </a:t>
            </a:r>
          </a:p>
          <a:p>
            <a:pPr marL="285750" indent="-285750">
              <a:buFont typeface="Arial" panose="020B0604020202020204" pitchFamily="34" charset="0"/>
              <a:buChar char="•"/>
            </a:pPr>
            <a:r>
              <a:rPr lang="de-DE" dirty="0">
                <a:latin typeface="Arial" panose="020B0604020202020204" pitchFamily="34" charset="0"/>
                <a:ea typeface="Calibri" panose="020F0502020204030204" pitchFamily="34" charset="0"/>
                <a:cs typeface="Times New Roman" panose="02020603050405020304" pitchFamily="18" charset="0"/>
              </a:rPr>
              <a:t>Einsetzbar je nach Experiment zur Vertiefung zum elektrischen Potenzial oder zum Abschluss des Themas „Elektrisches Feld“</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e-DE" dirty="0">
                <a:latin typeface="Arial" panose="020B0604020202020204" pitchFamily="34" charset="0"/>
                <a:ea typeface="Calibri" panose="020F0502020204030204" pitchFamily="34" charset="0"/>
                <a:cs typeface="Times New Roman" panose="02020603050405020304" pitchFamily="18" charset="0"/>
              </a:rPr>
              <a:t>Z.B. mit Think-pair-share-Methode werden Bezüge zum bisher Gelernten hergestellt und Erklärungen erarbeitet.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
        <p:nvSpPr>
          <p:cNvPr id="6" name="Rechteck: abgerundete Ecken 5">
            <a:extLst>
              <a:ext uri="{FF2B5EF4-FFF2-40B4-BE49-F238E27FC236}">
                <a16:creationId xmlns:a16="http://schemas.microsoft.com/office/drawing/2014/main" id="{1CC415FD-153A-5A04-9901-F8143300B46C}"/>
              </a:ext>
            </a:extLst>
          </p:cNvPr>
          <p:cNvSpPr/>
          <p:nvPr/>
        </p:nvSpPr>
        <p:spPr>
          <a:xfrm>
            <a:off x="3375383" y="5014045"/>
            <a:ext cx="16344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Elektrisches Potenzial</a:t>
            </a:r>
          </a:p>
        </p:txBody>
      </p:sp>
      <p:sp>
        <p:nvSpPr>
          <p:cNvPr id="7" name="Rechteck: abgerundete Ecken 6">
            <a:extLst>
              <a:ext uri="{FF2B5EF4-FFF2-40B4-BE49-F238E27FC236}">
                <a16:creationId xmlns:a16="http://schemas.microsoft.com/office/drawing/2014/main" id="{1A29DD0F-9054-9796-DDAB-FA317B43B947}"/>
              </a:ext>
            </a:extLst>
          </p:cNvPr>
          <p:cNvSpPr/>
          <p:nvPr/>
        </p:nvSpPr>
        <p:spPr>
          <a:xfrm>
            <a:off x="1378569" y="5014405"/>
            <a:ext cx="16344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Funktionsweise einer Glimmlampe</a:t>
            </a:r>
          </a:p>
        </p:txBody>
      </p:sp>
      <p:sp>
        <p:nvSpPr>
          <p:cNvPr id="8" name="Rechteck: abgerundete Ecken 7">
            <a:extLst>
              <a:ext uri="{FF2B5EF4-FFF2-40B4-BE49-F238E27FC236}">
                <a16:creationId xmlns:a16="http://schemas.microsoft.com/office/drawing/2014/main" id="{E947C59D-1E4D-87B2-54B2-FADEBC48BF3A}"/>
              </a:ext>
            </a:extLst>
          </p:cNvPr>
          <p:cNvSpPr/>
          <p:nvPr/>
        </p:nvSpPr>
        <p:spPr>
          <a:xfrm>
            <a:off x="7258730" y="5014045"/>
            <a:ext cx="16344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Elektrisches  Radialfeld</a:t>
            </a:r>
          </a:p>
        </p:txBody>
      </p:sp>
      <p:sp>
        <p:nvSpPr>
          <p:cNvPr id="9" name="Rechteck: abgerundete Ecken 8">
            <a:extLst>
              <a:ext uri="{FF2B5EF4-FFF2-40B4-BE49-F238E27FC236}">
                <a16:creationId xmlns:a16="http://schemas.microsoft.com/office/drawing/2014/main" id="{F3FFE85B-84D9-E5EB-3117-36FCA8506FF8}"/>
              </a:ext>
            </a:extLst>
          </p:cNvPr>
          <p:cNvSpPr/>
          <p:nvPr/>
        </p:nvSpPr>
        <p:spPr>
          <a:xfrm>
            <a:off x="9296795" y="5014045"/>
            <a:ext cx="16344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Beschleunigung einer Ladung im elektrischen Feld</a:t>
            </a:r>
          </a:p>
        </p:txBody>
      </p:sp>
      <p:sp>
        <p:nvSpPr>
          <p:cNvPr id="10" name="Rechteck: abgerundete Ecken 9">
            <a:extLst>
              <a:ext uri="{FF2B5EF4-FFF2-40B4-BE49-F238E27FC236}">
                <a16:creationId xmlns:a16="http://schemas.microsoft.com/office/drawing/2014/main" id="{99D20DE2-8C0F-88B7-AB9D-7ECAA80C595C}"/>
              </a:ext>
            </a:extLst>
          </p:cNvPr>
          <p:cNvSpPr/>
          <p:nvPr/>
        </p:nvSpPr>
        <p:spPr>
          <a:xfrm>
            <a:off x="5286579" y="5014045"/>
            <a:ext cx="16344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Elektrische Feldstärke</a:t>
            </a:r>
          </a:p>
        </p:txBody>
      </p:sp>
    </p:spTree>
    <p:extLst>
      <p:ext uri="{BB962C8B-B14F-4D97-AF65-F5344CB8AC3E}">
        <p14:creationId xmlns:p14="http://schemas.microsoft.com/office/powerpoint/2010/main" val="3879416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DA10C24-B13E-2C88-C229-290562351D35}"/>
              </a:ext>
            </a:extLst>
          </p:cNvPr>
          <p:cNvSpPr>
            <a:spLocks noGrp="1"/>
          </p:cNvSpPr>
          <p:nvPr>
            <p:ph idx="1"/>
          </p:nvPr>
        </p:nvSpPr>
        <p:spPr/>
        <p:txBody>
          <a:bodyPr>
            <a:normAutofit fontScale="92500" lnSpcReduction="20000"/>
          </a:bodyPr>
          <a:lstStyle/>
          <a:p>
            <a:pPr marL="109728" indent="0">
              <a:buNone/>
            </a:pPr>
            <a:r>
              <a:rPr lang="de-DE" sz="2800" dirty="0"/>
              <a:t>Gefordert vom Bildungsplan:</a:t>
            </a:r>
          </a:p>
          <a:p>
            <a:pPr marL="109728" indent="0">
              <a:buNone/>
            </a:pPr>
            <a:r>
              <a:rPr lang="de-DE" dirty="0"/>
              <a:t>Im Basisfach: </a:t>
            </a:r>
          </a:p>
          <a:p>
            <a:pPr marL="109728" indent="0">
              <a:buNone/>
            </a:pPr>
            <a:r>
              <a:rPr lang="de-DE" sz="2400" b="0" i="0" u="none" strike="noStrike" baseline="0" dirty="0">
                <a:latin typeface="Arial" panose="020B0604020202020204" pitchFamily="34" charset="0"/>
                <a:cs typeface="Arial" panose="020B0604020202020204" pitchFamily="34" charset="0"/>
              </a:rPr>
              <a:t>…den zeitabhängigen </a:t>
            </a:r>
            <a:r>
              <a:rPr lang="de-DE" sz="2400" b="0" i="0" u="none" strike="noStrike" baseline="0" dirty="0" err="1">
                <a:latin typeface="Arial" panose="020B0604020202020204" pitchFamily="34" charset="0"/>
                <a:cs typeface="Arial" panose="020B0604020202020204" pitchFamily="34" charset="0"/>
              </a:rPr>
              <a:t>Aufladevorgang</a:t>
            </a:r>
            <a:r>
              <a:rPr lang="de-DE" sz="2400" b="0" i="0" u="none" strike="noStrike" baseline="0" dirty="0">
                <a:latin typeface="Arial" panose="020B0604020202020204" pitchFamily="34" charset="0"/>
                <a:cs typeface="Arial" panose="020B0604020202020204" pitchFamily="34" charset="0"/>
              </a:rPr>
              <a:t> und Entladevorgang eines Kondensators </a:t>
            </a:r>
            <a:r>
              <a:rPr lang="de-DE" sz="2400" b="0" i="0" u="none" strike="noStrike" baseline="0" dirty="0">
                <a:solidFill>
                  <a:srgbClr val="00B050"/>
                </a:solidFill>
                <a:latin typeface="Arial" panose="020B0604020202020204" pitchFamily="34" charset="0"/>
                <a:cs typeface="Arial" panose="020B0604020202020204" pitchFamily="34" charset="0"/>
              </a:rPr>
              <a:t>anhand von I-t-Diagrammen qualitativ erläutern </a:t>
            </a:r>
            <a:r>
              <a:rPr lang="de-DE" sz="2400" b="0" i="0" u="none" strike="noStrike" baseline="0" dirty="0">
                <a:latin typeface="Arial" panose="020B0604020202020204" pitchFamily="34" charset="0"/>
                <a:cs typeface="Arial" panose="020B0604020202020204" pitchFamily="34" charset="0"/>
              </a:rPr>
              <a:t>und den </a:t>
            </a:r>
            <a:r>
              <a:rPr lang="de-DE" sz="2400" b="0" i="0" u="none" strike="noStrike" baseline="0" dirty="0">
                <a:solidFill>
                  <a:srgbClr val="00B0F0"/>
                </a:solidFill>
                <a:latin typeface="Arial" panose="020B0604020202020204" pitchFamily="34" charset="0"/>
                <a:cs typeface="Arial" panose="020B0604020202020204" pitchFamily="34" charset="0"/>
              </a:rPr>
              <a:t>Entladevorgang mit Hilfe der Exponentialfunktion mathematisch beschreiben</a:t>
            </a:r>
            <a:r>
              <a:rPr lang="de-DE" sz="2400" b="0" i="0" u="none" strike="noStrike" baseline="0" dirty="0">
                <a:latin typeface="Arial" panose="020B0604020202020204" pitchFamily="34" charset="0"/>
                <a:cs typeface="Arial" panose="020B0604020202020204" pitchFamily="34" charset="0"/>
              </a:rPr>
              <a:t>, sowie den Einfluss der Parameter Widerstand und Kapazität beschreiben.</a:t>
            </a:r>
          </a:p>
          <a:p>
            <a:pPr marL="109728" indent="0">
              <a:buNone/>
            </a:pPr>
            <a:endParaRPr lang="de-DE" sz="2400" b="0" i="0" u="none" strike="noStrike" baseline="0" dirty="0">
              <a:latin typeface="Arial" panose="020B0604020202020204" pitchFamily="34" charset="0"/>
              <a:cs typeface="Arial" panose="020B0604020202020204" pitchFamily="34" charset="0"/>
            </a:endParaRPr>
          </a:p>
          <a:p>
            <a:pPr marL="109728" indent="0">
              <a:buNone/>
            </a:pPr>
            <a:r>
              <a:rPr lang="de-DE" dirty="0"/>
              <a:t>Im Leistungsfach: </a:t>
            </a:r>
          </a:p>
          <a:p>
            <a:pPr marL="109728" indent="0">
              <a:buNone/>
            </a:pPr>
            <a:r>
              <a:rPr lang="de-DE" sz="2400" dirty="0"/>
              <a:t>…den zeitabhängigen </a:t>
            </a:r>
            <a:r>
              <a:rPr lang="de-DE" sz="2400" i="1" dirty="0"/>
              <a:t>Auf-</a:t>
            </a:r>
            <a:r>
              <a:rPr lang="de-DE" sz="2400" dirty="0"/>
              <a:t> und </a:t>
            </a:r>
            <a:r>
              <a:rPr lang="de-DE" sz="2400" i="1" dirty="0"/>
              <a:t>Entladevorgang </a:t>
            </a:r>
            <a:r>
              <a:rPr lang="de-DE" sz="2400" dirty="0"/>
              <a:t>eines</a:t>
            </a:r>
            <a:r>
              <a:rPr lang="de-DE" sz="2400" i="1" dirty="0"/>
              <a:t> Kondensators </a:t>
            </a:r>
            <a:r>
              <a:rPr lang="de-DE" sz="2400" dirty="0">
                <a:solidFill>
                  <a:srgbClr val="00B050"/>
                </a:solidFill>
              </a:rPr>
              <a:t>anhand von </a:t>
            </a:r>
            <a:r>
              <a:rPr lang="de-DE" sz="2400" i="1" dirty="0" err="1">
                <a:solidFill>
                  <a:srgbClr val="00B050"/>
                </a:solidFill>
              </a:rPr>
              <a:t>U-t-</a:t>
            </a:r>
            <a:r>
              <a:rPr lang="de-DE" sz="2400" dirty="0" err="1">
                <a:solidFill>
                  <a:srgbClr val="00B050"/>
                </a:solidFill>
              </a:rPr>
              <a:t>und</a:t>
            </a:r>
            <a:r>
              <a:rPr lang="de-DE" sz="2400" dirty="0">
                <a:solidFill>
                  <a:srgbClr val="00B050"/>
                </a:solidFill>
              </a:rPr>
              <a:t> </a:t>
            </a:r>
            <a:r>
              <a:rPr lang="de-DE" sz="2400" i="1" dirty="0">
                <a:solidFill>
                  <a:srgbClr val="00B050"/>
                </a:solidFill>
              </a:rPr>
              <a:t>I-t-</a:t>
            </a:r>
            <a:r>
              <a:rPr lang="de-DE" sz="2400" dirty="0">
                <a:solidFill>
                  <a:srgbClr val="00B050"/>
                </a:solidFill>
              </a:rPr>
              <a:t>Diagrammen erläutern </a:t>
            </a:r>
            <a:r>
              <a:rPr lang="de-DE" sz="2400" dirty="0">
                <a:solidFill>
                  <a:srgbClr val="00B0F0"/>
                </a:solidFill>
              </a:rPr>
              <a:t>und mit Hilfe der Exponentialfunktion mathematisch beschreiben </a:t>
            </a:r>
            <a:r>
              <a:rPr lang="de-DE" sz="2400" dirty="0"/>
              <a:t>sowie den Einfluss der Parameter </a:t>
            </a:r>
            <a:r>
              <a:rPr lang="de-DE" sz="2400" i="1" dirty="0"/>
              <a:t>Widerstand</a:t>
            </a:r>
            <a:r>
              <a:rPr lang="de-DE" sz="2400" dirty="0"/>
              <a:t> und </a:t>
            </a:r>
            <a:r>
              <a:rPr lang="de-DE" sz="2400" i="1" dirty="0"/>
              <a:t>Kapazität</a:t>
            </a:r>
            <a:r>
              <a:rPr lang="de-DE" sz="2400" dirty="0"/>
              <a:t> beschreiben</a:t>
            </a:r>
          </a:p>
          <a:p>
            <a:pPr marL="109728" indent="0">
              <a:buNone/>
            </a:pPr>
            <a:endParaRPr lang="de-DE" dirty="0"/>
          </a:p>
          <a:p>
            <a:pPr marL="109728" indent="0">
              <a:buNone/>
            </a:pPr>
            <a:r>
              <a:rPr lang="de-DE" dirty="0">
                <a:hlinkClick r:id="rId2"/>
              </a:rPr>
              <a:t>IQB-Beispielaufgabe</a:t>
            </a:r>
            <a:r>
              <a:rPr lang="de-DE" dirty="0"/>
              <a:t>: </a:t>
            </a:r>
            <a:br>
              <a:rPr lang="de-DE" dirty="0"/>
            </a:br>
            <a:r>
              <a:rPr lang="de-DE" dirty="0" err="1"/>
              <a:t>Defibrilatoren</a:t>
            </a:r>
            <a:r>
              <a:rPr lang="de-DE" dirty="0"/>
              <a:t> retten Leben (Grundlegendes Niveau)</a:t>
            </a:r>
          </a:p>
          <a:p>
            <a:pPr marL="109728" indent="0">
              <a:buNone/>
            </a:pPr>
            <a:r>
              <a:rPr lang="de-DE" dirty="0">
                <a:hlinkClick r:id="rId3"/>
              </a:rPr>
              <a:t>Abituraufgaben Niedersachsen</a:t>
            </a:r>
            <a:r>
              <a:rPr lang="de-DE" dirty="0"/>
              <a:t>:</a:t>
            </a:r>
            <a:br>
              <a:rPr lang="de-DE" dirty="0"/>
            </a:br>
            <a:r>
              <a:rPr lang="de-DE" dirty="0"/>
              <a:t>Abitur 2016 I: Natur- und Materialkonstanten, Aufgabe 1</a:t>
            </a:r>
            <a:endParaRPr lang="de-DE" dirty="0">
              <a:solidFill>
                <a:schemeClr val="accent6"/>
              </a:solidFill>
            </a:endParaRPr>
          </a:p>
          <a:p>
            <a:pPr marL="109728" indent="0">
              <a:buNone/>
            </a:pPr>
            <a:endParaRPr lang="de-DE" dirty="0"/>
          </a:p>
          <a:p>
            <a:pPr marL="109728" indent="0">
              <a:buNone/>
            </a:pPr>
            <a:endParaRPr lang="de-DE" dirty="0"/>
          </a:p>
        </p:txBody>
      </p:sp>
      <p:sp>
        <p:nvSpPr>
          <p:cNvPr id="3" name="Titel 2">
            <a:extLst>
              <a:ext uri="{FF2B5EF4-FFF2-40B4-BE49-F238E27FC236}">
                <a16:creationId xmlns:a16="http://schemas.microsoft.com/office/drawing/2014/main" id="{9248C930-0F5B-D265-731A-DCD695511F86}"/>
              </a:ext>
            </a:extLst>
          </p:cNvPr>
          <p:cNvSpPr>
            <a:spLocks noGrp="1"/>
          </p:cNvSpPr>
          <p:nvPr>
            <p:ph type="title"/>
          </p:nvPr>
        </p:nvSpPr>
        <p:spPr/>
        <p:txBody>
          <a:bodyPr/>
          <a:lstStyle/>
          <a:p>
            <a:r>
              <a:rPr lang="de-DE" dirty="0"/>
              <a:t>Laden und Entladen eines Kondensators</a:t>
            </a:r>
          </a:p>
        </p:txBody>
      </p:sp>
    </p:spTree>
    <p:extLst>
      <p:ext uri="{BB962C8B-B14F-4D97-AF65-F5344CB8AC3E}">
        <p14:creationId xmlns:p14="http://schemas.microsoft.com/office/powerpoint/2010/main" val="39536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A00FC91-D999-3863-5B73-C77F2736ED80}"/>
              </a:ext>
            </a:extLst>
          </p:cNvPr>
          <p:cNvSpPr>
            <a:spLocks noGrp="1"/>
          </p:cNvSpPr>
          <p:nvPr>
            <p:ph idx="1"/>
          </p:nvPr>
        </p:nvSpPr>
        <p:spPr/>
        <p:txBody>
          <a:bodyPr>
            <a:normAutofit/>
          </a:bodyPr>
          <a:lstStyle/>
          <a:p>
            <a:pPr marL="109728" indent="0">
              <a:buNone/>
            </a:pPr>
            <a:r>
              <a:rPr lang="de-DE" sz="2800" dirty="0"/>
              <a:t>Erarbeitung der Kompetenzen im Schülerpraktikum  </a:t>
            </a:r>
          </a:p>
          <a:p>
            <a:pPr lvl="1"/>
            <a:r>
              <a:rPr lang="de-DE" dirty="0"/>
              <a:t>Wickelkondensator im Selbstbau (BF und LF)</a:t>
            </a:r>
          </a:p>
          <a:p>
            <a:pPr marL="704088" lvl="2" indent="0">
              <a:buNone/>
            </a:pPr>
            <a:r>
              <a:rPr lang="de-DE" dirty="0"/>
              <a:t>-&gt;Theoretische Abschätzung der Kapazität</a:t>
            </a:r>
          </a:p>
          <a:p>
            <a:pPr marL="704088" lvl="2" indent="0">
              <a:buNone/>
            </a:pPr>
            <a:r>
              <a:rPr lang="de-DE" dirty="0"/>
              <a:t>-&gt; Bestimmung der Ladung durch die Lehrkraft mit Messverstärker</a:t>
            </a:r>
          </a:p>
          <a:p>
            <a:pPr marL="704088" lvl="2" indent="0">
              <a:buNone/>
            </a:pPr>
            <a:r>
              <a:rPr lang="de-DE" dirty="0"/>
              <a:t>    zur Berechnung der Kapazität</a:t>
            </a:r>
          </a:p>
          <a:p>
            <a:pPr marL="704088" lvl="2" indent="0">
              <a:buNone/>
            </a:pPr>
            <a:r>
              <a:rPr lang="de-DE" dirty="0"/>
              <a:t>-&gt; Laden und anschließendes Entladen des Wickelkondensators über ein </a:t>
            </a:r>
          </a:p>
          <a:p>
            <a:pPr marL="704088" lvl="2" indent="0">
              <a:buNone/>
            </a:pPr>
            <a:r>
              <a:rPr lang="de-DE" dirty="0"/>
              <a:t>   Multimeter ermöglicht erste Vermutungen über exponentiellen Verlauf</a:t>
            </a:r>
          </a:p>
          <a:p>
            <a:pPr marL="704088" lvl="2" indent="0">
              <a:buNone/>
            </a:pPr>
            <a:r>
              <a:rPr lang="de-DE" dirty="0"/>
              <a:t>-&gt; </a:t>
            </a:r>
            <a:r>
              <a:rPr lang="de-DE" dirty="0">
                <a:solidFill>
                  <a:schemeClr val="bg2"/>
                </a:solidFill>
              </a:rPr>
              <a:t>Laden und Entladen des Wickelkondensators über einen</a:t>
            </a:r>
          </a:p>
          <a:p>
            <a:pPr marL="704088" lvl="2" indent="0">
              <a:buNone/>
            </a:pPr>
            <a:r>
              <a:rPr lang="de-DE" dirty="0">
                <a:solidFill>
                  <a:schemeClr val="bg2"/>
                </a:solidFill>
              </a:rPr>
              <a:t> 1 MΩ-Widerstand mit Messwerterfassungssystem: Aufzeichnung von U(t) (LF)</a:t>
            </a:r>
          </a:p>
          <a:p>
            <a:pPr marL="704088" lvl="2" indent="0">
              <a:buNone/>
            </a:pPr>
            <a:r>
              <a:rPr lang="de-DE" dirty="0">
                <a:solidFill>
                  <a:schemeClr val="bg2"/>
                </a:solidFill>
              </a:rPr>
              <a:t>  Aufbau mit verschiedenen Systemen (</a:t>
            </a:r>
            <a:r>
              <a:rPr lang="de-DE" dirty="0" err="1">
                <a:solidFill>
                  <a:schemeClr val="bg2"/>
                </a:solidFill>
              </a:rPr>
              <a:t>Cassy</a:t>
            </a:r>
            <a:r>
              <a:rPr lang="de-DE" dirty="0">
                <a:solidFill>
                  <a:schemeClr val="bg2"/>
                </a:solidFill>
              </a:rPr>
              <a:t>, Vernier)</a:t>
            </a:r>
            <a:endParaRPr lang="de-DE" dirty="0"/>
          </a:p>
        </p:txBody>
      </p:sp>
      <p:sp>
        <p:nvSpPr>
          <p:cNvPr id="3" name="Titel 2">
            <a:extLst>
              <a:ext uri="{FF2B5EF4-FFF2-40B4-BE49-F238E27FC236}">
                <a16:creationId xmlns:a16="http://schemas.microsoft.com/office/drawing/2014/main" id="{BC53D7D5-D8B7-6DD2-C503-3BA1D5BBFE47}"/>
              </a:ext>
            </a:extLst>
          </p:cNvPr>
          <p:cNvSpPr>
            <a:spLocks noGrp="1"/>
          </p:cNvSpPr>
          <p:nvPr>
            <p:ph type="title"/>
          </p:nvPr>
        </p:nvSpPr>
        <p:spPr/>
        <p:txBody>
          <a:bodyPr/>
          <a:lstStyle/>
          <a:p>
            <a:r>
              <a:rPr lang="de-DE" dirty="0"/>
              <a:t>Laden und Entladen eines Kondensators</a:t>
            </a:r>
          </a:p>
        </p:txBody>
      </p:sp>
      <p:pic>
        <p:nvPicPr>
          <p:cNvPr id="4" name="Grafik 3" descr="Ein Bild, das Elektronik, Verbinder enthält.&#10;&#10;Automatisch generierte Beschreibung">
            <a:extLst>
              <a:ext uri="{FF2B5EF4-FFF2-40B4-BE49-F238E27FC236}">
                <a16:creationId xmlns:a16="http://schemas.microsoft.com/office/drawing/2014/main" id="{1657AE3C-73DD-A479-A9CA-A67DDD242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9700" y="1340768"/>
            <a:ext cx="2552700" cy="1914525"/>
          </a:xfrm>
          <a:prstGeom prst="rect">
            <a:avLst/>
          </a:prstGeom>
        </p:spPr>
      </p:pic>
    </p:spTree>
    <p:extLst>
      <p:ext uri="{BB962C8B-B14F-4D97-AF65-F5344CB8AC3E}">
        <p14:creationId xmlns:p14="http://schemas.microsoft.com/office/powerpoint/2010/main" val="10271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9B29A5-21AE-3187-774D-1FED9844C695}"/>
              </a:ext>
            </a:extLst>
          </p:cNvPr>
          <p:cNvSpPr>
            <a:spLocks noGrp="1"/>
          </p:cNvSpPr>
          <p:nvPr>
            <p:ph idx="1"/>
          </p:nvPr>
        </p:nvSpPr>
        <p:spPr/>
        <p:txBody>
          <a:bodyPr/>
          <a:lstStyle/>
          <a:p>
            <a:pPr lvl="1"/>
            <a:r>
              <a:rPr lang="de-DE" dirty="0"/>
              <a:t>Laden und Entladen (z.B. 2200 </a:t>
            </a:r>
            <a:r>
              <a:rPr lang="el-GR" dirty="0"/>
              <a:t>μ</a:t>
            </a:r>
            <a:r>
              <a:rPr lang="de-DE" dirty="0"/>
              <a:t>F über 100</a:t>
            </a:r>
            <a:r>
              <a:rPr lang="el-GR" dirty="0"/>
              <a:t>Ω</a:t>
            </a:r>
            <a:r>
              <a:rPr lang="de-DE" dirty="0"/>
              <a:t>, 470</a:t>
            </a:r>
            <a:r>
              <a:rPr lang="el-GR" dirty="0"/>
              <a:t>Ω</a:t>
            </a:r>
            <a:r>
              <a:rPr lang="de-DE" dirty="0"/>
              <a:t> und 1000 </a:t>
            </a:r>
            <a:r>
              <a:rPr lang="el-GR" dirty="0"/>
              <a:t>Ω</a:t>
            </a:r>
            <a:r>
              <a:rPr lang="de-DE" dirty="0"/>
              <a:t>) mit Messwerterfassungssystem. </a:t>
            </a:r>
          </a:p>
          <a:p>
            <a:pPr lvl="1"/>
            <a:r>
              <a:rPr lang="de-DE" dirty="0"/>
              <a:t>Aufbau mit verschiedenen Systemen: </a:t>
            </a:r>
            <a:r>
              <a:rPr lang="de-DE" dirty="0" err="1"/>
              <a:t>Cassy</a:t>
            </a:r>
            <a:r>
              <a:rPr lang="de-DE" dirty="0"/>
              <a:t>, Vernier:  </a:t>
            </a:r>
          </a:p>
          <a:p>
            <a:pPr lvl="2"/>
            <a:r>
              <a:rPr lang="de-DE" dirty="0"/>
              <a:t>Aufzeichnung von I(t) und U(t) (LF, Vertiefung BF)</a:t>
            </a:r>
          </a:p>
          <a:p>
            <a:pPr lvl="2"/>
            <a:r>
              <a:rPr lang="de-DE" sz="2100" dirty="0"/>
              <a:t>Auswertung der Messdaten: </a:t>
            </a:r>
          </a:p>
          <a:p>
            <a:pPr marL="704088" lvl="2" indent="0">
              <a:buNone/>
            </a:pPr>
            <a:r>
              <a:rPr lang="de-DE" dirty="0"/>
              <a:t>   -&gt;  Bestimmung der Kapazität aus der Halbwertszeit (BF und LF)</a:t>
            </a:r>
          </a:p>
          <a:p>
            <a:pPr marL="704088" lvl="2" indent="0">
              <a:buNone/>
            </a:pPr>
            <a:r>
              <a:rPr lang="de-DE" dirty="0"/>
              <a:t>   -&gt; Anpassung einer Exponentialfunktion (LF)</a:t>
            </a:r>
          </a:p>
          <a:p>
            <a:pPr marL="109728" indent="0">
              <a:buNone/>
            </a:pPr>
            <a:endParaRPr lang="de-DE" dirty="0"/>
          </a:p>
        </p:txBody>
      </p:sp>
      <p:sp>
        <p:nvSpPr>
          <p:cNvPr id="3" name="Titel 2">
            <a:extLst>
              <a:ext uri="{FF2B5EF4-FFF2-40B4-BE49-F238E27FC236}">
                <a16:creationId xmlns:a16="http://schemas.microsoft.com/office/drawing/2014/main" id="{A3CAD159-D7F5-C161-EAEB-6B6626871572}"/>
              </a:ext>
            </a:extLst>
          </p:cNvPr>
          <p:cNvSpPr>
            <a:spLocks noGrp="1"/>
          </p:cNvSpPr>
          <p:nvPr>
            <p:ph type="title"/>
          </p:nvPr>
        </p:nvSpPr>
        <p:spPr/>
        <p:txBody>
          <a:bodyPr/>
          <a:lstStyle/>
          <a:p>
            <a:r>
              <a:rPr lang="de-DE" dirty="0"/>
              <a:t>Laden und Entladen eines Elektrolytkondensators</a:t>
            </a:r>
          </a:p>
        </p:txBody>
      </p:sp>
      <p:pic>
        <p:nvPicPr>
          <p:cNvPr id="4" name="Grafik 3">
            <a:extLst>
              <a:ext uri="{FF2B5EF4-FFF2-40B4-BE49-F238E27FC236}">
                <a16:creationId xmlns:a16="http://schemas.microsoft.com/office/drawing/2014/main" id="{B82E1648-ACF6-8BE3-6AB2-B7DC17E97A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338" y="3900933"/>
            <a:ext cx="4683323" cy="2520280"/>
          </a:xfrm>
          <a:prstGeom prst="rect">
            <a:avLst/>
          </a:prstGeom>
          <a:noFill/>
          <a:ln>
            <a:noFill/>
          </a:ln>
        </p:spPr>
      </p:pic>
    </p:spTree>
    <p:extLst>
      <p:ext uri="{BB962C8B-B14F-4D97-AF65-F5344CB8AC3E}">
        <p14:creationId xmlns:p14="http://schemas.microsoft.com/office/powerpoint/2010/main" val="1481044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2E5D3E-EA34-5958-6EC2-28A49EE3BFBB}"/>
              </a:ext>
            </a:extLst>
          </p:cNvPr>
          <p:cNvSpPr>
            <a:spLocks noGrp="1"/>
          </p:cNvSpPr>
          <p:nvPr>
            <p:ph type="title"/>
          </p:nvPr>
        </p:nvSpPr>
        <p:spPr>
          <a:xfrm>
            <a:off x="6748723" y="378990"/>
            <a:ext cx="4914434" cy="792088"/>
          </a:xfrm>
        </p:spPr>
        <p:txBody>
          <a:bodyPr/>
          <a:lstStyle/>
          <a:p>
            <a:r>
              <a:rPr lang="de-DE" sz="3200" b="0" dirty="0"/>
              <a:t>Modellieren mit Excel</a:t>
            </a:r>
            <a:endParaRPr lang="en-US" sz="3200" b="0" dirty="0"/>
          </a:p>
        </p:txBody>
      </p:sp>
      <p:sp>
        <p:nvSpPr>
          <p:cNvPr id="12" name="Text Placeholder 2">
            <a:extLst>
              <a:ext uri="{FF2B5EF4-FFF2-40B4-BE49-F238E27FC236}">
                <a16:creationId xmlns:a16="http://schemas.microsoft.com/office/drawing/2014/main" id="{354D3149-8B1F-619D-9887-A3C2A232603C}"/>
              </a:ext>
            </a:extLst>
          </p:cNvPr>
          <p:cNvSpPr>
            <a:spLocks noGrp="1"/>
          </p:cNvSpPr>
          <p:nvPr>
            <p:ph type="body" idx="2"/>
          </p:nvPr>
        </p:nvSpPr>
        <p:spPr>
          <a:xfrm>
            <a:off x="6960096" y="1196752"/>
            <a:ext cx="4511040" cy="4248472"/>
          </a:xfrm>
        </p:spPr>
        <p:txBody>
          <a:bodyPr/>
          <a:lstStyle/>
          <a:p>
            <a:r>
              <a:rPr lang="de-DE" b="1" dirty="0"/>
              <a:t>Ladevorgang eines Kondensators</a:t>
            </a:r>
          </a:p>
          <a:p>
            <a:r>
              <a:rPr lang="de-DE" dirty="0"/>
              <a:t>Material für</a:t>
            </a:r>
          </a:p>
          <a:p>
            <a:pPr marL="352044" indent="-342900">
              <a:buFont typeface="Arial" panose="020B0604020202020204" pitchFamily="34" charset="0"/>
              <a:buChar char="•"/>
            </a:pPr>
            <a:r>
              <a:rPr lang="de-DE" dirty="0"/>
              <a:t>den Einsatz der fertigen Modellierung LF, BF </a:t>
            </a:r>
          </a:p>
          <a:p>
            <a:pPr marL="352044" indent="-342900">
              <a:buFont typeface="Arial" panose="020B0604020202020204" pitchFamily="34" charset="0"/>
              <a:buChar char="•"/>
            </a:pPr>
            <a:r>
              <a:rPr lang="de-DE" dirty="0"/>
              <a:t>die Erstellung eines Modells mit Excel (LF)</a:t>
            </a:r>
            <a:br>
              <a:rPr lang="de-DE" dirty="0"/>
            </a:br>
            <a:endParaRPr lang="en-US" dirty="0"/>
          </a:p>
        </p:txBody>
      </p:sp>
      <p:pic>
        <p:nvPicPr>
          <p:cNvPr id="5" name="Inhaltsplatzhalter 4">
            <a:extLst>
              <a:ext uri="{FF2B5EF4-FFF2-40B4-BE49-F238E27FC236}">
                <a16:creationId xmlns:a16="http://schemas.microsoft.com/office/drawing/2014/main" id="{672839B6-C030-B1DD-B0C7-9E4F610CFB18}"/>
              </a:ext>
            </a:extLst>
          </p:cNvPr>
          <p:cNvPicPr>
            <a:picLocks noGrp="1" noChangeAspect="1"/>
          </p:cNvPicPr>
          <p:nvPr>
            <p:ph sz="half" idx="1"/>
          </p:nvPr>
        </p:nvPicPr>
        <p:blipFill>
          <a:blip r:embed="rId2"/>
          <a:stretch>
            <a:fillRect/>
          </a:stretch>
        </p:blipFill>
        <p:spPr>
          <a:xfrm>
            <a:off x="2025465" y="764704"/>
            <a:ext cx="3578797" cy="5112568"/>
          </a:xfrm>
          <a:noFill/>
        </p:spPr>
      </p:pic>
      <p:pic>
        <p:nvPicPr>
          <p:cNvPr id="7" name="Grafik 6">
            <a:extLst>
              <a:ext uri="{FF2B5EF4-FFF2-40B4-BE49-F238E27FC236}">
                <a16:creationId xmlns:a16="http://schemas.microsoft.com/office/drawing/2014/main" id="{9E99902A-BC5A-3F9B-9958-DF96FB3B2271}"/>
              </a:ext>
            </a:extLst>
          </p:cNvPr>
          <p:cNvPicPr>
            <a:picLocks noChangeAspect="1"/>
          </p:cNvPicPr>
          <p:nvPr/>
        </p:nvPicPr>
        <p:blipFill>
          <a:blip r:embed="rId3"/>
          <a:stretch>
            <a:fillRect/>
          </a:stretch>
        </p:blipFill>
        <p:spPr>
          <a:xfrm>
            <a:off x="6748723" y="3212976"/>
            <a:ext cx="4729987" cy="3119573"/>
          </a:xfrm>
          <a:prstGeom prst="rect">
            <a:avLst/>
          </a:prstGeom>
        </p:spPr>
      </p:pic>
    </p:spTree>
    <p:extLst>
      <p:ext uri="{BB962C8B-B14F-4D97-AF65-F5344CB8AC3E}">
        <p14:creationId xmlns:p14="http://schemas.microsoft.com/office/powerpoint/2010/main" val="3543978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9B29A5-21AE-3187-774D-1FED9844C695}"/>
              </a:ext>
            </a:extLst>
          </p:cNvPr>
          <p:cNvSpPr>
            <a:spLocks noGrp="1"/>
          </p:cNvSpPr>
          <p:nvPr>
            <p:ph idx="1"/>
          </p:nvPr>
        </p:nvSpPr>
        <p:spPr/>
        <p:txBody>
          <a:bodyPr/>
          <a:lstStyle/>
          <a:p>
            <a:pPr marL="109728" indent="0">
              <a:buNone/>
            </a:pPr>
            <a:r>
              <a:rPr lang="de-DE" dirty="0"/>
              <a:t>Dr. M. Ziegler hat Simulationen zum Laden und Entladen von Kondensatoren erstellt: </a:t>
            </a:r>
          </a:p>
          <a:p>
            <a:pPr marL="109728" indent="0">
              <a:buNone/>
            </a:pPr>
            <a:endParaRPr lang="de-DE" dirty="0"/>
          </a:p>
          <a:p>
            <a:pPr>
              <a:buFont typeface="Arial" panose="020B0604020202020204" pitchFamily="34" charset="0"/>
              <a:buChar char="•"/>
            </a:pPr>
            <a:r>
              <a:rPr lang="de-DE" dirty="0"/>
              <a:t>Auf- und Entladung Kondensator I, Q und Tangente an Q</a:t>
            </a:r>
            <a:br>
              <a:rPr lang="de-DE" dirty="0"/>
            </a:br>
            <a:r>
              <a:rPr lang="de-DE" dirty="0">
                <a:hlinkClick r:id="rId2"/>
              </a:rPr>
              <a:t>https://www.geogebra.org/m/yeabxrjr</a:t>
            </a:r>
            <a:r>
              <a:rPr lang="de-DE" dirty="0"/>
              <a:t> </a:t>
            </a:r>
          </a:p>
          <a:p>
            <a:pPr>
              <a:buFont typeface="Arial" panose="020B0604020202020204" pitchFamily="34" charset="0"/>
              <a:buChar char="•"/>
            </a:pPr>
            <a:r>
              <a:rPr lang="de-DE" dirty="0"/>
              <a:t>Auf- und Entladung Kondensator I, Q und Flächen</a:t>
            </a:r>
            <a:br>
              <a:rPr lang="de-DE" dirty="0"/>
            </a:br>
            <a:r>
              <a:rPr lang="de-DE" dirty="0">
                <a:hlinkClick r:id="rId3"/>
              </a:rPr>
              <a:t>https://www.geogebra.org/m/qs9d8pt7</a:t>
            </a:r>
            <a:r>
              <a:rPr lang="de-DE" dirty="0"/>
              <a:t> </a:t>
            </a:r>
          </a:p>
          <a:p>
            <a:pPr>
              <a:buFont typeface="Arial" panose="020B0604020202020204" pitchFamily="34" charset="0"/>
              <a:buChar char="•"/>
            </a:pPr>
            <a:r>
              <a:rPr lang="de-DE" dirty="0"/>
              <a:t>Auf- und Entladung Kondensator I, Q, UR und UC</a:t>
            </a:r>
            <a:br>
              <a:rPr lang="de-DE" dirty="0"/>
            </a:br>
            <a:r>
              <a:rPr lang="de-DE" dirty="0">
                <a:hlinkClick r:id="rId4"/>
              </a:rPr>
              <a:t>https://www.geogebra.org/m/knncz9e6</a:t>
            </a:r>
            <a:endParaRPr lang="de-DE" dirty="0"/>
          </a:p>
          <a:p>
            <a:pPr marL="109728" indent="0">
              <a:buNone/>
            </a:pPr>
            <a:endParaRPr lang="de-DE" dirty="0"/>
          </a:p>
          <a:p>
            <a:pPr marL="109728" indent="0">
              <a:buNone/>
            </a:pPr>
            <a:endParaRPr lang="de-DE" dirty="0"/>
          </a:p>
        </p:txBody>
      </p:sp>
      <p:sp>
        <p:nvSpPr>
          <p:cNvPr id="3" name="Titel 2">
            <a:extLst>
              <a:ext uri="{FF2B5EF4-FFF2-40B4-BE49-F238E27FC236}">
                <a16:creationId xmlns:a16="http://schemas.microsoft.com/office/drawing/2014/main" id="{A3CAD159-D7F5-C161-EAEB-6B6626871572}"/>
              </a:ext>
            </a:extLst>
          </p:cNvPr>
          <p:cNvSpPr>
            <a:spLocks noGrp="1"/>
          </p:cNvSpPr>
          <p:nvPr>
            <p:ph type="title"/>
          </p:nvPr>
        </p:nvSpPr>
        <p:spPr/>
        <p:txBody>
          <a:bodyPr/>
          <a:lstStyle/>
          <a:p>
            <a:r>
              <a:rPr lang="de-DE" sz="2800" dirty="0"/>
              <a:t>Hinweis auf </a:t>
            </a:r>
            <a:r>
              <a:rPr lang="de-DE" sz="2800" dirty="0" err="1"/>
              <a:t>Geogebra</a:t>
            </a:r>
            <a:r>
              <a:rPr lang="de-DE" sz="2800" dirty="0"/>
              <a:t>-Simulationen zum Thema Kondensator</a:t>
            </a:r>
          </a:p>
        </p:txBody>
      </p:sp>
    </p:spTree>
    <p:extLst>
      <p:ext uri="{BB962C8B-B14F-4D97-AF65-F5344CB8AC3E}">
        <p14:creationId xmlns:p14="http://schemas.microsoft.com/office/powerpoint/2010/main" val="347166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Inhaltsplatzhalter 1"/>
          <p:cNvSpPr>
            <a:spLocks noGrp="1"/>
          </p:cNvSpPr>
          <p:nvPr>
            <p:ph idx="1"/>
          </p:nvPr>
        </p:nvSpPr>
        <p:spPr bwMode="auto">
          <a:xfrm>
            <a:off x="609600" y="1268760"/>
            <a:ext cx="11103024" cy="5040560"/>
          </a:xfrm>
        </p:spPr>
        <p:txBody>
          <a:bodyPr>
            <a:normAutofit fontScale="70000" lnSpcReduction="20000"/>
          </a:bodyPr>
          <a:lstStyle/>
          <a:p>
            <a:pPr marL="411480" lvl="1" indent="0">
              <a:buNone/>
              <a:defRPr/>
            </a:pPr>
            <a:r>
              <a:rPr lang="de-DE" sz="3400" dirty="0"/>
              <a:t>Neuerungen aus 2016 und aktuelle Erweiterungen LF:</a:t>
            </a:r>
          </a:p>
          <a:p>
            <a:pPr marL="411480" lvl="1" indent="0">
              <a:buNone/>
              <a:defRPr/>
            </a:pPr>
            <a:r>
              <a:rPr lang="de-DE" dirty="0"/>
              <a:t>   -&gt; Bewegung geladener Teilchen senkrecht zu einem homogenen Magnetfeld   </a:t>
            </a:r>
          </a:p>
          <a:p>
            <a:pPr marL="411480" lvl="1" indent="0">
              <a:buNone/>
              <a:defRPr/>
            </a:pPr>
            <a:r>
              <a:rPr lang="de-DE" dirty="0"/>
              <a:t>       quantitativ beschreiben (</a:t>
            </a:r>
            <a:r>
              <a:rPr lang="de-DE" dirty="0" err="1"/>
              <a:t>Newton‘sche</a:t>
            </a:r>
            <a:r>
              <a:rPr lang="de-DE" dirty="0"/>
              <a:t> Prinzipien, Bahnformen)</a:t>
            </a:r>
          </a:p>
          <a:p>
            <a:pPr marL="411480" lvl="1" indent="0">
              <a:buNone/>
              <a:defRPr/>
            </a:pPr>
            <a:r>
              <a:rPr lang="de-DE" dirty="0"/>
              <a:t>       </a:t>
            </a:r>
            <a:r>
              <a:rPr lang="de-DE" dirty="0">
                <a:solidFill>
                  <a:schemeClr val="bg2"/>
                </a:solidFill>
              </a:rPr>
              <a:t>Zu den Bahnformen gehört im LF auch die Schraubenbahn</a:t>
            </a:r>
          </a:p>
          <a:p>
            <a:pPr marL="411480" lvl="1" indent="0">
              <a:buNone/>
              <a:defRPr/>
            </a:pPr>
            <a:r>
              <a:rPr lang="de-DE" dirty="0"/>
              <a:t>   -&gt; die Bewegung geladener Teilchen in gekreuzten homogenen elektrischen und</a:t>
            </a:r>
          </a:p>
          <a:p>
            <a:pPr marL="411480" lvl="1" indent="0">
              <a:buNone/>
              <a:defRPr/>
            </a:pPr>
            <a:r>
              <a:rPr lang="de-DE" dirty="0"/>
              <a:t>	magnetischen Feldern erklären (zum Beispiel </a:t>
            </a:r>
            <a:r>
              <a:rPr lang="de-DE" dirty="0" err="1"/>
              <a:t>Wien’sches</a:t>
            </a:r>
            <a:r>
              <a:rPr lang="de-DE" dirty="0"/>
              <a:t> Filter und</a:t>
            </a:r>
          </a:p>
          <a:p>
            <a:pPr marL="411480" lvl="1" indent="0">
              <a:buNone/>
              <a:defRPr/>
            </a:pPr>
            <a:r>
              <a:rPr lang="de-DE" dirty="0"/>
              <a:t>	Massenspektrograph)</a:t>
            </a:r>
          </a:p>
          <a:p>
            <a:pPr marL="411480" lvl="1" indent="0">
              <a:buNone/>
              <a:defRPr/>
            </a:pPr>
            <a:endParaRPr lang="de-DE" dirty="0"/>
          </a:p>
          <a:p>
            <a:pPr marL="411480" lvl="1" indent="0">
              <a:buNone/>
              <a:defRPr/>
            </a:pPr>
            <a:r>
              <a:rPr lang="de-DE" dirty="0"/>
              <a:t>Rolf </a:t>
            </a:r>
            <a:r>
              <a:rPr lang="de-DE" dirty="0" err="1"/>
              <a:t>Pfiffer</a:t>
            </a:r>
            <a:r>
              <a:rPr lang="de-DE" dirty="0"/>
              <a:t> hat im Rahmen der ZPG 6 eine kontextorientierte Umsetzung des Themas im Rahmen der Strahlentherapie vorgestellt, bei der Individuelle Erarbeitung der Grundlagen mit Hilfe von Webseiten und Simulationen erfolgte. </a:t>
            </a:r>
          </a:p>
          <a:p>
            <a:pPr marL="411480" lvl="1" indent="0">
              <a:buNone/>
              <a:defRPr/>
            </a:pPr>
            <a:endParaRPr lang="de-DE" dirty="0"/>
          </a:p>
          <a:p>
            <a:pPr marL="411480" lvl="1" indent="0">
              <a:buNone/>
              <a:defRPr/>
            </a:pPr>
            <a:r>
              <a:rPr lang="de-DE" dirty="0"/>
              <a:t>Auf der Website </a:t>
            </a:r>
            <a:r>
              <a:rPr lang="de-DE" dirty="0">
                <a:hlinkClick r:id="rId2"/>
              </a:rPr>
              <a:t>https://virtuelle-experimente.de/index.php</a:t>
            </a:r>
            <a:r>
              <a:rPr lang="de-DE" dirty="0"/>
              <a:t> gibt es u.a. virtuelle Experimente zur</a:t>
            </a:r>
          </a:p>
          <a:p>
            <a:pPr marL="411480" lvl="1" indent="0">
              <a:buNone/>
              <a:defRPr/>
            </a:pPr>
            <a:r>
              <a:rPr lang="de-DE" dirty="0"/>
              <a:t>Bewegung von Elektronen im E- und B-Feld und weiteres Material zum Thema.</a:t>
            </a:r>
          </a:p>
          <a:p>
            <a:pPr marL="411480" lvl="1" indent="0">
              <a:buNone/>
              <a:defRPr/>
            </a:pPr>
            <a:r>
              <a:rPr lang="de-DE" dirty="0"/>
              <a:t>Geeignet zur Integration in den Unterricht: Zur Demonstration, zum selber Lernen, aber auch für einzelne Phasen des Unterrichts (Übungen).</a:t>
            </a:r>
          </a:p>
          <a:p>
            <a:pPr marL="411480" lvl="1" indent="0">
              <a:buNone/>
              <a:defRPr/>
            </a:pPr>
            <a:endParaRPr lang="de-DE" dirty="0"/>
          </a:p>
          <a:p>
            <a:pPr marL="411480" lvl="1" indent="0">
              <a:buNone/>
              <a:defRPr/>
            </a:pPr>
            <a:r>
              <a:rPr lang="de-DE" dirty="0"/>
              <a:t>Stummes Video Elektronenablenkröhre </a:t>
            </a:r>
            <a:r>
              <a:rPr lang="de-DE" dirty="0">
                <a:hlinkClick r:id="rId3"/>
              </a:rPr>
              <a:t>https://www.didaktik.physik.uni-muenchen.de/lehrerbildung/lehrerbildung_lmu/video/e-lehre/bewegung-in-e_-und-b_feld/bewegung-im-homogenen-querfeld/index.html</a:t>
            </a:r>
            <a:endParaRPr lang="de-DE" dirty="0"/>
          </a:p>
          <a:p>
            <a:pPr marL="411480" lvl="1" indent="0">
              <a:buNone/>
              <a:defRPr/>
            </a:pPr>
            <a:endParaRPr lang="de-DE" dirty="0"/>
          </a:p>
          <a:p>
            <a:pPr marL="411480" lvl="1" indent="0">
              <a:buNone/>
              <a:defRPr/>
            </a:pPr>
            <a:endParaRPr lang="de-DE" dirty="0"/>
          </a:p>
          <a:p>
            <a:pPr lvl="1">
              <a:defRPr/>
            </a:pPr>
            <a:endParaRPr lang="de-DE" dirty="0">
              <a:solidFill>
                <a:schemeClr val="accent6"/>
              </a:solidFill>
            </a:endParaRPr>
          </a:p>
          <a:p>
            <a:pPr lvl="1">
              <a:defRPr/>
            </a:pPr>
            <a:endParaRPr dirty="0"/>
          </a:p>
        </p:txBody>
      </p:sp>
      <p:sp>
        <p:nvSpPr>
          <p:cNvPr id="3" name="Titel 2"/>
          <p:cNvSpPr>
            <a:spLocks noGrp="1"/>
          </p:cNvSpPr>
          <p:nvPr>
            <p:ph type="title"/>
          </p:nvPr>
        </p:nvSpPr>
        <p:spPr bwMode="auto">
          <a:xfrm>
            <a:off x="609600" y="548680"/>
            <a:ext cx="10972800" cy="576064"/>
          </a:xfrm>
        </p:spPr>
        <p:txBody>
          <a:bodyPr/>
          <a:lstStyle/>
          <a:p>
            <a:pPr>
              <a:defRPr/>
            </a:pPr>
            <a:r>
              <a:rPr lang="de-DE" dirty="0"/>
              <a:t>Teilchen in Feldern</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F4A23A-A9BD-5683-9715-071761BF0B85}"/>
              </a:ext>
            </a:extLst>
          </p:cNvPr>
          <p:cNvSpPr>
            <a:spLocks noGrp="1"/>
          </p:cNvSpPr>
          <p:nvPr>
            <p:ph idx="1"/>
          </p:nvPr>
        </p:nvSpPr>
        <p:spPr>
          <a:xfrm>
            <a:off x="334188" y="1268760"/>
            <a:ext cx="10972800" cy="5040560"/>
          </a:xfrm>
        </p:spPr>
        <p:txBody>
          <a:bodyPr>
            <a:normAutofit/>
          </a:bodyPr>
          <a:lstStyle/>
          <a:p>
            <a:pPr marL="411480" lvl="1" indent="0">
              <a:buNone/>
              <a:defRPr/>
            </a:pPr>
            <a:r>
              <a:rPr lang="de-DE" dirty="0"/>
              <a:t>Zentrale Demonstrationsexperimente (BF, LF)</a:t>
            </a:r>
          </a:p>
          <a:p>
            <a:pPr lvl="1">
              <a:defRPr/>
            </a:pPr>
            <a:r>
              <a:rPr lang="de-DE" dirty="0">
                <a:solidFill>
                  <a:schemeClr val="accent6"/>
                </a:solidFill>
              </a:rPr>
              <a:t> </a:t>
            </a:r>
            <a:r>
              <a:rPr lang="de-DE" dirty="0"/>
              <a:t>Elektronenablenkröhre </a:t>
            </a:r>
          </a:p>
          <a:p>
            <a:pPr lvl="1">
              <a:defRPr/>
            </a:pPr>
            <a:r>
              <a:rPr lang="de-DE" dirty="0"/>
              <a:t> Fadenstrahlröhre </a:t>
            </a:r>
          </a:p>
          <a:p>
            <a:pPr marL="411480" lvl="1" indent="0">
              <a:buNone/>
              <a:defRPr/>
            </a:pPr>
            <a:endParaRPr lang="de-DE" dirty="0">
              <a:solidFill>
                <a:schemeClr val="accent6"/>
              </a:solidFill>
            </a:endParaRPr>
          </a:p>
          <a:p>
            <a:pPr marL="411480" lvl="1" indent="0">
              <a:buNone/>
              <a:defRPr/>
            </a:pPr>
            <a:endParaRPr lang="de-DE" dirty="0">
              <a:solidFill>
                <a:schemeClr val="accent6"/>
              </a:solidFill>
            </a:endParaRPr>
          </a:p>
          <a:p>
            <a:pPr marL="411480" lvl="1" indent="0">
              <a:buNone/>
              <a:defRPr/>
            </a:pPr>
            <a:endParaRPr lang="de-DE" dirty="0">
              <a:solidFill>
                <a:schemeClr val="accent6"/>
              </a:solidFill>
            </a:endParaRPr>
          </a:p>
          <a:p>
            <a:pPr marL="411480" lvl="1" indent="0">
              <a:buNone/>
              <a:defRPr/>
            </a:pPr>
            <a:endParaRPr lang="de-DE" dirty="0">
              <a:solidFill>
                <a:schemeClr val="accent6"/>
              </a:solidFill>
            </a:endParaRPr>
          </a:p>
          <a:p>
            <a:pPr marL="411480" lvl="1" indent="0">
              <a:buNone/>
              <a:defRPr/>
            </a:pPr>
            <a:r>
              <a:rPr lang="de-DE" dirty="0">
                <a:solidFill>
                  <a:schemeClr val="accent6"/>
                </a:solidFill>
              </a:rPr>
              <a:t>Exemplarischer Schwerpunkt liegt auf dem Einsatz der Fadenstrahlröhre zur Bestimmung der spezifischen Ladung mit Arbeitsmaterialien für den Unterricht, auch unter Einsatz der o.g. Website</a:t>
            </a:r>
          </a:p>
          <a:p>
            <a:pPr marL="109728" indent="0">
              <a:buNone/>
            </a:pPr>
            <a:endParaRPr lang="de-DE" dirty="0"/>
          </a:p>
        </p:txBody>
      </p:sp>
      <p:sp>
        <p:nvSpPr>
          <p:cNvPr id="3" name="Titel 2">
            <a:extLst>
              <a:ext uri="{FF2B5EF4-FFF2-40B4-BE49-F238E27FC236}">
                <a16:creationId xmlns:a16="http://schemas.microsoft.com/office/drawing/2014/main" id="{CA50A4A5-9B87-BBD1-CC97-8EE89899DCD1}"/>
              </a:ext>
            </a:extLst>
          </p:cNvPr>
          <p:cNvSpPr>
            <a:spLocks noGrp="1"/>
          </p:cNvSpPr>
          <p:nvPr>
            <p:ph type="title"/>
          </p:nvPr>
        </p:nvSpPr>
        <p:spPr/>
        <p:txBody>
          <a:bodyPr/>
          <a:lstStyle/>
          <a:p>
            <a:r>
              <a:rPr lang="de-DE" dirty="0"/>
              <a:t>Teilchen in Feldern</a:t>
            </a:r>
          </a:p>
        </p:txBody>
      </p:sp>
      <p:pic>
        <p:nvPicPr>
          <p:cNvPr id="7" name="Grafik 6">
            <a:extLst>
              <a:ext uri="{FF2B5EF4-FFF2-40B4-BE49-F238E27FC236}">
                <a16:creationId xmlns:a16="http://schemas.microsoft.com/office/drawing/2014/main" id="{96633F69-73DA-31AC-8C04-BA9F559BEDDE}"/>
              </a:ext>
            </a:extLst>
          </p:cNvPr>
          <p:cNvPicPr>
            <a:picLocks noChangeAspect="1"/>
          </p:cNvPicPr>
          <p:nvPr/>
        </p:nvPicPr>
        <p:blipFill>
          <a:blip r:embed="rId2"/>
          <a:stretch>
            <a:fillRect/>
          </a:stretch>
        </p:blipFill>
        <p:spPr>
          <a:xfrm>
            <a:off x="4511824" y="1772816"/>
            <a:ext cx="5820587" cy="2400635"/>
          </a:xfrm>
          <a:prstGeom prst="rect">
            <a:avLst/>
          </a:prstGeom>
        </p:spPr>
      </p:pic>
    </p:spTree>
    <p:extLst>
      <p:ext uri="{BB962C8B-B14F-4D97-AF65-F5344CB8AC3E}">
        <p14:creationId xmlns:p14="http://schemas.microsoft.com/office/powerpoint/2010/main" val="171358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3A5E5E-1EF1-FF73-1EF4-410A89BB1BBF}"/>
              </a:ext>
            </a:extLst>
          </p:cNvPr>
          <p:cNvSpPr>
            <a:spLocks noGrp="1"/>
          </p:cNvSpPr>
          <p:nvPr>
            <p:ph idx="1"/>
          </p:nvPr>
        </p:nvSpPr>
        <p:spPr/>
        <p:txBody>
          <a:bodyPr/>
          <a:lstStyle/>
          <a:p>
            <a:pPr marL="411480" lvl="1" indent="0">
              <a:buNone/>
              <a:defRPr/>
            </a:pPr>
            <a:r>
              <a:rPr lang="de-DE" sz="2800" dirty="0"/>
              <a:t>Beispiele für Anforderungen in Abituraufgaben:</a:t>
            </a:r>
          </a:p>
          <a:p>
            <a:pPr marL="411480" lvl="1" indent="0">
              <a:buNone/>
              <a:defRPr/>
            </a:pPr>
            <a:endParaRPr lang="de-DE" dirty="0"/>
          </a:p>
          <a:p>
            <a:pPr lvl="1">
              <a:defRPr/>
            </a:pPr>
            <a:r>
              <a:rPr lang="de-DE" dirty="0"/>
              <a:t>Beispiele für Abituraufgaben zum Thema Teilchen im B-Feld: </a:t>
            </a:r>
          </a:p>
          <a:p>
            <a:pPr marL="411480" lvl="1" indent="0">
              <a:buNone/>
              <a:defRPr/>
            </a:pPr>
            <a:r>
              <a:rPr lang="de-DE" dirty="0">
                <a:hlinkClick r:id="rId2"/>
              </a:rPr>
              <a:t>https://virtuelle-experimente.de/b-feld/uebungen/aufgaben.php</a:t>
            </a:r>
            <a:endParaRPr lang="de-DE" dirty="0"/>
          </a:p>
          <a:p>
            <a:pPr lvl="1">
              <a:defRPr/>
            </a:pPr>
            <a:r>
              <a:rPr lang="de-DE" dirty="0"/>
              <a:t>Beispiele zu Abituraufgaben zu Teilchen im E-Feld</a:t>
            </a:r>
          </a:p>
          <a:p>
            <a:pPr marL="411480" lvl="1" indent="0">
              <a:buNone/>
              <a:defRPr/>
            </a:pPr>
            <a:r>
              <a:rPr lang="de-DE" dirty="0">
                <a:solidFill>
                  <a:schemeClr val="accent6"/>
                </a:solidFill>
                <a:hlinkClick r:id="rId3"/>
              </a:rPr>
              <a:t>https://virtuelle-experimente.de/e-feld/uebungen/aufgaben.php</a:t>
            </a:r>
            <a:endParaRPr lang="de-DE" dirty="0">
              <a:solidFill>
                <a:schemeClr val="accent6"/>
              </a:solidFill>
            </a:endParaRPr>
          </a:p>
          <a:p>
            <a:pPr marL="411480" lvl="1" indent="0">
              <a:buNone/>
              <a:defRPr/>
            </a:pPr>
            <a:endParaRPr lang="de-DE" dirty="0">
              <a:hlinkClick r:id="rId4"/>
            </a:endParaRPr>
          </a:p>
          <a:p>
            <a:pPr marL="411480" lvl="1" indent="0">
              <a:buNone/>
              <a:defRPr/>
            </a:pPr>
            <a:r>
              <a:rPr lang="de-DE" dirty="0">
                <a:hlinkClick r:id="rId4"/>
              </a:rPr>
              <a:t>Abituraufgaben Niedersachsen</a:t>
            </a:r>
            <a:r>
              <a:rPr lang="de-DE" dirty="0"/>
              <a:t>:</a:t>
            </a:r>
            <a:br>
              <a:rPr lang="de-DE" dirty="0"/>
            </a:br>
            <a:r>
              <a:rPr lang="de-DE" dirty="0"/>
              <a:t>Abitur 2016 I: Natur- und Materialkonstanten, Aufgabe 2</a:t>
            </a:r>
          </a:p>
          <a:p>
            <a:pPr marL="411480" lvl="1" indent="0">
              <a:buNone/>
              <a:defRPr/>
            </a:pPr>
            <a:r>
              <a:rPr lang="de-DE" dirty="0"/>
              <a:t>Abitur 2020 I: </a:t>
            </a:r>
            <a:r>
              <a:rPr lang="de-DE" i="0" u="none" strike="noStrike" baseline="0" dirty="0">
                <a:latin typeface="Arial" panose="020B0604020202020204" pitchFamily="34" charset="0"/>
              </a:rPr>
              <a:t>Experimente mit Elektronen, Aufgabe 2</a:t>
            </a:r>
            <a:br>
              <a:rPr lang="de-DE" dirty="0"/>
            </a:br>
            <a:endParaRPr lang="de-DE" dirty="0">
              <a:solidFill>
                <a:schemeClr val="accent6"/>
              </a:solidFill>
            </a:endParaRPr>
          </a:p>
          <a:p>
            <a:pPr marL="109728" indent="0">
              <a:buNone/>
            </a:pPr>
            <a:endParaRPr lang="de-DE" dirty="0"/>
          </a:p>
        </p:txBody>
      </p:sp>
      <p:sp>
        <p:nvSpPr>
          <p:cNvPr id="3" name="Titel 2">
            <a:extLst>
              <a:ext uri="{FF2B5EF4-FFF2-40B4-BE49-F238E27FC236}">
                <a16:creationId xmlns:a16="http://schemas.microsoft.com/office/drawing/2014/main" id="{58550868-807F-431B-325B-1FAC7034442C}"/>
              </a:ext>
            </a:extLst>
          </p:cNvPr>
          <p:cNvSpPr>
            <a:spLocks noGrp="1"/>
          </p:cNvSpPr>
          <p:nvPr>
            <p:ph type="title"/>
          </p:nvPr>
        </p:nvSpPr>
        <p:spPr/>
        <p:txBody>
          <a:bodyPr/>
          <a:lstStyle/>
          <a:p>
            <a:r>
              <a:rPr lang="de-DE" dirty="0"/>
              <a:t>Teilchen in Feldern</a:t>
            </a:r>
          </a:p>
        </p:txBody>
      </p:sp>
    </p:spTree>
    <p:extLst>
      <p:ext uri="{BB962C8B-B14F-4D97-AF65-F5344CB8AC3E}">
        <p14:creationId xmlns:p14="http://schemas.microsoft.com/office/powerpoint/2010/main" val="1879381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EA96E7-0D0B-40DF-94AE-139823F0E372}"/>
              </a:ext>
            </a:extLst>
          </p:cNvPr>
          <p:cNvSpPr>
            <a:spLocks noGrp="1"/>
          </p:cNvSpPr>
          <p:nvPr>
            <p:ph idx="1"/>
          </p:nvPr>
        </p:nvSpPr>
        <p:spPr/>
        <p:txBody>
          <a:bodyPr>
            <a:normAutofit fontScale="85000" lnSpcReduction="20000"/>
          </a:bodyPr>
          <a:lstStyle/>
          <a:p>
            <a:r>
              <a:rPr lang="de-DE" dirty="0"/>
              <a:t>Influenz und Polarisation</a:t>
            </a:r>
          </a:p>
          <a:p>
            <a:pPr lvl="1"/>
            <a:r>
              <a:rPr lang="de-DE" sz="2000" dirty="0"/>
              <a:t>Experimente und Arbeitsblätter mit Einsatz von Argumentationsketten</a:t>
            </a:r>
          </a:p>
          <a:p>
            <a:r>
              <a:rPr lang="de-DE" dirty="0"/>
              <a:t>Coulomb-Gesetz</a:t>
            </a:r>
          </a:p>
          <a:p>
            <a:pPr lvl="1"/>
            <a:r>
              <a:rPr lang="de-DE" sz="2000" dirty="0"/>
              <a:t>Experiment und Arbeitsblatt</a:t>
            </a:r>
          </a:p>
          <a:p>
            <a:pPr lvl="1"/>
            <a:r>
              <a:rPr lang="de-DE" sz="2000" dirty="0"/>
              <a:t>Abituraufgabe</a:t>
            </a:r>
          </a:p>
          <a:p>
            <a:r>
              <a:rPr lang="de-DE" dirty="0"/>
              <a:t>Superposition von Feldern</a:t>
            </a:r>
            <a:endParaRPr lang="de-DE" sz="2000" dirty="0"/>
          </a:p>
          <a:p>
            <a:pPr lvl="1"/>
            <a:r>
              <a:rPr lang="de-DE" sz="2100" dirty="0"/>
              <a:t>Simulationen mit </a:t>
            </a:r>
            <a:r>
              <a:rPr lang="de-DE" sz="2100" dirty="0" err="1"/>
              <a:t>Geogebra</a:t>
            </a:r>
            <a:r>
              <a:rPr lang="de-DE" sz="2100" dirty="0"/>
              <a:t> und passende Arbeitsblätter zum elektrischen und magnetischen Feld</a:t>
            </a:r>
          </a:p>
          <a:p>
            <a:r>
              <a:rPr lang="de-DE" dirty="0"/>
              <a:t>Das elektrische Potenzial und die potenzielle Energie</a:t>
            </a:r>
          </a:p>
          <a:p>
            <a:pPr lvl="1"/>
            <a:r>
              <a:rPr lang="de-DE" sz="2000" dirty="0"/>
              <a:t>Erinnerung an die Gelenkstellen</a:t>
            </a:r>
          </a:p>
          <a:p>
            <a:pPr lvl="1"/>
            <a:r>
              <a:rPr lang="de-DE" sz="2100" dirty="0"/>
              <a:t>Experimente</a:t>
            </a:r>
          </a:p>
          <a:p>
            <a:r>
              <a:rPr lang="de-DE" dirty="0"/>
              <a:t>Laden und Entladen von Kondensatoren</a:t>
            </a:r>
          </a:p>
          <a:p>
            <a:pPr lvl="1"/>
            <a:r>
              <a:rPr lang="de-DE" sz="2000" dirty="0"/>
              <a:t>Experimente</a:t>
            </a:r>
          </a:p>
          <a:p>
            <a:pPr lvl="1"/>
            <a:r>
              <a:rPr lang="de-DE" sz="2000" dirty="0"/>
              <a:t>Modellierung mit Excel</a:t>
            </a:r>
          </a:p>
          <a:p>
            <a:r>
              <a:rPr lang="de-DE" dirty="0"/>
              <a:t>Teilchen in Feldern</a:t>
            </a:r>
          </a:p>
          <a:p>
            <a:pPr lvl="1"/>
            <a:r>
              <a:rPr lang="de-DE" sz="2000" dirty="0"/>
              <a:t>Einsatz von Simulationen</a:t>
            </a:r>
          </a:p>
          <a:p>
            <a:pPr lvl="1"/>
            <a:r>
              <a:rPr lang="de-DE" sz="2000" dirty="0"/>
              <a:t>Experiment zum Hall-Effekt</a:t>
            </a:r>
          </a:p>
          <a:p>
            <a:pPr lvl="1"/>
            <a:r>
              <a:rPr lang="de-DE" sz="2000" dirty="0"/>
              <a:t>Beispiele für Abituraufgaben</a:t>
            </a:r>
          </a:p>
          <a:p>
            <a:r>
              <a:rPr lang="de-DE" dirty="0"/>
              <a:t>Übersicht über das Material</a:t>
            </a:r>
          </a:p>
          <a:p>
            <a:pPr lvl="1"/>
            <a:endParaRPr lang="de-DE" sz="2000" dirty="0"/>
          </a:p>
        </p:txBody>
      </p:sp>
      <p:sp>
        <p:nvSpPr>
          <p:cNvPr id="3" name="Titel 2">
            <a:extLst>
              <a:ext uri="{FF2B5EF4-FFF2-40B4-BE49-F238E27FC236}">
                <a16:creationId xmlns:a16="http://schemas.microsoft.com/office/drawing/2014/main" id="{4F29C5F8-96F4-40DE-9780-6CD9F62FC395}"/>
              </a:ext>
            </a:extLst>
          </p:cNvPr>
          <p:cNvSpPr>
            <a:spLocks noGrp="1"/>
          </p:cNvSpPr>
          <p:nvPr>
            <p:ph type="title"/>
          </p:nvPr>
        </p:nvSpPr>
        <p:spPr/>
        <p:txBody>
          <a:bodyPr/>
          <a:lstStyle/>
          <a:p>
            <a:r>
              <a:rPr lang="de-DE" dirty="0"/>
              <a:t>Überblick</a:t>
            </a:r>
          </a:p>
        </p:txBody>
      </p:sp>
    </p:spTree>
    <p:extLst>
      <p:ext uri="{BB962C8B-B14F-4D97-AF65-F5344CB8AC3E}">
        <p14:creationId xmlns:p14="http://schemas.microsoft.com/office/powerpoint/2010/main" val="2305889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4AD8C48-14E7-B37E-31F8-72D6FA34E5FB}"/>
              </a:ext>
            </a:extLst>
          </p:cNvPr>
          <p:cNvSpPr>
            <a:spLocks noGrp="1"/>
          </p:cNvSpPr>
          <p:nvPr>
            <p:ph idx="1"/>
          </p:nvPr>
        </p:nvSpPr>
        <p:spPr/>
        <p:txBody>
          <a:bodyPr>
            <a:normAutofit lnSpcReduction="10000"/>
          </a:bodyPr>
          <a:lstStyle/>
          <a:p>
            <a:pPr marL="109728" indent="0">
              <a:buNone/>
            </a:pPr>
            <a:r>
              <a:rPr lang="de-DE" dirty="0"/>
              <a:t>Gefordert vom Bildungsplan: </a:t>
            </a:r>
          </a:p>
          <a:p>
            <a:pPr marL="109728" indent="0">
              <a:buNone/>
            </a:pPr>
            <a:r>
              <a:rPr lang="de-DE" dirty="0"/>
              <a:t>Die Schülerinnen und Schüler können den Hall-Effekt </a:t>
            </a:r>
            <a:r>
              <a:rPr lang="de-DE" b="1" dirty="0"/>
              <a:t>beschreiben</a:t>
            </a:r>
            <a:r>
              <a:rPr lang="de-DE" dirty="0"/>
              <a:t>.</a:t>
            </a:r>
          </a:p>
          <a:p>
            <a:pPr marL="109728" indent="0">
              <a:buNone/>
            </a:pPr>
            <a:endParaRPr lang="de-DE" dirty="0"/>
          </a:p>
          <a:p>
            <a:pPr marL="109728" indent="0">
              <a:buNone/>
            </a:pPr>
            <a:r>
              <a:rPr lang="de-DE" dirty="0"/>
              <a:t>Beispiele für in Abituraufgaben geforderte Kompetenzen:</a:t>
            </a:r>
          </a:p>
          <a:p>
            <a:pPr marL="109728" indent="0">
              <a:buNone/>
            </a:pPr>
            <a:r>
              <a:rPr lang="de-DE" dirty="0"/>
              <a:t>Beschreiben des Hall-Effekts anhand einer Skizze</a:t>
            </a:r>
          </a:p>
          <a:p>
            <a:pPr marL="109728" indent="0">
              <a:buNone/>
            </a:pPr>
            <a:r>
              <a:rPr lang="de-DE" dirty="0"/>
              <a:t>Vorgegebene Formel für die Hallspannung für Berechnungen einsetzen</a:t>
            </a:r>
          </a:p>
          <a:p>
            <a:pPr marL="109728" indent="0">
              <a:buNone/>
            </a:pPr>
            <a:endParaRPr lang="de-DE" dirty="0"/>
          </a:p>
          <a:p>
            <a:pPr algn="l"/>
            <a:r>
              <a:rPr lang="de-DE" dirty="0">
                <a:hlinkClick r:id="rId2"/>
              </a:rPr>
              <a:t>Abituraufgaben Niedersachsen</a:t>
            </a:r>
            <a:r>
              <a:rPr lang="de-DE" dirty="0"/>
              <a:t>:</a:t>
            </a:r>
            <a:br>
              <a:rPr lang="de-DE" dirty="0"/>
            </a:br>
            <a:r>
              <a:rPr lang="de-DE" dirty="0"/>
              <a:t>Abitur 2020 I: </a:t>
            </a:r>
            <a:r>
              <a:rPr lang="de-DE" i="0" u="none" strike="noStrike" baseline="0" dirty="0">
                <a:latin typeface="Arial" panose="020B0604020202020204" pitchFamily="34" charset="0"/>
              </a:rPr>
              <a:t>Experimente mit Elektronen, Aufgabe 1</a:t>
            </a:r>
            <a:br>
              <a:rPr lang="de-DE" dirty="0"/>
            </a:br>
            <a:r>
              <a:rPr lang="de-DE" dirty="0"/>
              <a:t>Abitur 2021 II b: Interferenz von Licht und Magnetfeldmessungen am geraden Leiter, Aufgabe 3</a:t>
            </a:r>
            <a:br>
              <a:rPr lang="de-DE" dirty="0"/>
            </a:br>
            <a:r>
              <a:rPr lang="de-DE" dirty="0"/>
              <a:t>Abitur 2022 II b: Interferenz – Schwingungen – Magnetfelder, Aufgabe 3</a:t>
            </a:r>
            <a:br>
              <a:rPr lang="de-DE" dirty="0"/>
            </a:br>
            <a:endParaRPr lang="de-DE" dirty="0"/>
          </a:p>
          <a:p>
            <a:pPr marL="109728" indent="0">
              <a:buNone/>
            </a:pPr>
            <a:endParaRPr lang="de-DE" dirty="0"/>
          </a:p>
          <a:p>
            <a:pPr marL="109728" indent="0">
              <a:buNone/>
            </a:pPr>
            <a:endParaRPr lang="de-DE" dirty="0"/>
          </a:p>
        </p:txBody>
      </p:sp>
      <p:sp>
        <p:nvSpPr>
          <p:cNvPr id="3" name="Titel 2">
            <a:extLst>
              <a:ext uri="{FF2B5EF4-FFF2-40B4-BE49-F238E27FC236}">
                <a16:creationId xmlns:a16="http://schemas.microsoft.com/office/drawing/2014/main" id="{DB421E33-A880-3A51-3E2A-1BD85251F2CA}"/>
              </a:ext>
            </a:extLst>
          </p:cNvPr>
          <p:cNvSpPr>
            <a:spLocks noGrp="1"/>
          </p:cNvSpPr>
          <p:nvPr>
            <p:ph type="title"/>
          </p:nvPr>
        </p:nvSpPr>
        <p:spPr/>
        <p:txBody>
          <a:bodyPr/>
          <a:lstStyle/>
          <a:p>
            <a:r>
              <a:rPr lang="de-DE" dirty="0"/>
              <a:t>Der Hall-Effekt  (LF)</a:t>
            </a:r>
          </a:p>
        </p:txBody>
      </p:sp>
    </p:spTree>
    <p:extLst>
      <p:ext uri="{BB962C8B-B14F-4D97-AF65-F5344CB8AC3E}">
        <p14:creationId xmlns:p14="http://schemas.microsoft.com/office/powerpoint/2010/main" val="2462363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E5886B3-B1E1-2D5B-14D8-13B69FA8BC15}"/>
              </a:ext>
            </a:extLst>
          </p:cNvPr>
          <p:cNvSpPr>
            <a:spLocks noGrp="1"/>
          </p:cNvSpPr>
          <p:nvPr>
            <p:ph idx="1"/>
          </p:nvPr>
        </p:nvSpPr>
        <p:spPr>
          <a:xfrm>
            <a:off x="609600" y="1268760"/>
            <a:ext cx="10598968" cy="2016224"/>
          </a:xfrm>
        </p:spPr>
        <p:txBody>
          <a:bodyPr>
            <a:normAutofit fontScale="92500" lnSpcReduction="20000"/>
          </a:bodyPr>
          <a:lstStyle/>
          <a:p>
            <a:pPr marL="109728" indent="0">
              <a:buNone/>
            </a:pPr>
            <a:r>
              <a:rPr lang="de-DE" dirty="0"/>
              <a:t>Experimentelle Untersuchung des Hall-Effekts mit einer</a:t>
            </a:r>
          </a:p>
          <a:p>
            <a:pPr marL="109728" indent="0">
              <a:buNone/>
            </a:pPr>
            <a:r>
              <a:rPr lang="de-DE" dirty="0"/>
              <a:t>Platine, die möglicherweise in vielen Schulen noch </a:t>
            </a:r>
          </a:p>
          <a:p>
            <a:pPr marL="109728" indent="0">
              <a:buNone/>
            </a:pPr>
            <a:r>
              <a:rPr lang="de-DE" dirty="0"/>
              <a:t>vorhanden ist.</a:t>
            </a:r>
          </a:p>
          <a:p>
            <a:pPr marL="109728" indent="0">
              <a:buNone/>
            </a:pPr>
            <a:endParaRPr lang="de-DE" dirty="0"/>
          </a:p>
          <a:p>
            <a:pPr marL="109728" indent="0">
              <a:buNone/>
            </a:pPr>
            <a:endParaRPr lang="de-DE" dirty="0"/>
          </a:p>
          <a:p>
            <a:pPr marL="109728" indent="0">
              <a:buNone/>
            </a:pPr>
            <a:r>
              <a:rPr lang="de-DE" dirty="0"/>
              <a:t>       Qualitativ                                       Quantitativ</a:t>
            </a:r>
          </a:p>
          <a:p>
            <a:pPr marL="109728" indent="0">
              <a:buNone/>
            </a:pPr>
            <a:endParaRPr lang="de-DE" dirty="0"/>
          </a:p>
          <a:p>
            <a:pPr marL="109728" indent="0">
              <a:buNone/>
            </a:pPr>
            <a:endParaRPr lang="de-DE" dirty="0"/>
          </a:p>
        </p:txBody>
      </p:sp>
      <p:sp>
        <p:nvSpPr>
          <p:cNvPr id="3" name="Titel 2">
            <a:extLst>
              <a:ext uri="{FF2B5EF4-FFF2-40B4-BE49-F238E27FC236}">
                <a16:creationId xmlns:a16="http://schemas.microsoft.com/office/drawing/2014/main" id="{773454E3-F52A-130E-382A-EF4BDD38ED28}"/>
              </a:ext>
            </a:extLst>
          </p:cNvPr>
          <p:cNvSpPr>
            <a:spLocks noGrp="1"/>
          </p:cNvSpPr>
          <p:nvPr>
            <p:ph type="title"/>
          </p:nvPr>
        </p:nvSpPr>
        <p:spPr/>
        <p:txBody>
          <a:bodyPr/>
          <a:lstStyle/>
          <a:p>
            <a:r>
              <a:rPr lang="de-DE" dirty="0"/>
              <a:t>Der Hall-Effekt  (LF)</a:t>
            </a:r>
          </a:p>
        </p:txBody>
      </p:sp>
      <p:pic>
        <p:nvPicPr>
          <p:cNvPr id="4" name="Grafik 3" descr="Ein Bild, das Text enthält.&#10;&#10;Automatisch generierte Beschreibung">
            <a:extLst>
              <a:ext uri="{FF2B5EF4-FFF2-40B4-BE49-F238E27FC236}">
                <a16:creationId xmlns:a16="http://schemas.microsoft.com/office/drawing/2014/main" id="{0BF52F98-A435-5D79-C900-B0EF0ECF63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01" t="12201" r="27950" b="8000"/>
          <a:stretch/>
        </p:blipFill>
        <p:spPr>
          <a:xfrm rot="5400000">
            <a:off x="8898876" y="861769"/>
            <a:ext cx="1800200" cy="2365392"/>
          </a:xfrm>
          <a:prstGeom prst="rect">
            <a:avLst/>
          </a:prstGeom>
        </p:spPr>
      </p:pic>
      <p:pic>
        <p:nvPicPr>
          <p:cNvPr id="5" name="Grafik 4" descr="Ein Bild, das Text, Küchengerät enthält.&#10;&#10;Automatisch generierte Beschreibung">
            <a:extLst>
              <a:ext uri="{FF2B5EF4-FFF2-40B4-BE49-F238E27FC236}">
                <a16:creationId xmlns:a16="http://schemas.microsoft.com/office/drawing/2014/main" id="{30501413-0DE8-433C-B2B2-7796C4B74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00" t="6602" r="27951" b="6600"/>
          <a:stretch/>
        </p:blipFill>
        <p:spPr>
          <a:xfrm rot="5400000">
            <a:off x="846616" y="3060012"/>
            <a:ext cx="2376263" cy="267869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D735EC93-FC19-2E9E-BDA7-D31EBF503E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03"/>
          <a:stretch/>
        </p:blipFill>
        <p:spPr>
          <a:xfrm>
            <a:off x="4331804" y="3213401"/>
            <a:ext cx="3528392" cy="2352487"/>
          </a:xfrm>
          <a:prstGeom prst="rect">
            <a:avLst/>
          </a:prstGeom>
        </p:spPr>
      </p:pic>
    </p:spTree>
    <p:extLst>
      <p:ext uri="{BB962C8B-B14F-4D97-AF65-F5344CB8AC3E}">
        <p14:creationId xmlns:p14="http://schemas.microsoft.com/office/powerpoint/2010/main" val="1283362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BABBD2-E3A4-1BFF-47C5-652E9A693C6D}"/>
              </a:ext>
            </a:extLst>
          </p:cNvPr>
          <p:cNvSpPr>
            <a:spLocks noGrp="1"/>
          </p:cNvSpPr>
          <p:nvPr>
            <p:ph type="title"/>
          </p:nvPr>
        </p:nvSpPr>
        <p:spPr>
          <a:xfrm>
            <a:off x="609600" y="260648"/>
            <a:ext cx="10972800" cy="576064"/>
          </a:xfrm>
        </p:spPr>
        <p:txBody>
          <a:bodyPr/>
          <a:lstStyle/>
          <a:p>
            <a:r>
              <a:rPr lang="de-DE" sz="2800" dirty="0"/>
              <a:t>Übersicht über das Material zum Thema Felder</a:t>
            </a:r>
          </a:p>
        </p:txBody>
      </p:sp>
      <p:sp>
        <p:nvSpPr>
          <p:cNvPr id="5" name="Inhaltsplatzhalter 4">
            <a:extLst>
              <a:ext uri="{FF2B5EF4-FFF2-40B4-BE49-F238E27FC236}">
                <a16:creationId xmlns:a16="http://schemas.microsoft.com/office/drawing/2014/main" id="{1A34CB75-551A-C389-78B7-871288C8C2CD}"/>
              </a:ext>
            </a:extLst>
          </p:cNvPr>
          <p:cNvSpPr>
            <a:spLocks noGrp="1"/>
          </p:cNvSpPr>
          <p:nvPr>
            <p:ph idx="1"/>
          </p:nvPr>
        </p:nvSpPr>
        <p:spPr/>
        <p:txBody>
          <a:bodyPr/>
          <a:lstStyle/>
          <a:p>
            <a:pPr marL="109728" indent="0">
              <a:buNone/>
            </a:pPr>
            <a:endParaRPr lang="de-DE" dirty="0"/>
          </a:p>
          <a:p>
            <a:pPr marL="109728" indent="0">
              <a:buNone/>
            </a:pPr>
            <a:endParaRPr lang="de-DE" dirty="0"/>
          </a:p>
        </p:txBody>
      </p:sp>
      <p:sp>
        <p:nvSpPr>
          <p:cNvPr id="7" name="Textfeld 6">
            <a:extLst>
              <a:ext uri="{FF2B5EF4-FFF2-40B4-BE49-F238E27FC236}">
                <a16:creationId xmlns:a16="http://schemas.microsoft.com/office/drawing/2014/main" id="{895DC18F-DA01-825F-9550-D09724B79B60}"/>
              </a:ext>
            </a:extLst>
          </p:cNvPr>
          <p:cNvSpPr txBox="1"/>
          <p:nvPr/>
        </p:nvSpPr>
        <p:spPr>
          <a:xfrm>
            <a:off x="695400" y="2060848"/>
            <a:ext cx="6097508" cy="1200329"/>
          </a:xfrm>
          <a:prstGeom prst="rect">
            <a:avLst/>
          </a:prstGeom>
          <a:noFill/>
        </p:spPr>
        <p:txBody>
          <a:bodyPr wrap="square">
            <a:spAutoFit/>
          </a:bodyPr>
          <a:lstStyle/>
          <a:p>
            <a:pPr algn="l"/>
            <a:r>
              <a:rPr lang="de-DE" sz="1800" b="0" i="0" u="none" strike="noStrike" baseline="0" dirty="0">
                <a:solidFill>
                  <a:srgbClr val="646464"/>
                </a:solidFill>
                <a:latin typeface="Arial" panose="020B0604020202020204" pitchFamily="34" charset="0"/>
              </a:rPr>
              <a:t>Hintergrund zu ausgewählten Themen,</a:t>
            </a:r>
          </a:p>
          <a:p>
            <a:pPr algn="l"/>
            <a:r>
              <a:rPr lang="de-DE" dirty="0">
                <a:solidFill>
                  <a:srgbClr val="646464"/>
                </a:solidFill>
                <a:latin typeface="Arial" panose="020B0604020202020204" pitchFamily="34" charset="0"/>
              </a:rPr>
              <a:t>Hinweise zum Material und zu den Experimenten:</a:t>
            </a:r>
          </a:p>
          <a:p>
            <a:pPr algn="l"/>
            <a:endParaRPr lang="de-DE" sz="1800" b="0" i="0" u="none" strike="noStrike" baseline="0" dirty="0">
              <a:solidFill>
                <a:srgbClr val="646464"/>
              </a:solidFill>
              <a:latin typeface="Arial" panose="020B0604020202020204" pitchFamily="34" charset="0"/>
            </a:endParaRPr>
          </a:p>
          <a:p>
            <a:pPr algn="l"/>
            <a:r>
              <a:rPr lang="de-DE" sz="1800" b="0" i="0" u="none" strike="noStrike" baseline="0" dirty="0">
                <a:solidFill>
                  <a:srgbClr val="646464"/>
                </a:solidFill>
                <a:latin typeface="Arial" panose="020B0604020202020204" pitchFamily="34" charset="0"/>
              </a:rPr>
              <a:t>2102_hintergrund_elektrische_und_magnetische_Felder</a:t>
            </a:r>
          </a:p>
        </p:txBody>
      </p:sp>
      <p:pic>
        <p:nvPicPr>
          <p:cNvPr id="9" name="Grafik 8">
            <a:extLst>
              <a:ext uri="{FF2B5EF4-FFF2-40B4-BE49-F238E27FC236}">
                <a16:creationId xmlns:a16="http://schemas.microsoft.com/office/drawing/2014/main" id="{50BA3CB3-7C27-BCA6-A629-B2EE561EBFE7}"/>
              </a:ext>
            </a:extLst>
          </p:cNvPr>
          <p:cNvPicPr>
            <a:picLocks noChangeAspect="1"/>
          </p:cNvPicPr>
          <p:nvPr/>
        </p:nvPicPr>
        <p:blipFill>
          <a:blip r:embed="rId2"/>
          <a:stretch>
            <a:fillRect/>
          </a:stretch>
        </p:blipFill>
        <p:spPr>
          <a:xfrm>
            <a:off x="7536160" y="836712"/>
            <a:ext cx="3672408" cy="5483940"/>
          </a:xfrm>
          <a:prstGeom prst="rect">
            <a:avLst/>
          </a:prstGeom>
        </p:spPr>
      </p:pic>
    </p:spTree>
    <p:extLst>
      <p:ext uri="{BB962C8B-B14F-4D97-AF65-F5344CB8AC3E}">
        <p14:creationId xmlns:p14="http://schemas.microsoft.com/office/powerpoint/2010/main" val="390886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4">
            <a:extLst>
              <a:ext uri="{FF2B5EF4-FFF2-40B4-BE49-F238E27FC236}">
                <a16:creationId xmlns:a16="http://schemas.microsoft.com/office/drawing/2014/main" id="{D10A4F37-2393-B286-122B-59D557AB699E}"/>
              </a:ext>
            </a:extLst>
          </p:cNvPr>
          <p:cNvGraphicFramePr>
            <a:graphicFrameLocks noGrp="1"/>
          </p:cNvGraphicFramePr>
          <p:nvPr>
            <p:ph idx="1"/>
            <p:extLst>
              <p:ext uri="{D42A27DB-BD31-4B8C-83A1-F6EECF244321}">
                <p14:modId xmlns:p14="http://schemas.microsoft.com/office/powerpoint/2010/main" val="799162321"/>
              </p:ext>
            </p:extLst>
          </p:nvPr>
        </p:nvGraphicFramePr>
        <p:xfrm>
          <a:off x="551385" y="836712"/>
          <a:ext cx="11031015" cy="5616625"/>
        </p:xfrm>
        <a:graphic>
          <a:graphicData uri="http://schemas.openxmlformats.org/drawingml/2006/table">
            <a:tbl>
              <a:tblPr firstRow="1" bandRow="1">
                <a:tableStyleId>{5C22544A-7EE6-4342-B048-85BDC9FD1C3A}</a:tableStyleId>
              </a:tblPr>
              <a:tblGrid>
                <a:gridCol w="1882140">
                  <a:extLst>
                    <a:ext uri="{9D8B030D-6E8A-4147-A177-3AD203B41FA5}">
                      <a16:colId xmlns:a16="http://schemas.microsoft.com/office/drawing/2014/main" val="3879142335"/>
                    </a:ext>
                  </a:extLst>
                </a:gridCol>
                <a:gridCol w="4777742">
                  <a:extLst>
                    <a:ext uri="{9D8B030D-6E8A-4147-A177-3AD203B41FA5}">
                      <a16:colId xmlns:a16="http://schemas.microsoft.com/office/drawing/2014/main" val="2662580046"/>
                    </a:ext>
                  </a:extLst>
                </a:gridCol>
                <a:gridCol w="4371133">
                  <a:extLst>
                    <a:ext uri="{9D8B030D-6E8A-4147-A177-3AD203B41FA5}">
                      <a16:colId xmlns:a16="http://schemas.microsoft.com/office/drawing/2014/main" val="148070173"/>
                    </a:ext>
                  </a:extLst>
                </a:gridCol>
              </a:tblGrid>
              <a:tr h="572199">
                <a:tc>
                  <a:txBody>
                    <a:bodyPr/>
                    <a:lstStyle/>
                    <a:p>
                      <a:r>
                        <a:rPr lang="de-DE" dirty="0"/>
                        <a:t>Themenfeld</a:t>
                      </a:r>
                    </a:p>
                  </a:txBody>
                  <a:tcPr/>
                </a:tc>
                <a:tc>
                  <a:txBody>
                    <a:bodyPr/>
                    <a:lstStyle/>
                    <a:p>
                      <a:r>
                        <a:rPr lang="de-DE" dirty="0"/>
                        <a:t>Inhalt</a:t>
                      </a:r>
                    </a:p>
                  </a:txBody>
                  <a:tcPr/>
                </a:tc>
                <a:tc>
                  <a:txBody>
                    <a:bodyPr/>
                    <a:lstStyle/>
                    <a:p>
                      <a:r>
                        <a:rPr lang="de-DE" dirty="0"/>
                        <a:t>Material</a:t>
                      </a:r>
                    </a:p>
                  </a:txBody>
                  <a:tcPr/>
                </a:tc>
                <a:extLst>
                  <a:ext uri="{0D108BD9-81ED-4DB2-BD59-A6C34878D82A}">
                    <a16:rowId xmlns:a16="http://schemas.microsoft.com/office/drawing/2014/main" val="1259131412"/>
                  </a:ext>
                </a:extLst>
              </a:tr>
              <a:tr h="1402888">
                <a:tc>
                  <a:txBody>
                    <a:bodyPr/>
                    <a:lstStyle/>
                    <a:p>
                      <a:r>
                        <a:rPr lang="de-DE" sz="1400" dirty="0"/>
                        <a:t>Elektrostatik</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400" dirty="0"/>
                        <a:t>Beschreibung und Erklärung elektrostatischer Phänomene mit Hilfe von Argumentationsketten  (BF, LF)</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000" b="1" dirty="0"/>
                        <a:t>Arbeitsblätter und Lösungen:</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2211_ab_elektrostatik_phaenomen1.docx </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2212_ab_elektrostatik_phaenomen1_loesung.docx </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2213_ab_elektrostatik_phaenomen2.docx </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2214_ab_elektrostatik_phaenomen2_loesung.docx </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2215_ab_elektrostatik_phaenomen3.docx </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2216_ab_elektrostatik_phaenomen3_loesung.docx </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400" dirty="0"/>
                    </a:p>
                  </a:txBody>
                  <a:tcPr/>
                </a:tc>
                <a:extLst>
                  <a:ext uri="{0D108BD9-81ED-4DB2-BD59-A6C34878D82A}">
                    <a16:rowId xmlns:a16="http://schemas.microsoft.com/office/drawing/2014/main" val="187501636"/>
                  </a:ext>
                </a:extLst>
              </a:tr>
              <a:tr h="1641677">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400" dirty="0"/>
                        <a:t>Elektrisches Potenzial</a:t>
                      </a:r>
                    </a:p>
                    <a:p>
                      <a:pPr marL="0" marR="0" lvl="0" indent="0" algn="l" defTabSz="914400" eaLnBrk="1" fontAlgn="auto" latinLnBrk="0" hangingPunct="1">
                        <a:lnSpc>
                          <a:spcPct val="100000"/>
                        </a:lnSpc>
                        <a:spcBef>
                          <a:spcPts val="0"/>
                        </a:spcBef>
                        <a:spcAft>
                          <a:spcPts val="0"/>
                        </a:spcAft>
                        <a:buClrTx/>
                        <a:buSzTx/>
                        <a:buFontTx/>
                        <a:buNone/>
                        <a:tabLst/>
                        <a:defRPr/>
                      </a:pPr>
                      <a:r>
                        <a:rPr lang="de-DE" sz="1400" dirty="0"/>
                        <a:t>und elektrisches Feld</a:t>
                      </a:r>
                    </a:p>
                  </a:txBody>
                  <a:tcPr/>
                </a:tc>
                <a:tc>
                  <a:txBody>
                    <a:bodyPr/>
                    <a:lstStyle/>
                    <a:p>
                      <a:r>
                        <a:rPr lang="de-DE" sz="1400" dirty="0"/>
                        <a:t>Demonstrationsexperiment mit Flammensonde als stummes Video und</a:t>
                      </a:r>
                    </a:p>
                    <a:p>
                      <a:r>
                        <a:rPr lang="de-DE" sz="1400" dirty="0"/>
                        <a:t>Potentialmessungen im Schülerpraktikum (LF)</a:t>
                      </a:r>
                    </a:p>
                    <a:p>
                      <a:r>
                        <a:rPr lang="de-DE" sz="1400" dirty="0"/>
                        <a:t>Vertiefende Experimente mit der Plasmalampe (BF, LF)</a:t>
                      </a:r>
                    </a:p>
                  </a:txBody>
                  <a:tcPr/>
                </a:tc>
                <a:tc>
                  <a:txBody>
                    <a:bodyPr/>
                    <a:lstStyle/>
                    <a:p>
                      <a:r>
                        <a:rPr lang="de-DE" sz="1000" b="1" dirty="0"/>
                        <a:t>Arbeitsblätter und Lösungen bzw. Ergebnisse:</a:t>
                      </a:r>
                    </a:p>
                    <a:p>
                      <a:r>
                        <a:rPr lang="de-DE" sz="1000" dirty="0"/>
                        <a:t>2221_ab_potenzial_flammensonde.docx </a:t>
                      </a:r>
                    </a:p>
                    <a:p>
                      <a:r>
                        <a:rPr lang="de-DE" sz="1000" dirty="0"/>
                        <a:t>2222_ab_potenzial_flammensonde_loesung_docx </a:t>
                      </a:r>
                    </a:p>
                    <a:p>
                      <a:r>
                        <a:rPr lang="de-DE" sz="1000" dirty="0"/>
                        <a:t>2223_ab_potenzial_schuelerexperiment_variante1.docx </a:t>
                      </a:r>
                    </a:p>
                    <a:p>
                      <a:r>
                        <a:rPr lang="de-DE" sz="1000" dirty="0"/>
                        <a:t>2224_ab_potenzial_schuelerexperiment_variante1_ergebnisse.docx </a:t>
                      </a:r>
                    </a:p>
                    <a:p>
                      <a:r>
                        <a:rPr lang="de-DE" sz="1000" dirty="0"/>
                        <a:t>2225_ab_potenzial_schuelerexperiment_variante2.docx </a:t>
                      </a:r>
                    </a:p>
                    <a:p>
                      <a:r>
                        <a:rPr lang="de-DE" sz="1000" dirty="0"/>
                        <a:t>2226_ab_potenzial_schuelerexperiment_variante2_ergebnisse.docx </a:t>
                      </a:r>
                    </a:p>
                    <a:p>
                      <a:r>
                        <a:rPr lang="de-DE" sz="1000" b="1" dirty="0"/>
                        <a:t>Hinweise zu den Experimenten mit der Plasma-Lampe: </a:t>
                      </a:r>
                      <a:r>
                        <a:rPr lang="de-DE" sz="1000" dirty="0"/>
                        <a:t>2227_anleitung_experiment_plasmalampe.docx </a:t>
                      </a:r>
                    </a:p>
                  </a:txBody>
                  <a:tcPr/>
                </a:tc>
                <a:extLst>
                  <a:ext uri="{0D108BD9-81ED-4DB2-BD59-A6C34878D82A}">
                    <a16:rowId xmlns:a16="http://schemas.microsoft.com/office/drawing/2014/main" val="3917433165"/>
                  </a:ext>
                </a:extLst>
              </a:tr>
              <a:tr h="1999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Superposition von Feldern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t>Geogebra</a:t>
                      </a:r>
                      <a:r>
                        <a:rPr lang="de-DE" sz="1400" dirty="0"/>
                        <a:t>-Simulationen und Arbeitsblätter (Computer)  (BF, LF)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dirty="0"/>
                        <a:t>Arbeitsblätter zu den Simulationen und Lösungen: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2231_ab_superposition_el_feld.docx</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2232_ab_superposition_el_feld_loesungen.docx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2234_ab_superposition_magnetfeld.docx</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2235_ab_superposition_magnetfeld_loesungen.docx</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dirty="0" err="1"/>
                        <a:t>Geogebra</a:t>
                      </a:r>
                      <a:r>
                        <a:rPr lang="de-DE" sz="1000" b="1" dirty="0"/>
                        <a:t>-Dateien: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2233_simulation_superposition_el_feld.ggb</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2236_simulation_superposition_b_feld.ggb</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dirty="0" err="1"/>
                        <a:t>html</a:t>
                      </a:r>
                      <a:r>
                        <a:rPr lang="de-DE" sz="1000" b="1" dirty="0"/>
                        <a:t>-Dateien: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2233_simulation_superposition_el_feld.html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2236_simulation_superposition_b_feld.html</a:t>
                      </a:r>
                    </a:p>
                  </a:txBody>
                  <a:tcPr/>
                </a:tc>
                <a:extLst>
                  <a:ext uri="{0D108BD9-81ED-4DB2-BD59-A6C34878D82A}">
                    <a16:rowId xmlns:a16="http://schemas.microsoft.com/office/drawing/2014/main" val="2591593626"/>
                  </a:ext>
                </a:extLst>
              </a:tr>
            </a:tbl>
          </a:graphicData>
        </a:graphic>
      </p:graphicFrame>
      <p:sp>
        <p:nvSpPr>
          <p:cNvPr id="3" name="Titel 2">
            <a:extLst>
              <a:ext uri="{FF2B5EF4-FFF2-40B4-BE49-F238E27FC236}">
                <a16:creationId xmlns:a16="http://schemas.microsoft.com/office/drawing/2014/main" id="{A6BABBD2-E3A4-1BFF-47C5-652E9A693C6D}"/>
              </a:ext>
            </a:extLst>
          </p:cNvPr>
          <p:cNvSpPr>
            <a:spLocks noGrp="1"/>
          </p:cNvSpPr>
          <p:nvPr>
            <p:ph type="title"/>
          </p:nvPr>
        </p:nvSpPr>
        <p:spPr>
          <a:xfrm>
            <a:off x="540913" y="286745"/>
            <a:ext cx="10972800" cy="576064"/>
          </a:xfrm>
        </p:spPr>
        <p:txBody>
          <a:bodyPr/>
          <a:lstStyle/>
          <a:p>
            <a:r>
              <a:rPr lang="de-DE" sz="2800" dirty="0"/>
              <a:t>Inhalts- und Materialübersicht</a:t>
            </a:r>
          </a:p>
        </p:txBody>
      </p:sp>
    </p:spTree>
    <p:extLst>
      <p:ext uri="{BB962C8B-B14F-4D97-AF65-F5344CB8AC3E}">
        <p14:creationId xmlns:p14="http://schemas.microsoft.com/office/powerpoint/2010/main" val="2303349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4">
            <a:extLst>
              <a:ext uri="{FF2B5EF4-FFF2-40B4-BE49-F238E27FC236}">
                <a16:creationId xmlns:a16="http://schemas.microsoft.com/office/drawing/2014/main" id="{D10A4F37-2393-B286-122B-59D557AB699E}"/>
              </a:ext>
            </a:extLst>
          </p:cNvPr>
          <p:cNvGraphicFramePr>
            <a:graphicFrameLocks noGrp="1"/>
          </p:cNvGraphicFramePr>
          <p:nvPr>
            <p:ph idx="1"/>
            <p:extLst>
              <p:ext uri="{D42A27DB-BD31-4B8C-83A1-F6EECF244321}">
                <p14:modId xmlns:p14="http://schemas.microsoft.com/office/powerpoint/2010/main" val="3628133239"/>
              </p:ext>
            </p:extLst>
          </p:nvPr>
        </p:nvGraphicFramePr>
        <p:xfrm>
          <a:off x="551384" y="1014725"/>
          <a:ext cx="10972801" cy="4828550"/>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3879142335"/>
                    </a:ext>
                  </a:extLst>
                </a:gridCol>
                <a:gridCol w="4752528">
                  <a:extLst>
                    <a:ext uri="{9D8B030D-6E8A-4147-A177-3AD203B41FA5}">
                      <a16:colId xmlns:a16="http://schemas.microsoft.com/office/drawing/2014/main" val="2662580046"/>
                    </a:ext>
                  </a:extLst>
                </a:gridCol>
                <a:gridCol w="4348065">
                  <a:extLst>
                    <a:ext uri="{9D8B030D-6E8A-4147-A177-3AD203B41FA5}">
                      <a16:colId xmlns:a16="http://schemas.microsoft.com/office/drawing/2014/main" val="148070173"/>
                    </a:ext>
                  </a:extLst>
                </a:gridCol>
              </a:tblGrid>
              <a:tr h="645213">
                <a:tc>
                  <a:txBody>
                    <a:bodyPr/>
                    <a:lstStyle/>
                    <a:p>
                      <a:r>
                        <a:rPr lang="de-DE" dirty="0"/>
                        <a:t>Themenfeld</a:t>
                      </a:r>
                    </a:p>
                  </a:txBody>
                  <a:tcPr/>
                </a:tc>
                <a:tc>
                  <a:txBody>
                    <a:bodyPr/>
                    <a:lstStyle/>
                    <a:p>
                      <a:r>
                        <a:rPr lang="de-DE" dirty="0"/>
                        <a:t>Inhalt</a:t>
                      </a:r>
                    </a:p>
                  </a:txBody>
                  <a:tcPr/>
                </a:tc>
                <a:tc>
                  <a:txBody>
                    <a:bodyPr/>
                    <a:lstStyle/>
                    <a:p>
                      <a:r>
                        <a:rPr lang="de-DE" dirty="0"/>
                        <a:t>Material</a:t>
                      </a:r>
                    </a:p>
                  </a:txBody>
                  <a:tcPr/>
                </a:tc>
                <a:extLst>
                  <a:ext uri="{0D108BD9-81ED-4DB2-BD59-A6C34878D82A}">
                    <a16:rowId xmlns:a16="http://schemas.microsoft.com/office/drawing/2014/main" val="1259131412"/>
                  </a:ext>
                </a:extLst>
              </a:tr>
              <a:tr h="386094">
                <a:tc>
                  <a:txBody>
                    <a:bodyPr/>
                    <a:lstStyle/>
                    <a:p>
                      <a:r>
                        <a:rPr lang="de-DE" sz="1400" dirty="0"/>
                        <a:t>Coulomb-Gesetz</a:t>
                      </a:r>
                    </a:p>
                  </a:txBody>
                  <a:tcPr/>
                </a:tc>
                <a:tc>
                  <a:txBody>
                    <a:bodyPr/>
                    <a:lstStyle/>
                    <a:p>
                      <a:r>
                        <a:rPr lang="de-DE" sz="1400" dirty="0"/>
                        <a:t>Realer Versuchsaufbau, stummes Video, Simulation und Arbeitsblätter (LF)</a:t>
                      </a:r>
                    </a:p>
                  </a:txBody>
                  <a:tcPr/>
                </a:tc>
                <a:tc>
                  <a:txBody>
                    <a:bodyPr/>
                    <a:lstStyle/>
                    <a:p>
                      <a:r>
                        <a:rPr lang="de-DE" sz="1000" b="1" dirty="0"/>
                        <a:t>Stummes Video:</a:t>
                      </a:r>
                    </a:p>
                    <a:p>
                      <a:r>
                        <a:rPr lang="de-DE" sz="1000" dirty="0"/>
                        <a:t>2243_coulomb_video.mp4 (hohe Auflösung)</a:t>
                      </a:r>
                    </a:p>
                    <a:p>
                      <a:r>
                        <a:rPr lang="de-DE" sz="1000" dirty="0"/>
                        <a:t>2243_coulomb_video_mittel.mp4 (mittlere Auflösung)</a:t>
                      </a:r>
                    </a:p>
                    <a:p>
                      <a:r>
                        <a:rPr lang="de-DE" sz="1000" b="1" dirty="0"/>
                        <a:t>Arbeitsblatt zum Versuch und Lösung: </a:t>
                      </a:r>
                    </a:p>
                    <a:p>
                      <a:r>
                        <a:rPr lang="de-DE" sz="1000" dirty="0"/>
                        <a:t>2241_ab_coulomb.docx </a:t>
                      </a:r>
                    </a:p>
                    <a:p>
                      <a:r>
                        <a:rPr lang="de-DE" sz="1000" dirty="0"/>
                        <a:t>2242_ab_coulomb_loesung.docx</a:t>
                      </a:r>
                    </a:p>
                  </a:txBody>
                  <a:tcPr/>
                </a:tc>
                <a:extLst>
                  <a:ext uri="{0D108BD9-81ED-4DB2-BD59-A6C34878D82A}">
                    <a16:rowId xmlns:a16="http://schemas.microsoft.com/office/drawing/2014/main" val="533200389"/>
                  </a:ext>
                </a:extLst>
              </a:tr>
              <a:tr h="727875">
                <a:tc rowSpan="3">
                  <a:txBody>
                    <a:bodyPr/>
                    <a:lstStyle/>
                    <a:p>
                      <a:r>
                        <a:rPr lang="de-DE" sz="1400" dirty="0"/>
                        <a:t>Laden und Entladen von Kondensatoren</a:t>
                      </a:r>
                    </a:p>
                  </a:txBody>
                  <a:tcPr/>
                </a:tc>
                <a:tc>
                  <a:txBody>
                    <a:bodyPr/>
                    <a:lstStyle/>
                    <a:p>
                      <a:r>
                        <a:rPr lang="de-DE" sz="1400" dirty="0"/>
                        <a:t>Schülerpraktikum Wickelkondensator inkl. qualitativer  Beobachtung von U(t),  </a:t>
                      </a:r>
                      <a:r>
                        <a:rPr lang="de-DE" sz="1400" dirty="0" err="1"/>
                        <a:t>Bestim-mung</a:t>
                      </a:r>
                      <a:r>
                        <a:rPr lang="de-DE" sz="1400" dirty="0"/>
                        <a:t> der Kapazität (BF, LF), Entladevorgang mit Messwerterfassung (LF)</a:t>
                      </a:r>
                    </a:p>
                  </a:txBody>
                  <a:tcPr/>
                </a:tc>
                <a:tc>
                  <a:txBody>
                    <a:bodyPr/>
                    <a:lstStyle/>
                    <a:p>
                      <a:r>
                        <a:rPr kumimoji="0" lang="de-DE" sz="1000" b="1" kern="1200" dirty="0">
                          <a:solidFill>
                            <a:schemeClr val="dk1"/>
                          </a:solidFill>
                          <a:effectLst/>
                          <a:latin typeface="+mn-lt"/>
                          <a:ea typeface="+mn-ea"/>
                          <a:cs typeface="+mn-cs"/>
                        </a:rPr>
                        <a:t>Arbeitsblätter (Basisfach bzw. Leistungsfach):</a:t>
                      </a:r>
                    </a:p>
                    <a:p>
                      <a:r>
                        <a:rPr kumimoji="0" lang="de-DE" sz="1000" b="0" i="1" kern="1200" dirty="0">
                          <a:solidFill>
                            <a:schemeClr val="dk1"/>
                          </a:solidFill>
                          <a:effectLst/>
                          <a:latin typeface="+mn-lt"/>
                          <a:ea typeface="+mn-ea"/>
                          <a:cs typeface="+mn-cs"/>
                        </a:rPr>
                        <a:t>2251_ab_wickelkondensator_bf.docx </a:t>
                      </a:r>
                      <a:endParaRPr kumimoji="0" lang="de-DE" sz="1000" b="0" kern="1200" dirty="0">
                        <a:solidFill>
                          <a:schemeClr val="dk1"/>
                        </a:solidFill>
                        <a:effectLst/>
                        <a:latin typeface="+mn-lt"/>
                        <a:ea typeface="+mn-ea"/>
                        <a:cs typeface="+mn-cs"/>
                      </a:endParaRPr>
                    </a:p>
                    <a:p>
                      <a:r>
                        <a:rPr kumimoji="0" lang="de-DE" sz="1000" b="0" i="1" kern="1200" dirty="0">
                          <a:solidFill>
                            <a:schemeClr val="dk1"/>
                          </a:solidFill>
                          <a:effectLst/>
                          <a:latin typeface="+mn-lt"/>
                          <a:ea typeface="+mn-ea"/>
                          <a:cs typeface="+mn-cs"/>
                        </a:rPr>
                        <a:t>2252_ab_wickelkondensator_lf.docx</a:t>
                      </a:r>
                      <a:endParaRPr kumimoji="0" lang="de-DE" sz="1000" b="0" kern="1200" dirty="0">
                        <a:solidFill>
                          <a:schemeClr val="dk1"/>
                        </a:solidFill>
                        <a:effectLst/>
                        <a:latin typeface="+mn-lt"/>
                        <a:ea typeface="+mn-ea"/>
                        <a:cs typeface="+mn-cs"/>
                      </a:endParaRPr>
                    </a:p>
                    <a:p>
                      <a:endParaRPr lang="de-DE" sz="1400" dirty="0"/>
                    </a:p>
                  </a:txBody>
                  <a:tcPr/>
                </a:tc>
                <a:extLst>
                  <a:ext uri="{0D108BD9-81ED-4DB2-BD59-A6C34878D82A}">
                    <a16:rowId xmlns:a16="http://schemas.microsoft.com/office/drawing/2014/main" val="3365532537"/>
                  </a:ext>
                </a:extLst>
              </a:tr>
              <a:tr h="952457">
                <a:tc vMerge="1">
                  <a:txBody>
                    <a:bodyPr/>
                    <a:lstStyle/>
                    <a:p>
                      <a:r>
                        <a:rPr lang="de-DE" sz="1400" dirty="0"/>
                        <a:t>Kondensator 2</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400" dirty="0"/>
                        <a:t>Schülerpraktikum Elektrolytkondensator inkl. Aufzeichnung U(t) und I(t) mit Messwerterfassung, Auswertung und Bestimmung der Kapazität aus Messdaten (LF)</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000" b="1" dirty="0"/>
                        <a:t>Arbeitsblätter:</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dirty="0"/>
                        <a:t>2253_ab_praktikum_kondensator.docx </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400" dirty="0"/>
                    </a:p>
                  </a:txBody>
                  <a:tcPr/>
                </a:tc>
                <a:extLst>
                  <a:ext uri="{0D108BD9-81ED-4DB2-BD59-A6C34878D82A}">
                    <a16:rowId xmlns:a16="http://schemas.microsoft.com/office/drawing/2014/main" val="2041273108"/>
                  </a:ext>
                </a:extLst>
              </a:tr>
              <a:tr h="595045">
                <a:tc vMerge="1">
                  <a:txBody>
                    <a:bodyPr/>
                    <a:lstStyle/>
                    <a:p>
                      <a:r>
                        <a:rPr lang="de-DE" sz="1400" dirty="0"/>
                        <a:t>Kondensator 3</a:t>
                      </a:r>
                    </a:p>
                  </a:txBody>
                  <a:tcPr/>
                </a:tc>
                <a:tc>
                  <a:txBody>
                    <a:bodyPr/>
                    <a:lstStyle/>
                    <a:p>
                      <a:r>
                        <a:rPr lang="de-DE" sz="1400" dirty="0"/>
                        <a:t>Modellierung der Kondensatorentladung mit Excel: Einsatz als Simulation (BF,LF), Modellierungsprogramm selbst erstellen (LF-Vertiefung)</a:t>
                      </a:r>
                    </a:p>
                  </a:txBody>
                  <a:tcPr/>
                </a:tc>
                <a:tc>
                  <a:txBody>
                    <a:bodyPr/>
                    <a:lstStyle/>
                    <a:p>
                      <a:r>
                        <a:rPr kumimoji="0" lang="de-DE" sz="1000" b="1" kern="1200" dirty="0">
                          <a:solidFill>
                            <a:schemeClr val="dk1"/>
                          </a:solidFill>
                          <a:effectLst/>
                          <a:latin typeface="+mn-lt"/>
                          <a:ea typeface="+mn-ea"/>
                          <a:cs typeface="+mn-cs"/>
                        </a:rPr>
                        <a:t>Flussdiagramm Modellierung Ladevorgang:</a:t>
                      </a:r>
                    </a:p>
                    <a:p>
                      <a:r>
                        <a:rPr kumimoji="0" lang="de-DE" sz="1000" b="0" kern="1200" dirty="0">
                          <a:solidFill>
                            <a:schemeClr val="dk1"/>
                          </a:solidFill>
                          <a:effectLst/>
                          <a:latin typeface="+mn-lt"/>
                          <a:ea typeface="+mn-ea"/>
                          <a:cs typeface="+mn-cs"/>
                        </a:rPr>
                        <a:t>2254_flussdiagramm_ladevorgang.docx </a:t>
                      </a:r>
                    </a:p>
                    <a:p>
                      <a:r>
                        <a:rPr kumimoji="0" lang="de-DE" sz="1000" b="1" kern="1200" dirty="0">
                          <a:solidFill>
                            <a:schemeClr val="dk1"/>
                          </a:solidFill>
                          <a:effectLst/>
                          <a:latin typeface="+mn-lt"/>
                          <a:ea typeface="+mn-ea"/>
                          <a:cs typeface="+mn-cs"/>
                        </a:rPr>
                        <a:t>Anleitung zur Erstellung einer Modellierung mit Excel:</a:t>
                      </a:r>
                    </a:p>
                    <a:p>
                      <a:r>
                        <a:rPr kumimoji="0" lang="de-DE" sz="1000" b="0" kern="1200" dirty="0">
                          <a:solidFill>
                            <a:schemeClr val="dk1"/>
                          </a:solidFill>
                          <a:effectLst/>
                          <a:latin typeface="+mn-lt"/>
                          <a:ea typeface="+mn-ea"/>
                          <a:cs typeface="+mn-cs"/>
                        </a:rPr>
                        <a:t>2255_anleitung_modellierung.docx</a:t>
                      </a:r>
                    </a:p>
                    <a:p>
                      <a:r>
                        <a:rPr kumimoji="0" lang="de-DE" sz="1000" b="1" kern="1200" dirty="0">
                          <a:solidFill>
                            <a:schemeClr val="dk1"/>
                          </a:solidFill>
                          <a:effectLst/>
                          <a:latin typeface="+mn-lt"/>
                          <a:ea typeface="+mn-ea"/>
                          <a:cs typeface="+mn-cs"/>
                        </a:rPr>
                        <a:t>Arbeitsblatt und Lösung zum Einsatz der Modellierung</a:t>
                      </a:r>
                    </a:p>
                    <a:p>
                      <a:r>
                        <a:rPr kumimoji="0" lang="de-DE" sz="1000" b="0" kern="1200" dirty="0">
                          <a:solidFill>
                            <a:schemeClr val="dk1"/>
                          </a:solidFill>
                          <a:effectLst/>
                          <a:latin typeface="+mn-lt"/>
                          <a:ea typeface="+mn-ea"/>
                          <a:cs typeface="+mn-cs"/>
                        </a:rPr>
                        <a:t>2256_ab_ladevorgang_modellierung.docx</a:t>
                      </a:r>
                    </a:p>
                    <a:p>
                      <a:r>
                        <a:rPr kumimoji="0" lang="de-DE" sz="1000" b="0" kern="1200" dirty="0">
                          <a:solidFill>
                            <a:schemeClr val="dk1"/>
                          </a:solidFill>
                          <a:effectLst/>
                          <a:latin typeface="+mn-lt"/>
                          <a:ea typeface="+mn-ea"/>
                          <a:cs typeface="+mn-cs"/>
                        </a:rPr>
                        <a:t>2257_ab_ladevorgang_modellierung_loesung.docx</a:t>
                      </a:r>
                    </a:p>
                    <a:p>
                      <a:r>
                        <a:rPr kumimoji="0" lang="de-DE" sz="1000" b="1" kern="1200" dirty="0">
                          <a:solidFill>
                            <a:schemeClr val="dk1"/>
                          </a:solidFill>
                          <a:effectLst/>
                          <a:latin typeface="+mn-lt"/>
                          <a:ea typeface="+mn-ea"/>
                          <a:cs typeface="+mn-cs"/>
                        </a:rPr>
                        <a:t>Fertige Modellierung als Excel-Datei:</a:t>
                      </a:r>
                    </a:p>
                    <a:p>
                      <a:r>
                        <a:rPr kumimoji="0" lang="de-DE" sz="1000" b="0" kern="1200" dirty="0">
                          <a:solidFill>
                            <a:schemeClr val="dk1"/>
                          </a:solidFill>
                          <a:effectLst/>
                          <a:latin typeface="+mn-lt"/>
                          <a:ea typeface="+mn-ea"/>
                          <a:cs typeface="+mn-cs"/>
                        </a:rPr>
                        <a:t>2258_modellierung_ladevorgang.xlsx</a:t>
                      </a:r>
                    </a:p>
                  </a:txBody>
                  <a:tcPr/>
                </a:tc>
                <a:extLst>
                  <a:ext uri="{0D108BD9-81ED-4DB2-BD59-A6C34878D82A}">
                    <a16:rowId xmlns:a16="http://schemas.microsoft.com/office/drawing/2014/main" val="1748007618"/>
                  </a:ext>
                </a:extLst>
              </a:tr>
            </a:tbl>
          </a:graphicData>
        </a:graphic>
      </p:graphicFrame>
      <p:sp>
        <p:nvSpPr>
          <p:cNvPr id="3" name="Titel 2">
            <a:extLst>
              <a:ext uri="{FF2B5EF4-FFF2-40B4-BE49-F238E27FC236}">
                <a16:creationId xmlns:a16="http://schemas.microsoft.com/office/drawing/2014/main" id="{A6BABBD2-E3A4-1BFF-47C5-652E9A693C6D}"/>
              </a:ext>
            </a:extLst>
          </p:cNvPr>
          <p:cNvSpPr>
            <a:spLocks noGrp="1"/>
          </p:cNvSpPr>
          <p:nvPr>
            <p:ph type="title"/>
          </p:nvPr>
        </p:nvSpPr>
        <p:spPr>
          <a:xfrm>
            <a:off x="609600" y="260648"/>
            <a:ext cx="10972800" cy="576064"/>
          </a:xfrm>
        </p:spPr>
        <p:txBody>
          <a:bodyPr/>
          <a:lstStyle/>
          <a:p>
            <a:r>
              <a:rPr lang="de-DE" sz="2800" dirty="0"/>
              <a:t>Inhalts- und Materialübersicht</a:t>
            </a:r>
          </a:p>
        </p:txBody>
      </p:sp>
    </p:spTree>
    <p:extLst>
      <p:ext uri="{BB962C8B-B14F-4D97-AF65-F5344CB8AC3E}">
        <p14:creationId xmlns:p14="http://schemas.microsoft.com/office/powerpoint/2010/main" val="3273488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4">
            <a:extLst>
              <a:ext uri="{FF2B5EF4-FFF2-40B4-BE49-F238E27FC236}">
                <a16:creationId xmlns:a16="http://schemas.microsoft.com/office/drawing/2014/main" id="{D10A4F37-2393-B286-122B-59D557AB699E}"/>
              </a:ext>
            </a:extLst>
          </p:cNvPr>
          <p:cNvGraphicFramePr>
            <a:graphicFrameLocks noGrp="1"/>
          </p:cNvGraphicFramePr>
          <p:nvPr>
            <p:ph idx="1"/>
            <p:extLst>
              <p:ext uri="{D42A27DB-BD31-4B8C-83A1-F6EECF244321}">
                <p14:modId xmlns:p14="http://schemas.microsoft.com/office/powerpoint/2010/main" val="3280355793"/>
              </p:ext>
            </p:extLst>
          </p:nvPr>
        </p:nvGraphicFramePr>
        <p:xfrm>
          <a:off x="551384" y="1556792"/>
          <a:ext cx="10972801" cy="3083613"/>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3879142335"/>
                    </a:ext>
                  </a:extLst>
                </a:gridCol>
                <a:gridCol w="4752528">
                  <a:extLst>
                    <a:ext uri="{9D8B030D-6E8A-4147-A177-3AD203B41FA5}">
                      <a16:colId xmlns:a16="http://schemas.microsoft.com/office/drawing/2014/main" val="2662580046"/>
                    </a:ext>
                  </a:extLst>
                </a:gridCol>
                <a:gridCol w="4348065">
                  <a:extLst>
                    <a:ext uri="{9D8B030D-6E8A-4147-A177-3AD203B41FA5}">
                      <a16:colId xmlns:a16="http://schemas.microsoft.com/office/drawing/2014/main" val="148070173"/>
                    </a:ext>
                  </a:extLst>
                </a:gridCol>
              </a:tblGrid>
              <a:tr h="645213">
                <a:tc>
                  <a:txBody>
                    <a:bodyPr/>
                    <a:lstStyle/>
                    <a:p>
                      <a:r>
                        <a:rPr lang="de-DE" dirty="0"/>
                        <a:t>Themenfeld</a:t>
                      </a:r>
                    </a:p>
                  </a:txBody>
                  <a:tcPr/>
                </a:tc>
                <a:tc>
                  <a:txBody>
                    <a:bodyPr/>
                    <a:lstStyle/>
                    <a:p>
                      <a:r>
                        <a:rPr lang="de-DE" dirty="0"/>
                        <a:t>Inhalt</a:t>
                      </a:r>
                    </a:p>
                  </a:txBody>
                  <a:tcPr/>
                </a:tc>
                <a:tc>
                  <a:txBody>
                    <a:bodyPr/>
                    <a:lstStyle/>
                    <a:p>
                      <a:r>
                        <a:rPr lang="de-DE" dirty="0"/>
                        <a:t>Material</a:t>
                      </a:r>
                    </a:p>
                  </a:txBody>
                  <a:tcPr/>
                </a:tc>
                <a:extLst>
                  <a:ext uri="{0D108BD9-81ED-4DB2-BD59-A6C34878D82A}">
                    <a16:rowId xmlns:a16="http://schemas.microsoft.com/office/drawing/2014/main" val="1259131412"/>
                  </a:ext>
                </a:extLst>
              </a:tr>
              <a:tr h="5223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Teilchen in Feldern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Fadenstrahlrohr und e/m-Bestimmung  (BF,LF)</a:t>
                      </a:r>
                    </a:p>
                  </a:txBody>
                  <a:tcPr/>
                </a:tc>
                <a:tc>
                  <a:txBody>
                    <a:bodyPr/>
                    <a:lstStyle/>
                    <a:p>
                      <a:r>
                        <a:rPr kumimoji="0" lang="de-DE" sz="1000" b="1" kern="1200" dirty="0">
                          <a:solidFill>
                            <a:schemeClr val="dk1"/>
                          </a:solidFill>
                          <a:effectLst/>
                          <a:latin typeface="+mn-lt"/>
                          <a:ea typeface="+mn-ea"/>
                          <a:cs typeface="+mn-cs"/>
                        </a:rPr>
                        <a:t>Arbeitsblätter und Lösungen</a:t>
                      </a:r>
                    </a:p>
                    <a:p>
                      <a:r>
                        <a:rPr kumimoji="0" lang="de-DE" sz="1000" b="0" kern="1200" dirty="0">
                          <a:solidFill>
                            <a:schemeClr val="dk1"/>
                          </a:solidFill>
                          <a:effectLst/>
                          <a:latin typeface="+mn-lt"/>
                          <a:ea typeface="+mn-ea"/>
                          <a:cs typeface="+mn-cs"/>
                        </a:rPr>
                        <a:t>2261_ab_herleitung_e_m.docx </a:t>
                      </a:r>
                    </a:p>
                    <a:p>
                      <a:r>
                        <a:rPr kumimoji="0" lang="de-DE" sz="1000" b="0" kern="1200" dirty="0">
                          <a:solidFill>
                            <a:schemeClr val="dk1"/>
                          </a:solidFill>
                          <a:effectLst/>
                          <a:latin typeface="+mn-lt"/>
                          <a:ea typeface="+mn-ea"/>
                          <a:cs typeface="+mn-cs"/>
                        </a:rPr>
                        <a:t>2262_ab_herleitung_e_m_loesung.docx</a:t>
                      </a:r>
                    </a:p>
                    <a:p>
                      <a:r>
                        <a:rPr kumimoji="0" lang="de-DE" sz="1000" b="0" kern="1200" dirty="0">
                          <a:solidFill>
                            <a:schemeClr val="dk1"/>
                          </a:solidFill>
                          <a:effectLst/>
                          <a:latin typeface="+mn-lt"/>
                          <a:ea typeface="+mn-ea"/>
                          <a:cs typeface="+mn-cs"/>
                        </a:rPr>
                        <a:t>2263_ab_experiment_fadenstrahlrohr1.docx </a:t>
                      </a:r>
                    </a:p>
                    <a:p>
                      <a:r>
                        <a:rPr kumimoji="0" lang="de-DE" sz="1000" b="0" kern="1200" dirty="0">
                          <a:solidFill>
                            <a:schemeClr val="dk1"/>
                          </a:solidFill>
                          <a:effectLst/>
                          <a:latin typeface="+mn-lt"/>
                          <a:ea typeface="+mn-ea"/>
                          <a:cs typeface="+mn-cs"/>
                        </a:rPr>
                        <a:t>2264_ab_experiment_fadenstrahlrohr2.docx</a:t>
                      </a:r>
                    </a:p>
                    <a:p>
                      <a:r>
                        <a:rPr kumimoji="0" lang="de-DE" sz="1000" b="0" kern="1200" dirty="0">
                          <a:solidFill>
                            <a:schemeClr val="dk1"/>
                          </a:solidFill>
                          <a:effectLst/>
                          <a:latin typeface="+mn-lt"/>
                          <a:ea typeface="+mn-ea"/>
                          <a:cs typeface="+mn-cs"/>
                        </a:rPr>
                        <a:t>2265_ab_experiment_fadenstrahlrohr_loesung.docx</a:t>
                      </a:r>
                    </a:p>
                    <a:p>
                      <a:r>
                        <a:rPr kumimoji="0" lang="de-DE" sz="1000" b="0" kern="1200" dirty="0">
                          <a:solidFill>
                            <a:schemeClr val="dk1"/>
                          </a:solidFill>
                          <a:effectLst/>
                          <a:latin typeface="+mn-lt"/>
                          <a:ea typeface="+mn-ea"/>
                          <a:cs typeface="+mn-cs"/>
                        </a:rPr>
                        <a:t>2266_ab_schraubenbahn.docx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p>
                  </a:txBody>
                  <a:tcPr/>
                </a:tc>
                <a:extLst>
                  <a:ext uri="{0D108BD9-81ED-4DB2-BD59-A6C34878D82A}">
                    <a16:rowId xmlns:a16="http://schemas.microsoft.com/office/drawing/2014/main" val="2591593626"/>
                  </a:ext>
                </a:extLst>
              </a:tr>
              <a:tr h="7373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Hall-Effekt</a:t>
                      </a:r>
                    </a:p>
                    <a:p>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Experimentelle Untersuchung des Hall-Effekts mit Germanium-Plättchen (LF)</a:t>
                      </a:r>
                    </a:p>
                    <a:p>
                      <a:endParaRPr lang="de-DE" sz="1400" dirty="0"/>
                    </a:p>
                  </a:txBody>
                  <a:tcPr/>
                </a:tc>
                <a:tc>
                  <a:txBody>
                    <a:bodyPr/>
                    <a:lstStyle/>
                    <a:p>
                      <a:r>
                        <a:rPr kumimoji="0" lang="de-DE" sz="1000" b="1" kern="1200" dirty="0">
                          <a:solidFill>
                            <a:schemeClr val="dk1"/>
                          </a:solidFill>
                          <a:effectLst/>
                          <a:latin typeface="+mn-lt"/>
                          <a:ea typeface="+mn-ea"/>
                          <a:cs typeface="+mn-cs"/>
                        </a:rPr>
                        <a:t>Arbeitsblätter und Lösungen</a:t>
                      </a:r>
                    </a:p>
                    <a:p>
                      <a:r>
                        <a:rPr kumimoji="0" lang="de-DE" sz="1000" b="0" kern="1200" dirty="0">
                          <a:solidFill>
                            <a:schemeClr val="dk1"/>
                          </a:solidFill>
                          <a:effectLst/>
                          <a:latin typeface="+mn-lt"/>
                          <a:ea typeface="+mn-ea"/>
                          <a:cs typeface="+mn-cs"/>
                        </a:rPr>
                        <a:t>2271_ab_hall_effekt1.docx</a:t>
                      </a:r>
                    </a:p>
                    <a:p>
                      <a:r>
                        <a:rPr kumimoji="0" lang="de-DE" sz="1000" b="0" kern="1200" dirty="0">
                          <a:solidFill>
                            <a:schemeClr val="dk1"/>
                          </a:solidFill>
                          <a:effectLst/>
                          <a:latin typeface="+mn-lt"/>
                          <a:ea typeface="+mn-ea"/>
                          <a:cs typeface="+mn-cs"/>
                        </a:rPr>
                        <a:t>2272_ab_hall_effekt1_loesung.docx</a:t>
                      </a:r>
                    </a:p>
                    <a:p>
                      <a:r>
                        <a:rPr kumimoji="0" lang="de-DE" sz="1000" b="0" kern="1200" dirty="0">
                          <a:solidFill>
                            <a:schemeClr val="dk1"/>
                          </a:solidFill>
                          <a:effectLst/>
                          <a:latin typeface="+mn-lt"/>
                          <a:ea typeface="+mn-ea"/>
                          <a:cs typeface="+mn-cs"/>
                        </a:rPr>
                        <a:t>2273_ab_hall_effekt2.docx</a:t>
                      </a:r>
                    </a:p>
                    <a:p>
                      <a:r>
                        <a:rPr kumimoji="0" lang="de-DE" sz="1000" b="0" kern="1200" dirty="0">
                          <a:solidFill>
                            <a:schemeClr val="dk1"/>
                          </a:solidFill>
                          <a:effectLst/>
                          <a:latin typeface="+mn-lt"/>
                          <a:ea typeface="+mn-ea"/>
                          <a:cs typeface="+mn-cs"/>
                        </a:rPr>
                        <a:t>2274_ab_hall_effekt2_loesung.docx</a:t>
                      </a:r>
                    </a:p>
                    <a:p>
                      <a:endParaRPr lang="de-DE" sz="1400" dirty="0"/>
                    </a:p>
                  </a:txBody>
                  <a:tcPr/>
                </a:tc>
                <a:extLst>
                  <a:ext uri="{0D108BD9-81ED-4DB2-BD59-A6C34878D82A}">
                    <a16:rowId xmlns:a16="http://schemas.microsoft.com/office/drawing/2014/main" val="301036082"/>
                  </a:ext>
                </a:extLst>
              </a:tr>
            </a:tbl>
          </a:graphicData>
        </a:graphic>
      </p:graphicFrame>
      <p:sp>
        <p:nvSpPr>
          <p:cNvPr id="3" name="Titel 2">
            <a:extLst>
              <a:ext uri="{FF2B5EF4-FFF2-40B4-BE49-F238E27FC236}">
                <a16:creationId xmlns:a16="http://schemas.microsoft.com/office/drawing/2014/main" id="{A6BABBD2-E3A4-1BFF-47C5-652E9A693C6D}"/>
              </a:ext>
            </a:extLst>
          </p:cNvPr>
          <p:cNvSpPr>
            <a:spLocks noGrp="1"/>
          </p:cNvSpPr>
          <p:nvPr>
            <p:ph type="title"/>
          </p:nvPr>
        </p:nvSpPr>
        <p:spPr>
          <a:xfrm>
            <a:off x="531858" y="620688"/>
            <a:ext cx="10972800" cy="576064"/>
          </a:xfrm>
        </p:spPr>
        <p:txBody>
          <a:bodyPr/>
          <a:lstStyle/>
          <a:p>
            <a:r>
              <a:rPr lang="de-DE" sz="2800" dirty="0"/>
              <a:t>Inhalts- und Materialübersicht</a:t>
            </a:r>
          </a:p>
        </p:txBody>
      </p:sp>
    </p:spTree>
    <p:extLst>
      <p:ext uri="{BB962C8B-B14F-4D97-AF65-F5344CB8AC3E}">
        <p14:creationId xmlns:p14="http://schemas.microsoft.com/office/powerpoint/2010/main" val="331894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812754-E0A4-9900-5223-1E730CE662DE}"/>
              </a:ext>
            </a:extLst>
          </p:cNvPr>
          <p:cNvSpPr>
            <a:spLocks noGrp="1"/>
          </p:cNvSpPr>
          <p:nvPr>
            <p:ph idx="1"/>
          </p:nvPr>
        </p:nvSpPr>
        <p:spPr/>
        <p:txBody>
          <a:bodyPr/>
          <a:lstStyle/>
          <a:p>
            <a:pPr marL="109728" indent="0">
              <a:buNone/>
            </a:pPr>
            <a:r>
              <a:rPr lang="de-DE" dirty="0"/>
              <a:t>Alle Bilder </a:t>
            </a:r>
            <a:r>
              <a:rPr lang="de-DE"/>
              <a:t>dieser Präsentation wurden </a:t>
            </a:r>
            <a:r>
              <a:rPr lang="de-DE" dirty="0"/>
              <a:t>von Dr. Ursula Wienbruch erstellt.</a:t>
            </a:r>
          </a:p>
        </p:txBody>
      </p:sp>
      <p:sp>
        <p:nvSpPr>
          <p:cNvPr id="3" name="Titel 2">
            <a:extLst>
              <a:ext uri="{FF2B5EF4-FFF2-40B4-BE49-F238E27FC236}">
                <a16:creationId xmlns:a16="http://schemas.microsoft.com/office/drawing/2014/main" id="{8377753C-8864-453B-DEF4-34D362BFD066}"/>
              </a:ext>
            </a:extLst>
          </p:cNvPr>
          <p:cNvSpPr>
            <a:spLocks noGrp="1"/>
          </p:cNvSpPr>
          <p:nvPr>
            <p:ph type="title"/>
          </p:nvPr>
        </p:nvSpPr>
        <p:spPr/>
        <p:txBody>
          <a:bodyPr/>
          <a:lstStyle/>
          <a:p>
            <a:r>
              <a:rPr lang="de-DE" dirty="0"/>
              <a:t>Bildquellen</a:t>
            </a:r>
          </a:p>
        </p:txBody>
      </p:sp>
    </p:spTree>
    <p:extLst>
      <p:ext uri="{BB962C8B-B14F-4D97-AF65-F5344CB8AC3E}">
        <p14:creationId xmlns:p14="http://schemas.microsoft.com/office/powerpoint/2010/main" val="119362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Inhaltsplatzhalter 1"/>
          <p:cNvSpPr>
            <a:spLocks noGrp="1"/>
          </p:cNvSpPr>
          <p:nvPr>
            <p:ph idx="1"/>
          </p:nvPr>
        </p:nvSpPr>
        <p:spPr bwMode="auto"/>
        <p:txBody>
          <a:bodyPr>
            <a:normAutofit lnSpcReduction="10000"/>
          </a:bodyPr>
          <a:lstStyle/>
          <a:p>
            <a:pPr>
              <a:defRPr/>
            </a:pPr>
            <a:r>
              <a:rPr lang="de-DE" b="1" dirty="0"/>
              <a:t>Vorwissen aus der Mittelstufe - Was muss wiederholt werden? </a:t>
            </a:r>
          </a:p>
          <a:p>
            <a:pPr marL="109728" lvl="0" indent="0">
              <a:buNone/>
            </a:pPr>
            <a:r>
              <a:rPr lang="de-DE" dirty="0"/>
              <a:t>    Strom als fließende Ladung</a:t>
            </a:r>
          </a:p>
          <a:p>
            <a:pPr marL="109728" lvl="0" indent="0">
              <a:buNone/>
            </a:pPr>
            <a:r>
              <a:rPr lang="de-DE" dirty="0"/>
              <a:t>    Ladungsmenge im I-t-Diagramm</a:t>
            </a:r>
          </a:p>
          <a:p>
            <a:pPr marL="109728" lvl="0" indent="0">
              <a:buNone/>
            </a:pPr>
            <a:endParaRPr lang="de-DE" dirty="0"/>
          </a:p>
          <a:p>
            <a:pPr marL="109728" lvl="0" indent="0">
              <a:buNone/>
            </a:pPr>
            <a:r>
              <a:rPr lang="de-DE" dirty="0"/>
              <a:t>Hinweis: Elektrostatik und elektrisches Feld sind häufig nicht im Rahmen der 	Mittelstufe unterrichtet worden!</a:t>
            </a:r>
          </a:p>
          <a:p>
            <a:pPr marL="411480" lvl="1" indent="0">
              <a:buNone/>
              <a:defRPr/>
            </a:pPr>
            <a:endParaRPr lang="de-DE" dirty="0"/>
          </a:p>
          <a:p>
            <a:pPr>
              <a:defRPr/>
            </a:pPr>
            <a:r>
              <a:rPr lang="de-DE" b="1" dirty="0"/>
              <a:t>Herausforderung:</a:t>
            </a:r>
            <a:r>
              <a:rPr lang="de-DE" dirty="0"/>
              <a:t> </a:t>
            </a:r>
            <a:r>
              <a:rPr lang="de-DE" b="1" dirty="0"/>
              <a:t>Von Kräften zwischen Ladungen zum Feldkonzept</a:t>
            </a:r>
            <a:br>
              <a:rPr lang="de-DE" dirty="0"/>
            </a:br>
            <a:r>
              <a:rPr lang="de-DE" dirty="0"/>
              <a:t>    Vorgehen in Schulbüchern: Elektrostatische Phänomene zuerst</a:t>
            </a:r>
          </a:p>
          <a:p>
            <a:pPr marL="109728" indent="0">
              <a:buNone/>
              <a:defRPr/>
            </a:pPr>
            <a:r>
              <a:rPr lang="de-DE" dirty="0"/>
              <a:t>        -&gt; Erklärung erfolgt über die Kraft auf eine Ladung</a:t>
            </a:r>
          </a:p>
          <a:p>
            <a:pPr marL="109728" indent="0">
              <a:buNone/>
              <a:defRPr/>
            </a:pPr>
            <a:endParaRPr lang="de-DE" dirty="0">
              <a:solidFill>
                <a:schemeClr val="accent6"/>
              </a:solidFill>
            </a:endParaRPr>
          </a:p>
          <a:p>
            <a:pPr marL="109728" indent="0">
              <a:buNone/>
              <a:defRPr/>
            </a:pPr>
            <a:r>
              <a:rPr lang="de-DE" dirty="0">
                <a:solidFill>
                  <a:schemeClr val="accent6"/>
                </a:solidFill>
              </a:rPr>
              <a:t>    </a:t>
            </a:r>
            <a:r>
              <a:rPr lang="de-DE" b="1" dirty="0">
                <a:solidFill>
                  <a:schemeClr val="accent6"/>
                </a:solidFill>
              </a:rPr>
              <a:t>Kennen Sie Beispiele für Schwierigkeiten, die Lernende bei der   </a:t>
            </a:r>
          </a:p>
          <a:p>
            <a:pPr marL="109728" indent="0">
              <a:buNone/>
              <a:defRPr/>
            </a:pPr>
            <a:r>
              <a:rPr lang="de-DE" b="1" dirty="0">
                <a:solidFill>
                  <a:schemeClr val="accent6"/>
                </a:solidFill>
              </a:rPr>
              <a:t>    Beschreibung und Erklärung elektrostatischer Phänomene haben? </a:t>
            </a:r>
          </a:p>
        </p:txBody>
      </p:sp>
      <p:sp>
        <p:nvSpPr>
          <p:cNvPr id="3" name="Titel 2"/>
          <p:cNvSpPr>
            <a:spLocks noGrp="1"/>
          </p:cNvSpPr>
          <p:nvPr>
            <p:ph type="title"/>
          </p:nvPr>
        </p:nvSpPr>
        <p:spPr bwMode="auto">
          <a:xfrm>
            <a:off x="609600" y="548680"/>
            <a:ext cx="10972800" cy="576064"/>
          </a:xfrm>
        </p:spPr>
        <p:txBody>
          <a:bodyPr/>
          <a:lstStyle/>
          <a:p>
            <a:pPr>
              <a:defRPr/>
            </a:pPr>
            <a:r>
              <a:rPr lang="de-DE" dirty="0"/>
              <a:t>Influenz und Polarisation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CFD4E1-1E15-D987-9BEB-82B6C2060AC3}"/>
              </a:ext>
            </a:extLst>
          </p:cNvPr>
          <p:cNvSpPr>
            <a:spLocks noGrp="1"/>
          </p:cNvSpPr>
          <p:nvPr>
            <p:ph idx="1"/>
          </p:nvPr>
        </p:nvSpPr>
        <p:spPr/>
        <p:txBody>
          <a:bodyPr>
            <a:normAutofit fontScale="70000" lnSpcReduction="20000"/>
          </a:bodyPr>
          <a:lstStyle/>
          <a:p>
            <a:pPr marL="109728" indent="0">
              <a:buNone/>
              <a:defRPr/>
            </a:pPr>
            <a:r>
              <a:rPr lang="de-DE" b="1" dirty="0"/>
              <a:t>Einsatz von Argumentationsketten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109728" indent="0">
              <a:buNone/>
            </a:pPr>
            <a:endParaRPr lang="de-DE" dirty="0"/>
          </a:p>
          <a:p>
            <a:pPr marL="109728" indent="0">
              <a:buNone/>
            </a:pPr>
            <a:endParaRPr lang="de-DE" dirty="0"/>
          </a:p>
          <a:p>
            <a:r>
              <a:rPr lang="de-DE" dirty="0"/>
              <a:t>Weitere Beispiele für den Einsatz von Argumentationsketten:</a:t>
            </a:r>
          </a:p>
          <a:p>
            <a:pPr marL="109728" indent="0" algn="just">
              <a:lnSpc>
                <a:spcPct val="115000"/>
              </a:lnSpc>
              <a:spcAft>
                <a:spcPts val="1000"/>
              </a:spcAft>
              <a:buNone/>
            </a:pPr>
            <a:r>
              <a:rPr lang="de-DE" sz="1800" dirty="0">
                <a:effectLst/>
                <a:latin typeface="Arial" panose="020B0604020202020204" pitchFamily="34" charset="0"/>
                <a:ea typeface="Calibri" panose="020F0502020204030204" pitchFamily="34" charset="0"/>
                <a:cs typeface="Times New Roman" panose="02020603050405020304" pitchFamily="18" charset="0"/>
              </a:rPr>
              <a:t>IQB-</a:t>
            </a:r>
            <a:r>
              <a:rPr lang="de-DE" sz="1800" dirty="0">
                <a:ea typeface="Calibri" panose="020F0502020204030204" pitchFamily="34" charset="0"/>
                <a:cs typeface="Times New Roman" panose="02020603050405020304" pitchFamily="18" charset="0"/>
              </a:rPr>
              <a:t>Lern</a:t>
            </a:r>
            <a:r>
              <a:rPr lang="de-DE" sz="1800" dirty="0">
                <a:effectLst/>
                <a:latin typeface="Arial" panose="020B0604020202020204" pitchFamily="34" charset="0"/>
                <a:ea typeface="Calibri" panose="020F0502020204030204" pitchFamily="34" charset="0"/>
                <a:cs typeface="Times New Roman" panose="02020603050405020304" pitchFamily="18" charset="0"/>
              </a:rPr>
              <a:t>aufgabe: </a:t>
            </a:r>
            <a:r>
              <a:rPr lang="de-DE" sz="1800" i="1" dirty="0">
                <a:effectLst/>
                <a:latin typeface="Arial" panose="020B0604020202020204" pitchFamily="34" charset="0"/>
                <a:ea typeface="Calibri" panose="020F0502020204030204" pitchFamily="34" charset="0"/>
                <a:cs typeface="Times New Roman" panose="02020603050405020304" pitchFamily="18" charset="0"/>
              </a:rPr>
              <a:t>Aufstellen von Argumentationsketten am Beispiel von Induktionsvorgängen </a:t>
            </a:r>
            <a:r>
              <a:rPr lang="de-DE" sz="1800" dirty="0">
                <a:effectLst/>
                <a:latin typeface="Arial" panose="020B0604020202020204" pitchFamily="34" charset="0"/>
                <a:ea typeface="Calibri" panose="020F0502020204030204" pitchFamily="34" charset="0"/>
                <a:cs typeface="Times New Roman" panose="02020603050405020304" pitchFamily="18" charset="0"/>
              </a:rPr>
              <a:t>unter folgendem Link:</a:t>
            </a:r>
          </a:p>
          <a:p>
            <a:pPr marL="109728" indent="0" algn="just">
              <a:lnSpc>
                <a:spcPct val="115000"/>
              </a:lnSpc>
              <a:spcAft>
                <a:spcPts val="1000"/>
              </a:spcAft>
              <a:buNone/>
            </a:pPr>
            <a:r>
              <a:rPr lang="de-DE"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https://www.iqb.hu-berlin.de/bista/UnterrichtSekII/nawi_allg/physik/</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marL="109728" indent="0">
              <a:buNone/>
            </a:pPr>
            <a:r>
              <a:rPr lang="de-DE" dirty="0"/>
              <a:t>	</a:t>
            </a:r>
          </a:p>
        </p:txBody>
      </p:sp>
      <p:sp>
        <p:nvSpPr>
          <p:cNvPr id="3" name="Titel 2">
            <a:extLst>
              <a:ext uri="{FF2B5EF4-FFF2-40B4-BE49-F238E27FC236}">
                <a16:creationId xmlns:a16="http://schemas.microsoft.com/office/drawing/2014/main" id="{C9A2A3B7-747A-B9F7-DF19-93EFE3AE3FE9}"/>
              </a:ext>
            </a:extLst>
          </p:cNvPr>
          <p:cNvSpPr>
            <a:spLocks noGrp="1"/>
          </p:cNvSpPr>
          <p:nvPr>
            <p:ph type="title"/>
          </p:nvPr>
        </p:nvSpPr>
        <p:spPr/>
        <p:txBody>
          <a:bodyPr/>
          <a:lstStyle/>
          <a:p>
            <a:r>
              <a:rPr lang="de-DE" dirty="0"/>
              <a:t>Influenz und Polarisation (BF und LF)</a:t>
            </a:r>
          </a:p>
        </p:txBody>
      </p:sp>
      <p:pic>
        <p:nvPicPr>
          <p:cNvPr id="4" name="Grafik 3" descr="Ein Bild, das Text enthält.&#10;&#10;Automatisch generierte Beschreibung">
            <a:extLst>
              <a:ext uri="{FF2B5EF4-FFF2-40B4-BE49-F238E27FC236}">
                <a16:creationId xmlns:a16="http://schemas.microsoft.com/office/drawing/2014/main" id="{FADC341B-4C1D-49E9-08B7-6379D1DED8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37" r="26107"/>
          <a:stretch/>
        </p:blipFill>
        <p:spPr bwMode="auto">
          <a:xfrm rot="5400000">
            <a:off x="1646289" y="1234230"/>
            <a:ext cx="2865595" cy="3903278"/>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AD8E354D-B8E5-9E3D-4611-F252CE9140D7}"/>
              </a:ext>
            </a:extLst>
          </p:cNvPr>
          <p:cNvPicPr>
            <a:picLocks noChangeAspect="1"/>
          </p:cNvPicPr>
          <p:nvPr/>
        </p:nvPicPr>
        <p:blipFill>
          <a:blip r:embed="rId5"/>
          <a:stretch>
            <a:fillRect/>
          </a:stretch>
        </p:blipFill>
        <p:spPr>
          <a:xfrm>
            <a:off x="7032104" y="1124744"/>
            <a:ext cx="3477110" cy="4010585"/>
          </a:xfrm>
          <a:prstGeom prst="rect">
            <a:avLst/>
          </a:prstGeom>
        </p:spPr>
      </p:pic>
    </p:spTree>
    <p:extLst>
      <p:ext uri="{BB962C8B-B14F-4D97-AF65-F5344CB8AC3E}">
        <p14:creationId xmlns:p14="http://schemas.microsoft.com/office/powerpoint/2010/main" val="414880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BCECE571-0E05-8C2C-815D-535CBC4269C3}"/>
                  </a:ext>
                </a:extLst>
              </p:cNvPr>
              <p:cNvSpPr>
                <a:spLocks noGrp="1"/>
              </p:cNvSpPr>
              <p:nvPr>
                <p:ph idx="1"/>
              </p:nvPr>
            </p:nvSpPr>
            <p:spPr/>
            <p:txBody>
              <a:bodyPr/>
              <a:lstStyle/>
              <a:p>
                <a:pPr marL="109728" indent="0">
                  <a:buNone/>
                </a:pPr>
                <a:r>
                  <a:rPr lang="de-DE" dirty="0"/>
                  <a:t>Zentrales Experiment: Realer Versuchsaufbau und stummes Video für F </a:t>
                </a:r>
                <a14:m>
                  <m:oMath xmlns:m="http://schemas.openxmlformats.org/officeDocument/2006/math">
                    <m:r>
                      <a:rPr lang="de-DE" i="1" smtClean="0">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𝑟</m:t>
                            </m:r>
                          </m:e>
                          <m:sup>
                            <m:r>
                              <a:rPr lang="de-DE" b="0" i="1" smtClean="0">
                                <a:latin typeface="Cambria Math" panose="02040503050406030204" pitchFamily="18" charset="0"/>
                                <a:ea typeface="Cambria Math" panose="02040503050406030204" pitchFamily="18" charset="0"/>
                              </a:rPr>
                              <m:t>2</m:t>
                            </m:r>
                          </m:sup>
                        </m:sSup>
                      </m:den>
                    </m:f>
                  </m:oMath>
                </a14:m>
                <a:r>
                  <a:rPr lang="de-DE" dirty="0"/>
                  <a:t> </a:t>
                </a:r>
              </a:p>
              <a:p>
                <a:pPr marL="109728" indent="0">
                  <a:buNone/>
                </a:pPr>
                <a:r>
                  <a:rPr lang="de-DE" dirty="0"/>
                  <a:t>mit Arbeitsblatt  </a:t>
                </a:r>
              </a:p>
              <a:p>
                <a:pPr marL="109728" indent="0">
                  <a:buNone/>
                </a:pPr>
                <a:r>
                  <a:rPr lang="de-DE" dirty="0">
                    <a:hlinkClick r:id="rId2"/>
                  </a:rPr>
                  <a:t>Simulation zum </a:t>
                </a:r>
                <a:r>
                  <a:rPr lang="de-DE" dirty="0" err="1">
                    <a:hlinkClick r:id="rId2"/>
                  </a:rPr>
                  <a:t>Coulombgesetz</a:t>
                </a:r>
                <a:r>
                  <a:rPr lang="de-DE" dirty="0"/>
                  <a:t> </a:t>
                </a:r>
              </a:p>
              <a:p>
                <a:pPr marL="109728" indent="0">
                  <a:buNone/>
                </a:pPr>
                <a:r>
                  <a:rPr lang="de-DE" dirty="0">
                    <a:hlinkClick r:id="rId3"/>
                  </a:rPr>
                  <a:t>Beispielaufgabe IQB</a:t>
                </a:r>
                <a:r>
                  <a:rPr lang="de-DE" dirty="0"/>
                  <a:t> zum Coulomb-Gesetz: </a:t>
                </a:r>
                <a:r>
                  <a:rPr lang="de-DE" dirty="0">
                    <a:solidFill>
                      <a:srgbClr val="0070C0"/>
                    </a:solidFill>
                  </a:rPr>
                  <a:t>Coulombregression_Aufgabe.pdf</a:t>
                </a:r>
              </a:p>
            </p:txBody>
          </p:sp>
        </mc:Choice>
        <mc:Fallback xmlns="">
          <p:sp>
            <p:nvSpPr>
              <p:cNvPr id="2" name="Inhaltsplatzhalter 1">
                <a:extLst>
                  <a:ext uri="{FF2B5EF4-FFF2-40B4-BE49-F238E27FC236}">
                    <a16:creationId xmlns:a16="http://schemas.microsoft.com/office/drawing/2014/main" id="{BCECE571-0E05-8C2C-815D-535CBC4269C3}"/>
                  </a:ext>
                </a:extLst>
              </p:cNvPr>
              <p:cNvSpPr>
                <a:spLocks noGrp="1" noRot="1" noChangeAspect="1" noMove="1" noResize="1" noEditPoints="1" noAdjustHandles="1" noChangeArrowheads="1" noChangeShapeType="1" noTextEdit="1"/>
              </p:cNvSpPr>
              <p:nvPr>
                <p:ph idx="1"/>
              </p:nvPr>
            </p:nvSpPr>
            <p:spPr>
              <a:blipFill>
                <a:blip r:embed="rId4"/>
                <a:stretch>
                  <a:fillRect/>
                </a:stretch>
              </a:blipFill>
            </p:spPr>
            <p:txBody>
              <a:bodyPr/>
              <a:lstStyle/>
              <a:p>
                <a:r>
                  <a:rPr lang="de-DE">
                    <a:noFill/>
                  </a:rPr>
                  <a:t> </a:t>
                </a:r>
              </a:p>
            </p:txBody>
          </p:sp>
        </mc:Fallback>
      </mc:AlternateContent>
      <p:sp>
        <p:nvSpPr>
          <p:cNvPr id="3" name="Titel 2">
            <a:extLst>
              <a:ext uri="{FF2B5EF4-FFF2-40B4-BE49-F238E27FC236}">
                <a16:creationId xmlns:a16="http://schemas.microsoft.com/office/drawing/2014/main" id="{8B683546-0FB6-C871-975D-266425C59EBF}"/>
              </a:ext>
            </a:extLst>
          </p:cNvPr>
          <p:cNvSpPr>
            <a:spLocks noGrp="1"/>
          </p:cNvSpPr>
          <p:nvPr>
            <p:ph type="title"/>
          </p:nvPr>
        </p:nvSpPr>
        <p:spPr>
          <a:xfrm>
            <a:off x="609600" y="548680"/>
            <a:ext cx="10972800" cy="576064"/>
          </a:xfrm>
        </p:spPr>
        <p:txBody>
          <a:bodyPr/>
          <a:lstStyle/>
          <a:p>
            <a:r>
              <a:rPr lang="de-DE" dirty="0"/>
              <a:t>Das Coulomb-Gesetz (LF)</a:t>
            </a:r>
          </a:p>
        </p:txBody>
      </p:sp>
      <p:pic>
        <p:nvPicPr>
          <p:cNvPr id="6" name="Grafik 5">
            <a:extLst>
              <a:ext uri="{FF2B5EF4-FFF2-40B4-BE49-F238E27FC236}">
                <a16:creationId xmlns:a16="http://schemas.microsoft.com/office/drawing/2014/main" id="{B97D2B05-722A-694B-DC35-8E4A180082A9}"/>
              </a:ext>
            </a:extLst>
          </p:cNvPr>
          <p:cNvPicPr>
            <a:picLocks noChangeAspect="1"/>
          </p:cNvPicPr>
          <p:nvPr/>
        </p:nvPicPr>
        <p:blipFill>
          <a:blip r:embed="rId5"/>
          <a:stretch>
            <a:fillRect/>
          </a:stretch>
        </p:blipFill>
        <p:spPr>
          <a:xfrm>
            <a:off x="3323692" y="3161870"/>
            <a:ext cx="5544616" cy="3143394"/>
          </a:xfrm>
          <a:prstGeom prst="rect">
            <a:avLst/>
          </a:prstGeom>
        </p:spPr>
      </p:pic>
    </p:spTree>
    <p:extLst>
      <p:ext uri="{BB962C8B-B14F-4D97-AF65-F5344CB8AC3E}">
        <p14:creationId xmlns:p14="http://schemas.microsoft.com/office/powerpoint/2010/main" val="1094490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872E1E-B893-EDA3-DB11-2D4F63FE1622}"/>
              </a:ext>
            </a:extLst>
          </p:cNvPr>
          <p:cNvSpPr>
            <a:spLocks noGrp="1"/>
          </p:cNvSpPr>
          <p:nvPr>
            <p:ph type="title"/>
          </p:nvPr>
        </p:nvSpPr>
        <p:spPr/>
        <p:txBody>
          <a:bodyPr/>
          <a:lstStyle/>
          <a:p>
            <a:r>
              <a:rPr lang="de-DE" dirty="0"/>
              <a:t>Superposition von elektrischen Feldern (BF und LF)</a:t>
            </a:r>
          </a:p>
        </p:txBody>
      </p:sp>
      <p:sp>
        <p:nvSpPr>
          <p:cNvPr id="6" name="Inhaltsplatzhalter 1">
            <a:extLst>
              <a:ext uri="{FF2B5EF4-FFF2-40B4-BE49-F238E27FC236}">
                <a16:creationId xmlns:a16="http://schemas.microsoft.com/office/drawing/2014/main" id="{AC313A20-BD62-451E-1079-CDE66B47DF3E}"/>
              </a:ext>
            </a:extLst>
          </p:cNvPr>
          <p:cNvSpPr txBox="1">
            <a:spLocks/>
          </p:cNvSpPr>
          <p:nvPr/>
        </p:nvSpPr>
        <p:spPr>
          <a:xfrm>
            <a:off x="609600" y="1268760"/>
            <a:ext cx="10972800" cy="5040560"/>
          </a:xfrm>
          <a:prstGeom prst="rect">
            <a:avLst/>
          </a:prstGeom>
        </p:spPr>
        <p:txBody>
          <a:bodyPr vert="horz">
            <a:normAutofit/>
          </a:bodyPr>
          <a:lst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Arial" pitchFamily="34" charset="0"/>
              <a:buNone/>
            </a:pPr>
            <a:r>
              <a:rPr lang="de-DE"/>
              <a:t>Geogebra-Simulation mit Arbeitsanweisungen</a:t>
            </a:r>
            <a:endParaRPr lang="de-DE" dirty="0"/>
          </a:p>
        </p:txBody>
      </p:sp>
      <p:pic>
        <p:nvPicPr>
          <p:cNvPr id="8" name="Grafik 7">
            <a:extLst>
              <a:ext uri="{FF2B5EF4-FFF2-40B4-BE49-F238E27FC236}">
                <a16:creationId xmlns:a16="http://schemas.microsoft.com/office/drawing/2014/main" id="{03AD8561-6813-473B-1F2A-348917E3AA6A}"/>
              </a:ext>
            </a:extLst>
          </p:cNvPr>
          <p:cNvPicPr>
            <a:picLocks noChangeAspect="1"/>
          </p:cNvPicPr>
          <p:nvPr/>
        </p:nvPicPr>
        <p:blipFill>
          <a:blip r:embed="rId2"/>
          <a:stretch>
            <a:fillRect/>
          </a:stretch>
        </p:blipFill>
        <p:spPr>
          <a:xfrm>
            <a:off x="671736" y="1750990"/>
            <a:ext cx="10848528" cy="4558330"/>
          </a:xfrm>
          <a:prstGeom prst="rect">
            <a:avLst/>
          </a:prstGeom>
        </p:spPr>
      </p:pic>
    </p:spTree>
    <p:extLst>
      <p:ext uri="{BB962C8B-B14F-4D97-AF65-F5344CB8AC3E}">
        <p14:creationId xmlns:p14="http://schemas.microsoft.com/office/powerpoint/2010/main" val="4209616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6E9E2B7-9D19-CB9C-7F10-CEFEA16930EB}"/>
              </a:ext>
            </a:extLst>
          </p:cNvPr>
          <p:cNvSpPr>
            <a:spLocks noGrp="1"/>
          </p:cNvSpPr>
          <p:nvPr>
            <p:ph idx="1"/>
          </p:nvPr>
        </p:nvSpPr>
        <p:spPr/>
        <p:txBody>
          <a:bodyPr/>
          <a:lstStyle/>
          <a:p>
            <a:pPr marL="109728" indent="0">
              <a:buNone/>
            </a:pPr>
            <a:r>
              <a:rPr lang="de-DE" dirty="0" err="1"/>
              <a:t>Geogebra</a:t>
            </a:r>
            <a:r>
              <a:rPr lang="de-DE" dirty="0"/>
              <a:t>-Simulation mit Arbeitsanweisungen</a:t>
            </a:r>
          </a:p>
        </p:txBody>
      </p:sp>
      <p:sp>
        <p:nvSpPr>
          <p:cNvPr id="3" name="Titel 2">
            <a:extLst>
              <a:ext uri="{FF2B5EF4-FFF2-40B4-BE49-F238E27FC236}">
                <a16:creationId xmlns:a16="http://schemas.microsoft.com/office/drawing/2014/main" id="{3761B923-E133-4EF5-6637-20E1F3D6F822}"/>
              </a:ext>
            </a:extLst>
          </p:cNvPr>
          <p:cNvSpPr>
            <a:spLocks noGrp="1"/>
          </p:cNvSpPr>
          <p:nvPr>
            <p:ph type="title"/>
          </p:nvPr>
        </p:nvSpPr>
        <p:spPr>
          <a:xfrm>
            <a:off x="609600" y="548680"/>
            <a:ext cx="10972800" cy="576064"/>
          </a:xfrm>
        </p:spPr>
        <p:txBody>
          <a:bodyPr/>
          <a:lstStyle/>
          <a:p>
            <a:r>
              <a:rPr lang="de-DE" dirty="0"/>
              <a:t>Superposition von Magnetfeldern (BF und LF)</a:t>
            </a:r>
          </a:p>
        </p:txBody>
      </p:sp>
      <p:pic>
        <p:nvPicPr>
          <p:cNvPr id="6" name="Grafik 5">
            <a:extLst>
              <a:ext uri="{FF2B5EF4-FFF2-40B4-BE49-F238E27FC236}">
                <a16:creationId xmlns:a16="http://schemas.microsoft.com/office/drawing/2014/main" id="{795E00DE-3D54-DE94-CB7A-59789D91D9C6}"/>
              </a:ext>
            </a:extLst>
          </p:cNvPr>
          <p:cNvPicPr>
            <a:picLocks noChangeAspect="1"/>
          </p:cNvPicPr>
          <p:nvPr/>
        </p:nvPicPr>
        <p:blipFill>
          <a:blip r:embed="rId2"/>
          <a:stretch>
            <a:fillRect/>
          </a:stretch>
        </p:blipFill>
        <p:spPr>
          <a:xfrm>
            <a:off x="3287688" y="1685563"/>
            <a:ext cx="6235049" cy="4732074"/>
          </a:xfrm>
          <a:prstGeom prst="rect">
            <a:avLst/>
          </a:prstGeom>
        </p:spPr>
      </p:pic>
    </p:spTree>
    <p:extLst>
      <p:ext uri="{BB962C8B-B14F-4D97-AF65-F5344CB8AC3E}">
        <p14:creationId xmlns:p14="http://schemas.microsoft.com/office/powerpoint/2010/main" val="188931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CC9800A9-DD1D-904A-5634-2FB210E22C5D}"/>
                  </a:ext>
                </a:extLst>
              </p:cNvPr>
              <p:cNvSpPr>
                <a:spLocks noGrp="1"/>
              </p:cNvSpPr>
              <p:nvPr>
                <p:ph idx="1"/>
              </p:nvPr>
            </p:nvSpPr>
            <p:spPr/>
            <p:txBody>
              <a:bodyPr>
                <a:normAutofit fontScale="77500" lnSpcReduction="20000"/>
              </a:bodyPr>
              <a:lstStyle/>
              <a:p>
                <a:pPr marL="109728" indent="0">
                  <a:buNone/>
                </a:pPr>
                <a:endParaRPr lang="de-DE" dirty="0"/>
              </a:p>
              <a:p>
                <a:pPr marL="109728" indent="0">
                  <a:buNone/>
                </a:pPr>
                <a:r>
                  <a:rPr lang="de-DE" sz="2400" dirty="0"/>
                  <a:t>Definition des </a:t>
                </a:r>
                <a:r>
                  <a:rPr lang="de-DE" sz="2400" b="1" dirty="0"/>
                  <a:t>elektrischen Potenzials</a:t>
                </a:r>
                <a:r>
                  <a:rPr lang="de-DE" sz="2400" dirty="0"/>
                  <a:t>:  </a:t>
                </a:r>
                <a14:m>
                  <m:oMath xmlns:m="http://schemas.openxmlformats.org/officeDocument/2006/math">
                    <m:r>
                      <a:rPr lang="de-DE" sz="2400" b="0" i="1" smtClean="0">
                        <a:latin typeface="Cambria Math" panose="02040503050406030204" pitchFamily="18" charset="0"/>
                        <a:ea typeface="Cambria Math" panose="02040503050406030204" pitchFamily="18" charset="0"/>
                      </a:rPr>
                      <m:t>𝜑</m:t>
                    </m:r>
                    <m:r>
                      <a:rPr lang="de-DE" sz="2400" b="0" i="1" smtClean="0">
                        <a:latin typeface="Cambria Math" panose="02040503050406030204" pitchFamily="18" charset="0"/>
                        <a:ea typeface="Cambria Math" panose="02040503050406030204" pitchFamily="18" charset="0"/>
                      </a:rPr>
                      <m:t>=</m:t>
                    </m:r>
                    <m:f>
                      <m:fPr>
                        <m:ctrlPr>
                          <a:rPr lang="de-DE" sz="2400" b="0" i="1" smtClean="0">
                            <a:latin typeface="Cambria Math" panose="02040503050406030204" pitchFamily="18" charset="0"/>
                            <a:ea typeface="Cambria Math" panose="02040503050406030204" pitchFamily="18" charset="0"/>
                          </a:rPr>
                        </m:ctrlPr>
                      </m:fPr>
                      <m:num>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𝐸</m:t>
                            </m:r>
                          </m:e>
                          <m:sub>
                            <m:r>
                              <a:rPr lang="de-DE" sz="2400" b="0" i="1" smtClean="0">
                                <a:latin typeface="Cambria Math" panose="02040503050406030204" pitchFamily="18" charset="0"/>
                                <a:ea typeface="Cambria Math" panose="02040503050406030204" pitchFamily="18" charset="0"/>
                              </a:rPr>
                              <m:t>𝑝𝑜𝑡</m:t>
                            </m:r>
                          </m:sub>
                        </m:sSub>
                      </m:num>
                      <m:den>
                        <m:r>
                          <a:rPr lang="de-DE" sz="2400" b="0" i="1" smtClean="0">
                            <a:latin typeface="Cambria Math" panose="02040503050406030204" pitchFamily="18" charset="0"/>
                            <a:ea typeface="Cambria Math" panose="02040503050406030204" pitchFamily="18" charset="0"/>
                          </a:rPr>
                          <m:t>𝑄</m:t>
                        </m:r>
                      </m:den>
                    </m:f>
                  </m:oMath>
                </a14:m>
                <a:endParaRPr lang="de-DE" dirty="0"/>
              </a:p>
              <a:p>
                <a:pPr marL="109728" indent="0">
                  <a:buNone/>
                </a:pPr>
                <a:r>
                  <a:rPr lang="de-DE" dirty="0"/>
                  <a:t>Der Begriff ist hilfreich zum Verständnis der potenziellen Energie auch in Analogie zum Gravitationsfeld:</a:t>
                </a:r>
              </a:p>
              <a:p>
                <a:pPr marL="109728" indent="0">
                  <a:buNone/>
                </a:pPr>
                <a:endParaRPr lang="de-DE" dirty="0"/>
              </a:p>
              <a:p>
                <a:pPr marL="109728" indent="0">
                  <a:buNone/>
                </a:pPr>
                <a:r>
                  <a:rPr lang="de-DE" dirty="0"/>
                  <a:t> </a:t>
                </a:r>
                <a:r>
                  <a:rPr lang="de-DE" sz="2400" dirty="0" err="1"/>
                  <a:t>Äquipotenziallinien</a:t>
                </a:r>
                <a:r>
                  <a:rPr lang="de-DE" sz="2400" dirty="0"/>
                  <a:t> (als „elektrische Höhenlinien“) und Höhenlinien auf Landkarten</a:t>
                </a:r>
                <a:br>
                  <a:rPr lang="de-DE" sz="2400" dirty="0"/>
                </a:br>
                <a:r>
                  <a:rPr lang="de-DE" sz="2400" dirty="0">
                    <a:sym typeface="Wingdings" panose="05000000000000000000" pitchFamily="2" charset="2"/>
                  </a:rPr>
                  <a:t> Hinter beiden Fällen steht das Konzept der potenziellen Energie</a:t>
                </a:r>
                <a:endParaRPr lang="de-DE" dirty="0"/>
              </a:p>
              <a:p>
                <a:pPr marL="109728" indent="0">
                  <a:buNone/>
                </a:pPr>
                <a:endParaRPr lang="de-DE" dirty="0"/>
              </a:p>
              <a:p>
                <a:pPr marL="109728" indent="0">
                  <a:buNone/>
                </a:pPr>
                <a:r>
                  <a:rPr lang="de-DE" dirty="0"/>
                  <a:t>Vorschlag für eine allgemeine Definition der potenziellen Energie: </a:t>
                </a:r>
              </a:p>
              <a:p>
                <a:pPr marL="109728" indent="0">
                  <a:buNone/>
                </a:pPr>
                <a:endParaRPr lang="de-DE" dirty="0"/>
              </a:p>
              <a:p>
                <a:pPr marL="109728" indent="0">
                  <a:buNone/>
                </a:pPr>
                <a:r>
                  <a:rPr lang="de-DE" sz="2400" i="1" dirty="0">
                    <a:solidFill>
                      <a:schemeClr val="bg2"/>
                    </a:solidFill>
                  </a:rPr>
                  <a:t>Die Energie, die allein von der Position eines Körpers relativ zu einem Bezugsniveau abhängt, nennt man </a:t>
                </a:r>
                <a:r>
                  <a:rPr lang="de-DE" sz="2400" b="1" i="1" dirty="0">
                    <a:solidFill>
                      <a:schemeClr val="bg2"/>
                    </a:solidFill>
                  </a:rPr>
                  <a:t>potenzielle Energie</a:t>
                </a:r>
                <a:r>
                  <a:rPr lang="de-DE" sz="2400" i="1" dirty="0">
                    <a:solidFill>
                      <a:schemeClr val="bg2"/>
                    </a:solidFill>
                  </a:rPr>
                  <a:t>.</a:t>
                </a:r>
              </a:p>
              <a:p>
                <a:pPr marL="109728" indent="0">
                  <a:buNone/>
                </a:pPr>
                <a:endParaRPr lang="de-DE" sz="2400" dirty="0"/>
              </a:p>
              <a:p>
                <a:pPr marL="109728" indent="0">
                  <a:buNone/>
                  <a:tabLst>
                    <a:tab pos="357188" algn="l"/>
                  </a:tabLst>
                </a:pPr>
                <a:r>
                  <a:rPr lang="de-DE" dirty="0"/>
                  <a:t>Beispiele: </a:t>
                </a:r>
                <a:endParaRPr lang="de-DE" dirty="0">
                  <a:solidFill>
                    <a:srgbClr val="FF0000"/>
                  </a:solidFill>
                </a:endParaRPr>
              </a:p>
              <a:p>
                <a:pPr lvl="1">
                  <a:tabLst>
                    <a:tab pos="357188" algn="l"/>
                  </a:tabLst>
                </a:pPr>
                <a:r>
                  <a:rPr lang="de-DE" dirty="0"/>
                  <a:t>Lageenergie im Gravitationsfeld</a:t>
                </a:r>
              </a:p>
              <a:p>
                <a:pPr lvl="1">
                  <a:tabLst>
                    <a:tab pos="357188" algn="l"/>
                  </a:tabLst>
                </a:pPr>
                <a:r>
                  <a:rPr lang="de-DE" dirty="0"/>
                  <a:t>Spannenergie einer Feder beim Federpendel (Körper </a:t>
                </a:r>
                <a:r>
                  <a:rPr lang="de-DE" dirty="0">
                    <a:sym typeface="Wingdings" panose="05000000000000000000" pitchFamily="2" charset="2"/>
                  </a:rPr>
                  <a:t></a:t>
                </a:r>
                <a:r>
                  <a:rPr lang="de-DE" dirty="0"/>
                  <a:t> Pendelkörper)</a:t>
                </a:r>
              </a:p>
              <a:p>
                <a:pPr lvl="1">
                  <a:tabLst>
                    <a:tab pos="357188" algn="l"/>
                  </a:tabLst>
                </a:pPr>
                <a:r>
                  <a:rPr lang="de-DE" dirty="0"/>
                  <a:t>Potenzielle Energie eines geladenen Teilchens im elektrischen Feld  </a:t>
                </a:r>
                <a:br>
                  <a:rPr lang="de-DE" sz="2400" dirty="0"/>
                </a:br>
                <a:endParaRPr lang="de-DE" sz="2400" dirty="0"/>
              </a:p>
            </p:txBody>
          </p:sp>
        </mc:Choice>
        <mc:Fallback xmlns="">
          <p:sp>
            <p:nvSpPr>
              <p:cNvPr id="2" name="Inhaltsplatzhalter 1">
                <a:extLst>
                  <a:ext uri="{FF2B5EF4-FFF2-40B4-BE49-F238E27FC236}">
                    <a16:creationId xmlns:a16="http://schemas.microsoft.com/office/drawing/2014/main" id="{CC9800A9-DD1D-904A-5634-2FB210E22C5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el 2">
            <a:extLst>
              <a:ext uri="{FF2B5EF4-FFF2-40B4-BE49-F238E27FC236}">
                <a16:creationId xmlns:a16="http://schemas.microsoft.com/office/drawing/2014/main" id="{131387D1-AC1B-61AA-1524-AE3D4FA7A752}"/>
              </a:ext>
            </a:extLst>
          </p:cNvPr>
          <p:cNvSpPr>
            <a:spLocks noGrp="1"/>
          </p:cNvSpPr>
          <p:nvPr>
            <p:ph type="title"/>
          </p:nvPr>
        </p:nvSpPr>
        <p:spPr/>
        <p:txBody>
          <a:bodyPr/>
          <a:lstStyle/>
          <a:p>
            <a:r>
              <a:rPr lang="de-DE" dirty="0"/>
              <a:t>Das elektrische Potenzial und die potenzielle Energie</a:t>
            </a:r>
          </a:p>
        </p:txBody>
      </p:sp>
    </p:spTree>
    <p:extLst>
      <p:ext uri="{BB962C8B-B14F-4D97-AF65-F5344CB8AC3E}">
        <p14:creationId xmlns:p14="http://schemas.microsoft.com/office/powerpoint/2010/main" val="16295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614C0F-D02F-1597-AB45-CC125FA20C54}"/>
              </a:ext>
            </a:extLst>
          </p:cNvPr>
          <p:cNvSpPr>
            <a:spLocks noGrp="1"/>
          </p:cNvSpPr>
          <p:nvPr>
            <p:ph idx="1"/>
          </p:nvPr>
        </p:nvSpPr>
        <p:spPr/>
        <p:txBody>
          <a:bodyPr/>
          <a:lstStyle/>
          <a:p>
            <a:pPr marL="109728" indent="0">
              <a:buNone/>
            </a:pPr>
            <a:r>
              <a:rPr lang="de-DE" dirty="0"/>
              <a:t>Experimente zum elektrischen Potenzial (LF)</a:t>
            </a:r>
          </a:p>
          <a:p>
            <a:r>
              <a:rPr lang="de-DE" dirty="0"/>
              <a:t>Demonstrationsexperiment mit der Flammensonde als stummes Video</a:t>
            </a:r>
          </a:p>
          <a:p>
            <a:r>
              <a:rPr lang="de-DE" dirty="0"/>
              <a:t>Schülerexperimente in zwei Varianten</a:t>
            </a:r>
          </a:p>
          <a:p>
            <a:pPr marL="109728" indent="0">
              <a:buNone/>
            </a:pPr>
            <a:endParaRPr lang="de-DE" dirty="0"/>
          </a:p>
        </p:txBody>
      </p:sp>
      <p:sp>
        <p:nvSpPr>
          <p:cNvPr id="3" name="Titel 2">
            <a:extLst>
              <a:ext uri="{FF2B5EF4-FFF2-40B4-BE49-F238E27FC236}">
                <a16:creationId xmlns:a16="http://schemas.microsoft.com/office/drawing/2014/main" id="{58071F8B-FD61-1772-768B-2AB3BF6091F6}"/>
              </a:ext>
            </a:extLst>
          </p:cNvPr>
          <p:cNvSpPr>
            <a:spLocks noGrp="1"/>
          </p:cNvSpPr>
          <p:nvPr>
            <p:ph type="title"/>
          </p:nvPr>
        </p:nvSpPr>
        <p:spPr/>
        <p:txBody>
          <a:bodyPr/>
          <a:lstStyle/>
          <a:p>
            <a:r>
              <a:rPr lang="de-DE" dirty="0"/>
              <a:t>Das elektrische Potenzial</a:t>
            </a:r>
          </a:p>
        </p:txBody>
      </p:sp>
      <p:pic>
        <p:nvPicPr>
          <p:cNvPr id="4" name="Grafik 3">
            <a:extLst>
              <a:ext uri="{FF2B5EF4-FFF2-40B4-BE49-F238E27FC236}">
                <a16:creationId xmlns:a16="http://schemas.microsoft.com/office/drawing/2014/main" id="{86FADF26-1BD6-F15A-D373-C9820CFD48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432" y="2636912"/>
            <a:ext cx="3945373" cy="3455467"/>
          </a:xfrm>
          <a:prstGeom prst="rect">
            <a:avLst/>
          </a:prstGeom>
          <a:noFill/>
          <a:ln>
            <a:noFill/>
          </a:ln>
        </p:spPr>
      </p:pic>
      <p:pic>
        <p:nvPicPr>
          <p:cNvPr id="6" name="Grafik 5">
            <a:extLst>
              <a:ext uri="{FF2B5EF4-FFF2-40B4-BE49-F238E27FC236}">
                <a16:creationId xmlns:a16="http://schemas.microsoft.com/office/drawing/2014/main" id="{5A6E3308-873C-65B0-54E3-D409277BD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17"/>
          <a:stretch/>
        </p:blipFill>
        <p:spPr bwMode="auto">
          <a:xfrm>
            <a:off x="6096000" y="2636912"/>
            <a:ext cx="4325428" cy="34554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00890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tvorlage_KM-Rot ZSL-Logo">
  <a:themeElements>
    <a:clrScheme name="Benutzerdefiniert 6">
      <a:dk1>
        <a:srgbClr val="000000"/>
      </a:dk1>
      <a:lt1>
        <a:srgbClr val="FFFFC1"/>
      </a:lt1>
      <a:dk2>
        <a:srgbClr val="5F5F5F"/>
      </a:dk2>
      <a:lt2>
        <a:srgbClr val="BF0000"/>
      </a:lt2>
      <a:accent1>
        <a:srgbClr val="FF6D6D"/>
      </a:accent1>
      <a:accent2>
        <a:srgbClr val="BF0000"/>
      </a:accent2>
      <a:accent3>
        <a:srgbClr val="BF0000"/>
      </a:accent3>
      <a:accent4>
        <a:srgbClr val="920000"/>
      </a:accent4>
      <a:accent5>
        <a:srgbClr val="C9C9C9"/>
      </a:accent5>
      <a:accent6>
        <a:srgbClr val="920000"/>
      </a:accent6>
      <a:hlink>
        <a:srgbClr val="FF0000"/>
      </a:hlink>
      <a:folHlink>
        <a:srgbClr val="7030A0"/>
      </a:folHlink>
    </a:clrScheme>
    <a:fontScheme name="Rhea">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hea">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Formatvorlage_rot Logo Bildung</Template>
  <TotalTime>0</TotalTime>
  <Words>2255</Words>
  <Application>Microsoft Office PowerPoint</Application>
  <PresentationFormat>Breitbild</PresentationFormat>
  <Paragraphs>300</Paragraphs>
  <Slides>26</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Cambria Math</vt:lpstr>
      <vt:lpstr>Garamond</vt:lpstr>
      <vt:lpstr>Georgia</vt:lpstr>
      <vt:lpstr>Formatvorlage_KM-Rot ZSL-Logo</vt:lpstr>
      <vt:lpstr>Elektrische und magnetische Felder                     (LF und BF) </vt:lpstr>
      <vt:lpstr>Überblick</vt:lpstr>
      <vt:lpstr>Influenz und Polarisation</vt:lpstr>
      <vt:lpstr>Influenz und Polarisation (BF und LF)</vt:lpstr>
      <vt:lpstr>Das Coulomb-Gesetz (LF)</vt:lpstr>
      <vt:lpstr>Superposition von elektrischen Feldern (BF und LF)</vt:lpstr>
      <vt:lpstr>Superposition von Magnetfeldern (BF und LF)</vt:lpstr>
      <vt:lpstr>Das elektrische Potenzial und die potenzielle Energie</vt:lpstr>
      <vt:lpstr>Das elektrische Potenzial</vt:lpstr>
      <vt:lpstr>Das elektrische Potenzial</vt:lpstr>
      <vt:lpstr>Vertiefende Experimente mit der Plasmalampe (BF, LF)</vt:lpstr>
      <vt:lpstr>Laden und Entladen eines Kondensators</vt:lpstr>
      <vt:lpstr>Laden und Entladen eines Kondensators</vt:lpstr>
      <vt:lpstr>Laden und Entladen eines Elektrolytkondensators</vt:lpstr>
      <vt:lpstr>Modellieren mit Excel</vt:lpstr>
      <vt:lpstr>Hinweis auf Geogebra-Simulationen zum Thema Kondensator</vt:lpstr>
      <vt:lpstr>Teilchen in Feldern</vt:lpstr>
      <vt:lpstr>Teilchen in Feldern</vt:lpstr>
      <vt:lpstr>Teilchen in Feldern</vt:lpstr>
      <vt:lpstr>Der Hall-Effekt  (LF)</vt:lpstr>
      <vt:lpstr>Der Hall-Effekt  (LF)</vt:lpstr>
      <vt:lpstr>Übersicht über das Material zum Thema Felder</vt:lpstr>
      <vt:lpstr>Inhalts- und Materialübersicht</vt:lpstr>
      <vt:lpstr>Inhalts- und Materialübersicht</vt:lpstr>
      <vt:lpstr>Inhalts- und Materialübersicht</vt:lpstr>
      <vt:lpstr>Bildquellen</vt:lpstr>
    </vt:vector>
  </TitlesOfParts>
  <Company>IZLBW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Schock, Kai (KM);du Prel, Florence (LS)</dc:creator>
  <cp:lastModifiedBy>Ursula Wienbruch</cp:lastModifiedBy>
  <cp:revision>154</cp:revision>
  <cp:lastPrinted>2023-01-12T14:07:03Z</cp:lastPrinted>
  <dcterms:created xsi:type="dcterms:W3CDTF">2014-03-18T09:41:04Z</dcterms:created>
  <dcterms:modified xsi:type="dcterms:W3CDTF">2023-02-21T09:04:50Z</dcterms:modified>
</cp:coreProperties>
</file>