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</p:sldMasterIdLst>
  <p:notesMasterIdLst>
    <p:notesMasterId r:id="rId25"/>
  </p:notesMasterIdLst>
  <p:handoutMasterIdLst>
    <p:handoutMasterId r:id="rId26"/>
  </p:handoutMasterIdLst>
  <p:sldIdLst>
    <p:sldId id="260" r:id="rId5"/>
    <p:sldId id="433" r:id="rId6"/>
    <p:sldId id="272" r:id="rId7"/>
    <p:sldId id="273" r:id="rId8"/>
    <p:sldId id="469" r:id="rId9"/>
    <p:sldId id="434" r:id="rId10"/>
    <p:sldId id="468" r:id="rId11"/>
    <p:sldId id="435" r:id="rId12"/>
    <p:sldId id="459" r:id="rId13"/>
    <p:sldId id="443" r:id="rId14"/>
    <p:sldId id="457" r:id="rId15"/>
    <p:sldId id="371" r:id="rId16"/>
    <p:sldId id="372" r:id="rId17"/>
    <p:sldId id="373" r:id="rId18"/>
    <p:sldId id="271" r:id="rId19"/>
    <p:sldId id="374" r:id="rId20"/>
    <p:sldId id="461" r:id="rId21"/>
    <p:sldId id="274" r:id="rId22"/>
    <p:sldId id="275" r:id="rId23"/>
    <p:sldId id="467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9E"/>
    <a:srgbClr val="0078A2"/>
    <a:srgbClr val="3FCDFF"/>
    <a:srgbClr val="EDEEC6"/>
    <a:srgbClr val="FA00EE"/>
    <a:srgbClr val="A12F9C"/>
    <a:srgbClr val="E3FFE8"/>
    <a:srgbClr val="EE7F04"/>
    <a:srgbClr val="7A99FE"/>
    <a:srgbClr val="FCA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3226" autoAdjust="0"/>
  </p:normalViewPr>
  <p:slideViewPr>
    <p:cSldViewPr>
      <p:cViewPr varScale="1">
        <p:scale>
          <a:sx n="100" d="100"/>
          <a:sy n="100" d="100"/>
        </p:scale>
        <p:origin x="78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04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D422ABEC-E94D-4F80-98DD-91AD2DC020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5658D0A-4C73-4ADB-994D-0D0C116CBE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ED436-AECC-4370-A948-281C017111D8}" type="datetimeFigureOut">
              <a:rPr lang="de-DE" smtClean="0"/>
              <a:t>01.03.2023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2D9299-4611-4AC9-BCA4-F59B2BCE03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341661-E92D-42DD-9257-BB72E7C3E9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33F78E-45A7-42C0-A30A-973E677B3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5280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1T19:20:51.7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766AF-C2E5-498A-8780-88CCD884FEB9}" type="datetimeFigureOut">
              <a:rPr lang="de-DE" smtClean="0"/>
              <a:t>01.03.2023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11CA67-D061-429F-B186-15D98BBFE45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2237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1CA67-D061-429F-B186-15D98BBFE45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3382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Muthukrishnan</a:t>
            </a:r>
            <a:r>
              <a:rPr lang="de-DE" dirty="0"/>
              <a:t>, Scully, </a:t>
            </a:r>
            <a:r>
              <a:rPr lang="de-DE" dirty="0" err="1"/>
              <a:t>Zubairy</a:t>
            </a:r>
            <a:r>
              <a:rPr lang="de-DE" dirty="0"/>
              <a:t>, </a:t>
            </a:r>
            <a:r>
              <a:rPr lang="de-DE" dirty="0" err="1"/>
              <a:t>Optic&amp;Photonics</a:t>
            </a:r>
            <a:r>
              <a:rPr lang="de-DE" dirty="0"/>
              <a:t> News Trends, S18-S27, </a:t>
            </a:r>
            <a:r>
              <a:rPr lang="de-DE" dirty="0" err="1"/>
              <a:t>October</a:t>
            </a:r>
            <a:r>
              <a:rPr lang="de-DE" dirty="0"/>
              <a:t> 2003, s. Material.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1CA67-D061-429F-B186-15D98BBFE45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417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Muthukrishnan</a:t>
            </a:r>
            <a:r>
              <a:rPr lang="de-DE" dirty="0"/>
              <a:t>, Scully, </a:t>
            </a:r>
            <a:r>
              <a:rPr lang="de-DE" dirty="0" err="1"/>
              <a:t>Zubairy</a:t>
            </a:r>
            <a:r>
              <a:rPr lang="de-DE" dirty="0"/>
              <a:t>, </a:t>
            </a:r>
            <a:r>
              <a:rPr lang="de-DE" dirty="0" err="1"/>
              <a:t>Optic&amp;Photonics</a:t>
            </a:r>
            <a:r>
              <a:rPr lang="de-DE" dirty="0"/>
              <a:t> News Trends, S18-S27, </a:t>
            </a:r>
            <a:r>
              <a:rPr lang="de-DE" dirty="0" err="1"/>
              <a:t>October</a:t>
            </a:r>
            <a:r>
              <a:rPr lang="de-DE" dirty="0"/>
              <a:t> 2003, s. Material.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1CA67-D061-429F-B186-15D98BBFE45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832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Der Kollaps der Wellenfunktion kann kein Kollaps des Quantenobjekts sein, sonst müsste sich das Quantenobjekt mit Überlichtgeschwindigkeit zusammenziehen.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1CA67-D061-429F-B186-15D98BBFE45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205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11CA67-D061-429F-B186-15D98BBFE45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78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Abgerundetes Rechteck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hteck 9"/>
          <p:cNvSpPr/>
          <p:nvPr userDrawn="1"/>
        </p:nvSpPr>
        <p:spPr>
          <a:xfrm>
            <a:off x="1" y="3650400"/>
            <a:ext cx="12192001" cy="244800"/>
          </a:xfrm>
          <a:prstGeom prst="rect">
            <a:avLst/>
          </a:prstGeom>
          <a:solidFill>
            <a:srgbClr val="B8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el 7"/>
          <p:cNvSpPr>
            <a:spLocks noGrp="1"/>
          </p:cNvSpPr>
          <p:nvPr>
            <p:ph type="ctrTitle" hasCustomPrompt="1"/>
          </p:nvPr>
        </p:nvSpPr>
        <p:spPr>
          <a:xfrm>
            <a:off x="609601" y="2132857"/>
            <a:ext cx="11111409" cy="1470025"/>
          </a:xfrm>
        </p:spPr>
        <p:txBody>
          <a:bodyPr anchor="b">
            <a:noAutofit/>
          </a:bodyPr>
          <a:lstStyle>
            <a:lvl1pPr algn="l">
              <a:defRPr sz="4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kumimoji="0" lang="de-DE" dirty="0"/>
              <a:t>Titel der gesamten Präsentation durch Klicken bearbeiten</a:t>
            </a:r>
            <a:endParaRPr kumimoji="0"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 hasCustomPrompt="1"/>
          </p:nvPr>
        </p:nvSpPr>
        <p:spPr>
          <a:xfrm>
            <a:off x="638085" y="3901087"/>
            <a:ext cx="6575492" cy="1690138"/>
          </a:xfrm>
        </p:spPr>
        <p:txBody>
          <a:bodyPr>
            <a:normAutofit/>
          </a:bodyPr>
          <a:lstStyle>
            <a:lvl1pPr marL="64008" indent="0" algn="l">
              <a:buNone/>
              <a:defRPr sz="24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dirty="0"/>
              <a:t>Anlass der Präsentation</a:t>
            </a:r>
            <a:br>
              <a:rPr kumimoji="0" lang="de-DE" dirty="0"/>
            </a:br>
            <a:r>
              <a:rPr kumimoji="0" lang="de-DE" dirty="0"/>
              <a:t>Name des/der Vortragenden </a:t>
            </a:r>
            <a:endParaRPr kumimoji="0" lang="en-US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2" t="15720" r="6807" b="15910"/>
          <a:stretch/>
        </p:blipFill>
        <p:spPr>
          <a:xfrm>
            <a:off x="9349338" y="116632"/>
            <a:ext cx="2586536" cy="792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268760"/>
            <a:ext cx="10972800" cy="5040560"/>
          </a:xfrm>
        </p:spPr>
        <p:txBody>
          <a:bodyPr/>
          <a:lstStyle/>
          <a:p>
            <a:pPr lvl="0" eaLnBrk="1" latinLnBrk="0" hangingPunct="1"/>
            <a:r>
              <a:rPr lang="de-DE" dirty="0"/>
              <a:t>Textmasterformat bearbeiten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09600" y="548680"/>
            <a:ext cx="10972800" cy="576064"/>
          </a:xfrm>
        </p:spPr>
        <p:txBody>
          <a:bodyPr/>
          <a:lstStyle/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846800"/>
            <a:ext cx="5384800" cy="40324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97600" y="1846800"/>
            <a:ext cx="5384800" cy="40324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 dirty="0"/>
              <a:t>Textmasterformat bearbeiten </a:t>
            </a:r>
          </a:p>
          <a:p>
            <a:pPr lvl="1" eaLnBrk="1" latinLnBrk="0" hangingPunct="1"/>
            <a:r>
              <a:rPr lang="de-DE" dirty="0"/>
              <a:t>Zweite Ebene</a:t>
            </a:r>
          </a:p>
          <a:p>
            <a:pPr lvl="2" eaLnBrk="1" latinLnBrk="0" hangingPunct="1"/>
            <a:r>
              <a:rPr lang="de-DE" dirty="0"/>
              <a:t>Dritte Ebene</a:t>
            </a:r>
          </a:p>
          <a:p>
            <a:pPr lvl="3" eaLnBrk="1" latinLnBrk="0" hangingPunct="1"/>
            <a:r>
              <a:rPr lang="de-DE" dirty="0"/>
              <a:t>Vierte Ebene</a:t>
            </a:r>
          </a:p>
          <a:p>
            <a:pPr lvl="4" eaLnBrk="1" latinLnBrk="0" hangingPunct="1"/>
            <a:r>
              <a:rPr lang="de-DE" dirty="0"/>
              <a:t>Fünfte Ebene</a:t>
            </a:r>
            <a:endParaRPr kumimoji="0" lang="en-US" dirty="0"/>
          </a:p>
        </p:txBody>
      </p:sp>
      <p:sp>
        <p:nvSpPr>
          <p:cNvPr id="10" name="Titelplatzhalter 21"/>
          <p:cNvSpPr txBox="1">
            <a:spLocks/>
          </p:cNvSpPr>
          <p:nvPr userDrawn="1"/>
        </p:nvSpPr>
        <p:spPr>
          <a:xfrm>
            <a:off x="609600" y="562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  <a:ea typeface="+mj-ea"/>
                <a:cs typeface="+mj-cs"/>
              </a:defRPr>
            </a:lvl1pPr>
          </a:lstStyle>
          <a:p>
            <a:r>
              <a:rPr lang="de-DE" sz="4000" dirty="0"/>
              <a:t>Titelmasterformat durch Klicken bearbeiten</a:t>
            </a:r>
            <a:endParaRPr lang="en-US" sz="4000" dirty="0"/>
          </a:p>
        </p:txBody>
      </p:sp>
      <p:sp>
        <p:nvSpPr>
          <p:cNvPr id="13" name="Fußzeilenplatzhalter 2"/>
          <p:cNvSpPr txBox="1">
            <a:spLocks/>
          </p:cNvSpPr>
          <p:nvPr userDrawn="1"/>
        </p:nvSpPr>
        <p:spPr>
          <a:xfrm>
            <a:off x="623392" y="5949280"/>
            <a:ext cx="3600000" cy="360000"/>
          </a:xfrm>
          <a:prstGeom prst="rect">
            <a:avLst/>
          </a:prstGeom>
        </p:spPr>
        <p:txBody>
          <a:bodyPr vert="horz"/>
          <a:lstStyle>
            <a:defPPr>
              <a:defRPr lang="de-DE"/>
            </a:defPPr>
            <a:lvl1pPr marL="0" algn="l" defTabSz="914400" rtl="0" eaLnBrk="1" latinLnBrk="0" hangingPunct="1">
              <a:defRPr kumimoji="0" sz="8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80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392" y="1844824"/>
            <a:ext cx="5376000" cy="457200"/>
          </a:xfrm>
          <a:solidFill>
            <a:schemeClr val="accent1">
              <a:alpha val="25000"/>
            </a:schemeClr>
          </a:solidFill>
          <a:ln w="12700">
            <a:noFill/>
          </a:ln>
        </p:spPr>
        <p:txBody>
          <a:bodyPr anchor="ctr">
            <a:noAutofit/>
          </a:bodyPr>
          <a:lstStyle>
            <a:lvl1pPr marL="45720" indent="0">
              <a:buNone/>
              <a:defRPr sz="20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6192011" y="1844824"/>
            <a:ext cx="5376000" cy="457200"/>
          </a:xfrm>
          <a:solidFill>
            <a:schemeClr val="accent1">
              <a:alpha val="25000"/>
            </a:schemeClr>
          </a:solidFill>
          <a:ln w="12700">
            <a:noFill/>
          </a:ln>
        </p:spPr>
        <p:txBody>
          <a:bodyPr anchor="ctr">
            <a:noAutofit/>
          </a:bodyPr>
          <a:lstStyle>
            <a:lvl1pPr marL="45720" indent="0">
              <a:buNone/>
              <a:defRPr sz="20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623392" y="2348880"/>
            <a:ext cx="5376000" cy="3528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2011" y="2348880"/>
            <a:ext cx="5376000" cy="352839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09600" y="692696"/>
            <a:ext cx="10972800" cy="1066800"/>
          </a:xfrm>
        </p:spPr>
        <p:txBody>
          <a:bodyPr/>
          <a:lstStyle/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ußzeilenplatzhalter 2"/>
          <p:cNvSpPr txBox="1">
            <a:spLocks/>
          </p:cNvSpPr>
          <p:nvPr userDrawn="1"/>
        </p:nvSpPr>
        <p:spPr>
          <a:xfrm>
            <a:off x="623392" y="5949280"/>
            <a:ext cx="3600000" cy="360000"/>
          </a:xfrm>
          <a:prstGeom prst="rect">
            <a:avLst/>
          </a:prstGeom>
        </p:spPr>
        <p:txBody>
          <a:bodyPr vert="horz"/>
          <a:lstStyle>
            <a:defPPr>
              <a:defRPr lang="de-DE"/>
            </a:defPPr>
            <a:lvl1pPr marL="0" algn="l" defTabSz="914400" rtl="0" eaLnBrk="1" latinLnBrk="0" hangingPunct="1">
              <a:defRPr kumimoji="0" sz="8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800" dirty="0"/>
          </a:p>
        </p:txBody>
      </p:sp>
      <p:sp>
        <p:nvSpPr>
          <p:cNvPr id="18" name="Titel 1"/>
          <p:cNvSpPr>
            <a:spLocks noGrp="1"/>
          </p:cNvSpPr>
          <p:nvPr>
            <p:ph type="title"/>
          </p:nvPr>
        </p:nvSpPr>
        <p:spPr>
          <a:xfrm>
            <a:off x="609600" y="692696"/>
            <a:ext cx="10972800" cy="1066800"/>
          </a:xfrm>
        </p:spPr>
        <p:txBody>
          <a:bodyPr/>
          <a:lstStyle/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841542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52117" y="764704"/>
            <a:ext cx="4511040" cy="792088"/>
          </a:xfrm>
        </p:spPr>
        <p:txBody>
          <a:bodyPr anchor="b">
            <a:noAutofit/>
          </a:bodyPr>
          <a:lstStyle>
            <a:lvl1pPr algn="l">
              <a:buNone/>
              <a:defRPr sz="2400" b="1"/>
            </a:lvl1pPr>
          </a:lstStyle>
          <a:p>
            <a:r>
              <a:rPr kumimoji="0" lang="de-DE"/>
              <a:t>Titelmasterformat durch Klicken bearbeiten</a:t>
            </a:r>
            <a:endParaRPr kumimoji="0"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7152117" y="1628801"/>
            <a:ext cx="4511040" cy="4248472"/>
          </a:xfrm>
        </p:spPr>
        <p:txBody>
          <a:bodyPr>
            <a:normAutofit/>
          </a:bodyPr>
          <a:lstStyle>
            <a:lvl1pPr marL="9144" indent="0">
              <a:buNone/>
              <a:defRPr sz="20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623392" y="764704"/>
            <a:ext cx="6382944" cy="5112568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/>
              <a:t>Textmasterformat bearbeiten</a:t>
            </a:r>
          </a:p>
          <a:p>
            <a:pPr lvl="1" eaLnBrk="1" latinLnBrk="0" hangingPunct="1"/>
            <a:r>
              <a:rPr lang="de-DE"/>
              <a:t>Zweite Ebene</a:t>
            </a:r>
          </a:p>
          <a:p>
            <a:pPr lvl="2" eaLnBrk="1" latinLnBrk="0" hangingPunct="1"/>
            <a:r>
              <a:rPr lang="de-DE"/>
              <a:t>Dritte Ebene</a:t>
            </a:r>
          </a:p>
          <a:p>
            <a:pPr lvl="3" eaLnBrk="1" latinLnBrk="0" hangingPunct="1"/>
            <a:r>
              <a:rPr lang="de-DE"/>
              <a:t>Vierte Ebene</a:t>
            </a:r>
          </a:p>
          <a:p>
            <a:pPr lvl="4" eaLnBrk="1" latinLnBrk="0" hangingPunct="1"/>
            <a:r>
              <a:rPr lang="de-DE"/>
              <a:t>Fünfte Ebene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creativecommons.org/licenses/by/4.0/deed.de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/>
          <p:nvPr userDrawn="1"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rgbClr val="B8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609600" y="562000"/>
            <a:ext cx="11001883" cy="562744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r>
              <a:rPr kumimoji="0" lang="de-DE" dirty="0"/>
              <a:t>Titelmasterformat durch Klicken bearbeiten</a:t>
            </a:r>
            <a:endParaRPr kumimoji="0"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609599" y="1376082"/>
            <a:ext cx="11001883" cy="491991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/>
              <a:t>Textmasterformat bearbeiten</a:t>
            </a:r>
          </a:p>
          <a:p>
            <a:pPr lvl="1" eaLnBrk="1" latinLnBrk="0" hangingPunct="1"/>
            <a:r>
              <a:rPr kumimoji="0" lang="de-DE" dirty="0"/>
              <a:t>Zweite Ebene</a:t>
            </a:r>
          </a:p>
          <a:p>
            <a:pPr lvl="2" eaLnBrk="1" latinLnBrk="0" hangingPunct="1"/>
            <a:r>
              <a:rPr kumimoji="0" lang="de-DE" dirty="0"/>
              <a:t>Dritte Ebene</a:t>
            </a:r>
          </a:p>
          <a:p>
            <a:pPr lvl="3" eaLnBrk="1" latinLnBrk="0" hangingPunct="1"/>
            <a:r>
              <a:rPr kumimoji="0" lang="de-DE" dirty="0"/>
              <a:t>Vierte Ebene</a:t>
            </a:r>
          </a:p>
          <a:p>
            <a:pPr lvl="4" eaLnBrk="1" latinLnBrk="0" hangingPunct="1"/>
            <a:r>
              <a:rPr kumimoji="0" lang="de-DE" dirty="0"/>
              <a:t>Fünfte Ebene</a:t>
            </a:r>
            <a:endParaRPr kumimoji="0" lang="en-US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6" t="15999" r="10397" b="15999"/>
          <a:stretch/>
        </p:blipFill>
        <p:spPr>
          <a:xfrm>
            <a:off x="11287155" y="6396204"/>
            <a:ext cx="762954" cy="397517"/>
          </a:xfrm>
          <a:prstGeom prst="rect">
            <a:avLst/>
          </a:prstGeom>
        </p:spPr>
      </p:pic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362ABD00-67F4-B2D8-6735-CFFDBC9CC4F1}"/>
              </a:ext>
            </a:extLst>
          </p:cNvPr>
          <p:cNvSpPr txBox="1">
            <a:spLocks/>
          </p:cNvSpPr>
          <p:nvPr userDrawn="1"/>
        </p:nvSpPr>
        <p:spPr>
          <a:xfrm>
            <a:off x="545532" y="6508688"/>
            <a:ext cx="1116709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kern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Konzeptionsgruppe Physik 2023,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Küblbeck,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CC BY 4.0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fld id="{E554B385-7877-41EA-914F-E6F2AD5B2903}" type="slidenum">
              <a:rPr lang="de-DE" sz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‹Nr.›</a:t>
            </a:fld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4102_psi_betragsquadrat_graphisch_fobi</a:t>
            </a:r>
          </a:p>
          <a:p>
            <a:pPr marL="0" algn="l" defTabSz="914400" rtl="0" eaLnBrk="1" latinLnBrk="0" hangingPunct="1"/>
            <a:r>
              <a:rPr kumimoji="0" lang="de-DE" sz="1200" kern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8" r:id="rId3"/>
    <p:sldLayoutId id="2147483679" r:id="rId4"/>
    <p:sldLayoutId id="2147483686" r:id="rId5"/>
    <p:sldLayoutId id="2147483681" r:id="rId6"/>
    <p:sldLayoutId id="2147483682" r:id="rId7"/>
  </p:sldLayoutIdLst>
  <p:hf sldNum="0" hdr="0"/>
  <p:txStyles>
    <p:titleStyle>
      <a:lvl1pPr algn="l" rtl="0" eaLnBrk="1" latinLnBrk="0" hangingPunct="1">
        <a:spcBef>
          <a:spcPct val="0"/>
        </a:spcBef>
        <a:buNone/>
        <a:defRPr kumimoji="0" sz="3400" kern="1200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kumimoji="0"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58368" indent="-246888" algn="l" rtl="0" eaLnBrk="1" latinLnBrk="0" hangingPunct="1">
        <a:spcBef>
          <a:spcPts val="3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kumimoji="0"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23544" indent="-219456" algn="l" rtl="0" eaLnBrk="1" latinLnBrk="0" hangingPunct="1">
        <a:spcBef>
          <a:spcPts val="3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kumimoji="0"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179576" indent="-201168" algn="l" rtl="0" eaLnBrk="1" latinLnBrk="0" hangingPunct="1">
        <a:spcBef>
          <a:spcPts val="3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kumimoji="0"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89888" indent="-182880" algn="l" rtl="0" eaLnBrk="1" latinLnBrk="0" hangingPunct="1">
        <a:spcBef>
          <a:spcPts val="300"/>
        </a:spcBef>
        <a:buClr>
          <a:schemeClr val="tx1">
            <a:lumMod val="65000"/>
            <a:lumOff val="35000"/>
          </a:schemeClr>
        </a:buClr>
        <a:buFont typeface="Arial" pitchFamily="34" charset="0"/>
        <a:buChar char="•"/>
        <a:defRPr kumimoji="0"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creativecommons.org/licenses/by/4.0/deed.d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ebm"/><Relationship Id="rId1" Type="http://schemas.microsoft.com/office/2007/relationships/media" Target="../media/media3.webm"/><Relationship Id="rId6" Type="http://schemas.openxmlformats.org/officeDocument/2006/relationships/hyperlink" Target="https://creativecommons.org/licenses/by-sa/4.0/deed.de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creativecommons.org/licenses/by-sa/4.0/deed.de" TargetMode="Externa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10" Type="http://schemas.openxmlformats.org/officeDocument/2006/relationships/hyperlink" Target="https://creativecommons.org/licenses/by-sa/4.0/deed.de" TargetMode="Externa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hyperlink" Target="https://creativecommons.org/licenses/by-sa/4.0/deed.de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reativecommons.org/licenses/by-sa/4.0/deed.de" TargetMode="Externa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de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4400" dirty="0"/>
              <a:t>Graphische Darstellung der Lösungen der Schrödingergleichung</a:t>
            </a:r>
          </a:p>
        </p:txBody>
      </p:sp>
      <p:sp>
        <p:nvSpPr>
          <p:cNvPr id="6" name="Untertitel 2">
            <a:extLst>
              <a:ext uri="{FF2B5EF4-FFF2-40B4-BE49-F238E27FC236}">
                <a16:creationId xmlns:a16="http://schemas.microsoft.com/office/drawing/2014/main" id="{A78C487B-D7E9-717E-C525-B762855E6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085" y="3901087"/>
            <a:ext cx="6575492" cy="1690138"/>
          </a:xfrm>
        </p:spPr>
        <p:txBody>
          <a:bodyPr/>
          <a:lstStyle/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de-DE" dirty="0"/>
              <a:t>Erlasstagung Physik 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de-DE" dirty="0"/>
              <a:t>01.-03.02.2023</a:t>
            </a:r>
          </a:p>
          <a:p>
            <a:pPr marL="64008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Arial" pitchFamily="34" charset="0"/>
              <a:buNone/>
              <a:tabLst/>
              <a:defRPr/>
            </a:pPr>
            <a:br>
              <a:rPr kumimoji="0" lang="de-DE" dirty="0"/>
            </a:b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Küblbeck </a:t>
            </a:r>
            <a:r>
              <a:rPr lang="de-DE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CC BY 4.0</a:t>
            </a:r>
            <a:endParaRPr lang="de-DE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017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556178-F213-D1BF-857A-09BA2ABA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Graphische Darstellung der mathematischen Lösungen</a:t>
            </a: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72B2EB7E-B5BF-C200-E079-CB85DAC13FBB}"/>
              </a:ext>
            </a:extLst>
          </p:cNvPr>
          <p:cNvSpPr txBox="1">
            <a:spLocks/>
          </p:cNvSpPr>
          <p:nvPr/>
        </p:nvSpPr>
        <p:spPr>
          <a:xfrm>
            <a:off x="551384" y="1342460"/>
            <a:ext cx="10801200" cy="5326899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de-DE" sz="2300" dirty="0">
                <a:solidFill>
                  <a:schemeClr val="tx1"/>
                </a:solidFill>
              </a:rPr>
              <a:t>Umstritten ist, ob die Darstellung für Einzelphotonen verwendet werden sollte:</a:t>
            </a:r>
          </a:p>
          <a:p>
            <a:pPr marL="109728" indent="0">
              <a:buNone/>
            </a:pPr>
            <a:r>
              <a:rPr lang="de-DE" sz="2300" dirty="0">
                <a:solidFill>
                  <a:schemeClr val="tx1"/>
                </a:solidFill>
              </a:rPr>
              <a:t>Die Schrödingergleichung gilt ja nur für Objekte mit Masse.</a:t>
            </a:r>
          </a:p>
          <a:p>
            <a:pPr marL="109728" indent="0">
              <a:buNone/>
            </a:pPr>
            <a:endParaRPr lang="de-DE" sz="2300" dirty="0">
              <a:solidFill>
                <a:schemeClr val="tx1"/>
              </a:solidFill>
            </a:endParaRPr>
          </a:p>
          <a:p>
            <a:pPr marL="109728" indent="0">
              <a:buNone/>
            </a:pPr>
            <a:r>
              <a:rPr lang="de-DE" sz="2300" dirty="0">
                <a:solidFill>
                  <a:schemeClr val="tx1"/>
                </a:solidFill>
              </a:rPr>
              <a:t>Man kann aber wellenfunktionsartige mathematische Funktionen für Photonen mit exponentiellem Abfall im Raum (wie bei Wellenpaketen) konstruieren:</a:t>
            </a:r>
            <a:br>
              <a:rPr lang="de-DE" sz="2300" dirty="0">
                <a:solidFill>
                  <a:schemeClr val="tx1"/>
                </a:solidFill>
              </a:rPr>
            </a:br>
            <a:br>
              <a:rPr lang="de-DE" sz="2300" dirty="0">
                <a:solidFill>
                  <a:schemeClr val="tx1"/>
                </a:solidFill>
              </a:rPr>
            </a:br>
            <a:br>
              <a:rPr lang="de-DE" sz="2300" dirty="0">
                <a:solidFill>
                  <a:schemeClr val="tx1"/>
                </a:solidFill>
              </a:rPr>
            </a:br>
            <a:endParaRPr lang="de-DE" sz="2300" dirty="0">
              <a:solidFill>
                <a:schemeClr val="tx1"/>
              </a:solidFill>
            </a:endParaRPr>
          </a:p>
          <a:p>
            <a:pPr marL="109728" indent="0">
              <a:buNone/>
            </a:pPr>
            <a:r>
              <a:rPr lang="de-DE" sz="2300" dirty="0">
                <a:solidFill>
                  <a:schemeClr val="tx1"/>
                </a:solidFill>
              </a:rPr>
              <a:t>Die Funktion kann man als Detektionswahrscheinlichkeit für ein </a:t>
            </a:r>
            <a:br>
              <a:rPr lang="de-DE" sz="2300" dirty="0">
                <a:solidFill>
                  <a:schemeClr val="tx1"/>
                </a:solidFill>
              </a:rPr>
            </a:br>
            <a:r>
              <a:rPr lang="de-DE" sz="2300" dirty="0">
                <a:solidFill>
                  <a:schemeClr val="tx1"/>
                </a:solidFill>
              </a:rPr>
              <a:t>Einzelphoton zu einem bestimmten Zeitpunkt auffassen.</a:t>
            </a:r>
          </a:p>
          <a:p>
            <a:pPr marL="109728" indent="0">
              <a:buNone/>
            </a:pPr>
            <a:r>
              <a:rPr lang="de-DE" sz="2300" dirty="0">
                <a:solidFill>
                  <a:schemeClr val="tx1"/>
                </a:solidFill>
              </a:rPr>
              <a:t>(Die kleinstmögliche Ortsauflösung für die Detektion des </a:t>
            </a:r>
            <a:br>
              <a:rPr lang="de-DE" sz="2300" dirty="0">
                <a:solidFill>
                  <a:schemeClr val="tx1"/>
                </a:solidFill>
              </a:rPr>
            </a:br>
            <a:r>
              <a:rPr lang="de-DE" sz="2300" dirty="0">
                <a:solidFill>
                  <a:schemeClr val="tx1"/>
                </a:solidFill>
              </a:rPr>
              <a:t>Photons ist der Durchmesser des absorbierenden Atoms.)</a:t>
            </a:r>
          </a:p>
          <a:p>
            <a:pPr marL="109728" indent="0">
              <a:buNone/>
            </a:pPr>
            <a:endParaRPr lang="de-DE" sz="2300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de-DE" sz="2300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de-DE" sz="2300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de-DE" sz="2300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de-DE" sz="2300" dirty="0"/>
          </a:p>
          <a:p>
            <a:pPr marL="109728" indent="0">
              <a:buFont typeface="Arial" pitchFamily="34" charset="0"/>
              <a:buNone/>
            </a:pPr>
            <a:endParaRPr lang="de-DE" sz="2300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ECAA5AE7-8A83-DE06-55C3-2BBA7DBFED52}"/>
              </a:ext>
            </a:extLst>
          </p:cNvPr>
          <p:cNvSpPr/>
          <p:nvPr/>
        </p:nvSpPr>
        <p:spPr>
          <a:xfrm>
            <a:off x="9264352" y="4459820"/>
            <a:ext cx="1008112" cy="997805"/>
          </a:xfrm>
          <a:prstGeom prst="ellipse">
            <a:avLst/>
          </a:prstGeom>
          <a:gradFill flip="none" rotWithShape="1">
            <a:gsLst>
              <a:gs pos="63000">
                <a:srgbClr val="C9D7EB">
                  <a:alpha val="46000"/>
                </a:srgbClr>
              </a:gs>
              <a:gs pos="0">
                <a:srgbClr val="00409E">
                  <a:alpha val="43922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F07DFADD-EC18-E4F3-6486-3334C7CF8399}"/>
                  </a:ext>
                </a:extLst>
              </p:cNvPr>
              <p:cNvSpPr txBox="1"/>
              <p:nvPr/>
            </p:nvSpPr>
            <p:spPr>
              <a:xfrm>
                <a:off x="1415480" y="3489164"/>
                <a:ext cx="5216043" cy="5167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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𝒓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𝐾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</m:t>
                              </m:r>
                            </m:e>
                          </m:func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𝑖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)(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𝑡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−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𝑐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 panose="05050102010706020507" pitchFamily="18" charset="2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F07DFADD-EC18-E4F3-6486-3334C7CF8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480" y="3489164"/>
                <a:ext cx="5216043" cy="5167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3">
            <a:extLst>
              <a:ext uri="{FF2B5EF4-FFF2-40B4-BE49-F238E27FC236}">
                <a16:creationId xmlns:a16="http://schemas.microsoft.com/office/drawing/2014/main" id="{3EB673F0-B7F7-6C62-1D42-4A256BAC6E96}"/>
              </a:ext>
            </a:extLst>
          </p:cNvPr>
          <p:cNvSpPr txBox="1"/>
          <p:nvPr/>
        </p:nvSpPr>
        <p:spPr>
          <a:xfrm>
            <a:off x="22937" y="836712"/>
            <a:ext cx="492443" cy="518457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Lehrkräfte, kein Einsatz im Unterricht!</a:t>
            </a:r>
          </a:p>
        </p:txBody>
      </p:sp>
    </p:spTree>
    <p:extLst>
      <p:ext uri="{BB962C8B-B14F-4D97-AF65-F5344CB8AC3E}">
        <p14:creationId xmlns:p14="http://schemas.microsoft.com/office/powerpoint/2010/main" val="3134211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Freihand 14">
                <a:extLst>
                  <a:ext uri="{FF2B5EF4-FFF2-40B4-BE49-F238E27FC236}">
                    <a16:creationId xmlns:a16="http://schemas.microsoft.com/office/drawing/2014/main" id="{939CEF17-91BF-5A89-C57C-9B4552BD10D4}"/>
                  </a:ext>
                </a:extLst>
              </p14:cNvPr>
              <p14:cNvContentPartPr/>
              <p14:nvPr/>
            </p14:nvContentPartPr>
            <p14:xfrm>
              <a:off x="11618005" y="4259372"/>
              <a:ext cx="360" cy="360"/>
            </p14:xfrm>
          </p:contentPart>
        </mc:Choice>
        <mc:Fallback xmlns="">
          <p:pic>
            <p:nvPicPr>
              <p:cNvPr id="15" name="Freihand 14">
                <a:extLst>
                  <a:ext uri="{FF2B5EF4-FFF2-40B4-BE49-F238E27FC236}">
                    <a16:creationId xmlns:a16="http://schemas.microsoft.com/office/drawing/2014/main" id="{939CEF17-91BF-5A89-C57C-9B4552BD10D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09005" y="425073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feld 20">
            <a:extLst>
              <a:ext uri="{FF2B5EF4-FFF2-40B4-BE49-F238E27FC236}">
                <a16:creationId xmlns:a16="http://schemas.microsoft.com/office/drawing/2014/main" id="{25135DA3-16C8-08C0-8C5F-5EAEBA5719D2}"/>
              </a:ext>
            </a:extLst>
          </p:cNvPr>
          <p:cNvSpPr txBox="1"/>
          <p:nvPr/>
        </p:nvSpPr>
        <p:spPr>
          <a:xfrm>
            <a:off x="573635" y="404664"/>
            <a:ext cx="11138989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The </a:t>
            </a:r>
            <a:r>
              <a:rPr lang="de-DE" sz="3600" dirty="0" err="1"/>
              <a:t>concept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photon</a:t>
            </a:r>
            <a:r>
              <a:rPr lang="de-DE" sz="3600" dirty="0"/>
              <a:t> – </a:t>
            </a:r>
            <a:r>
              <a:rPr lang="de-DE" sz="3600" dirty="0" err="1"/>
              <a:t>revisited</a:t>
            </a:r>
            <a:endParaRPr lang="de-DE" sz="3600" dirty="0"/>
          </a:p>
          <a:p>
            <a:pPr algn="ctr"/>
            <a:r>
              <a:rPr lang="de-DE" sz="2000" dirty="0"/>
              <a:t>Ashok </a:t>
            </a:r>
            <a:r>
              <a:rPr lang="de-DE" sz="2000" dirty="0" err="1"/>
              <a:t>Muthukrishnan</a:t>
            </a:r>
            <a:r>
              <a:rPr lang="de-DE" sz="2000" dirty="0"/>
              <a:t>, </a:t>
            </a:r>
            <a:r>
              <a:rPr lang="de-DE" sz="2000" dirty="0" err="1"/>
              <a:t>Marlan</a:t>
            </a:r>
            <a:r>
              <a:rPr lang="de-DE" sz="2000" dirty="0"/>
              <a:t> O. Scully and </a:t>
            </a:r>
            <a:r>
              <a:rPr lang="de-DE" sz="2000" dirty="0" err="1"/>
              <a:t>Suhail</a:t>
            </a:r>
            <a:r>
              <a:rPr lang="de-DE" sz="2000" dirty="0"/>
              <a:t> </a:t>
            </a:r>
            <a:r>
              <a:rPr lang="de-DE" sz="2000" dirty="0" err="1"/>
              <a:t>Zubairy</a:t>
            </a:r>
            <a:endParaRPr lang="de-DE" sz="2000" dirty="0"/>
          </a:p>
          <a:p>
            <a:endParaRPr lang="de-DE" sz="2200" dirty="0"/>
          </a:p>
          <a:p>
            <a:pPr algn="just"/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particulate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evident in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tendency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absorbed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emitted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matter in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discrete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units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leading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quantiziation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light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spatial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domain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localization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photons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photodetector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makes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possible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define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‚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function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affords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‚first-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quantized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view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electromagnetic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analogy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quantum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mechanics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material </a:t>
            </a:r>
            <a:r>
              <a:rPr lang="de-DE" sz="2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r>
              <a:rPr lang="de-DE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Quantum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interference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entanglement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exemplified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-photon and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-photon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functions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facilitate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comparisons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(and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clarify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departures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classical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optics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Moreover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interpretive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formalism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provides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bridge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ancient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antithetical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conceptions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light –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locality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particle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functionality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wave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B6EF5C5A-2DB9-9208-B2C6-D8156F7DFDD2}"/>
              </a:ext>
            </a:extLst>
          </p:cNvPr>
          <p:cNvSpPr txBox="1"/>
          <p:nvPr/>
        </p:nvSpPr>
        <p:spPr>
          <a:xfrm>
            <a:off x="22937" y="836712"/>
            <a:ext cx="492443" cy="518457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Lehrkräfte, kein Einsatz im Unterricht!</a:t>
            </a:r>
          </a:p>
        </p:txBody>
      </p:sp>
    </p:spTree>
    <p:extLst>
      <p:ext uri="{BB962C8B-B14F-4D97-AF65-F5344CB8AC3E}">
        <p14:creationId xmlns:p14="http://schemas.microsoft.com/office/powerpoint/2010/main" val="2410797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CA0FD4F4-E058-4409-EFFD-35A4FC2D8584}"/>
              </a:ext>
            </a:extLst>
          </p:cNvPr>
          <p:cNvSpPr txBox="1">
            <a:spLocks/>
          </p:cNvSpPr>
          <p:nvPr/>
        </p:nvSpPr>
        <p:spPr>
          <a:xfrm>
            <a:off x="551384" y="1342461"/>
            <a:ext cx="10801200" cy="432048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de-DE" dirty="0">
                <a:solidFill>
                  <a:schemeClr val="tx1"/>
                </a:solidFill>
              </a:rPr>
              <a:t>Unbestimmtheit mathematisch beschrieben und grafisch dargestellt:</a:t>
            </a:r>
          </a:p>
          <a:p>
            <a:pPr marL="109728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de-DE" dirty="0"/>
          </a:p>
          <a:p>
            <a:pPr marL="109728" indent="0">
              <a:buFont typeface="Arial" pitchFamily="34" charset="0"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6556178-F213-D1BF-857A-09BA2ABA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Unbestimmtheit und Messvorgang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24F9651-E560-5BFE-35B3-A4B1EE6A701F}"/>
              </a:ext>
            </a:extLst>
          </p:cNvPr>
          <p:cNvGrpSpPr/>
          <p:nvPr/>
        </p:nvGrpSpPr>
        <p:grpSpPr>
          <a:xfrm>
            <a:off x="1775520" y="2132856"/>
            <a:ext cx="3744416" cy="2324120"/>
            <a:chOff x="700950" y="1340768"/>
            <a:chExt cx="3744416" cy="232412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D313CFA7-65AC-AA9F-ABF0-7A68CA01281C}"/>
                </a:ext>
              </a:extLst>
            </p:cNvPr>
            <p:cNvGrpSpPr/>
            <p:nvPr/>
          </p:nvGrpSpPr>
          <p:grpSpPr>
            <a:xfrm>
              <a:off x="700950" y="1340768"/>
              <a:ext cx="3744416" cy="2324120"/>
              <a:chOff x="467544" y="3429000"/>
              <a:chExt cx="4320356" cy="2592288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B2D35433-DF92-F0B3-2A29-272E35B7D2FC}"/>
                  </a:ext>
                </a:extLst>
              </p:cNvPr>
              <p:cNvGrpSpPr/>
              <p:nvPr/>
            </p:nvGrpSpPr>
            <p:grpSpPr>
              <a:xfrm>
                <a:off x="1043608" y="3792916"/>
                <a:ext cx="1324914" cy="1798949"/>
                <a:chOff x="4788024" y="3860256"/>
                <a:chExt cx="1324914" cy="1798949"/>
              </a:xfrm>
            </p:grpSpPr>
            <p:sp>
              <p:nvSpPr>
                <p:cNvPr id="17" name="Rectangle 50">
                  <a:extLst>
                    <a:ext uri="{FF2B5EF4-FFF2-40B4-BE49-F238E27FC236}">
                      <a16:creationId xmlns:a16="http://schemas.microsoft.com/office/drawing/2014/main" id="{601F0BD1-338E-9EB7-EA26-A1395406B0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6019800" y="3860256"/>
                  <a:ext cx="89244" cy="59441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8" name="Rectangle 50">
                  <a:extLst>
                    <a:ext uri="{FF2B5EF4-FFF2-40B4-BE49-F238E27FC236}">
                      <a16:creationId xmlns:a16="http://schemas.microsoft.com/office/drawing/2014/main" id="{4F451662-C7BC-22D2-F5A1-58EB55149F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6019800" y="4624110"/>
                  <a:ext cx="93138" cy="27809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" name="Rectangle 50">
                  <a:extLst>
                    <a:ext uri="{FF2B5EF4-FFF2-40B4-BE49-F238E27FC236}">
                      <a16:creationId xmlns:a16="http://schemas.microsoft.com/office/drawing/2014/main" id="{C4BC49E0-4D01-D7B7-0A4B-E3300DB6D5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6036393" y="5064788"/>
                  <a:ext cx="76544" cy="59441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0" name="Rectangle 51" descr="Diagonal weit nach oben">
                  <a:extLst>
                    <a:ext uri="{FF2B5EF4-FFF2-40B4-BE49-F238E27FC236}">
                      <a16:creationId xmlns:a16="http://schemas.microsoft.com/office/drawing/2014/main" id="{D3E44DA5-003D-8B60-C6F9-05619F0474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88024" y="4570682"/>
                  <a:ext cx="693482" cy="360990"/>
                </a:xfrm>
                <a:prstGeom prst="rect">
                  <a:avLst/>
                </a:prstGeom>
                <a:pattFill prst="wdUpDiag">
                  <a:fgClr>
                    <a:srgbClr val="00000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AAF439FB-9704-455C-4F79-3B0E91E68D45}"/>
                  </a:ext>
                </a:extLst>
              </p:cNvPr>
              <p:cNvSpPr/>
              <p:nvPr/>
            </p:nvSpPr>
            <p:spPr>
              <a:xfrm>
                <a:off x="467544" y="3429000"/>
                <a:ext cx="4320356" cy="2592288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2" name="Rectangle 50">
              <a:extLst>
                <a:ext uri="{FF2B5EF4-FFF2-40B4-BE49-F238E27FC236}">
                  <a16:creationId xmlns:a16="http://schemas.microsoft.com/office/drawing/2014/main" id="{6081EB63-0D17-ACAF-9106-5EDAB6710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711" y="1620004"/>
              <a:ext cx="59522" cy="1659883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C10B7373-C804-4EEF-5E88-FFA078BAD8B5}"/>
              </a:ext>
            </a:extLst>
          </p:cNvPr>
          <p:cNvSpPr/>
          <p:nvPr/>
        </p:nvSpPr>
        <p:spPr>
          <a:xfrm>
            <a:off x="5120047" y="2839618"/>
            <a:ext cx="45719" cy="69939"/>
          </a:xfrm>
          <a:custGeom>
            <a:avLst/>
            <a:gdLst>
              <a:gd name="connsiteX0" fmla="*/ 0 w 1669774"/>
              <a:gd name="connsiteY0" fmla="*/ 0 h 2554356"/>
              <a:gd name="connsiteX1" fmla="*/ 1669774 w 1669774"/>
              <a:gd name="connsiteY1" fmla="*/ 0 h 2554356"/>
              <a:gd name="connsiteX2" fmla="*/ 1669774 w 1669774"/>
              <a:gd name="connsiteY2" fmla="*/ 2554356 h 2554356"/>
              <a:gd name="connsiteX3" fmla="*/ 89452 w 1669774"/>
              <a:gd name="connsiteY3" fmla="*/ 2554356 h 255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9774" h="2554356">
                <a:moveTo>
                  <a:pt x="0" y="0"/>
                </a:moveTo>
                <a:lnTo>
                  <a:pt x="1669774" y="0"/>
                </a:lnTo>
                <a:lnTo>
                  <a:pt x="1669774" y="2554356"/>
                </a:lnTo>
                <a:lnTo>
                  <a:pt x="89452" y="2554356"/>
                </a:ln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A8E5B452-9881-A67D-1BF7-67BED7C016A6}"/>
              </a:ext>
            </a:extLst>
          </p:cNvPr>
          <p:cNvSpPr txBox="1">
            <a:spLocks/>
          </p:cNvSpPr>
          <p:nvPr/>
        </p:nvSpPr>
        <p:spPr>
          <a:xfrm>
            <a:off x="1549697" y="4633818"/>
            <a:ext cx="5122368" cy="17271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de-DE" dirty="0"/>
              <a:t>Möglichkeit 1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A1A7C90-D96C-1418-7A33-AE63D7C33E27}"/>
              </a:ext>
            </a:extLst>
          </p:cNvPr>
          <p:cNvSpPr/>
          <p:nvPr/>
        </p:nvSpPr>
        <p:spPr>
          <a:xfrm>
            <a:off x="3650421" y="2610771"/>
            <a:ext cx="1008112" cy="997805"/>
          </a:xfrm>
          <a:prstGeom prst="ellipse">
            <a:avLst/>
          </a:prstGeom>
          <a:gradFill flip="none" rotWithShape="1">
            <a:gsLst>
              <a:gs pos="52000">
                <a:srgbClr val="C9D7EB">
                  <a:alpha val="46000"/>
                </a:srgbClr>
              </a:gs>
              <a:gs pos="0">
                <a:srgbClr val="00409E">
                  <a:alpha val="43922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56BA8F41-7335-ABEF-D26D-2A165D326E98}"/>
                  </a:ext>
                </a:extLst>
              </p:cNvPr>
              <p:cNvSpPr txBox="1"/>
              <p:nvPr/>
            </p:nvSpPr>
            <p:spPr>
              <a:xfrm>
                <a:off x="3729989" y="2168555"/>
                <a:ext cx="9765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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56BA8F41-7335-ABEF-D26D-2A165D326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9989" y="2168555"/>
                <a:ext cx="976549" cy="461665"/>
              </a:xfrm>
              <a:prstGeom prst="rect">
                <a:avLst/>
              </a:prstGeom>
              <a:blipFill>
                <a:blip r:embed="rId2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110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556178-F213-D1BF-857A-09BA2ABA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Unbestimmtheit und Messvorgang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24F9651-E560-5BFE-35B3-A4B1EE6A701F}"/>
              </a:ext>
            </a:extLst>
          </p:cNvPr>
          <p:cNvGrpSpPr/>
          <p:nvPr/>
        </p:nvGrpSpPr>
        <p:grpSpPr>
          <a:xfrm>
            <a:off x="1775520" y="2132856"/>
            <a:ext cx="3744416" cy="2324120"/>
            <a:chOff x="700950" y="1340768"/>
            <a:chExt cx="3744416" cy="232412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D313CFA7-65AC-AA9F-ABF0-7A68CA01281C}"/>
                </a:ext>
              </a:extLst>
            </p:cNvPr>
            <p:cNvGrpSpPr/>
            <p:nvPr/>
          </p:nvGrpSpPr>
          <p:grpSpPr>
            <a:xfrm>
              <a:off x="700950" y="1340768"/>
              <a:ext cx="3744416" cy="2324120"/>
              <a:chOff x="467544" y="3429000"/>
              <a:chExt cx="4320356" cy="2592288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B2D35433-DF92-F0B3-2A29-272E35B7D2FC}"/>
                  </a:ext>
                </a:extLst>
              </p:cNvPr>
              <p:cNvGrpSpPr/>
              <p:nvPr/>
            </p:nvGrpSpPr>
            <p:grpSpPr>
              <a:xfrm>
                <a:off x="1043608" y="3792916"/>
                <a:ext cx="1324914" cy="1798949"/>
                <a:chOff x="4788024" y="3860256"/>
                <a:chExt cx="1324914" cy="1798949"/>
              </a:xfrm>
            </p:grpSpPr>
            <p:sp>
              <p:nvSpPr>
                <p:cNvPr id="17" name="Rectangle 50">
                  <a:extLst>
                    <a:ext uri="{FF2B5EF4-FFF2-40B4-BE49-F238E27FC236}">
                      <a16:creationId xmlns:a16="http://schemas.microsoft.com/office/drawing/2014/main" id="{601F0BD1-338E-9EB7-EA26-A1395406B0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6019800" y="3860256"/>
                  <a:ext cx="89244" cy="59441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8" name="Rectangle 50">
                  <a:extLst>
                    <a:ext uri="{FF2B5EF4-FFF2-40B4-BE49-F238E27FC236}">
                      <a16:creationId xmlns:a16="http://schemas.microsoft.com/office/drawing/2014/main" id="{4F451662-C7BC-22D2-F5A1-58EB55149F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6019800" y="4624110"/>
                  <a:ext cx="93138" cy="27809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" name="Rectangle 50">
                  <a:extLst>
                    <a:ext uri="{FF2B5EF4-FFF2-40B4-BE49-F238E27FC236}">
                      <a16:creationId xmlns:a16="http://schemas.microsoft.com/office/drawing/2014/main" id="{C4BC49E0-4D01-D7B7-0A4B-E3300DB6D5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6036393" y="5064788"/>
                  <a:ext cx="76544" cy="59441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0" name="Rectangle 51" descr="Diagonal weit nach oben">
                  <a:extLst>
                    <a:ext uri="{FF2B5EF4-FFF2-40B4-BE49-F238E27FC236}">
                      <a16:creationId xmlns:a16="http://schemas.microsoft.com/office/drawing/2014/main" id="{D3E44DA5-003D-8B60-C6F9-05619F0474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88024" y="4570682"/>
                  <a:ext cx="693482" cy="360990"/>
                </a:xfrm>
                <a:prstGeom prst="rect">
                  <a:avLst/>
                </a:prstGeom>
                <a:pattFill prst="wdUpDiag">
                  <a:fgClr>
                    <a:srgbClr val="00000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AAF439FB-9704-455C-4F79-3B0E91E68D45}"/>
                  </a:ext>
                </a:extLst>
              </p:cNvPr>
              <p:cNvSpPr/>
              <p:nvPr/>
            </p:nvSpPr>
            <p:spPr>
              <a:xfrm>
                <a:off x="467544" y="3429000"/>
                <a:ext cx="4320356" cy="2592288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2" name="Rectangle 50">
              <a:extLst>
                <a:ext uri="{FF2B5EF4-FFF2-40B4-BE49-F238E27FC236}">
                  <a16:creationId xmlns:a16="http://schemas.microsoft.com/office/drawing/2014/main" id="{6081EB63-0D17-ACAF-9106-5EDAB6710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711" y="1620004"/>
              <a:ext cx="59522" cy="1659883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C10B7373-C804-4EEF-5E88-FFA078BAD8B5}"/>
              </a:ext>
            </a:extLst>
          </p:cNvPr>
          <p:cNvSpPr/>
          <p:nvPr/>
        </p:nvSpPr>
        <p:spPr>
          <a:xfrm>
            <a:off x="5120047" y="2839618"/>
            <a:ext cx="45719" cy="69939"/>
          </a:xfrm>
          <a:custGeom>
            <a:avLst/>
            <a:gdLst>
              <a:gd name="connsiteX0" fmla="*/ 0 w 1669774"/>
              <a:gd name="connsiteY0" fmla="*/ 0 h 2554356"/>
              <a:gd name="connsiteX1" fmla="*/ 1669774 w 1669774"/>
              <a:gd name="connsiteY1" fmla="*/ 0 h 2554356"/>
              <a:gd name="connsiteX2" fmla="*/ 1669774 w 1669774"/>
              <a:gd name="connsiteY2" fmla="*/ 2554356 h 2554356"/>
              <a:gd name="connsiteX3" fmla="*/ 89452 w 1669774"/>
              <a:gd name="connsiteY3" fmla="*/ 2554356 h 255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9774" h="2554356">
                <a:moveTo>
                  <a:pt x="0" y="0"/>
                </a:moveTo>
                <a:lnTo>
                  <a:pt x="1669774" y="0"/>
                </a:lnTo>
                <a:lnTo>
                  <a:pt x="1669774" y="2554356"/>
                </a:lnTo>
                <a:lnTo>
                  <a:pt x="89452" y="2554356"/>
                </a:ln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A8E5B452-9881-A67D-1BF7-67BED7C016A6}"/>
              </a:ext>
            </a:extLst>
          </p:cNvPr>
          <p:cNvSpPr txBox="1">
            <a:spLocks/>
          </p:cNvSpPr>
          <p:nvPr/>
        </p:nvSpPr>
        <p:spPr>
          <a:xfrm>
            <a:off x="1549697" y="4633818"/>
            <a:ext cx="5122368" cy="17271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de-DE" dirty="0"/>
              <a:t>Möglichkeit 2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43DE2F4-BA6F-F018-54D7-8608BF32CF3C}"/>
              </a:ext>
            </a:extLst>
          </p:cNvPr>
          <p:cNvSpPr/>
          <p:nvPr/>
        </p:nvSpPr>
        <p:spPr>
          <a:xfrm>
            <a:off x="3647046" y="2961861"/>
            <a:ext cx="1008112" cy="997805"/>
          </a:xfrm>
          <a:prstGeom prst="ellipse">
            <a:avLst/>
          </a:prstGeom>
          <a:gradFill flip="none" rotWithShape="1">
            <a:gsLst>
              <a:gs pos="55000">
                <a:srgbClr val="C9D7EB">
                  <a:alpha val="46000"/>
                </a:srgbClr>
              </a:gs>
              <a:gs pos="0">
                <a:srgbClr val="00409E">
                  <a:alpha val="43922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78B1553-6785-C804-8F97-EB170F4F17AE}"/>
                  </a:ext>
                </a:extLst>
              </p:cNvPr>
              <p:cNvSpPr txBox="1"/>
              <p:nvPr/>
            </p:nvSpPr>
            <p:spPr>
              <a:xfrm>
                <a:off x="3720961" y="2492834"/>
                <a:ext cx="9765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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B78B1553-6785-C804-8F97-EB170F4F1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0961" y="2492834"/>
                <a:ext cx="976549" cy="461665"/>
              </a:xfrm>
              <a:prstGeom prst="rect">
                <a:avLst/>
              </a:prstGeom>
              <a:blipFill>
                <a:blip r:embed="rId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38C4F318-239D-2DFC-34C1-F7079A614053}"/>
              </a:ext>
            </a:extLst>
          </p:cNvPr>
          <p:cNvSpPr txBox="1">
            <a:spLocks/>
          </p:cNvSpPr>
          <p:nvPr/>
        </p:nvSpPr>
        <p:spPr>
          <a:xfrm>
            <a:off x="551384" y="1342461"/>
            <a:ext cx="10801200" cy="432048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de-DE" dirty="0">
                <a:solidFill>
                  <a:schemeClr val="tx1"/>
                </a:solidFill>
              </a:rPr>
              <a:t>Unbestimmtheit mathematisch beschrieben und grafisch dargestellt:</a:t>
            </a:r>
          </a:p>
          <a:p>
            <a:pPr marL="109728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de-DE" dirty="0"/>
          </a:p>
          <a:p>
            <a:pPr marL="109728" indent="0">
              <a:buFont typeface="Arial" pitchFamily="34" charset="0"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211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7C2ECB02-3623-4A29-6FF5-47C0512F4B8A}"/>
              </a:ext>
            </a:extLst>
          </p:cNvPr>
          <p:cNvSpPr txBox="1">
            <a:spLocks/>
          </p:cNvSpPr>
          <p:nvPr/>
        </p:nvSpPr>
        <p:spPr>
          <a:xfrm>
            <a:off x="551384" y="1342461"/>
            <a:ext cx="10801200" cy="432048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de-DE" dirty="0">
                <a:solidFill>
                  <a:schemeClr val="tx1"/>
                </a:solidFill>
              </a:rPr>
              <a:t>Unbestimmtheit mathematisch beschrieben und grafisch dargestellt:</a:t>
            </a:r>
          </a:p>
          <a:p>
            <a:pPr marL="109728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de-DE" dirty="0"/>
          </a:p>
          <a:p>
            <a:pPr marL="109728" indent="0">
              <a:buFont typeface="Arial" pitchFamily="34" charset="0"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6556178-F213-D1BF-857A-09BA2ABA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Unbestimmtheit und Messvorgang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24F9651-E560-5BFE-35B3-A4B1EE6A701F}"/>
              </a:ext>
            </a:extLst>
          </p:cNvPr>
          <p:cNvGrpSpPr/>
          <p:nvPr/>
        </p:nvGrpSpPr>
        <p:grpSpPr>
          <a:xfrm>
            <a:off x="1775520" y="2132856"/>
            <a:ext cx="3744416" cy="2324120"/>
            <a:chOff x="700950" y="1340768"/>
            <a:chExt cx="3744416" cy="232412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D313CFA7-65AC-AA9F-ABF0-7A68CA01281C}"/>
                </a:ext>
              </a:extLst>
            </p:cNvPr>
            <p:cNvGrpSpPr/>
            <p:nvPr/>
          </p:nvGrpSpPr>
          <p:grpSpPr>
            <a:xfrm>
              <a:off x="700950" y="1340768"/>
              <a:ext cx="3744416" cy="2324120"/>
              <a:chOff x="467544" y="3429000"/>
              <a:chExt cx="4320356" cy="2592288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B2D35433-DF92-F0B3-2A29-272E35B7D2FC}"/>
                  </a:ext>
                </a:extLst>
              </p:cNvPr>
              <p:cNvGrpSpPr/>
              <p:nvPr/>
            </p:nvGrpSpPr>
            <p:grpSpPr>
              <a:xfrm>
                <a:off x="1043608" y="3792916"/>
                <a:ext cx="1324914" cy="1798949"/>
                <a:chOff x="4788024" y="3860256"/>
                <a:chExt cx="1324914" cy="1798949"/>
              </a:xfrm>
            </p:grpSpPr>
            <p:sp>
              <p:nvSpPr>
                <p:cNvPr id="17" name="Rectangle 50">
                  <a:extLst>
                    <a:ext uri="{FF2B5EF4-FFF2-40B4-BE49-F238E27FC236}">
                      <a16:creationId xmlns:a16="http://schemas.microsoft.com/office/drawing/2014/main" id="{601F0BD1-338E-9EB7-EA26-A1395406B0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6019800" y="3860256"/>
                  <a:ext cx="89244" cy="59441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8" name="Rectangle 50">
                  <a:extLst>
                    <a:ext uri="{FF2B5EF4-FFF2-40B4-BE49-F238E27FC236}">
                      <a16:creationId xmlns:a16="http://schemas.microsoft.com/office/drawing/2014/main" id="{4F451662-C7BC-22D2-F5A1-58EB55149F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6019800" y="4624110"/>
                  <a:ext cx="93138" cy="27809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" name="Rectangle 50">
                  <a:extLst>
                    <a:ext uri="{FF2B5EF4-FFF2-40B4-BE49-F238E27FC236}">
                      <a16:creationId xmlns:a16="http://schemas.microsoft.com/office/drawing/2014/main" id="{C4BC49E0-4D01-D7B7-0A4B-E3300DB6D5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6036393" y="5064788"/>
                  <a:ext cx="76544" cy="59441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0" name="Rectangle 51" descr="Diagonal weit nach oben">
                  <a:extLst>
                    <a:ext uri="{FF2B5EF4-FFF2-40B4-BE49-F238E27FC236}">
                      <a16:creationId xmlns:a16="http://schemas.microsoft.com/office/drawing/2014/main" id="{D3E44DA5-003D-8B60-C6F9-05619F0474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88024" y="4570682"/>
                  <a:ext cx="693482" cy="360990"/>
                </a:xfrm>
                <a:prstGeom prst="rect">
                  <a:avLst/>
                </a:prstGeom>
                <a:pattFill prst="wdUpDiag">
                  <a:fgClr>
                    <a:srgbClr val="00000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AAF439FB-9704-455C-4F79-3B0E91E68D45}"/>
                  </a:ext>
                </a:extLst>
              </p:cNvPr>
              <p:cNvSpPr/>
              <p:nvPr/>
            </p:nvSpPr>
            <p:spPr>
              <a:xfrm>
                <a:off x="467544" y="3429000"/>
                <a:ext cx="4320356" cy="2592288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2" name="Rectangle 50">
              <a:extLst>
                <a:ext uri="{FF2B5EF4-FFF2-40B4-BE49-F238E27FC236}">
                  <a16:creationId xmlns:a16="http://schemas.microsoft.com/office/drawing/2014/main" id="{6081EB63-0D17-ACAF-9106-5EDAB6710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711" y="1620004"/>
              <a:ext cx="59522" cy="1659883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C10B7373-C804-4EEF-5E88-FFA078BAD8B5}"/>
              </a:ext>
            </a:extLst>
          </p:cNvPr>
          <p:cNvSpPr/>
          <p:nvPr/>
        </p:nvSpPr>
        <p:spPr>
          <a:xfrm>
            <a:off x="5120047" y="2839618"/>
            <a:ext cx="45719" cy="69939"/>
          </a:xfrm>
          <a:custGeom>
            <a:avLst/>
            <a:gdLst>
              <a:gd name="connsiteX0" fmla="*/ 0 w 1669774"/>
              <a:gd name="connsiteY0" fmla="*/ 0 h 2554356"/>
              <a:gd name="connsiteX1" fmla="*/ 1669774 w 1669774"/>
              <a:gd name="connsiteY1" fmla="*/ 0 h 2554356"/>
              <a:gd name="connsiteX2" fmla="*/ 1669774 w 1669774"/>
              <a:gd name="connsiteY2" fmla="*/ 2554356 h 2554356"/>
              <a:gd name="connsiteX3" fmla="*/ 89452 w 1669774"/>
              <a:gd name="connsiteY3" fmla="*/ 2554356 h 255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9774" h="2554356">
                <a:moveTo>
                  <a:pt x="0" y="0"/>
                </a:moveTo>
                <a:lnTo>
                  <a:pt x="1669774" y="0"/>
                </a:lnTo>
                <a:lnTo>
                  <a:pt x="1669774" y="2554356"/>
                </a:lnTo>
                <a:lnTo>
                  <a:pt x="89452" y="2554356"/>
                </a:lnTo>
              </a:path>
            </a:pathLst>
          </a:cu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A8E5B452-9881-A67D-1BF7-67BED7C016A6}"/>
              </a:ext>
            </a:extLst>
          </p:cNvPr>
          <p:cNvSpPr txBox="1">
            <a:spLocks/>
          </p:cNvSpPr>
          <p:nvPr/>
        </p:nvSpPr>
        <p:spPr>
          <a:xfrm>
            <a:off x="1549697" y="4633818"/>
            <a:ext cx="5122368" cy="17271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de-DE" dirty="0">
                <a:solidFill>
                  <a:schemeClr val="tx1"/>
                </a:solidFill>
              </a:rPr>
              <a:t>Überlagerungszustand</a:t>
            </a:r>
          </a:p>
        </p:txBody>
      </p:sp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AA8868E6-1CEE-64B0-8F76-BAA9AA10E394}"/>
              </a:ext>
            </a:extLst>
          </p:cNvPr>
          <p:cNvGrpSpPr/>
          <p:nvPr/>
        </p:nvGrpSpPr>
        <p:grpSpPr>
          <a:xfrm>
            <a:off x="3703009" y="2901609"/>
            <a:ext cx="1005406" cy="712545"/>
            <a:chOff x="8055827" y="2912091"/>
            <a:chExt cx="1152470" cy="712545"/>
          </a:xfrm>
        </p:grpSpPr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DAAB6208-3F31-2FB5-8018-8247868FD899}"/>
                </a:ext>
              </a:extLst>
            </p:cNvPr>
            <p:cNvSpPr/>
            <p:nvPr/>
          </p:nvSpPr>
          <p:spPr>
            <a:xfrm rot="430376">
              <a:off x="8055828" y="3433628"/>
              <a:ext cx="1152128" cy="191008"/>
            </a:xfrm>
            <a:prstGeom prst="ellipse">
              <a:avLst/>
            </a:prstGeom>
            <a:gradFill flip="none" rotWithShape="1">
              <a:gsLst>
                <a:gs pos="63000">
                  <a:srgbClr val="C9D7EB"/>
                </a:gs>
                <a:gs pos="0">
                  <a:srgbClr val="00409E">
                    <a:alpha val="43922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2560F260-61B4-F717-6091-2DD0AAA84D99}"/>
                </a:ext>
              </a:extLst>
            </p:cNvPr>
            <p:cNvSpPr/>
            <p:nvPr/>
          </p:nvSpPr>
          <p:spPr>
            <a:xfrm rot="21099866">
              <a:off x="8056169" y="2912091"/>
              <a:ext cx="1152128" cy="191008"/>
            </a:xfrm>
            <a:prstGeom prst="ellipse">
              <a:avLst/>
            </a:prstGeom>
            <a:gradFill flip="none" rotWithShape="1">
              <a:gsLst>
                <a:gs pos="63000">
                  <a:srgbClr val="C9D7EB"/>
                </a:gs>
                <a:gs pos="0">
                  <a:srgbClr val="00409E">
                    <a:alpha val="43922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EBB948D9-48F0-3D37-FE9F-122573F18BAD}"/>
                </a:ext>
              </a:extLst>
            </p:cNvPr>
            <p:cNvSpPr/>
            <p:nvPr/>
          </p:nvSpPr>
          <p:spPr>
            <a:xfrm>
              <a:off x="8055827" y="3173117"/>
              <a:ext cx="1152128" cy="191008"/>
            </a:xfrm>
            <a:prstGeom prst="ellipse">
              <a:avLst/>
            </a:prstGeom>
            <a:gradFill flip="none" rotWithShape="1">
              <a:gsLst>
                <a:gs pos="63000">
                  <a:srgbClr val="C9D7EB"/>
                </a:gs>
                <a:gs pos="0">
                  <a:srgbClr val="00409E">
                    <a:alpha val="43922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703A2AEA-F08F-3C4B-E6B2-5F2611BB3F1F}"/>
                  </a:ext>
                </a:extLst>
              </p:cNvPr>
              <p:cNvSpPr txBox="1"/>
              <p:nvPr/>
            </p:nvSpPr>
            <p:spPr>
              <a:xfrm>
                <a:off x="3501783" y="2201111"/>
                <a:ext cx="17304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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</m:t>
                                  </m:r>
                                </m:e>
                                <m:sub>
                                  <m:r>
                                    <a:rPr lang="de-DE" sz="2400" b="0" i="1" smtClean="0">
                                      <a:latin typeface="Cambria Math" panose="02040503050406030204" pitchFamily="18" charset="0"/>
                                      <a:sym typeface="Symbol" panose="05050102010706020507" pitchFamily="18" charset="2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703A2AEA-F08F-3C4B-E6B2-5F2611BB3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1783" y="2201111"/>
                <a:ext cx="1730474" cy="461665"/>
              </a:xfrm>
              <a:prstGeom prst="rect">
                <a:avLst/>
              </a:prstGeom>
              <a:blipFill>
                <a:blip r:embed="rId2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1">
                <a:extLst>
                  <a:ext uri="{FF2B5EF4-FFF2-40B4-BE49-F238E27FC236}">
                    <a16:creationId xmlns:a16="http://schemas.microsoft.com/office/drawing/2014/main" id="{5E133E35-3105-B873-E1C4-4E350A1733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19206" y="2201110"/>
                <a:ext cx="5122368" cy="2668050"/>
              </a:xfrm>
              <a:prstGeom prst="rect">
                <a:avLst/>
              </a:prstGeom>
            </p:spPr>
            <p:txBody>
              <a:bodyPr vert="horz">
                <a:normAutofit lnSpcReduction="10000"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8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6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5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400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9728" indent="0">
                  <a:buFont typeface="Arial" pitchFamily="34" charset="0"/>
                  <a:buNone/>
                </a:pPr>
                <a:r>
                  <a:rPr lang="de-DE" dirty="0">
                    <a:solidFill>
                      <a:schemeClr val="tx1"/>
                    </a:solidFill>
                  </a:rPr>
                  <a:t>Interferenzterm:</a:t>
                </a:r>
              </a:p>
              <a:p>
                <a:pPr marL="109728" indent="0">
                  <a:buNone/>
                </a:pPr>
                <a:r>
                  <a:rPr lang="de-DE" dirty="0">
                    <a:solidFill>
                      <a:schemeClr val="tx1"/>
                    </a:solidFill>
                  </a:rPr>
                  <a:t>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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( </a:t>
                </a:r>
                <a:r>
                  <a:rPr lang="de-DE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x , y, z , t </a:t>
                </a:r>
                <a:r>
                  <a:rPr lang="de-DE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 </a:t>
                </a:r>
                <a:r>
                  <a:rPr lang="de-DE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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:r>
                  <a:rPr lang="de-DE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, y, z , t </a:t>
                </a:r>
                <a:r>
                  <a:rPr lang="de-DE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109728" indent="0">
                  <a:buNone/>
                </a:pPr>
                <a:br>
                  <a:rPr lang="de-DE" dirty="0">
                    <a:solidFill>
                      <a:schemeClr val="tx1"/>
                    </a:solidFill>
                  </a:rPr>
                </a:br>
                <a:r>
                  <a:rPr lang="de-DE" dirty="0">
                    <a:solidFill>
                      <a:schemeClr val="tx1"/>
                    </a:solidFill>
                  </a:rPr>
                  <a:t>Bereiche, in denen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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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beide ungleich 0 sind die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r>
                  <a:rPr lang="de-DE" dirty="0">
                    <a:solidFill>
                      <a:schemeClr val="tx1"/>
                    </a:solidFill>
                  </a:rPr>
                  <a:t>Bereiche, in denen die Teilpakete überlappen. </a:t>
                </a:r>
                <a:endParaRPr lang="de-DE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Inhaltsplatzhalter 1">
                <a:extLst>
                  <a:ext uri="{FF2B5EF4-FFF2-40B4-BE49-F238E27FC236}">
                    <a16:creationId xmlns:a16="http://schemas.microsoft.com/office/drawing/2014/main" id="{5E133E35-3105-B873-E1C4-4E350A1733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206" y="2201110"/>
                <a:ext cx="5122368" cy="2668050"/>
              </a:xfrm>
              <a:prstGeom prst="rect">
                <a:avLst/>
              </a:prstGeom>
              <a:blipFill>
                <a:blip r:embed="rId3"/>
                <a:stretch>
                  <a:fillRect t="-296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Ellipse 6">
            <a:extLst>
              <a:ext uri="{FF2B5EF4-FFF2-40B4-BE49-F238E27FC236}">
                <a16:creationId xmlns:a16="http://schemas.microsoft.com/office/drawing/2014/main" id="{8ACF110C-3088-2436-840C-622C75A0C72D}"/>
              </a:ext>
            </a:extLst>
          </p:cNvPr>
          <p:cNvSpPr/>
          <p:nvPr/>
        </p:nvSpPr>
        <p:spPr>
          <a:xfrm>
            <a:off x="8688288" y="4778707"/>
            <a:ext cx="1008112" cy="997805"/>
          </a:xfrm>
          <a:prstGeom prst="ellipse">
            <a:avLst/>
          </a:prstGeom>
          <a:gradFill flip="none" rotWithShape="1">
            <a:gsLst>
              <a:gs pos="54000">
                <a:srgbClr val="C9D7EB">
                  <a:alpha val="46000"/>
                </a:srgbClr>
              </a:gs>
              <a:gs pos="0">
                <a:srgbClr val="00409E">
                  <a:alpha val="43922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7ED8D2B-F62B-743D-77A5-9754F96CCBCA}"/>
              </a:ext>
            </a:extLst>
          </p:cNvPr>
          <p:cNvSpPr/>
          <p:nvPr/>
        </p:nvSpPr>
        <p:spPr>
          <a:xfrm>
            <a:off x="8688288" y="5228906"/>
            <a:ext cx="1008112" cy="997805"/>
          </a:xfrm>
          <a:prstGeom prst="ellipse">
            <a:avLst/>
          </a:prstGeom>
          <a:gradFill flip="none" rotWithShape="1">
            <a:gsLst>
              <a:gs pos="55000">
                <a:srgbClr val="C9D7EB">
                  <a:alpha val="46000"/>
                </a:srgbClr>
              </a:gs>
              <a:gs pos="0">
                <a:srgbClr val="00409E">
                  <a:alpha val="43922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88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Double_slit_experiment aus wiki">
            <a:hlinkClick r:id="" action="ppaction://media"/>
            <a:extLst>
              <a:ext uri="{FF2B5EF4-FFF2-40B4-BE49-F238E27FC236}">
                <a16:creationId xmlns:a16="http://schemas.microsoft.com/office/drawing/2014/main" id="{761B6549-6BC0-541C-6E24-36E531A5F6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400" y="1315832"/>
            <a:ext cx="6529536" cy="4693519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6E941732-1E20-EF2D-846E-DBC57824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Animation </a:t>
            </a:r>
            <a:r>
              <a:rPr lang="de-DE" i="1" dirty="0"/>
              <a:t>P</a:t>
            </a:r>
            <a:r>
              <a:rPr lang="de-DE" dirty="0"/>
              <a:t>-Wolke am Doppelspalt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63B6875-2F19-64F6-8D28-43A580A2AF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1960" y="1988840"/>
                <a:ext cx="3960440" cy="3168352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8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6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5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400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de-DE" i="1" dirty="0">
                                <a:solidFill>
                                  <a:schemeClr val="tx1"/>
                                </a:solidFill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</m:t>
                            </m:r>
                            <m:r>
                              <m:rPr>
                                <m:nor/>
                              </m:rPr>
                              <a:rPr lang="de-DE" b="0" i="1" dirty="0" smtClean="0">
                                <a:solidFill>
                                  <a:schemeClr val="tx1"/>
                                </a:solidFill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 </m:t>
                            </m:r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(</m:t>
                            </m:r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𝑥</m:t>
                            </m:r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,</m:t>
                            </m:r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𝑦</m:t>
                            </m:r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,</m:t>
                            </m:r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𝑧</m:t>
                            </m:r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,</m:t>
                            </m:r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𝑡</m:t>
                            </m:r>
                            <m:r>
                              <a:rPr lang="de-DE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i="1" dirty="0">
                    <a:solidFill>
                      <a:schemeClr val="tx1"/>
                    </a:solidFill>
                    <a:ea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de-DE" dirty="0">
                    <a:solidFill>
                      <a:schemeClr val="tx1"/>
                    </a:solidFill>
                    <a:ea typeface="Times New Roman" panose="02020603050405020304" pitchFamily="18" charset="0"/>
                    <a:sym typeface="Symbol" panose="05050102010706020507" pitchFamily="18" charset="2"/>
                  </a:rPr>
                  <a:t>durch Farbdichte dargestellt</a:t>
                </a:r>
                <a:r>
                  <a:rPr lang="de-DE" i="1" dirty="0">
                    <a:solidFill>
                      <a:schemeClr val="tx1"/>
                    </a:solidFill>
                    <a:ea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  <a:br>
                  <a:rPr lang="de-DE" i="1" dirty="0">
                    <a:solidFill>
                      <a:schemeClr val="tx1"/>
                    </a:solidFill>
                    <a:ea typeface="Times New Roman" panose="02020603050405020304" pitchFamily="18" charset="0"/>
                    <a:sym typeface="Symbol" panose="05050102010706020507" pitchFamily="18" charset="2"/>
                  </a:rPr>
                </a:br>
                <a:endParaRPr lang="de-DE" i="1" dirty="0">
                  <a:solidFill>
                    <a:schemeClr val="tx1"/>
                  </a:solidFill>
                  <a:ea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pPr marL="109728" indent="0">
                  <a:buNone/>
                </a:pPr>
                <a:r>
                  <a:rPr lang="de-DE" dirty="0">
                    <a:solidFill>
                      <a:schemeClr val="tx1"/>
                    </a:solidFill>
                    <a:ea typeface="Times New Roman" panose="02020603050405020304" pitchFamily="18" charset="0"/>
                    <a:sym typeface="Symbol" panose="05050102010706020507" pitchFamily="18" charset="2"/>
                  </a:rPr>
                  <a:t>Hier kann man erkennen: </a:t>
                </a:r>
              </a:p>
              <a:p>
                <a:r>
                  <a:rPr lang="de-DE" dirty="0">
                    <a:solidFill>
                      <a:schemeClr val="tx1"/>
                    </a:solidFill>
                    <a:ea typeface="Times New Roman" panose="02020603050405020304" pitchFamily="18" charset="0"/>
                    <a:sym typeface="Symbol" panose="05050102010706020507" pitchFamily="18" charset="2"/>
                  </a:rPr>
                  <a:t>stehende Wellen nach der Reflexion</a:t>
                </a:r>
              </a:p>
              <a:p>
                <a:r>
                  <a:rPr lang="de-DE" dirty="0">
                    <a:solidFill>
                      <a:schemeClr val="tx1"/>
                    </a:solidFill>
                    <a:ea typeface="Times New Roman" panose="02020603050405020304" pitchFamily="18" charset="0"/>
                    <a:sym typeface="Symbol" panose="05050102010706020507" pitchFamily="18" charset="2"/>
                  </a:rPr>
                  <a:t>Interferenzstreifen nach dem Doppelspalt </a:t>
                </a:r>
              </a:p>
              <a:p>
                <a:pPr marL="109728" indent="0">
                  <a:buFont typeface="Arial" pitchFamily="34" charset="0"/>
                  <a:buNone/>
                </a:pPr>
                <a:endParaRPr lang="de-DE" i="1" dirty="0">
                  <a:solidFill>
                    <a:schemeClr val="tx1"/>
                  </a:solidFill>
                  <a:ea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763B6875-2F19-64F6-8D28-43A580A2A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960" y="1988840"/>
                <a:ext cx="3960440" cy="3168352"/>
              </a:xfrm>
              <a:prstGeom prst="rect">
                <a:avLst/>
              </a:prstGeom>
              <a:blipFill>
                <a:blip r:embed="rId5"/>
                <a:stretch>
                  <a:fillRect t="-1346" b="-32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>
            <a:extLst>
              <a:ext uri="{FF2B5EF4-FFF2-40B4-BE49-F238E27FC236}">
                <a16:creationId xmlns:a16="http://schemas.microsoft.com/office/drawing/2014/main" id="{A823DF95-CDB8-E7C1-4D76-2B53E3D6A19D}"/>
              </a:ext>
            </a:extLst>
          </p:cNvPr>
          <p:cNvSpPr txBox="1"/>
          <p:nvPr/>
        </p:nvSpPr>
        <p:spPr>
          <a:xfrm>
            <a:off x="8112224" y="391078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Quelle für Animation:  G. </a:t>
            </a:r>
            <a:r>
              <a:rPr lang="de-DE" sz="1000" dirty="0" err="1"/>
              <a:t>Mikaberidze</a:t>
            </a:r>
            <a:r>
              <a:rPr lang="de-DE" sz="1000" dirty="0"/>
              <a:t>   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CC BY-SA 4.0</a:t>
            </a:r>
            <a:endParaRPr lang="de-DE" sz="1000" dirty="0"/>
          </a:p>
          <a:p>
            <a:r>
              <a:rPr lang="de-DE" sz="1000" dirty="0"/>
              <a:t>https://en.wikipedia.org/wiki/File:Double_slit_experiment.webm</a:t>
            </a:r>
          </a:p>
        </p:txBody>
      </p:sp>
    </p:spTree>
    <p:extLst>
      <p:ext uri="{BB962C8B-B14F-4D97-AF65-F5344CB8AC3E}">
        <p14:creationId xmlns:p14="http://schemas.microsoft.com/office/powerpoint/2010/main" val="37566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">
            <a:extLst>
              <a:ext uri="{FF2B5EF4-FFF2-40B4-BE49-F238E27FC236}">
                <a16:creationId xmlns:a16="http://schemas.microsoft.com/office/drawing/2014/main" id="{E39BEFB3-DD49-9754-FFFE-BC1886F4ED8C}"/>
              </a:ext>
            </a:extLst>
          </p:cNvPr>
          <p:cNvSpPr txBox="1">
            <a:spLocks/>
          </p:cNvSpPr>
          <p:nvPr/>
        </p:nvSpPr>
        <p:spPr>
          <a:xfrm>
            <a:off x="551384" y="1342461"/>
            <a:ext cx="10801200" cy="432048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de-DE" dirty="0">
                <a:solidFill>
                  <a:schemeClr val="tx1"/>
                </a:solidFill>
              </a:rPr>
              <a:t>Messvorgang mathematisch beschrieben und grafisch dargestellt:</a:t>
            </a:r>
          </a:p>
          <a:p>
            <a:pPr marL="109728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de-DE" dirty="0"/>
          </a:p>
          <a:p>
            <a:pPr marL="109728" indent="0">
              <a:buFont typeface="Arial" pitchFamily="34" charset="0"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6556178-F213-D1BF-857A-09BA2ABA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Unbestimmtheit und Messvorgang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24F9651-E560-5BFE-35B3-A4B1EE6A701F}"/>
              </a:ext>
            </a:extLst>
          </p:cNvPr>
          <p:cNvGrpSpPr/>
          <p:nvPr/>
        </p:nvGrpSpPr>
        <p:grpSpPr>
          <a:xfrm>
            <a:off x="1775520" y="2132856"/>
            <a:ext cx="3744416" cy="2324120"/>
            <a:chOff x="700950" y="1340768"/>
            <a:chExt cx="3744416" cy="232412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D313CFA7-65AC-AA9F-ABF0-7A68CA01281C}"/>
                </a:ext>
              </a:extLst>
            </p:cNvPr>
            <p:cNvGrpSpPr/>
            <p:nvPr/>
          </p:nvGrpSpPr>
          <p:grpSpPr>
            <a:xfrm>
              <a:off x="700950" y="1340768"/>
              <a:ext cx="3744416" cy="2324120"/>
              <a:chOff x="467544" y="3429000"/>
              <a:chExt cx="4320356" cy="2592288"/>
            </a:xfrm>
          </p:grpSpPr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B2D35433-DF92-F0B3-2A29-272E35B7D2FC}"/>
                  </a:ext>
                </a:extLst>
              </p:cNvPr>
              <p:cNvGrpSpPr/>
              <p:nvPr/>
            </p:nvGrpSpPr>
            <p:grpSpPr>
              <a:xfrm>
                <a:off x="1043608" y="3792916"/>
                <a:ext cx="1324914" cy="1798949"/>
                <a:chOff x="4788024" y="3860256"/>
                <a:chExt cx="1324914" cy="1798949"/>
              </a:xfrm>
            </p:grpSpPr>
            <p:sp>
              <p:nvSpPr>
                <p:cNvPr id="17" name="Rectangle 50">
                  <a:extLst>
                    <a:ext uri="{FF2B5EF4-FFF2-40B4-BE49-F238E27FC236}">
                      <a16:creationId xmlns:a16="http://schemas.microsoft.com/office/drawing/2014/main" id="{601F0BD1-338E-9EB7-EA26-A1395406B0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6019800" y="3860256"/>
                  <a:ext cx="89244" cy="59441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8" name="Rectangle 50">
                  <a:extLst>
                    <a:ext uri="{FF2B5EF4-FFF2-40B4-BE49-F238E27FC236}">
                      <a16:creationId xmlns:a16="http://schemas.microsoft.com/office/drawing/2014/main" id="{4F451662-C7BC-22D2-F5A1-58EB55149F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6019800" y="4624110"/>
                  <a:ext cx="93138" cy="278090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9" name="Rectangle 50">
                  <a:extLst>
                    <a:ext uri="{FF2B5EF4-FFF2-40B4-BE49-F238E27FC236}">
                      <a16:creationId xmlns:a16="http://schemas.microsoft.com/office/drawing/2014/main" id="{C4BC49E0-4D01-D7B7-0A4B-E3300DB6D5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6036393" y="5064788"/>
                  <a:ext cx="76544" cy="59441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0" name="Rectangle 51" descr="Diagonal weit nach oben">
                  <a:extLst>
                    <a:ext uri="{FF2B5EF4-FFF2-40B4-BE49-F238E27FC236}">
                      <a16:creationId xmlns:a16="http://schemas.microsoft.com/office/drawing/2014/main" id="{D3E44DA5-003D-8B60-C6F9-05619F0474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88024" y="4570682"/>
                  <a:ext cx="693482" cy="360990"/>
                </a:xfrm>
                <a:prstGeom prst="rect">
                  <a:avLst/>
                </a:prstGeom>
                <a:pattFill prst="wdUpDiag">
                  <a:fgClr>
                    <a:srgbClr val="000000"/>
                  </a:fgClr>
                  <a:bgClr>
                    <a:srgbClr val="FFFFFF"/>
                  </a:bgClr>
                </a:patt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AAF439FB-9704-455C-4F79-3B0E91E68D45}"/>
                  </a:ext>
                </a:extLst>
              </p:cNvPr>
              <p:cNvSpPr/>
              <p:nvPr/>
            </p:nvSpPr>
            <p:spPr>
              <a:xfrm>
                <a:off x="467544" y="3429000"/>
                <a:ext cx="4320356" cy="2592288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2" name="Rectangle 50">
              <a:extLst>
                <a:ext uri="{FF2B5EF4-FFF2-40B4-BE49-F238E27FC236}">
                  <a16:creationId xmlns:a16="http://schemas.microsoft.com/office/drawing/2014/main" id="{6081EB63-0D17-ACAF-9106-5EDAB6710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1711" y="1620004"/>
              <a:ext cx="59522" cy="1659883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" name="Freihandform: Form 1">
            <a:extLst>
              <a:ext uri="{FF2B5EF4-FFF2-40B4-BE49-F238E27FC236}">
                <a16:creationId xmlns:a16="http://schemas.microsoft.com/office/drawing/2014/main" id="{C10B7373-C804-4EEF-5E88-FFA078BAD8B5}"/>
              </a:ext>
            </a:extLst>
          </p:cNvPr>
          <p:cNvSpPr/>
          <p:nvPr/>
        </p:nvSpPr>
        <p:spPr>
          <a:xfrm>
            <a:off x="5120047" y="2839618"/>
            <a:ext cx="45719" cy="69939"/>
          </a:xfrm>
          <a:custGeom>
            <a:avLst/>
            <a:gdLst>
              <a:gd name="connsiteX0" fmla="*/ 0 w 1669774"/>
              <a:gd name="connsiteY0" fmla="*/ 0 h 2554356"/>
              <a:gd name="connsiteX1" fmla="*/ 1669774 w 1669774"/>
              <a:gd name="connsiteY1" fmla="*/ 0 h 2554356"/>
              <a:gd name="connsiteX2" fmla="*/ 1669774 w 1669774"/>
              <a:gd name="connsiteY2" fmla="*/ 2554356 h 2554356"/>
              <a:gd name="connsiteX3" fmla="*/ 89452 w 1669774"/>
              <a:gd name="connsiteY3" fmla="*/ 2554356 h 2554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9774" h="2554356">
                <a:moveTo>
                  <a:pt x="0" y="0"/>
                </a:moveTo>
                <a:lnTo>
                  <a:pt x="1669774" y="0"/>
                </a:lnTo>
                <a:lnTo>
                  <a:pt x="1669774" y="2554356"/>
                </a:lnTo>
                <a:lnTo>
                  <a:pt x="89452" y="2554356"/>
                </a:lnTo>
              </a:path>
            </a:pathLst>
          </a:custGeom>
          <a:solidFill>
            <a:srgbClr val="0070C0"/>
          </a:solidFill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A8E5B452-9881-A67D-1BF7-67BED7C016A6}"/>
              </a:ext>
            </a:extLst>
          </p:cNvPr>
          <p:cNvSpPr txBox="1">
            <a:spLocks/>
          </p:cNvSpPr>
          <p:nvPr/>
        </p:nvSpPr>
        <p:spPr>
          <a:xfrm>
            <a:off x="1549697" y="4633818"/>
            <a:ext cx="5122368" cy="172710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de-DE" dirty="0">
                <a:solidFill>
                  <a:srgbClr val="0070C0"/>
                </a:solidFill>
              </a:rPr>
              <a:t>Eine Messung führt zum</a:t>
            </a:r>
            <a:br>
              <a:rPr lang="de-DE" dirty="0">
                <a:solidFill>
                  <a:srgbClr val="0070C0"/>
                </a:solidFill>
              </a:rPr>
            </a:br>
            <a:r>
              <a:rPr lang="de-DE" dirty="0">
                <a:solidFill>
                  <a:srgbClr val="0070C0"/>
                </a:solidFill>
              </a:rPr>
              <a:t>Kollaps der Wellenfunktion</a:t>
            </a: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7BA0B0DB-E198-B6C6-0D90-B08C94EE6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93842" y="3643922"/>
            <a:ext cx="1295400" cy="838200"/>
          </a:xfrm>
          <a:prstGeom prst="wedgeEllipseCallout">
            <a:avLst>
              <a:gd name="adj1" fmla="val -175154"/>
              <a:gd name="adj2" fmla="val -139205"/>
            </a:avLst>
          </a:prstGeom>
          <a:solidFill>
            <a:schemeClr val="bg1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sz="2400" dirty="0">
                <a:solidFill>
                  <a:srgbClr val="000000"/>
                </a:solidFill>
                <a:latin typeface="Tahoma" pitchFamily="34" charset="0"/>
              </a:rPr>
              <a:t>Klick!</a:t>
            </a: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D5417B0B-C658-4CC3-2A5D-00BE8B5A4219}"/>
              </a:ext>
            </a:extLst>
          </p:cNvPr>
          <p:cNvSpPr txBox="1">
            <a:spLocks/>
          </p:cNvSpPr>
          <p:nvPr/>
        </p:nvSpPr>
        <p:spPr>
          <a:xfrm>
            <a:off x="6516644" y="2824693"/>
            <a:ext cx="3145195" cy="77877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de-DE" dirty="0"/>
              <a:t>Lokaler Nachweis</a:t>
            </a:r>
          </a:p>
        </p:txBody>
      </p:sp>
    </p:spTree>
    <p:extLst>
      <p:ext uri="{BB962C8B-B14F-4D97-AF65-F5344CB8AC3E}">
        <p14:creationId xmlns:p14="http://schemas.microsoft.com/office/powerpoint/2010/main" val="778216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062A6E-B450-3E6A-8E5F-DEADE950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Die graphische Darstellung ist in der Atomphysik anschlussfähig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F73909E-A7A9-DDF0-F624-9D0E6EEFC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560" y="3295708"/>
            <a:ext cx="2952329" cy="20400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5BAE56B9-B04B-221E-27CD-7AC8C5AF8380}"/>
                  </a:ext>
                </a:extLst>
              </p:cNvPr>
              <p:cNvSpPr txBox="1"/>
              <p:nvPr/>
            </p:nvSpPr>
            <p:spPr>
              <a:xfrm>
                <a:off x="611872" y="1412776"/>
                <a:ext cx="10136878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de-DE" sz="24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de-DE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𝑦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lang="de-DE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d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∙ 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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𝑥</m:t>
                    </m:r>
                    <m: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∙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𝑦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∙</m:t>
                    </m:r>
                    <m:r>
                      <a:rPr lang="de-DE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𝑧</m:t>
                    </m:r>
                  </m:oMath>
                </a14:m>
                <a:r>
                  <a:rPr lang="de-DE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 beschreibt, mit welcher Wahrscheinlichkeit </a:t>
                </a:r>
                <a:br>
                  <a:rPr lang="de-DE" sz="2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das Quantenobjekt im Volumenelement</a:t>
                </a:r>
                <a14:m>
                  <m:oMath xmlns:m="http://schemas.openxmlformats.org/officeDocument/2006/math">
                    <m:r>
                      <a:rPr lang="de-DE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  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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𝑥</m:t>
                    </m:r>
                    <m:r>
                      <a:rPr lang="de-DE" sz="24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∙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𝑦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 ∙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Symbol" panose="05050102010706020507" pitchFamily="18" charset="2"/>
                      </a:rPr>
                      <m:t>𝑧</m:t>
                    </m:r>
                  </m:oMath>
                </a14:m>
                <a:r>
                  <a:rPr lang="de-DE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nachgewiesen wird.</a:t>
                </a:r>
                <a:br>
                  <a:rPr lang="de-DE" sz="2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de-DE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5BAE56B9-B04B-221E-27CD-7AC8C5AF8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872" y="1412776"/>
                <a:ext cx="10136878" cy="1569660"/>
              </a:xfrm>
              <a:prstGeom prst="rect">
                <a:avLst/>
              </a:prstGeom>
              <a:blipFill>
                <a:blip r:embed="rId4"/>
                <a:stretch>
                  <a:fillRect l="-902" r="-6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CA760FC8-932C-3518-0112-0510BAC66A01}"/>
              </a:ext>
            </a:extLst>
          </p:cNvPr>
          <p:cNvSpPr txBox="1"/>
          <p:nvPr/>
        </p:nvSpPr>
        <p:spPr>
          <a:xfrm>
            <a:off x="6073289" y="5447527"/>
            <a:ext cx="4415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2000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-Orbital: Dichte der Detektions-</a:t>
            </a:r>
          </a:p>
          <a:p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wahrscheinlichkeit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farbcodiert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B4D1A0F-A257-B27D-C53C-B5A8C7A66077}"/>
              </a:ext>
            </a:extLst>
          </p:cNvPr>
          <p:cNvSpPr txBox="1"/>
          <p:nvPr/>
        </p:nvSpPr>
        <p:spPr>
          <a:xfrm>
            <a:off x="2841321" y="5445224"/>
            <a:ext cx="1540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Doppelspalt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79C687C-DC1A-1352-1556-87F3C08BE065}"/>
              </a:ext>
            </a:extLst>
          </p:cNvPr>
          <p:cNvSpPr txBox="1"/>
          <p:nvPr/>
        </p:nvSpPr>
        <p:spPr>
          <a:xfrm>
            <a:off x="9517718" y="4048417"/>
            <a:ext cx="2462064" cy="1200329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Weitere Bilder von Orbitalen und Filme: </a:t>
            </a:r>
            <a:b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s. Material zur Atomphysik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285937C-015A-1B4A-E10D-C73E45CCDD3D}"/>
              </a:ext>
            </a:extLst>
          </p:cNvPr>
          <p:cNvSpPr txBox="1"/>
          <p:nvPr/>
        </p:nvSpPr>
        <p:spPr>
          <a:xfrm>
            <a:off x="126831" y="5971447"/>
            <a:ext cx="4961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Bildquellen: 	links: </a:t>
            </a:r>
            <a:r>
              <a:rPr lang="de-DE" sz="1200" dirty="0"/>
              <a:t>G. </a:t>
            </a:r>
            <a:r>
              <a:rPr lang="de-DE" sz="1200" dirty="0" err="1"/>
              <a:t>Mikaberidze</a:t>
            </a:r>
            <a:r>
              <a:rPr lang="de-DE" sz="1200" dirty="0"/>
              <a:t>,  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CC BY-SA 4.0</a:t>
            </a:r>
            <a:b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	rechts: P. Bronner,      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CC BY-SA 4.0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AAB4F326-0BE9-F3A8-EA0D-9B759C7E2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2349" y="3295707"/>
            <a:ext cx="2302998" cy="20219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D945F445-4742-1A05-8FFA-68AD57D2D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2557" y="3219186"/>
            <a:ext cx="17145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38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710C6A-5783-BBF9-BDE0-B281570B9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i="1" dirty="0"/>
              <a:t>P </a:t>
            </a:r>
            <a:r>
              <a:rPr lang="de-DE" dirty="0"/>
              <a:t>- Funktionen im Wasserstoffatom</a:t>
            </a:r>
          </a:p>
        </p:txBody>
      </p:sp>
      <p:cxnSp>
        <p:nvCxnSpPr>
          <p:cNvPr id="6" name="Gerade Verbindung 4">
            <a:extLst>
              <a:ext uri="{FF2B5EF4-FFF2-40B4-BE49-F238E27FC236}">
                <a16:creationId xmlns:a16="http://schemas.microsoft.com/office/drawing/2014/main" id="{499A7C9E-048B-3246-9CDB-5977BF45EABD}"/>
              </a:ext>
            </a:extLst>
          </p:cNvPr>
          <p:cNvCxnSpPr>
            <a:cxnSpLocks/>
          </p:cNvCxnSpPr>
          <p:nvPr/>
        </p:nvCxnSpPr>
        <p:spPr>
          <a:xfrm>
            <a:off x="989699" y="5317134"/>
            <a:ext cx="61691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6">
            <a:extLst>
              <a:ext uri="{FF2B5EF4-FFF2-40B4-BE49-F238E27FC236}">
                <a16:creationId xmlns:a16="http://schemas.microsoft.com/office/drawing/2014/main" id="{BAD93E85-EA47-DDF3-033F-DCFE7BA885C5}"/>
              </a:ext>
            </a:extLst>
          </p:cNvPr>
          <p:cNvCxnSpPr>
            <a:cxnSpLocks/>
          </p:cNvCxnSpPr>
          <p:nvPr/>
        </p:nvCxnSpPr>
        <p:spPr>
          <a:xfrm>
            <a:off x="989699" y="3472893"/>
            <a:ext cx="61691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EA2A3601-E22D-5E19-8849-4CFB0C6B16F0}"/>
              </a:ext>
            </a:extLst>
          </p:cNvPr>
          <p:cNvCxnSpPr>
            <a:cxnSpLocks/>
          </p:cNvCxnSpPr>
          <p:nvPr/>
        </p:nvCxnSpPr>
        <p:spPr>
          <a:xfrm flipV="1">
            <a:off x="1124931" y="1916832"/>
            <a:ext cx="0" cy="37197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C1E7E61E-7475-A425-BF56-33E01D667BDF}"/>
              </a:ext>
            </a:extLst>
          </p:cNvPr>
          <p:cNvSpPr txBox="1"/>
          <p:nvPr/>
        </p:nvSpPr>
        <p:spPr>
          <a:xfrm>
            <a:off x="1237295" y="1935335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Energie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6D1E6532-3B97-1D4C-2B29-91068B19B462}"/>
                  </a:ext>
                </a:extLst>
              </p:cNvPr>
              <p:cNvSpPr txBox="1"/>
              <p:nvPr/>
            </p:nvSpPr>
            <p:spPr>
              <a:xfrm>
                <a:off x="609600" y="5130316"/>
                <a:ext cx="4826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6D1E6532-3B97-1D4C-2B29-91068B19B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130316"/>
                <a:ext cx="482696" cy="369332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E9514A4A-A9C7-4791-5676-22F46DF69A11}"/>
                  </a:ext>
                </a:extLst>
              </p:cNvPr>
              <p:cNvSpPr txBox="1"/>
              <p:nvPr/>
            </p:nvSpPr>
            <p:spPr>
              <a:xfrm>
                <a:off x="609600" y="3299491"/>
                <a:ext cx="4880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E9514A4A-A9C7-4791-5676-22F46DF69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299491"/>
                <a:ext cx="48801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51DEB088-3AFD-CC99-466B-8BFC6B86701B}"/>
              </a:ext>
            </a:extLst>
          </p:cNvPr>
          <p:cNvGrpSpPr/>
          <p:nvPr/>
        </p:nvGrpSpPr>
        <p:grpSpPr>
          <a:xfrm>
            <a:off x="5449514" y="3451606"/>
            <a:ext cx="1483789" cy="1852112"/>
            <a:chOff x="3593588" y="3451606"/>
            <a:chExt cx="1483789" cy="1852112"/>
          </a:xfrm>
        </p:grpSpPr>
        <p:sp>
          <p:nvSpPr>
            <p:cNvPr id="21" name="Freihandform 20">
              <a:extLst>
                <a:ext uri="{FF2B5EF4-FFF2-40B4-BE49-F238E27FC236}">
                  <a16:creationId xmlns:a16="http://schemas.microsoft.com/office/drawing/2014/main" id="{EDF32BF6-FB12-A119-0D04-B1D3F3EEAC3B}"/>
                </a:ext>
              </a:extLst>
            </p:cNvPr>
            <p:cNvSpPr/>
            <p:nvPr/>
          </p:nvSpPr>
          <p:spPr>
            <a:xfrm flipV="1">
              <a:off x="3593588" y="3451606"/>
              <a:ext cx="307269" cy="1852112"/>
            </a:xfrm>
            <a:custGeom>
              <a:avLst/>
              <a:gdLst>
                <a:gd name="connsiteX0" fmla="*/ 0 w 401864"/>
                <a:gd name="connsiteY0" fmla="*/ 0 h 1357745"/>
                <a:gd name="connsiteX1" fmla="*/ 401782 w 401864"/>
                <a:gd name="connsiteY1" fmla="*/ 651163 h 1357745"/>
                <a:gd name="connsiteX2" fmla="*/ 27709 w 401864"/>
                <a:gd name="connsiteY2" fmla="*/ 1357745 h 135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1864" h="1357745">
                  <a:moveTo>
                    <a:pt x="0" y="0"/>
                  </a:moveTo>
                  <a:cubicBezTo>
                    <a:pt x="198582" y="212436"/>
                    <a:pt x="397164" y="424872"/>
                    <a:pt x="401782" y="651163"/>
                  </a:cubicBezTo>
                  <a:cubicBezTo>
                    <a:pt x="406400" y="877454"/>
                    <a:pt x="217054" y="1117599"/>
                    <a:pt x="27709" y="1357745"/>
                  </a:cubicBezTo>
                </a:path>
              </a:pathLst>
            </a:custGeom>
            <a:noFill/>
            <a:ln>
              <a:solidFill>
                <a:srgbClr val="FFC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EF579576-1E16-21B3-D83C-52854D870F6E}"/>
                </a:ext>
              </a:extLst>
            </p:cNvPr>
            <p:cNvSpPr txBox="1"/>
            <p:nvPr/>
          </p:nvSpPr>
          <p:spPr>
            <a:xfrm>
              <a:off x="3866789" y="3983736"/>
              <a:ext cx="121058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Photon</a:t>
              </a:r>
              <a:b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wird </a:t>
              </a:r>
            </a:p>
            <a:p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absorbiert</a:t>
              </a: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58F1F231-2751-D77F-6008-17932B9440D3}"/>
              </a:ext>
            </a:extLst>
          </p:cNvPr>
          <p:cNvGrpSpPr/>
          <p:nvPr/>
        </p:nvGrpSpPr>
        <p:grpSpPr>
          <a:xfrm>
            <a:off x="7050855" y="3473405"/>
            <a:ext cx="1277393" cy="1832977"/>
            <a:chOff x="7939743" y="3462429"/>
            <a:chExt cx="2524608" cy="3290295"/>
          </a:xfrm>
        </p:grpSpPr>
        <p:sp>
          <p:nvSpPr>
            <p:cNvPr id="20" name="Freihandform 19">
              <a:extLst>
                <a:ext uri="{FF2B5EF4-FFF2-40B4-BE49-F238E27FC236}">
                  <a16:creationId xmlns:a16="http://schemas.microsoft.com/office/drawing/2014/main" id="{90B1B334-A2EE-D68A-19B1-FE776CF0C720}"/>
                </a:ext>
              </a:extLst>
            </p:cNvPr>
            <p:cNvSpPr/>
            <p:nvPr/>
          </p:nvSpPr>
          <p:spPr>
            <a:xfrm>
              <a:off x="7939743" y="3462429"/>
              <a:ext cx="393020" cy="3290295"/>
            </a:xfrm>
            <a:custGeom>
              <a:avLst/>
              <a:gdLst>
                <a:gd name="connsiteX0" fmla="*/ 0 w 401864"/>
                <a:gd name="connsiteY0" fmla="*/ 0 h 1357745"/>
                <a:gd name="connsiteX1" fmla="*/ 401782 w 401864"/>
                <a:gd name="connsiteY1" fmla="*/ 651163 h 1357745"/>
                <a:gd name="connsiteX2" fmla="*/ 27709 w 401864"/>
                <a:gd name="connsiteY2" fmla="*/ 1357745 h 135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1864" h="1357745">
                  <a:moveTo>
                    <a:pt x="0" y="0"/>
                  </a:moveTo>
                  <a:cubicBezTo>
                    <a:pt x="198582" y="212436"/>
                    <a:pt x="397164" y="424872"/>
                    <a:pt x="401782" y="651163"/>
                  </a:cubicBezTo>
                  <a:cubicBezTo>
                    <a:pt x="406400" y="877454"/>
                    <a:pt x="217054" y="1117599"/>
                    <a:pt x="27709" y="1357745"/>
                  </a:cubicBezTo>
                </a:path>
              </a:pathLst>
            </a:custGeom>
            <a:noFill/>
            <a:ln>
              <a:solidFill>
                <a:srgbClr val="FFC000"/>
              </a:solidFill>
              <a:headEnd type="none" w="med" len="me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41C1EBA5-DB7A-05B8-CC1A-6380436E4902}"/>
                </a:ext>
              </a:extLst>
            </p:cNvPr>
            <p:cNvSpPr txBox="1"/>
            <p:nvPr/>
          </p:nvSpPr>
          <p:spPr>
            <a:xfrm>
              <a:off x="8238948" y="4311557"/>
              <a:ext cx="2225403" cy="1657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Photon</a:t>
              </a:r>
              <a:b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wird </a:t>
              </a:r>
            </a:p>
            <a:p>
              <a:r>
                <a:rPr lang="de-DE" dirty="0">
                  <a:latin typeface="Arial" panose="020B0604020202020204" pitchFamily="34" charset="0"/>
                  <a:cs typeface="Arial" panose="020B0604020202020204" pitchFamily="34" charset="0"/>
                </a:rPr>
                <a:t>emittiert</a:t>
              </a:r>
            </a:p>
          </p:txBody>
        </p:sp>
      </p:grpSp>
      <p:sp>
        <p:nvSpPr>
          <p:cNvPr id="54" name="Textfeld 53">
            <a:extLst>
              <a:ext uri="{FF2B5EF4-FFF2-40B4-BE49-F238E27FC236}">
                <a16:creationId xmlns:a16="http://schemas.microsoft.com/office/drawing/2014/main" id="{B3211A6C-4356-68C8-E6A8-B5FC6C563DFC}"/>
              </a:ext>
            </a:extLst>
          </p:cNvPr>
          <p:cNvSpPr txBox="1"/>
          <p:nvPr/>
        </p:nvSpPr>
        <p:spPr>
          <a:xfrm>
            <a:off x="1909519" y="5867980"/>
            <a:ext cx="74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2EC435D5-CFCF-F5B2-2569-C9C2B218AC1B}"/>
              </a:ext>
            </a:extLst>
          </p:cNvPr>
          <p:cNvSpPr txBox="1"/>
          <p:nvPr/>
        </p:nvSpPr>
        <p:spPr>
          <a:xfrm>
            <a:off x="1901628" y="4077072"/>
            <a:ext cx="74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5230853F-9EDB-A8E8-957F-F0A516F2315C}"/>
              </a:ext>
            </a:extLst>
          </p:cNvPr>
          <p:cNvSpPr txBox="1"/>
          <p:nvPr/>
        </p:nvSpPr>
        <p:spPr>
          <a:xfrm>
            <a:off x="3691010" y="4079700"/>
            <a:ext cx="74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i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01980329-DE09-0687-00F0-7583080D3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2699" y="2891288"/>
            <a:ext cx="1260934" cy="1206944"/>
          </a:xfrm>
          <a:prstGeom prst="rect">
            <a:avLst/>
          </a:prstGeom>
        </p:spPr>
      </p:pic>
      <p:pic>
        <p:nvPicPr>
          <p:cNvPr id="61" name="Grafik 60">
            <a:extLst>
              <a:ext uri="{FF2B5EF4-FFF2-40B4-BE49-F238E27FC236}">
                <a16:creationId xmlns:a16="http://schemas.microsoft.com/office/drawing/2014/main" id="{A984496F-C425-C058-CEFC-2688064D0A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7688" y="2912596"/>
            <a:ext cx="1176522" cy="1164475"/>
          </a:xfrm>
          <a:prstGeom prst="rect">
            <a:avLst/>
          </a:prstGeom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751646EC-1E3A-5A05-7301-17669E57EE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2227" y="4739245"/>
            <a:ext cx="1141878" cy="1151474"/>
          </a:xfrm>
          <a:prstGeom prst="rect">
            <a:avLst/>
          </a:prstGeom>
        </p:spPr>
      </p:pic>
      <p:sp>
        <p:nvSpPr>
          <p:cNvPr id="64" name="Textfeld 63">
            <a:extLst>
              <a:ext uri="{FF2B5EF4-FFF2-40B4-BE49-F238E27FC236}">
                <a16:creationId xmlns:a16="http://schemas.microsoft.com/office/drawing/2014/main" id="{6303B683-42ED-451B-626C-2816CA082C4D}"/>
              </a:ext>
            </a:extLst>
          </p:cNvPr>
          <p:cNvSpPr txBox="1"/>
          <p:nvPr/>
        </p:nvSpPr>
        <p:spPr>
          <a:xfrm>
            <a:off x="8953031" y="410180"/>
            <a:ext cx="3214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Bildquelle Orbital: P. Bronner, </a:t>
            </a:r>
            <a:r>
              <a:rPr lang="de-DE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CC BY-SA 4.0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5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00C0AE9-F394-0DF8-C325-3FD5BC774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45872"/>
            <a:ext cx="10972800" cy="576064"/>
          </a:xfrm>
        </p:spPr>
        <p:txBody>
          <a:bodyPr/>
          <a:lstStyle/>
          <a:p>
            <a:r>
              <a:rPr lang="de-DE" dirty="0"/>
              <a:t>Modell Luftballon			Modell </a:t>
            </a:r>
            <a:r>
              <a:rPr lang="de-DE" dirty="0" err="1"/>
              <a:t>Halbflummi</a:t>
            </a:r>
            <a:endParaRPr lang="de-DE" dirty="0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3EC11740-5787-B411-06C7-AAB6A423F2D2}"/>
              </a:ext>
            </a:extLst>
          </p:cNvPr>
          <p:cNvGrpSpPr/>
          <p:nvPr/>
        </p:nvGrpSpPr>
        <p:grpSpPr>
          <a:xfrm>
            <a:off x="783147" y="1273473"/>
            <a:ext cx="2834352" cy="4923306"/>
            <a:chOff x="783147" y="1273473"/>
            <a:chExt cx="2834352" cy="4923306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97434030-AD69-18AE-1B83-9F059A9FE6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165431" y="935605"/>
              <a:ext cx="2083518" cy="2759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3BE88020-190A-080B-6D0B-4D584828F6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1337049" y="3916330"/>
              <a:ext cx="1726547" cy="283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15BA3A78-112C-A2A7-05C2-45A045CA8B09}"/>
                </a:ext>
              </a:extLst>
            </p:cNvPr>
            <p:cNvCxnSpPr>
              <a:cxnSpLocks/>
            </p:cNvCxnSpPr>
            <p:nvPr/>
          </p:nvCxnSpPr>
          <p:spPr>
            <a:xfrm>
              <a:off x="2351584" y="3429000"/>
              <a:ext cx="0" cy="936104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82BDCBCC-2AEA-34F7-BFEA-E8C5F3F387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47528" y="3429000"/>
              <a:ext cx="0" cy="936104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642BD4A3-B8B9-F7B0-2E34-CB4C450641AD}"/>
              </a:ext>
            </a:extLst>
          </p:cNvPr>
          <p:cNvSpPr txBox="1"/>
          <p:nvPr/>
        </p:nvSpPr>
        <p:spPr>
          <a:xfrm>
            <a:off x="10768294" y="5661248"/>
            <a:ext cx="1281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+mj-lt"/>
              </a:rPr>
              <a:t>Fotos: Küblbeck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76821AF3-0876-DF75-2134-CA21A6208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464" y="1273472"/>
            <a:ext cx="2162175" cy="17145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CF74575-63F9-BD7B-A705-D7DDAD41BE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2104" y="4445969"/>
            <a:ext cx="2095500" cy="1743075"/>
          </a:xfrm>
          <a:prstGeom prst="rect">
            <a:avLst/>
          </a:prstGeom>
        </p:spPr>
      </p:pic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38CA9780-E567-3DA1-2505-94C55E590E53}"/>
              </a:ext>
            </a:extLst>
          </p:cNvPr>
          <p:cNvCxnSpPr>
            <a:cxnSpLocks/>
          </p:cNvCxnSpPr>
          <p:nvPr/>
        </p:nvCxnSpPr>
        <p:spPr>
          <a:xfrm>
            <a:off x="8256240" y="3212976"/>
            <a:ext cx="0" cy="936104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1C6CF7BA-C78B-B615-957F-DB8AB24025DB}"/>
              </a:ext>
            </a:extLst>
          </p:cNvPr>
          <p:cNvCxnSpPr>
            <a:cxnSpLocks/>
          </p:cNvCxnSpPr>
          <p:nvPr/>
        </p:nvCxnSpPr>
        <p:spPr>
          <a:xfrm flipV="1">
            <a:off x="7752184" y="3212976"/>
            <a:ext cx="0" cy="936104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324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556178-F213-D1BF-857A-09BA2ABA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Graphische Darstellung der mathematischen Lösungen</a:t>
            </a:r>
          </a:p>
        </p:txBody>
      </p:sp>
      <p:pic>
        <p:nvPicPr>
          <p:cNvPr id="2" name="elektron_wp">
            <a:hlinkClick r:id="" action="ppaction://media"/>
            <a:extLst>
              <a:ext uri="{FF2B5EF4-FFF2-40B4-BE49-F238E27FC236}">
                <a16:creationId xmlns:a16="http://schemas.microsoft.com/office/drawing/2014/main" id="{B9BE116D-A133-1629-FEA8-62429E4842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400" y="126876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1">
                <a:extLst>
                  <a:ext uri="{FF2B5EF4-FFF2-40B4-BE49-F238E27FC236}">
                    <a16:creationId xmlns:a16="http://schemas.microsoft.com/office/drawing/2014/main" id="{72B2EB7E-B5BF-C200-E079-CB85DAC13F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66149" y="2276872"/>
                <a:ext cx="2629163" cy="2664296"/>
              </a:xfrm>
              <a:prstGeom prst="rect">
                <a:avLst/>
              </a:prstGeom>
            </p:spPr>
            <p:txBody>
              <a:bodyPr vert="horz">
                <a:normAutofit lnSpcReduction="10000"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8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6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5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400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9728" indent="0">
                  <a:buNone/>
                </a:pPr>
                <a:r>
                  <a:rPr lang="de-DE" sz="2000" dirty="0">
                    <a:solidFill>
                      <a:schemeClr val="tx1"/>
                    </a:solidFill>
                  </a:rPr>
                  <a:t>Gerechnet 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de-DE" sz="2000" dirty="0">
                    <a:solidFill>
                      <a:schemeClr val="tx1"/>
                    </a:solidFill>
                  </a:rPr>
                  <a:t>wurde die freie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de-DE" sz="2000" dirty="0">
                    <a:solidFill>
                      <a:schemeClr val="tx1"/>
                    </a:solidFill>
                  </a:rPr>
                  <a:t>Schrödinger-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de-DE" sz="2000" dirty="0">
                    <a:solidFill>
                      <a:schemeClr val="tx1"/>
                    </a:solidFill>
                  </a:rPr>
                  <a:t>Gleichung.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de-DE" sz="2000" dirty="0">
                    <a:solidFill>
                      <a:srgbClr val="00B050"/>
                    </a:solidFill>
                  </a:rPr>
                  <a:t>Grün: Realteil</a:t>
                </a:r>
                <a:br>
                  <a:rPr lang="de-DE" sz="2000" dirty="0">
                    <a:solidFill>
                      <a:srgbClr val="00B050"/>
                    </a:solidFill>
                  </a:rPr>
                </a:br>
                <a:r>
                  <a:rPr lang="de-DE" sz="2000" dirty="0">
                    <a:solidFill>
                      <a:srgbClr val="00B050"/>
                    </a:solidFill>
                  </a:rPr>
                  <a:t>von </a:t>
                </a:r>
                <a14:m>
                  <m:oMath xmlns:m="http://schemas.openxmlformats.org/officeDocument/2006/math">
                    <m:r>
                      <a:rPr lang="de-DE" sz="200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</m:t>
                    </m:r>
                  </m:oMath>
                </a14:m>
                <a:br>
                  <a:rPr lang="de-DE" sz="2000" dirty="0">
                    <a:solidFill>
                      <a:schemeClr val="tx1"/>
                    </a:solidFill>
                  </a:rPr>
                </a:b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de-DE" sz="2000" dirty="0">
                    <a:solidFill>
                      <a:srgbClr val="0070C0"/>
                    </a:solidFill>
                  </a:rPr>
                  <a:t>Blau: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sz="2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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sz="2000" dirty="0"/>
              </a:p>
              <a:p>
                <a:pPr marL="109728" indent="0">
                  <a:buFont typeface="Arial" pitchFamily="34" charset="0"/>
                  <a:buNone/>
                </a:pPr>
                <a:endParaRPr lang="de-DE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Inhaltsplatzhalter 1">
                <a:extLst>
                  <a:ext uri="{FF2B5EF4-FFF2-40B4-BE49-F238E27FC236}">
                    <a16:creationId xmlns:a16="http://schemas.microsoft.com/office/drawing/2014/main" id="{72B2EB7E-B5BF-C200-E079-CB85DAC13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6149" y="2276872"/>
                <a:ext cx="2629163" cy="2664296"/>
              </a:xfrm>
              <a:prstGeom prst="rect">
                <a:avLst/>
              </a:prstGeom>
              <a:blipFill>
                <a:blip r:embed="rId5"/>
                <a:stretch>
                  <a:fillRect t="-2288" b="-4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Inhaltsplatzhalter 1">
            <a:extLst>
              <a:ext uri="{FF2B5EF4-FFF2-40B4-BE49-F238E27FC236}">
                <a16:creationId xmlns:a16="http://schemas.microsoft.com/office/drawing/2014/main" id="{E5B2698B-4B62-279D-ED7F-8D5DE85F7EF6}"/>
              </a:ext>
            </a:extLst>
          </p:cNvPr>
          <p:cNvSpPr txBox="1">
            <a:spLocks/>
          </p:cNvSpPr>
          <p:nvPr/>
        </p:nvSpPr>
        <p:spPr>
          <a:xfrm>
            <a:off x="9966149" y="5445224"/>
            <a:ext cx="1746475" cy="540849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CC BY-SA 4.0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Font typeface="Arial" pitchFamily="34" charset="0"/>
              <a:buNone/>
            </a:pPr>
            <a:r>
              <a:rPr lang="de-DE" sz="1400" dirty="0">
                <a:solidFill>
                  <a:schemeClr val="tx1"/>
                </a:solidFill>
              </a:rPr>
              <a:t>Hans Musil</a:t>
            </a:r>
          </a:p>
        </p:txBody>
      </p:sp>
    </p:spTree>
    <p:extLst>
      <p:ext uri="{BB962C8B-B14F-4D97-AF65-F5344CB8AC3E}">
        <p14:creationId xmlns:p14="http://schemas.microsoft.com/office/powerpoint/2010/main" val="22189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2287836D-D644-8F69-8E36-B340BDEC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Material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CEDCAB9-C36B-4FFD-963C-B2FFC53E4CB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268760"/>
                <a:ext cx="10972800" cy="5616624"/>
              </a:xfrm>
            </p:spPr>
            <p:txBody>
              <a:bodyPr>
                <a:normAutofit/>
              </a:bodyPr>
              <a:lstStyle/>
              <a:p>
                <a:r>
                  <a:rPr lang="pt-BR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4124_up_filme_realteil_psiquadrat_musil: </a:t>
                </a:r>
                <a:br>
                  <a:rPr lang="pt-BR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</a:br>
                <a:endParaRPr lang="de-DE" dirty="0">
                  <a:solidFill>
                    <a:schemeClr val="tx1"/>
                  </a:solidFill>
                </a:endParaRPr>
              </a:p>
              <a:p>
                <a:pPr marL="411480" lvl="1" indent="0">
                  <a:buNone/>
                </a:pPr>
                <a:r>
                  <a:rPr lang="de-DE" dirty="0">
                    <a:solidFill>
                      <a:schemeClr val="tx1"/>
                    </a:solidFill>
                  </a:rPr>
                  <a:t>Animierte graphische Darstellung 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r>
                  <a:rPr lang="de-DE" dirty="0">
                    <a:solidFill>
                      <a:schemeClr val="tx1"/>
                    </a:solidFill>
                  </a:rPr>
                  <a:t>vom Realteil von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de-DE" i="1" dirty="0">
                        <a:solidFill>
                          <a:schemeClr val="tx1"/>
                        </a:solidFill>
                        <a:ea typeface="Times New Roman" panose="02020603050405020304" pitchFamily="18" charset="0"/>
                        <a:sym typeface="Symbol" panose="05050102010706020507" pitchFamily="18" charset="2"/>
                      </a:rPr>
                      <m:t></m:t>
                    </m:r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Symbol" panose="05050102010706020507" pitchFamily="18" charset="2"/>
                      </a:rPr>
                      <m:t> (</m:t>
                    </m:r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Symbol" panose="05050102010706020507" pitchFamily="18" charset="2"/>
                      </a:rPr>
                      <m:t>𝑥</m:t>
                    </m:r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Symbol" panose="05050102010706020507" pitchFamily="18" charset="2"/>
                      </a:rPr>
                      <m:t>,</m:t>
                    </m:r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Symbol" panose="05050102010706020507" pitchFamily="18" charset="2"/>
                      </a:rPr>
                      <m:t>𝑦</m:t>
                    </m:r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Symbol" panose="05050102010706020507" pitchFamily="18" charset="2"/>
                      </a:rPr>
                      <m:t>,</m:t>
                    </m:r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Symbol" panose="05050102010706020507" pitchFamily="18" charset="2"/>
                      </a:rPr>
                      <m:t>𝑡</m:t>
                    </m:r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sym typeface="Symbol" panose="05050102010706020507" pitchFamily="18" charset="2"/>
                      </a:rPr>
                      <m:t>) 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und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de-DE" i="1" dirty="0">
                                <a:solidFill>
                                  <a:schemeClr val="tx1"/>
                                </a:solidFill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</m:t>
                            </m:r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(</m:t>
                            </m:r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𝑥</m:t>
                            </m:r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,</m:t>
                            </m:r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𝑦</m:t>
                            </m:r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,</m:t>
                            </m:r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𝑡</m:t>
                            </m:r>
                            <m:r>
                              <a:rPr lang="de-DE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r>
                  <a:rPr lang="de-DE" dirty="0">
                    <a:solidFill>
                      <a:schemeClr val="tx1"/>
                    </a:solidFill>
                  </a:rPr>
                  <a:t>für ein freies Teilchen mit einem und zwei Wellenpaketen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r>
                  <a:rPr lang="de-DE" dirty="0">
                    <a:solidFill>
                      <a:schemeClr val="tx1"/>
                    </a:solidFill>
                  </a:rPr>
                  <a:t>(von Hans Musil)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endParaRPr lang="de-DE" dirty="0">
                  <a:solidFill>
                    <a:schemeClr val="tx1"/>
                  </a:solidFill>
                </a:endParaRPr>
              </a:p>
              <a:p>
                <a:r>
                  <a:rPr lang="de-DE" dirty="0">
                    <a:solidFill>
                      <a:schemeClr val="tx1"/>
                    </a:solidFill>
                  </a:rPr>
                  <a:t>5112_up_bilder_psiquadrat_wasserstoff :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endParaRPr lang="de-DE" dirty="0">
                  <a:solidFill>
                    <a:schemeClr val="tx1"/>
                  </a:solidFill>
                </a:endParaRPr>
              </a:p>
              <a:p>
                <a:pPr marL="411480" lvl="1" indent="0">
                  <a:buNone/>
                </a:pPr>
                <a:r>
                  <a:rPr lang="de-DE" dirty="0">
                    <a:solidFill>
                      <a:schemeClr val="tx1"/>
                    </a:solidFill>
                  </a:rPr>
                  <a:t>Bilder und Animationen der Übergänge 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r>
                  <a:rPr lang="de-DE" dirty="0">
                    <a:solidFill>
                      <a:schemeClr val="tx1"/>
                    </a:solidFill>
                  </a:rPr>
                  <a:t>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de-DE" i="1" dirty="0">
                                <a:solidFill>
                                  <a:schemeClr val="tx1"/>
                                </a:solidFill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</m:t>
                            </m:r>
                            <m:r>
                              <m:rPr>
                                <m:nor/>
                              </m:rPr>
                              <a:rPr lang="de-DE" b="0" i="1" dirty="0" smtClean="0">
                                <a:solidFill>
                                  <a:schemeClr val="tx1"/>
                                </a:solidFill>
                                <a:ea typeface="Times New Roman" panose="02020603050405020304" pitchFamily="18" charset="0"/>
                                <a:sym typeface="Symbol" panose="05050102010706020507" pitchFamily="18" charset="2"/>
                              </a:rPr>
                              <m:t> </m:t>
                            </m:r>
                          </m:e>
                        </m:d>
                      </m:e>
                      <m:sup>
                        <m:r>
                          <a:rPr lang="de-DE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von H-Atomen für verschiedene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r>
                  <a:rPr lang="de-DE" dirty="0">
                    <a:solidFill>
                      <a:schemeClr val="tx1"/>
                    </a:solidFill>
                  </a:rPr>
                  <a:t>Orbitale in 2D und in 3D.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r>
                  <a:rPr lang="de-DE" dirty="0">
                    <a:solidFill>
                      <a:schemeClr val="tx1"/>
                    </a:solidFill>
                  </a:rPr>
                  <a:t>(von Patrick Bronner)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0CEDCAB9-C36B-4FFD-963C-B2FFC53E4C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268760"/>
                <a:ext cx="10972800" cy="5616624"/>
              </a:xfrm>
              <a:blipFill>
                <a:blip r:embed="rId2"/>
                <a:stretch>
                  <a:fillRect t="-76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>
            <a:extLst>
              <a:ext uri="{FF2B5EF4-FFF2-40B4-BE49-F238E27FC236}">
                <a16:creationId xmlns:a16="http://schemas.microsoft.com/office/drawing/2014/main" id="{F8C7B61D-609B-921F-1E38-C018BE94B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2887">
            <a:off x="9316197" y="1559242"/>
            <a:ext cx="2202000" cy="181307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9C38F35-3586-2B6B-95E4-6524CAE85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444285">
            <a:off x="7794128" y="3976969"/>
            <a:ext cx="3555609" cy="193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6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5DF6F3E-8FE1-8D92-95BB-7499EC89A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Wellenfunktion, Zustandsfunktion, </a:t>
            </a:r>
            <a:r>
              <a:rPr lang="de-DE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 </a:t>
            </a:r>
            <a:r>
              <a:rPr lang="de-DE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 Funktion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B3893E4-B69F-A2BD-ED02-B66B72304D02}"/>
              </a:ext>
            </a:extLst>
          </p:cNvPr>
          <p:cNvSpPr txBox="1"/>
          <p:nvPr/>
        </p:nvSpPr>
        <p:spPr>
          <a:xfrm>
            <a:off x="2351584" y="2459504"/>
            <a:ext cx="60612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die Lösung der Schrödingergleichung.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in der Regel nicht </a:t>
            </a:r>
            <a:r>
              <a:rPr lang="de-DE" sz="24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reellwertig</a:t>
            </a:r>
            <a:r>
              <a:rPr lang="de-DE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Kann nicht direkt gemessen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Zeitliche Entwicklung ist determiniert </a:t>
            </a:r>
            <a:br>
              <a:rPr lang="de-DE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außer bei einer Messung.</a:t>
            </a:r>
          </a:p>
        </p:txBody>
      </p:sp>
    </p:spTree>
    <p:extLst>
      <p:ext uri="{BB962C8B-B14F-4D97-AF65-F5344CB8AC3E}">
        <p14:creationId xmlns:p14="http://schemas.microsoft.com/office/powerpoint/2010/main" val="3291107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062A6E-B450-3E6A-8E5F-DEADE950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Wahrscheinlichkeitsdichtefunktion, </a:t>
            </a:r>
            <a:r>
              <a:rPr lang="de-DE" sz="3200" i="1" dirty="0"/>
              <a:t>P </a:t>
            </a:r>
            <a:r>
              <a:rPr lang="de-DE" sz="3200" dirty="0"/>
              <a:t>- Funktion, </a:t>
            </a:r>
            <a:r>
              <a:rPr lang="de-DE" sz="3200" i="1" dirty="0"/>
              <a:t>P </a:t>
            </a:r>
            <a:r>
              <a:rPr lang="de-DE" sz="3200" dirty="0"/>
              <a:t>- Wolke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BAE56B9-B04B-221E-27CD-7AC8C5AF8380}"/>
              </a:ext>
            </a:extLst>
          </p:cNvPr>
          <p:cNvSpPr txBox="1"/>
          <p:nvPr/>
        </p:nvSpPr>
        <p:spPr>
          <a:xfrm>
            <a:off x="2855640" y="2459504"/>
            <a:ext cx="55402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4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das Betragsquadrat von </a:t>
            </a:r>
            <a:r>
              <a:rPr lang="de-DE" sz="2400" i="1" dirty="0">
                <a:solidFill>
                  <a:srgbClr val="00409E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</a:t>
            </a:r>
            <a:r>
              <a:rPr lang="de-DE" sz="2400" dirty="0">
                <a:solidFill>
                  <a:srgbClr val="004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4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 </a:t>
            </a:r>
            <a:r>
              <a:rPr lang="de-DE" sz="2400" dirty="0" err="1">
                <a:solidFill>
                  <a:srgbClr val="004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reellwertig</a:t>
            </a:r>
            <a:endParaRPr lang="de-DE" sz="2400" dirty="0">
              <a:solidFill>
                <a:srgbClr val="00409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4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Kann gemessen werden.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4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Zeitliche Entwicklung ist determiniert </a:t>
            </a:r>
            <a:br>
              <a:rPr lang="de-DE" sz="2400" dirty="0">
                <a:solidFill>
                  <a:srgbClr val="00409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solidFill>
                  <a:srgbClr val="0040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außer bei einer Messung.</a:t>
            </a:r>
          </a:p>
        </p:txBody>
      </p:sp>
    </p:spTree>
    <p:extLst>
      <p:ext uri="{BB962C8B-B14F-4D97-AF65-F5344CB8AC3E}">
        <p14:creationId xmlns:p14="http://schemas.microsoft.com/office/powerpoint/2010/main" val="2306458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062A6E-B450-3E6A-8E5F-DEADE950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Wahrscheinlichkeitsdichtefunktion, </a:t>
            </a:r>
            <a:r>
              <a:rPr lang="de-DE" sz="3200" i="1" dirty="0"/>
              <a:t>P </a:t>
            </a:r>
            <a:r>
              <a:rPr lang="de-DE" sz="3200" dirty="0"/>
              <a:t>- Funktion, </a:t>
            </a:r>
            <a:r>
              <a:rPr lang="de-DE" sz="3200" i="1" dirty="0"/>
              <a:t>P </a:t>
            </a:r>
            <a:r>
              <a:rPr lang="de-DE" sz="3200" dirty="0"/>
              <a:t>- Wolke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BAE56B9-B04B-221E-27CD-7AC8C5AF8380}"/>
              </a:ext>
            </a:extLst>
          </p:cNvPr>
          <p:cNvSpPr txBox="1"/>
          <p:nvPr/>
        </p:nvSpPr>
        <p:spPr>
          <a:xfrm>
            <a:off x="767408" y="1556792"/>
            <a:ext cx="748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Wenn wir ein Quantenobjekt auf einen Strahlteiler 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schicken, wird das Wellenpaket geteilt.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Was geschieht, wenn die Teilpakete wieder 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aufeinander treffen (z.B. im Interferometer)?</a:t>
            </a:r>
            <a:b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D6B0335-3388-D05B-4C23-421279D85217}"/>
              </a:ext>
            </a:extLst>
          </p:cNvPr>
          <p:cNvGrpSpPr/>
          <p:nvPr/>
        </p:nvGrpSpPr>
        <p:grpSpPr>
          <a:xfrm>
            <a:off x="750247" y="4153148"/>
            <a:ext cx="10622017" cy="2054435"/>
            <a:chOff x="750247" y="4153148"/>
            <a:chExt cx="10622017" cy="2054435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E11FACB1-9776-7E64-3D90-3EB069686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9239" y="4153148"/>
              <a:ext cx="2563025" cy="205443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26604496-DD27-0E18-5A34-9423C831371F}"/>
                    </a:ext>
                  </a:extLst>
                </p:cNvPr>
                <p:cNvSpPr txBox="1"/>
                <p:nvPr/>
              </p:nvSpPr>
              <p:spPr>
                <a:xfrm>
                  <a:off x="750247" y="4153148"/>
                  <a:ext cx="7848856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de-DE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Berechnung mit der Schrödingergleichung ergibt:</a:t>
                  </a:r>
                  <a:br>
                    <a:rPr lang="de-DE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r>
                    <a:rPr lang="de-DE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Die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de-DE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de-DE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</m:t>
                              </m:r>
                            </m:e>
                          </m:d>
                        </m:e>
                        <m:sup>
                          <m:r>
                            <a:rPr lang="de-DE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de-DE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-Funktionen addieren sich nicht einfach:</a:t>
                  </a:r>
                  <a:br>
                    <a:rPr lang="de-DE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br>
                    <a:rPr lang="de-DE" sz="2400" dirty="0">
                      <a:latin typeface="Arial" panose="020B0604020202020204" pitchFamily="34" charset="0"/>
                      <a:cs typeface="Arial" panose="020B0604020202020204" pitchFamily="34" charset="0"/>
                    </a:rPr>
                  </a:br>
                  <a:endParaRPr lang="de-DE" sz="24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12" name="Textfeld 11">
                  <a:extLst>
                    <a:ext uri="{FF2B5EF4-FFF2-40B4-BE49-F238E27FC236}">
                      <a16:creationId xmlns:a16="http://schemas.microsoft.com/office/drawing/2014/main" id="{26604496-DD27-0E18-5A34-9423C83137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247" y="4153148"/>
                  <a:ext cx="7848856" cy="1569660"/>
                </a:xfrm>
                <a:prstGeom prst="rect">
                  <a:avLst/>
                </a:prstGeom>
                <a:blipFill>
                  <a:blip r:embed="rId3"/>
                  <a:stretch>
                    <a:fillRect l="-1009" t="-271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961A8F8B-25E4-E3CF-C589-42D58FF7B974}"/>
              </a:ext>
            </a:extLst>
          </p:cNvPr>
          <p:cNvGrpSpPr/>
          <p:nvPr/>
        </p:nvGrpSpPr>
        <p:grpSpPr>
          <a:xfrm>
            <a:off x="760984" y="4013405"/>
            <a:ext cx="10955818" cy="2333920"/>
            <a:chOff x="938452" y="4324130"/>
            <a:chExt cx="10955818" cy="2333920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92ED9A7-09A0-BA7B-BCCD-680E1BFFA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6571" y="4324130"/>
              <a:ext cx="3117699" cy="2333920"/>
            </a:xfrm>
            <a:prstGeom prst="rect">
              <a:avLst/>
            </a:prstGeom>
          </p:spPr>
        </p:pic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40C374C1-D0C3-2F63-17EA-8902FFBEAAB6}"/>
                </a:ext>
              </a:extLst>
            </p:cNvPr>
            <p:cNvSpPr txBox="1"/>
            <p:nvPr/>
          </p:nvSpPr>
          <p:spPr>
            <a:xfrm>
              <a:off x="938452" y="5433369"/>
              <a:ext cx="7488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400" dirty="0">
                  <a:latin typeface="Arial" panose="020B0604020202020204" pitchFamily="34" charset="0"/>
                  <a:cs typeface="Arial" panose="020B0604020202020204" pitchFamily="34" charset="0"/>
                </a:rPr>
                <a:t>Es gibt Interferenzen.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DCF9340A-D8B2-6CE9-513C-09DB74DA1091}"/>
              </a:ext>
            </a:extLst>
          </p:cNvPr>
          <p:cNvGrpSpPr/>
          <p:nvPr/>
        </p:nvGrpSpPr>
        <p:grpSpPr>
          <a:xfrm>
            <a:off x="791426" y="1556792"/>
            <a:ext cx="10595193" cy="2871718"/>
            <a:chOff x="791426" y="1556792"/>
            <a:chExt cx="10595193" cy="2871718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F039111-DA2C-C19E-9188-CE3675C0E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09239" y="1556792"/>
              <a:ext cx="2577380" cy="2239881"/>
            </a:xfrm>
            <a:prstGeom prst="rect">
              <a:avLst/>
            </a:prstGeom>
          </p:spPr>
        </p:pic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6CC09C07-271D-AF9A-8F52-0D433BF8334E}"/>
                </a:ext>
              </a:extLst>
            </p:cNvPr>
            <p:cNvSpPr txBox="1"/>
            <p:nvPr/>
          </p:nvSpPr>
          <p:spPr>
            <a:xfrm>
              <a:off x="791426" y="3228181"/>
              <a:ext cx="748883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2400" dirty="0">
                  <a:latin typeface="Arial" panose="020B0604020202020204" pitchFamily="34" charset="0"/>
                  <a:cs typeface="Arial" panose="020B0604020202020204" pitchFamily="34" charset="0"/>
                </a:rPr>
                <a:t>Wir lassen zwei Teilpakete schräg aufeinander treffen.</a:t>
              </a:r>
            </a:p>
            <a:p>
              <a:endParaRPr lang="de-DE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DE4E672F-DBB2-5A75-0DFD-091FF2F6A962}"/>
                </a:ext>
              </a:extLst>
            </p:cNvPr>
            <p:cNvCxnSpPr>
              <a:cxnSpLocks/>
            </p:cNvCxnSpPr>
            <p:nvPr/>
          </p:nvCxnSpPr>
          <p:spPr>
            <a:xfrm>
              <a:off x="9624392" y="2692801"/>
              <a:ext cx="1440160" cy="178237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9E926855-2795-FADE-3BA0-85CCCF7BF775}"/>
                </a:ext>
              </a:extLst>
            </p:cNvPr>
            <p:cNvCxnSpPr>
              <a:cxnSpLocks/>
            </p:cNvCxnSpPr>
            <p:nvPr/>
          </p:nvCxnSpPr>
          <p:spPr>
            <a:xfrm>
              <a:off x="10632504" y="2485641"/>
              <a:ext cx="576064" cy="317206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42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556178-F213-D1BF-857A-09BA2ABA7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76672"/>
            <a:ext cx="10972800" cy="576064"/>
          </a:xfrm>
        </p:spPr>
        <p:txBody>
          <a:bodyPr/>
          <a:lstStyle/>
          <a:p>
            <a:r>
              <a:rPr lang="de-DE" sz="2800" dirty="0"/>
              <a:t>Animation: Zwei durcheinander durchlaufende Teilpakete des selben Quantenobjekts</a:t>
            </a:r>
          </a:p>
        </p:txBody>
      </p:sp>
      <p:pic>
        <p:nvPicPr>
          <p:cNvPr id="4" name="elektron_2wp_interfer">
            <a:hlinkClick r:id="" action="ppaction://media"/>
            <a:extLst>
              <a:ext uri="{FF2B5EF4-FFF2-40B4-BE49-F238E27FC236}">
                <a16:creationId xmlns:a16="http://schemas.microsoft.com/office/drawing/2014/main" id="{66548883-ED69-2782-1CBE-2F0A7A0CAE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416" y="126876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1">
                <a:extLst>
                  <a:ext uri="{FF2B5EF4-FFF2-40B4-BE49-F238E27FC236}">
                    <a16:creationId xmlns:a16="http://schemas.microsoft.com/office/drawing/2014/main" id="{87BB288F-4BB0-0BC0-5041-A91DBF6798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66149" y="2276872"/>
                <a:ext cx="2629163" cy="2664296"/>
              </a:xfrm>
              <a:prstGeom prst="rect">
                <a:avLst/>
              </a:prstGeom>
            </p:spPr>
            <p:txBody>
              <a:bodyPr vert="horz">
                <a:normAutofit lnSpcReduction="10000"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8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6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5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400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9728" indent="0">
                  <a:buNone/>
                </a:pPr>
                <a:r>
                  <a:rPr lang="de-DE" sz="2000" dirty="0">
                    <a:solidFill>
                      <a:schemeClr val="tx1"/>
                    </a:solidFill>
                  </a:rPr>
                  <a:t>Gerechnet 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de-DE" sz="2000" dirty="0">
                    <a:solidFill>
                      <a:schemeClr val="tx1"/>
                    </a:solidFill>
                  </a:rPr>
                  <a:t>wurde die freie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de-DE" sz="2000" dirty="0">
                    <a:solidFill>
                      <a:schemeClr val="tx1"/>
                    </a:solidFill>
                  </a:rPr>
                  <a:t>Schrödinger-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de-DE" sz="2000" dirty="0">
                    <a:solidFill>
                      <a:schemeClr val="tx1"/>
                    </a:solidFill>
                  </a:rPr>
                  <a:t>Gleichung.</a:t>
                </a:r>
                <a:br>
                  <a:rPr lang="de-DE" sz="2000" dirty="0">
                    <a:solidFill>
                      <a:schemeClr val="tx1"/>
                    </a:solidFill>
                  </a:rPr>
                </a:b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de-DE" sz="2000" dirty="0">
                    <a:solidFill>
                      <a:srgbClr val="00B050"/>
                    </a:solidFill>
                  </a:rPr>
                  <a:t>Grün: Realteil</a:t>
                </a:r>
                <a:br>
                  <a:rPr lang="de-DE" sz="2000" dirty="0">
                    <a:solidFill>
                      <a:srgbClr val="00B050"/>
                    </a:solidFill>
                  </a:rPr>
                </a:br>
                <a:r>
                  <a:rPr lang="de-DE" sz="2000" dirty="0">
                    <a:solidFill>
                      <a:srgbClr val="00B050"/>
                    </a:solidFill>
                  </a:rPr>
                  <a:t>von </a:t>
                </a:r>
                <a14:m>
                  <m:oMath xmlns:m="http://schemas.openxmlformats.org/officeDocument/2006/math">
                    <m:r>
                      <a:rPr lang="de-DE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</m:t>
                    </m:r>
                  </m:oMath>
                </a14:m>
                <a:br>
                  <a:rPr lang="de-DE" sz="2000" dirty="0">
                    <a:solidFill>
                      <a:schemeClr val="tx1"/>
                    </a:solidFill>
                  </a:rPr>
                </a:br>
                <a:br>
                  <a:rPr lang="de-DE" sz="2000" dirty="0">
                    <a:solidFill>
                      <a:schemeClr val="tx1"/>
                    </a:solidFill>
                  </a:rPr>
                </a:br>
                <a:r>
                  <a:rPr lang="de-DE" sz="2000" dirty="0">
                    <a:solidFill>
                      <a:srgbClr val="0070C0"/>
                    </a:solidFill>
                  </a:rPr>
                  <a:t>Blau: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sz="20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2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  <m:t></m:t>
                                </m:r>
                              </m:e>
                              <m:sub>
                                <m:r>
                                  <a:rPr lang="de-DE" sz="20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sz="2000" dirty="0"/>
              </a:p>
              <a:p>
                <a:pPr marL="109728" indent="0">
                  <a:buFont typeface="Arial" pitchFamily="34" charset="0"/>
                  <a:buNone/>
                </a:pPr>
                <a:endParaRPr lang="de-DE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Inhaltsplatzhalter 1">
                <a:extLst>
                  <a:ext uri="{FF2B5EF4-FFF2-40B4-BE49-F238E27FC236}">
                    <a16:creationId xmlns:a16="http://schemas.microsoft.com/office/drawing/2014/main" id="{87BB288F-4BB0-0BC0-5041-A91DBF679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6149" y="2276872"/>
                <a:ext cx="2629163" cy="2664296"/>
              </a:xfrm>
              <a:prstGeom prst="rect">
                <a:avLst/>
              </a:prstGeom>
              <a:blipFill>
                <a:blip r:embed="rId6"/>
                <a:stretch>
                  <a:fillRect t="-2288" b="-45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437ADF6-B310-DBFF-922C-72A7394FBA3D}"/>
              </a:ext>
            </a:extLst>
          </p:cNvPr>
          <p:cNvSpPr txBox="1">
            <a:spLocks/>
          </p:cNvSpPr>
          <p:nvPr/>
        </p:nvSpPr>
        <p:spPr>
          <a:xfrm>
            <a:off x="9966149" y="5445224"/>
            <a:ext cx="1746475" cy="540849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de-DE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CC BY-SA 4.0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Font typeface="Arial" pitchFamily="34" charset="0"/>
              <a:buNone/>
            </a:pPr>
            <a:r>
              <a:rPr lang="de-DE" sz="1400" dirty="0">
                <a:solidFill>
                  <a:schemeClr val="tx1"/>
                </a:solidFill>
              </a:rPr>
              <a:t>Hans Musil</a:t>
            </a:r>
          </a:p>
        </p:txBody>
      </p:sp>
    </p:spTree>
    <p:extLst>
      <p:ext uri="{BB962C8B-B14F-4D97-AF65-F5344CB8AC3E}">
        <p14:creationId xmlns:p14="http://schemas.microsoft.com/office/powerpoint/2010/main" val="96235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77A06D9-63D9-026A-E6F3-2F810B053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3012" y="1914803"/>
            <a:ext cx="2748000" cy="387791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ß"/>
            </a:pPr>
            <a:r>
              <a:rPr lang="de-DE" dirty="0">
                <a:sym typeface="Wingdings" panose="05000000000000000000" pitchFamily="2" charset="2"/>
              </a:rPr>
              <a:t>Zeiger erstes Wellenpaket</a:t>
            </a:r>
          </a:p>
          <a:p>
            <a:pPr>
              <a:buFont typeface="Wingdings" panose="05000000000000000000" pitchFamily="2" charset="2"/>
              <a:buChar char="ß"/>
            </a:pPr>
            <a:endParaRPr lang="de-D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ß"/>
            </a:pPr>
            <a:r>
              <a:rPr lang="de-DE" dirty="0">
                <a:sym typeface="Wingdings" panose="05000000000000000000" pitchFamily="2" charset="2"/>
              </a:rPr>
              <a:t>Zeiger zweites Wellenpaket</a:t>
            </a:r>
          </a:p>
          <a:p>
            <a:pPr>
              <a:buFont typeface="Wingdings" panose="05000000000000000000" pitchFamily="2" charset="2"/>
              <a:buChar char="ß"/>
            </a:pPr>
            <a:endParaRPr lang="de-D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ß"/>
            </a:pPr>
            <a:r>
              <a:rPr lang="de-DE" dirty="0">
                <a:sym typeface="Wingdings" panose="05000000000000000000" pitchFamily="2" charset="2"/>
              </a:rPr>
              <a:t>Zeiger Summe mit Auslöschung/ Verstärkung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936C0D3-2D70-4FB4-E562-9235E19E8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Interferenz von zwei Wellenpaketen im Zeigerbild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CE26505-3B8B-F2FB-A93A-700213C67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63" y="1340768"/>
            <a:ext cx="8289649" cy="4176464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29E06119-2B54-9308-49F1-820ED0C31C3D}"/>
              </a:ext>
            </a:extLst>
          </p:cNvPr>
          <p:cNvCxnSpPr/>
          <p:nvPr/>
        </p:nvCxnSpPr>
        <p:spPr>
          <a:xfrm>
            <a:off x="623363" y="5355569"/>
            <a:ext cx="828964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0FAF118D-0772-B271-39D9-85E47813D71C}"/>
              </a:ext>
            </a:extLst>
          </p:cNvPr>
          <p:cNvSpPr txBox="1">
            <a:spLocks/>
          </p:cNvSpPr>
          <p:nvPr/>
        </p:nvSpPr>
        <p:spPr>
          <a:xfrm>
            <a:off x="8328248" y="5346035"/>
            <a:ext cx="1008112" cy="5040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de-DE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C645E77-EC93-A467-8C7E-B95A1B774BE0}"/>
              </a:ext>
            </a:extLst>
          </p:cNvPr>
          <p:cNvSpPr txBox="1"/>
          <p:nvPr/>
        </p:nvSpPr>
        <p:spPr>
          <a:xfrm>
            <a:off x="1346729" y="5431165"/>
            <a:ext cx="13681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CC BY 4.0</a:t>
            </a:r>
            <a:endParaRPr lang="de-DE" sz="1000" dirty="0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8A549C12-2D47-BE87-DEFA-5AC04DCCA9DD}"/>
              </a:ext>
            </a:extLst>
          </p:cNvPr>
          <p:cNvSpPr txBox="1">
            <a:spLocks/>
          </p:cNvSpPr>
          <p:nvPr/>
        </p:nvSpPr>
        <p:spPr>
          <a:xfrm>
            <a:off x="185901" y="5443716"/>
            <a:ext cx="1359768" cy="23367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Font typeface="Arial" pitchFamily="34" charset="0"/>
              <a:buNone/>
            </a:pPr>
            <a:r>
              <a:rPr lang="de-DE" sz="1000" dirty="0"/>
              <a:t>Bild: J. Küblbeck</a:t>
            </a:r>
          </a:p>
        </p:txBody>
      </p:sp>
    </p:spTree>
    <p:extLst>
      <p:ext uri="{BB962C8B-B14F-4D97-AF65-F5344CB8AC3E}">
        <p14:creationId xmlns:p14="http://schemas.microsoft.com/office/powerpoint/2010/main" val="2002621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556178-F213-D1BF-857A-09BA2ABA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Graphische Darstellung der mathematischen Lösungen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Inhaltsplatzhalter 1">
                <a:extLst>
                  <a:ext uri="{FF2B5EF4-FFF2-40B4-BE49-F238E27FC236}">
                    <a16:creationId xmlns:a16="http://schemas.microsoft.com/office/drawing/2014/main" id="{72B2EB7E-B5BF-C200-E079-CB85DAC13F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1384" y="1342461"/>
                <a:ext cx="10801200" cy="4320480"/>
              </a:xfrm>
              <a:prstGeom prst="rect">
                <a:avLst/>
              </a:prstGeom>
            </p:spPr>
            <p:txBody>
              <a:bodyPr vert="horz">
                <a:noAutofit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8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6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5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400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9728" indent="0">
                  <a:buNone/>
                </a:pPr>
                <a:r>
                  <a:rPr lang="de-DE" dirty="0">
                    <a:solidFill>
                      <a:schemeClr val="tx1"/>
                    </a:solidFill>
                  </a:rPr>
                  <a:t>Didaktische Diskussion:</a:t>
                </a:r>
              </a:p>
              <a:p>
                <a:pPr marL="109728" indent="0">
                  <a:buNone/>
                </a:pPr>
                <a:endParaRPr lang="de-DE" dirty="0">
                  <a:solidFill>
                    <a:schemeClr val="tx1"/>
                  </a:solidFill>
                </a:endParaRPr>
              </a:p>
              <a:p>
                <a:pPr marL="109728" indent="0">
                  <a:buNone/>
                </a:pPr>
                <a:r>
                  <a:rPr lang="de-DE" dirty="0">
                    <a:solidFill>
                      <a:schemeClr val="tx1"/>
                    </a:solidFill>
                  </a:rPr>
                  <a:t>Es besteht die Gefahr, dass die </a:t>
                </a:r>
                <a:r>
                  <a:rPr lang="de-DE" dirty="0">
                    <a:solidFill>
                      <a:srgbClr val="0070C0"/>
                    </a:solidFill>
                  </a:rPr>
                  <a:t>graphische Darstellung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</m:t>
                            </m:r>
                          </m:e>
                        </m:d>
                      </m:e>
                      <m:sup>
                        <m:r>
                          <a:rPr lang="de-D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marL="109728" indent="0">
                  <a:buNone/>
                </a:pPr>
                <a:r>
                  <a:rPr lang="de-DE" dirty="0">
                    <a:solidFill>
                      <a:schemeClr val="tx1"/>
                    </a:solidFill>
                  </a:rPr>
                  <a:t>mit einer graphischen Darstellung des Elektrons verwechselt wird.</a:t>
                </a:r>
              </a:p>
              <a:p>
                <a:pPr marL="109728" indent="0">
                  <a:buNone/>
                </a:pPr>
                <a:endParaRPr lang="de-DE" dirty="0">
                  <a:solidFill>
                    <a:schemeClr val="tx1"/>
                  </a:solidFill>
                </a:endParaRPr>
              </a:p>
              <a:p>
                <a:pPr marL="109728" indent="0">
                  <a:buNone/>
                </a:pPr>
                <a:endParaRPr lang="de-DE" dirty="0">
                  <a:solidFill>
                    <a:schemeClr val="tx1"/>
                  </a:solidFill>
                </a:endParaRPr>
              </a:p>
              <a:p>
                <a:pPr marL="109728" indent="0">
                  <a:buNone/>
                </a:pPr>
                <a:endParaRPr lang="de-DE" dirty="0"/>
              </a:p>
              <a:p>
                <a:pPr marL="109728" indent="0">
                  <a:buFont typeface="Arial" pitchFamily="34" charset="0"/>
                  <a:buNone/>
                </a:pPr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Inhaltsplatzhalter 1">
                <a:extLst>
                  <a:ext uri="{FF2B5EF4-FFF2-40B4-BE49-F238E27FC236}">
                    <a16:creationId xmlns:a16="http://schemas.microsoft.com/office/drawing/2014/main" id="{72B2EB7E-B5BF-C200-E079-CB85DAC13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1342461"/>
                <a:ext cx="10801200" cy="4320480"/>
              </a:xfrm>
              <a:prstGeom prst="rect">
                <a:avLst/>
              </a:prstGeom>
              <a:blipFill>
                <a:blip r:embed="rId2"/>
                <a:stretch>
                  <a:fillRect t="-9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llipse 4">
            <a:extLst>
              <a:ext uri="{FF2B5EF4-FFF2-40B4-BE49-F238E27FC236}">
                <a16:creationId xmlns:a16="http://schemas.microsoft.com/office/drawing/2014/main" id="{A82F4F80-5D66-B31C-DF05-672DCF330CE2}"/>
              </a:ext>
            </a:extLst>
          </p:cNvPr>
          <p:cNvSpPr/>
          <p:nvPr/>
        </p:nvSpPr>
        <p:spPr>
          <a:xfrm>
            <a:off x="1019436" y="4154233"/>
            <a:ext cx="1008112" cy="997805"/>
          </a:xfrm>
          <a:prstGeom prst="ellipse">
            <a:avLst/>
          </a:prstGeom>
          <a:gradFill flip="none" rotWithShape="1">
            <a:gsLst>
              <a:gs pos="63000">
                <a:srgbClr val="C9D7EB">
                  <a:alpha val="46000"/>
                </a:srgbClr>
              </a:gs>
              <a:gs pos="0">
                <a:srgbClr val="00409E">
                  <a:alpha val="43922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1693B301-C22A-6122-99A1-0FBE79F019AC}"/>
              </a:ext>
            </a:extLst>
          </p:cNvPr>
          <p:cNvCxnSpPr>
            <a:cxnSpLocks/>
          </p:cNvCxnSpPr>
          <p:nvPr/>
        </p:nvCxnSpPr>
        <p:spPr>
          <a:xfrm flipH="1">
            <a:off x="2027548" y="3573016"/>
            <a:ext cx="1836204" cy="936104"/>
          </a:xfrm>
          <a:prstGeom prst="straightConnector1">
            <a:avLst/>
          </a:prstGeom>
          <a:ln w="349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Inhaltsplatzhalter 1">
                <a:extLst>
                  <a:ext uri="{FF2B5EF4-FFF2-40B4-BE49-F238E27FC236}">
                    <a16:creationId xmlns:a16="http://schemas.microsoft.com/office/drawing/2014/main" id="{297A5739-5DFC-BB0A-B772-F0B5F2BCDF7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63752" y="3302591"/>
                <a:ext cx="7740860" cy="3078737"/>
              </a:xfrm>
              <a:prstGeom prst="rect">
                <a:avLst/>
              </a:prstGeom>
            </p:spPr>
            <p:txBody>
              <a:bodyPr vert="horz">
                <a:noAutofit/>
              </a:bodyPr>
              <a:lstStyle>
                <a:lvl1pPr marL="365760" indent="-256032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58368" indent="-246888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4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923544" indent="-219456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179576" indent="-201168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20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389888" indent="-182880" algn="l" rtl="0" eaLnBrk="1" latinLnBrk="0" hangingPunct="1">
                  <a:spcBef>
                    <a:spcPts val="300"/>
                  </a:spcBef>
                  <a:buClr>
                    <a:schemeClr val="tx1">
                      <a:lumMod val="65000"/>
                      <a:lumOff val="35000"/>
                    </a:schemeClr>
                  </a:buClr>
                  <a:buFont typeface="Arial" pitchFamily="34" charset="0"/>
                  <a:buChar char="•"/>
                  <a:defRPr kumimoji="0" sz="18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609344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8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6pPr>
                <a:lvl7pPr marL="182880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▫"/>
                  <a:defRPr kumimoji="0" sz="16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7pPr>
                <a:lvl8pPr marL="2029968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500" kern="120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8pPr>
                <a:lvl9pPr marL="2240280" indent="-182880" algn="l" rtl="0" eaLnBrk="1" latinLnBrk="0" hangingPunct="1">
                  <a:spcBef>
                    <a:spcPts val="300"/>
                  </a:spcBef>
                  <a:buClr>
                    <a:schemeClr val="accent3"/>
                  </a:buClr>
                  <a:buFont typeface="Georgia"/>
                  <a:buChar char="◦"/>
                  <a:defRPr kumimoji="0" sz="1400" kern="1200" baseline="0">
                    <a:solidFill>
                      <a:schemeClr val="accent3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109728" indent="0">
                  <a:buFont typeface="Arial" pitchFamily="34" charset="0"/>
                  <a:buNone/>
                </a:pPr>
                <a:r>
                  <a:rPr lang="de-DE" dirty="0">
                    <a:solidFill>
                      <a:srgbClr val="FF0000"/>
                    </a:solidFill>
                  </a:rPr>
                  <a:t>Dieses wolkenartige Gebilde ist </a:t>
                </a:r>
                <a:r>
                  <a:rPr lang="de-DE" u="sng" dirty="0">
                    <a:solidFill>
                      <a:srgbClr val="FF0000"/>
                    </a:solidFill>
                  </a:rPr>
                  <a:t>nicht</a:t>
                </a:r>
                <a:r>
                  <a:rPr lang="de-DE" dirty="0">
                    <a:solidFill>
                      <a:srgbClr val="FF0000"/>
                    </a:solidFill>
                  </a:rPr>
                  <a:t> das Elektron!!!</a:t>
                </a:r>
              </a:p>
              <a:p>
                <a:pPr marL="109728" indent="0">
                  <a:buFont typeface="Arial" pitchFamily="34" charset="0"/>
                  <a:buNone/>
                </a:pPr>
                <a:endParaRPr lang="de-DE" dirty="0">
                  <a:solidFill>
                    <a:schemeClr val="tx1"/>
                  </a:solidFill>
                </a:endParaRPr>
              </a:p>
              <a:p>
                <a:pPr marL="109728" indent="0">
                  <a:buNone/>
                </a:pPr>
                <a:r>
                  <a:rPr lang="de-DE" dirty="0">
                    <a:solidFill>
                      <a:schemeClr val="tx1"/>
                    </a:solidFill>
                  </a:rPr>
                  <a:t>Dieses wolkenartige Gebilde ist eine Darstellung von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de-DE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</m:t>
                            </m:r>
                            <m:r>
                              <a:rPr lang="de-DE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de-DE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de-DE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de-DE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de-DE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de-DE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in zwei Dimensionen.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br>
                  <a:rPr lang="de-DE" dirty="0">
                    <a:solidFill>
                      <a:schemeClr val="tx1"/>
                    </a:solidFill>
                  </a:rPr>
                </a:br>
                <a:r>
                  <a:rPr lang="de-DE" dirty="0">
                    <a:solidFill>
                      <a:schemeClr val="tx1"/>
                    </a:solidFill>
                  </a:rPr>
                  <a:t>Die Intensität der Farbe an jedem Punkt ist ein Maß für die Dichte der Detektionswahrscheinlichkeit.</a:t>
                </a:r>
                <a:br>
                  <a:rPr lang="de-DE" dirty="0">
                    <a:solidFill>
                      <a:schemeClr val="tx1"/>
                    </a:solidFill>
                  </a:rPr>
                </a:br>
                <a:r>
                  <a:rPr lang="de-DE" dirty="0">
                    <a:solidFill>
                      <a:schemeClr val="tx1"/>
                    </a:solidFill>
                  </a:rPr>
                  <a:t>(„</a:t>
                </a:r>
                <a:r>
                  <a:rPr lang="de-DE" i="1" dirty="0">
                    <a:solidFill>
                      <a:schemeClr val="tx1"/>
                    </a:solidFill>
                  </a:rPr>
                  <a:t>P </a:t>
                </a:r>
                <a:r>
                  <a:rPr lang="de-DE" dirty="0">
                    <a:solidFill>
                      <a:schemeClr val="tx1"/>
                    </a:solidFill>
                  </a:rPr>
                  <a:t>- Funktion“).</a:t>
                </a:r>
              </a:p>
            </p:txBody>
          </p:sp>
        </mc:Choice>
        <mc:Fallback xmlns="">
          <p:sp>
            <p:nvSpPr>
              <p:cNvPr id="12" name="Inhaltsplatzhalter 1">
                <a:extLst>
                  <a:ext uri="{FF2B5EF4-FFF2-40B4-BE49-F238E27FC236}">
                    <a16:creationId xmlns:a16="http://schemas.microsoft.com/office/drawing/2014/main" id="{297A5739-5DFC-BB0A-B772-F0B5F2BCD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3752" y="3302591"/>
                <a:ext cx="7740860" cy="3078737"/>
              </a:xfrm>
              <a:prstGeom prst="rect">
                <a:avLst/>
              </a:prstGeom>
              <a:blipFill>
                <a:blip r:embed="rId3"/>
                <a:stretch>
                  <a:fillRect t="-1386" r="-1654" b="-51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3">
            <a:extLst>
              <a:ext uri="{FF2B5EF4-FFF2-40B4-BE49-F238E27FC236}">
                <a16:creationId xmlns:a16="http://schemas.microsoft.com/office/drawing/2014/main" id="{6D6A0257-74A3-3D82-B325-1FBA62C313B4}"/>
              </a:ext>
            </a:extLst>
          </p:cNvPr>
          <p:cNvSpPr txBox="1"/>
          <p:nvPr/>
        </p:nvSpPr>
        <p:spPr>
          <a:xfrm>
            <a:off x="22937" y="836712"/>
            <a:ext cx="492443" cy="518457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Lehrkräfte, kein Einsatz im Unterricht!</a:t>
            </a:r>
          </a:p>
        </p:txBody>
      </p:sp>
    </p:spTree>
    <p:extLst>
      <p:ext uri="{BB962C8B-B14F-4D97-AF65-F5344CB8AC3E}">
        <p14:creationId xmlns:p14="http://schemas.microsoft.com/office/powerpoint/2010/main" val="3827861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556178-F213-D1BF-857A-09BA2ABA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Graphische Darstellung der mathematischen Lösungen</a:t>
            </a:r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72B2EB7E-B5BF-C200-E079-CB85DAC13FBB}"/>
              </a:ext>
            </a:extLst>
          </p:cNvPr>
          <p:cNvSpPr txBox="1">
            <a:spLocks/>
          </p:cNvSpPr>
          <p:nvPr/>
        </p:nvSpPr>
        <p:spPr>
          <a:xfrm>
            <a:off x="551384" y="1342461"/>
            <a:ext cx="10801200" cy="432048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tx1">
                  <a:lumMod val="65000"/>
                  <a:lumOff val="35000"/>
                </a:schemeClr>
              </a:buClr>
              <a:buFont typeface="Arial" pitchFamily="34" charset="0"/>
              <a:buChar char="•"/>
              <a:defRPr kumimoji="0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buNone/>
            </a:pPr>
            <a:r>
              <a:rPr lang="de-DE" dirty="0">
                <a:solidFill>
                  <a:schemeClr val="tx1"/>
                </a:solidFill>
              </a:rPr>
              <a:t>Didaktische Diskussion:</a:t>
            </a:r>
          </a:p>
          <a:p>
            <a:pPr marL="109728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109728" indent="0">
              <a:buNone/>
            </a:pPr>
            <a:r>
              <a:rPr lang="de-DE" dirty="0">
                <a:solidFill>
                  <a:schemeClr val="tx1"/>
                </a:solidFill>
              </a:rPr>
              <a:t>Alternative: </a:t>
            </a:r>
          </a:p>
          <a:p>
            <a:pPr marL="109728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109728" indent="0">
              <a:buNone/>
            </a:pPr>
            <a:r>
              <a:rPr lang="de-DE" dirty="0">
                <a:solidFill>
                  <a:schemeClr val="tx1"/>
                </a:solidFill>
              </a:rPr>
              <a:t>Wir beschreiben die Quantenphysik ohne jegliches Bild. </a:t>
            </a:r>
            <a:br>
              <a:rPr lang="de-DE" dirty="0">
                <a:solidFill>
                  <a:schemeClr val="tx1"/>
                </a:solidFill>
              </a:rPr>
            </a:br>
            <a:br>
              <a:rPr lang="de-DE" dirty="0">
                <a:solidFill>
                  <a:schemeClr val="tx1"/>
                </a:solidFill>
              </a:rPr>
            </a:br>
            <a:endParaRPr lang="de-DE" dirty="0">
              <a:solidFill>
                <a:schemeClr val="tx1"/>
              </a:solidFill>
            </a:endParaRPr>
          </a:p>
          <a:p>
            <a:pPr marL="109728" indent="0">
              <a:buNone/>
            </a:pPr>
            <a:endParaRPr lang="de-DE" dirty="0"/>
          </a:p>
          <a:p>
            <a:pPr marL="109728" indent="0">
              <a:buFont typeface="Arial" pitchFamily="34" charset="0"/>
              <a:buNone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" name="Textfeld 3">
            <a:extLst>
              <a:ext uri="{FF2B5EF4-FFF2-40B4-BE49-F238E27FC236}">
                <a16:creationId xmlns:a16="http://schemas.microsoft.com/office/drawing/2014/main" id="{156A9E3C-E4B6-C844-9583-FCD03FF22F03}"/>
              </a:ext>
            </a:extLst>
          </p:cNvPr>
          <p:cNvSpPr txBox="1"/>
          <p:nvPr/>
        </p:nvSpPr>
        <p:spPr>
          <a:xfrm>
            <a:off x="22937" y="836712"/>
            <a:ext cx="492443" cy="518457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 Lehrkräfte, kein Einsatz im Unterricht!</a:t>
            </a:r>
          </a:p>
        </p:txBody>
      </p:sp>
    </p:spTree>
    <p:extLst>
      <p:ext uri="{BB962C8B-B14F-4D97-AF65-F5344CB8AC3E}">
        <p14:creationId xmlns:p14="http://schemas.microsoft.com/office/powerpoint/2010/main" val="71235324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tvorlage_KM-Rot ZSL-Logo">
  <a:themeElements>
    <a:clrScheme name="Benutzerdefiniert 6">
      <a:dk1>
        <a:srgbClr val="000000"/>
      </a:dk1>
      <a:lt1>
        <a:srgbClr val="FFFFC1"/>
      </a:lt1>
      <a:dk2>
        <a:srgbClr val="5F5F5F"/>
      </a:dk2>
      <a:lt2>
        <a:srgbClr val="BF0000"/>
      </a:lt2>
      <a:accent1>
        <a:srgbClr val="FF6D6D"/>
      </a:accent1>
      <a:accent2>
        <a:srgbClr val="BF0000"/>
      </a:accent2>
      <a:accent3>
        <a:srgbClr val="BF0000"/>
      </a:accent3>
      <a:accent4>
        <a:srgbClr val="920000"/>
      </a:accent4>
      <a:accent5>
        <a:srgbClr val="C9C9C9"/>
      </a:accent5>
      <a:accent6>
        <a:srgbClr val="920000"/>
      </a:accent6>
      <a:hlink>
        <a:srgbClr val="FF0000"/>
      </a:hlink>
      <a:folHlink>
        <a:srgbClr val="7030A0"/>
      </a:folHlink>
    </a:clrScheme>
    <a:fontScheme name="Rhea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Rhe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C0FFAD841175A4092A1AE8061438777" ma:contentTypeVersion="2" ma:contentTypeDescription="Ein neues Dokument erstellen." ma:contentTypeScope="" ma:versionID="2d0e047c6e172a2996b60a937a612262">
  <xsd:schema xmlns:xsd="http://www.w3.org/2001/XMLSchema" xmlns:xs="http://www.w3.org/2001/XMLSchema" xmlns:p="http://schemas.microsoft.com/office/2006/metadata/properties" xmlns:ns3="d4ee4139-aa54-471b-9879-06d2224c47ea" targetNamespace="http://schemas.microsoft.com/office/2006/metadata/properties" ma:root="true" ma:fieldsID="b81add16ef761d3f378feda261b2e73c" ns3:_="">
    <xsd:import namespace="d4ee4139-aa54-471b-9879-06d2224c47e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ee4139-aa54-471b-9879-06d2224c47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A2F4AEE-35F8-49D4-A657-DDC1AC07A6B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88F6AF-388F-4F85-83A7-552C5B62FB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ee4139-aa54-471b-9879-06d2224c47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614F95-24EF-40B9-9060-A1FEC48ECA50}">
  <ds:schemaRefs>
    <ds:schemaRef ds:uri="http://www.w3.org/XML/1998/namespace"/>
    <ds:schemaRef ds:uri="http://purl.org/dc/terms/"/>
    <ds:schemaRef ds:uri="http://schemas.microsoft.com/office/2006/documentManagement/types"/>
    <ds:schemaRef ds:uri="d4ee4139-aa54-471b-9879-06d2224c47ea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Formatvorlage_rot Logo Bildung</Template>
  <TotalTime>0</TotalTime>
  <Words>1055</Words>
  <Application>Microsoft Office PowerPoint</Application>
  <PresentationFormat>Breitbild</PresentationFormat>
  <Paragraphs>145</Paragraphs>
  <Slides>20</Slides>
  <Notes>5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30" baseType="lpstr">
      <vt:lpstr>Arial</vt:lpstr>
      <vt:lpstr>Calibri</vt:lpstr>
      <vt:lpstr>Cambria Math</vt:lpstr>
      <vt:lpstr>Garamond</vt:lpstr>
      <vt:lpstr>Georgia</vt:lpstr>
      <vt:lpstr>Tahoma</vt:lpstr>
      <vt:lpstr>Times New Roman</vt:lpstr>
      <vt:lpstr>Trebuchet MS</vt:lpstr>
      <vt:lpstr>Wingdings</vt:lpstr>
      <vt:lpstr>Formatvorlage_KM-Rot ZSL-Logo</vt:lpstr>
      <vt:lpstr>Graphische Darstellung der Lösungen der Schrödingergleichung</vt:lpstr>
      <vt:lpstr>Graphische Darstellung der mathematischen Lösungen</vt:lpstr>
      <vt:lpstr>Wellenfunktion, Zustandsfunktion,  - Funktion</vt:lpstr>
      <vt:lpstr>Wahrscheinlichkeitsdichtefunktion, P - Funktion, P - Wolke</vt:lpstr>
      <vt:lpstr>Wahrscheinlichkeitsdichtefunktion, P - Funktion, P - Wolke</vt:lpstr>
      <vt:lpstr>Animation: Zwei durcheinander durchlaufende Teilpakete des selben Quantenobjekts</vt:lpstr>
      <vt:lpstr>Interferenz von zwei Wellenpaketen im Zeigerbild</vt:lpstr>
      <vt:lpstr>Graphische Darstellung der mathematischen Lösungen</vt:lpstr>
      <vt:lpstr>Graphische Darstellung der mathematischen Lösungen</vt:lpstr>
      <vt:lpstr>Graphische Darstellung der mathematischen Lösungen</vt:lpstr>
      <vt:lpstr>PowerPoint-Präsentation</vt:lpstr>
      <vt:lpstr>Unbestimmtheit und Messvorgang</vt:lpstr>
      <vt:lpstr>Unbestimmtheit und Messvorgang</vt:lpstr>
      <vt:lpstr>Unbestimmtheit und Messvorgang</vt:lpstr>
      <vt:lpstr>Animation P-Wolke am Doppelspalt</vt:lpstr>
      <vt:lpstr>Unbestimmtheit und Messvorgang</vt:lpstr>
      <vt:lpstr>Die graphische Darstellung ist in der Atomphysik anschlussfähig</vt:lpstr>
      <vt:lpstr>P - Funktionen im Wasserstoffatom</vt:lpstr>
      <vt:lpstr>Modell Luftballon   Modell Halbflummi</vt:lpstr>
      <vt:lpstr>Material</vt:lpstr>
    </vt:vector>
  </TitlesOfParts>
  <Company>IZLBW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Schock, Kai (KM);du Prel, Florence (LS)</dc:creator>
  <cp:lastModifiedBy>Josef Küblbeck</cp:lastModifiedBy>
  <cp:revision>208</cp:revision>
  <dcterms:created xsi:type="dcterms:W3CDTF">2014-03-18T09:41:04Z</dcterms:created>
  <dcterms:modified xsi:type="dcterms:W3CDTF">2023-03-01T10:16:39Z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0x010100EC0FFAD841175A4092A1AE8061438777</vt:lpwstr>
  </property>
</Properties>
</file>