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3"/>
  </p:notesMasterIdLst>
  <p:handoutMasterIdLst>
    <p:handoutMasterId r:id="rId14"/>
  </p:handoutMasterIdLst>
  <p:sldIdLst>
    <p:sldId id="311" r:id="rId5"/>
    <p:sldId id="326" r:id="rId6"/>
    <p:sldId id="340" r:id="rId7"/>
    <p:sldId id="318" r:id="rId8"/>
    <p:sldId id="321" r:id="rId9"/>
    <p:sldId id="322" r:id="rId10"/>
    <p:sldId id="341" r:id="rId11"/>
    <p:sldId id="32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00EE"/>
    <a:srgbClr val="A12F9C"/>
    <a:srgbClr val="E3FFE8"/>
    <a:srgbClr val="EE7F04"/>
    <a:srgbClr val="7A99FE"/>
    <a:srgbClr val="FCAD56"/>
    <a:srgbClr val="00409E"/>
    <a:srgbClr val="FE00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3226" autoAdjust="0"/>
  </p:normalViewPr>
  <p:slideViewPr>
    <p:cSldViewPr>
      <p:cViewPr varScale="1">
        <p:scale>
          <a:sx n="97" d="100"/>
          <a:sy n="97" d="100"/>
        </p:scale>
        <p:origin x="7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22ABEC-E94D-4F80-98DD-91AD2DC020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658D0A-4C73-4ADB-994D-0D0C116CBE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ED436-AECC-4370-A948-281C017111D8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2D9299-4611-4AC9-BCA4-F59B2BCE03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341661-E92D-42DD-9257-BB72E7C3E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F78E-45A7-42C0-A30A-973E677B3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28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Bereits die Möglichkeit der Messung an der Wegmarkierung (</a:t>
            </a:r>
            <a:r>
              <a:rPr lang="de-DE" dirty="0" err="1"/>
              <a:t>Idlerphoton</a:t>
            </a:r>
            <a:r>
              <a:rPr lang="de-DE" dirty="0"/>
              <a:t>: gelbe Linie) verhindert die Interferenz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12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22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Ausnahme: </a:t>
            </a:r>
            <a:r>
              <a:rPr lang="de-DE" dirty="0" err="1"/>
              <a:t>Bohmsche</a:t>
            </a:r>
            <a:r>
              <a:rPr lang="de-DE" dirty="0"/>
              <a:t> Interpretation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26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040560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76064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2BB7447D-5522-C9DE-E1DB-B16810B957F7}"/>
              </a:ext>
            </a:extLst>
          </p:cNvPr>
          <p:cNvCxnSpPr>
            <a:cxnSpLocks/>
          </p:cNvCxnSpPr>
          <p:nvPr userDrawn="1"/>
        </p:nvCxnSpPr>
        <p:spPr>
          <a:xfrm>
            <a:off x="-12000" y="11247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A771B495-186B-15DD-5B74-480CD5703CF4}"/>
              </a:ext>
            </a:extLst>
          </p:cNvPr>
          <p:cNvCxnSpPr>
            <a:cxnSpLocks/>
          </p:cNvCxnSpPr>
          <p:nvPr userDrawn="1"/>
        </p:nvCxnSpPr>
        <p:spPr>
          <a:xfrm>
            <a:off x="0" y="65253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7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2011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23392" y="2348880"/>
            <a:ext cx="5376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011" y="2348880"/>
            <a:ext cx="5376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2117" y="764704"/>
            <a:ext cx="451104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152117" y="1628801"/>
            <a:ext cx="451104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23392" y="764704"/>
            <a:ext cx="6382944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/4.0/deed.d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562000"/>
            <a:ext cx="11001883" cy="5627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599" y="1376082"/>
            <a:ext cx="11001883" cy="49199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0971D1-B65C-212E-BD3C-74D926C3AB7B}"/>
              </a:ext>
            </a:extLst>
          </p:cNvPr>
          <p:cNvSpPr txBox="1">
            <a:spLocks/>
          </p:cNvSpPr>
          <p:nvPr userDrawn="1"/>
        </p:nvSpPr>
        <p:spPr>
          <a:xfrm>
            <a:off x="143338" y="6575214"/>
            <a:ext cx="15071967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kumimoji="0" lang="de-DE" sz="12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Küblbeck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09A6C48-BFB4-A140-DDB7-1F0235D8F0C9}"/>
              </a:ext>
            </a:extLst>
          </p:cNvPr>
          <p:cNvSpPr txBox="1"/>
          <p:nvPr userDrawn="1"/>
        </p:nvSpPr>
        <p:spPr>
          <a:xfrm>
            <a:off x="1199456" y="6629074"/>
            <a:ext cx="1072919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CC BY 4.0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					</a:t>
            </a:r>
            <a:fld id="{A752CB3F-B5F6-4E1A-931C-F91B06444E0E}" type="slidenum"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4216_up_delayed_choice_bei_wegmarkierung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932A23-16E6-F5B6-7352-419EC168C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Keine Weginformation trotz Wegmarkierung im Interferometer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37742AB-2CBC-F16E-4B13-CA151366D95F}"/>
              </a:ext>
            </a:extLst>
          </p:cNvPr>
          <p:cNvGrpSpPr/>
          <p:nvPr/>
        </p:nvGrpSpPr>
        <p:grpSpPr>
          <a:xfrm>
            <a:off x="1570085" y="2132203"/>
            <a:ext cx="7219210" cy="4132585"/>
            <a:chOff x="4439816" y="1879891"/>
            <a:chExt cx="7219210" cy="4132585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A08C7EBF-4A9D-C8BB-8347-C4005BB65415}"/>
                </a:ext>
              </a:extLst>
            </p:cNvPr>
            <p:cNvGrpSpPr/>
            <p:nvPr/>
          </p:nvGrpSpPr>
          <p:grpSpPr>
            <a:xfrm>
              <a:off x="4439816" y="1879891"/>
              <a:ext cx="6659579" cy="3740351"/>
              <a:chOff x="1487488" y="2317667"/>
              <a:chExt cx="6659579" cy="3740351"/>
            </a:xfrm>
          </p:grpSpPr>
          <p:grpSp>
            <p:nvGrpSpPr>
              <p:cNvPr id="22" name="Gruppieren 21">
                <a:extLst>
                  <a:ext uri="{FF2B5EF4-FFF2-40B4-BE49-F238E27FC236}">
                    <a16:creationId xmlns:a16="http://schemas.microsoft.com/office/drawing/2014/main" id="{23C728A4-59CD-6F5A-9E0E-D6A80CE021B2}"/>
                  </a:ext>
                </a:extLst>
              </p:cNvPr>
              <p:cNvGrpSpPr/>
              <p:nvPr/>
            </p:nvGrpSpPr>
            <p:grpSpPr>
              <a:xfrm>
                <a:off x="1487488" y="2317667"/>
                <a:ext cx="5473716" cy="2366332"/>
                <a:chOff x="1487488" y="2330687"/>
                <a:chExt cx="7220646" cy="3121544"/>
              </a:xfrm>
            </p:grpSpPr>
            <p:sp>
              <p:nvSpPr>
                <p:cNvPr id="30" name="Rechteck 29">
                  <a:extLst>
                    <a:ext uri="{FF2B5EF4-FFF2-40B4-BE49-F238E27FC236}">
                      <a16:creationId xmlns:a16="http://schemas.microsoft.com/office/drawing/2014/main" id="{6B683769-D2AA-E385-1703-32DB63300ACE}"/>
                    </a:ext>
                  </a:extLst>
                </p:cNvPr>
                <p:cNvSpPr/>
                <p:nvPr/>
              </p:nvSpPr>
              <p:spPr>
                <a:xfrm>
                  <a:off x="1487488" y="2330687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" name="Rechteck 30">
                  <a:extLst>
                    <a:ext uri="{FF2B5EF4-FFF2-40B4-BE49-F238E27FC236}">
                      <a16:creationId xmlns:a16="http://schemas.microsoft.com/office/drawing/2014/main" id="{24385013-9124-0FCD-9A2F-7158EBD54E14}"/>
                    </a:ext>
                  </a:extLst>
                </p:cNvPr>
                <p:cNvSpPr/>
                <p:nvPr/>
              </p:nvSpPr>
              <p:spPr>
                <a:xfrm rot="18783178">
                  <a:off x="3789946" y="1628801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2" name="Rechteck 31">
                  <a:extLst>
                    <a:ext uri="{FF2B5EF4-FFF2-40B4-BE49-F238E27FC236}">
                      <a16:creationId xmlns:a16="http://schemas.microsoft.com/office/drawing/2014/main" id="{34475952-CBA5-77A8-D5A6-1C0865EA61ED}"/>
                    </a:ext>
                  </a:extLst>
                </p:cNvPr>
                <p:cNvSpPr/>
                <p:nvPr/>
              </p:nvSpPr>
              <p:spPr>
                <a:xfrm rot="18790895">
                  <a:off x="7772030" y="1630107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3" name="Rechteck 32">
                  <a:extLst>
                    <a:ext uri="{FF2B5EF4-FFF2-40B4-BE49-F238E27FC236}">
                      <a16:creationId xmlns:a16="http://schemas.microsoft.com/office/drawing/2014/main" id="{59710B36-8837-2609-83C3-A317BA8A3EC4}"/>
                    </a:ext>
                  </a:extLst>
                </p:cNvPr>
                <p:cNvSpPr/>
                <p:nvPr/>
              </p:nvSpPr>
              <p:spPr>
                <a:xfrm rot="18783178">
                  <a:off x="7637987" y="4516128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4" name="Rechteck 33">
                  <a:extLst>
                    <a:ext uri="{FF2B5EF4-FFF2-40B4-BE49-F238E27FC236}">
                      <a16:creationId xmlns:a16="http://schemas.microsoft.com/office/drawing/2014/main" id="{A73466D2-5C5D-CB40-2C87-F4EDD3E404F1}"/>
                    </a:ext>
                  </a:extLst>
                </p:cNvPr>
                <p:cNvSpPr/>
                <p:nvPr/>
              </p:nvSpPr>
              <p:spPr>
                <a:xfrm rot="18790895">
                  <a:off x="3791154" y="4507479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23" name="Gerade Verbindung mit Pfeil 22">
                <a:extLst>
                  <a:ext uri="{FF2B5EF4-FFF2-40B4-BE49-F238E27FC236}">
                    <a16:creationId xmlns:a16="http://schemas.microsoft.com/office/drawing/2014/main" id="{807B5835-A954-6089-959C-B19E82E9AE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454533"/>
                <a:ext cx="396252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mit Pfeil 23">
                <a:extLst>
                  <a:ext uri="{FF2B5EF4-FFF2-40B4-BE49-F238E27FC236}">
                    <a16:creationId xmlns:a16="http://schemas.microsoft.com/office/drawing/2014/main" id="{FFA3E808-9B60-C511-8DF3-A2BF24525F5F}"/>
                  </a:ext>
                </a:extLst>
              </p:cNvPr>
              <p:cNvCxnSpPr>
                <a:cxnSpLocks/>
                <a:stCxn id="34" idx="3"/>
              </p:cNvCxnSpPr>
              <p:nvPr/>
            </p:nvCxnSpPr>
            <p:spPr>
              <a:xfrm flipV="1">
                <a:off x="3325756" y="4569514"/>
                <a:ext cx="4821311" cy="13539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mit Pfeil 24">
                <a:extLst>
                  <a:ext uri="{FF2B5EF4-FFF2-40B4-BE49-F238E27FC236}">
                    <a16:creationId xmlns:a16="http://schemas.microsoft.com/office/drawing/2014/main" id="{CED11484-89E2-B103-0AAC-F9E3AE02481E}"/>
                  </a:ext>
                </a:extLst>
              </p:cNvPr>
              <p:cNvCxnSpPr>
                <a:cxnSpLocks/>
                <a:stCxn id="32" idx="1"/>
                <a:endCxn id="33" idx="3"/>
              </p:cNvCxnSpPr>
              <p:nvPr/>
            </p:nvCxnSpPr>
            <p:spPr>
              <a:xfrm flipH="1">
                <a:off x="6241815" y="2481427"/>
                <a:ext cx="26994" cy="2108098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mit Pfeil 26">
                <a:extLst>
                  <a:ext uri="{FF2B5EF4-FFF2-40B4-BE49-F238E27FC236}">
                    <a16:creationId xmlns:a16="http://schemas.microsoft.com/office/drawing/2014/main" id="{93026B6F-2DF6-8639-F7C4-DF08C1B8EFF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31217" y="2514478"/>
                <a:ext cx="26994" cy="2108098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mit Pfeil 28">
                <a:extLst>
                  <a:ext uri="{FF2B5EF4-FFF2-40B4-BE49-F238E27FC236}">
                    <a16:creationId xmlns:a16="http://schemas.microsoft.com/office/drawing/2014/main" id="{A88899D9-B4C1-4AFC-B3E9-E650F8C3D7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1815" y="4581128"/>
                <a:ext cx="0" cy="1476890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AutoShape 53">
              <a:extLst>
                <a:ext uri="{FF2B5EF4-FFF2-40B4-BE49-F238E27FC236}">
                  <a16:creationId xmlns:a16="http://schemas.microsoft.com/office/drawing/2014/main" id="{AFBC16BB-7E5F-0276-155E-E4943A7DF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116" y="3878990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Rectangle 57">
              <a:extLst>
                <a:ext uri="{FF2B5EF4-FFF2-40B4-BE49-F238E27FC236}">
                  <a16:creationId xmlns:a16="http://schemas.microsoft.com/office/drawing/2014/main" id="{67D87EA1-6310-6869-3CB5-552192427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1199" y="4043620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0BE97B89-AF35-2128-75F8-50B587D08648}"/>
                </a:ext>
              </a:extLst>
            </p:cNvPr>
            <p:cNvGrpSpPr/>
            <p:nvPr/>
          </p:nvGrpSpPr>
          <p:grpSpPr>
            <a:xfrm rot="5400000">
              <a:off x="9054839" y="5514572"/>
              <a:ext cx="281457" cy="438495"/>
              <a:chOff x="9819402" y="5352434"/>
              <a:chExt cx="281457" cy="438495"/>
            </a:xfrm>
          </p:grpSpPr>
          <p:sp>
            <p:nvSpPr>
              <p:cNvPr id="20" name="AutoShape 53">
                <a:extLst>
                  <a:ext uri="{FF2B5EF4-FFF2-40B4-BE49-F238E27FC236}">
                    <a16:creationId xmlns:a16="http://schemas.microsoft.com/office/drawing/2014/main" id="{06BA04A8-E37F-005E-D90B-787323784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9402" y="5352434"/>
                <a:ext cx="281457" cy="43849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" name="Rectangle 57">
                <a:extLst>
                  <a:ext uri="{FF2B5EF4-FFF2-40B4-BE49-F238E27FC236}">
                    <a16:creationId xmlns:a16="http://schemas.microsoft.com/office/drawing/2014/main" id="{69391DFE-A1D9-9B63-F8A7-32FE9DC5F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485" y="5517064"/>
                <a:ext cx="106811" cy="1235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31AD888B-60BC-5844-DFFD-A010306AECE8}"/>
                </a:ext>
              </a:extLst>
            </p:cNvPr>
            <p:cNvSpPr txBox="1"/>
            <p:nvPr/>
          </p:nvSpPr>
          <p:spPr>
            <a:xfrm>
              <a:off x="11310854" y="4216947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F0D98B7E-21EA-E486-5914-BE429DE83893}"/>
                </a:ext>
              </a:extLst>
            </p:cNvPr>
            <p:cNvSpPr txBox="1"/>
            <p:nvPr/>
          </p:nvSpPr>
          <p:spPr>
            <a:xfrm>
              <a:off x="9372087" y="564314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</p:grp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ECA10890-2F7F-B21C-D7C0-35FFA86AC13E}"/>
              </a:ext>
            </a:extLst>
          </p:cNvPr>
          <p:cNvSpPr txBox="1">
            <a:spLocks/>
          </p:cNvSpPr>
          <p:nvPr/>
        </p:nvSpPr>
        <p:spPr>
          <a:xfrm>
            <a:off x="7661740" y="4463445"/>
            <a:ext cx="4126989" cy="9761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Interferenz</a:t>
            </a:r>
          </a:p>
        </p:txBody>
      </p:sp>
    </p:spTree>
    <p:extLst>
      <p:ext uri="{BB962C8B-B14F-4D97-AF65-F5344CB8AC3E}">
        <p14:creationId xmlns:p14="http://schemas.microsoft.com/office/powerpoint/2010/main" val="53073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40819" y="155421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Wegmarkierung durch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 err="1">
                <a:solidFill>
                  <a:schemeClr val="tx1"/>
                </a:solidFill>
              </a:rPr>
              <a:t>Idlerphoton</a:t>
            </a: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Nachweis im Interferometer durch </a:t>
            </a:r>
            <a:r>
              <a:rPr lang="de-DE" dirty="0" err="1"/>
              <a:t>Delayed</a:t>
            </a:r>
            <a:r>
              <a:rPr lang="de-DE" dirty="0"/>
              <a:t> Choice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2579A8DB-16BD-ACF5-3F87-F33CE1350F12}"/>
              </a:ext>
            </a:extLst>
          </p:cNvPr>
          <p:cNvSpPr txBox="1">
            <a:spLocks/>
          </p:cNvSpPr>
          <p:nvPr/>
        </p:nvSpPr>
        <p:spPr>
          <a:xfrm>
            <a:off x="7673234" y="4541605"/>
            <a:ext cx="4126989" cy="9761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Keine Interferenz</a:t>
            </a:r>
          </a:p>
        </p:txBody>
      </p:sp>
    </p:spTree>
    <p:extLst>
      <p:ext uri="{BB962C8B-B14F-4D97-AF65-F5344CB8AC3E}">
        <p14:creationId xmlns:p14="http://schemas.microsoft.com/office/powerpoint/2010/main" val="23505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40819" y="155421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br>
              <a:rPr lang="de-DE" sz="2200" dirty="0">
                <a:solidFill>
                  <a:srgbClr val="C00000"/>
                </a:solidFill>
              </a:rPr>
            </a:br>
            <a:r>
              <a:rPr lang="de-DE" sz="2200" dirty="0">
                <a:solidFill>
                  <a:srgbClr val="C00000"/>
                </a:solidFill>
              </a:rPr>
              <a:t>Annahme: </a:t>
            </a: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Wenn Detektor A </a:t>
            </a: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ein Quantenobjekt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nachweist, dann wurde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das Photon am 1. Strahlteiler durchgelassen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Nachweis im Interferometer durch </a:t>
            </a:r>
            <a:r>
              <a:rPr lang="de-DE" dirty="0" err="1"/>
              <a:t>Delayed</a:t>
            </a:r>
            <a:r>
              <a:rPr lang="de-DE" dirty="0"/>
              <a:t> Choice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0ABBA5E6-225F-260A-FE57-8C9A2A5D704F}"/>
              </a:ext>
            </a:extLst>
          </p:cNvPr>
          <p:cNvSpPr txBox="1"/>
          <p:nvPr/>
        </p:nvSpPr>
        <p:spPr>
          <a:xfrm>
            <a:off x="4797782" y="528915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13B211F-5310-343A-C802-21864BBFA82A}"/>
              </a:ext>
            </a:extLst>
          </p:cNvPr>
          <p:cNvGrpSpPr/>
          <p:nvPr/>
        </p:nvGrpSpPr>
        <p:grpSpPr>
          <a:xfrm>
            <a:off x="7144047" y="3230990"/>
            <a:ext cx="281457" cy="438495"/>
            <a:chOff x="9473101" y="2990505"/>
            <a:chExt cx="281457" cy="438495"/>
          </a:xfrm>
        </p:grpSpPr>
        <p:sp>
          <p:nvSpPr>
            <p:cNvPr id="9" name="AutoShape 53">
              <a:extLst>
                <a:ext uri="{FF2B5EF4-FFF2-40B4-BE49-F238E27FC236}">
                  <a16:creationId xmlns:a16="http://schemas.microsoft.com/office/drawing/2014/main" id="{252400EF-76A9-743A-8203-5282E6EF8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Rectangle 57">
              <a:extLst>
                <a:ext uri="{FF2B5EF4-FFF2-40B4-BE49-F238E27FC236}">
                  <a16:creationId xmlns:a16="http://schemas.microsoft.com/office/drawing/2014/main" id="{BBFA07F0-10F4-7BDF-3B4A-13BBFDECF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4508110-3397-CAC7-1EED-70444200A278}"/>
              </a:ext>
            </a:extLst>
          </p:cNvPr>
          <p:cNvGrpSpPr/>
          <p:nvPr/>
        </p:nvGrpSpPr>
        <p:grpSpPr>
          <a:xfrm rot="5400000">
            <a:off x="4452090" y="5185111"/>
            <a:ext cx="281457" cy="438495"/>
            <a:chOff x="9473101" y="2990505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D7CD55CB-D2A2-2803-778F-72531DB20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Rectangle 57">
              <a:extLst>
                <a:ext uri="{FF2B5EF4-FFF2-40B4-BE49-F238E27FC236}">
                  <a16:creationId xmlns:a16="http://schemas.microsoft.com/office/drawing/2014/main" id="{DC0ACBC4-FFC5-FD39-3D30-2E012D8E8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59938BDE-555B-D42E-108E-11F19A5D0CD8}"/>
              </a:ext>
            </a:extLst>
          </p:cNvPr>
          <p:cNvSpPr txBox="1"/>
          <p:nvPr/>
        </p:nvSpPr>
        <p:spPr>
          <a:xfrm>
            <a:off x="7425504" y="337042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57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40819" y="155421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br>
              <a:rPr lang="de-DE" sz="2200" dirty="0">
                <a:solidFill>
                  <a:srgbClr val="C00000"/>
                </a:solidFill>
              </a:rPr>
            </a:br>
            <a:r>
              <a:rPr lang="de-DE" sz="2200" dirty="0" err="1">
                <a:solidFill>
                  <a:srgbClr val="A12F9C"/>
                </a:solidFill>
              </a:rPr>
              <a:t>Delayed</a:t>
            </a:r>
            <a:r>
              <a:rPr lang="de-DE" sz="2200" dirty="0">
                <a:solidFill>
                  <a:srgbClr val="A12F9C"/>
                </a:solidFill>
              </a:rPr>
              <a:t>:</a:t>
            </a:r>
            <a:r>
              <a:rPr lang="de-DE" sz="2200" dirty="0">
                <a:solidFill>
                  <a:srgbClr val="C00000"/>
                </a:solidFill>
              </a:rPr>
              <a:t> </a:t>
            </a:r>
            <a:r>
              <a:rPr lang="de-DE" sz="2200" dirty="0">
                <a:solidFill>
                  <a:schemeClr val="tx1"/>
                </a:solidFill>
              </a:rPr>
              <a:t>Wenn das Photon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sich entschieden haben müsste, …</a:t>
            </a:r>
            <a:endParaRPr lang="de-DE" sz="2200" dirty="0">
              <a:solidFill>
                <a:srgbClr val="C00000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Nachweis im Interferometer durch </a:t>
            </a:r>
            <a:r>
              <a:rPr lang="de-DE" dirty="0" err="1"/>
              <a:t>Delayed</a:t>
            </a:r>
            <a:r>
              <a:rPr lang="de-DE" dirty="0"/>
              <a:t> Choice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A0ECEF47-35AD-B2DF-38AD-417AF5553FE3}"/>
              </a:ext>
            </a:extLst>
          </p:cNvPr>
          <p:cNvCxnSpPr>
            <a:cxnSpLocks/>
          </p:cNvCxnSpPr>
          <p:nvPr/>
        </p:nvCxnSpPr>
        <p:spPr>
          <a:xfrm flipV="1">
            <a:off x="4982513" y="2295963"/>
            <a:ext cx="0" cy="554324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009D45DD-B80D-6D60-B208-A56483E49617}"/>
              </a:ext>
            </a:extLst>
          </p:cNvPr>
          <p:cNvCxnSpPr>
            <a:cxnSpLocks/>
          </p:cNvCxnSpPr>
          <p:nvPr/>
        </p:nvCxnSpPr>
        <p:spPr>
          <a:xfrm flipH="1">
            <a:off x="3431704" y="3864975"/>
            <a:ext cx="432048" cy="0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0ABBA5E6-225F-260A-FE57-8C9A2A5D704F}"/>
              </a:ext>
            </a:extLst>
          </p:cNvPr>
          <p:cNvSpPr txBox="1"/>
          <p:nvPr/>
        </p:nvSpPr>
        <p:spPr>
          <a:xfrm>
            <a:off x="4797782" y="528915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13B211F-5310-343A-C802-21864BBFA82A}"/>
              </a:ext>
            </a:extLst>
          </p:cNvPr>
          <p:cNvGrpSpPr/>
          <p:nvPr/>
        </p:nvGrpSpPr>
        <p:grpSpPr>
          <a:xfrm>
            <a:off x="7144047" y="3230990"/>
            <a:ext cx="281457" cy="438495"/>
            <a:chOff x="9473101" y="2990505"/>
            <a:chExt cx="281457" cy="438495"/>
          </a:xfrm>
        </p:grpSpPr>
        <p:sp>
          <p:nvSpPr>
            <p:cNvPr id="9" name="AutoShape 53">
              <a:extLst>
                <a:ext uri="{FF2B5EF4-FFF2-40B4-BE49-F238E27FC236}">
                  <a16:creationId xmlns:a16="http://schemas.microsoft.com/office/drawing/2014/main" id="{252400EF-76A9-743A-8203-5282E6EF8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Rectangle 57">
              <a:extLst>
                <a:ext uri="{FF2B5EF4-FFF2-40B4-BE49-F238E27FC236}">
                  <a16:creationId xmlns:a16="http://schemas.microsoft.com/office/drawing/2014/main" id="{BBFA07F0-10F4-7BDF-3B4A-13BBFDECF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4508110-3397-CAC7-1EED-70444200A278}"/>
              </a:ext>
            </a:extLst>
          </p:cNvPr>
          <p:cNvGrpSpPr/>
          <p:nvPr/>
        </p:nvGrpSpPr>
        <p:grpSpPr>
          <a:xfrm rot="5400000">
            <a:off x="4452090" y="5185111"/>
            <a:ext cx="281457" cy="438495"/>
            <a:chOff x="9473101" y="2990505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D7CD55CB-D2A2-2803-778F-72531DB20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Rectangle 57">
              <a:extLst>
                <a:ext uri="{FF2B5EF4-FFF2-40B4-BE49-F238E27FC236}">
                  <a16:creationId xmlns:a16="http://schemas.microsoft.com/office/drawing/2014/main" id="{DC0ACBC4-FFC5-FD39-3D30-2E012D8E8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59938BDE-555B-D42E-108E-11F19A5D0CD8}"/>
              </a:ext>
            </a:extLst>
          </p:cNvPr>
          <p:cNvSpPr txBox="1"/>
          <p:nvPr/>
        </p:nvSpPr>
        <p:spPr>
          <a:xfrm>
            <a:off x="7425504" y="337042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9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64474" y="152819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rgbClr val="C00000"/>
                </a:solidFill>
              </a:rPr>
            </a:br>
            <a:r>
              <a:rPr lang="de-DE" dirty="0" err="1">
                <a:solidFill>
                  <a:srgbClr val="A12F9C"/>
                </a:solidFill>
              </a:rPr>
              <a:t>Delayed</a:t>
            </a:r>
            <a:r>
              <a:rPr lang="de-DE" dirty="0">
                <a:solidFill>
                  <a:srgbClr val="A12F9C"/>
                </a:solidFill>
              </a:rPr>
              <a:t>: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… wird schnell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ein Strahlteiler eingefügt.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Nachweis im Interferometer durch </a:t>
            </a:r>
            <a:r>
              <a:rPr lang="de-DE" dirty="0" err="1"/>
              <a:t>Delayed</a:t>
            </a:r>
            <a:r>
              <a:rPr lang="de-DE" dirty="0"/>
              <a:t> Choice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A0ECEF47-35AD-B2DF-38AD-417AF5553FE3}"/>
              </a:ext>
            </a:extLst>
          </p:cNvPr>
          <p:cNvCxnSpPr>
            <a:cxnSpLocks/>
          </p:cNvCxnSpPr>
          <p:nvPr/>
        </p:nvCxnSpPr>
        <p:spPr>
          <a:xfrm flipV="1">
            <a:off x="4982513" y="2295963"/>
            <a:ext cx="0" cy="554324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009D45DD-B80D-6D60-B208-A56483E49617}"/>
              </a:ext>
            </a:extLst>
          </p:cNvPr>
          <p:cNvCxnSpPr>
            <a:cxnSpLocks/>
          </p:cNvCxnSpPr>
          <p:nvPr/>
        </p:nvCxnSpPr>
        <p:spPr>
          <a:xfrm flipH="1">
            <a:off x="3431704" y="3864975"/>
            <a:ext cx="432048" cy="0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0ABBA5E6-225F-260A-FE57-8C9A2A5D704F}"/>
              </a:ext>
            </a:extLst>
          </p:cNvPr>
          <p:cNvSpPr txBox="1"/>
          <p:nvPr/>
        </p:nvSpPr>
        <p:spPr>
          <a:xfrm>
            <a:off x="4797782" y="528915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13B211F-5310-343A-C802-21864BBFA82A}"/>
              </a:ext>
            </a:extLst>
          </p:cNvPr>
          <p:cNvGrpSpPr/>
          <p:nvPr/>
        </p:nvGrpSpPr>
        <p:grpSpPr>
          <a:xfrm>
            <a:off x="7144047" y="3230990"/>
            <a:ext cx="281457" cy="438495"/>
            <a:chOff x="9473101" y="2990505"/>
            <a:chExt cx="281457" cy="438495"/>
          </a:xfrm>
        </p:grpSpPr>
        <p:sp>
          <p:nvSpPr>
            <p:cNvPr id="9" name="AutoShape 53">
              <a:extLst>
                <a:ext uri="{FF2B5EF4-FFF2-40B4-BE49-F238E27FC236}">
                  <a16:creationId xmlns:a16="http://schemas.microsoft.com/office/drawing/2014/main" id="{252400EF-76A9-743A-8203-5282E6EF8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Rectangle 57">
              <a:extLst>
                <a:ext uri="{FF2B5EF4-FFF2-40B4-BE49-F238E27FC236}">
                  <a16:creationId xmlns:a16="http://schemas.microsoft.com/office/drawing/2014/main" id="{BBFA07F0-10F4-7BDF-3B4A-13BBFDECF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4508110-3397-CAC7-1EED-70444200A278}"/>
              </a:ext>
            </a:extLst>
          </p:cNvPr>
          <p:cNvGrpSpPr/>
          <p:nvPr/>
        </p:nvGrpSpPr>
        <p:grpSpPr>
          <a:xfrm rot="5400000">
            <a:off x="4452090" y="5185111"/>
            <a:ext cx="281457" cy="438495"/>
            <a:chOff x="9473101" y="2990505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D7CD55CB-D2A2-2803-778F-72531DB20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Rectangle 57">
              <a:extLst>
                <a:ext uri="{FF2B5EF4-FFF2-40B4-BE49-F238E27FC236}">
                  <a16:creationId xmlns:a16="http://schemas.microsoft.com/office/drawing/2014/main" id="{DC0ACBC4-FFC5-FD39-3D30-2E012D8E8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59938BDE-555B-D42E-108E-11F19A5D0CD8}"/>
              </a:ext>
            </a:extLst>
          </p:cNvPr>
          <p:cNvSpPr txBox="1"/>
          <p:nvPr/>
        </p:nvSpPr>
        <p:spPr>
          <a:xfrm>
            <a:off x="7425504" y="337042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B08120-D30A-F7B0-2AFF-EB97A407AAC3}"/>
              </a:ext>
            </a:extLst>
          </p:cNvPr>
          <p:cNvSpPr/>
          <p:nvPr/>
        </p:nvSpPr>
        <p:spPr>
          <a:xfrm rot="18790895">
            <a:off x="4513308" y="3100180"/>
            <a:ext cx="133715" cy="674577"/>
          </a:xfrm>
          <a:prstGeom prst="rect">
            <a:avLst/>
          </a:prstGeom>
          <a:solidFill>
            <a:srgbClr val="A12F9C">
              <a:alpha val="41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932A23-16E6-F5B6-7352-419EC168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8582744" cy="5040560"/>
          </a:xfrm>
        </p:spPr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56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64474" y="152819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rgbClr val="C00000"/>
                </a:solidFill>
              </a:rPr>
            </a:br>
            <a:r>
              <a:rPr lang="de-DE" dirty="0">
                <a:solidFill>
                  <a:srgbClr val="002060"/>
                </a:solidFill>
              </a:rPr>
              <a:t>Ergebnis: Interferenz!</a:t>
            </a:r>
          </a:p>
          <a:p>
            <a:pPr marL="109728" indent="0">
              <a:buNone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Nachweis im Interferometer durch </a:t>
            </a:r>
            <a:r>
              <a:rPr lang="de-DE" dirty="0" err="1"/>
              <a:t>Delayed</a:t>
            </a:r>
            <a:r>
              <a:rPr lang="de-DE" dirty="0"/>
              <a:t> Choice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A0ECEF47-35AD-B2DF-38AD-417AF5553FE3}"/>
              </a:ext>
            </a:extLst>
          </p:cNvPr>
          <p:cNvCxnSpPr>
            <a:cxnSpLocks/>
          </p:cNvCxnSpPr>
          <p:nvPr/>
        </p:nvCxnSpPr>
        <p:spPr>
          <a:xfrm flipV="1">
            <a:off x="4982513" y="2295963"/>
            <a:ext cx="0" cy="554324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009D45DD-B80D-6D60-B208-A56483E49617}"/>
              </a:ext>
            </a:extLst>
          </p:cNvPr>
          <p:cNvCxnSpPr>
            <a:cxnSpLocks/>
          </p:cNvCxnSpPr>
          <p:nvPr/>
        </p:nvCxnSpPr>
        <p:spPr>
          <a:xfrm flipH="1">
            <a:off x="3431704" y="3864975"/>
            <a:ext cx="432048" cy="0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0ABBA5E6-225F-260A-FE57-8C9A2A5D704F}"/>
              </a:ext>
            </a:extLst>
          </p:cNvPr>
          <p:cNvSpPr txBox="1"/>
          <p:nvPr/>
        </p:nvSpPr>
        <p:spPr>
          <a:xfrm>
            <a:off x="4797782" y="528915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13B211F-5310-343A-C802-21864BBFA82A}"/>
              </a:ext>
            </a:extLst>
          </p:cNvPr>
          <p:cNvGrpSpPr/>
          <p:nvPr/>
        </p:nvGrpSpPr>
        <p:grpSpPr>
          <a:xfrm>
            <a:off x="7144047" y="3230990"/>
            <a:ext cx="281457" cy="438495"/>
            <a:chOff x="9473101" y="2990505"/>
            <a:chExt cx="281457" cy="438495"/>
          </a:xfrm>
        </p:grpSpPr>
        <p:sp>
          <p:nvSpPr>
            <p:cNvPr id="9" name="AutoShape 53">
              <a:extLst>
                <a:ext uri="{FF2B5EF4-FFF2-40B4-BE49-F238E27FC236}">
                  <a16:creationId xmlns:a16="http://schemas.microsoft.com/office/drawing/2014/main" id="{252400EF-76A9-743A-8203-5282E6EF8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Rectangle 57">
              <a:extLst>
                <a:ext uri="{FF2B5EF4-FFF2-40B4-BE49-F238E27FC236}">
                  <a16:creationId xmlns:a16="http://schemas.microsoft.com/office/drawing/2014/main" id="{BBFA07F0-10F4-7BDF-3B4A-13BBFDECF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4508110-3397-CAC7-1EED-70444200A278}"/>
              </a:ext>
            </a:extLst>
          </p:cNvPr>
          <p:cNvGrpSpPr/>
          <p:nvPr/>
        </p:nvGrpSpPr>
        <p:grpSpPr>
          <a:xfrm rot="5400000">
            <a:off x="4452090" y="5185111"/>
            <a:ext cx="281457" cy="438495"/>
            <a:chOff x="9473101" y="2990505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D7CD55CB-D2A2-2803-778F-72531DB20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Rectangle 57">
              <a:extLst>
                <a:ext uri="{FF2B5EF4-FFF2-40B4-BE49-F238E27FC236}">
                  <a16:creationId xmlns:a16="http://schemas.microsoft.com/office/drawing/2014/main" id="{DC0ACBC4-FFC5-FD39-3D30-2E012D8E8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59938BDE-555B-D42E-108E-11F19A5D0CD8}"/>
              </a:ext>
            </a:extLst>
          </p:cNvPr>
          <p:cNvSpPr txBox="1"/>
          <p:nvPr/>
        </p:nvSpPr>
        <p:spPr>
          <a:xfrm>
            <a:off x="7425504" y="337042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B08120-D30A-F7B0-2AFF-EB97A407AAC3}"/>
              </a:ext>
            </a:extLst>
          </p:cNvPr>
          <p:cNvSpPr/>
          <p:nvPr/>
        </p:nvSpPr>
        <p:spPr>
          <a:xfrm rot="18790895">
            <a:off x="4513308" y="3100180"/>
            <a:ext cx="133715" cy="674577"/>
          </a:xfrm>
          <a:prstGeom prst="rect">
            <a:avLst/>
          </a:prstGeom>
          <a:solidFill>
            <a:srgbClr val="A12F9C">
              <a:alpha val="41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932A23-16E6-F5B6-7352-419EC168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8582744" cy="5040560"/>
          </a:xfrm>
        </p:spPr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18" name="Pfeil: Fünfeck 17">
            <a:extLst>
              <a:ext uri="{FF2B5EF4-FFF2-40B4-BE49-F238E27FC236}">
                <a16:creationId xmlns:a16="http://schemas.microsoft.com/office/drawing/2014/main" id="{9B31532F-E1A1-5A23-59F8-B7EE42E83D04}"/>
              </a:ext>
            </a:extLst>
          </p:cNvPr>
          <p:cNvSpPr/>
          <p:nvPr/>
        </p:nvSpPr>
        <p:spPr>
          <a:xfrm>
            <a:off x="9601190" y="2677579"/>
            <a:ext cx="647870" cy="906281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/>
              <a:t>K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8992D7B2-598A-01DE-14B7-79DEF575D5A0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8505842" y="3302095"/>
            <a:ext cx="1073064" cy="1048455"/>
          </a:xfrm>
          <a:prstGeom prst="line">
            <a:avLst/>
          </a:prstGeom>
          <a:ln w="25400">
            <a:solidFill>
              <a:schemeClr val="accent4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D6DB619A-4A31-E000-F5C1-188BC8CCAD79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7425504" y="2932832"/>
            <a:ext cx="2153402" cy="517406"/>
          </a:xfrm>
          <a:prstGeom prst="line">
            <a:avLst/>
          </a:prstGeom>
          <a:ln w="25400">
            <a:solidFill>
              <a:schemeClr val="accent4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FADA616E-1159-CA56-F51B-50BD565C3DD0}"/>
              </a:ext>
            </a:extLst>
          </p:cNvPr>
          <p:cNvSpPr/>
          <p:nvPr/>
        </p:nvSpPr>
        <p:spPr>
          <a:xfrm>
            <a:off x="9389582" y="4036275"/>
            <a:ext cx="1913583" cy="435958"/>
          </a:xfrm>
          <a:custGeom>
            <a:avLst/>
            <a:gdLst>
              <a:gd name="connsiteX0" fmla="*/ 0 w 4303758"/>
              <a:gd name="connsiteY0" fmla="*/ 864947 h 980494"/>
              <a:gd name="connsiteX1" fmla="*/ 397565 w 4303758"/>
              <a:gd name="connsiteY1" fmla="*/ 805312 h 980494"/>
              <a:gd name="connsiteX2" fmla="*/ 1192696 w 4303758"/>
              <a:gd name="connsiteY2" fmla="*/ 242 h 980494"/>
              <a:gd name="connsiteX3" fmla="*/ 2117035 w 4303758"/>
              <a:gd name="connsiteY3" fmla="*/ 894764 h 980494"/>
              <a:gd name="connsiteX4" fmla="*/ 3279913 w 4303758"/>
              <a:gd name="connsiteY4" fmla="*/ 79755 h 980494"/>
              <a:gd name="connsiteX5" fmla="*/ 4134678 w 4303758"/>
              <a:gd name="connsiteY5" fmla="*/ 884825 h 980494"/>
              <a:gd name="connsiteX6" fmla="*/ 4303643 w 4303758"/>
              <a:gd name="connsiteY6" fmla="*/ 934521 h 98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3758" h="980494">
                <a:moveTo>
                  <a:pt x="0" y="864947"/>
                </a:moveTo>
                <a:cubicBezTo>
                  <a:pt x="99391" y="907188"/>
                  <a:pt x="198782" y="949429"/>
                  <a:pt x="397565" y="805312"/>
                </a:cubicBezTo>
                <a:cubicBezTo>
                  <a:pt x="596348" y="661195"/>
                  <a:pt x="906118" y="-14667"/>
                  <a:pt x="1192696" y="242"/>
                </a:cubicBezTo>
                <a:cubicBezTo>
                  <a:pt x="1479274" y="15151"/>
                  <a:pt x="1769166" y="881512"/>
                  <a:pt x="2117035" y="894764"/>
                </a:cubicBezTo>
                <a:cubicBezTo>
                  <a:pt x="2464904" y="908016"/>
                  <a:pt x="2943639" y="81411"/>
                  <a:pt x="3279913" y="79755"/>
                </a:cubicBezTo>
                <a:cubicBezTo>
                  <a:pt x="3616187" y="78099"/>
                  <a:pt x="3964056" y="742364"/>
                  <a:pt x="4134678" y="884825"/>
                </a:cubicBezTo>
                <a:cubicBezTo>
                  <a:pt x="4305300" y="1027286"/>
                  <a:pt x="4304471" y="980903"/>
                  <a:pt x="4303643" y="934521"/>
                </a:cubicBez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93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64474" y="152819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endParaRPr lang="de-DE" sz="2200" dirty="0"/>
          </a:p>
          <a:p>
            <a:pPr marL="109728" indent="0">
              <a:buNone/>
            </a:pPr>
            <a:r>
              <a:rPr lang="de-DE" sz="2200" dirty="0">
                <a:solidFill>
                  <a:srgbClr val="C00000"/>
                </a:solidFill>
              </a:rPr>
              <a:t>Annahme: </a:t>
            </a: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Wenn Detektor A </a:t>
            </a: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ein Quantenobjekt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nachweist, dann wurde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das Photon am 1. Strahlteiler durchgelassen</a:t>
            </a:r>
          </a:p>
          <a:p>
            <a:pPr marL="109728" indent="0">
              <a:buNone/>
            </a:pPr>
            <a:endParaRPr lang="de-DE" sz="2200" dirty="0">
              <a:solidFill>
                <a:srgbClr val="C00000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Nachweis im Interferometer durch </a:t>
            </a:r>
            <a:r>
              <a:rPr lang="de-DE" dirty="0" err="1"/>
              <a:t>Delayed</a:t>
            </a:r>
            <a:r>
              <a:rPr lang="de-DE" dirty="0"/>
              <a:t> Choice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A0ECEF47-35AD-B2DF-38AD-417AF5553FE3}"/>
              </a:ext>
            </a:extLst>
          </p:cNvPr>
          <p:cNvCxnSpPr>
            <a:cxnSpLocks/>
          </p:cNvCxnSpPr>
          <p:nvPr/>
        </p:nvCxnSpPr>
        <p:spPr>
          <a:xfrm flipV="1">
            <a:off x="4982513" y="2295963"/>
            <a:ext cx="0" cy="554324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009D45DD-B80D-6D60-B208-A56483E49617}"/>
              </a:ext>
            </a:extLst>
          </p:cNvPr>
          <p:cNvCxnSpPr>
            <a:cxnSpLocks/>
          </p:cNvCxnSpPr>
          <p:nvPr/>
        </p:nvCxnSpPr>
        <p:spPr>
          <a:xfrm flipH="1">
            <a:off x="3431704" y="3864975"/>
            <a:ext cx="432048" cy="0"/>
          </a:xfrm>
          <a:prstGeom prst="straightConnector1">
            <a:avLst/>
          </a:prstGeom>
          <a:ln w="38100">
            <a:solidFill>
              <a:srgbClr val="A12F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0ABBA5E6-225F-260A-FE57-8C9A2A5D704F}"/>
              </a:ext>
            </a:extLst>
          </p:cNvPr>
          <p:cNvSpPr txBox="1"/>
          <p:nvPr/>
        </p:nvSpPr>
        <p:spPr>
          <a:xfrm>
            <a:off x="4797782" y="528915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13B211F-5310-343A-C802-21864BBFA82A}"/>
              </a:ext>
            </a:extLst>
          </p:cNvPr>
          <p:cNvGrpSpPr/>
          <p:nvPr/>
        </p:nvGrpSpPr>
        <p:grpSpPr>
          <a:xfrm>
            <a:off x="7144047" y="3230990"/>
            <a:ext cx="281457" cy="438495"/>
            <a:chOff x="9473101" y="2990505"/>
            <a:chExt cx="281457" cy="438495"/>
          </a:xfrm>
        </p:grpSpPr>
        <p:sp>
          <p:nvSpPr>
            <p:cNvPr id="9" name="AutoShape 53">
              <a:extLst>
                <a:ext uri="{FF2B5EF4-FFF2-40B4-BE49-F238E27FC236}">
                  <a16:creationId xmlns:a16="http://schemas.microsoft.com/office/drawing/2014/main" id="{252400EF-76A9-743A-8203-5282E6EF8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Rectangle 57">
              <a:extLst>
                <a:ext uri="{FF2B5EF4-FFF2-40B4-BE49-F238E27FC236}">
                  <a16:creationId xmlns:a16="http://schemas.microsoft.com/office/drawing/2014/main" id="{BBFA07F0-10F4-7BDF-3B4A-13BBFDECF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4508110-3397-CAC7-1EED-70444200A278}"/>
              </a:ext>
            </a:extLst>
          </p:cNvPr>
          <p:cNvGrpSpPr/>
          <p:nvPr/>
        </p:nvGrpSpPr>
        <p:grpSpPr>
          <a:xfrm rot="5400000">
            <a:off x="4452090" y="5185111"/>
            <a:ext cx="281457" cy="438495"/>
            <a:chOff x="9473101" y="2990505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D7CD55CB-D2A2-2803-778F-72531DB20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Rectangle 57">
              <a:extLst>
                <a:ext uri="{FF2B5EF4-FFF2-40B4-BE49-F238E27FC236}">
                  <a16:creationId xmlns:a16="http://schemas.microsoft.com/office/drawing/2014/main" id="{DC0ACBC4-FFC5-FD39-3D30-2E012D8E8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59938BDE-555B-D42E-108E-11F19A5D0CD8}"/>
              </a:ext>
            </a:extLst>
          </p:cNvPr>
          <p:cNvSpPr txBox="1"/>
          <p:nvPr/>
        </p:nvSpPr>
        <p:spPr>
          <a:xfrm>
            <a:off x="7425504" y="337042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B08120-D30A-F7B0-2AFF-EB97A407AAC3}"/>
              </a:ext>
            </a:extLst>
          </p:cNvPr>
          <p:cNvSpPr/>
          <p:nvPr/>
        </p:nvSpPr>
        <p:spPr>
          <a:xfrm rot="18790895">
            <a:off x="4513308" y="3100180"/>
            <a:ext cx="133715" cy="674577"/>
          </a:xfrm>
          <a:prstGeom prst="rect">
            <a:avLst/>
          </a:prstGeom>
          <a:solidFill>
            <a:srgbClr val="A12F9C">
              <a:alpha val="41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932A23-16E6-F5B6-7352-419EC168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8582744" cy="5040560"/>
          </a:xfrm>
        </p:spPr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18" name="Pfeil: Fünfeck 17">
            <a:extLst>
              <a:ext uri="{FF2B5EF4-FFF2-40B4-BE49-F238E27FC236}">
                <a16:creationId xmlns:a16="http://schemas.microsoft.com/office/drawing/2014/main" id="{9B31532F-E1A1-5A23-59F8-B7EE42E83D04}"/>
              </a:ext>
            </a:extLst>
          </p:cNvPr>
          <p:cNvSpPr/>
          <p:nvPr/>
        </p:nvSpPr>
        <p:spPr>
          <a:xfrm>
            <a:off x="9601190" y="2677579"/>
            <a:ext cx="647870" cy="906281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/>
              <a:t>K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8992D7B2-598A-01DE-14B7-79DEF575D5A0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8505842" y="3302095"/>
            <a:ext cx="1073064" cy="1048455"/>
          </a:xfrm>
          <a:prstGeom prst="line">
            <a:avLst/>
          </a:prstGeom>
          <a:ln w="25400">
            <a:solidFill>
              <a:schemeClr val="accent4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D6DB619A-4A31-E000-F5C1-188BC8CCAD79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7425504" y="2932832"/>
            <a:ext cx="2153402" cy="517406"/>
          </a:xfrm>
          <a:prstGeom prst="line">
            <a:avLst/>
          </a:prstGeom>
          <a:ln w="25400">
            <a:solidFill>
              <a:schemeClr val="accent4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FADA616E-1159-CA56-F51B-50BD565C3DD0}"/>
              </a:ext>
            </a:extLst>
          </p:cNvPr>
          <p:cNvSpPr/>
          <p:nvPr/>
        </p:nvSpPr>
        <p:spPr>
          <a:xfrm>
            <a:off x="9389582" y="4036275"/>
            <a:ext cx="1913583" cy="435958"/>
          </a:xfrm>
          <a:custGeom>
            <a:avLst/>
            <a:gdLst>
              <a:gd name="connsiteX0" fmla="*/ 0 w 4303758"/>
              <a:gd name="connsiteY0" fmla="*/ 864947 h 980494"/>
              <a:gd name="connsiteX1" fmla="*/ 397565 w 4303758"/>
              <a:gd name="connsiteY1" fmla="*/ 805312 h 980494"/>
              <a:gd name="connsiteX2" fmla="*/ 1192696 w 4303758"/>
              <a:gd name="connsiteY2" fmla="*/ 242 h 980494"/>
              <a:gd name="connsiteX3" fmla="*/ 2117035 w 4303758"/>
              <a:gd name="connsiteY3" fmla="*/ 894764 h 980494"/>
              <a:gd name="connsiteX4" fmla="*/ 3279913 w 4303758"/>
              <a:gd name="connsiteY4" fmla="*/ 79755 h 980494"/>
              <a:gd name="connsiteX5" fmla="*/ 4134678 w 4303758"/>
              <a:gd name="connsiteY5" fmla="*/ 884825 h 980494"/>
              <a:gd name="connsiteX6" fmla="*/ 4303643 w 4303758"/>
              <a:gd name="connsiteY6" fmla="*/ 934521 h 98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3758" h="980494">
                <a:moveTo>
                  <a:pt x="0" y="864947"/>
                </a:moveTo>
                <a:cubicBezTo>
                  <a:pt x="99391" y="907188"/>
                  <a:pt x="198782" y="949429"/>
                  <a:pt x="397565" y="805312"/>
                </a:cubicBezTo>
                <a:cubicBezTo>
                  <a:pt x="596348" y="661195"/>
                  <a:pt x="906118" y="-14667"/>
                  <a:pt x="1192696" y="242"/>
                </a:cubicBezTo>
                <a:cubicBezTo>
                  <a:pt x="1479274" y="15151"/>
                  <a:pt x="1769166" y="881512"/>
                  <a:pt x="2117035" y="894764"/>
                </a:cubicBezTo>
                <a:cubicBezTo>
                  <a:pt x="2464904" y="908016"/>
                  <a:pt x="2943639" y="81411"/>
                  <a:pt x="3279913" y="79755"/>
                </a:cubicBezTo>
                <a:cubicBezTo>
                  <a:pt x="3616187" y="78099"/>
                  <a:pt x="3964056" y="742364"/>
                  <a:pt x="4134678" y="884825"/>
                </a:cubicBezTo>
                <a:cubicBezTo>
                  <a:pt x="4305300" y="1027286"/>
                  <a:pt x="4304471" y="980903"/>
                  <a:pt x="4303643" y="934521"/>
                </a:cubicBez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3A98458-BEC7-DC38-EAA9-5A1EC18A69FF}"/>
              </a:ext>
            </a:extLst>
          </p:cNvPr>
          <p:cNvSpPr txBox="1"/>
          <p:nvPr/>
        </p:nvSpPr>
        <p:spPr>
          <a:xfrm rot="21317501">
            <a:off x="316370" y="4976152"/>
            <a:ext cx="2808312" cy="1077218"/>
          </a:xfrm>
          <a:prstGeom prst="rect">
            <a:avLst/>
          </a:prstGeom>
          <a:solidFill>
            <a:srgbClr val="FFFDE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  <a:latin typeface="Tahoma" pitchFamily="34" charset="0"/>
              </a:rPr>
              <a:t>Annahme</a:t>
            </a:r>
          </a:p>
          <a:p>
            <a:pPr algn="ctr"/>
            <a:r>
              <a:rPr lang="de-DE" sz="3200" b="1" dirty="0">
                <a:solidFill>
                  <a:srgbClr val="C00000"/>
                </a:solidFill>
                <a:latin typeface="Tahoma" pitchFamily="34" charset="0"/>
              </a:rPr>
              <a:t>falsch!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1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5F22BBC-361E-BD39-AE28-91549ADF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556" y="2348880"/>
            <a:ext cx="10596028" cy="2016223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Auch wenn das Experiment eine Wegmarkierung enthält, die man durch eine Messung auslesen kann, gilt: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Bis die Messung erfolgt, sind sowohl das Quantenobjekt als auch die Markierung in einem Überlagerungszustand.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E593FE-B4D3-2B4A-B468-A733C79C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Konsequenz</a:t>
            </a:r>
          </a:p>
        </p:txBody>
      </p:sp>
    </p:spTree>
    <p:extLst>
      <p:ext uri="{BB962C8B-B14F-4D97-AF65-F5344CB8AC3E}">
        <p14:creationId xmlns:p14="http://schemas.microsoft.com/office/powerpoint/2010/main" val="4190706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0FFAD841175A4092A1AE8061438777" ma:contentTypeVersion="2" ma:contentTypeDescription="Ein neues Dokument erstellen." ma:contentTypeScope="" ma:versionID="2d0e047c6e172a2996b60a937a612262">
  <xsd:schema xmlns:xsd="http://www.w3.org/2001/XMLSchema" xmlns:xs="http://www.w3.org/2001/XMLSchema" xmlns:p="http://schemas.microsoft.com/office/2006/metadata/properties" xmlns:ns3="d4ee4139-aa54-471b-9879-06d2224c47ea" targetNamespace="http://schemas.microsoft.com/office/2006/metadata/properties" ma:root="true" ma:fieldsID="b81add16ef761d3f378feda261b2e73c" ns3:_="">
    <xsd:import namespace="d4ee4139-aa54-471b-9879-06d2224c47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e4139-aa54-471b-9879-06d2224c4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88F6AF-388F-4F85-83A7-552C5B62FB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ee4139-aa54-471b-9879-06d2224c4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2F4AEE-35F8-49D4-A657-DDC1AC07A6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614F95-24EF-40B9-9060-A1FEC48ECA50}">
  <ds:schemaRefs>
    <ds:schemaRef ds:uri="http://www.w3.org/XML/1998/namespace"/>
    <ds:schemaRef ds:uri="http://purl.org/dc/terms/"/>
    <ds:schemaRef ds:uri="http://schemas.microsoft.com/office/2006/documentManagement/types"/>
    <ds:schemaRef ds:uri="d4ee4139-aa54-471b-9879-06d2224c47ea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209</Words>
  <Application>Microsoft Office PowerPoint</Application>
  <PresentationFormat>Breitbild</PresentationFormat>
  <Paragraphs>115</Paragraphs>
  <Slides>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Garamond</vt:lpstr>
      <vt:lpstr>Georgia</vt:lpstr>
      <vt:lpstr>Tahoma</vt:lpstr>
      <vt:lpstr>Formatvorlage_KM-Rot ZSL-Logo</vt:lpstr>
      <vt:lpstr>Keine Weginformation trotz Wegmarkierung im Interferometer</vt:lpstr>
      <vt:lpstr>Nachweis im Interferometer durch Delayed Choice</vt:lpstr>
      <vt:lpstr>Nachweis im Interferometer durch Delayed Choice</vt:lpstr>
      <vt:lpstr>Nachweis im Interferometer durch Delayed Choice</vt:lpstr>
      <vt:lpstr>Nachweis im Interferometer durch Delayed Choice</vt:lpstr>
      <vt:lpstr>Nachweis im Interferometer durch Delayed Choice</vt:lpstr>
      <vt:lpstr>Nachweis im Interferometer durch Delayed Choice</vt:lpstr>
      <vt:lpstr>Konsequenz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Schock, Kai (KM);du Prel, Florence (LS)</dc:creator>
  <cp:lastModifiedBy>Josef Küblbeck</cp:lastModifiedBy>
  <cp:revision>189</cp:revision>
  <dcterms:created xsi:type="dcterms:W3CDTF">2014-03-18T09:41:04Z</dcterms:created>
  <dcterms:modified xsi:type="dcterms:W3CDTF">2023-02-24T15:39:48Z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0x010100EC0FFAD841175A4092A1AE8061438777</vt:lpwstr>
  </property>
</Properties>
</file>