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6"/>
  </p:notesMasterIdLst>
  <p:handoutMasterIdLst>
    <p:handoutMasterId r:id="rId57"/>
  </p:handoutMasterIdLst>
  <p:sldIdLst>
    <p:sldId id="260" r:id="rId2"/>
    <p:sldId id="294" r:id="rId3"/>
    <p:sldId id="262" r:id="rId4"/>
    <p:sldId id="380" r:id="rId5"/>
    <p:sldId id="261" r:id="rId6"/>
    <p:sldId id="340" r:id="rId7"/>
    <p:sldId id="341" r:id="rId8"/>
    <p:sldId id="342" r:id="rId9"/>
    <p:sldId id="381" r:id="rId10"/>
    <p:sldId id="343" r:id="rId11"/>
    <p:sldId id="344" r:id="rId12"/>
    <p:sldId id="345" r:id="rId13"/>
    <p:sldId id="347" r:id="rId14"/>
    <p:sldId id="348" r:id="rId15"/>
    <p:sldId id="349" r:id="rId16"/>
    <p:sldId id="350" r:id="rId17"/>
    <p:sldId id="301" r:id="rId18"/>
    <p:sldId id="352" r:id="rId19"/>
    <p:sldId id="265" r:id="rId20"/>
    <p:sldId id="358" r:id="rId21"/>
    <p:sldId id="312" r:id="rId22"/>
    <p:sldId id="272" r:id="rId23"/>
    <p:sldId id="268" r:id="rId24"/>
    <p:sldId id="361" r:id="rId25"/>
    <p:sldId id="356" r:id="rId26"/>
    <p:sldId id="273" r:id="rId27"/>
    <p:sldId id="353" r:id="rId28"/>
    <p:sldId id="354" r:id="rId29"/>
    <p:sldId id="355" r:id="rId30"/>
    <p:sldId id="357" r:id="rId31"/>
    <p:sldId id="360" r:id="rId32"/>
    <p:sldId id="315" r:id="rId33"/>
    <p:sldId id="362" r:id="rId34"/>
    <p:sldId id="286" r:id="rId35"/>
    <p:sldId id="373" r:id="rId36"/>
    <p:sldId id="363" r:id="rId37"/>
    <p:sldId id="365" r:id="rId38"/>
    <p:sldId id="366" r:id="rId39"/>
    <p:sldId id="367" r:id="rId40"/>
    <p:sldId id="364" r:id="rId41"/>
    <p:sldId id="374" r:id="rId42"/>
    <p:sldId id="384" r:id="rId43"/>
    <p:sldId id="368" r:id="rId44"/>
    <p:sldId id="284" r:id="rId45"/>
    <p:sldId id="267" r:id="rId46"/>
    <p:sldId id="369" r:id="rId47"/>
    <p:sldId id="370" r:id="rId48"/>
    <p:sldId id="295" r:id="rId49"/>
    <p:sldId id="375" r:id="rId50"/>
    <p:sldId id="263" r:id="rId51"/>
    <p:sldId id="372" r:id="rId52"/>
    <p:sldId id="382" r:id="rId53"/>
    <p:sldId id="383" r:id="rId54"/>
    <p:sldId id="385" r:id="rId5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70017"/>
    <a:srgbClr val="595959"/>
    <a:srgbClr val="FFFFE0"/>
    <a:srgbClr val="FF6D6D"/>
    <a:srgbClr val="B80000"/>
    <a:srgbClr val="007AC9"/>
    <a:srgbClr val="FFFFCC"/>
    <a:srgbClr val="FFF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3" autoAdjust="0"/>
    <p:restoredTop sz="94673" autoAdjust="0"/>
  </p:normalViewPr>
  <p:slideViewPr>
    <p:cSldViewPr>
      <p:cViewPr varScale="1">
        <p:scale>
          <a:sx n="101" d="100"/>
          <a:sy n="101" d="100"/>
        </p:scale>
        <p:origin x="103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0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422ABEC-E94D-4F80-98DD-91AD2DC020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5658D0A-4C73-4ADB-994D-0D0C116CBE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BED436-AECC-4370-A948-281C017111D8}" type="datetimeFigureOut">
              <a:rPr lang="de-DE" smtClean="0"/>
              <a:t>24.02.2023</a:t>
            </a:fld>
            <a:endParaRPr lang="de-DE"/>
          </a:p>
        </p:txBody>
      </p:sp>
      <p:sp>
        <p:nvSpPr>
          <p:cNvPr id="4" name="Fußzeilenplatzhalter 3">
            <a:extLst>
              <a:ext uri="{FF2B5EF4-FFF2-40B4-BE49-F238E27FC236}">
                <a16:creationId xmlns:a16="http://schemas.microsoft.com/office/drawing/2014/main" id="{C82D9299-4611-4AC9-BCA4-F59B2BCE03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6341661-E92D-42DD-9257-BB72E7C3E9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33F78E-45A7-42C0-A30A-973E677B3C21}" type="slidenum">
              <a:rPr lang="de-DE" smtClean="0"/>
              <a:t>‹Nr.›</a:t>
            </a:fld>
            <a:endParaRPr lang="de-DE"/>
          </a:p>
        </p:txBody>
      </p:sp>
    </p:spTree>
    <p:extLst>
      <p:ext uri="{BB962C8B-B14F-4D97-AF65-F5344CB8AC3E}">
        <p14:creationId xmlns:p14="http://schemas.microsoft.com/office/powerpoint/2010/main" val="22852805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13:17:13.233"/>
    </inkml:context>
    <inkml:brush xml:id="br0">
      <inkml:brushProperty name="width" value="0.2" units="cm"/>
      <inkml:brushProperty name="height" value="0.2" units="cm"/>
      <inkml:brushProperty name="color" value="#E71224"/>
    </inkml:brush>
  </inkml:definitions>
  <inkml:trace contextRef="#ctx0" brushRef="#br0">9136 587 24575,'-13'-1'0,"0"-1"0,0 0 0,0-1 0,1 0 0,-13-4 0,-11-3 0,-538-97 0,205 44 0,-797-130 0,701 121 0,216 37 0,-486-12 0,13 51 0,575 2 0,-270 45 0,-139 63 0,23-5 0,110-47 0,-148 29 0,510-79 0,1 3 0,1 2 0,1 3 0,1 2 0,1 2 0,1 2 0,-68 43 0,-41 39 0,-100 63 0,-9 3 0,212-130 0,1 3 0,-65 67 0,123-113 0,-271 288 0,210-216 0,4 2 0,-53 92 0,95-135 0,2 1 0,1 1 0,2 0 0,1 0 0,3 1 0,-8 65 0,10-2 0,10 119 0,9-33 0,10-2 0,65 243 0,-64-346 0,4-1 0,3-1 0,5-1 0,3-2 0,4-1 0,3-2 0,4-2 0,3-2 0,110 107 0,-41-63-116,5-6 0,5-4 0,5-5 0,4-6 0,5-6 0,265 115 0,-205-117 63,5-8 0,2-8 0,4-8 0,385 57 0,1004 45-1262,-1348-140 1214,2840 127-4575,-28-21 2032,-471 2 1892,-1340-124 752,-7-73 0,358-175 690,-32-142 1,-1121 258-346,556-167 1627,-923 265-1776,-1-4 1,-3-3-1,-1-3 0,98-61 1,-135 70 283,-2-2 1,-2-2 0,-1-1-1,-2-1 1,-2-3-1,-2-1 1,-2-1-1,32-51 1,-46 58-248,-2 0 0,-1 0 0,22-70 1,-33 80-156,-2 1 1,0-1-1,-2 0 0,-1 0 1,-2 0-1,0-1 1,-6-26-1,-5-7-78,-4 1 0,-3 1 0,-34-76 0,-106-161 0,72 163-118,-5 4 0,-7 3 0,-197-191 0,143 176-40,-7 6 1,-263-169-1,228 184-269,-6 8-1,-241-97 0,-450-121-2646,-449-35 230,-34 104 2446,-930-57-826,450 168 1187,-65 100 1127,963 87 77,11 46-1,563-33 20,272-31-593,-154 49 0,122-22-1290,12 0-2787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66AF-C2E5-498A-8780-88CCD884FEB9}" type="datetimeFigureOut">
              <a:rPr lang="de-DE" smtClean="0"/>
              <a:t>24.02.2023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Die Preisträger waren Alain </a:t>
            </a:r>
            <a:r>
              <a:rPr lang="de-DE" b="1" dirty="0" err="1"/>
              <a:t>Aspect</a:t>
            </a:r>
            <a:r>
              <a:rPr lang="de-DE" b="1" dirty="0"/>
              <a:t>, John F. </a:t>
            </a:r>
            <a:r>
              <a:rPr lang="de-DE" b="1" dirty="0" err="1"/>
              <a:t>Clauser</a:t>
            </a:r>
            <a:r>
              <a:rPr lang="de-DE" b="1" dirty="0"/>
              <a:t> und Anton Zeilinger</a:t>
            </a:r>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337570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zwei ersten Fragen bilden eine Zusammenfassung aus einem anderen Blickwinkel. Die dritte Frage ist wichtig für die verschränkten Photonen.</a:t>
            </a:r>
          </a:p>
        </p:txBody>
      </p:sp>
      <p:sp>
        <p:nvSpPr>
          <p:cNvPr id="4" name="Foliennummernplatzhalter 3"/>
          <p:cNvSpPr>
            <a:spLocks noGrp="1"/>
          </p:cNvSpPr>
          <p:nvPr>
            <p:ph type="sldNum" sz="quarter" idx="5"/>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252684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Zuerst wird geklärt, was „bestimmt bzgl. einer Polarisation“ bedeutet.</a:t>
            </a:r>
          </a:p>
        </p:txBody>
      </p:sp>
      <p:sp>
        <p:nvSpPr>
          <p:cNvPr id="4" name="Foliennummernplatzhalter 3"/>
          <p:cNvSpPr>
            <a:spLocks noGrp="1"/>
          </p:cNvSpPr>
          <p:nvPr>
            <p:ph type="sldNum" sz="quarter" idx="5"/>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27587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Beispiele kommen auf der nächsten Folie.</a:t>
            </a:r>
          </a:p>
        </p:txBody>
      </p:sp>
      <p:sp>
        <p:nvSpPr>
          <p:cNvPr id="4" name="Foliennummernplatzhalter 3"/>
          <p:cNvSpPr>
            <a:spLocks noGrp="1"/>
          </p:cNvSpPr>
          <p:nvPr>
            <p:ph type="sldNum" sz="quarter" idx="5"/>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05211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wird schon mal die Zufallszahlenfolie als Ergebnis von vielen Messungen gezeigt.</a:t>
            </a:r>
          </a:p>
        </p:txBody>
      </p:sp>
      <p:sp>
        <p:nvSpPr>
          <p:cNvPr id="4" name="Foliennummernplatzhalter 3"/>
          <p:cNvSpPr>
            <a:spLocks noGrp="1"/>
          </p:cNvSpPr>
          <p:nvPr>
            <p:ph type="sldNum" sz="quarter" idx="5"/>
          </p:nvPr>
        </p:nvSpPr>
        <p:spPr/>
        <p:txBody>
          <a:bodyPr/>
          <a:lstStyle/>
          <a:p>
            <a:fld id="{9411CA67-D061-429F-B186-15D98BBFE45D}" type="slidenum">
              <a:rPr lang="de-DE" smtClean="0"/>
              <a:t>19</a:t>
            </a:fld>
            <a:endParaRPr lang="de-DE"/>
          </a:p>
        </p:txBody>
      </p:sp>
    </p:spTree>
    <p:extLst>
      <p:ext uri="{BB962C8B-B14F-4D97-AF65-F5344CB8AC3E}">
        <p14:creationId xmlns:p14="http://schemas.microsoft.com/office/powerpoint/2010/main" val="371347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Gliederung des Vortrags</a:t>
            </a:r>
          </a:p>
        </p:txBody>
      </p:sp>
      <p:sp>
        <p:nvSpPr>
          <p:cNvPr id="4" name="Foliennummernplatzhalter 3"/>
          <p:cNvSpPr>
            <a:spLocks noGrp="1"/>
          </p:cNvSpPr>
          <p:nvPr>
            <p:ph type="sldNum" sz="quarter" idx="5"/>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332287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zeigt das Grundprinzip.</a:t>
            </a:r>
          </a:p>
        </p:txBody>
      </p:sp>
      <p:sp>
        <p:nvSpPr>
          <p:cNvPr id="4" name="Foliennummernplatzhalter 3"/>
          <p:cNvSpPr>
            <a:spLocks noGrp="1"/>
          </p:cNvSpPr>
          <p:nvPr>
            <p:ph type="sldNum" sz="quarter" idx="5"/>
          </p:nvPr>
        </p:nvSpPr>
        <p:spPr/>
        <p:txBody>
          <a:bodyPr/>
          <a:lstStyle/>
          <a:p>
            <a:fld id="{9411CA67-D061-429F-B186-15D98BBFE45D}" type="slidenum">
              <a:rPr lang="de-DE" smtClean="0"/>
              <a:t>21</a:t>
            </a:fld>
            <a:endParaRPr lang="de-DE"/>
          </a:p>
        </p:txBody>
      </p:sp>
    </p:spTree>
    <p:extLst>
      <p:ext uri="{BB962C8B-B14F-4D97-AF65-F5344CB8AC3E}">
        <p14:creationId xmlns:p14="http://schemas.microsoft.com/office/powerpoint/2010/main" val="300467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wenn die beiden Photonen entlang der beiden Schnittlinien der Kegel aus dem Kristall kommen, sind sie verschränkt und nur dann ist ihre Polarisation unbestimmt bezüglich vertikal/horizontal.</a:t>
            </a:r>
          </a:p>
        </p:txBody>
      </p:sp>
      <p:sp>
        <p:nvSpPr>
          <p:cNvPr id="4" name="Foliennummernplatzhalter 3"/>
          <p:cNvSpPr>
            <a:spLocks noGrp="1"/>
          </p:cNvSpPr>
          <p:nvPr>
            <p:ph type="sldNum" sz="quarter" idx="5"/>
          </p:nvPr>
        </p:nvSpPr>
        <p:spPr/>
        <p:txBody>
          <a:bodyPr/>
          <a:lstStyle/>
          <a:p>
            <a:fld id="{9411CA67-D061-429F-B186-15D98BBFE45D}" type="slidenum">
              <a:rPr lang="de-DE" smtClean="0"/>
              <a:t>22</a:t>
            </a:fld>
            <a:endParaRPr lang="de-DE"/>
          </a:p>
        </p:txBody>
      </p:sp>
    </p:spTree>
    <p:extLst>
      <p:ext uri="{BB962C8B-B14F-4D97-AF65-F5344CB8AC3E}">
        <p14:creationId xmlns:p14="http://schemas.microsoft.com/office/powerpoint/2010/main" val="425475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zwei Lasern wird das Calciumatom auf das Energieniveau E1 angeregt. Beim Zurückfallen in den Grundzustand werden zwei miteinander verschränkte Photonen emittiert.</a:t>
            </a:r>
          </a:p>
        </p:txBody>
      </p:sp>
      <p:sp>
        <p:nvSpPr>
          <p:cNvPr id="4" name="Foliennummernplatzhalter 3"/>
          <p:cNvSpPr>
            <a:spLocks noGrp="1"/>
          </p:cNvSpPr>
          <p:nvPr>
            <p:ph type="sldNum" sz="quarter" idx="5"/>
          </p:nvPr>
        </p:nvSpPr>
        <p:spPr/>
        <p:txBody>
          <a:bodyPr/>
          <a:lstStyle/>
          <a:p>
            <a:fld id="{9411CA67-D061-429F-B186-15D98BBFE45D}" type="slidenum">
              <a:rPr lang="de-DE" smtClean="0"/>
              <a:t>23</a:t>
            </a:fld>
            <a:endParaRPr lang="de-DE"/>
          </a:p>
        </p:txBody>
      </p:sp>
    </p:spTree>
    <p:extLst>
      <p:ext uri="{BB962C8B-B14F-4D97-AF65-F5344CB8AC3E}">
        <p14:creationId xmlns:p14="http://schemas.microsoft.com/office/powerpoint/2010/main" val="33185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werden zunächst nur die Messergebnisse an einem der beiden Filter betrachtet.</a:t>
            </a:r>
          </a:p>
        </p:txBody>
      </p:sp>
      <p:sp>
        <p:nvSpPr>
          <p:cNvPr id="4" name="Foliennummernplatzhalter 3"/>
          <p:cNvSpPr>
            <a:spLocks noGrp="1"/>
          </p:cNvSpPr>
          <p:nvPr>
            <p:ph type="sldNum" sz="quarter" idx="5"/>
          </p:nvPr>
        </p:nvSpPr>
        <p:spPr/>
        <p:txBody>
          <a:bodyPr/>
          <a:lstStyle/>
          <a:p>
            <a:fld id="{9411CA67-D061-429F-B186-15D98BBFE45D}" type="slidenum">
              <a:rPr lang="de-DE" smtClean="0"/>
              <a:t>24</a:t>
            </a:fld>
            <a:endParaRPr lang="de-DE"/>
          </a:p>
        </p:txBody>
      </p:sp>
    </p:spTree>
    <p:extLst>
      <p:ext uri="{BB962C8B-B14F-4D97-AF65-F5344CB8AC3E}">
        <p14:creationId xmlns:p14="http://schemas.microsoft.com/office/powerpoint/2010/main" val="67363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folgenden Folien wird ein typischer Satz von korrelierten Messergebnissen sukzessive aufgedeckt.</a:t>
            </a:r>
          </a:p>
        </p:txBody>
      </p:sp>
      <p:sp>
        <p:nvSpPr>
          <p:cNvPr id="4" name="Foliennummernplatzhalter 3"/>
          <p:cNvSpPr>
            <a:spLocks noGrp="1"/>
          </p:cNvSpPr>
          <p:nvPr>
            <p:ph type="sldNum" sz="quarter" idx="5"/>
          </p:nvPr>
        </p:nvSpPr>
        <p:spPr/>
        <p:txBody>
          <a:bodyPr/>
          <a:lstStyle/>
          <a:p>
            <a:fld id="{9411CA67-D061-429F-B186-15D98BBFE45D}" type="slidenum">
              <a:rPr lang="de-DE" smtClean="0"/>
              <a:t>25</a:t>
            </a:fld>
            <a:endParaRPr lang="de-DE"/>
          </a:p>
        </p:txBody>
      </p:sp>
    </p:spTree>
    <p:extLst>
      <p:ext uri="{BB962C8B-B14F-4D97-AF65-F5344CB8AC3E}">
        <p14:creationId xmlns:p14="http://schemas.microsoft.com/office/powerpoint/2010/main" val="16622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Gliederung des Vortrags, sie wird vor jedem Hauptpunkt eingeblendet.</a:t>
            </a:r>
          </a:p>
        </p:txBody>
      </p:sp>
      <p:sp>
        <p:nvSpPr>
          <p:cNvPr id="4" name="Foliennummernplatzhalter 3"/>
          <p:cNvSpPr>
            <a:spLocks noGrp="1"/>
          </p:cNvSpPr>
          <p:nvPr>
            <p:ph type="sldNum" sz="quarter" idx="5"/>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238024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Messergebnisse bei verschränkten Photonen können korreliert oder antikorreliert sein. Die Messergebnisse für nicht verschränkte Photonen sind nicht korreliert, wie z.B. beim Wurf von zwei Münzen.</a:t>
            </a:r>
          </a:p>
        </p:txBody>
      </p:sp>
      <p:sp>
        <p:nvSpPr>
          <p:cNvPr id="4" name="Foliennummernplatzhalter 3"/>
          <p:cNvSpPr>
            <a:spLocks noGrp="1"/>
          </p:cNvSpPr>
          <p:nvPr>
            <p:ph type="sldNum" sz="quarter" idx="5"/>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106821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folgenden werden analoge Situationen aus dem klassischen Bereich daraufhin untersucht, ob sie die Korrelation erklären können.</a:t>
            </a:r>
          </a:p>
        </p:txBody>
      </p:sp>
      <p:sp>
        <p:nvSpPr>
          <p:cNvPr id="4" name="Foliennummernplatzhalter 3"/>
          <p:cNvSpPr>
            <a:spLocks noGrp="1"/>
          </p:cNvSpPr>
          <p:nvPr>
            <p:ph type="sldNum" sz="quarter" idx="5"/>
          </p:nvPr>
        </p:nvSpPr>
        <p:spPr/>
        <p:txBody>
          <a:bodyPr/>
          <a:lstStyle/>
          <a:p>
            <a:fld id="{9411CA67-D061-429F-B186-15D98BBFE45D}" type="slidenum">
              <a:rPr lang="de-DE" smtClean="0"/>
              <a:t>33</a:t>
            </a:fld>
            <a:endParaRPr lang="de-DE"/>
          </a:p>
        </p:txBody>
      </p:sp>
    </p:spTree>
    <p:extLst>
      <p:ext uri="{BB962C8B-B14F-4D97-AF65-F5344CB8AC3E}">
        <p14:creationId xmlns:p14="http://schemas.microsoft.com/office/powerpoint/2010/main" val="199454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man das nachweisen kann, kommt auf der nächsten Folie.</a:t>
            </a:r>
          </a:p>
        </p:txBody>
      </p:sp>
      <p:sp>
        <p:nvSpPr>
          <p:cNvPr id="4" name="Foliennummernplatzhalter 3"/>
          <p:cNvSpPr>
            <a:spLocks noGrp="1"/>
          </p:cNvSpPr>
          <p:nvPr>
            <p:ph type="sldNum" sz="quarter" idx="5"/>
          </p:nvPr>
        </p:nvSpPr>
        <p:spPr/>
        <p:txBody>
          <a:bodyPr/>
          <a:lstStyle/>
          <a:p>
            <a:fld id="{9411CA67-D061-429F-B186-15D98BBFE45D}" type="slidenum">
              <a:rPr lang="de-DE" smtClean="0"/>
              <a:t>37</a:t>
            </a:fld>
            <a:endParaRPr lang="de-DE"/>
          </a:p>
        </p:txBody>
      </p:sp>
    </p:spTree>
    <p:extLst>
      <p:ext uri="{BB962C8B-B14F-4D97-AF65-F5344CB8AC3E}">
        <p14:creationId xmlns:p14="http://schemas.microsoft.com/office/powerpoint/2010/main" val="253963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man annimmt, dass die Photonen die Polarisationseigenschaft vorher bereits irgendwie verborgen enthalten, dann wäre das eine Theorie mit verborgenen Parametern.</a:t>
            </a:r>
            <a:br>
              <a:rPr lang="de-DE" dirty="0"/>
            </a:br>
            <a:r>
              <a:rPr lang="de-DE" dirty="0"/>
              <a:t>In den Experimenten werden Einzelphotonen auf Folien mit verschiedenen Polarisationsrichtungen geschickt und für bestimmte Kombinationen von Messungen die zu erwartenden Wahrscheinlichkeiten für Durchlass und Absorption berechnet. Es wurden mittlerweile sehr viele Messungen dazu durchgeführt. Die Theorien mit verborgenen Parametern könne mit überwältigender Wahrscheinlichkeit ausgeschlossen werden.</a:t>
            </a:r>
          </a:p>
        </p:txBody>
      </p:sp>
      <p:sp>
        <p:nvSpPr>
          <p:cNvPr id="4" name="Foliennummernplatzhalter 3"/>
          <p:cNvSpPr>
            <a:spLocks noGrp="1"/>
          </p:cNvSpPr>
          <p:nvPr>
            <p:ph type="sldNum" sz="quarter" idx="5"/>
          </p:nvPr>
        </p:nvSpPr>
        <p:spPr/>
        <p:txBody>
          <a:bodyPr/>
          <a:lstStyle/>
          <a:p>
            <a:fld id="{9411CA67-D061-429F-B186-15D98BBFE45D}" type="slidenum">
              <a:rPr lang="de-DE" smtClean="0"/>
              <a:t>38</a:t>
            </a:fld>
            <a:endParaRPr lang="de-DE"/>
          </a:p>
        </p:txBody>
      </p:sp>
    </p:spTree>
    <p:extLst>
      <p:ext uri="{BB962C8B-B14F-4D97-AF65-F5344CB8AC3E}">
        <p14:creationId xmlns:p14="http://schemas.microsoft.com/office/powerpoint/2010/main" val="400393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Rotierende Münzen sind in einem Weder-Kopf-noch-Zahl-Zustand, wie zirkular polarisierte Photonen unbestimmt z.B. bezüglich der 0°-Polarisation sind.</a:t>
            </a:r>
          </a:p>
        </p:txBody>
      </p:sp>
      <p:sp>
        <p:nvSpPr>
          <p:cNvPr id="4" name="Foliennummernplatzhalter 3"/>
          <p:cNvSpPr>
            <a:spLocks noGrp="1"/>
          </p:cNvSpPr>
          <p:nvPr>
            <p:ph type="sldNum" sz="quarter" idx="5"/>
          </p:nvPr>
        </p:nvSpPr>
        <p:spPr/>
        <p:txBody>
          <a:bodyPr/>
          <a:lstStyle/>
          <a:p>
            <a:fld id="{9411CA67-D061-429F-B186-15D98BBFE45D}" type="slidenum">
              <a:rPr lang="de-DE" smtClean="0"/>
              <a:t>39</a:t>
            </a:fld>
            <a:endParaRPr lang="de-DE"/>
          </a:p>
        </p:txBody>
      </p:sp>
    </p:spTree>
    <p:extLst>
      <p:ext uri="{BB962C8B-B14F-4D97-AF65-F5344CB8AC3E}">
        <p14:creationId xmlns:p14="http://schemas.microsoft.com/office/powerpoint/2010/main" val="417925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Gliederung des Vortrags</a:t>
            </a:r>
          </a:p>
        </p:txBody>
      </p:sp>
      <p:sp>
        <p:nvSpPr>
          <p:cNvPr id="4" name="Foliennummernplatzhalter 3"/>
          <p:cNvSpPr>
            <a:spLocks noGrp="1"/>
          </p:cNvSpPr>
          <p:nvPr>
            <p:ph type="sldNum" sz="quarter" idx="5"/>
          </p:nvPr>
        </p:nvSpPr>
        <p:spPr/>
        <p:txBody>
          <a:bodyPr/>
          <a:lstStyle/>
          <a:p>
            <a:fld id="{9411CA67-D061-429F-B186-15D98BBFE45D}" type="slidenum">
              <a:rPr lang="de-DE" smtClean="0"/>
              <a:t>43</a:t>
            </a:fld>
            <a:endParaRPr lang="de-DE"/>
          </a:p>
        </p:txBody>
      </p:sp>
    </p:spTree>
    <p:extLst>
      <p:ext uri="{BB962C8B-B14F-4D97-AF65-F5344CB8AC3E}">
        <p14:creationId xmlns:p14="http://schemas.microsoft.com/office/powerpoint/2010/main" val="2628622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Fernwirkungstheorie (zwei positiv geladene Kugeln stoßen sich ab) ist von der Anlage hier nichtlokal. Wenn man dagegen das Feld als vermittelndes System dazu nimmt,, bekommt man eine Nahwirkungstheorie: Wenn man die geladenen Kugeln bewegt, wird das Feld in der Umgebung verändert, diese Veränderung breitet sich mit Lichtgeschwindigkeit aus.</a:t>
            </a:r>
          </a:p>
        </p:txBody>
      </p:sp>
      <p:sp>
        <p:nvSpPr>
          <p:cNvPr id="4" name="Foliennummernplatzhalter 3"/>
          <p:cNvSpPr>
            <a:spLocks noGrp="1"/>
          </p:cNvSpPr>
          <p:nvPr>
            <p:ph type="sldNum" sz="quarter" idx="5"/>
          </p:nvPr>
        </p:nvSpPr>
        <p:spPr/>
        <p:txBody>
          <a:bodyPr/>
          <a:lstStyle/>
          <a:p>
            <a:fld id="{9411CA67-D061-429F-B186-15D98BBFE45D}" type="slidenum">
              <a:rPr lang="de-DE" smtClean="0"/>
              <a:t>44</a:t>
            </a:fld>
            <a:endParaRPr lang="de-DE"/>
          </a:p>
        </p:txBody>
      </p:sp>
    </p:spTree>
    <p:extLst>
      <p:ext uri="{BB962C8B-B14F-4D97-AF65-F5344CB8AC3E}">
        <p14:creationId xmlns:p14="http://schemas.microsoft.com/office/powerpoint/2010/main" val="2958325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Extremfall kann man sich vorstellen, dass sich die Messung von Photon 1 über Galaxien hinweg auf Photon 2 auswirkt.</a:t>
            </a:r>
            <a:br>
              <a:rPr lang="de-DE" dirty="0"/>
            </a:br>
            <a:r>
              <a:rPr lang="de-DE" dirty="0"/>
              <a:t>Einstein nannte diese instantane Auswirkung über weite Entfernungen „spukhafte Fernwirkung“. Sie ist in der Tat seltsam, aber man kann damit keine Information instantan übertragen. (s. nächste Folie)</a:t>
            </a:r>
          </a:p>
        </p:txBody>
      </p:sp>
      <p:sp>
        <p:nvSpPr>
          <p:cNvPr id="4" name="Foliennummernplatzhalter 3"/>
          <p:cNvSpPr>
            <a:spLocks noGrp="1"/>
          </p:cNvSpPr>
          <p:nvPr>
            <p:ph type="sldNum" sz="quarter" idx="5"/>
          </p:nvPr>
        </p:nvSpPr>
        <p:spPr/>
        <p:txBody>
          <a:bodyPr/>
          <a:lstStyle/>
          <a:p>
            <a:fld id="{9411CA67-D061-429F-B186-15D98BBFE45D}" type="slidenum">
              <a:rPr lang="de-DE" smtClean="0"/>
              <a:t>45</a:t>
            </a:fld>
            <a:endParaRPr lang="de-DE"/>
          </a:p>
        </p:txBody>
      </p:sp>
    </p:spTree>
    <p:extLst>
      <p:ext uri="{BB962C8B-B14F-4D97-AF65-F5344CB8AC3E}">
        <p14:creationId xmlns:p14="http://schemas.microsoft.com/office/powerpoint/2010/main" val="1358085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der Quantenverschlüsselung benutzt Alice die Folge von Zufallszahlen, um die Botschaft zu verschlüsseln. Bob, der die gleiche Folge von Zufallszahlen hat, benutzt sie, um die Botschaft zu entschlüsseln. Um das unbemerkte Abhören zu verhindern, müssen allerdings zwei Polarisationsrichtungen eingesetzt werden.</a:t>
            </a:r>
          </a:p>
        </p:txBody>
      </p:sp>
      <p:sp>
        <p:nvSpPr>
          <p:cNvPr id="4" name="Foliennummernplatzhalter 3"/>
          <p:cNvSpPr>
            <a:spLocks noGrp="1"/>
          </p:cNvSpPr>
          <p:nvPr>
            <p:ph type="sldNum" sz="quarter" idx="5"/>
          </p:nvPr>
        </p:nvSpPr>
        <p:spPr/>
        <p:txBody>
          <a:bodyPr/>
          <a:lstStyle/>
          <a:p>
            <a:fld id="{9411CA67-D061-429F-B186-15D98BBFE45D}" type="slidenum">
              <a:rPr lang="de-DE" smtClean="0"/>
              <a:t>46</a:t>
            </a:fld>
            <a:endParaRPr lang="de-DE"/>
          </a:p>
        </p:txBody>
      </p:sp>
    </p:spTree>
    <p:extLst>
      <p:ext uri="{BB962C8B-B14F-4D97-AF65-F5344CB8AC3E}">
        <p14:creationId xmlns:p14="http://schemas.microsoft.com/office/powerpoint/2010/main" val="1162877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Gliederung des Vortrags</a:t>
            </a:r>
          </a:p>
        </p:txBody>
      </p:sp>
      <p:sp>
        <p:nvSpPr>
          <p:cNvPr id="4" name="Foliennummernplatzhalter 3"/>
          <p:cNvSpPr>
            <a:spLocks noGrp="1"/>
          </p:cNvSpPr>
          <p:nvPr>
            <p:ph type="sldNum" sz="quarter" idx="5"/>
          </p:nvPr>
        </p:nvSpPr>
        <p:spPr/>
        <p:txBody>
          <a:bodyPr/>
          <a:lstStyle/>
          <a:p>
            <a:fld id="{9411CA67-D061-429F-B186-15D98BBFE45D}" type="slidenum">
              <a:rPr lang="de-DE" smtClean="0"/>
              <a:t>47</a:t>
            </a:fld>
            <a:endParaRPr lang="de-DE"/>
          </a:p>
        </p:txBody>
      </p:sp>
    </p:spTree>
    <p:extLst>
      <p:ext uri="{BB962C8B-B14F-4D97-AF65-F5344CB8AC3E}">
        <p14:creationId xmlns:p14="http://schemas.microsoft.com/office/powerpoint/2010/main" val="8152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Unpolarisiertes</a:t>
            </a:r>
            <a:r>
              <a:rPr lang="de-DE" dirty="0"/>
              <a:t> Licht wird durch das Polarisationsfilter polarisiert. </a:t>
            </a:r>
            <a:br>
              <a:rPr lang="de-DE" dirty="0"/>
            </a:br>
            <a:r>
              <a:rPr lang="de-DE" dirty="0"/>
              <a:t>Wenn es bereits in dieser Richtung polarisiert ist, dann wird es von einem weiteren Filter (mit eben dieser Polarisationsrichtung) idealerweise vollständig durchgelassen. </a:t>
            </a:r>
            <a:br>
              <a:rPr lang="de-DE" dirty="0"/>
            </a:br>
            <a:r>
              <a:rPr lang="de-DE" dirty="0"/>
              <a:t>Zu den Messgeräte-Icons: Ankommendes Licht soll immer eine Intensität haben, bei dem das Messgerät Vollausschlag zeigen würde.</a:t>
            </a:r>
          </a:p>
        </p:txBody>
      </p:sp>
      <p:sp>
        <p:nvSpPr>
          <p:cNvPr id="4" name="Foliennummernplatzhalter 3"/>
          <p:cNvSpPr>
            <a:spLocks noGrp="1"/>
          </p:cNvSpPr>
          <p:nvPr>
            <p:ph type="sldNum" sz="quarter" idx="5"/>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415583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Unpolarisiertes</a:t>
            </a:r>
            <a:r>
              <a:rPr lang="de-DE" dirty="0"/>
              <a:t> Licht wird durch das Polarisationsfilter polarisiert. </a:t>
            </a:r>
            <a:br>
              <a:rPr lang="de-DE" dirty="0"/>
            </a:br>
            <a:r>
              <a:rPr lang="de-DE" dirty="0"/>
              <a:t>Wenn es bereits in dieser Richtung polarisiert ist, dann wird es von einem weiteren Filter (mit eben dieser Polarisationsrichtung) idealerweise vollständig durchgelassen. </a:t>
            </a:r>
            <a:br>
              <a:rPr lang="de-DE" dirty="0"/>
            </a:br>
            <a:r>
              <a:rPr lang="de-DE" dirty="0"/>
              <a:t>Zu den Messgeräte-Icons: Ankommendes Licht soll immer eine Intensität haben, bei dem das Messgerät Vollausschlag zeigen würde.</a:t>
            </a:r>
          </a:p>
        </p:txBody>
      </p:sp>
      <p:sp>
        <p:nvSpPr>
          <p:cNvPr id="4" name="Foliennummernplatzhalter 3"/>
          <p:cNvSpPr>
            <a:spLocks noGrp="1"/>
          </p:cNvSpPr>
          <p:nvPr>
            <p:ph type="sldNum" sz="quarter" idx="5"/>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15854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Analoges gilt für jede andere Polarisationsrichtung.</a:t>
            </a:r>
          </a:p>
        </p:txBody>
      </p:sp>
      <p:sp>
        <p:nvSpPr>
          <p:cNvPr id="4" name="Foliennummernplatzhalter 3"/>
          <p:cNvSpPr>
            <a:spLocks noGrp="1"/>
          </p:cNvSpPr>
          <p:nvPr>
            <p:ph type="sldNum" sz="quarter" idx="5"/>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392540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Übersicht über drei wichtige Fälle, die auftreten, wenn bereits polarisiertes Licht auf ein Polarisationsfilter fällt.</a:t>
            </a:r>
          </a:p>
        </p:txBody>
      </p:sp>
      <p:sp>
        <p:nvSpPr>
          <p:cNvPr id="4" name="Foliennummernplatzhalter 3"/>
          <p:cNvSpPr>
            <a:spLocks noGrp="1"/>
          </p:cNvSpPr>
          <p:nvPr>
            <p:ph type="sldNum" sz="quarter" idx="5"/>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330986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drei Fälle von der vorletzten Folie gibt es analog auch für das Einzelphoton.</a:t>
            </a:r>
          </a:p>
          <a:p>
            <a:r>
              <a:rPr lang="de-DE" dirty="0"/>
              <a:t>Das Photon (als unteilbares Quantenobjekt) kann im dritten Fall nicht geteilt werden, es kann also nicht nur zur Hälfte durchgehen.</a:t>
            </a:r>
          </a:p>
          <a:p>
            <a:r>
              <a:rPr lang="de-DE" dirty="0"/>
              <a:t>Es geht in 50 % der Fälle durch und in 50 % der Fälle wird es absorbiert. </a:t>
            </a:r>
          </a:p>
        </p:txBody>
      </p:sp>
      <p:sp>
        <p:nvSpPr>
          <p:cNvPr id="4" name="Foliennummernplatzhalter 3"/>
          <p:cNvSpPr>
            <a:spLocks noGrp="1"/>
          </p:cNvSpPr>
          <p:nvPr>
            <p:ph type="sldNum" sz="quarter" idx="5"/>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369698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es jetzt ein 45°-Photon ist, wird in der nächsten Folie deutlich.</a:t>
            </a:r>
          </a:p>
        </p:txBody>
      </p:sp>
      <p:sp>
        <p:nvSpPr>
          <p:cNvPr id="4" name="Foliennummernplatzhalter 3"/>
          <p:cNvSpPr>
            <a:spLocks noGrp="1"/>
          </p:cNvSpPr>
          <p:nvPr>
            <p:ph type="sldNum" sz="quarter" idx="5"/>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120249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Analoges gilt für jede andere Polarisationsrichtung.</a:t>
            </a:r>
          </a:p>
        </p:txBody>
      </p:sp>
      <p:sp>
        <p:nvSpPr>
          <p:cNvPr id="4" name="Foliennummernplatzhalter 3"/>
          <p:cNvSpPr>
            <a:spLocks noGrp="1"/>
          </p:cNvSpPr>
          <p:nvPr>
            <p:ph type="sldNum" sz="quarter" idx="5"/>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1399947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hteck 9"/>
          <p:cNvSpPr/>
          <p:nvPr userDrawn="1"/>
        </p:nvSpPr>
        <p:spPr>
          <a:xfrm>
            <a:off x="1" y="3650400"/>
            <a:ext cx="12192001" cy="244800"/>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el 7"/>
          <p:cNvSpPr>
            <a:spLocks noGrp="1"/>
          </p:cNvSpPr>
          <p:nvPr>
            <p:ph type="ctrTitle" hasCustomPrompt="1"/>
          </p:nvPr>
        </p:nvSpPr>
        <p:spPr>
          <a:xfrm>
            <a:off x="609601" y="2132857"/>
            <a:ext cx="11111409" cy="1470025"/>
          </a:xfrm>
        </p:spPr>
        <p:txBody>
          <a:bodyPr anchor="b">
            <a:noAutofit/>
          </a:bodyPr>
          <a:lstStyle>
            <a:lvl1pPr algn="l">
              <a:defRPr sz="48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638085" y="3901087"/>
            <a:ext cx="6575492"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des/der Vortragenden </a:t>
            </a:r>
            <a:endParaRPr kumimoji="0" lang="en-US" dirty="0"/>
          </a:p>
        </p:txBody>
      </p:sp>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162" t="15720" r="6807" b="15910"/>
          <a:stretch/>
        </p:blipFill>
        <p:spPr>
          <a:xfrm>
            <a:off x="9349338" y="116632"/>
            <a:ext cx="2586536" cy="7920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268760"/>
            <a:ext cx="10972800" cy="5040560"/>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20" name="Titel 1"/>
          <p:cNvSpPr>
            <a:spLocks noGrp="1"/>
          </p:cNvSpPr>
          <p:nvPr>
            <p:ph type="title"/>
          </p:nvPr>
        </p:nvSpPr>
        <p:spPr>
          <a:xfrm>
            <a:off x="609600" y="548680"/>
            <a:ext cx="10972800" cy="576064"/>
          </a:xfrm>
        </p:spPr>
        <p:txBody>
          <a:bodyPr/>
          <a:lstStyle/>
          <a:p>
            <a:r>
              <a:rPr kumimoji="0" lang="de-DE" dirty="0"/>
              <a:t>Titelmasterformat durch Klicken bearbeiten</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846800"/>
            <a:ext cx="53848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6197600" y="1846800"/>
            <a:ext cx="53848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0" name="Titelplatzhalter 21"/>
          <p:cNvSpPr txBox="1">
            <a:spLocks/>
          </p:cNvSpPr>
          <p:nvPr userDrawn="1"/>
        </p:nvSpPr>
        <p:spPr>
          <a:xfrm>
            <a:off x="609600" y="562000"/>
            <a:ext cx="109728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4000" dirty="0"/>
              <a:t>Titelmasterformat durch Klicken bearbeiten</a:t>
            </a:r>
            <a:endParaRPr lang="en-US" sz="4000" dirty="0"/>
          </a:p>
        </p:txBody>
      </p:sp>
      <p:sp>
        <p:nvSpPr>
          <p:cNvPr id="13" name="Fußzeilenplatzhalter 2"/>
          <p:cNvSpPr txBox="1">
            <a:spLocks/>
          </p:cNvSpPr>
          <p:nvPr userDrawn="1"/>
        </p:nvSpPr>
        <p:spPr>
          <a:xfrm>
            <a:off x="623392" y="5949280"/>
            <a:ext cx="36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3392" y="1844824"/>
            <a:ext cx="5376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6192011" y="1844824"/>
            <a:ext cx="5376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623392" y="2348880"/>
            <a:ext cx="5376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6" name="Inhaltsplatzhalter 5"/>
          <p:cNvSpPr>
            <a:spLocks noGrp="1"/>
          </p:cNvSpPr>
          <p:nvPr>
            <p:ph sz="quarter" idx="4"/>
          </p:nvPr>
        </p:nvSpPr>
        <p:spPr>
          <a:xfrm>
            <a:off x="6192011" y="2348880"/>
            <a:ext cx="5376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609600" y="692696"/>
            <a:ext cx="10972800" cy="1066800"/>
          </a:xfrm>
        </p:spPr>
        <p:txBody>
          <a:bodyPr/>
          <a:lstStyle/>
          <a:p>
            <a:r>
              <a:rPr kumimoji="0" lang="de-DE" dirty="0"/>
              <a:t>Titelmasterformat durch Klicken bearbeiten</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Fußzeilenplatzhalter 2"/>
          <p:cNvSpPr txBox="1">
            <a:spLocks/>
          </p:cNvSpPr>
          <p:nvPr userDrawn="1"/>
        </p:nvSpPr>
        <p:spPr>
          <a:xfrm>
            <a:off x="623392" y="5949280"/>
            <a:ext cx="36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800" dirty="0"/>
          </a:p>
        </p:txBody>
      </p:sp>
      <p:sp>
        <p:nvSpPr>
          <p:cNvPr id="18" name="Titel 1"/>
          <p:cNvSpPr>
            <a:spLocks noGrp="1"/>
          </p:cNvSpPr>
          <p:nvPr>
            <p:ph type="title"/>
          </p:nvPr>
        </p:nvSpPr>
        <p:spPr>
          <a:xfrm>
            <a:off x="609600" y="692696"/>
            <a:ext cx="10972800" cy="1066800"/>
          </a:xfrm>
        </p:spPr>
        <p:txBody>
          <a:bodyPr/>
          <a:lstStyle/>
          <a:p>
            <a:r>
              <a:rPr kumimoji="0" lang="de-DE" dirty="0"/>
              <a:t>Titelmasterformat durch Klicken bearbeiten</a:t>
            </a:r>
            <a:endParaRPr kumimoji="0" lang="en-US" dirty="0"/>
          </a:p>
        </p:txBody>
      </p:sp>
    </p:spTree>
    <p:extLst>
      <p:ext uri="{BB962C8B-B14F-4D97-AF65-F5344CB8AC3E}">
        <p14:creationId xmlns:p14="http://schemas.microsoft.com/office/powerpoint/2010/main" val="184154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152117" y="764704"/>
            <a:ext cx="4511040" cy="792088"/>
          </a:xfrm>
        </p:spPr>
        <p:txBody>
          <a:bodyPr anchor="b">
            <a:noAutofit/>
          </a:bodyPr>
          <a:lstStyle>
            <a:lvl1pPr algn="l">
              <a:buNone/>
              <a:defRPr sz="2400" b="1"/>
            </a:lvl1pPr>
          </a:lstStyle>
          <a:p>
            <a:r>
              <a:rPr kumimoji="0" lang="de-DE"/>
              <a:t>Titelmasterformat durch Klicken bearbeiten</a:t>
            </a:r>
            <a:endParaRPr kumimoji="0" lang="en-US" dirty="0"/>
          </a:p>
        </p:txBody>
      </p:sp>
      <p:sp>
        <p:nvSpPr>
          <p:cNvPr id="3" name="Textplatzhalter 2"/>
          <p:cNvSpPr>
            <a:spLocks noGrp="1"/>
          </p:cNvSpPr>
          <p:nvPr>
            <p:ph type="body" idx="2"/>
          </p:nvPr>
        </p:nvSpPr>
        <p:spPr>
          <a:xfrm>
            <a:off x="7152117" y="1628801"/>
            <a:ext cx="451104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623392" y="764704"/>
            <a:ext cx="6382944"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creativecommons.org/licenses/by/4.0/deed.d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userDrawn="1"/>
        </p:nvSpPr>
        <p:spPr>
          <a:xfrm>
            <a:off x="0" y="-1"/>
            <a:ext cx="12192000" cy="310663"/>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elplatzhalter 21"/>
          <p:cNvSpPr>
            <a:spLocks noGrp="1"/>
          </p:cNvSpPr>
          <p:nvPr>
            <p:ph type="title"/>
          </p:nvPr>
        </p:nvSpPr>
        <p:spPr>
          <a:xfrm>
            <a:off x="609600" y="562000"/>
            <a:ext cx="11001883" cy="562744"/>
          </a:xfrm>
          <a:prstGeom prst="rect">
            <a:avLst/>
          </a:prstGeom>
        </p:spPr>
        <p:txBody>
          <a:bodyPr vert="horz" anchor="ctr">
            <a:no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609599" y="1376082"/>
            <a:ext cx="11001883" cy="491991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6" name="Fußzeilenplatzhalter 4"/>
          <p:cNvSpPr txBox="1">
            <a:spLocks/>
          </p:cNvSpPr>
          <p:nvPr userDrawn="1"/>
        </p:nvSpPr>
        <p:spPr>
          <a:xfrm>
            <a:off x="545531" y="6508688"/>
            <a:ext cx="10684473" cy="461665"/>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kern="1200" dirty="0">
                <a:solidFill>
                  <a:schemeClr val="accent5">
                    <a:lumMod val="50000"/>
                  </a:schemeClr>
                </a:solidFill>
                <a:latin typeface="Arial" panose="020B0604020202020204" pitchFamily="34" charset="0"/>
                <a:ea typeface="+mn-ea"/>
                <a:cs typeface="Arial" panose="020B0604020202020204" pitchFamily="34" charset="0"/>
              </a:rPr>
              <a:t>Konzeptionsgruppe Physik 2023, </a:t>
            </a:r>
            <a:r>
              <a:rPr lang="de-DE" sz="1200" dirty="0">
                <a:solidFill>
                  <a:schemeClr val="tx1">
                    <a:lumMod val="65000"/>
                    <a:lumOff val="35000"/>
                  </a:schemeClr>
                </a:solidFill>
                <a:latin typeface="Arial" panose="020B0604020202020204" pitchFamily="34" charset="0"/>
                <a:cs typeface="Arial" panose="020B0604020202020204" pitchFamily="34" charset="0"/>
              </a:rPr>
              <a:t>J. Küblbeck, </a:t>
            </a:r>
            <a:r>
              <a:rPr lang="de-DE" sz="1200" dirty="0">
                <a:solidFill>
                  <a:schemeClr val="tx1">
                    <a:lumMod val="65000"/>
                    <a:lumOff val="35000"/>
                  </a:schemeClr>
                </a:solidFill>
                <a:latin typeface="Arial" panose="020B0604020202020204" pitchFamily="34" charset="0"/>
                <a:cs typeface="Arial" panose="020B0604020202020204" pitchFamily="34" charset="0"/>
                <a:hlinkClick r:id="rId9"/>
              </a:rPr>
              <a:t>CC BY 4.0</a:t>
            </a:r>
            <a:r>
              <a:rPr lang="de-DE" sz="1200" dirty="0">
                <a:solidFill>
                  <a:schemeClr val="tx1">
                    <a:lumMod val="65000"/>
                    <a:lumOff val="35000"/>
                  </a:schemeClr>
                </a:solidFill>
                <a:latin typeface="Arial" panose="020B0604020202020204" pitchFamily="34" charset="0"/>
                <a:cs typeface="Arial" panose="020B0604020202020204" pitchFamily="34" charset="0"/>
              </a:rPr>
              <a:t>		</a:t>
            </a:r>
            <a:fld id="{5674A7FD-4B51-409D-B185-E000B8AAEB30}" type="slidenum">
              <a:rPr lang="de-DE" sz="1200" smtClean="0">
                <a:solidFill>
                  <a:schemeClr val="tx1">
                    <a:lumMod val="65000"/>
                    <a:lumOff val="35000"/>
                  </a:schemeClr>
                </a:solidFill>
                <a:latin typeface="Arial" panose="020B0604020202020204" pitchFamily="34" charset="0"/>
                <a:cs typeface="Arial" panose="020B0604020202020204" pitchFamily="34" charset="0"/>
              </a:rPr>
              <a:t>‹Nr.›</a:t>
            </a:fld>
            <a:r>
              <a:rPr lang="de-DE" sz="1200" dirty="0">
                <a:solidFill>
                  <a:schemeClr val="tx1">
                    <a:lumMod val="65000"/>
                    <a:lumOff val="35000"/>
                  </a:schemeClr>
                </a:solidFill>
                <a:latin typeface="Arial" panose="020B0604020202020204" pitchFamily="34" charset="0"/>
                <a:cs typeface="Arial" panose="020B0604020202020204" pitchFamily="34" charset="0"/>
              </a:rPr>
              <a:t>		4301_verschraenkung_version_i_fobi</a:t>
            </a:r>
          </a:p>
          <a:p>
            <a:pPr marL="0" algn="l" defTabSz="914400" rtl="0" eaLnBrk="1" latinLnBrk="0" hangingPunct="1"/>
            <a:r>
              <a:rPr kumimoji="0" lang="de-DE" sz="1200" kern="1200" dirty="0">
                <a:solidFill>
                  <a:schemeClr val="accent5">
                    <a:lumMod val="50000"/>
                  </a:schemeClr>
                </a:solidFill>
                <a:latin typeface="Arial" panose="020B0604020202020204" pitchFamily="34" charset="0"/>
                <a:ea typeface="+mn-ea"/>
                <a:cs typeface="Arial" panose="020B0604020202020204" pitchFamily="34" charset="0"/>
              </a:rPr>
              <a:t> </a:t>
            </a:r>
          </a:p>
        </p:txBody>
      </p:sp>
      <p:pic>
        <p:nvPicPr>
          <p:cNvPr id="2" name="Grafik 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0216" t="15999" r="10397" b="15999"/>
          <a:stretch/>
        </p:blipFill>
        <p:spPr>
          <a:xfrm>
            <a:off x="11230005" y="6348579"/>
            <a:ext cx="762954" cy="39751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hf sldNum="0" hdr="0"/>
  <p:txStyles>
    <p:titleStyle>
      <a:lvl1pPr algn="l" rtl="0" eaLnBrk="1" latinLnBrk="0" hangingPunct="1">
        <a:spcBef>
          <a:spcPct val="0"/>
        </a:spcBef>
        <a:buNone/>
        <a:defRPr kumimoji="0" sz="34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Lokalität und Realität,</a:t>
            </a:r>
            <a:br>
              <a:rPr lang="de-DE" dirty="0"/>
            </a:br>
            <a:r>
              <a:rPr lang="de-DE" dirty="0"/>
              <a:t>verschränkte Photonen – Version I</a:t>
            </a:r>
          </a:p>
        </p:txBody>
      </p:sp>
      <p:sp>
        <p:nvSpPr>
          <p:cNvPr id="6" name="Untertitel 2">
            <a:extLst>
              <a:ext uri="{FF2B5EF4-FFF2-40B4-BE49-F238E27FC236}">
                <a16:creationId xmlns:a16="http://schemas.microsoft.com/office/drawing/2014/main" id="{EDFA2041-12EC-2A57-E5A8-85FD9F9CA5CB}"/>
              </a:ext>
            </a:extLst>
          </p:cNvPr>
          <p:cNvSpPr>
            <a:spLocks noGrp="1"/>
          </p:cNvSpPr>
          <p:nvPr>
            <p:ph type="subTitle" idx="1"/>
          </p:nvPr>
        </p:nvSpPr>
        <p:spPr>
          <a:xfrm>
            <a:off x="638085" y="3901087"/>
            <a:ext cx="6575492" cy="1690138"/>
          </a:xfrm>
        </p:spPr>
        <p:txBody>
          <a:bodyPr/>
          <a:lstStyle/>
          <a:p>
            <a:pPr marL="64008" marR="0" lvl="0" indent="0" algn="l" defTabSz="914400" rtl="0" eaLnBrk="1" fontAlgn="auto" latinLnBrk="0" hangingPunct="1">
              <a:lnSpc>
                <a:spcPct val="100000"/>
              </a:lnSpc>
              <a:spcBef>
                <a:spcPts val="300"/>
              </a:spcBef>
              <a:spcAft>
                <a:spcPts val="0"/>
              </a:spcAft>
              <a:buClr>
                <a:schemeClr val="tx1">
                  <a:lumMod val="65000"/>
                  <a:lumOff val="35000"/>
                </a:schemeClr>
              </a:buClr>
              <a:buSzTx/>
              <a:buFont typeface="Arial" pitchFamily="34" charset="0"/>
              <a:buNone/>
              <a:tabLst/>
              <a:defRPr/>
            </a:pPr>
            <a:r>
              <a:rPr kumimoji="0" lang="de-DE" dirty="0"/>
              <a:t>Konzeptionsgruppe Physik 2023</a:t>
            </a:r>
          </a:p>
          <a:p>
            <a:pPr marL="64008" marR="0" lvl="0" indent="0" algn="l" defTabSz="914400" rtl="0" eaLnBrk="1" fontAlgn="auto" latinLnBrk="0" hangingPunct="1">
              <a:lnSpc>
                <a:spcPct val="100000"/>
              </a:lnSpc>
              <a:spcBef>
                <a:spcPts val="300"/>
              </a:spcBef>
              <a:spcAft>
                <a:spcPts val="0"/>
              </a:spcAft>
              <a:buClr>
                <a:schemeClr val="tx1">
                  <a:lumMod val="65000"/>
                  <a:lumOff val="35000"/>
                </a:schemeClr>
              </a:buClr>
              <a:buSzTx/>
              <a:buFont typeface="Arial" pitchFamily="34" charset="0"/>
              <a:buNone/>
              <a:tabLst/>
              <a:defRPr/>
            </a:pPr>
            <a:br>
              <a:rPr kumimoji="0" lang="de-DE" dirty="0"/>
            </a:br>
            <a:r>
              <a:rPr lang="de-DE" sz="2400" dirty="0">
                <a:solidFill>
                  <a:schemeClr val="tx1">
                    <a:lumMod val="65000"/>
                    <a:lumOff val="35000"/>
                  </a:schemeClr>
                </a:solidFill>
                <a:latin typeface="Arial" panose="020B0604020202020204" pitchFamily="34" charset="0"/>
                <a:cs typeface="Arial" panose="020B0604020202020204" pitchFamily="34" charset="0"/>
              </a:rPr>
              <a:t>J. Küblbeck </a:t>
            </a:r>
            <a:r>
              <a:rPr lang="de-DE" sz="2400" dirty="0">
                <a:solidFill>
                  <a:schemeClr val="tx1">
                    <a:lumMod val="65000"/>
                    <a:lumOff val="35000"/>
                  </a:schemeClr>
                </a:solidFill>
                <a:latin typeface="Arial" panose="020B0604020202020204" pitchFamily="34" charset="0"/>
                <a:cs typeface="Arial" panose="020B0604020202020204" pitchFamily="34" charset="0"/>
                <a:hlinkClick r:id="rId2"/>
              </a:rPr>
              <a:t>CC BY 4.0</a:t>
            </a:r>
            <a:endParaRPr lang="de-DE" sz="2400" dirty="0">
              <a:solidFill>
                <a:schemeClr val="tx1">
                  <a:lumMod val="65000"/>
                  <a:lumOff val="35000"/>
                </a:schemeClr>
              </a:solidFill>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85017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r>
              <a:rPr lang="de-DE" dirty="0" err="1"/>
              <a:t>Unpolarisiertes</a:t>
            </a:r>
            <a:r>
              <a:rPr lang="de-DE" dirty="0"/>
              <a:t> Licht trifft auf 45°-Polarisationsfilter:</a:t>
            </a:r>
          </a:p>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1a) Polarisation bei Licht</a:t>
            </a:r>
          </a:p>
        </p:txBody>
      </p:sp>
      <p:grpSp>
        <p:nvGrpSpPr>
          <p:cNvPr id="31" name="Gruppieren 30">
            <a:extLst>
              <a:ext uri="{FF2B5EF4-FFF2-40B4-BE49-F238E27FC236}">
                <a16:creationId xmlns:a16="http://schemas.microsoft.com/office/drawing/2014/main" id="{E1F1054C-DEF2-4830-DD03-7AEF59F44E47}"/>
              </a:ext>
            </a:extLst>
          </p:cNvPr>
          <p:cNvGrpSpPr/>
          <p:nvPr/>
        </p:nvGrpSpPr>
        <p:grpSpPr>
          <a:xfrm>
            <a:off x="3827774" y="2370847"/>
            <a:ext cx="4074280" cy="709519"/>
            <a:chOff x="4328637" y="3211837"/>
            <a:chExt cx="4074280" cy="709519"/>
          </a:xfrm>
        </p:grpSpPr>
        <p:sp>
          <p:nvSpPr>
            <p:cNvPr id="12" name="Ellipse 11">
              <a:extLst>
                <a:ext uri="{FF2B5EF4-FFF2-40B4-BE49-F238E27FC236}">
                  <a16:creationId xmlns:a16="http://schemas.microsoft.com/office/drawing/2014/main" id="{3AE7B1B8-CA0B-82D5-5ED1-64CBE95B099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4" name="Gerade Verbindung mit Pfeil 13">
              <a:extLst>
                <a:ext uri="{FF2B5EF4-FFF2-40B4-BE49-F238E27FC236}">
                  <a16:creationId xmlns:a16="http://schemas.microsoft.com/office/drawing/2014/main" id="{8F909E84-A097-27C6-8E7E-1B38FBAD61DB}"/>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1EEE2ACD-803C-BEE0-23C1-C2994DBB23DF}"/>
                </a:ext>
              </a:extLst>
            </p:cNvPr>
            <p:cNvCxnSpPr>
              <a:cxnSpLocks/>
            </p:cNvCxnSpPr>
            <p:nvPr/>
          </p:nvCxnSpPr>
          <p:spPr>
            <a:xfrm flipH="1">
              <a:off x="8037023" y="3296425"/>
              <a:ext cx="365894" cy="624931"/>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6AFE3B6-491B-BC27-A8BF-089E3BF35804}"/>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Inhaltsplatzhalter 1">
            <a:extLst>
              <a:ext uri="{FF2B5EF4-FFF2-40B4-BE49-F238E27FC236}">
                <a16:creationId xmlns:a16="http://schemas.microsoft.com/office/drawing/2014/main" id="{D20B79F6-C7A4-EEFA-401B-9094E45B9E4C}"/>
              </a:ext>
            </a:extLst>
          </p:cNvPr>
          <p:cNvSpPr txBox="1">
            <a:spLocks/>
          </p:cNvSpPr>
          <p:nvPr/>
        </p:nvSpPr>
        <p:spPr>
          <a:xfrm>
            <a:off x="551384" y="5341236"/>
            <a:ext cx="10972800"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Vorher </a:t>
            </a:r>
            <a:r>
              <a:rPr lang="de-DE" dirty="0" err="1"/>
              <a:t>unpolarisiertes</a:t>
            </a:r>
            <a:r>
              <a:rPr lang="de-DE" dirty="0"/>
              <a:t> Licht hat nach dem 45°-Filter Polarisation 45°.</a:t>
            </a:r>
            <a:br>
              <a:rPr lang="de-DE" dirty="0"/>
            </a:br>
            <a:r>
              <a:rPr lang="de-DE" dirty="0"/>
              <a:t>Es wird von einem weiterem 45°-Filter zu 100 % durchgelassen.</a:t>
            </a:r>
            <a:br>
              <a:rPr lang="de-DE" dirty="0"/>
            </a:br>
            <a:endParaRPr lang="de-DE" dirty="0"/>
          </a:p>
        </p:txBody>
      </p:sp>
      <p:sp>
        <p:nvSpPr>
          <p:cNvPr id="36" name="Textfeld 35">
            <a:extLst>
              <a:ext uri="{FF2B5EF4-FFF2-40B4-BE49-F238E27FC236}">
                <a16:creationId xmlns:a16="http://schemas.microsoft.com/office/drawing/2014/main" id="{3270892D-01AA-CC37-4F90-06825855B2C7}"/>
              </a:ext>
            </a:extLst>
          </p:cNvPr>
          <p:cNvSpPr txBox="1"/>
          <p:nvPr/>
        </p:nvSpPr>
        <p:spPr>
          <a:xfrm>
            <a:off x="2187666" y="2077065"/>
            <a:ext cx="1119217" cy="646331"/>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Vor dem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Filter:</a:t>
            </a:r>
          </a:p>
        </p:txBody>
      </p:sp>
      <p:sp>
        <p:nvSpPr>
          <p:cNvPr id="37" name="Textfeld 36">
            <a:extLst>
              <a:ext uri="{FF2B5EF4-FFF2-40B4-BE49-F238E27FC236}">
                <a16:creationId xmlns:a16="http://schemas.microsoft.com/office/drawing/2014/main" id="{E688208D-4501-843B-3302-8E5DFDA03025}"/>
              </a:ext>
            </a:extLst>
          </p:cNvPr>
          <p:cNvSpPr txBox="1"/>
          <p:nvPr/>
        </p:nvSpPr>
        <p:spPr>
          <a:xfrm>
            <a:off x="7415120" y="1892399"/>
            <a:ext cx="1907895"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Nach dem Filter:</a:t>
            </a:r>
          </a:p>
        </p:txBody>
      </p:sp>
      <p:cxnSp>
        <p:nvCxnSpPr>
          <p:cNvPr id="43" name="Gerade Verbindung mit Pfeil 42">
            <a:extLst>
              <a:ext uri="{FF2B5EF4-FFF2-40B4-BE49-F238E27FC236}">
                <a16:creationId xmlns:a16="http://schemas.microsoft.com/office/drawing/2014/main" id="{C8190AA6-1AC4-356B-8F48-2225970245A9}"/>
              </a:ext>
            </a:extLst>
          </p:cNvPr>
          <p:cNvCxnSpPr>
            <a:cxnSpLocks/>
          </p:cNvCxnSpPr>
          <p:nvPr/>
        </p:nvCxnSpPr>
        <p:spPr>
          <a:xfrm flipH="1">
            <a:off x="5425831" y="2337672"/>
            <a:ext cx="382137" cy="68238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9207D404-52EE-C89F-25BE-3C46D6661BE8}"/>
              </a:ext>
            </a:extLst>
          </p:cNvPr>
          <p:cNvSpPr txBox="1"/>
          <p:nvPr/>
        </p:nvSpPr>
        <p:spPr>
          <a:xfrm>
            <a:off x="5041338" y="2136454"/>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45°</a:t>
            </a:r>
          </a:p>
        </p:txBody>
      </p:sp>
      <p:grpSp>
        <p:nvGrpSpPr>
          <p:cNvPr id="47" name="Gruppieren 46">
            <a:extLst>
              <a:ext uri="{FF2B5EF4-FFF2-40B4-BE49-F238E27FC236}">
                <a16:creationId xmlns:a16="http://schemas.microsoft.com/office/drawing/2014/main" id="{26D59733-73A9-518D-6CC3-F99995E1FCCC}"/>
              </a:ext>
            </a:extLst>
          </p:cNvPr>
          <p:cNvGrpSpPr/>
          <p:nvPr/>
        </p:nvGrpSpPr>
        <p:grpSpPr>
          <a:xfrm>
            <a:off x="865762" y="3737922"/>
            <a:ext cx="9849129" cy="1791702"/>
            <a:chOff x="865762" y="3737922"/>
            <a:chExt cx="9849129" cy="1791702"/>
          </a:xfrm>
        </p:grpSpPr>
        <p:grpSp>
          <p:nvGrpSpPr>
            <p:cNvPr id="46" name="Gruppieren 45">
              <a:extLst>
                <a:ext uri="{FF2B5EF4-FFF2-40B4-BE49-F238E27FC236}">
                  <a16:creationId xmlns:a16="http://schemas.microsoft.com/office/drawing/2014/main" id="{60155283-D1AB-29A0-9371-9F72ECB2D0AF}"/>
                </a:ext>
              </a:extLst>
            </p:cNvPr>
            <p:cNvGrpSpPr/>
            <p:nvPr/>
          </p:nvGrpSpPr>
          <p:grpSpPr>
            <a:xfrm>
              <a:off x="865762" y="3737922"/>
              <a:ext cx="9849129" cy="1791702"/>
              <a:chOff x="865762" y="3737922"/>
              <a:chExt cx="9849129" cy="1791702"/>
            </a:xfrm>
          </p:grpSpPr>
          <p:grpSp>
            <p:nvGrpSpPr>
              <p:cNvPr id="41" name="Gruppieren 40">
                <a:extLst>
                  <a:ext uri="{FF2B5EF4-FFF2-40B4-BE49-F238E27FC236}">
                    <a16:creationId xmlns:a16="http://schemas.microsoft.com/office/drawing/2014/main" id="{4F787B7E-6046-1FBD-8F03-CBA93C52C422}"/>
                  </a:ext>
                </a:extLst>
              </p:cNvPr>
              <p:cNvGrpSpPr/>
              <p:nvPr/>
            </p:nvGrpSpPr>
            <p:grpSpPr>
              <a:xfrm>
                <a:off x="2395256" y="3737922"/>
                <a:ext cx="6894059" cy="1226036"/>
                <a:chOff x="2395256" y="3737922"/>
                <a:chExt cx="6894059" cy="1226036"/>
              </a:xfrm>
            </p:grpSpPr>
            <p:grpSp>
              <p:nvGrpSpPr>
                <p:cNvPr id="10" name="Gruppieren 9">
                  <a:extLst>
                    <a:ext uri="{FF2B5EF4-FFF2-40B4-BE49-F238E27FC236}">
                      <a16:creationId xmlns:a16="http://schemas.microsoft.com/office/drawing/2014/main" id="{506B7F46-2C7B-A2F5-023D-4D4691050C98}"/>
                    </a:ext>
                  </a:extLst>
                </p:cNvPr>
                <p:cNvGrpSpPr/>
                <p:nvPr/>
              </p:nvGrpSpPr>
              <p:grpSpPr>
                <a:xfrm>
                  <a:off x="3827774" y="4291275"/>
                  <a:ext cx="3564370" cy="604867"/>
                  <a:chOff x="4328637" y="3211837"/>
                  <a:chExt cx="3564370" cy="604867"/>
                </a:xfrm>
              </p:grpSpPr>
              <p:sp>
                <p:nvSpPr>
                  <p:cNvPr id="17" name="Ellipse 16">
                    <a:extLst>
                      <a:ext uri="{FF2B5EF4-FFF2-40B4-BE49-F238E27FC236}">
                        <a16:creationId xmlns:a16="http://schemas.microsoft.com/office/drawing/2014/main" id="{11E12F79-19F3-CFDE-FE4F-0653A4E55F6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8" name="Gerade Verbindung mit Pfeil 17">
                    <a:extLst>
                      <a:ext uri="{FF2B5EF4-FFF2-40B4-BE49-F238E27FC236}">
                        <a16:creationId xmlns:a16="http://schemas.microsoft.com/office/drawing/2014/main" id="{B75A7BBE-A85F-258E-3FEE-31C72BC4508D}"/>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112F427-3D13-AE1F-5DB4-2430A8BC8D55}"/>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 name="Gerade Verbindung mit Pfeil 14">
                  <a:extLst>
                    <a:ext uri="{FF2B5EF4-FFF2-40B4-BE49-F238E27FC236}">
                      <a16:creationId xmlns:a16="http://schemas.microsoft.com/office/drawing/2014/main" id="{49EE21A6-16E7-8C4E-1A1E-0E7A7F605B93}"/>
                    </a:ext>
                  </a:extLst>
                </p:cNvPr>
                <p:cNvCxnSpPr>
                  <a:cxnSpLocks/>
                </p:cNvCxnSpPr>
                <p:nvPr/>
              </p:nvCxnSpPr>
              <p:spPr>
                <a:xfrm flipH="1">
                  <a:off x="3298449" y="4271749"/>
                  <a:ext cx="400094" cy="648083"/>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87C3BBF-F096-71B0-CA26-1788EBC28EEA}"/>
                    </a:ext>
                  </a:extLst>
                </p:cNvPr>
                <p:cNvCxnSpPr>
                  <a:cxnSpLocks/>
                </p:cNvCxnSpPr>
                <p:nvPr/>
              </p:nvCxnSpPr>
              <p:spPr>
                <a:xfrm flipH="1">
                  <a:off x="7536160" y="4339988"/>
                  <a:ext cx="365894" cy="623970"/>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AE5A219C-00AC-539D-08CC-E3939736E160}"/>
                    </a:ext>
                  </a:extLst>
                </p:cNvPr>
                <p:cNvSpPr txBox="1"/>
                <p:nvPr/>
              </p:nvSpPr>
              <p:spPr>
                <a:xfrm>
                  <a:off x="2395256" y="3822327"/>
                  <a:ext cx="1119217" cy="646331"/>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Vor dem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Filter:</a:t>
                  </a:r>
                </a:p>
              </p:txBody>
            </p:sp>
            <p:sp>
              <p:nvSpPr>
                <p:cNvPr id="40" name="Textfeld 39">
                  <a:extLst>
                    <a:ext uri="{FF2B5EF4-FFF2-40B4-BE49-F238E27FC236}">
                      <a16:creationId xmlns:a16="http://schemas.microsoft.com/office/drawing/2014/main" id="{B2BC4ECF-7AF6-0CB0-29C6-C5A4F3969752}"/>
                    </a:ext>
                  </a:extLst>
                </p:cNvPr>
                <p:cNvSpPr txBox="1"/>
                <p:nvPr/>
              </p:nvSpPr>
              <p:spPr>
                <a:xfrm>
                  <a:off x="7381420" y="3737922"/>
                  <a:ext cx="1907895"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Nach dem Filter:</a:t>
                  </a:r>
                </a:p>
              </p:txBody>
            </p:sp>
          </p:grpSp>
          <p:grpSp>
            <p:nvGrpSpPr>
              <p:cNvPr id="20" name="Gruppieren 19">
                <a:extLst>
                  <a:ext uri="{FF2B5EF4-FFF2-40B4-BE49-F238E27FC236}">
                    <a16:creationId xmlns:a16="http://schemas.microsoft.com/office/drawing/2014/main" id="{AB37A74B-8A53-4010-7B9A-9BBDA9539EFB}"/>
                  </a:ext>
                </a:extLst>
              </p:cNvPr>
              <p:cNvGrpSpPr/>
              <p:nvPr/>
            </p:nvGrpSpPr>
            <p:grpSpPr>
              <a:xfrm>
                <a:off x="9362299" y="3920792"/>
                <a:ext cx="1352592" cy="1571267"/>
                <a:chOff x="9362300" y="2332325"/>
                <a:chExt cx="1352592" cy="1571267"/>
              </a:xfrm>
            </p:grpSpPr>
            <p:sp>
              <p:nvSpPr>
                <p:cNvPr id="21" name="Rechteck 20">
                  <a:extLst>
                    <a:ext uri="{FF2B5EF4-FFF2-40B4-BE49-F238E27FC236}">
                      <a16:creationId xmlns:a16="http://schemas.microsoft.com/office/drawing/2014/main" id="{BA5732A7-5BF3-D56F-9523-00934CD93C5C}"/>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3DEB425B-83F8-51D6-ABDD-D3DC051FC223}"/>
                    </a:ext>
                  </a:extLst>
                </p:cNvPr>
                <p:cNvCxnSpPr>
                  <a:cxnSpLocks/>
                  <a:stCxn id="21" idx="2"/>
                  <a:endCxn id="24"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Bogen 23">
                  <a:extLst>
                    <a:ext uri="{FF2B5EF4-FFF2-40B4-BE49-F238E27FC236}">
                      <a16:creationId xmlns:a16="http://schemas.microsoft.com/office/drawing/2014/main" id="{827AE3CF-23A8-3C09-312E-EEC37F4AAC5B}"/>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32" name="Gruppieren 31">
                <a:extLst>
                  <a:ext uri="{FF2B5EF4-FFF2-40B4-BE49-F238E27FC236}">
                    <a16:creationId xmlns:a16="http://schemas.microsoft.com/office/drawing/2014/main" id="{B01ACD46-F66B-4B9F-B116-70483F008677}"/>
                  </a:ext>
                </a:extLst>
              </p:cNvPr>
              <p:cNvGrpSpPr/>
              <p:nvPr/>
            </p:nvGrpSpPr>
            <p:grpSpPr>
              <a:xfrm>
                <a:off x="865762" y="3958357"/>
                <a:ext cx="1352592" cy="1571267"/>
                <a:chOff x="9362300" y="2332325"/>
                <a:chExt cx="1352592" cy="1571267"/>
              </a:xfrm>
            </p:grpSpPr>
            <p:sp>
              <p:nvSpPr>
                <p:cNvPr id="33" name="Rechteck 32">
                  <a:extLst>
                    <a:ext uri="{FF2B5EF4-FFF2-40B4-BE49-F238E27FC236}">
                      <a16:creationId xmlns:a16="http://schemas.microsoft.com/office/drawing/2014/main" id="{1949BAAA-CFED-CEEA-B910-CD8E8E7AE916}"/>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34" name="Gerader Verbinder 33">
                  <a:extLst>
                    <a:ext uri="{FF2B5EF4-FFF2-40B4-BE49-F238E27FC236}">
                      <a16:creationId xmlns:a16="http://schemas.microsoft.com/office/drawing/2014/main" id="{BF168E9B-8C72-9F5B-75EC-350E25DB8A1F}"/>
                    </a:ext>
                  </a:extLst>
                </p:cNvPr>
                <p:cNvCxnSpPr>
                  <a:cxnSpLocks/>
                  <a:stCxn id="33" idx="2"/>
                  <a:endCxn id="35"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Bogen 34">
                  <a:extLst>
                    <a:ext uri="{FF2B5EF4-FFF2-40B4-BE49-F238E27FC236}">
                      <a16:creationId xmlns:a16="http://schemas.microsoft.com/office/drawing/2014/main" id="{60C928A1-C42E-A9F4-F898-ED44AB9B6EC1}"/>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cxnSp>
          <p:nvCxnSpPr>
            <p:cNvPr id="42" name="Gerade Verbindung mit Pfeil 41">
              <a:extLst>
                <a:ext uri="{FF2B5EF4-FFF2-40B4-BE49-F238E27FC236}">
                  <a16:creationId xmlns:a16="http://schemas.microsoft.com/office/drawing/2014/main" id="{96FE6485-4000-5330-DECD-79AE208DCA5E}"/>
                </a:ext>
              </a:extLst>
            </p:cNvPr>
            <p:cNvCxnSpPr>
              <a:cxnSpLocks/>
            </p:cNvCxnSpPr>
            <p:nvPr/>
          </p:nvCxnSpPr>
          <p:spPr>
            <a:xfrm flipH="1">
              <a:off x="5414486" y="4254042"/>
              <a:ext cx="382137" cy="68238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AA895401-AB0B-1CAE-BE96-30E8E1A77F25}"/>
                </a:ext>
              </a:extLst>
            </p:cNvPr>
            <p:cNvSpPr txBox="1"/>
            <p:nvPr/>
          </p:nvSpPr>
          <p:spPr>
            <a:xfrm>
              <a:off x="5098123" y="3963234"/>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45°</a:t>
              </a:r>
            </a:p>
          </p:txBody>
        </p:sp>
      </p:grpSp>
      <p:grpSp>
        <p:nvGrpSpPr>
          <p:cNvPr id="9" name="Gruppieren 8">
            <a:extLst>
              <a:ext uri="{FF2B5EF4-FFF2-40B4-BE49-F238E27FC236}">
                <a16:creationId xmlns:a16="http://schemas.microsoft.com/office/drawing/2014/main" id="{EA0C10B2-4B98-0AB9-E5D7-36393E1E0590}"/>
              </a:ext>
            </a:extLst>
          </p:cNvPr>
          <p:cNvGrpSpPr/>
          <p:nvPr/>
        </p:nvGrpSpPr>
        <p:grpSpPr>
          <a:xfrm>
            <a:off x="9362300" y="2332325"/>
            <a:ext cx="1352592" cy="1571267"/>
            <a:chOff x="9362300" y="2332325"/>
            <a:chExt cx="1352592" cy="1571267"/>
          </a:xfrm>
        </p:grpSpPr>
        <p:sp>
          <p:nvSpPr>
            <p:cNvPr id="11" name="Rechteck 10">
              <a:extLst>
                <a:ext uri="{FF2B5EF4-FFF2-40B4-BE49-F238E27FC236}">
                  <a16:creationId xmlns:a16="http://schemas.microsoft.com/office/drawing/2014/main" id="{604EAAF2-AF52-D116-220C-75604BF25B6A}"/>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0EB91654-2874-B042-FAC8-617BF12D090E}"/>
                </a:ext>
              </a:extLst>
            </p:cNvPr>
            <p:cNvCxnSpPr>
              <a:cxnSpLocks/>
              <a:stCxn id="11" idx="2"/>
            </p:cNvCxnSpPr>
            <p:nvPr/>
          </p:nvCxnSpPr>
          <p:spPr>
            <a:xfrm flipH="1" flipV="1">
              <a:off x="10026127" y="2571078"/>
              <a:ext cx="1727" cy="47402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Bogen 18">
              <a:extLst>
                <a:ext uri="{FF2B5EF4-FFF2-40B4-BE49-F238E27FC236}">
                  <a16:creationId xmlns:a16="http://schemas.microsoft.com/office/drawing/2014/main" id="{0AB7C98D-C227-D29C-DBDB-165388AB9629}"/>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26" name="Gruppieren 25">
            <a:extLst>
              <a:ext uri="{FF2B5EF4-FFF2-40B4-BE49-F238E27FC236}">
                <a16:creationId xmlns:a16="http://schemas.microsoft.com/office/drawing/2014/main" id="{92AD4043-134D-100E-F65E-4C966B737E99}"/>
              </a:ext>
            </a:extLst>
          </p:cNvPr>
          <p:cNvGrpSpPr/>
          <p:nvPr/>
        </p:nvGrpSpPr>
        <p:grpSpPr>
          <a:xfrm>
            <a:off x="864129" y="2133414"/>
            <a:ext cx="1352592" cy="1571267"/>
            <a:chOff x="9362300" y="2332325"/>
            <a:chExt cx="1352592" cy="1571267"/>
          </a:xfrm>
        </p:grpSpPr>
        <p:sp>
          <p:nvSpPr>
            <p:cNvPr id="27" name="Rechteck 26">
              <a:extLst>
                <a:ext uri="{FF2B5EF4-FFF2-40B4-BE49-F238E27FC236}">
                  <a16:creationId xmlns:a16="http://schemas.microsoft.com/office/drawing/2014/main" id="{82D0B955-66F5-0637-B6B0-5BFBAF66E7B5}"/>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B9E59B97-D295-4673-0CF8-6813236479C5}"/>
                </a:ext>
              </a:extLst>
            </p:cNvPr>
            <p:cNvCxnSpPr>
              <a:cxnSpLocks/>
              <a:stCxn id="27" idx="2"/>
              <a:endCxn id="30"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Bogen 29">
              <a:extLst>
                <a:ext uri="{FF2B5EF4-FFF2-40B4-BE49-F238E27FC236}">
                  <a16:creationId xmlns:a16="http://schemas.microsoft.com/office/drawing/2014/main" id="{58B8F6EA-4846-9BBE-8B45-BF762B70FB6F}"/>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48" name="Gruppieren 47">
            <a:extLst>
              <a:ext uri="{FF2B5EF4-FFF2-40B4-BE49-F238E27FC236}">
                <a16:creationId xmlns:a16="http://schemas.microsoft.com/office/drawing/2014/main" id="{F4DC64D7-F107-661E-6EF2-00F04CF0C70B}"/>
              </a:ext>
            </a:extLst>
          </p:cNvPr>
          <p:cNvGrpSpPr/>
          <p:nvPr/>
        </p:nvGrpSpPr>
        <p:grpSpPr>
          <a:xfrm>
            <a:off x="3211905" y="2151906"/>
            <a:ext cx="470430" cy="864096"/>
            <a:chOff x="874201" y="1943536"/>
            <a:chExt cx="470430" cy="864096"/>
          </a:xfrm>
        </p:grpSpPr>
        <p:cxnSp>
          <p:nvCxnSpPr>
            <p:cNvPr id="49" name="Gerade Verbindung mit Pfeil 48">
              <a:extLst>
                <a:ext uri="{FF2B5EF4-FFF2-40B4-BE49-F238E27FC236}">
                  <a16:creationId xmlns:a16="http://schemas.microsoft.com/office/drawing/2014/main" id="{C2CF50AE-B120-054D-0CD8-97D82DD71CBB}"/>
                </a:ext>
              </a:extLst>
            </p:cNvPr>
            <p:cNvCxnSpPr/>
            <p:nvPr/>
          </p:nvCxnSpPr>
          <p:spPr>
            <a:xfrm>
              <a:off x="1111839" y="1943536"/>
              <a:ext cx="0" cy="864096"/>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671ACE20-4A63-D4A2-3233-4AC5A8A28ADA}"/>
                </a:ext>
              </a:extLst>
            </p:cNvPr>
            <p:cNvCxnSpPr>
              <a:cxnSpLocks/>
            </p:cNvCxnSpPr>
            <p:nvPr/>
          </p:nvCxnSpPr>
          <p:spPr>
            <a:xfrm flipH="1">
              <a:off x="946209" y="2095936"/>
              <a:ext cx="318030" cy="607044"/>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BFA775F9-00A5-5259-DFCF-AE92B7E83645}"/>
                </a:ext>
              </a:extLst>
            </p:cNvPr>
            <p:cNvCxnSpPr>
              <a:cxnSpLocks/>
            </p:cNvCxnSpPr>
            <p:nvPr/>
          </p:nvCxnSpPr>
          <p:spPr>
            <a:xfrm flipH="1">
              <a:off x="874201" y="2292680"/>
              <a:ext cx="470430" cy="166612"/>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C29CA550-0C70-5B82-D83E-965B54178F65}"/>
                </a:ext>
              </a:extLst>
            </p:cNvPr>
            <p:cNvCxnSpPr>
              <a:cxnSpLocks/>
            </p:cNvCxnSpPr>
            <p:nvPr/>
          </p:nvCxnSpPr>
          <p:spPr>
            <a:xfrm>
              <a:off x="916092" y="2189390"/>
              <a:ext cx="396240" cy="416560"/>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Textfeld 3">
            <a:extLst>
              <a:ext uri="{FF2B5EF4-FFF2-40B4-BE49-F238E27FC236}">
                <a16:creationId xmlns:a16="http://schemas.microsoft.com/office/drawing/2014/main" id="{9EEBEF54-CDCD-DB22-1B0A-FBEE934A0F1D}"/>
              </a:ext>
            </a:extLst>
          </p:cNvPr>
          <p:cNvSpPr txBox="1"/>
          <p:nvPr/>
        </p:nvSpPr>
        <p:spPr>
          <a:xfrm>
            <a:off x="9137575" y="3156688"/>
            <a:ext cx="1915909"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Intensitätsverlust</a:t>
            </a:r>
          </a:p>
        </p:txBody>
      </p:sp>
      <p:sp>
        <p:nvSpPr>
          <p:cNvPr id="5" name="Textfeld 4">
            <a:extLst>
              <a:ext uri="{FF2B5EF4-FFF2-40B4-BE49-F238E27FC236}">
                <a16:creationId xmlns:a16="http://schemas.microsoft.com/office/drawing/2014/main" id="{E5FC1336-766C-24BA-6F72-AC555756DB21}"/>
              </a:ext>
            </a:extLst>
          </p:cNvPr>
          <p:cNvSpPr txBox="1"/>
          <p:nvPr/>
        </p:nvSpPr>
        <p:spPr>
          <a:xfrm>
            <a:off x="9132841" y="4729528"/>
            <a:ext cx="2441694"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Kein Intensitätsverlust</a:t>
            </a:r>
          </a:p>
        </p:txBody>
      </p:sp>
    </p:spTree>
    <p:extLst>
      <p:ext uri="{BB962C8B-B14F-4D97-AF65-F5344CB8AC3E}">
        <p14:creationId xmlns:p14="http://schemas.microsoft.com/office/powerpoint/2010/main" val="3964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0°-Licht trifft auf verschiedene Polarisationsfilter:</a:t>
            </a:r>
          </a:p>
        </p:txBody>
      </p:sp>
      <p:sp>
        <p:nvSpPr>
          <p:cNvPr id="37" name="Inhaltsplatzhalter 1">
            <a:extLst>
              <a:ext uri="{FF2B5EF4-FFF2-40B4-BE49-F238E27FC236}">
                <a16:creationId xmlns:a16="http://schemas.microsoft.com/office/drawing/2014/main" id="{2F5D8047-7A7B-FE9D-89E9-DD2D7CD768E3}"/>
              </a:ext>
            </a:extLst>
          </p:cNvPr>
          <p:cNvSpPr txBox="1">
            <a:spLocks/>
          </p:cNvSpPr>
          <p:nvPr/>
        </p:nvSpPr>
        <p:spPr>
          <a:xfrm>
            <a:off x="263352" y="3033709"/>
            <a:ext cx="10972800" cy="71965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endParaRPr lang="de-DE" dirty="0"/>
          </a:p>
        </p:txBody>
      </p:sp>
      <p:grpSp>
        <p:nvGrpSpPr>
          <p:cNvPr id="6" name="Gruppieren 5">
            <a:extLst>
              <a:ext uri="{FF2B5EF4-FFF2-40B4-BE49-F238E27FC236}">
                <a16:creationId xmlns:a16="http://schemas.microsoft.com/office/drawing/2014/main" id="{168B0CF0-62FB-0282-C388-23EFFB589218}"/>
              </a:ext>
            </a:extLst>
          </p:cNvPr>
          <p:cNvGrpSpPr/>
          <p:nvPr/>
        </p:nvGrpSpPr>
        <p:grpSpPr>
          <a:xfrm>
            <a:off x="1723061" y="1692673"/>
            <a:ext cx="4186363" cy="1080119"/>
            <a:chOff x="3957374" y="3181309"/>
            <a:chExt cx="4186363" cy="1080119"/>
          </a:xfrm>
        </p:grpSpPr>
        <p:grpSp>
          <p:nvGrpSpPr>
            <p:cNvPr id="15" name="Gruppieren 14">
              <a:extLst>
                <a:ext uri="{FF2B5EF4-FFF2-40B4-BE49-F238E27FC236}">
                  <a16:creationId xmlns:a16="http://schemas.microsoft.com/office/drawing/2014/main" id="{FE013595-DB2A-0018-B85F-861B113F7759}"/>
                </a:ext>
              </a:extLst>
            </p:cNvPr>
            <p:cNvGrpSpPr/>
            <p:nvPr/>
          </p:nvGrpSpPr>
          <p:grpSpPr>
            <a:xfrm>
              <a:off x="4328637" y="3181309"/>
              <a:ext cx="3815100" cy="1080119"/>
              <a:chOff x="4328637" y="2965285"/>
              <a:chExt cx="3815100" cy="1080119"/>
            </a:xfrm>
          </p:grpSpPr>
          <p:sp>
            <p:nvSpPr>
              <p:cNvPr id="20" name="Ellipse 19">
                <a:extLst>
                  <a:ext uri="{FF2B5EF4-FFF2-40B4-BE49-F238E27FC236}">
                    <a16:creationId xmlns:a16="http://schemas.microsoft.com/office/drawing/2014/main" id="{5E9B764A-3FC7-1015-6115-5B633176F3EB}"/>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F261C1F9-AEDD-A690-C3AB-BE51EC8DFDAC}"/>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0735487D-4B56-07C9-D71E-8E5170209DAB}"/>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CB48F7D6-E2DE-FA6A-5135-188300A3B470}"/>
                  </a:ext>
                </a:extLst>
              </p:cNvPr>
              <p:cNvCxnSpPr/>
              <p:nvPr/>
            </p:nvCxnSpPr>
            <p:spPr>
              <a:xfrm>
                <a:off x="8143737" y="312869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FDD3C463-415F-C4A9-A270-EB5237D48627}"/>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Gerade Verbindung mit Pfeil 15">
              <a:extLst>
                <a:ext uri="{FF2B5EF4-FFF2-40B4-BE49-F238E27FC236}">
                  <a16:creationId xmlns:a16="http://schemas.microsoft.com/office/drawing/2014/main" id="{29D8D3EA-2F83-BD4C-40E7-9E2087F64433}"/>
                </a:ext>
              </a:extLst>
            </p:cNvPr>
            <p:cNvCxnSpPr/>
            <p:nvPr/>
          </p:nvCxnSpPr>
          <p:spPr>
            <a:xfrm>
              <a:off x="3957374" y="3273284"/>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34" name="Inhaltsplatzhalter 1">
            <a:extLst>
              <a:ext uri="{FF2B5EF4-FFF2-40B4-BE49-F238E27FC236}">
                <a16:creationId xmlns:a16="http://schemas.microsoft.com/office/drawing/2014/main" id="{BF61332A-7A2F-12AE-2595-F3E31D98037C}"/>
              </a:ext>
            </a:extLst>
          </p:cNvPr>
          <p:cNvSpPr txBox="1">
            <a:spLocks/>
          </p:cNvSpPr>
          <p:nvPr/>
        </p:nvSpPr>
        <p:spPr>
          <a:xfrm>
            <a:off x="7666845" y="1872726"/>
            <a:ext cx="3831700" cy="122347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0°-Licht wird vom 0°-Filter zu 100 % durchgelassen.</a:t>
            </a:r>
            <a:br>
              <a:rPr lang="de-DE" dirty="0"/>
            </a:br>
            <a:endParaRPr lang="de-DE" dirty="0"/>
          </a:p>
        </p:txBody>
      </p:sp>
      <p:cxnSp>
        <p:nvCxnSpPr>
          <p:cNvPr id="40" name="Gerader Verbinder 39">
            <a:extLst>
              <a:ext uri="{FF2B5EF4-FFF2-40B4-BE49-F238E27FC236}">
                <a16:creationId xmlns:a16="http://schemas.microsoft.com/office/drawing/2014/main" id="{1930DB5A-246D-271E-18C9-E8CFB3259DED}"/>
              </a:ext>
            </a:extLst>
          </p:cNvPr>
          <p:cNvCxnSpPr/>
          <p:nvPr/>
        </p:nvCxnSpPr>
        <p:spPr>
          <a:xfrm>
            <a:off x="263352" y="2898004"/>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6100E82-A5AD-F24D-E443-5B1AEABBEFC5}"/>
              </a:ext>
            </a:extLst>
          </p:cNvPr>
          <p:cNvCxnSpPr/>
          <p:nvPr/>
        </p:nvCxnSpPr>
        <p:spPr>
          <a:xfrm>
            <a:off x="283319" y="4531167"/>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F3C18F-7C52-B9A2-8D49-252D4ED4811D}"/>
              </a:ext>
            </a:extLst>
          </p:cNvPr>
          <p:cNvSpPr txBox="1"/>
          <p:nvPr/>
        </p:nvSpPr>
        <p:spPr>
          <a:xfrm>
            <a:off x="3441842" y="1547500"/>
            <a:ext cx="42191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sp>
        <p:nvSpPr>
          <p:cNvPr id="43" name="Textfeld 42">
            <a:extLst>
              <a:ext uri="{FF2B5EF4-FFF2-40B4-BE49-F238E27FC236}">
                <a16:creationId xmlns:a16="http://schemas.microsoft.com/office/drawing/2014/main" id="{07096015-CCE8-F988-9956-63680D898EC6}"/>
              </a:ext>
            </a:extLst>
          </p:cNvPr>
          <p:cNvSpPr txBox="1"/>
          <p:nvPr/>
        </p:nvSpPr>
        <p:spPr>
          <a:xfrm>
            <a:off x="3401639" y="3212976"/>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90°</a:t>
            </a:r>
          </a:p>
        </p:txBody>
      </p:sp>
      <p:sp>
        <p:nvSpPr>
          <p:cNvPr id="44" name="Textfeld 43">
            <a:extLst>
              <a:ext uri="{FF2B5EF4-FFF2-40B4-BE49-F238E27FC236}">
                <a16:creationId xmlns:a16="http://schemas.microsoft.com/office/drawing/2014/main" id="{69FA4E8E-2D3D-C0EC-069E-A289040277B1}"/>
              </a:ext>
            </a:extLst>
          </p:cNvPr>
          <p:cNvSpPr txBox="1"/>
          <p:nvPr/>
        </p:nvSpPr>
        <p:spPr>
          <a:xfrm>
            <a:off x="3406986" y="4797152"/>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45°</a:t>
            </a:r>
          </a:p>
        </p:txBody>
      </p:sp>
      <p:grpSp>
        <p:nvGrpSpPr>
          <p:cNvPr id="24" name="Gruppieren 23">
            <a:extLst>
              <a:ext uri="{FF2B5EF4-FFF2-40B4-BE49-F238E27FC236}">
                <a16:creationId xmlns:a16="http://schemas.microsoft.com/office/drawing/2014/main" id="{3D838542-0395-2286-D777-28B82B2131E8}"/>
              </a:ext>
            </a:extLst>
          </p:cNvPr>
          <p:cNvGrpSpPr/>
          <p:nvPr/>
        </p:nvGrpSpPr>
        <p:grpSpPr>
          <a:xfrm>
            <a:off x="6473098" y="1868294"/>
            <a:ext cx="1352592" cy="1571267"/>
            <a:chOff x="9362300" y="2332325"/>
            <a:chExt cx="1352592" cy="1571267"/>
          </a:xfrm>
        </p:grpSpPr>
        <p:sp>
          <p:nvSpPr>
            <p:cNvPr id="27" name="Rechteck 26">
              <a:extLst>
                <a:ext uri="{FF2B5EF4-FFF2-40B4-BE49-F238E27FC236}">
                  <a16:creationId xmlns:a16="http://schemas.microsoft.com/office/drawing/2014/main" id="{33F62726-C996-8479-FE64-F5AC2E476229}"/>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24464D21-BFAB-0098-ED94-6E16A03809CB}"/>
                </a:ext>
              </a:extLst>
            </p:cNvPr>
            <p:cNvCxnSpPr>
              <a:cxnSpLocks/>
              <a:stCxn id="27" idx="2"/>
              <a:endCxn id="35"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Bogen 34">
              <a:extLst>
                <a:ext uri="{FF2B5EF4-FFF2-40B4-BE49-F238E27FC236}">
                  <a16:creationId xmlns:a16="http://schemas.microsoft.com/office/drawing/2014/main" id="{9E49FDC3-75D0-0D1A-B116-0656E7A56C98}"/>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50" name="Gruppieren 49">
            <a:extLst>
              <a:ext uri="{FF2B5EF4-FFF2-40B4-BE49-F238E27FC236}">
                <a16:creationId xmlns:a16="http://schemas.microsoft.com/office/drawing/2014/main" id="{470CE205-4C67-53D1-E795-17757C47C993}"/>
              </a:ext>
            </a:extLst>
          </p:cNvPr>
          <p:cNvGrpSpPr/>
          <p:nvPr/>
        </p:nvGrpSpPr>
        <p:grpSpPr>
          <a:xfrm>
            <a:off x="159846" y="1857733"/>
            <a:ext cx="1352592" cy="1571267"/>
            <a:chOff x="9362300" y="2332325"/>
            <a:chExt cx="1352592" cy="1571267"/>
          </a:xfrm>
        </p:grpSpPr>
        <p:sp>
          <p:nvSpPr>
            <p:cNvPr id="51" name="Rechteck 50">
              <a:extLst>
                <a:ext uri="{FF2B5EF4-FFF2-40B4-BE49-F238E27FC236}">
                  <a16:creationId xmlns:a16="http://schemas.microsoft.com/office/drawing/2014/main" id="{A06BFBCA-57FE-7451-FA88-50E7803026F1}"/>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2" name="Gerader Verbinder 51">
              <a:extLst>
                <a:ext uri="{FF2B5EF4-FFF2-40B4-BE49-F238E27FC236}">
                  <a16:creationId xmlns:a16="http://schemas.microsoft.com/office/drawing/2014/main" id="{C3FB37FA-C6D4-35F3-2FE6-7E0200E99ACB}"/>
                </a:ext>
              </a:extLst>
            </p:cNvPr>
            <p:cNvCxnSpPr>
              <a:cxnSpLocks/>
              <a:stCxn id="51" idx="2"/>
              <a:endCxn id="53"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Bogen 52">
              <a:extLst>
                <a:ext uri="{FF2B5EF4-FFF2-40B4-BE49-F238E27FC236}">
                  <a16:creationId xmlns:a16="http://schemas.microsoft.com/office/drawing/2014/main" id="{33F16D60-46AA-F0A4-0DC0-591A61522797}"/>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62" name="Gruppieren 61">
            <a:extLst>
              <a:ext uri="{FF2B5EF4-FFF2-40B4-BE49-F238E27FC236}">
                <a16:creationId xmlns:a16="http://schemas.microsoft.com/office/drawing/2014/main" id="{490436C0-783E-8E27-177B-E0E06C31CCAD}"/>
              </a:ext>
            </a:extLst>
          </p:cNvPr>
          <p:cNvGrpSpPr/>
          <p:nvPr/>
        </p:nvGrpSpPr>
        <p:grpSpPr>
          <a:xfrm>
            <a:off x="151822" y="3284984"/>
            <a:ext cx="11549287" cy="1668766"/>
            <a:chOff x="151822" y="3284984"/>
            <a:chExt cx="11549287" cy="1668766"/>
          </a:xfrm>
        </p:grpSpPr>
        <p:grpSp>
          <p:nvGrpSpPr>
            <p:cNvPr id="48" name="Gruppieren 47">
              <a:extLst>
                <a:ext uri="{FF2B5EF4-FFF2-40B4-BE49-F238E27FC236}">
                  <a16:creationId xmlns:a16="http://schemas.microsoft.com/office/drawing/2014/main" id="{6608005B-331E-A3D3-04C0-F3956E208552}"/>
                </a:ext>
              </a:extLst>
            </p:cNvPr>
            <p:cNvGrpSpPr/>
            <p:nvPr/>
          </p:nvGrpSpPr>
          <p:grpSpPr>
            <a:xfrm>
              <a:off x="1703512" y="3284984"/>
              <a:ext cx="9997597" cy="1668766"/>
              <a:chOff x="1703512" y="3284984"/>
              <a:chExt cx="9997597" cy="1668766"/>
            </a:xfrm>
          </p:grpSpPr>
          <p:grpSp>
            <p:nvGrpSpPr>
              <p:cNvPr id="9" name="Gruppieren 8">
                <a:extLst>
                  <a:ext uri="{FF2B5EF4-FFF2-40B4-BE49-F238E27FC236}">
                    <a16:creationId xmlns:a16="http://schemas.microsoft.com/office/drawing/2014/main" id="{6965666C-CB8E-DD22-1964-0CF31084C8B3}"/>
                  </a:ext>
                </a:extLst>
              </p:cNvPr>
              <p:cNvGrpSpPr/>
              <p:nvPr/>
            </p:nvGrpSpPr>
            <p:grpSpPr>
              <a:xfrm>
                <a:off x="1703512" y="3284984"/>
                <a:ext cx="3960440" cy="864096"/>
                <a:chOff x="3932567" y="3273284"/>
                <a:chExt cx="3960440" cy="864096"/>
              </a:xfrm>
            </p:grpSpPr>
            <p:grpSp>
              <p:nvGrpSpPr>
                <p:cNvPr id="10" name="Gruppieren 9">
                  <a:extLst>
                    <a:ext uri="{FF2B5EF4-FFF2-40B4-BE49-F238E27FC236}">
                      <a16:creationId xmlns:a16="http://schemas.microsoft.com/office/drawing/2014/main" id="{506B7F46-2C7B-A2F5-023D-4D4691050C98}"/>
                    </a:ext>
                  </a:extLst>
                </p:cNvPr>
                <p:cNvGrpSpPr/>
                <p:nvPr/>
              </p:nvGrpSpPr>
              <p:grpSpPr>
                <a:xfrm>
                  <a:off x="4328637" y="3427861"/>
                  <a:ext cx="3564370" cy="604867"/>
                  <a:chOff x="4328637" y="3211837"/>
                  <a:chExt cx="3564370" cy="604867"/>
                </a:xfrm>
              </p:grpSpPr>
              <p:sp>
                <p:nvSpPr>
                  <p:cNvPr id="17" name="Ellipse 16">
                    <a:extLst>
                      <a:ext uri="{FF2B5EF4-FFF2-40B4-BE49-F238E27FC236}">
                        <a16:creationId xmlns:a16="http://schemas.microsoft.com/office/drawing/2014/main" id="{11E12F79-19F3-CFDE-FE4F-0653A4E55F6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B75A7BBE-A85F-258E-3FEE-31C72BC4508D}"/>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0B26DECE-C586-BD7D-151F-86946E30C546}"/>
                      </a:ext>
                    </a:extLst>
                  </p:cNvPr>
                  <p:cNvCxnSpPr>
                    <a:cxnSpLocks/>
                  </p:cNvCxnSpPr>
                  <p:nvPr/>
                </p:nvCxnSpPr>
                <p:spPr>
                  <a:xfrm flipH="1">
                    <a:off x="5808951" y="3510219"/>
                    <a:ext cx="622977" cy="2535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112F427-3D13-AE1F-5DB4-2430A8BC8D55}"/>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Gerade Verbindung mit Pfeil 10">
                  <a:extLst>
                    <a:ext uri="{FF2B5EF4-FFF2-40B4-BE49-F238E27FC236}">
                      <a16:creationId xmlns:a16="http://schemas.microsoft.com/office/drawing/2014/main" id="{C4276A1F-1EE4-0A97-95E8-B55CC26FF6DF}"/>
                    </a:ext>
                  </a:extLst>
                </p:cNvPr>
                <p:cNvCxnSpPr/>
                <p:nvPr/>
              </p:nvCxnSpPr>
              <p:spPr>
                <a:xfrm>
                  <a:off x="3932567" y="3273284"/>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36" name="Inhaltsplatzhalter 1">
                <a:extLst>
                  <a:ext uri="{FF2B5EF4-FFF2-40B4-BE49-F238E27FC236}">
                    <a16:creationId xmlns:a16="http://schemas.microsoft.com/office/drawing/2014/main" id="{C581071E-B16C-7AEF-743F-CDEBF21A4680}"/>
                  </a:ext>
                </a:extLst>
              </p:cNvPr>
              <p:cNvSpPr txBox="1">
                <a:spLocks/>
              </p:cNvSpPr>
              <p:nvPr/>
            </p:nvSpPr>
            <p:spPr>
              <a:xfrm>
                <a:off x="7666844" y="3285646"/>
                <a:ext cx="4034265" cy="122347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0°-Licht wird vom 90°-Filter vollständig blockiert.</a:t>
                </a:r>
                <a:br>
                  <a:rPr lang="de-DE" dirty="0"/>
                </a:br>
                <a:endParaRPr lang="de-DE" dirty="0"/>
              </a:p>
            </p:txBody>
          </p:sp>
          <p:grpSp>
            <p:nvGrpSpPr>
              <p:cNvPr id="39" name="Gruppieren 38">
                <a:extLst>
                  <a:ext uri="{FF2B5EF4-FFF2-40B4-BE49-F238E27FC236}">
                    <a16:creationId xmlns:a16="http://schemas.microsoft.com/office/drawing/2014/main" id="{3AD33CB4-00FD-1520-8C69-090AC5CAEFE6}"/>
                  </a:ext>
                </a:extLst>
              </p:cNvPr>
              <p:cNvGrpSpPr/>
              <p:nvPr/>
            </p:nvGrpSpPr>
            <p:grpSpPr>
              <a:xfrm>
                <a:off x="6415515" y="3382483"/>
                <a:ext cx="1352592" cy="1571267"/>
                <a:chOff x="9362300" y="2332325"/>
                <a:chExt cx="1352592" cy="1571267"/>
              </a:xfrm>
            </p:grpSpPr>
            <p:sp>
              <p:nvSpPr>
                <p:cNvPr id="45" name="Rechteck 44">
                  <a:extLst>
                    <a:ext uri="{FF2B5EF4-FFF2-40B4-BE49-F238E27FC236}">
                      <a16:creationId xmlns:a16="http://schemas.microsoft.com/office/drawing/2014/main" id="{2528D166-5D8F-99C4-6A02-B75EA68337DE}"/>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AF7CF57D-FE01-25A7-54B5-5D62DCD51638}"/>
                    </a:ext>
                  </a:extLst>
                </p:cNvPr>
                <p:cNvCxnSpPr>
                  <a:cxnSpLocks/>
                  <a:stCxn id="45" idx="2"/>
                  <a:endCxn id="47" idx="0"/>
                </p:cNvCxnSpPr>
                <p:nvPr/>
              </p:nvCxnSpPr>
              <p:spPr>
                <a:xfrm flipH="1" flipV="1">
                  <a:off x="9555852" y="2757134"/>
                  <a:ext cx="472002" cy="2879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 name="Bogen 46">
                  <a:extLst>
                    <a:ext uri="{FF2B5EF4-FFF2-40B4-BE49-F238E27FC236}">
                      <a16:creationId xmlns:a16="http://schemas.microsoft.com/office/drawing/2014/main" id="{3F478D03-F0E3-515F-DA2D-4024E68C7939}"/>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grpSp>
          <p:nvGrpSpPr>
            <p:cNvPr id="54" name="Gruppieren 53">
              <a:extLst>
                <a:ext uri="{FF2B5EF4-FFF2-40B4-BE49-F238E27FC236}">
                  <a16:creationId xmlns:a16="http://schemas.microsoft.com/office/drawing/2014/main" id="{EC48A465-8B61-BA8C-E5B4-58FBD44955E3}"/>
                </a:ext>
              </a:extLst>
            </p:cNvPr>
            <p:cNvGrpSpPr/>
            <p:nvPr/>
          </p:nvGrpSpPr>
          <p:grpSpPr>
            <a:xfrm>
              <a:off x="151822" y="3337669"/>
              <a:ext cx="1352592" cy="1571267"/>
              <a:chOff x="9362300" y="2332325"/>
              <a:chExt cx="1352592" cy="1571267"/>
            </a:xfrm>
          </p:grpSpPr>
          <p:sp>
            <p:nvSpPr>
              <p:cNvPr id="55" name="Rechteck 54">
                <a:extLst>
                  <a:ext uri="{FF2B5EF4-FFF2-40B4-BE49-F238E27FC236}">
                    <a16:creationId xmlns:a16="http://schemas.microsoft.com/office/drawing/2014/main" id="{B4767CAA-128F-2FE9-A8B1-A8BC434F1DC1}"/>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6" name="Gerader Verbinder 55">
                <a:extLst>
                  <a:ext uri="{FF2B5EF4-FFF2-40B4-BE49-F238E27FC236}">
                    <a16:creationId xmlns:a16="http://schemas.microsoft.com/office/drawing/2014/main" id="{CA71C240-44E7-8663-720D-B20694A453D1}"/>
                  </a:ext>
                </a:extLst>
              </p:cNvPr>
              <p:cNvCxnSpPr>
                <a:cxnSpLocks/>
                <a:stCxn id="55" idx="2"/>
                <a:endCxn id="57"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 name="Bogen 56">
                <a:extLst>
                  <a:ext uri="{FF2B5EF4-FFF2-40B4-BE49-F238E27FC236}">
                    <a16:creationId xmlns:a16="http://schemas.microsoft.com/office/drawing/2014/main" id="{BEF62631-0247-9FD3-2167-908E6EF9CD36}"/>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grpSp>
        <p:nvGrpSpPr>
          <p:cNvPr id="63" name="Gruppieren 62">
            <a:extLst>
              <a:ext uri="{FF2B5EF4-FFF2-40B4-BE49-F238E27FC236}">
                <a16:creationId xmlns:a16="http://schemas.microsoft.com/office/drawing/2014/main" id="{104A3FA1-132D-6CB2-831D-86B5B32C4003}"/>
              </a:ext>
            </a:extLst>
          </p:cNvPr>
          <p:cNvGrpSpPr/>
          <p:nvPr/>
        </p:nvGrpSpPr>
        <p:grpSpPr>
          <a:xfrm>
            <a:off x="149104" y="4847885"/>
            <a:ext cx="11649320" cy="1965491"/>
            <a:chOff x="149104" y="4847885"/>
            <a:chExt cx="11649320" cy="1965491"/>
          </a:xfrm>
        </p:grpSpPr>
        <p:grpSp>
          <p:nvGrpSpPr>
            <p:cNvPr id="8" name="Gruppieren 7">
              <a:extLst>
                <a:ext uri="{FF2B5EF4-FFF2-40B4-BE49-F238E27FC236}">
                  <a16:creationId xmlns:a16="http://schemas.microsoft.com/office/drawing/2014/main" id="{2383C5B7-9914-CF43-1581-2E009818C49C}"/>
                </a:ext>
              </a:extLst>
            </p:cNvPr>
            <p:cNvGrpSpPr/>
            <p:nvPr/>
          </p:nvGrpSpPr>
          <p:grpSpPr>
            <a:xfrm>
              <a:off x="1703512" y="5053459"/>
              <a:ext cx="4295673" cy="864096"/>
              <a:chOff x="3957374" y="3273284"/>
              <a:chExt cx="4295673" cy="864096"/>
            </a:xfrm>
          </p:grpSpPr>
          <p:grpSp>
            <p:nvGrpSpPr>
              <p:cNvPr id="31" name="Gruppieren 30">
                <a:extLst>
                  <a:ext uri="{FF2B5EF4-FFF2-40B4-BE49-F238E27FC236}">
                    <a16:creationId xmlns:a16="http://schemas.microsoft.com/office/drawing/2014/main" id="{E1F1054C-DEF2-4830-DD03-7AEF59F44E47}"/>
                  </a:ext>
                </a:extLst>
              </p:cNvPr>
              <p:cNvGrpSpPr/>
              <p:nvPr/>
            </p:nvGrpSpPr>
            <p:grpSpPr>
              <a:xfrm>
                <a:off x="4328637" y="3405974"/>
                <a:ext cx="3924410" cy="682388"/>
                <a:chOff x="4328637" y="3189950"/>
                <a:chExt cx="3924410" cy="682388"/>
              </a:xfrm>
            </p:grpSpPr>
            <p:sp>
              <p:nvSpPr>
                <p:cNvPr id="12" name="Ellipse 11">
                  <a:extLst>
                    <a:ext uri="{FF2B5EF4-FFF2-40B4-BE49-F238E27FC236}">
                      <a16:creationId xmlns:a16="http://schemas.microsoft.com/office/drawing/2014/main" id="{3AE7B1B8-CA0B-82D5-5ED1-64CBE95B099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8F909E84-A097-27C6-8E7E-1B38FBAD61DB}"/>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6111C99-4A89-0B10-D600-E6AECDB17248}"/>
                    </a:ext>
                  </a:extLst>
                </p:cNvPr>
                <p:cNvCxnSpPr>
                  <a:cxnSpLocks/>
                </p:cNvCxnSpPr>
                <p:nvPr/>
              </p:nvCxnSpPr>
              <p:spPr>
                <a:xfrm flipH="1">
                  <a:off x="5938758" y="3189950"/>
                  <a:ext cx="382137" cy="68238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1EEE2ACD-803C-BEE0-23C1-C2994DBB23DF}"/>
                    </a:ext>
                  </a:extLst>
                </p:cNvPr>
                <p:cNvCxnSpPr>
                  <a:cxnSpLocks/>
                </p:cNvCxnSpPr>
                <p:nvPr/>
              </p:nvCxnSpPr>
              <p:spPr>
                <a:xfrm flipH="1">
                  <a:off x="8109031" y="3232576"/>
                  <a:ext cx="144016" cy="607992"/>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6AFE3B6-491B-BC27-A8BF-089E3BF35804}"/>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Gerade Verbindung mit Pfeil 3">
                <a:extLst>
                  <a:ext uri="{FF2B5EF4-FFF2-40B4-BE49-F238E27FC236}">
                    <a16:creationId xmlns:a16="http://schemas.microsoft.com/office/drawing/2014/main" id="{9C3504FB-11CB-4642-FA52-91403B4D837B}"/>
                  </a:ext>
                </a:extLst>
              </p:cNvPr>
              <p:cNvCxnSpPr/>
              <p:nvPr/>
            </p:nvCxnSpPr>
            <p:spPr>
              <a:xfrm>
                <a:off x="3957374" y="3273284"/>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38" name="Inhaltsplatzhalter 1">
              <a:extLst>
                <a:ext uri="{FF2B5EF4-FFF2-40B4-BE49-F238E27FC236}">
                  <a16:creationId xmlns:a16="http://schemas.microsoft.com/office/drawing/2014/main" id="{D20B79F6-C7A4-EEFA-401B-9094E45B9E4C}"/>
                </a:ext>
              </a:extLst>
            </p:cNvPr>
            <p:cNvSpPr txBox="1">
              <a:spLocks/>
            </p:cNvSpPr>
            <p:nvPr/>
          </p:nvSpPr>
          <p:spPr>
            <a:xfrm>
              <a:off x="7735685" y="4847885"/>
              <a:ext cx="4062739" cy="1965491"/>
            </a:xfrm>
            <a:prstGeom prst="rect">
              <a:avLst/>
            </a:prstGeom>
          </p:spPr>
          <p:txBody>
            <a:bodyPr vert="horz">
              <a:normAutofit fontScale="850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0°-Licht wird vom 45° Filter </a:t>
              </a:r>
              <a:br>
                <a:rPr lang="de-DE" dirty="0"/>
              </a:br>
              <a:r>
                <a:rPr lang="de-DE" dirty="0"/>
                <a:t>zu 50 % durchgelassen.</a:t>
              </a:r>
              <a:br>
                <a:rPr lang="de-DE" dirty="0"/>
              </a:br>
              <a:br>
                <a:rPr lang="de-DE" dirty="0"/>
              </a:br>
              <a:r>
                <a:rPr lang="de-DE" dirty="0"/>
                <a:t>Anschließend ist es 45°-Licht,</a:t>
              </a:r>
              <a:br>
                <a:rPr lang="de-DE" dirty="0"/>
              </a:br>
              <a:r>
                <a:rPr lang="de-DE" dirty="0"/>
                <a:t>das zu 100 % durch </a:t>
              </a:r>
              <a:br>
                <a:rPr lang="de-DE" dirty="0"/>
              </a:br>
              <a:r>
                <a:rPr lang="de-DE" dirty="0"/>
                <a:t>ein 45°-Filter geht. </a:t>
              </a:r>
              <a:br>
                <a:rPr lang="de-DE" dirty="0"/>
              </a:br>
              <a:endParaRPr lang="de-DE" dirty="0"/>
            </a:p>
          </p:txBody>
        </p:sp>
        <p:grpSp>
          <p:nvGrpSpPr>
            <p:cNvPr id="5" name="Gruppieren 4">
              <a:extLst>
                <a:ext uri="{FF2B5EF4-FFF2-40B4-BE49-F238E27FC236}">
                  <a16:creationId xmlns:a16="http://schemas.microsoft.com/office/drawing/2014/main" id="{09E79BDE-7419-E7AD-EAE7-74C744029765}"/>
                </a:ext>
              </a:extLst>
            </p:cNvPr>
            <p:cNvGrpSpPr/>
            <p:nvPr/>
          </p:nvGrpSpPr>
          <p:grpSpPr>
            <a:xfrm>
              <a:off x="6415516" y="5167562"/>
              <a:ext cx="1352592" cy="1571267"/>
              <a:chOff x="9362300" y="2332325"/>
              <a:chExt cx="1352592" cy="1571267"/>
            </a:xfrm>
          </p:grpSpPr>
          <p:sp>
            <p:nvSpPr>
              <p:cNvPr id="7" name="Rechteck 6">
                <a:extLst>
                  <a:ext uri="{FF2B5EF4-FFF2-40B4-BE49-F238E27FC236}">
                    <a16:creationId xmlns:a16="http://schemas.microsoft.com/office/drawing/2014/main" id="{AABE1604-F348-FB47-8BE2-220BD0424FE0}"/>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F11C5959-9110-DF40-7BF5-27482AA03BBB}"/>
                  </a:ext>
                </a:extLst>
              </p:cNvPr>
              <p:cNvCxnSpPr>
                <a:cxnSpLocks/>
                <a:stCxn id="7" idx="2"/>
              </p:cNvCxnSpPr>
              <p:nvPr/>
            </p:nvCxnSpPr>
            <p:spPr>
              <a:xfrm flipH="1" flipV="1">
                <a:off x="10026127" y="2571078"/>
                <a:ext cx="1727" cy="47402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Bogen 22">
                <a:extLst>
                  <a:ext uri="{FF2B5EF4-FFF2-40B4-BE49-F238E27FC236}">
                    <a16:creationId xmlns:a16="http://schemas.microsoft.com/office/drawing/2014/main" id="{A21E46FC-CE82-02AD-AF16-D6ABB73B89B1}"/>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58" name="Gruppieren 57">
              <a:extLst>
                <a:ext uri="{FF2B5EF4-FFF2-40B4-BE49-F238E27FC236}">
                  <a16:creationId xmlns:a16="http://schemas.microsoft.com/office/drawing/2014/main" id="{4384F3FB-DDC5-3806-D945-E417FB534704}"/>
                </a:ext>
              </a:extLst>
            </p:cNvPr>
            <p:cNvGrpSpPr/>
            <p:nvPr/>
          </p:nvGrpSpPr>
          <p:grpSpPr>
            <a:xfrm>
              <a:off x="149104" y="5126953"/>
              <a:ext cx="1352592" cy="1571267"/>
              <a:chOff x="9362300" y="2332325"/>
              <a:chExt cx="1352592" cy="1571267"/>
            </a:xfrm>
          </p:grpSpPr>
          <p:sp>
            <p:nvSpPr>
              <p:cNvPr id="59" name="Rechteck 58">
                <a:extLst>
                  <a:ext uri="{FF2B5EF4-FFF2-40B4-BE49-F238E27FC236}">
                    <a16:creationId xmlns:a16="http://schemas.microsoft.com/office/drawing/2014/main" id="{5D61495C-EC62-EC47-33AB-A8BB726E4CDB}"/>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395A1FBB-923E-34F4-D2A7-1B6827B2A668}"/>
                  </a:ext>
                </a:extLst>
              </p:cNvPr>
              <p:cNvCxnSpPr>
                <a:cxnSpLocks/>
                <a:stCxn id="59" idx="2"/>
                <a:endCxn id="61"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 name="Bogen 60">
                <a:extLst>
                  <a:ext uri="{FF2B5EF4-FFF2-40B4-BE49-F238E27FC236}">
                    <a16:creationId xmlns:a16="http://schemas.microsoft.com/office/drawing/2014/main" id="{99C1AA68-CA74-A669-C752-AEDB6AADAD07}"/>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spTree>
    <p:extLst>
      <p:ext uri="{BB962C8B-B14F-4D97-AF65-F5344CB8AC3E}">
        <p14:creationId xmlns:p14="http://schemas.microsoft.com/office/powerpoint/2010/main" val="7499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1b) Polarisation bei Einzelphotonen</a:t>
            </a:r>
          </a:p>
        </p:txBody>
      </p:sp>
    </p:spTree>
    <p:extLst>
      <p:ext uri="{BB962C8B-B14F-4D97-AF65-F5344CB8AC3E}">
        <p14:creationId xmlns:p14="http://schemas.microsoft.com/office/powerpoint/2010/main" val="96731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Ein 0°-Photon trifft auf verschiedene Polarisationsfilter:</a:t>
            </a:r>
          </a:p>
        </p:txBody>
      </p:sp>
      <p:sp>
        <p:nvSpPr>
          <p:cNvPr id="37" name="Inhaltsplatzhalter 1">
            <a:extLst>
              <a:ext uri="{FF2B5EF4-FFF2-40B4-BE49-F238E27FC236}">
                <a16:creationId xmlns:a16="http://schemas.microsoft.com/office/drawing/2014/main" id="{2F5D8047-7A7B-FE9D-89E9-DD2D7CD768E3}"/>
              </a:ext>
            </a:extLst>
          </p:cNvPr>
          <p:cNvSpPr txBox="1">
            <a:spLocks/>
          </p:cNvSpPr>
          <p:nvPr/>
        </p:nvSpPr>
        <p:spPr>
          <a:xfrm>
            <a:off x="263352" y="3033709"/>
            <a:ext cx="10972800" cy="71965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endParaRPr lang="de-DE" dirty="0"/>
          </a:p>
        </p:txBody>
      </p:sp>
      <p:grpSp>
        <p:nvGrpSpPr>
          <p:cNvPr id="15" name="Gruppieren 14">
            <a:extLst>
              <a:ext uri="{FF2B5EF4-FFF2-40B4-BE49-F238E27FC236}">
                <a16:creationId xmlns:a16="http://schemas.microsoft.com/office/drawing/2014/main" id="{FE013595-DB2A-0018-B85F-861B113F7759}"/>
              </a:ext>
            </a:extLst>
          </p:cNvPr>
          <p:cNvGrpSpPr/>
          <p:nvPr/>
        </p:nvGrpSpPr>
        <p:grpSpPr>
          <a:xfrm>
            <a:off x="2094324" y="1692673"/>
            <a:ext cx="3564370" cy="1080119"/>
            <a:chOff x="4328637" y="2965285"/>
            <a:chExt cx="3564370" cy="1080119"/>
          </a:xfrm>
        </p:grpSpPr>
        <p:sp>
          <p:nvSpPr>
            <p:cNvPr id="20" name="Ellipse 19">
              <a:extLst>
                <a:ext uri="{FF2B5EF4-FFF2-40B4-BE49-F238E27FC236}">
                  <a16:creationId xmlns:a16="http://schemas.microsoft.com/office/drawing/2014/main" id="{5E9B764A-3FC7-1015-6115-5B633176F3EB}"/>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F261C1F9-AEDD-A690-C3AB-BE51EC8DFDAC}"/>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0735487D-4B56-07C9-D71E-8E5170209DAB}"/>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FDD3C463-415F-C4A9-A270-EB5237D48627}"/>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Inhaltsplatzhalter 1">
            <a:extLst>
              <a:ext uri="{FF2B5EF4-FFF2-40B4-BE49-F238E27FC236}">
                <a16:creationId xmlns:a16="http://schemas.microsoft.com/office/drawing/2014/main" id="{BF61332A-7A2F-12AE-2595-F3E31D98037C}"/>
              </a:ext>
            </a:extLst>
          </p:cNvPr>
          <p:cNvSpPr txBox="1">
            <a:spLocks/>
          </p:cNvSpPr>
          <p:nvPr/>
        </p:nvSpPr>
        <p:spPr>
          <a:xfrm>
            <a:off x="6583290" y="1655916"/>
            <a:ext cx="4193225" cy="1584607"/>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0°-Photon wird mit 100 % Wahrscheinlichkeit durchgelassen.</a:t>
            </a:r>
            <a:br>
              <a:rPr lang="de-DE" dirty="0"/>
            </a:br>
            <a:endParaRPr lang="de-DE" dirty="0"/>
          </a:p>
        </p:txBody>
      </p:sp>
      <p:cxnSp>
        <p:nvCxnSpPr>
          <p:cNvPr id="40" name="Gerader Verbinder 39">
            <a:extLst>
              <a:ext uri="{FF2B5EF4-FFF2-40B4-BE49-F238E27FC236}">
                <a16:creationId xmlns:a16="http://schemas.microsoft.com/office/drawing/2014/main" id="{1930DB5A-246D-271E-18C9-E8CFB3259DED}"/>
              </a:ext>
            </a:extLst>
          </p:cNvPr>
          <p:cNvCxnSpPr/>
          <p:nvPr/>
        </p:nvCxnSpPr>
        <p:spPr>
          <a:xfrm>
            <a:off x="263352" y="2898004"/>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6100E82-A5AD-F24D-E443-5B1AEABBEFC5}"/>
              </a:ext>
            </a:extLst>
          </p:cNvPr>
          <p:cNvCxnSpPr/>
          <p:nvPr/>
        </p:nvCxnSpPr>
        <p:spPr>
          <a:xfrm>
            <a:off x="283319" y="4531167"/>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F3C18F-7C52-B9A2-8D49-252D4ED4811D}"/>
              </a:ext>
            </a:extLst>
          </p:cNvPr>
          <p:cNvSpPr txBox="1"/>
          <p:nvPr/>
        </p:nvSpPr>
        <p:spPr>
          <a:xfrm>
            <a:off x="3441842" y="1547500"/>
            <a:ext cx="42191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sp>
        <p:nvSpPr>
          <p:cNvPr id="43" name="Textfeld 42">
            <a:extLst>
              <a:ext uri="{FF2B5EF4-FFF2-40B4-BE49-F238E27FC236}">
                <a16:creationId xmlns:a16="http://schemas.microsoft.com/office/drawing/2014/main" id="{07096015-CCE8-F988-9956-63680D898EC6}"/>
              </a:ext>
            </a:extLst>
          </p:cNvPr>
          <p:cNvSpPr txBox="1"/>
          <p:nvPr/>
        </p:nvSpPr>
        <p:spPr>
          <a:xfrm>
            <a:off x="3401639" y="3212976"/>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90°</a:t>
            </a:r>
          </a:p>
        </p:txBody>
      </p:sp>
      <p:sp>
        <p:nvSpPr>
          <p:cNvPr id="44" name="Textfeld 43">
            <a:extLst>
              <a:ext uri="{FF2B5EF4-FFF2-40B4-BE49-F238E27FC236}">
                <a16:creationId xmlns:a16="http://schemas.microsoft.com/office/drawing/2014/main" id="{69FA4E8E-2D3D-C0EC-069E-A289040277B1}"/>
              </a:ext>
            </a:extLst>
          </p:cNvPr>
          <p:cNvSpPr txBox="1"/>
          <p:nvPr/>
        </p:nvSpPr>
        <p:spPr>
          <a:xfrm>
            <a:off x="3406986" y="4797152"/>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45°</a:t>
            </a:r>
          </a:p>
        </p:txBody>
      </p:sp>
      <p:grpSp>
        <p:nvGrpSpPr>
          <p:cNvPr id="5" name="Gruppieren 4">
            <a:extLst>
              <a:ext uri="{FF2B5EF4-FFF2-40B4-BE49-F238E27FC236}">
                <a16:creationId xmlns:a16="http://schemas.microsoft.com/office/drawing/2014/main" id="{AB7475EC-634A-5919-D597-25C0C89B040F}"/>
              </a:ext>
            </a:extLst>
          </p:cNvPr>
          <p:cNvGrpSpPr/>
          <p:nvPr/>
        </p:nvGrpSpPr>
        <p:grpSpPr>
          <a:xfrm>
            <a:off x="1506680" y="1790539"/>
            <a:ext cx="345638" cy="864096"/>
            <a:chOff x="6325782" y="5164628"/>
            <a:chExt cx="345638" cy="864096"/>
          </a:xfrm>
        </p:grpSpPr>
        <p:sp>
          <p:nvSpPr>
            <p:cNvPr id="7" name="Ellipse 6">
              <a:extLst>
                <a:ext uri="{FF2B5EF4-FFF2-40B4-BE49-F238E27FC236}">
                  <a16:creationId xmlns:a16="http://schemas.microsoft.com/office/drawing/2014/main" id="{93226930-9A60-6570-9CFA-C266F99917DE}"/>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3" name="Gerade Verbindung mit Pfeil 12">
              <a:extLst>
                <a:ext uri="{FF2B5EF4-FFF2-40B4-BE49-F238E27FC236}">
                  <a16:creationId xmlns:a16="http://schemas.microsoft.com/office/drawing/2014/main" id="{66D1812C-EC46-D31B-1374-5968CAE847E5}"/>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id="{EE903D46-647F-FE5F-1979-BE5B427D49D3}"/>
              </a:ext>
            </a:extLst>
          </p:cNvPr>
          <p:cNvGrpSpPr/>
          <p:nvPr/>
        </p:nvGrpSpPr>
        <p:grpSpPr>
          <a:xfrm>
            <a:off x="1506680" y="3141084"/>
            <a:ext cx="9269834" cy="1584606"/>
            <a:chOff x="1506680" y="3141084"/>
            <a:chExt cx="9269834" cy="1584606"/>
          </a:xfrm>
        </p:grpSpPr>
        <p:grpSp>
          <p:nvGrpSpPr>
            <p:cNvPr id="10" name="Gruppieren 9">
              <a:extLst>
                <a:ext uri="{FF2B5EF4-FFF2-40B4-BE49-F238E27FC236}">
                  <a16:creationId xmlns:a16="http://schemas.microsoft.com/office/drawing/2014/main" id="{506B7F46-2C7B-A2F5-023D-4D4691050C98}"/>
                </a:ext>
              </a:extLst>
            </p:cNvPr>
            <p:cNvGrpSpPr/>
            <p:nvPr/>
          </p:nvGrpSpPr>
          <p:grpSpPr>
            <a:xfrm>
              <a:off x="2099582" y="3439561"/>
              <a:ext cx="3564370" cy="604867"/>
              <a:chOff x="4328637" y="3211837"/>
              <a:chExt cx="3564370" cy="604867"/>
            </a:xfrm>
          </p:grpSpPr>
          <p:sp>
            <p:nvSpPr>
              <p:cNvPr id="17" name="Ellipse 16">
                <a:extLst>
                  <a:ext uri="{FF2B5EF4-FFF2-40B4-BE49-F238E27FC236}">
                    <a16:creationId xmlns:a16="http://schemas.microsoft.com/office/drawing/2014/main" id="{11E12F79-19F3-CFDE-FE4F-0653A4E55F6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B75A7BBE-A85F-258E-3FEE-31C72BC4508D}"/>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0B26DECE-C586-BD7D-151F-86946E30C546}"/>
                  </a:ext>
                </a:extLst>
              </p:cNvPr>
              <p:cNvCxnSpPr>
                <a:cxnSpLocks/>
              </p:cNvCxnSpPr>
              <p:nvPr/>
            </p:nvCxnSpPr>
            <p:spPr>
              <a:xfrm flipH="1">
                <a:off x="5808951" y="3510219"/>
                <a:ext cx="622977" cy="2535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112F427-3D13-AE1F-5DB4-2430A8BC8D55}"/>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Inhaltsplatzhalter 1">
              <a:extLst>
                <a:ext uri="{FF2B5EF4-FFF2-40B4-BE49-F238E27FC236}">
                  <a16:creationId xmlns:a16="http://schemas.microsoft.com/office/drawing/2014/main" id="{C581071E-B16C-7AEF-743F-CDEBF21A4680}"/>
                </a:ext>
              </a:extLst>
            </p:cNvPr>
            <p:cNvSpPr txBox="1">
              <a:spLocks/>
            </p:cNvSpPr>
            <p:nvPr/>
          </p:nvSpPr>
          <p:spPr>
            <a:xfrm>
              <a:off x="6583290" y="3141084"/>
              <a:ext cx="4193224" cy="1584606"/>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0°-Photon wird mit 100 % Wahrscheinlichkeit absorbiert.</a:t>
              </a:r>
              <a:br>
                <a:rPr lang="de-DE" dirty="0"/>
              </a:br>
              <a:endParaRPr lang="de-DE" dirty="0"/>
            </a:p>
          </p:txBody>
        </p:sp>
        <p:grpSp>
          <p:nvGrpSpPr>
            <p:cNvPr id="23" name="Gruppieren 22">
              <a:extLst>
                <a:ext uri="{FF2B5EF4-FFF2-40B4-BE49-F238E27FC236}">
                  <a16:creationId xmlns:a16="http://schemas.microsoft.com/office/drawing/2014/main" id="{1C393953-052C-A18B-DDBC-933B927AF145}"/>
                </a:ext>
              </a:extLst>
            </p:cNvPr>
            <p:cNvGrpSpPr/>
            <p:nvPr/>
          </p:nvGrpSpPr>
          <p:grpSpPr>
            <a:xfrm>
              <a:off x="1506680" y="3322834"/>
              <a:ext cx="345638" cy="864096"/>
              <a:chOff x="6325782" y="5164628"/>
              <a:chExt cx="345638" cy="864096"/>
            </a:xfrm>
          </p:grpSpPr>
          <p:sp>
            <p:nvSpPr>
              <p:cNvPr id="24" name="Ellipse 23">
                <a:extLst>
                  <a:ext uri="{FF2B5EF4-FFF2-40B4-BE49-F238E27FC236}">
                    <a16:creationId xmlns:a16="http://schemas.microsoft.com/office/drawing/2014/main" id="{90E3303C-4F8A-BEF8-AE06-409A5D249DD2}"/>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7" name="Gerade Verbindung mit Pfeil 26">
                <a:extLst>
                  <a:ext uri="{FF2B5EF4-FFF2-40B4-BE49-F238E27FC236}">
                    <a16:creationId xmlns:a16="http://schemas.microsoft.com/office/drawing/2014/main" id="{15CC6F97-88A7-835A-D406-7B00462F451B}"/>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4" name="Flussdiagramm: Verzögerung 3">
              <a:extLst>
                <a:ext uri="{FF2B5EF4-FFF2-40B4-BE49-F238E27FC236}">
                  <a16:creationId xmlns:a16="http://schemas.microsoft.com/office/drawing/2014/main" id="{314D8B1B-F3EA-9E52-4A47-682C60088399}"/>
                </a:ext>
              </a:extLst>
            </p:cNvPr>
            <p:cNvSpPr/>
            <p:nvPr/>
          </p:nvSpPr>
          <p:spPr>
            <a:xfrm>
              <a:off x="5807968" y="3539738"/>
              <a:ext cx="350994" cy="39640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Flussdiagramm: Verzögerung 5">
            <a:extLst>
              <a:ext uri="{FF2B5EF4-FFF2-40B4-BE49-F238E27FC236}">
                <a16:creationId xmlns:a16="http://schemas.microsoft.com/office/drawing/2014/main" id="{114BC645-CC81-C52A-D7BD-F4FEF75007BD}"/>
              </a:ext>
            </a:extLst>
          </p:cNvPr>
          <p:cNvSpPr/>
          <p:nvPr/>
        </p:nvSpPr>
        <p:spPr>
          <a:xfrm>
            <a:off x="5809478" y="2039402"/>
            <a:ext cx="350994" cy="396409"/>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4258F6FC-C7A4-9FFC-31F8-08E79FA1651A}"/>
              </a:ext>
            </a:extLst>
          </p:cNvPr>
          <p:cNvGrpSpPr/>
          <p:nvPr/>
        </p:nvGrpSpPr>
        <p:grpSpPr>
          <a:xfrm>
            <a:off x="1509302" y="4703315"/>
            <a:ext cx="9449181" cy="1966045"/>
            <a:chOff x="1509302" y="4703315"/>
            <a:chExt cx="9449181" cy="1966045"/>
          </a:xfrm>
        </p:grpSpPr>
        <p:grpSp>
          <p:nvGrpSpPr>
            <p:cNvPr id="31" name="Gruppieren 30">
              <a:extLst>
                <a:ext uri="{FF2B5EF4-FFF2-40B4-BE49-F238E27FC236}">
                  <a16:creationId xmlns:a16="http://schemas.microsoft.com/office/drawing/2014/main" id="{E1F1054C-DEF2-4830-DD03-7AEF59F44E47}"/>
                </a:ext>
              </a:extLst>
            </p:cNvPr>
            <p:cNvGrpSpPr/>
            <p:nvPr/>
          </p:nvGrpSpPr>
          <p:grpSpPr>
            <a:xfrm>
              <a:off x="2074775" y="5186149"/>
              <a:ext cx="3564370" cy="682388"/>
              <a:chOff x="4328637" y="3189950"/>
              <a:chExt cx="3564370" cy="682388"/>
            </a:xfrm>
          </p:grpSpPr>
          <p:sp>
            <p:nvSpPr>
              <p:cNvPr id="12" name="Ellipse 11">
                <a:extLst>
                  <a:ext uri="{FF2B5EF4-FFF2-40B4-BE49-F238E27FC236}">
                    <a16:creationId xmlns:a16="http://schemas.microsoft.com/office/drawing/2014/main" id="{3AE7B1B8-CA0B-82D5-5ED1-64CBE95B099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8F909E84-A097-27C6-8E7E-1B38FBAD61DB}"/>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6111C99-4A89-0B10-D600-E6AECDB17248}"/>
                  </a:ext>
                </a:extLst>
              </p:cNvPr>
              <p:cNvCxnSpPr>
                <a:cxnSpLocks/>
              </p:cNvCxnSpPr>
              <p:nvPr/>
            </p:nvCxnSpPr>
            <p:spPr>
              <a:xfrm flipH="1">
                <a:off x="5938758" y="3189950"/>
                <a:ext cx="382137" cy="68238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6AFE3B6-491B-BC27-A8BF-089E3BF35804}"/>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uppieren 27">
              <a:extLst>
                <a:ext uri="{FF2B5EF4-FFF2-40B4-BE49-F238E27FC236}">
                  <a16:creationId xmlns:a16="http://schemas.microsoft.com/office/drawing/2014/main" id="{0C101E39-40C9-AD6A-6292-F4B991655868}"/>
                </a:ext>
              </a:extLst>
            </p:cNvPr>
            <p:cNvGrpSpPr/>
            <p:nvPr/>
          </p:nvGrpSpPr>
          <p:grpSpPr>
            <a:xfrm>
              <a:off x="1509302" y="5065330"/>
              <a:ext cx="345638" cy="864096"/>
              <a:chOff x="6325782" y="5164628"/>
              <a:chExt cx="345638" cy="864096"/>
            </a:xfrm>
          </p:grpSpPr>
          <p:sp>
            <p:nvSpPr>
              <p:cNvPr id="35" name="Ellipse 34">
                <a:extLst>
                  <a:ext uri="{FF2B5EF4-FFF2-40B4-BE49-F238E27FC236}">
                    <a16:creationId xmlns:a16="http://schemas.microsoft.com/office/drawing/2014/main" id="{BAB7B3C5-1854-70B6-35D5-3A7F7A72504D}"/>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9" name="Gerade Verbindung mit Pfeil 38">
                <a:extLst>
                  <a:ext uri="{FF2B5EF4-FFF2-40B4-BE49-F238E27FC236}">
                    <a16:creationId xmlns:a16="http://schemas.microsoft.com/office/drawing/2014/main" id="{7B5B94F6-E6C5-75D7-19D1-B56B825ABEAD}"/>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9" name="Geschweifte Klammer links 58">
              <a:extLst>
                <a:ext uri="{FF2B5EF4-FFF2-40B4-BE49-F238E27FC236}">
                  <a16:creationId xmlns:a16="http://schemas.microsoft.com/office/drawing/2014/main" id="{CAA9BAD0-F920-6165-BC25-E7F3A50667EE}"/>
                </a:ext>
              </a:extLst>
            </p:cNvPr>
            <p:cNvSpPr/>
            <p:nvPr/>
          </p:nvSpPr>
          <p:spPr>
            <a:xfrm>
              <a:off x="5942901" y="4703315"/>
              <a:ext cx="326322" cy="167801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2" name="Inhaltsplatzhalter 1">
              <a:extLst>
                <a:ext uri="{FF2B5EF4-FFF2-40B4-BE49-F238E27FC236}">
                  <a16:creationId xmlns:a16="http://schemas.microsoft.com/office/drawing/2014/main" id="{3131E7D7-E9CB-A5FC-7502-64584E7E776B}"/>
                </a:ext>
              </a:extLst>
            </p:cNvPr>
            <p:cNvSpPr txBox="1">
              <a:spLocks/>
            </p:cNvSpPr>
            <p:nvPr/>
          </p:nvSpPr>
          <p:spPr>
            <a:xfrm>
              <a:off x="6765258" y="4749550"/>
              <a:ext cx="4193225" cy="102628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0°-Photon wird mit 50 % durchgelassen…</a:t>
              </a:r>
            </a:p>
          </p:txBody>
        </p:sp>
        <p:sp>
          <p:nvSpPr>
            <p:cNvPr id="73" name="Inhaltsplatzhalter 1">
              <a:extLst>
                <a:ext uri="{FF2B5EF4-FFF2-40B4-BE49-F238E27FC236}">
                  <a16:creationId xmlns:a16="http://schemas.microsoft.com/office/drawing/2014/main" id="{1C15E995-7BFF-5A82-3E07-63A48B3D1B77}"/>
                </a:ext>
              </a:extLst>
            </p:cNvPr>
            <p:cNvSpPr txBox="1">
              <a:spLocks/>
            </p:cNvSpPr>
            <p:nvPr/>
          </p:nvSpPr>
          <p:spPr>
            <a:xfrm>
              <a:off x="6765258" y="5643075"/>
              <a:ext cx="3824217" cy="102628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 und mit 50 %</a:t>
              </a:r>
              <a:br>
                <a:rPr lang="de-DE" dirty="0"/>
              </a:br>
              <a:r>
                <a:rPr lang="de-DE" dirty="0"/>
                <a:t>absorbiert.</a:t>
              </a:r>
            </a:p>
          </p:txBody>
        </p:sp>
        <p:sp>
          <p:nvSpPr>
            <p:cNvPr id="8" name="Flussdiagramm: Verzögerung 7">
              <a:extLst>
                <a:ext uri="{FF2B5EF4-FFF2-40B4-BE49-F238E27FC236}">
                  <a16:creationId xmlns:a16="http://schemas.microsoft.com/office/drawing/2014/main" id="{D24B2ED2-A7F8-3DA4-B13A-F0006617D645}"/>
                </a:ext>
              </a:extLst>
            </p:cNvPr>
            <p:cNvSpPr/>
            <p:nvPr/>
          </p:nvSpPr>
          <p:spPr>
            <a:xfrm>
              <a:off x="6413558" y="4888599"/>
              <a:ext cx="350994" cy="39640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Verzögerung 8">
              <a:extLst>
                <a:ext uri="{FF2B5EF4-FFF2-40B4-BE49-F238E27FC236}">
                  <a16:creationId xmlns:a16="http://schemas.microsoft.com/office/drawing/2014/main" id="{1FF25420-BB3B-77A1-1849-AE9DB1924639}"/>
                </a:ext>
              </a:extLst>
            </p:cNvPr>
            <p:cNvSpPr/>
            <p:nvPr/>
          </p:nvSpPr>
          <p:spPr>
            <a:xfrm>
              <a:off x="6413558" y="5868537"/>
              <a:ext cx="350994" cy="39640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9993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Ein 0°-Photon trifft auf verschiedene Polarisationsfilter:</a:t>
            </a:r>
          </a:p>
        </p:txBody>
      </p:sp>
      <p:grpSp>
        <p:nvGrpSpPr>
          <p:cNvPr id="15" name="Gruppieren 14">
            <a:extLst>
              <a:ext uri="{FF2B5EF4-FFF2-40B4-BE49-F238E27FC236}">
                <a16:creationId xmlns:a16="http://schemas.microsoft.com/office/drawing/2014/main" id="{FE013595-DB2A-0018-B85F-861B113F7759}"/>
              </a:ext>
            </a:extLst>
          </p:cNvPr>
          <p:cNvGrpSpPr/>
          <p:nvPr/>
        </p:nvGrpSpPr>
        <p:grpSpPr>
          <a:xfrm>
            <a:off x="2094324" y="1692673"/>
            <a:ext cx="3564370" cy="1080119"/>
            <a:chOff x="4328637" y="2965285"/>
            <a:chExt cx="3564370" cy="1080119"/>
          </a:xfrm>
        </p:grpSpPr>
        <p:sp>
          <p:nvSpPr>
            <p:cNvPr id="20" name="Ellipse 19">
              <a:extLst>
                <a:ext uri="{FF2B5EF4-FFF2-40B4-BE49-F238E27FC236}">
                  <a16:creationId xmlns:a16="http://schemas.microsoft.com/office/drawing/2014/main" id="{5E9B764A-3FC7-1015-6115-5B633176F3EB}"/>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F261C1F9-AEDD-A690-C3AB-BE51EC8DFDAC}"/>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0735487D-4B56-07C9-D71E-8E5170209DAB}"/>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FDD3C463-415F-C4A9-A270-EB5237D48627}"/>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Inhaltsplatzhalter 1">
            <a:extLst>
              <a:ext uri="{FF2B5EF4-FFF2-40B4-BE49-F238E27FC236}">
                <a16:creationId xmlns:a16="http://schemas.microsoft.com/office/drawing/2014/main" id="{BF61332A-7A2F-12AE-2595-F3E31D98037C}"/>
              </a:ext>
            </a:extLst>
          </p:cNvPr>
          <p:cNvSpPr txBox="1">
            <a:spLocks/>
          </p:cNvSpPr>
          <p:nvPr/>
        </p:nvSpPr>
        <p:spPr>
          <a:xfrm>
            <a:off x="6583290" y="1640017"/>
            <a:ext cx="4193225"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0°-Photon wird mit 100 % Wahrscheinlichkeit durchgelassen.</a:t>
            </a:r>
          </a:p>
        </p:txBody>
      </p:sp>
      <p:cxnSp>
        <p:nvCxnSpPr>
          <p:cNvPr id="41" name="Gerader Verbinder 40">
            <a:extLst>
              <a:ext uri="{FF2B5EF4-FFF2-40B4-BE49-F238E27FC236}">
                <a16:creationId xmlns:a16="http://schemas.microsoft.com/office/drawing/2014/main" id="{76100E82-A5AD-F24D-E443-5B1AEABBEFC5}"/>
              </a:ext>
            </a:extLst>
          </p:cNvPr>
          <p:cNvCxnSpPr/>
          <p:nvPr/>
        </p:nvCxnSpPr>
        <p:spPr>
          <a:xfrm>
            <a:off x="283319" y="4531167"/>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F3C18F-7C52-B9A2-8D49-252D4ED4811D}"/>
              </a:ext>
            </a:extLst>
          </p:cNvPr>
          <p:cNvSpPr txBox="1"/>
          <p:nvPr/>
        </p:nvSpPr>
        <p:spPr>
          <a:xfrm>
            <a:off x="3441842" y="1547500"/>
            <a:ext cx="42191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grpSp>
        <p:nvGrpSpPr>
          <p:cNvPr id="5" name="Gruppieren 4">
            <a:extLst>
              <a:ext uri="{FF2B5EF4-FFF2-40B4-BE49-F238E27FC236}">
                <a16:creationId xmlns:a16="http://schemas.microsoft.com/office/drawing/2014/main" id="{AB7475EC-634A-5919-D597-25C0C89B040F}"/>
              </a:ext>
            </a:extLst>
          </p:cNvPr>
          <p:cNvGrpSpPr/>
          <p:nvPr/>
        </p:nvGrpSpPr>
        <p:grpSpPr>
          <a:xfrm>
            <a:off x="1506680" y="1790539"/>
            <a:ext cx="345638" cy="864096"/>
            <a:chOff x="6325782" y="5164628"/>
            <a:chExt cx="345638" cy="864096"/>
          </a:xfrm>
        </p:grpSpPr>
        <p:sp>
          <p:nvSpPr>
            <p:cNvPr id="7" name="Ellipse 6">
              <a:extLst>
                <a:ext uri="{FF2B5EF4-FFF2-40B4-BE49-F238E27FC236}">
                  <a16:creationId xmlns:a16="http://schemas.microsoft.com/office/drawing/2014/main" id="{93226930-9A60-6570-9CFA-C266F99917DE}"/>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3" name="Gerade Verbindung mit Pfeil 12">
              <a:extLst>
                <a:ext uri="{FF2B5EF4-FFF2-40B4-BE49-F238E27FC236}">
                  <a16:creationId xmlns:a16="http://schemas.microsoft.com/office/drawing/2014/main" id="{66D1812C-EC46-D31B-1374-5968CAE847E5}"/>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3F70EADB-E355-D18C-3C58-40BD2BC59208}"/>
              </a:ext>
            </a:extLst>
          </p:cNvPr>
          <p:cNvGrpSpPr/>
          <p:nvPr/>
        </p:nvGrpSpPr>
        <p:grpSpPr>
          <a:xfrm>
            <a:off x="263352" y="2898004"/>
            <a:ext cx="11665296" cy="1507952"/>
            <a:chOff x="263352" y="2898004"/>
            <a:chExt cx="11665296" cy="1507952"/>
          </a:xfrm>
        </p:grpSpPr>
        <p:sp>
          <p:nvSpPr>
            <p:cNvPr id="43" name="Textfeld 42">
              <a:extLst>
                <a:ext uri="{FF2B5EF4-FFF2-40B4-BE49-F238E27FC236}">
                  <a16:creationId xmlns:a16="http://schemas.microsoft.com/office/drawing/2014/main" id="{07096015-CCE8-F988-9956-63680D898EC6}"/>
                </a:ext>
              </a:extLst>
            </p:cNvPr>
            <p:cNvSpPr txBox="1"/>
            <p:nvPr/>
          </p:nvSpPr>
          <p:spPr>
            <a:xfrm>
              <a:off x="3401639" y="3212976"/>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90°</a:t>
              </a:r>
            </a:p>
          </p:txBody>
        </p:sp>
        <p:grpSp>
          <p:nvGrpSpPr>
            <p:cNvPr id="8" name="Gruppieren 7">
              <a:extLst>
                <a:ext uri="{FF2B5EF4-FFF2-40B4-BE49-F238E27FC236}">
                  <a16:creationId xmlns:a16="http://schemas.microsoft.com/office/drawing/2014/main" id="{486DDBC6-F002-0C55-748B-800467830B76}"/>
                </a:ext>
              </a:extLst>
            </p:cNvPr>
            <p:cNvGrpSpPr/>
            <p:nvPr/>
          </p:nvGrpSpPr>
          <p:grpSpPr>
            <a:xfrm>
              <a:off x="263352" y="2898004"/>
              <a:ext cx="11665296" cy="1507952"/>
              <a:chOff x="263352" y="2898004"/>
              <a:chExt cx="11665296" cy="1507952"/>
            </a:xfrm>
          </p:grpSpPr>
          <p:grpSp>
            <p:nvGrpSpPr>
              <p:cNvPr id="10" name="Gruppieren 9">
                <a:extLst>
                  <a:ext uri="{FF2B5EF4-FFF2-40B4-BE49-F238E27FC236}">
                    <a16:creationId xmlns:a16="http://schemas.microsoft.com/office/drawing/2014/main" id="{506B7F46-2C7B-A2F5-023D-4D4691050C98}"/>
                  </a:ext>
                </a:extLst>
              </p:cNvPr>
              <p:cNvGrpSpPr/>
              <p:nvPr/>
            </p:nvGrpSpPr>
            <p:grpSpPr>
              <a:xfrm>
                <a:off x="2099582" y="3439561"/>
                <a:ext cx="3564370" cy="604867"/>
                <a:chOff x="4328637" y="3211837"/>
                <a:chExt cx="3564370" cy="604867"/>
              </a:xfrm>
            </p:grpSpPr>
            <p:sp>
              <p:nvSpPr>
                <p:cNvPr id="17" name="Ellipse 16">
                  <a:extLst>
                    <a:ext uri="{FF2B5EF4-FFF2-40B4-BE49-F238E27FC236}">
                      <a16:creationId xmlns:a16="http://schemas.microsoft.com/office/drawing/2014/main" id="{11E12F79-19F3-CFDE-FE4F-0653A4E55F6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B75A7BBE-A85F-258E-3FEE-31C72BC4508D}"/>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0B26DECE-C586-BD7D-151F-86946E30C546}"/>
                    </a:ext>
                  </a:extLst>
                </p:cNvPr>
                <p:cNvCxnSpPr>
                  <a:cxnSpLocks/>
                </p:cNvCxnSpPr>
                <p:nvPr/>
              </p:nvCxnSpPr>
              <p:spPr>
                <a:xfrm flipH="1">
                  <a:off x="5808951" y="3510219"/>
                  <a:ext cx="622977" cy="2535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112F427-3D13-AE1F-5DB4-2430A8BC8D55}"/>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Inhaltsplatzhalter 1">
                <a:extLst>
                  <a:ext uri="{FF2B5EF4-FFF2-40B4-BE49-F238E27FC236}">
                    <a16:creationId xmlns:a16="http://schemas.microsoft.com/office/drawing/2014/main" id="{2F5D8047-7A7B-FE9D-89E9-DD2D7CD768E3}"/>
                  </a:ext>
                </a:extLst>
              </p:cNvPr>
              <p:cNvSpPr txBox="1">
                <a:spLocks/>
              </p:cNvSpPr>
              <p:nvPr/>
            </p:nvSpPr>
            <p:spPr>
              <a:xfrm>
                <a:off x="263352" y="3033709"/>
                <a:ext cx="10972800" cy="71965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endParaRPr lang="de-DE" dirty="0"/>
              </a:p>
            </p:txBody>
          </p:sp>
          <p:sp>
            <p:nvSpPr>
              <p:cNvPr id="36" name="Inhaltsplatzhalter 1">
                <a:extLst>
                  <a:ext uri="{FF2B5EF4-FFF2-40B4-BE49-F238E27FC236}">
                    <a16:creationId xmlns:a16="http://schemas.microsoft.com/office/drawing/2014/main" id="{C581071E-B16C-7AEF-743F-CDEBF21A4680}"/>
                  </a:ext>
                </a:extLst>
              </p:cNvPr>
              <p:cNvSpPr txBox="1">
                <a:spLocks/>
              </p:cNvSpPr>
              <p:nvPr/>
            </p:nvSpPr>
            <p:spPr>
              <a:xfrm>
                <a:off x="6583290" y="3182482"/>
                <a:ext cx="4034265"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0°-Photon wird mit 100 % Wahrscheinlichkeit absorbiert.</a:t>
                </a:r>
              </a:p>
              <a:p>
                <a:pPr marL="411480" lvl="1" indent="0">
                  <a:buNone/>
                </a:pPr>
                <a:endParaRPr lang="de-DE" dirty="0"/>
              </a:p>
            </p:txBody>
          </p:sp>
          <p:cxnSp>
            <p:nvCxnSpPr>
              <p:cNvPr id="40" name="Gerader Verbinder 39">
                <a:extLst>
                  <a:ext uri="{FF2B5EF4-FFF2-40B4-BE49-F238E27FC236}">
                    <a16:creationId xmlns:a16="http://schemas.microsoft.com/office/drawing/2014/main" id="{1930DB5A-246D-271E-18C9-E8CFB3259DED}"/>
                  </a:ext>
                </a:extLst>
              </p:cNvPr>
              <p:cNvCxnSpPr/>
              <p:nvPr/>
            </p:nvCxnSpPr>
            <p:spPr>
              <a:xfrm>
                <a:off x="263352" y="2898004"/>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uppieren 22">
                <a:extLst>
                  <a:ext uri="{FF2B5EF4-FFF2-40B4-BE49-F238E27FC236}">
                    <a16:creationId xmlns:a16="http://schemas.microsoft.com/office/drawing/2014/main" id="{1C393953-052C-A18B-DDBC-933B927AF145}"/>
                  </a:ext>
                </a:extLst>
              </p:cNvPr>
              <p:cNvGrpSpPr/>
              <p:nvPr/>
            </p:nvGrpSpPr>
            <p:grpSpPr>
              <a:xfrm>
                <a:off x="1506680" y="3322834"/>
                <a:ext cx="345638" cy="864096"/>
                <a:chOff x="6325782" y="5164628"/>
                <a:chExt cx="345638" cy="864096"/>
              </a:xfrm>
            </p:grpSpPr>
            <p:sp>
              <p:nvSpPr>
                <p:cNvPr id="24" name="Ellipse 23">
                  <a:extLst>
                    <a:ext uri="{FF2B5EF4-FFF2-40B4-BE49-F238E27FC236}">
                      <a16:creationId xmlns:a16="http://schemas.microsoft.com/office/drawing/2014/main" id="{90E3303C-4F8A-BEF8-AE06-409A5D249DD2}"/>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7" name="Gerade Verbindung mit Pfeil 26">
                  <a:extLst>
                    <a:ext uri="{FF2B5EF4-FFF2-40B4-BE49-F238E27FC236}">
                      <a16:creationId xmlns:a16="http://schemas.microsoft.com/office/drawing/2014/main" id="{15CC6F97-88A7-835A-D406-7B00462F451B}"/>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4" name="Flussdiagramm: Verzögerung 3">
              <a:extLst>
                <a:ext uri="{FF2B5EF4-FFF2-40B4-BE49-F238E27FC236}">
                  <a16:creationId xmlns:a16="http://schemas.microsoft.com/office/drawing/2014/main" id="{0D05866E-EFA4-E34A-F3CB-F065C8DA1090}"/>
                </a:ext>
              </a:extLst>
            </p:cNvPr>
            <p:cNvSpPr/>
            <p:nvPr/>
          </p:nvSpPr>
          <p:spPr>
            <a:xfrm>
              <a:off x="5807968" y="3536647"/>
              <a:ext cx="350994" cy="39640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Flussdiagramm: Verzögerung 5">
            <a:extLst>
              <a:ext uri="{FF2B5EF4-FFF2-40B4-BE49-F238E27FC236}">
                <a16:creationId xmlns:a16="http://schemas.microsoft.com/office/drawing/2014/main" id="{088EF39A-2DEC-7CB1-6D07-8DF9DA0E6F70}"/>
              </a:ext>
            </a:extLst>
          </p:cNvPr>
          <p:cNvSpPr/>
          <p:nvPr/>
        </p:nvSpPr>
        <p:spPr>
          <a:xfrm>
            <a:off x="5809478" y="2039402"/>
            <a:ext cx="350994" cy="396409"/>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05ED3055-1212-D7F3-6C61-88ADF4FCB58B}"/>
              </a:ext>
            </a:extLst>
          </p:cNvPr>
          <p:cNvGrpSpPr/>
          <p:nvPr/>
        </p:nvGrpSpPr>
        <p:grpSpPr>
          <a:xfrm>
            <a:off x="1509302" y="4641545"/>
            <a:ext cx="10119849" cy="1792986"/>
            <a:chOff x="1509302" y="4641545"/>
            <a:chExt cx="10119849" cy="1792986"/>
          </a:xfrm>
        </p:grpSpPr>
        <p:sp>
          <p:nvSpPr>
            <p:cNvPr id="72" name="Inhaltsplatzhalter 1">
              <a:extLst>
                <a:ext uri="{FF2B5EF4-FFF2-40B4-BE49-F238E27FC236}">
                  <a16:creationId xmlns:a16="http://schemas.microsoft.com/office/drawing/2014/main" id="{3131E7D7-E9CB-A5FC-7502-64584E7E776B}"/>
                </a:ext>
              </a:extLst>
            </p:cNvPr>
            <p:cNvSpPr txBox="1">
              <a:spLocks/>
            </p:cNvSpPr>
            <p:nvPr/>
          </p:nvSpPr>
          <p:spPr>
            <a:xfrm>
              <a:off x="6721906" y="4641545"/>
              <a:ext cx="4907245" cy="175762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Wenn es durchgelassen wird,</a:t>
              </a:r>
              <a:br>
                <a:rPr lang="de-DE" dirty="0"/>
              </a:br>
              <a:r>
                <a:rPr lang="de-DE" dirty="0"/>
                <a:t>ist es anschließend ein</a:t>
              </a:r>
              <a:br>
                <a:rPr lang="de-DE" dirty="0"/>
              </a:br>
              <a:r>
                <a:rPr lang="de-DE" dirty="0"/>
                <a:t>45°-Photon. </a:t>
              </a:r>
            </a:p>
          </p:txBody>
        </p:sp>
        <p:grpSp>
          <p:nvGrpSpPr>
            <p:cNvPr id="9" name="Gruppieren 8">
              <a:extLst>
                <a:ext uri="{FF2B5EF4-FFF2-40B4-BE49-F238E27FC236}">
                  <a16:creationId xmlns:a16="http://schemas.microsoft.com/office/drawing/2014/main" id="{5A8DDBF6-7FA7-EDB8-21D1-F841B44A2EFD}"/>
                </a:ext>
              </a:extLst>
            </p:cNvPr>
            <p:cNvGrpSpPr/>
            <p:nvPr/>
          </p:nvGrpSpPr>
          <p:grpSpPr>
            <a:xfrm>
              <a:off x="1509302" y="4756518"/>
              <a:ext cx="4759921" cy="1678013"/>
              <a:chOff x="1509302" y="4756518"/>
              <a:chExt cx="4759921" cy="1678013"/>
            </a:xfrm>
          </p:grpSpPr>
          <p:grpSp>
            <p:nvGrpSpPr>
              <p:cNvPr id="11" name="Gruppieren 10">
                <a:extLst>
                  <a:ext uri="{FF2B5EF4-FFF2-40B4-BE49-F238E27FC236}">
                    <a16:creationId xmlns:a16="http://schemas.microsoft.com/office/drawing/2014/main" id="{0A05E591-3170-20FA-DCB9-4E3516E79EC1}"/>
                  </a:ext>
                </a:extLst>
              </p:cNvPr>
              <p:cNvGrpSpPr/>
              <p:nvPr/>
            </p:nvGrpSpPr>
            <p:grpSpPr>
              <a:xfrm>
                <a:off x="2074775" y="5186149"/>
                <a:ext cx="3564370" cy="682388"/>
                <a:chOff x="4328637" y="3189950"/>
                <a:chExt cx="3564370" cy="682388"/>
              </a:xfrm>
            </p:grpSpPr>
            <p:sp>
              <p:nvSpPr>
                <p:cNvPr id="52" name="Ellipse 51">
                  <a:extLst>
                    <a:ext uri="{FF2B5EF4-FFF2-40B4-BE49-F238E27FC236}">
                      <a16:creationId xmlns:a16="http://schemas.microsoft.com/office/drawing/2014/main" id="{9E0CEFEF-5EB8-59A2-A2B9-F30DE3E2A579}"/>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 Verbindung mit Pfeil 52">
                  <a:extLst>
                    <a:ext uri="{FF2B5EF4-FFF2-40B4-BE49-F238E27FC236}">
                      <a16:creationId xmlns:a16="http://schemas.microsoft.com/office/drawing/2014/main" id="{243C7F05-1B34-5BCD-CD21-5494A97E7BF0}"/>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ADC3F308-54EF-458D-A081-8ADDBB7B8FAA}"/>
                    </a:ext>
                  </a:extLst>
                </p:cNvPr>
                <p:cNvCxnSpPr>
                  <a:cxnSpLocks/>
                </p:cNvCxnSpPr>
                <p:nvPr/>
              </p:nvCxnSpPr>
              <p:spPr>
                <a:xfrm flipH="1">
                  <a:off x="5938758" y="3189950"/>
                  <a:ext cx="382137" cy="68238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812B26E6-BFDE-30F9-55C8-F10FDA4F1B5F}"/>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5DE79DDC-9F15-EBF0-94A8-229CC0111885}"/>
                  </a:ext>
                </a:extLst>
              </p:cNvPr>
              <p:cNvGrpSpPr/>
              <p:nvPr/>
            </p:nvGrpSpPr>
            <p:grpSpPr>
              <a:xfrm>
                <a:off x="1509302" y="5065330"/>
                <a:ext cx="345638" cy="864096"/>
                <a:chOff x="6325782" y="5164628"/>
                <a:chExt cx="345638" cy="864096"/>
              </a:xfrm>
            </p:grpSpPr>
            <p:sp>
              <p:nvSpPr>
                <p:cNvPr id="50" name="Ellipse 49">
                  <a:extLst>
                    <a:ext uri="{FF2B5EF4-FFF2-40B4-BE49-F238E27FC236}">
                      <a16:creationId xmlns:a16="http://schemas.microsoft.com/office/drawing/2014/main" id="{93FA69F7-F0E7-9ED1-1BD1-7087FED17395}"/>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1" name="Gerade Verbindung mit Pfeil 50">
                  <a:extLst>
                    <a:ext uri="{FF2B5EF4-FFF2-40B4-BE49-F238E27FC236}">
                      <a16:creationId xmlns:a16="http://schemas.microsoft.com/office/drawing/2014/main" id="{6349D4C6-8B83-732E-93F2-A5229169ADBC}"/>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22" name="Geschweifte Klammer links 21">
                <a:extLst>
                  <a:ext uri="{FF2B5EF4-FFF2-40B4-BE49-F238E27FC236}">
                    <a16:creationId xmlns:a16="http://schemas.microsoft.com/office/drawing/2014/main" id="{0C805787-B93C-4F69-0BB0-A5EC60CCD79B}"/>
                  </a:ext>
                </a:extLst>
              </p:cNvPr>
              <p:cNvSpPr/>
              <p:nvPr/>
            </p:nvSpPr>
            <p:spPr>
              <a:xfrm>
                <a:off x="5942901" y="4756518"/>
                <a:ext cx="326322" cy="167801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a:latin typeface="Arial" panose="020B0604020202020204" pitchFamily="34" charset="0"/>
                  <a:cs typeface="Arial" panose="020B0604020202020204" pitchFamily="34" charset="0"/>
                </a:endParaRPr>
              </a:p>
            </p:txBody>
          </p:sp>
        </p:grpSp>
        <p:grpSp>
          <p:nvGrpSpPr>
            <p:cNvPr id="60" name="Gruppieren 59">
              <a:extLst>
                <a:ext uri="{FF2B5EF4-FFF2-40B4-BE49-F238E27FC236}">
                  <a16:creationId xmlns:a16="http://schemas.microsoft.com/office/drawing/2014/main" id="{C4CF38CD-2105-8DE7-B07D-FFD951723848}"/>
                </a:ext>
              </a:extLst>
            </p:cNvPr>
            <p:cNvGrpSpPr/>
            <p:nvPr/>
          </p:nvGrpSpPr>
          <p:grpSpPr>
            <a:xfrm>
              <a:off x="6326562" y="4671265"/>
              <a:ext cx="537883" cy="766482"/>
              <a:chOff x="459130" y="1419391"/>
              <a:chExt cx="537883" cy="766482"/>
            </a:xfrm>
          </p:grpSpPr>
          <p:sp>
            <p:nvSpPr>
              <p:cNvPr id="61" name="Ellipse 60">
                <a:extLst>
                  <a:ext uri="{FF2B5EF4-FFF2-40B4-BE49-F238E27FC236}">
                    <a16:creationId xmlns:a16="http://schemas.microsoft.com/office/drawing/2014/main" id="{FA534C34-E832-21C6-5ABA-4426D33711D4}"/>
                  </a:ext>
                </a:extLst>
              </p:cNvPr>
              <p:cNvSpPr/>
              <p:nvPr/>
            </p:nvSpPr>
            <p:spPr>
              <a:xfrm>
                <a:off x="545540" y="164237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63" name="Gerade Verbindung mit Pfeil 62">
                <a:extLst>
                  <a:ext uri="{FF2B5EF4-FFF2-40B4-BE49-F238E27FC236}">
                    <a16:creationId xmlns:a16="http://schemas.microsoft.com/office/drawing/2014/main" id="{E5428CD1-0477-651D-3AED-C1E970D5DB59}"/>
                  </a:ext>
                </a:extLst>
              </p:cNvPr>
              <p:cNvCxnSpPr>
                <a:cxnSpLocks/>
              </p:cNvCxnSpPr>
              <p:nvPr/>
            </p:nvCxnSpPr>
            <p:spPr>
              <a:xfrm flipH="1">
                <a:off x="459130" y="1419391"/>
                <a:ext cx="537883" cy="766482"/>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1" name="Textfeld 20">
            <a:extLst>
              <a:ext uri="{FF2B5EF4-FFF2-40B4-BE49-F238E27FC236}">
                <a16:creationId xmlns:a16="http://schemas.microsoft.com/office/drawing/2014/main" id="{940EFDF5-DE82-550C-1866-CC9E31CE1261}"/>
              </a:ext>
            </a:extLst>
          </p:cNvPr>
          <p:cNvSpPr txBox="1"/>
          <p:nvPr/>
        </p:nvSpPr>
        <p:spPr>
          <a:xfrm>
            <a:off x="3406986" y="4797152"/>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45°</a:t>
            </a:r>
          </a:p>
        </p:txBody>
      </p:sp>
    </p:spTree>
    <p:extLst>
      <p:ext uri="{BB962C8B-B14F-4D97-AF65-F5344CB8AC3E}">
        <p14:creationId xmlns:p14="http://schemas.microsoft.com/office/powerpoint/2010/main" val="382221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Ein 45°-Photon trifft auf verschiedene Polarisationsfilter:</a:t>
            </a:r>
          </a:p>
        </p:txBody>
      </p:sp>
      <p:grpSp>
        <p:nvGrpSpPr>
          <p:cNvPr id="31" name="Gruppieren 30">
            <a:extLst>
              <a:ext uri="{FF2B5EF4-FFF2-40B4-BE49-F238E27FC236}">
                <a16:creationId xmlns:a16="http://schemas.microsoft.com/office/drawing/2014/main" id="{E1F1054C-DEF2-4830-DD03-7AEF59F44E47}"/>
              </a:ext>
            </a:extLst>
          </p:cNvPr>
          <p:cNvGrpSpPr/>
          <p:nvPr/>
        </p:nvGrpSpPr>
        <p:grpSpPr>
          <a:xfrm>
            <a:off x="2104795" y="1881393"/>
            <a:ext cx="3564370" cy="682388"/>
            <a:chOff x="4328637" y="3189950"/>
            <a:chExt cx="3564370" cy="682388"/>
          </a:xfrm>
        </p:grpSpPr>
        <p:sp>
          <p:nvSpPr>
            <p:cNvPr id="12" name="Ellipse 11">
              <a:extLst>
                <a:ext uri="{FF2B5EF4-FFF2-40B4-BE49-F238E27FC236}">
                  <a16:creationId xmlns:a16="http://schemas.microsoft.com/office/drawing/2014/main" id="{3AE7B1B8-CA0B-82D5-5ED1-64CBE95B099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8F909E84-A097-27C6-8E7E-1B38FBAD61DB}"/>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6111C99-4A89-0B10-D600-E6AECDB17248}"/>
                </a:ext>
              </a:extLst>
            </p:cNvPr>
            <p:cNvCxnSpPr>
              <a:cxnSpLocks/>
            </p:cNvCxnSpPr>
            <p:nvPr/>
          </p:nvCxnSpPr>
          <p:spPr>
            <a:xfrm flipH="1">
              <a:off x="5938758" y="3189950"/>
              <a:ext cx="382137" cy="68238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6AFE3B6-491B-BC27-A8BF-089E3BF35804}"/>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uppieren 9">
            <a:extLst>
              <a:ext uri="{FF2B5EF4-FFF2-40B4-BE49-F238E27FC236}">
                <a16:creationId xmlns:a16="http://schemas.microsoft.com/office/drawing/2014/main" id="{506B7F46-2C7B-A2F5-023D-4D4691050C98}"/>
              </a:ext>
            </a:extLst>
          </p:cNvPr>
          <p:cNvGrpSpPr/>
          <p:nvPr/>
        </p:nvGrpSpPr>
        <p:grpSpPr>
          <a:xfrm>
            <a:off x="2099582" y="3439561"/>
            <a:ext cx="3564370" cy="604867"/>
            <a:chOff x="4328637" y="3211837"/>
            <a:chExt cx="3564370" cy="604867"/>
          </a:xfrm>
        </p:grpSpPr>
        <p:sp>
          <p:nvSpPr>
            <p:cNvPr id="17" name="Ellipse 16">
              <a:extLst>
                <a:ext uri="{FF2B5EF4-FFF2-40B4-BE49-F238E27FC236}">
                  <a16:creationId xmlns:a16="http://schemas.microsoft.com/office/drawing/2014/main" id="{11E12F79-19F3-CFDE-FE4F-0653A4E55F6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B75A7BBE-A85F-258E-3FEE-31C72BC4508D}"/>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0B26DECE-C586-BD7D-151F-86946E30C546}"/>
                </a:ext>
              </a:extLst>
            </p:cNvPr>
            <p:cNvCxnSpPr>
              <a:cxnSpLocks/>
            </p:cNvCxnSpPr>
            <p:nvPr/>
          </p:nvCxnSpPr>
          <p:spPr>
            <a:xfrm flipH="1" flipV="1">
              <a:off x="5866756" y="3298068"/>
              <a:ext cx="459352" cy="414332"/>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112F427-3D13-AE1F-5DB4-2430A8BC8D55}"/>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Inhaltsplatzhalter 1">
            <a:extLst>
              <a:ext uri="{FF2B5EF4-FFF2-40B4-BE49-F238E27FC236}">
                <a16:creationId xmlns:a16="http://schemas.microsoft.com/office/drawing/2014/main" id="{2F5D8047-7A7B-FE9D-89E9-DD2D7CD768E3}"/>
              </a:ext>
            </a:extLst>
          </p:cNvPr>
          <p:cNvSpPr txBox="1">
            <a:spLocks/>
          </p:cNvSpPr>
          <p:nvPr/>
        </p:nvSpPr>
        <p:spPr>
          <a:xfrm>
            <a:off x="263352" y="3033709"/>
            <a:ext cx="10972800" cy="71965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endParaRPr lang="de-DE" dirty="0"/>
          </a:p>
        </p:txBody>
      </p:sp>
      <p:grpSp>
        <p:nvGrpSpPr>
          <p:cNvPr id="15" name="Gruppieren 14">
            <a:extLst>
              <a:ext uri="{FF2B5EF4-FFF2-40B4-BE49-F238E27FC236}">
                <a16:creationId xmlns:a16="http://schemas.microsoft.com/office/drawing/2014/main" id="{FE013595-DB2A-0018-B85F-861B113F7759}"/>
              </a:ext>
            </a:extLst>
          </p:cNvPr>
          <p:cNvGrpSpPr/>
          <p:nvPr/>
        </p:nvGrpSpPr>
        <p:grpSpPr>
          <a:xfrm>
            <a:off x="2109199" y="4956172"/>
            <a:ext cx="3564370" cy="1080119"/>
            <a:chOff x="4328637" y="2965285"/>
            <a:chExt cx="3564370" cy="1080119"/>
          </a:xfrm>
        </p:grpSpPr>
        <p:sp>
          <p:nvSpPr>
            <p:cNvPr id="20" name="Ellipse 19">
              <a:extLst>
                <a:ext uri="{FF2B5EF4-FFF2-40B4-BE49-F238E27FC236}">
                  <a16:creationId xmlns:a16="http://schemas.microsoft.com/office/drawing/2014/main" id="{5E9B764A-3FC7-1015-6115-5B633176F3EB}"/>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F261C1F9-AEDD-A690-C3AB-BE51EC8DFDAC}"/>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0735487D-4B56-07C9-D71E-8E5170209DAB}"/>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FDD3C463-415F-C4A9-A270-EB5237D48627}"/>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Inhaltsplatzhalter 1">
            <a:extLst>
              <a:ext uri="{FF2B5EF4-FFF2-40B4-BE49-F238E27FC236}">
                <a16:creationId xmlns:a16="http://schemas.microsoft.com/office/drawing/2014/main" id="{BF61332A-7A2F-12AE-2595-F3E31D98037C}"/>
              </a:ext>
            </a:extLst>
          </p:cNvPr>
          <p:cNvSpPr txBox="1">
            <a:spLocks/>
          </p:cNvSpPr>
          <p:nvPr/>
        </p:nvSpPr>
        <p:spPr>
          <a:xfrm>
            <a:off x="6583290" y="1615971"/>
            <a:ext cx="4409254"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45°-Photon wird mit 100 % Wahrscheinlichkeit durchgelassen.</a:t>
            </a:r>
          </a:p>
        </p:txBody>
      </p:sp>
      <p:sp>
        <p:nvSpPr>
          <p:cNvPr id="36" name="Inhaltsplatzhalter 1">
            <a:extLst>
              <a:ext uri="{FF2B5EF4-FFF2-40B4-BE49-F238E27FC236}">
                <a16:creationId xmlns:a16="http://schemas.microsoft.com/office/drawing/2014/main" id="{C581071E-B16C-7AEF-743F-CDEBF21A4680}"/>
              </a:ext>
            </a:extLst>
          </p:cNvPr>
          <p:cNvSpPr txBox="1">
            <a:spLocks/>
          </p:cNvSpPr>
          <p:nvPr/>
        </p:nvSpPr>
        <p:spPr>
          <a:xfrm>
            <a:off x="6583290" y="3141630"/>
            <a:ext cx="4409254"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45°-Photon wird mit 100 % Wahrscheinlichkeit absorbiert.</a:t>
            </a:r>
          </a:p>
        </p:txBody>
      </p:sp>
      <p:cxnSp>
        <p:nvCxnSpPr>
          <p:cNvPr id="40" name="Gerader Verbinder 39">
            <a:extLst>
              <a:ext uri="{FF2B5EF4-FFF2-40B4-BE49-F238E27FC236}">
                <a16:creationId xmlns:a16="http://schemas.microsoft.com/office/drawing/2014/main" id="{1930DB5A-246D-271E-18C9-E8CFB3259DED}"/>
              </a:ext>
            </a:extLst>
          </p:cNvPr>
          <p:cNvCxnSpPr/>
          <p:nvPr/>
        </p:nvCxnSpPr>
        <p:spPr>
          <a:xfrm>
            <a:off x="263352" y="2898004"/>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6100E82-A5AD-F24D-E443-5B1AEABBEFC5}"/>
              </a:ext>
            </a:extLst>
          </p:cNvPr>
          <p:cNvCxnSpPr/>
          <p:nvPr/>
        </p:nvCxnSpPr>
        <p:spPr>
          <a:xfrm>
            <a:off x="283319" y="4531167"/>
            <a:ext cx="11665296"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F3C18F-7C52-B9A2-8D49-252D4ED4811D}"/>
              </a:ext>
            </a:extLst>
          </p:cNvPr>
          <p:cNvSpPr txBox="1"/>
          <p:nvPr/>
        </p:nvSpPr>
        <p:spPr>
          <a:xfrm>
            <a:off x="3441842" y="1547500"/>
            <a:ext cx="53412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45°</a:t>
            </a:r>
          </a:p>
        </p:txBody>
      </p:sp>
      <p:sp>
        <p:nvSpPr>
          <p:cNvPr id="43" name="Textfeld 42">
            <a:extLst>
              <a:ext uri="{FF2B5EF4-FFF2-40B4-BE49-F238E27FC236}">
                <a16:creationId xmlns:a16="http://schemas.microsoft.com/office/drawing/2014/main" id="{07096015-CCE8-F988-9956-63680D898EC6}"/>
              </a:ext>
            </a:extLst>
          </p:cNvPr>
          <p:cNvSpPr txBox="1"/>
          <p:nvPr/>
        </p:nvSpPr>
        <p:spPr>
          <a:xfrm>
            <a:off x="3081740" y="3156460"/>
            <a:ext cx="726481"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 45°</a:t>
            </a:r>
          </a:p>
        </p:txBody>
      </p:sp>
      <p:sp>
        <p:nvSpPr>
          <p:cNvPr id="44" name="Textfeld 43">
            <a:extLst>
              <a:ext uri="{FF2B5EF4-FFF2-40B4-BE49-F238E27FC236}">
                <a16:creationId xmlns:a16="http://schemas.microsoft.com/office/drawing/2014/main" id="{69FA4E8E-2D3D-C0EC-069E-A289040277B1}"/>
              </a:ext>
            </a:extLst>
          </p:cNvPr>
          <p:cNvSpPr txBox="1"/>
          <p:nvPr/>
        </p:nvSpPr>
        <p:spPr>
          <a:xfrm>
            <a:off x="3434761" y="4839752"/>
            <a:ext cx="40588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sp>
        <p:nvSpPr>
          <p:cNvPr id="59" name="Geschweifte Klammer links 58">
            <a:extLst>
              <a:ext uri="{FF2B5EF4-FFF2-40B4-BE49-F238E27FC236}">
                <a16:creationId xmlns:a16="http://schemas.microsoft.com/office/drawing/2014/main" id="{CAA9BAD0-F920-6165-BC25-E7F3A50667EE}"/>
              </a:ext>
            </a:extLst>
          </p:cNvPr>
          <p:cNvSpPr/>
          <p:nvPr/>
        </p:nvSpPr>
        <p:spPr>
          <a:xfrm>
            <a:off x="5807968" y="4653136"/>
            <a:ext cx="326322" cy="167801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a:latin typeface="Arial" panose="020B0604020202020204" pitchFamily="34" charset="0"/>
              <a:cs typeface="Arial" panose="020B0604020202020204" pitchFamily="34" charset="0"/>
            </a:endParaRPr>
          </a:p>
        </p:txBody>
      </p:sp>
      <p:grpSp>
        <p:nvGrpSpPr>
          <p:cNvPr id="32" name="Gruppieren 31">
            <a:extLst>
              <a:ext uri="{FF2B5EF4-FFF2-40B4-BE49-F238E27FC236}">
                <a16:creationId xmlns:a16="http://schemas.microsoft.com/office/drawing/2014/main" id="{FAD5F922-A600-E997-9C59-20B3B3AD0FA4}"/>
              </a:ext>
            </a:extLst>
          </p:cNvPr>
          <p:cNvGrpSpPr/>
          <p:nvPr/>
        </p:nvGrpSpPr>
        <p:grpSpPr>
          <a:xfrm>
            <a:off x="1445822" y="1816125"/>
            <a:ext cx="537883" cy="766482"/>
            <a:chOff x="459130" y="1419391"/>
            <a:chExt cx="537883" cy="766482"/>
          </a:xfrm>
        </p:grpSpPr>
        <p:sp>
          <p:nvSpPr>
            <p:cNvPr id="9" name="Ellipse 8">
              <a:extLst>
                <a:ext uri="{FF2B5EF4-FFF2-40B4-BE49-F238E27FC236}">
                  <a16:creationId xmlns:a16="http://schemas.microsoft.com/office/drawing/2014/main" id="{5520F7B1-67A9-FD44-5A71-5EC6CE57B4F8}"/>
                </a:ext>
              </a:extLst>
            </p:cNvPr>
            <p:cNvSpPr/>
            <p:nvPr/>
          </p:nvSpPr>
          <p:spPr>
            <a:xfrm>
              <a:off x="545540" y="164237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1" name="Gerade Verbindung mit Pfeil 10">
              <a:extLst>
                <a:ext uri="{FF2B5EF4-FFF2-40B4-BE49-F238E27FC236}">
                  <a16:creationId xmlns:a16="http://schemas.microsoft.com/office/drawing/2014/main" id="{9EADE3BF-8AED-540B-6978-0F102A19EE4F}"/>
                </a:ext>
              </a:extLst>
            </p:cNvPr>
            <p:cNvCxnSpPr>
              <a:cxnSpLocks/>
            </p:cNvCxnSpPr>
            <p:nvPr/>
          </p:nvCxnSpPr>
          <p:spPr>
            <a:xfrm flipH="1">
              <a:off x="459130" y="1419391"/>
              <a:ext cx="537883" cy="766482"/>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16" name="Inhaltsplatzhalter 1">
            <a:extLst>
              <a:ext uri="{FF2B5EF4-FFF2-40B4-BE49-F238E27FC236}">
                <a16:creationId xmlns:a16="http://schemas.microsoft.com/office/drawing/2014/main" id="{63E73C0B-9846-9A4F-E9F9-88E917D70CFE}"/>
              </a:ext>
            </a:extLst>
          </p:cNvPr>
          <p:cNvSpPr txBox="1">
            <a:spLocks/>
          </p:cNvSpPr>
          <p:nvPr/>
        </p:nvSpPr>
        <p:spPr>
          <a:xfrm>
            <a:off x="6765257" y="4749550"/>
            <a:ext cx="4170465" cy="102628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45°-Photon wird mit 50 % durchgelassen…</a:t>
            </a:r>
          </a:p>
        </p:txBody>
      </p:sp>
      <p:sp>
        <p:nvSpPr>
          <p:cNvPr id="22" name="Inhaltsplatzhalter 1">
            <a:extLst>
              <a:ext uri="{FF2B5EF4-FFF2-40B4-BE49-F238E27FC236}">
                <a16:creationId xmlns:a16="http://schemas.microsoft.com/office/drawing/2014/main" id="{A030B428-C695-181C-5824-863F02F9C9AD}"/>
              </a:ext>
            </a:extLst>
          </p:cNvPr>
          <p:cNvSpPr txBox="1">
            <a:spLocks/>
          </p:cNvSpPr>
          <p:nvPr/>
        </p:nvSpPr>
        <p:spPr>
          <a:xfrm>
            <a:off x="6765258" y="5643075"/>
            <a:ext cx="3824217" cy="102628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 und mit 50 %</a:t>
            </a:r>
            <a:br>
              <a:rPr lang="de-DE" dirty="0"/>
            </a:br>
            <a:r>
              <a:rPr lang="de-DE" dirty="0"/>
              <a:t>absorbiert.</a:t>
            </a:r>
          </a:p>
        </p:txBody>
      </p:sp>
      <p:grpSp>
        <p:nvGrpSpPr>
          <p:cNvPr id="38" name="Gruppieren 37">
            <a:extLst>
              <a:ext uri="{FF2B5EF4-FFF2-40B4-BE49-F238E27FC236}">
                <a16:creationId xmlns:a16="http://schemas.microsoft.com/office/drawing/2014/main" id="{4AFFF79D-9D02-D828-3922-E79DF11AD459}"/>
              </a:ext>
            </a:extLst>
          </p:cNvPr>
          <p:cNvGrpSpPr/>
          <p:nvPr/>
        </p:nvGrpSpPr>
        <p:grpSpPr>
          <a:xfrm>
            <a:off x="1458545" y="3345434"/>
            <a:ext cx="537883" cy="766482"/>
            <a:chOff x="459130" y="1419391"/>
            <a:chExt cx="537883" cy="766482"/>
          </a:xfrm>
        </p:grpSpPr>
        <p:sp>
          <p:nvSpPr>
            <p:cNvPr id="48" name="Ellipse 47">
              <a:extLst>
                <a:ext uri="{FF2B5EF4-FFF2-40B4-BE49-F238E27FC236}">
                  <a16:creationId xmlns:a16="http://schemas.microsoft.com/office/drawing/2014/main" id="{B2153CAA-59B9-2D63-7025-9F5F20620C1D}"/>
                </a:ext>
              </a:extLst>
            </p:cNvPr>
            <p:cNvSpPr/>
            <p:nvPr/>
          </p:nvSpPr>
          <p:spPr>
            <a:xfrm>
              <a:off x="545540" y="164237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49" name="Gerade Verbindung mit Pfeil 48">
              <a:extLst>
                <a:ext uri="{FF2B5EF4-FFF2-40B4-BE49-F238E27FC236}">
                  <a16:creationId xmlns:a16="http://schemas.microsoft.com/office/drawing/2014/main" id="{80C89DBC-8E0E-B84F-A79C-302497863C1E}"/>
                </a:ext>
              </a:extLst>
            </p:cNvPr>
            <p:cNvCxnSpPr>
              <a:cxnSpLocks/>
            </p:cNvCxnSpPr>
            <p:nvPr/>
          </p:nvCxnSpPr>
          <p:spPr>
            <a:xfrm flipH="1">
              <a:off x="459130" y="1419391"/>
              <a:ext cx="537883" cy="766482"/>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0" name="Gruppieren 49">
            <a:extLst>
              <a:ext uri="{FF2B5EF4-FFF2-40B4-BE49-F238E27FC236}">
                <a16:creationId xmlns:a16="http://schemas.microsoft.com/office/drawing/2014/main" id="{0C3C6AE5-E565-94BC-E130-2E94CA509315}"/>
              </a:ext>
            </a:extLst>
          </p:cNvPr>
          <p:cNvGrpSpPr/>
          <p:nvPr/>
        </p:nvGrpSpPr>
        <p:grpSpPr>
          <a:xfrm>
            <a:off x="1458546" y="5112990"/>
            <a:ext cx="537883" cy="766482"/>
            <a:chOff x="459130" y="1419391"/>
            <a:chExt cx="537883" cy="766482"/>
          </a:xfrm>
        </p:grpSpPr>
        <p:sp>
          <p:nvSpPr>
            <p:cNvPr id="51" name="Ellipse 50">
              <a:extLst>
                <a:ext uri="{FF2B5EF4-FFF2-40B4-BE49-F238E27FC236}">
                  <a16:creationId xmlns:a16="http://schemas.microsoft.com/office/drawing/2014/main" id="{04BC94E8-1475-817D-50BE-CFE3C1AFE8AD}"/>
                </a:ext>
              </a:extLst>
            </p:cNvPr>
            <p:cNvSpPr/>
            <p:nvPr/>
          </p:nvSpPr>
          <p:spPr>
            <a:xfrm>
              <a:off x="545540" y="164237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52" name="Gerade Verbindung mit Pfeil 51">
              <a:extLst>
                <a:ext uri="{FF2B5EF4-FFF2-40B4-BE49-F238E27FC236}">
                  <a16:creationId xmlns:a16="http://schemas.microsoft.com/office/drawing/2014/main" id="{EB04F442-589E-1BD1-9CF3-11AD851F497A}"/>
                </a:ext>
              </a:extLst>
            </p:cNvPr>
            <p:cNvCxnSpPr>
              <a:cxnSpLocks/>
            </p:cNvCxnSpPr>
            <p:nvPr/>
          </p:nvCxnSpPr>
          <p:spPr>
            <a:xfrm flipH="1">
              <a:off x="459130" y="1419391"/>
              <a:ext cx="537883" cy="766482"/>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4" name="Flussdiagramm: Verzögerung 3">
            <a:extLst>
              <a:ext uri="{FF2B5EF4-FFF2-40B4-BE49-F238E27FC236}">
                <a16:creationId xmlns:a16="http://schemas.microsoft.com/office/drawing/2014/main" id="{4F422145-093C-3551-A54C-3668E5938B98}"/>
              </a:ext>
            </a:extLst>
          </p:cNvPr>
          <p:cNvSpPr/>
          <p:nvPr/>
        </p:nvSpPr>
        <p:spPr>
          <a:xfrm>
            <a:off x="5807968" y="3536647"/>
            <a:ext cx="350994" cy="39640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lussdiagramm: Verzögerung 4">
            <a:extLst>
              <a:ext uri="{FF2B5EF4-FFF2-40B4-BE49-F238E27FC236}">
                <a16:creationId xmlns:a16="http://schemas.microsoft.com/office/drawing/2014/main" id="{67D2D4C6-21A1-BCE1-898A-424333D3EA25}"/>
              </a:ext>
            </a:extLst>
          </p:cNvPr>
          <p:cNvSpPr/>
          <p:nvPr/>
        </p:nvSpPr>
        <p:spPr>
          <a:xfrm>
            <a:off x="5809478" y="2039402"/>
            <a:ext cx="350994" cy="396409"/>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Verzögerung 5">
            <a:extLst>
              <a:ext uri="{FF2B5EF4-FFF2-40B4-BE49-F238E27FC236}">
                <a16:creationId xmlns:a16="http://schemas.microsoft.com/office/drawing/2014/main" id="{642995B6-41E7-D4B6-4A0D-8C6D967045D0}"/>
              </a:ext>
            </a:extLst>
          </p:cNvPr>
          <p:cNvSpPr/>
          <p:nvPr/>
        </p:nvSpPr>
        <p:spPr>
          <a:xfrm>
            <a:off x="6227747" y="5768895"/>
            <a:ext cx="350994" cy="39640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lussdiagramm: Verzögerung 6">
            <a:extLst>
              <a:ext uri="{FF2B5EF4-FFF2-40B4-BE49-F238E27FC236}">
                <a16:creationId xmlns:a16="http://schemas.microsoft.com/office/drawing/2014/main" id="{29F34B88-9DB6-62C8-8A86-14213D452AB1}"/>
              </a:ext>
            </a:extLst>
          </p:cNvPr>
          <p:cNvSpPr/>
          <p:nvPr/>
        </p:nvSpPr>
        <p:spPr>
          <a:xfrm>
            <a:off x="6249062" y="4816997"/>
            <a:ext cx="350994" cy="39640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524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a:xfrm>
            <a:off x="586752" y="1484784"/>
            <a:ext cx="10972800" cy="4608512"/>
          </a:xfrm>
        </p:spPr>
        <p:txBody>
          <a:bodyPr>
            <a:normAutofit/>
          </a:bodyPr>
          <a:lstStyle/>
          <a:p>
            <a:pPr marL="109728" indent="0">
              <a:buNone/>
            </a:pPr>
            <a:r>
              <a:rPr lang="de-DE" dirty="0"/>
              <a:t>Was ist ein 0°-Photon?</a:t>
            </a:r>
            <a:br>
              <a:rPr lang="de-DE" dirty="0"/>
            </a:br>
            <a:endParaRPr lang="de-DE" dirty="0"/>
          </a:p>
          <a:p>
            <a:pPr marL="109728" indent="0">
              <a:buNone/>
            </a:pPr>
            <a:r>
              <a:rPr lang="de-DE" dirty="0">
                <a:solidFill>
                  <a:srgbClr val="00B050"/>
                </a:solidFill>
              </a:rPr>
              <a:t>Ein Photon, das mit 100 % Wahrscheinlichkeit von einem 0°-Filter durchgelassen wird.</a:t>
            </a:r>
            <a:br>
              <a:rPr lang="de-DE" dirty="0">
                <a:solidFill>
                  <a:srgbClr val="00B050"/>
                </a:solidFill>
              </a:rPr>
            </a:br>
            <a:br>
              <a:rPr lang="de-DE" dirty="0"/>
            </a:br>
            <a:r>
              <a:rPr lang="de-DE" dirty="0"/>
              <a:t>Wie erzeugt man ein 0°-Photon?</a:t>
            </a:r>
          </a:p>
          <a:p>
            <a:pPr marL="109728" indent="0">
              <a:buNone/>
            </a:pPr>
            <a:endParaRPr lang="de-DE" dirty="0"/>
          </a:p>
          <a:p>
            <a:pPr marL="109728" indent="0">
              <a:buNone/>
            </a:pPr>
            <a:r>
              <a:rPr lang="de-DE" dirty="0">
                <a:solidFill>
                  <a:srgbClr val="00B050"/>
                </a:solidFill>
              </a:rPr>
              <a:t>Indem man ein beliebiges Photon auf ein 0°-Filter schickt und hofft, </a:t>
            </a:r>
            <a:br>
              <a:rPr lang="de-DE" dirty="0">
                <a:solidFill>
                  <a:srgbClr val="00B050"/>
                </a:solidFill>
              </a:rPr>
            </a:br>
            <a:r>
              <a:rPr lang="de-DE" dirty="0">
                <a:solidFill>
                  <a:srgbClr val="00B050"/>
                </a:solidFill>
              </a:rPr>
              <a:t>dass es durchkommt.</a:t>
            </a:r>
            <a:br>
              <a:rPr lang="de-DE" dirty="0"/>
            </a:br>
            <a:endParaRPr lang="de-DE" dirty="0"/>
          </a:p>
          <a:p>
            <a:pPr marL="109728" indent="0">
              <a:buNone/>
            </a:pPr>
            <a:r>
              <a:rPr lang="de-DE" dirty="0"/>
              <a:t>Was bedeutet, dass die Polarisation eines Photons unbestimmt ist?</a:t>
            </a:r>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1b) Polarisation bei Einzelphotonen</a:t>
            </a:r>
          </a:p>
        </p:txBody>
      </p:sp>
    </p:spTree>
    <p:extLst>
      <p:ext uri="{BB962C8B-B14F-4D97-AF65-F5344CB8AC3E}">
        <p14:creationId xmlns:p14="http://schemas.microsoft.com/office/powerpoint/2010/main" val="338813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lipse 36">
            <a:extLst>
              <a:ext uri="{FF2B5EF4-FFF2-40B4-BE49-F238E27FC236}">
                <a16:creationId xmlns:a16="http://schemas.microsoft.com/office/drawing/2014/main" id="{4346750E-FAD5-46EE-EEE4-5882D8ADFE75}"/>
              </a:ext>
            </a:extLst>
          </p:cNvPr>
          <p:cNvSpPr/>
          <p:nvPr/>
        </p:nvSpPr>
        <p:spPr>
          <a:xfrm>
            <a:off x="1520472" y="5488255"/>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a:xfrm>
            <a:off x="479376" y="1480366"/>
            <a:ext cx="11463064" cy="4684937"/>
          </a:xfrm>
        </p:spPr>
        <p:txBody>
          <a:bodyPr>
            <a:normAutofit lnSpcReduction="10000"/>
          </a:bodyPr>
          <a:lstStyle/>
          <a:p>
            <a:pPr marL="109728" indent="0">
              <a:buNone/>
            </a:pPr>
            <a:r>
              <a:rPr lang="de-DE" dirty="0"/>
              <a:t>Was bedeutet, dass die Polarisation eines Photons unbestimmt ist?</a:t>
            </a:r>
          </a:p>
          <a:p>
            <a:pPr marL="109728" indent="0">
              <a:buNone/>
            </a:pPr>
            <a:br>
              <a:rPr lang="de-DE" dirty="0"/>
            </a:br>
            <a:r>
              <a:rPr lang="de-DE" dirty="0">
                <a:solidFill>
                  <a:schemeClr val="tx1"/>
                </a:solidFill>
              </a:rPr>
              <a:t>Die Polarisation eines Photons kann bezüglich einer Polarisationsrichtung </a:t>
            </a:r>
            <a:r>
              <a:rPr lang="de-DE" u="sng" dirty="0">
                <a:solidFill>
                  <a:schemeClr val="tx1"/>
                </a:solidFill>
              </a:rPr>
              <a:t>bestimmt</a:t>
            </a:r>
            <a:r>
              <a:rPr lang="de-DE" dirty="0">
                <a:solidFill>
                  <a:schemeClr val="tx1"/>
                </a:solidFill>
              </a:rPr>
              <a:t> sein. Dann wird es mit 100 % Wahrscheinlichkeit durchgelassen </a:t>
            </a:r>
            <a:br>
              <a:rPr lang="de-DE" dirty="0">
                <a:solidFill>
                  <a:schemeClr val="tx1"/>
                </a:solidFill>
              </a:rPr>
            </a:br>
            <a:r>
              <a:rPr lang="de-DE" dirty="0">
                <a:solidFill>
                  <a:schemeClr val="tx1"/>
                </a:solidFill>
              </a:rPr>
              <a:t>oder mit 100 % absorbiert.</a:t>
            </a:r>
          </a:p>
          <a:p>
            <a:pPr marL="109728" indent="0">
              <a:buNone/>
            </a:pPr>
            <a:br>
              <a:rPr lang="de-DE" dirty="0">
                <a:solidFill>
                  <a:srgbClr val="00B050"/>
                </a:solidFill>
              </a:rPr>
            </a:br>
            <a:br>
              <a:rPr lang="de-DE" dirty="0">
                <a:solidFill>
                  <a:srgbClr val="00B050"/>
                </a:solidFill>
              </a:rPr>
            </a:br>
            <a:br>
              <a:rPr lang="de-DE" dirty="0"/>
            </a:br>
            <a:br>
              <a:rPr lang="de-DE" dirty="0"/>
            </a:br>
            <a:br>
              <a:rPr lang="de-DE" dirty="0"/>
            </a:br>
            <a:endParaRPr lang="de-DE" dirty="0"/>
          </a:p>
          <a:p>
            <a:pPr marL="411480" lvl="1" indent="0">
              <a:buNone/>
            </a:pP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1b) Polarisation bei Einzelphotonen</a:t>
            </a:r>
          </a:p>
        </p:txBody>
      </p:sp>
      <p:grpSp>
        <p:nvGrpSpPr>
          <p:cNvPr id="24" name="Gruppieren 23">
            <a:extLst>
              <a:ext uri="{FF2B5EF4-FFF2-40B4-BE49-F238E27FC236}">
                <a16:creationId xmlns:a16="http://schemas.microsoft.com/office/drawing/2014/main" id="{10D0A019-87CF-6B0C-4571-7F54574745CC}"/>
              </a:ext>
            </a:extLst>
          </p:cNvPr>
          <p:cNvGrpSpPr/>
          <p:nvPr/>
        </p:nvGrpSpPr>
        <p:grpSpPr>
          <a:xfrm>
            <a:off x="2385600" y="3591821"/>
            <a:ext cx="3564370" cy="1080119"/>
            <a:chOff x="4328637" y="2965285"/>
            <a:chExt cx="3564370" cy="1080119"/>
          </a:xfrm>
        </p:grpSpPr>
        <p:sp>
          <p:nvSpPr>
            <p:cNvPr id="25" name="Ellipse 24">
              <a:extLst>
                <a:ext uri="{FF2B5EF4-FFF2-40B4-BE49-F238E27FC236}">
                  <a16:creationId xmlns:a16="http://schemas.microsoft.com/office/drawing/2014/main" id="{8A646B21-5EE5-F894-14CA-CD7247A282F5}"/>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2601BDAC-DABF-0E04-EF75-6BBDDC8E023F}"/>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46F4A210-C7BE-7B99-DC04-416A60112F13}"/>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B3348B49-9128-5830-4C0B-965CE6FE391B}"/>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Gerader Verbinder 31">
            <a:extLst>
              <a:ext uri="{FF2B5EF4-FFF2-40B4-BE49-F238E27FC236}">
                <a16:creationId xmlns:a16="http://schemas.microsoft.com/office/drawing/2014/main" id="{EC0FDDE0-19DA-6A37-FD32-88BA2E411909}"/>
              </a:ext>
            </a:extLst>
          </p:cNvPr>
          <p:cNvCxnSpPr>
            <a:cxnSpLocks/>
          </p:cNvCxnSpPr>
          <p:nvPr/>
        </p:nvCxnSpPr>
        <p:spPr>
          <a:xfrm>
            <a:off x="1024572" y="4797152"/>
            <a:ext cx="5976664"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uppieren 32">
            <a:extLst>
              <a:ext uri="{FF2B5EF4-FFF2-40B4-BE49-F238E27FC236}">
                <a16:creationId xmlns:a16="http://schemas.microsoft.com/office/drawing/2014/main" id="{F6F57219-4C4C-674F-C8A3-4500E6E94865}"/>
              </a:ext>
            </a:extLst>
          </p:cNvPr>
          <p:cNvGrpSpPr/>
          <p:nvPr/>
        </p:nvGrpSpPr>
        <p:grpSpPr>
          <a:xfrm>
            <a:off x="1520472" y="3689687"/>
            <a:ext cx="345638" cy="864096"/>
            <a:chOff x="6325782" y="5164628"/>
            <a:chExt cx="345638" cy="864096"/>
          </a:xfrm>
        </p:grpSpPr>
        <p:sp>
          <p:nvSpPr>
            <p:cNvPr id="34" name="Ellipse 33">
              <a:extLst>
                <a:ext uri="{FF2B5EF4-FFF2-40B4-BE49-F238E27FC236}">
                  <a16:creationId xmlns:a16="http://schemas.microsoft.com/office/drawing/2014/main" id="{0F068758-96C0-84FC-6232-1272D01D1F4E}"/>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5" name="Gerade Verbindung mit Pfeil 34">
              <a:extLst>
                <a:ext uri="{FF2B5EF4-FFF2-40B4-BE49-F238E27FC236}">
                  <a16:creationId xmlns:a16="http://schemas.microsoft.com/office/drawing/2014/main" id="{6DCEBCCD-6960-5BF7-1C9B-1B470DB69BD6}"/>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64537E1F-A763-E013-2BCF-BF0601CBEEA2}"/>
              </a:ext>
            </a:extLst>
          </p:cNvPr>
          <p:cNvGrpSpPr/>
          <p:nvPr/>
        </p:nvGrpSpPr>
        <p:grpSpPr>
          <a:xfrm>
            <a:off x="2372603" y="5100674"/>
            <a:ext cx="3564370" cy="1080119"/>
            <a:chOff x="4328637" y="2965285"/>
            <a:chExt cx="3564370" cy="1080119"/>
          </a:xfrm>
        </p:grpSpPr>
        <p:sp>
          <p:nvSpPr>
            <p:cNvPr id="47" name="Ellipse 46">
              <a:extLst>
                <a:ext uri="{FF2B5EF4-FFF2-40B4-BE49-F238E27FC236}">
                  <a16:creationId xmlns:a16="http://schemas.microsoft.com/office/drawing/2014/main" id="{F7E0E5C3-C01D-041C-2590-5696EDCF36C3}"/>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 Verbindung mit Pfeil 47">
              <a:extLst>
                <a:ext uri="{FF2B5EF4-FFF2-40B4-BE49-F238E27FC236}">
                  <a16:creationId xmlns:a16="http://schemas.microsoft.com/office/drawing/2014/main" id="{14385821-BEFF-BC1A-B852-FB60972E1144}"/>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40D062D7-1A22-3798-2F04-6917F6AF36EA}"/>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35ADD548-D787-6A75-7E0F-CDDA5B5B1548}"/>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1" name="Gerade Verbindung mit Pfeil 50">
            <a:extLst>
              <a:ext uri="{FF2B5EF4-FFF2-40B4-BE49-F238E27FC236}">
                <a16:creationId xmlns:a16="http://schemas.microsoft.com/office/drawing/2014/main" id="{D3FE633D-A0A9-D06E-1DF4-A5386448E004}"/>
              </a:ext>
            </a:extLst>
          </p:cNvPr>
          <p:cNvCxnSpPr>
            <a:cxnSpLocks/>
          </p:cNvCxnSpPr>
          <p:nvPr/>
        </p:nvCxnSpPr>
        <p:spPr>
          <a:xfrm flipH="1">
            <a:off x="1271464" y="5661248"/>
            <a:ext cx="864096" cy="20341"/>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Inhaltsplatzhalter 1">
            <a:extLst>
              <a:ext uri="{FF2B5EF4-FFF2-40B4-BE49-F238E27FC236}">
                <a16:creationId xmlns:a16="http://schemas.microsoft.com/office/drawing/2014/main" id="{BC94A2FC-3278-F214-16EC-30FA8E1351C6}"/>
              </a:ext>
            </a:extLst>
          </p:cNvPr>
          <p:cNvSpPr txBox="1">
            <a:spLocks/>
          </p:cNvSpPr>
          <p:nvPr/>
        </p:nvSpPr>
        <p:spPr>
          <a:xfrm>
            <a:off x="7047844" y="3864392"/>
            <a:ext cx="4193225" cy="689391"/>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mit 100 % durchgelassen</a:t>
            </a:r>
          </a:p>
        </p:txBody>
      </p:sp>
      <p:sp>
        <p:nvSpPr>
          <p:cNvPr id="54" name="Inhaltsplatzhalter 1">
            <a:extLst>
              <a:ext uri="{FF2B5EF4-FFF2-40B4-BE49-F238E27FC236}">
                <a16:creationId xmlns:a16="http://schemas.microsoft.com/office/drawing/2014/main" id="{7E435BC9-8372-47EF-F0F0-4E49B57C90AA}"/>
              </a:ext>
            </a:extLst>
          </p:cNvPr>
          <p:cNvSpPr txBox="1">
            <a:spLocks/>
          </p:cNvSpPr>
          <p:nvPr/>
        </p:nvSpPr>
        <p:spPr>
          <a:xfrm>
            <a:off x="7001236" y="5465365"/>
            <a:ext cx="4193225" cy="689391"/>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mit 100 % absorbiert</a:t>
            </a:r>
          </a:p>
        </p:txBody>
      </p:sp>
      <p:sp>
        <p:nvSpPr>
          <p:cNvPr id="4" name="Flussdiagramm: Verzögerung 3">
            <a:extLst>
              <a:ext uri="{FF2B5EF4-FFF2-40B4-BE49-F238E27FC236}">
                <a16:creationId xmlns:a16="http://schemas.microsoft.com/office/drawing/2014/main" id="{C827EBBE-3CD7-F7C4-37D7-04D6DEEA1170}"/>
              </a:ext>
            </a:extLst>
          </p:cNvPr>
          <p:cNvSpPr/>
          <p:nvPr/>
        </p:nvSpPr>
        <p:spPr>
          <a:xfrm>
            <a:off x="6162030" y="5437484"/>
            <a:ext cx="350994" cy="39640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lussdiagramm: Verzögerung 4">
            <a:extLst>
              <a:ext uri="{FF2B5EF4-FFF2-40B4-BE49-F238E27FC236}">
                <a16:creationId xmlns:a16="http://schemas.microsoft.com/office/drawing/2014/main" id="{082457AE-CC6A-22E7-3873-F7FF5EBED98A}"/>
              </a:ext>
            </a:extLst>
          </p:cNvPr>
          <p:cNvSpPr/>
          <p:nvPr/>
        </p:nvSpPr>
        <p:spPr>
          <a:xfrm>
            <a:off x="6163540" y="3940239"/>
            <a:ext cx="350994" cy="396409"/>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12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a:xfrm>
            <a:off x="479376" y="1480366"/>
            <a:ext cx="11463064" cy="4684937"/>
          </a:xfrm>
        </p:spPr>
        <p:txBody>
          <a:bodyPr>
            <a:normAutofit/>
          </a:bodyPr>
          <a:lstStyle/>
          <a:p>
            <a:pPr marL="109728" indent="0">
              <a:buNone/>
            </a:pPr>
            <a:r>
              <a:rPr lang="de-DE" dirty="0"/>
              <a:t>Was bedeutet, dass die Polarisation eines Photons </a:t>
            </a:r>
            <a:r>
              <a:rPr lang="de-DE" u="sng" dirty="0"/>
              <a:t>unbestimmt</a:t>
            </a:r>
            <a:r>
              <a:rPr lang="de-DE" dirty="0"/>
              <a:t> ist?</a:t>
            </a:r>
          </a:p>
          <a:p>
            <a:pPr marL="109728" indent="0">
              <a:buNone/>
            </a:pPr>
            <a:br>
              <a:rPr lang="de-DE" dirty="0"/>
            </a:br>
            <a:r>
              <a:rPr lang="de-DE" dirty="0">
                <a:solidFill>
                  <a:srgbClr val="00B050"/>
                </a:solidFill>
              </a:rPr>
              <a:t>Die Polarisation eines Photons kann bezüglich einer Polarisationsrichtung unbestimmt sein.</a:t>
            </a:r>
          </a:p>
          <a:p>
            <a:pPr marL="109728" indent="0">
              <a:buNone/>
            </a:pPr>
            <a:br>
              <a:rPr lang="de-DE" dirty="0">
                <a:solidFill>
                  <a:srgbClr val="00B050"/>
                </a:solidFill>
              </a:rPr>
            </a:br>
            <a:br>
              <a:rPr lang="de-DE" dirty="0"/>
            </a:br>
            <a:br>
              <a:rPr lang="de-DE" dirty="0"/>
            </a:br>
            <a:br>
              <a:rPr lang="de-DE" dirty="0"/>
            </a:br>
            <a:endParaRPr lang="de-DE" dirty="0"/>
          </a:p>
          <a:p>
            <a:pPr marL="411480" lvl="1" indent="0">
              <a:buNone/>
            </a:pP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1b) Polarisation bei Einzelphotonen</a:t>
            </a:r>
          </a:p>
        </p:txBody>
      </p:sp>
      <p:sp>
        <p:nvSpPr>
          <p:cNvPr id="4" name="Ellipse 3">
            <a:extLst>
              <a:ext uri="{FF2B5EF4-FFF2-40B4-BE49-F238E27FC236}">
                <a16:creationId xmlns:a16="http://schemas.microsoft.com/office/drawing/2014/main" id="{A90768B5-7692-AAA1-7267-EFBE03798895}"/>
              </a:ext>
            </a:extLst>
          </p:cNvPr>
          <p:cNvSpPr/>
          <p:nvPr/>
        </p:nvSpPr>
        <p:spPr>
          <a:xfrm>
            <a:off x="1520472" y="5488255"/>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5" name="Gruppieren 4">
            <a:extLst>
              <a:ext uri="{FF2B5EF4-FFF2-40B4-BE49-F238E27FC236}">
                <a16:creationId xmlns:a16="http://schemas.microsoft.com/office/drawing/2014/main" id="{C76107D8-1851-F4A1-5AC9-33B9C78CBDE2}"/>
              </a:ext>
            </a:extLst>
          </p:cNvPr>
          <p:cNvGrpSpPr/>
          <p:nvPr/>
        </p:nvGrpSpPr>
        <p:grpSpPr>
          <a:xfrm>
            <a:off x="2385600" y="3591821"/>
            <a:ext cx="3564370" cy="1080119"/>
            <a:chOff x="4328637" y="2965285"/>
            <a:chExt cx="3564370" cy="1080119"/>
          </a:xfrm>
        </p:grpSpPr>
        <p:sp>
          <p:nvSpPr>
            <p:cNvPr id="6" name="Ellipse 5">
              <a:extLst>
                <a:ext uri="{FF2B5EF4-FFF2-40B4-BE49-F238E27FC236}">
                  <a16:creationId xmlns:a16="http://schemas.microsoft.com/office/drawing/2014/main" id="{3998FDEE-A413-E55F-F54D-302DDFAA3BF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a:extLst>
                <a:ext uri="{FF2B5EF4-FFF2-40B4-BE49-F238E27FC236}">
                  <a16:creationId xmlns:a16="http://schemas.microsoft.com/office/drawing/2014/main" id="{1A4B1FA2-68D0-7D89-D043-784713B02E3E}"/>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6A251F40-88AE-8622-8515-8AEF49968125}"/>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5446D05A-39F2-42E4-48EB-C6FDF83E2280}"/>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Gerader Verbinder 9">
            <a:extLst>
              <a:ext uri="{FF2B5EF4-FFF2-40B4-BE49-F238E27FC236}">
                <a16:creationId xmlns:a16="http://schemas.microsoft.com/office/drawing/2014/main" id="{9462FCFA-741D-FAFB-AA14-7C61CABABD75}"/>
              </a:ext>
            </a:extLst>
          </p:cNvPr>
          <p:cNvCxnSpPr>
            <a:cxnSpLocks/>
          </p:cNvCxnSpPr>
          <p:nvPr/>
        </p:nvCxnSpPr>
        <p:spPr>
          <a:xfrm>
            <a:off x="1024572" y="4797152"/>
            <a:ext cx="5976664" cy="0"/>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D733A822-416E-E4B2-EF0C-2DA64B78A403}"/>
              </a:ext>
            </a:extLst>
          </p:cNvPr>
          <p:cNvSpPr/>
          <p:nvPr/>
        </p:nvSpPr>
        <p:spPr>
          <a:xfrm>
            <a:off x="1520472" y="3955960"/>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4" name="Gruppieren 13">
            <a:extLst>
              <a:ext uri="{FF2B5EF4-FFF2-40B4-BE49-F238E27FC236}">
                <a16:creationId xmlns:a16="http://schemas.microsoft.com/office/drawing/2014/main" id="{4405D021-C096-35B8-9FA1-E10B149DA104}"/>
              </a:ext>
            </a:extLst>
          </p:cNvPr>
          <p:cNvGrpSpPr/>
          <p:nvPr/>
        </p:nvGrpSpPr>
        <p:grpSpPr>
          <a:xfrm>
            <a:off x="2372603" y="5100674"/>
            <a:ext cx="3564370" cy="1080119"/>
            <a:chOff x="4328637" y="2965285"/>
            <a:chExt cx="3564370" cy="1080119"/>
          </a:xfrm>
        </p:grpSpPr>
        <p:sp>
          <p:nvSpPr>
            <p:cNvPr id="15" name="Ellipse 14">
              <a:extLst>
                <a:ext uri="{FF2B5EF4-FFF2-40B4-BE49-F238E27FC236}">
                  <a16:creationId xmlns:a16="http://schemas.microsoft.com/office/drawing/2014/main" id="{CEE4AB92-D2BA-8D59-2E27-544690AD82B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a:extLst>
                <a:ext uri="{FF2B5EF4-FFF2-40B4-BE49-F238E27FC236}">
                  <a16:creationId xmlns:a16="http://schemas.microsoft.com/office/drawing/2014/main" id="{13F632D0-2C98-0214-B82B-88E9DA9B9F10}"/>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B97BDA2A-A190-1C24-0880-8CDDB8C6B03D}"/>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2C24BAEC-2784-A61B-2781-92DCF92B95C3}"/>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Inhaltsplatzhalter 1">
            <a:extLst>
              <a:ext uri="{FF2B5EF4-FFF2-40B4-BE49-F238E27FC236}">
                <a16:creationId xmlns:a16="http://schemas.microsoft.com/office/drawing/2014/main" id="{A89DC63B-3D83-4014-ACFF-12CE4D7E79DF}"/>
              </a:ext>
            </a:extLst>
          </p:cNvPr>
          <p:cNvSpPr txBox="1">
            <a:spLocks/>
          </p:cNvSpPr>
          <p:nvPr/>
        </p:nvSpPr>
        <p:spPr>
          <a:xfrm>
            <a:off x="7047844" y="3864392"/>
            <a:ext cx="4193225" cy="689391"/>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mit x % durchgelassen</a:t>
            </a:r>
          </a:p>
        </p:txBody>
      </p:sp>
      <p:sp>
        <p:nvSpPr>
          <p:cNvPr id="21" name="Inhaltsplatzhalter 1">
            <a:extLst>
              <a:ext uri="{FF2B5EF4-FFF2-40B4-BE49-F238E27FC236}">
                <a16:creationId xmlns:a16="http://schemas.microsoft.com/office/drawing/2014/main" id="{D4EF0B30-991C-02C0-6D4F-CBF26C5D6976}"/>
              </a:ext>
            </a:extLst>
          </p:cNvPr>
          <p:cNvSpPr txBox="1">
            <a:spLocks/>
          </p:cNvSpPr>
          <p:nvPr/>
        </p:nvSpPr>
        <p:spPr>
          <a:xfrm>
            <a:off x="7001236" y="5465365"/>
            <a:ext cx="4193225" cy="689391"/>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mit (100 – x)  % absorbiert</a:t>
            </a:r>
          </a:p>
        </p:txBody>
      </p:sp>
      <p:sp>
        <p:nvSpPr>
          <p:cNvPr id="22" name="Flussdiagramm: Verzögerung 21">
            <a:extLst>
              <a:ext uri="{FF2B5EF4-FFF2-40B4-BE49-F238E27FC236}">
                <a16:creationId xmlns:a16="http://schemas.microsoft.com/office/drawing/2014/main" id="{D2B6229B-56EA-804F-672C-249E927E2936}"/>
              </a:ext>
            </a:extLst>
          </p:cNvPr>
          <p:cNvSpPr/>
          <p:nvPr/>
        </p:nvSpPr>
        <p:spPr>
          <a:xfrm>
            <a:off x="6162030" y="5437484"/>
            <a:ext cx="350994" cy="39640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lussdiagramm: Verzögerung 22">
            <a:extLst>
              <a:ext uri="{FF2B5EF4-FFF2-40B4-BE49-F238E27FC236}">
                <a16:creationId xmlns:a16="http://schemas.microsoft.com/office/drawing/2014/main" id="{FE1D1037-FDFF-BC00-E4AA-1B0A31E7BD5B}"/>
              </a:ext>
            </a:extLst>
          </p:cNvPr>
          <p:cNvSpPr/>
          <p:nvPr/>
        </p:nvSpPr>
        <p:spPr>
          <a:xfrm>
            <a:off x="6163540" y="3940239"/>
            <a:ext cx="350994" cy="39640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476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B489E9-33DA-0BDE-795D-B85F56FA8B53}"/>
              </a:ext>
            </a:extLst>
          </p:cNvPr>
          <p:cNvSpPr>
            <a:spLocks noGrp="1"/>
          </p:cNvSpPr>
          <p:nvPr>
            <p:ph idx="1"/>
          </p:nvPr>
        </p:nvSpPr>
        <p:spPr>
          <a:xfrm>
            <a:off x="609600" y="1340768"/>
            <a:ext cx="10972800" cy="3922293"/>
          </a:xfrm>
        </p:spPr>
        <p:txBody>
          <a:bodyPr>
            <a:normAutofit/>
          </a:bodyPr>
          <a:lstStyle/>
          <a:p>
            <a:pPr marL="109728" indent="0">
              <a:buNone/>
            </a:pPr>
            <a:r>
              <a:rPr lang="de-DE" sz="2200" dirty="0"/>
              <a:t>Zwei Beispiele:</a:t>
            </a:r>
            <a:br>
              <a:rPr lang="de-DE" sz="2200" dirty="0"/>
            </a:br>
            <a:endParaRPr lang="de-DE" sz="2200" dirty="0"/>
          </a:p>
          <a:p>
            <a:r>
              <a:rPr lang="de-DE" sz="2200" dirty="0"/>
              <a:t>Ein 45°-Photon ist bezüglich 0° </a:t>
            </a:r>
            <a:br>
              <a:rPr lang="de-DE" sz="2200" dirty="0"/>
            </a:br>
            <a:r>
              <a:rPr lang="de-DE" sz="2200" dirty="0"/>
              <a:t>in der Polarisation unbestimmt.</a:t>
            </a:r>
            <a:br>
              <a:rPr lang="de-DE" sz="2200" dirty="0"/>
            </a:br>
            <a:br>
              <a:rPr lang="de-DE" sz="2200" dirty="0"/>
            </a:br>
            <a:br>
              <a:rPr lang="de-DE" sz="2200" dirty="0"/>
            </a:br>
            <a:br>
              <a:rPr lang="de-DE" sz="2200" dirty="0"/>
            </a:br>
            <a:endParaRPr lang="de-DE" sz="2200" dirty="0"/>
          </a:p>
          <a:p>
            <a:pPr marL="109728" indent="0">
              <a:buNone/>
            </a:pPr>
            <a:endParaRPr lang="de-DE" sz="2200" dirty="0"/>
          </a:p>
        </p:txBody>
      </p:sp>
      <p:sp>
        <p:nvSpPr>
          <p:cNvPr id="3" name="Titel 2">
            <a:extLst>
              <a:ext uri="{FF2B5EF4-FFF2-40B4-BE49-F238E27FC236}">
                <a16:creationId xmlns:a16="http://schemas.microsoft.com/office/drawing/2014/main" id="{83900D8C-54E8-A5F0-2145-0413EAA682FB}"/>
              </a:ext>
            </a:extLst>
          </p:cNvPr>
          <p:cNvSpPr>
            <a:spLocks noGrp="1"/>
          </p:cNvSpPr>
          <p:nvPr>
            <p:ph type="title"/>
          </p:nvPr>
        </p:nvSpPr>
        <p:spPr/>
        <p:txBody>
          <a:bodyPr/>
          <a:lstStyle/>
          <a:p>
            <a:r>
              <a:rPr lang="de-DE" dirty="0"/>
              <a:t>1b) Polarisation bei Einzelphotonen</a:t>
            </a:r>
          </a:p>
        </p:txBody>
      </p:sp>
      <p:grpSp>
        <p:nvGrpSpPr>
          <p:cNvPr id="13" name="Gruppieren 12">
            <a:extLst>
              <a:ext uri="{FF2B5EF4-FFF2-40B4-BE49-F238E27FC236}">
                <a16:creationId xmlns:a16="http://schemas.microsoft.com/office/drawing/2014/main" id="{FBD58675-9DFF-81DE-DA43-CE96A70216DE}"/>
              </a:ext>
            </a:extLst>
          </p:cNvPr>
          <p:cNvGrpSpPr/>
          <p:nvPr/>
        </p:nvGrpSpPr>
        <p:grpSpPr>
          <a:xfrm>
            <a:off x="1283919" y="2813140"/>
            <a:ext cx="2759489" cy="1080119"/>
            <a:chOff x="1851730" y="1916830"/>
            <a:chExt cx="3449361" cy="1350148"/>
          </a:xfrm>
        </p:grpSpPr>
        <p:sp>
          <p:nvSpPr>
            <p:cNvPr id="14" name="Ellipse 13">
              <a:extLst>
                <a:ext uri="{FF2B5EF4-FFF2-40B4-BE49-F238E27FC236}">
                  <a16:creationId xmlns:a16="http://schemas.microsoft.com/office/drawing/2014/main" id="{943455D8-B36B-F929-73BA-F73522A6513A}"/>
                </a:ext>
              </a:extLst>
            </p:cNvPr>
            <p:cNvSpPr/>
            <p:nvPr/>
          </p:nvSpPr>
          <p:spPr>
            <a:xfrm>
              <a:off x="2070575" y="2384884"/>
              <a:ext cx="432048" cy="43204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a:extLst>
                <a:ext uri="{FF2B5EF4-FFF2-40B4-BE49-F238E27FC236}">
                  <a16:creationId xmlns:a16="http://schemas.microsoft.com/office/drawing/2014/main" id="{49CF1CB3-888C-A673-E6AD-2E0841A2D6C7}"/>
                </a:ext>
              </a:extLst>
            </p:cNvPr>
            <p:cNvCxnSpPr>
              <a:cxnSpLocks/>
            </p:cNvCxnSpPr>
            <p:nvPr/>
          </p:nvCxnSpPr>
          <p:spPr>
            <a:xfrm flipH="1">
              <a:off x="1851730" y="2060848"/>
              <a:ext cx="848915" cy="1080120"/>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D15E7C27-5D70-CB56-8AF1-B56AA85ADD21}"/>
                </a:ext>
              </a:extLst>
            </p:cNvPr>
            <p:cNvSpPr/>
            <p:nvPr/>
          </p:nvSpPr>
          <p:spPr>
            <a:xfrm>
              <a:off x="4998657" y="2204864"/>
              <a:ext cx="302434" cy="75608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8197E60C-03D5-ED7D-8A17-5CEA0CAB3F37}"/>
                </a:ext>
              </a:extLst>
            </p:cNvPr>
            <p:cNvCxnSpPr>
              <a:cxnSpLocks/>
            </p:cNvCxnSpPr>
            <p:nvPr/>
          </p:nvCxnSpPr>
          <p:spPr>
            <a:xfrm>
              <a:off x="5159896" y="1916830"/>
              <a:ext cx="0" cy="135014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0B66D18E-AF71-207F-3606-43550EFC5DA1}"/>
                </a:ext>
              </a:extLst>
            </p:cNvPr>
            <p:cNvCxnSpPr/>
            <p:nvPr/>
          </p:nvCxnSpPr>
          <p:spPr>
            <a:xfrm>
              <a:off x="2927648" y="2600908"/>
              <a:ext cx="1584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Inhaltsplatzhalter 1">
            <a:extLst>
              <a:ext uri="{FF2B5EF4-FFF2-40B4-BE49-F238E27FC236}">
                <a16:creationId xmlns:a16="http://schemas.microsoft.com/office/drawing/2014/main" id="{619417C0-A791-90D8-6F9C-34AD9FFCCEAC}"/>
              </a:ext>
            </a:extLst>
          </p:cNvPr>
          <p:cNvSpPr txBox="1">
            <a:spLocks/>
          </p:cNvSpPr>
          <p:nvPr/>
        </p:nvSpPr>
        <p:spPr>
          <a:xfrm>
            <a:off x="6505288" y="2449665"/>
            <a:ext cx="4034265" cy="2238498"/>
          </a:xfrm>
          <a:prstGeom prst="rect">
            <a:avLst/>
          </a:prstGeom>
        </p:spPr>
        <p:txBody>
          <a:bodyPr vert="horz">
            <a:normAutofit fontScale="925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Das Photon wird in beiden Fällen mit 50 % Wahrscheinlichkeit durchgelassen (1) und</a:t>
            </a:r>
            <a:br>
              <a:rPr lang="de-DE" dirty="0">
                <a:solidFill>
                  <a:schemeClr val="tx1"/>
                </a:solidFill>
              </a:rPr>
            </a:br>
            <a:r>
              <a:rPr lang="de-DE" dirty="0">
                <a:solidFill>
                  <a:schemeClr val="tx1"/>
                </a:solidFill>
              </a:rPr>
              <a:t>mit 50 % Wahrscheinlichkeit</a:t>
            </a:r>
            <a:br>
              <a:rPr lang="de-DE" dirty="0">
                <a:solidFill>
                  <a:schemeClr val="tx1"/>
                </a:solidFill>
              </a:rPr>
            </a:br>
            <a:r>
              <a:rPr lang="de-DE" dirty="0">
                <a:solidFill>
                  <a:schemeClr val="tx1"/>
                </a:solidFill>
              </a:rPr>
              <a:t>absorbiert (0).</a:t>
            </a:r>
            <a:br>
              <a:rPr lang="de-DE" dirty="0">
                <a:solidFill>
                  <a:schemeClr val="tx1"/>
                </a:solidFill>
              </a:rPr>
            </a:br>
            <a:endParaRPr lang="de-DE" dirty="0">
              <a:solidFill>
                <a:schemeClr val="tx1"/>
              </a:solidFill>
            </a:endParaRPr>
          </a:p>
        </p:txBody>
      </p:sp>
      <p:sp>
        <p:nvSpPr>
          <p:cNvPr id="10" name="Inhaltsplatzhalter 1">
            <a:extLst>
              <a:ext uri="{FF2B5EF4-FFF2-40B4-BE49-F238E27FC236}">
                <a16:creationId xmlns:a16="http://schemas.microsoft.com/office/drawing/2014/main" id="{1EE40AB0-EB58-1075-FE1C-9C2C576F80E6}"/>
              </a:ext>
            </a:extLst>
          </p:cNvPr>
          <p:cNvSpPr txBox="1">
            <a:spLocks/>
          </p:cNvSpPr>
          <p:nvPr/>
        </p:nvSpPr>
        <p:spPr>
          <a:xfrm>
            <a:off x="6491385" y="4690467"/>
            <a:ext cx="4034265" cy="1618853"/>
          </a:xfrm>
          <a:prstGeom prst="rect">
            <a:avLst/>
          </a:prstGeom>
        </p:spPr>
        <p:txBody>
          <a:bodyPr vert="horz">
            <a:normAutofit fontScale="925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Wiederholte Messungen </a:t>
            </a:r>
            <a:br>
              <a:rPr lang="de-DE" dirty="0">
                <a:solidFill>
                  <a:schemeClr val="tx1"/>
                </a:solidFill>
              </a:rPr>
            </a:br>
            <a:r>
              <a:rPr lang="de-DE" dirty="0">
                <a:solidFill>
                  <a:schemeClr val="tx1"/>
                </a:solidFill>
              </a:rPr>
              <a:t>der Polarisation</a:t>
            </a:r>
            <a:br>
              <a:rPr lang="de-DE" dirty="0">
                <a:solidFill>
                  <a:schemeClr val="tx1"/>
                </a:solidFill>
              </a:rPr>
            </a:br>
            <a:r>
              <a:rPr lang="de-DE" dirty="0">
                <a:solidFill>
                  <a:schemeClr val="tx1"/>
                </a:solidFill>
              </a:rPr>
              <a:t>führen zu einer Folge von Zufallszahlen:</a:t>
            </a:r>
          </a:p>
          <a:p>
            <a:pPr marL="411480" lvl="1" indent="0">
              <a:buNone/>
            </a:pPr>
            <a:r>
              <a:rPr lang="de-DE" dirty="0">
                <a:solidFill>
                  <a:schemeClr val="tx1"/>
                </a:solidFill>
              </a:rPr>
              <a:t>1 1 0 0 0 1 0 0 1 1 1 0 </a:t>
            </a:r>
          </a:p>
        </p:txBody>
      </p:sp>
      <p:sp>
        <p:nvSpPr>
          <p:cNvPr id="19" name="Inhaltsplatzhalter 1">
            <a:extLst>
              <a:ext uri="{FF2B5EF4-FFF2-40B4-BE49-F238E27FC236}">
                <a16:creationId xmlns:a16="http://schemas.microsoft.com/office/drawing/2014/main" id="{B6209369-32B1-4548-8730-6DAEDC45C451}"/>
              </a:ext>
            </a:extLst>
          </p:cNvPr>
          <p:cNvSpPr txBox="1">
            <a:spLocks/>
          </p:cNvSpPr>
          <p:nvPr/>
        </p:nvSpPr>
        <p:spPr>
          <a:xfrm>
            <a:off x="6491385" y="1693891"/>
            <a:ext cx="4034265" cy="652602"/>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Für beide Beispiele gilt:</a:t>
            </a:r>
          </a:p>
        </p:txBody>
      </p:sp>
      <p:sp>
        <p:nvSpPr>
          <p:cNvPr id="4" name="Inhaltsplatzhalter 1">
            <a:extLst>
              <a:ext uri="{FF2B5EF4-FFF2-40B4-BE49-F238E27FC236}">
                <a16:creationId xmlns:a16="http://schemas.microsoft.com/office/drawing/2014/main" id="{4B9C254D-950A-1267-7B44-DEE5377E8950}"/>
              </a:ext>
            </a:extLst>
          </p:cNvPr>
          <p:cNvSpPr txBox="1">
            <a:spLocks/>
          </p:cNvSpPr>
          <p:nvPr/>
        </p:nvSpPr>
        <p:spPr>
          <a:xfrm>
            <a:off x="629095" y="3349838"/>
            <a:ext cx="10972800" cy="216739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Arial" pitchFamily="34" charset="0"/>
              <a:buNone/>
            </a:pPr>
            <a:endParaRPr lang="de-DE" sz="2200" dirty="0"/>
          </a:p>
          <a:p>
            <a:endParaRPr lang="de-DE" sz="2200" dirty="0"/>
          </a:p>
          <a:p>
            <a:r>
              <a:rPr lang="de-DE" sz="2200" dirty="0"/>
              <a:t>Ein zirkular polarisiertes Photon </a:t>
            </a:r>
            <a:br>
              <a:rPr lang="de-DE" sz="2200" dirty="0"/>
            </a:br>
            <a:r>
              <a:rPr lang="de-DE" sz="2200" dirty="0"/>
              <a:t>ist bezüglich allen linearen </a:t>
            </a:r>
            <a:br>
              <a:rPr lang="de-DE" sz="2200" dirty="0"/>
            </a:br>
            <a:r>
              <a:rPr lang="de-DE" sz="2200" dirty="0"/>
              <a:t>Polarisationen unbestimmt.</a:t>
            </a:r>
          </a:p>
        </p:txBody>
      </p:sp>
      <p:grpSp>
        <p:nvGrpSpPr>
          <p:cNvPr id="6" name="Gruppieren 5">
            <a:extLst>
              <a:ext uri="{FF2B5EF4-FFF2-40B4-BE49-F238E27FC236}">
                <a16:creationId xmlns:a16="http://schemas.microsoft.com/office/drawing/2014/main" id="{7ABF1AA0-D3E0-F17D-60EA-1E939BB472B0}"/>
              </a:ext>
            </a:extLst>
          </p:cNvPr>
          <p:cNvGrpSpPr/>
          <p:nvPr/>
        </p:nvGrpSpPr>
        <p:grpSpPr>
          <a:xfrm>
            <a:off x="1279339" y="5301209"/>
            <a:ext cx="2800437" cy="1080119"/>
            <a:chOff x="3431704" y="5517234"/>
            <a:chExt cx="2800437" cy="1080119"/>
          </a:xfrm>
        </p:grpSpPr>
        <p:grpSp>
          <p:nvGrpSpPr>
            <p:cNvPr id="7" name="Gruppieren 6">
              <a:extLst>
                <a:ext uri="{FF2B5EF4-FFF2-40B4-BE49-F238E27FC236}">
                  <a16:creationId xmlns:a16="http://schemas.microsoft.com/office/drawing/2014/main" id="{88470B3F-EE72-0D3E-1BCA-D6AB9C96E78B}"/>
                </a:ext>
              </a:extLst>
            </p:cNvPr>
            <p:cNvGrpSpPr/>
            <p:nvPr/>
          </p:nvGrpSpPr>
          <p:grpSpPr>
            <a:xfrm>
              <a:off x="3647728" y="5517234"/>
              <a:ext cx="2584413" cy="1080119"/>
              <a:chOff x="2070575" y="1916830"/>
              <a:chExt cx="3230516" cy="1350148"/>
            </a:xfrm>
          </p:grpSpPr>
          <p:sp>
            <p:nvSpPr>
              <p:cNvPr id="11" name="Ellipse 10">
                <a:extLst>
                  <a:ext uri="{FF2B5EF4-FFF2-40B4-BE49-F238E27FC236}">
                    <a16:creationId xmlns:a16="http://schemas.microsoft.com/office/drawing/2014/main" id="{AEFBC838-2B37-9363-88E8-FA2D4211524F}"/>
                  </a:ext>
                </a:extLst>
              </p:cNvPr>
              <p:cNvSpPr/>
              <p:nvPr/>
            </p:nvSpPr>
            <p:spPr>
              <a:xfrm>
                <a:off x="2070575" y="2384884"/>
                <a:ext cx="432048" cy="43204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E8F8F0C4-F00E-3F9E-7DD7-575BF0DB69E1}"/>
                  </a:ext>
                </a:extLst>
              </p:cNvPr>
              <p:cNvSpPr/>
              <p:nvPr/>
            </p:nvSpPr>
            <p:spPr>
              <a:xfrm>
                <a:off x="4998657" y="2204864"/>
                <a:ext cx="302434" cy="75608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 Verbindung mit Pfeil 19">
                <a:extLst>
                  <a:ext uri="{FF2B5EF4-FFF2-40B4-BE49-F238E27FC236}">
                    <a16:creationId xmlns:a16="http://schemas.microsoft.com/office/drawing/2014/main" id="{2F87B973-377F-B94E-4290-97CF79BFDB14}"/>
                  </a:ext>
                </a:extLst>
              </p:cNvPr>
              <p:cNvCxnSpPr>
                <a:cxnSpLocks/>
              </p:cNvCxnSpPr>
              <p:nvPr/>
            </p:nvCxnSpPr>
            <p:spPr>
              <a:xfrm>
                <a:off x="5159896" y="1916830"/>
                <a:ext cx="0" cy="135014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9CFFDEB-4063-E768-FC1B-9D13D7A6C32A}"/>
                  </a:ext>
                </a:extLst>
              </p:cNvPr>
              <p:cNvCxnSpPr/>
              <p:nvPr/>
            </p:nvCxnSpPr>
            <p:spPr>
              <a:xfrm>
                <a:off x="2927648" y="2600908"/>
                <a:ext cx="1584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Bogen 7">
              <a:extLst>
                <a:ext uri="{FF2B5EF4-FFF2-40B4-BE49-F238E27FC236}">
                  <a16:creationId xmlns:a16="http://schemas.microsoft.com/office/drawing/2014/main" id="{6DBEF9B0-A8A9-9DBD-9AB2-FD4BB7857ACC}"/>
                </a:ext>
              </a:extLst>
            </p:cNvPr>
            <p:cNvSpPr/>
            <p:nvPr/>
          </p:nvSpPr>
          <p:spPr>
            <a:xfrm>
              <a:off x="3431704" y="5677080"/>
              <a:ext cx="766716" cy="776255"/>
            </a:xfrm>
            <a:prstGeom prst="arc">
              <a:avLst>
                <a:gd name="adj1" fmla="val 16200000"/>
                <a:gd name="adj2" fmla="val 14669905"/>
              </a:avLst>
            </a:prstGeom>
            <a:ln w="38100">
              <a:solidFill>
                <a:srgbClr val="00206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2" name="Flussdiagramm: Verzögerung 21">
            <a:extLst>
              <a:ext uri="{FF2B5EF4-FFF2-40B4-BE49-F238E27FC236}">
                <a16:creationId xmlns:a16="http://schemas.microsoft.com/office/drawing/2014/main" id="{62DC3CBF-3579-5F4F-25E8-30CD24986B31}"/>
              </a:ext>
            </a:extLst>
          </p:cNvPr>
          <p:cNvSpPr/>
          <p:nvPr/>
        </p:nvSpPr>
        <p:spPr>
          <a:xfrm>
            <a:off x="4410482" y="5721749"/>
            <a:ext cx="265222" cy="29953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ussdiagramm: Verzögerung 22">
            <a:extLst>
              <a:ext uri="{FF2B5EF4-FFF2-40B4-BE49-F238E27FC236}">
                <a16:creationId xmlns:a16="http://schemas.microsoft.com/office/drawing/2014/main" id="{2F0554CA-8CA8-4A0E-0CA2-94367AB3EB14}"/>
              </a:ext>
            </a:extLst>
          </p:cNvPr>
          <p:cNvSpPr/>
          <p:nvPr/>
        </p:nvSpPr>
        <p:spPr>
          <a:xfrm>
            <a:off x="4405275" y="3210632"/>
            <a:ext cx="265222" cy="299539"/>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863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Verschränkte Photonen (LF/BF)</a:t>
            </a:r>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844824"/>
            <a:ext cx="9721080" cy="43204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dirty="0">
                <a:solidFill>
                  <a:schemeClr val="tx1"/>
                </a:solidFill>
              </a:rPr>
              <a:t>Der Physik Nobelpreis 2022</a:t>
            </a:r>
          </a:p>
          <a:p>
            <a:pPr marL="0" indent="0">
              <a:buNone/>
            </a:pPr>
            <a:endParaRPr lang="de-DE" dirty="0">
              <a:solidFill>
                <a:schemeClr val="tx1"/>
              </a:solidFill>
            </a:endParaRPr>
          </a:p>
          <a:p>
            <a:pPr marL="0" indent="0">
              <a:buNone/>
            </a:pPr>
            <a:r>
              <a:rPr lang="de-DE" dirty="0">
                <a:solidFill>
                  <a:schemeClr val="tx1"/>
                </a:solidFill>
              </a:rPr>
              <a:t>wurde vergeben für </a:t>
            </a:r>
          </a:p>
          <a:p>
            <a:pPr marL="0" indent="0">
              <a:buNone/>
            </a:pPr>
            <a:endParaRPr lang="de-DE" dirty="0">
              <a:solidFill>
                <a:schemeClr val="tx1"/>
              </a:solidFill>
            </a:endParaRPr>
          </a:p>
          <a:p>
            <a:pPr marL="0" indent="0">
              <a:buNone/>
            </a:pPr>
            <a:r>
              <a:rPr lang="de-DE" dirty="0">
                <a:solidFill>
                  <a:schemeClr val="tx1"/>
                </a:solidFill>
              </a:rPr>
              <a:t>„Experimente mit verschränkten Photonen, </a:t>
            </a:r>
            <a:br>
              <a:rPr lang="de-DE" dirty="0">
                <a:solidFill>
                  <a:schemeClr val="tx1"/>
                </a:solidFill>
              </a:rPr>
            </a:br>
            <a:r>
              <a:rPr lang="de-DE" dirty="0">
                <a:solidFill>
                  <a:schemeClr val="tx1"/>
                </a:solidFill>
              </a:rPr>
              <a:t>Nachweise der Verletzung der </a:t>
            </a:r>
            <a:r>
              <a:rPr lang="de-DE" dirty="0" err="1">
                <a:solidFill>
                  <a:schemeClr val="tx1"/>
                </a:solidFill>
              </a:rPr>
              <a:t>Bell‘schen</a:t>
            </a:r>
            <a:r>
              <a:rPr lang="de-DE" dirty="0">
                <a:solidFill>
                  <a:schemeClr val="tx1"/>
                </a:solidFill>
              </a:rPr>
              <a:t> Ungleichung und Pionierarbeiten auf dem Gebiet der Quanteninformation“</a:t>
            </a:r>
          </a:p>
        </p:txBody>
      </p:sp>
    </p:spTree>
    <p:extLst>
      <p:ext uri="{BB962C8B-B14F-4D97-AF65-F5344CB8AC3E}">
        <p14:creationId xmlns:p14="http://schemas.microsoft.com/office/powerpoint/2010/main" val="2319919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Verschränkte Photonen (LF/BF)</a:t>
            </a:r>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556792"/>
            <a:ext cx="9361040" cy="4248472"/>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a:buFont typeface="+mj-lt"/>
              <a:buAutoNum type="arabicPeriod"/>
            </a:pPr>
            <a:r>
              <a:rPr lang="de-DE" dirty="0">
                <a:solidFill>
                  <a:schemeClr val="tx1"/>
                </a:solidFill>
              </a:rPr>
              <a:t>Grundlage: Polarisation von Licht und von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Das Phänomen: </a:t>
            </a:r>
            <a:br>
              <a:rPr lang="de-DE" dirty="0">
                <a:solidFill>
                  <a:schemeClr val="tx1"/>
                </a:solidFill>
              </a:rPr>
            </a:br>
            <a:r>
              <a:rPr lang="de-DE" dirty="0">
                <a:solidFill>
                  <a:schemeClr val="tx1"/>
                </a:solidFill>
              </a:rPr>
              <a:t>a) Wie erzeugt man verschränkte Photonen?</a:t>
            </a:r>
            <a:br>
              <a:rPr lang="de-DE" dirty="0">
                <a:solidFill>
                  <a:schemeClr val="tx1"/>
                </a:solidFill>
              </a:rPr>
            </a:br>
            <a:r>
              <a:rPr lang="de-DE" dirty="0">
                <a:solidFill>
                  <a:schemeClr val="tx1"/>
                </a:solidFill>
              </a:rPr>
              <a:t>b) Woran erkennt man verschränkte Photonen?</a:t>
            </a:r>
            <a:br>
              <a:rPr lang="de-DE" dirty="0">
                <a:solidFill>
                  <a:schemeClr val="tx1"/>
                </a:solidFill>
              </a:rPr>
            </a:br>
            <a:r>
              <a:rPr lang="de-DE" dirty="0">
                <a:solidFill>
                  <a:schemeClr val="tx1"/>
                </a:solidFill>
              </a:rPr>
              <a:t>c) Was ist nichtklassisch an verschränkten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Lokalität  </a:t>
            </a:r>
            <a:r>
              <a:rPr lang="de-DE" dirty="0">
                <a:solidFill>
                  <a:schemeClr val="tx1"/>
                </a:solidFill>
                <a:sym typeface="Symbol" panose="05050102010706020507" pitchFamily="18" charset="2"/>
              </a:rPr>
              <a:t> </a:t>
            </a:r>
            <a:r>
              <a:rPr lang="de-DE" dirty="0">
                <a:solidFill>
                  <a:schemeClr val="tx1"/>
                </a:solidFill>
              </a:rPr>
              <a:t> Nichtlokalität</a:t>
            </a:r>
          </a:p>
          <a:p>
            <a:pPr marL="457200" indent="-457200">
              <a:buFont typeface="+mj-lt"/>
              <a:buAutoNum type="arabicPeriod"/>
            </a:pPr>
            <a:endParaRPr lang="de-DE" dirty="0">
              <a:solidFill>
                <a:schemeClr val="tx1"/>
              </a:solidFill>
            </a:endParaRPr>
          </a:p>
          <a:p>
            <a:pPr marL="457200" indent="-457200">
              <a:buFont typeface="+mj-lt"/>
              <a:buAutoNum type="arabicPeriod"/>
            </a:pPr>
            <a:r>
              <a:rPr lang="de-DE" dirty="0">
                <a:solidFill>
                  <a:schemeClr val="tx1"/>
                </a:solidFill>
              </a:rPr>
              <a:t>Realität </a:t>
            </a:r>
            <a:r>
              <a:rPr lang="de-DE" dirty="0">
                <a:solidFill>
                  <a:schemeClr val="tx1"/>
                </a:solidFill>
                <a:sym typeface="Wingdings" panose="05000000000000000000" pitchFamily="2" charset="2"/>
              </a:rPr>
              <a:t> </a:t>
            </a:r>
            <a:r>
              <a:rPr lang="de-DE" dirty="0">
                <a:solidFill>
                  <a:schemeClr val="tx1"/>
                </a:solidFill>
                <a:sym typeface="Symbol" panose="05050102010706020507" pitchFamily="18" charset="2"/>
              </a:rPr>
              <a:t></a:t>
            </a:r>
            <a:r>
              <a:rPr lang="de-DE" dirty="0">
                <a:solidFill>
                  <a:schemeClr val="tx1"/>
                </a:solidFill>
              </a:rPr>
              <a:t>  Unbestimmtheit</a:t>
            </a:r>
          </a:p>
        </p:txBody>
      </p:sp>
    </p:spTree>
    <p:extLst>
      <p:ext uri="{BB962C8B-B14F-4D97-AF65-F5344CB8AC3E}">
        <p14:creationId xmlns:p14="http://schemas.microsoft.com/office/powerpoint/2010/main" val="52915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932A23-16E6-F5B6-7352-419EC168CF0A}"/>
              </a:ext>
            </a:extLst>
          </p:cNvPr>
          <p:cNvSpPr>
            <a:spLocks noGrp="1"/>
          </p:cNvSpPr>
          <p:nvPr>
            <p:ph idx="1"/>
          </p:nvPr>
        </p:nvSpPr>
        <p:spPr/>
        <p:txBody>
          <a:bodyPr>
            <a:normAutofit/>
          </a:bodyPr>
          <a:lstStyle/>
          <a:p>
            <a:pPr marL="109728" indent="0">
              <a:buNone/>
            </a:pPr>
            <a:r>
              <a:rPr lang="de-DE" dirty="0"/>
              <a:t>Möglichkeit 1: Mit einem nichtlinearen Kristall (z.B. Bariumborat)</a:t>
            </a:r>
          </a:p>
          <a:p>
            <a:pPr marL="109728" indent="0">
              <a:buNone/>
            </a:pPr>
            <a:endParaRPr lang="de-DE" dirty="0"/>
          </a:p>
          <a:p>
            <a:pPr marL="109728" indent="0">
              <a:buNone/>
            </a:pPr>
            <a:r>
              <a:rPr lang="de-DE" dirty="0"/>
              <a:t>Schema:</a:t>
            </a:r>
          </a:p>
          <a:p>
            <a:pPr marL="109728" indent="0">
              <a:buNone/>
            </a:pPr>
            <a:endParaRPr lang="de-DE" dirty="0"/>
          </a:p>
          <a:p>
            <a:pPr marL="109728" indent="0">
              <a:buNone/>
            </a:pPr>
            <a:endParaRPr lang="de-DE" dirty="0"/>
          </a:p>
          <a:p>
            <a:pPr marL="109728" indent="0">
              <a:buNone/>
            </a:pPr>
            <a:endParaRPr lang="de-DE" dirty="0"/>
          </a:p>
          <a:p>
            <a:pPr marL="109728" indent="0">
              <a:buNone/>
            </a:pPr>
            <a:endParaRPr lang="de-DE" dirty="0"/>
          </a:p>
          <a:p>
            <a:pPr marL="109728" indent="0">
              <a:buNone/>
            </a:pPr>
            <a:endParaRPr lang="de-DE" dirty="0"/>
          </a:p>
          <a:p>
            <a:pPr marL="109728" indent="0">
              <a:buNone/>
            </a:pPr>
            <a:endParaRPr lang="de-DE" dirty="0"/>
          </a:p>
          <a:p>
            <a:pPr marL="109728" indent="0">
              <a:buNone/>
            </a:pPr>
            <a:endParaRPr lang="de-DE" dirty="0"/>
          </a:p>
        </p:txBody>
      </p:sp>
      <p:sp>
        <p:nvSpPr>
          <p:cNvPr id="3" name="Titel 2">
            <a:extLst>
              <a:ext uri="{FF2B5EF4-FFF2-40B4-BE49-F238E27FC236}">
                <a16:creationId xmlns:a16="http://schemas.microsoft.com/office/drawing/2014/main" id="{98475444-B21D-5696-7B56-B2F4E905C8C1}"/>
              </a:ext>
            </a:extLst>
          </p:cNvPr>
          <p:cNvSpPr>
            <a:spLocks noGrp="1"/>
          </p:cNvSpPr>
          <p:nvPr>
            <p:ph type="title"/>
          </p:nvPr>
        </p:nvSpPr>
        <p:spPr/>
        <p:txBody>
          <a:bodyPr/>
          <a:lstStyle/>
          <a:p>
            <a:r>
              <a:rPr lang="de-DE" dirty="0"/>
              <a:t>2a) Wie erzeugt man verschränkte Photonen?</a:t>
            </a:r>
          </a:p>
        </p:txBody>
      </p:sp>
      <p:grpSp>
        <p:nvGrpSpPr>
          <p:cNvPr id="6" name="Gruppieren 5">
            <a:extLst>
              <a:ext uri="{FF2B5EF4-FFF2-40B4-BE49-F238E27FC236}">
                <a16:creationId xmlns:a16="http://schemas.microsoft.com/office/drawing/2014/main" id="{514CD0B8-7031-0A2E-E8EA-02FB94370B65}"/>
              </a:ext>
            </a:extLst>
          </p:cNvPr>
          <p:cNvGrpSpPr/>
          <p:nvPr/>
        </p:nvGrpSpPr>
        <p:grpSpPr>
          <a:xfrm>
            <a:off x="2135560" y="3068960"/>
            <a:ext cx="4176464" cy="2006085"/>
            <a:chOff x="2587402" y="2687818"/>
            <a:chExt cx="4176464" cy="2006085"/>
          </a:xfrm>
        </p:grpSpPr>
        <p:cxnSp>
          <p:nvCxnSpPr>
            <p:cNvPr id="4" name="Gerader Verbinder 3">
              <a:extLst>
                <a:ext uri="{FF2B5EF4-FFF2-40B4-BE49-F238E27FC236}">
                  <a16:creationId xmlns:a16="http://schemas.microsoft.com/office/drawing/2014/main" id="{FE93F82B-2474-325A-16DF-71FFCB6FC33A}"/>
                </a:ext>
              </a:extLst>
            </p:cNvPr>
            <p:cNvCxnSpPr>
              <a:cxnSpLocks/>
            </p:cNvCxnSpPr>
            <p:nvPr/>
          </p:nvCxnSpPr>
          <p:spPr>
            <a:xfrm>
              <a:off x="5003695" y="3915693"/>
              <a:ext cx="1688163" cy="778210"/>
            </a:xfrm>
            <a:prstGeom prst="line">
              <a:avLst/>
            </a:prstGeom>
            <a:ln w="25400">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5" name="Gerader Verbinder 4">
              <a:extLst>
                <a:ext uri="{FF2B5EF4-FFF2-40B4-BE49-F238E27FC236}">
                  <a16:creationId xmlns:a16="http://schemas.microsoft.com/office/drawing/2014/main" id="{740D2AA9-4795-5C34-67F5-48F01118C565}"/>
                </a:ext>
              </a:extLst>
            </p:cNvPr>
            <p:cNvCxnSpPr>
              <a:cxnSpLocks/>
            </p:cNvCxnSpPr>
            <p:nvPr/>
          </p:nvCxnSpPr>
          <p:spPr>
            <a:xfrm flipV="1">
              <a:off x="5013633" y="2687818"/>
              <a:ext cx="1750233" cy="763603"/>
            </a:xfrm>
            <a:prstGeom prst="line">
              <a:avLst/>
            </a:prstGeom>
            <a:ln w="25400">
              <a:solidFill>
                <a:schemeClr val="bg1">
                  <a:lumMod val="50000"/>
                </a:schemeClr>
              </a:solidFill>
              <a:tailEnd type="triangle" w="lg" len="lg"/>
            </a:ln>
          </p:spPr>
          <p:style>
            <a:lnRef idx="1">
              <a:schemeClr val="dk1"/>
            </a:lnRef>
            <a:fillRef idx="0">
              <a:schemeClr val="dk1"/>
            </a:fillRef>
            <a:effectRef idx="0">
              <a:schemeClr val="dk1"/>
            </a:effectRef>
            <a:fontRef idx="minor">
              <a:schemeClr val="tx1"/>
            </a:fontRef>
          </p:style>
        </p:cxnSp>
        <p:sp>
          <p:nvSpPr>
            <p:cNvPr id="7" name="Raute 6">
              <a:extLst>
                <a:ext uri="{FF2B5EF4-FFF2-40B4-BE49-F238E27FC236}">
                  <a16:creationId xmlns:a16="http://schemas.microsoft.com/office/drawing/2014/main" id="{8DA269B8-D211-AF0B-4A04-33D9BB6F8D73}"/>
                </a:ext>
              </a:extLst>
            </p:cNvPr>
            <p:cNvSpPr/>
            <p:nvPr/>
          </p:nvSpPr>
          <p:spPr>
            <a:xfrm>
              <a:off x="4459610" y="3256724"/>
              <a:ext cx="720080" cy="8682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B10F8307-D3BE-EB98-235D-61E74D14DBFE}"/>
                </a:ext>
              </a:extLst>
            </p:cNvPr>
            <p:cNvCxnSpPr>
              <a:cxnSpLocks/>
            </p:cNvCxnSpPr>
            <p:nvPr/>
          </p:nvCxnSpPr>
          <p:spPr>
            <a:xfrm>
              <a:off x="2587402" y="3690860"/>
              <a:ext cx="1872208" cy="0"/>
            </a:xfrm>
            <a:prstGeom prst="line">
              <a:avLst/>
            </a:prstGeom>
            <a:ln w="25400">
              <a:solidFill>
                <a:schemeClr val="tx1">
                  <a:lumMod val="75000"/>
                  <a:lumOff val="25000"/>
                </a:schemeClr>
              </a:solidFill>
              <a:tailEnd type="triangle" w="lg" len="lg"/>
            </a:ln>
          </p:spPr>
          <p:style>
            <a:lnRef idx="1">
              <a:schemeClr val="dk1"/>
            </a:lnRef>
            <a:fillRef idx="0">
              <a:schemeClr val="dk1"/>
            </a:fillRef>
            <a:effectRef idx="0">
              <a:schemeClr val="dk1"/>
            </a:effectRef>
            <a:fontRef idx="minor">
              <a:schemeClr val="tx1"/>
            </a:fontRef>
          </p:style>
        </p:cxnSp>
      </p:grpSp>
      <p:sp>
        <p:nvSpPr>
          <p:cNvPr id="8" name="Inhaltsplatzhalter 1">
            <a:extLst>
              <a:ext uri="{FF2B5EF4-FFF2-40B4-BE49-F238E27FC236}">
                <a16:creationId xmlns:a16="http://schemas.microsoft.com/office/drawing/2014/main" id="{63B7B033-05BF-C2E1-879C-2D527E831F6A}"/>
              </a:ext>
            </a:extLst>
          </p:cNvPr>
          <p:cNvSpPr txBox="1">
            <a:spLocks/>
          </p:cNvSpPr>
          <p:nvPr/>
        </p:nvSpPr>
        <p:spPr>
          <a:xfrm>
            <a:off x="5808824" y="3451754"/>
            <a:ext cx="5683057"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Photonen mit unbestimmter Polarisation bezüglich allen </a:t>
            </a:r>
            <a:br>
              <a:rPr lang="de-DE" dirty="0"/>
            </a:br>
            <a:r>
              <a:rPr lang="de-DE" dirty="0"/>
              <a:t>linearen Polarisationsrichtungen.</a:t>
            </a:r>
          </a:p>
        </p:txBody>
      </p:sp>
      <p:sp>
        <p:nvSpPr>
          <p:cNvPr id="12" name="Inhaltsplatzhalter 1">
            <a:extLst>
              <a:ext uri="{FF2B5EF4-FFF2-40B4-BE49-F238E27FC236}">
                <a16:creationId xmlns:a16="http://schemas.microsoft.com/office/drawing/2014/main" id="{F4C41D3B-825E-BF01-1A67-90236EC2165E}"/>
              </a:ext>
            </a:extLst>
          </p:cNvPr>
          <p:cNvSpPr txBox="1">
            <a:spLocks/>
          </p:cNvSpPr>
          <p:nvPr/>
        </p:nvSpPr>
        <p:spPr>
          <a:xfrm>
            <a:off x="1354493" y="3555180"/>
            <a:ext cx="2376264" cy="611736"/>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UV-Photon</a:t>
            </a:r>
          </a:p>
        </p:txBody>
      </p:sp>
    </p:spTree>
    <p:extLst>
      <p:ext uri="{BB962C8B-B14F-4D97-AF65-F5344CB8AC3E}">
        <p14:creationId xmlns:p14="http://schemas.microsoft.com/office/powerpoint/2010/main" val="126988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4D1CD-A59B-5C4F-5CAE-71CE12A8A024}"/>
              </a:ext>
            </a:extLst>
          </p:cNvPr>
          <p:cNvSpPr>
            <a:spLocks noGrp="1"/>
          </p:cNvSpPr>
          <p:nvPr>
            <p:ph idx="1"/>
          </p:nvPr>
        </p:nvSpPr>
        <p:spPr/>
        <p:txBody>
          <a:bodyPr/>
          <a:lstStyle/>
          <a:p>
            <a:pPr marL="109728" indent="0">
              <a:buNone/>
            </a:pPr>
            <a:r>
              <a:rPr lang="de-DE" dirty="0"/>
              <a:t>Möglichkeit 1: Mit einem nichtlinearen Kristall (z.B. Bariumborat)</a:t>
            </a:r>
          </a:p>
        </p:txBody>
      </p:sp>
      <p:sp>
        <p:nvSpPr>
          <p:cNvPr id="3" name="Titel 2">
            <a:extLst>
              <a:ext uri="{FF2B5EF4-FFF2-40B4-BE49-F238E27FC236}">
                <a16:creationId xmlns:a16="http://schemas.microsoft.com/office/drawing/2014/main" id="{380F8281-434A-D6F0-B3CA-7D2EBCD4183B}"/>
              </a:ext>
            </a:extLst>
          </p:cNvPr>
          <p:cNvSpPr>
            <a:spLocks noGrp="1"/>
          </p:cNvSpPr>
          <p:nvPr>
            <p:ph type="title"/>
          </p:nvPr>
        </p:nvSpPr>
        <p:spPr/>
        <p:txBody>
          <a:bodyPr/>
          <a:lstStyle/>
          <a:p>
            <a:r>
              <a:rPr lang="de-DE" dirty="0"/>
              <a:t>2a) Wie erzeugt man verschränkte Photonen?</a:t>
            </a:r>
          </a:p>
        </p:txBody>
      </p:sp>
      <p:grpSp>
        <p:nvGrpSpPr>
          <p:cNvPr id="32" name="Gruppieren 31">
            <a:extLst>
              <a:ext uri="{FF2B5EF4-FFF2-40B4-BE49-F238E27FC236}">
                <a16:creationId xmlns:a16="http://schemas.microsoft.com/office/drawing/2014/main" id="{78D61232-B8D8-7A33-D16F-54F9355B096B}"/>
              </a:ext>
            </a:extLst>
          </p:cNvPr>
          <p:cNvGrpSpPr/>
          <p:nvPr/>
        </p:nvGrpSpPr>
        <p:grpSpPr>
          <a:xfrm>
            <a:off x="1343473" y="2348880"/>
            <a:ext cx="5130334" cy="3238412"/>
            <a:chOff x="6006819" y="2881471"/>
            <a:chExt cx="3595241" cy="2269419"/>
          </a:xfrm>
        </p:grpSpPr>
        <p:cxnSp>
          <p:nvCxnSpPr>
            <p:cNvPr id="6" name="Gerader Verbinder 5">
              <a:extLst>
                <a:ext uri="{FF2B5EF4-FFF2-40B4-BE49-F238E27FC236}">
                  <a16:creationId xmlns:a16="http://schemas.microsoft.com/office/drawing/2014/main" id="{B9F99765-AF72-40F4-42FB-8F9E0F819418}"/>
                </a:ext>
              </a:extLst>
            </p:cNvPr>
            <p:cNvCxnSpPr>
              <a:cxnSpLocks/>
            </p:cNvCxnSpPr>
            <p:nvPr/>
          </p:nvCxnSpPr>
          <p:spPr>
            <a:xfrm>
              <a:off x="6030158" y="3031491"/>
              <a:ext cx="1474751" cy="559693"/>
            </a:xfrm>
            <a:prstGeom prst="line">
              <a:avLst/>
            </a:prstGeom>
            <a:ln w="25400">
              <a:solidFill>
                <a:schemeClr val="tx1">
                  <a:lumMod val="75000"/>
                  <a:lumOff val="25000"/>
                </a:schemeClr>
              </a:solidFill>
              <a:tailEnd type="triangle" w="lg" len="lg"/>
            </a:ln>
          </p:spPr>
          <p:style>
            <a:lnRef idx="1">
              <a:schemeClr val="dk1"/>
            </a:lnRef>
            <a:fillRef idx="0">
              <a:schemeClr val="dk1"/>
            </a:fillRef>
            <a:effectRef idx="0">
              <a:schemeClr val="dk1"/>
            </a:effectRef>
            <a:fontRef idx="minor">
              <a:schemeClr val="tx1"/>
            </a:fontRef>
          </p:style>
        </p:cxnSp>
        <p:sp>
          <p:nvSpPr>
            <p:cNvPr id="5" name="Raute 4">
              <a:extLst>
                <a:ext uri="{FF2B5EF4-FFF2-40B4-BE49-F238E27FC236}">
                  <a16:creationId xmlns:a16="http://schemas.microsoft.com/office/drawing/2014/main" id="{74B239D4-E11B-F301-97FE-09200E21D102}"/>
                </a:ext>
              </a:extLst>
            </p:cNvPr>
            <p:cNvSpPr/>
            <p:nvPr/>
          </p:nvSpPr>
          <p:spPr>
            <a:xfrm rot="14415593">
              <a:off x="6957249" y="2977344"/>
              <a:ext cx="976859" cy="1174483"/>
            </a:xfrm>
            <a:prstGeom prst="diamond">
              <a:avLst/>
            </a:prstGeom>
            <a:scene3d>
              <a:camera prst="orthographicFront">
                <a:rot lat="19905501" lon="21475608" rev="21085928"/>
              </a:camera>
              <a:lightRig rig="threePt" dir="t"/>
            </a:scene3d>
            <a:sp3d extrusionH="381000">
              <a:extrusionClr>
                <a:schemeClr val="bg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1">
              <a:extLst>
                <a:ext uri="{FF2B5EF4-FFF2-40B4-BE49-F238E27FC236}">
                  <a16:creationId xmlns:a16="http://schemas.microsoft.com/office/drawing/2014/main" id="{D538B539-4810-31FB-B59C-077F030003AF}"/>
                </a:ext>
              </a:extLst>
            </p:cNvPr>
            <p:cNvSpPr txBox="1">
              <a:spLocks/>
            </p:cNvSpPr>
            <p:nvPr/>
          </p:nvSpPr>
          <p:spPr>
            <a:xfrm>
              <a:off x="6006819" y="2881471"/>
              <a:ext cx="2376264" cy="611736"/>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sz="2000" dirty="0">
                  <a:solidFill>
                    <a:schemeClr val="tx1"/>
                  </a:solidFill>
                </a:rPr>
                <a:t>UV-Laser</a:t>
              </a:r>
            </a:p>
          </p:txBody>
        </p:sp>
        <p:sp>
          <p:nvSpPr>
            <p:cNvPr id="11" name="Ellipse 10">
              <a:extLst>
                <a:ext uri="{FF2B5EF4-FFF2-40B4-BE49-F238E27FC236}">
                  <a16:creationId xmlns:a16="http://schemas.microsoft.com/office/drawing/2014/main" id="{270DD085-BEDD-93A9-E934-56F609731927}"/>
                </a:ext>
              </a:extLst>
            </p:cNvPr>
            <p:cNvSpPr/>
            <p:nvPr/>
          </p:nvSpPr>
          <p:spPr>
            <a:xfrm>
              <a:off x="9134948" y="3449260"/>
              <a:ext cx="437810" cy="115212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05D804C4-E182-E2CA-D42B-0E01ED70AD83}"/>
                </a:ext>
              </a:extLst>
            </p:cNvPr>
            <p:cNvSpPr/>
            <p:nvPr/>
          </p:nvSpPr>
          <p:spPr>
            <a:xfrm>
              <a:off x="9134947" y="3998761"/>
              <a:ext cx="467113" cy="115212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a:extLst>
                <a:ext uri="{FF2B5EF4-FFF2-40B4-BE49-F238E27FC236}">
                  <a16:creationId xmlns:a16="http://schemas.microsoft.com/office/drawing/2014/main" id="{B85E0686-16F4-23EC-64CB-61F8A440DDD4}"/>
                </a:ext>
              </a:extLst>
            </p:cNvPr>
            <p:cNvCxnSpPr>
              <a:cxnSpLocks/>
              <a:stCxn id="11" idx="0"/>
            </p:cNvCxnSpPr>
            <p:nvPr/>
          </p:nvCxnSpPr>
          <p:spPr>
            <a:xfrm flipH="1">
              <a:off x="7928734" y="3449260"/>
              <a:ext cx="1425120" cy="53126"/>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B813801-E3D5-BFB2-6133-8D624F10DD17}"/>
                </a:ext>
              </a:extLst>
            </p:cNvPr>
            <p:cNvCxnSpPr>
              <a:cxnSpLocks/>
              <a:stCxn id="11" idx="4"/>
            </p:cNvCxnSpPr>
            <p:nvPr/>
          </p:nvCxnSpPr>
          <p:spPr>
            <a:xfrm flipH="1" flipV="1">
              <a:off x="7813965" y="3818001"/>
              <a:ext cx="1539889" cy="783387"/>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FACBBF34-C34A-A5DC-C4F4-7EA6E028D663}"/>
                </a:ext>
              </a:extLst>
            </p:cNvPr>
            <p:cNvCxnSpPr>
              <a:cxnSpLocks/>
              <a:stCxn id="12" idx="4"/>
            </p:cNvCxnSpPr>
            <p:nvPr/>
          </p:nvCxnSpPr>
          <p:spPr>
            <a:xfrm flipH="1" flipV="1">
              <a:off x="7766144" y="3904078"/>
              <a:ext cx="1602361" cy="1246812"/>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ACA50AC2-1EC7-47AF-F489-FEC8EE1B2058}"/>
                </a:ext>
              </a:extLst>
            </p:cNvPr>
            <p:cNvCxnSpPr>
              <a:cxnSpLocks/>
              <a:stCxn id="12" idx="0"/>
            </p:cNvCxnSpPr>
            <p:nvPr/>
          </p:nvCxnSpPr>
          <p:spPr>
            <a:xfrm flipH="1" flipV="1">
              <a:off x="7919169" y="3598026"/>
              <a:ext cx="1449335" cy="400736"/>
            </a:xfrm>
            <a:prstGeom prst="line">
              <a:avLst/>
            </a:prstGeom>
          </p:spPr>
          <p:style>
            <a:lnRef idx="1">
              <a:schemeClr val="dk1"/>
            </a:lnRef>
            <a:fillRef idx="0">
              <a:schemeClr val="dk1"/>
            </a:fillRef>
            <a:effectRef idx="0">
              <a:schemeClr val="dk1"/>
            </a:effectRef>
            <a:fontRef idx="minor">
              <a:schemeClr val="tx1"/>
            </a:fontRef>
          </p:style>
        </p:cxnSp>
      </p:grpSp>
      <p:sp>
        <p:nvSpPr>
          <p:cNvPr id="34" name="Inhaltsplatzhalter 1">
            <a:extLst>
              <a:ext uri="{FF2B5EF4-FFF2-40B4-BE49-F238E27FC236}">
                <a16:creationId xmlns:a16="http://schemas.microsoft.com/office/drawing/2014/main" id="{C849C61D-2F0B-E801-6A56-878C76D94CA8}"/>
              </a:ext>
            </a:extLst>
          </p:cNvPr>
          <p:cNvSpPr txBox="1">
            <a:spLocks/>
          </p:cNvSpPr>
          <p:nvPr/>
        </p:nvSpPr>
        <p:spPr>
          <a:xfrm>
            <a:off x="4336202" y="2380531"/>
            <a:ext cx="3390879" cy="87293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sz="2000" dirty="0">
                <a:solidFill>
                  <a:schemeClr val="tx1"/>
                </a:solidFill>
              </a:rPr>
              <a:t>Austrittskegel</a:t>
            </a:r>
            <a:br>
              <a:rPr lang="de-DE" sz="2000" dirty="0">
                <a:solidFill>
                  <a:schemeClr val="tx1"/>
                </a:solidFill>
              </a:rPr>
            </a:br>
            <a:r>
              <a:rPr lang="de-DE" sz="2000" dirty="0">
                <a:solidFill>
                  <a:schemeClr val="tx1"/>
                </a:solidFill>
              </a:rPr>
              <a:t>vertikal polarisiert</a:t>
            </a:r>
          </a:p>
        </p:txBody>
      </p:sp>
      <p:sp>
        <p:nvSpPr>
          <p:cNvPr id="35" name="Inhaltsplatzhalter 1">
            <a:extLst>
              <a:ext uri="{FF2B5EF4-FFF2-40B4-BE49-F238E27FC236}">
                <a16:creationId xmlns:a16="http://schemas.microsoft.com/office/drawing/2014/main" id="{2666665F-DDCA-D8F6-6833-209574E2E15F}"/>
              </a:ext>
            </a:extLst>
          </p:cNvPr>
          <p:cNvSpPr txBox="1">
            <a:spLocks/>
          </p:cNvSpPr>
          <p:nvPr/>
        </p:nvSpPr>
        <p:spPr>
          <a:xfrm>
            <a:off x="2889265" y="4953001"/>
            <a:ext cx="3390879" cy="87293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sz="2000" dirty="0">
                <a:solidFill>
                  <a:schemeClr val="tx1"/>
                </a:solidFill>
              </a:rPr>
              <a:t>Austrittskegel</a:t>
            </a:r>
            <a:br>
              <a:rPr lang="de-DE" sz="2000" dirty="0">
                <a:solidFill>
                  <a:schemeClr val="tx1"/>
                </a:solidFill>
              </a:rPr>
            </a:br>
            <a:r>
              <a:rPr lang="de-DE" sz="2000" dirty="0">
                <a:solidFill>
                  <a:schemeClr val="tx1"/>
                </a:solidFill>
              </a:rPr>
              <a:t>horizontal polarisiert</a:t>
            </a:r>
          </a:p>
        </p:txBody>
      </p:sp>
      <p:grpSp>
        <p:nvGrpSpPr>
          <p:cNvPr id="2053" name="Gruppieren 2052">
            <a:extLst>
              <a:ext uri="{FF2B5EF4-FFF2-40B4-BE49-F238E27FC236}">
                <a16:creationId xmlns:a16="http://schemas.microsoft.com/office/drawing/2014/main" id="{1300EFD2-F9CF-D04A-6EEB-4A96E962B334}"/>
              </a:ext>
            </a:extLst>
          </p:cNvPr>
          <p:cNvGrpSpPr/>
          <p:nvPr/>
        </p:nvGrpSpPr>
        <p:grpSpPr>
          <a:xfrm>
            <a:off x="3949526" y="3397481"/>
            <a:ext cx="6279596" cy="1835945"/>
            <a:chOff x="3949526" y="3397481"/>
            <a:chExt cx="6279596" cy="1835945"/>
          </a:xfrm>
        </p:grpSpPr>
        <p:cxnSp>
          <p:nvCxnSpPr>
            <p:cNvPr id="37" name="Gerade Verbindung mit Pfeil 36">
              <a:extLst>
                <a:ext uri="{FF2B5EF4-FFF2-40B4-BE49-F238E27FC236}">
                  <a16:creationId xmlns:a16="http://schemas.microsoft.com/office/drawing/2014/main" id="{6C1609AD-334D-4BBA-B7FC-067846CDDC31}"/>
                </a:ext>
              </a:extLst>
            </p:cNvPr>
            <p:cNvCxnSpPr>
              <a:cxnSpLocks/>
            </p:cNvCxnSpPr>
            <p:nvPr/>
          </p:nvCxnSpPr>
          <p:spPr>
            <a:xfrm>
              <a:off x="4004117" y="3548810"/>
              <a:ext cx="4421875" cy="1351128"/>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8AE24314-1AD3-B0A8-6441-5EEBB8738BAE}"/>
                </a:ext>
              </a:extLst>
            </p:cNvPr>
            <p:cNvCxnSpPr>
              <a:cxnSpLocks/>
            </p:cNvCxnSpPr>
            <p:nvPr/>
          </p:nvCxnSpPr>
          <p:spPr>
            <a:xfrm>
              <a:off x="3949526" y="3562458"/>
              <a:ext cx="3864357" cy="1632825"/>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3" name="Inhaltsplatzhalter 1">
              <a:extLst>
                <a:ext uri="{FF2B5EF4-FFF2-40B4-BE49-F238E27FC236}">
                  <a16:creationId xmlns:a16="http://schemas.microsoft.com/office/drawing/2014/main" id="{2BF2D95C-C9AF-0E3E-2018-979606C7A3C8}"/>
                </a:ext>
              </a:extLst>
            </p:cNvPr>
            <p:cNvSpPr txBox="1">
              <a:spLocks/>
            </p:cNvSpPr>
            <p:nvPr/>
          </p:nvSpPr>
          <p:spPr>
            <a:xfrm>
              <a:off x="7320632" y="3397481"/>
              <a:ext cx="2908490" cy="183594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sz="2000" dirty="0">
                  <a:solidFill>
                    <a:schemeClr val="tx1"/>
                  </a:solidFill>
                </a:rPr>
                <a:t>Verschränktes </a:t>
              </a:r>
              <a:br>
                <a:rPr lang="de-DE" sz="2000" dirty="0">
                  <a:solidFill>
                    <a:schemeClr val="tx1"/>
                  </a:solidFill>
                </a:rPr>
              </a:br>
              <a:r>
                <a:rPr lang="de-DE" sz="2000" dirty="0">
                  <a:solidFill>
                    <a:schemeClr val="tx1"/>
                  </a:solidFill>
                </a:rPr>
                <a:t>Photonenpaar </a:t>
              </a:r>
              <a:br>
                <a:rPr lang="de-DE" sz="2000" dirty="0">
                  <a:solidFill>
                    <a:schemeClr val="tx1"/>
                  </a:solidFill>
                </a:rPr>
              </a:br>
              <a:r>
                <a:rPr lang="de-DE" sz="2000" dirty="0">
                  <a:solidFill>
                    <a:schemeClr val="tx1"/>
                  </a:solidFill>
                </a:rPr>
                <a:t>mit unbestimmter Polarisation</a:t>
              </a:r>
            </a:p>
          </p:txBody>
        </p:sp>
      </p:grpSp>
    </p:spTree>
    <p:extLst>
      <p:ext uri="{BB962C8B-B14F-4D97-AF65-F5344CB8AC3E}">
        <p14:creationId xmlns:p14="http://schemas.microsoft.com/office/powerpoint/2010/main" val="39797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4D1CD-A59B-5C4F-5CAE-71CE12A8A024}"/>
              </a:ext>
            </a:extLst>
          </p:cNvPr>
          <p:cNvSpPr>
            <a:spLocks noGrp="1"/>
          </p:cNvSpPr>
          <p:nvPr>
            <p:ph idx="1"/>
          </p:nvPr>
        </p:nvSpPr>
        <p:spPr/>
        <p:txBody>
          <a:bodyPr/>
          <a:lstStyle/>
          <a:p>
            <a:pPr marL="109728" indent="0">
              <a:buNone/>
            </a:pPr>
            <a:r>
              <a:rPr lang="de-DE" dirty="0"/>
              <a:t>Möglichkeit 2: Kaskadenprozess</a:t>
            </a:r>
          </a:p>
        </p:txBody>
      </p:sp>
      <p:sp>
        <p:nvSpPr>
          <p:cNvPr id="3" name="Titel 2">
            <a:extLst>
              <a:ext uri="{FF2B5EF4-FFF2-40B4-BE49-F238E27FC236}">
                <a16:creationId xmlns:a16="http://schemas.microsoft.com/office/drawing/2014/main" id="{380F8281-434A-D6F0-B3CA-7D2EBCD4183B}"/>
              </a:ext>
            </a:extLst>
          </p:cNvPr>
          <p:cNvSpPr>
            <a:spLocks noGrp="1"/>
          </p:cNvSpPr>
          <p:nvPr>
            <p:ph type="title"/>
          </p:nvPr>
        </p:nvSpPr>
        <p:spPr/>
        <p:txBody>
          <a:bodyPr/>
          <a:lstStyle/>
          <a:p>
            <a:r>
              <a:rPr lang="de-DE" dirty="0"/>
              <a:t>2a) Wie erzeugt man verschränkte Photonen?</a:t>
            </a:r>
          </a:p>
        </p:txBody>
      </p:sp>
      <p:grpSp>
        <p:nvGrpSpPr>
          <p:cNvPr id="6" name="Gruppieren 5">
            <a:extLst>
              <a:ext uri="{FF2B5EF4-FFF2-40B4-BE49-F238E27FC236}">
                <a16:creationId xmlns:a16="http://schemas.microsoft.com/office/drawing/2014/main" id="{5945C616-0ECD-D7C8-51DC-1AEC12F3C344}"/>
              </a:ext>
            </a:extLst>
          </p:cNvPr>
          <p:cNvGrpSpPr/>
          <p:nvPr/>
        </p:nvGrpSpPr>
        <p:grpSpPr>
          <a:xfrm>
            <a:off x="263352" y="2404452"/>
            <a:ext cx="5781716" cy="3024336"/>
            <a:chOff x="168986" y="2060848"/>
            <a:chExt cx="5781716" cy="3024336"/>
          </a:xfrm>
        </p:grpSpPr>
        <p:grpSp>
          <p:nvGrpSpPr>
            <p:cNvPr id="7" name="Gruppieren 6">
              <a:extLst>
                <a:ext uri="{FF2B5EF4-FFF2-40B4-BE49-F238E27FC236}">
                  <a16:creationId xmlns:a16="http://schemas.microsoft.com/office/drawing/2014/main" id="{DCABC60F-5D63-44AE-620F-3834403DE5D6}"/>
                </a:ext>
              </a:extLst>
            </p:cNvPr>
            <p:cNvGrpSpPr/>
            <p:nvPr/>
          </p:nvGrpSpPr>
          <p:grpSpPr>
            <a:xfrm>
              <a:off x="2351584" y="2060848"/>
              <a:ext cx="0" cy="2304256"/>
              <a:chOff x="2351584" y="2060848"/>
              <a:chExt cx="0" cy="2304256"/>
            </a:xfrm>
          </p:grpSpPr>
          <p:cxnSp>
            <p:nvCxnSpPr>
              <p:cNvPr id="20" name="Gerader Verbinder 19">
                <a:extLst>
                  <a:ext uri="{FF2B5EF4-FFF2-40B4-BE49-F238E27FC236}">
                    <a16:creationId xmlns:a16="http://schemas.microsoft.com/office/drawing/2014/main" id="{B9E68B70-AC3D-EA4F-DCFA-AFD45C2D0D52}"/>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E74E21ED-7FD2-2527-A8CB-902103042F85}"/>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8" name="Gruppieren 7">
              <a:extLst>
                <a:ext uri="{FF2B5EF4-FFF2-40B4-BE49-F238E27FC236}">
                  <a16:creationId xmlns:a16="http://schemas.microsoft.com/office/drawing/2014/main" id="{E5BC3320-979F-A828-6EA7-40C6F83678EC}"/>
                </a:ext>
              </a:extLst>
            </p:cNvPr>
            <p:cNvGrpSpPr/>
            <p:nvPr/>
          </p:nvGrpSpPr>
          <p:grpSpPr>
            <a:xfrm>
              <a:off x="3575720" y="2060848"/>
              <a:ext cx="0" cy="2304256"/>
              <a:chOff x="2351584" y="2060848"/>
              <a:chExt cx="0" cy="2304256"/>
            </a:xfrm>
          </p:grpSpPr>
          <p:cxnSp>
            <p:nvCxnSpPr>
              <p:cNvPr id="18" name="Gerader Verbinder 17">
                <a:extLst>
                  <a:ext uri="{FF2B5EF4-FFF2-40B4-BE49-F238E27FC236}">
                    <a16:creationId xmlns:a16="http://schemas.microsoft.com/office/drawing/2014/main" id="{4DDA78E6-0D4C-E93F-509C-58FB10921928}"/>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6A577AFD-BE5D-5C96-DCEB-A051E28D2E1D}"/>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9" name="Ellipse 8">
              <a:extLst>
                <a:ext uri="{FF2B5EF4-FFF2-40B4-BE49-F238E27FC236}">
                  <a16:creationId xmlns:a16="http://schemas.microsoft.com/office/drawing/2014/main" id="{6C704131-85FB-0C93-884B-4761D5AB932E}"/>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795FFEF8-4D62-5D6A-0F3F-5A34A52870CF}"/>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CD0C12BF-7759-7277-9071-EE9149C0BFF2}"/>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F6548AE1-243F-B33C-B575-9EB2C1B26F71}"/>
                </a:ext>
              </a:extLst>
            </p:cNvPr>
            <p:cNvCxnSpPr>
              <a:cxnSpLocks/>
              <a:stCxn id="11"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13" name="Inhaltsplatzhalter 1">
              <a:extLst>
                <a:ext uri="{FF2B5EF4-FFF2-40B4-BE49-F238E27FC236}">
                  <a16:creationId xmlns:a16="http://schemas.microsoft.com/office/drawing/2014/main" id="{56C10D01-C474-CF96-C22E-BE6A656570D2}"/>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cxnSp>
          <p:nvCxnSpPr>
            <p:cNvPr id="14" name="Gerade Verbindung mit Pfeil 13">
              <a:extLst>
                <a:ext uri="{FF2B5EF4-FFF2-40B4-BE49-F238E27FC236}">
                  <a16:creationId xmlns:a16="http://schemas.microsoft.com/office/drawing/2014/main" id="{15E40723-A0E6-5FB4-CE8E-6943B1FAE55B}"/>
                </a:ext>
              </a:extLst>
            </p:cNvPr>
            <p:cNvCxnSpPr>
              <a:cxnSpLocks/>
            </p:cNvCxnSpPr>
            <p:nvPr/>
          </p:nvCxnSpPr>
          <p:spPr>
            <a:xfrm>
              <a:off x="4075095" y="3217232"/>
              <a:ext cx="82406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5" name="Inhaltsplatzhalter 1">
              <a:extLst>
                <a:ext uri="{FF2B5EF4-FFF2-40B4-BE49-F238E27FC236}">
                  <a16:creationId xmlns:a16="http://schemas.microsoft.com/office/drawing/2014/main" id="{F6C7454B-0FF9-E519-7AE1-64B8506452B8}"/>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16" name="Inhaltsplatzhalter 1">
              <a:extLst>
                <a:ext uri="{FF2B5EF4-FFF2-40B4-BE49-F238E27FC236}">
                  <a16:creationId xmlns:a16="http://schemas.microsoft.com/office/drawing/2014/main" id="{38AD246D-5A49-885A-4B5F-3D6412052B7E}"/>
                </a:ext>
              </a:extLst>
            </p:cNvPr>
            <p:cNvSpPr txBox="1">
              <a:spLocks/>
            </p:cNvSpPr>
            <p:nvPr/>
          </p:nvSpPr>
          <p:spPr>
            <a:xfrm>
              <a:off x="3647302" y="33368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17" name="Gerade Verbindung mit Pfeil 16">
              <a:extLst>
                <a:ext uri="{FF2B5EF4-FFF2-40B4-BE49-F238E27FC236}">
                  <a16:creationId xmlns:a16="http://schemas.microsoft.com/office/drawing/2014/main" id="{CFE77E82-6C83-96FB-6721-E75B659CF63C}"/>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54" name="Gruppieren 53">
            <a:extLst>
              <a:ext uri="{FF2B5EF4-FFF2-40B4-BE49-F238E27FC236}">
                <a16:creationId xmlns:a16="http://schemas.microsoft.com/office/drawing/2014/main" id="{F949C1A5-DEB0-19E0-552F-70B4815D1B8A}"/>
              </a:ext>
            </a:extLst>
          </p:cNvPr>
          <p:cNvGrpSpPr/>
          <p:nvPr/>
        </p:nvGrpSpPr>
        <p:grpSpPr>
          <a:xfrm>
            <a:off x="6023990" y="1913513"/>
            <a:ext cx="5234037" cy="3751053"/>
            <a:chOff x="6243658" y="1913513"/>
            <a:chExt cx="5234037" cy="3751053"/>
          </a:xfrm>
        </p:grpSpPr>
        <p:grpSp>
          <p:nvGrpSpPr>
            <p:cNvPr id="47" name="Gruppieren 46">
              <a:extLst>
                <a:ext uri="{FF2B5EF4-FFF2-40B4-BE49-F238E27FC236}">
                  <a16:creationId xmlns:a16="http://schemas.microsoft.com/office/drawing/2014/main" id="{2A6A7649-5393-B78F-C849-84949D422DD9}"/>
                </a:ext>
              </a:extLst>
            </p:cNvPr>
            <p:cNvGrpSpPr/>
            <p:nvPr/>
          </p:nvGrpSpPr>
          <p:grpSpPr>
            <a:xfrm>
              <a:off x="6243658" y="1913513"/>
              <a:ext cx="4168230" cy="3751053"/>
              <a:chOff x="5143544" y="2035978"/>
              <a:chExt cx="4168230" cy="3751053"/>
            </a:xfrm>
          </p:grpSpPr>
          <p:cxnSp>
            <p:nvCxnSpPr>
              <p:cNvPr id="22" name="Gerader Verbinder 21">
                <a:extLst>
                  <a:ext uri="{FF2B5EF4-FFF2-40B4-BE49-F238E27FC236}">
                    <a16:creationId xmlns:a16="http://schemas.microsoft.com/office/drawing/2014/main" id="{8C13C78A-2AF0-8E55-C8EF-ACE3B68F97AB}"/>
                  </a:ext>
                </a:extLst>
              </p:cNvPr>
              <p:cNvCxnSpPr/>
              <p:nvPr/>
            </p:nvCxnSpPr>
            <p:spPr>
              <a:xfrm>
                <a:off x="6387246" y="5013176"/>
                <a:ext cx="150895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3B80A468-7860-E92A-97CA-ACB4ABB1CE9D}"/>
                  </a:ext>
                </a:extLst>
              </p:cNvPr>
              <p:cNvCxnSpPr/>
              <p:nvPr/>
            </p:nvCxnSpPr>
            <p:spPr>
              <a:xfrm>
                <a:off x="6387246" y="2492896"/>
                <a:ext cx="150895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20A0C12D-CFC1-A6CA-7DD8-7ED733061E47}"/>
                  </a:ext>
                </a:extLst>
              </p:cNvPr>
              <p:cNvCxnSpPr/>
              <p:nvPr/>
            </p:nvCxnSpPr>
            <p:spPr>
              <a:xfrm>
                <a:off x="7536160" y="3656301"/>
                <a:ext cx="150895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AFD70BA0-6CA1-6D26-5EFD-A26782C8F0A9}"/>
                  </a:ext>
                </a:extLst>
              </p:cNvPr>
              <p:cNvCxnSpPr>
                <a:cxnSpLocks/>
              </p:cNvCxnSpPr>
              <p:nvPr/>
            </p:nvCxnSpPr>
            <p:spPr>
              <a:xfrm flipV="1">
                <a:off x="6744072" y="2492896"/>
                <a:ext cx="0" cy="129724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0F80B906-323F-88F6-C743-57AC59B63BE7}"/>
                  </a:ext>
                </a:extLst>
              </p:cNvPr>
              <p:cNvCxnSpPr>
                <a:cxnSpLocks/>
              </p:cNvCxnSpPr>
              <p:nvPr/>
            </p:nvCxnSpPr>
            <p:spPr>
              <a:xfrm>
                <a:off x="7384018" y="2492896"/>
                <a:ext cx="769849" cy="116340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7B1AB5D9-CB8D-D11B-D307-7CD938219E92}"/>
                  </a:ext>
                </a:extLst>
              </p:cNvPr>
              <p:cNvCxnSpPr>
                <a:cxnSpLocks/>
              </p:cNvCxnSpPr>
              <p:nvPr/>
            </p:nvCxnSpPr>
            <p:spPr>
              <a:xfrm flipH="1">
                <a:off x="7384018" y="3656301"/>
                <a:ext cx="755954" cy="135687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uppieren 37">
                <a:extLst>
                  <a:ext uri="{FF2B5EF4-FFF2-40B4-BE49-F238E27FC236}">
                    <a16:creationId xmlns:a16="http://schemas.microsoft.com/office/drawing/2014/main" id="{77C60E13-304A-06FF-F202-123C628286D1}"/>
                  </a:ext>
                </a:extLst>
              </p:cNvPr>
              <p:cNvGrpSpPr/>
              <p:nvPr/>
            </p:nvGrpSpPr>
            <p:grpSpPr>
              <a:xfrm>
                <a:off x="8057929" y="2665401"/>
                <a:ext cx="1220791" cy="767636"/>
                <a:chOff x="8057929" y="2665401"/>
                <a:chExt cx="1220791" cy="767636"/>
              </a:xfrm>
            </p:grpSpPr>
            <p:cxnSp>
              <p:nvCxnSpPr>
                <p:cNvPr id="33" name="Gerade Verbindung mit Pfeil 32">
                  <a:extLst>
                    <a:ext uri="{FF2B5EF4-FFF2-40B4-BE49-F238E27FC236}">
                      <a16:creationId xmlns:a16="http://schemas.microsoft.com/office/drawing/2014/main" id="{87EC1006-AA61-8DCB-138D-670234B8D851}"/>
                    </a:ext>
                  </a:extLst>
                </p:cNvPr>
                <p:cNvCxnSpPr>
                  <a:cxnSpLocks/>
                </p:cNvCxnSpPr>
                <p:nvPr/>
              </p:nvCxnSpPr>
              <p:spPr>
                <a:xfrm>
                  <a:off x="8059509" y="3053116"/>
                  <a:ext cx="1219211" cy="1432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C273FEC7-9125-D514-73A2-FBD7F9E90377}"/>
                    </a:ext>
                  </a:extLst>
                </p:cNvPr>
                <p:cNvSpPr txBox="1"/>
                <p:nvPr/>
              </p:nvSpPr>
              <p:spPr>
                <a:xfrm>
                  <a:off x="8057929" y="2665401"/>
                  <a:ext cx="1120884"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Photon A</a:t>
                  </a:r>
                </a:p>
              </p:txBody>
            </p:sp>
            <p:sp>
              <p:nvSpPr>
                <p:cNvPr id="37" name="Textfeld 36">
                  <a:extLst>
                    <a:ext uri="{FF2B5EF4-FFF2-40B4-BE49-F238E27FC236}">
                      <a16:creationId xmlns:a16="http://schemas.microsoft.com/office/drawing/2014/main" id="{482B0580-6434-DD25-7B37-BB359BCCEBD0}"/>
                    </a:ext>
                  </a:extLst>
                </p:cNvPr>
                <p:cNvSpPr txBox="1"/>
                <p:nvPr/>
              </p:nvSpPr>
              <p:spPr>
                <a:xfrm>
                  <a:off x="8153867" y="3063705"/>
                  <a:ext cx="954107"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551 </a:t>
                  </a:r>
                  <a:r>
                    <a:rPr lang="de-DE" dirty="0" err="1">
                      <a:latin typeface="Arial" panose="020B0604020202020204" pitchFamily="34" charset="0"/>
                      <a:cs typeface="Arial" panose="020B0604020202020204" pitchFamily="34" charset="0"/>
                    </a:rPr>
                    <a:t>nm</a:t>
                  </a:r>
                  <a:endParaRPr lang="de-DE" dirty="0">
                    <a:latin typeface="Arial" panose="020B0604020202020204" pitchFamily="34" charset="0"/>
                    <a:cs typeface="Arial" panose="020B0604020202020204" pitchFamily="34" charset="0"/>
                  </a:endParaRPr>
                </a:p>
              </p:txBody>
            </p:sp>
          </p:grpSp>
          <p:grpSp>
            <p:nvGrpSpPr>
              <p:cNvPr id="39" name="Gruppieren 38">
                <a:extLst>
                  <a:ext uri="{FF2B5EF4-FFF2-40B4-BE49-F238E27FC236}">
                    <a16:creationId xmlns:a16="http://schemas.microsoft.com/office/drawing/2014/main" id="{1DCCDA44-346A-F3A7-C69F-BE85D4CB7564}"/>
                  </a:ext>
                </a:extLst>
              </p:cNvPr>
              <p:cNvGrpSpPr/>
              <p:nvPr/>
            </p:nvGrpSpPr>
            <p:grpSpPr>
              <a:xfrm>
                <a:off x="8090983" y="4039085"/>
                <a:ext cx="1220791" cy="767636"/>
                <a:chOff x="8057929" y="2665401"/>
                <a:chExt cx="1220791" cy="767636"/>
              </a:xfrm>
            </p:grpSpPr>
            <p:cxnSp>
              <p:nvCxnSpPr>
                <p:cNvPr id="40" name="Gerade Verbindung mit Pfeil 39">
                  <a:extLst>
                    <a:ext uri="{FF2B5EF4-FFF2-40B4-BE49-F238E27FC236}">
                      <a16:creationId xmlns:a16="http://schemas.microsoft.com/office/drawing/2014/main" id="{9E74D04B-50D4-94A8-E27A-165425C7FA43}"/>
                    </a:ext>
                  </a:extLst>
                </p:cNvPr>
                <p:cNvCxnSpPr>
                  <a:cxnSpLocks/>
                </p:cNvCxnSpPr>
                <p:nvPr/>
              </p:nvCxnSpPr>
              <p:spPr>
                <a:xfrm>
                  <a:off x="8059509" y="3053116"/>
                  <a:ext cx="1219211" cy="1432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D35EC3A4-EC21-579E-C634-D91912AC289F}"/>
                    </a:ext>
                  </a:extLst>
                </p:cNvPr>
                <p:cNvSpPr txBox="1"/>
                <p:nvPr/>
              </p:nvSpPr>
              <p:spPr>
                <a:xfrm>
                  <a:off x="8057929" y="2665401"/>
                  <a:ext cx="1133644" cy="369332"/>
                </a:xfrm>
                <a:prstGeom prst="rect">
                  <a:avLst/>
                </a:prstGeom>
                <a:noFill/>
              </p:spPr>
              <p:txBody>
                <a:bodyPr wrap="none" rtlCol="0">
                  <a:spAutoFit/>
                </a:bodyPr>
                <a:lstStyle/>
                <a:p>
                  <a:r>
                    <a:rPr lang="de-DE">
                      <a:latin typeface="Arial" panose="020B0604020202020204" pitchFamily="34" charset="0"/>
                      <a:cs typeface="Arial" panose="020B0604020202020204" pitchFamily="34" charset="0"/>
                    </a:rPr>
                    <a:t>Photon B</a:t>
                  </a:r>
                  <a:endParaRPr lang="de-DE" dirty="0">
                    <a:latin typeface="Arial" panose="020B0604020202020204" pitchFamily="34" charset="0"/>
                    <a:cs typeface="Arial" panose="020B0604020202020204" pitchFamily="34" charset="0"/>
                  </a:endParaRPr>
                </a:p>
              </p:txBody>
            </p:sp>
            <p:sp>
              <p:nvSpPr>
                <p:cNvPr id="42" name="Textfeld 41">
                  <a:extLst>
                    <a:ext uri="{FF2B5EF4-FFF2-40B4-BE49-F238E27FC236}">
                      <a16:creationId xmlns:a16="http://schemas.microsoft.com/office/drawing/2014/main" id="{C0ACC1BF-B413-C8E2-FD2F-04C87D642062}"/>
                    </a:ext>
                  </a:extLst>
                </p:cNvPr>
                <p:cNvSpPr txBox="1"/>
                <p:nvPr/>
              </p:nvSpPr>
              <p:spPr>
                <a:xfrm>
                  <a:off x="8153867" y="3063705"/>
                  <a:ext cx="954107"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423 </a:t>
                  </a:r>
                  <a:r>
                    <a:rPr lang="de-DE" dirty="0" err="1">
                      <a:latin typeface="Arial" panose="020B0604020202020204" pitchFamily="34" charset="0"/>
                      <a:cs typeface="Arial" panose="020B0604020202020204" pitchFamily="34" charset="0"/>
                    </a:rPr>
                    <a:t>nm</a:t>
                  </a:r>
                  <a:endParaRPr lang="de-DE"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3" name="Textfeld 42">
                    <a:extLst>
                      <a:ext uri="{FF2B5EF4-FFF2-40B4-BE49-F238E27FC236}">
                        <a16:creationId xmlns:a16="http://schemas.microsoft.com/office/drawing/2014/main" id="{65EC2515-A4B7-34CE-0023-5D32F7CEB0D1}"/>
                      </a:ext>
                    </a:extLst>
                  </p:cNvPr>
                  <p:cNvSpPr txBox="1"/>
                  <p:nvPr/>
                </p:nvSpPr>
                <p:spPr>
                  <a:xfrm>
                    <a:off x="6168008" y="2035978"/>
                    <a:ext cx="5809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Arial" panose="020B0604020202020204" pitchFamily="34" charset="0"/>
                                </a:rPr>
                              </m:ctrlPr>
                            </m:sSubPr>
                            <m:e>
                              <m:r>
                                <a:rPr lang="de-DE" sz="2400" b="0" i="1" smtClean="0">
                                  <a:latin typeface="Cambria Math" panose="02040503050406030204" pitchFamily="18" charset="0"/>
                                  <a:cs typeface="Arial" panose="020B0604020202020204" pitchFamily="34" charset="0"/>
                                </a:rPr>
                                <m:t>𝐸</m:t>
                              </m:r>
                            </m:e>
                            <m:sub>
                              <m:r>
                                <a:rPr lang="de-DE" sz="2400" b="0" i="1" smtClean="0">
                                  <a:latin typeface="Cambria Math" panose="02040503050406030204" pitchFamily="18" charset="0"/>
                                  <a:cs typeface="Arial" panose="020B0604020202020204" pitchFamily="34" charset="0"/>
                                </a:rPr>
                                <m:t>1</m:t>
                              </m:r>
                            </m:sub>
                          </m:sSub>
                        </m:oMath>
                      </m:oMathPara>
                    </a14:m>
                    <a:endParaRPr lang="de-DE" sz="2400" dirty="0">
                      <a:latin typeface="Arial" panose="020B0604020202020204" pitchFamily="34" charset="0"/>
                      <a:cs typeface="Arial" panose="020B0604020202020204" pitchFamily="34" charset="0"/>
                    </a:endParaRPr>
                  </a:p>
                </p:txBody>
              </p:sp>
            </mc:Choice>
            <mc:Fallback xmlns="">
              <p:sp>
                <p:nvSpPr>
                  <p:cNvPr id="43" name="Textfeld 42">
                    <a:extLst>
                      <a:ext uri="{FF2B5EF4-FFF2-40B4-BE49-F238E27FC236}">
                        <a16:creationId xmlns:a16="http://schemas.microsoft.com/office/drawing/2014/main" id="{65EC2515-A4B7-34CE-0023-5D32F7CEB0D1}"/>
                      </a:ext>
                    </a:extLst>
                  </p:cNvPr>
                  <p:cNvSpPr txBox="1">
                    <a:spLocks noRot="1" noChangeAspect="1" noMove="1" noResize="1" noEditPoints="1" noAdjustHandles="1" noChangeArrowheads="1" noChangeShapeType="1" noTextEdit="1"/>
                  </p:cNvSpPr>
                  <p:nvPr/>
                </p:nvSpPr>
                <p:spPr>
                  <a:xfrm>
                    <a:off x="6168008" y="2035978"/>
                    <a:ext cx="580928" cy="461665"/>
                  </a:xfrm>
                  <a:prstGeom prst="rect">
                    <a:avLst/>
                  </a:prstGeom>
                  <a:blipFill>
                    <a:blip r:embed="rId3"/>
                    <a:stretch>
                      <a:fillRect b="-263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4" name="Textfeld 43">
                    <a:extLst>
                      <a:ext uri="{FF2B5EF4-FFF2-40B4-BE49-F238E27FC236}">
                        <a16:creationId xmlns:a16="http://schemas.microsoft.com/office/drawing/2014/main" id="{283ABB7C-AB0B-4049-57E4-91B0E62D8718}"/>
                      </a:ext>
                    </a:extLst>
                  </p:cNvPr>
                  <p:cNvSpPr txBox="1"/>
                  <p:nvPr/>
                </p:nvSpPr>
                <p:spPr>
                  <a:xfrm>
                    <a:off x="6212216" y="4551510"/>
                    <a:ext cx="5880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Arial" panose="020B0604020202020204" pitchFamily="34" charset="0"/>
                                </a:rPr>
                              </m:ctrlPr>
                            </m:sSubPr>
                            <m:e>
                              <m:r>
                                <a:rPr lang="de-DE" sz="2400" b="0" i="1" smtClean="0">
                                  <a:latin typeface="Cambria Math" panose="02040503050406030204" pitchFamily="18" charset="0"/>
                                  <a:cs typeface="Arial" panose="020B0604020202020204" pitchFamily="34" charset="0"/>
                                </a:rPr>
                                <m:t>𝐸</m:t>
                              </m:r>
                            </m:e>
                            <m:sub>
                              <m:r>
                                <a:rPr lang="de-DE" sz="2400" b="0" i="1" smtClean="0">
                                  <a:latin typeface="Cambria Math" panose="02040503050406030204" pitchFamily="18" charset="0"/>
                                  <a:cs typeface="Arial" panose="020B0604020202020204" pitchFamily="34" charset="0"/>
                                </a:rPr>
                                <m:t>0</m:t>
                              </m:r>
                            </m:sub>
                          </m:sSub>
                        </m:oMath>
                      </m:oMathPara>
                    </a14:m>
                    <a:endParaRPr lang="de-DE" sz="2400" dirty="0">
                      <a:latin typeface="Arial" panose="020B0604020202020204" pitchFamily="34" charset="0"/>
                      <a:cs typeface="Arial" panose="020B0604020202020204" pitchFamily="34" charset="0"/>
                    </a:endParaRPr>
                  </a:p>
                </p:txBody>
              </p:sp>
            </mc:Choice>
            <mc:Fallback xmlns="">
              <p:sp>
                <p:nvSpPr>
                  <p:cNvPr id="44" name="Textfeld 43">
                    <a:extLst>
                      <a:ext uri="{FF2B5EF4-FFF2-40B4-BE49-F238E27FC236}">
                        <a16:creationId xmlns:a16="http://schemas.microsoft.com/office/drawing/2014/main" id="{283ABB7C-AB0B-4049-57E4-91B0E62D8718}"/>
                      </a:ext>
                    </a:extLst>
                  </p:cNvPr>
                  <p:cNvSpPr txBox="1">
                    <a:spLocks noRot="1" noChangeAspect="1" noMove="1" noResize="1" noEditPoints="1" noAdjustHandles="1" noChangeArrowheads="1" noChangeShapeType="1" noTextEdit="1"/>
                  </p:cNvSpPr>
                  <p:nvPr/>
                </p:nvSpPr>
                <p:spPr>
                  <a:xfrm>
                    <a:off x="6212216" y="4551510"/>
                    <a:ext cx="588045" cy="461665"/>
                  </a:xfrm>
                  <a:prstGeom prst="rect">
                    <a:avLst/>
                  </a:prstGeom>
                  <a:blipFill>
                    <a:blip r:embed="rId4"/>
                    <a:stretch>
                      <a:fillRect b="-4000"/>
                    </a:stretch>
                  </a:blipFill>
                </p:spPr>
                <p:txBody>
                  <a:bodyPr/>
                  <a:lstStyle/>
                  <a:p>
                    <a:r>
                      <a:rPr lang="de-DE">
                        <a:noFill/>
                      </a:rPr>
                      <a:t> </a:t>
                    </a:r>
                  </a:p>
                </p:txBody>
              </p:sp>
            </mc:Fallback>
          </mc:AlternateContent>
          <p:sp>
            <p:nvSpPr>
              <p:cNvPr id="45" name="Textfeld 44">
                <a:extLst>
                  <a:ext uri="{FF2B5EF4-FFF2-40B4-BE49-F238E27FC236}">
                    <a16:creationId xmlns:a16="http://schemas.microsoft.com/office/drawing/2014/main" id="{1C0DA527-DEC1-CEC4-981D-042F5AF80A32}"/>
                  </a:ext>
                </a:extLst>
              </p:cNvPr>
              <p:cNvSpPr txBox="1"/>
              <p:nvPr/>
            </p:nvSpPr>
            <p:spPr>
              <a:xfrm>
                <a:off x="5143544" y="3156617"/>
                <a:ext cx="1261884" cy="646331"/>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Anregung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mit Lasern</a:t>
                </a:r>
              </a:p>
            </p:txBody>
          </p:sp>
          <p:sp>
            <p:nvSpPr>
              <p:cNvPr id="46" name="Inhaltsplatzhalter 1">
                <a:extLst>
                  <a:ext uri="{FF2B5EF4-FFF2-40B4-BE49-F238E27FC236}">
                    <a16:creationId xmlns:a16="http://schemas.microsoft.com/office/drawing/2014/main" id="{232FEC8A-8835-4D44-46FA-BBA7C88DCB41}"/>
                  </a:ext>
                </a:extLst>
              </p:cNvPr>
              <p:cNvSpPr txBox="1">
                <a:spLocks/>
              </p:cNvSpPr>
              <p:nvPr/>
            </p:nvSpPr>
            <p:spPr>
              <a:xfrm>
                <a:off x="5754529" y="5210967"/>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grpSp>
        <p:cxnSp>
          <p:nvCxnSpPr>
            <p:cNvPr id="49" name="Gerade Verbindung mit Pfeil 48">
              <a:extLst>
                <a:ext uri="{FF2B5EF4-FFF2-40B4-BE49-F238E27FC236}">
                  <a16:creationId xmlns:a16="http://schemas.microsoft.com/office/drawing/2014/main" id="{87360CB4-4A5C-D8D2-A655-60232B79A475}"/>
                </a:ext>
              </a:extLst>
            </p:cNvPr>
            <p:cNvCxnSpPr>
              <a:cxnSpLocks/>
            </p:cNvCxnSpPr>
            <p:nvPr/>
          </p:nvCxnSpPr>
          <p:spPr>
            <a:xfrm flipV="1">
              <a:off x="7844186" y="3397558"/>
              <a:ext cx="0" cy="145626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2CC25D5E-A6FE-85E2-5F8A-AF4BD58C91C9}"/>
                </a:ext>
              </a:extLst>
            </p:cNvPr>
            <p:cNvCxnSpPr>
              <a:cxnSpLocks/>
            </p:cNvCxnSpPr>
            <p:nvPr/>
          </p:nvCxnSpPr>
          <p:spPr>
            <a:xfrm>
              <a:off x="7438691" y="3397558"/>
              <a:ext cx="923367" cy="0"/>
            </a:xfrm>
            <a:prstGeom prst="line">
              <a:avLst/>
            </a:prstGeom>
            <a:ln w="25400"/>
          </p:spPr>
          <p:style>
            <a:lnRef idx="1">
              <a:schemeClr val="dk1"/>
            </a:lnRef>
            <a:fillRef idx="0">
              <a:schemeClr val="dk1"/>
            </a:fillRef>
            <a:effectRef idx="0">
              <a:schemeClr val="dk1"/>
            </a:effectRef>
            <a:fontRef idx="minor">
              <a:schemeClr val="tx1"/>
            </a:fontRef>
          </p:style>
        </p:cxnSp>
        <p:sp>
          <p:nvSpPr>
            <p:cNvPr id="53" name="Textfeld 52">
              <a:extLst>
                <a:ext uri="{FF2B5EF4-FFF2-40B4-BE49-F238E27FC236}">
                  <a16:creationId xmlns:a16="http://schemas.microsoft.com/office/drawing/2014/main" id="{5E24B2AE-D2C4-386B-EF58-10EE657DCFC9}"/>
                </a:ext>
              </a:extLst>
            </p:cNvPr>
            <p:cNvSpPr txBox="1"/>
            <p:nvPr/>
          </p:nvSpPr>
          <p:spPr>
            <a:xfrm>
              <a:off x="10241459" y="3260708"/>
              <a:ext cx="1236236" cy="646331"/>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metastabil</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4,7 </a:t>
              </a:r>
              <a:r>
                <a:rPr lang="de-DE" dirty="0" err="1">
                  <a:latin typeface="Arial" panose="020B0604020202020204" pitchFamily="34" charset="0"/>
                  <a:cs typeface="Arial" panose="020B0604020202020204" pitchFamily="34" charset="0"/>
                </a:rPr>
                <a:t>ns</a:t>
              </a:r>
              <a:endParaRPr lang="de-DE" dirty="0">
                <a:latin typeface="Arial" panose="020B0604020202020204" pitchFamily="34" charset="0"/>
                <a:cs typeface="Arial" panose="020B0604020202020204" pitchFamily="34" charset="0"/>
              </a:endParaRPr>
            </a:p>
          </p:txBody>
        </p:sp>
      </p:grpSp>
      <p:cxnSp>
        <p:nvCxnSpPr>
          <p:cNvPr id="55" name="Gerader Verbinder 54">
            <a:extLst>
              <a:ext uri="{FF2B5EF4-FFF2-40B4-BE49-F238E27FC236}">
                <a16:creationId xmlns:a16="http://schemas.microsoft.com/office/drawing/2014/main" id="{E1920135-AE38-F897-98FE-C3EC4EBF6F2B}"/>
              </a:ext>
            </a:extLst>
          </p:cNvPr>
          <p:cNvCxnSpPr>
            <a:cxnSpLocks/>
          </p:cNvCxnSpPr>
          <p:nvPr/>
        </p:nvCxnSpPr>
        <p:spPr>
          <a:xfrm>
            <a:off x="5807968" y="1988840"/>
            <a:ext cx="0" cy="3675726"/>
          </a:xfrm>
          <a:prstGeom prst="line">
            <a:avLst/>
          </a:prstGeom>
          <a:ln w="476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Inhaltsplatzhalter 1">
            <a:extLst>
              <a:ext uri="{FF2B5EF4-FFF2-40B4-BE49-F238E27FC236}">
                <a16:creationId xmlns:a16="http://schemas.microsoft.com/office/drawing/2014/main" id="{BF181FE5-35D5-20B5-29DA-FA1C786FEF1F}"/>
              </a:ext>
            </a:extLst>
          </p:cNvPr>
          <p:cNvSpPr txBox="1">
            <a:spLocks/>
          </p:cNvSpPr>
          <p:nvPr/>
        </p:nvSpPr>
        <p:spPr>
          <a:xfrm>
            <a:off x="9158043" y="4851989"/>
            <a:ext cx="2908490" cy="183594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sz="2000" dirty="0">
                <a:solidFill>
                  <a:schemeClr val="tx1"/>
                </a:solidFill>
              </a:rPr>
              <a:t>Verschränktes </a:t>
            </a:r>
            <a:br>
              <a:rPr lang="de-DE" sz="2000" dirty="0">
                <a:solidFill>
                  <a:schemeClr val="tx1"/>
                </a:solidFill>
              </a:rPr>
            </a:br>
            <a:r>
              <a:rPr lang="de-DE" sz="2000" dirty="0">
                <a:solidFill>
                  <a:schemeClr val="tx1"/>
                </a:solidFill>
              </a:rPr>
              <a:t>Photonenpaar </a:t>
            </a:r>
            <a:br>
              <a:rPr lang="de-DE" sz="2000" dirty="0">
                <a:solidFill>
                  <a:schemeClr val="tx1"/>
                </a:solidFill>
              </a:rPr>
            </a:br>
            <a:r>
              <a:rPr lang="de-DE" sz="2000" dirty="0">
                <a:solidFill>
                  <a:schemeClr val="tx1"/>
                </a:solidFill>
              </a:rPr>
              <a:t>mit unbestimmter Polarisation</a:t>
            </a:r>
          </a:p>
        </p:txBody>
      </p:sp>
    </p:spTree>
    <p:extLst>
      <p:ext uri="{BB962C8B-B14F-4D97-AF65-F5344CB8AC3E}">
        <p14:creationId xmlns:p14="http://schemas.microsoft.com/office/powerpoint/2010/main" val="29830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pSp>
        <p:nvGrpSpPr>
          <p:cNvPr id="2" name="Gruppieren 1">
            <a:extLst>
              <a:ext uri="{FF2B5EF4-FFF2-40B4-BE49-F238E27FC236}">
                <a16:creationId xmlns:a16="http://schemas.microsoft.com/office/drawing/2014/main" id="{4DDAAEB7-2B6F-4D24-350A-B111E1EF54BF}"/>
              </a:ext>
            </a:extLst>
          </p:cNvPr>
          <p:cNvGrpSpPr/>
          <p:nvPr/>
        </p:nvGrpSpPr>
        <p:grpSpPr>
          <a:xfrm>
            <a:off x="1215362" y="2348880"/>
            <a:ext cx="5180781" cy="3024336"/>
            <a:chOff x="400916" y="2060848"/>
            <a:chExt cx="5180781" cy="3024336"/>
          </a:xfrm>
        </p:grpSpPr>
        <p:grpSp>
          <p:nvGrpSpPr>
            <p:cNvPr id="11" name="Gruppieren 10">
              <a:extLst>
                <a:ext uri="{FF2B5EF4-FFF2-40B4-BE49-F238E27FC236}">
                  <a16:creationId xmlns:a16="http://schemas.microsoft.com/office/drawing/2014/main" id="{CEC8B145-DA35-754F-8635-D9D776073168}"/>
                </a:ext>
              </a:extLst>
            </p:cNvPr>
            <p:cNvGrpSpPr/>
            <p:nvPr/>
          </p:nvGrpSpPr>
          <p:grpSpPr>
            <a:xfrm>
              <a:off x="2351584" y="2060848"/>
              <a:ext cx="0" cy="2304256"/>
              <a:chOff x="2351584" y="2060848"/>
              <a:chExt cx="0" cy="2304256"/>
            </a:xfrm>
          </p:grpSpPr>
          <p:cxnSp>
            <p:nvCxnSpPr>
              <p:cNvPr id="24" name="Gerader Verbinder 23">
                <a:extLst>
                  <a:ext uri="{FF2B5EF4-FFF2-40B4-BE49-F238E27FC236}">
                    <a16:creationId xmlns:a16="http://schemas.microsoft.com/office/drawing/2014/main" id="{AD230A5F-0B36-35A7-6B73-BB787095C683}"/>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20EBB954-65EA-36E8-9518-403EFAEB4077}"/>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12" name="Gruppieren 11">
              <a:extLst>
                <a:ext uri="{FF2B5EF4-FFF2-40B4-BE49-F238E27FC236}">
                  <a16:creationId xmlns:a16="http://schemas.microsoft.com/office/drawing/2014/main" id="{68EB1084-E7B7-38ED-FC01-5D656F2BEADA}"/>
                </a:ext>
              </a:extLst>
            </p:cNvPr>
            <p:cNvGrpSpPr/>
            <p:nvPr/>
          </p:nvGrpSpPr>
          <p:grpSpPr>
            <a:xfrm>
              <a:off x="3575720" y="2060848"/>
              <a:ext cx="0" cy="2304256"/>
              <a:chOff x="2351584" y="2060848"/>
              <a:chExt cx="0" cy="2304256"/>
            </a:xfrm>
          </p:grpSpPr>
          <p:cxnSp>
            <p:nvCxnSpPr>
              <p:cNvPr id="22" name="Gerader Verbinder 21">
                <a:extLst>
                  <a:ext uri="{FF2B5EF4-FFF2-40B4-BE49-F238E27FC236}">
                    <a16:creationId xmlns:a16="http://schemas.microsoft.com/office/drawing/2014/main" id="{6081EB97-7C74-0870-091A-F5DA4F222268}"/>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7F6B2BF1-47E6-6D33-0207-30D777360DB7}"/>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13" name="Ellipse 12">
              <a:extLst>
                <a:ext uri="{FF2B5EF4-FFF2-40B4-BE49-F238E27FC236}">
                  <a16:creationId xmlns:a16="http://schemas.microsoft.com/office/drawing/2014/main" id="{FEE89C46-D865-97B6-1E2A-A9C8698C827A}"/>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553367D4-40DB-34FF-C036-EDA36E1AF566}"/>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BA3F4091-A764-570E-6EB9-F2BB8B2917D3}"/>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EA7D15D-FFCE-D2C1-E71A-9B13891A4409}"/>
                </a:ext>
              </a:extLst>
            </p:cNvPr>
            <p:cNvCxnSpPr>
              <a:cxnSpLocks/>
              <a:stCxn id="15"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17" name="Inhaltsplatzhalter 1">
              <a:extLst>
                <a:ext uri="{FF2B5EF4-FFF2-40B4-BE49-F238E27FC236}">
                  <a16:creationId xmlns:a16="http://schemas.microsoft.com/office/drawing/2014/main" id="{0280F226-6D60-42F1-E041-53FB75BB9C99}"/>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cxnSp>
          <p:nvCxnSpPr>
            <p:cNvPr id="18" name="Gerade Verbindung mit Pfeil 17">
              <a:extLst>
                <a:ext uri="{FF2B5EF4-FFF2-40B4-BE49-F238E27FC236}">
                  <a16:creationId xmlns:a16="http://schemas.microsoft.com/office/drawing/2014/main" id="{A91E8F86-0602-60FD-A0F9-2A5CA9996C15}"/>
                </a:ext>
              </a:extLst>
            </p:cNvPr>
            <p:cNvCxnSpPr>
              <a:cxnSpLocks/>
            </p:cNvCxnSpPr>
            <p:nvPr/>
          </p:nvCxnSpPr>
          <p:spPr>
            <a:xfrm>
              <a:off x="4075095" y="3217232"/>
              <a:ext cx="1206459"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9" name="Inhaltsplatzhalter 1">
              <a:extLst>
                <a:ext uri="{FF2B5EF4-FFF2-40B4-BE49-F238E27FC236}">
                  <a16:creationId xmlns:a16="http://schemas.microsoft.com/office/drawing/2014/main" id="{7709CF98-498F-0427-C97A-351D112BE057}"/>
                </a:ext>
              </a:extLst>
            </p:cNvPr>
            <p:cNvSpPr txBox="1">
              <a:spLocks/>
            </p:cNvSpPr>
            <p:nvPr/>
          </p:nvSpPr>
          <p:spPr>
            <a:xfrm>
              <a:off x="400916" y="3408710"/>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20" name="Inhaltsplatzhalter 1">
              <a:extLst>
                <a:ext uri="{FF2B5EF4-FFF2-40B4-BE49-F238E27FC236}">
                  <a16:creationId xmlns:a16="http://schemas.microsoft.com/office/drawing/2014/main" id="{750CEA7D-1ABC-F3D9-FC86-7504A2430845}"/>
                </a:ext>
              </a:extLst>
            </p:cNvPr>
            <p:cNvSpPr txBox="1">
              <a:spLocks/>
            </p:cNvSpPr>
            <p:nvPr/>
          </p:nvSpPr>
          <p:spPr>
            <a:xfrm>
              <a:off x="3278297" y="3413144"/>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21" name="Gerade Verbindung mit Pfeil 20">
              <a:extLst>
                <a:ext uri="{FF2B5EF4-FFF2-40B4-BE49-F238E27FC236}">
                  <a16:creationId xmlns:a16="http://schemas.microsoft.com/office/drawing/2014/main" id="{D9BD67DC-216E-76A3-16B6-B9DCBDBF5CD2}"/>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 name="Inhaltsplatzhalter 5">
            <a:extLst>
              <a:ext uri="{FF2B5EF4-FFF2-40B4-BE49-F238E27FC236}">
                <a16:creationId xmlns:a16="http://schemas.microsoft.com/office/drawing/2014/main" id="{55DA8354-7DF2-7074-F5C5-CB48A714FD8C}"/>
              </a:ext>
            </a:extLst>
          </p:cNvPr>
          <p:cNvSpPr>
            <a:spLocks noGrp="1"/>
          </p:cNvSpPr>
          <p:nvPr>
            <p:ph idx="1"/>
          </p:nvPr>
        </p:nvSpPr>
        <p:spPr>
          <a:xfrm>
            <a:off x="609600" y="1340768"/>
            <a:ext cx="10972800" cy="5040560"/>
          </a:xfrm>
        </p:spPr>
        <p:txBody>
          <a:bodyPr/>
          <a:lstStyle/>
          <a:p>
            <a:pPr marL="109728" indent="0">
              <a:buNone/>
            </a:pPr>
            <a:r>
              <a:rPr lang="de-DE" dirty="0"/>
              <a:t>Die Messungen an jedem Filter führen zu einer Folge von Zufallszahlen.</a:t>
            </a:r>
          </a:p>
        </p:txBody>
      </p:sp>
      <p:sp>
        <p:nvSpPr>
          <p:cNvPr id="30" name="Inhaltsplatzhalter 1">
            <a:extLst>
              <a:ext uri="{FF2B5EF4-FFF2-40B4-BE49-F238E27FC236}">
                <a16:creationId xmlns:a16="http://schemas.microsoft.com/office/drawing/2014/main" id="{8582C6BC-1D85-2670-6FC9-03A40A72731C}"/>
              </a:ext>
            </a:extLst>
          </p:cNvPr>
          <p:cNvSpPr txBox="1">
            <a:spLocks/>
          </p:cNvSpPr>
          <p:nvPr/>
        </p:nvSpPr>
        <p:spPr>
          <a:xfrm>
            <a:off x="191344" y="5569127"/>
            <a:ext cx="4034265" cy="1618853"/>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1 1 0 0 0 1 0 0 1 1 1 0 </a:t>
            </a:r>
          </a:p>
        </p:txBody>
      </p:sp>
      <p:cxnSp>
        <p:nvCxnSpPr>
          <p:cNvPr id="32" name="Gerade Verbindung mit Pfeil 31">
            <a:extLst>
              <a:ext uri="{FF2B5EF4-FFF2-40B4-BE49-F238E27FC236}">
                <a16:creationId xmlns:a16="http://schemas.microsoft.com/office/drawing/2014/main" id="{24CD3C21-F271-BD3F-2FAF-299D09034BAC}"/>
              </a:ext>
            </a:extLst>
          </p:cNvPr>
          <p:cNvCxnSpPr>
            <a:cxnSpLocks/>
          </p:cNvCxnSpPr>
          <p:nvPr/>
        </p:nvCxnSpPr>
        <p:spPr>
          <a:xfrm>
            <a:off x="815743" y="3788863"/>
            <a:ext cx="0" cy="172836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Flussdiagramm: Verzögerung 3">
            <a:extLst>
              <a:ext uri="{FF2B5EF4-FFF2-40B4-BE49-F238E27FC236}">
                <a16:creationId xmlns:a16="http://schemas.microsoft.com/office/drawing/2014/main" id="{58296FCE-DB28-AB9C-A2F7-C588AB37F9D9}"/>
              </a:ext>
            </a:extLst>
          </p:cNvPr>
          <p:cNvSpPr/>
          <p:nvPr/>
        </p:nvSpPr>
        <p:spPr>
          <a:xfrm rot="10800000">
            <a:off x="633616" y="3294289"/>
            <a:ext cx="350994" cy="396409"/>
          </a:xfrm>
          <a:prstGeom prst="flowChartDelay">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lussdiagramm: Verzögerung 4">
            <a:extLst>
              <a:ext uri="{FF2B5EF4-FFF2-40B4-BE49-F238E27FC236}">
                <a16:creationId xmlns:a16="http://schemas.microsoft.com/office/drawing/2014/main" id="{733BFFDF-E7A5-BB73-7A82-A156F6F22A78}"/>
              </a:ext>
            </a:extLst>
          </p:cNvPr>
          <p:cNvSpPr/>
          <p:nvPr/>
        </p:nvSpPr>
        <p:spPr>
          <a:xfrm>
            <a:off x="6825707" y="3289038"/>
            <a:ext cx="350994" cy="396409"/>
          </a:xfrm>
          <a:prstGeom prst="flowChartDelay">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4F5D4519-A824-E8D8-D3E5-B45027A330C8}"/>
              </a:ext>
            </a:extLst>
          </p:cNvPr>
          <p:cNvGrpSpPr/>
          <p:nvPr/>
        </p:nvGrpSpPr>
        <p:grpSpPr>
          <a:xfrm>
            <a:off x="1227809" y="2914888"/>
            <a:ext cx="241947" cy="1080119"/>
            <a:chOff x="1271464" y="3284985"/>
            <a:chExt cx="241947" cy="1080119"/>
          </a:xfrm>
        </p:grpSpPr>
        <p:sp>
          <p:nvSpPr>
            <p:cNvPr id="31" name="Ellipse 30">
              <a:extLst>
                <a:ext uri="{FF2B5EF4-FFF2-40B4-BE49-F238E27FC236}">
                  <a16:creationId xmlns:a16="http://schemas.microsoft.com/office/drawing/2014/main" id="{0AD1320D-5967-4DCC-93F4-9E25A7CC4D04}"/>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 Verbindung mit Pfeil 32">
              <a:extLst>
                <a:ext uri="{FF2B5EF4-FFF2-40B4-BE49-F238E27FC236}">
                  <a16:creationId xmlns:a16="http://schemas.microsoft.com/office/drawing/2014/main" id="{000EA1B4-2D4D-77F6-2461-6C9581C149D5}"/>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34" name="Gruppieren 33">
            <a:extLst>
              <a:ext uri="{FF2B5EF4-FFF2-40B4-BE49-F238E27FC236}">
                <a16:creationId xmlns:a16="http://schemas.microsoft.com/office/drawing/2014/main" id="{3593D194-666C-95FF-F37E-C21B1E955362}"/>
              </a:ext>
            </a:extLst>
          </p:cNvPr>
          <p:cNvGrpSpPr/>
          <p:nvPr/>
        </p:nvGrpSpPr>
        <p:grpSpPr>
          <a:xfrm>
            <a:off x="6270904" y="2945081"/>
            <a:ext cx="241947" cy="1080119"/>
            <a:chOff x="5198684" y="3284985"/>
            <a:chExt cx="241947" cy="1080119"/>
          </a:xfrm>
        </p:grpSpPr>
        <p:sp>
          <p:nvSpPr>
            <p:cNvPr id="35" name="Ellipse 34">
              <a:extLst>
                <a:ext uri="{FF2B5EF4-FFF2-40B4-BE49-F238E27FC236}">
                  <a16:creationId xmlns:a16="http://schemas.microsoft.com/office/drawing/2014/main" id="{DEC1E36D-9B88-B812-A0BD-45DE4B51B498}"/>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mit Pfeil 35">
              <a:extLst>
                <a:ext uri="{FF2B5EF4-FFF2-40B4-BE49-F238E27FC236}">
                  <a16:creationId xmlns:a16="http://schemas.microsoft.com/office/drawing/2014/main" id="{63E202B3-43CE-A587-54B0-0EA8B94E7B0A}"/>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82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extLst>
              <p:ext uri="{D42A27DB-BD31-4B8C-83A1-F6EECF244321}">
                <p14:modId xmlns:p14="http://schemas.microsoft.com/office/powerpoint/2010/main" val="2325610977"/>
              </p:ext>
            </p:extLst>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4749874"/>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274776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499966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297717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866847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952979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85744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002956"/>
                  </a:ext>
                </a:extLst>
              </a:tr>
            </a:tbl>
          </a:graphicData>
        </a:graphic>
      </p:graphicFrame>
      <p:grpSp>
        <p:nvGrpSpPr>
          <p:cNvPr id="34" name="Gruppieren 33">
            <a:extLst>
              <a:ext uri="{FF2B5EF4-FFF2-40B4-BE49-F238E27FC236}">
                <a16:creationId xmlns:a16="http://schemas.microsoft.com/office/drawing/2014/main" id="{71F60258-DC6B-1CE9-1FAF-CF126AA3402A}"/>
              </a:ext>
            </a:extLst>
          </p:cNvPr>
          <p:cNvGrpSpPr/>
          <p:nvPr/>
        </p:nvGrpSpPr>
        <p:grpSpPr>
          <a:xfrm>
            <a:off x="1017140" y="1916832"/>
            <a:ext cx="5342900" cy="3024336"/>
            <a:chOff x="168986" y="2060848"/>
            <a:chExt cx="5342900" cy="3024336"/>
          </a:xfrm>
        </p:grpSpPr>
        <p:grpSp>
          <p:nvGrpSpPr>
            <p:cNvPr id="35" name="Gruppieren 34">
              <a:extLst>
                <a:ext uri="{FF2B5EF4-FFF2-40B4-BE49-F238E27FC236}">
                  <a16:creationId xmlns:a16="http://schemas.microsoft.com/office/drawing/2014/main" id="{C32ED89C-455C-DA48-8D99-ACDC28A11390}"/>
                </a:ext>
              </a:extLst>
            </p:cNvPr>
            <p:cNvGrpSpPr/>
            <p:nvPr/>
          </p:nvGrpSpPr>
          <p:grpSpPr>
            <a:xfrm>
              <a:off x="2351584" y="2060848"/>
              <a:ext cx="0" cy="2304256"/>
              <a:chOff x="2351584" y="2060848"/>
              <a:chExt cx="0" cy="2304256"/>
            </a:xfrm>
          </p:grpSpPr>
          <p:cxnSp>
            <p:nvCxnSpPr>
              <p:cNvPr id="48" name="Gerader Verbinder 47">
                <a:extLst>
                  <a:ext uri="{FF2B5EF4-FFF2-40B4-BE49-F238E27FC236}">
                    <a16:creationId xmlns:a16="http://schemas.microsoft.com/office/drawing/2014/main" id="{A9883596-F021-DD81-C5A6-B81710340235}"/>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49" name="Gerader Verbinder 48">
                <a:extLst>
                  <a:ext uri="{FF2B5EF4-FFF2-40B4-BE49-F238E27FC236}">
                    <a16:creationId xmlns:a16="http://schemas.microsoft.com/office/drawing/2014/main" id="{132CFD72-3A5D-1491-B844-42F745F21A40}"/>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36" name="Gruppieren 35">
              <a:extLst>
                <a:ext uri="{FF2B5EF4-FFF2-40B4-BE49-F238E27FC236}">
                  <a16:creationId xmlns:a16="http://schemas.microsoft.com/office/drawing/2014/main" id="{EEC61A84-CE8B-4530-5A50-BC97FB277D23}"/>
                </a:ext>
              </a:extLst>
            </p:cNvPr>
            <p:cNvGrpSpPr/>
            <p:nvPr/>
          </p:nvGrpSpPr>
          <p:grpSpPr>
            <a:xfrm>
              <a:off x="3575720" y="2060848"/>
              <a:ext cx="0" cy="2304256"/>
              <a:chOff x="2351584" y="2060848"/>
              <a:chExt cx="0" cy="2304256"/>
            </a:xfrm>
          </p:grpSpPr>
          <p:cxnSp>
            <p:nvCxnSpPr>
              <p:cNvPr id="46" name="Gerader Verbinder 45">
                <a:extLst>
                  <a:ext uri="{FF2B5EF4-FFF2-40B4-BE49-F238E27FC236}">
                    <a16:creationId xmlns:a16="http://schemas.microsoft.com/office/drawing/2014/main" id="{F8BBD2F5-1C7F-08D1-CB3D-22CC5FC21954}"/>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A6B9981F-7A63-2385-B03D-78724A933914}"/>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37" name="Ellipse 36">
              <a:extLst>
                <a:ext uri="{FF2B5EF4-FFF2-40B4-BE49-F238E27FC236}">
                  <a16:creationId xmlns:a16="http://schemas.microsoft.com/office/drawing/2014/main" id="{9FADCC15-911C-153B-C89F-9BE163902DE1}"/>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39014D94-A6E4-A563-94F6-6EB437C4AE94}"/>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E0C36F9C-8589-A8A2-68AC-CCD3A86BAFB3}"/>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1BE8D702-4F7A-37C8-7776-C1B98E64B603}"/>
                </a:ext>
              </a:extLst>
            </p:cNvPr>
            <p:cNvCxnSpPr>
              <a:cxnSpLocks/>
              <a:stCxn id="39"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41" name="Inhaltsplatzhalter 1">
              <a:extLst>
                <a:ext uri="{FF2B5EF4-FFF2-40B4-BE49-F238E27FC236}">
                  <a16:creationId xmlns:a16="http://schemas.microsoft.com/office/drawing/2014/main" id="{E3AFCEF5-AF15-4629-21E6-5C40BF835307}"/>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cxnSp>
          <p:nvCxnSpPr>
            <p:cNvPr id="42" name="Gerade Verbindung mit Pfeil 41">
              <a:extLst>
                <a:ext uri="{FF2B5EF4-FFF2-40B4-BE49-F238E27FC236}">
                  <a16:creationId xmlns:a16="http://schemas.microsoft.com/office/drawing/2014/main" id="{70ADAA4F-6236-42F0-E12E-493AF98EF116}"/>
                </a:ext>
              </a:extLst>
            </p:cNvPr>
            <p:cNvCxnSpPr>
              <a:cxnSpLocks/>
            </p:cNvCxnSpPr>
            <p:nvPr/>
          </p:nvCxnSpPr>
          <p:spPr>
            <a:xfrm>
              <a:off x="4075095" y="3217232"/>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3" name="Inhaltsplatzhalter 1">
              <a:extLst>
                <a:ext uri="{FF2B5EF4-FFF2-40B4-BE49-F238E27FC236}">
                  <a16:creationId xmlns:a16="http://schemas.microsoft.com/office/drawing/2014/main" id="{125F0F7C-4A8C-2799-7FBD-502A4DF4D2D3}"/>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44" name="Inhaltsplatzhalter 1">
              <a:extLst>
                <a:ext uri="{FF2B5EF4-FFF2-40B4-BE49-F238E27FC236}">
                  <a16:creationId xmlns:a16="http://schemas.microsoft.com/office/drawing/2014/main" id="{DB0EE87E-D465-9EA3-3400-144949101833}"/>
                </a:ext>
              </a:extLst>
            </p:cNvPr>
            <p:cNvSpPr txBox="1">
              <a:spLocks/>
            </p:cNvSpPr>
            <p:nvPr/>
          </p:nvSpPr>
          <p:spPr>
            <a:xfrm>
              <a:off x="32084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45" name="Gerade Verbindung mit Pfeil 44">
              <a:extLst>
                <a:ext uri="{FF2B5EF4-FFF2-40B4-BE49-F238E27FC236}">
                  <a16:creationId xmlns:a16="http://schemas.microsoft.com/office/drawing/2014/main" id="{5263821E-C3AD-2A1C-FD6C-66C0B0CB907B}"/>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50" name="Flussdiagramm: Verzögerung 49">
            <a:extLst>
              <a:ext uri="{FF2B5EF4-FFF2-40B4-BE49-F238E27FC236}">
                <a16:creationId xmlns:a16="http://schemas.microsoft.com/office/drawing/2014/main" id="{1B349DD7-F809-679F-8B4C-8F24BD20B880}"/>
              </a:ext>
            </a:extLst>
          </p:cNvPr>
          <p:cNvSpPr/>
          <p:nvPr/>
        </p:nvSpPr>
        <p:spPr>
          <a:xfrm rot="10800000">
            <a:off x="695400" y="2918909"/>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Flussdiagramm: Verzögerung 50">
            <a:extLst>
              <a:ext uri="{FF2B5EF4-FFF2-40B4-BE49-F238E27FC236}">
                <a16:creationId xmlns:a16="http://schemas.microsoft.com/office/drawing/2014/main" id="{011F4C5E-2A61-8003-299C-59F3E2B2D103}"/>
              </a:ext>
            </a:extLst>
          </p:cNvPr>
          <p:cNvSpPr/>
          <p:nvPr/>
        </p:nvSpPr>
        <p:spPr>
          <a:xfrm>
            <a:off x="6776328" y="2913658"/>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7F6F9AB5-DC54-A9D9-199D-C7498B788111}"/>
              </a:ext>
            </a:extLst>
          </p:cNvPr>
          <p:cNvGrpSpPr/>
          <p:nvPr/>
        </p:nvGrpSpPr>
        <p:grpSpPr>
          <a:xfrm>
            <a:off x="1213375" y="2556194"/>
            <a:ext cx="241947" cy="1080119"/>
            <a:chOff x="1271464" y="3284985"/>
            <a:chExt cx="241947" cy="1080119"/>
          </a:xfrm>
        </p:grpSpPr>
        <p:sp>
          <p:nvSpPr>
            <p:cNvPr id="53" name="Ellipse 52">
              <a:extLst>
                <a:ext uri="{FF2B5EF4-FFF2-40B4-BE49-F238E27FC236}">
                  <a16:creationId xmlns:a16="http://schemas.microsoft.com/office/drawing/2014/main" id="{F7D223A9-6CD3-81FB-DC01-79FFE185AB8E}"/>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4" name="Gerade Verbindung mit Pfeil 53">
              <a:extLst>
                <a:ext uri="{FF2B5EF4-FFF2-40B4-BE49-F238E27FC236}">
                  <a16:creationId xmlns:a16="http://schemas.microsoft.com/office/drawing/2014/main" id="{1A0BA11C-8B33-099F-E513-ECFBF5F19C41}"/>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5" name="Gruppieren 54">
            <a:extLst>
              <a:ext uri="{FF2B5EF4-FFF2-40B4-BE49-F238E27FC236}">
                <a16:creationId xmlns:a16="http://schemas.microsoft.com/office/drawing/2014/main" id="{6AFF77FE-8CED-6890-623F-93C6EDFADBD0}"/>
              </a:ext>
            </a:extLst>
          </p:cNvPr>
          <p:cNvGrpSpPr/>
          <p:nvPr/>
        </p:nvGrpSpPr>
        <p:grpSpPr>
          <a:xfrm>
            <a:off x="6272274" y="2528899"/>
            <a:ext cx="241947" cy="1080119"/>
            <a:chOff x="5198684" y="3284985"/>
            <a:chExt cx="241947" cy="1080119"/>
          </a:xfrm>
        </p:grpSpPr>
        <p:sp>
          <p:nvSpPr>
            <p:cNvPr id="56" name="Ellipse 55">
              <a:extLst>
                <a:ext uri="{FF2B5EF4-FFF2-40B4-BE49-F238E27FC236}">
                  <a16:creationId xmlns:a16="http://schemas.microsoft.com/office/drawing/2014/main" id="{40FFDCEF-2162-2362-F057-D34FF6BA0538}"/>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Gerade Verbindung mit Pfeil 56">
              <a:extLst>
                <a:ext uri="{FF2B5EF4-FFF2-40B4-BE49-F238E27FC236}">
                  <a16:creationId xmlns:a16="http://schemas.microsoft.com/office/drawing/2014/main" id="{5BA460B3-801F-E906-EC6C-7A848BC0E571}"/>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413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extLst>
              <p:ext uri="{D42A27DB-BD31-4B8C-83A1-F6EECF244321}">
                <p14:modId xmlns:p14="http://schemas.microsoft.com/office/powerpoint/2010/main" val="3006686949"/>
              </p:ext>
            </p:extLst>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4749874"/>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274776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499966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297717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866847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952979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85744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002956"/>
                  </a:ext>
                </a:extLst>
              </a:tr>
            </a:tbl>
          </a:graphicData>
        </a:graphic>
      </p:graphicFrame>
      <p:grpSp>
        <p:nvGrpSpPr>
          <p:cNvPr id="52" name="Gruppieren 51">
            <a:extLst>
              <a:ext uri="{FF2B5EF4-FFF2-40B4-BE49-F238E27FC236}">
                <a16:creationId xmlns:a16="http://schemas.microsoft.com/office/drawing/2014/main" id="{472DE406-C2E3-4CEB-6C69-4FFB23E11097}"/>
              </a:ext>
            </a:extLst>
          </p:cNvPr>
          <p:cNvGrpSpPr/>
          <p:nvPr/>
        </p:nvGrpSpPr>
        <p:grpSpPr>
          <a:xfrm>
            <a:off x="1017140" y="1916832"/>
            <a:ext cx="5342900" cy="3024336"/>
            <a:chOff x="168986" y="2060848"/>
            <a:chExt cx="5342900" cy="3024336"/>
          </a:xfrm>
        </p:grpSpPr>
        <p:grpSp>
          <p:nvGrpSpPr>
            <p:cNvPr id="53" name="Gruppieren 52">
              <a:extLst>
                <a:ext uri="{FF2B5EF4-FFF2-40B4-BE49-F238E27FC236}">
                  <a16:creationId xmlns:a16="http://schemas.microsoft.com/office/drawing/2014/main" id="{3A267891-EE72-FD63-2AAE-CBF14D66D6FE}"/>
                </a:ext>
              </a:extLst>
            </p:cNvPr>
            <p:cNvGrpSpPr/>
            <p:nvPr/>
          </p:nvGrpSpPr>
          <p:grpSpPr>
            <a:xfrm>
              <a:off x="2351584" y="2060848"/>
              <a:ext cx="0" cy="2304256"/>
              <a:chOff x="2351584" y="2060848"/>
              <a:chExt cx="0" cy="2304256"/>
            </a:xfrm>
          </p:grpSpPr>
          <p:cxnSp>
            <p:nvCxnSpPr>
              <p:cNvPr id="66" name="Gerader Verbinder 65">
                <a:extLst>
                  <a:ext uri="{FF2B5EF4-FFF2-40B4-BE49-F238E27FC236}">
                    <a16:creationId xmlns:a16="http://schemas.microsoft.com/office/drawing/2014/main" id="{1F0BC703-78B2-9F46-0A0F-3F8283745EFA}"/>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B61DEDF3-72AB-84A0-454F-90AD6ADAFDA7}"/>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54" name="Gruppieren 53">
              <a:extLst>
                <a:ext uri="{FF2B5EF4-FFF2-40B4-BE49-F238E27FC236}">
                  <a16:creationId xmlns:a16="http://schemas.microsoft.com/office/drawing/2014/main" id="{5987C5D0-6502-3CB5-7C79-283B928750CA}"/>
                </a:ext>
              </a:extLst>
            </p:cNvPr>
            <p:cNvGrpSpPr/>
            <p:nvPr/>
          </p:nvGrpSpPr>
          <p:grpSpPr>
            <a:xfrm>
              <a:off x="3575720" y="2060848"/>
              <a:ext cx="0" cy="2304256"/>
              <a:chOff x="2351584" y="2060848"/>
              <a:chExt cx="0" cy="2304256"/>
            </a:xfrm>
          </p:grpSpPr>
          <p:cxnSp>
            <p:nvCxnSpPr>
              <p:cNvPr id="64" name="Gerader Verbinder 63">
                <a:extLst>
                  <a:ext uri="{FF2B5EF4-FFF2-40B4-BE49-F238E27FC236}">
                    <a16:creationId xmlns:a16="http://schemas.microsoft.com/office/drawing/2014/main" id="{F77985E6-C58E-AF56-30EB-36420066C86B}"/>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5F030D9D-BD61-2F47-3320-835A06CFB694}"/>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55" name="Ellipse 54">
              <a:extLst>
                <a:ext uri="{FF2B5EF4-FFF2-40B4-BE49-F238E27FC236}">
                  <a16:creationId xmlns:a16="http://schemas.microsoft.com/office/drawing/2014/main" id="{6464FA39-3834-B85D-3FDF-2D386E5CAA6E}"/>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BA2229E8-A4A0-AA00-5104-33E5D42A1CCE}"/>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296055BA-ED26-3CD8-DED3-642245B3F299}"/>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5A9A8583-D49D-B55D-5BFB-BF000283C4CB}"/>
                </a:ext>
              </a:extLst>
            </p:cNvPr>
            <p:cNvCxnSpPr>
              <a:cxnSpLocks/>
              <a:stCxn id="57"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59" name="Inhaltsplatzhalter 1">
              <a:extLst>
                <a:ext uri="{FF2B5EF4-FFF2-40B4-BE49-F238E27FC236}">
                  <a16:creationId xmlns:a16="http://schemas.microsoft.com/office/drawing/2014/main" id="{D7DE1603-FAB4-28E3-64E6-CD3F6788CC45}"/>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sp>
          <p:nvSpPr>
            <p:cNvPr id="61" name="Inhaltsplatzhalter 1">
              <a:extLst>
                <a:ext uri="{FF2B5EF4-FFF2-40B4-BE49-F238E27FC236}">
                  <a16:creationId xmlns:a16="http://schemas.microsoft.com/office/drawing/2014/main" id="{9D3A4BFF-E844-9306-6775-4B8EA1FF00DF}"/>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62" name="Inhaltsplatzhalter 1">
              <a:extLst>
                <a:ext uri="{FF2B5EF4-FFF2-40B4-BE49-F238E27FC236}">
                  <a16:creationId xmlns:a16="http://schemas.microsoft.com/office/drawing/2014/main" id="{015D5A88-555E-0C81-960C-A6F19C5E9247}"/>
                </a:ext>
              </a:extLst>
            </p:cNvPr>
            <p:cNvSpPr txBox="1">
              <a:spLocks/>
            </p:cNvSpPr>
            <p:nvPr/>
          </p:nvSpPr>
          <p:spPr>
            <a:xfrm>
              <a:off x="32084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63" name="Gerade Verbindung mit Pfeil 62">
              <a:extLst>
                <a:ext uri="{FF2B5EF4-FFF2-40B4-BE49-F238E27FC236}">
                  <a16:creationId xmlns:a16="http://schemas.microsoft.com/office/drawing/2014/main" id="{9509ABAE-3004-F079-6686-335D246A8944}"/>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8" name="Flussdiagramm: Verzögerung 67">
            <a:extLst>
              <a:ext uri="{FF2B5EF4-FFF2-40B4-BE49-F238E27FC236}">
                <a16:creationId xmlns:a16="http://schemas.microsoft.com/office/drawing/2014/main" id="{F03EFAB7-A8B3-AC61-7BB8-BE7DA8ADE335}"/>
              </a:ext>
            </a:extLst>
          </p:cNvPr>
          <p:cNvSpPr/>
          <p:nvPr/>
        </p:nvSpPr>
        <p:spPr>
          <a:xfrm rot="10800000">
            <a:off x="695400" y="2918909"/>
            <a:ext cx="350994" cy="396409"/>
          </a:xfrm>
          <a:prstGeom prst="flowChartDela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Flussdiagramm: Verzögerung 68">
            <a:extLst>
              <a:ext uri="{FF2B5EF4-FFF2-40B4-BE49-F238E27FC236}">
                <a16:creationId xmlns:a16="http://schemas.microsoft.com/office/drawing/2014/main" id="{1EB2C246-C679-35B7-1D21-F91EAEB9B945}"/>
              </a:ext>
            </a:extLst>
          </p:cNvPr>
          <p:cNvSpPr/>
          <p:nvPr/>
        </p:nvSpPr>
        <p:spPr>
          <a:xfrm>
            <a:off x="6776328" y="2913658"/>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0" name="Gruppieren 69">
            <a:extLst>
              <a:ext uri="{FF2B5EF4-FFF2-40B4-BE49-F238E27FC236}">
                <a16:creationId xmlns:a16="http://schemas.microsoft.com/office/drawing/2014/main" id="{6456800C-0088-9E3B-67C8-A37D37840234}"/>
              </a:ext>
            </a:extLst>
          </p:cNvPr>
          <p:cNvGrpSpPr/>
          <p:nvPr/>
        </p:nvGrpSpPr>
        <p:grpSpPr>
          <a:xfrm>
            <a:off x="1213375" y="2556194"/>
            <a:ext cx="241947" cy="1080119"/>
            <a:chOff x="1271464" y="3284985"/>
            <a:chExt cx="241947" cy="1080119"/>
          </a:xfrm>
        </p:grpSpPr>
        <p:sp>
          <p:nvSpPr>
            <p:cNvPr id="71" name="Ellipse 70">
              <a:extLst>
                <a:ext uri="{FF2B5EF4-FFF2-40B4-BE49-F238E27FC236}">
                  <a16:creationId xmlns:a16="http://schemas.microsoft.com/office/drawing/2014/main" id="{B14642F2-2A9B-AB32-BEA8-A5C3C62EAD7C}"/>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 Verbindung mit Pfeil 71">
              <a:extLst>
                <a:ext uri="{FF2B5EF4-FFF2-40B4-BE49-F238E27FC236}">
                  <a16:creationId xmlns:a16="http://schemas.microsoft.com/office/drawing/2014/main" id="{CB0885B1-90FA-5A7B-6EDD-8407F4F0FCFF}"/>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uppieren 72">
            <a:extLst>
              <a:ext uri="{FF2B5EF4-FFF2-40B4-BE49-F238E27FC236}">
                <a16:creationId xmlns:a16="http://schemas.microsoft.com/office/drawing/2014/main" id="{E023C6E1-BCE8-0F77-0352-14AE18B1F06C}"/>
              </a:ext>
            </a:extLst>
          </p:cNvPr>
          <p:cNvGrpSpPr/>
          <p:nvPr/>
        </p:nvGrpSpPr>
        <p:grpSpPr>
          <a:xfrm>
            <a:off x="6272274" y="2528899"/>
            <a:ext cx="241947" cy="1080119"/>
            <a:chOff x="5198684" y="3284985"/>
            <a:chExt cx="241947" cy="1080119"/>
          </a:xfrm>
        </p:grpSpPr>
        <p:sp>
          <p:nvSpPr>
            <p:cNvPr id="74" name="Ellipse 73">
              <a:extLst>
                <a:ext uri="{FF2B5EF4-FFF2-40B4-BE49-F238E27FC236}">
                  <a16:creationId xmlns:a16="http://schemas.microsoft.com/office/drawing/2014/main" id="{F14F758B-F921-37CD-6D2D-6E4A7A73E496}"/>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5" name="Gerade Verbindung mit Pfeil 74">
              <a:extLst>
                <a:ext uri="{FF2B5EF4-FFF2-40B4-BE49-F238E27FC236}">
                  <a16:creationId xmlns:a16="http://schemas.microsoft.com/office/drawing/2014/main" id="{7D2B08D6-9C18-F290-A30A-DFC29C79B6D2}"/>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76" name="Gerade Verbindung mit Pfeil 75">
            <a:extLst>
              <a:ext uri="{FF2B5EF4-FFF2-40B4-BE49-F238E27FC236}">
                <a16:creationId xmlns:a16="http://schemas.microsoft.com/office/drawing/2014/main" id="{2AD30617-0771-83E1-F96C-C205016327B4}"/>
              </a:ext>
            </a:extLst>
          </p:cNvPr>
          <p:cNvCxnSpPr>
            <a:cxnSpLocks/>
          </p:cNvCxnSpPr>
          <p:nvPr/>
        </p:nvCxnSpPr>
        <p:spPr>
          <a:xfrm>
            <a:off x="4923249" y="3073216"/>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711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extLst>
              <p:ext uri="{D42A27DB-BD31-4B8C-83A1-F6EECF244321}">
                <p14:modId xmlns:p14="http://schemas.microsoft.com/office/powerpoint/2010/main" val="389621221"/>
              </p:ext>
            </p:extLst>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274776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499966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297717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866847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952979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85744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002956"/>
                  </a:ext>
                </a:extLst>
              </a:tr>
            </a:tbl>
          </a:graphicData>
        </a:graphic>
      </p:graphicFrame>
      <p:grpSp>
        <p:nvGrpSpPr>
          <p:cNvPr id="52" name="Gruppieren 51">
            <a:extLst>
              <a:ext uri="{FF2B5EF4-FFF2-40B4-BE49-F238E27FC236}">
                <a16:creationId xmlns:a16="http://schemas.microsoft.com/office/drawing/2014/main" id="{ABF7B0D2-5B28-CCC2-8AC4-0E4161AF3D08}"/>
              </a:ext>
            </a:extLst>
          </p:cNvPr>
          <p:cNvGrpSpPr/>
          <p:nvPr/>
        </p:nvGrpSpPr>
        <p:grpSpPr>
          <a:xfrm>
            <a:off x="1017140" y="1916832"/>
            <a:ext cx="5342900" cy="3024336"/>
            <a:chOff x="168986" y="2060848"/>
            <a:chExt cx="5342900" cy="3024336"/>
          </a:xfrm>
        </p:grpSpPr>
        <p:grpSp>
          <p:nvGrpSpPr>
            <p:cNvPr id="53" name="Gruppieren 52">
              <a:extLst>
                <a:ext uri="{FF2B5EF4-FFF2-40B4-BE49-F238E27FC236}">
                  <a16:creationId xmlns:a16="http://schemas.microsoft.com/office/drawing/2014/main" id="{4408DC99-4F06-9BD2-74BA-D2F165FB3BEB}"/>
                </a:ext>
              </a:extLst>
            </p:cNvPr>
            <p:cNvGrpSpPr/>
            <p:nvPr/>
          </p:nvGrpSpPr>
          <p:grpSpPr>
            <a:xfrm>
              <a:off x="2351584" y="2060848"/>
              <a:ext cx="0" cy="2304256"/>
              <a:chOff x="2351584" y="2060848"/>
              <a:chExt cx="0" cy="2304256"/>
            </a:xfrm>
          </p:grpSpPr>
          <p:cxnSp>
            <p:nvCxnSpPr>
              <p:cNvPr id="66" name="Gerader Verbinder 65">
                <a:extLst>
                  <a:ext uri="{FF2B5EF4-FFF2-40B4-BE49-F238E27FC236}">
                    <a16:creationId xmlns:a16="http://schemas.microsoft.com/office/drawing/2014/main" id="{60E2A143-655C-C6D0-1564-58A993EB1E3E}"/>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C37E656A-4C27-22B3-D21C-B344B95EBA21}"/>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54" name="Gruppieren 53">
              <a:extLst>
                <a:ext uri="{FF2B5EF4-FFF2-40B4-BE49-F238E27FC236}">
                  <a16:creationId xmlns:a16="http://schemas.microsoft.com/office/drawing/2014/main" id="{94F610C0-4AD6-8ACC-5AB0-6FBE5A4CF6C0}"/>
                </a:ext>
              </a:extLst>
            </p:cNvPr>
            <p:cNvGrpSpPr/>
            <p:nvPr/>
          </p:nvGrpSpPr>
          <p:grpSpPr>
            <a:xfrm>
              <a:off x="3575720" y="2060848"/>
              <a:ext cx="0" cy="2304256"/>
              <a:chOff x="2351584" y="2060848"/>
              <a:chExt cx="0" cy="2304256"/>
            </a:xfrm>
          </p:grpSpPr>
          <p:cxnSp>
            <p:nvCxnSpPr>
              <p:cNvPr id="64" name="Gerader Verbinder 63">
                <a:extLst>
                  <a:ext uri="{FF2B5EF4-FFF2-40B4-BE49-F238E27FC236}">
                    <a16:creationId xmlns:a16="http://schemas.microsoft.com/office/drawing/2014/main" id="{0479218D-9C67-2D25-585B-620687037CC2}"/>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A9026F45-89F6-44B0-FB56-0EAA266E5E20}"/>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55" name="Ellipse 54">
              <a:extLst>
                <a:ext uri="{FF2B5EF4-FFF2-40B4-BE49-F238E27FC236}">
                  <a16:creationId xmlns:a16="http://schemas.microsoft.com/office/drawing/2014/main" id="{8DDCBA6A-211B-53A2-8CC4-42AAA10A0BD6}"/>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CB5EA16B-C5D4-1909-41D1-603296325DF1}"/>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12712166-76CA-A1FE-3DEF-8C3B64553545}"/>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45526CD9-B351-B241-05EA-3E3A7E4BC444}"/>
                </a:ext>
              </a:extLst>
            </p:cNvPr>
            <p:cNvCxnSpPr>
              <a:cxnSpLocks/>
              <a:stCxn id="57"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59" name="Inhaltsplatzhalter 1">
              <a:extLst>
                <a:ext uri="{FF2B5EF4-FFF2-40B4-BE49-F238E27FC236}">
                  <a16:creationId xmlns:a16="http://schemas.microsoft.com/office/drawing/2014/main" id="{4E3575E1-9DEE-C821-55D5-E1B95FC187A8}"/>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sp>
          <p:nvSpPr>
            <p:cNvPr id="61" name="Inhaltsplatzhalter 1">
              <a:extLst>
                <a:ext uri="{FF2B5EF4-FFF2-40B4-BE49-F238E27FC236}">
                  <a16:creationId xmlns:a16="http://schemas.microsoft.com/office/drawing/2014/main" id="{BD2CA8B0-A17B-E7CC-E629-8D1083E6D817}"/>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62" name="Inhaltsplatzhalter 1">
              <a:extLst>
                <a:ext uri="{FF2B5EF4-FFF2-40B4-BE49-F238E27FC236}">
                  <a16:creationId xmlns:a16="http://schemas.microsoft.com/office/drawing/2014/main" id="{926158BF-6F7A-608C-08B3-1C9C9E098DFA}"/>
                </a:ext>
              </a:extLst>
            </p:cNvPr>
            <p:cNvSpPr txBox="1">
              <a:spLocks/>
            </p:cNvSpPr>
            <p:nvPr/>
          </p:nvSpPr>
          <p:spPr>
            <a:xfrm>
              <a:off x="32084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63" name="Gerade Verbindung mit Pfeil 62">
              <a:extLst>
                <a:ext uri="{FF2B5EF4-FFF2-40B4-BE49-F238E27FC236}">
                  <a16:creationId xmlns:a16="http://schemas.microsoft.com/office/drawing/2014/main" id="{2616DB18-8F53-FC31-05DD-9BE93CE2D2C2}"/>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8" name="Flussdiagramm: Verzögerung 67">
            <a:extLst>
              <a:ext uri="{FF2B5EF4-FFF2-40B4-BE49-F238E27FC236}">
                <a16:creationId xmlns:a16="http://schemas.microsoft.com/office/drawing/2014/main" id="{9F27E0C0-A361-DBC5-2468-27F188EBCB00}"/>
              </a:ext>
            </a:extLst>
          </p:cNvPr>
          <p:cNvSpPr/>
          <p:nvPr/>
        </p:nvSpPr>
        <p:spPr>
          <a:xfrm rot="10800000">
            <a:off x="695400" y="2918909"/>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Flussdiagramm: Verzögerung 68">
            <a:extLst>
              <a:ext uri="{FF2B5EF4-FFF2-40B4-BE49-F238E27FC236}">
                <a16:creationId xmlns:a16="http://schemas.microsoft.com/office/drawing/2014/main" id="{6EFE4C98-262D-F35C-EAB9-9DA7B6DC5B49}"/>
              </a:ext>
            </a:extLst>
          </p:cNvPr>
          <p:cNvSpPr/>
          <p:nvPr/>
        </p:nvSpPr>
        <p:spPr>
          <a:xfrm>
            <a:off x="6776328" y="2913658"/>
            <a:ext cx="350994" cy="396409"/>
          </a:xfrm>
          <a:prstGeom prst="flowChartDela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0" name="Gruppieren 69">
            <a:extLst>
              <a:ext uri="{FF2B5EF4-FFF2-40B4-BE49-F238E27FC236}">
                <a16:creationId xmlns:a16="http://schemas.microsoft.com/office/drawing/2014/main" id="{10176892-31C4-51B8-DEF4-D53EE1C02741}"/>
              </a:ext>
            </a:extLst>
          </p:cNvPr>
          <p:cNvGrpSpPr/>
          <p:nvPr/>
        </p:nvGrpSpPr>
        <p:grpSpPr>
          <a:xfrm>
            <a:off x="1213375" y="2556194"/>
            <a:ext cx="241947" cy="1080119"/>
            <a:chOff x="1271464" y="3284985"/>
            <a:chExt cx="241947" cy="1080119"/>
          </a:xfrm>
        </p:grpSpPr>
        <p:sp>
          <p:nvSpPr>
            <p:cNvPr id="71" name="Ellipse 70">
              <a:extLst>
                <a:ext uri="{FF2B5EF4-FFF2-40B4-BE49-F238E27FC236}">
                  <a16:creationId xmlns:a16="http://schemas.microsoft.com/office/drawing/2014/main" id="{9D4B50CD-CB95-8BD3-B792-0A09DC6C066C}"/>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 Verbindung mit Pfeil 71">
              <a:extLst>
                <a:ext uri="{FF2B5EF4-FFF2-40B4-BE49-F238E27FC236}">
                  <a16:creationId xmlns:a16="http://schemas.microsoft.com/office/drawing/2014/main" id="{8CCE4C41-1B25-937F-FA22-FA49938EA437}"/>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uppieren 72">
            <a:extLst>
              <a:ext uri="{FF2B5EF4-FFF2-40B4-BE49-F238E27FC236}">
                <a16:creationId xmlns:a16="http://schemas.microsoft.com/office/drawing/2014/main" id="{99C50D78-2DEB-98A6-B899-BF1D975B8907}"/>
              </a:ext>
            </a:extLst>
          </p:cNvPr>
          <p:cNvGrpSpPr/>
          <p:nvPr/>
        </p:nvGrpSpPr>
        <p:grpSpPr>
          <a:xfrm>
            <a:off x="6272274" y="2528899"/>
            <a:ext cx="241947" cy="1080119"/>
            <a:chOff x="5198684" y="3284985"/>
            <a:chExt cx="241947" cy="1080119"/>
          </a:xfrm>
        </p:grpSpPr>
        <p:sp>
          <p:nvSpPr>
            <p:cNvPr id="74" name="Ellipse 73">
              <a:extLst>
                <a:ext uri="{FF2B5EF4-FFF2-40B4-BE49-F238E27FC236}">
                  <a16:creationId xmlns:a16="http://schemas.microsoft.com/office/drawing/2014/main" id="{9A875034-3CAD-ADBA-329B-74AA94BD0951}"/>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5" name="Gerade Verbindung mit Pfeil 74">
              <a:extLst>
                <a:ext uri="{FF2B5EF4-FFF2-40B4-BE49-F238E27FC236}">
                  <a16:creationId xmlns:a16="http://schemas.microsoft.com/office/drawing/2014/main" id="{B2C5CE55-AC94-36A1-8295-A9879510AAD3}"/>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76" name="Gerade Verbindung mit Pfeil 75">
            <a:extLst>
              <a:ext uri="{FF2B5EF4-FFF2-40B4-BE49-F238E27FC236}">
                <a16:creationId xmlns:a16="http://schemas.microsoft.com/office/drawing/2014/main" id="{A05EC337-6062-EEB0-4AFC-D81116BB326A}"/>
              </a:ext>
            </a:extLst>
          </p:cNvPr>
          <p:cNvCxnSpPr>
            <a:cxnSpLocks/>
          </p:cNvCxnSpPr>
          <p:nvPr/>
        </p:nvCxnSpPr>
        <p:spPr>
          <a:xfrm>
            <a:off x="4923249" y="3073216"/>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127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extLst>
              <p:ext uri="{D42A27DB-BD31-4B8C-83A1-F6EECF244321}">
                <p14:modId xmlns:p14="http://schemas.microsoft.com/office/powerpoint/2010/main" val="763786197"/>
              </p:ext>
            </p:extLst>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274776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499966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297717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866847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952979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85744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002956"/>
                  </a:ext>
                </a:extLst>
              </a:tr>
            </a:tbl>
          </a:graphicData>
        </a:graphic>
      </p:graphicFrame>
      <p:grpSp>
        <p:nvGrpSpPr>
          <p:cNvPr id="52" name="Gruppieren 51">
            <a:extLst>
              <a:ext uri="{FF2B5EF4-FFF2-40B4-BE49-F238E27FC236}">
                <a16:creationId xmlns:a16="http://schemas.microsoft.com/office/drawing/2014/main" id="{EA62CE4F-6242-9BA4-7FAE-2CEDAD404F0A}"/>
              </a:ext>
            </a:extLst>
          </p:cNvPr>
          <p:cNvGrpSpPr/>
          <p:nvPr/>
        </p:nvGrpSpPr>
        <p:grpSpPr>
          <a:xfrm>
            <a:off x="1017140" y="1916832"/>
            <a:ext cx="5342900" cy="3024336"/>
            <a:chOff x="168986" y="2060848"/>
            <a:chExt cx="5342900" cy="3024336"/>
          </a:xfrm>
        </p:grpSpPr>
        <p:grpSp>
          <p:nvGrpSpPr>
            <p:cNvPr id="53" name="Gruppieren 52">
              <a:extLst>
                <a:ext uri="{FF2B5EF4-FFF2-40B4-BE49-F238E27FC236}">
                  <a16:creationId xmlns:a16="http://schemas.microsoft.com/office/drawing/2014/main" id="{18E2F9B8-6B92-8088-E1CE-BC9755479CFD}"/>
                </a:ext>
              </a:extLst>
            </p:cNvPr>
            <p:cNvGrpSpPr/>
            <p:nvPr/>
          </p:nvGrpSpPr>
          <p:grpSpPr>
            <a:xfrm>
              <a:off x="2351584" y="2060848"/>
              <a:ext cx="0" cy="2304256"/>
              <a:chOff x="2351584" y="2060848"/>
              <a:chExt cx="0" cy="2304256"/>
            </a:xfrm>
          </p:grpSpPr>
          <p:cxnSp>
            <p:nvCxnSpPr>
              <p:cNvPr id="66" name="Gerader Verbinder 65">
                <a:extLst>
                  <a:ext uri="{FF2B5EF4-FFF2-40B4-BE49-F238E27FC236}">
                    <a16:creationId xmlns:a16="http://schemas.microsoft.com/office/drawing/2014/main" id="{562093E8-4040-2E28-650F-CBA94D252DC7}"/>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40DD9D41-4100-CD69-9CAE-A1E9A9E20589}"/>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54" name="Gruppieren 53">
              <a:extLst>
                <a:ext uri="{FF2B5EF4-FFF2-40B4-BE49-F238E27FC236}">
                  <a16:creationId xmlns:a16="http://schemas.microsoft.com/office/drawing/2014/main" id="{ED2E262F-34C3-C0C5-2474-0909FEC9A47B}"/>
                </a:ext>
              </a:extLst>
            </p:cNvPr>
            <p:cNvGrpSpPr/>
            <p:nvPr/>
          </p:nvGrpSpPr>
          <p:grpSpPr>
            <a:xfrm>
              <a:off x="3575720" y="2060848"/>
              <a:ext cx="0" cy="2304256"/>
              <a:chOff x="2351584" y="2060848"/>
              <a:chExt cx="0" cy="2304256"/>
            </a:xfrm>
          </p:grpSpPr>
          <p:cxnSp>
            <p:nvCxnSpPr>
              <p:cNvPr id="64" name="Gerader Verbinder 63">
                <a:extLst>
                  <a:ext uri="{FF2B5EF4-FFF2-40B4-BE49-F238E27FC236}">
                    <a16:creationId xmlns:a16="http://schemas.microsoft.com/office/drawing/2014/main" id="{81795232-4139-A83E-7E5A-CEC04FC48F20}"/>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13F7BA83-AB70-A37F-47AE-4CEA27CD8997}"/>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55" name="Ellipse 54">
              <a:extLst>
                <a:ext uri="{FF2B5EF4-FFF2-40B4-BE49-F238E27FC236}">
                  <a16:creationId xmlns:a16="http://schemas.microsoft.com/office/drawing/2014/main" id="{97743CBD-0F66-A3BE-85EC-ED8436675B24}"/>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4810B51D-17F1-86D3-6B05-C23E43D44011}"/>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497871B6-2DB5-635F-F67F-70BDB91EC3AC}"/>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E438B53E-136C-8EE7-02B4-0BD0862EB691}"/>
                </a:ext>
              </a:extLst>
            </p:cNvPr>
            <p:cNvCxnSpPr>
              <a:cxnSpLocks/>
              <a:stCxn id="57"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59" name="Inhaltsplatzhalter 1">
              <a:extLst>
                <a:ext uri="{FF2B5EF4-FFF2-40B4-BE49-F238E27FC236}">
                  <a16:creationId xmlns:a16="http://schemas.microsoft.com/office/drawing/2014/main" id="{FC9AC38C-F1FF-5E39-6BD9-D5642191861E}"/>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sp>
          <p:nvSpPr>
            <p:cNvPr id="61" name="Inhaltsplatzhalter 1">
              <a:extLst>
                <a:ext uri="{FF2B5EF4-FFF2-40B4-BE49-F238E27FC236}">
                  <a16:creationId xmlns:a16="http://schemas.microsoft.com/office/drawing/2014/main" id="{AF9A79D8-A8E1-CD67-0051-1F9DF234B74C}"/>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62" name="Inhaltsplatzhalter 1">
              <a:extLst>
                <a:ext uri="{FF2B5EF4-FFF2-40B4-BE49-F238E27FC236}">
                  <a16:creationId xmlns:a16="http://schemas.microsoft.com/office/drawing/2014/main" id="{612DC5BC-2033-3668-0BA8-E40F033E79A9}"/>
                </a:ext>
              </a:extLst>
            </p:cNvPr>
            <p:cNvSpPr txBox="1">
              <a:spLocks/>
            </p:cNvSpPr>
            <p:nvPr/>
          </p:nvSpPr>
          <p:spPr>
            <a:xfrm>
              <a:off x="32084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63" name="Gerade Verbindung mit Pfeil 62">
              <a:extLst>
                <a:ext uri="{FF2B5EF4-FFF2-40B4-BE49-F238E27FC236}">
                  <a16:creationId xmlns:a16="http://schemas.microsoft.com/office/drawing/2014/main" id="{877F1C8B-5CE0-00E5-F98E-62F3E6FE039F}"/>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8" name="Flussdiagramm: Verzögerung 67">
            <a:extLst>
              <a:ext uri="{FF2B5EF4-FFF2-40B4-BE49-F238E27FC236}">
                <a16:creationId xmlns:a16="http://schemas.microsoft.com/office/drawing/2014/main" id="{58B32290-F52D-4C21-D1B2-2E22D3404566}"/>
              </a:ext>
            </a:extLst>
          </p:cNvPr>
          <p:cNvSpPr/>
          <p:nvPr/>
        </p:nvSpPr>
        <p:spPr>
          <a:xfrm rot="10800000">
            <a:off x="695400" y="2918909"/>
            <a:ext cx="350994" cy="396409"/>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Flussdiagramm: Verzögerung 68">
            <a:extLst>
              <a:ext uri="{FF2B5EF4-FFF2-40B4-BE49-F238E27FC236}">
                <a16:creationId xmlns:a16="http://schemas.microsoft.com/office/drawing/2014/main" id="{F086677F-A357-1DE8-66B6-2670F295BF90}"/>
              </a:ext>
            </a:extLst>
          </p:cNvPr>
          <p:cNvSpPr/>
          <p:nvPr/>
        </p:nvSpPr>
        <p:spPr>
          <a:xfrm>
            <a:off x="6776328" y="2913658"/>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0" name="Gruppieren 69">
            <a:extLst>
              <a:ext uri="{FF2B5EF4-FFF2-40B4-BE49-F238E27FC236}">
                <a16:creationId xmlns:a16="http://schemas.microsoft.com/office/drawing/2014/main" id="{E8B46A41-622E-5D49-DA87-B91ED44B8B24}"/>
              </a:ext>
            </a:extLst>
          </p:cNvPr>
          <p:cNvGrpSpPr/>
          <p:nvPr/>
        </p:nvGrpSpPr>
        <p:grpSpPr>
          <a:xfrm>
            <a:off x="1213375" y="2556194"/>
            <a:ext cx="241947" cy="1080119"/>
            <a:chOff x="1271464" y="3284985"/>
            <a:chExt cx="241947" cy="1080119"/>
          </a:xfrm>
        </p:grpSpPr>
        <p:sp>
          <p:nvSpPr>
            <p:cNvPr id="71" name="Ellipse 70">
              <a:extLst>
                <a:ext uri="{FF2B5EF4-FFF2-40B4-BE49-F238E27FC236}">
                  <a16:creationId xmlns:a16="http://schemas.microsoft.com/office/drawing/2014/main" id="{42C5C547-A3AD-9FAE-C6F2-EC7ACF477A4C}"/>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 Verbindung mit Pfeil 71">
              <a:extLst>
                <a:ext uri="{FF2B5EF4-FFF2-40B4-BE49-F238E27FC236}">
                  <a16:creationId xmlns:a16="http://schemas.microsoft.com/office/drawing/2014/main" id="{B14B5362-7797-ABF0-F49C-A9C645F7994A}"/>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uppieren 72">
            <a:extLst>
              <a:ext uri="{FF2B5EF4-FFF2-40B4-BE49-F238E27FC236}">
                <a16:creationId xmlns:a16="http://schemas.microsoft.com/office/drawing/2014/main" id="{F8FDA952-A9D1-6CE4-6AF2-C22225EC7A4B}"/>
              </a:ext>
            </a:extLst>
          </p:cNvPr>
          <p:cNvGrpSpPr/>
          <p:nvPr/>
        </p:nvGrpSpPr>
        <p:grpSpPr>
          <a:xfrm>
            <a:off x="6272274" y="2528899"/>
            <a:ext cx="241947" cy="1080119"/>
            <a:chOff x="5198684" y="3284985"/>
            <a:chExt cx="241947" cy="1080119"/>
          </a:xfrm>
        </p:grpSpPr>
        <p:sp>
          <p:nvSpPr>
            <p:cNvPr id="74" name="Ellipse 73">
              <a:extLst>
                <a:ext uri="{FF2B5EF4-FFF2-40B4-BE49-F238E27FC236}">
                  <a16:creationId xmlns:a16="http://schemas.microsoft.com/office/drawing/2014/main" id="{874480FB-573A-EEB0-294B-F3910B9E00B1}"/>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5" name="Gerade Verbindung mit Pfeil 74">
              <a:extLst>
                <a:ext uri="{FF2B5EF4-FFF2-40B4-BE49-F238E27FC236}">
                  <a16:creationId xmlns:a16="http://schemas.microsoft.com/office/drawing/2014/main" id="{27D92130-DAAE-A3FC-5C40-EA454A6E658B}"/>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76" name="Gerade Verbindung mit Pfeil 75">
            <a:extLst>
              <a:ext uri="{FF2B5EF4-FFF2-40B4-BE49-F238E27FC236}">
                <a16:creationId xmlns:a16="http://schemas.microsoft.com/office/drawing/2014/main" id="{4228E843-66BF-9D0B-80A6-63CE71229069}"/>
              </a:ext>
            </a:extLst>
          </p:cNvPr>
          <p:cNvCxnSpPr>
            <a:cxnSpLocks/>
          </p:cNvCxnSpPr>
          <p:nvPr/>
        </p:nvCxnSpPr>
        <p:spPr>
          <a:xfrm>
            <a:off x="4923249" y="3073216"/>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6304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extLst>
              <p:ext uri="{D42A27DB-BD31-4B8C-83A1-F6EECF244321}">
                <p14:modId xmlns:p14="http://schemas.microsoft.com/office/powerpoint/2010/main" val="2283584459"/>
              </p:ext>
            </p:extLst>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2274776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499966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2977170"/>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866847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9529796"/>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857447"/>
                  </a:ext>
                </a:extLst>
              </a:tr>
              <a:tr h="370840">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002956"/>
                  </a:ext>
                </a:extLst>
              </a:tr>
            </a:tbl>
          </a:graphicData>
        </a:graphic>
      </p:graphicFrame>
      <p:grpSp>
        <p:nvGrpSpPr>
          <p:cNvPr id="52" name="Gruppieren 51">
            <a:extLst>
              <a:ext uri="{FF2B5EF4-FFF2-40B4-BE49-F238E27FC236}">
                <a16:creationId xmlns:a16="http://schemas.microsoft.com/office/drawing/2014/main" id="{BDCADCBA-F86E-B9EC-8C1C-9D84CA8A30BD}"/>
              </a:ext>
            </a:extLst>
          </p:cNvPr>
          <p:cNvGrpSpPr/>
          <p:nvPr/>
        </p:nvGrpSpPr>
        <p:grpSpPr>
          <a:xfrm>
            <a:off x="1017140" y="1916832"/>
            <a:ext cx="5342900" cy="3024336"/>
            <a:chOff x="168986" y="2060848"/>
            <a:chExt cx="5342900" cy="3024336"/>
          </a:xfrm>
        </p:grpSpPr>
        <p:grpSp>
          <p:nvGrpSpPr>
            <p:cNvPr id="53" name="Gruppieren 52">
              <a:extLst>
                <a:ext uri="{FF2B5EF4-FFF2-40B4-BE49-F238E27FC236}">
                  <a16:creationId xmlns:a16="http://schemas.microsoft.com/office/drawing/2014/main" id="{916B57E4-426F-A4FC-D76F-3647C8CF8DA9}"/>
                </a:ext>
              </a:extLst>
            </p:cNvPr>
            <p:cNvGrpSpPr/>
            <p:nvPr/>
          </p:nvGrpSpPr>
          <p:grpSpPr>
            <a:xfrm>
              <a:off x="2351584" y="2060848"/>
              <a:ext cx="0" cy="2304256"/>
              <a:chOff x="2351584" y="2060848"/>
              <a:chExt cx="0" cy="2304256"/>
            </a:xfrm>
          </p:grpSpPr>
          <p:cxnSp>
            <p:nvCxnSpPr>
              <p:cNvPr id="66" name="Gerader Verbinder 65">
                <a:extLst>
                  <a:ext uri="{FF2B5EF4-FFF2-40B4-BE49-F238E27FC236}">
                    <a16:creationId xmlns:a16="http://schemas.microsoft.com/office/drawing/2014/main" id="{4F15F960-F952-E7C4-0B0F-D8F65107A12A}"/>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0804A71E-0661-8F32-815D-4CA953D8E9CE}"/>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54" name="Gruppieren 53">
              <a:extLst>
                <a:ext uri="{FF2B5EF4-FFF2-40B4-BE49-F238E27FC236}">
                  <a16:creationId xmlns:a16="http://schemas.microsoft.com/office/drawing/2014/main" id="{58FF703C-6F0E-14D1-D85F-BDA12319507C}"/>
                </a:ext>
              </a:extLst>
            </p:cNvPr>
            <p:cNvGrpSpPr/>
            <p:nvPr/>
          </p:nvGrpSpPr>
          <p:grpSpPr>
            <a:xfrm>
              <a:off x="3575720" y="2060848"/>
              <a:ext cx="0" cy="2304256"/>
              <a:chOff x="2351584" y="2060848"/>
              <a:chExt cx="0" cy="2304256"/>
            </a:xfrm>
          </p:grpSpPr>
          <p:cxnSp>
            <p:nvCxnSpPr>
              <p:cNvPr id="64" name="Gerader Verbinder 63">
                <a:extLst>
                  <a:ext uri="{FF2B5EF4-FFF2-40B4-BE49-F238E27FC236}">
                    <a16:creationId xmlns:a16="http://schemas.microsoft.com/office/drawing/2014/main" id="{2D192158-165B-FEB2-CC11-7795CC20005A}"/>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398CE88D-0CAF-E841-F012-07B3512B4FAA}"/>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55" name="Ellipse 54">
              <a:extLst>
                <a:ext uri="{FF2B5EF4-FFF2-40B4-BE49-F238E27FC236}">
                  <a16:creationId xmlns:a16="http://schemas.microsoft.com/office/drawing/2014/main" id="{EF81A72E-8439-1D81-744C-2A97ED5D33B3}"/>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6E75F6C0-199C-5A5F-0C57-4D3732558EC4}"/>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FCF0A84D-30A7-1A3C-364B-66DB55FD71D8}"/>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0E9C125E-FAA0-2D1B-CE3D-32401F895953}"/>
                </a:ext>
              </a:extLst>
            </p:cNvPr>
            <p:cNvCxnSpPr>
              <a:cxnSpLocks/>
              <a:stCxn id="57"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59" name="Inhaltsplatzhalter 1">
              <a:extLst>
                <a:ext uri="{FF2B5EF4-FFF2-40B4-BE49-F238E27FC236}">
                  <a16:creationId xmlns:a16="http://schemas.microsoft.com/office/drawing/2014/main" id="{2F61EE25-E064-21A7-4BD0-BAE9CE044788}"/>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sp>
          <p:nvSpPr>
            <p:cNvPr id="61" name="Inhaltsplatzhalter 1">
              <a:extLst>
                <a:ext uri="{FF2B5EF4-FFF2-40B4-BE49-F238E27FC236}">
                  <a16:creationId xmlns:a16="http://schemas.microsoft.com/office/drawing/2014/main" id="{069744B8-7250-CAEA-C7FA-858318AE9BA4}"/>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62" name="Inhaltsplatzhalter 1">
              <a:extLst>
                <a:ext uri="{FF2B5EF4-FFF2-40B4-BE49-F238E27FC236}">
                  <a16:creationId xmlns:a16="http://schemas.microsoft.com/office/drawing/2014/main" id="{39DE55CA-3B10-18A4-FB1C-65D35415EB93}"/>
                </a:ext>
              </a:extLst>
            </p:cNvPr>
            <p:cNvSpPr txBox="1">
              <a:spLocks/>
            </p:cNvSpPr>
            <p:nvPr/>
          </p:nvSpPr>
          <p:spPr>
            <a:xfrm>
              <a:off x="32084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63" name="Gerade Verbindung mit Pfeil 62">
              <a:extLst>
                <a:ext uri="{FF2B5EF4-FFF2-40B4-BE49-F238E27FC236}">
                  <a16:creationId xmlns:a16="http://schemas.microsoft.com/office/drawing/2014/main" id="{6DBBDB3A-6666-7365-B4F8-E82787A3B2F4}"/>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8" name="Flussdiagramm: Verzögerung 67">
            <a:extLst>
              <a:ext uri="{FF2B5EF4-FFF2-40B4-BE49-F238E27FC236}">
                <a16:creationId xmlns:a16="http://schemas.microsoft.com/office/drawing/2014/main" id="{4B9021A2-227E-D13D-8731-6693435E9604}"/>
              </a:ext>
            </a:extLst>
          </p:cNvPr>
          <p:cNvSpPr/>
          <p:nvPr/>
        </p:nvSpPr>
        <p:spPr>
          <a:xfrm rot="10800000">
            <a:off x="695400" y="2918909"/>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Flussdiagramm: Verzögerung 68">
            <a:extLst>
              <a:ext uri="{FF2B5EF4-FFF2-40B4-BE49-F238E27FC236}">
                <a16:creationId xmlns:a16="http://schemas.microsoft.com/office/drawing/2014/main" id="{559297E8-E36D-E1D9-BF24-09C63295A7D0}"/>
              </a:ext>
            </a:extLst>
          </p:cNvPr>
          <p:cNvSpPr/>
          <p:nvPr/>
        </p:nvSpPr>
        <p:spPr>
          <a:xfrm>
            <a:off x="6776328" y="2913658"/>
            <a:ext cx="350994" cy="396409"/>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0" name="Gruppieren 69">
            <a:extLst>
              <a:ext uri="{FF2B5EF4-FFF2-40B4-BE49-F238E27FC236}">
                <a16:creationId xmlns:a16="http://schemas.microsoft.com/office/drawing/2014/main" id="{0C3DA647-0627-6005-9B5B-75319F5C8D7F}"/>
              </a:ext>
            </a:extLst>
          </p:cNvPr>
          <p:cNvGrpSpPr/>
          <p:nvPr/>
        </p:nvGrpSpPr>
        <p:grpSpPr>
          <a:xfrm>
            <a:off x="1213375" y="2556194"/>
            <a:ext cx="241947" cy="1080119"/>
            <a:chOff x="1271464" y="3284985"/>
            <a:chExt cx="241947" cy="1080119"/>
          </a:xfrm>
        </p:grpSpPr>
        <p:sp>
          <p:nvSpPr>
            <p:cNvPr id="71" name="Ellipse 70">
              <a:extLst>
                <a:ext uri="{FF2B5EF4-FFF2-40B4-BE49-F238E27FC236}">
                  <a16:creationId xmlns:a16="http://schemas.microsoft.com/office/drawing/2014/main" id="{4E3D7E4C-EB78-5A33-994D-80D471FC3BD0}"/>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 Verbindung mit Pfeil 71">
              <a:extLst>
                <a:ext uri="{FF2B5EF4-FFF2-40B4-BE49-F238E27FC236}">
                  <a16:creationId xmlns:a16="http://schemas.microsoft.com/office/drawing/2014/main" id="{C9534715-E127-D7B1-42AB-09E10E8A40A8}"/>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uppieren 72">
            <a:extLst>
              <a:ext uri="{FF2B5EF4-FFF2-40B4-BE49-F238E27FC236}">
                <a16:creationId xmlns:a16="http://schemas.microsoft.com/office/drawing/2014/main" id="{5A53E4B2-CC22-3076-01BD-A8C624EC9F59}"/>
              </a:ext>
            </a:extLst>
          </p:cNvPr>
          <p:cNvGrpSpPr/>
          <p:nvPr/>
        </p:nvGrpSpPr>
        <p:grpSpPr>
          <a:xfrm>
            <a:off x="6272274" y="2528899"/>
            <a:ext cx="241947" cy="1080119"/>
            <a:chOff x="5198684" y="3284985"/>
            <a:chExt cx="241947" cy="1080119"/>
          </a:xfrm>
        </p:grpSpPr>
        <p:sp>
          <p:nvSpPr>
            <p:cNvPr id="74" name="Ellipse 73">
              <a:extLst>
                <a:ext uri="{FF2B5EF4-FFF2-40B4-BE49-F238E27FC236}">
                  <a16:creationId xmlns:a16="http://schemas.microsoft.com/office/drawing/2014/main" id="{8A43BDE0-1CB8-9406-C755-DDB29162BF18}"/>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5" name="Gerade Verbindung mit Pfeil 74">
              <a:extLst>
                <a:ext uri="{FF2B5EF4-FFF2-40B4-BE49-F238E27FC236}">
                  <a16:creationId xmlns:a16="http://schemas.microsoft.com/office/drawing/2014/main" id="{07029B2B-42D1-61F0-ECE3-C19EEAEEABE8}"/>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76" name="Gerade Verbindung mit Pfeil 75">
            <a:extLst>
              <a:ext uri="{FF2B5EF4-FFF2-40B4-BE49-F238E27FC236}">
                <a16:creationId xmlns:a16="http://schemas.microsoft.com/office/drawing/2014/main" id="{1D149F22-C9CA-B050-CB16-161F905A6ECF}"/>
              </a:ext>
            </a:extLst>
          </p:cNvPr>
          <p:cNvCxnSpPr>
            <a:cxnSpLocks/>
          </p:cNvCxnSpPr>
          <p:nvPr/>
        </p:nvCxnSpPr>
        <p:spPr>
          <a:xfrm>
            <a:off x="4923249" y="3073216"/>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201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EE27CC5-D156-8205-8B42-858E805F6C7F}"/>
              </a:ext>
            </a:extLst>
          </p:cNvPr>
          <p:cNvSpPr>
            <a:spLocks noGrp="1"/>
          </p:cNvSpPr>
          <p:nvPr>
            <p:ph type="title"/>
          </p:nvPr>
        </p:nvSpPr>
        <p:spPr/>
        <p:txBody>
          <a:bodyPr/>
          <a:lstStyle/>
          <a:p>
            <a:r>
              <a:rPr lang="de-DE" dirty="0"/>
              <a:t>Bezug zum Bildungsplan</a:t>
            </a:r>
          </a:p>
        </p:txBody>
      </p:sp>
      <p:pic>
        <p:nvPicPr>
          <p:cNvPr id="9" name="Grafik 8">
            <a:extLst>
              <a:ext uri="{FF2B5EF4-FFF2-40B4-BE49-F238E27FC236}">
                <a16:creationId xmlns:a16="http://schemas.microsoft.com/office/drawing/2014/main" id="{6C89E076-9914-52E1-0AF1-CB95280D08F4}"/>
              </a:ext>
            </a:extLst>
          </p:cNvPr>
          <p:cNvPicPr/>
          <p:nvPr/>
        </p:nvPicPr>
        <p:blipFill>
          <a:blip r:embed="rId2">
            <a:extLst>
              <a:ext uri="{28A0092B-C50C-407E-A947-70E740481C1C}">
                <a14:useLocalDpi xmlns:a14="http://schemas.microsoft.com/office/drawing/2010/main" val="0"/>
              </a:ext>
            </a:extLst>
          </a:blip>
          <a:stretch>
            <a:fillRect/>
          </a:stretch>
        </p:blipFill>
        <p:spPr>
          <a:xfrm>
            <a:off x="695400" y="2522916"/>
            <a:ext cx="9085905" cy="1309635"/>
          </a:xfrm>
          <a:prstGeom prst="rect">
            <a:avLst/>
          </a:prstGeom>
        </p:spPr>
      </p:pic>
      <p:pic>
        <p:nvPicPr>
          <p:cNvPr id="10" name="Grafik 9">
            <a:extLst>
              <a:ext uri="{FF2B5EF4-FFF2-40B4-BE49-F238E27FC236}">
                <a16:creationId xmlns:a16="http://schemas.microsoft.com/office/drawing/2014/main" id="{5F53280A-15E2-47AC-04EA-E9EA7F2A4630}"/>
              </a:ext>
            </a:extLst>
          </p:cNvPr>
          <p:cNvPicPr/>
          <p:nvPr/>
        </p:nvPicPr>
        <p:blipFill>
          <a:blip r:embed="rId3">
            <a:extLst>
              <a:ext uri="{28A0092B-C50C-407E-A947-70E740481C1C}">
                <a14:useLocalDpi xmlns:a14="http://schemas.microsoft.com/office/drawing/2010/main" val="0"/>
              </a:ext>
            </a:extLst>
          </a:blip>
          <a:stretch>
            <a:fillRect/>
          </a:stretch>
        </p:blipFill>
        <p:spPr>
          <a:xfrm>
            <a:off x="713184" y="4395124"/>
            <a:ext cx="8978397" cy="1249376"/>
          </a:xfrm>
          <a:prstGeom prst="rect">
            <a:avLst/>
          </a:prstGeom>
        </p:spPr>
      </p:pic>
      <p:pic>
        <p:nvPicPr>
          <p:cNvPr id="11" name="Grafik 10">
            <a:extLst>
              <a:ext uri="{FF2B5EF4-FFF2-40B4-BE49-F238E27FC236}">
                <a16:creationId xmlns:a16="http://schemas.microsoft.com/office/drawing/2014/main" id="{47A7138D-5BD8-2B8D-6EF3-231B7068FEAF}"/>
              </a:ext>
            </a:extLst>
          </p:cNvPr>
          <p:cNvPicPr/>
          <p:nvPr/>
        </p:nvPicPr>
        <p:blipFill>
          <a:blip r:embed="rId4">
            <a:extLst>
              <a:ext uri="{28A0092B-C50C-407E-A947-70E740481C1C}">
                <a14:useLocalDpi xmlns:a14="http://schemas.microsoft.com/office/drawing/2010/main" val="0"/>
              </a:ext>
            </a:extLst>
          </a:blip>
          <a:stretch>
            <a:fillRect/>
          </a:stretch>
        </p:blipFill>
        <p:spPr>
          <a:xfrm>
            <a:off x="695400" y="1700808"/>
            <a:ext cx="8665923" cy="432048"/>
          </a:xfrm>
          <a:prstGeom prst="rect">
            <a:avLst/>
          </a:prstGeom>
        </p:spPr>
      </p:pic>
      <p:sp>
        <p:nvSpPr>
          <p:cNvPr id="12" name="Abgerundetes Rechteck 7">
            <a:extLst>
              <a:ext uri="{FF2B5EF4-FFF2-40B4-BE49-F238E27FC236}">
                <a16:creationId xmlns:a16="http://schemas.microsoft.com/office/drawing/2014/main" id="{C00AE032-492F-D601-E543-97645B9DD572}"/>
              </a:ext>
            </a:extLst>
          </p:cNvPr>
          <p:cNvSpPr/>
          <p:nvPr/>
        </p:nvSpPr>
        <p:spPr>
          <a:xfrm>
            <a:off x="5238351" y="3459019"/>
            <a:ext cx="2364998" cy="251853"/>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Abgerundetes Rechteck 8">
            <a:extLst>
              <a:ext uri="{FF2B5EF4-FFF2-40B4-BE49-F238E27FC236}">
                <a16:creationId xmlns:a16="http://schemas.microsoft.com/office/drawing/2014/main" id="{6B2F33C5-E3BE-1AAD-61D4-66A9C137E9E6}"/>
              </a:ext>
            </a:extLst>
          </p:cNvPr>
          <p:cNvSpPr/>
          <p:nvPr/>
        </p:nvSpPr>
        <p:spPr>
          <a:xfrm>
            <a:off x="3282869" y="5295399"/>
            <a:ext cx="2364998" cy="251853"/>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Abgerundetes Rechteck 10">
            <a:extLst>
              <a:ext uri="{FF2B5EF4-FFF2-40B4-BE49-F238E27FC236}">
                <a16:creationId xmlns:a16="http://schemas.microsoft.com/office/drawing/2014/main" id="{1850D833-F52B-199B-F8AA-DB656CC1F304}"/>
              </a:ext>
            </a:extLst>
          </p:cNvPr>
          <p:cNvSpPr/>
          <p:nvPr/>
        </p:nvSpPr>
        <p:spPr>
          <a:xfrm>
            <a:off x="2873353" y="3465766"/>
            <a:ext cx="769556" cy="25185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Abgerundetes Rechteck 11">
            <a:extLst>
              <a:ext uri="{FF2B5EF4-FFF2-40B4-BE49-F238E27FC236}">
                <a16:creationId xmlns:a16="http://schemas.microsoft.com/office/drawing/2014/main" id="{8BBFEFBA-ECAD-FB67-22CF-673424037F88}"/>
              </a:ext>
            </a:extLst>
          </p:cNvPr>
          <p:cNvSpPr/>
          <p:nvPr/>
        </p:nvSpPr>
        <p:spPr>
          <a:xfrm>
            <a:off x="834597" y="5286110"/>
            <a:ext cx="864096" cy="25185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Inhaltsplatzhalter 1">
            <a:extLst>
              <a:ext uri="{FF2B5EF4-FFF2-40B4-BE49-F238E27FC236}">
                <a16:creationId xmlns:a16="http://schemas.microsoft.com/office/drawing/2014/main" id="{877B87E0-E16F-7375-B509-D73F310FC166}"/>
              </a:ext>
            </a:extLst>
          </p:cNvPr>
          <p:cNvSpPr txBox="1">
            <a:spLocks/>
          </p:cNvSpPr>
          <p:nvPr/>
        </p:nvSpPr>
        <p:spPr>
          <a:xfrm>
            <a:off x="9480376" y="2910771"/>
            <a:ext cx="1656184"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LF</a:t>
            </a:r>
          </a:p>
        </p:txBody>
      </p:sp>
      <p:sp>
        <p:nvSpPr>
          <p:cNvPr id="4" name="Inhaltsplatzhalter 1">
            <a:extLst>
              <a:ext uri="{FF2B5EF4-FFF2-40B4-BE49-F238E27FC236}">
                <a16:creationId xmlns:a16="http://schemas.microsoft.com/office/drawing/2014/main" id="{6E4E4667-203F-A4BD-95E2-F4B2CC14C3D3}"/>
              </a:ext>
            </a:extLst>
          </p:cNvPr>
          <p:cNvSpPr txBox="1">
            <a:spLocks/>
          </p:cNvSpPr>
          <p:nvPr/>
        </p:nvSpPr>
        <p:spPr>
          <a:xfrm>
            <a:off x="9480376" y="4731780"/>
            <a:ext cx="1656184"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LF</a:t>
            </a:r>
          </a:p>
        </p:txBody>
      </p:sp>
      <p:sp>
        <p:nvSpPr>
          <p:cNvPr id="5" name="Inhaltsplatzhalter 1">
            <a:extLst>
              <a:ext uri="{FF2B5EF4-FFF2-40B4-BE49-F238E27FC236}">
                <a16:creationId xmlns:a16="http://schemas.microsoft.com/office/drawing/2014/main" id="{6EA3994D-34EE-2DC8-378F-0A0818D32594}"/>
              </a:ext>
            </a:extLst>
          </p:cNvPr>
          <p:cNvSpPr txBox="1">
            <a:spLocks/>
          </p:cNvSpPr>
          <p:nvPr/>
        </p:nvSpPr>
        <p:spPr>
          <a:xfrm>
            <a:off x="7248128" y="5919041"/>
            <a:ext cx="4073271" cy="576064"/>
          </a:xfrm>
          <a:prstGeom prst="rect">
            <a:avLst/>
          </a:prstGeom>
        </p:spPr>
        <p:txBody>
          <a:bodyPr vert="horz">
            <a:normAutofit fontScale="85000"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Identischer Inhalt in LF und BF</a:t>
            </a:r>
          </a:p>
        </p:txBody>
      </p:sp>
    </p:spTree>
    <p:extLst>
      <p:ext uri="{BB962C8B-B14F-4D97-AF65-F5344CB8AC3E}">
        <p14:creationId xmlns:p14="http://schemas.microsoft.com/office/powerpoint/2010/main" val="2321245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2274776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084999667"/>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652977170"/>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738668476"/>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29952979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327857447"/>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760002956"/>
                  </a:ext>
                </a:extLst>
              </a:tr>
            </a:tbl>
          </a:graphicData>
        </a:graphic>
      </p:graphicFrame>
      <p:grpSp>
        <p:nvGrpSpPr>
          <p:cNvPr id="50" name="Gruppieren 49">
            <a:extLst>
              <a:ext uri="{FF2B5EF4-FFF2-40B4-BE49-F238E27FC236}">
                <a16:creationId xmlns:a16="http://schemas.microsoft.com/office/drawing/2014/main" id="{9E79E7DE-3F3C-ADEE-024C-F8811145D0C0}"/>
              </a:ext>
            </a:extLst>
          </p:cNvPr>
          <p:cNvGrpSpPr/>
          <p:nvPr/>
        </p:nvGrpSpPr>
        <p:grpSpPr>
          <a:xfrm>
            <a:off x="1017140" y="1916832"/>
            <a:ext cx="5342900" cy="3024336"/>
            <a:chOff x="168986" y="2060848"/>
            <a:chExt cx="5342900" cy="3024336"/>
          </a:xfrm>
        </p:grpSpPr>
        <p:grpSp>
          <p:nvGrpSpPr>
            <p:cNvPr id="51" name="Gruppieren 50">
              <a:extLst>
                <a:ext uri="{FF2B5EF4-FFF2-40B4-BE49-F238E27FC236}">
                  <a16:creationId xmlns:a16="http://schemas.microsoft.com/office/drawing/2014/main" id="{D9E42DC7-5B6D-EB62-BC2C-21BF9B23AFDD}"/>
                </a:ext>
              </a:extLst>
            </p:cNvPr>
            <p:cNvGrpSpPr/>
            <p:nvPr/>
          </p:nvGrpSpPr>
          <p:grpSpPr>
            <a:xfrm>
              <a:off x="2351584" y="2060848"/>
              <a:ext cx="0" cy="2304256"/>
              <a:chOff x="2351584" y="2060848"/>
              <a:chExt cx="0" cy="2304256"/>
            </a:xfrm>
          </p:grpSpPr>
          <p:cxnSp>
            <p:nvCxnSpPr>
              <p:cNvPr id="64" name="Gerader Verbinder 63">
                <a:extLst>
                  <a:ext uri="{FF2B5EF4-FFF2-40B4-BE49-F238E27FC236}">
                    <a16:creationId xmlns:a16="http://schemas.microsoft.com/office/drawing/2014/main" id="{01B3A6D2-219D-26B5-C0D8-ECA2AFFA07DF}"/>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C32FD4CF-8F5D-C450-20CC-C36B3DA9F617}"/>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52" name="Gruppieren 51">
              <a:extLst>
                <a:ext uri="{FF2B5EF4-FFF2-40B4-BE49-F238E27FC236}">
                  <a16:creationId xmlns:a16="http://schemas.microsoft.com/office/drawing/2014/main" id="{A8D6A018-92C3-0D13-3E6F-2479D235D7AB}"/>
                </a:ext>
              </a:extLst>
            </p:cNvPr>
            <p:cNvGrpSpPr/>
            <p:nvPr/>
          </p:nvGrpSpPr>
          <p:grpSpPr>
            <a:xfrm>
              <a:off x="3575720" y="2060848"/>
              <a:ext cx="0" cy="2304256"/>
              <a:chOff x="2351584" y="2060848"/>
              <a:chExt cx="0" cy="2304256"/>
            </a:xfrm>
          </p:grpSpPr>
          <p:cxnSp>
            <p:nvCxnSpPr>
              <p:cNvPr id="62" name="Gerader Verbinder 61">
                <a:extLst>
                  <a:ext uri="{FF2B5EF4-FFF2-40B4-BE49-F238E27FC236}">
                    <a16:creationId xmlns:a16="http://schemas.microsoft.com/office/drawing/2014/main" id="{90F6F46E-1CAC-0FE2-9AD8-0FFA078201B3}"/>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3" name="Gerader Verbinder 62">
                <a:extLst>
                  <a:ext uri="{FF2B5EF4-FFF2-40B4-BE49-F238E27FC236}">
                    <a16:creationId xmlns:a16="http://schemas.microsoft.com/office/drawing/2014/main" id="{F00D5FBC-9443-FD37-ED68-81FB680EFD32}"/>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53" name="Ellipse 52">
              <a:extLst>
                <a:ext uri="{FF2B5EF4-FFF2-40B4-BE49-F238E27FC236}">
                  <a16:creationId xmlns:a16="http://schemas.microsoft.com/office/drawing/2014/main" id="{E6140340-970D-D38F-6408-56456878C003}"/>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DC66F44D-F906-13F8-3D4B-B8FBAD296699}"/>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27BD0CA2-BF32-BBD5-1CD1-DA54125517EF}"/>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6" name="Gerader Verbinder 55">
              <a:extLst>
                <a:ext uri="{FF2B5EF4-FFF2-40B4-BE49-F238E27FC236}">
                  <a16:creationId xmlns:a16="http://schemas.microsoft.com/office/drawing/2014/main" id="{BC57BD7F-F50B-7450-F1E6-ABA96EB15D45}"/>
                </a:ext>
              </a:extLst>
            </p:cNvPr>
            <p:cNvCxnSpPr>
              <a:cxnSpLocks/>
              <a:stCxn id="55"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sp>
          <p:nvSpPr>
            <p:cNvPr id="57" name="Inhaltsplatzhalter 1">
              <a:extLst>
                <a:ext uri="{FF2B5EF4-FFF2-40B4-BE49-F238E27FC236}">
                  <a16:creationId xmlns:a16="http://schemas.microsoft.com/office/drawing/2014/main" id="{9D1E16D2-EB8A-E71A-7DFD-4E715C99FB47}"/>
                </a:ext>
              </a:extLst>
            </p:cNvPr>
            <p:cNvSpPr txBox="1">
              <a:spLocks/>
            </p:cNvSpPr>
            <p:nvPr/>
          </p:nvSpPr>
          <p:spPr>
            <a:xfrm>
              <a:off x="1775948" y="4509120"/>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sp>
          <p:nvSpPr>
            <p:cNvPr id="59" name="Inhaltsplatzhalter 1">
              <a:extLst>
                <a:ext uri="{FF2B5EF4-FFF2-40B4-BE49-F238E27FC236}">
                  <a16:creationId xmlns:a16="http://schemas.microsoft.com/office/drawing/2014/main" id="{82C8B1E5-28CD-8AE1-EF96-4E91AD2B4EEA}"/>
                </a:ext>
              </a:extLst>
            </p:cNvPr>
            <p:cNvSpPr txBox="1">
              <a:spLocks/>
            </p:cNvSpPr>
            <p:nvPr/>
          </p:nvSpPr>
          <p:spPr>
            <a:xfrm>
              <a:off x="1689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60" name="Inhaltsplatzhalter 1">
              <a:extLst>
                <a:ext uri="{FF2B5EF4-FFF2-40B4-BE49-F238E27FC236}">
                  <a16:creationId xmlns:a16="http://schemas.microsoft.com/office/drawing/2014/main" id="{CBB448E7-9910-8236-B8B7-806B0AF64090}"/>
                </a:ext>
              </a:extLst>
            </p:cNvPr>
            <p:cNvSpPr txBox="1">
              <a:spLocks/>
            </p:cNvSpPr>
            <p:nvPr/>
          </p:nvSpPr>
          <p:spPr>
            <a:xfrm>
              <a:off x="3208486" y="3370279"/>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61" name="Gerade Verbindung mit Pfeil 60">
              <a:extLst>
                <a:ext uri="{FF2B5EF4-FFF2-40B4-BE49-F238E27FC236}">
                  <a16:creationId xmlns:a16="http://schemas.microsoft.com/office/drawing/2014/main" id="{5C4E516B-C065-1804-5A5E-5C79CCD316F5}"/>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6" name="Flussdiagramm: Verzögerung 65">
            <a:extLst>
              <a:ext uri="{FF2B5EF4-FFF2-40B4-BE49-F238E27FC236}">
                <a16:creationId xmlns:a16="http://schemas.microsoft.com/office/drawing/2014/main" id="{E04CC8E5-4C00-A9CE-2062-573AD1949F1F}"/>
              </a:ext>
            </a:extLst>
          </p:cNvPr>
          <p:cNvSpPr/>
          <p:nvPr/>
        </p:nvSpPr>
        <p:spPr>
          <a:xfrm rot="10800000">
            <a:off x="695400" y="2918909"/>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Flussdiagramm: Verzögerung 66">
            <a:extLst>
              <a:ext uri="{FF2B5EF4-FFF2-40B4-BE49-F238E27FC236}">
                <a16:creationId xmlns:a16="http://schemas.microsoft.com/office/drawing/2014/main" id="{E199DC83-5365-8F7A-6B2B-88FBAA061D6E}"/>
              </a:ext>
            </a:extLst>
          </p:cNvPr>
          <p:cNvSpPr/>
          <p:nvPr/>
        </p:nvSpPr>
        <p:spPr>
          <a:xfrm>
            <a:off x="6776328" y="2913658"/>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8" name="Gruppieren 67">
            <a:extLst>
              <a:ext uri="{FF2B5EF4-FFF2-40B4-BE49-F238E27FC236}">
                <a16:creationId xmlns:a16="http://schemas.microsoft.com/office/drawing/2014/main" id="{9C2471B4-FDD7-7DEA-5A0A-9B284BF0560F}"/>
              </a:ext>
            </a:extLst>
          </p:cNvPr>
          <p:cNvGrpSpPr/>
          <p:nvPr/>
        </p:nvGrpSpPr>
        <p:grpSpPr>
          <a:xfrm>
            <a:off x="1213375" y="2556194"/>
            <a:ext cx="241947" cy="1080119"/>
            <a:chOff x="1271464" y="3284985"/>
            <a:chExt cx="241947" cy="1080119"/>
          </a:xfrm>
        </p:grpSpPr>
        <p:sp>
          <p:nvSpPr>
            <p:cNvPr id="69" name="Ellipse 68">
              <a:extLst>
                <a:ext uri="{FF2B5EF4-FFF2-40B4-BE49-F238E27FC236}">
                  <a16:creationId xmlns:a16="http://schemas.microsoft.com/office/drawing/2014/main" id="{EFA8F335-2AB5-EAC1-28DE-38B23266EB0C}"/>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0" name="Gerade Verbindung mit Pfeil 69">
              <a:extLst>
                <a:ext uri="{FF2B5EF4-FFF2-40B4-BE49-F238E27FC236}">
                  <a16:creationId xmlns:a16="http://schemas.microsoft.com/office/drawing/2014/main" id="{0FAA8E7D-CF7F-D4B6-0FF1-9F7591629E67}"/>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1" name="Gruppieren 70">
            <a:extLst>
              <a:ext uri="{FF2B5EF4-FFF2-40B4-BE49-F238E27FC236}">
                <a16:creationId xmlns:a16="http://schemas.microsoft.com/office/drawing/2014/main" id="{7B443E72-3348-56C0-115C-51294235C312}"/>
              </a:ext>
            </a:extLst>
          </p:cNvPr>
          <p:cNvGrpSpPr/>
          <p:nvPr/>
        </p:nvGrpSpPr>
        <p:grpSpPr>
          <a:xfrm>
            <a:off x="6272274" y="2528899"/>
            <a:ext cx="241947" cy="1080119"/>
            <a:chOff x="5198684" y="3284985"/>
            <a:chExt cx="241947" cy="1080119"/>
          </a:xfrm>
        </p:grpSpPr>
        <p:sp>
          <p:nvSpPr>
            <p:cNvPr id="72" name="Ellipse 71">
              <a:extLst>
                <a:ext uri="{FF2B5EF4-FFF2-40B4-BE49-F238E27FC236}">
                  <a16:creationId xmlns:a16="http://schemas.microsoft.com/office/drawing/2014/main" id="{95CF32E4-F730-6466-6ED8-E544DE9289A6}"/>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3" name="Gerade Verbindung mit Pfeil 72">
              <a:extLst>
                <a:ext uri="{FF2B5EF4-FFF2-40B4-BE49-F238E27FC236}">
                  <a16:creationId xmlns:a16="http://schemas.microsoft.com/office/drawing/2014/main" id="{0A03F111-7F70-D152-8580-72B2E76A2513}"/>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74" name="Gerade Verbindung mit Pfeil 73">
            <a:extLst>
              <a:ext uri="{FF2B5EF4-FFF2-40B4-BE49-F238E27FC236}">
                <a16:creationId xmlns:a16="http://schemas.microsoft.com/office/drawing/2014/main" id="{E9C4CEE8-604C-4EA1-3511-77B9A1FF878E}"/>
              </a:ext>
            </a:extLst>
          </p:cNvPr>
          <p:cNvCxnSpPr>
            <a:cxnSpLocks/>
          </p:cNvCxnSpPr>
          <p:nvPr/>
        </p:nvCxnSpPr>
        <p:spPr>
          <a:xfrm>
            <a:off x="4923249" y="3073216"/>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3711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sp>
        <p:nvSpPr>
          <p:cNvPr id="4" name="Inhaltsplatzhalter 2">
            <a:extLst>
              <a:ext uri="{FF2B5EF4-FFF2-40B4-BE49-F238E27FC236}">
                <a16:creationId xmlns:a16="http://schemas.microsoft.com/office/drawing/2014/main" id="{3B7F611C-20B3-BBF9-38FC-D3453A8895E1}"/>
              </a:ext>
            </a:extLst>
          </p:cNvPr>
          <p:cNvSpPr>
            <a:spLocks noGrp="1"/>
          </p:cNvSpPr>
          <p:nvPr>
            <p:ph idx="1"/>
          </p:nvPr>
        </p:nvSpPr>
        <p:spPr>
          <a:xfrm>
            <a:off x="7608168" y="1466781"/>
            <a:ext cx="2448272" cy="720080"/>
          </a:xfrm>
        </p:spPr>
        <p:txBody>
          <a:bodyPr/>
          <a:lstStyle/>
          <a:p>
            <a:pPr marL="0" indent="0">
              <a:buNone/>
            </a:pPr>
            <a:r>
              <a:rPr lang="de-DE" sz="2800" dirty="0"/>
              <a:t>Korrelation</a:t>
            </a:r>
          </a:p>
        </p:txBody>
      </p:sp>
      <p:graphicFrame>
        <p:nvGraphicFramePr>
          <p:cNvPr id="28" name="Tabelle 28">
            <a:extLst>
              <a:ext uri="{FF2B5EF4-FFF2-40B4-BE49-F238E27FC236}">
                <a16:creationId xmlns:a16="http://schemas.microsoft.com/office/drawing/2014/main" id="{7BB0E88F-BA09-BAB2-BC79-CD8713D892A6}"/>
              </a:ext>
            </a:extLst>
          </p:cNvPr>
          <p:cNvGraphicFramePr>
            <a:graphicFrameLocks noGrp="1"/>
          </p:cNvGraphicFramePr>
          <p:nvPr/>
        </p:nvGraphicFramePr>
        <p:xfrm>
          <a:off x="7615751" y="2186861"/>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Photon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2274776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084999667"/>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652977170"/>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738668476"/>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29952979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327857447"/>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760002956"/>
                  </a:ext>
                </a:extLst>
              </a:tr>
            </a:tbl>
          </a:graphicData>
        </a:graphic>
      </p:graphicFrame>
      <p:grpSp>
        <p:nvGrpSpPr>
          <p:cNvPr id="52" name="Gruppieren 51">
            <a:extLst>
              <a:ext uri="{FF2B5EF4-FFF2-40B4-BE49-F238E27FC236}">
                <a16:creationId xmlns:a16="http://schemas.microsoft.com/office/drawing/2014/main" id="{A58615DA-847C-43DB-AC57-2C8DA7C46A7A}"/>
              </a:ext>
            </a:extLst>
          </p:cNvPr>
          <p:cNvGrpSpPr/>
          <p:nvPr/>
        </p:nvGrpSpPr>
        <p:grpSpPr>
          <a:xfrm>
            <a:off x="3199738" y="1916832"/>
            <a:ext cx="0" cy="2304256"/>
            <a:chOff x="2351584" y="2060848"/>
            <a:chExt cx="0" cy="2304256"/>
          </a:xfrm>
        </p:grpSpPr>
        <p:cxnSp>
          <p:nvCxnSpPr>
            <p:cNvPr id="65" name="Gerader Verbinder 64">
              <a:extLst>
                <a:ext uri="{FF2B5EF4-FFF2-40B4-BE49-F238E27FC236}">
                  <a16:creationId xmlns:a16="http://schemas.microsoft.com/office/drawing/2014/main" id="{4A42B9AC-7EB6-0FB8-8FC2-6AA033EB4E50}"/>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6" name="Gerader Verbinder 65">
              <a:extLst>
                <a:ext uri="{FF2B5EF4-FFF2-40B4-BE49-F238E27FC236}">
                  <a16:creationId xmlns:a16="http://schemas.microsoft.com/office/drawing/2014/main" id="{04C07A3D-6BB5-B03E-EC0F-40D72EC69E5F}"/>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53" name="Gruppieren 52">
            <a:extLst>
              <a:ext uri="{FF2B5EF4-FFF2-40B4-BE49-F238E27FC236}">
                <a16:creationId xmlns:a16="http://schemas.microsoft.com/office/drawing/2014/main" id="{46586563-28D4-4384-0363-AFC597E05998}"/>
              </a:ext>
            </a:extLst>
          </p:cNvPr>
          <p:cNvGrpSpPr/>
          <p:nvPr/>
        </p:nvGrpSpPr>
        <p:grpSpPr>
          <a:xfrm>
            <a:off x="4423874" y="1916832"/>
            <a:ext cx="0" cy="2304256"/>
            <a:chOff x="2351584" y="2060848"/>
            <a:chExt cx="0" cy="2304256"/>
          </a:xfrm>
        </p:grpSpPr>
        <p:cxnSp>
          <p:nvCxnSpPr>
            <p:cNvPr id="63" name="Gerader Verbinder 62">
              <a:extLst>
                <a:ext uri="{FF2B5EF4-FFF2-40B4-BE49-F238E27FC236}">
                  <a16:creationId xmlns:a16="http://schemas.microsoft.com/office/drawing/2014/main" id="{BEB6E508-0264-2993-2A5C-1C3D3D76C638}"/>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4" name="Gerader Verbinder 63">
              <a:extLst>
                <a:ext uri="{FF2B5EF4-FFF2-40B4-BE49-F238E27FC236}">
                  <a16:creationId xmlns:a16="http://schemas.microsoft.com/office/drawing/2014/main" id="{82783AF5-3BE0-8B88-3671-3F3A63B7EE3D}"/>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54" name="Ellipse 53">
            <a:extLst>
              <a:ext uri="{FF2B5EF4-FFF2-40B4-BE49-F238E27FC236}">
                <a16:creationId xmlns:a16="http://schemas.microsoft.com/office/drawing/2014/main" id="{505485A2-E050-B518-2477-2A57FE06A021}"/>
              </a:ext>
            </a:extLst>
          </p:cNvPr>
          <p:cNvSpPr/>
          <p:nvPr/>
        </p:nvSpPr>
        <p:spPr>
          <a:xfrm>
            <a:off x="2839698" y="296403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ADC0305B-717E-5812-FE2C-4AB05652DE08}"/>
              </a:ext>
            </a:extLst>
          </p:cNvPr>
          <p:cNvSpPr/>
          <p:nvPr/>
        </p:nvSpPr>
        <p:spPr>
          <a:xfrm>
            <a:off x="4567890" y="296403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72135142-908D-8A03-DE02-95BCB0F73649}"/>
              </a:ext>
            </a:extLst>
          </p:cNvPr>
          <p:cNvSpPr/>
          <p:nvPr/>
        </p:nvSpPr>
        <p:spPr>
          <a:xfrm>
            <a:off x="3559779" y="2852936"/>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57" name="Gerader Verbinder 56">
            <a:extLst>
              <a:ext uri="{FF2B5EF4-FFF2-40B4-BE49-F238E27FC236}">
                <a16:creationId xmlns:a16="http://schemas.microsoft.com/office/drawing/2014/main" id="{D5B35D0E-5A45-3E14-69BC-7332A714BA3A}"/>
              </a:ext>
            </a:extLst>
          </p:cNvPr>
          <p:cNvCxnSpPr>
            <a:cxnSpLocks/>
            <a:stCxn id="56" idx="4"/>
          </p:cNvCxnSpPr>
          <p:nvPr/>
        </p:nvCxnSpPr>
        <p:spPr>
          <a:xfrm>
            <a:off x="3775803" y="3284983"/>
            <a:ext cx="0" cy="959628"/>
          </a:xfrm>
          <a:prstGeom prst="line">
            <a:avLst/>
          </a:prstGeom>
        </p:spPr>
        <p:style>
          <a:lnRef idx="1">
            <a:schemeClr val="dk1"/>
          </a:lnRef>
          <a:fillRef idx="0">
            <a:schemeClr val="dk1"/>
          </a:fillRef>
          <a:effectRef idx="0">
            <a:schemeClr val="dk1"/>
          </a:effectRef>
          <a:fontRef idx="minor">
            <a:schemeClr val="tx1"/>
          </a:fontRef>
        </p:style>
      </p:cxnSp>
      <p:sp>
        <p:nvSpPr>
          <p:cNvPr id="58" name="Inhaltsplatzhalter 1">
            <a:extLst>
              <a:ext uri="{FF2B5EF4-FFF2-40B4-BE49-F238E27FC236}">
                <a16:creationId xmlns:a16="http://schemas.microsoft.com/office/drawing/2014/main" id="{AAD22C59-EDDC-0CED-A52D-EA4243EA9407}"/>
              </a:ext>
            </a:extLst>
          </p:cNvPr>
          <p:cNvSpPr txBox="1">
            <a:spLocks/>
          </p:cNvSpPr>
          <p:nvPr/>
        </p:nvSpPr>
        <p:spPr>
          <a:xfrm>
            <a:off x="2624102" y="4365104"/>
            <a:ext cx="2303400" cy="576064"/>
          </a:xfrm>
          <a:prstGeom prst="rect">
            <a:avLst/>
          </a:prstGeom>
        </p:spPr>
        <p:txBody>
          <a:bodyPr vert="horz">
            <a:normAutofit fontScale="925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Calciumatom</a:t>
            </a:r>
          </a:p>
        </p:txBody>
      </p:sp>
      <p:sp>
        <p:nvSpPr>
          <p:cNvPr id="60" name="Inhaltsplatzhalter 1">
            <a:extLst>
              <a:ext uri="{FF2B5EF4-FFF2-40B4-BE49-F238E27FC236}">
                <a16:creationId xmlns:a16="http://schemas.microsoft.com/office/drawing/2014/main" id="{1202D538-A005-D0BF-684B-6D552F022F82}"/>
              </a:ext>
            </a:extLst>
          </p:cNvPr>
          <p:cNvSpPr txBox="1">
            <a:spLocks/>
          </p:cNvSpPr>
          <p:nvPr/>
        </p:nvSpPr>
        <p:spPr>
          <a:xfrm>
            <a:off x="1017140" y="3226263"/>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61" name="Inhaltsplatzhalter 1">
            <a:extLst>
              <a:ext uri="{FF2B5EF4-FFF2-40B4-BE49-F238E27FC236}">
                <a16:creationId xmlns:a16="http://schemas.microsoft.com/office/drawing/2014/main" id="{85040F1A-CB8B-4346-7EE1-2BD78A2D8C4D}"/>
              </a:ext>
            </a:extLst>
          </p:cNvPr>
          <p:cNvSpPr txBox="1">
            <a:spLocks/>
          </p:cNvSpPr>
          <p:nvPr/>
        </p:nvSpPr>
        <p:spPr>
          <a:xfrm>
            <a:off x="4056640" y="3226263"/>
            <a:ext cx="2303400"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62" name="Gerade Verbindung mit Pfeil 61">
            <a:extLst>
              <a:ext uri="{FF2B5EF4-FFF2-40B4-BE49-F238E27FC236}">
                <a16:creationId xmlns:a16="http://schemas.microsoft.com/office/drawing/2014/main" id="{3E124A88-7D39-A5B8-1C57-C045B83A8F44}"/>
              </a:ext>
            </a:extLst>
          </p:cNvPr>
          <p:cNvCxnSpPr>
            <a:cxnSpLocks/>
          </p:cNvCxnSpPr>
          <p:nvPr/>
        </p:nvCxnSpPr>
        <p:spPr>
          <a:xfrm flipH="1">
            <a:off x="1676780" y="3096254"/>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67" name="Flussdiagramm: Verzögerung 66">
            <a:extLst>
              <a:ext uri="{FF2B5EF4-FFF2-40B4-BE49-F238E27FC236}">
                <a16:creationId xmlns:a16="http://schemas.microsoft.com/office/drawing/2014/main" id="{21990A6B-2C10-6ED1-5901-A2361E34618D}"/>
              </a:ext>
            </a:extLst>
          </p:cNvPr>
          <p:cNvSpPr/>
          <p:nvPr/>
        </p:nvSpPr>
        <p:spPr>
          <a:xfrm rot="10800000">
            <a:off x="695400" y="2918909"/>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Flussdiagramm: Verzögerung 67">
            <a:extLst>
              <a:ext uri="{FF2B5EF4-FFF2-40B4-BE49-F238E27FC236}">
                <a16:creationId xmlns:a16="http://schemas.microsoft.com/office/drawing/2014/main" id="{49B8AC8D-3D09-CA12-36CD-A54FB9975B76}"/>
              </a:ext>
            </a:extLst>
          </p:cNvPr>
          <p:cNvSpPr/>
          <p:nvPr/>
        </p:nvSpPr>
        <p:spPr>
          <a:xfrm>
            <a:off x="6776328" y="2913658"/>
            <a:ext cx="350994" cy="396409"/>
          </a:xfrm>
          <a:prstGeom prst="flowChartDelay">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9" name="Gruppieren 68">
            <a:extLst>
              <a:ext uri="{FF2B5EF4-FFF2-40B4-BE49-F238E27FC236}">
                <a16:creationId xmlns:a16="http://schemas.microsoft.com/office/drawing/2014/main" id="{B8E7CC0D-2F45-AC67-A132-598A8A9A4D71}"/>
              </a:ext>
            </a:extLst>
          </p:cNvPr>
          <p:cNvGrpSpPr/>
          <p:nvPr/>
        </p:nvGrpSpPr>
        <p:grpSpPr>
          <a:xfrm>
            <a:off x="1213375" y="2556194"/>
            <a:ext cx="241947" cy="1080119"/>
            <a:chOff x="1271464" y="3284985"/>
            <a:chExt cx="241947" cy="1080119"/>
          </a:xfrm>
        </p:grpSpPr>
        <p:sp>
          <p:nvSpPr>
            <p:cNvPr id="70" name="Ellipse 69">
              <a:extLst>
                <a:ext uri="{FF2B5EF4-FFF2-40B4-BE49-F238E27FC236}">
                  <a16:creationId xmlns:a16="http://schemas.microsoft.com/office/drawing/2014/main" id="{F7F95AFF-061C-FA43-2534-0BB55C93F92E}"/>
                </a:ext>
              </a:extLst>
            </p:cNvPr>
            <p:cNvSpPr/>
            <p:nvPr/>
          </p:nvSpPr>
          <p:spPr>
            <a:xfrm>
              <a:off x="127146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1" name="Gerade Verbindung mit Pfeil 70">
              <a:extLst>
                <a:ext uri="{FF2B5EF4-FFF2-40B4-BE49-F238E27FC236}">
                  <a16:creationId xmlns:a16="http://schemas.microsoft.com/office/drawing/2014/main" id="{0C1E64C6-2B22-291E-4F81-55E758C721F5}"/>
                </a:ext>
              </a:extLst>
            </p:cNvPr>
            <p:cNvCxnSpPr>
              <a:cxnSpLocks/>
            </p:cNvCxnSpPr>
            <p:nvPr/>
          </p:nvCxnSpPr>
          <p:spPr>
            <a:xfrm>
              <a:off x="138185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2" name="Gruppieren 71">
            <a:extLst>
              <a:ext uri="{FF2B5EF4-FFF2-40B4-BE49-F238E27FC236}">
                <a16:creationId xmlns:a16="http://schemas.microsoft.com/office/drawing/2014/main" id="{AB8FA13F-98D9-B794-7529-17FC047EBF25}"/>
              </a:ext>
            </a:extLst>
          </p:cNvPr>
          <p:cNvGrpSpPr/>
          <p:nvPr/>
        </p:nvGrpSpPr>
        <p:grpSpPr>
          <a:xfrm>
            <a:off x="6272274" y="2528899"/>
            <a:ext cx="241947" cy="1080119"/>
            <a:chOff x="5198684" y="3284985"/>
            <a:chExt cx="241947" cy="1080119"/>
          </a:xfrm>
        </p:grpSpPr>
        <p:sp>
          <p:nvSpPr>
            <p:cNvPr id="73" name="Ellipse 72">
              <a:extLst>
                <a:ext uri="{FF2B5EF4-FFF2-40B4-BE49-F238E27FC236}">
                  <a16:creationId xmlns:a16="http://schemas.microsoft.com/office/drawing/2014/main" id="{AE286852-903B-F210-DE20-8FDBCD97BBCF}"/>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4" name="Gerade Verbindung mit Pfeil 73">
              <a:extLst>
                <a:ext uri="{FF2B5EF4-FFF2-40B4-BE49-F238E27FC236}">
                  <a16:creationId xmlns:a16="http://schemas.microsoft.com/office/drawing/2014/main" id="{E4FBC3EA-9EFF-F878-3385-826F45B6A6B3}"/>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75" name="Gerade Verbindung mit Pfeil 74">
            <a:extLst>
              <a:ext uri="{FF2B5EF4-FFF2-40B4-BE49-F238E27FC236}">
                <a16:creationId xmlns:a16="http://schemas.microsoft.com/office/drawing/2014/main" id="{4F6B5D15-7B1E-87D2-D3D1-8E164D729B96}"/>
              </a:ext>
            </a:extLst>
          </p:cNvPr>
          <p:cNvCxnSpPr>
            <a:cxnSpLocks/>
          </p:cNvCxnSpPr>
          <p:nvPr/>
        </p:nvCxnSpPr>
        <p:spPr>
          <a:xfrm>
            <a:off x="4923249" y="3073216"/>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4507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E9B104-76BC-2FF7-8E45-B05A5A4A5026}"/>
              </a:ext>
            </a:extLst>
          </p:cNvPr>
          <p:cNvSpPr>
            <a:spLocks noGrp="1"/>
          </p:cNvSpPr>
          <p:nvPr>
            <p:ph type="title"/>
          </p:nvPr>
        </p:nvSpPr>
        <p:spPr/>
        <p:txBody>
          <a:bodyPr/>
          <a:lstStyle/>
          <a:p>
            <a:r>
              <a:rPr lang="de-DE" dirty="0"/>
              <a:t>2b) Woran erkennt man verschränkte Photonen?</a:t>
            </a:r>
          </a:p>
        </p:txBody>
      </p:sp>
      <p:sp>
        <p:nvSpPr>
          <p:cNvPr id="4" name="Inhaltsplatzhalter 2">
            <a:extLst>
              <a:ext uri="{FF2B5EF4-FFF2-40B4-BE49-F238E27FC236}">
                <a16:creationId xmlns:a16="http://schemas.microsoft.com/office/drawing/2014/main" id="{3B7F611C-20B3-BBF9-38FC-D3453A8895E1}"/>
              </a:ext>
            </a:extLst>
          </p:cNvPr>
          <p:cNvSpPr>
            <a:spLocks noGrp="1"/>
          </p:cNvSpPr>
          <p:nvPr>
            <p:ph idx="1"/>
          </p:nvPr>
        </p:nvSpPr>
        <p:spPr>
          <a:xfrm>
            <a:off x="1271464" y="1484785"/>
            <a:ext cx="10657184" cy="1368152"/>
          </a:xfrm>
        </p:spPr>
        <p:txBody>
          <a:bodyPr/>
          <a:lstStyle/>
          <a:p>
            <a:pPr marL="0" indent="0">
              <a:buNone/>
            </a:pPr>
            <a:r>
              <a:rPr lang="de-DE" sz="2800" dirty="0"/>
              <a:t>Korrelation			Antikorrelation		Keine Korrelation</a:t>
            </a:r>
          </a:p>
        </p:txBody>
      </p:sp>
      <p:graphicFrame>
        <p:nvGraphicFramePr>
          <p:cNvPr id="2" name="Tabelle 10">
            <a:extLst>
              <a:ext uri="{FF2B5EF4-FFF2-40B4-BE49-F238E27FC236}">
                <a16:creationId xmlns:a16="http://schemas.microsoft.com/office/drawing/2014/main" id="{8FC149C3-6334-888C-D334-82C336EF0848}"/>
              </a:ext>
            </a:extLst>
          </p:cNvPr>
          <p:cNvGraphicFramePr>
            <a:graphicFrameLocks noGrp="1"/>
          </p:cNvGraphicFramePr>
          <p:nvPr>
            <p:extLst>
              <p:ext uri="{D42A27DB-BD31-4B8C-83A1-F6EECF244321}">
                <p14:modId xmlns:p14="http://schemas.microsoft.com/office/powerpoint/2010/main" val="2150245798"/>
              </p:ext>
            </p:extLst>
          </p:nvPr>
        </p:nvGraphicFramePr>
        <p:xfrm>
          <a:off x="8809742" y="2132856"/>
          <a:ext cx="2398826" cy="3977640"/>
        </p:xfrm>
        <a:graphic>
          <a:graphicData uri="http://schemas.openxmlformats.org/drawingml/2006/table">
            <a:tbl>
              <a:tblPr firstRow="1" bandRow="1">
                <a:tableStyleId>{5C22544A-7EE6-4342-B048-85BDC9FD1C3A}</a:tableStyleId>
              </a:tblPr>
              <a:tblGrid>
                <a:gridCol w="1199413">
                  <a:extLst>
                    <a:ext uri="{9D8B030D-6E8A-4147-A177-3AD203B41FA5}">
                      <a16:colId xmlns:a16="http://schemas.microsoft.com/office/drawing/2014/main" val="955046767"/>
                    </a:ext>
                  </a:extLst>
                </a:gridCol>
                <a:gridCol w="1199413">
                  <a:extLst>
                    <a:ext uri="{9D8B030D-6E8A-4147-A177-3AD203B41FA5}">
                      <a16:colId xmlns:a16="http://schemas.microsoft.com/office/drawing/2014/main" val="1547086202"/>
                    </a:ext>
                  </a:extLst>
                </a:gridCol>
              </a:tblGrid>
              <a:tr h="370840">
                <a:tc gridSpan="2">
                  <a:txBody>
                    <a:bodyPr/>
                    <a:lstStyle/>
                    <a:p>
                      <a:pPr algn="ctr"/>
                      <a:r>
                        <a:rPr lang="de-DE" dirty="0">
                          <a:latin typeface="Arial" panose="020B0604020202020204" pitchFamily="34" charset="0"/>
                          <a:cs typeface="Arial" panose="020B0604020202020204" pitchFamily="34" charset="0"/>
                        </a:rPr>
                        <a:t>Nicht verschränkte Photonen</a:t>
                      </a:r>
                    </a:p>
                  </a:txBody>
                  <a:tcPr/>
                </a:tc>
                <a:tc hMerge="1">
                  <a:txBody>
                    <a:bodyPr/>
                    <a:lstStyle/>
                    <a:p>
                      <a:endParaRPr lang="de-DE" dirty="0"/>
                    </a:p>
                  </a:txBody>
                  <a:tcPr/>
                </a:tc>
                <a:extLst>
                  <a:ext uri="{0D108BD9-81ED-4DB2-BD59-A6C34878D82A}">
                    <a16:rowId xmlns:a16="http://schemas.microsoft.com/office/drawing/2014/main" val="3363380384"/>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93446325"/>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1386893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2652789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67591438"/>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812757193"/>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8997352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237555311"/>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09379307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07069861"/>
                  </a:ext>
                </a:extLst>
              </a:tr>
            </a:tbl>
          </a:graphicData>
        </a:graphic>
      </p:graphicFrame>
      <p:graphicFrame>
        <p:nvGraphicFramePr>
          <p:cNvPr id="12" name="Tabelle 10">
            <a:extLst>
              <a:ext uri="{FF2B5EF4-FFF2-40B4-BE49-F238E27FC236}">
                <a16:creationId xmlns:a16="http://schemas.microsoft.com/office/drawing/2014/main" id="{479DA3D0-5691-BE23-BFF2-699C76ADD19F}"/>
              </a:ext>
            </a:extLst>
          </p:cNvPr>
          <p:cNvGraphicFramePr>
            <a:graphicFrameLocks noGrp="1"/>
          </p:cNvGraphicFramePr>
          <p:nvPr>
            <p:extLst>
              <p:ext uri="{D42A27DB-BD31-4B8C-83A1-F6EECF244321}">
                <p14:modId xmlns:p14="http://schemas.microsoft.com/office/powerpoint/2010/main" val="2322174897"/>
              </p:ext>
            </p:extLst>
          </p:nvPr>
        </p:nvGraphicFramePr>
        <p:xfrm>
          <a:off x="1175388" y="2148380"/>
          <a:ext cx="2180492" cy="3977640"/>
        </p:xfrm>
        <a:graphic>
          <a:graphicData uri="http://schemas.openxmlformats.org/drawingml/2006/table">
            <a:tbl>
              <a:tblPr firstRow="1" bandRow="1">
                <a:tableStyleId>{5C22544A-7EE6-4342-B048-85BDC9FD1C3A}</a:tableStyleId>
              </a:tblPr>
              <a:tblGrid>
                <a:gridCol w="1090246">
                  <a:extLst>
                    <a:ext uri="{9D8B030D-6E8A-4147-A177-3AD203B41FA5}">
                      <a16:colId xmlns:a16="http://schemas.microsoft.com/office/drawing/2014/main" val="955046767"/>
                    </a:ext>
                  </a:extLst>
                </a:gridCol>
                <a:gridCol w="1090246">
                  <a:extLst>
                    <a:ext uri="{9D8B030D-6E8A-4147-A177-3AD203B41FA5}">
                      <a16:colId xmlns:a16="http://schemas.microsoft.com/office/drawing/2014/main" val="1547086202"/>
                    </a:ext>
                  </a:extLst>
                </a:gridCol>
              </a:tblGrid>
              <a:tr h="0">
                <a:tc gridSpan="2">
                  <a:txBody>
                    <a:bodyPr/>
                    <a:lstStyle/>
                    <a:p>
                      <a:pPr algn="ctr"/>
                      <a:r>
                        <a:rPr lang="de-DE" dirty="0">
                          <a:latin typeface="Arial" panose="020B0604020202020204" pitchFamily="34" charset="0"/>
                          <a:cs typeface="Arial" panose="020B0604020202020204" pitchFamily="34" charset="0"/>
                        </a:rPr>
                        <a:t>Verschränkte Photonen I</a:t>
                      </a:r>
                    </a:p>
                  </a:txBody>
                  <a:tcPr/>
                </a:tc>
                <a:tc hMerge="1">
                  <a:txBody>
                    <a:bodyPr/>
                    <a:lstStyle/>
                    <a:p>
                      <a:endParaRPr lang="de-DE" dirty="0"/>
                    </a:p>
                  </a:txBody>
                  <a:tcPr/>
                </a:tc>
                <a:extLst>
                  <a:ext uri="{0D108BD9-81ED-4DB2-BD59-A6C34878D82A}">
                    <a16:rowId xmlns:a16="http://schemas.microsoft.com/office/drawing/2014/main" val="3363380384"/>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93446325"/>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1386893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2652789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667591438"/>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812757193"/>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8997352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237555311"/>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09379307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607069861"/>
                  </a:ext>
                </a:extLst>
              </a:tr>
            </a:tbl>
          </a:graphicData>
        </a:graphic>
      </p:graphicFrame>
      <p:graphicFrame>
        <p:nvGraphicFramePr>
          <p:cNvPr id="13" name="Tabelle 10">
            <a:extLst>
              <a:ext uri="{FF2B5EF4-FFF2-40B4-BE49-F238E27FC236}">
                <a16:creationId xmlns:a16="http://schemas.microsoft.com/office/drawing/2014/main" id="{5D01C67C-2CC3-AA9A-8519-61B150AD4DAC}"/>
              </a:ext>
            </a:extLst>
          </p:cNvPr>
          <p:cNvGraphicFramePr>
            <a:graphicFrameLocks noGrp="1"/>
          </p:cNvGraphicFramePr>
          <p:nvPr>
            <p:extLst>
              <p:ext uri="{D42A27DB-BD31-4B8C-83A1-F6EECF244321}">
                <p14:modId xmlns:p14="http://schemas.microsoft.com/office/powerpoint/2010/main" val="1241570738"/>
              </p:ext>
            </p:extLst>
          </p:nvPr>
        </p:nvGraphicFramePr>
        <p:xfrm>
          <a:off x="5005754" y="2143300"/>
          <a:ext cx="2180492" cy="3977640"/>
        </p:xfrm>
        <a:graphic>
          <a:graphicData uri="http://schemas.openxmlformats.org/drawingml/2006/table">
            <a:tbl>
              <a:tblPr firstRow="1" bandRow="1">
                <a:tableStyleId>{5C22544A-7EE6-4342-B048-85BDC9FD1C3A}</a:tableStyleId>
              </a:tblPr>
              <a:tblGrid>
                <a:gridCol w="1090246">
                  <a:extLst>
                    <a:ext uri="{9D8B030D-6E8A-4147-A177-3AD203B41FA5}">
                      <a16:colId xmlns:a16="http://schemas.microsoft.com/office/drawing/2014/main" val="955046767"/>
                    </a:ext>
                  </a:extLst>
                </a:gridCol>
                <a:gridCol w="1090246">
                  <a:extLst>
                    <a:ext uri="{9D8B030D-6E8A-4147-A177-3AD203B41FA5}">
                      <a16:colId xmlns:a16="http://schemas.microsoft.com/office/drawing/2014/main" val="1547086202"/>
                    </a:ext>
                  </a:extLst>
                </a:gridCol>
              </a:tblGrid>
              <a:tr h="370840">
                <a:tc gridSpan="2">
                  <a:txBody>
                    <a:bodyPr/>
                    <a:lstStyle/>
                    <a:p>
                      <a:pPr algn="ctr"/>
                      <a:r>
                        <a:rPr lang="de-DE" dirty="0">
                          <a:latin typeface="Arial" panose="020B0604020202020204" pitchFamily="34" charset="0"/>
                          <a:cs typeface="Arial" panose="020B0604020202020204" pitchFamily="34" charset="0"/>
                        </a:rPr>
                        <a:t>Verschränkte Photonen II</a:t>
                      </a:r>
                    </a:p>
                  </a:txBody>
                  <a:tcPr/>
                </a:tc>
                <a:tc hMerge="1">
                  <a:txBody>
                    <a:bodyPr/>
                    <a:lstStyle/>
                    <a:p>
                      <a:endParaRPr lang="de-DE" dirty="0"/>
                    </a:p>
                  </a:txBody>
                  <a:tcPr/>
                </a:tc>
                <a:extLst>
                  <a:ext uri="{0D108BD9-81ED-4DB2-BD59-A6C34878D82A}">
                    <a16:rowId xmlns:a16="http://schemas.microsoft.com/office/drawing/2014/main" val="3363380384"/>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93446325"/>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1386893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72652789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67591438"/>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812757193"/>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8997352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237555311"/>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09379307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07069861"/>
                  </a:ext>
                </a:extLst>
              </a:tr>
            </a:tbl>
          </a:graphicData>
        </a:graphic>
      </p:graphicFrame>
    </p:spTree>
    <p:extLst>
      <p:ext uri="{BB962C8B-B14F-4D97-AF65-F5344CB8AC3E}">
        <p14:creationId xmlns:p14="http://schemas.microsoft.com/office/powerpoint/2010/main" val="21663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844824"/>
            <a:ext cx="9505056" cy="396044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dirty="0">
                <a:solidFill>
                  <a:schemeClr val="tx1"/>
                </a:solidFill>
              </a:rPr>
              <a:t>Klassische Beschreibungsversuche:</a:t>
            </a:r>
            <a:br>
              <a:rPr lang="de-DE" dirty="0">
                <a:solidFill>
                  <a:schemeClr val="tx1"/>
                </a:solidFill>
              </a:rPr>
            </a:br>
            <a:endParaRPr lang="de-DE" dirty="0">
              <a:solidFill>
                <a:schemeClr val="tx1"/>
              </a:solidFill>
            </a:endParaRPr>
          </a:p>
          <a:p>
            <a:pPr marL="457200" indent="-457200"/>
            <a:r>
              <a:rPr lang="de-DE" dirty="0">
                <a:solidFill>
                  <a:schemeClr val="tx1"/>
                </a:solidFill>
              </a:rPr>
              <a:t>mit Münzen und Handschuhen</a:t>
            </a:r>
            <a:br>
              <a:rPr lang="de-DE" dirty="0">
                <a:solidFill>
                  <a:schemeClr val="tx1"/>
                </a:solidFill>
              </a:rPr>
            </a:br>
            <a:br>
              <a:rPr lang="de-DE" dirty="0">
                <a:solidFill>
                  <a:schemeClr val="tx1"/>
                </a:solidFill>
              </a:rPr>
            </a:br>
            <a:endParaRPr lang="de-DE" dirty="0">
              <a:solidFill>
                <a:schemeClr val="tx1"/>
              </a:solidFill>
            </a:endParaRPr>
          </a:p>
        </p:txBody>
      </p:sp>
    </p:spTree>
    <p:extLst>
      <p:ext uri="{BB962C8B-B14F-4D97-AF65-F5344CB8AC3E}">
        <p14:creationId xmlns:p14="http://schemas.microsoft.com/office/powerpoint/2010/main" val="85377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844824"/>
            <a:ext cx="11233248" cy="396044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dirty="0">
                <a:solidFill>
                  <a:schemeClr val="tx1"/>
                </a:solidFill>
              </a:rPr>
              <a:t>		   Münzen 1:</a:t>
            </a:r>
            <a:br>
              <a:rPr lang="de-DE" dirty="0">
                <a:solidFill>
                  <a:schemeClr val="tx1"/>
                </a:solidFill>
              </a:rPr>
            </a:br>
            <a:br>
              <a:rPr lang="de-DE" dirty="0">
                <a:solidFill>
                  <a:schemeClr val="tx1"/>
                </a:solidFill>
              </a:rPr>
            </a:br>
            <a:endParaRPr lang="de-DE" dirty="0">
              <a:solidFill>
                <a:schemeClr val="tx1"/>
              </a:solidFill>
            </a:endParaRPr>
          </a:p>
          <a:p>
            <a:pPr marL="0" indent="0">
              <a:buNone/>
            </a:pPr>
            <a:r>
              <a:rPr lang="de-DE" dirty="0">
                <a:solidFill>
                  <a:schemeClr val="tx1"/>
                </a:solidFill>
              </a:rPr>
              <a:t>Anton und Berta bewegen zwei Münzen, </a:t>
            </a:r>
            <a:br>
              <a:rPr lang="de-DE" dirty="0">
                <a:solidFill>
                  <a:schemeClr val="tx1"/>
                </a:solidFill>
              </a:rPr>
            </a:br>
            <a:r>
              <a:rPr lang="de-DE" dirty="0">
                <a:solidFill>
                  <a:schemeClr val="tx1"/>
                </a:solidFill>
              </a:rPr>
              <a:t>voneinander weg, dann wirft Anton seine </a:t>
            </a:r>
            <a:br>
              <a:rPr lang="de-DE" dirty="0">
                <a:solidFill>
                  <a:schemeClr val="tx1"/>
                </a:solidFill>
              </a:rPr>
            </a:br>
            <a:r>
              <a:rPr lang="de-DE" dirty="0">
                <a:solidFill>
                  <a:schemeClr val="tx1"/>
                </a:solidFill>
              </a:rPr>
              <a:t>Münze und Berta ihre Münze.</a:t>
            </a:r>
          </a:p>
          <a:p>
            <a:pPr marL="0" indent="0">
              <a:buNone/>
            </a:pPr>
            <a:endParaRPr lang="de-DE" dirty="0">
              <a:solidFill>
                <a:schemeClr val="tx1"/>
              </a:solidFill>
            </a:endParaRPr>
          </a:p>
          <a:p>
            <a:pPr marL="0" indent="0">
              <a:buNone/>
            </a:pPr>
            <a:r>
              <a:rPr lang="de-DE" dirty="0">
                <a:solidFill>
                  <a:schemeClr val="tx1"/>
                </a:solidFill>
              </a:rPr>
              <a:t>Problem: Diese Analogie kann </a:t>
            </a:r>
            <a:br>
              <a:rPr lang="de-DE" dirty="0">
                <a:solidFill>
                  <a:schemeClr val="tx1"/>
                </a:solidFill>
              </a:rPr>
            </a:br>
            <a:r>
              <a:rPr lang="de-DE" dirty="0">
                <a:solidFill>
                  <a:schemeClr val="tx1"/>
                </a:solidFill>
              </a:rPr>
              <a:t>die Korrelation nicht beschreiben.</a:t>
            </a:r>
          </a:p>
          <a:p>
            <a:pPr marL="0" indent="0">
              <a:buNone/>
            </a:pPr>
            <a:endParaRPr lang="de-DE" dirty="0">
              <a:solidFill>
                <a:schemeClr val="tx1"/>
              </a:solidFill>
            </a:endParaRPr>
          </a:p>
        </p:txBody>
      </p:sp>
      <p:sp>
        <p:nvSpPr>
          <p:cNvPr id="2" name="Inhaltsplatzhalter 2">
            <a:extLst>
              <a:ext uri="{FF2B5EF4-FFF2-40B4-BE49-F238E27FC236}">
                <a16:creationId xmlns:a16="http://schemas.microsoft.com/office/drawing/2014/main" id="{40D9D0B4-B92D-1B18-CAF9-8BDCDA03E3AD}"/>
              </a:ext>
            </a:extLst>
          </p:cNvPr>
          <p:cNvSpPr>
            <a:spLocks noGrp="1"/>
          </p:cNvSpPr>
          <p:nvPr>
            <p:ph idx="1"/>
          </p:nvPr>
        </p:nvSpPr>
        <p:spPr>
          <a:xfrm>
            <a:off x="8436152" y="1730707"/>
            <a:ext cx="3168352" cy="576064"/>
          </a:xfrm>
        </p:spPr>
        <p:txBody>
          <a:bodyPr/>
          <a:lstStyle/>
          <a:p>
            <a:pPr marL="0" indent="0">
              <a:buNone/>
            </a:pPr>
            <a:r>
              <a:rPr lang="de-DE" sz="2800" dirty="0"/>
              <a:t>Keine Korrelation</a:t>
            </a:r>
          </a:p>
        </p:txBody>
      </p:sp>
      <p:graphicFrame>
        <p:nvGraphicFramePr>
          <p:cNvPr id="4" name="Tabelle 10">
            <a:extLst>
              <a:ext uri="{FF2B5EF4-FFF2-40B4-BE49-F238E27FC236}">
                <a16:creationId xmlns:a16="http://schemas.microsoft.com/office/drawing/2014/main" id="{FEEB0ED1-E3BD-FCE0-A6FC-478142537845}"/>
              </a:ext>
            </a:extLst>
          </p:cNvPr>
          <p:cNvGraphicFramePr>
            <a:graphicFrameLocks noGrp="1"/>
          </p:cNvGraphicFramePr>
          <p:nvPr>
            <p:extLst>
              <p:ext uri="{D42A27DB-BD31-4B8C-83A1-F6EECF244321}">
                <p14:modId xmlns:p14="http://schemas.microsoft.com/office/powerpoint/2010/main" val="1521761188"/>
              </p:ext>
            </p:extLst>
          </p:nvPr>
        </p:nvGraphicFramePr>
        <p:xfrm>
          <a:off x="8809742" y="2450787"/>
          <a:ext cx="2180492" cy="3708400"/>
        </p:xfrm>
        <a:graphic>
          <a:graphicData uri="http://schemas.openxmlformats.org/drawingml/2006/table">
            <a:tbl>
              <a:tblPr firstRow="1" bandRow="1">
                <a:tableStyleId>{5C22544A-7EE6-4342-B048-85BDC9FD1C3A}</a:tableStyleId>
              </a:tblPr>
              <a:tblGrid>
                <a:gridCol w="1090246">
                  <a:extLst>
                    <a:ext uri="{9D8B030D-6E8A-4147-A177-3AD203B41FA5}">
                      <a16:colId xmlns:a16="http://schemas.microsoft.com/office/drawing/2014/main" val="955046767"/>
                    </a:ext>
                  </a:extLst>
                </a:gridCol>
                <a:gridCol w="1090246">
                  <a:extLst>
                    <a:ext uri="{9D8B030D-6E8A-4147-A177-3AD203B41FA5}">
                      <a16:colId xmlns:a16="http://schemas.microsoft.com/office/drawing/2014/main" val="1547086202"/>
                    </a:ext>
                  </a:extLst>
                </a:gridCol>
              </a:tblGrid>
              <a:tr h="370840">
                <a:tc gridSpan="2">
                  <a:txBody>
                    <a:bodyPr/>
                    <a:lstStyle/>
                    <a:p>
                      <a:pPr algn="ctr"/>
                      <a:r>
                        <a:rPr lang="de-DE" dirty="0">
                          <a:latin typeface="Arial" panose="020B0604020202020204" pitchFamily="34" charset="0"/>
                          <a:cs typeface="Arial" panose="020B0604020202020204" pitchFamily="34" charset="0"/>
                        </a:rPr>
                        <a:t>Zwei Münzen</a:t>
                      </a:r>
                    </a:p>
                  </a:txBody>
                  <a:tcPr/>
                </a:tc>
                <a:tc hMerge="1">
                  <a:txBody>
                    <a:bodyPr/>
                    <a:lstStyle/>
                    <a:p>
                      <a:endParaRPr lang="de-DE" dirty="0"/>
                    </a:p>
                  </a:txBody>
                  <a:tcPr/>
                </a:tc>
                <a:extLst>
                  <a:ext uri="{0D108BD9-81ED-4DB2-BD59-A6C34878D82A}">
                    <a16:rowId xmlns:a16="http://schemas.microsoft.com/office/drawing/2014/main" val="3363380384"/>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93446325"/>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1386893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2652789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67591438"/>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812757193"/>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8997352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237555311"/>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09379307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07069861"/>
                  </a:ext>
                </a:extLst>
              </a:tr>
            </a:tbl>
          </a:graphicData>
        </a:graphic>
      </p:graphicFrame>
      <p:cxnSp>
        <p:nvCxnSpPr>
          <p:cNvPr id="5" name="Gerade Verbindung mit Pfeil 4">
            <a:extLst>
              <a:ext uri="{FF2B5EF4-FFF2-40B4-BE49-F238E27FC236}">
                <a16:creationId xmlns:a16="http://schemas.microsoft.com/office/drawing/2014/main" id="{0C8FA66A-2F04-ADA9-896F-F45C28F105F2}"/>
              </a:ext>
            </a:extLst>
          </p:cNvPr>
          <p:cNvCxnSpPr>
            <a:cxnSpLocks/>
          </p:cNvCxnSpPr>
          <p:nvPr/>
        </p:nvCxnSpPr>
        <p:spPr>
          <a:xfrm>
            <a:off x="2207568" y="2348880"/>
            <a:ext cx="2880320" cy="0"/>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 name="Freihandform: Form 8">
            <a:extLst>
              <a:ext uri="{FF2B5EF4-FFF2-40B4-BE49-F238E27FC236}">
                <a16:creationId xmlns:a16="http://schemas.microsoft.com/office/drawing/2014/main" id="{64622B93-3E94-9DB4-D953-8AFBC1A6FE97}"/>
              </a:ext>
            </a:extLst>
          </p:cNvPr>
          <p:cNvSpPr/>
          <p:nvPr/>
        </p:nvSpPr>
        <p:spPr>
          <a:xfrm flipH="1">
            <a:off x="1073043" y="1614658"/>
            <a:ext cx="756882" cy="768033"/>
          </a:xfrm>
          <a:custGeom>
            <a:avLst/>
            <a:gdLst>
              <a:gd name="connsiteX0" fmla="*/ 0 w 580912"/>
              <a:gd name="connsiteY0" fmla="*/ 934545 h 934545"/>
              <a:gd name="connsiteX1" fmla="*/ 268941 w 580912"/>
              <a:gd name="connsiteY1" fmla="*/ 9388 h 934545"/>
              <a:gd name="connsiteX2" fmla="*/ 580912 w 580912"/>
              <a:gd name="connsiteY2" fmla="*/ 536512 h 934545"/>
              <a:gd name="connsiteX0" fmla="*/ 0 w 699246"/>
              <a:gd name="connsiteY0" fmla="*/ 930171 h 930171"/>
              <a:gd name="connsiteX1" fmla="*/ 268941 w 699246"/>
              <a:gd name="connsiteY1" fmla="*/ 5014 h 930171"/>
              <a:gd name="connsiteX2" fmla="*/ 699246 w 699246"/>
              <a:gd name="connsiteY2" fmla="*/ 844109 h 930171"/>
              <a:gd name="connsiteX0" fmla="*/ 0 w 699246"/>
              <a:gd name="connsiteY0" fmla="*/ 768033 h 768033"/>
              <a:gd name="connsiteX1" fmla="*/ 323532 w 699246"/>
              <a:gd name="connsiteY1" fmla="*/ 6649 h 768033"/>
              <a:gd name="connsiteX2" fmla="*/ 699246 w 699246"/>
              <a:gd name="connsiteY2" fmla="*/ 681971 h 768033"/>
            </a:gdLst>
            <a:ahLst/>
            <a:cxnLst>
              <a:cxn ang="0">
                <a:pos x="connsiteX0" y="connsiteY0"/>
              </a:cxn>
              <a:cxn ang="0">
                <a:pos x="connsiteX1" y="connsiteY1"/>
              </a:cxn>
              <a:cxn ang="0">
                <a:pos x="connsiteX2" y="connsiteY2"/>
              </a:cxn>
            </a:cxnLst>
            <a:rect l="l" t="t" r="r" b="b"/>
            <a:pathLst>
              <a:path w="699246" h="768033">
                <a:moveTo>
                  <a:pt x="0" y="768033"/>
                </a:moveTo>
                <a:cubicBezTo>
                  <a:pt x="86061" y="338624"/>
                  <a:pt x="226713" y="72988"/>
                  <a:pt x="323532" y="6649"/>
                </a:cubicBezTo>
                <a:cubicBezTo>
                  <a:pt x="420351" y="-59690"/>
                  <a:pt x="591670" y="385239"/>
                  <a:pt x="699246" y="681971"/>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Form 9">
            <a:extLst>
              <a:ext uri="{FF2B5EF4-FFF2-40B4-BE49-F238E27FC236}">
                <a16:creationId xmlns:a16="http://schemas.microsoft.com/office/drawing/2014/main" id="{0B6B7F0A-0BB3-3699-5582-52391A61A7B0}"/>
              </a:ext>
            </a:extLst>
          </p:cNvPr>
          <p:cNvSpPr/>
          <p:nvPr/>
        </p:nvSpPr>
        <p:spPr>
          <a:xfrm>
            <a:off x="5401432" y="1674304"/>
            <a:ext cx="985236" cy="833360"/>
          </a:xfrm>
          <a:custGeom>
            <a:avLst/>
            <a:gdLst>
              <a:gd name="connsiteX0" fmla="*/ 0 w 580912"/>
              <a:gd name="connsiteY0" fmla="*/ 934545 h 934545"/>
              <a:gd name="connsiteX1" fmla="*/ 268941 w 580912"/>
              <a:gd name="connsiteY1" fmla="*/ 9388 h 934545"/>
              <a:gd name="connsiteX2" fmla="*/ 580912 w 580912"/>
              <a:gd name="connsiteY2" fmla="*/ 536512 h 934545"/>
            </a:gdLst>
            <a:ahLst/>
            <a:cxnLst>
              <a:cxn ang="0">
                <a:pos x="connsiteX0" y="connsiteY0"/>
              </a:cxn>
              <a:cxn ang="0">
                <a:pos x="connsiteX1" y="connsiteY1"/>
              </a:cxn>
              <a:cxn ang="0">
                <a:pos x="connsiteX2" y="connsiteY2"/>
              </a:cxn>
            </a:cxnLst>
            <a:rect l="l" t="t" r="r" b="b"/>
            <a:pathLst>
              <a:path w="580912" h="934545">
                <a:moveTo>
                  <a:pt x="0" y="934545"/>
                </a:moveTo>
                <a:cubicBezTo>
                  <a:pt x="86061" y="505136"/>
                  <a:pt x="172122" y="75727"/>
                  <a:pt x="268941" y="9388"/>
                </a:cubicBezTo>
                <a:cubicBezTo>
                  <a:pt x="365760" y="-56951"/>
                  <a:pt x="473336" y="239780"/>
                  <a:pt x="580912" y="536512"/>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3625FC4F-4EBC-D80F-91AE-FBD109ED4B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8000"/>
                    </a14:imgEffect>
                  </a14:imgLayer>
                </a14:imgProps>
              </a:ext>
            </a:extLst>
          </a:blip>
          <a:stretch>
            <a:fillRect/>
          </a:stretch>
        </p:blipFill>
        <p:spPr>
          <a:xfrm>
            <a:off x="5519936" y="1556792"/>
            <a:ext cx="377887" cy="539200"/>
          </a:xfrm>
          <a:prstGeom prst="rect">
            <a:avLst/>
          </a:prstGeom>
        </p:spPr>
      </p:pic>
      <p:grpSp>
        <p:nvGrpSpPr>
          <p:cNvPr id="18" name="Gruppieren 17">
            <a:extLst>
              <a:ext uri="{FF2B5EF4-FFF2-40B4-BE49-F238E27FC236}">
                <a16:creationId xmlns:a16="http://schemas.microsoft.com/office/drawing/2014/main" id="{BA6B9517-FE0B-7442-7512-86A5A86DFF7A}"/>
              </a:ext>
            </a:extLst>
          </p:cNvPr>
          <p:cNvGrpSpPr/>
          <p:nvPr/>
        </p:nvGrpSpPr>
        <p:grpSpPr>
          <a:xfrm rot="10287001">
            <a:off x="1072535" y="1691025"/>
            <a:ext cx="455942" cy="451359"/>
            <a:chOff x="1174056" y="1207782"/>
            <a:chExt cx="4633912" cy="4587335"/>
          </a:xfrm>
        </p:grpSpPr>
        <p:pic>
          <p:nvPicPr>
            <p:cNvPr id="14" name="Grafik 13">
              <a:extLst>
                <a:ext uri="{FF2B5EF4-FFF2-40B4-BE49-F238E27FC236}">
                  <a16:creationId xmlns:a16="http://schemas.microsoft.com/office/drawing/2014/main" id="{5A167311-52EE-6FE5-EE88-2960D65A6C5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9000"/>
                      </a14:imgEffect>
                    </a14:imgLayer>
                  </a14:imgProps>
                </a:ext>
              </a:extLst>
            </a:blip>
            <a:stretch>
              <a:fillRect/>
            </a:stretch>
          </p:blipFill>
          <p:spPr>
            <a:xfrm flipV="1">
              <a:off x="1174056" y="1727568"/>
              <a:ext cx="4633912" cy="4067549"/>
            </a:xfrm>
            <a:prstGeom prst="rect">
              <a:avLst/>
            </a:prstGeom>
          </p:spPr>
        </p:pic>
        <p:sp>
          <p:nvSpPr>
            <p:cNvPr id="15" name="Rechteck 14">
              <a:extLst>
                <a:ext uri="{FF2B5EF4-FFF2-40B4-BE49-F238E27FC236}">
                  <a16:creationId xmlns:a16="http://schemas.microsoft.com/office/drawing/2014/main" id="{C580AFA5-9E74-81FD-6188-B815DB6274E5}"/>
                </a:ext>
              </a:extLst>
            </p:cNvPr>
            <p:cNvSpPr/>
            <p:nvPr/>
          </p:nvSpPr>
          <p:spPr>
            <a:xfrm>
              <a:off x="1201766" y="1730707"/>
              <a:ext cx="692258" cy="11418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6848DD2E-08AD-E862-CBBD-B1C6F5F5A08A}"/>
                </a:ext>
              </a:extLst>
            </p:cNvPr>
            <p:cNvSpPr/>
            <p:nvPr/>
          </p:nvSpPr>
          <p:spPr>
            <a:xfrm rot="20046654">
              <a:off x="1545943" y="1725516"/>
              <a:ext cx="1241536" cy="8258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2E728332-9840-BDE6-76D0-E009EC418FE8}"/>
                </a:ext>
              </a:extLst>
            </p:cNvPr>
            <p:cNvSpPr/>
            <p:nvPr/>
          </p:nvSpPr>
          <p:spPr>
            <a:xfrm rot="20719709">
              <a:off x="2525784" y="1207782"/>
              <a:ext cx="2027415" cy="8258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75239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37DCD5B0-C0E0-7B16-3857-44D29A85BB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36000"/>
                    </a14:imgEffect>
                  </a14:imgLayer>
                </a14:imgProps>
              </a:ext>
            </a:extLst>
          </a:blip>
          <a:stretch>
            <a:fillRect/>
          </a:stretch>
        </p:blipFill>
        <p:spPr>
          <a:xfrm>
            <a:off x="5519936" y="2117834"/>
            <a:ext cx="792088" cy="462090"/>
          </a:xfrm>
          <a:prstGeom prst="rect">
            <a:avLst/>
          </a:prstGeom>
        </p:spPr>
      </p:pic>
      <p:pic>
        <p:nvPicPr>
          <p:cNvPr id="18" name="Grafik 17">
            <a:extLst>
              <a:ext uri="{FF2B5EF4-FFF2-40B4-BE49-F238E27FC236}">
                <a16:creationId xmlns:a16="http://schemas.microsoft.com/office/drawing/2014/main" id="{6EA307A9-C971-31BA-4C2F-4E1390CE98B4}"/>
              </a:ext>
            </a:extLst>
          </p:cNvPr>
          <p:cNvPicPr>
            <a:picLocks noChangeAspect="1"/>
          </p:cNvPicPr>
          <p:nvPr/>
        </p:nvPicPr>
        <p:blipFill>
          <a:blip r:embed="rId4"/>
          <a:stretch>
            <a:fillRect/>
          </a:stretch>
        </p:blipFill>
        <p:spPr>
          <a:xfrm>
            <a:off x="1236001" y="2178866"/>
            <a:ext cx="513232" cy="340027"/>
          </a:xfrm>
          <a:prstGeom prst="rect">
            <a:avLst/>
          </a:prstGeom>
        </p:spPr>
      </p:pic>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844824"/>
            <a:ext cx="11233248" cy="453650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dirty="0">
                <a:solidFill>
                  <a:schemeClr val="tx1"/>
                </a:solidFill>
              </a:rPr>
              <a:t>		  Münzen 2:</a:t>
            </a:r>
            <a:br>
              <a:rPr lang="de-DE" dirty="0">
                <a:solidFill>
                  <a:schemeClr val="tx1"/>
                </a:solidFill>
              </a:rPr>
            </a:br>
            <a:endParaRPr lang="de-DE" dirty="0">
              <a:solidFill>
                <a:schemeClr val="tx1"/>
              </a:solidFill>
            </a:endParaRPr>
          </a:p>
          <a:p>
            <a:pPr marL="0" indent="0">
              <a:buNone/>
            </a:pPr>
            <a:br>
              <a:rPr lang="de-DE" dirty="0">
                <a:solidFill>
                  <a:schemeClr val="tx1"/>
                </a:solidFill>
              </a:rPr>
            </a:br>
            <a:r>
              <a:rPr lang="de-DE" dirty="0">
                <a:solidFill>
                  <a:schemeClr val="tx1"/>
                </a:solidFill>
              </a:rPr>
              <a:t>Anton und Berta nehmen von einem Tisch </a:t>
            </a:r>
            <a:br>
              <a:rPr lang="de-DE" dirty="0">
                <a:solidFill>
                  <a:schemeClr val="tx1"/>
                </a:solidFill>
              </a:rPr>
            </a:br>
            <a:r>
              <a:rPr lang="de-DE" dirty="0">
                <a:solidFill>
                  <a:schemeClr val="tx1"/>
                </a:solidFill>
              </a:rPr>
              <a:t>zwei Kästchen, in jedem befindet sich eine</a:t>
            </a:r>
            <a:br>
              <a:rPr lang="de-DE" dirty="0">
                <a:solidFill>
                  <a:schemeClr val="tx1"/>
                </a:solidFill>
              </a:rPr>
            </a:br>
            <a:r>
              <a:rPr lang="de-DE" dirty="0">
                <a:solidFill>
                  <a:schemeClr val="tx1"/>
                </a:solidFill>
              </a:rPr>
              <a:t>Münze. Sie bewegen die Kästchen voneinander</a:t>
            </a:r>
            <a:br>
              <a:rPr lang="de-DE" dirty="0">
                <a:solidFill>
                  <a:schemeClr val="tx1"/>
                </a:solidFill>
              </a:rPr>
            </a:br>
            <a:r>
              <a:rPr lang="de-DE" dirty="0">
                <a:solidFill>
                  <a:schemeClr val="tx1"/>
                </a:solidFill>
              </a:rPr>
              <a:t>weg und öffnen sie dann.</a:t>
            </a:r>
          </a:p>
          <a:p>
            <a:pPr marL="0" indent="0">
              <a:buNone/>
            </a:pPr>
            <a:endParaRPr lang="de-DE" dirty="0">
              <a:solidFill>
                <a:schemeClr val="tx1"/>
              </a:solidFill>
            </a:endParaRPr>
          </a:p>
          <a:p>
            <a:pPr marL="0" indent="0">
              <a:buNone/>
            </a:pPr>
            <a:endParaRPr lang="de-DE" dirty="0">
              <a:solidFill>
                <a:schemeClr val="tx1"/>
              </a:solidFill>
            </a:endParaRPr>
          </a:p>
          <a:p>
            <a:pPr marL="0" indent="0">
              <a:buNone/>
            </a:pPr>
            <a:r>
              <a:rPr lang="de-DE" dirty="0">
                <a:solidFill>
                  <a:schemeClr val="tx1"/>
                </a:solidFill>
              </a:rPr>
              <a:t>Korrelation erklärbar durch präparierte Kästchen.</a:t>
            </a:r>
            <a:br>
              <a:rPr lang="de-DE" dirty="0">
                <a:solidFill>
                  <a:schemeClr val="tx1"/>
                </a:solidFill>
              </a:rPr>
            </a:br>
            <a:r>
              <a:rPr lang="de-DE" dirty="0">
                <a:solidFill>
                  <a:schemeClr val="tx1"/>
                </a:solidFill>
              </a:rPr>
              <a:t>„Verborgene Parameter“</a:t>
            </a:r>
          </a:p>
          <a:p>
            <a:pPr marL="0" indent="0">
              <a:buNone/>
            </a:pPr>
            <a:endParaRPr lang="de-DE" dirty="0">
              <a:solidFill>
                <a:schemeClr val="tx1"/>
              </a:solidFill>
            </a:endParaRPr>
          </a:p>
        </p:txBody>
      </p:sp>
      <p:sp>
        <p:nvSpPr>
          <p:cNvPr id="8" name="Inhaltsplatzhalter 2">
            <a:extLst>
              <a:ext uri="{FF2B5EF4-FFF2-40B4-BE49-F238E27FC236}">
                <a16:creationId xmlns:a16="http://schemas.microsoft.com/office/drawing/2014/main" id="{C5AD641A-D1BF-991B-5212-319249B83F52}"/>
              </a:ext>
            </a:extLst>
          </p:cNvPr>
          <p:cNvSpPr txBox="1">
            <a:spLocks/>
          </p:cNvSpPr>
          <p:nvPr/>
        </p:nvSpPr>
        <p:spPr>
          <a:xfrm>
            <a:off x="8429364" y="1613856"/>
            <a:ext cx="2448272"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de-DE" sz="2800" dirty="0"/>
              <a:t>Korrelation</a:t>
            </a:r>
          </a:p>
        </p:txBody>
      </p:sp>
      <p:graphicFrame>
        <p:nvGraphicFramePr>
          <p:cNvPr id="9" name="Tabelle 28">
            <a:extLst>
              <a:ext uri="{FF2B5EF4-FFF2-40B4-BE49-F238E27FC236}">
                <a16:creationId xmlns:a16="http://schemas.microsoft.com/office/drawing/2014/main" id="{D078B211-6A7D-7B96-42D7-CA5BE5D8FCB3}"/>
              </a:ext>
            </a:extLst>
          </p:cNvPr>
          <p:cNvGraphicFramePr>
            <a:graphicFrameLocks noGrp="1"/>
          </p:cNvGraphicFramePr>
          <p:nvPr>
            <p:extLst>
              <p:ext uri="{D42A27DB-BD31-4B8C-83A1-F6EECF244321}">
                <p14:modId xmlns:p14="http://schemas.microsoft.com/office/powerpoint/2010/main" val="2986034863"/>
              </p:ext>
            </p:extLst>
          </p:nvPr>
        </p:nvGraphicFramePr>
        <p:xfrm>
          <a:off x="8380823" y="2333936"/>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Münzen verdeckt</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2274776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084999667"/>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652977170"/>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738668476"/>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29952979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327857447"/>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760002956"/>
                  </a:ext>
                </a:extLst>
              </a:tr>
            </a:tbl>
          </a:graphicData>
        </a:graphic>
      </p:graphicFrame>
      <p:cxnSp>
        <p:nvCxnSpPr>
          <p:cNvPr id="12" name="Gerade Verbindung mit Pfeil 11">
            <a:extLst>
              <a:ext uri="{FF2B5EF4-FFF2-40B4-BE49-F238E27FC236}">
                <a16:creationId xmlns:a16="http://schemas.microsoft.com/office/drawing/2014/main" id="{EA909C83-9C20-B655-F774-B0C19B86EAA3}"/>
              </a:ext>
            </a:extLst>
          </p:cNvPr>
          <p:cNvCxnSpPr>
            <a:cxnSpLocks/>
          </p:cNvCxnSpPr>
          <p:nvPr/>
        </p:nvCxnSpPr>
        <p:spPr>
          <a:xfrm>
            <a:off x="2207568" y="2348880"/>
            <a:ext cx="2880320" cy="0"/>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3" name="Rechteck 12">
            <a:extLst>
              <a:ext uri="{FF2B5EF4-FFF2-40B4-BE49-F238E27FC236}">
                <a16:creationId xmlns:a16="http://schemas.microsoft.com/office/drawing/2014/main" id="{CA9CFA27-7BA9-BA65-62D6-0DDA036E712F}"/>
              </a:ext>
            </a:extLst>
          </p:cNvPr>
          <p:cNvSpPr/>
          <p:nvPr/>
        </p:nvSpPr>
        <p:spPr>
          <a:xfrm>
            <a:off x="1118272" y="1988840"/>
            <a:ext cx="792088" cy="720080"/>
          </a:xfrm>
          <a:prstGeom prst="rect">
            <a:avLst/>
          </a:prstGeom>
          <a:solidFill>
            <a:schemeClr val="tx2">
              <a:lumMod val="50000"/>
              <a:alpha val="68000"/>
            </a:schemeClr>
          </a:solidFill>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FF1D91DF-C15D-3153-3ABF-438CB97E3C96}"/>
              </a:ext>
            </a:extLst>
          </p:cNvPr>
          <p:cNvSpPr/>
          <p:nvPr/>
        </p:nvSpPr>
        <p:spPr>
          <a:xfrm>
            <a:off x="5546223" y="1988840"/>
            <a:ext cx="792088" cy="720080"/>
          </a:xfrm>
          <a:prstGeom prst="rect">
            <a:avLst/>
          </a:prstGeom>
          <a:solidFill>
            <a:schemeClr val="tx2">
              <a:lumMod val="50000"/>
              <a:alpha val="68000"/>
            </a:schemeClr>
          </a:solidFill>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A9E158AE-7735-A286-7B13-AFB04A0C251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18000"/>
                    </a14:imgEffect>
                  </a14:imgLayer>
                </a14:imgProps>
              </a:ext>
            </a:extLst>
          </a:blip>
          <a:stretch>
            <a:fillRect/>
          </a:stretch>
        </p:blipFill>
        <p:spPr>
          <a:xfrm>
            <a:off x="1013766" y="4581128"/>
            <a:ext cx="957701" cy="634497"/>
          </a:xfrm>
          <a:prstGeom prst="rect">
            <a:avLst/>
          </a:prstGeom>
        </p:spPr>
      </p:pic>
      <p:pic>
        <p:nvPicPr>
          <p:cNvPr id="21" name="Grafik 20">
            <a:extLst>
              <a:ext uri="{FF2B5EF4-FFF2-40B4-BE49-F238E27FC236}">
                <a16:creationId xmlns:a16="http://schemas.microsoft.com/office/drawing/2014/main" id="{828EBA2E-37AB-FC21-D83D-D73BD0A4BD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36000"/>
                    </a14:imgEffect>
                  </a14:imgLayer>
                </a14:imgProps>
              </a:ext>
            </a:extLst>
          </a:blip>
          <a:stretch>
            <a:fillRect/>
          </a:stretch>
        </p:blipFill>
        <p:spPr>
          <a:xfrm>
            <a:off x="5440432" y="4581128"/>
            <a:ext cx="1087616" cy="634496"/>
          </a:xfrm>
          <a:prstGeom prst="rect">
            <a:avLst/>
          </a:prstGeom>
        </p:spPr>
      </p:pic>
    </p:spTree>
    <p:extLst>
      <p:ext uri="{BB962C8B-B14F-4D97-AF65-F5344CB8AC3E}">
        <p14:creationId xmlns:p14="http://schemas.microsoft.com/office/powerpoint/2010/main" val="430132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844823"/>
            <a:ext cx="11233248" cy="4324807"/>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dirty="0">
                <a:solidFill>
                  <a:schemeClr val="tx1"/>
                </a:solidFill>
              </a:rPr>
              <a:t>		Handschuhe:</a:t>
            </a:r>
            <a:br>
              <a:rPr lang="de-DE" dirty="0">
                <a:solidFill>
                  <a:schemeClr val="tx1"/>
                </a:solidFill>
              </a:rPr>
            </a:br>
            <a:br>
              <a:rPr lang="de-DE" dirty="0">
                <a:solidFill>
                  <a:schemeClr val="tx1"/>
                </a:solidFill>
              </a:rPr>
            </a:br>
            <a:br>
              <a:rPr lang="de-DE" dirty="0">
                <a:solidFill>
                  <a:schemeClr val="tx1"/>
                </a:solidFill>
              </a:rPr>
            </a:br>
            <a:r>
              <a:rPr lang="de-DE" dirty="0">
                <a:solidFill>
                  <a:schemeClr val="tx1"/>
                </a:solidFill>
              </a:rPr>
              <a:t>Anton und Berta nehmen von einem Paar</a:t>
            </a:r>
            <a:br>
              <a:rPr lang="de-DE" dirty="0">
                <a:solidFill>
                  <a:schemeClr val="tx1"/>
                </a:solidFill>
              </a:rPr>
            </a:br>
            <a:r>
              <a:rPr lang="de-DE" dirty="0">
                <a:solidFill>
                  <a:schemeClr val="tx1"/>
                </a:solidFill>
              </a:rPr>
              <a:t>je einen Handschuh und stecken ihn ein, </a:t>
            </a:r>
            <a:br>
              <a:rPr lang="de-DE" dirty="0">
                <a:solidFill>
                  <a:schemeClr val="tx1"/>
                </a:solidFill>
              </a:rPr>
            </a:br>
            <a:r>
              <a:rPr lang="de-DE" dirty="0">
                <a:solidFill>
                  <a:schemeClr val="tx1"/>
                </a:solidFill>
              </a:rPr>
              <a:t>ohne ihn anzuschauen. Sie bewegen sich </a:t>
            </a:r>
            <a:br>
              <a:rPr lang="de-DE" dirty="0">
                <a:solidFill>
                  <a:schemeClr val="tx1"/>
                </a:solidFill>
              </a:rPr>
            </a:br>
            <a:r>
              <a:rPr lang="de-DE" dirty="0">
                <a:solidFill>
                  <a:schemeClr val="tx1"/>
                </a:solidFill>
              </a:rPr>
              <a:t>auseinander und schauen dann nach.</a:t>
            </a:r>
          </a:p>
          <a:p>
            <a:pPr marL="0" indent="0">
              <a:buNone/>
            </a:pPr>
            <a:endParaRPr lang="de-DE" dirty="0">
              <a:solidFill>
                <a:schemeClr val="tx1"/>
              </a:solidFill>
            </a:endParaRPr>
          </a:p>
          <a:p>
            <a:pPr marL="0" indent="0">
              <a:buNone/>
            </a:pPr>
            <a:r>
              <a:rPr lang="de-DE" dirty="0">
                <a:solidFill>
                  <a:schemeClr val="tx1"/>
                </a:solidFill>
              </a:rPr>
              <a:t>Korrelation erklärt! (Eigentlich Antikorrelation)</a:t>
            </a:r>
          </a:p>
          <a:p>
            <a:pPr marL="0" indent="0">
              <a:buNone/>
            </a:pPr>
            <a:r>
              <a:rPr lang="de-DE" dirty="0">
                <a:solidFill>
                  <a:schemeClr val="tx1"/>
                </a:solidFill>
              </a:rPr>
              <a:t>Problem: Die Handschuhe hatten die</a:t>
            </a:r>
            <a:br>
              <a:rPr lang="de-DE" dirty="0">
                <a:solidFill>
                  <a:schemeClr val="tx1"/>
                </a:solidFill>
              </a:rPr>
            </a:br>
            <a:r>
              <a:rPr lang="de-DE" dirty="0">
                <a:solidFill>
                  <a:schemeClr val="tx1"/>
                </a:solidFill>
              </a:rPr>
              <a:t>Eigenschaft schon vor dem Nachschauen.</a:t>
            </a:r>
          </a:p>
          <a:p>
            <a:pPr marL="0" indent="0">
              <a:buNone/>
            </a:pPr>
            <a:endParaRPr lang="de-DE" dirty="0">
              <a:solidFill>
                <a:schemeClr val="tx1"/>
              </a:solidFill>
            </a:endParaRPr>
          </a:p>
        </p:txBody>
      </p:sp>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8" name="Inhaltsplatzhalter 2">
            <a:extLst>
              <a:ext uri="{FF2B5EF4-FFF2-40B4-BE49-F238E27FC236}">
                <a16:creationId xmlns:a16="http://schemas.microsoft.com/office/drawing/2014/main" id="{EC1FAE8C-2529-2E63-F771-2B302B2EC6A3}"/>
              </a:ext>
            </a:extLst>
          </p:cNvPr>
          <p:cNvSpPr txBox="1">
            <a:spLocks/>
          </p:cNvSpPr>
          <p:nvPr/>
        </p:nvSpPr>
        <p:spPr>
          <a:xfrm>
            <a:off x="7896200" y="1556792"/>
            <a:ext cx="2952328" cy="576063"/>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de-DE" sz="2800" dirty="0"/>
              <a:t>Antikorrelation</a:t>
            </a:r>
          </a:p>
        </p:txBody>
      </p:sp>
      <p:graphicFrame>
        <p:nvGraphicFramePr>
          <p:cNvPr id="9" name="Tabelle 10">
            <a:extLst>
              <a:ext uri="{FF2B5EF4-FFF2-40B4-BE49-F238E27FC236}">
                <a16:creationId xmlns:a16="http://schemas.microsoft.com/office/drawing/2014/main" id="{DE6214B2-5686-41A8-BBCB-8F470F4C0A99}"/>
              </a:ext>
            </a:extLst>
          </p:cNvPr>
          <p:cNvGraphicFramePr>
            <a:graphicFrameLocks noGrp="1"/>
          </p:cNvGraphicFramePr>
          <p:nvPr>
            <p:extLst>
              <p:ext uri="{D42A27DB-BD31-4B8C-83A1-F6EECF244321}">
                <p14:modId xmlns:p14="http://schemas.microsoft.com/office/powerpoint/2010/main" val="1962673558"/>
              </p:ext>
            </p:extLst>
          </p:nvPr>
        </p:nvGraphicFramePr>
        <p:xfrm>
          <a:off x="8112224" y="2461231"/>
          <a:ext cx="2180492" cy="3708400"/>
        </p:xfrm>
        <a:graphic>
          <a:graphicData uri="http://schemas.openxmlformats.org/drawingml/2006/table">
            <a:tbl>
              <a:tblPr firstRow="1" bandRow="1">
                <a:tableStyleId>{5C22544A-7EE6-4342-B048-85BDC9FD1C3A}</a:tableStyleId>
              </a:tblPr>
              <a:tblGrid>
                <a:gridCol w="1090246">
                  <a:extLst>
                    <a:ext uri="{9D8B030D-6E8A-4147-A177-3AD203B41FA5}">
                      <a16:colId xmlns:a16="http://schemas.microsoft.com/office/drawing/2014/main" val="955046767"/>
                    </a:ext>
                  </a:extLst>
                </a:gridCol>
                <a:gridCol w="1090246">
                  <a:extLst>
                    <a:ext uri="{9D8B030D-6E8A-4147-A177-3AD203B41FA5}">
                      <a16:colId xmlns:a16="http://schemas.microsoft.com/office/drawing/2014/main" val="1547086202"/>
                    </a:ext>
                  </a:extLst>
                </a:gridCol>
              </a:tblGrid>
              <a:tr h="370840">
                <a:tc gridSpan="2">
                  <a:txBody>
                    <a:bodyPr/>
                    <a:lstStyle/>
                    <a:p>
                      <a:pPr algn="ctr"/>
                      <a:r>
                        <a:rPr lang="de-DE" dirty="0">
                          <a:latin typeface="Arial" panose="020B0604020202020204" pitchFamily="34" charset="0"/>
                          <a:cs typeface="Arial" panose="020B0604020202020204" pitchFamily="34" charset="0"/>
                        </a:rPr>
                        <a:t>Handschuhe</a:t>
                      </a:r>
                    </a:p>
                  </a:txBody>
                  <a:tcPr/>
                </a:tc>
                <a:tc hMerge="1">
                  <a:txBody>
                    <a:bodyPr/>
                    <a:lstStyle/>
                    <a:p>
                      <a:endParaRPr lang="de-DE" dirty="0"/>
                    </a:p>
                  </a:txBody>
                  <a:tcPr/>
                </a:tc>
                <a:extLst>
                  <a:ext uri="{0D108BD9-81ED-4DB2-BD59-A6C34878D82A}">
                    <a16:rowId xmlns:a16="http://schemas.microsoft.com/office/drawing/2014/main" val="3363380384"/>
                  </a:ext>
                </a:extLst>
              </a:tr>
              <a:tr h="370840">
                <a:tc>
                  <a:txBody>
                    <a:bodyPr/>
                    <a:lstStyle/>
                    <a:p>
                      <a:pPr algn="ctr"/>
                      <a:r>
                        <a:rPr lang="de-DE" b="1" dirty="0">
                          <a:latin typeface="Arial" panose="020B0604020202020204" pitchFamily="34" charset="0"/>
                          <a:cs typeface="Arial" panose="020B0604020202020204" pitchFamily="34" charset="0"/>
                        </a:rPr>
                        <a:t>A</a:t>
                      </a:r>
                    </a:p>
                  </a:txBody>
                  <a:tcPr/>
                </a:tc>
                <a:tc>
                  <a:txBody>
                    <a:bodyPr/>
                    <a:lstStyle/>
                    <a:p>
                      <a:pPr algn="ctr"/>
                      <a:r>
                        <a:rPr lang="de-DE" b="1"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93446325"/>
                  </a:ext>
                </a:extLst>
              </a:tr>
              <a:tr h="370840">
                <a:tc>
                  <a:txBody>
                    <a:bodyPr/>
                    <a:lstStyle/>
                    <a:p>
                      <a:pPr algn="ctr"/>
                      <a:r>
                        <a:rPr lang="de-DE" dirty="0">
                          <a:latin typeface="Arial" panose="020B0604020202020204" pitchFamily="34" charset="0"/>
                          <a:cs typeface="Arial" panose="020B0604020202020204" pitchFamily="34" charset="0"/>
                        </a:rPr>
                        <a:t>L</a:t>
                      </a:r>
                    </a:p>
                  </a:txBody>
                  <a:tcPr/>
                </a:tc>
                <a:tc>
                  <a:txBody>
                    <a:bodyPr/>
                    <a:lstStyle/>
                    <a:p>
                      <a:pPr algn="ctr"/>
                      <a:r>
                        <a:rPr lang="de-DE"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val="413868930"/>
                  </a:ext>
                </a:extLst>
              </a:tr>
              <a:tr h="370840">
                <a:tc>
                  <a:txBody>
                    <a:bodyPr/>
                    <a:lstStyle/>
                    <a:p>
                      <a:pPr algn="ctr"/>
                      <a:r>
                        <a:rPr lang="de-DE" dirty="0">
                          <a:latin typeface="Arial" panose="020B0604020202020204" pitchFamily="34" charset="0"/>
                          <a:cs typeface="Arial" panose="020B0604020202020204" pitchFamily="34" charset="0"/>
                        </a:rPr>
                        <a:t>R</a:t>
                      </a:r>
                    </a:p>
                  </a:txBody>
                  <a:tcPr/>
                </a:tc>
                <a:tc>
                  <a:txBody>
                    <a:bodyPr/>
                    <a:lstStyle/>
                    <a:p>
                      <a:pPr algn="ctr"/>
                      <a:r>
                        <a:rPr lang="de-DE"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726527894"/>
                  </a:ext>
                </a:extLst>
              </a:tr>
              <a:tr h="370840">
                <a:tc>
                  <a:txBody>
                    <a:bodyPr/>
                    <a:lstStyle/>
                    <a:p>
                      <a:pPr algn="ctr"/>
                      <a:r>
                        <a:rPr lang="de-DE" dirty="0">
                          <a:latin typeface="Arial" panose="020B0604020202020204" pitchFamily="34" charset="0"/>
                          <a:cs typeface="Arial" panose="020B0604020202020204" pitchFamily="34" charset="0"/>
                        </a:rPr>
                        <a:t>R</a:t>
                      </a:r>
                    </a:p>
                  </a:txBody>
                  <a:tcPr/>
                </a:tc>
                <a:tc>
                  <a:txBody>
                    <a:bodyPr/>
                    <a:lstStyle/>
                    <a:p>
                      <a:pPr algn="ctr"/>
                      <a:r>
                        <a:rPr lang="de-DE"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1667591438"/>
                  </a:ext>
                </a:extLst>
              </a:tr>
              <a:tr h="370840">
                <a:tc>
                  <a:txBody>
                    <a:bodyPr/>
                    <a:lstStyle/>
                    <a:p>
                      <a:pPr algn="ctr"/>
                      <a:r>
                        <a:rPr lang="de-DE" dirty="0">
                          <a:latin typeface="Arial" panose="020B0604020202020204" pitchFamily="34" charset="0"/>
                          <a:cs typeface="Arial" panose="020B0604020202020204" pitchFamily="34" charset="0"/>
                        </a:rPr>
                        <a:t>R</a:t>
                      </a:r>
                    </a:p>
                  </a:txBody>
                  <a:tcPr/>
                </a:tc>
                <a:tc>
                  <a:txBody>
                    <a:bodyPr/>
                    <a:lstStyle/>
                    <a:p>
                      <a:pPr algn="ctr"/>
                      <a:r>
                        <a:rPr lang="de-DE"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1812757193"/>
                  </a:ext>
                </a:extLst>
              </a:tr>
              <a:tr h="370840">
                <a:tc>
                  <a:txBody>
                    <a:bodyPr/>
                    <a:lstStyle/>
                    <a:p>
                      <a:pPr algn="ctr"/>
                      <a:r>
                        <a:rPr lang="de-DE" dirty="0">
                          <a:latin typeface="Arial" panose="020B0604020202020204" pitchFamily="34" charset="0"/>
                          <a:cs typeface="Arial" panose="020B0604020202020204" pitchFamily="34" charset="0"/>
                        </a:rPr>
                        <a:t>L</a:t>
                      </a:r>
                    </a:p>
                  </a:txBody>
                  <a:tcPr/>
                </a:tc>
                <a:tc>
                  <a:txBody>
                    <a:bodyPr/>
                    <a:lstStyle/>
                    <a:p>
                      <a:pPr algn="ctr"/>
                      <a:r>
                        <a:rPr lang="de-DE"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val="489973529"/>
                  </a:ext>
                </a:extLst>
              </a:tr>
              <a:tr h="370840">
                <a:tc>
                  <a:txBody>
                    <a:bodyPr/>
                    <a:lstStyle/>
                    <a:p>
                      <a:pPr algn="ctr"/>
                      <a:r>
                        <a:rPr lang="de-DE" dirty="0">
                          <a:latin typeface="Arial" panose="020B0604020202020204" pitchFamily="34" charset="0"/>
                          <a:cs typeface="Arial" panose="020B0604020202020204" pitchFamily="34" charset="0"/>
                        </a:rPr>
                        <a:t>R</a:t>
                      </a:r>
                    </a:p>
                  </a:txBody>
                  <a:tcPr/>
                </a:tc>
                <a:tc>
                  <a:txBody>
                    <a:bodyPr/>
                    <a:lstStyle/>
                    <a:p>
                      <a:pPr algn="ctr"/>
                      <a:r>
                        <a:rPr lang="de-DE"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3237555311"/>
                  </a:ext>
                </a:extLst>
              </a:tr>
              <a:tr h="370840">
                <a:tc>
                  <a:txBody>
                    <a:bodyPr/>
                    <a:lstStyle/>
                    <a:p>
                      <a:pPr algn="ctr"/>
                      <a:r>
                        <a:rPr lang="de-DE" dirty="0">
                          <a:latin typeface="Arial" panose="020B0604020202020204" pitchFamily="34" charset="0"/>
                          <a:cs typeface="Arial" panose="020B0604020202020204" pitchFamily="34" charset="0"/>
                        </a:rPr>
                        <a:t>R</a:t>
                      </a:r>
                    </a:p>
                  </a:txBody>
                  <a:tcPr/>
                </a:tc>
                <a:tc>
                  <a:txBody>
                    <a:bodyPr/>
                    <a:lstStyle/>
                    <a:p>
                      <a:pPr algn="ctr"/>
                      <a:r>
                        <a:rPr lang="de-DE"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3093793079"/>
                  </a:ext>
                </a:extLst>
              </a:tr>
              <a:tr h="370840">
                <a:tc>
                  <a:txBody>
                    <a:bodyPr/>
                    <a:lstStyle/>
                    <a:p>
                      <a:pPr algn="ctr"/>
                      <a:r>
                        <a:rPr lang="de-DE" dirty="0">
                          <a:latin typeface="Arial" panose="020B0604020202020204" pitchFamily="34" charset="0"/>
                          <a:cs typeface="Arial" panose="020B0604020202020204" pitchFamily="34" charset="0"/>
                        </a:rPr>
                        <a:t>R</a:t>
                      </a:r>
                    </a:p>
                  </a:txBody>
                  <a:tcPr/>
                </a:tc>
                <a:tc>
                  <a:txBody>
                    <a:bodyPr/>
                    <a:lstStyle/>
                    <a:p>
                      <a:pPr algn="ctr"/>
                      <a:r>
                        <a:rPr lang="de-DE"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1607069861"/>
                  </a:ext>
                </a:extLst>
              </a:tr>
            </a:tbl>
          </a:graphicData>
        </a:graphic>
      </p:graphicFrame>
      <p:cxnSp>
        <p:nvCxnSpPr>
          <p:cNvPr id="13" name="Gerade Verbindung mit Pfeil 12">
            <a:extLst>
              <a:ext uri="{FF2B5EF4-FFF2-40B4-BE49-F238E27FC236}">
                <a16:creationId xmlns:a16="http://schemas.microsoft.com/office/drawing/2014/main" id="{607AEF26-A74B-2820-F23D-D0E2717DBBCA}"/>
              </a:ext>
            </a:extLst>
          </p:cNvPr>
          <p:cNvCxnSpPr>
            <a:cxnSpLocks/>
          </p:cNvCxnSpPr>
          <p:nvPr/>
        </p:nvCxnSpPr>
        <p:spPr>
          <a:xfrm>
            <a:off x="2207568" y="2348880"/>
            <a:ext cx="2880320" cy="0"/>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pic>
        <p:nvPicPr>
          <p:cNvPr id="4" name="Grafik 3">
            <a:extLst>
              <a:ext uri="{FF2B5EF4-FFF2-40B4-BE49-F238E27FC236}">
                <a16:creationId xmlns:a16="http://schemas.microsoft.com/office/drawing/2014/main" id="{D12CB5BB-A79F-1540-5BDD-8B427E22911C}"/>
              </a:ext>
            </a:extLst>
          </p:cNvPr>
          <p:cNvPicPr>
            <a:picLocks noChangeAspect="1"/>
          </p:cNvPicPr>
          <p:nvPr/>
        </p:nvPicPr>
        <p:blipFill>
          <a:blip r:embed="rId2"/>
          <a:stretch>
            <a:fillRect/>
          </a:stretch>
        </p:blipFill>
        <p:spPr>
          <a:xfrm>
            <a:off x="842604" y="1556794"/>
            <a:ext cx="872891" cy="1224134"/>
          </a:xfrm>
          <a:prstGeom prst="rect">
            <a:avLst/>
          </a:prstGeom>
        </p:spPr>
      </p:pic>
      <p:pic>
        <p:nvPicPr>
          <p:cNvPr id="6" name="Grafik 5">
            <a:extLst>
              <a:ext uri="{FF2B5EF4-FFF2-40B4-BE49-F238E27FC236}">
                <a16:creationId xmlns:a16="http://schemas.microsoft.com/office/drawing/2014/main" id="{667AE578-14B5-D7CC-19C6-CAF293913924}"/>
              </a:ext>
            </a:extLst>
          </p:cNvPr>
          <p:cNvPicPr>
            <a:picLocks noChangeAspect="1"/>
          </p:cNvPicPr>
          <p:nvPr/>
        </p:nvPicPr>
        <p:blipFill>
          <a:blip r:embed="rId2"/>
          <a:stretch>
            <a:fillRect/>
          </a:stretch>
        </p:blipFill>
        <p:spPr>
          <a:xfrm flipH="1">
            <a:off x="5497074" y="1556792"/>
            <a:ext cx="872891" cy="1224134"/>
          </a:xfrm>
          <a:prstGeom prst="rect">
            <a:avLst/>
          </a:prstGeom>
        </p:spPr>
      </p:pic>
    </p:spTree>
    <p:extLst>
      <p:ext uri="{BB962C8B-B14F-4D97-AF65-F5344CB8AC3E}">
        <p14:creationId xmlns:p14="http://schemas.microsoft.com/office/powerpoint/2010/main" val="3861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0B9646-F338-D5BC-B7DC-3B1587C6DB71}"/>
              </a:ext>
            </a:extLst>
          </p:cNvPr>
          <p:cNvSpPr>
            <a:spLocks noGrp="1"/>
          </p:cNvSpPr>
          <p:nvPr>
            <p:ph idx="1"/>
          </p:nvPr>
        </p:nvSpPr>
        <p:spPr/>
        <p:txBody>
          <a:bodyPr>
            <a:normAutofit/>
          </a:bodyPr>
          <a:lstStyle/>
          <a:p>
            <a:pPr marL="109728" indent="0">
              <a:buNone/>
            </a:pPr>
            <a:endParaRPr lang="de-DE" dirty="0"/>
          </a:p>
          <a:p>
            <a:pPr marL="109728" indent="0">
              <a:buNone/>
            </a:pPr>
            <a:r>
              <a:rPr lang="de-DE" dirty="0"/>
              <a:t>Können die Photonen die Polarisationseigenschaft nicht </a:t>
            </a:r>
            <a:br>
              <a:rPr lang="de-DE" dirty="0"/>
            </a:br>
            <a:r>
              <a:rPr lang="de-DE" dirty="0"/>
              <a:t>(wie die Handschuhe oder wie die präparierten Münzen) </a:t>
            </a:r>
            <a:br>
              <a:rPr lang="de-DE" dirty="0"/>
            </a:br>
            <a:r>
              <a:rPr lang="de-DE" dirty="0"/>
              <a:t>vor der Messung schon haben?</a:t>
            </a:r>
          </a:p>
          <a:p>
            <a:pPr marL="109728" indent="0">
              <a:buNone/>
            </a:pPr>
            <a:endParaRPr lang="de-DE" dirty="0"/>
          </a:p>
          <a:p>
            <a:pPr marL="109728" indent="0">
              <a:buNone/>
            </a:pPr>
            <a:r>
              <a:rPr lang="de-DE" dirty="0">
                <a:solidFill>
                  <a:srgbClr val="00B050"/>
                </a:solidFill>
              </a:rPr>
              <a:t>Nein!</a:t>
            </a:r>
          </a:p>
          <a:p>
            <a:pPr marL="109728" indent="0">
              <a:buNone/>
            </a:pPr>
            <a:r>
              <a:rPr lang="de-DE" dirty="0">
                <a:solidFill>
                  <a:srgbClr val="00B050"/>
                </a:solidFill>
              </a:rPr>
              <a:t>Vor der Messung ist die Polarisation der Photonen </a:t>
            </a:r>
            <a:br>
              <a:rPr lang="de-DE" dirty="0">
                <a:solidFill>
                  <a:srgbClr val="00B050"/>
                </a:solidFill>
              </a:rPr>
            </a:br>
            <a:r>
              <a:rPr lang="de-DE" dirty="0">
                <a:solidFill>
                  <a:srgbClr val="00B050"/>
                </a:solidFill>
              </a:rPr>
              <a:t>unbestimmt (z.B. zirkular).</a:t>
            </a:r>
            <a:br>
              <a:rPr lang="de-DE" dirty="0">
                <a:solidFill>
                  <a:srgbClr val="00B050"/>
                </a:solidFill>
              </a:rPr>
            </a:br>
            <a:br>
              <a:rPr lang="de-DE" dirty="0">
                <a:solidFill>
                  <a:srgbClr val="00B050"/>
                </a:solidFill>
              </a:rPr>
            </a:br>
            <a:endParaRPr lang="de-DE" dirty="0">
              <a:solidFill>
                <a:srgbClr val="00B050"/>
              </a:solidFill>
            </a:endParaRPr>
          </a:p>
        </p:txBody>
      </p:sp>
      <p:sp>
        <p:nvSpPr>
          <p:cNvPr id="3" name="Titel 2">
            <a:extLst>
              <a:ext uri="{FF2B5EF4-FFF2-40B4-BE49-F238E27FC236}">
                <a16:creationId xmlns:a16="http://schemas.microsoft.com/office/drawing/2014/main" id="{76DB7310-52BC-1918-00A9-9BA149388348}"/>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Tree>
    <p:extLst>
      <p:ext uri="{BB962C8B-B14F-4D97-AF65-F5344CB8AC3E}">
        <p14:creationId xmlns:p14="http://schemas.microsoft.com/office/powerpoint/2010/main" val="1584716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0B9646-F338-D5BC-B7DC-3B1587C6DB71}"/>
              </a:ext>
            </a:extLst>
          </p:cNvPr>
          <p:cNvSpPr>
            <a:spLocks noGrp="1"/>
          </p:cNvSpPr>
          <p:nvPr>
            <p:ph idx="1"/>
          </p:nvPr>
        </p:nvSpPr>
        <p:spPr/>
        <p:txBody>
          <a:bodyPr>
            <a:normAutofit/>
          </a:bodyPr>
          <a:lstStyle/>
          <a:p>
            <a:pPr marL="109728" indent="0">
              <a:buNone/>
            </a:pPr>
            <a:br>
              <a:rPr lang="de-DE" dirty="0"/>
            </a:br>
            <a:r>
              <a:rPr lang="de-DE" dirty="0"/>
              <a:t>Man kann zeigen, dass die Polarisation der Photonen nicht vorher schon (verborgen) irgendwie festliegt.</a:t>
            </a:r>
            <a:br>
              <a:rPr lang="de-DE" dirty="0"/>
            </a:br>
            <a:br>
              <a:rPr lang="de-DE" dirty="0"/>
            </a:br>
            <a:r>
              <a:rPr lang="de-DE" dirty="0"/>
              <a:t>Stichworte: </a:t>
            </a:r>
          </a:p>
          <a:p>
            <a:r>
              <a:rPr lang="de-DE" dirty="0"/>
              <a:t>Sogenannte „Lokale Theorien mit verborgenen Parametern“</a:t>
            </a:r>
            <a:br>
              <a:rPr lang="de-DE" dirty="0"/>
            </a:br>
            <a:endParaRPr lang="de-DE" dirty="0"/>
          </a:p>
          <a:p>
            <a:r>
              <a:rPr lang="de-DE" dirty="0"/>
              <a:t>Die </a:t>
            </a:r>
            <a:r>
              <a:rPr lang="de-DE" dirty="0" err="1"/>
              <a:t>Bellsche</a:t>
            </a:r>
            <a:r>
              <a:rPr lang="de-DE" dirty="0"/>
              <a:t> Ungleichung</a:t>
            </a:r>
            <a:br>
              <a:rPr lang="de-DE" dirty="0"/>
            </a:br>
            <a:r>
              <a:rPr lang="de-DE" dirty="0"/>
              <a:t>(sagt unterschiedliche Ergebnisse für lokale Theorien mit verborgenen Parametern und der Quantenphysik voraus).</a:t>
            </a:r>
            <a:br>
              <a:rPr lang="de-DE" dirty="0"/>
            </a:br>
            <a:endParaRPr lang="de-DE" dirty="0"/>
          </a:p>
          <a:p>
            <a:r>
              <a:rPr lang="de-DE" dirty="0"/>
              <a:t>Experimente mit Einzelphotonen (gemäß </a:t>
            </a:r>
            <a:r>
              <a:rPr lang="de-DE" dirty="0" err="1"/>
              <a:t>Aspect</a:t>
            </a:r>
            <a:r>
              <a:rPr lang="de-DE" dirty="0"/>
              <a:t> et al.) entscheiden klar</a:t>
            </a:r>
            <a:br>
              <a:rPr lang="de-DE" dirty="0"/>
            </a:br>
            <a:r>
              <a:rPr lang="de-DE" dirty="0"/>
              <a:t>für die Quantenphysik und gegen Theorien mit verborgenen Parametern.</a:t>
            </a:r>
          </a:p>
          <a:p>
            <a:endParaRPr lang="de-DE" dirty="0"/>
          </a:p>
        </p:txBody>
      </p:sp>
      <p:sp>
        <p:nvSpPr>
          <p:cNvPr id="3" name="Titel 2">
            <a:extLst>
              <a:ext uri="{FF2B5EF4-FFF2-40B4-BE49-F238E27FC236}">
                <a16:creationId xmlns:a16="http://schemas.microsoft.com/office/drawing/2014/main" id="{76DB7310-52BC-1918-00A9-9BA149388348}"/>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Tree>
    <p:extLst>
      <p:ext uri="{BB962C8B-B14F-4D97-AF65-F5344CB8AC3E}">
        <p14:creationId xmlns:p14="http://schemas.microsoft.com/office/powerpoint/2010/main" val="342342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556792"/>
            <a:ext cx="10441160" cy="4752528"/>
          </a:xfrm>
          <a:prstGeom prst="rect">
            <a:avLst/>
          </a:prstGeom>
        </p:spPr>
        <p:txBody>
          <a:bodyPr vert="horz">
            <a:normAutofit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endParaRPr lang="de-DE" sz="2200" dirty="0">
              <a:solidFill>
                <a:schemeClr val="tx1"/>
              </a:solidFill>
            </a:endParaRPr>
          </a:p>
          <a:p>
            <a:pPr marL="0" indent="0">
              <a:buNone/>
            </a:pPr>
            <a:endParaRPr lang="de-DE" sz="2200" dirty="0">
              <a:solidFill>
                <a:schemeClr val="tx1"/>
              </a:solidFill>
            </a:endParaRPr>
          </a:p>
          <a:p>
            <a:pPr marL="0" indent="0">
              <a:buNone/>
            </a:pPr>
            <a:endParaRPr lang="de-DE" sz="2200" dirty="0">
              <a:solidFill>
                <a:schemeClr val="tx1"/>
              </a:solidFill>
            </a:endParaRPr>
          </a:p>
          <a:p>
            <a:pPr marL="0" indent="0">
              <a:buNone/>
            </a:pPr>
            <a:endParaRPr lang="de-DE" sz="2200" dirty="0">
              <a:solidFill>
                <a:schemeClr val="tx1"/>
              </a:solidFill>
            </a:endParaRPr>
          </a:p>
          <a:p>
            <a:pPr marL="0" indent="0">
              <a:buNone/>
            </a:pPr>
            <a:endParaRPr lang="de-DE" sz="2200" dirty="0">
              <a:solidFill>
                <a:schemeClr val="tx1"/>
              </a:solidFill>
            </a:endParaRPr>
          </a:p>
          <a:p>
            <a:pPr marL="0" indent="0">
              <a:buNone/>
            </a:pPr>
            <a:r>
              <a:rPr lang="de-DE" sz="2200" dirty="0">
                <a:solidFill>
                  <a:schemeClr val="tx1"/>
                </a:solidFill>
              </a:rPr>
              <a:t>(Modellieren der Unbestimmtheit bis zur Messung)</a:t>
            </a:r>
            <a:br>
              <a:rPr lang="de-DE" sz="2200" dirty="0">
                <a:solidFill>
                  <a:schemeClr val="tx1"/>
                </a:solidFill>
              </a:rPr>
            </a:br>
            <a:br>
              <a:rPr lang="de-DE" sz="2200" dirty="0">
                <a:solidFill>
                  <a:schemeClr val="tx1"/>
                </a:solidFill>
              </a:rPr>
            </a:br>
            <a:r>
              <a:rPr lang="de-DE" sz="2200" dirty="0">
                <a:solidFill>
                  <a:schemeClr val="tx1"/>
                </a:solidFill>
              </a:rPr>
              <a:t>Anton und Berta bewegen zwei Münzen,</a:t>
            </a:r>
            <a:br>
              <a:rPr lang="de-DE" sz="2200" dirty="0">
                <a:solidFill>
                  <a:schemeClr val="tx1"/>
                </a:solidFill>
              </a:rPr>
            </a:br>
            <a:r>
              <a:rPr lang="de-DE" sz="2200" dirty="0">
                <a:solidFill>
                  <a:schemeClr val="tx1"/>
                </a:solidFill>
              </a:rPr>
              <a:t>die jeweils in einem Kästchen rotieren,</a:t>
            </a:r>
            <a:br>
              <a:rPr lang="de-DE" sz="2200" dirty="0">
                <a:solidFill>
                  <a:schemeClr val="tx1"/>
                </a:solidFill>
              </a:rPr>
            </a:br>
            <a:r>
              <a:rPr lang="de-DE" sz="2200" dirty="0">
                <a:solidFill>
                  <a:schemeClr val="tx1"/>
                </a:solidFill>
              </a:rPr>
              <a:t>voneinander weg. Dann warten beide, bis </a:t>
            </a:r>
            <a:br>
              <a:rPr lang="de-DE" sz="2200" dirty="0">
                <a:solidFill>
                  <a:schemeClr val="tx1"/>
                </a:solidFill>
              </a:rPr>
            </a:br>
            <a:r>
              <a:rPr lang="de-DE" sz="2200" dirty="0">
                <a:solidFill>
                  <a:schemeClr val="tx1"/>
                </a:solidFill>
              </a:rPr>
              <a:t>die Münze auf eine Seite fällt und beide </a:t>
            </a:r>
            <a:br>
              <a:rPr lang="de-DE" sz="2200" dirty="0">
                <a:solidFill>
                  <a:schemeClr val="tx1"/>
                </a:solidFill>
              </a:rPr>
            </a:br>
            <a:r>
              <a:rPr lang="de-DE" sz="2200" dirty="0">
                <a:solidFill>
                  <a:schemeClr val="tx1"/>
                </a:solidFill>
              </a:rPr>
              <a:t>schauen nach.</a:t>
            </a:r>
          </a:p>
          <a:p>
            <a:pPr marL="0" indent="0">
              <a:buNone/>
            </a:pPr>
            <a:endParaRPr lang="de-DE" sz="2200" dirty="0">
              <a:solidFill>
                <a:schemeClr val="tx1"/>
              </a:solidFill>
            </a:endParaRPr>
          </a:p>
          <a:p>
            <a:pPr marL="0" indent="0">
              <a:buNone/>
            </a:pPr>
            <a:r>
              <a:rPr lang="de-DE" sz="2200" dirty="0">
                <a:solidFill>
                  <a:schemeClr val="tx1"/>
                </a:solidFill>
              </a:rPr>
              <a:t>Problem: Korrelation nicht erklärbar.</a:t>
            </a:r>
          </a:p>
        </p:txBody>
      </p:sp>
      <p:sp>
        <p:nvSpPr>
          <p:cNvPr id="2" name="Inhaltsplatzhalter 2">
            <a:extLst>
              <a:ext uri="{FF2B5EF4-FFF2-40B4-BE49-F238E27FC236}">
                <a16:creationId xmlns:a16="http://schemas.microsoft.com/office/drawing/2014/main" id="{D0A89191-D053-84D7-8826-27974C83E8BA}"/>
              </a:ext>
            </a:extLst>
          </p:cNvPr>
          <p:cNvSpPr txBox="1">
            <a:spLocks/>
          </p:cNvSpPr>
          <p:nvPr/>
        </p:nvSpPr>
        <p:spPr>
          <a:xfrm>
            <a:off x="8436152" y="1730707"/>
            <a:ext cx="3168352"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de-DE" sz="2800"/>
              <a:t>Keine Korrelation</a:t>
            </a:r>
            <a:endParaRPr lang="de-DE" sz="2800" dirty="0"/>
          </a:p>
        </p:txBody>
      </p:sp>
      <p:graphicFrame>
        <p:nvGraphicFramePr>
          <p:cNvPr id="4" name="Tabelle 10">
            <a:extLst>
              <a:ext uri="{FF2B5EF4-FFF2-40B4-BE49-F238E27FC236}">
                <a16:creationId xmlns:a16="http://schemas.microsoft.com/office/drawing/2014/main" id="{35A82138-DEAE-5DD6-7823-AAA242C58F20}"/>
              </a:ext>
            </a:extLst>
          </p:cNvPr>
          <p:cNvGraphicFramePr>
            <a:graphicFrameLocks noGrp="1"/>
          </p:cNvGraphicFramePr>
          <p:nvPr/>
        </p:nvGraphicFramePr>
        <p:xfrm>
          <a:off x="8809742" y="2450787"/>
          <a:ext cx="2180492" cy="3708400"/>
        </p:xfrm>
        <a:graphic>
          <a:graphicData uri="http://schemas.openxmlformats.org/drawingml/2006/table">
            <a:tbl>
              <a:tblPr firstRow="1" bandRow="1">
                <a:tableStyleId>{5C22544A-7EE6-4342-B048-85BDC9FD1C3A}</a:tableStyleId>
              </a:tblPr>
              <a:tblGrid>
                <a:gridCol w="1090246">
                  <a:extLst>
                    <a:ext uri="{9D8B030D-6E8A-4147-A177-3AD203B41FA5}">
                      <a16:colId xmlns:a16="http://schemas.microsoft.com/office/drawing/2014/main" val="955046767"/>
                    </a:ext>
                  </a:extLst>
                </a:gridCol>
                <a:gridCol w="1090246">
                  <a:extLst>
                    <a:ext uri="{9D8B030D-6E8A-4147-A177-3AD203B41FA5}">
                      <a16:colId xmlns:a16="http://schemas.microsoft.com/office/drawing/2014/main" val="1547086202"/>
                    </a:ext>
                  </a:extLst>
                </a:gridCol>
              </a:tblGrid>
              <a:tr h="370840">
                <a:tc gridSpan="2">
                  <a:txBody>
                    <a:bodyPr/>
                    <a:lstStyle/>
                    <a:p>
                      <a:pPr algn="ctr"/>
                      <a:r>
                        <a:rPr lang="de-DE" dirty="0">
                          <a:latin typeface="Arial" panose="020B0604020202020204" pitchFamily="34" charset="0"/>
                          <a:cs typeface="Arial" panose="020B0604020202020204" pitchFamily="34" charset="0"/>
                        </a:rPr>
                        <a:t>Zwei Münzen</a:t>
                      </a:r>
                    </a:p>
                  </a:txBody>
                  <a:tcPr/>
                </a:tc>
                <a:tc hMerge="1">
                  <a:txBody>
                    <a:bodyPr/>
                    <a:lstStyle/>
                    <a:p>
                      <a:endParaRPr lang="de-DE" dirty="0"/>
                    </a:p>
                  </a:txBody>
                  <a:tcPr/>
                </a:tc>
                <a:extLst>
                  <a:ext uri="{0D108BD9-81ED-4DB2-BD59-A6C34878D82A}">
                    <a16:rowId xmlns:a16="http://schemas.microsoft.com/office/drawing/2014/main" val="3363380384"/>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93446325"/>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1386893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2652789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67591438"/>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812757193"/>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8997352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237555311"/>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093793079"/>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607069861"/>
                  </a:ext>
                </a:extLst>
              </a:tr>
            </a:tbl>
          </a:graphicData>
        </a:graphic>
      </p:graphicFrame>
      <p:grpSp>
        <p:nvGrpSpPr>
          <p:cNvPr id="9" name="Gruppieren 8">
            <a:extLst>
              <a:ext uri="{FF2B5EF4-FFF2-40B4-BE49-F238E27FC236}">
                <a16:creationId xmlns:a16="http://schemas.microsoft.com/office/drawing/2014/main" id="{563C35A2-3BB6-C77C-50D4-EE9CC1C8AF79}"/>
              </a:ext>
            </a:extLst>
          </p:cNvPr>
          <p:cNvGrpSpPr/>
          <p:nvPr/>
        </p:nvGrpSpPr>
        <p:grpSpPr>
          <a:xfrm>
            <a:off x="1163400" y="1738453"/>
            <a:ext cx="5184897" cy="988851"/>
            <a:chOff x="1679249" y="5229200"/>
            <a:chExt cx="5184897" cy="988851"/>
          </a:xfrm>
        </p:grpSpPr>
        <p:pic>
          <p:nvPicPr>
            <p:cNvPr id="11" name="Grafik 10">
              <a:extLst>
                <a:ext uri="{FF2B5EF4-FFF2-40B4-BE49-F238E27FC236}">
                  <a16:creationId xmlns:a16="http://schemas.microsoft.com/office/drawing/2014/main" id="{E9538978-AF7F-737D-3F4F-65C3C82ECA77}"/>
                </a:ext>
              </a:extLst>
            </p:cNvPr>
            <p:cNvPicPr>
              <a:picLocks noChangeAspect="1"/>
            </p:cNvPicPr>
            <p:nvPr/>
          </p:nvPicPr>
          <p:blipFill>
            <a:blip r:embed="rId3"/>
            <a:stretch>
              <a:fillRect/>
            </a:stretch>
          </p:blipFill>
          <p:spPr>
            <a:xfrm>
              <a:off x="1679249" y="5244434"/>
              <a:ext cx="1071520" cy="954093"/>
            </a:xfrm>
            <a:prstGeom prst="rect">
              <a:avLst/>
            </a:prstGeom>
            <a:ln w="63500">
              <a:solidFill>
                <a:schemeClr val="dk1"/>
              </a:solidFill>
            </a:ln>
          </p:spPr>
        </p:pic>
        <p:pic>
          <p:nvPicPr>
            <p:cNvPr id="13" name="Grafik 12">
              <a:extLst>
                <a:ext uri="{FF2B5EF4-FFF2-40B4-BE49-F238E27FC236}">
                  <a16:creationId xmlns:a16="http://schemas.microsoft.com/office/drawing/2014/main" id="{001B83B0-3908-5E6F-EFF2-045A4C39F12B}"/>
                </a:ext>
              </a:extLst>
            </p:cNvPr>
            <p:cNvPicPr>
              <a:picLocks noChangeAspect="1"/>
            </p:cNvPicPr>
            <p:nvPr/>
          </p:nvPicPr>
          <p:blipFill>
            <a:blip r:embed="rId4"/>
            <a:stretch>
              <a:fillRect/>
            </a:stretch>
          </p:blipFill>
          <p:spPr>
            <a:xfrm>
              <a:off x="5792626" y="5229200"/>
              <a:ext cx="1071520" cy="988851"/>
            </a:xfrm>
            <a:prstGeom prst="rect">
              <a:avLst/>
            </a:prstGeom>
            <a:ln w="63500">
              <a:solidFill>
                <a:schemeClr val="tx1"/>
              </a:solidFill>
            </a:ln>
          </p:spPr>
        </p:pic>
        <p:cxnSp>
          <p:nvCxnSpPr>
            <p:cNvPr id="14" name="Gerade Verbindung mit Pfeil 13">
              <a:extLst>
                <a:ext uri="{FF2B5EF4-FFF2-40B4-BE49-F238E27FC236}">
                  <a16:creationId xmlns:a16="http://schemas.microsoft.com/office/drawing/2014/main" id="{16C9AE6A-7E51-D72D-246B-2E5FE948B57B}"/>
                </a:ext>
              </a:extLst>
            </p:cNvPr>
            <p:cNvCxnSpPr>
              <a:cxnSpLocks/>
            </p:cNvCxnSpPr>
            <p:nvPr/>
          </p:nvCxnSpPr>
          <p:spPr>
            <a:xfrm>
              <a:off x="2999656" y="5676482"/>
              <a:ext cx="2520280" cy="0"/>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 name="Inhaltsplatzhalter 1">
              <a:extLst>
                <a:ext uri="{FF2B5EF4-FFF2-40B4-BE49-F238E27FC236}">
                  <a16:creationId xmlns:a16="http://schemas.microsoft.com/office/drawing/2014/main" id="{F60E62B8-169C-EC5B-946E-4984F4D2949C}"/>
                </a:ext>
              </a:extLst>
            </p:cNvPr>
            <p:cNvSpPr txBox="1">
              <a:spLocks/>
            </p:cNvSpPr>
            <p:nvPr/>
          </p:nvSpPr>
          <p:spPr>
            <a:xfrm>
              <a:off x="2639616" y="5229200"/>
              <a:ext cx="2845186" cy="576064"/>
            </a:xfrm>
            <a:prstGeom prst="rect">
              <a:avLst/>
            </a:prstGeom>
          </p:spPr>
          <p:txBody>
            <a:bodyPr vert="horz">
              <a:normAutofit fontScale="85000"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Rotierende Münzen</a:t>
              </a:r>
            </a:p>
          </p:txBody>
        </p:sp>
      </p:grpSp>
    </p:spTree>
    <p:extLst>
      <p:ext uri="{BB962C8B-B14F-4D97-AF65-F5344CB8AC3E}">
        <p14:creationId xmlns:p14="http://schemas.microsoft.com/office/powerpoint/2010/main" val="11206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EE27CC5-D156-8205-8B42-858E805F6C7F}"/>
              </a:ext>
            </a:extLst>
          </p:cNvPr>
          <p:cNvSpPr>
            <a:spLocks noGrp="1"/>
          </p:cNvSpPr>
          <p:nvPr>
            <p:ph type="title"/>
          </p:nvPr>
        </p:nvSpPr>
        <p:spPr/>
        <p:txBody>
          <a:bodyPr/>
          <a:lstStyle/>
          <a:p>
            <a:r>
              <a:rPr lang="de-DE" dirty="0"/>
              <a:t>Bezug zum Bildungsplan</a:t>
            </a:r>
          </a:p>
        </p:txBody>
      </p:sp>
      <p:pic>
        <p:nvPicPr>
          <p:cNvPr id="9" name="Grafik 8">
            <a:extLst>
              <a:ext uri="{FF2B5EF4-FFF2-40B4-BE49-F238E27FC236}">
                <a16:creationId xmlns:a16="http://schemas.microsoft.com/office/drawing/2014/main" id="{6C89E076-9914-52E1-0AF1-CB95280D08F4}"/>
              </a:ext>
            </a:extLst>
          </p:cNvPr>
          <p:cNvPicPr/>
          <p:nvPr/>
        </p:nvPicPr>
        <p:blipFill>
          <a:blip r:embed="rId2">
            <a:extLst>
              <a:ext uri="{28A0092B-C50C-407E-A947-70E740481C1C}">
                <a14:useLocalDpi xmlns:a14="http://schemas.microsoft.com/office/drawing/2010/main" val="0"/>
              </a:ext>
            </a:extLst>
          </a:blip>
          <a:stretch>
            <a:fillRect/>
          </a:stretch>
        </p:blipFill>
        <p:spPr>
          <a:xfrm>
            <a:off x="695400" y="2522916"/>
            <a:ext cx="9085905" cy="1309635"/>
          </a:xfrm>
          <a:prstGeom prst="rect">
            <a:avLst/>
          </a:prstGeom>
        </p:spPr>
      </p:pic>
      <p:pic>
        <p:nvPicPr>
          <p:cNvPr id="10" name="Grafik 9">
            <a:extLst>
              <a:ext uri="{FF2B5EF4-FFF2-40B4-BE49-F238E27FC236}">
                <a16:creationId xmlns:a16="http://schemas.microsoft.com/office/drawing/2014/main" id="{5F53280A-15E2-47AC-04EA-E9EA7F2A4630}"/>
              </a:ext>
            </a:extLst>
          </p:cNvPr>
          <p:cNvPicPr/>
          <p:nvPr/>
        </p:nvPicPr>
        <p:blipFill>
          <a:blip r:embed="rId3">
            <a:extLst>
              <a:ext uri="{28A0092B-C50C-407E-A947-70E740481C1C}">
                <a14:useLocalDpi xmlns:a14="http://schemas.microsoft.com/office/drawing/2010/main" val="0"/>
              </a:ext>
            </a:extLst>
          </a:blip>
          <a:stretch>
            <a:fillRect/>
          </a:stretch>
        </p:blipFill>
        <p:spPr>
          <a:xfrm>
            <a:off x="713184" y="4395124"/>
            <a:ext cx="8978397" cy="1249376"/>
          </a:xfrm>
          <a:prstGeom prst="rect">
            <a:avLst/>
          </a:prstGeom>
        </p:spPr>
      </p:pic>
      <p:pic>
        <p:nvPicPr>
          <p:cNvPr id="11" name="Grafik 10">
            <a:extLst>
              <a:ext uri="{FF2B5EF4-FFF2-40B4-BE49-F238E27FC236}">
                <a16:creationId xmlns:a16="http://schemas.microsoft.com/office/drawing/2014/main" id="{47A7138D-5BD8-2B8D-6EF3-231B7068FEAF}"/>
              </a:ext>
            </a:extLst>
          </p:cNvPr>
          <p:cNvPicPr/>
          <p:nvPr/>
        </p:nvPicPr>
        <p:blipFill>
          <a:blip r:embed="rId4">
            <a:extLst>
              <a:ext uri="{28A0092B-C50C-407E-A947-70E740481C1C}">
                <a14:useLocalDpi xmlns:a14="http://schemas.microsoft.com/office/drawing/2010/main" val="0"/>
              </a:ext>
            </a:extLst>
          </a:blip>
          <a:stretch>
            <a:fillRect/>
          </a:stretch>
        </p:blipFill>
        <p:spPr>
          <a:xfrm>
            <a:off x="695400" y="1700808"/>
            <a:ext cx="8665923" cy="432048"/>
          </a:xfrm>
          <a:prstGeom prst="rect">
            <a:avLst/>
          </a:prstGeom>
        </p:spPr>
      </p:pic>
      <p:sp>
        <p:nvSpPr>
          <p:cNvPr id="12" name="Abgerundetes Rechteck 7">
            <a:extLst>
              <a:ext uri="{FF2B5EF4-FFF2-40B4-BE49-F238E27FC236}">
                <a16:creationId xmlns:a16="http://schemas.microsoft.com/office/drawing/2014/main" id="{C00AE032-492F-D601-E543-97645B9DD572}"/>
              </a:ext>
            </a:extLst>
          </p:cNvPr>
          <p:cNvSpPr/>
          <p:nvPr/>
        </p:nvSpPr>
        <p:spPr>
          <a:xfrm>
            <a:off x="5238351" y="3459019"/>
            <a:ext cx="2364998" cy="251853"/>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Abgerundetes Rechteck 8">
            <a:extLst>
              <a:ext uri="{FF2B5EF4-FFF2-40B4-BE49-F238E27FC236}">
                <a16:creationId xmlns:a16="http://schemas.microsoft.com/office/drawing/2014/main" id="{6B2F33C5-E3BE-1AAD-61D4-66A9C137E9E6}"/>
              </a:ext>
            </a:extLst>
          </p:cNvPr>
          <p:cNvSpPr/>
          <p:nvPr/>
        </p:nvSpPr>
        <p:spPr>
          <a:xfrm>
            <a:off x="3282869" y="5295399"/>
            <a:ext cx="2364998" cy="251853"/>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Abgerundetes Rechteck 10">
            <a:extLst>
              <a:ext uri="{FF2B5EF4-FFF2-40B4-BE49-F238E27FC236}">
                <a16:creationId xmlns:a16="http://schemas.microsoft.com/office/drawing/2014/main" id="{1850D833-F52B-199B-F8AA-DB656CC1F304}"/>
              </a:ext>
            </a:extLst>
          </p:cNvPr>
          <p:cNvSpPr/>
          <p:nvPr/>
        </p:nvSpPr>
        <p:spPr>
          <a:xfrm>
            <a:off x="2873353" y="3465766"/>
            <a:ext cx="769556" cy="25185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Abgerundetes Rechteck 11">
            <a:extLst>
              <a:ext uri="{FF2B5EF4-FFF2-40B4-BE49-F238E27FC236}">
                <a16:creationId xmlns:a16="http://schemas.microsoft.com/office/drawing/2014/main" id="{8BBFEFBA-ECAD-FB67-22CF-673424037F88}"/>
              </a:ext>
            </a:extLst>
          </p:cNvPr>
          <p:cNvSpPr/>
          <p:nvPr/>
        </p:nvSpPr>
        <p:spPr>
          <a:xfrm>
            <a:off x="834597" y="5286110"/>
            <a:ext cx="864096" cy="25185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Inhaltsplatzhalter 1">
            <a:extLst>
              <a:ext uri="{FF2B5EF4-FFF2-40B4-BE49-F238E27FC236}">
                <a16:creationId xmlns:a16="http://schemas.microsoft.com/office/drawing/2014/main" id="{877B87E0-E16F-7375-B509-D73F310FC166}"/>
              </a:ext>
            </a:extLst>
          </p:cNvPr>
          <p:cNvSpPr txBox="1">
            <a:spLocks/>
          </p:cNvSpPr>
          <p:nvPr/>
        </p:nvSpPr>
        <p:spPr>
          <a:xfrm>
            <a:off x="9480376" y="2910771"/>
            <a:ext cx="1656184"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BF</a:t>
            </a:r>
          </a:p>
        </p:txBody>
      </p:sp>
      <p:sp>
        <p:nvSpPr>
          <p:cNvPr id="4" name="Inhaltsplatzhalter 1">
            <a:extLst>
              <a:ext uri="{FF2B5EF4-FFF2-40B4-BE49-F238E27FC236}">
                <a16:creationId xmlns:a16="http://schemas.microsoft.com/office/drawing/2014/main" id="{6E4E4667-203F-A4BD-95E2-F4B2CC14C3D3}"/>
              </a:ext>
            </a:extLst>
          </p:cNvPr>
          <p:cNvSpPr txBox="1">
            <a:spLocks/>
          </p:cNvSpPr>
          <p:nvPr/>
        </p:nvSpPr>
        <p:spPr>
          <a:xfrm>
            <a:off x="9480376" y="4731780"/>
            <a:ext cx="1656184" cy="57606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BF</a:t>
            </a:r>
          </a:p>
        </p:txBody>
      </p:sp>
      <p:pic>
        <p:nvPicPr>
          <p:cNvPr id="6" name="Grafik 5">
            <a:extLst>
              <a:ext uri="{FF2B5EF4-FFF2-40B4-BE49-F238E27FC236}">
                <a16:creationId xmlns:a16="http://schemas.microsoft.com/office/drawing/2014/main" id="{E9E70BAB-D73A-3C3D-5FBE-EFCEEADFE9BC}"/>
              </a:ext>
            </a:extLst>
          </p:cNvPr>
          <p:cNvPicPr>
            <a:picLocks noChangeAspect="1"/>
          </p:cNvPicPr>
          <p:nvPr/>
        </p:nvPicPr>
        <p:blipFill>
          <a:blip r:embed="rId5"/>
          <a:stretch>
            <a:fillRect/>
          </a:stretch>
        </p:blipFill>
        <p:spPr>
          <a:xfrm>
            <a:off x="771273" y="2636912"/>
            <a:ext cx="273126" cy="234108"/>
          </a:xfrm>
          <a:prstGeom prst="rect">
            <a:avLst/>
          </a:prstGeom>
        </p:spPr>
      </p:pic>
      <p:pic>
        <p:nvPicPr>
          <p:cNvPr id="7" name="Grafik 6">
            <a:extLst>
              <a:ext uri="{FF2B5EF4-FFF2-40B4-BE49-F238E27FC236}">
                <a16:creationId xmlns:a16="http://schemas.microsoft.com/office/drawing/2014/main" id="{3BCBEE97-B849-9F0A-F090-D567D13C9D98}"/>
              </a:ext>
            </a:extLst>
          </p:cNvPr>
          <p:cNvPicPr>
            <a:picLocks noChangeAspect="1"/>
          </p:cNvPicPr>
          <p:nvPr/>
        </p:nvPicPr>
        <p:blipFill>
          <a:blip r:embed="rId6"/>
          <a:stretch>
            <a:fillRect/>
          </a:stretch>
        </p:blipFill>
        <p:spPr>
          <a:xfrm>
            <a:off x="758649" y="4465080"/>
            <a:ext cx="285750" cy="266700"/>
          </a:xfrm>
          <a:prstGeom prst="rect">
            <a:avLst/>
          </a:prstGeom>
        </p:spPr>
      </p:pic>
      <p:sp>
        <p:nvSpPr>
          <p:cNvPr id="5" name="Inhaltsplatzhalter 1">
            <a:extLst>
              <a:ext uri="{FF2B5EF4-FFF2-40B4-BE49-F238E27FC236}">
                <a16:creationId xmlns:a16="http://schemas.microsoft.com/office/drawing/2014/main" id="{FD9E8498-64B1-FA91-A674-334C85DBA55A}"/>
              </a:ext>
            </a:extLst>
          </p:cNvPr>
          <p:cNvSpPr txBox="1">
            <a:spLocks/>
          </p:cNvSpPr>
          <p:nvPr/>
        </p:nvSpPr>
        <p:spPr>
          <a:xfrm>
            <a:off x="7248128" y="5919041"/>
            <a:ext cx="4073271" cy="576064"/>
          </a:xfrm>
          <a:prstGeom prst="rect">
            <a:avLst/>
          </a:prstGeom>
        </p:spPr>
        <p:txBody>
          <a:bodyPr vert="horz">
            <a:normAutofit fontScale="85000"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Identischer Inhalt in LF und BF</a:t>
            </a:r>
          </a:p>
        </p:txBody>
      </p:sp>
    </p:spTree>
    <p:extLst>
      <p:ext uri="{BB962C8B-B14F-4D97-AF65-F5344CB8AC3E}">
        <p14:creationId xmlns:p14="http://schemas.microsoft.com/office/powerpoint/2010/main" val="3201899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556792"/>
            <a:ext cx="11233248" cy="4752528"/>
          </a:xfrm>
          <a:prstGeom prst="rect">
            <a:avLst/>
          </a:prstGeom>
        </p:spPr>
        <p:txBody>
          <a:bodyPr vert="horz">
            <a:normAutofit fontScale="850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endParaRPr lang="de-DE" dirty="0">
              <a:solidFill>
                <a:schemeClr val="tx1"/>
              </a:solidFill>
            </a:endParaRPr>
          </a:p>
          <a:p>
            <a:pPr marL="0" indent="0">
              <a:buNone/>
            </a:pPr>
            <a:endParaRPr lang="de-DE" dirty="0">
              <a:solidFill>
                <a:schemeClr val="tx1"/>
              </a:solidFill>
            </a:endParaRPr>
          </a:p>
          <a:p>
            <a:pPr marL="0" indent="0">
              <a:buNone/>
            </a:pPr>
            <a:endParaRPr lang="de-DE" dirty="0">
              <a:solidFill>
                <a:schemeClr val="tx1"/>
              </a:solidFill>
            </a:endParaRPr>
          </a:p>
          <a:p>
            <a:pPr marL="0" indent="0">
              <a:buNone/>
            </a:pPr>
            <a:endParaRPr lang="de-DE" dirty="0">
              <a:solidFill>
                <a:schemeClr val="tx1"/>
              </a:solidFill>
            </a:endParaRPr>
          </a:p>
          <a:p>
            <a:pPr marL="0" indent="0">
              <a:buNone/>
            </a:pPr>
            <a:endParaRPr lang="de-DE" dirty="0">
              <a:solidFill>
                <a:schemeClr val="tx1"/>
              </a:solidFill>
            </a:endParaRPr>
          </a:p>
          <a:p>
            <a:pPr marL="0" indent="0">
              <a:buNone/>
            </a:pPr>
            <a:r>
              <a:rPr lang="de-DE" dirty="0">
                <a:solidFill>
                  <a:schemeClr val="tx1"/>
                </a:solidFill>
              </a:rPr>
              <a:t>Rotierende Münzen:</a:t>
            </a:r>
          </a:p>
          <a:p>
            <a:pPr marL="0" indent="0">
              <a:buNone/>
            </a:pPr>
            <a:r>
              <a:rPr lang="de-DE" dirty="0">
                <a:solidFill>
                  <a:schemeClr val="tx1"/>
                </a:solidFill>
              </a:rPr>
              <a:t>Versuch, die Korrelation zu erklären:</a:t>
            </a:r>
            <a:br>
              <a:rPr lang="de-DE" dirty="0">
                <a:solidFill>
                  <a:schemeClr val="tx1"/>
                </a:solidFill>
              </a:rPr>
            </a:br>
            <a:br>
              <a:rPr lang="de-DE" dirty="0">
                <a:solidFill>
                  <a:schemeClr val="tx1"/>
                </a:solidFill>
              </a:rPr>
            </a:br>
            <a:r>
              <a:rPr lang="de-DE" dirty="0">
                <a:solidFill>
                  <a:schemeClr val="tx1"/>
                </a:solidFill>
              </a:rPr>
              <a:t>Münze 1 fällt zufällig und gibt Münze 2 </a:t>
            </a:r>
            <a:br>
              <a:rPr lang="de-DE" dirty="0">
                <a:solidFill>
                  <a:schemeClr val="tx1"/>
                </a:solidFill>
              </a:rPr>
            </a:br>
            <a:r>
              <a:rPr lang="de-DE" dirty="0">
                <a:solidFill>
                  <a:schemeClr val="tx1"/>
                </a:solidFill>
              </a:rPr>
              <a:t>per Funksignal durch, wie sie fallen muss. </a:t>
            </a:r>
            <a:br>
              <a:rPr lang="de-DE" dirty="0">
                <a:solidFill>
                  <a:schemeClr val="tx1"/>
                </a:solidFill>
              </a:rPr>
            </a:br>
            <a:r>
              <a:rPr lang="de-DE" sz="2400" dirty="0">
                <a:solidFill>
                  <a:schemeClr val="tx1"/>
                </a:solidFill>
              </a:rPr>
              <a:t>Münze 2 hat eine Mechanik, mit der sie sich </a:t>
            </a:r>
            <a:br>
              <a:rPr lang="de-DE" sz="2400" dirty="0">
                <a:solidFill>
                  <a:schemeClr val="tx1"/>
                </a:solidFill>
              </a:rPr>
            </a:br>
            <a:r>
              <a:rPr lang="de-DE" sz="2400" dirty="0">
                <a:solidFill>
                  <a:schemeClr val="tx1"/>
                </a:solidFill>
              </a:rPr>
              <a:t>auf jede Seite legen kann.</a:t>
            </a:r>
            <a:br>
              <a:rPr lang="de-DE" sz="2400" dirty="0">
                <a:solidFill>
                  <a:schemeClr val="tx1"/>
                </a:solidFill>
              </a:rPr>
            </a:br>
            <a:endParaRPr lang="de-DE" dirty="0">
              <a:solidFill>
                <a:schemeClr val="tx1"/>
              </a:solidFill>
            </a:endParaRPr>
          </a:p>
          <a:p>
            <a:pPr marL="0" indent="0">
              <a:buNone/>
            </a:pPr>
            <a:r>
              <a:rPr lang="de-DE" dirty="0">
                <a:solidFill>
                  <a:schemeClr val="tx1"/>
                </a:solidFill>
              </a:rPr>
              <a:t>Problem: </a:t>
            </a:r>
            <a:br>
              <a:rPr lang="de-DE" dirty="0">
                <a:solidFill>
                  <a:schemeClr val="tx1"/>
                </a:solidFill>
              </a:rPr>
            </a:br>
            <a:r>
              <a:rPr lang="de-DE" dirty="0">
                <a:solidFill>
                  <a:schemeClr val="tx1"/>
                </a:solidFill>
              </a:rPr>
              <a:t>Das Funksignal kann maximal</a:t>
            </a:r>
            <a:br>
              <a:rPr lang="de-DE" dirty="0">
                <a:solidFill>
                  <a:schemeClr val="tx1"/>
                </a:solidFill>
              </a:rPr>
            </a:br>
            <a:r>
              <a:rPr lang="de-DE" dirty="0">
                <a:solidFill>
                  <a:schemeClr val="tx1"/>
                </a:solidFill>
              </a:rPr>
              <a:t>mit Lichtgeschwindigkeit ausgetauscht </a:t>
            </a:r>
            <a:br>
              <a:rPr lang="de-DE" dirty="0">
                <a:solidFill>
                  <a:schemeClr val="tx1"/>
                </a:solidFill>
              </a:rPr>
            </a:br>
            <a:r>
              <a:rPr lang="de-DE" dirty="0">
                <a:solidFill>
                  <a:schemeClr val="tx1"/>
                </a:solidFill>
              </a:rPr>
              <a:t>werden. Die Korrelation tritt bei den Photonen</a:t>
            </a:r>
            <a:br>
              <a:rPr lang="de-DE" dirty="0">
                <a:solidFill>
                  <a:schemeClr val="tx1"/>
                </a:solidFill>
              </a:rPr>
            </a:br>
            <a:r>
              <a:rPr lang="de-DE" dirty="0">
                <a:solidFill>
                  <a:schemeClr val="tx1"/>
                </a:solidFill>
              </a:rPr>
              <a:t>aber auch bei gleichzeitiger Messung auf.</a:t>
            </a:r>
          </a:p>
          <a:p>
            <a:pPr marL="0" indent="0">
              <a:buNone/>
            </a:pPr>
            <a:endParaRPr lang="de-DE" dirty="0">
              <a:solidFill>
                <a:schemeClr val="tx1"/>
              </a:solidFill>
            </a:endParaRPr>
          </a:p>
        </p:txBody>
      </p:sp>
      <p:sp>
        <p:nvSpPr>
          <p:cNvPr id="5" name="Inhaltsplatzhalter 2">
            <a:extLst>
              <a:ext uri="{FF2B5EF4-FFF2-40B4-BE49-F238E27FC236}">
                <a16:creationId xmlns:a16="http://schemas.microsoft.com/office/drawing/2014/main" id="{880EE843-94B3-D9D1-A996-263798532324}"/>
              </a:ext>
            </a:extLst>
          </p:cNvPr>
          <p:cNvSpPr txBox="1">
            <a:spLocks/>
          </p:cNvSpPr>
          <p:nvPr/>
        </p:nvSpPr>
        <p:spPr>
          <a:xfrm>
            <a:off x="8429364" y="1613856"/>
            <a:ext cx="2448272"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de-DE" sz="2800" dirty="0"/>
              <a:t>Korrelation</a:t>
            </a:r>
          </a:p>
        </p:txBody>
      </p:sp>
      <p:graphicFrame>
        <p:nvGraphicFramePr>
          <p:cNvPr id="6" name="Tabelle 28">
            <a:extLst>
              <a:ext uri="{FF2B5EF4-FFF2-40B4-BE49-F238E27FC236}">
                <a16:creationId xmlns:a16="http://schemas.microsoft.com/office/drawing/2014/main" id="{C0A86257-3D4A-DB1B-5FD6-D4D1223DAC4B}"/>
              </a:ext>
            </a:extLst>
          </p:cNvPr>
          <p:cNvGraphicFramePr>
            <a:graphicFrameLocks noGrp="1"/>
          </p:cNvGraphicFramePr>
          <p:nvPr>
            <p:extLst>
              <p:ext uri="{D42A27DB-BD31-4B8C-83A1-F6EECF244321}">
                <p14:modId xmlns:p14="http://schemas.microsoft.com/office/powerpoint/2010/main" val="3688644690"/>
              </p:ext>
            </p:extLst>
          </p:nvPr>
        </p:nvGraphicFramePr>
        <p:xfrm>
          <a:off x="8380823" y="2333936"/>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a:latin typeface="Arial" panose="020B0604020202020204" pitchFamily="34" charset="0"/>
                          <a:cs typeface="Arial" panose="020B0604020202020204" pitchFamily="34" charset="0"/>
                        </a:rPr>
                        <a:t>Münzen mit Funk</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2274776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084999667"/>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652977170"/>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738668476"/>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29952979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327857447"/>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760002956"/>
                  </a:ext>
                </a:extLst>
              </a:tr>
            </a:tbl>
          </a:graphicData>
        </a:graphic>
      </p:graphicFrame>
      <p:pic>
        <p:nvPicPr>
          <p:cNvPr id="8" name="Grafik 7">
            <a:extLst>
              <a:ext uri="{FF2B5EF4-FFF2-40B4-BE49-F238E27FC236}">
                <a16:creationId xmlns:a16="http://schemas.microsoft.com/office/drawing/2014/main" id="{CBF0EDAC-18F8-2B3D-B2F1-D3C659966B77}"/>
              </a:ext>
            </a:extLst>
          </p:cNvPr>
          <p:cNvPicPr>
            <a:picLocks noChangeAspect="1"/>
          </p:cNvPicPr>
          <p:nvPr/>
        </p:nvPicPr>
        <p:blipFill>
          <a:blip r:embed="rId2"/>
          <a:stretch>
            <a:fillRect/>
          </a:stretch>
        </p:blipFill>
        <p:spPr>
          <a:xfrm>
            <a:off x="5276777" y="1738453"/>
            <a:ext cx="1071520" cy="988851"/>
          </a:xfrm>
          <a:prstGeom prst="rect">
            <a:avLst/>
          </a:prstGeom>
          <a:ln w="63500">
            <a:solidFill>
              <a:schemeClr val="tx1"/>
            </a:solidFill>
          </a:ln>
        </p:spPr>
      </p:pic>
      <p:pic>
        <p:nvPicPr>
          <p:cNvPr id="14" name="Grafik 13">
            <a:extLst>
              <a:ext uri="{FF2B5EF4-FFF2-40B4-BE49-F238E27FC236}">
                <a16:creationId xmlns:a16="http://schemas.microsoft.com/office/drawing/2014/main" id="{1DC82C86-ED2D-54C8-714D-780CC872F162}"/>
              </a:ext>
            </a:extLst>
          </p:cNvPr>
          <p:cNvPicPr>
            <a:picLocks noChangeAspect="1"/>
          </p:cNvPicPr>
          <p:nvPr/>
        </p:nvPicPr>
        <p:blipFill>
          <a:blip r:embed="rId3"/>
          <a:stretch>
            <a:fillRect/>
          </a:stretch>
        </p:blipFill>
        <p:spPr>
          <a:xfrm>
            <a:off x="1199456" y="1753687"/>
            <a:ext cx="1071521" cy="971307"/>
          </a:xfrm>
          <a:prstGeom prst="rect">
            <a:avLst/>
          </a:prstGeom>
          <a:ln w="63500">
            <a:solidFill>
              <a:schemeClr val="dk1"/>
            </a:solidFill>
          </a:ln>
        </p:spPr>
      </p:pic>
      <p:grpSp>
        <p:nvGrpSpPr>
          <p:cNvPr id="22" name="Gruppieren 21">
            <a:extLst>
              <a:ext uri="{FF2B5EF4-FFF2-40B4-BE49-F238E27FC236}">
                <a16:creationId xmlns:a16="http://schemas.microsoft.com/office/drawing/2014/main" id="{595F5EC1-218B-F070-8FBD-F179B220AFFC}"/>
              </a:ext>
            </a:extLst>
          </p:cNvPr>
          <p:cNvGrpSpPr/>
          <p:nvPr/>
        </p:nvGrpSpPr>
        <p:grpSpPr>
          <a:xfrm>
            <a:off x="2927648" y="2034840"/>
            <a:ext cx="334683" cy="409000"/>
            <a:chOff x="3720498" y="1788025"/>
            <a:chExt cx="552120" cy="1091821"/>
          </a:xfrm>
        </p:grpSpPr>
        <p:sp>
          <p:nvSpPr>
            <p:cNvPr id="19" name="Freihandform: Form 18">
              <a:extLst>
                <a:ext uri="{FF2B5EF4-FFF2-40B4-BE49-F238E27FC236}">
                  <a16:creationId xmlns:a16="http://schemas.microsoft.com/office/drawing/2014/main" id="{2978E7FD-5997-E99B-1CEE-F84101D3A5D8}"/>
                </a:ext>
              </a:extLst>
            </p:cNvPr>
            <p:cNvSpPr/>
            <p:nvPr/>
          </p:nvSpPr>
          <p:spPr>
            <a:xfrm>
              <a:off x="3720498" y="1788025"/>
              <a:ext cx="123528" cy="1091821"/>
            </a:xfrm>
            <a:custGeom>
              <a:avLst/>
              <a:gdLst>
                <a:gd name="connsiteX0" fmla="*/ 0 w 123528"/>
                <a:gd name="connsiteY0" fmla="*/ 0 h 1091821"/>
                <a:gd name="connsiteX1" fmla="*/ 122830 w 123528"/>
                <a:gd name="connsiteY1" fmla="*/ 545911 h 1091821"/>
                <a:gd name="connsiteX2" fmla="*/ 40943 w 123528"/>
                <a:gd name="connsiteY2" fmla="*/ 1091821 h 1091821"/>
              </a:gdLst>
              <a:ahLst/>
              <a:cxnLst>
                <a:cxn ang="0">
                  <a:pos x="connsiteX0" y="connsiteY0"/>
                </a:cxn>
                <a:cxn ang="0">
                  <a:pos x="connsiteX1" y="connsiteY1"/>
                </a:cxn>
                <a:cxn ang="0">
                  <a:pos x="connsiteX2" y="connsiteY2"/>
                </a:cxn>
              </a:cxnLst>
              <a:rect l="l" t="t" r="r" b="b"/>
              <a:pathLst>
                <a:path w="123528" h="1091821">
                  <a:moveTo>
                    <a:pt x="0" y="0"/>
                  </a:moveTo>
                  <a:cubicBezTo>
                    <a:pt x="58003" y="181970"/>
                    <a:pt x="116006" y="363941"/>
                    <a:pt x="122830" y="545911"/>
                  </a:cubicBezTo>
                  <a:cubicBezTo>
                    <a:pt x="129654" y="727881"/>
                    <a:pt x="85298" y="909851"/>
                    <a:pt x="40943" y="1091821"/>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A40DC060-4AC9-D9AD-82DF-51406DD269D9}"/>
                </a:ext>
              </a:extLst>
            </p:cNvPr>
            <p:cNvSpPr/>
            <p:nvPr/>
          </p:nvSpPr>
          <p:spPr>
            <a:xfrm>
              <a:off x="3929658" y="1788025"/>
              <a:ext cx="123528" cy="1091821"/>
            </a:xfrm>
            <a:custGeom>
              <a:avLst/>
              <a:gdLst>
                <a:gd name="connsiteX0" fmla="*/ 0 w 123528"/>
                <a:gd name="connsiteY0" fmla="*/ 0 h 1091821"/>
                <a:gd name="connsiteX1" fmla="*/ 122830 w 123528"/>
                <a:gd name="connsiteY1" fmla="*/ 545911 h 1091821"/>
                <a:gd name="connsiteX2" fmla="*/ 40943 w 123528"/>
                <a:gd name="connsiteY2" fmla="*/ 1091821 h 1091821"/>
              </a:gdLst>
              <a:ahLst/>
              <a:cxnLst>
                <a:cxn ang="0">
                  <a:pos x="connsiteX0" y="connsiteY0"/>
                </a:cxn>
                <a:cxn ang="0">
                  <a:pos x="connsiteX1" y="connsiteY1"/>
                </a:cxn>
                <a:cxn ang="0">
                  <a:pos x="connsiteX2" y="connsiteY2"/>
                </a:cxn>
              </a:cxnLst>
              <a:rect l="l" t="t" r="r" b="b"/>
              <a:pathLst>
                <a:path w="123528" h="1091821">
                  <a:moveTo>
                    <a:pt x="0" y="0"/>
                  </a:moveTo>
                  <a:cubicBezTo>
                    <a:pt x="58003" y="181970"/>
                    <a:pt x="116006" y="363941"/>
                    <a:pt x="122830" y="545911"/>
                  </a:cubicBezTo>
                  <a:cubicBezTo>
                    <a:pt x="129654" y="727881"/>
                    <a:pt x="85298" y="909851"/>
                    <a:pt x="40943" y="1091821"/>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F648BD73-2719-3C0C-E50E-1EA66595C578}"/>
                </a:ext>
              </a:extLst>
            </p:cNvPr>
            <p:cNvSpPr/>
            <p:nvPr/>
          </p:nvSpPr>
          <p:spPr>
            <a:xfrm>
              <a:off x="4149090" y="1788025"/>
              <a:ext cx="123528" cy="1091821"/>
            </a:xfrm>
            <a:custGeom>
              <a:avLst/>
              <a:gdLst>
                <a:gd name="connsiteX0" fmla="*/ 0 w 123528"/>
                <a:gd name="connsiteY0" fmla="*/ 0 h 1091821"/>
                <a:gd name="connsiteX1" fmla="*/ 122830 w 123528"/>
                <a:gd name="connsiteY1" fmla="*/ 545911 h 1091821"/>
                <a:gd name="connsiteX2" fmla="*/ 40943 w 123528"/>
                <a:gd name="connsiteY2" fmla="*/ 1091821 h 1091821"/>
              </a:gdLst>
              <a:ahLst/>
              <a:cxnLst>
                <a:cxn ang="0">
                  <a:pos x="connsiteX0" y="connsiteY0"/>
                </a:cxn>
                <a:cxn ang="0">
                  <a:pos x="connsiteX1" y="connsiteY1"/>
                </a:cxn>
                <a:cxn ang="0">
                  <a:pos x="connsiteX2" y="connsiteY2"/>
                </a:cxn>
              </a:cxnLst>
              <a:rect l="l" t="t" r="r" b="b"/>
              <a:pathLst>
                <a:path w="123528" h="1091821">
                  <a:moveTo>
                    <a:pt x="0" y="0"/>
                  </a:moveTo>
                  <a:cubicBezTo>
                    <a:pt x="58003" y="181970"/>
                    <a:pt x="116006" y="363941"/>
                    <a:pt x="122830" y="545911"/>
                  </a:cubicBezTo>
                  <a:cubicBezTo>
                    <a:pt x="129654" y="727881"/>
                    <a:pt x="85298" y="909851"/>
                    <a:pt x="40943" y="1091821"/>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8" name="Gerade Verbindung mit Pfeil 27">
            <a:extLst>
              <a:ext uri="{FF2B5EF4-FFF2-40B4-BE49-F238E27FC236}">
                <a16:creationId xmlns:a16="http://schemas.microsoft.com/office/drawing/2014/main" id="{619E1DBE-536C-7A9B-268E-B6A29EEDBC77}"/>
              </a:ext>
            </a:extLst>
          </p:cNvPr>
          <p:cNvCxnSpPr/>
          <p:nvPr/>
        </p:nvCxnSpPr>
        <p:spPr>
          <a:xfrm>
            <a:off x="2629141" y="2232878"/>
            <a:ext cx="20266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417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40429" y="1337668"/>
            <a:ext cx="11233248" cy="475252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b="1" dirty="0">
                <a:solidFill>
                  <a:srgbClr val="C00000"/>
                </a:solidFill>
              </a:rPr>
              <a:t>Ergebnis:</a:t>
            </a:r>
            <a:br>
              <a:rPr lang="de-DE" b="1" dirty="0">
                <a:solidFill>
                  <a:srgbClr val="C00000"/>
                </a:solidFill>
              </a:rPr>
            </a:br>
            <a:br>
              <a:rPr lang="de-DE" b="1" dirty="0">
                <a:solidFill>
                  <a:srgbClr val="C00000"/>
                </a:solidFill>
              </a:rPr>
            </a:br>
            <a:r>
              <a:rPr lang="de-DE" b="1" dirty="0">
                <a:solidFill>
                  <a:srgbClr val="C00000"/>
                </a:solidFill>
              </a:rPr>
              <a:t>Wie die Korrelation zustande kommt,</a:t>
            </a:r>
            <a:br>
              <a:rPr lang="de-DE" b="1" dirty="0">
                <a:solidFill>
                  <a:srgbClr val="C00000"/>
                </a:solidFill>
              </a:rPr>
            </a:br>
            <a:r>
              <a:rPr lang="de-DE" b="1" dirty="0">
                <a:solidFill>
                  <a:srgbClr val="C00000"/>
                </a:solidFill>
              </a:rPr>
              <a:t>ist klassisch nicht erklärbar.</a:t>
            </a:r>
          </a:p>
          <a:p>
            <a:pPr marL="0" indent="0">
              <a:buNone/>
            </a:pPr>
            <a:endParaRPr lang="de-DE" dirty="0">
              <a:solidFill>
                <a:schemeClr val="tx1"/>
              </a:solidFill>
            </a:endParaRPr>
          </a:p>
        </p:txBody>
      </p:sp>
      <p:sp>
        <p:nvSpPr>
          <p:cNvPr id="5" name="Inhaltsplatzhalter 2">
            <a:extLst>
              <a:ext uri="{FF2B5EF4-FFF2-40B4-BE49-F238E27FC236}">
                <a16:creationId xmlns:a16="http://schemas.microsoft.com/office/drawing/2014/main" id="{880EE843-94B3-D9D1-A996-263798532324}"/>
              </a:ext>
            </a:extLst>
          </p:cNvPr>
          <p:cNvSpPr txBox="1">
            <a:spLocks/>
          </p:cNvSpPr>
          <p:nvPr/>
        </p:nvSpPr>
        <p:spPr>
          <a:xfrm>
            <a:off x="8429364" y="1808832"/>
            <a:ext cx="2448272"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de-DE" sz="2800" dirty="0"/>
              <a:t>Korrelation</a:t>
            </a:r>
          </a:p>
        </p:txBody>
      </p:sp>
      <p:graphicFrame>
        <p:nvGraphicFramePr>
          <p:cNvPr id="6" name="Tabelle 28">
            <a:extLst>
              <a:ext uri="{FF2B5EF4-FFF2-40B4-BE49-F238E27FC236}">
                <a16:creationId xmlns:a16="http://schemas.microsoft.com/office/drawing/2014/main" id="{C0A86257-3D4A-DB1B-5FD6-D4D1223DAC4B}"/>
              </a:ext>
            </a:extLst>
          </p:cNvPr>
          <p:cNvGraphicFramePr>
            <a:graphicFrameLocks noGrp="1"/>
          </p:cNvGraphicFramePr>
          <p:nvPr>
            <p:extLst>
              <p:ext uri="{D42A27DB-BD31-4B8C-83A1-F6EECF244321}">
                <p14:modId xmlns:p14="http://schemas.microsoft.com/office/powerpoint/2010/main" val="24524518"/>
              </p:ext>
            </p:extLst>
          </p:nvPr>
        </p:nvGraphicFramePr>
        <p:xfrm>
          <a:off x="8380823" y="2528912"/>
          <a:ext cx="2233444" cy="3708400"/>
        </p:xfrm>
        <a:graphic>
          <a:graphicData uri="http://schemas.openxmlformats.org/drawingml/2006/table">
            <a:tbl>
              <a:tblPr firstRow="1" bandRow="1">
                <a:tableStyleId>{5C22544A-7EE6-4342-B048-85BDC9FD1C3A}</a:tableStyleId>
              </a:tblPr>
              <a:tblGrid>
                <a:gridCol w="1116722">
                  <a:extLst>
                    <a:ext uri="{9D8B030D-6E8A-4147-A177-3AD203B41FA5}">
                      <a16:colId xmlns:a16="http://schemas.microsoft.com/office/drawing/2014/main" val="118647520"/>
                    </a:ext>
                  </a:extLst>
                </a:gridCol>
                <a:gridCol w="1116722">
                  <a:extLst>
                    <a:ext uri="{9D8B030D-6E8A-4147-A177-3AD203B41FA5}">
                      <a16:colId xmlns:a16="http://schemas.microsoft.com/office/drawing/2014/main" val="3864618208"/>
                    </a:ext>
                  </a:extLst>
                </a:gridCol>
              </a:tblGrid>
              <a:tr h="370840">
                <a:tc gridSpan="2">
                  <a:txBody>
                    <a:bodyPr/>
                    <a:lstStyle/>
                    <a:p>
                      <a:pPr algn="ctr"/>
                      <a:r>
                        <a:rPr lang="de-DE" dirty="0" err="1">
                          <a:latin typeface="Arial" panose="020B0604020202020204" pitchFamily="34" charset="0"/>
                          <a:cs typeface="Arial" panose="020B0604020202020204" pitchFamily="34" charset="0"/>
                        </a:rPr>
                        <a:t>Verschr</a:t>
                      </a:r>
                      <a:r>
                        <a:rPr lang="de-DE" dirty="0">
                          <a:latin typeface="Arial" panose="020B0604020202020204" pitchFamily="34" charset="0"/>
                          <a:cs typeface="Arial" panose="020B0604020202020204" pitchFamily="34" charset="0"/>
                        </a:rPr>
                        <a:t>. Photonen</a:t>
                      </a:r>
                    </a:p>
                  </a:txBody>
                  <a:tcPr/>
                </a:tc>
                <a:tc hMerge="1">
                  <a:txBody>
                    <a:bodyPr/>
                    <a:lstStyle/>
                    <a:p>
                      <a:endParaRPr lang="de-DE" dirty="0"/>
                    </a:p>
                  </a:txBody>
                  <a:tcPr/>
                </a:tc>
                <a:extLst>
                  <a:ext uri="{0D108BD9-81ED-4DB2-BD59-A6C34878D82A}">
                    <a16:rowId xmlns:a16="http://schemas.microsoft.com/office/drawing/2014/main" val="3878585188"/>
                  </a:ext>
                </a:extLst>
              </a:tr>
              <a:tr h="370840">
                <a:tc>
                  <a:txBody>
                    <a:bodyPr/>
                    <a:lstStyle/>
                    <a:p>
                      <a:pPr algn="ctr"/>
                      <a:r>
                        <a:rPr lang="de-DE" dirty="0">
                          <a:latin typeface="Arial" panose="020B0604020202020204" pitchFamily="34" charset="0"/>
                          <a:cs typeface="Arial" panose="020B0604020202020204" pitchFamily="34" charset="0"/>
                        </a:rPr>
                        <a:t>A</a:t>
                      </a:r>
                    </a:p>
                  </a:txBody>
                  <a:tcPr/>
                </a:tc>
                <a:tc>
                  <a:txBody>
                    <a:bodyPr/>
                    <a:lstStyle/>
                    <a:p>
                      <a:pPr algn="ctr"/>
                      <a:r>
                        <a:rPr lang="de-DE"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82806804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554749874"/>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22747760"/>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084999667"/>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652977170"/>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738668476"/>
                  </a:ext>
                </a:extLst>
              </a:tr>
              <a:tr h="370840">
                <a:tc>
                  <a:txBody>
                    <a:bodyPr/>
                    <a:lstStyle/>
                    <a:p>
                      <a:pPr algn="ctr"/>
                      <a:r>
                        <a:rPr lang="de-DE" dirty="0">
                          <a:latin typeface="Arial" panose="020B0604020202020204" pitchFamily="34" charset="0"/>
                          <a:cs typeface="Arial" panose="020B0604020202020204" pitchFamily="34" charset="0"/>
                        </a:rPr>
                        <a:t>0</a:t>
                      </a:r>
                    </a:p>
                  </a:txBody>
                  <a:tcPr/>
                </a:tc>
                <a:tc>
                  <a:txBody>
                    <a:bodyPr/>
                    <a:lstStyle/>
                    <a:p>
                      <a:pPr algn="ctr"/>
                      <a:r>
                        <a:rPr lang="de-DE"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299529796"/>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327857447"/>
                  </a:ext>
                </a:extLst>
              </a:tr>
              <a:tr h="370840">
                <a:tc>
                  <a:txBody>
                    <a:bodyPr/>
                    <a:lstStyle/>
                    <a:p>
                      <a:pPr algn="ctr"/>
                      <a:r>
                        <a:rPr lang="de-DE" dirty="0">
                          <a:latin typeface="Arial" panose="020B0604020202020204" pitchFamily="34" charset="0"/>
                          <a:cs typeface="Arial" panose="020B0604020202020204" pitchFamily="34" charset="0"/>
                        </a:rPr>
                        <a:t>1</a:t>
                      </a:r>
                    </a:p>
                  </a:txBody>
                  <a:tcPr/>
                </a:tc>
                <a:tc>
                  <a:txBody>
                    <a:bodyPr/>
                    <a:lstStyle/>
                    <a:p>
                      <a:pPr algn="ctr"/>
                      <a:r>
                        <a:rPr lang="de-D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760002956"/>
                  </a:ext>
                </a:extLst>
              </a:tr>
            </a:tbl>
          </a:graphicData>
        </a:graphic>
      </p:graphicFrame>
      <p:cxnSp>
        <p:nvCxnSpPr>
          <p:cNvPr id="9" name="Gerade Verbindung mit Pfeil 8">
            <a:extLst>
              <a:ext uri="{FF2B5EF4-FFF2-40B4-BE49-F238E27FC236}">
                <a16:creationId xmlns:a16="http://schemas.microsoft.com/office/drawing/2014/main" id="{BD106921-8765-00F8-382D-B1EE1E61DC2E}"/>
              </a:ext>
            </a:extLst>
          </p:cNvPr>
          <p:cNvCxnSpPr>
            <a:cxnSpLocks/>
          </p:cNvCxnSpPr>
          <p:nvPr/>
        </p:nvCxnSpPr>
        <p:spPr>
          <a:xfrm>
            <a:off x="2655505" y="4547516"/>
            <a:ext cx="2867265" cy="0"/>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3" name="Gruppieren 12">
            <a:extLst>
              <a:ext uri="{FF2B5EF4-FFF2-40B4-BE49-F238E27FC236}">
                <a16:creationId xmlns:a16="http://schemas.microsoft.com/office/drawing/2014/main" id="{80AC7740-7F19-4F2F-B878-E8F4BD4FF6B8}"/>
              </a:ext>
            </a:extLst>
          </p:cNvPr>
          <p:cNvGrpSpPr/>
          <p:nvPr/>
        </p:nvGrpSpPr>
        <p:grpSpPr>
          <a:xfrm>
            <a:off x="728326" y="3789040"/>
            <a:ext cx="1418632" cy="1418632"/>
            <a:chOff x="1631366" y="3645024"/>
            <a:chExt cx="2304256" cy="2304256"/>
          </a:xfrm>
        </p:grpSpPr>
        <p:sp>
          <p:nvSpPr>
            <p:cNvPr id="14" name="Rechteck 13">
              <a:extLst>
                <a:ext uri="{FF2B5EF4-FFF2-40B4-BE49-F238E27FC236}">
                  <a16:creationId xmlns:a16="http://schemas.microsoft.com/office/drawing/2014/main" id="{4BF1E360-83EC-036F-FD3C-8E865DC7E336}"/>
                </a:ext>
              </a:extLst>
            </p:cNvPr>
            <p:cNvSpPr/>
            <p:nvPr/>
          </p:nvSpPr>
          <p:spPr>
            <a:xfrm>
              <a:off x="1991406" y="3645024"/>
              <a:ext cx="1944216" cy="2304256"/>
            </a:xfrm>
            <a:prstGeom prst="rect">
              <a:avLst/>
            </a:prstGeom>
            <a:blipFill dpi="0" rotWithShape="1">
              <a:blip r:embed="rId2">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35BDD097-8BD0-0091-07E6-94F9A573EFDC}"/>
                </a:ext>
              </a:extLst>
            </p:cNvPr>
            <p:cNvSpPr/>
            <p:nvPr/>
          </p:nvSpPr>
          <p:spPr>
            <a:xfrm flipH="1">
              <a:off x="1631366" y="3645024"/>
              <a:ext cx="1791816" cy="2304256"/>
            </a:xfrm>
            <a:prstGeom prst="rect">
              <a:avLst/>
            </a:prstGeom>
            <a:blipFill dpi="0" rotWithShape="1">
              <a:blip r:embed="rId2">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ED6FC0D4-C906-342D-4746-60FA77201850}"/>
              </a:ext>
            </a:extLst>
          </p:cNvPr>
          <p:cNvGrpSpPr/>
          <p:nvPr/>
        </p:nvGrpSpPr>
        <p:grpSpPr>
          <a:xfrm>
            <a:off x="5901504" y="3789040"/>
            <a:ext cx="1418632" cy="1418632"/>
            <a:chOff x="1631366" y="3645024"/>
            <a:chExt cx="2304256" cy="2304256"/>
          </a:xfrm>
        </p:grpSpPr>
        <p:sp>
          <p:nvSpPr>
            <p:cNvPr id="18" name="Rechteck 17">
              <a:extLst>
                <a:ext uri="{FF2B5EF4-FFF2-40B4-BE49-F238E27FC236}">
                  <a16:creationId xmlns:a16="http://schemas.microsoft.com/office/drawing/2014/main" id="{7E6F5873-2406-28F4-8BF1-4026D657AF6B}"/>
                </a:ext>
              </a:extLst>
            </p:cNvPr>
            <p:cNvSpPr/>
            <p:nvPr/>
          </p:nvSpPr>
          <p:spPr>
            <a:xfrm>
              <a:off x="1991406" y="3645024"/>
              <a:ext cx="1944216" cy="2304256"/>
            </a:xfrm>
            <a:prstGeom prst="rect">
              <a:avLst/>
            </a:prstGeom>
            <a:blipFill dpi="0" rotWithShape="1">
              <a:blip r:embed="rId2">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29F1CEB2-497D-4843-A5B8-C5172D8C69EC}"/>
                </a:ext>
              </a:extLst>
            </p:cNvPr>
            <p:cNvSpPr/>
            <p:nvPr/>
          </p:nvSpPr>
          <p:spPr>
            <a:xfrm flipH="1">
              <a:off x="1631366" y="3645024"/>
              <a:ext cx="1791816" cy="2304256"/>
            </a:xfrm>
            <a:prstGeom prst="rect">
              <a:avLst/>
            </a:prstGeom>
            <a:blipFill dpi="0" rotWithShape="1">
              <a:blip r:embed="rId2">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Inhaltsplatzhalter 1">
            <a:extLst>
              <a:ext uri="{FF2B5EF4-FFF2-40B4-BE49-F238E27FC236}">
                <a16:creationId xmlns:a16="http://schemas.microsoft.com/office/drawing/2014/main" id="{147CAD44-D041-3A4E-6398-6E2B80014C04}"/>
              </a:ext>
            </a:extLst>
          </p:cNvPr>
          <p:cNvSpPr txBox="1">
            <a:spLocks/>
          </p:cNvSpPr>
          <p:nvPr/>
        </p:nvSpPr>
        <p:spPr>
          <a:xfrm>
            <a:off x="2436340" y="4120751"/>
            <a:ext cx="3014199" cy="576064"/>
          </a:xfrm>
          <a:prstGeom prst="rect">
            <a:avLst/>
          </a:prstGeom>
        </p:spPr>
        <p:txBody>
          <a:bodyPr vert="horz">
            <a:normAutofit fontScale="85000"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Quantenhandschuhe</a:t>
            </a:r>
          </a:p>
        </p:txBody>
      </p:sp>
    </p:spTree>
    <p:extLst>
      <p:ext uri="{BB962C8B-B14F-4D97-AF65-F5344CB8AC3E}">
        <p14:creationId xmlns:p14="http://schemas.microsoft.com/office/powerpoint/2010/main" val="1608823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3966894"/>
            <a:ext cx="10887000" cy="2668623"/>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dirty="0">
                <a:solidFill>
                  <a:schemeClr val="tx1"/>
                </a:solidFill>
              </a:rPr>
              <a:t>Eigentlich bilden die zwei verschränkten Photonen zusammen </a:t>
            </a:r>
            <a:r>
              <a:rPr lang="de-DE" b="1" dirty="0">
                <a:solidFill>
                  <a:schemeClr val="tx1"/>
                </a:solidFill>
              </a:rPr>
              <a:t>ein Objekt.</a:t>
            </a:r>
          </a:p>
          <a:p>
            <a:pPr marL="0" indent="0">
              <a:buNone/>
            </a:pPr>
            <a:r>
              <a:rPr lang="de-DE" sz="400" b="1" dirty="0">
                <a:solidFill>
                  <a:schemeClr val="tx1"/>
                </a:solidFill>
              </a:rPr>
              <a:t> </a:t>
            </a:r>
          </a:p>
          <a:p>
            <a:pPr marL="0" indent="0">
              <a:buNone/>
            </a:pPr>
            <a:r>
              <a:rPr lang="de-DE" sz="2000" dirty="0">
                <a:solidFill>
                  <a:schemeClr val="tx1"/>
                </a:solidFill>
              </a:rPr>
              <a:t>(Ohne materielle Verbindung oder klassische Wechselwirkung zwischen den beiden!)</a:t>
            </a:r>
            <a:br>
              <a:rPr lang="de-DE" sz="2000" dirty="0">
                <a:solidFill>
                  <a:schemeClr val="tx1"/>
                </a:solidFill>
              </a:rPr>
            </a:br>
            <a:endParaRPr lang="de-DE" sz="2000" dirty="0">
              <a:solidFill>
                <a:schemeClr val="tx1"/>
              </a:solidFill>
            </a:endParaRPr>
          </a:p>
          <a:p>
            <a:pPr marL="0" indent="0">
              <a:buNone/>
            </a:pPr>
            <a:br>
              <a:rPr lang="de-DE" sz="2000" i="1" dirty="0">
                <a:solidFill>
                  <a:schemeClr val="tx1"/>
                </a:solidFill>
              </a:rPr>
            </a:br>
            <a:r>
              <a:rPr lang="de-DE" sz="2000" i="1" dirty="0">
                <a:solidFill>
                  <a:schemeClr val="tx1"/>
                </a:solidFill>
              </a:rPr>
              <a:t>(Vielleicht ist räumliche Trennung nur eine Illusion?)</a:t>
            </a:r>
          </a:p>
          <a:p>
            <a:pPr marL="0" indent="0">
              <a:buNone/>
            </a:pPr>
            <a:endParaRPr lang="de-DE" dirty="0">
              <a:solidFill>
                <a:schemeClr val="tx1"/>
              </a:solidFill>
            </a:endParaRPr>
          </a:p>
        </p:txBody>
      </p:sp>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2c) </a:t>
            </a:r>
            <a:r>
              <a:rPr lang="de-DE" dirty="0">
                <a:solidFill>
                  <a:schemeClr val="tx1"/>
                </a:solidFill>
              </a:rPr>
              <a:t>Was ist nichtklassisch an verschränkten Photonen?</a:t>
            </a:r>
            <a:endParaRPr lang="de-DE" dirty="0"/>
          </a:p>
        </p:txBody>
      </p:sp>
      <p:grpSp>
        <p:nvGrpSpPr>
          <p:cNvPr id="38" name="Gruppieren 37">
            <a:extLst>
              <a:ext uri="{FF2B5EF4-FFF2-40B4-BE49-F238E27FC236}">
                <a16:creationId xmlns:a16="http://schemas.microsoft.com/office/drawing/2014/main" id="{8CBE5873-ABD4-728C-CE2D-976AEA00ACB2}"/>
              </a:ext>
            </a:extLst>
          </p:cNvPr>
          <p:cNvGrpSpPr/>
          <p:nvPr/>
        </p:nvGrpSpPr>
        <p:grpSpPr>
          <a:xfrm>
            <a:off x="911424" y="1473146"/>
            <a:ext cx="7977658" cy="2145346"/>
            <a:chOff x="486991" y="1320242"/>
            <a:chExt cx="7977658" cy="2145346"/>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93241D0-67F6-603B-C925-30BC437BE0FF}"/>
                    </a:ext>
                  </a:extLst>
                </p14:cNvPr>
                <p14:cNvContentPartPr/>
                <p14:nvPr/>
              </p14:nvContentPartPr>
              <p14:xfrm>
                <a:off x="486991" y="1320242"/>
                <a:ext cx="7977658" cy="2145346"/>
              </p14:xfrm>
            </p:contentPart>
          </mc:Choice>
          <mc:Fallback xmlns="">
            <p:pic>
              <p:nvPicPr>
                <p:cNvPr id="2" name="Freihand 1">
                  <a:extLst>
                    <a:ext uri="{FF2B5EF4-FFF2-40B4-BE49-F238E27FC236}">
                      <a16:creationId xmlns:a16="http://schemas.microsoft.com/office/drawing/2014/main" id="{693241D0-67F6-603B-C925-30BC437BE0FF}"/>
                    </a:ext>
                  </a:extLst>
                </p:cNvPr>
                <p:cNvPicPr/>
                <p:nvPr/>
              </p:nvPicPr>
              <p:blipFill>
                <a:blip r:embed="rId3"/>
                <a:stretch>
                  <a:fillRect/>
                </a:stretch>
              </p:blipFill>
              <p:spPr>
                <a:xfrm>
                  <a:off x="450991" y="1284606"/>
                  <a:ext cx="8049299" cy="2216978"/>
                </a:xfrm>
                <a:prstGeom prst="rect">
                  <a:avLst/>
                </a:prstGeom>
              </p:spPr>
            </p:pic>
          </mc:Fallback>
        </mc:AlternateContent>
        <p:sp>
          <p:nvSpPr>
            <p:cNvPr id="15" name="Ellipse 14">
              <a:extLst>
                <a:ext uri="{FF2B5EF4-FFF2-40B4-BE49-F238E27FC236}">
                  <a16:creationId xmlns:a16="http://schemas.microsoft.com/office/drawing/2014/main" id="{DE91D682-1C45-F4C6-7348-CAA5B67050AC}"/>
                </a:ext>
              </a:extLst>
            </p:cNvPr>
            <p:cNvSpPr/>
            <p:nvPr/>
          </p:nvSpPr>
          <p:spPr>
            <a:xfrm>
              <a:off x="2042386" y="2182638"/>
              <a:ext cx="210277" cy="21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F1B0E5A5-29AC-7BC3-F276-EF7245ECA7F3}"/>
                </a:ext>
              </a:extLst>
            </p:cNvPr>
            <p:cNvSpPr/>
            <p:nvPr/>
          </p:nvSpPr>
          <p:spPr>
            <a:xfrm>
              <a:off x="5967560" y="2182638"/>
              <a:ext cx="210277" cy="21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Inhaltsplatzhalter 1">
              <a:extLst>
                <a:ext uri="{FF2B5EF4-FFF2-40B4-BE49-F238E27FC236}">
                  <a16:creationId xmlns:a16="http://schemas.microsoft.com/office/drawing/2014/main" id="{8D898C10-0B02-FD95-E2DB-D0675B0BD1EA}"/>
                </a:ext>
              </a:extLst>
            </p:cNvPr>
            <p:cNvSpPr txBox="1">
              <a:spLocks/>
            </p:cNvSpPr>
            <p:nvPr/>
          </p:nvSpPr>
          <p:spPr>
            <a:xfrm>
              <a:off x="1061092" y="2517527"/>
              <a:ext cx="2242124" cy="560739"/>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A</a:t>
              </a:r>
            </a:p>
          </p:txBody>
        </p:sp>
        <p:sp>
          <p:nvSpPr>
            <p:cNvPr id="18" name="Inhaltsplatzhalter 1">
              <a:extLst>
                <a:ext uri="{FF2B5EF4-FFF2-40B4-BE49-F238E27FC236}">
                  <a16:creationId xmlns:a16="http://schemas.microsoft.com/office/drawing/2014/main" id="{B59C753E-1B02-B3D7-8BAC-257B9DB8FC93}"/>
                </a:ext>
              </a:extLst>
            </p:cNvPr>
            <p:cNvSpPr txBox="1">
              <a:spLocks/>
            </p:cNvSpPr>
            <p:nvPr/>
          </p:nvSpPr>
          <p:spPr>
            <a:xfrm>
              <a:off x="5025510" y="2517527"/>
              <a:ext cx="2242124" cy="560739"/>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Photon B</a:t>
              </a:r>
            </a:p>
          </p:txBody>
        </p:sp>
        <p:cxnSp>
          <p:nvCxnSpPr>
            <p:cNvPr id="36" name="Gerade Verbindung mit Pfeil 35">
              <a:extLst>
                <a:ext uri="{FF2B5EF4-FFF2-40B4-BE49-F238E27FC236}">
                  <a16:creationId xmlns:a16="http://schemas.microsoft.com/office/drawing/2014/main" id="{808CA5BC-1F7A-93E6-A3C7-CBC3F0EA94D8}"/>
                </a:ext>
              </a:extLst>
            </p:cNvPr>
            <p:cNvCxnSpPr>
              <a:cxnSpLocks/>
            </p:cNvCxnSpPr>
            <p:nvPr/>
          </p:nvCxnSpPr>
          <p:spPr>
            <a:xfrm flipH="1">
              <a:off x="977323" y="229991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a:extLst>
                <a:ext uri="{FF2B5EF4-FFF2-40B4-BE49-F238E27FC236}">
                  <a16:creationId xmlns:a16="http://schemas.microsoft.com/office/drawing/2014/main" id="{638EA0C9-1D2E-9EAB-ADEB-2140A133A02D}"/>
                </a:ext>
              </a:extLst>
            </p:cNvPr>
            <p:cNvCxnSpPr>
              <a:cxnSpLocks/>
            </p:cNvCxnSpPr>
            <p:nvPr/>
          </p:nvCxnSpPr>
          <p:spPr>
            <a:xfrm>
              <a:off x="6177837" y="2299910"/>
              <a:ext cx="117275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54974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Verschränkte Photonen (LF/BF)</a:t>
            </a:r>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556792"/>
            <a:ext cx="9361040" cy="4248472"/>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a:buFont typeface="+mj-lt"/>
              <a:buAutoNum type="arabicPeriod"/>
            </a:pPr>
            <a:r>
              <a:rPr lang="de-DE" dirty="0">
                <a:solidFill>
                  <a:schemeClr val="tx1"/>
                </a:solidFill>
              </a:rPr>
              <a:t>Grundlage: Polarisation von Licht und von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Das Phänomen: </a:t>
            </a:r>
            <a:br>
              <a:rPr lang="de-DE" dirty="0">
                <a:solidFill>
                  <a:schemeClr val="tx1"/>
                </a:solidFill>
              </a:rPr>
            </a:br>
            <a:r>
              <a:rPr lang="de-DE" dirty="0">
                <a:solidFill>
                  <a:schemeClr val="tx1"/>
                </a:solidFill>
              </a:rPr>
              <a:t>a) Wie erzeugt man verschränkte Photonen?</a:t>
            </a:r>
            <a:br>
              <a:rPr lang="de-DE" dirty="0">
                <a:solidFill>
                  <a:schemeClr val="tx1"/>
                </a:solidFill>
              </a:rPr>
            </a:br>
            <a:r>
              <a:rPr lang="de-DE" dirty="0">
                <a:solidFill>
                  <a:schemeClr val="tx1"/>
                </a:solidFill>
              </a:rPr>
              <a:t>b) Woran erkennt man verschränkte Photonen?</a:t>
            </a:r>
            <a:br>
              <a:rPr lang="de-DE" dirty="0">
                <a:solidFill>
                  <a:schemeClr val="tx1"/>
                </a:solidFill>
              </a:rPr>
            </a:br>
            <a:r>
              <a:rPr lang="de-DE" dirty="0">
                <a:solidFill>
                  <a:schemeClr val="tx1"/>
                </a:solidFill>
              </a:rPr>
              <a:t>c) Was ist nichtklassisch an verschränkten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Lokalität  </a:t>
            </a:r>
            <a:r>
              <a:rPr lang="de-DE" dirty="0">
                <a:solidFill>
                  <a:schemeClr val="tx1"/>
                </a:solidFill>
                <a:sym typeface="Symbol" panose="05050102010706020507" pitchFamily="18" charset="2"/>
              </a:rPr>
              <a:t> </a:t>
            </a:r>
            <a:r>
              <a:rPr lang="de-DE" dirty="0">
                <a:solidFill>
                  <a:schemeClr val="tx1"/>
                </a:solidFill>
              </a:rPr>
              <a:t> Nichtlokalität</a:t>
            </a:r>
          </a:p>
          <a:p>
            <a:pPr marL="457200" indent="-457200">
              <a:buFont typeface="+mj-lt"/>
              <a:buAutoNum type="arabicPeriod"/>
            </a:pPr>
            <a:endParaRPr lang="de-DE" dirty="0">
              <a:solidFill>
                <a:schemeClr val="tx1"/>
              </a:solidFill>
            </a:endParaRPr>
          </a:p>
          <a:p>
            <a:pPr marL="457200" indent="-457200">
              <a:buFont typeface="+mj-lt"/>
              <a:buAutoNum type="arabicPeriod"/>
            </a:pPr>
            <a:r>
              <a:rPr lang="de-DE" dirty="0">
                <a:solidFill>
                  <a:schemeClr val="tx1"/>
                </a:solidFill>
              </a:rPr>
              <a:t>Realität </a:t>
            </a:r>
            <a:r>
              <a:rPr lang="de-DE" dirty="0">
                <a:solidFill>
                  <a:schemeClr val="tx1"/>
                </a:solidFill>
                <a:sym typeface="Wingdings" panose="05000000000000000000" pitchFamily="2" charset="2"/>
              </a:rPr>
              <a:t> </a:t>
            </a:r>
            <a:r>
              <a:rPr lang="de-DE" dirty="0">
                <a:solidFill>
                  <a:schemeClr val="tx1"/>
                </a:solidFill>
                <a:sym typeface="Symbol" panose="05050102010706020507" pitchFamily="18" charset="2"/>
              </a:rPr>
              <a:t></a:t>
            </a:r>
            <a:r>
              <a:rPr lang="de-DE" dirty="0">
                <a:solidFill>
                  <a:schemeClr val="tx1"/>
                </a:solidFill>
              </a:rPr>
              <a:t>  Unbestimmtheit</a:t>
            </a:r>
          </a:p>
        </p:txBody>
      </p:sp>
    </p:spTree>
    <p:extLst>
      <p:ext uri="{BB962C8B-B14F-4D97-AF65-F5344CB8AC3E}">
        <p14:creationId xmlns:p14="http://schemas.microsoft.com/office/powerpoint/2010/main" val="2114255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035A870-0415-0BAD-8314-7BB490675391}"/>
              </a:ext>
            </a:extLst>
          </p:cNvPr>
          <p:cNvSpPr>
            <a:spLocks noGrp="1"/>
          </p:cNvSpPr>
          <p:nvPr>
            <p:ph idx="1"/>
          </p:nvPr>
        </p:nvSpPr>
        <p:spPr>
          <a:xfrm>
            <a:off x="609600" y="1484784"/>
            <a:ext cx="10972800" cy="5040560"/>
          </a:xfrm>
        </p:spPr>
        <p:txBody>
          <a:bodyPr>
            <a:normAutofit/>
          </a:bodyPr>
          <a:lstStyle/>
          <a:p>
            <a:pPr marL="0" indent="0">
              <a:buNone/>
            </a:pPr>
            <a:r>
              <a:rPr lang="de-DE" dirty="0"/>
              <a:t>In der klassischen Physik …</a:t>
            </a:r>
          </a:p>
          <a:p>
            <a:pPr marL="0" indent="0">
              <a:buNone/>
            </a:pPr>
            <a:endParaRPr lang="de-DE" dirty="0"/>
          </a:p>
          <a:p>
            <a:pPr marL="0" indent="0">
              <a:buNone/>
            </a:pPr>
            <a:r>
              <a:rPr lang="de-DE" dirty="0"/>
              <a:t>… gilt das Prinzip der Lokalität:</a:t>
            </a:r>
          </a:p>
          <a:p>
            <a:pPr marL="0" indent="0">
              <a:buNone/>
            </a:pPr>
            <a:r>
              <a:rPr lang="de-DE" dirty="0"/>
              <a:t>Eine Ursache wirkt sich </a:t>
            </a:r>
            <a:r>
              <a:rPr lang="de-DE" dirty="0">
                <a:solidFill>
                  <a:srgbClr val="00B050"/>
                </a:solidFill>
              </a:rPr>
              <a:t>kurz danach nur in der unmittelbaren Umgebung</a:t>
            </a:r>
            <a:r>
              <a:rPr lang="de-DE" dirty="0"/>
              <a:t> aus.</a:t>
            </a:r>
          </a:p>
          <a:p>
            <a:pPr marL="0" indent="0">
              <a:buNone/>
            </a:pPr>
            <a:r>
              <a:rPr lang="de-DE" dirty="0"/>
              <a:t>(Maximalgeschwindigkeit für die Ausbreitung einer Wirkung ist die Lichtgeschwindigkeit.)</a:t>
            </a:r>
          </a:p>
          <a:p>
            <a:pPr marL="0" indent="0">
              <a:buNone/>
            </a:pPr>
            <a:endParaRPr lang="de-DE" dirty="0"/>
          </a:p>
        </p:txBody>
      </p:sp>
      <p:sp>
        <p:nvSpPr>
          <p:cNvPr id="3" name="Titel 2">
            <a:extLst>
              <a:ext uri="{FF2B5EF4-FFF2-40B4-BE49-F238E27FC236}">
                <a16:creationId xmlns:a16="http://schemas.microsoft.com/office/drawing/2014/main" id="{10000DF5-82B3-64BB-2AE8-DB7FA1AC46B2}"/>
              </a:ext>
            </a:extLst>
          </p:cNvPr>
          <p:cNvSpPr>
            <a:spLocks noGrp="1"/>
          </p:cNvSpPr>
          <p:nvPr>
            <p:ph type="title"/>
          </p:nvPr>
        </p:nvSpPr>
        <p:spPr/>
        <p:txBody>
          <a:bodyPr/>
          <a:lstStyle/>
          <a:p>
            <a:r>
              <a:rPr lang="de-DE" dirty="0"/>
              <a:t>3. Lokalität – Nichtlokalität </a:t>
            </a:r>
          </a:p>
        </p:txBody>
      </p:sp>
      <p:grpSp>
        <p:nvGrpSpPr>
          <p:cNvPr id="9" name="Gruppieren 8">
            <a:extLst>
              <a:ext uri="{FF2B5EF4-FFF2-40B4-BE49-F238E27FC236}">
                <a16:creationId xmlns:a16="http://schemas.microsoft.com/office/drawing/2014/main" id="{228A5DEB-F275-CCDF-B505-5AC835B4EDED}"/>
              </a:ext>
            </a:extLst>
          </p:cNvPr>
          <p:cNvGrpSpPr/>
          <p:nvPr/>
        </p:nvGrpSpPr>
        <p:grpSpPr>
          <a:xfrm>
            <a:off x="7896200" y="3984038"/>
            <a:ext cx="3326160" cy="1080120"/>
            <a:chOff x="8256240" y="4077072"/>
            <a:chExt cx="3326160" cy="1080120"/>
          </a:xfrm>
        </p:grpSpPr>
        <p:sp>
          <p:nvSpPr>
            <p:cNvPr id="6" name="Explosion: 8 Zacken 5">
              <a:extLst>
                <a:ext uri="{FF2B5EF4-FFF2-40B4-BE49-F238E27FC236}">
                  <a16:creationId xmlns:a16="http://schemas.microsoft.com/office/drawing/2014/main" id="{9A84F09A-BFCF-FF33-D86D-111642E03467}"/>
                </a:ext>
              </a:extLst>
            </p:cNvPr>
            <p:cNvSpPr/>
            <p:nvPr/>
          </p:nvSpPr>
          <p:spPr>
            <a:xfrm>
              <a:off x="9408368" y="4077072"/>
              <a:ext cx="1008112" cy="108012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7" name="Ellipse 6">
              <a:extLst>
                <a:ext uri="{FF2B5EF4-FFF2-40B4-BE49-F238E27FC236}">
                  <a16:creationId xmlns:a16="http://schemas.microsoft.com/office/drawing/2014/main" id="{EA167BD7-8828-83C1-2090-AD00F5046520}"/>
                </a:ext>
              </a:extLst>
            </p:cNvPr>
            <p:cNvSpPr/>
            <p:nvPr/>
          </p:nvSpPr>
          <p:spPr>
            <a:xfrm>
              <a:off x="8256240" y="4293096"/>
              <a:ext cx="3326160" cy="72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463381AC-24D9-7DC3-DEBB-DA4A527CED45}"/>
                </a:ext>
              </a:extLst>
            </p:cNvPr>
            <p:cNvSpPr/>
            <p:nvPr/>
          </p:nvSpPr>
          <p:spPr>
            <a:xfrm>
              <a:off x="8508268" y="4761148"/>
              <a:ext cx="216024" cy="216024"/>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p:sp>
        <p:nvSpPr>
          <p:cNvPr id="10" name="Inhaltsplatzhalter 1">
            <a:extLst>
              <a:ext uri="{FF2B5EF4-FFF2-40B4-BE49-F238E27FC236}">
                <a16:creationId xmlns:a16="http://schemas.microsoft.com/office/drawing/2014/main" id="{A4A3933B-5BD9-0C1D-F16C-516DA514708C}"/>
              </a:ext>
            </a:extLst>
          </p:cNvPr>
          <p:cNvSpPr txBox="1">
            <a:spLocks/>
          </p:cNvSpPr>
          <p:nvPr/>
        </p:nvSpPr>
        <p:spPr>
          <a:xfrm>
            <a:off x="609600" y="3717032"/>
            <a:ext cx="10972800" cy="295232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endParaRPr lang="de-DE" dirty="0"/>
          </a:p>
          <a:p>
            <a:pPr marL="0" indent="0">
              <a:buFont typeface="Arial" pitchFamily="34" charset="0"/>
              <a:buNone/>
            </a:pPr>
            <a:r>
              <a:rPr lang="de-DE" dirty="0"/>
              <a:t>Beispiel: </a:t>
            </a:r>
          </a:p>
          <a:p>
            <a:pPr marL="0" indent="0">
              <a:buFont typeface="Arial" pitchFamily="34" charset="0"/>
              <a:buNone/>
            </a:pPr>
            <a:r>
              <a:rPr lang="de-DE" dirty="0"/>
              <a:t>Auch wenn die Sonne in diesem Moment</a:t>
            </a:r>
            <a:br>
              <a:rPr lang="de-DE" dirty="0"/>
            </a:br>
            <a:r>
              <a:rPr lang="de-DE" dirty="0"/>
              <a:t>explodieren würde, hätten wir noch </a:t>
            </a:r>
            <a:br>
              <a:rPr lang="de-DE" dirty="0"/>
            </a:br>
            <a:r>
              <a:rPr lang="de-DE" dirty="0"/>
              <a:t>8 ruhige Minuten.</a:t>
            </a:r>
            <a:br>
              <a:rPr lang="de-DE" dirty="0"/>
            </a:br>
            <a:r>
              <a:rPr lang="de-DE" dirty="0"/>
              <a:t>Ohne vorherige Anzeichen können wir es gar nicht</a:t>
            </a:r>
            <a:br>
              <a:rPr lang="de-DE" dirty="0"/>
            </a:br>
            <a:r>
              <a:rPr lang="de-DE" dirty="0"/>
              <a:t>vorher wissen. Woher auch?</a:t>
            </a:r>
          </a:p>
        </p:txBody>
      </p:sp>
    </p:spTree>
    <p:extLst>
      <p:ext uri="{BB962C8B-B14F-4D97-AF65-F5344CB8AC3E}">
        <p14:creationId xmlns:p14="http://schemas.microsoft.com/office/powerpoint/2010/main" val="3699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072ED4-0A56-3799-DAF4-454DB9E81A87}"/>
              </a:ext>
            </a:extLst>
          </p:cNvPr>
          <p:cNvSpPr>
            <a:spLocks noGrp="1"/>
          </p:cNvSpPr>
          <p:nvPr>
            <p:ph idx="1"/>
          </p:nvPr>
        </p:nvSpPr>
        <p:spPr>
          <a:xfrm>
            <a:off x="479376" y="1412776"/>
            <a:ext cx="11449272" cy="5040560"/>
          </a:xfrm>
        </p:spPr>
        <p:txBody>
          <a:bodyPr/>
          <a:lstStyle/>
          <a:p>
            <a:pPr marL="109728" indent="0">
              <a:buNone/>
            </a:pPr>
            <a:r>
              <a:rPr lang="de-DE" dirty="0"/>
              <a:t>In der Quantenphysik ist das nicht immer so:</a:t>
            </a:r>
            <a:br>
              <a:rPr lang="de-DE" dirty="0"/>
            </a:br>
            <a:br>
              <a:rPr lang="de-DE" dirty="0"/>
            </a:br>
            <a:r>
              <a:rPr lang="de-DE" dirty="0"/>
              <a:t>Z.B. bei verschränkten Photonen:</a:t>
            </a:r>
            <a:br>
              <a:rPr lang="de-DE" dirty="0"/>
            </a:br>
            <a:r>
              <a:rPr lang="de-DE" sz="2400" dirty="0"/>
              <a:t>Eine Messung an Photon A wirkt sich </a:t>
            </a:r>
            <a:r>
              <a:rPr lang="de-DE" sz="2400" dirty="0">
                <a:solidFill>
                  <a:srgbClr val="B70017"/>
                </a:solidFill>
              </a:rPr>
              <a:t>instantan auch über weite Entfernungen</a:t>
            </a:r>
            <a:r>
              <a:rPr lang="de-DE" sz="2400" dirty="0"/>
              <a:t> auf den Zustand von Photon B aus:</a:t>
            </a:r>
            <a:br>
              <a:rPr lang="de-DE" sz="2400" dirty="0"/>
            </a:br>
            <a:br>
              <a:rPr lang="de-DE" sz="2400" dirty="0"/>
            </a:br>
            <a:r>
              <a:rPr lang="de-DE" sz="2400" dirty="0"/>
              <a:t>Vor der Messung an Photon A: Messergebnis an Photon B hängt vom Zufall ab.</a:t>
            </a:r>
            <a:br>
              <a:rPr lang="de-DE" sz="2400" dirty="0"/>
            </a:br>
            <a:r>
              <a:rPr lang="de-DE" sz="2400" dirty="0"/>
              <a:t>Nach der Messung an Photon A: Messergebnis an Photon B liegt fest.</a:t>
            </a:r>
            <a:br>
              <a:rPr lang="de-DE" sz="2400" dirty="0"/>
            </a:br>
            <a:endParaRPr lang="de-DE" sz="2400" dirty="0"/>
          </a:p>
          <a:p>
            <a:pPr marL="109728" indent="0">
              <a:buNone/>
            </a:pPr>
            <a:endParaRPr lang="de-DE" dirty="0"/>
          </a:p>
        </p:txBody>
      </p:sp>
      <p:sp>
        <p:nvSpPr>
          <p:cNvPr id="3" name="Titel 2">
            <a:extLst>
              <a:ext uri="{FF2B5EF4-FFF2-40B4-BE49-F238E27FC236}">
                <a16:creationId xmlns:a16="http://schemas.microsoft.com/office/drawing/2014/main" id="{237D756A-D62E-3B4A-7C24-B6873254CB02}"/>
              </a:ext>
            </a:extLst>
          </p:cNvPr>
          <p:cNvSpPr>
            <a:spLocks noGrp="1"/>
          </p:cNvSpPr>
          <p:nvPr>
            <p:ph type="title"/>
          </p:nvPr>
        </p:nvSpPr>
        <p:spPr/>
        <p:txBody>
          <a:bodyPr/>
          <a:lstStyle/>
          <a:p>
            <a:r>
              <a:rPr lang="de-DE" dirty="0"/>
              <a:t>3. Lokalität – Nichtlokalität </a:t>
            </a:r>
          </a:p>
        </p:txBody>
      </p:sp>
      <p:grpSp>
        <p:nvGrpSpPr>
          <p:cNvPr id="54" name="Gruppieren 53">
            <a:extLst>
              <a:ext uri="{FF2B5EF4-FFF2-40B4-BE49-F238E27FC236}">
                <a16:creationId xmlns:a16="http://schemas.microsoft.com/office/drawing/2014/main" id="{0DF8911D-F064-8D85-AF41-A64FB7F3B091}"/>
              </a:ext>
            </a:extLst>
          </p:cNvPr>
          <p:cNvGrpSpPr/>
          <p:nvPr/>
        </p:nvGrpSpPr>
        <p:grpSpPr>
          <a:xfrm>
            <a:off x="2258567" y="4645675"/>
            <a:ext cx="8141912" cy="1663645"/>
            <a:chOff x="2258567" y="4645675"/>
            <a:chExt cx="8141912" cy="1663645"/>
          </a:xfrm>
        </p:grpSpPr>
        <p:grpSp>
          <p:nvGrpSpPr>
            <p:cNvPr id="5" name="Gruppieren 4">
              <a:extLst>
                <a:ext uri="{FF2B5EF4-FFF2-40B4-BE49-F238E27FC236}">
                  <a16:creationId xmlns:a16="http://schemas.microsoft.com/office/drawing/2014/main" id="{A2811CA3-31DB-2B44-DE88-091A1B2FDED4}"/>
                </a:ext>
              </a:extLst>
            </p:cNvPr>
            <p:cNvGrpSpPr/>
            <p:nvPr/>
          </p:nvGrpSpPr>
          <p:grpSpPr>
            <a:xfrm>
              <a:off x="2258567" y="5076236"/>
              <a:ext cx="172918" cy="771952"/>
              <a:chOff x="1939676" y="3284985"/>
              <a:chExt cx="241947" cy="1080119"/>
            </a:xfrm>
          </p:grpSpPr>
          <p:sp>
            <p:nvSpPr>
              <p:cNvPr id="25" name="Ellipse 24">
                <a:extLst>
                  <a:ext uri="{FF2B5EF4-FFF2-40B4-BE49-F238E27FC236}">
                    <a16:creationId xmlns:a16="http://schemas.microsoft.com/office/drawing/2014/main" id="{DD6A721A-5848-C92A-24E8-068809B08E5B}"/>
                  </a:ext>
                </a:extLst>
              </p:cNvPr>
              <p:cNvSpPr/>
              <p:nvPr/>
            </p:nvSpPr>
            <p:spPr>
              <a:xfrm>
                <a:off x="1939676" y="3554093"/>
                <a:ext cx="241947" cy="60486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89762A32-0615-EDF2-4785-1C9C379E47BA}"/>
                  </a:ext>
                </a:extLst>
              </p:cNvPr>
              <p:cNvCxnSpPr>
                <a:cxnSpLocks/>
              </p:cNvCxnSpPr>
              <p:nvPr/>
            </p:nvCxnSpPr>
            <p:spPr>
              <a:xfrm>
                <a:off x="2069826"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uppieren 5">
              <a:extLst>
                <a:ext uri="{FF2B5EF4-FFF2-40B4-BE49-F238E27FC236}">
                  <a16:creationId xmlns:a16="http://schemas.microsoft.com/office/drawing/2014/main" id="{A97870EF-7E04-7D25-EC88-B6E3217D07AA}"/>
                </a:ext>
              </a:extLst>
            </p:cNvPr>
            <p:cNvGrpSpPr/>
            <p:nvPr/>
          </p:nvGrpSpPr>
          <p:grpSpPr>
            <a:xfrm>
              <a:off x="10227561" y="5083114"/>
              <a:ext cx="172918" cy="771952"/>
              <a:chOff x="5198684" y="3284985"/>
              <a:chExt cx="241947" cy="1080119"/>
            </a:xfrm>
          </p:grpSpPr>
          <p:sp>
            <p:nvSpPr>
              <p:cNvPr id="23" name="Ellipse 22">
                <a:extLst>
                  <a:ext uri="{FF2B5EF4-FFF2-40B4-BE49-F238E27FC236}">
                    <a16:creationId xmlns:a16="http://schemas.microsoft.com/office/drawing/2014/main" id="{F772488E-86D1-D431-46AD-C5484CA9F3DA}"/>
                  </a:ext>
                </a:extLst>
              </p:cNvPr>
              <p:cNvSpPr/>
              <p:nvPr/>
            </p:nvSpPr>
            <p:spPr>
              <a:xfrm>
                <a:off x="5198684" y="3554093"/>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mit Pfeil 23">
                <a:extLst>
                  <a:ext uri="{FF2B5EF4-FFF2-40B4-BE49-F238E27FC236}">
                    <a16:creationId xmlns:a16="http://schemas.microsoft.com/office/drawing/2014/main" id="{4FA1F923-806D-71B0-9330-35C5CB4F6397}"/>
                  </a:ext>
                </a:extLst>
              </p:cNvPr>
              <p:cNvCxnSpPr>
                <a:cxnSpLocks/>
              </p:cNvCxnSpPr>
              <p:nvPr/>
            </p:nvCxnSpPr>
            <p:spPr>
              <a:xfrm>
                <a:off x="5309070" y="32849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Gruppieren 6">
              <a:extLst>
                <a:ext uri="{FF2B5EF4-FFF2-40B4-BE49-F238E27FC236}">
                  <a16:creationId xmlns:a16="http://schemas.microsoft.com/office/drawing/2014/main" id="{66BD704F-E26B-01DC-E8B9-FDBE983A7997}"/>
                </a:ext>
              </a:extLst>
            </p:cNvPr>
            <p:cNvGrpSpPr/>
            <p:nvPr/>
          </p:nvGrpSpPr>
          <p:grpSpPr>
            <a:xfrm>
              <a:off x="4477925" y="4645675"/>
              <a:ext cx="3688899" cy="1663645"/>
              <a:chOff x="828626" y="2060848"/>
              <a:chExt cx="5161523" cy="2327779"/>
            </a:xfrm>
          </p:grpSpPr>
          <p:grpSp>
            <p:nvGrpSpPr>
              <p:cNvPr id="8" name="Gruppieren 7">
                <a:extLst>
                  <a:ext uri="{FF2B5EF4-FFF2-40B4-BE49-F238E27FC236}">
                    <a16:creationId xmlns:a16="http://schemas.microsoft.com/office/drawing/2014/main" id="{16EA1224-74B5-1617-254C-EB7F8FF59B12}"/>
                  </a:ext>
                </a:extLst>
              </p:cNvPr>
              <p:cNvGrpSpPr/>
              <p:nvPr/>
            </p:nvGrpSpPr>
            <p:grpSpPr>
              <a:xfrm>
                <a:off x="2351584" y="2060848"/>
                <a:ext cx="0" cy="2304256"/>
                <a:chOff x="2351584" y="2060848"/>
                <a:chExt cx="0" cy="2304256"/>
              </a:xfrm>
            </p:grpSpPr>
            <p:cxnSp>
              <p:nvCxnSpPr>
                <p:cNvPr id="21" name="Gerader Verbinder 20">
                  <a:extLst>
                    <a:ext uri="{FF2B5EF4-FFF2-40B4-BE49-F238E27FC236}">
                      <a16:creationId xmlns:a16="http://schemas.microsoft.com/office/drawing/2014/main" id="{09D2E505-929D-DBBA-ABE7-CCAEE09146BE}"/>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BAB10037-D59F-0CE2-3F17-2765598F1D54}"/>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9" name="Gruppieren 8">
                <a:extLst>
                  <a:ext uri="{FF2B5EF4-FFF2-40B4-BE49-F238E27FC236}">
                    <a16:creationId xmlns:a16="http://schemas.microsoft.com/office/drawing/2014/main" id="{D1C74143-4879-DCF9-397B-12C5F5D5B4AB}"/>
                  </a:ext>
                </a:extLst>
              </p:cNvPr>
              <p:cNvGrpSpPr/>
              <p:nvPr/>
            </p:nvGrpSpPr>
            <p:grpSpPr>
              <a:xfrm>
                <a:off x="3575720" y="2060848"/>
                <a:ext cx="0" cy="2304256"/>
                <a:chOff x="2351584" y="2060848"/>
                <a:chExt cx="0" cy="2304256"/>
              </a:xfrm>
            </p:grpSpPr>
            <p:cxnSp>
              <p:nvCxnSpPr>
                <p:cNvPr id="19" name="Gerader Verbinder 18">
                  <a:extLst>
                    <a:ext uri="{FF2B5EF4-FFF2-40B4-BE49-F238E27FC236}">
                      <a16:creationId xmlns:a16="http://schemas.microsoft.com/office/drawing/2014/main" id="{E08BCA5B-A090-119B-B0C4-0F76C168602A}"/>
                    </a:ext>
                  </a:extLst>
                </p:cNvPr>
                <p:cNvCxnSpPr>
                  <a:cxnSpLocks/>
                </p:cNvCxnSpPr>
                <p:nvPr/>
              </p:nvCxnSpPr>
              <p:spPr>
                <a:xfrm>
                  <a:off x="2351584" y="2060848"/>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F002D59F-1ACE-26D2-EA91-424616136D3D}"/>
                    </a:ext>
                  </a:extLst>
                </p:cNvPr>
                <p:cNvCxnSpPr>
                  <a:cxnSpLocks/>
                </p:cNvCxnSpPr>
                <p:nvPr/>
              </p:nvCxnSpPr>
              <p:spPr>
                <a:xfrm>
                  <a:off x="2351584" y="3429000"/>
                  <a:ext cx="0" cy="936104"/>
                </a:xfrm>
                <a:prstGeom prst="line">
                  <a:avLst/>
                </a:prstGeom>
                <a:ln w="762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10" name="Ellipse 9">
                <a:extLst>
                  <a:ext uri="{FF2B5EF4-FFF2-40B4-BE49-F238E27FC236}">
                    <a16:creationId xmlns:a16="http://schemas.microsoft.com/office/drawing/2014/main" id="{05C5FD54-03ED-AB7B-89C1-CCB55E9098BF}"/>
                  </a:ext>
                </a:extLst>
              </p:cNvPr>
              <p:cNvSpPr/>
              <p:nvPr/>
            </p:nvSpPr>
            <p:spPr>
              <a:xfrm>
                <a:off x="1991544"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3BDE56FA-2618-8F7A-3B5C-94BBE25A0746}"/>
                  </a:ext>
                </a:extLst>
              </p:cNvPr>
              <p:cNvSpPr/>
              <p:nvPr/>
            </p:nvSpPr>
            <p:spPr>
              <a:xfrm>
                <a:off x="3719736" y="31080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AC8257AE-4FBE-8133-2A1A-27E8FEBCBB7E}"/>
                  </a:ext>
                </a:extLst>
              </p:cNvPr>
              <p:cNvSpPr/>
              <p:nvPr/>
            </p:nvSpPr>
            <p:spPr>
              <a:xfrm>
                <a:off x="2711625" y="2996952"/>
                <a:ext cx="432047" cy="432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88A597D2-B3FD-CF2C-2B75-28A8D9BCF1FE}"/>
                  </a:ext>
                </a:extLst>
              </p:cNvPr>
              <p:cNvCxnSpPr>
                <a:cxnSpLocks/>
                <a:stCxn id="12" idx="4"/>
              </p:cNvCxnSpPr>
              <p:nvPr/>
            </p:nvCxnSpPr>
            <p:spPr>
              <a:xfrm>
                <a:off x="2927649" y="3428999"/>
                <a:ext cx="0" cy="959628"/>
              </a:xfrm>
              <a:prstGeom prst="line">
                <a:avLst/>
              </a:prstGeom>
            </p:spPr>
            <p:style>
              <a:lnRef idx="1">
                <a:schemeClr val="dk1"/>
              </a:lnRef>
              <a:fillRef idx="0">
                <a:schemeClr val="dk1"/>
              </a:fillRef>
              <a:effectRef idx="0">
                <a:schemeClr val="dk1"/>
              </a:effectRef>
              <a:fontRef idx="minor">
                <a:schemeClr val="tx1"/>
              </a:fontRef>
            </p:style>
          </p:cxnSp>
          <p:cxnSp>
            <p:nvCxnSpPr>
              <p:cNvPr id="15" name="Gerade Verbindung mit Pfeil 14">
                <a:extLst>
                  <a:ext uri="{FF2B5EF4-FFF2-40B4-BE49-F238E27FC236}">
                    <a16:creationId xmlns:a16="http://schemas.microsoft.com/office/drawing/2014/main" id="{D08DF2CD-C4C2-12A3-F19D-A14448A25F8F}"/>
                  </a:ext>
                </a:extLst>
              </p:cNvPr>
              <p:cNvCxnSpPr>
                <a:cxnSpLocks/>
              </p:cNvCxnSpPr>
              <p:nvPr/>
            </p:nvCxnSpPr>
            <p:spPr>
              <a:xfrm>
                <a:off x="4075095" y="3217231"/>
                <a:ext cx="191505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C87F744D-237B-ED90-F29A-8AC83AB9862B}"/>
                  </a:ext>
                </a:extLst>
              </p:cNvPr>
              <p:cNvCxnSpPr>
                <a:cxnSpLocks/>
              </p:cNvCxnSpPr>
              <p:nvPr/>
            </p:nvCxnSpPr>
            <p:spPr>
              <a:xfrm flipH="1">
                <a:off x="828626" y="3240270"/>
                <a:ext cx="10481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44" name="Gruppieren 43">
              <a:extLst>
                <a:ext uri="{FF2B5EF4-FFF2-40B4-BE49-F238E27FC236}">
                  <a16:creationId xmlns:a16="http://schemas.microsoft.com/office/drawing/2014/main" id="{D53CB211-E21A-F81C-0456-C1F20C142B7B}"/>
                </a:ext>
              </a:extLst>
            </p:cNvPr>
            <p:cNvGrpSpPr/>
            <p:nvPr/>
          </p:nvGrpSpPr>
          <p:grpSpPr>
            <a:xfrm>
              <a:off x="2771314" y="5031651"/>
              <a:ext cx="1402331" cy="874877"/>
              <a:chOff x="5668038" y="1628800"/>
              <a:chExt cx="5682260" cy="4248472"/>
            </a:xfrm>
          </p:grpSpPr>
          <p:sp>
            <p:nvSpPr>
              <p:cNvPr id="45" name="Rechteck 44">
                <a:extLst>
                  <a:ext uri="{FF2B5EF4-FFF2-40B4-BE49-F238E27FC236}">
                    <a16:creationId xmlns:a16="http://schemas.microsoft.com/office/drawing/2014/main" id="{988C3A13-4D2D-0BE3-546A-B6D076B75D35}"/>
                  </a:ext>
                </a:extLst>
              </p:cNvPr>
              <p:cNvSpPr/>
              <p:nvPr/>
            </p:nvSpPr>
            <p:spPr>
              <a:xfrm>
                <a:off x="5668038" y="1628800"/>
                <a:ext cx="5682260" cy="4248472"/>
              </a:xfrm>
              <a:prstGeom prst="rect">
                <a:avLst/>
              </a:prstGeom>
              <a:solidFill>
                <a:schemeClr val="tx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52050355-BAA2-E5C6-5455-88742E0BDF8D}"/>
                  </a:ext>
                </a:extLst>
              </p:cNvPr>
              <p:cNvGrpSpPr/>
              <p:nvPr/>
            </p:nvGrpSpPr>
            <p:grpSpPr>
              <a:xfrm>
                <a:off x="6537718" y="1992562"/>
                <a:ext cx="3703466" cy="3452662"/>
                <a:chOff x="6229221" y="1992562"/>
                <a:chExt cx="3137954" cy="2925447"/>
              </a:xfrm>
            </p:grpSpPr>
            <p:sp>
              <p:nvSpPr>
                <p:cNvPr id="47" name="Freihandform: Form 46">
                  <a:extLst>
                    <a:ext uri="{FF2B5EF4-FFF2-40B4-BE49-F238E27FC236}">
                      <a16:creationId xmlns:a16="http://schemas.microsoft.com/office/drawing/2014/main" id="{20001E6B-D715-FAE6-8781-F0B4CE58DB80}"/>
                    </a:ext>
                  </a:extLst>
                </p:cNvPr>
                <p:cNvSpPr/>
                <p:nvPr/>
              </p:nvSpPr>
              <p:spPr>
                <a:xfrm>
                  <a:off x="6229221" y="1992562"/>
                  <a:ext cx="2279442" cy="2429313"/>
                </a:xfrm>
                <a:custGeom>
                  <a:avLst/>
                  <a:gdLst>
                    <a:gd name="connsiteX0" fmla="*/ 1405719 w 2279443"/>
                    <a:gd name="connsiteY0" fmla="*/ 1419378 h 2429313"/>
                    <a:gd name="connsiteX1" fmla="*/ 1651379 w 2279443"/>
                    <a:gd name="connsiteY1" fmla="*/ 1405731 h 2429313"/>
                    <a:gd name="connsiteX2" fmla="*/ 1692322 w 2279443"/>
                    <a:gd name="connsiteY2" fmla="*/ 1487617 h 2429313"/>
                    <a:gd name="connsiteX3" fmla="*/ 1651379 w 2279443"/>
                    <a:gd name="connsiteY3" fmla="*/ 1542208 h 2429313"/>
                    <a:gd name="connsiteX4" fmla="*/ 1473958 w 2279443"/>
                    <a:gd name="connsiteY4" fmla="*/ 1501265 h 2429313"/>
                    <a:gd name="connsiteX5" fmla="*/ 1569492 w 2279443"/>
                    <a:gd name="connsiteY5" fmla="*/ 1337492 h 2429313"/>
                    <a:gd name="connsiteX6" fmla="*/ 1651379 w 2279443"/>
                    <a:gd name="connsiteY6" fmla="*/ 1351139 h 2429313"/>
                    <a:gd name="connsiteX7" fmla="*/ 1692322 w 2279443"/>
                    <a:gd name="connsiteY7" fmla="*/ 1446674 h 2429313"/>
                    <a:gd name="connsiteX8" fmla="*/ 1678675 w 2279443"/>
                    <a:gd name="connsiteY8" fmla="*/ 1501265 h 2429313"/>
                    <a:gd name="connsiteX9" fmla="*/ 1610436 w 2279443"/>
                    <a:gd name="connsiteY9" fmla="*/ 1487617 h 2429313"/>
                    <a:gd name="connsiteX10" fmla="*/ 1569492 w 2279443"/>
                    <a:gd name="connsiteY10" fmla="*/ 1460322 h 2429313"/>
                    <a:gd name="connsiteX11" fmla="*/ 1514901 w 2279443"/>
                    <a:gd name="connsiteY11" fmla="*/ 1433026 h 2429313"/>
                    <a:gd name="connsiteX12" fmla="*/ 1528549 w 2279443"/>
                    <a:gd name="connsiteY12" fmla="*/ 1392083 h 2429313"/>
                    <a:gd name="connsiteX13" fmla="*/ 1624084 w 2279443"/>
                    <a:gd name="connsiteY13" fmla="*/ 1433026 h 2429313"/>
                    <a:gd name="connsiteX14" fmla="*/ 1583140 w 2279443"/>
                    <a:gd name="connsiteY14" fmla="*/ 1555856 h 2429313"/>
                    <a:gd name="connsiteX15" fmla="*/ 1555845 w 2279443"/>
                    <a:gd name="connsiteY15" fmla="*/ 1487617 h 2429313"/>
                    <a:gd name="connsiteX16" fmla="*/ 1610436 w 2279443"/>
                    <a:gd name="connsiteY16" fmla="*/ 1446674 h 2429313"/>
                    <a:gd name="connsiteX17" fmla="*/ 1624084 w 2279443"/>
                    <a:gd name="connsiteY17" fmla="*/ 1487617 h 2429313"/>
                    <a:gd name="connsiteX18" fmla="*/ 1583140 w 2279443"/>
                    <a:gd name="connsiteY18" fmla="*/ 1433026 h 2429313"/>
                    <a:gd name="connsiteX19" fmla="*/ 1665027 w 2279443"/>
                    <a:gd name="connsiteY19" fmla="*/ 1473969 h 2429313"/>
                    <a:gd name="connsiteX20" fmla="*/ 1528549 w 2279443"/>
                    <a:gd name="connsiteY20" fmla="*/ 1487617 h 2429313"/>
                    <a:gd name="connsiteX21" fmla="*/ 1542197 w 2279443"/>
                    <a:gd name="connsiteY21" fmla="*/ 1433026 h 2429313"/>
                    <a:gd name="connsiteX22" fmla="*/ 1569492 w 2279443"/>
                    <a:gd name="connsiteY22" fmla="*/ 1473969 h 2429313"/>
                    <a:gd name="connsiteX23" fmla="*/ 1583140 w 2279443"/>
                    <a:gd name="connsiteY23" fmla="*/ 1514913 h 2429313"/>
                    <a:gd name="connsiteX24" fmla="*/ 1460310 w 2279443"/>
                    <a:gd name="connsiteY24" fmla="*/ 1501265 h 2429313"/>
                    <a:gd name="connsiteX25" fmla="*/ 1419367 w 2279443"/>
                    <a:gd name="connsiteY25" fmla="*/ 1460322 h 2429313"/>
                    <a:gd name="connsiteX26" fmla="*/ 1487606 w 2279443"/>
                    <a:gd name="connsiteY26" fmla="*/ 1187366 h 2429313"/>
                    <a:gd name="connsiteX27" fmla="*/ 1569492 w 2279443"/>
                    <a:gd name="connsiteY27" fmla="*/ 1119128 h 2429313"/>
                    <a:gd name="connsiteX28" fmla="*/ 1651379 w 2279443"/>
                    <a:gd name="connsiteY28" fmla="*/ 1105480 h 2429313"/>
                    <a:gd name="connsiteX29" fmla="*/ 1719618 w 2279443"/>
                    <a:gd name="connsiteY29" fmla="*/ 1091832 h 2429313"/>
                    <a:gd name="connsiteX30" fmla="*/ 2088107 w 2279443"/>
                    <a:gd name="connsiteY30" fmla="*/ 1228310 h 2429313"/>
                    <a:gd name="connsiteX31" fmla="*/ 2169994 w 2279443"/>
                    <a:gd name="connsiteY31" fmla="*/ 1296548 h 2429313"/>
                    <a:gd name="connsiteX32" fmla="*/ 2210937 w 2279443"/>
                    <a:gd name="connsiteY32" fmla="*/ 1337492 h 2429313"/>
                    <a:gd name="connsiteX33" fmla="*/ 2251881 w 2279443"/>
                    <a:gd name="connsiteY33" fmla="*/ 1419378 h 2429313"/>
                    <a:gd name="connsiteX34" fmla="*/ 2279176 w 2279443"/>
                    <a:gd name="connsiteY34" fmla="*/ 1528560 h 2429313"/>
                    <a:gd name="connsiteX35" fmla="*/ 2265528 w 2279443"/>
                    <a:gd name="connsiteY35" fmla="*/ 1705981 h 2429313"/>
                    <a:gd name="connsiteX36" fmla="*/ 2210937 w 2279443"/>
                    <a:gd name="connsiteY36" fmla="*/ 1801516 h 2429313"/>
                    <a:gd name="connsiteX37" fmla="*/ 2183642 w 2279443"/>
                    <a:gd name="connsiteY37" fmla="*/ 1869754 h 2429313"/>
                    <a:gd name="connsiteX38" fmla="*/ 2101755 w 2279443"/>
                    <a:gd name="connsiteY38" fmla="*/ 1965289 h 2429313"/>
                    <a:gd name="connsiteX39" fmla="*/ 2074460 w 2279443"/>
                    <a:gd name="connsiteY39" fmla="*/ 2006232 h 2429313"/>
                    <a:gd name="connsiteX40" fmla="*/ 2019869 w 2279443"/>
                    <a:gd name="connsiteY40" fmla="*/ 2060823 h 2429313"/>
                    <a:gd name="connsiteX41" fmla="*/ 1924334 w 2279443"/>
                    <a:gd name="connsiteY41" fmla="*/ 2156357 h 2429313"/>
                    <a:gd name="connsiteX42" fmla="*/ 1883391 w 2279443"/>
                    <a:gd name="connsiteY42" fmla="*/ 2197301 h 2429313"/>
                    <a:gd name="connsiteX43" fmla="*/ 1774209 w 2279443"/>
                    <a:gd name="connsiteY43" fmla="*/ 2224596 h 2429313"/>
                    <a:gd name="connsiteX44" fmla="*/ 1692322 w 2279443"/>
                    <a:gd name="connsiteY44" fmla="*/ 2251892 h 2429313"/>
                    <a:gd name="connsiteX45" fmla="*/ 1596788 w 2279443"/>
                    <a:gd name="connsiteY45" fmla="*/ 2279187 h 2429313"/>
                    <a:gd name="connsiteX46" fmla="*/ 1528549 w 2279443"/>
                    <a:gd name="connsiteY46" fmla="*/ 2306483 h 2429313"/>
                    <a:gd name="connsiteX47" fmla="*/ 1446663 w 2279443"/>
                    <a:gd name="connsiteY47" fmla="*/ 2347426 h 2429313"/>
                    <a:gd name="connsiteX48" fmla="*/ 1337481 w 2279443"/>
                    <a:gd name="connsiteY48" fmla="*/ 2374722 h 2429313"/>
                    <a:gd name="connsiteX49" fmla="*/ 982639 w 2279443"/>
                    <a:gd name="connsiteY49" fmla="*/ 2429313 h 2429313"/>
                    <a:gd name="connsiteX50" fmla="*/ 627797 w 2279443"/>
                    <a:gd name="connsiteY50" fmla="*/ 2415665 h 2429313"/>
                    <a:gd name="connsiteX51" fmla="*/ 545910 w 2279443"/>
                    <a:gd name="connsiteY51" fmla="*/ 2361074 h 2429313"/>
                    <a:gd name="connsiteX52" fmla="*/ 504967 w 2279443"/>
                    <a:gd name="connsiteY52" fmla="*/ 2333778 h 2429313"/>
                    <a:gd name="connsiteX53" fmla="*/ 395785 w 2279443"/>
                    <a:gd name="connsiteY53" fmla="*/ 2224596 h 2429313"/>
                    <a:gd name="connsiteX54" fmla="*/ 313898 w 2279443"/>
                    <a:gd name="connsiteY54" fmla="*/ 2142710 h 2429313"/>
                    <a:gd name="connsiteX55" fmla="*/ 245660 w 2279443"/>
                    <a:gd name="connsiteY55" fmla="*/ 2047175 h 2429313"/>
                    <a:gd name="connsiteX56" fmla="*/ 204716 w 2279443"/>
                    <a:gd name="connsiteY56" fmla="*/ 2006232 h 2429313"/>
                    <a:gd name="connsiteX57" fmla="*/ 177421 w 2279443"/>
                    <a:gd name="connsiteY57" fmla="*/ 1937993 h 2429313"/>
                    <a:gd name="connsiteX58" fmla="*/ 163773 w 2279443"/>
                    <a:gd name="connsiteY58" fmla="*/ 1883402 h 2429313"/>
                    <a:gd name="connsiteX59" fmla="*/ 95534 w 2279443"/>
                    <a:gd name="connsiteY59" fmla="*/ 1787868 h 2429313"/>
                    <a:gd name="connsiteX60" fmla="*/ 68239 w 2279443"/>
                    <a:gd name="connsiteY60" fmla="*/ 1705981 h 2429313"/>
                    <a:gd name="connsiteX61" fmla="*/ 40943 w 2279443"/>
                    <a:gd name="connsiteY61" fmla="*/ 1651390 h 2429313"/>
                    <a:gd name="connsiteX62" fmla="*/ 0 w 2279443"/>
                    <a:gd name="connsiteY62" fmla="*/ 1501265 h 2429313"/>
                    <a:gd name="connsiteX63" fmla="*/ 13648 w 2279443"/>
                    <a:gd name="connsiteY63" fmla="*/ 1105480 h 2429313"/>
                    <a:gd name="connsiteX64" fmla="*/ 68239 w 2279443"/>
                    <a:gd name="connsiteY64" fmla="*/ 996298 h 2429313"/>
                    <a:gd name="connsiteX65" fmla="*/ 122830 w 2279443"/>
                    <a:gd name="connsiteY65" fmla="*/ 887116 h 2429313"/>
                    <a:gd name="connsiteX66" fmla="*/ 163773 w 2279443"/>
                    <a:gd name="connsiteY66" fmla="*/ 777934 h 2429313"/>
                    <a:gd name="connsiteX67" fmla="*/ 245660 w 2279443"/>
                    <a:gd name="connsiteY67" fmla="*/ 709695 h 2429313"/>
                    <a:gd name="connsiteX68" fmla="*/ 300251 w 2279443"/>
                    <a:gd name="connsiteY68" fmla="*/ 614160 h 2429313"/>
                    <a:gd name="connsiteX69" fmla="*/ 327546 w 2279443"/>
                    <a:gd name="connsiteY69" fmla="*/ 559569 h 2429313"/>
                    <a:gd name="connsiteX70" fmla="*/ 368490 w 2279443"/>
                    <a:gd name="connsiteY70" fmla="*/ 518626 h 2429313"/>
                    <a:gd name="connsiteX71" fmla="*/ 395785 w 2279443"/>
                    <a:gd name="connsiteY71" fmla="*/ 477683 h 2429313"/>
                    <a:gd name="connsiteX72" fmla="*/ 504967 w 2279443"/>
                    <a:gd name="connsiteY72" fmla="*/ 382148 h 2429313"/>
                    <a:gd name="connsiteX73" fmla="*/ 532263 w 2279443"/>
                    <a:gd name="connsiteY73" fmla="*/ 341205 h 2429313"/>
                    <a:gd name="connsiteX74" fmla="*/ 682388 w 2279443"/>
                    <a:gd name="connsiteY74" fmla="*/ 259319 h 2429313"/>
                    <a:gd name="connsiteX75" fmla="*/ 791570 w 2279443"/>
                    <a:gd name="connsiteY75" fmla="*/ 191080 h 2429313"/>
                    <a:gd name="connsiteX76" fmla="*/ 941695 w 2279443"/>
                    <a:gd name="connsiteY76" fmla="*/ 109193 h 2429313"/>
                    <a:gd name="connsiteX77" fmla="*/ 968991 w 2279443"/>
                    <a:gd name="connsiteY77" fmla="*/ 68250 h 2429313"/>
                    <a:gd name="connsiteX78" fmla="*/ 1050878 w 2279443"/>
                    <a:gd name="connsiteY78" fmla="*/ 27307 h 2429313"/>
                    <a:gd name="connsiteX79" fmla="*/ 1146412 w 2279443"/>
                    <a:gd name="connsiteY79" fmla="*/ 11 h 24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79443" h="2429313">
                      <a:moveTo>
                        <a:pt x="1405719" y="1419378"/>
                      </a:moveTo>
                      <a:cubicBezTo>
                        <a:pt x="1493138" y="1384411"/>
                        <a:pt x="1536435" y="1355443"/>
                        <a:pt x="1651379" y="1405731"/>
                      </a:cubicBezTo>
                      <a:cubicBezTo>
                        <a:pt x="1679337" y="1417963"/>
                        <a:pt x="1678674" y="1460322"/>
                        <a:pt x="1692322" y="1487617"/>
                      </a:cubicBezTo>
                      <a:cubicBezTo>
                        <a:pt x="1678674" y="1505814"/>
                        <a:pt x="1673446" y="1536691"/>
                        <a:pt x="1651379" y="1542208"/>
                      </a:cubicBezTo>
                      <a:cubicBezTo>
                        <a:pt x="1577206" y="1560751"/>
                        <a:pt x="1531380" y="1529975"/>
                        <a:pt x="1473958" y="1501265"/>
                      </a:cubicBezTo>
                      <a:cubicBezTo>
                        <a:pt x="1492713" y="1438749"/>
                        <a:pt x="1484428" y="1345999"/>
                        <a:pt x="1569492" y="1337492"/>
                      </a:cubicBezTo>
                      <a:cubicBezTo>
                        <a:pt x="1597027" y="1334738"/>
                        <a:pt x="1624083" y="1346590"/>
                        <a:pt x="1651379" y="1351139"/>
                      </a:cubicBezTo>
                      <a:cubicBezTo>
                        <a:pt x="1673666" y="1384570"/>
                        <a:pt x="1692322" y="1402607"/>
                        <a:pt x="1692322" y="1446674"/>
                      </a:cubicBezTo>
                      <a:cubicBezTo>
                        <a:pt x="1692322" y="1465431"/>
                        <a:pt x="1683224" y="1483068"/>
                        <a:pt x="1678675" y="1501265"/>
                      </a:cubicBezTo>
                      <a:cubicBezTo>
                        <a:pt x="1655929" y="1496716"/>
                        <a:pt x="1632156" y="1495762"/>
                        <a:pt x="1610436" y="1487617"/>
                      </a:cubicBezTo>
                      <a:cubicBezTo>
                        <a:pt x="1595078" y="1481858"/>
                        <a:pt x="1583734" y="1468460"/>
                        <a:pt x="1569492" y="1460322"/>
                      </a:cubicBezTo>
                      <a:cubicBezTo>
                        <a:pt x="1551828" y="1450228"/>
                        <a:pt x="1533098" y="1442125"/>
                        <a:pt x="1514901" y="1433026"/>
                      </a:cubicBezTo>
                      <a:cubicBezTo>
                        <a:pt x="1519450" y="1419378"/>
                        <a:pt x="1515192" y="1397426"/>
                        <a:pt x="1528549" y="1392083"/>
                      </a:cubicBezTo>
                      <a:cubicBezTo>
                        <a:pt x="1556089" y="1381067"/>
                        <a:pt x="1605104" y="1420373"/>
                        <a:pt x="1624084" y="1433026"/>
                      </a:cubicBezTo>
                      <a:cubicBezTo>
                        <a:pt x="1610436" y="1473969"/>
                        <a:pt x="1616841" y="1528895"/>
                        <a:pt x="1583140" y="1555856"/>
                      </a:cubicBezTo>
                      <a:cubicBezTo>
                        <a:pt x="1564010" y="1571160"/>
                        <a:pt x="1549903" y="1511384"/>
                        <a:pt x="1555845" y="1487617"/>
                      </a:cubicBezTo>
                      <a:cubicBezTo>
                        <a:pt x="1561362" y="1465550"/>
                        <a:pt x="1592239" y="1460322"/>
                        <a:pt x="1610436" y="1446674"/>
                      </a:cubicBezTo>
                      <a:cubicBezTo>
                        <a:pt x="1614985" y="1460322"/>
                        <a:pt x="1636951" y="1494051"/>
                        <a:pt x="1624084" y="1487617"/>
                      </a:cubicBezTo>
                      <a:cubicBezTo>
                        <a:pt x="1603739" y="1477445"/>
                        <a:pt x="1561561" y="1440219"/>
                        <a:pt x="1583140" y="1433026"/>
                      </a:cubicBezTo>
                      <a:cubicBezTo>
                        <a:pt x="1612091" y="1423375"/>
                        <a:pt x="1637731" y="1460321"/>
                        <a:pt x="1665027" y="1473969"/>
                      </a:cubicBezTo>
                      <a:cubicBezTo>
                        <a:pt x="1631011" y="1524994"/>
                        <a:pt x="1621423" y="1567224"/>
                        <a:pt x="1528549" y="1487617"/>
                      </a:cubicBezTo>
                      <a:cubicBezTo>
                        <a:pt x="1514308" y="1475410"/>
                        <a:pt x="1537648" y="1451223"/>
                        <a:pt x="1542197" y="1433026"/>
                      </a:cubicBezTo>
                      <a:cubicBezTo>
                        <a:pt x="1551295" y="1446674"/>
                        <a:pt x="1562157" y="1459298"/>
                        <a:pt x="1569492" y="1473969"/>
                      </a:cubicBezTo>
                      <a:cubicBezTo>
                        <a:pt x="1575926" y="1486836"/>
                        <a:pt x="1597097" y="1511424"/>
                        <a:pt x="1583140" y="1514913"/>
                      </a:cubicBezTo>
                      <a:cubicBezTo>
                        <a:pt x="1543175" y="1524905"/>
                        <a:pt x="1501253" y="1505814"/>
                        <a:pt x="1460310" y="1501265"/>
                      </a:cubicBezTo>
                      <a:cubicBezTo>
                        <a:pt x="1446662" y="1487617"/>
                        <a:pt x="1421498" y="1479505"/>
                        <a:pt x="1419367" y="1460322"/>
                      </a:cubicBezTo>
                      <a:cubicBezTo>
                        <a:pt x="1403260" y="1315353"/>
                        <a:pt x="1403791" y="1271181"/>
                        <a:pt x="1487606" y="1187366"/>
                      </a:cubicBezTo>
                      <a:cubicBezTo>
                        <a:pt x="1512730" y="1162242"/>
                        <a:pt x="1537713" y="1135018"/>
                        <a:pt x="1569492" y="1119128"/>
                      </a:cubicBezTo>
                      <a:cubicBezTo>
                        <a:pt x="1594243" y="1106753"/>
                        <a:pt x="1624153" y="1110430"/>
                        <a:pt x="1651379" y="1105480"/>
                      </a:cubicBezTo>
                      <a:cubicBezTo>
                        <a:pt x="1674202" y="1101330"/>
                        <a:pt x="1696872" y="1096381"/>
                        <a:pt x="1719618" y="1091832"/>
                      </a:cubicBezTo>
                      <a:cubicBezTo>
                        <a:pt x="1836342" y="1121013"/>
                        <a:pt x="1993125" y="1149160"/>
                        <a:pt x="2088107" y="1228310"/>
                      </a:cubicBezTo>
                      <a:cubicBezTo>
                        <a:pt x="2115403" y="1251056"/>
                        <a:pt x="2143438" y="1272943"/>
                        <a:pt x="2169994" y="1296548"/>
                      </a:cubicBezTo>
                      <a:cubicBezTo>
                        <a:pt x="2184420" y="1309371"/>
                        <a:pt x="2200231" y="1321433"/>
                        <a:pt x="2210937" y="1337492"/>
                      </a:cubicBezTo>
                      <a:cubicBezTo>
                        <a:pt x="2227865" y="1362884"/>
                        <a:pt x="2238233" y="1392083"/>
                        <a:pt x="2251881" y="1419378"/>
                      </a:cubicBezTo>
                      <a:cubicBezTo>
                        <a:pt x="2260979" y="1455772"/>
                        <a:pt x="2282053" y="1491156"/>
                        <a:pt x="2279176" y="1528560"/>
                      </a:cubicBezTo>
                      <a:cubicBezTo>
                        <a:pt x="2274627" y="1587700"/>
                        <a:pt x="2272885" y="1647124"/>
                        <a:pt x="2265528" y="1705981"/>
                      </a:cubicBezTo>
                      <a:cubicBezTo>
                        <a:pt x="2259134" y="1757135"/>
                        <a:pt x="2237673" y="1753392"/>
                        <a:pt x="2210937" y="1801516"/>
                      </a:cubicBezTo>
                      <a:cubicBezTo>
                        <a:pt x="2199040" y="1822931"/>
                        <a:pt x="2194598" y="1847842"/>
                        <a:pt x="2183642" y="1869754"/>
                      </a:cubicBezTo>
                      <a:cubicBezTo>
                        <a:pt x="2158576" y="1919886"/>
                        <a:pt x="2142050" y="1918278"/>
                        <a:pt x="2101755" y="1965289"/>
                      </a:cubicBezTo>
                      <a:cubicBezTo>
                        <a:pt x="2091080" y="1977743"/>
                        <a:pt x="2085135" y="1993778"/>
                        <a:pt x="2074460" y="2006232"/>
                      </a:cubicBezTo>
                      <a:cubicBezTo>
                        <a:pt x="2057712" y="2025771"/>
                        <a:pt x="2036966" y="2041589"/>
                        <a:pt x="2019869" y="2060823"/>
                      </a:cubicBezTo>
                      <a:cubicBezTo>
                        <a:pt x="1861090" y="2239450"/>
                        <a:pt x="2042414" y="2057958"/>
                        <a:pt x="1924334" y="2156357"/>
                      </a:cubicBezTo>
                      <a:cubicBezTo>
                        <a:pt x="1909507" y="2168713"/>
                        <a:pt x="1900962" y="2189314"/>
                        <a:pt x="1883391" y="2197301"/>
                      </a:cubicBezTo>
                      <a:cubicBezTo>
                        <a:pt x="1849240" y="2212824"/>
                        <a:pt x="1809798" y="2212733"/>
                        <a:pt x="1774209" y="2224596"/>
                      </a:cubicBezTo>
                      <a:cubicBezTo>
                        <a:pt x="1746913" y="2233695"/>
                        <a:pt x="1719822" y="2243431"/>
                        <a:pt x="1692322" y="2251892"/>
                      </a:cubicBezTo>
                      <a:cubicBezTo>
                        <a:pt x="1660668" y="2261632"/>
                        <a:pt x="1628207" y="2268714"/>
                        <a:pt x="1596788" y="2279187"/>
                      </a:cubicBezTo>
                      <a:cubicBezTo>
                        <a:pt x="1573547" y="2286934"/>
                        <a:pt x="1550852" y="2296345"/>
                        <a:pt x="1528549" y="2306483"/>
                      </a:cubicBezTo>
                      <a:cubicBezTo>
                        <a:pt x="1500767" y="2319111"/>
                        <a:pt x="1475402" y="2337162"/>
                        <a:pt x="1446663" y="2347426"/>
                      </a:cubicBezTo>
                      <a:cubicBezTo>
                        <a:pt x="1411334" y="2360043"/>
                        <a:pt x="1374424" y="2368203"/>
                        <a:pt x="1337481" y="2374722"/>
                      </a:cubicBezTo>
                      <a:cubicBezTo>
                        <a:pt x="1064901" y="2422824"/>
                        <a:pt x="1183521" y="2406992"/>
                        <a:pt x="982639" y="2429313"/>
                      </a:cubicBezTo>
                      <a:cubicBezTo>
                        <a:pt x="864358" y="2424764"/>
                        <a:pt x="745885" y="2423809"/>
                        <a:pt x="627797" y="2415665"/>
                      </a:cubicBezTo>
                      <a:cubicBezTo>
                        <a:pt x="580731" y="2412419"/>
                        <a:pt x="580675" y="2390044"/>
                        <a:pt x="545910" y="2361074"/>
                      </a:cubicBezTo>
                      <a:cubicBezTo>
                        <a:pt x="533309" y="2350573"/>
                        <a:pt x="517914" y="2343848"/>
                        <a:pt x="504967" y="2333778"/>
                      </a:cubicBezTo>
                      <a:cubicBezTo>
                        <a:pt x="315629" y="2186513"/>
                        <a:pt x="486578" y="2326737"/>
                        <a:pt x="395785" y="2224596"/>
                      </a:cubicBezTo>
                      <a:cubicBezTo>
                        <a:pt x="370139" y="2195745"/>
                        <a:pt x="335310" y="2174829"/>
                        <a:pt x="313898" y="2142710"/>
                      </a:cubicBezTo>
                      <a:cubicBezTo>
                        <a:pt x="292295" y="2110305"/>
                        <a:pt x="271054" y="2076802"/>
                        <a:pt x="245660" y="2047175"/>
                      </a:cubicBezTo>
                      <a:cubicBezTo>
                        <a:pt x="233099" y="2032521"/>
                        <a:pt x="218364" y="2019880"/>
                        <a:pt x="204716" y="2006232"/>
                      </a:cubicBezTo>
                      <a:cubicBezTo>
                        <a:pt x="195618" y="1983486"/>
                        <a:pt x="185168" y="1961234"/>
                        <a:pt x="177421" y="1937993"/>
                      </a:cubicBezTo>
                      <a:cubicBezTo>
                        <a:pt x="171490" y="1920198"/>
                        <a:pt x="171162" y="1900642"/>
                        <a:pt x="163773" y="1883402"/>
                      </a:cubicBezTo>
                      <a:cubicBezTo>
                        <a:pt x="157119" y="1867877"/>
                        <a:pt x="100197" y="1794085"/>
                        <a:pt x="95534" y="1787868"/>
                      </a:cubicBezTo>
                      <a:cubicBezTo>
                        <a:pt x="86436" y="1760572"/>
                        <a:pt x="81106" y="1731715"/>
                        <a:pt x="68239" y="1705981"/>
                      </a:cubicBezTo>
                      <a:cubicBezTo>
                        <a:pt x="59140" y="1687784"/>
                        <a:pt x="47377" y="1670691"/>
                        <a:pt x="40943" y="1651390"/>
                      </a:cubicBezTo>
                      <a:cubicBezTo>
                        <a:pt x="24540" y="1602182"/>
                        <a:pt x="13648" y="1551307"/>
                        <a:pt x="0" y="1501265"/>
                      </a:cubicBezTo>
                      <a:cubicBezTo>
                        <a:pt x="4549" y="1369337"/>
                        <a:pt x="5662" y="1237245"/>
                        <a:pt x="13648" y="1105480"/>
                      </a:cubicBezTo>
                      <a:cubicBezTo>
                        <a:pt x="17720" y="1038295"/>
                        <a:pt x="34342" y="1054406"/>
                        <a:pt x="68239" y="996298"/>
                      </a:cubicBezTo>
                      <a:cubicBezTo>
                        <a:pt x="88741" y="961151"/>
                        <a:pt x="106521" y="924394"/>
                        <a:pt x="122830" y="887116"/>
                      </a:cubicBezTo>
                      <a:cubicBezTo>
                        <a:pt x="138409" y="851506"/>
                        <a:pt x="145161" y="812057"/>
                        <a:pt x="163773" y="777934"/>
                      </a:cubicBezTo>
                      <a:cubicBezTo>
                        <a:pt x="178786" y="750409"/>
                        <a:pt x="220549" y="726435"/>
                        <a:pt x="245660" y="709695"/>
                      </a:cubicBezTo>
                      <a:cubicBezTo>
                        <a:pt x="328142" y="544728"/>
                        <a:pt x="223090" y="749193"/>
                        <a:pt x="300251" y="614160"/>
                      </a:cubicBezTo>
                      <a:cubicBezTo>
                        <a:pt x="310345" y="596496"/>
                        <a:pt x="315721" y="576124"/>
                        <a:pt x="327546" y="559569"/>
                      </a:cubicBezTo>
                      <a:cubicBezTo>
                        <a:pt x="338764" y="543863"/>
                        <a:pt x="356134" y="533453"/>
                        <a:pt x="368490" y="518626"/>
                      </a:cubicBezTo>
                      <a:cubicBezTo>
                        <a:pt x="378991" y="506025"/>
                        <a:pt x="384187" y="489281"/>
                        <a:pt x="395785" y="477683"/>
                      </a:cubicBezTo>
                      <a:cubicBezTo>
                        <a:pt x="429980" y="443488"/>
                        <a:pt x="470772" y="416343"/>
                        <a:pt x="504967" y="382148"/>
                      </a:cubicBezTo>
                      <a:cubicBezTo>
                        <a:pt x="516565" y="370550"/>
                        <a:pt x="520665" y="352803"/>
                        <a:pt x="532263" y="341205"/>
                      </a:cubicBezTo>
                      <a:cubicBezTo>
                        <a:pt x="557196" y="316273"/>
                        <a:pt x="682240" y="259393"/>
                        <a:pt x="682388" y="259319"/>
                      </a:cubicBezTo>
                      <a:cubicBezTo>
                        <a:pt x="754230" y="187475"/>
                        <a:pt x="688178" y="242776"/>
                        <a:pt x="791570" y="191080"/>
                      </a:cubicBezTo>
                      <a:cubicBezTo>
                        <a:pt x="842554" y="165588"/>
                        <a:pt x="891653" y="136489"/>
                        <a:pt x="941695" y="109193"/>
                      </a:cubicBezTo>
                      <a:cubicBezTo>
                        <a:pt x="950794" y="95545"/>
                        <a:pt x="955869" y="78091"/>
                        <a:pt x="968991" y="68250"/>
                      </a:cubicBezTo>
                      <a:cubicBezTo>
                        <a:pt x="993405" y="49940"/>
                        <a:pt x="1022708" y="39045"/>
                        <a:pt x="1050878" y="27307"/>
                      </a:cubicBezTo>
                      <a:cubicBezTo>
                        <a:pt x="1119841" y="-1428"/>
                        <a:pt x="1106718" y="11"/>
                        <a:pt x="1146412" y="11"/>
                      </a:cubicBezTo>
                    </a:path>
                  </a:pathLst>
                </a:custGeom>
                <a:noFill/>
                <a:ln w="635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Form 47">
                  <a:extLst>
                    <a:ext uri="{FF2B5EF4-FFF2-40B4-BE49-F238E27FC236}">
                      <a16:creationId xmlns:a16="http://schemas.microsoft.com/office/drawing/2014/main" id="{548CFC6F-7494-9087-6A8C-311A634A0F96}"/>
                    </a:ext>
                  </a:extLst>
                </p:cNvPr>
                <p:cNvSpPr/>
                <p:nvPr/>
              </p:nvSpPr>
              <p:spPr>
                <a:xfrm rot="10800000">
                  <a:off x="7087732" y="2488696"/>
                  <a:ext cx="2279443" cy="2429313"/>
                </a:xfrm>
                <a:custGeom>
                  <a:avLst/>
                  <a:gdLst>
                    <a:gd name="connsiteX0" fmla="*/ 1405719 w 2279443"/>
                    <a:gd name="connsiteY0" fmla="*/ 1419378 h 2429313"/>
                    <a:gd name="connsiteX1" fmla="*/ 1651379 w 2279443"/>
                    <a:gd name="connsiteY1" fmla="*/ 1405731 h 2429313"/>
                    <a:gd name="connsiteX2" fmla="*/ 1692322 w 2279443"/>
                    <a:gd name="connsiteY2" fmla="*/ 1487617 h 2429313"/>
                    <a:gd name="connsiteX3" fmla="*/ 1651379 w 2279443"/>
                    <a:gd name="connsiteY3" fmla="*/ 1542208 h 2429313"/>
                    <a:gd name="connsiteX4" fmla="*/ 1473958 w 2279443"/>
                    <a:gd name="connsiteY4" fmla="*/ 1501265 h 2429313"/>
                    <a:gd name="connsiteX5" fmla="*/ 1569492 w 2279443"/>
                    <a:gd name="connsiteY5" fmla="*/ 1337492 h 2429313"/>
                    <a:gd name="connsiteX6" fmla="*/ 1651379 w 2279443"/>
                    <a:gd name="connsiteY6" fmla="*/ 1351139 h 2429313"/>
                    <a:gd name="connsiteX7" fmla="*/ 1692322 w 2279443"/>
                    <a:gd name="connsiteY7" fmla="*/ 1446674 h 2429313"/>
                    <a:gd name="connsiteX8" fmla="*/ 1678675 w 2279443"/>
                    <a:gd name="connsiteY8" fmla="*/ 1501265 h 2429313"/>
                    <a:gd name="connsiteX9" fmla="*/ 1610436 w 2279443"/>
                    <a:gd name="connsiteY9" fmla="*/ 1487617 h 2429313"/>
                    <a:gd name="connsiteX10" fmla="*/ 1569492 w 2279443"/>
                    <a:gd name="connsiteY10" fmla="*/ 1460322 h 2429313"/>
                    <a:gd name="connsiteX11" fmla="*/ 1514901 w 2279443"/>
                    <a:gd name="connsiteY11" fmla="*/ 1433026 h 2429313"/>
                    <a:gd name="connsiteX12" fmla="*/ 1528549 w 2279443"/>
                    <a:gd name="connsiteY12" fmla="*/ 1392083 h 2429313"/>
                    <a:gd name="connsiteX13" fmla="*/ 1624084 w 2279443"/>
                    <a:gd name="connsiteY13" fmla="*/ 1433026 h 2429313"/>
                    <a:gd name="connsiteX14" fmla="*/ 1583140 w 2279443"/>
                    <a:gd name="connsiteY14" fmla="*/ 1555856 h 2429313"/>
                    <a:gd name="connsiteX15" fmla="*/ 1555845 w 2279443"/>
                    <a:gd name="connsiteY15" fmla="*/ 1487617 h 2429313"/>
                    <a:gd name="connsiteX16" fmla="*/ 1610436 w 2279443"/>
                    <a:gd name="connsiteY16" fmla="*/ 1446674 h 2429313"/>
                    <a:gd name="connsiteX17" fmla="*/ 1624084 w 2279443"/>
                    <a:gd name="connsiteY17" fmla="*/ 1487617 h 2429313"/>
                    <a:gd name="connsiteX18" fmla="*/ 1583140 w 2279443"/>
                    <a:gd name="connsiteY18" fmla="*/ 1433026 h 2429313"/>
                    <a:gd name="connsiteX19" fmla="*/ 1665027 w 2279443"/>
                    <a:gd name="connsiteY19" fmla="*/ 1473969 h 2429313"/>
                    <a:gd name="connsiteX20" fmla="*/ 1528549 w 2279443"/>
                    <a:gd name="connsiteY20" fmla="*/ 1487617 h 2429313"/>
                    <a:gd name="connsiteX21" fmla="*/ 1542197 w 2279443"/>
                    <a:gd name="connsiteY21" fmla="*/ 1433026 h 2429313"/>
                    <a:gd name="connsiteX22" fmla="*/ 1569492 w 2279443"/>
                    <a:gd name="connsiteY22" fmla="*/ 1473969 h 2429313"/>
                    <a:gd name="connsiteX23" fmla="*/ 1583140 w 2279443"/>
                    <a:gd name="connsiteY23" fmla="*/ 1514913 h 2429313"/>
                    <a:gd name="connsiteX24" fmla="*/ 1460310 w 2279443"/>
                    <a:gd name="connsiteY24" fmla="*/ 1501265 h 2429313"/>
                    <a:gd name="connsiteX25" fmla="*/ 1419367 w 2279443"/>
                    <a:gd name="connsiteY25" fmla="*/ 1460322 h 2429313"/>
                    <a:gd name="connsiteX26" fmla="*/ 1487606 w 2279443"/>
                    <a:gd name="connsiteY26" fmla="*/ 1187366 h 2429313"/>
                    <a:gd name="connsiteX27" fmla="*/ 1569492 w 2279443"/>
                    <a:gd name="connsiteY27" fmla="*/ 1119128 h 2429313"/>
                    <a:gd name="connsiteX28" fmla="*/ 1651379 w 2279443"/>
                    <a:gd name="connsiteY28" fmla="*/ 1105480 h 2429313"/>
                    <a:gd name="connsiteX29" fmla="*/ 1719618 w 2279443"/>
                    <a:gd name="connsiteY29" fmla="*/ 1091832 h 2429313"/>
                    <a:gd name="connsiteX30" fmla="*/ 2088107 w 2279443"/>
                    <a:gd name="connsiteY30" fmla="*/ 1228310 h 2429313"/>
                    <a:gd name="connsiteX31" fmla="*/ 2169994 w 2279443"/>
                    <a:gd name="connsiteY31" fmla="*/ 1296548 h 2429313"/>
                    <a:gd name="connsiteX32" fmla="*/ 2210937 w 2279443"/>
                    <a:gd name="connsiteY32" fmla="*/ 1337492 h 2429313"/>
                    <a:gd name="connsiteX33" fmla="*/ 2251881 w 2279443"/>
                    <a:gd name="connsiteY33" fmla="*/ 1419378 h 2429313"/>
                    <a:gd name="connsiteX34" fmla="*/ 2279176 w 2279443"/>
                    <a:gd name="connsiteY34" fmla="*/ 1528560 h 2429313"/>
                    <a:gd name="connsiteX35" fmla="*/ 2265528 w 2279443"/>
                    <a:gd name="connsiteY35" fmla="*/ 1705981 h 2429313"/>
                    <a:gd name="connsiteX36" fmla="*/ 2210937 w 2279443"/>
                    <a:gd name="connsiteY36" fmla="*/ 1801516 h 2429313"/>
                    <a:gd name="connsiteX37" fmla="*/ 2183642 w 2279443"/>
                    <a:gd name="connsiteY37" fmla="*/ 1869754 h 2429313"/>
                    <a:gd name="connsiteX38" fmla="*/ 2101755 w 2279443"/>
                    <a:gd name="connsiteY38" fmla="*/ 1965289 h 2429313"/>
                    <a:gd name="connsiteX39" fmla="*/ 2074460 w 2279443"/>
                    <a:gd name="connsiteY39" fmla="*/ 2006232 h 2429313"/>
                    <a:gd name="connsiteX40" fmla="*/ 2019869 w 2279443"/>
                    <a:gd name="connsiteY40" fmla="*/ 2060823 h 2429313"/>
                    <a:gd name="connsiteX41" fmla="*/ 1924334 w 2279443"/>
                    <a:gd name="connsiteY41" fmla="*/ 2156357 h 2429313"/>
                    <a:gd name="connsiteX42" fmla="*/ 1883391 w 2279443"/>
                    <a:gd name="connsiteY42" fmla="*/ 2197301 h 2429313"/>
                    <a:gd name="connsiteX43" fmla="*/ 1774209 w 2279443"/>
                    <a:gd name="connsiteY43" fmla="*/ 2224596 h 2429313"/>
                    <a:gd name="connsiteX44" fmla="*/ 1692322 w 2279443"/>
                    <a:gd name="connsiteY44" fmla="*/ 2251892 h 2429313"/>
                    <a:gd name="connsiteX45" fmla="*/ 1596788 w 2279443"/>
                    <a:gd name="connsiteY45" fmla="*/ 2279187 h 2429313"/>
                    <a:gd name="connsiteX46" fmla="*/ 1528549 w 2279443"/>
                    <a:gd name="connsiteY46" fmla="*/ 2306483 h 2429313"/>
                    <a:gd name="connsiteX47" fmla="*/ 1446663 w 2279443"/>
                    <a:gd name="connsiteY47" fmla="*/ 2347426 h 2429313"/>
                    <a:gd name="connsiteX48" fmla="*/ 1337481 w 2279443"/>
                    <a:gd name="connsiteY48" fmla="*/ 2374722 h 2429313"/>
                    <a:gd name="connsiteX49" fmla="*/ 982639 w 2279443"/>
                    <a:gd name="connsiteY49" fmla="*/ 2429313 h 2429313"/>
                    <a:gd name="connsiteX50" fmla="*/ 627797 w 2279443"/>
                    <a:gd name="connsiteY50" fmla="*/ 2415665 h 2429313"/>
                    <a:gd name="connsiteX51" fmla="*/ 545910 w 2279443"/>
                    <a:gd name="connsiteY51" fmla="*/ 2361074 h 2429313"/>
                    <a:gd name="connsiteX52" fmla="*/ 504967 w 2279443"/>
                    <a:gd name="connsiteY52" fmla="*/ 2333778 h 2429313"/>
                    <a:gd name="connsiteX53" fmla="*/ 395785 w 2279443"/>
                    <a:gd name="connsiteY53" fmla="*/ 2224596 h 2429313"/>
                    <a:gd name="connsiteX54" fmla="*/ 313898 w 2279443"/>
                    <a:gd name="connsiteY54" fmla="*/ 2142710 h 2429313"/>
                    <a:gd name="connsiteX55" fmla="*/ 245660 w 2279443"/>
                    <a:gd name="connsiteY55" fmla="*/ 2047175 h 2429313"/>
                    <a:gd name="connsiteX56" fmla="*/ 204716 w 2279443"/>
                    <a:gd name="connsiteY56" fmla="*/ 2006232 h 2429313"/>
                    <a:gd name="connsiteX57" fmla="*/ 177421 w 2279443"/>
                    <a:gd name="connsiteY57" fmla="*/ 1937993 h 2429313"/>
                    <a:gd name="connsiteX58" fmla="*/ 163773 w 2279443"/>
                    <a:gd name="connsiteY58" fmla="*/ 1883402 h 2429313"/>
                    <a:gd name="connsiteX59" fmla="*/ 95534 w 2279443"/>
                    <a:gd name="connsiteY59" fmla="*/ 1787868 h 2429313"/>
                    <a:gd name="connsiteX60" fmla="*/ 68239 w 2279443"/>
                    <a:gd name="connsiteY60" fmla="*/ 1705981 h 2429313"/>
                    <a:gd name="connsiteX61" fmla="*/ 40943 w 2279443"/>
                    <a:gd name="connsiteY61" fmla="*/ 1651390 h 2429313"/>
                    <a:gd name="connsiteX62" fmla="*/ 0 w 2279443"/>
                    <a:gd name="connsiteY62" fmla="*/ 1501265 h 2429313"/>
                    <a:gd name="connsiteX63" fmla="*/ 13648 w 2279443"/>
                    <a:gd name="connsiteY63" fmla="*/ 1105480 h 2429313"/>
                    <a:gd name="connsiteX64" fmla="*/ 68239 w 2279443"/>
                    <a:gd name="connsiteY64" fmla="*/ 996298 h 2429313"/>
                    <a:gd name="connsiteX65" fmla="*/ 122830 w 2279443"/>
                    <a:gd name="connsiteY65" fmla="*/ 887116 h 2429313"/>
                    <a:gd name="connsiteX66" fmla="*/ 163773 w 2279443"/>
                    <a:gd name="connsiteY66" fmla="*/ 777934 h 2429313"/>
                    <a:gd name="connsiteX67" fmla="*/ 245660 w 2279443"/>
                    <a:gd name="connsiteY67" fmla="*/ 709695 h 2429313"/>
                    <a:gd name="connsiteX68" fmla="*/ 300251 w 2279443"/>
                    <a:gd name="connsiteY68" fmla="*/ 614160 h 2429313"/>
                    <a:gd name="connsiteX69" fmla="*/ 327546 w 2279443"/>
                    <a:gd name="connsiteY69" fmla="*/ 559569 h 2429313"/>
                    <a:gd name="connsiteX70" fmla="*/ 368490 w 2279443"/>
                    <a:gd name="connsiteY70" fmla="*/ 518626 h 2429313"/>
                    <a:gd name="connsiteX71" fmla="*/ 395785 w 2279443"/>
                    <a:gd name="connsiteY71" fmla="*/ 477683 h 2429313"/>
                    <a:gd name="connsiteX72" fmla="*/ 504967 w 2279443"/>
                    <a:gd name="connsiteY72" fmla="*/ 382148 h 2429313"/>
                    <a:gd name="connsiteX73" fmla="*/ 532263 w 2279443"/>
                    <a:gd name="connsiteY73" fmla="*/ 341205 h 2429313"/>
                    <a:gd name="connsiteX74" fmla="*/ 682388 w 2279443"/>
                    <a:gd name="connsiteY74" fmla="*/ 259319 h 2429313"/>
                    <a:gd name="connsiteX75" fmla="*/ 791570 w 2279443"/>
                    <a:gd name="connsiteY75" fmla="*/ 191080 h 2429313"/>
                    <a:gd name="connsiteX76" fmla="*/ 941695 w 2279443"/>
                    <a:gd name="connsiteY76" fmla="*/ 109193 h 2429313"/>
                    <a:gd name="connsiteX77" fmla="*/ 968991 w 2279443"/>
                    <a:gd name="connsiteY77" fmla="*/ 68250 h 2429313"/>
                    <a:gd name="connsiteX78" fmla="*/ 1050878 w 2279443"/>
                    <a:gd name="connsiteY78" fmla="*/ 27307 h 2429313"/>
                    <a:gd name="connsiteX79" fmla="*/ 1146412 w 2279443"/>
                    <a:gd name="connsiteY79" fmla="*/ 11 h 24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79443" h="2429313">
                      <a:moveTo>
                        <a:pt x="1405719" y="1419378"/>
                      </a:moveTo>
                      <a:cubicBezTo>
                        <a:pt x="1493138" y="1384411"/>
                        <a:pt x="1536435" y="1355443"/>
                        <a:pt x="1651379" y="1405731"/>
                      </a:cubicBezTo>
                      <a:cubicBezTo>
                        <a:pt x="1679337" y="1417963"/>
                        <a:pt x="1678674" y="1460322"/>
                        <a:pt x="1692322" y="1487617"/>
                      </a:cubicBezTo>
                      <a:cubicBezTo>
                        <a:pt x="1678674" y="1505814"/>
                        <a:pt x="1673446" y="1536691"/>
                        <a:pt x="1651379" y="1542208"/>
                      </a:cubicBezTo>
                      <a:cubicBezTo>
                        <a:pt x="1577206" y="1560751"/>
                        <a:pt x="1531380" y="1529975"/>
                        <a:pt x="1473958" y="1501265"/>
                      </a:cubicBezTo>
                      <a:cubicBezTo>
                        <a:pt x="1492713" y="1438749"/>
                        <a:pt x="1484428" y="1345999"/>
                        <a:pt x="1569492" y="1337492"/>
                      </a:cubicBezTo>
                      <a:cubicBezTo>
                        <a:pt x="1597027" y="1334738"/>
                        <a:pt x="1624083" y="1346590"/>
                        <a:pt x="1651379" y="1351139"/>
                      </a:cubicBezTo>
                      <a:cubicBezTo>
                        <a:pt x="1673666" y="1384570"/>
                        <a:pt x="1692322" y="1402607"/>
                        <a:pt x="1692322" y="1446674"/>
                      </a:cubicBezTo>
                      <a:cubicBezTo>
                        <a:pt x="1692322" y="1465431"/>
                        <a:pt x="1683224" y="1483068"/>
                        <a:pt x="1678675" y="1501265"/>
                      </a:cubicBezTo>
                      <a:cubicBezTo>
                        <a:pt x="1655929" y="1496716"/>
                        <a:pt x="1632156" y="1495762"/>
                        <a:pt x="1610436" y="1487617"/>
                      </a:cubicBezTo>
                      <a:cubicBezTo>
                        <a:pt x="1595078" y="1481858"/>
                        <a:pt x="1583734" y="1468460"/>
                        <a:pt x="1569492" y="1460322"/>
                      </a:cubicBezTo>
                      <a:cubicBezTo>
                        <a:pt x="1551828" y="1450228"/>
                        <a:pt x="1533098" y="1442125"/>
                        <a:pt x="1514901" y="1433026"/>
                      </a:cubicBezTo>
                      <a:cubicBezTo>
                        <a:pt x="1519450" y="1419378"/>
                        <a:pt x="1515192" y="1397426"/>
                        <a:pt x="1528549" y="1392083"/>
                      </a:cubicBezTo>
                      <a:cubicBezTo>
                        <a:pt x="1556089" y="1381067"/>
                        <a:pt x="1605104" y="1420373"/>
                        <a:pt x="1624084" y="1433026"/>
                      </a:cubicBezTo>
                      <a:cubicBezTo>
                        <a:pt x="1610436" y="1473969"/>
                        <a:pt x="1616841" y="1528895"/>
                        <a:pt x="1583140" y="1555856"/>
                      </a:cubicBezTo>
                      <a:cubicBezTo>
                        <a:pt x="1564010" y="1571160"/>
                        <a:pt x="1549903" y="1511384"/>
                        <a:pt x="1555845" y="1487617"/>
                      </a:cubicBezTo>
                      <a:cubicBezTo>
                        <a:pt x="1561362" y="1465550"/>
                        <a:pt x="1592239" y="1460322"/>
                        <a:pt x="1610436" y="1446674"/>
                      </a:cubicBezTo>
                      <a:cubicBezTo>
                        <a:pt x="1614985" y="1460322"/>
                        <a:pt x="1636951" y="1494051"/>
                        <a:pt x="1624084" y="1487617"/>
                      </a:cubicBezTo>
                      <a:cubicBezTo>
                        <a:pt x="1603739" y="1477445"/>
                        <a:pt x="1561561" y="1440219"/>
                        <a:pt x="1583140" y="1433026"/>
                      </a:cubicBezTo>
                      <a:cubicBezTo>
                        <a:pt x="1612091" y="1423375"/>
                        <a:pt x="1637731" y="1460321"/>
                        <a:pt x="1665027" y="1473969"/>
                      </a:cubicBezTo>
                      <a:cubicBezTo>
                        <a:pt x="1631011" y="1524994"/>
                        <a:pt x="1621423" y="1567224"/>
                        <a:pt x="1528549" y="1487617"/>
                      </a:cubicBezTo>
                      <a:cubicBezTo>
                        <a:pt x="1514308" y="1475410"/>
                        <a:pt x="1537648" y="1451223"/>
                        <a:pt x="1542197" y="1433026"/>
                      </a:cubicBezTo>
                      <a:cubicBezTo>
                        <a:pt x="1551295" y="1446674"/>
                        <a:pt x="1562157" y="1459298"/>
                        <a:pt x="1569492" y="1473969"/>
                      </a:cubicBezTo>
                      <a:cubicBezTo>
                        <a:pt x="1575926" y="1486836"/>
                        <a:pt x="1597097" y="1511424"/>
                        <a:pt x="1583140" y="1514913"/>
                      </a:cubicBezTo>
                      <a:cubicBezTo>
                        <a:pt x="1543175" y="1524905"/>
                        <a:pt x="1501253" y="1505814"/>
                        <a:pt x="1460310" y="1501265"/>
                      </a:cubicBezTo>
                      <a:cubicBezTo>
                        <a:pt x="1446662" y="1487617"/>
                        <a:pt x="1421498" y="1479505"/>
                        <a:pt x="1419367" y="1460322"/>
                      </a:cubicBezTo>
                      <a:cubicBezTo>
                        <a:pt x="1403260" y="1315353"/>
                        <a:pt x="1403791" y="1271181"/>
                        <a:pt x="1487606" y="1187366"/>
                      </a:cubicBezTo>
                      <a:cubicBezTo>
                        <a:pt x="1512730" y="1162242"/>
                        <a:pt x="1537713" y="1135018"/>
                        <a:pt x="1569492" y="1119128"/>
                      </a:cubicBezTo>
                      <a:cubicBezTo>
                        <a:pt x="1594243" y="1106753"/>
                        <a:pt x="1624153" y="1110430"/>
                        <a:pt x="1651379" y="1105480"/>
                      </a:cubicBezTo>
                      <a:cubicBezTo>
                        <a:pt x="1674202" y="1101330"/>
                        <a:pt x="1696872" y="1096381"/>
                        <a:pt x="1719618" y="1091832"/>
                      </a:cubicBezTo>
                      <a:cubicBezTo>
                        <a:pt x="1836342" y="1121013"/>
                        <a:pt x="1993125" y="1149160"/>
                        <a:pt x="2088107" y="1228310"/>
                      </a:cubicBezTo>
                      <a:cubicBezTo>
                        <a:pt x="2115403" y="1251056"/>
                        <a:pt x="2143438" y="1272943"/>
                        <a:pt x="2169994" y="1296548"/>
                      </a:cubicBezTo>
                      <a:cubicBezTo>
                        <a:pt x="2184420" y="1309371"/>
                        <a:pt x="2200231" y="1321433"/>
                        <a:pt x="2210937" y="1337492"/>
                      </a:cubicBezTo>
                      <a:cubicBezTo>
                        <a:pt x="2227865" y="1362884"/>
                        <a:pt x="2238233" y="1392083"/>
                        <a:pt x="2251881" y="1419378"/>
                      </a:cubicBezTo>
                      <a:cubicBezTo>
                        <a:pt x="2260979" y="1455772"/>
                        <a:pt x="2282053" y="1491156"/>
                        <a:pt x="2279176" y="1528560"/>
                      </a:cubicBezTo>
                      <a:cubicBezTo>
                        <a:pt x="2274627" y="1587700"/>
                        <a:pt x="2272885" y="1647124"/>
                        <a:pt x="2265528" y="1705981"/>
                      </a:cubicBezTo>
                      <a:cubicBezTo>
                        <a:pt x="2259134" y="1757135"/>
                        <a:pt x="2237673" y="1753392"/>
                        <a:pt x="2210937" y="1801516"/>
                      </a:cubicBezTo>
                      <a:cubicBezTo>
                        <a:pt x="2199040" y="1822931"/>
                        <a:pt x="2194598" y="1847842"/>
                        <a:pt x="2183642" y="1869754"/>
                      </a:cubicBezTo>
                      <a:cubicBezTo>
                        <a:pt x="2158576" y="1919886"/>
                        <a:pt x="2142050" y="1918278"/>
                        <a:pt x="2101755" y="1965289"/>
                      </a:cubicBezTo>
                      <a:cubicBezTo>
                        <a:pt x="2091080" y="1977743"/>
                        <a:pt x="2085135" y="1993778"/>
                        <a:pt x="2074460" y="2006232"/>
                      </a:cubicBezTo>
                      <a:cubicBezTo>
                        <a:pt x="2057712" y="2025771"/>
                        <a:pt x="2036966" y="2041589"/>
                        <a:pt x="2019869" y="2060823"/>
                      </a:cubicBezTo>
                      <a:cubicBezTo>
                        <a:pt x="1861090" y="2239450"/>
                        <a:pt x="2042414" y="2057958"/>
                        <a:pt x="1924334" y="2156357"/>
                      </a:cubicBezTo>
                      <a:cubicBezTo>
                        <a:pt x="1909507" y="2168713"/>
                        <a:pt x="1900962" y="2189314"/>
                        <a:pt x="1883391" y="2197301"/>
                      </a:cubicBezTo>
                      <a:cubicBezTo>
                        <a:pt x="1849240" y="2212824"/>
                        <a:pt x="1809798" y="2212733"/>
                        <a:pt x="1774209" y="2224596"/>
                      </a:cubicBezTo>
                      <a:cubicBezTo>
                        <a:pt x="1746913" y="2233695"/>
                        <a:pt x="1719822" y="2243431"/>
                        <a:pt x="1692322" y="2251892"/>
                      </a:cubicBezTo>
                      <a:cubicBezTo>
                        <a:pt x="1660668" y="2261632"/>
                        <a:pt x="1628207" y="2268714"/>
                        <a:pt x="1596788" y="2279187"/>
                      </a:cubicBezTo>
                      <a:cubicBezTo>
                        <a:pt x="1573547" y="2286934"/>
                        <a:pt x="1550852" y="2296345"/>
                        <a:pt x="1528549" y="2306483"/>
                      </a:cubicBezTo>
                      <a:cubicBezTo>
                        <a:pt x="1500767" y="2319111"/>
                        <a:pt x="1475402" y="2337162"/>
                        <a:pt x="1446663" y="2347426"/>
                      </a:cubicBezTo>
                      <a:cubicBezTo>
                        <a:pt x="1411334" y="2360043"/>
                        <a:pt x="1374424" y="2368203"/>
                        <a:pt x="1337481" y="2374722"/>
                      </a:cubicBezTo>
                      <a:cubicBezTo>
                        <a:pt x="1064901" y="2422824"/>
                        <a:pt x="1183521" y="2406992"/>
                        <a:pt x="982639" y="2429313"/>
                      </a:cubicBezTo>
                      <a:cubicBezTo>
                        <a:pt x="864358" y="2424764"/>
                        <a:pt x="745885" y="2423809"/>
                        <a:pt x="627797" y="2415665"/>
                      </a:cubicBezTo>
                      <a:cubicBezTo>
                        <a:pt x="580731" y="2412419"/>
                        <a:pt x="580675" y="2390044"/>
                        <a:pt x="545910" y="2361074"/>
                      </a:cubicBezTo>
                      <a:cubicBezTo>
                        <a:pt x="533309" y="2350573"/>
                        <a:pt x="517914" y="2343848"/>
                        <a:pt x="504967" y="2333778"/>
                      </a:cubicBezTo>
                      <a:cubicBezTo>
                        <a:pt x="315629" y="2186513"/>
                        <a:pt x="486578" y="2326737"/>
                        <a:pt x="395785" y="2224596"/>
                      </a:cubicBezTo>
                      <a:cubicBezTo>
                        <a:pt x="370139" y="2195745"/>
                        <a:pt x="335310" y="2174829"/>
                        <a:pt x="313898" y="2142710"/>
                      </a:cubicBezTo>
                      <a:cubicBezTo>
                        <a:pt x="292295" y="2110305"/>
                        <a:pt x="271054" y="2076802"/>
                        <a:pt x="245660" y="2047175"/>
                      </a:cubicBezTo>
                      <a:cubicBezTo>
                        <a:pt x="233099" y="2032521"/>
                        <a:pt x="218364" y="2019880"/>
                        <a:pt x="204716" y="2006232"/>
                      </a:cubicBezTo>
                      <a:cubicBezTo>
                        <a:pt x="195618" y="1983486"/>
                        <a:pt x="185168" y="1961234"/>
                        <a:pt x="177421" y="1937993"/>
                      </a:cubicBezTo>
                      <a:cubicBezTo>
                        <a:pt x="171490" y="1920198"/>
                        <a:pt x="171162" y="1900642"/>
                        <a:pt x="163773" y="1883402"/>
                      </a:cubicBezTo>
                      <a:cubicBezTo>
                        <a:pt x="157119" y="1867877"/>
                        <a:pt x="100197" y="1794085"/>
                        <a:pt x="95534" y="1787868"/>
                      </a:cubicBezTo>
                      <a:cubicBezTo>
                        <a:pt x="86436" y="1760572"/>
                        <a:pt x="81106" y="1731715"/>
                        <a:pt x="68239" y="1705981"/>
                      </a:cubicBezTo>
                      <a:cubicBezTo>
                        <a:pt x="59140" y="1687784"/>
                        <a:pt x="47377" y="1670691"/>
                        <a:pt x="40943" y="1651390"/>
                      </a:cubicBezTo>
                      <a:cubicBezTo>
                        <a:pt x="24540" y="1602182"/>
                        <a:pt x="13648" y="1551307"/>
                        <a:pt x="0" y="1501265"/>
                      </a:cubicBezTo>
                      <a:cubicBezTo>
                        <a:pt x="4549" y="1369337"/>
                        <a:pt x="5662" y="1237245"/>
                        <a:pt x="13648" y="1105480"/>
                      </a:cubicBezTo>
                      <a:cubicBezTo>
                        <a:pt x="17720" y="1038295"/>
                        <a:pt x="34342" y="1054406"/>
                        <a:pt x="68239" y="996298"/>
                      </a:cubicBezTo>
                      <a:cubicBezTo>
                        <a:pt x="88741" y="961151"/>
                        <a:pt x="106521" y="924394"/>
                        <a:pt x="122830" y="887116"/>
                      </a:cubicBezTo>
                      <a:cubicBezTo>
                        <a:pt x="138409" y="851506"/>
                        <a:pt x="145161" y="812057"/>
                        <a:pt x="163773" y="777934"/>
                      </a:cubicBezTo>
                      <a:cubicBezTo>
                        <a:pt x="178786" y="750409"/>
                        <a:pt x="220549" y="726435"/>
                        <a:pt x="245660" y="709695"/>
                      </a:cubicBezTo>
                      <a:cubicBezTo>
                        <a:pt x="328142" y="544728"/>
                        <a:pt x="223090" y="749193"/>
                        <a:pt x="300251" y="614160"/>
                      </a:cubicBezTo>
                      <a:cubicBezTo>
                        <a:pt x="310345" y="596496"/>
                        <a:pt x="315721" y="576124"/>
                        <a:pt x="327546" y="559569"/>
                      </a:cubicBezTo>
                      <a:cubicBezTo>
                        <a:pt x="338764" y="543863"/>
                        <a:pt x="356134" y="533453"/>
                        <a:pt x="368490" y="518626"/>
                      </a:cubicBezTo>
                      <a:cubicBezTo>
                        <a:pt x="378991" y="506025"/>
                        <a:pt x="384187" y="489281"/>
                        <a:pt x="395785" y="477683"/>
                      </a:cubicBezTo>
                      <a:cubicBezTo>
                        <a:pt x="429980" y="443488"/>
                        <a:pt x="470772" y="416343"/>
                        <a:pt x="504967" y="382148"/>
                      </a:cubicBezTo>
                      <a:cubicBezTo>
                        <a:pt x="516565" y="370550"/>
                        <a:pt x="520665" y="352803"/>
                        <a:pt x="532263" y="341205"/>
                      </a:cubicBezTo>
                      <a:cubicBezTo>
                        <a:pt x="557196" y="316273"/>
                        <a:pt x="682240" y="259393"/>
                        <a:pt x="682388" y="259319"/>
                      </a:cubicBezTo>
                      <a:cubicBezTo>
                        <a:pt x="754230" y="187475"/>
                        <a:pt x="688178" y="242776"/>
                        <a:pt x="791570" y="191080"/>
                      </a:cubicBezTo>
                      <a:cubicBezTo>
                        <a:pt x="842554" y="165588"/>
                        <a:pt x="891653" y="136489"/>
                        <a:pt x="941695" y="109193"/>
                      </a:cubicBezTo>
                      <a:cubicBezTo>
                        <a:pt x="950794" y="95545"/>
                        <a:pt x="955869" y="78091"/>
                        <a:pt x="968991" y="68250"/>
                      </a:cubicBezTo>
                      <a:cubicBezTo>
                        <a:pt x="993405" y="49940"/>
                        <a:pt x="1022708" y="39045"/>
                        <a:pt x="1050878" y="27307"/>
                      </a:cubicBezTo>
                      <a:cubicBezTo>
                        <a:pt x="1119841" y="-1428"/>
                        <a:pt x="1106718" y="11"/>
                        <a:pt x="1146412" y="11"/>
                      </a:cubicBezTo>
                    </a:path>
                  </a:pathLst>
                </a:custGeom>
                <a:noFill/>
                <a:ln w="635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9" name="Gruppieren 48">
              <a:extLst>
                <a:ext uri="{FF2B5EF4-FFF2-40B4-BE49-F238E27FC236}">
                  <a16:creationId xmlns:a16="http://schemas.microsoft.com/office/drawing/2014/main" id="{72538FA7-E93B-AAB1-DA95-082996205398}"/>
                </a:ext>
              </a:extLst>
            </p:cNvPr>
            <p:cNvGrpSpPr/>
            <p:nvPr/>
          </p:nvGrpSpPr>
          <p:grpSpPr>
            <a:xfrm>
              <a:off x="8366077" y="5033859"/>
              <a:ext cx="1402331" cy="874877"/>
              <a:chOff x="5047130" y="1628800"/>
              <a:chExt cx="5682258" cy="4248472"/>
            </a:xfrm>
          </p:grpSpPr>
          <p:sp>
            <p:nvSpPr>
              <p:cNvPr id="50" name="Rechteck 49">
                <a:extLst>
                  <a:ext uri="{FF2B5EF4-FFF2-40B4-BE49-F238E27FC236}">
                    <a16:creationId xmlns:a16="http://schemas.microsoft.com/office/drawing/2014/main" id="{67895E55-D380-60A3-B5B6-E5EA03F06E8C}"/>
                  </a:ext>
                </a:extLst>
              </p:cNvPr>
              <p:cNvSpPr/>
              <p:nvPr/>
            </p:nvSpPr>
            <p:spPr>
              <a:xfrm>
                <a:off x="5047130" y="1628800"/>
                <a:ext cx="5682258" cy="4248472"/>
              </a:xfrm>
              <a:prstGeom prst="rect">
                <a:avLst/>
              </a:prstGeom>
              <a:solidFill>
                <a:schemeClr val="tx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BE0F7341-22F5-55B2-888F-081CF6B1C707}"/>
                  </a:ext>
                </a:extLst>
              </p:cNvPr>
              <p:cNvGrpSpPr/>
              <p:nvPr/>
            </p:nvGrpSpPr>
            <p:grpSpPr>
              <a:xfrm>
                <a:off x="5916808" y="1992562"/>
                <a:ext cx="3703466" cy="3452662"/>
                <a:chOff x="5703124" y="1992562"/>
                <a:chExt cx="3137954" cy="2925447"/>
              </a:xfrm>
            </p:grpSpPr>
            <p:sp>
              <p:nvSpPr>
                <p:cNvPr id="52" name="Freihandform: Form 51">
                  <a:extLst>
                    <a:ext uri="{FF2B5EF4-FFF2-40B4-BE49-F238E27FC236}">
                      <a16:creationId xmlns:a16="http://schemas.microsoft.com/office/drawing/2014/main" id="{3CFB8552-5CFC-13FC-FB03-9F7B03923CD7}"/>
                    </a:ext>
                  </a:extLst>
                </p:cNvPr>
                <p:cNvSpPr/>
                <p:nvPr/>
              </p:nvSpPr>
              <p:spPr>
                <a:xfrm>
                  <a:off x="5703124" y="1992562"/>
                  <a:ext cx="2279443" cy="2429313"/>
                </a:xfrm>
                <a:custGeom>
                  <a:avLst/>
                  <a:gdLst>
                    <a:gd name="connsiteX0" fmla="*/ 1405719 w 2279443"/>
                    <a:gd name="connsiteY0" fmla="*/ 1419378 h 2429313"/>
                    <a:gd name="connsiteX1" fmla="*/ 1651379 w 2279443"/>
                    <a:gd name="connsiteY1" fmla="*/ 1405731 h 2429313"/>
                    <a:gd name="connsiteX2" fmla="*/ 1692322 w 2279443"/>
                    <a:gd name="connsiteY2" fmla="*/ 1487617 h 2429313"/>
                    <a:gd name="connsiteX3" fmla="*/ 1651379 w 2279443"/>
                    <a:gd name="connsiteY3" fmla="*/ 1542208 h 2429313"/>
                    <a:gd name="connsiteX4" fmla="*/ 1473958 w 2279443"/>
                    <a:gd name="connsiteY4" fmla="*/ 1501265 h 2429313"/>
                    <a:gd name="connsiteX5" fmla="*/ 1569492 w 2279443"/>
                    <a:gd name="connsiteY5" fmla="*/ 1337492 h 2429313"/>
                    <a:gd name="connsiteX6" fmla="*/ 1651379 w 2279443"/>
                    <a:gd name="connsiteY6" fmla="*/ 1351139 h 2429313"/>
                    <a:gd name="connsiteX7" fmla="*/ 1692322 w 2279443"/>
                    <a:gd name="connsiteY7" fmla="*/ 1446674 h 2429313"/>
                    <a:gd name="connsiteX8" fmla="*/ 1678675 w 2279443"/>
                    <a:gd name="connsiteY8" fmla="*/ 1501265 h 2429313"/>
                    <a:gd name="connsiteX9" fmla="*/ 1610436 w 2279443"/>
                    <a:gd name="connsiteY9" fmla="*/ 1487617 h 2429313"/>
                    <a:gd name="connsiteX10" fmla="*/ 1569492 w 2279443"/>
                    <a:gd name="connsiteY10" fmla="*/ 1460322 h 2429313"/>
                    <a:gd name="connsiteX11" fmla="*/ 1514901 w 2279443"/>
                    <a:gd name="connsiteY11" fmla="*/ 1433026 h 2429313"/>
                    <a:gd name="connsiteX12" fmla="*/ 1528549 w 2279443"/>
                    <a:gd name="connsiteY12" fmla="*/ 1392083 h 2429313"/>
                    <a:gd name="connsiteX13" fmla="*/ 1624084 w 2279443"/>
                    <a:gd name="connsiteY13" fmla="*/ 1433026 h 2429313"/>
                    <a:gd name="connsiteX14" fmla="*/ 1583140 w 2279443"/>
                    <a:gd name="connsiteY14" fmla="*/ 1555856 h 2429313"/>
                    <a:gd name="connsiteX15" fmla="*/ 1555845 w 2279443"/>
                    <a:gd name="connsiteY15" fmla="*/ 1487617 h 2429313"/>
                    <a:gd name="connsiteX16" fmla="*/ 1610436 w 2279443"/>
                    <a:gd name="connsiteY16" fmla="*/ 1446674 h 2429313"/>
                    <a:gd name="connsiteX17" fmla="*/ 1624084 w 2279443"/>
                    <a:gd name="connsiteY17" fmla="*/ 1487617 h 2429313"/>
                    <a:gd name="connsiteX18" fmla="*/ 1583140 w 2279443"/>
                    <a:gd name="connsiteY18" fmla="*/ 1433026 h 2429313"/>
                    <a:gd name="connsiteX19" fmla="*/ 1665027 w 2279443"/>
                    <a:gd name="connsiteY19" fmla="*/ 1473969 h 2429313"/>
                    <a:gd name="connsiteX20" fmla="*/ 1528549 w 2279443"/>
                    <a:gd name="connsiteY20" fmla="*/ 1487617 h 2429313"/>
                    <a:gd name="connsiteX21" fmla="*/ 1542197 w 2279443"/>
                    <a:gd name="connsiteY21" fmla="*/ 1433026 h 2429313"/>
                    <a:gd name="connsiteX22" fmla="*/ 1569492 w 2279443"/>
                    <a:gd name="connsiteY22" fmla="*/ 1473969 h 2429313"/>
                    <a:gd name="connsiteX23" fmla="*/ 1583140 w 2279443"/>
                    <a:gd name="connsiteY23" fmla="*/ 1514913 h 2429313"/>
                    <a:gd name="connsiteX24" fmla="*/ 1460310 w 2279443"/>
                    <a:gd name="connsiteY24" fmla="*/ 1501265 h 2429313"/>
                    <a:gd name="connsiteX25" fmla="*/ 1419367 w 2279443"/>
                    <a:gd name="connsiteY25" fmla="*/ 1460322 h 2429313"/>
                    <a:gd name="connsiteX26" fmla="*/ 1487606 w 2279443"/>
                    <a:gd name="connsiteY26" fmla="*/ 1187366 h 2429313"/>
                    <a:gd name="connsiteX27" fmla="*/ 1569492 w 2279443"/>
                    <a:gd name="connsiteY27" fmla="*/ 1119128 h 2429313"/>
                    <a:gd name="connsiteX28" fmla="*/ 1651379 w 2279443"/>
                    <a:gd name="connsiteY28" fmla="*/ 1105480 h 2429313"/>
                    <a:gd name="connsiteX29" fmla="*/ 1719618 w 2279443"/>
                    <a:gd name="connsiteY29" fmla="*/ 1091832 h 2429313"/>
                    <a:gd name="connsiteX30" fmla="*/ 2088107 w 2279443"/>
                    <a:gd name="connsiteY30" fmla="*/ 1228310 h 2429313"/>
                    <a:gd name="connsiteX31" fmla="*/ 2169994 w 2279443"/>
                    <a:gd name="connsiteY31" fmla="*/ 1296548 h 2429313"/>
                    <a:gd name="connsiteX32" fmla="*/ 2210937 w 2279443"/>
                    <a:gd name="connsiteY32" fmla="*/ 1337492 h 2429313"/>
                    <a:gd name="connsiteX33" fmla="*/ 2251881 w 2279443"/>
                    <a:gd name="connsiteY33" fmla="*/ 1419378 h 2429313"/>
                    <a:gd name="connsiteX34" fmla="*/ 2279176 w 2279443"/>
                    <a:gd name="connsiteY34" fmla="*/ 1528560 h 2429313"/>
                    <a:gd name="connsiteX35" fmla="*/ 2265528 w 2279443"/>
                    <a:gd name="connsiteY35" fmla="*/ 1705981 h 2429313"/>
                    <a:gd name="connsiteX36" fmla="*/ 2210937 w 2279443"/>
                    <a:gd name="connsiteY36" fmla="*/ 1801516 h 2429313"/>
                    <a:gd name="connsiteX37" fmla="*/ 2183642 w 2279443"/>
                    <a:gd name="connsiteY37" fmla="*/ 1869754 h 2429313"/>
                    <a:gd name="connsiteX38" fmla="*/ 2101755 w 2279443"/>
                    <a:gd name="connsiteY38" fmla="*/ 1965289 h 2429313"/>
                    <a:gd name="connsiteX39" fmla="*/ 2074460 w 2279443"/>
                    <a:gd name="connsiteY39" fmla="*/ 2006232 h 2429313"/>
                    <a:gd name="connsiteX40" fmla="*/ 2019869 w 2279443"/>
                    <a:gd name="connsiteY40" fmla="*/ 2060823 h 2429313"/>
                    <a:gd name="connsiteX41" fmla="*/ 1924334 w 2279443"/>
                    <a:gd name="connsiteY41" fmla="*/ 2156357 h 2429313"/>
                    <a:gd name="connsiteX42" fmla="*/ 1883391 w 2279443"/>
                    <a:gd name="connsiteY42" fmla="*/ 2197301 h 2429313"/>
                    <a:gd name="connsiteX43" fmla="*/ 1774209 w 2279443"/>
                    <a:gd name="connsiteY43" fmla="*/ 2224596 h 2429313"/>
                    <a:gd name="connsiteX44" fmla="*/ 1692322 w 2279443"/>
                    <a:gd name="connsiteY44" fmla="*/ 2251892 h 2429313"/>
                    <a:gd name="connsiteX45" fmla="*/ 1596788 w 2279443"/>
                    <a:gd name="connsiteY45" fmla="*/ 2279187 h 2429313"/>
                    <a:gd name="connsiteX46" fmla="*/ 1528549 w 2279443"/>
                    <a:gd name="connsiteY46" fmla="*/ 2306483 h 2429313"/>
                    <a:gd name="connsiteX47" fmla="*/ 1446663 w 2279443"/>
                    <a:gd name="connsiteY47" fmla="*/ 2347426 h 2429313"/>
                    <a:gd name="connsiteX48" fmla="*/ 1337481 w 2279443"/>
                    <a:gd name="connsiteY48" fmla="*/ 2374722 h 2429313"/>
                    <a:gd name="connsiteX49" fmla="*/ 982639 w 2279443"/>
                    <a:gd name="connsiteY49" fmla="*/ 2429313 h 2429313"/>
                    <a:gd name="connsiteX50" fmla="*/ 627797 w 2279443"/>
                    <a:gd name="connsiteY50" fmla="*/ 2415665 h 2429313"/>
                    <a:gd name="connsiteX51" fmla="*/ 545910 w 2279443"/>
                    <a:gd name="connsiteY51" fmla="*/ 2361074 h 2429313"/>
                    <a:gd name="connsiteX52" fmla="*/ 504967 w 2279443"/>
                    <a:gd name="connsiteY52" fmla="*/ 2333778 h 2429313"/>
                    <a:gd name="connsiteX53" fmla="*/ 395785 w 2279443"/>
                    <a:gd name="connsiteY53" fmla="*/ 2224596 h 2429313"/>
                    <a:gd name="connsiteX54" fmla="*/ 313898 w 2279443"/>
                    <a:gd name="connsiteY54" fmla="*/ 2142710 h 2429313"/>
                    <a:gd name="connsiteX55" fmla="*/ 245660 w 2279443"/>
                    <a:gd name="connsiteY55" fmla="*/ 2047175 h 2429313"/>
                    <a:gd name="connsiteX56" fmla="*/ 204716 w 2279443"/>
                    <a:gd name="connsiteY56" fmla="*/ 2006232 h 2429313"/>
                    <a:gd name="connsiteX57" fmla="*/ 177421 w 2279443"/>
                    <a:gd name="connsiteY57" fmla="*/ 1937993 h 2429313"/>
                    <a:gd name="connsiteX58" fmla="*/ 163773 w 2279443"/>
                    <a:gd name="connsiteY58" fmla="*/ 1883402 h 2429313"/>
                    <a:gd name="connsiteX59" fmla="*/ 95534 w 2279443"/>
                    <a:gd name="connsiteY59" fmla="*/ 1787868 h 2429313"/>
                    <a:gd name="connsiteX60" fmla="*/ 68239 w 2279443"/>
                    <a:gd name="connsiteY60" fmla="*/ 1705981 h 2429313"/>
                    <a:gd name="connsiteX61" fmla="*/ 40943 w 2279443"/>
                    <a:gd name="connsiteY61" fmla="*/ 1651390 h 2429313"/>
                    <a:gd name="connsiteX62" fmla="*/ 0 w 2279443"/>
                    <a:gd name="connsiteY62" fmla="*/ 1501265 h 2429313"/>
                    <a:gd name="connsiteX63" fmla="*/ 13648 w 2279443"/>
                    <a:gd name="connsiteY63" fmla="*/ 1105480 h 2429313"/>
                    <a:gd name="connsiteX64" fmla="*/ 68239 w 2279443"/>
                    <a:gd name="connsiteY64" fmla="*/ 996298 h 2429313"/>
                    <a:gd name="connsiteX65" fmla="*/ 122830 w 2279443"/>
                    <a:gd name="connsiteY65" fmla="*/ 887116 h 2429313"/>
                    <a:gd name="connsiteX66" fmla="*/ 163773 w 2279443"/>
                    <a:gd name="connsiteY66" fmla="*/ 777934 h 2429313"/>
                    <a:gd name="connsiteX67" fmla="*/ 245660 w 2279443"/>
                    <a:gd name="connsiteY67" fmla="*/ 709695 h 2429313"/>
                    <a:gd name="connsiteX68" fmla="*/ 300251 w 2279443"/>
                    <a:gd name="connsiteY68" fmla="*/ 614160 h 2429313"/>
                    <a:gd name="connsiteX69" fmla="*/ 327546 w 2279443"/>
                    <a:gd name="connsiteY69" fmla="*/ 559569 h 2429313"/>
                    <a:gd name="connsiteX70" fmla="*/ 368490 w 2279443"/>
                    <a:gd name="connsiteY70" fmla="*/ 518626 h 2429313"/>
                    <a:gd name="connsiteX71" fmla="*/ 395785 w 2279443"/>
                    <a:gd name="connsiteY71" fmla="*/ 477683 h 2429313"/>
                    <a:gd name="connsiteX72" fmla="*/ 504967 w 2279443"/>
                    <a:gd name="connsiteY72" fmla="*/ 382148 h 2429313"/>
                    <a:gd name="connsiteX73" fmla="*/ 532263 w 2279443"/>
                    <a:gd name="connsiteY73" fmla="*/ 341205 h 2429313"/>
                    <a:gd name="connsiteX74" fmla="*/ 682388 w 2279443"/>
                    <a:gd name="connsiteY74" fmla="*/ 259319 h 2429313"/>
                    <a:gd name="connsiteX75" fmla="*/ 791570 w 2279443"/>
                    <a:gd name="connsiteY75" fmla="*/ 191080 h 2429313"/>
                    <a:gd name="connsiteX76" fmla="*/ 941695 w 2279443"/>
                    <a:gd name="connsiteY76" fmla="*/ 109193 h 2429313"/>
                    <a:gd name="connsiteX77" fmla="*/ 968991 w 2279443"/>
                    <a:gd name="connsiteY77" fmla="*/ 68250 h 2429313"/>
                    <a:gd name="connsiteX78" fmla="*/ 1050878 w 2279443"/>
                    <a:gd name="connsiteY78" fmla="*/ 27307 h 2429313"/>
                    <a:gd name="connsiteX79" fmla="*/ 1146412 w 2279443"/>
                    <a:gd name="connsiteY79" fmla="*/ 11 h 24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79443" h="2429313">
                      <a:moveTo>
                        <a:pt x="1405719" y="1419378"/>
                      </a:moveTo>
                      <a:cubicBezTo>
                        <a:pt x="1493138" y="1384411"/>
                        <a:pt x="1536435" y="1355443"/>
                        <a:pt x="1651379" y="1405731"/>
                      </a:cubicBezTo>
                      <a:cubicBezTo>
                        <a:pt x="1679337" y="1417963"/>
                        <a:pt x="1678674" y="1460322"/>
                        <a:pt x="1692322" y="1487617"/>
                      </a:cubicBezTo>
                      <a:cubicBezTo>
                        <a:pt x="1678674" y="1505814"/>
                        <a:pt x="1673446" y="1536691"/>
                        <a:pt x="1651379" y="1542208"/>
                      </a:cubicBezTo>
                      <a:cubicBezTo>
                        <a:pt x="1577206" y="1560751"/>
                        <a:pt x="1531380" y="1529975"/>
                        <a:pt x="1473958" y="1501265"/>
                      </a:cubicBezTo>
                      <a:cubicBezTo>
                        <a:pt x="1492713" y="1438749"/>
                        <a:pt x="1484428" y="1345999"/>
                        <a:pt x="1569492" y="1337492"/>
                      </a:cubicBezTo>
                      <a:cubicBezTo>
                        <a:pt x="1597027" y="1334738"/>
                        <a:pt x="1624083" y="1346590"/>
                        <a:pt x="1651379" y="1351139"/>
                      </a:cubicBezTo>
                      <a:cubicBezTo>
                        <a:pt x="1673666" y="1384570"/>
                        <a:pt x="1692322" y="1402607"/>
                        <a:pt x="1692322" y="1446674"/>
                      </a:cubicBezTo>
                      <a:cubicBezTo>
                        <a:pt x="1692322" y="1465431"/>
                        <a:pt x="1683224" y="1483068"/>
                        <a:pt x="1678675" y="1501265"/>
                      </a:cubicBezTo>
                      <a:cubicBezTo>
                        <a:pt x="1655929" y="1496716"/>
                        <a:pt x="1632156" y="1495762"/>
                        <a:pt x="1610436" y="1487617"/>
                      </a:cubicBezTo>
                      <a:cubicBezTo>
                        <a:pt x="1595078" y="1481858"/>
                        <a:pt x="1583734" y="1468460"/>
                        <a:pt x="1569492" y="1460322"/>
                      </a:cubicBezTo>
                      <a:cubicBezTo>
                        <a:pt x="1551828" y="1450228"/>
                        <a:pt x="1533098" y="1442125"/>
                        <a:pt x="1514901" y="1433026"/>
                      </a:cubicBezTo>
                      <a:cubicBezTo>
                        <a:pt x="1519450" y="1419378"/>
                        <a:pt x="1515192" y="1397426"/>
                        <a:pt x="1528549" y="1392083"/>
                      </a:cubicBezTo>
                      <a:cubicBezTo>
                        <a:pt x="1556089" y="1381067"/>
                        <a:pt x="1605104" y="1420373"/>
                        <a:pt x="1624084" y="1433026"/>
                      </a:cubicBezTo>
                      <a:cubicBezTo>
                        <a:pt x="1610436" y="1473969"/>
                        <a:pt x="1616841" y="1528895"/>
                        <a:pt x="1583140" y="1555856"/>
                      </a:cubicBezTo>
                      <a:cubicBezTo>
                        <a:pt x="1564010" y="1571160"/>
                        <a:pt x="1549903" y="1511384"/>
                        <a:pt x="1555845" y="1487617"/>
                      </a:cubicBezTo>
                      <a:cubicBezTo>
                        <a:pt x="1561362" y="1465550"/>
                        <a:pt x="1592239" y="1460322"/>
                        <a:pt x="1610436" y="1446674"/>
                      </a:cubicBezTo>
                      <a:cubicBezTo>
                        <a:pt x="1614985" y="1460322"/>
                        <a:pt x="1636951" y="1494051"/>
                        <a:pt x="1624084" y="1487617"/>
                      </a:cubicBezTo>
                      <a:cubicBezTo>
                        <a:pt x="1603739" y="1477445"/>
                        <a:pt x="1561561" y="1440219"/>
                        <a:pt x="1583140" y="1433026"/>
                      </a:cubicBezTo>
                      <a:cubicBezTo>
                        <a:pt x="1612091" y="1423375"/>
                        <a:pt x="1637731" y="1460321"/>
                        <a:pt x="1665027" y="1473969"/>
                      </a:cubicBezTo>
                      <a:cubicBezTo>
                        <a:pt x="1631011" y="1524994"/>
                        <a:pt x="1621423" y="1567224"/>
                        <a:pt x="1528549" y="1487617"/>
                      </a:cubicBezTo>
                      <a:cubicBezTo>
                        <a:pt x="1514308" y="1475410"/>
                        <a:pt x="1537648" y="1451223"/>
                        <a:pt x="1542197" y="1433026"/>
                      </a:cubicBezTo>
                      <a:cubicBezTo>
                        <a:pt x="1551295" y="1446674"/>
                        <a:pt x="1562157" y="1459298"/>
                        <a:pt x="1569492" y="1473969"/>
                      </a:cubicBezTo>
                      <a:cubicBezTo>
                        <a:pt x="1575926" y="1486836"/>
                        <a:pt x="1597097" y="1511424"/>
                        <a:pt x="1583140" y="1514913"/>
                      </a:cubicBezTo>
                      <a:cubicBezTo>
                        <a:pt x="1543175" y="1524905"/>
                        <a:pt x="1501253" y="1505814"/>
                        <a:pt x="1460310" y="1501265"/>
                      </a:cubicBezTo>
                      <a:cubicBezTo>
                        <a:pt x="1446662" y="1487617"/>
                        <a:pt x="1421498" y="1479505"/>
                        <a:pt x="1419367" y="1460322"/>
                      </a:cubicBezTo>
                      <a:cubicBezTo>
                        <a:pt x="1403260" y="1315353"/>
                        <a:pt x="1403791" y="1271181"/>
                        <a:pt x="1487606" y="1187366"/>
                      </a:cubicBezTo>
                      <a:cubicBezTo>
                        <a:pt x="1512730" y="1162242"/>
                        <a:pt x="1537713" y="1135018"/>
                        <a:pt x="1569492" y="1119128"/>
                      </a:cubicBezTo>
                      <a:cubicBezTo>
                        <a:pt x="1594243" y="1106753"/>
                        <a:pt x="1624153" y="1110430"/>
                        <a:pt x="1651379" y="1105480"/>
                      </a:cubicBezTo>
                      <a:cubicBezTo>
                        <a:pt x="1674202" y="1101330"/>
                        <a:pt x="1696872" y="1096381"/>
                        <a:pt x="1719618" y="1091832"/>
                      </a:cubicBezTo>
                      <a:cubicBezTo>
                        <a:pt x="1836342" y="1121013"/>
                        <a:pt x="1993125" y="1149160"/>
                        <a:pt x="2088107" y="1228310"/>
                      </a:cubicBezTo>
                      <a:cubicBezTo>
                        <a:pt x="2115403" y="1251056"/>
                        <a:pt x="2143438" y="1272943"/>
                        <a:pt x="2169994" y="1296548"/>
                      </a:cubicBezTo>
                      <a:cubicBezTo>
                        <a:pt x="2184420" y="1309371"/>
                        <a:pt x="2200231" y="1321433"/>
                        <a:pt x="2210937" y="1337492"/>
                      </a:cubicBezTo>
                      <a:cubicBezTo>
                        <a:pt x="2227865" y="1362884"/>
                        <a:pt x="2238233" y="1392083"/>
                        <a:pt x="2251881" y="1419378"/>
                      </a:cubicBezTo>
                      <a:cubicBezTo>
                        <a:pt x="2260979" y="1455772"/>
                        <a:pt x="2282053" y="1491156"/>
                        <a:pt x="2279176" y="1528560"/>
                      </a:cubicBezTo>
                      <a:cubicBezTo>
                        <a:pt x="2274627" y="1587700"/>
                        <a:pt x="2272885" y="1647124"/>
                        <a:pt x="2265528" y="1705981"/>
                      </a:cubicBezTo>
                      <a:cubicBezTo>
                        <a:pt x="2259134" y="1757135"/>
                        <a:pt x="2237673" y="1753392"/>
                        <a:pt x="2210937" y="1801516"/>
                      </a:cubicBezTo>
                      <a:cubicBezTo>
                        <a:pt x="2199040" y="1822931"/>
                        <a:pt x="2194598" y="1847842"/>
                        <a:pt x="2183642" y="1869754"/>
                      </a:cubicBezTo>
                      <a:cubicBezTo>
                        <a:pt x="2158576" y="1919886"/>
                        <a:pt x="2142050" y="1918278"/>
                        <a:pt x="2101755" y="1965289"/>
                      </a:cubicBezTo>
                      <a:cubicBezTo>
                        <a:pt x="2091080" y="1977743"/>
                        <a:pt x="2085135" y="1993778"/>
                        <a:pt x="2074460" y="2006232"/>
                      </a:cubicBezTo>
                      <a:cubicBezTo>
                        <a:pt x="2057712" y="2025771"/>
                        <a:pt x="2036966" y="2041589"/>
                        <a:pt x="2019869" y="2060823"/>
                      </a:cubicBezTo>
                      <a:cubicBezTo>
                        <a:pt x="1861090" y="2239450"/>
                        <a:pt x="2042414" y="2057958"/>
                        <a:pt x="1924334" y="2156357"/>
                      </a:cubicBezTo>
                      <a:cubicBezTo>
                        <a:pt x="1909507" y="2168713"/>
                        <a:pt x="1900962" y="2189314"/>
                        <a:pt x="1883391" y="2197301"/>
                      </a:cubicBezTo>
                      <a:cubicBezTo>
                        <a:pt x="1849240" y="2212824"/>
                        <a:pt x="1809798" y="2212733"/>
                        <a:pt x="1774209" y="2224596"/>
                      </a:cubicBezTo>
                      <a:cubicBezTo>
                        <a:pt x="1746913" y="2233695"/>
                        <a:pt x="1719822" y="2243431"/>
                        <a:pt x="1692322" y="2251892"/>
                      </a:cubicBezTo>
                      <a:cubicBezTo>
                        <a:pt x="1660668" y="2261632"/>
                        <a:pt x="1628207" y="2268714"/>
                        <a:pt x="1596788" y="2279187"/>
                      </a:cubicBezTo>
                      <a:cubicBezTo>
                        <a:pt x="1573547" y="2286934"/>
                        <a:pt x="1550852" y="2296345"/>
                        <a:pt x="1528549" y="2306483"/>
                      </a:cubicBezTo>
                      <a:cubicBezTo>
                        <a:pt x="1500767" y="2319111"/>
                        <a:pt x="1475402" y="2337162"/>
                        <a:pt x="1446663" y="2347426"/>
                      </a:cubicBezTo>
                      <a:cubicBezTo>
                        <a:pt x="1411334" y="2360043"/>
                        <a:pt x="1374424" y="2368203"/>
                        <a:pt x="1337481" y="2374722"/>
                      </a:cubicBezTo>
                      <a:cubicBezTo>
                        <a:pt x="1064901" y="2422824"/>
                        <a:pt x="1183521" y="2406992"/>
                        <a:pt x="982639" y="2429313"/>
                      </a:cubicBezTo>
                      <a:cubicBezTo>
                        <a:pt x="864358" y="2424764"/>
                        <a:pt x="745885" y="2423809"/>
                        <a:pt x="627797" y="2415665"/>
                      </a:cubicBezTo>
                      <a:cubicBezTo>
                        <a:pt x="580731" y="2412419"/>
                        <a:pt x="580675" y="2390044"/>
                        <a:pt x="545910" y="2361074"/>
                      </a:cubicBezTo>
                      <a:cubicBezTo>
                        <a:pt x="533309" y="2350573"/>
                        <a:pt x="517914" y="2343848"/>
                        <a:pt x="504967" y="2333778"/>
                      </a:cubicBezTo>
                      <a:cubicBezTo>
                        <a:pt x="315629" y="2186513"/>
                        <a:pt x="486578" y="2326737"/>
                        <a:pt x="395785" y="2224596"/>
                      </a:cubicBezTo>
                      <a:cubicBezTo>
                        <a:pt x="370139" y="2195745"/>
                        <a:pt x="335310" y="2174829"/>
                        <a:pt x="313898" y="2142710"/>
                      </a:cubicBezTo>
                      <a:cubicBezTo>
                        <a:pt x="292295" y="2110305"/>
                        <a:pt x="271054" y="2076802"/>
                        <a:pt x="245660" y="2047175"/>
                      </a:cubicBezTo>
                      <a:cubicBezTo>
                        <a:pt x="233099" y="2032521"/>
                        <a:pt x="218364" y="2019880"/>
                        <a:pt x="204716" y="2006232"/>
                      </a:cubicBezTo>
                      <a:cubicBezTo>
                        <a:pt x="195618" y="1983486"/>
                        <a:pt x="185168" y="1961234"/>
                        <a:pt x="177421" y="1937993"/>
                      </a:cubicBezTo>
                      <a:cubicBezTo>
                        <a:pt x="171490" y="1920198"/>
                        <a:pt x="171162" y="1900642"/>
                        <a:pt x="163773" y="1883402"/>
                      </a:cubicBezTo>
                      <a:cubicBezTo>
                        <a:pt x="157119" y="1867877"/>
                        <a:pt x="100197" y="1794085"/>
                        <a:pt x="95534" y="1787868"/>
                      </a:cubicBezTo>
                      <a:cubicBezTo>
                        <a:pt x="86436" y="1760572"/>
                        <a:pt x="81106" y="1731715"/>
                        <a:pt x="68239" y="1705981"/>
                      </a:cubicBezTo>
                      <a:cubicBezTo>
                        <a:pt x="59140" y="1687784"/>
                        <a:pt x="47377" y="1670691"/>
                        <a:pt x="40943" y="1651390"/>
                      </a:cubicBezTo>
                      <a:cubicBezTo>
                        <a:pt x="24540" y="1602182"/>
                        <a:pt x="13648" y="1551307"/>
                        <a:pt x="0" y="1501265"/>
                      </a:cubicBezTo>
                      <a:cubicBezTo>
                        <a:pt x="4549" y="1369337"/>
                        <a:pt x="5662" y="1237245"/>
                        <a:pt x="13648" y="1105480"/>
                      </a:cubicBezTo>
                      <a:cubicBezTo>
                        <a:pt x="17720" y="1038295"/>
                        <a:pt x="34342" y="1054406"/>
                        <a:pt x="68239" y="996298"/>
                      </a:cubicBezTo>
                      <a:cubicBezTo>
                        <a:pt x="88741" y="961151"/>
                        <a:pt x="106521" y="924394"/>
                        <a:pt x="122830" y="887116"/>
                      </a:cubicBezTo>
                      <a:cubicBezTo>
                        <a:pt x="138409" y="851506"/>
                        <a:pt x="145161" y="812057"/>
                        <a:pt x="163773" y="777934"/>
                      </a:cubicBezTo>
                      <a:cubicBezTo>
                        <a:pt x="178786" y="750409"/>
                        <a:pt x="220549" y="726435"/>
                        <a:pt x="245660" y="709695"/>
                      </a:cubicBezTo>
                      <a:cubicBezTo>
                        <a:pt x="328142" y="544728"/>
                        <a:pt x="223090" y="749193"/>
                        <a:pt x="300251" y="614160"/>
                      </a:cubicBezTo>
                      <a:cubicBezTo>
                        <a:pt x="310345" y="596496"/>
                        <a:pt x="315721" y="576124"/>
                        <a:pt x="327546" y="559569"/>
                      </a:cubicBezTo>
                      <a:cubicBezTo>
                        <a:pt x="338764" y="543863"/>
                        <a:pt x="356134" y="533453"/>
                        <a:pt x="368490" y="518626"/>
                      </a:cubicBezTo>
                      <a:cubicBezTo>
                        <a:pt x="378991" y="506025"/>
                        <a:pt x="384187" y="489281"/>
                        <a:pt x="395785" y="477683"/>
                      </a:cubicBezTo>
                      <a:cubicBezTo>
                        <a:pt x="429980" y="443488"/>
                        <a:pt x="470772" y="416343"/>
                        <a:pt x="504967" y="382148"/>
                      </a:cubicBezTo>
                      <a:cubicBezTo>
                        <a:pt x="516565" y="370550"/>
                        <a:pt x="520665" y="352803"/>
                        <a:pt x="532263" y="341205"/>
                      </a:cubicBezTo>
                      <a:cubicBezTo>
                        <a:pt x="557196" y="316273"/>
                        <a:pt x="682240" y="259393"/>
                        <a:pt x="682388" y="259319"/>
                      </a:cubicBezTo>
                      <a:cubicBezTo>
                        <a:pt x="754230" y="187475"/>
                        <a:pt x="688178" y="242776"/>
                        <a:pt x="791570" y="191080"/>
                      </a:cubicBezTo>
                      <a:cubicBezTo>
                        <a:pt x="842554" y="165588"/>
                        <a:pt x="891653" y="136489"/>
                        <a:pt x="941695" y="109193"/>
                      </a:cubicBezTo>
                      <a:cubicBezTo>
                        <a:pt x="950794" y="95545"/>
                        <a:pt x="955869" y="78091"/>
                        <a:pt x="968991" y="68250"/>
                      </a:cubicBezTo>
                      <a:cubicBezTo>
                        <a:pt x="993405" y="49940"/>
                        <a:pt x="1022708" y="39045"/>
                        <a:pt x="1050878" y="27307"/>
                      </a:cubicBezTo>
                      <a:cubicBezTo>
                        <a:pt x="1119841" y="-1428"/>
                        <a:pt x="1106718" y="11"/>
                        <a:pt x="1146412" y="11"/>
                      </a:cubicBezTo>
                    </a:path>
                  </a:pathLst>
                </a:custGeom>
                <a:noFill/>
                <a:ln w="635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reihandform: Form 52">
                  <a:extLst>
                    <a:ext uri="{FF2B5EF4-FFF2-40B4-BE49-F238E27FC236}">
                      <a16:creationId xmlns:a16="http://schemas.microsoft.com/office/drawing/2014/main" id="{E800BE88-84ED-C7D3-9225-9208B3A8C2CB}"/>
                    </a:ext>
                  </a:extLst>
                </p:cNvPr>
                <p:cNvSpPr/>
                <p:nvPr/>
              </p:nvSpPr>
              <p:spPr>
                <a:xfrm rot="10800000">
                  <a:off x="6561635" y="2488696"/>
                  <a:ext cx="2279443" cy="2429313"/>
                </a:xfrm>
                <a:custGeom>
                  <a:avLst/>
                  <a:gdLst>
                    <a:gd name="connsiteX0" fmla="*/ 1405719 w 2279443"/>
                    <a:gd name="connsiteY0" fmla="*/ 1419378 h 2429313"/>
                    <a:gd name="connsiteX1" fmla="*/ 1651379 w 2279443"/>
                    <a:gd name="connsiteY1" fmla="*/ 1405731 h 2429313"/>
                    <a:gd name="connsiteX2" fmla="*/ 1692322 w 2279443"/>
                    <a:gd name="connsiteY2" fmla="*/ 1487617 h 2429313"/>
                    <a:gd name="connsiteX3" fmla="*/ 1651379 w 2279443"/>
                    <a:gd name="connsiteY3" fmla="*/ 1542208 h 2429313"/>
                    <a:gd name="connsiteX4" fmla="*/ 1473958 w 2279443"/>
                    <a:gd name="connsiteY4" fmla="*/ 1501265 h 2429313"/>
                    <a:gd name="connsiteX5" fmla="*/ 1569492 w 2279443"/>
                    <a:gd name="connsiteY5" fmla="*/ 1337492 h 2429313"/>
                    <a:gd name="connsiteX6" fmla="*/ 1651379 w 2279443"/>
                    <a:gd name="connsiteY6" fmla="*/ 1351139 h 2429313"/>
                    <a:gd name="connsiteX7" fmla="*/ 1692322 w 2279443"/>
                    <a:gd name="connsiteY7" fmla="*/ 1446674 h 2429313"/>
                    <a:gd name="connsiteX8" fmla="*/ 1678675 w 2279443"/>
                    <a:gd name="connsiteY8" fmla="*/ 1501265 h 2429313"/>
                    <a:gd name="connsiteX9" fmla="*/ 1610436 w 2279443"/>
                    <a:gd name="connsiteY9" fmla="*/ 1487617 h 2429313"/>
                    <a:gd name="connsiteX10" fmla="*/ 1569492 w 2279443"/>
                    <a:gd name="connsiteY10" fmla="*/ 1460322 h 2429313"/>
                    <a:gd name="connsiteX11" fmla="*/ 1514901 w 2279443"/>
                    <a:gd name="connsiteY11" fmla="*/ 1433026 h 2429313"/>
                    <a:gd name="connsiteX12" fmla="*/ 1528549 w 2279443"/>
                    <a:gd name="connsiteY12" fmla="*/ 1392083 h 2429313"/>
                    <a:gd name="connsiteX13" fmla="*/ 1624084 w 2279443"/>
                    <a:gd name="connsiteY13" fmla="*/ 1433026 h 2429313"/>
                    <a:gd name="connsiteX14" fmla="*/ 1583140 w 2279443"/>
                    <a:gd name="connsiteY14" fmla="*/ 1555856 h 2429313"/>
                    <a:gd name="connsiteX15" fmla="*/ 1555845 w 2279443"/>
                    <a:gd name="connsiteY15" fmla="*/ 1487617 h 2429313"/>
                    <a:gd name="connsiteX16" fmla="*/ 1610436 w 2279443"/>
                    <a:gd name="connsiteY16" fmla="*/ 1446674 h 2429313"/>
                    <a:gd name="connsiteX17" fmla="*/ 1624084 w 2279443"/>
                    <a:gd name="connsiteY17" fmla="*/ 1487617 h 2429313"/>
                    <a:gd name="connsiteX18" fmla="*/ 1583140 w 2279443"/>
                    <a:gd name="connsiteY18" fmla="*/ 1433026 h 2429313"/>
                    <a:gd name="connsiteX19" fmla="*/ 1665027 w 2279443"/>
                    <a:gd name="connsiteY19" fmla="*/ 1473969 h 2429313"/>
                    <a:gd name="connsiteX20" fmla="*/ 1528549 w 2279443"/>
                    <a:gd name="connsiteY20" fmla="*/ 1487617 h 2429313"/>
                    <a:gd name="connsiteX21" fmla="*/ 1542197 w 2279443"/>
                    <a:gd name="connsiteY21" fmla="*/ 1433026 h 2429313"/>
                    <a:gd name="connsiteX22" fmla="*/ 1569492 w 2279443"/>
                    <a:gd name="connsiteY22" fmla="*/ 1473969 h 2429313"/>
                    <a:gd name="connsiteX23" fmla="*/ 1583140 w 2279443"/>
                    <a:gd name="connsiteY23" fmla="*/ 1514913 h 2429313"/>
                    <a:gd name="connsiteX24" fmla="*/ 1460310 w 2279443"/>
                    <a:gd name="connsiteY24" fmla="*/ 1501265 h 2429313"/>
                    <a:gd name="connsiteX25" fmla="*/ 1419367 w 2279443"/>
                    <a:gd name="connsiteY25" fmla="*/ 1460322 h 2429313"/>
                    <a:gd name="connsiteX26" fmla="*/ 1487606 w 2279443"/>
                    <a:gd name="connsiteY26" fmla="*/ 1187366 h 2429313"/>
                    <a:gd name="connsiteX27" fmla="*/ 1569492 w 2279443"/>
                    <a:gd name="connsiteY27" fmla="*/ 1119128 h 2429313"/>
                    <a:gd name="connsiteX28" fmla="*/ 1651379 w 2279443"/>
                    <a:gd name="connsiteY28" fmla="*/ 1105480 h 2429313"/>
                    <a:gd name="connsiteX29" fmla="*/ 1719618 w 2279443"/>
                    <a:gd name="connsiteY29" fmla="*/ 1091832 h 2429313"/>
                    <a:gd name="connsiteX30" fmla="*/ 2088107 w 2279443"/>
                    <a:gd name="connsiteY30" fmla="*/ 1228310 h 2429313"/>
                    <a:gd name="connsiteX31" fmla="*/ 2169994 w 2279443"/>
                    <a:gd name="connsiteY31" fmla="*/ 1296548 h 2429313"/>
                    <a:gd name="connsiteX32" fmla="*/ 2210937 w 2279443"/>
                    <a:gd name="connsiteY32" fmla="*/ 1337492 h 2429313"/>
                    <a:gd name="connsiteX33" fmla="*/ 2251881 w 2279443"/>
                    <a:gd name="connsiteY33" fmla="*/ 1419378 h 2429313"/>
                    <a:gd name="connsiteX34" fmla="*/ 2279176 w 2279443"/>
                    <a:gd name="connsiteY34" fmla="*/ 1528560 h 2429313"/>
                    <a:gd name="connsiteX35" fmla="*/ 2265528 w 2279443"/>
                    <a:gd name="connsiteY35" fmla="*/ 1705981 h 2429313"/>
                    <a:gd name="connsiteX36" fmla="*/ 2210937 w 2279443"/>
                    <a:gd name="connsiteY36" fmla="*/ 1801516 h 2429313"/>
                    <a:gd name="connsiteX37" fmla="*/ 2183642 w 2279443"/>
                    <a:gd name="connsiteY37" fmla="*/ 1869754 h 2429313"/>
                    <a:gd name="connsiteX38" fmla="*/ 2101755 w 2279443"/>
                    <a:gd name="connsiteY38" fmla="*/ 1965289 h 2429313"/>
                    <a:gd name="connsiteX39" fmla="*/ 2074460 w 2279443"/>
                    <a:gd name="connsiteY39" fmla="*/ 2006232 h 2429313"/>
                    <a:gd name="connsiteX40" fmla="*/ 2019869 w 2279443"/>
                    <a:gd name="connsiteY40" fmla="*/ 2060823 h 2429313"/>
                    <a:gd name="connsiteX41" fmla="*/ 1924334 w 2279443"/>
                    <a:gd name="connsiteY41" fmla="*/ 2156357 h 2429313"/>
                    <a:gd name="connsiteX42" fmla="*/ 1883391 w 2279443"/>
                    <a:gd name="connsiteY42" fmla="*/ 2197301 h 2429313"/>
                    <a:gd name="connsiteX43" fmla="*/ 1774209 w 2279443"/>
                    <a:gd name="connsiteY43" fmla="*/ 2224596 h 2429313"/>
                    <a:gd name="connsiteX44" fmla="*/ 1692322 w 2279443"/>
                    <a:gd name="connsiteY44" fmla="*/ 2251892 h 2429313"/>
                    <a:gd name="connsiteX45" fmla="*/ 1596788 w 2279443"/>
                    <a:gd name="connsiteY45" fmla="*/ 2279187 h 2429313"/>
                    <a:gd name="connsiteX46" fmla="*/ 1528549 w 2279443"/>
                    <a:gd name="connsiteY46" fmla="*/ 2306483 h 2429313"/>
                    <a:gd name="connsiteX47" fmla="*/ 1446663 w 2279443"/>
                    <a:gd name="connsiteY47" fmla="*/ 2347426 h 2429313"/>
                    <a:gd name="connsiteX48" fmla="*/ 1337481 w 2279443"/>
                    <a:gd name="connsiteY48" fmla="*/ 2374722 h 2429313"/>
                    <a:gd name="connsiteX49" fmla="*/ 982639 w 2279443"/>
                    <a:gd name="connsiteY49" fmla="*/ 2429313 h 2429313"/>
                    <a:gd name="connsiteX50" fmla="*/ 627797 w 2279443"/>
                    <a:gd name="connsiteY50" fmla="*/ 2415665 h 2429313"/>
                    <a:gd name="connsiteX51" fmla="*/ 545910 w 2279443"/>
                    <a:gd name="connsiteY51" fmla="*/ 2361074 h 2429313"/>
                    <a:gd name="connsiteX52" fmla="*/ 504967 w 2279443"/>
                    <a:gd name="connsiteY52" fmla="*/ 2333778 h 2429313"/>
                    <a:gd name="connsiteX53" fmla="*/ 395785 w 2279443"/>
                    <a:gd name="connsiteY53" fmla="*/ 2224596 h 2429313"/>
                    <a:gd name="connsiteX54" fmla="*/ 313898 w 2279443"/>
                    <a:gd name="connsiteY54" fmla="*/ 2142710 h 2429313"/>
                    <a:gd name="connsiteX55" fmla="*/ 245660 w 2279443"/>
                    <a:gd name="connsiteY55" fmla="*/ 2047175 h 2429313"/>
                    <a:gd name="connsiteX56" fmla="*/ 204716 w 2279443"/>
                    <a:gd name="connsiteY56" fmla="*/ 2006232 h 2429313"/>
                    <a:gd name="connsiteX57" fmla="*/ 177421 w 2279443"/>
                    <a:gd name="connsiteY57" fmla="*/ 1937993 h 2429313"/>
                    <a:gd name="connsiteX58" fmla="*/ 163773 w 2279443"/>
                    <a:gd name="connsiteY58" fmla="*/ 1883402 h 2429313"/>
                    <a:gd name="connsiteX59" fmla="*/ 95534 w 2279443"/>
                    <a:gd name="connsiteY59" fmla="*/ 1787868 h 2429313"/>
                    <a:gd name="connsiteX60" fmla="*/ 68239 w 2279443"/>
                    <a:gd name="connsiteY60" fmla="*/ 1705981 h 2429313"/>
                    <a:gd name="connsiteX61" fmla="*/ 40943 w 2279443"/>
                    <a:gd name="connsiteY61" fmla="*/ 1651390 h 2429313"/>
                    <a:gd name="connsiteX62" fmla="*/ 0 w 2279443"/>
                    <a:gd name="connsiteY62" fmla="*/ 1501265 h 2429313"/>
                    <a:gd name="connsiteX63" fmla="*/ 13648 w 2279443"/>
                    <a:gd name="connsiteY63" fmla="*/ 1105480 h 2429313"/>
                    <a:gd name="connsiteX64" fmla="*/ 68239 w 2279443"/>
                    <a:gd name="connsiteY64" fmla="*/ 996298 h 2429313"/>
                    <a:gd name="connsiteX65" fmla="*/ 122830 w 2279443"/>
                    <a:gd name="connsiteY65" fmla="*/ 887116 h 2429313"/>
                    <a:gd name="connsiteX66" fmla="*/ 163773 w 2279443"/>
                    <a:gd name="connsiteY66" fmla="*/ 777934 h 2429313"/>
                    <a:gd name="connsiteX67" fmla="*/ 245660 w 2279443"/>
                    <a:gd name="connsiteY67" fmla="*/ 709695 h 2429313"/>
                    <a:gd name="connsiteX68" fmla="*/ 300251 w 2279443"/>
                    <a:gd name="connsiteY68" fmla="*/ 614160 h 2429313"/>
                    <a:gd name="connsiteX69" fmla="*/ 327546 w 2279443"/>
                    <a:gd name="connsiteY69" fmla="*/ 559569 h 2429313"/>
                    <a:gd name="connsiteX70" fmla="*/ 368490 w 2279443"/>
                    <a:gd name="connsiteY70" fmla="*/ 518626 h 2429313"/>
                    <a:gd name="connsiteX71" fmla="*/ 395785 w 2279443"/>
                    <a:gd name="connsiteY71" fmla="*/ 477683 h 2429313"/>
                    <a:gd name="connsiteX72" fmla="*/ 504967 w 2279443"/>
                    <a:gd name="connsiteY72" fmla="*/ 382148 h 2429313"/>
                    <a:gd name="connsiteX73" fmla="*/ 532263 w 2279443"/>
                    <a:gd name="connsiteY73" fmla="*/ 341205 h 2429313"/>
                    <a:gd name="connsiteX74" fmla="*/ 682388 w 2279443"/>
                    <a:gd name="connsiteY74" fmla="*/ 259319 h 2429313"/>
                    <a:gd name="connsiteX75" fmla="*/ 791570 w 2279443"/>
                    <a:gd name="connsiteY75" fmla="*/ 191080 h 2429313"/>
                    <a:gd name="connsiteX76" fmla="*/ 941695 w 2279443"/>
                    <a:gd name="connsiteY76" fmla="*/ 109193 h 2429313"/>
                    <a:gd name="connsiteX77" fmla="*/ 968991 w 2279443"/>
                    <a:gd name="connsiteY77" fmla="*/ 68250 h 2429313"/>
                    <a:gd name="connsiteX78" fmla="*/ 1050878 w 2279443"/>
                    <a:gd name="connsiteY78" fmla="*/ 27307 h 2429313"/>
                    <a:gd name="connsiteX79" fmla="*/ 1146412 w 2279443"/>
                    <a:gd name="connsiteY79" fmla="*/ 11 h 24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79443" h="2429313">
                      <a:moveTo>
                        <a:pt x="1405719" y="1419378"/>
                      </a:moveTo>
                      <a:cubicBezTo>
                        <a:pt x="1493138" y="1384411"/>
                        <a:pt x="1536435" y="1355443"/>
                        <a:pt x="1651379" y="1405731"/>
                      </a:cubicBezTo>
                      <a:cubicBezTo>
                        <a:pt x="1679337" y="1417963"/>
                        <a:pt x="1678674" y="1460322"/>
                        <a:pt x="1692322" y="1487617"/>
                      </a:cubicBezTo>
                      <a:cubicBezTo>
                        <a:pt x="1678674" y="1505814"/>
                        <a:pt x="1673446" y="1536691"/>
                        <a:pt x="1651379" y="1542208"/>
                      </a:cubicBezTo>
                      <a:cubicBezTo>
                        <a:pt x="1577206" y="1560751"/>
                        <a:pt x="1531380" y="1529975"/>
                        <a:pt x="1473958" y="1501265"/>
                      </a:cubicBezTo>
                      <a:cubicBezTo>
                        <a:pt x="1492713" y="1438749"/>
                        <a:pt x="1484428" y="1345999"/>
                        <a:pt x="1569492" y="1337492"/>
                      </a:cubicBezTo>
                      <a:cubicBezTo>
                        <a:pt x="1597027" y="1334738"/>
                        <a:pt x="1624083" y="1346590"/>
                        <a:pt x="1651379" y="1351139"/>
                      </a:cubicBezTo>
                      <a:cubicBezTo>
                        <a:pt x="1673666" y="1384570"/>
                        <a:pt x="1692322" y="1402607"/>
                        <a:pt x="1692322" y="1446674"/>
                      </a:cubicBezTo>
                      <a:cubicBezTo>
                        <a:pt x="1692322" y="1465431"/>
                        <a:pt x="1683224" y="1483068"/>
                        <a:pt x="1678675" y="1501265"/>
                      </a:cubicBezTo>
                      <a:cubicBezTo>
                        <a:pt x="1655929" y="1496716"/>
                        <a:pt x="1632156" y="1495762"/>
                        <a:pt x="1610436" y="1487617"/>
                      </a:cubicBezTo>
                      <a:cubicBezTo>
                        <a:pt x="1595078" y="1481858"/>
                        <a:pt x="1583734" y="1468460"/>
                        <a:pt x="1569492" y="1460322"/>
                      </a:cubicBezTo>
                      <a:cubicBezTo>
                        <a:pt x="1551828" y="1450228"/>
                        <a:pt x="1533098" y="1442125"/>
                        <a:pt x="1514901" y="1433026"/>
                      </a:cubicBezTo>
                      <a:cubicBezTo>
                        <a:pt x="1519450" y="1419378"/>
                        <a:pt x="1515192" y="1397426"/>
                        <a:pt x="1528549" y="1392083"/>
                      </a:cubicBezTo>
                      <a:cubicBezTo>
                        <a:pt x="1556089" y="1381067"/>
                        <a:pt x="1605104" y="1420373"/>
                        <a:pt x="1624084" y="1433026"/>
                      </a:cubicBezTo>
                      <a:cubicBezTo>
                        <a:pt x="1610436" y="1473969"/>
                        <a:pt x="1616841" y="1528895"/>
                        <a:pt x="1583140" y="1555856"/>
                      </a:cubicBezTo>
                      <a:cubicBezTo>
                        <a:pt x="1564010" y="1571160"/>
                        <a:pt x="1549903" y="1511384"/>
                        <a:pt x="1555845" y="1487617"/>
                      </a:cubicBezTo>
                      <a:cubicBezTo>
                        <a:pt x="1561362" y="1465550"/>
                        <a:pt x="1592239" y="1460322"/>
                        <a:pt x="1610436" y="1446674"/>
                      </a:cubicBezTo>
                      <a:cubicBezTo>
                        <a:pt x="1614985" y="1460322"/>
                        <a:pt x="1636951" y="1494051"/>
                        <a:pt x="1624084" y="1487617"/>
                      </a:cubicBezTo>
                      <a:cubicBezTo>
                        <a:pt x="1603739" y="1477445"/>
                        <a:pt x="1561561" y="1440219"/>
                        <a:pt x="1583140" y="1433026"/>
                      </a:cubicBezTo>
                      <a:cubicBezTo>
                        <a:pt x="1612091" y="1423375"/>
                        <a:pt x="1637731" y="1460321"/>
                        <a:pt x="1665027" y="1473969"/>
                      </a:cubicBezTo>
                      <a:cubicBezTo>
                        <a:pt x="1631011" y="1524994"/>
                        <a:pt x="1621423" y="1567224"/>
                        <a:pt x="1528549" y="1487617"/>
                      </a:cubicBezTo>
                      <a:cubicBezTo>
                        <a:pt x="1514308" y="1475410"/>
                        <a:pt x="1537648" y="1451223"/>
                        <a:pt x="1542197" y="1433026"/>
                      </a:cubicBezTo>
                      <a:cubicBezTo>
                        <a:pt x="1551295" y="1446674"/>
                        <a:pt x="1562157" y="1459298"/>
                        <a:pt x="1569492" y="1473969"/>
                      </a:cubicBezTo>
                      <a:cubicBezTo>
                        <a:pt x="1575926" y="1486836"/>
                        <a:pt x="1597097" y="1511424"/>
                        <a:pt x="1583140" y="1514913"/>
                      </a:cubicBezTo>
                      <a:cubicBezTo>
                        <a:pt x="1543175" y="1524905"/>
                        <a:pt x="1501253" y="1505814"/>
                        <a:pt x="1460310" y="1501265"/>
                      </a:cubicBezTo>
                      <a:cubicBezTo>
                        <a:pt x="1446662" y="1487617"/>
                        <a:pt x="1421498" y="1479505"/>
                        <a:pt x="1419367" y="1460322"/>
                      </a:cubicBezTo>
                      <a:cubicBezTo>
                        <a:pt x="1403260" y="1315353"/>
                        <a:pt x="1403791" y="1271181"/>
                        <a:pt x="1487606" y="1187366"/>
                      </a:cubicBezTo>
                      <a:cubicBezTo>
                        <a:pt x="1512730" y="1162242"/>
                        <a:pt x="1537713" y="1135018"/>
                        <a:pt x="1569492" y="1119128"/>
                      </a:cubicBezTo>
                      <a:cubicBezTo>
                        <a:pt x="1594243" y="1106753"/>
                        <a:pt x="1624153" y="1110430"/>
                        <a:pt x="1651379" y="1105480"/>
                      </a:cubicBezTo>
                      <a:cubicBezTo>
                        <a:pt x="1674202" y="1101330"/>
                        <a:pt x="1696872" y="1096381"/>
                        <a:pt x="1719618" y="1091832"/>
                      </a:cubicBezTo>
                      <a:cubicBezTo>
                        <a:pt x="1836342" y="1121013"/>
                        <a:pt x="1993125" y="1149160"/>
                        <a:pt x="2088107" y="1228310"/>
                      </a:cubicBezTo>
                      <a:cubicBezTo>
                        <a:pt x="2115403" y="1251056"/>
                        <a:pt x="2143438" y="1272943"/>
                        <a:pt x="2169994" y="1296548"/>
                      </a:cubicBezTo>
                      <a:cubicBezTo>
                        <a:pt x="2184420" y="1309371"/>
                        <a:pt x="2200231" y="1321433"/>
                        <a:pt x="2210937" y="1337492"/>
                      </a:cubicBezTo>
                      <a:cubicBezTo>
                        <a:pt x="2227865" y="1362884"/>
                        <a:pt x="2238233" y="1392083"/>
                        <a:pt x="2251881" y="1419378"/>
                      </a:cubicBezTo>
                      <a:cubicBezTo>
                        <a:pt x="2260979" y="1455772"/>
                        <a:pt x="2282053" y="1491156"/>
                        <a:pt x="2279176" y="1528560"/>
                      </a:cubicBezTo>
                      <a:cubicBezTo>
                        <a:pt x="2274627" y="1587700"/>
                        <a:pt x="2272885" y="1647124"/>
                        <a:pt x="2265528" y="1705981"/>
                      </a:cubicBezTo>
                      <a:cubicBezTo>
                        <a:pt x="2259134" y="1757135"/>
                        <a:pt x="2237673" y="1753392"/>
                        <a:pt x="2210937" y="1801516"/>
                      </a:cubicBezTo>
                      <a:cubicBezTo>
                        <a:pt x="2199040" y="1822931"/>
                        <a:pt x="2194598" y="1847842"/>
                        <a:pt x="2183642" y="1869754"/>
                      </a:cubicBezTo>
                      <a:cubicBezTo>
                        <a:pt x="2158576" y="1919886"/>
                        <a:pt x="2142050" y="1918278"/>
                        <a:pt x="2101755" y="1965289"/>
                      </a:cubicBezTo>
                      <a:cubicBezTo>
                        <a:pt x="2091080" y="1977743"/>
                        <a:pt x="2085135" y="1993778"/>
                        <a:pt x="2074460" y="2006232"/>
                      </a:cubicBezTo>
                      <a:cubicBezTo>
                        <a:pt x="2057712" y="2025771"/>
                        <a:pt x="2036966" y="2041589"/>
                        <a:pt x="2019869" y="2060823"/>
                      </a:cubicBezTo>
                      <a:cubicBezTo>
                        <a:pt x="1861090" y="2239450"/>
                        <a:pt x="2042414" y="2057958"/>
                        <a:pt x="1924334" y="2156357"/>
                      </a:cubicBezTo>
                      <a:cubicBezTo>
                        <a:pt x="1909507" y="2168713"/>
                        <a:pt x="1900962" y="2189314"/>
                        <a:pt x="1883391" y="2197301"/>
                      </a:cubicBezTo>
                      <a:cubicBezTo>
                        <a:pt x="1849240" y="2212824"/>
                        <a:pt x="1809798" y="2212733"/>
                        <a:pt x="1774209" y="2224596"/>
                      </a:cubicBezTo>
                      <a:cubicBezTo>
                        <a:pt x="1746913" y="2233695"/>
                        <a:pt x="1719822" y="2243431"/>
                        <a:pt x="1692322" y="2251892"/>
                      </a:cubicBezTo>
                      <a:cubicBezTo>
                        <a:pt x="1660668" y="2261632"/>
                        <a:pt x="1628207" y="2268714"/>
                        <a:pt x="1596788" y="2279187"/>
                      </a:cubicBezTo>
                      <a:cubicBezTo>
                        <a:pt x="1573547" y="2286934"/>
                        <a:pt x="1550852" y="2296345"/>
                        <a:pt x="1528549" y="2306483"/>
                      </a:cubicBezTo>
                      <a:cubicBezTo>
                        <a:pt x="1500767" y="2319111"/>
                        <a:pt x="1475402" y="2337162"/>
                        <a:pt x="1446663" y="2347426"/>
                      </a:cubicBezTo>
                      <a:cubicBezTo>
                        <a:pt x="1411334" y="2360043"/>
                        <a:pt x="1374424" y="2368203"/>
                        <a:pt x="1337481" y="2374722"/>
                      </a:cubicBezTo>
                      <a:cubicBezTo>
                        <a:pt x="1064901" y="2422824"/>
                        <a:pt x="1183521" y="2406992"/>
                        <a:pt x="982639" y="2429313"/>
                      </a:cubicBezTo>
                      <a:cubicBezTo>
                        <a:pt x="864358" y="2424764"/>
                        <a:pt x="745885" y="2423809"/>
                        <a:pt x="627797" y="2415665"/>
                      </a:cubicBezTo>
                      <a:cubicBezTo>
                        <a:pt x="580731" y="2412419"/>
                        <a:pt x="580675" y="2390044"/>
                        <a:pt x="545910" y="2361074"/>
                      </a:cubicBezTo>
                      <a:cubicBezTo>
                        <a:pt x="533309" y="2350573"/>
                        <a:pt x="517914" y="2343848"/>
                        <a:pt x="504967" y="2333778"/>
                      </a:cubicBezTo>
                      <a:cubicBezTo>
                        <a:pt x="315629" y="2186513"/>
                        <a:pt x="486578" y="2326737"/>
                        <a:pt x="395785" y="2224596"/>
                      </a:cubicBezTo>
                      <a:cubicBezTo>
                        <a:pt x="370139" y="2195745"/>
                        <a:pt x="335310" y="2174829"/>
                        <a:pt x="313898" y="2142710"/>
                      </a:cubicBezTo>
                      <a:cubicBezTo>
                        <a:pt x="292295" y="2110305"/>
                        <a:pt x="271054" y="2076802"/>
                        <a:pt x="245660" y="2047175"/>
                      </a:cubicBezTo>
                      <a:cubicBezTo>
                        <a:pt x="233099" y="2032521"/>
                        <a:pt x="218364" y="2019880"/>
                        <a:pt x="204716" y="2006232"/>
                      </a:cubicBezTo>
                      <a:cubicBezTo>
                        <a:pt x="195618" y="1983486"/>
                        <a:pt x="185168" y="1961234"/>
                        <a:pt x="177421" y="1937993"/>
                      </a:cubicBezTo>
                      <a:cubicBezTo>
                        <a:pt x="171490" y="1920198"/>
                        <a:pt x="171162" y="1900642"/>
                        <a:pt x="163773" y="1883402"/>
                      </a:cubicBezTo>
                      <a:cubicBezTo>
                        <a:pt x="157119" y="1867877"/>
                        <a:pt x="100197" y="1794085"/>
                        <a:pt x="95534" y="1787868"/>
                      </a:cubicBezTo>
                      <a:cubicBezTo>
                        <a:pt x="86436" y="1760572"/>
                        <a:pt x="81106" y="1731715"/>
                        <a:pt x="68239" y="1705981"/>
                      </a:cubicBezTo>
                      <a:cubicBezTo>
                        <a:pt x="59140" y="1687784"/>
                        <a:pt x="47377" y="1670691"/>
                        <a:pt x="40943" y="1651390"/>
                      </a:cubicBezTo>
                      <a:cubicBezTo>
                        <a:pt x="24540" y="1602182"/>
                        <a:pt x="13648" y="1551307"/>
                        <a:pt x="0" y="1501265"/>
                      </a:cubicBezTo>
                      <a:cubicBezTo>
                        <a:pt x="4549" y="1369337"/>
                        <a:pt x="5662" y="1237245"/>
                        <a:pt x="13648" y="1105480"/>
                      </a:cubicBezTo>
                      <a:cubicBezTo>
                        <a:pt x="17720" y="1038295"/>
                        <a:pt x="34342" y="1054406"/>
                        <a:pt x="68239" y="996298"/>
                      </a:cubicBezTo>
                      <a:cubicBezTo>
                        <a:pt x="88741" y="961151"/>
                        <a:pt x="106521" y="924394"/>
                        <a:pt x="122830" y="887116"/>
                      </a:cubicBezTo>
                      <a:cubicBezTo>
                        <a:pt x="138409" y="851506"/>
                        <a:pt x="145161" y="812057"/>
                        <a:pt x="163773" y="777934"/>
                      </a:cubicBezTo>
                      <a:cubicBezTo>
                        <a:pt x="178786" y="750409"/>
                        <a:pt x="220549" y="726435"/>
                        <a:pt x="245660" y="709695"/>
                      </a:cubicBezTo>
                      <a:cubicBezTo>
                        <a:pt x="328142" y="544728"/>
                        <a:pt x="223090" y="749193"/>
                        <a:pt x="300251" y="614160"/>
                      </a:cubicBezTo>
                      <a:cubicBezTo>
                        <a:pt x="310345" y="596496"/>
                        <a:pt x="315721" y="576124"/>
                        <a:pt x="327546" y="559569"/>
                      </a:cubicBezTo>
                      <a:cubicBezTo>
                        <a:pt x="338764" y="543863"/>
                        <a:pt x="356134" y="533453"/>
                        <a:pt x="368490" y="518626"/>
                      </a:cubicBezTo>
                      <a:cubicBezTo>
                        <a:pt x="378991" y="506025"/>
                        <a:pt x="384187" y="489281"/>
                        <a:pt x="395785" y="477683"/>
                      </a:cubicBezTo>
                      <a:cubicBezTo>
                        <a:pt x="429980" y="443488"/>
                        <a:pt x="470772" y="416343"/>
                        <a:pt x="504967" y="382148"/>
                      </a:cubicBezTo>
                      <a:cubicBezTo>
                        <a:pt x="516565" y="370550"/>
                        <a:pt x="520665" y="352803"/>
                        <a:pt x="532263" y="341205"/>
                      </a:cubicBezTo>
                      <a:cubicBezTo>
                        <a:pt x="557196" y="316273"/>
                        <a:pt x="682240" y="259393"/>
                        <a:pt x="682388" y="259319"/>
                      </a:cubicBezTo>
                      <a:cubicBezTo>
                        <a:pt x="754230" y="187475"/>
                        <a:pt x="688178" y="242776"/>
                        <a:pt x="791570" y="191080"/>
                      </a:cubicBezTo>
                      <a:cubicBezTo>
                        <a:pt x="842554" y="165588"/>
                        <a:pt x="891653" y="136489"/>
                        <a:pt x="941695" y="109193"/>
                      </a:cubicBezTo>
                      <a:cubicBezTo>
                        <a:pt x="950794" y="95545"/>
                        <a:pt x="955869" y="78091"/>
                        <a:pt x="968991" y="68250"/>
                      </a:cubicBezTo>
                      <a:cubicBezTo>
                        <a:pt x="993405" y="49940"/>
                        <a:pt x="1022708" y="39045"/>
                        <a:pt x="1050878" y="27307"/>
                      </a:cubicBezTo>
                      <a:cubicBezTo>
                        <a:pt x="1119841" y="-1428"/>
                        <a:pt x="1106718" y="11"/>
                        <a:pt x="1146412" y="11"/>
                      </a:cubicBezTo>
                    </a:path>
                  </a:pathLst>
                </a:custGeom>
                <a:noFill/>
                <a:ln w="635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sp>
        <p:nvSpPr>
          <p:cNvPr id="4" name="Flussdiagramm: Verzögerung 3">
            <a:extLst>
              <a:ext uri="{FF2B5EF4-FFF2-40B4-BE49-F238E27FC236}">
                <a16:creationId xmlns:a16="http://schemas.microsoft.com/office/drawing/2014/main" id="{282A8B2C-1D90-86C8-4305-5CCF7222CD08}"/>
              </a:ext>
            </a:extLst>
          </p:cNvPr>
          <p:cNvSpPr/>
          <p:nvPr/>
        </p:nvSpPr>
        <p:spPr>
          <a:xfrm rot="10800000">
            <a:off x="1743391" y="5316578"/>
            <a:ext cx="350994" cy="396409"/>
          </a:xfrm>
          <a:prstGeom prst="flowChartDela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Flussdiagramm: Verzögerung 13">
            <a:extLst>
              <a:ext uri="{FF2B5EF4-FFF2-40B4-BE49-F238E27FC236}">
                <a16:creationId xmlns:a16="http://schemas.microsoft.com/office/drawing/2014/main" id="{32C0F677-81BB-C241-3901-F71D2F744E13}"/>
              </a:ext>
            </a:extLst>
          </p:cNvPr>
          <p:cNvSpPr/>
          <p:nvPr/>
        </p:nvSpPr>
        <p:spPr>
          <a:xfrm>
            <a:off x="10580408" y="5311327"/>
            <a:ext cx="350994" cy="396409"/>
          </a:xfrm>
          <a:prstGeom prst="flowChartDelay">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03188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7D756A-D62E-3B4A-7C24-B6873254CB02}"/>
              </a:ext>
            </a:extLst>
          </p:cNvPr>
          <p:cNvSpPr>
            <a:spLocks noGrp="1"/>
          </p:cNvSpPr>
          <p:nvPr>
            <p:ph type="title"/>
          </p:nvPr>
        </p:nvSpPr>
        <p:spPr/>
        <p:txBody>
          <a:bodyPr/>
          <a:lstStyle/>
          <a:p>
            <a:r>
              <a:rPr lang="de-DE" dirty="0"/>
              <a:t>3. Lokalität – Nichtlokalität </a:t>
            </a:r>
          </a:p>
        </p:txBody>
      </p:sp>
      <p:sp>
        <p:nvSpPr>
          <p:cNvPr id="16" name="Inhaltsplatzhalter 1">
            <a:extLst>
              <a:ext uri="{FF2B5EF4-FFF2-40B4-BE49-F238E27FC236}">
                <a16:creationId xmlns:a16="http://schemas.microsoft.com/office/drawing/2014/main" id="{225BC150-AE86-D741-7981-C3F258F8F6D5}"/>
              </a:ext>
            </a:extLst>
          </p:cNvPr>
          <p:cNvSpPr>
            <a:spLocks noGrp="1"/>
          </p:cNvSpPr>
          <p:nvPr>
            <p:ph idx="1"/>
          </p:nvPr>
        </p:nvSpPr>
        <p:spPr>
          <a:xfrm>
            <a:off x="609600" y="1268760"/>
            <a:ext cx="10972800" cy="5040560"/>
          </a:xfrm>
        </p:spPr>
        <p:txBody>
          <a:bodyPr/>
          <a:lstStyle/>
          <a:p>
            <a:pPr marL="0" indent="0">
              <a:buNone/>
            </a:pPr>
            <a:br>
              <a:rPr lang="de-DE" sz="2400" dirty="0"/>
            </a:br>
            <a:r>
              <a:rPr lang="de-DE" sz="2400" dirty="0"/>
              <a:t>Kann damit Information mit Überlichtgeschwindigkeit </a:t>
            </a:r>
            <a:br>
              <a:rPr lang="de-DE" sz="2400" dirty="0"/>
            </a:br>
            <a:r>
              <a:rPr lang="de-DE" sz="2400" dirty="0"/>
              <a:t>übertragen werden?</a:t>
            </a:r>
          </a:p>
          <a:p>
            <a:pPr marL="0" indent="0">
              <a:buNone/>
            </a:pPr>
            <a:endParaRPr lang="de-DE" sz="2400" dirty="0"/>
          </a:p>
          <a:p>
            <a:pPr marL="0" indent="0">
              <a:buNone/>
            </a:pPr>
            <a:endParaRPr lang="de-DE" sz="2400" dirty="0"/>
          </a:p>
          <a:p>
            <a:pPr marL="0" indent="0">
              <a:buNone/>
            </a:pPr>
            <a:r>
              <a:rPr lang="de-DE" sz="2400" dirty="0"/>
              <a:t>Nein, nur eine Folge von Zufallszahlen:</a:t>
            </a:r>
            <a:br>
              <a:rPr lang="de-DE" sz="2400" dirty="0"/>
            </a:br>
            <a:br>
              <a:rPr lang="de-DE" sz="2400" dirty="0"/>
            </a:br>
            <a:r>
              <a:rPr lang="de-DE" sz="2400" dirty="0">
                <a:sym typeface="Wingdings" panose="05000000000000000000" pitchFamily="2" charset="2"/>
              </a:rPr>
              <a:t> Quantenverschlüsselung</a:t>
            </a:r>
            <a:r>
              <a:rPr lang="de-DE" sz="2400" dirty="0"/>
              <a:t> </a:t>
            </a:r>
          </a:p>
          <a:p>
            <a:pPr marL="109728" indent="0">
              <a:buNone/>
            </a:pPr>
            <a:endParaRPr lang="de-DE" dirty="0"/>
          </a:p>
        </p:txBody>
      </p:sp>
      <p:sp>
        <p:nvSpPr>
          <p:cNvPr id="2" name="Inhaltsplatzhalter 1">
            <a:extLst>
              <a:ext uri="{FF2B5EF4-FFF2-40B4-BE49-F238E27FC236}">
                <a16:creationId xmlns:a16="http://schemas.microsoft.com/office/drawing/2014/main" id="{2B12ADCE-D7EA-25A8-1C7E-C146C42626FD}"/>
              </a:ext>
            </a:extLst>
          </p:cNvPr>
          <p:cNvSpPr txBox="1">
            <a:spLocks/>
          </p:cNvSpPr>
          <p:nvPr/>
        </p:nvSpPr>
        <p:spPr>
          <a:xfrm>
            <a:off x="6240016" y="3212976"/>
            <a:ext cx="4034265" cy="1618853"/>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solidFill>
                  <a:schemeClr val="tx1"/>
                </a:solidFill>
              </a:rPr>
              <a:t>1 1 0 0 0 1 0 0 1 1 1 0 … </a:t>
            </a:r>
          </a:p>
        </p:txBody>
      </p:sp>
    </p:spTree>
    <p:extLst>
      <p:ext uri="{BB962C8B-B14F-4D97-AF65-F5344CB8AC3E}">
        <p14:creationId xmlns:p14="http://schemas.microsoft.com/office/powerpoint/2010/main" val="6902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Verschränkte Photonen (LF/BF)</a:t>
            </a:r>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556792"/>
            <a:ext cx="9361040" cy="4248472"/>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a:buFont typeface="+mj-lt"/>
              <a:buAutoNum type="arabicPeriod"/>
            </a:pPr>
            <a:r>
              <a:rPr lang="de-DE" dirty="0">
                <a:solidFill>
                  <a:schemeClr val="tx1"/>
                </a:solidFill>
              </a:rPr>
              <a:t>Grundlage: Polarisation von Licht und von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Das Phänomen: </a:t>
            </a:r>
            <a:br>
              <a:rPr lang="de-DE" dirty="0">
                <a:solidFill>
                  <a:schemeClr val="tx1"/>
                </a:solidFill>
              </a:rPr>
            </a:br>
            <a:r>
              <a:rPr lang="de-DE" dirty="0">
                <a:solidFill>
                  <a:schemeClr val="tx1"/>
                </a:solidFill>
              </a:rPr>
              <a:t>a) Wie erzeugt man verschränkte Photonen?</a:t>
            </a:r>
            <a:br>
              <a:rPr lang="de-DE" dirty="0">
                <a:solidFill>
                  <a:schemeClr val="tx1"/>
                </a:solidFill>
              </a:rPr>
            </a:br>
            <a:r>
              <a:rPr lang="de-DE" dirty="0">
                <a:solidFill>
                  <a:schemeClr val="tx1"/>
                </a:solidFill>
              </a:rPr>
              <a:t>b) Woran erkennt man verschränkte Photonen?</a:t>
            </a:r>
            <a:br>
              <a:rPr lang="de-DE" dirty="0">
                <a:solidFill>
                  <a:schemeClr val="tx1"/>
                </a:solidFill>
              </a:rPr>
            </a:br>
            <a:r>
              <a:rPr lang="de-DE" dirty="0">
                <a:solidFill>
                  <a:schemeClr val="tx1"/>
                </a:solidFill>
              </a:rPr>
              <a:t>c) Was ist nichtklassisch an verschränkten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Lokalität  </a:t>
            </a:r>
            <a:r>
              <a:rPr lang="de-DE" dirty="0">
                <a:solidFill>
                  <a:schemeClr val="tx1"/>
                </a:solidFill>
                <a:sym typeface="Symbol" panose="05050102010706020507" pitchFamily="18" charset="2"/>
              </a:rPr>
              <a:t> </a:t>
            </a:r>
            <a:r>
              <a:rPr lang="de-DE" dirty="0">
                <a:solidFill>
                  <a:schemeClr val="tx1"/>
                </a:solidFill>
              </a:rPr>
              <a:t> Nichtlokalität</a:t>
            </a:r>
          </a:p>
          <a:p>
            <a:pPr marL="457200" indent="-457200">
              <a:buFont typeface="+mj-lt"/>
              <a:buAutoNum type="arabicPeriod"/>
            </a:pPr>
            <a:endParaRPr lang="de-DE" dirty="0">
              <a:solidFill>
                <a:schemeClr val="tx1"/>
              </a:solidFill>
            </a:endParaRPr>
          </a:p>
          <a:p>
            <a:pPr marL="457200" indent="-457200">
              <a:buFont typeface="+mj-lt"/>
              <a:buAutoNum type="arabicPeriod"/>
            </a:pPr>
            <a:r>
              <a:rPr lang="de-DE" dirty="0">
                <a:solidFill>
                  <a:schemeClr val="tx1"/>
                </a:solidFill>
              </a:rPr>
              <a:t>Realität </a:t>
            </a:r>
            <a:r>
              <a:rPr lang="de-DE" dirty="0">
                <a:solidFill>
                  <a:schemeClr val="tx1"/>
                </a:solidFill>
                <a:sym typeface="Wingdings" panose="05000000000000000000" pitchFamily="2" charset="2"/>
              </a:rPr>
              <a:t> </a:t>
            </a:r>
            <a:r>
              <a:rPr lang="de-DE" dirty="0">
                <a:solidFill>
                  <a:schemeClr val="tx1"/>
                </a:solidFill>
                <a:sym typeface="Symbol" panose="05050102010706020507" pitchFamily="18" charset="2"/>
              </a:rPr>
              <a:t></a:t>
            </a:r>
            <a:r>
              <a:rPr lang="de-DE" dirty="0">
                <a:solidFill>
                  <a:schemeClr val="tx1"/>
                </a:solidFill>
              </a:rPr>
              <a:t>  Unbestimmtheit</a:t>
            </a:r>
          </a:p>
        </p:txBody>
      </p:sp>
    </p:spTree>
    <p:extLst>
      <p:ext uri="{BB962C8B-B14F-4D97-AF65-F5344CB8AC3E}">
        <p14:creationId xmlns:p14="http://schemas.microsoft.com/office/powerpoint/2010/main" val="643122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D1D4BE-AF65-5E74-20AC-3D2925F66C95}"/>
              </a:ext>
            </a:extLst>
          </p:cNvPr>
          <p:cNvSpPr>
            <a:spLocks noGrp="1"/>
          </p:cNvSpPr>
          <p:nvPr>
            <p:ph idx="1"/>
          </p:nvPr>
        </p:nvSpPr>
        <p:spPr>
          <a:xfrm>
            <a:off x="609600" y="1628800"/>
            <a:ext cx="10972800" cy="5328592"/>
          </a:xfrm>
        </p:spPr>
        <p:txBody>
          <a:bodyPr>
            <a:normAutofit/>
          </a:bodyPr>
          <a:lstStyle/>
          <a:p>
            <a:pPr marL="109728" indent="0">
              <a:buNone/>
            </a:pPr>
            <a:r>
              <a:rPr lang="de-DE" sz="2400" dirty="0"/>
              <a:t>In der klassischen Physik …</a:t>
            </a:r>
            <a:br>
              <a:rPr lang="de-DE" sz="2400" dirty="0"/>
            </a:br>
            <a:br>
              <a:rPr lang="de-DE" sz="2400" dirty="0"/>
            </a:br>
            <a:r>
              <a:rPr lang="de-DE" sz="2400" dirty="0"/>
              <a:t>… hat ein Körper eine bestimmte Geschwindigkeit oder Temperatur</a:t>
            </a:r>
          </a:p>
          <a:p>
            <a:r>
              <a:rPr lang="de-DE" dirty="0"/>
              <a:t>auch schon, </a:t>
            </a:r>
            <a:r>
              <a:rPr lang="de-DE" sz="2400" dirty="0"/>
              <a:t>bevor man diese misst,</a:t>
            </a:r>
          </a:p>
          <a:p>
            <a:r>
              <a:rPr lang="de-DE" sz="2400" dirty="0"/>
              <a:t>unabhängig davon, ob man misst oder nicht.</a:t>
            </a:r>
          </a:p>
          <a:p>
            <a:pPr marL="109728" indent="0">
              <a:buNone/>
            </a:pPr>
            <a:r>
              <a:rPr lang="de-DE" dirty="0"/>
              <a:t>Geschwindigkeit und Temperatur sind Teil der Realität.</a:t>
            </a:r>
            <a:endParaRPr lang="de-DE" sz="2400" dirty="0"/>
          </a:p>
          <a:p>
            <a:pPr marL="109728" indent="0">
              <a:buNone/>
            </a:pPr>
            <a:br>
              <a:rPr lang="de-DE" sz="2400" dirty="0"/>
            </a:br>
            <a:r>
              <a:rPr lang="de-DE" sz="2400" dirty="0"/>
              <a:t>Der Einfluss einer Messung kann im Prinzip beliebig klein gemacht werden.</a:t>
            </a:r>
            <a:br>
              <a:rPr lang="de-DE" sz="2400" dirty="0"/>
            </a:br>
            <a:endParaRPr lang="de-DE" sz="2400" dirty="0"/>
          </a:p>
          <a:p>
            <a:pPr marL="109728" indent="0">
              <a:buNone/>
            </a:pPr>
            <a:endParaRPr lang="de-DE" dirty="0"/>
          </a:p>
        </p:txBody>
      </p:sp>
      <p:sp>
        <p:nvSpPr>
          <p:cNvPr id="3" name="Titel 2">
            <a:extLst>
              <a:ext uri="{FF2B5EF4-FFF2-40B4-BE49-F238E27FC236}">
                <a16:creationId xmlns:a16="http://schemas.microsoft.com/office/drawing/2014/main" id="{36556178-F213-D1BF-857A-09BA2ABA7109}"/>
              </a:ext>
            </a:extLst>
          </p:cNvPr>
          <p:cNvSpPr>
            <a:spLocks noGrp="1"/>
          </p:cNvSpPr>
          <p:nvPr>
            <p:ph type="title"/>
          </p:nvPr>
        </p:nvSpPr>
        <p:spPr/>
        <p:txBody>
          <a:bodyPr/>
          <a:lstStyle/>
          <a:p>
            <a:r>
              <a:rPr lang="de-DE" dirty="0"/>
              <a:t>4. Realität – Unbestimmtheit</a:t>
            </a:r>
          </a:p>
        </p:txBody>
      </p:sp>
    </p:spTree>
    <p:extLst>
      <p:ext uri="{BB962C8B-B14F-4D97-AF65-F5344CB8AC3E}">
        <p14:creationId xmlns:p14="http://schemas.microsoft.com/office/powerpoint/2010/main" val="4186353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D1D4BE-AF65-5E74-20AC-3D2925F66C95}"/>
              </a:ext>
            </a:extLst>
          </p:cNvPr>
          <p:cNvSpPr>
            <a:spLocks noGrp="1"/>
          </p:cNvSpPr>
          <p:nvPr>
            <p:ph idx="1"/>
          </p:nvPr>
        </p:nvSpPr>
        <p:spPr>
          <a:xfrm>
            <a:off x="609600" y="1628800"/>
            <a:ext cx="10972800" cy="3672408"/>
          </a:xfrm>
        </p:spPr>
        <p:txBody>
          <a:bodyPr>
            <a:normAutofit/>
          </a:bodyPr>
          <a:lstStyle/>
          <a:p>
            <a:pPr marL="109728" indent="0">
              <a:buNone/>
            </a:pPr>
            <a:r>
              <a:rPr lang="de-DE" sz="2400" dirty="0"/>
              <a:t>In der Quantenphysik ist das nicht so.</a:t>
            </a:r>
          </a:p>
          <a:p>
            <a:endParaRPr lang="de-DE" dirty="0"/>
          </a:p>
          <a:p>
            <a:pPr marL="109728" indent="0">
              <a:buNone/>
            </a:pPr>
            <a:r>
              <a:rPr lang="de-DE" sz="2400" dirty="0"/>
              <a:t>Bei verschränkten Photonen ist</a:t>
            </a:r>
          </a:p>
          <a:p>
            <a:r>
              <a:rPr lang="de-DE" dirty="0"/>
              <a:t>v</a:t>
            </a:r>
            <a:r>
              <a:rPr lang="de-DE" sz="2400" dirty="0"/>
              <a:t>or der Messung die Polarisation unbestimmt. </a:t>
            </a:r>
          </a:p>
          <a:p>
            <a:r>
              <a:rPr lang="de-DE" dirty="0"/>
              <a:t>n</a:t>
            </a:r>
            <a:r>
              <a:rPr lang="de-DE" sz="2400" dirty="0"/>
              <a:t>ach der Messung die Polarisation bestimmt.</a:t>
            </a:r>
          </a:p>
          <a:p>
            <a:pPr marL="109728" indent="0">
              <a:buNone/>
            </a:pPr>
            <a:r>
              <a:rPr lang="de-DE" sz="2400" dirty="0"/>
              <a:t>Vor der Messung war die Polarisation nicht Teil der Realität.</a:t>
            </a:r>
          </a:p>
          <a:p>
            <a:pPr marL="109728" indent="0">
              <a:buNone/>
            </a:pPr>
            <a:br>
              <a:rPr lang="de-DE" dirty="0"/>
            </a:br>
            <a:r>
              <a:rPr lang="de-DE" dirty="0"/>
              <a:t>Eine Messung kann den Zustand eines Quantenobjekts stark ändern.</a:t>
            </a:r>
          </a:p>
        </p:txBody>
      </p:sp>
      <p:sp>
        <p:nvSpPr>
          <p:cNvPr id="3" name="Titel 2">
            <a:extLst>
              <a:ext uri="{FF2B5EF4-FFF2-40B4-BE49-F238E27FC236}">
                <a16:creationId xmlns:a16="http://schemas.microsoft.com/office/drawing/2014/main" id="{36556178-F213-D1BF-857A-09BA2ABA7109}"/>
              </a:ext>
            </a:extLst>
          </p:cNvPr>
          <p:cNvSpPr>
            <a:spLocks noGrp="1"/>
          </p:cNvSpPr>
          <p:nvPr>
            <p:ph type="title"/>
          </p:nvPr>
        </p:nvSpPr>
        <p:spPr/>
        <p:txBody>
          <a:bodyPr/>
          <a:lstStyle/>
          <a:p>
            <a:r>
              <a:rPr lang="de-DE" dirty="0"/>
              <a:t>4. Realität – Unbestimmtheit</a:t>
            </a:r>
          </a:p>
        </p:txBody>
      </p:sp>
    </p:spTree>
    <p:extLst>
      <p:ext uri="{BB962C8B-B14F-4D97-AF65-F5344CB8AC3E}">
        <p14:creationId xmlns:p14="http://schemas.microsoft.com/office/powerpoint/2010/main" val="425770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29C5F8-96F4-40DE-9780-6CD9F62FC395}"/>
              </a:ext>
            </a:extLst>
          </p:cNvPr>
          <p:cNvSpPr>
            <a:spLocks noGrp="1"/>
          </p:cNvSpPr>
          <p:nvPr>
            <p:ph type="title"/>
          </p:nvPr>
        </p:nvSpPr>
        <p:spPr/>
        <p:txBody>
          <a:bodyPr/>
          <a:lstStyle/>
          <a:p>
            <a:r>
              <a:rPr lang="de-DE" dirty="0"/>
              <a:t>Verschränkte Photonen (LF/BF)</a:t>
            </a:r>
          </a:p>
        </p:txBody>
      </p:sp>
      <p:sp>
        <p:nvSpPr>
          <p:cNvPr id="7" name="Untertitel 2">
            <a:extLst>
              <a:ext uri="{FF2B5EF4-FFF2-40B4-BE49-F238E27FC236}">
                <a16:creationId xmlns:a16="http://schemas.microsoft.com/office/drawing/2014/main" id="{A2002461-4079-D983-FDC8-C659BABDE6F1}"/>
              </a:ext>
            </a:extLst>
          </p:cNvPr>
          <p:cNvSpPr txBox="1">
            <a:spLocks/>
          </p:cNvSpPr>
          <p:nvPr/>
        </p:nvSpPr>
        <p:spPr>
          <a:xfrm>
            <a:off x="695400" y="1556792"/>
            <a:ext cx="9361040" cy="4248472"/>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a:buFont typeface="+mj-lt"/>
              <a:buAutoNum type="arabicPeriod"/>
            </a:pPr>
            <a:r>
              <a:rPr lang="de-DE" dirty="0">
                <a:solidFill>
                  <a:schemeClr val="tx1"/>
                </a:solidFill>
              </a:rPr>
              <a:t>Grundlage: Polarisation von Licht und von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Das Phänomen: </a:t>
            </a:r>
            <a:br>
              <a:rPr lang="de-DE" dirty="0">
                <a:solidFill>
                  <a:schemeClr val="tx1"/>
                </a:solidFill>
              </a:rPr>
            </a:br>
            <a:r>
              <a:rPr lang="de-DE" dirty="0">
                <a:solidFill>
                  <a:schemeClr val="tx1"/>
                </a:solidFill>
              </a:rPr>
              <a:t>a) Wie erzeugt man verschränkte Photonen?</a:t>
            </a:r>
            <a:br>
              <a:rPr lang="de-DE" dirty="0">
                <a:solidFill>
                  <a:schemeClr val="tx1"/>
                </a:solidFill>
              </a:rPr>
            </a:br>
            <a:r>
              <a:rPr lang="de-DE" dirty="0">
                <a:solidFill>
                  <a:schemeClr val="tx1"/>
                </a:solidFill>
              </a:rPr>
              <a:t>b) Woran erkennt man verschränkte Photonen?</a:t>
            </a:r>
            <a:br>
              <a:rPr lang="de-DE" dirty="0">
                <a:solidFill>
                  <a:schemeClr val="tx1"/>
                </a:solidFill>
              </a:rPr>
            </a:br>
            <a:r>
              <a:rPr lang="de-DE" dirty="0">
                <a:solidFill>
                  <a:schemeClr val="tx1"/>
                </a:solidFill>
              </a:rPr>
              <a:t>c) Was ist nichtklassisch an verschränkten Photonen?</a:t>
            </a:r>
            <a:br>
              <a:rPr lang="de-DE" dirty="0">
                <a:solidFill>
                  <a:schemeClr val="tx1"/>
                </a:solidFill>
              </a:rPr>
            </a:br>
            <a:endParaRPr lang="de-DE" dirty="0">
              <a:solidFill>
                <a:schemeClr val="tx1"/>
              </a:solidFill>
            </a:endParaRPr>
          </a:p>
          <a:p>
            <a:pPr marL="457200" indent="-457200">
              <a:buFont typeface="+mj-lt"/>
              <a:buAutoNum type="arabicPeriod"/>
            </a:pPr>
            <a:r>
              <a:rPr lang="de-DE" dirty="0">
                <a:solidFill>
                  <a:schemeClr val="tx1"/>
                </a:solidFill>
              </a:rPr>
              <a:t>Lokalität  </a:t>
            </a:r>
            <a:r>
              <a:rPr lang="de-DE" dirty="0">
                <a:solidFill>
                  <a:schemeClr val="tx1"/>
                </a:solidFill>
                <a:sym typeface="Symbol" panose="05050102010706020507" pitchFamily="18" charset="2"/>
              </a:rPr>
              <a:t> </a:t>
            </a:r>
            <a:r>
              <a:rPr lang="de-DE" dirty="0">
                <a:solidFill>
                  <a:schemeClr val="tx1"/>
                </a:solidFill>
              </a:rPr>
              <a:t> Nichtlokalität</a:t>
            </a:r>
          </a:p>
          <a:p>
            <a:pPr marL="457200" indent="-457200">
              <a:buFont typeface="+mj-lt"/>
              <a:buAutoNum type="arabicPeriod"/>
            </a:pPr>
            <a:endParaRPr lang="de-DE" dirty="0">
              <a:solidFill>
                <a:schemeClr val="tx1"/>
              </a:solidFill>
            </a:endParaRPr>
          </a:p>
          <a:p>
            <a:pPr marL="457200" indent="-457200">
              <a:buFont typeface="+mj-lt"/>
              <a:buAutoNum type="arabicPeriod"/>
            </a:pPr>
            <a:r>
              <a:rPr lang="de-DE" dirty="0">
                <a:solidFill>
                  <a:schemeClr val="tx1"/>
                </a:solidFill>
              </a:rPr>
              <a:t>Realität </a:t>
            </a:r>
            <a:r>
              <a:rPr lang="de-DE" dirty="0">
                <a:solidFill>
                  <a:schemeClr val="tx1"/>
                </a:solidFill>
                <a:sym typeface="Wingdings" panose="05000000000000000000" pitchFamily="2" charset="2"/>
              </a:rPr>
              <a:t> </a:t>
            </a:r>
            <a:r>
              <a:rPr lang="de-DE" dirty="0">
                <a:solidFill>
                  <a:schemeClr val="tx1"/>
                </a:solidFill>
                <a:sym typeface="Symbol" panose="05050102010706020507" pitchFamily="18" charset="2"/>
              </a:rPr>
              <a:t></a:t>
            </a:r>
            <a:r>
              <a:rPr lang="de-DE" dirty="0">
                <a:solidFill>
                  <a:schemeClr val="tx1"/>
                </a:solidFill>
              </a:rPr>
              <a:t>  Unbestimmtheit</a:t>
            </a:r>
          </a:p>
        </p:txBody>
      </p:sp>
    </p:spTree>
    <p:extLst>
      <p:ext uri="{BB962C8B-B14F-4D97-AF65-F5344CB8AC3E}">
        <p14:creationId xmlns:p14="http://schemas.microsoft.com/office/powerpoint/2010/main" val="2305889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C0FFF11-84CC-7B7B-EC1D-31590064FC07}"/>
              </a:ext>
            </a:extLst>
          </p:cNvPr>
          <p:cNvSpPr>
            <a:spLocks noGrp="1"/>
          </p:cNvSpPr>
          <p:nvPr>
            <p:ph idx="1"/>
          </p:nvPr>
        </p:nvSpPr>
        <p:spPr/>
        <p:txBody>
          <a:bodyPr/>
          <a:lstStyle/>
          <a:p>
            <a:endParaRPr lang="de-DE" dirty="0"/>
          </a:p>
          <a:p>
            <a:pPr marL="109728" indent="0">
              <a:buNone/>
            </a:pPr>
            <a:r>
              <a:rPr lang="de-DE" dirty="0"/>
              <a:t>Das kennen wir eigentlich schon vom Doppelspalt:</a:t>
            </a:r>
          </a:p>
        </p:txBody>
      </p:sp>
      <p:sp>
        <p:nvSpPr>
          <p:cNvPr id="3" name="Titel 2">
            <a:extLst>
              <a:ext uri="{FF2B5EF4-FFF2-40B4-BE49-F238E27FC236}">
                <a16:creationId xmlns:a16="http://schemas.microsoft.com/office/drawing/2014/main" id="{AA6500D8-54C6-829E-000B-591907D78CAF}"/>
              </a:ext>
            </a:extLst>
          </p:cNvPr>
          <p:cNvSpPr>
            <a:spLocks noGrp="1"/>
          </p:cNvSpPr>
          <p:nvPr>
            <p:ph type="title"/>
          </p:nvPr>
        </p:nvSpPr>
        <p:spPr/>
        <p:txBody>
          <a:bodyPr/>
          <a:lstStyle/>
          <a:p>
            <a:r>
              <a:rPr lang="de-DE" dirty="0"/>
              <a:t>4. Realität – Unbestimmtheit</a:t>
            </a:r>
          </a:p>
        </p:txBody>
      </p:sp>
      <p:grpSp>
        <p:nvGrpSpPr>
          <p:cNvPr id="14" name="Gruppieren 13">
            <a:extLst>
              <a:ext uri="{FF2B5EF4-FFF2-40B4-BE49-F238E27FC236}">
                <a16:creationId xmlns:a16="http://schemas.microsoft.com/office/drawing/2014/main" id="{CC9470B9-407D-59B7-4C36-824B2B295699}"/>
              </a:ext>
            </a:extLst>
          </p:cNvPr>
          <p:cNvGrpSpPr/>
          <p:nvPr/>
        </p:nvGrpSpPr>
        <p:grpSpPr>
          <a:xfrm>
            <a:off x="6168008" y="2645426"/>
            <a:ext cx="4176464" cy="2592288"/>
            <a:chOff x="467544" y="3429000"/>
            <a:chExt cx="4176464" cy="2592288"/>
          </a:xfrm>
        </p:grpSpPr>
        <p:grpSp>
          <p:nvGrpSpPr>
            <p:cNvPr id="15" name="Gruppieren 14">
              <a:extLst>
                <a:ext uri="{FF2B5EF4-FFF2-40B4-BE49-F238E27FC236}">
                  <a16:creationId xmlns:a16="http://schemas.microsoft.com/office/drawing/2014/main" id="{E8EEDEE3-01DD-AC4D-C6FC-E4CA5A5CC6E5}"/>
                </a:ext>
              </a:extLst>
            </p:cNvPr>
            <p:cNvGrpSpPr/>
            <p:nvPr/>
          </p:nvGrpSpPr>
          <p:grpSpPr>
            <a:xfrm>
              <a:off x="1187624" y="3756552"/>
              <a:ext cx="1977556" cy="1798949"/>
              <a:chOff x="5508104" y="4032197"/>
              <a:chExt cx="1977556" cy="1798949"/>
            </a:xfrm>
          </p:grpSpPr>
          <p:grpSp>
            <p:nvGrpSpPr>
              <p:cNvPr id="17" name="Gruppieren 16">
                <a:extLst>
                  <a:ext uri="{FF2B5EF4-FFF2-40B4-BE49-F238E27FC236}">
                    <a16:creationId xmlns:a16="http://schemas.microsoft.com/office/drawing/2014/main" id="{9447E74C-09AE-5824-EDD0-B6F80CB93D32}"/>
                  </a:ext>
                </a:extLst>
              </p:cNvPr>
              <p:cNvGrpSpPr/>
              <p:nvPr/>
            </p:nvGrpSpPr>
            <p:grpSpPr>
              <a:xfrm>
                <a:off x="5508104" y="4032197"/>
                <a:ext cx="1324914" cy="1798949"/>
                <a:chOff x="4788024" y="3860256"/>
                <a:chExt cx="1324914" cy="1798949"/>
              </a:xfrm>
            </p:grpSpPr>
            <p:sp>
              <p:nvSpPr>
                <p:cNvPr id="22" name="Rectangle 50">
                  <a:extLst>
                    <a:ext uri="{FF2B5EF4-FFF2-40B4-BE49-F238E27FC236}">
                      <a16:creationId xmlns:a16="http://schemas.microsoft.com/office/drawing/2014/main" id="{6840655F-0270-BD9A-A034-36D38D95C707}"/>
                    </a:ext>
                  </a:extLst>
                </p:cNvPr>
                <p:cNvSpPr>
                  <a:spLocks noChangeArrowheads="1"/>
                </p:cNvSpPr>
                <p:nvPr/>
              </p:nvSpPr>
              <p:spPr bwMode="auto">
                <a:xfrm flipH="1">
                  <a:off x="6019800" y="3860256"/>
                  <a:ext cx="89244" cy="594417"/>
                </a:xfrm>
                <a:prstGeom prst="rect">
                  <a:avLst/>
                </a:prstGeom>
                <a:solidFill>
                  <a:srgbClr val="C0C0C0"/>
                </a:solidFill>
                <a:ln w="9525">
                  <a:solidFill>
                    <a:srgbClr val="000000"/>
                  </a:solidFill>
                  <a:miter lim="800000"/>
                  <a:headEnd/>
                  <a:tailEnd/>
                </a:ln>
              </p:spPr>
              <p:txBody>
                <a:bodyPr/>
                <a:lstStyle/>
                <a:p>
                  <a:endParaRPr lang="de-DE"/>
                </a:p>
              </p:txBody>
            </p:sp>
            <p:sp>
              <p:nvSpPr>
                <p:cNvPr id="23" name="Rectangle 50">
                  <a:extLst>
                    <a:ext uri="{FF2B5EF4-FFF2-40B4-BE49-F238E27FC236}">
                      <a16:creationId xmlns:a16="http://schemas.microsoft.com/office/drawing/2014/main" id="{476A703F-63E5-7716-08FD-1B1FD2A694C0}"/>
                    </a:ext>
                  </a:extLst>
                </p:cNvPr>
                <p:cNvSpPr>
                  <a:spLocks noChangeArrowheads="1"/>
                </p:cNvSpPr>
                <p:nvPr/>
              </p:nvSpPr>
              <p:spPr bwMode="auto">
                <a:xfrm flipH="1">
                  <a:off x="6019800" y="4624110"/>
                  <a:ext cx="93138" cy="278090"/>
                </a:xfrm>
                <a:prstGeom prst="rect">
                  <a:avLst/>
                </a:prstGeom>
                <a:solidFill>
                  <a:srgbClr val="C0C0C0"/>
                </a:solidFill>
                <a:ln w="9525">
                  <a:solidFill>
                    <a:srgbClr val="000000"/>
                  </a:solidFill>
                  <a:miter lim="800000"/>
                  <a:headEnd/>
                  <a:tailEnd/>
                </a:ln>
              </p:spPr>
              <p:txBody>
                <a:bodyPr/>
                <a:lstStyle/>
                <a:p>
                  <a:endParaRPr lang="de-DE"/>
                </a:p>
              </p:txBody>
            </p:sp>
            <p:sp>
              <p:nvSpPr>
                <p:cNvPr id="24" name="Rectangle 50">
                  <a:extLst>
                    <a:ext uri="{FF2B5EF4-FFF2-40B4-BE49-F238E27FC236}">
                      <a16:creationId xmlns:a16="http://schemas.microsoft.com/office/drawing/2014/main" id="{074C5DA2-1AAB-9142-738B-9199F7089A1B}"/>
                    </a:ext>
                  </a:extLst>
                </p:cNvPr>
                <p:cNvSpPr>
                  <a:spLocks noChangeArrowheads="1"/>
                </p:cNvSpPr>
                <p:nvPr/>
              </p:nvSpPr>
              <p:spPr bwMode="auto">
                <a:xfrm flipH="1">
                  <a:off x="6036393" y="5064788"/>
                  <a:ext cx="76544" cy="594417"/>
                </a:xfrm>
                <a:prstGeom prst="rect">
                  <a:avLst/>
                </a:prstGeom>
                <a:solidFill>
                  <a:srgbClr val="C0C0C0"/>
                </a:solidFill>
                <a:ln w="9525">
                  <a:solidFill>
                    <a:srgbClr val="000000"/>
                  </a:solidFill>
                  <a:miter lim="800000"/>
                  <a:headEnd/>
                  <a:tailEnd/>
                </a:ln>
              </p:spPr>
              <p:txBody>
                <a:bodyPr/>
                <a:lstStyle/>
                <a:p>
                  <a:endParaRPr lang="de-DE"/>
                </a:p>
              </p:txBody>
            </p:sp>
            <p:sp>
              <p:nvSpPr>
                <p:cNvPr id="25" name="Rectangle 51" descr="Diagonal weit nach oben">
                  <a:extLst>
                    <a:ext uri="{FF2B5EF4-FFF2-40B4-BE49-F238E27FC236}">
                      <a16:creationId xmlns:a16="http://schemas.microsoft.com/office/drawing/2014/main" id="{6AFA681D-ABA2-3BEB-3D8A-BC3A4D43B5D5}"/>
                    </a:ext>
                  </a:extLst>
                </p:cNvPr>
                <p:cNvSpPr>
                  <a:spLocks noChangeArrowheads="1"/>
                </p:cNvSpPr>
                <p:nvPr/>
              </p:nvSpPr>
              <p:spPr bwMode="auto">
                <a:xfrm>
                  <a:off x="4788024" y="4570682"/>
                  <a:ext cx="693482" cy="360990"/>
                </a:xfrm>
                <a:prstGeom prst="rect">
                  <a:avLst/>
                </a:prstGeom>
                <a:pattFill prst="wdUpDiag">
                  <a:fgClr>
                    <a:srgbClr val="000000"/>
                  </a:fgClr>
                  <a:bgClr>
                    <a:srgbClr val="FFFFFF"/>
                  </a:bgClr>
                </a:pattFill>
                <a:ln w="9525">
                  <a:solidFill>
                    <a:srgbClr val="000000"/>
                  </a:solidFill>
                  <a:miter lim="800000"/>
                  <a:headEnd/>
                  <a:tailEnd/>
                </a:ln>
              </p:spPr>
              <p:txBody>
                <a:bodyPr/>
                <a:lstStyle/>
                <a:p>
                  <a:endParaRPr lang="de-DE"/>
                </a:p>
              </p:txBody>
            </p:sp>
          </p:grpSp>
          <p:sp>
            <p:nvSpPr>
              <p:cNvPr id="18" name="AutoShape 53">
                <a:extLst>
                  <a:ext uri="{FF2B5EF4-FFF2-40B4-BE49-F238E27FC236}">
                    <a16:creationId xmlns:a16="http://schemas.microsoft.com/office/drawing/2014/main" id="{6C4590CE-1C2F-FC02-78B8-C753E56BF646}"/>
                  </a:ext>
                </a:extLst>
              </p:cNvPr>
              <p:cNvSpPr>
                <a:spLocks noChangeArrowheads="1"/>
              </p:cNvSpPr>
              <p:nvPr/>
            </p:nvSpPr>
            <p:spPr bwMode="auto">
              <a:xfrm>
                <a:off x="7164288" y="4404914"/>
                <a:ext cx="321372" cy="500679"/>
              </a:xfrm>
              <a:prstGeom prst="flowChartDelay">
                <a:avLst/>
              </a:prstGeom>
              <a:solidFill>
                <a:srgbClr val="FFFFFF"/>
              </a:solidFill>
              <a:ln w="9525">
                <a:solidFill>
                  <a:srgbClr val="000000"/>
                </a:solidFill>
                <a:miter lim="800000"/>
                <a:headEnd/>
                <a:tailEnd/>
              </a:ln>
            </p:spPr>
            <p:txBody>
              <a:bodyPr/>
              <a:lstStyle/>
              <a:p>
                <a:endParaRPr lang="de-DE"/>
              </a:p>
            </p:txBody>
          </p:sp>
          <p:sp>
            <p:nvSpPr>
              <p:cNvPr id="19" name="AutoShape 53">
                <a:extLst>
                  <a:ext uri="{FF2B5EF4-FFF2-40B4-BE49-F238E27FC236}">
                    <a16:creationId xmlns:a16="http://schemas.microsoft.com/office/drawing/2014/main" id="{DDFD4CEE-9934-0FB7-D966-730CF296F975}"/>
                  </a:ext>
                </a:extLst>
              </p:cNvPr>
              <p:cNvSpPr>
                <a:spLocks noChangeArrowheads="1"/>
              </p:cNvSpPr>
              <p:nvPr/>
            </p:nvSpPr>
            <p:spPr bwMode="auto">
              <a:xfrm>
                <a:off x="7164288" y="4969215"/>
                <a:ext cx="321372" cy="500679"/>
              </a:xfrm>
              <a:prstGeom prst="flowChartDelay">
                <a:avLst/>
              </a:prstGeom>
              <a:solidFill>
                <a:srgbClr val="FFFFFF"/>
              </a:solidFill>
              <a:ln w="9525">
                <a:solidFill>
                  <a:srgbClr val="000000"/>
                </a:solidFill>
                <a:miter lim="800000"/>
                <a:headEnd/>
                <a:tailEnd/>
              </a:ln>
            </p:spPr>
            <p:txBody>
              <a:bodyPr/>
              <a:lstStyle/>
              <a:p>
                <a:endParaRPr lang="de-DE"/>
              </a:p>
            </p:txBody>
          </p:sp>
          <p:sp>
            <p:nvSpPr>
              <p:cNvPr id="20" name="Rectangle 48">
                <a:extLst>
                  <a:ext uri="{FF2B5EF4-FFF2-40B4-BE49-F238E27FC236}">
                    <a16:creationId xmlns:a16="http://schemas.microsoft.com/office/drawing/2014/main" id="{3AB8D3DF-BC8E-8864-2787-19241DF50186}"/>
                  </a:ext>
                </a:extLst>
              </p:cNvPr>
              <p:cNvSpPr>
                <a:spLocks noChangeArrowheads="1"/>
              </p:cNvSpPr>
              <p:nvPr/>
            </p:nvSpPr>
            <p:spPr bwMode="auto">
              <a:xfrm>
                <a:off x="7164288" y="4619671"/>
                <a:ext cx="127472" cy="127507"/>
              </a:xfrm>
              <a:prstGeom prst="rect">
                <a:avLst/>
              </a:prstGeom>
              <a:solidFill>
                <a:srgbClr val="FFC000"/>
              </a:solidFill>
              <a:ln w="9525">
                <a:solidFill>
                  <a:srgbClr val="000000"/>
                </a:solidFill>
                <a:miter lim="800000"/>
                <a:headEnd/>
                <a:tailEnd/>
              </a:ln>
            </p:spPr>
            <p:txBody>
              <a:bodyPr/>
              <a:lstStyle/>
              <a:p>
                <a:endParaRPr lang="de-DE"/>
              </a:p>
            </p:txBody>
          </p:sp>
          <p:sp>
            <p:nvSpPr>
              <p:cNvPr id="21" name="Rectangle 57">
                <a:extLst>
                  <a:ext uri="{FF2B5EF4-FFF2-40B4-BE49-F238E27FC236}">
                    <a16:creationId xmlns:a16="http://schemas.microsoft.com/office/drawing/2014/main" id="{19E2F206-CBE9-A4FC-0CCE-CA44BD4FC67E}"/>
                  </a:ext>
                </a:extLst>
              </p:cNvPr>
              <p:cNvSpPr>
                <a:spLocks noChangeArrowheads="1"/>
              </p:cNvSpPr>
              <p:nvPr/>
            </p:nvSpPr>
            <p:spPr bwMode="auto">
              <a:xfrm>
                <a:off x="7172376" y="5157192"/>
                <a:ext cx="121958" cy="141036"/>
              </a:xfrm>
              <a:prstGeom prst="rect">
                <a:avLst/>
              </a:prstGeom>
              <a:solidFill>
                <a:srgbClr val="FFFFFF"/>
              </a:solidFill>
              <a:ln w="9525">
                <a:solidFill>
                  <a:srgbClr val="000000"/>
                </a:solidFill>
                <a:miter lim="800000"/>
                <a:headEnd/>
                <a:tailEnd/>
              </a:ln>
            </p:spPr>
            <p:txBody>
              <a:bodyPr/>
              <a:lstStyle/>
              <a:p>
                <a:endParaRPr lang="de-DE"/>
              </a:p>
            </p:txBody>
          </p:sp>
        </p:grpSp>
        <p:sp>
          <p:nvSpPr>
            <p:cNvPr id="16" name="Rechteck 15">
              <a:extLst>
                <a:ext uri="{FF2B5EF4-FFF2-40B4-BE49-F238E27FC236}">
                  <a16:creationId xmlns:a16="http://schemas.microsoft.com/office/drawing/2014/main" id="{8BD99ECE-A3E1-2CB5-F306-1CD1C88ACAE5}"/>
                </a:ext>
              </a:extLst>
            </p:cNvPr>
            <p:cNvSpPr/>
            <p:nvPr/>
          </p:nvSpPr>
          <p:spPr>
            <a:xfrm>
              <a:off x="467544" y="3429000"/>
              <a:ext cx="4176464" cy="25922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a:extLst>
              <a:ext uri="{FF2B5EF4-FFF2-40B4-BE49-F238E27FC236}">
                <a16:creationId xmlns:a16="http://schemas.microsoft.com/office/drawing/2014/main" id="{1A39F25F-ECF3-DE20-76EB-7CA5717AF601}"/>
              </a:ext>
            </a:extLst>
          </p:cNvPr>
          <p:cNvGrpSpPr/>
          <p:nvPr/>
        </p:nvGrpSpPr>
        <p:grpSpPr>
          <a:xfrm>
            <a:off x="852416" y="2636912"/>
            <a:ext cx="4176464" cy="2592288"/>
            <a:chOff x="852416" y="2636912"/>
            <a:chExt cx="4176464" cy="2592288"/>
          </a:xfrm>
        </p:grpSpPr>
        <p:grpSp>
          <p:nvGrpSpPr>
            <p:cNvPr id="6" name="Gruppieren 5">
              <a:extLst>
                <a:ext uri="{FF2B5EF4-FFF2-40B4-BE49-F238E27FC236}">
                  <a16:creationId xmlns:a16="http://schemas.microsoft.com/office/drawing/2014/main" id="{F5852CD7-7EE0-C4B8-D913-EBE75BA2F0E2}"/>
                </a:ext>
              </a:extLst>
            </p:cNvPr>
            <p:cNvGrpSpPr/>
            <p:nvPr/>
          </p:nvGrpSpPr>
          <p:grpSpPr>
            <a:xfrm>
              <a:off x="1356472" y="2967660"/>
              <a:ext cx="1324914" cy="1798949"/>
              <a:chOff x="4788024" y="3860256"/>
              <a:chExt cx="1324914" cy="1798949"/>
            </a:xfrm>
          </p:grpSpPr>
          <p:sp>
            <p:nvSpPr>
              <p:cNvPr id="7" name="Rectangle 50">
                <a:extLst>
                  <a:ext uri="{FF2B5EF4-FFF2-40B4-BE49-F238E27FC236}">
                    <a16:creationId xmlns:a16="http://schemas.microsoft.com/office/drawing/2014/main" id="{8DA48ABB-8735-0E19-D2C0-A1C0ECD3593C}"/>
                  </a:ext>
                </a:extLst>
              </p:cNvPr>
              <p:cNvSpPr>
                <a:spLocks noChangeArrowheads="1"/>
              </p:cNvSpPr>
              <p:nvPr/>
            </p:nvSpPr>
            <p:spPr bwMode="auto">
              <a:xfrm flipH="1">
                <a:off x="6019800" y="3860256"/>
                <a:ext cx="89244" cy="594417"/>
              </a:xfrm>
              <a:prstGeom prst="rect">
                <a:avLst/>
              </a:prstGeom>
              <a:solidFill>
                <a:srgbClr val="C0C0C0"/>
              </a:solidFill>
              <a:ln w="9525">
                <a:solidFill>
                  <a:srgbClr val="000000"/>
                </a:solidFill>
                <a:miter lim="800000"/>
                <a:headEnd/>
                <a:tailEnd/>
              </a:ln>
            </p:spPr>
            <p:txBody>
              <a:bodyPr/>
              <a:lstStyle/>
              <a:p>
                <a:endParaRPr lang="de-DE"/>
              </a:p>
            </p:txBody>
          </p:sp>
          <p:sp>
            <p:nvSpPr>
              <p:cNvPr id="8" name="Rectangle 50">
                <a:extLst>
                  <a:ext uri="{FF2B5EF4-FFF2-40B4-BE49-F238E27FC236}">
                    <a16:creationId xmlns:a16="http://schemas.microsoft.com/office/drawing/2014/main" id="{B7EC8FCE-5729-E373-69EA-D35D009719C2}"/>
                  </a:ext>
                </a:extLst>
              </p:cNvPr>
              <p:cNvSpPr>
                <a:spLocks noChangeArrowheads="1"/>
              </p:cNvSpPr>
              <p:nvPr/>
            </p:nvSpPr>
            <p:spPr bwMode="auto">
              <a:xfrm flipH="1">
                <a:off x="6019800" y="4624110"/>
                <a:ext cx="93138" cy="278090"/>
              </a:xfrm>
              <a:prstGeom prst="rect">
                <a:avLst/>
              </a:prstGeom>
              <a:solidFill>
                <a:srgbClr val="C0C0C0"/>
              </a:solidFill>
              <a:ln w="9525">
                <a:solidFill>
                  <a:srgbClr val="000000"/>
                </a:solidFill>
                <a:miter lim="800000"/>
                <a:headEnd/>
                <a:tailEnd/>
              </a:ln>
            </p:spPr>
            <p:txBody>
              <a:bodyPr/>
              <a:lstStyle/>
              <a:p>
                <a:endParaRPr lang="de-DE"/>
              </a:p>
            </p:txBody>
          </p:sp>
          <p:sp>
            <p:nvSpPr>
              <p:cNvPr id="9" name="Rectangle 50">
                <a:extLst>
                  <a:ext uri="{FF2B5EF4-FFF2-40B4-BE49-F238E27FC236}">
                    <a16:creationId xmlns:a16="http://schemas.microsoft.com/office/drawing/2014/main" id="{04B9870D-C76A-0EED-4C79-9474B5153AFC}"/>
                  </a:ext>
                </a:extLst>
              </p:cNvPr>
              <p:cNvSpPr>
                <a:spLocks noChangeArrowheads="1"/>
              </p:cNvSpPr>
              <p:nvPr/>
            </p:nvSpPr>
            <p:spPr bwMode="auto">
              <a:xfrm flipH="1">
                <a:off x="6036393" y="5064788"/>
                <a:ext cx="76544" cy="594417"/>
              </a:xfrm>
              <a:prstGeom prst="rect">
                <a:avLst/>
              </a:prstGeom>
              <a:solidFill>
                <a:srgbClr val="C0C0C0"/>
              </a:solidFill>
              <a:ln w="9525">
                <a:solidFill>
                  <a:srgbClr val="000000"/>
                </a:solidFill>
                <a:miter lim="800000"/>
                <a:headEnd/>
                <a:tailEnd/>
              </a:ln>
            </p:spPr>
            <p:txBody>
              <a:bodyPr/>
              <a:lstStyle/>
              <a:p>
                <a:endParaRPr lang="de-DE"/>
              </a:p>
            </p:txBody>
          </p:sp>
          <p:sp>
            <p:nvSpPr>
              <p:cNvPr id="12" name="Rectangle 51" descr="Diagonal weit nach oben">
                <a:extLst>
                  <a:ext uri="{FF2B5EF4-FFF2-40B4-BE49-F238E27FC236}">
                    <a16:creationId xmlns:a16="http://schemas.microsoft.com/office/drawing/2014/main" id="{8C5330B0-2F5C-A234-B01D-CBA06C4E94B1}"/>
                  </a:ext>
                </a:extLst>
              </p:cNvPr>
              <p:cNvSpPr>
                <a:spLocks noChangeArrowheads="1"/>
              </p:cNvSpPr>
              <p:nvPr/>
            </p:nvSpPr>
            <p:spPr bwMode="auto">
              <a:xfrm>
                <a:off x="4788024" y="4570682"/>
                <a:ext cx="693482" cy="360990"/>
              </a:xfrm>
              <a:prstGeom prst="rect">
                <a:avLst/>
              </a:prstGeom>
              <a:pattFill prst="wdUpDiag">
                <a:fgClr>
                  <a:srgbClr val="000000"/>
                </a:fgClr>
                <a:bgClr>
                  <a:srgbClr val="FFFFFF"/>
                </a:bgClr>
              </a:pattFill>
              <a:ln w="9525">
                <a:solidFill>
                  <a:srgbClr val="000000"/>
                </a:solidFill>
                <a:miter lim="800000"/>
                <a:headEnd/>
                <a:tailEnd/>
              </a:ln>
            </p:spPr>
            <p:txBody>
              <a:bodyPr/>
              <a:lstStyle/>
              <a:p>
                <a:endParaRPr lang="de-DE"/>
              </a:p>
            </p:txBody>
          </p:sp>
        </p:grpSp>
        <p:sp>
          <p:nvSpPr>
            <p:cNvPr id="13" name="Rechteck 12">
              <a:extLst>
                <a:ext uri="{FF2B5EF4-FFF2-40B4-BE49-F238E27FC236}">
                  <a16:creationId xmlns:a16="http://schemas.microsoft.com/office/drawing/2014/main" id="{0E9717DD-2D62-B1F5-787D-D7497D60AEC2}"/>
                </a:ext>
              </a:extLst>
            </p:cNvPr>
            <p:cNvSpPr/>
            <p:nvPr/>
          </p:nvSpPr>
          <p:spPr>
            <a:xfrm>
              <a:off x="852416" y="2636912"/>
              <a:ext cx="4176464" cy="25922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50">
              <a:extLst>
                <a:ext uri="{FF2B5EF4-FFF2-40B4-BE49-F238E27FC236}">
                  <a16:creationId xmlns:a16="http://schemas.microsoft.com/office/drawing/2014/main" id="{830160E9-7DB7-F25E-0F92-C58AF6045884}"/>
                </a:ext>
              </a:extLst>
            </p:cNvPr>
            <p:cNvSpPr>
              <a:spLocks noChangeArrowheads="1"/>
            </p:cNvSpPr>
            <p:nvPr/>
          </p:nvSpPr>
          <p:spPr bwMode="auto">
            <a:xfrm>
              <a:off x="4470372" y="2967660"/>
              <a:ext cx="45719" cy="1829622"/>
            </a:xfrm>
            <a:prstGeom prst="rect">
              <a:avLst/>
            </a:prstGeom>
            <a:solidFill>
              <a:srgbClr val="C0C0C0"/>
            </a:solidFill>
            <a:ln w="9525">
              <a:solidFill>
                <a:srgbClr val="000000"/>
              </a:solidFill>
              <a:miter lim="800000"/>
              <a:headEnd/>
              <a:tailEnd/>
            </a:ln>
          </p:spPr>
          <p:txBody>
            <a:bodyPr/>
            <a:lstStyle/>
            <a:p>
              <a:endParaRPr lang="de-DE"/>
            </a:p>
          </p:txBody>
        </p:sp>
        <p:sp>
          <p:nvSpPr>
            <p:cNvPr id="5" name="Textfeld 4">
              <a:extLst>
                <a:ext uri="{FF2B5EF4-FFF2-40B4-BE49-F238E27FC236}">
                  <a16:creationId xmlns:a16="http://schemas.microsoft.com/office/drawing/2014/main" id="{263FC540-9A35-29AD-6E29-490C16EEF98A}"/>
                </a:ext>
              </a:extLst>
            </p:cNvPr>
            <p:cNvSpPr txBox="1"/>
            <p:nvPr/>
          </p:nvSpPr>
          <p:spPr>
            <a:xfrm>
              <a:off x="3012655" y="3596034"/>
              <a:ext cx="381836" cy="584775"/>
            </a:xfrm>
            <a:prstGeom prst="rect">
              <a:avLst/>
            </a:prstGeom>
            <a:noFill/>
          </p:spPr>
          <p:txBody>
            <a:bodyPr wrap="none" rtlCol="0">
              <a:spAutoFit/>
            </a:bodyPr>
            <a:lstStyle/>
            <a:p>
              <a:r>
                <a:rPr lang="de-DE" sz="3200" dirty="0">
                  <a:solidFill>
                    <a:srgbClr val="FF0000"/>
                  </a:solidFill>
                </a:rPr>
                <a:t>?</a:t>
              </a:r>
            </a:p>
          </p:txBody>
        </p:sp>
      </p:grpSp>
      <p:sp>
        <p:nvSpPr>
          <p:cNvPr id="10" name="Inhaltsplatzhalter 28">
            <a:extLst>
              <a:ext uri="{FF2B5EF4-FFF2-40B4-BE49-F238E27FC236}">
                <a16:creationId xmlns:a16="http://schemas.microsoft.com/office/drawing/2014/main" id="{428E9A78-12CE-9B23-0D24-02BBF4D460CE}"/>
              </a:ext>
            </a:extLst>
          </p:cNvPr>
          <p:cNvSpPr txBox="1">
            <a:spLocks/>
          </p:cNvSpPr>
          <p:nvPr/>
        </p:nvSpPr>
        <p:spPr>
          <a:xfrm>
            <a:off x="598344" y="5471969"/>
            <a:ext cx="10972800" cy="67632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de-DE"/>
              <a:t>Durch die Messung wird Realität erzeugt.</a:t>
            </a:r>
            <a:endParaRPr lang="de-DE" dirty="0"/>
          </a:p>
        </p:txBody>
      </p:sp>
    </p:spTree>
    <p:extLst>
      <p:ext uri="{BB962C8B-B14F-4D97-AF65-F5344CB8AC3E}">
        <p14:creationId xmlns:p14="http://schemas.microsoft.com/office/powerpoint/2010/main" val="1430395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C0FFF11-84CC-7B7B-EC1D-31590064FC07}"/>
              </a:ext>
            </a:extLst>
          </p:cNvPr>
          <p:cNvSpPr>
            <a:spLocks noGrp="1"/>
          </p:cNvSpPr>
          <p:nvPr>
            <p:ph idx="1"/>
          </p:nvPr>
        </p:nvSpPr>
        <p:spPr/>
        <p:txBody>
          <a:bodyPr/>
          <a:lstStyle/>
          <a:p>
            <a:endParaRPr lang="de-DE" dirty="0"/>
          </a:p>
          <a:p>
            <a:r>
              <a:rPr lang="de-DE" dirty="0"/>
              <a:t>Ebenso bei der Polarisationsmessung:</a:t>
            </a:r>
          </a:p>
        </p:txBody>
      </p:sp>
      <p:sp>
        <p:nvSpPr>
          <p:cNvPr id="3" name="Titel 2">
            <a:extLst>
              <a:ext uri="{FF2B5EF4-FFF2-40B4-BE49-F238E27FC236}">
                <a16:creationId xmlns:a16="http://schemas.microsoft.com/office/drawing/2014/main" id="{AA6500D8-54C6-829E-000B-591907D78CAF}"/>
              </a:ext>
            </a:extLst>
          </p:cNvPr>
          <p:cNvSpPr>
            <a:spLocks noGrp="1"/>
          </p:cNvSpPr>
          <p:nvPr>
            <p:ph type="title"/>
          </p:nvPr>
        </p:nvSpPr>
        <p:spPr/>
        <p:txBody>
          <a:bodyPr/>
          <a:lstStyle/>
          <a:p>
            <a:r>
              <a:rPr lang="de-DE" dirty="0"/>
              <a:t>4. Realität – Unbestimmtheit</a:t>
            </a:r>
          </a:p>
        </p:txBody>
      </p:sp>
      <p:sp>
        <p:nvSpPr>
          <p:cNvPr id="10" name="Inhaltsplatzhalter 28">
            <a:extLst>
              <a:ext uri="{FF2B5EF4-FFF2-40B4-BE49-F238E27FC236}">
                <a16:creationId xmlns:a16="http://schemas.microsoft.com/office/drawing/2014/main" id="{428E9A78-12CE-9B23-0D24-02BBF4D460CE}"/>
              </a:ext>
            </a:extLst>
          </p:cNvPr>
          <p:cNvSpPr txBox="1">
            <a:spLocks/>
          </p:cNvSpPr>
          <p:nvPr/>
        </p:nvSpPr>
        <p:spPr>
          <a:xfrm>
            <a:off x="598344" y="5402842"/>
            <a:ext cx="10972800" cy="67632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de-DE" dirty="0"/>
              <a:t>Durch die Messung wird Realität bezüglich 0°-Polarisation erzeugt.</a:t>
            </a:r>
          </a:p>
        </p:txBody>
      </p:sp>
      <p:grpSp>
        <p:nvGrpSpPr>
          <p:cNvPr id="11" name="Gruppieren 10">
            <a:extLst>
              <a:ext uri="{FF2B5EF4-FFF2-40B4-BE49-F238E27FC236}">
                <a16:creationId xmlns:a16="http://schemas.microsoft.com/office/drawing/2014/main" id="{184BBCE1-151E-83B6-B849-2823E355FF67}"/>
              </a:ext>
            </a:extLst>
          </p:cNvPr>
          <p:cNvGrpSpPr/>
          <p:nvPr/>
        </p:nvGrpSpPr>
        <p:grpSpPr>
          <a:xfrm>
            <a:off x="1703512" y="3248980"/>
            <a:ext cx="2800437" cy="1080119"/>
            <a:chOff x="3431704" y="5517234"/>
            <a:chExt cx="2800437" cy="1080119"/>
          </a:xfrm>
        </p:grpSpPr>
        <p:grpSp>
          <p:nvGrpSpPr>
            <p:cNvPr id="26" name="Gruppieren 25">
              <a:extLst>
                <a:ext uri="{FF2B5EF4-FFF2-40B4-BE49-F238E27FC236}">
                  <a16:creationId xmlns:a16="http://schemas.microsoft.com/office/drawing/2014/main" id="{31718C8A-0A62-9654-6731-39320EA2A26E}"/>
                </a:ext>
              </a:extLst>
            </p:cNvPr>
            <p:cNvGrpSpPr/>
            <p:nvPr/>
          </p:nvGrpSpPr>
          <p:grpSpPr>
            <a:xfrm>
              <a:off x="3647728" y="5517234"/>
              <a:ext cx="2584413" cy="1080119"/>
              <a:chOff x="2070575" y="1916830"/>
              <a:chExt cx="3230516" cy="1350148"/>
            </a:xfrm>
          </p:grpSpPr>
          <p:sp>
            <p:nvSpPr>
              <p:cNvPr id="28" name="Ellipse 27">
                <a:extLst>
                  <a:ext uri="{FF2B5EF4-FFF2-40B4-BE49-F238E27FC236}">
                    <a16:creationId xmlns:a16="http://schemas.microsoft.com/office/drawing/2014/main" id="{9317D35D-2016-978D-69CD-50505901E5EE}"/>
                  </a:ext>
                </a:extLst>
              </p:cNvPr>
              <p:cNvSpPr/>
              <p:nvPr/>
            </p:nvSpPr>
            <p:spPr>
              <a:xfrm>
                <a:off x="2070575" y="2384884"/>
                <a:ext cx="432048" cy="43204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D3CD8325-46CC-FF06-38BF-641F6BFEDE58}"/>
                  </a:ext>
                </a:extLst>
              </p:cNvPr>
              <p:cNvSpPr/>
              <p:nvPr/>
            </p:nvSpPr>
            <p:spPr>
              <a:xfrm>
                <a:off x="4998657" y="2204864"/>
                <a:ext cx="302434" cy="75608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mit Pfeil 29">
                <a:extLst>
                  <a:ext uri="{FF2B5EF4-FFF2-40B4-BE49-F238E27FC236}">
                    <a16:creationId xmlns:a16="http://schemas.microsoft.com/office/drawing/2014/main" id="{F0EAC512-7981-18B6-2188-A208983C558F}"/>
                  </a:ext>
                </a:extLst>
              </p:cNvPr>
              <p:cNvCxnSpPr>
                <a:cxnSpLocks/>
              </p:cNvCxnSpPr>
              <p:nvPr/>
            </p:nvCxnSpPr>
            <p:spPr>
              <a:xfrm>
                <a:off x="5159896" y="1916830"/>
                <a:ext cx="0" cy="1350148"/>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5290AA04-60F5-7C7B-4454-C9B0696976C7}"/>
                  </a:ext>
                </a:extLst>
              </p:cNvPr>
              <p:cNvCxnSpPr/>
              <p:nvPr/>
            </p:nvCxnSpPr>
            <p:spPr>
              <a:xfrm>
                <a:off x="2927648" y="2600908"/>
                <a:ext cx="1584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Bogen 26">
              <a:extLst>
                <a:ext uri="{FF2B5EF4-FFF2-40B4-BE49-F238E27FC236}">
                  <a16:creationId xmlns:a16="http://schemas.microsoft.com/office/drawing/2014/main" id="{675F24D4-C897-62F6-67C5-3F16E80167BB}"/>
                </a:ext>
              </a:extLst>
            </p:cNvPr>
            <p:cNvSpPr/>
            <p:nvPr/>
          </p:nvSpPr>
          <p:spPr>
            <a:xfrm>
              <a:off x="3431704" y="5677080"/>
              <a:ext cx="766716" cy="776255"/>
            </a:xfrm>
            <a:prstGeom prst="arc">
              <a:avLst>
                <a:gd name="adj1" fmla="val 16200000"/>
                <a:gd name="adj2" fmla="val 14669905"/>
              </a:avLst>
            </a:prstGeom>
            <a:ln w="38100">
              <a:solidFill>
                <a:srgbClr val="00206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2" name="Gruppieren 31">
            <a:extLst>
              <a:ext uri="{FF2B5EF4-FFF2-40B4-BE49-F238E27FC236}">
                <a16:creationId xmlns:a16="http://schemas.microsoft.com/office/drawing/2014/main" id="{AB3F6DCE-5559-023C-0613-327C7F0D4071}"/>
              </a:ext>
            </a:extLst>
          </p:cNvPr>
          <p:cNvGrpSpPr/>
          <p:nvPr/>
        </p:nvGrpSpPr>
        <p:grpSpPr>
          <a:xfrm>
            <a:off x="6424714" y="3364194"/>
            <a:ext cx="345638" cy="864096"/>
            <a:chOff x="6325782" y="5164628"/>
            <a:chExt cx="345638" cy="864096"/>
          </a:xfrm>
        </p:grpSpPr>
        <p:sp>
          <p:nvSpPr>
            <p:cNvPr id="33" name="Ellipse 32">
              <a:extLst>
                <a:ext uri="{FF2B5EF4-FFF2-40B4-BE49-F238E27FC236}">
                  <a16:creationId xmlns:a16="http://schemas.microsoft.com/office/drawing/2014/main" id="{19E2E1A3-E900-9291-A150-D5CBC4BC4A24}"/>
                </a:ext>
              </a:extLst>
            </p:cNvPr>
            <p:cNvSpPr/>
            <p:nvPr/>
          </p:nvSpPr>
          <p:spPr>
            <a:xfrm>
              <a:off x="6325782" y="5430901"/>
              <a:ext cx="345638" cy="3456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4" name="Gerade Verbindung mit Pfeil 33">
              <a:extLst>
                <a:ext uri="{FF2B5EF4-FFF2-40B4-BE49-F238E27FC236}">
                  <a16:creationId xmlns:a16="http://schemas.microsoft.com/office/drawing/2014/main" id="{8F4BB0F2-C940-BE83-E786-68CC94088AB0}"/>
                </a:ext>
              </a:extLst>
            </p:cNvPr>
            <p:cNvCxnSpPr/>
            <p:nvPr/>
          </p:nvCxnSpPr>
          <p:spPr>
            <a:xfrm>
              <a:off x="6496325" y="516462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35" name="Gerade Verbindung mit Pfeil 34">
            <a:extLst>
              <a:ext uri="{FF2B5EF4-FFF2-40B4-BE49-F238E27FC236}">
                <a16:creationId xmlns:a16="http://schemas.microsoft.com/office/drawing/2014/main" id="{E4D76732-72BC-2EAF-2EBD-BCB44AB0B757}"/>
              </a:ext>
            </a:extLst>
          </p:cNvPr>
          <p:cNvCxnSpPr/>
          <p:nvPr/>
        </p:nvCxnSpPr>
        <p:spPr>
          <a:xfrm>
            <a:off x="4828659" y="3803286"/>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911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87836D-D644-8F69-8E36-B340BDEC92C4}"/>
              </a:ext>
            </a:extLst>
          </p:cNvPr>
          <p:cNvSpPr>
            <a:spLocks noGrp="1"/>
          </p:cNvSpPr>
          <p:nvPr>
            <p:ph type="title"/>
          </p:nvPr>
        </p:nvSpPr>
        <p:spPr/>
        <p:txBody>
          <a:bodyPr/>
          <a:lstStyle/>
          <a:p>
            <a:r>
              <a:rPr lang="de-DE" dirty="0"/>
              <a:t>Überblick über das Material</a:t>
            </a:r>
          </a:p>
        </p:txBody>
      </p:sp>
      <p:sp>
        <p:nvSpPr>
          <p:cNvPr id="2" name="Inhaltsplatzhalter 1">
            <a:extLst>
              <a:ext uri="{FF2B5EF4-FFF2-40B4-BE49-F238E27FC236}">
                <a16:creationId xmlns:a16="http://schemas.microsoft.com/office/drawing/2014/main" id="{0CEDCAB9-C36B-4FFD-963C-B2FFC53E4CBE}"/>
              </a:ext>
            </a:extLst>
          </p:cNvPr>
          <p:cNvSpPr>
            <a:spLocks noGrp="1"/>
          </p:cNvSpPr>
          <p:nvPr>
            <p:ph idx="1"/>
          </p:nvPr>
        </p:nvSpPr>
        <p:spPr>
          <a:xfrm>
            <a:off x="609600" y="1628800"/>
            <a:ext cx="10972800" cy="4536504"/>
          </a:xfrm>
        </p:spPr>
        <p:txBody>
          <a:bodyPr>
            <a:normAutofit fontScale="92500" lnSpcReduction="10000"/>
          </a:bodyPr>
          <a:lstStyle/>
          <a:p>
            <a:pPr marL="109728" indent="0">
              <a:buNone/>
            </a:pPr>
            <a:r>
              <a:rPr lang="de-DE" dirty="0"/>
              <a:t>1. Powerpoints</a:t>
            </a:r>
          </a:p>
          <a:p>
            <a:r>
              <a:rPr lang="de-DE" dirty="0"/>
              <a:t>3 Alternativen zur Polarisation: </a:t>
            </a:r>
            <a:br>
              <a:rPr lang="de-DE" dirty="0"/>
            </a:br>
            <a:r>
              <a:rPr lang="de-DE" dirty="0"/>
              <a:t>- „</a:t>
            </a:r>
            <a:r>
              <a:rPr lang="de-DE" dirty="0" err="1"/>
              <a:t>Polarisation_mit_Filtern_ohne_Messung</a:t>
            </a:r>
            <a:r>
              <a:rPr lang="de-DE" dirty="0"/>
              <a:t>“</a:t>
            </a:r>
            <a:br>
              <a:rPr lang="de-DE" dirty="0"/>
            </a:br>
            <a:r>
              <a:rPr lang="de-DE" dirty="0"/>
              <a:t>- „</a:t>
            </a:r>
            <a:r>
              <a:rPr lang="de-DE" dirty="0" err="1"/>
              <a:t>Polarisation_mit_Filtern_mit_Messung</a:t>
            </a:r>
            <a:r>
              <a:rPr lang="de-DE" dirty="0"/>
              <a:t>“</a:t>
            </a:r>
            <a:br>
              <a:rPr lang="de-DE" dirty="0"/>
            </a:br>
            <a:r>
              <a:rPr lang="de-DE" dirty="0"/>
              <a:t>- „</a:t>
            </a:r>
            <a:r>
              <a:rPr lang="de-DE" dirty="0" err="1"/>
              <a:t>Polarisation_mit_Kristallen_ohne_Messung</a:t>
            </a:r>
            <a:r>
              <a:rPr lang="de-DE" dirty="0"/>
              <a:t>“</a:t>
            </a:r>
            <a:br>
              <a:rPr lang="de-DE" dirty="0"/>
            </a:br>
            <a:endParaRPr lang="de-DE" dirty="0"/>
          </a:p>
          <a:p>
            <a:r>
              <a:rPr lang="de-DE" dirty="0"/>
              <a:t>Verschränkte Photonen:</a:t>
            </a:r>
            <a:br>
              <a:rPr lang="de-DE" dirty="0"/>
            </a:br>
            <a:r>
              <a:rPr lang="de-DE" dirty="0"/>
              <a:t>Das Phänomen und das Scheitern</a:t>
            </a:r>
            <a:br>
              <a:rPr lang="de-DE" dirty="0"/>
            </a:br>
            <a:r>
              <a:rPr lang="de-DE" dirty="0"/>
              <a:t>jeder Art von klassischer Beschreibung.</a:t>
            </a:r>
            <a:br>
              <a:rPr lang="de-DE" dirty="0"/>
            </a:br>
            <a:endParaRPr lang="de-DE" dirty="0"/>
          </a:p>
          <a:p>
            <a:pPr marL="109728" indent="0">
              <a:buNone/>
            </a:pPr>
            <a:r>
              <a:rPr lang="de-DE" dirty="0"/>
              <a:t>2. Arbeitsblätter</a:t>
            </a:r>
          </a:p>
          <a:p>
            <a:r>
              <a:rPr lang="de-DE" dirty="0"/>
              <a:t>Korrelation und verschränkte Photonen</a:t>
            </a:r>
          </a:p>
          <a:p>
            <a:r>
              <a:rPr lang="de-DE" dirty="0"/>
              <a:t>Realität und Lokalität</a:t>
            </a:r>
          </a:p>
        </p:txBody>
      </p:sp>
      <p:pic>
        <p:nvPicPr>
          <p:cNvPr id="6" name="Grafik 5">
            <a:extLst>
              <a:ext uri="{FF2B5EF4-FFF2-40B4-BE49-F238E27FC236}">
                <a16:creationId xmlns:a16="http://schemas.microsoft.com/office/drawing/2014/main" id="{180F7BA9-F53C-BAA5-F221-208041D31A60}"/>
              </a:ext>
            </a:extLst>
          </p:cNvPr>
          <p:cNvPicPr>
            <a:picLocks noChangeAspect="1"/>
          </p:cNvPicPr>
          <p:nvPr/>
        </p:nvPicPr>
        <p:blipFill>
          <a:blip r:embed="rId2"/>
          <a:stretch>
            <a:fillRect/>
          </a:stretch>
        </p:blipFill>
        <p:spPr>
          <a:xfrm>
            <a:off x="7104112" y="692696"/>
            <a:ext cx="3659983" cy="1872208"/>
          </a:xfrm>
          <a:prstGeom prst="rect">
            <a:avLst/>
          </a:prstGeom>
          <a:ln w="25400">
            <a:solidFill>
              <a:schemeClr val="tx1"/>
            </a:solidFill>
          </a:ln>
        </p:spPr>
      </p:pic>
      <p:pic>
        <p:nvPicPr>
          <p:cNvPr id="8" name="Grafik 7">
            <a:extLst>
              <a:ext uri="{FF2B5EF4-FFF2-40B4-BE49-F238E27FC236}">
                <a16:creationId xmlns:a16="http://schemas.microsoft.com/office/drawing/2014/main" id="{8636157A-CC19-A2F9-2D70-28E4A7266A23}"/>
              </a:ext>
            </a:extLst>
          </p:cNvPr>
          <p:cNvPicPr>
            <a:picLocks noChangeAspect="1"/>
          </p:cNvPicPr>
          <p:nvPr/>
        </p:nvPicPr>
        <p:blipFill>
          <a:blip r:embed="rId3"/>
          <a:stretch>
            <a:fillRect/>
          </a:stretch>
        </p:blipFill>
        <p:spPr>
          <a:xfrm>
            <a:off x="7608168" y="2632037"/>
            <a:ext cx="3662222" cy="1953965"/>
          </a:xfrm>
          <a:prstGeom prst="rect">
            <a:avLst/>
          </a:prstGeom>
          <a:ln w="25400">
            <a:solidFill>
              <a:schemeClr val="tx1"/>
            </a:solidFill>
          </a:ln>
        </p:spPr>
      </p:pic>
      <p:pic>
        <p:nvPicPr>
          <p:cNvPr id="10" name="Grafik 9">
            <a:extLst>
              <a:ext uri="{FF2B5EF4-FFF2-40B4-BE49-F238E27FC236}">
                <a16:creationId xmlns:a16="http://schemas.microsoft.com/office/drawing/2014/main" id="{CA5B26E5-CBEC-54CB-A8C0-DA9AA82DCA76}"/>
              </a:ext>
            </a:extLst>
          </p:cNvPr>
          <p:cNvPicPr>
            <a:picLocks noChangeAspect="1"/>
          </p:cNvPicPr>
          <p:nvPr/>
        </p:nvPicPr>
        <p:blipFill>
          <a:blip r:embed="rId4"/>
          <a:stretch>
            <a:fillRect/>
          </a:stretch>
        </p:blipFill>
        <p:spPr>
          <a:xfrm>
            <a:off x="8112224" y="4653135"/>
            <a:ext cx="3886229" cy="1820683"/>
          </a:xfrm>
          <a:prstGeom prst="rect">
            <a:avLst/>
          </a:prstGeom>
          <a:ln w="25400">
            <a:solidFill>
              <a:schemeClr val="tx1"/>
            </a:solidFill>
          </a:ln>
        </p:spPr>
      </p:pic>
    </p:spTree>
    <p:extLst>
      <p:ext uri="{BB962C8B-B14F-4D97-AF65-F5344CB8AC3E}">
        <p14:creationId xmlns:p14="http://schemas.microsoft.com/office/powerpoint/2010/main" val="2186297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87836D-D644-8F69-8E36-B340BDEC92C4}"/>
              </a:ext>
            </a:extLst>
          </p:cNvPr>
          <p:cNvSpPr>
            <a:spLocks noGrp="1"/>
          </p:cNvSpPr>
          <p:nvPr>
            <p:ph type="title"/>
          </p:nvPr>
        </p:nvSpPr>
        <p:spPr/>
        <p:txBody>
          <a:bodyPr/>
          <a:lstStyle/>
          <a:p>
            <a:r>
              <a:rPr lang="de-DE" dirty="0"/>
              <a:t>Überblick über das Material</a:t>
            </a:r>
          </a:p>
        </p:txBody>
      </p:sp>
      <p:sp>
        <p:nvSpPr>
          <p:cNvPr id="2" name="Inhaltsplatzhalter 1">
            <a:extLst>
              <a:ext uri="{FF2B5EF4-FFF2-40B4-BE49-F238E27FC236}">
                <a16:creationId xmlns:a16="http://schemas.microsoft.com/office/drawing/2014/main" id="{0CEDCAB9-C36B-4FFD-963C-B2FFC53E4CBE}"/>
              </a:ext>
            </a:extLst>
          </p:cNvPr>
          <p:cNvSpPr>
            <a:spLocks noGrp="1"/>
          </p:cNvSpPr>
          <p:nvPr>
            <p:ph idx="1"/>
          </p:nvPr>
        </p:nvSpPr>
        <p:spPr>
          <a:xfrm>
            <a:off x="609600" y="1628800"/>
            <a:ext cx="10972800" cy="4536504"/>
          </a:xfrm>
        </p:spPr>
        <p:txBody>
          <a:bodyPr>
            <a:normAutofit fontScale="92500" lnSpcReduction="10000"/>
          </a:bodyPr>
          <a:lstStyle/>
          <a:p>
            <a:pPr marL="109728" indent="0">
              <a:buNone/>
            </a:pPr>
            <a:r>
              <a:rPr lang="de-DE" dirty="0"/>
              <a:t>1. Powerpoints</a:t>
            </a:r>
          </a:p>
          <a:p>
            <a:r>
              <a:rPr lang="de-DE" dirty="0"/>
              <a:t>3 Alternativen zur Polarisation: </a:t>
            </a:r>
            <a:br>
              <a:rPr lang="de-DE" dirty="0"/>
            </a:br>
            <a:r>
              <a:rPr lang="de-DE" dirty="0"/>
              <a:t>- „</a:t>
            </a:r>
            <a:r>
              <a:rPr lang="de-DE" dirty="0" err="1"/>
              <a:t>Polarisation_mit_Filtern_ohne_Messung</a:t>
            </a:r>
            <a:r>
              <a:rPr lang="de-DE" dirty="0"/>
              <a:t>“</a:t>
            </a:r>
            <a:br>
              <a:rPr lang="de-DE" dirty="0"/>
            </a:br>
            <a:r>
              <a:rPr lang="de-DE" dirty="0"/>
              <a:t>- „</a:t>
            </a:r>
            <a:r>
              <a:rPr lang="de-DE" dirty="0" err="1"/>
              <a:t>Polarisation_mit_Filtern_mit_Messung</a:t>
            </a:r>
            <a:r>
              <a:rPr lang="de-DE" dirty="0"/>
              <a:t>“</a:t>
            </a:r>
            <a:br>
              <a:rPr lang="de-DE" dirty="0"/>
            </a:br>
            <a:r>
              <a:rPr lang="de-DE" dirty="0"/>
              <a:t>- „</a:t>
            </a:r>
            <a:r>
              <a:rPr lang="de-DE" dirty="0" err="1"/>
              <a:t>Polarisation_mit_Kristallen_ohne_Messung</a:t>
            </a:r>
            <a:r>
              <a:rPr lang="de-DE" dirty="0"/>
              <a:t>“</a:t>
            </a:r>
            <a:br>
              <a:rPr lang="de-DE" dirty="0"/>
            </a:br>
            <a:endParaRPr lang="de-DE" dirty="0"/>
          </a:p>
          <a:p>
            <a:r>
              <a:rPr lang="de-DE" dirty="0"/>
              <a:t>Verschränkte Photonen:</a:t>
            </a:r>
            <a:br>
              <a:rPr lang="de-DE" dirty="0"/>
            </a:br>
            <a:r>
              <a:rPr lang="de-DE" dirty="0"/>
              <a:t>Das Phänomen und das Scheitern</a:t>
            </a:r>
            <a:br>
              <a:rPr lang="de-DE" dirty="0"/>
            </a:br>
            <a:r>
              <a:rPr lang="de-DE" dirty="0"/>
              <a:t>jeder Art von klassischer Beschreibung.</a:t>
            </a:r>
            <a:br>
              <a:rPr lang="de-DE" dirty="0"/>
            </a:br>
            <a:endParaRPr lang="de-DE" dirty="0"/>
          </a:p>
          <a:p>
            <a:pPr marL="109728" indent="0">
              <a:buNone/>
            </a:pPr>
            <a:r>
              <a:rPr lang="de-DE" dirty="0"/>
              <a:t>2. Arbeitsblätter</a:t>
            </a:r>
          </a:p>
          <a:p>
            <a:r>
              <a:rPr lang="de-DE" dirty="0"/>
              <a:t>Korrelation und verschränkte Photonen</a:t>
            </a:r>
          </a:p>
          <a:p>
            <a:r>
              <a:rPr lang="de-DE" dirty="0"/>
              <a:t>Realität und Lokalität</a:t>
            </a:r>
          </a:p>
        </p:txBody>
      </p:sp>
      <p:pic>
        <p:nvPicPr>
          <p:cNvPr id="9" name="Grafik 8">
            <a:extLst>
              <a:ext uri="{FF2B5EF4-FFF2-40B4-BE49-F238E27FC236}">
                <a16:creationId xmlns:a16="http://schemas.microsoft.com/office/drawing/2014/main" id="{7486102E-2032-7BB3-BB6C-7EB522ED84B4}"/>
              </a:ext>
            </a:extLst>
          </p:cNvPr>
          <p:cNvPicPr>
            <a:picLocks noChangeAspect="1"/>
          </p:cNvPicPr>
          <p:nvPr/>
        </p:nvPicPr>
        <p:blipFill>
          <a:blip r:embed="rId2"/>
          <a:stretch>
            <a:fillRect/>
          </a:stretch>
        </p:blipFill>
        <p:spPr>
          <a:xfrm rot="21094200">
            <a:off x="7704094" y="1525752"/>
            <a:ext cx="2763846" cy="3259174"/>
          </a:xfrm>
          <a:prstGeom prst="rect">
            <a:avLst/>
          </a:prstGeom>
        </p:spPr>
      </p:pic>
      <p:pic>
        <p:nvPicPr>
          <p:cNvPr id="5" name="Grafik 4">
            <a:extLst>
              <a:ext uri="{FF2B5EF4-FFF2-40B4-BE49-F238E27FC236}">
                <a16:creationId xmlns:a16="http://schemas.microsoft.com/office/drawing/2014/main" id="{0DE41D8A-DCF7-3C8F-9B2F-D540FA41790F}"/>
              </a:ext>
            </a:extLst>
          </p:cNvPr>
          <p:cNvPicPr>
            <a:picLocks noChangeAspect="1"/>
          </p:cNvPicPr>
          <p:nvPr/>
        </p:nvPicPr>
        <p:blipFill>
          <a:blip r:embed="rId3"/>
          <a:stretch>
            <a:fillRect/>
          </a:stretch>
        </p:blipFill>
        <p:spPr>
          <a:xfrm rot="217939">
            <a:off x="8001748" y="3530687"/>
            <a:ext cx="3059029" cy="3429000"/>
          </a:xfrm>
          <a:prstGeom prst="rect">
            <a:avLst/>
          </a:prstGeom>
        </p:spPr>
      </p:pic>
    </p:spTree>
    <p:extLst>
      <p:ext uri="{BB962C8B-B14F-4D97-AF65-F5344CB8AC3E}">
        <p14:creationId xmlns:p14="http://schemas.microsoft.com/office/powerpoint/2010/main" val="3714822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87836D-D644-8F69-8E36-B340BDEC92C4}"/>
              </a:ext>
            </a:extLst>
          </p:cNvPr>
          <p:cNvSpPr>
            <a:spLocks noGrp="1"/>
          </p:cNvSpPr>
          <p:nvPr>
            <p:ph type="title"/>
          </p:nvPr>
        </p:nvSpPr>
        <p:spPr/>
        <p:txBody>
          <a:bodyPr/>
          <a:lstStyle/>
          <a:p>
            <a:r>
              <a:rPr lang="de-DE" dirty="0"/>
              <a:t>Überblick über das Material</a:t>
            </a:r>
          </a:p>
        </p:txBody>
      </p:sp>
      <p:sp>
        <p:nvSpPr>
          <p:cNvPr id="2" name="Inhaltsplatzhalter 1">
            <a:extLst>
              <a:ext uri="{FF2B5EF4-FFF2-40B4-BE49-F238E27FC236}">
                <a16:creationId xmlns:a16="http://schemas.microsoft.com/office/drawing/2014/main" id="{0CEDCAB9-C36B-4FFD-963C-B2FFC53E4CBE}"/>
              </a:ext>
            </a:extLst>
          </p:cNvPr>
          <p:cNvSpPr>
            <a:spLocks noGrp="1"/>
          </p:cNvSpPr>
          <p:nvPr>
            <p:ph idx="1"/>
          </p:nvPr>
        </p:nvSpPr>
        <p:spPr>
          <a:xfrm>
            <a:off x="609600" y="1628800"/>
            <a:ext cx="10972800" cy="4536504"/>
          </a:xfrm>
        </p:spPr>
        <p:txBody>
          <a:bodyPr>
            <a:normAutofit fontScale="92500" lnSpcReduction="10000"/>
          </a:bodyPr>
          <a:lstStyle/>
          <a:p>
            <a:r>
              <a:rPr lang="de-DE" dirty="0"/>
              <a:t>4311_up_polarisation_mit_filtern_ohne_messung: Unterrichtspräsentation zur Polarisation von Licht und Photonen mit Filtern (Durchlass/Absorption)</a:t>
            </a:r>
          </a:p>
          <a:p>
            <a:r>
              <a:rPr lang="de-DE" dirty="0"/>
              <a:t>4312_up_polarisation_mit_filtern_und_messung: Unterrichtspräsentation zur Polarisation von Licht und Photonen mit Filtern und Detektoren</a:t>
            </a:r>
          </a:p>
          <a:p>
            <a:r>
              <a:rPr lang="de-DE" dirty="0"/>
              <a:t>4313_up_polarisation_mit_kristallen_und_messung: Unterrichtspräsentation zur Polarisation von Licht und Photonen mit </a:t>
            </a:r>
            <a:r>
              <a:rPr lang="de-DE" dirty="0" err="1"/>
              <a:t>Kalkspatkristallen</a:t>
            </a:r>
            <a:r>
              <a:rPr lang="de-DE" dirty="0"/>
              <a:t> und Detektoren</a:t>
            </a:r>
          </a:p>
          <a:p>
            <a:r>
              <a:rPr lang="de-DE" dirty="0"/>
              <a:t>4314_up_verschraenkung_phaenomen: Unterrichtspräsentation zu Korrelationen bei der Verschränkung</a:t>
            </a:r>
          </a:p>
          <a:p>
            <a:r>
              <a:rPr lang="de-DE" dirty="0"/>
              <a:t>4315_up_lokalitaet_realitaet: Unterrichtspräsentation zu den Prinzipien Lokalität und Realität und dem Aufgeben derselben in der Quantenphysik</a:t>
            </a:r>
          </a:p>
          <a:p>
            <a:r>
              <a:rPr lang="de-DE" dirty="0"/>
              <a:t>4321_ab_realitaet_quantenphysik: Arbeitsblatt passend zu 4315</a:t>
            </a:r>
          </a:p>
          <a:p>
            <a:r>
              <a:rPr lang="de-DE" dirty="0"/>
              <a:t>4322_ab_korrelation_verschraenkung: </a:t>
            </a:r>
            <a:r>
              <a:rPr lang="de-DE"/>
              <a:t>Arbeitsblatt passend zu 4314</a:t>
            </a:r>
            <a:br>
              <a:rPr lang="de-DE" dirty="0"/>
            </a:br>
            <a:endParaRPr lang="de-DE" dirty="0"/>
          </a:p>
        </p:txBody>
      </p:sp>
    </p:spTree>
    <p:extLst>
      <p:ext uri="{BB962C8B-B14F-4D97-AF65-F5344CB8AC3E}">
        <p14:creationId xmlns:p14="http://schemas.microsoft.com/office/powerpoint/2010/main" val="257874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FEA79A-C4E7-6B14-C7C5-67990E3CCC33}"/>
              </a:ext>
            </a:extLst>
          </p:cNvPr>
          <p:cNvSpPr>
            <a:spLocks noGrp="1"/>
          </p:cNvSpPr>
          <p:nvPr>
            <p:ph idx="1"/>
          </p:nvPr>
        </p:nvSpPr>
        <p:spPr/>
        <p:txBody>
          <a:bodyPr/>
          <a:lstStyle/>
          <a:p>
            <a:endParaRPr lang="de-DE" dirty="0"/>
          </a:p>
          <a:p>
            <a:pPr marL="566928" indent="-457200">
              <a:buFont typeface="+mj-lt"/>
              <a:buAutoNum type="alphaLcParenR"/>
            </a:pPr>
            <a:r>
              <a:rPr lang="de-DE" dirty="0"/>
              <a:t>Bei Licht</a:t>
            </a:r>
            <a:br>
              <a:rPr lang="de-DE" dirty="0"/>
            </a:br>
            <a:endParaRPr lang="de-DE" dirty="0"/>
          </a:p>
          <a:p>
            <a:pPr marL="566928" indent="-457200">
              <a:buFont typeface="+mj-lt"/>
              <a:buAutoNum type="alphaLcParenR"/>
            </a:pPr>
            <a:r>
              <a:rPr lang="de-DE" dirty="0"/>
              <a:t>Bei Photonen</a:t>
            </a:r>
            <a:br>
              <a:rPr lang="de-DE" dirty="0"/>
            </a:br>
            <a:endParaRPr lang="de-DE" dirty="0"/>
          </a:p>
        </p:txBody>
      </p:sp>
      <p:sp>
        <p:nvSpPr>
          <p:cNvPr id="3" name="Titel 2">
            <a:extLst>
              <a:ext uri="{FF2B5EF4-FFF2-40B4-BE49-F238E27FC236}">
                <a16:creationId xmlns:a16="http://schemas.microsoft.com/office/drawing/2014/main" id="{F27AC1A1-5E84-6CD1-9784-352750EF19C2}"/>
              </a:ext>
            </a:extLst>
          </p:cNvPr>
          <p:cNvSpPr>
            <a:spLocks noGrp="1"/>
          </p:cNvSpPr>
          <p:nvPr>
            <p:ph type="title"/>
          </p:nvPr>
        </p:nvSpPr>
        <p:spPr/>
        <p:txBody>
          <a:bodyPr/>
          <a:lstStyle/>
          <a:p>
            <a:r>
              <a:rPr lang="de-DE" dirty="0"/>
              <a:t>1. Grundlage: Polarisation</a:t>
            </a:r>
          </a:p>
        </p:txBody>
      </p:sp>
    </p:spTree>
    <p:extLst>
      <p:ext uri="{BB962C8B-B14F-4D97-AF65-F5344CB8AC3E}">
        <p14:creationId xmlns:p14="http://schemas.microsoft.com/office/powerpoint/2010/main" val="76219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1a) Polarisation bei Licht</a:t>
            </a:r>
          </a:p>
        </p:txBody>
      </p:sp>
    </p:spTree>
    <p:extLst>
      <p:ext uri="{BB962C8B-B14F-4D97-AF65-F5344CB8AC3E}">
        <p14:creationId xmlns:p14="http://schemas.microsoft.com/office/powerpoint/2010/main" val="402176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r>
              <a:rPr lang="de-DE" dirty="0" err="1"/>
              <a:t>Unpolarisiertes</a:t>
            </a:r>
            <a:r>
              <a:rPr lang="de-DE" dirty="0"/>
              <a:t> Licht trifft auf ein 0°-Polarisationsfilter:</a:t>
            </a:r>
          </a:p>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1a) Polarisation bei Licht</a:t>
            </a:r>
          </a:p>
        </p:txBody>
      </p:sp>
      <p:grpSp>
        <p:nvGrpSpPr>
          <p:cNvPr id="31" name="Gruppieren 30">
            <a:extLst>
              <a:ext uri="{FF2B5EF4-FFF2-40B4-BE49-F238E27FC236}">
                <a16:creationId xmlns:a16="http://schemas.microsoft.com/office/drawing/2014/main" id="{E1F1054C-DEF2-4830-DD03-7AEF59F44E47}"/>
              </a:ext>
            </a:extLst>
          </p:cNvPr>
          <p:cNvGrpSpPr/>
          <p:nvPr/>
        </p:nvGrpSpPr>
        <p:grpSpPr>
          <a:xfrm>
            <a:off x="4583832" y="2084637"/>
            <a:ext cx="4114839" cy="1455315"/>
            <a:chOff x="5084695" y="2965285"/>
            <a:chExt cx="4114839" cy="1455315"/>
          </a:xfrm>
        </p:grpSpPr>
        <p:sp>
          <p:nvSpPr>
            <p:cNvPr id="12" name="Ellipse 11">
              <a:extLst>
                <a:ext uri="{FF2B5EF4-FFF2-40B4-BE49-F238E27FC236}">
                  <a16:creationId xmlns:a16="http://schemas.microsoft.com/office/drawing/2014/main" id="{3AE7B1B8-CA0B-82D5-5ED1-64CBE95B099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4" name="Gerade Verbindung mit Pfeil 13">
              <a:extLst>
                <a:ext uri="{FF2B5EF4-FFF2-40B4-BE49-F238E27FC236}">
                  <a16:creationId xmlns:a16="http://schemas.microsoft.com/office/drawing/2014/main" id="{8F909E84-A097-27C6-8E7E-1B38FBAD61DB}"/>
                </a:ext>
              </a:extLst>
            </p:cNvPr>
            <p:cNvCxnSpPr>
              <a:cxnSpLocks/>
            </p:cNvCxnSpPr>
            <p:nvPr/>
          </p:nvCxnSpPr>
          <p:spPr>
            <a:xfrm>
              <a:off x="5084695" y="3528672"/>
              <a:ext cx="5112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6111C99-4A89-0B10-D600-E6AECDB17248}"/>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076E4EFA-58D3-FF2D-E533-C46EB4D1D6C7}"/>
                </a:ext>
              </a:extLst>
            </p:cNvPr>
            <p:cNvSpPr txBox="1"/>
            <p:nvPr/>
          </p:nvSpPr>
          <p:spPr>
            <a:xfrm>
              <a:off x="7386217" y="4051268"/>
              <a:ext cx="1813317"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Nach dem Filter</a:t>
              </a:r>
            </a:p>
          </p:txBody>
        </p:sp>
        <p:cxnSp>
          <p:nvCxnSpPr>
            <p:cNvPr id="29" name="Gerade Verbindung mit Pfeil 28">
              <a:extLst>
                <a:ext uri="{FF2B5EF4-FFF2-40B4-BE49-F238E27FC236}">
                  <a16:creationId xmlns:a16="http://schemas.microsoft.com/office/drawing/2014/main" id="{E6AFE3B6-491B-BC27-A8BF-089E3BF35804}"/>
                </a:ext>
              </a:extLst>
            </p:cNvPr>
            <p:cNvCxnSpPr>
              <a:cxnSpLocks/>
            </p:cNvCxnSpPr>
            <p:nvPr/>
          </p:nvCxnSpPr>
          <p:spPr>
            <a:xfrm>
              <a:off x="6697012" y="3510219"/>
              <a:ext cx="5479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Freihandform: Form 38">
            <a:extLst>
              <a:ext uri="{FF2B5EF4-FFF2-40B4-BE49-F238E27FC236}">
                <a16:creationId xmlns:a16="http://schemas.microsoft.com/office/drawing/2014/main" id="{6FE3DD71-0C53-DDBB-6EB0-344A0291D0B1}"/>
              </a:ext>
            </a:extLst>
          </p:cNvPr>
          <p:cNvSpPr/>
          <p:nvPr/>
        </p:nvSpPr>
        <p:spPr>
          <a:xfrm>
            <a:off x="6887647" y="2334686"/>
            <a:ext cx="1498708" cy="689874"/>
          </a:xfrm>
          <a:custGeom>
            <a:avLst/>
            <a:gdLst>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101493 h 831131"/>
              <a:gd name="connsiteX6" fmla="*/ 1828800 w 2042809"/>
              <a:gd name="connsiteY6" fmla="*/ 801885 h 831131"/>
              <a:gd name="connsiteX7" fmla="*/ 2042809 w 2042809"/>
              <a:gd name="connsiteY7" fmla="*/ 393323 h 831131"/>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33400 h 831131"/>
              <a:gd name="connsiteX6" fmla="*/ 1828800 w 2042809"/>
              <a:gd name="connsiteY6" fmla="*/ 801885 h 831131"/>
              <a:gd name="connsiteX7" fmla="*/ 2042809 w 2042809"/>
              <a:gd name="connsiteY7" fmla="*/ 393323 h 831131"/>
              <a:gd name="connsiteX0" fmla="*/ 0 w 2042809"/>
              <a:gd name="connsiteY0" fmla="*/ 393323 h 831070"/>
              <a:gd name="connsiteX1" fmla="*/ 252919 w 2042809"/>
              <a:gd name="connsiteY1" fmla="*/ 13944 h 831070"/>
              <a:gd name="connsiteX2" fmla="*/ 496111 w 2042809"/>
              <a:gd name="connsiteY2" fmla="*/ 831068 h 831070"/>
              <a:gd name="connsiteX3" fmla="*/ 836578 w 2042809"/>
              <a:gd name="connsiteY3" fmla="*/ 23672 h 831070"/>
              <a:gd name="connsiteX4" fmla="*/ 1157592 w 2042809"/>
              <a:gd name="connsiteY4" fmla="*/ 801885 h 831070"/>
              <a:gd name="connsiteX5" fmla="*/ 1498060 w 2042809"/>
              <a:gd name="connsiteY5" fmla="*/ 33400 h 831070"/>
              <a:gd name="connsiteX6" fmla="*/ 1828800 w 2042809"/>
              <a:gd name="connsiteY6" fmla="*/ 801885 h 831070"/>
              <a:gd name="connsiteX7" fmla="*/ 2042809 w 2042809"/>
              <a:gd name="connsiteY7" fmla="*/ 393323 h 8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809" h="831070">
                <a:moveTo>
                  <a:pt x="0" y="393323"/>
                </a:moveTo>
                <a:cubicBezTo>
                  <a:pt x="85117" y="167155"/>
                  <a:pt x="170234" y="-59013"/>
                  <a:pt x="252919" y="13944"/>
                </a:cubicBezTo>
                <a:cubicBezTo>
                  <a:pt x="335604" y="86901"/>
                  <a:pt x="398835" y="829447"/>
                  <a:pt x="496111" y="831068"/>
                </a:cubicBezTo>
                <a:cubicBezTo>
                  <a:pt x="593387" y="832689"/>
                  <a:pt x="726331" y="28536"/>
                  <a:pt x="836578" y="23672"/>
                </a:cubicBezTo>
                <a:cubicBezTo>
                  <a:pt x="946825" y="18808"/>
                  <a:pt x="1047345" y="800264"/>
                  <a:pt x="1157592" y="801885"/>
                </a:cubicBezTo>
                <a:cubicBezTo>
                  <a:pt x="1267839" y="803506"/>
                  <a:pt x="1386192" y="33400"/>
                  <a:pt x="1498060" y="33400"/>
                </a:cubicBezTo>
                <a:cubicBezTo>
                  <a:pt x="1609928" y="33400"/>
                  <a:pt x="1738009" y="753247"/>
                  <a:pt x="1828800" y="801885"/>
                </a:cubicBezTo>
                <a:cubicBezTo>
                  <a:pt x="1919591" y="850523"/>
                  <a:pt x="1981200" y="621923"/>
                  <a:pt x="2042809" y="393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grpSp>
        <p:nvGrpSpPr>
          <p:cNvPr id="46" name="Gruppieren 45">
            <a:extLst>
              <a:ext uri="{FF2B5EF4-FFF2-40B4-BE49-F238E27FC236}">
                <a16:creationId xmlns:a16="http://schemas.microsoft.com/office/drawing/2014/main" id="{F5196FC4-7E94-94A7-14A1-79F87E0D70DA}"/>
              </a:ext>
            </a:extLst>
          </p:cNvPr>
          <p:cNvGrpSpPr/>
          <p:nvPr/>
        </p:nvGrpSpPr>
        <p:grpSpPr>
          <a:xfrm>
            <a:off x="2207004" y="2214036"/>
            <a:ext cx="2285827" cy="831070"/>
            <a:chOff x="8976320" y="3959748"/>
            <a:chExt cx="2285827" cy="831070"/>
          </a:xfrm>
        </p:grpSpPr>
        <p:sp>
          <p:nvSpPr>
            <p:cNvPr id="43" name="Freihandform: Form 42">
              <a:extLst>
                <a:ext uri="{FF2B5EF4-FFF2-40B4-BE49-F238E27FC236}">
                  <a16:creationId xmlns:a16="http://schemas.microsoft.com/office/drawing/2014/main" id="{3BCC742A-FD71-D8DD-9A38-FAC824E802CF}"/>
                </a:ext>
              </a:extLst>
            </p:cNvPr>
            <p:cNvSpPr/>
            <p:nvPr/>
          </p:nvSpPr>
          <p:spPr>
            <a:xfrm>
              <a:off x="9087066" y="3959748"/>
              <a:ext cx="2042809" cy="831070"/>
            </a:xfrm>
            <a:custGeom>
              <a:avLst/>
              <a:gdLst>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101493 h 831131"/>
                <a:gd name="connsiteX6" fmla="*/ 1828800 w 2042809"/>
                <a:gd name="connsiteY6" fmla="*/ 801885 h 831131"/>
                <a:gd name="connsiteX7" fmla="*/ 2042809 w 2042809"/>
                <a:gd name="connsiteY7" fmla="*/ 393323 h 831131"/>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33400 h 831131"/>
                <a:gd name="connsiteX6" fmla="*/ 1828800 w 2042809"/>
                <a:gd name="connsiteY6" fmla="*/ 801885 h 831131"/>
                <a:gd name="connsiteX7" fmla="*/ 2042809 w 2042809"/>
                <a:gd name="connsiteY7" fmla="*/ 393323 h 831131"/>
                <a:gd name="connsiteX0" fmla="*/ 0 w 2042809"/>
                <a:gd name="connsiteY0" fmla="*/ 393323 h 831070"/>
                <a:gd name="connsiteX1" fmla="*/ 252919 w 2042809"/>
                <a:gd name="connsiteY1" fmla="*/ 13944 h 831070"/>
                <a:gd name="connsiteX2" fmla="*/ 496111 w 2042809"/>
                <a:gd name="connsiteY2" fmla="*/ 831068 h 831070"/>
                <a:gd name="connsiteX3" fmla="*/ 836578 w 2042809"/>
                <a:gd name="connsiteY3" fmla="*/ 23672 h 831070"/>
                <a:gd name="connsiteX4" fmla="*/ 1157592 w 2042809"/>
                <a:gd name="connsiteY4" fmla="*/ 801885 h 831070"/>
                <a:gd name="connsiteX5" fmla="*/ 1498060 w 2042809"/>
                <a:gd name="connsiteY5" fmla="*/ 33400 h 831070"/>
                <a:gd name="connsiteX6" fmla="*/ 1828800 w 2042809"/>
                <a:gd name="connsiteY6" fmla="*/ 801885 h 831070"/>
                <a:gd name="connsiteX7" fmla="*/ 2042809 w 2042809"/>
                <a:gd name="connsiteY7" fmla="*/ 393323 h 8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809" h="831070">
                  <a:moveTo>
                    <a:pt x="0" y="393323"/>
                  </a:moveTo>
                  <a:cubicBezTo>
                    <a:pt x="85117" y="167155"/>
                    <a:pt x="170234" y="-59013"/>
                    <a:pt x="252919" y="13944"/>
                  </a:cubicBezTo>
                  <a:cubicBezTo>
                    <a:pt x="335604" y="86901"/>
                    <a:pt x="398835" y="829447"/>
                    <a:pt x="496111" y="831068"/>
                  </a:cubicBezTo>
                  <a:cubicBezTo>
                    <a:pt x="593387" y="832689"/>
                    <a:pt x="726331" y="28536"/>
                    <a:pt x="836578" y="23672"/>
                  </a:cubicBezTo>
                  <a:cubicBezTo>
                    <a:pt x="946825" y="18808"/>
                    <a:pt x="1047345" y="800264"/>
                    <a:pt x="1157592" y="801885"/>
                  </a:cubicBezTo>
                  <a:cubicBezTo>
                    <a:pt x="1267839" y="803506"/>
                    <a:pt x="1386192" y="33400"/>
                    <a:pt x="1498060" y="33400"/>
                  </a:cubicBezTo>
                  <a:cubicBezTo>
                    <a:pt x="1609928" y="33400"/>
                    <a:pt x="1738009" y="753247"/>
                    <a:pt x="1828800" y="801885"/>
                  </a:cubicBezTo>
                  <a:cubicBezTo>
                    <a:pt x="1919591" y="850523"/>
                    <a:pt x="1981200" y="621923"/>
                    <a:pt x="2042809" y="393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44" name="Freihandform: Form 43">
              <a:extLst>
                <a:ext uri="{FF2B5EF4-FFF2-40B4-BE49-F238E27FC236}">
                  <a16:creationId xmlns:a16="http://schemas.microsoft.com/office/drawing/2014/main" id="{1D0B9E9B-4D70-D7D4-A310-163B212EB770}"/>
                </a:ext>
              </a:extLst>
            </p:cNvPr>
            <p:cNvSpPr/>
            <p:nvPr/>
          </p:nvSpPr>
          <p:spPr>
            <a:xfrm>
              <a:off x="8976320" y="4176797"/>
              <a:ext cx="2042809" cy="396972"/>
            </a:xfrm>
            <a:custGeom>
              <a:avLst/>
              <a:gdLst>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101493 h 831131"/>
                <a:gd name="connsiteX6" fmla="*/ 1828800 w 2042809"/>
                <a:gd name="connsiteY6" fmla="*/ 801885 h 831131"/>
                <a:gd name="connsiteX7" fmla="*/ 2042809 w 2042809"/>
                <a:gd name="connsiteY7" fmla="*/ 393323 h 831131"/>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33400 h 831131"/>
                <a:gd name="connsiteX6" fmla="*/ 1828800 w 2042809"/>
                <a:gd name="connsiteY6" fmla="*/ 801885 h 831131"/>
                <a:gd name="connsiteX7" fmla="*/ 2042809 w 2042809"/>
                <a:gd name="connsiteY7" fmla="*/ 393323 h 831131"/>
                <a:gd name="connsiteX0" fmla="*/ 0 w 2042809"/>
                <a:gd name="connsiteY0" fmla="*/ 393323 h 831070"/>
                <a:gd name="connsiteX1" fmla="*/ 252919 w 2042809"/>
                <a:gd name="connsiteY1" fmla="*/ 13944 h 831070"/>
                <a:gd name="connsiteX2" fmla="*/ 496111 w 2042809"/>
                <a:gd name="connsiteY2" fmla="*/ 831068 h 831070"/>
                <a:gd name="connsiteX3" fmla="*/ 836578 w 2042809"/>
                <a:gd name="connsiteY3" fmla="*/ 23672 h 831070"/>
                <a:gd name="connsiteX4" fmla="*/ 1157592 w 2042809"/>
                <a:gd name="connsiteY4" fmla="*/ 801885 h 831070"/>
                <a:gd name="connsiteX5" fmla="*/ 1498060 w 2042809"/>
                <a:gd name="connsiteY5" fmla="*/ 33400 h 831070"/>
                <a:gd name="connsiteX6" fmla="*/ 1828800 w 2042809"/>
                <a:gd name="connsiteY6" fmla="*/ 801885 h 831070"/>
                <a:gd name="connsiteX7" fmla="*/ 2042809 w 2042809"/>
                <a:gd name="connsiteY7" fmla="*/ 393323 h 8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809" h="831070">
                  <a:moveTo>
                    <a:pt x="0" y="393323"/>
                  </a:moveTo>
                  <a:cubicBezTo>
                    <a:pt x="85117" y="167155"/>
                    <a:pt x="170234" y="-59013"/>
                    <a:pt x="252919" y="13944"/>
                  </a:cubicBezTo>
                  <a:cubicBezTo>
                    <a:pt x="335604" y="86901"/>
                    <a:pt x="398835" y="829447"/>
                    <a:pt x="496111" y="831068"/>
                  </a:cubicBezTo>
                  <a:cubicBezTo>
                    <a:pt x="593387" y="832689"/>
                    <a:pt x="726331" y="28536"/>
                    <a:pt x="836578" y="23672"/>
                  </a:cubicBezTo>
                  <a:cubicBezTo>
                    <a:pt x="946825" y="18808"/>
                    <a:pt x="1047345" y="800264"/>
                    <a:pt x="1157592" y="801885"/>
                  </a:cubicBezTo>
                  <a:cubicBezTo>
                    <a:pt x="1267839" y="803506"/>
                    <a:pt x="1386192" y="33400"/>
                    <a:pt x="1498060" y="33400"/>
                  </a:cubicBezTo>
                  <a:cubicBezTo>
                    <a:pt x="1609928" y="33400"/>
                    <a:pt x="1738009" y="753247"/>
                    <a:pt x="1828800" y="801885"/>
                  </a:cubicBezTo>
                  <a:cubicBezTo>
                    <a:pt x="1919591" y="850523"/>
                    <a:pt x="1981200" y="621923"/>
                    <a:pt x="2042809" y="393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45" name="Freihandform: Form 44">
              <a:extLst>
                <a:ext uri="{FF2B5EF4-FFF2-40B4-BE49-F238E27FC236}">
                  <a16:creationId xmlns:a16="http://schemas.microsoft.com/office/drawing/2014/main" id="{4368FE55-9BA8-1B07-97FA-E68943253229}"/>
                </a:ext>
              </a:extLst>
            </p:cNvPr>
            <p:cNvSpPr/>
            <p:nvPr/>
          </p:nvSpPr>
          <p:spPr>
            <a:xfrm>
              <a:off x="9219338" y="4282132"/>
              <a:ext cx="2042809" cy="244572"/>
            </a:xfrm>
            <a:custGeom>
              <a:avLst/>
              <a:gdLst>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101493 h 831131"/>
                <a:gd name="connsiteX6" fmla="*/ 1828800 w 2042809"/>
                <a:gd name="connsiteY6" fmla="*/ 801885 h 831131"/>
                <a:gd name="connsiteX7" fmla="*/ 2042809 w 2042809"/>
                <a:gd name="connsiteY7" fmla="*/ 393323 h 831131"/>
                <a:gd name="connsiteX0" fmla="*/ 0 w 2042809"/>
                <a:gd name="connsiteY0" fmla="*/ 393323 h 831131"/>
                <a:gd name="connsiteX1" fmla="*/ 252919 w 2042809"/>
                <a:gd name="connsiteY1" fmla="*/ 13944 h 831131"/>
                <a:gd name="connsiteX2" fmla="*/ 496111 w 2042809"/>
                <a:gd name="connsiteY2" fmla="*/ 831068 h 831131"/>
                <a:gd name="connsiteX3" fmla="*/ 846306 w 2042809"/>
                <a:gd name="connsiteY3" fmla="*/ 62583 h 831131"/>
                <a:gd name="connsiteX4" fmla="*/ 1157592 w 2042809"/>
                <a:gd name="connsiteY4" fmla="*/ 801885 h 831131"/>
                <a:gd name="connsiteX5" fmla="*/ 1498060 w 2042809"/>
                <a:gd name="connsiteY5" fmla="*/ 33400 h 831131"/>
                <a:gd name="connsiteX6" fmla="*/ 1828800 w 2042809"/>
                <a:gd name="connsiteY6" fmla="*/ 801885 h 831131"/>
                <a:gd name="connsiteX7" fmla="*/ 2042809 w 2042809"/>
                <a:gd name="connsiteY7" fmla="*/ 393323 h 831131"/>
                <a:gd name="connsiteX0" fmla="*/ 0 w 2042809"/>
                <a:gd name="connsiteY0" fmla="*/ 393323 h 831070"/>
                <a:gd name="connsiteX1" fmla="*/ 252919 w 2042809"/>
                <a:gd name="connsiteY1" fmla="*/ 13944 h 831070"/>
                <a:gd name="connsiteX2" fmla="*/ 496111 w 2042809"/>
                <a:gd name="connsiteY2" fmla="*/ 831068 h 831070"/>
                <a:gd name="connsiteX3" fmla="*/ 836578 w 2042809"/>
                <a:gd name="connsiteY3" fmla="*/ 23672 h 831070"/>
                <a:gd name="connsiteX4" fmla="*/ 1157592 w 2042809"/>
                <a:gd name="connsiteY4" fmla="*/ 801885 h 831070"/>
                <a:gd name="connsiteX5" fmla="*/ 1498060 w 2042809"/>
                <a:gd name="connsiteY5" fmla="*/ 33400 h 831070"/>
                <a:gd name="connsiteX6" fmla="*/ 1828800 w 2042809"/>
                <a:gd name="connsiteY6" fmla="*/ 801885 h 831070"/>
                <a:gd name="connsiteX7" fmla="*/ 2042809 w 2042809"/>
                <a:gd name="connsiteY7" fmla="*/ 393323 h 8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809" h="831070">
                  <a:moveTo>
                    <a:pt x="0" y="393323"/>
                  </a:moveTo>
                  <a:cubicBezTo>
                    <a:pt x="85117" y="167155"/>
                    <a:pt x="170234" y="-59013"/>
                    <a:pt x="252919" y="13944"/>
                  </a:cubicBezTo>
                  <a:cubicBezTo>
                    <a:pt x="335604" y="86901"/>
                    <a:pt x="398835" y="829447"/>
                    <a:pt x="496111" y="831068"/>
                  </a:cubicBezTo>
                  <a:cubicBezTo>
                    <a:pt x="593387" y="832689"/>
                    <a:pt x="726331" y="28536"/>
                    <a:pt x="836578" y="23672"/>
                  </a:cubicBezTo>
                  <a:cubicBezTo>
                    <a:pt x="946825" y="18808"/>
                    <a:pt x="1047345" y="800264"/>
                    <a:pt x="1157592" y="801885"/>
                  </a:cubicBezTo>
                  <a:cubicBezTo>
                    <a:pt x="1267839" y="803506"/>
                    <a:pt x="1386192" y="33400"/>
                    <a:pt x="1498060" y="33400"/>
                  </a:cubicBezTo>
                  <a:cubicBezTo>
                    <a:pt x="1609928" y="33400"/>
                    <a:pt x="1738009" y="753247"/>
                    <a:pt x="1828800" y="801885"/>
                  </a:cubicBezTo>
                  <a:cubicBezTo>
                    <a:pt x="1919591" y="850523"/>
                    <a:pt x="1981200" y="621923"/>
                    <a:pt x="2042809" y="393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grpSp>
      <p:sp>
        <p:nvSpPr>
          <p:cNvPr id="54" name="Textfeld 53">
            <a:extLst>
              <a:ext uri="{FF2B5EF4-FFF2-40B4-BE49-F238E27FC236}">
                <a16:creationId xmlns:a16="http://schemas.microsoft.com/office/drawing/2014/main" id="{AA4CEF0F-673B-B3D4-3335-2A8B80355C44}"/>
              </a:ext>
            </a:extLst>
          </p:cNvPr>
          <p:cNvSpPr txBox="1"/>
          <p:nvPr/>
        </p:nvSpPr>
        <p:spPr>
          <a:xfrm>
            <a:off x="2458320" y="3164756"/>
            <a:ext cx="199638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Vor dem Filter</a:t>
            </a:r>
          </a:p>
        </p:txBody>
      </p:sp>
      <p:sp>
        <p:nvSpPr>
          <p:cNvPr id="7" name="Textfeld 6">
            <a:extLst>
              <a:ext uri="{FF2B5EF4-FFF2-40B4-BE49-F238E27FC236}">
                <a16:creationId xmlns:a16="http://schemas.microsoft.com/office/drawing/2014/main" id="{FEF932CF-AD4A-1D11-05AF-8546FA6BBF94}"/>
              </a:ext>
            </a:extLst>
          </p:cNvPr>
          <p:cNvSpPr txBox="1"/>
          <p:nvPr/>
        </p:nvSpPr>
        <p:spPr>
          <a:xfrm>
            <a:off x="5172114" y="1946131"/>
            <a:ext cx="42191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45242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91B53-1816-7DDA-32B3-0D9A94636AE3}"/>
              </a:ext>
            </a:extLst>
          </p:cNvPr>
          <p:cNvSpPr>
            <a:spLocks noGrp="1"/>
          </p:cNvSpPr>
          <p:nvPr>
            <p:ph idx="1"/>
          </p:nvPr>
        </p:nvSpPr>
        <p:spPr/>
        <p:txBody>
          <a:bodyPr/>
          <a:lstStyle/>
          <a:p>
            <a:r>
              <a:rPr lang="de-DE" dirty="0" err="1"/>
              <a:t>Unpolarisiertes</a:t>
            </a:r>
            <a:r>
              <a:rPr lang="de-DE" dirty="0"/>
              <a:t> Licht trifft auf ein 0°-Polarisationsfilter:</a:t>
            </a:r>
          </a:p>
          <a:p>
            <a:pPr marL="109728" indent="0">
              <a:buNone/>
            </a:pPr>
            <a:endParaRPr lang="de-DE" dirty="0"/>
          </a:p>
          <a:p>
            <a:pPr marL="109728" indent="0">
              <a:buNone/>
            </a:pPr>
            <a:endParaRPr lang="de-DE" dirty="0"/>
          </a:p>
          <a:p>
            <a:pPr marL="109728" indent="0">
              <a:buNone/>
            </a:pPr>
            <a:br>
              <a:rPr lang="de-DE" dirty="0"/>
            </a:br>
            <a:endParaRPr lang="de-DE" dirty="0"/>
          </a:p>
          <a:p>
            <a:pPr marL="411480" lvl="1" indent="0">
              <a:buNone/>
            </a:pPr>
            <a:br>
              <a:rPr lang="de-DE" dirty="0"/>
            </a:br>
            <a:br>
              <a:rPr lang="de-DE" dirty="0"/>
            </a:br>
            <a:endParaRPr lang="de-DE" dirty="0"/>
          </a:p>
        </p:txBody>
      </p:sp>
      <p:grpSp>
        <p:nvGrpSpPr>
          <p:cNvPr id="31" name="Gruppieren 30">
            <a:extLst>
              <a:ext uri="{FF2B5EF4-FFF2-40B4-BE49-F238E27FC236}">
                <a16:creationId xmlns:a16="http://schemas.microsoft.com/office/drawing/2014/main" id="{E1F1054C-DEF2-4830-DD03-7AEF59F44E47}"/>
              </a:ext>
            </a:extLst>
          </p:cNvPr>
          <p:cNvGrpSpPr/>
          <p:nvPr/>
        </p:nvGrpSpPr>
        <p:grpSpPr>
          <a:xfrm>
            <a:off x="4007768" y="2084637"/>
            <a:ext cx="3816424" cy="1080119"/>
            <a:chOff x="4508631" y="2965285"/>
            <a:chExt cx="3816424" cy="1080119"/>
          </a:xfrm>
        </p:grpSpPr>
        <p:sp>
          <p:nvSpPr>
            <p:cNvPr id="12" name="Ellipse 11">
              <a:extLst>
                <a:ext uri="{FF2B5EF4-FFF2-40B4-BE49-F238E27FC236}">
                  <a16:creationId xmlns:a16="http://schemas.microsoft.com/office/drawing/2014/main" id="{3AE7B1B8-CA0B-82D5-5ED1-64CBE95B0992}"/>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4" name="Gerade Verbindung mit Pfeil 13">
              <a:extLst>
                <a:ext uri="{FF2B5EF4-FFF2-40B4-BE49-F238E27FC236}">
                  <a16:creationId xmlns:a16="http://schemas.microsoft.com/office/drawing/2014/main" id="{8F909E84-A097-27C6-8E7E-1B38FBAD61DB}"/>
                </a:ext>
              </a:extLst>
            </p:cNvPr>
            <p:cNvCxnSpPr>
              <a:cxnSpLocks/>
            </p:cNvCxnSpPr>
            <p:nvPr/>
          </p:nvCxnSpPr>
          <p:spPr>
            <a:xfrm>
              <a:off x="4508631" y="3528672"/>
              <a:ext cx="10873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6111C99-4A89-0B10-D600-E6AECDB17248}"/>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1EEE2ACD-803C-BEE0-23C1-C2994DBB23DF}"/>
                </a:ext>
              </a:extLst>
            </p:cNvPr>
            <p:cNvCxnSpPr/>
            <p:nvPr/>
          </p:nvCxnSpPr>
          <p:spPr>
            <a:xfrm>
              <a:off x="8325055" y="3082222"/>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6AFE3B6-491B-BC27-A8BF-089E3BF35804}"/>
                </a:ext>
              </a:extLst>
            </p:cNvPr>
            <p:cNvCxnSpPr>
              <a:cxnSpLocks/>
            </p:cNvCxnSpPr>
            <p:nvPr/>
          </p:nvCxnSpPr>
          <p:spPr>
            <a:xfrm>
              <a:off x="6697012" y="3510219"/>
              <a:ext cx="1195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itel 2">
            <a:extLst>
              <a:ext uri="{FF2B5EF4-FFF2-40B4-BE49-F238E27FC236}">
                <a16:creationId xmlns:a16="http://schemas.microsoft.com/office/drawing/2014/main" id="{130EB42C-FAA8-9096-5825-FB648258627E}"/>
              </a:ext>
            </a:extLst>
          </p:cNvPr>
          <p:cNvSpPr>
            <a:spLocks noGrp="1"/>
          </p:cNvSpPr>
          <p:nvPr>
            <p:ph type="title"/>
          </p:nvPr>
        </p:nvSpPr>
        <p:spPr/>
        <p:txBody>
          <a:bodyPr/>
          <a:lstStyle/>
          <a:p>
            <a:r>
              <a:rPr lang="de-DE" dirty="0"/>
              <a:t>1a) Polarisation bei Licht</a:t>
            </a:r>
          </a:p>
        </p:txBody>
      </p:sp>
      <p:sp>
        <p:nvSpPr>
          <p:cNvPr id="38" name="Inhaltsplatzhalter 1">
            <a:extLst>
              <a:ext uri="{FF2B5EF4-FFF2-40B4-BE49-F238E27FC236}">
                <a16:creationId xmlns:a16="http://schemas.microsoft.com/office/drawing/2014/main" id="{D20B79F6-C7A4-EEFA-401B-9094E45B9E4C}"/>
              </a:ext>
            </a:extLst>
          </p:cNvPr>
          <p:cNvSpPr txBox="1">
            <a:spLocks/>
          </p:cNvSpPr>
          <p:nvPr/>
        </p:nvSpPr>
        <p:spPr>
          <a:xfrm>
            <a:off x="551384" y="5341236"/>
            <a:ext cx="10972800" cy="1223474"/>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None/>
            </a:pPr>
            <a:r>
              <a:rPr lang="de-DE" dirty="0"/>
              <a:t>Vorher </a:t>
            </a:r>
            <a:r>
              <a:rPr lang="de-DE" dirty="0" err="1"/>
              <a:t>unpolarisiertes</a:t>
            </a:r>
            <a:r>
              <a:rPr lang="de-DE" dirty="0"/>
              <a:t> Licht hat nach dem Filter Polarisation 0°.</a:t>
            </a:r>
            <a:br>
              <a:rPr lang="de-DE" dirty="0"/>
            </a:br>
            <a:r>
              <a:rPr lang="de-DE" dirty="0"/>
              <a:t>Es wird von einem weiterem 0°-Filter zu 100 % durchgelassen.</a:t>
            </a:r>
            <a:br>
              <a:rPr lang="de-DE" dirty="0"/>
            </a:br>
            <a:endParaRPr lang="de-DE" dirty="0"/>
          </a:p>
        </p:txBody>
      </p:sp>
      <p:grpSp>
        <p:nvGrpSpPr>
          <p:cNvPr id="51" name="Gruppieren 50">
            <a:extLst>
              <a:ext uri="{FF2B5EF4-FFF2-40B4-BE49-F238E27FC236}">
                <a16:creationId xmlns:a16="http://schemas.microsoft.com/office/drawing/2014/main" id="{3B671A59-78C0-6559-84FF-F90876FDAEB0}"/>
              </a:ext>
            </a:extLst>
          </p:cNvPr>
          <p:cNvGrpSpPr/>
          <p:nvPr/>
        </p:nvGrpSpPr>
        <p:grpSpPr>
          <a:xfrm>
            <a:off x="3211905" y="2151906"/>
            <a:ext cx="470430" cy="864096"/>
            <a:chOff x="874201" y="1943536"/>
            <a:chExt cx="470430" cy="864096"/>
          </a:xfrm>
        </p:grpSpPr>
        <p:cxnSp>
          <p:nvCxnSpPr>
            <p:cNvPr id="47" name="Gerade Verbindung mit Pfeil 46">
              <a:extLst>
                <a:ext uri="{FF2B5EF4-FFF2-40B4-BE49-F238E27FC236}">
                  <a16:creationId xmlns:a16="http://schemas.microsoft.com/office/drawing/2014/main" id="{2DEC7B84-35DF-82D3-FDE5-A24F95F75A83}"/>
                </a:ext>
              </a:extLst>
            </p:cNvPr>
            <p:cNvCxnSpPr/>
            <p:nvPr/>
          </p:nvCxnSpPr>
          <p:spPr>
            <a:xfrm>
              <a:off x="1111839" y="1943536"/>
              <a:ext cx="0" cy="864096"/>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5409D103-20C6-94C1-3C3A-F19C6C89FAB6}"/>
                </a:ext>
              </a:extLst>
            </p:cNvPr>
            <p:cNvCxnSpPr>
              <a:cxnSpLocks/>
            </p:cNvCxnSpPr>
            <p:nvPr/>
          </p:nvCxnSpPr>
          <p:spPr>
            <a:xfrm flipH="1">
              <a:off x="946209" y="2095936"/>
              <a:ext cx="318030" cy="607044"/>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6969877-1D4A-3CC0-B2AF-CB61A4346F08}"/>
                </a:ext>
              </a:extLst>
            </p:cNvPr>
            <p:cNvCxnSpPr>
              <a:cxnSpLocks/>
            </p:cNvCxnSpPr>
            <p:nvPr/>
          </p:nvCxnSpPr>
          <p:spPr>
            <a:xfrm flipH="1">
              <a:off x="874201" y="2292680"/>
              <a:ext cx="470430" cy="166612"/>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B3C378FD-7951-874B-279F-267110AC11F1}"/>
                </a:ext>
              </a:extLst>
            </p:cNvPr>
            <p:cNvCxnSpPr>
              <a:cxnSpLocks/>
            </p:cNvCxnSpPr>
            <p:nvPr/>
          </p:nvCxnSpPr>
          <p:spPr>
            <a:xfrm>
              <a:off x="916092" y="2189390"/>
              <a:ext cx="396240" cy="416560"/>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Textfeld 6">
            <a:extLst>
              <a:ext uri="{FF2B5EF4-FFF2-40B4-BE49-F238E27FC236}">
                <a16:creationId xmlns:a16="http://schemas.microsoft.com/office/drawing/2014/main" id="{FEF932CF-AD4A-1D11-05AF-8546FA6BBF94}"/>
              </a:ext>
            </a:extLst>
          </p:cNvPr>
          <p:cNvSpPr txBox="1"/>
          <p:nvPr/>
        </p:nvSpPr>
        <p:spPr>
          <a:xfrm>
            <a:off x="5172114" y="1946131"/>
            <a:ext cx="42191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sp>
        <p:nvSpPr>
          <p:cNvPr id="8" name="Textfeld 7">
            <a:extLst>
              <a:ext uri="{FF2B5EF4-FFF2-40B4-BE49-F238E27FC236}">
                <a16:creationId xmlns:a16="http://schemas.microsoft.com/office/drawing/2014/main" id="{06016A66-9AAA-FB20-8A62-390811069877}"/>
              </a:ext>
            </a:extLst>
          </p:cNvPr>
          <p:cNvSpPr txBox="1"/>
          <p:nvPr/>
        </p:nvSpPr>
        <p:spPr>
          <a:xfrm>
            <a:off x="5183645" y="3889212"/>
            <a:ext cx="421910"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0°</a:t>
            </a:r>
          </a:p>
        </p:txBody>
      </p:sp>
      <p:grpSp>
        <p:nvGrpSpPr>
          <p:cNvPr id="26" name="Gruppieren 25">
            <a:extLst>
              <a:ext uri="{FF2B5EF4-FFF2-40B4-BE49-F238E27FC236}">
                <a16:creationId xmlns:a16="http://schemas.microsoft.com/office/drawing/2014/main" id="{CBDF9C69-139B-6592-56D2-9C9F63C6296C}"/>
              </a:ext>
            </a:extLst>
          </p:cNvPr>
          <p:cNvGrpSpPr/>
          <p:nvPr/>
        </p:nvGrpSpPr>
        <p:grpSpPr>
          <a:xfrm>
            <a:off x="9362300" y="2332325"/>
            <a:ext cx="1352592" cy="1571267"/>
            <a:chOff x="9362300" y="2332325"/>
            <a:chExt cx="1352592" cy="1571267"/>
          </a:xfrm>
        </p:grpSpPr>
        <p:sp>
          <p:nvSpPr>
            <p:cNvPr id="13" name="Rechteck 12">
              <a:extLst>
                <a:ext uri="{FF2B5EF4-FFF2-40B4-BE49-F238E27FC236}">
                  <a16:creationId xmlns:a16="http://schemas.microsoft.com/office/drawing/2014/main" id="{26FEDD82-E382-5E7C-49F6-C46A1BC2976F}"/>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A836799-1644-8C84-DFCB-7D91843FBAFF}"/>
                </a:ext>
              </a:extLst>
            </p:cNvPr>
            <p:cNvCxnSpPr>
              <a:cxnSpLocks/>
              <a:stCxn id="13" idx="2"/>
            </p:cNvCxnSpPr>
            <p:nvPr/>
          </p:nvCxnSpPr>
          <p:spPr>
            <a:xfrm flipH="1" flipV="1">
              <a:off x="10026127" y="2571078"/>
              <a:ext cx="1727" cy="47402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Bogen 22">
              <a:extLst>
                <a:ext uri="{FF2B5EF4-FFF2-40B4-BE49-F238E27FC236}">
                  <a16:creationId xmlns:a16="http://schemas.microsoft.com/office/drawing/2014/main" id="{F90A1FE3-6569-6E31-E522-BC9BA0134538}"/>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sp>
        <p:nvSpPr>
          <p:cNvPr id="35" name="Textfeld 34">
            <a:extLst>
              <a:ext uri="{FF2B5EF4-FFF2-40B4-BE49-F238E27FC236}">
                <a16:creationId xmlns:a16="http://schemas.microsoft.com/office/drawing/2014/main" id="{52BC9B1C-B980-AD6E-3443-B39981DE12B2}"/>
              </a:ext>
            </a:extLst>
          </p:cNvPr>
          <p:cNvSpPr txBox="1"/>
          <p:nvPr/>
        </p:nvSpPr>
        <p:spPr>
          <a:xfrm>
            <a:off x="9137575" y="3156688"/>
            <a:ext cx="1915909"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Intensitätsverlust</a:t>
            </a:r>
          </a:p>
        </p:txBody>
      </p:sp>
      <p:sp>
        <p:nvSpPr>
          <p:cNvPr id="36" name="Textfeld 35">
            <a:extLst>
              <a:ext uri="{FF2B5EF4-FFF2-40B4-BE49-F238E27FC236}">
                <a16:creationId xmlns:a16="http://schemas.microsoft.com/office/drawing/2014/main" id="{BFD09D7C-3BD4-3469-18C9-4D8C3FA9E8A3}"/>
              </a:ext>
            </a:extLst>
          </p:cNvPr>
          <p:cNvSpPr txBox="1"/>
          <p:nvPr/>
        </p:nvSpPr>
        <p:spPr>
          <a:xfrm>
            <a:off x="9132841" y="4729528"/>
            <a:ext cx="2441694"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Kein Intensitätsverlust</a:t>
            </a:r>
          </a:p>
        </p:txBody>
      </p:sp>
      <p:grpSp>
        <p:nvGrpSpPr>
          <p:cNvPr id="15" name="Gruppieren 14">
            <a:extLst>
              <a:ext uri="{FF2B5EF4-FFF2-40B4-BE49-F238E27FC236}">
                <a16:creationId xmlns:a16="http://schemas.microsoft.com/office/drawing/2014/main" id="{8A2FC3AC-B4F2-0190-543A-C4B913CC7356}"/>
              </a:ext>
            </a:extLst>
          </p:cNvPr>
          <p:cNvGrpSpPr/>
          <p:nvPr/>
        </p:nvGrpSpPr>
        <p:grpSpPr>
          <a:xfrm>
            <a:off x="1002156" y="2179446"/>
            <a:ext cx="1352592" cy="1571267"/>
            <a:chOff x="9362300" y="2332325"/>
            <a:chExt cx="1352592" cy="1571267"/>
          </a:xfrm>
        </p:grpSpPr>
        <p:sp>
          <p:nvSpPr>
            <p:cNvPr id="24" name="Rechteck 23">
              <a:extLst>
                <a:ext uri="{FF2B5EF4-FFF2-40B4-BE49-F238E27FC236}">
                  <a16:creationId xmlns:a16="http://schemas.microsoft.com/office/drawing/2014/main" id="{4237CB1A-EC7D-AA49-A0E8-C401A1A04241}"/>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34" name="Gerader Verbinder 33">
              <a:extLst>
                <a:ext uri="{FF2B5EF4-FFF2-40B4-BE49-F238E27FC236}">
                  <a16:creationId xmlns:a16="http://schemas.microsoft.com/office/drawing/2014/main" id="{53B7626A-0563-B9B0-E77D-F18AA9705728}"/>
                </a:ext>
              </a:extLst>
            </p:cNvPr>
            <p:cNvCxnSpPr>
              <a:cxnSpLocks/>
              <a:stCxn id="24" idx="2"/>
              <a:endCxn id="37"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Bogen 36">
              <a:extLst>
                <a:ext uri="{FF2B5EF4-FFF2-40B4-BE49-F238E27FC236}">
                  <a16:creationId xmlns:a16="http://schemas.microsoft.com/office/drawing/2014/main" id="{6682E52A-584E-804A-2193-52A673B2930D}"/>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57" name="Gruppieren 56">
            <a:extLst>
              <a:ext uri="{FF2B5EF4-FFF2-40B4-BE49-F238E27FC236}">
                <a16:creationId xmlns:a16="http://schemas.microsoft.com/office/drawing/2014/main" id="{B4743D72-B419-D894-E63B-97BC436C5C5E}"/>
              </a:ext>
            </a:extLst>
          </p:cNvPr>
          <p:cNvGrpSpPr/>
          <p:nvPr/>
        </p:nvGrpSpPr>
        <p:grpSpPr>
          <a:xfrm>
            <a:off x="1030221" y="3920792"/>
            <a:ext cx="9684670" cy="1683100"/>
            <a:chOff x="1030221" y="3920792"/>
            <a:chExt cx="9684670" cy="1683100"/>
          </a:xfrm>
        </p:grpSpPr>
        <p:grpSp>
          <p:nvGrpSpPr>
            <p:cNvPr id="27" name="Gruppieren 26">
              <a:extLst>
                <a:ext uri="{FF2B5EF4-FFF2-40B4-BE49-F238E27FC236}">
                  <a16:creationId xmlns:a16="http://schemas.microsoft.com/office/drawing/2014/main" id="{5176ACBD-85D6-7F04-B94B-316ED8D8F48F}"/>
                </a:ext>
              </a:extLst>
            </p:cNvPr>
            <p:cNvGrpSpPr/>
            <p:nvPr/>
          </p:nvGrpSpPr>
          <p:grpSpPr>
            <a:xfrm>
              <a:off x="9362299" y="3920792"/>
              <a:ext cx="1352592" cy="1571267"/>
              <a:chOff x="9362300" y="2332325"/>
              <a:chExt cx="1352592" cy="1571267"/>
            </a:xfrm>
          </p:grpSpPr>
          <p:sp>
            <p:nvSpPr>
              <p:cNvPr id="30" name="Rechteck 29">
                <a:extLst>
                  <a:ext uri="{FF2B5EF4-FFF2-40B4-BE49-F238E27FC236}">
                    <a16:creationId xmlns:a16="http://schemas.microsoft.com/office/drawing/2014/main" id="{0927A799-53B8-F1AD-B2CD-27651A62986E}"/>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AE2F5E58-B934-9864-74C7-816AB5BC0864}"/>
                  </a:ext>
                </a:extLst>
              </p:cNvPr>
              <p:cNvCxnSpPr>
                <a:cxnSpLocks/>
                <a:stCxn id="30" idx="2"/>
                <a:endCxn id="33"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Bogen 32">
                <a:extLst>
                  <a:ext uri="{FF2B5EF4-FFF2-40B4-BE49-F238E27FC236}">
                    <a16:creationId xmlns:a16="http://schemas.microsoft.com/office/drawing/2014/main" id="{3D913276-27EA-8C0E-0372-C182F6B6CFD6}"/>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nvGrpSpPr>
            <p:cNvPr id="56" name="Gruppieren 55">
              <a:extLst>
                <a:ext uri="{FF2B5EF4-FFF2-40B4-BE49-F238E27FC236}">
                  <a16:creationId xmlns:a16="http://schemas.microsoft.com/office/drawing/2014/main" id="{9BDF5764-6274-A6A9-02E0-1A5E8439CF17}"/>
                </a:ext>
              </a:extLst>
            </p:cNvPr>
            <p:cNvGrpSpPr/>
            <p:nvPr/>
          </p:nvGrpSpPr>
          <p:grpSpPr>
            <a:xfrm>
              <a:off x="1030221" y="4005065"/>
              <a:ext cx="6612653" cy="1598827"/>
              <a:chOff x="1030221" y="4005065"/>
              <a:chExt cx="6612653" cy="1598827"/>
            </a:xfrm>
          </p:grpSpPr>
          <p:grpSp>
            <p:nvGrpSpPr>
              <p:cNvPr id="9" name="Gruppieren 8">
                <a:extLst>
                  <a:ext uri="{FF2B5EF4-FFF2-40B4-BE49-F238E27FC236}">
                    <a16:creationId xmlns:a16="http://schemas.microsoft.com/office/drawing/2014/main" id="{6965666C-CB8E-DD22-1964-0CF31084C8B3}"/>
                  </a:ext>
                </a:extLst>
              </p:cNvPr>
              <p:cNvGrpSpPr/>
              <p:nvPr/>
            </p:nvGrpSpPr>
            <p:grpSpPr>
              <a:xfrm>
                <a:off x="3456511" y="4005065"/>
                <a:ext cx="4186363" cy="1080119"/>
                <a:chOff x="3957374" y="3181309"/>
                <a:chExt cx="4186363" cy="1080119"/>
              </a:xfrm>
            </p:grpSpPr>
            <p:grpSp>
              <p:nvGrpSpPr>
                <p:cNvPr id="10" name="Gruppieren 9">
                  <a:extLst>
                    <a:ext uri="{FF2B5EF4-FFF2-40B4-BE49-F238E27FC236}">
                      <a16:creationId xmlns:a16="http://schemas.microsoft.com/office/drawing/2014/main" id="{506B7F46-2C7B-A2F5-023D-4D4691050C98}"/>
                    </a:ext>
                  </a:extLst>
                </p:cNvPr>
                <p:cNvGrpSpPr/>
                <p:nvPr/>
              </p:nvGrpSpPr>
              <p:grpSpPr>
                <a:xfrm>
                  <a:off x="4328637" y="3181309"/>
                  <a:ext cx="3815100" cy="1080119"/>
                  <a:chOff x="4328637" y="2965285"/>
                  <a:chExt cx="3815100" cy="1080119"/>
                </a:xfrm>
              </p:grpSpPr>
              <p:sp>
                <p:nvSpPr>
                  <p:cNvPr id="17" name="Ellipse 16">
                    <a:extLst>
                      <a:ext uri="{FF2B5EF4-FFF2-40B4-BE49-F238E27FC236}">
                        <a16:creationId xmlns:a16="http://schemas.microsoft.com/office/drawing/2014/main" id="{11E12F79-19F3-CFDE-FE4F-0653A4E55F6F}"/>
                      </a:ext>
                    </a:extLst>
                  </p:cNvPr>
                  <p:cNvSpPr/>
                  <p:nvPr/>
                </p:nvSpPr>
                <p:spPr>
                  <a:xfrm>
                    <a:off x="5985445" y="3211837"/>
                    <a:ext cx="241947" cy="60486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8" name="Gerade Verbindung mit Pfeil 17">
                    <a:extLst>
                      <a:ext uri="{FF2B5EF4-FFF2-40B4-BE49-F238E27FC236}">
                        <a16:creationId xmlns:a16="http://schemas.microsoft.com/office/drawing/2014/main" id="{B75A7BBE-A85F-258E-3FEE-31C72BC4508D}"/>
                      </a:ext>
                    </a:extLst>
                  </p:cNvPr>
                  <p:cNvCxnSpPr/>
                  <p:nvPr/>
                </p:nvCxnSpPr>
                <p:spPr>
                  <a:xfrm>
                    <a:off x="4328637" y="3528672"/>
                    <a:ext cx="1267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0B26DECE-C586-BD7D-151F-86946E30C546}"/>
                      </a:ext>
                    </a:extLst>
                  </p:cNvPr>
                  <p:cNvCxnSpPr>
                    <a:cxnSpLocks/>
                  </p:cNvCxnSpPr>
                  <p:nvPr/>
                </p:nvCxnSpPr>
                <p:spPr>
                  <a:xfrm>
                    <a:off x="6123819" y="2965285"/>
                    <a:ext cx="0" cy="108011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E58B2F9E-4653-4838-2BAF-B900A69EBEFC}"/>
                      </a:ext>
                    </a:extLst>
                  </p:cNvPr>
                  <p:cNvCxnSpPr/>
                  <p:nvPr/>
                </p:nvCxnSpPr>
                <p:spPr>
                  <a:xfrm>
                    <a:off x="8143737" y="3128698"/>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112F427-3D13-AE1F-5DB4-2430A8BC8D55}"/>
                      </a:ext>
                    </a:extLst>
                  </p:cNvPr>
                  <p:cNvCxnSpPr>
                    <a:cxnSpLocks/>
                  </p:cNvCxnSpPr>
                  <p:nvPr/>
                </p:nvCxnSpPr>
                <p:spPr>
                  <a:xfrm>
                    <a:off x="6697012" y="3510219"/>
                    <a:ext cx="1195995" cy="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Gerade Verbindung mit Pfeil 10">
                  <a:extLst>
                    <a:ext uri="{FF2B5EF4-FFF2-40B4-BE49-F238E27FC236}">
                      <a16:creationId xmlns:a16="http://schemas.microsoft.com/office/drawing/2014/main" id="{C4276A1F-1EE4-0A97-95E8-B55CC26FF6DF}"/>
                    </a:ext>
                  </a:extLst>
                </p:cNvPr>
                <p:cNvCxnSpPr/>
                <p:nvPr/>
              </p:nvCxnSpPr>
              <p:spPr>
                <a:xfrm>
                  <a:off x="3957374" y="3273284"/>
                  <a:ext cx="0" cy="864096"/>
                </a:xfrm>
                <a:prstGeom prst="straightConnector1">
                  <a:avLst/>
                </a:prstGeom>
                <a:ln w="3810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0" name="Gruppieren 39">
                <a:extLst>
                  <a:ext uri="{FF2B5EF4-FFF2-40B4-BE49-F238E27FC236}">
                    <a16:creationId xmlns:a16="http://schemas.microsoft.com/office/drawing/2014/main" id="{F080486F-A6AB-B4D3-43BB-2ADB6DFBC648}"/>
                  </a:ext>
                </a:extLst>
              </p:cNvPr>
              <p:cNvGrpSpPr/>
              <p:nvPr/>
            </p:nvGrpSpPr>
            <p:grpSpPr>
              <a:xfrm>
                <a:off x="1030221" y="4032625"/>
                <a:ext cx="1352592" cy="1571267"/>
                <a:chOff x="9362300" y="2332325"/>
                <a:chExt cx="1352592" cy="1571267"/>
              </a:xfrm>
            </p:grpSpPr>
            <p:sp>
              <p:nvSpPr>
                <p:cNvPr id="41" name="Rechteck 40">
                  <a:extLst>
                    <a:ext uri="{FF2B5EF4-FFF2-40B4-BE49-F238E27FC236}">
                      <a16:creationId xmlns:a16="http://schemas.microsoft.com/office/drawing/2014/main" id="{549E764F-9F23-9055-4CF6-440581DE99C0}"/>
                    </a:ext>
                  </a:extLst>
                </p:cNvPr>
                <p:cNvSpPr/>
                <p:nvPr/>
              </p:nvSpPr>
              <p:spPr>
                <a:xfrm>
                  <a:off x="9479905" y="2332325"/>
                  <a:ext cx="1095898" cy="712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DAF0E9B3-5FC1-EC32-A279-337A7B3698BA}"/>
                    </a:ext>
                  </a:extLst>
                </p:cNvPr>
                <p:cNvCxnSpPr>
                  <a:cxnSpLocks/>
                  <a:stCxn id="41" idx="2"/>
                  <a:endCxn id="52" idx="2"/>
                </p:cNvCxnSpPr>
                <p:nvPr/>
              </p:nvCxnSpPr>
              <p:spPr>
                <a:xfrm flipV="1">
                  <a:off x="10027854" y="2750513"/>
                  <a:ext cx="481946" cy="2945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Bogen 51">
                  <a:extLst>
                    <a:ext uri="{FF2B5EF4-FFF2-40B4-BE49-F238E27FC236}">
                      <a16:creationId xmlns:a16="http://schemas.microsoft.com/office/drawing/2014/main" id="{02326C55-A220-00BD-F81F-A4C7E3A785AD}"/>
                    </a:ext>
                  </a:extLst>
                </p:cNvPr>
                <p:cNvSpPr/>
                <p:nvPr/>
              </p:nvSpPr>
              <p:spPr>
                <a:xfrm rot="18867278">
                  <a:off x="9365777" y="2554478"/>
                  <a:ext cx="1345637" cy="135259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grpSp>
      </p:grpSp>
    </p:spTree>
    <p:extLst>
      <p:ext uri="{BB962C8B-B14F-4D97-AF65-F5344CB8AC3E}">
        <p14:creationId xmlns:p14="http://schemas.microsoft.com/office/powerpoint/2010/main" val="34448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P spid="3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KM-Rot ZSL-Logo">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3458</Words>
  <Application>Microsoft Office PowerPoint</Application>
  <PresentationFormat>Breitbild</PresentationFormat>
  <Paragraphs>648</Paragraphs>
  <Slides>54</Slides>
  <Notes>29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Cambria Math</vt:lpstr>
      <vt:lpstr>Garamond</vt:lpstr>
      <vt:lpstr>Georgia</vt:lpstr>
      <vt:lpstr>Formatvorlage_KM-Rot ZSL-Logo</vt:lpstr>
      <vt:lpstr>Lokalität und Realität, verschränkte Photonen – Version I</vt:lpstr>
      <vt:lpstr>Verschränkte Photonen (LF/BF)</vt:lpstr>
      <vt:lpstr>Bezug zum Bildungsplan</vt:lpstr>
      <vt:lpstr>Bezug zum Bildungsplan</vt:lpstr>
      <vt:lpstr>Verschränkte Photonen (LF/BF)</vt:lpstr>
      <vt:lpstr>1. Grundlage: Polarisation</vt:lpstr>
      <vt:lpstr>1a) Polarisation bei Licht</vt:lpstr>
      <vt:lpstr>1a) Polarisation bei Licht</vt:lpstr>
      <vt:lpstr>1a) Polarisation bei Licht</vt:lpstr>
      <vt:lpstr>1a) Polarisation bei Licht</vt:lpstr>
      <vt:lpstr>0°-Licht trifft auf verschiedene Polarisationsfilter:</vt:lpstr>
      <vt:lpstr>1b) Polarisation bei Einzelphotonen</vt:lpstr>
      <vt:lpstr>Ein 0°-Photon trifft auf verschiedene Polarisationsfilter:</vt:lpstr>
      <vt:lpstr>Ein 0°-Photon trifft auf verschiedene Polarisationsfilter:</vt:lpstr>
      <vt:lpstr>Ein 45°-Photon trifft auf verschiedene Polarisationsfilter:</vt:lpstr>
      <vt:lpstr>1b) Polarisation bei Einzelphotonen</vt:lpstr>
      <vt:lpstr>1b) Polarisation bei Einzelphotonen</vt:lpstr>
      <vt:lpstr>1b) Polarisation bei Einzelphotonen</vt:lpstr>
      <vt:lpstr>1b) Polarisation bei Einzelphotonen</vt:lpstr>
      <vt:lpstr>Verschränkte Photonen (LF/BF)</vt:lpstr>
      <vt:lpstr>2a) Wie erzeugt man verschränkte Photonen?</vt:lpstr>
      <vt:lpstr>2a) Wie erzeugt man verschränkte Photonen?</vt:lpstr>
      <vt:lpstr>2a) Wie erzeugt man verschränkte Photonen?</vt:lpstr>
      <vt:lpstr>2b) Woran erkennt man verschränkte Photonen?</vt:lpstr>
      <vt:lpstr>2b) Woran erkennt man verschränkte Photonen?</vt:lpstr>
      <vt:lpstr>2b) Woran erkennt man verschränkte Photonen?</vt:lpstr>
      <vt:lpstr>2b) Woran erkennt man verschränkte Photonen?</vt:lpstr>
      <vt:lpstr>2b) Woran erkennt man verschränkte Photonen?</vt:lpstr>
      <vt:lpstr>2b) Woran erkennt man verschränkte Photonen?</vt:lpstr>
      <vt:lpstr>2b) Woran erkennt man verschränkte Photonen?</vt:lpstr>
      <vt:lpstr>2b) Woran erkennt man verschränkte Photonen?</vt:lpstr>
      <vt:lpstr>2b) Woran erkennt man verschränkte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2c) Was ist nichtklassisch an verschränkten Photonen?</vt:lpstr>
      <vt:lpstr>Verschränkte Photonen (LF/BF)</vt:lpstr>
      <vt:lpstr>3. Lokalität – Nichtlokalität </vt:lpstr>
      <vt:lpstr>3. Lokalität – Nichtlokalität </vt:lpstr>
      <vt:lpstr>3. Lokalität – Nichtlokalität </vt:lpstr>
      <vt:lpstr>Verschränkte Photonen (LF/BF)</vt:lpstr>
      <vt:lpstr>4. Realität – Unbestimmtheit</vt:lpstr>
      <vt:lpstr>4. Realität – Unbestimmtheit</vt:lpstr>
      <vt:lpstr>4. Realität – Unbestimmtheit</vt:lpstr>
      <vt:lpstr>4. Realität – Unbestimmtheit</vt:lpstr>
      <vt:lpstr>Überblick über das Material</vt:lpstr>
      <vt:lpstr>Überblick über das Material</vt:lpstr>
      <vt:lpstr>Überblick über das Material</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Schock, Kai (KM);du Prel, Florence (LS)</dc:creator>
  <cp:lastModifiedBy>Josef Küblbeck</cp:lastModifiedBy>
  <cp:revision>174</cp:revision>
  <dcterms:created xsi:type="dcterms:W3CDTF">2014-03-18T09:41:04Z</dcterms:created>
  <dcterms:modified xsi:type="dcterms:W3CDTF">2023-02-24T19:16:53Z</dcterms:modified>
</cp:coreProperties>
</file>