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15"/>
  </p:notesMasterIdLst>
  <p:handoutMasterIdLst>
    <p:handoutMasterId r:id="rId16"/>
  </p:handoutMasterIdLst>
  <p:sldIdLst>
    <p:sldId id="340" r:id="rId2"/>
    <p:sldId id="341" r:id="rId3"/>
    <p:sldId id="342" r:id="rId4"/>
    <p:sldId id="343" r:id="rId5"/>
    <p:sldId id="344" r:id="rId6"/>
    <p:sldId id="345" r:id="rId7"/>
    <p:sldId id="347" r:id="rId8"/>
    <p:sldId id="348" r:id="rId9"/>
    <p:sldId id="349" r:id="rId10"/>
    <p:sldId id="350" r:id="rId11"/>
    <p:sldId id="301" r:id="rId12"/>
    <p:sldId id="352" r:id="rId13"/>
    <p:sldId id="265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DE9"/>
    <a:srgbClr val="B70017"/>
    <a:srgbClr val="595959"/>
    <a:srgbClr val="FFFFE0"/>
    <a:srgbClr val="FF6D6D"/>
    <a:srgbClr val="B80000"/>
    <a:srgbClr val="007AC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766B4B-4716-43E1-9E18-E4D3D62BD057}" v="14" dt="2023-01-11T22:06:17.8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43" autoAdjust="0"/>
    <p:restoredTop sz="94673" autoAdjust="0"/>
  </p:normalViewPr>
  <p:slideViewPr>
    <p:cSldViewPr>
      <p:cViewPr varScale="1">
        <p:scale>
          <a:sx n="101" d="100"/>
          <a:sy n="101" d="100"/>
        </p:scale>
        <p:origin x="103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408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-Julian Pardall" userId="242418bbfe6e9ff5" providerId="LiveId" clId="{EE766B4B-4716-43E1-9E18-E4D3D62BD057}"/>
    <pc:docChg chg="modSld modMainMaster">
      <pc:chgData name="Carl-Julian Pardall" userId="242418bbfe6e9ff5" providerId="LiveId" clId="{EE766B4B-4716-43E1-9E18-E4D3D62BD057}" dt="2023-01-12T21:47:27.880" v="18" actId="1076"/>
      <pc:docMkLst>
        <pc:docMk/>
      </pc:docMkLst>
      <pc:sldChg chg="setBg">
        <pc:chgData name="Carl-Julian Pardall" userId="242418bbfe6e9ff5" providerId="LiveId" clId="{EE766B4B-4716-43E1-9E18-E4D3D62BD057}" dt="2023-01-11T22:03:37.936" v="3"/>
        <pc:sldMkLst>
          <pc:docMk/>
          <pc:sldMk cId="762195008" sldId="340"/>
        </pc:sldMkLst>
      </pc:sldChg>
      <pc:sldMasterChg chg="setBg modSldLayout">
        <pc:chgData name="Carl-Julian Pardall" userId="242418bbfe6e9ff5" providerId="LiveId" clId="{EE766B4B-4716-43E1-9E18-E4D3D62BD057}" dt="2023-01-12T21:47:27.880" v="18" actId="1076"/>
        <pc:sldMasterMkLst>
          <pc:docMk/>
          <pc:sldMasterMk cId="0" sldId="2147483674"/>
        </pc:sldMasterMkLst>
        <pc:sldLayoutChg chg="setBg">
          <pc:chgData name="Carl-Julian Pardall" userId="242418bbfe6e9ff5" providerId="LiveId" clId="{EE766B4B-4716-43E1-9E18-E4D3D62BD057}" dt="2023-01-11T22:04:02.500" v="5"/>
          <pc:sldLayoutMkLst>
            <pc:docMk/>
            <pc:sldMasterMk cId="0" sldId="2147483674"/>
            <pc:sldLayoutMk cId="0" sldId="2147483675"/>
          </pc:sldLayoutMkLst>
        </pc:sldLayoutChg>
        <pc:sldLayoutChg chg="addSp modSp mod setBg">
          <pc:chgData name="Carl-Julian Pardall" userId="242418bbfe6e9ff5" providerId="LiveId" clId="{EE766B4B-4716-43E1-9E18-E4D3D62BD057}" dt="2023-01-12T21:47:27.880" v="18" actId="1076"/>
          <pc:sldLayoutMkLst>
            <pc:docMk/>
            <pc:sldMasterMk cId="0" sldId="2147483674"/>
            <pc:sldLayoutMk cId="0" sldId="2147483676"/>
          </pc:sldLayoutMkLst>
          <pc:cxnChg chg="add mod">
            <ac:chgData name="Carl-Julian Pardall" userId="242418bbfe6e9ff5" providerId="LiveId" clId="{EE766B4B-4716-43E1-9E18-E4D3D62BD057}" dt="2023-01-12T21:47:27.880" v="18" actId="1076"/>
            <ac:cxnSpMkLst>
              <pc:docMk/>
              <pc:sldMasterMk cId="0" sldId="2147483674"/>
              <pc:sldLayoutMk cId="0" sldId="2147483676"/>
              <ac:cxnSpMk id="4" creationId="{E318F7CF-448F-832E-B08F-14E10571DDC2}"/>
            </ac:cxnSpMkLst>
          </pc:cxnChg>
          <pc:cxnChg chg="add mod">
            <ac:chgData name="Carl-Julian Pardall" userId="242418bbfe6e9ff5" providerId="LiveId" clId="{EE766B4B-4716-43E1-9E18-E4D3D62BD057}" dt="2023-01-11T22:06:25.779" v="17" actId="1076"/>
            <ac:cxnSpMkLst>
              <pc:docMk/>
              <pc:sldMasterMk cId="0" sldId="2147483674"/>
              <pc:sldLayoutMk cId="0" sldId="2147483676"/>
              <ac:cxnSpMk id="5" creationId="{5559C648-9720-B676-2FAD-35803E35540C}"/>
            </ac:cxnSpMkLst>
          </pc:cxnChg>
        </pc:sldLayoutChg>
        <pc:sldLayoutChg chg="setBg">
          <pc:chgData name="Carl-Julian Pardall" userId="242418bbfe6e9ff5" providerId="LiveId" clId="{EE766B4B-4716-43E1-9E18-E4D3D62BD057}" dt="2023-01-11T22:04:02.500" v="5"/>
          <pc:sldLayoutMkLst>
            <pc:docMk/>
            <pc:sldMasterMk cId="0" sldId="2147483674"/>
            <pc:sldLayoutMk cId="0" sldId="2147483678"/>
          </pc:sldLayoutMkLst>
        </pc:sldLayoutChg>
        <pc:sldLayoutChg chg="setBg">
          <pc:chgData name="Carl-Julian Pardall" userId="242418bbfe6e9ff5" providerId="LiveId" clId="{EE766B4B-4716-43E1-9E18-E4D3D62BD057}" dt="2023-01-11T22:04:02.500" v="5"/>
          <pc:sldLayoutMkLst>
            <pc:docMk/>
            <pc:sldMasterMk cId="0" sldId="2147483674"/>
            <pc:sldLayoutMk cId="0" sldId="2147483679"/>
          </pc:sldLayoutMkLst>
        </pc:sldLayoutChg>
        <pc:sldLayoutChg chg="setBg">
          <pc:chgData name="Carl-Julian Pardall" userId="242418bbfe6e9ff5" providerId="LiveId" clId="{EE766B4B-4716-43E1-9E18-E4D3D62BD057}" dt="2023-01-11T22:04:02.500" v="5"/>
          <pc:sldLayoutMkLst>
            <pc:docMk/>
            <pc:sldMasterMk cId="0" sldId="2147483674"/>
            <pc:sldLayoutMk cId="0" sldId="2147483681"/>
          </pc:sldLayoutMkLst>
        </pc:sldLayoutChg>
        <pc:sldLayoutChg chg="setBg">
          <pc:chgData name="Carl-Julian Pardall" userId="242418bbfe6e9ff5" providerId="LiveId" clId="{EE766B4B-4716-43E1-9E18-E4D3D62BD057}" dt="2023-01-11T22:04:02.500" v="5"/>
          <pc:sldLayoutMkLst>
            <pc:docMk/>
            <pc:sldMasterMk cId="0" sldId="2147483674"/>
            <pc:sldLayoutMk cId="0" sldId="2147483682"/>
          </pc:sldLayoutMkLst>
        </pc:sldLayoutChg>
        <pc:sldLayoutChg chg="setBg">
          <pc:chgData name="Carl-Julian Pardall" userId="242418bbfe6e9ff5" providerId="LiveId" clId="{EE766B4B-4716-43E1-9E18-E4D3D62BD057}" dt="2023-01-11T22:04:02.500" v="5"/>
          <pc:sldLayoutMkLst>
            <pc:docMk/>
            <pc:sldMasterMk cId="0" sldId="2147483674"/>
            <pc:sldLayoutMk cId="1841542849" sldId="2147483686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422ABEC-E94D-4F80-98DD-91AD2DC020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5658D0A-4C73-4ADB-994D-0D0C116CBE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ED436-AECC-4370-A948-281C017111D8}" type="datetimeFigureOut">
              <a:rPr lang="de-DE" smtClean="0"/>
              <a:t>24.02.2023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2D9299-4611-4AC9-BCA4-F59B2BCE03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6341661-E92D-42DD-9257-BB72E7C3E9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3F78E-45A7-42C0-A30A-973E677B3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280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766AF-C2E5-498A-8780-88CCD884FEB9}" type="datetimeFigureOut">
              <a:rPr lang="de-DE" smtClean="0"/>
              <a:t>24.02.2023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1CA67-D061-429F-B186-15D98BBFE4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23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Unpolarisiertes</a:t>
            </a:r>
            <a:r>
              <a:rPr lang="de-DE" dirty="0"/>
              <a:t> Licht wird durch das Polarisationsfilter polarisiert. </a:t>
            </a:r>
            <a:br>
              <a:rPr lang="de-DE" dirty="0"/>
            </a:br>
            <a:r>
              <a:rPr lang="de-DE" dirty="0"/>
              <a:t>Wenn es bereits in dieser Richtung polarisiert ist, dann wird es von einem weiteren Filter (mit eben dieser Polarisationsrichtung) idealerweise vollständig durchgelassen.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58382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Hier wird schon mal die Zufallszahlenfolie als Ergebnis von vielen Messungen gezeigt.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472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Analoges gilt für jede andere Polarisationsrichtung.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5408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Das ist die Übersicht über drei wichtige Fälle, die auftreten, wenn bereits polarisiertes Licht auf ein Polarisationsfilter fällt.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865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 drei Fälle von der vorletzten Folie gibt es analog auch für das Einzelphoton.</a:t>
            </a:r>
          </a:p>
          <a:p>
            <a:r>
              <a:rPr lang="de-DE" dirty="0"/>
              <a:t>Das Photon (als unteilbares Quantenobjekt) kann im dritten Fall nicht geteilt werden, es kann also nicht nur zur Hälfte durchgehen.</a:t>
            </a:r>
          </a:p>
          <a:p>
            <a:r>
              <a:rPr lang="de-DE" dirty="0"/>
              <a:t>Es geht in 50 % der Fälle durch und in 50 % der Fälle wird es absorbiert.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6980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Warum es jetzt ein 45°-Photon ist, wird in der nächsten Folie deutlich.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2498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Analoges gilt für jede andere Polarisationsrichtung.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9947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 zwei ersten Fragen bilden eine Zusammenfassung aus einem anderen Blickwinkel. Die dritte Frage ist wichtig für die verschränkten Photonen.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68437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Zuerst wird geklärt, was „bestimmt bzgl. einer Polarisation“ bedeutet.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875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 Beispiele kommen auf der nächsten Folie.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211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Abgerundetes Rechteck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hteck 9"/>
          <p:cNvSpPr/>
          <p:nvPr userDrawn="1"/>
        </p:nvSpPr>
        <p:spPr>
          <a:xfrm>
            <a:off x="1" y="3650400"/>
            <a:ext cx="12192001" cy="244800"/>
          </a:xfrm>
          <a:prstGeom prst="rect">
            <a:avLst/>
          </a:prstGeom>
          <a:solidFill>
            <a:srgbClr val="B8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el 7"/>
          <p:cNvSpPr>
            <a:spLocks noGrp="1"/>
          </p:cNvSpPr>
          <p:nvPr>
            <p:ph type="ctrTitle" hasCustomPrompt="1"/>
          </p:nvPr>
        </p:nvSpPr>
        <p:spPr>
          <a:xfrm>
            <a:off x="609601" y="2132857"/>
            <a:ext cx="11111409" cy="1470025"/>
          </a:xfrm>
        </p:spPr>
        <p:txBody>
          <a:bodyPr anchor="b">
            <a:noAutofit/>
          </a:bodyPr>
          <a:lstStyle>
            <a:lvl1pPr algn="l">
              <a:defRPr sz="4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0" lang="de-DE" dirty="0"/>
              <a:t>Titel der gesamten Präsentation durch Klicken bearbeiten</a:t>
            </a:r>
            <a:endParaRPr kumimoji="0"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 hasCustomPrompt="1"/>
          </p:nvPr>
        </p:nvSpPr>
        <p:spPr>
          <a:xfrm>
            <a:off x="638085" y="3901087"/>
            <a:ext cx="6575492" cy="1690138"/>
          </a:xfrm>
        </p:spPr>
        <p:txBody>
          <a:bodyPr>
            <a:normAutofit/>
          </a:bodyPr>
          <a:lstStyle>
            <a:lvl1pPr marL="64008" indent="0" algn="l">
              <a:buNone/>
              <a:defRPr sz="24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dirty="0"/>
              <a:t>Anlass der Präsentation</a:t>
            </a:r>
            <a:br>
              <a:rPr kumimoji="0" lang="de-DE" dirty="0"/>
            </a:br>
            <a:r>
              <a:rPr kumimoji="0" lang="de-DE" dirty="0"/>
              <a:t>Name des/der Vortragenden </a:t>
            </a:r>
            <a:endParaRPr kumimoji="0" lang="en-US" dirty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2" t="15720" r="6807" b="15910"/>
          <a:stretch/>
        </p:blipFill>
        <p:spPr>
          <a:xfrm>
            <a:off x="9349338" y="116632"/>
            <a:ext cx="2586536" cy="7920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268760"/>
            <a:ext cx="10972800" cy="5040560"/>
          </a:xfrm>
        </p:spPr>
        <p:txBody>
          <a:bodyPr/>
          <a:lstStyle/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576064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E318F7CF-448F-832E-B08F-14E10571DDC2}"/>
              </a:ext>
            </a:extLst>
          </p:cNvPr>
          <p:cNvCxnSpPr>
            <a:cxnSpLocks/>
          </p:cNvCxnSpPr>
          <p:nvPr userDrawn="1"/>
        </p:nvCxnSpPr>
        <p:spPr>
          <a:xfrm>
            <a:off x="0" y="6525344"/>
            <a:ext cx="1220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5559C648-9720-B676-2FAD-35803E35540C}"/>
              </a:ext>
            </a:extLst>
          </p:cNvPr>
          <p:cNvCxnSpPr>
            <a:cxnSpLocks/>
          </p:cNvCxnSpPr>
          <p:nvPr userDrawn="1"/>
        </p:nvCxnSpPr>
        <p:spPr>
          <a:xfrm>
            <a:off x="0" y="1127457"/>
            <a:ext cx="1220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846800"/>
            <a:ext cx="53848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197600" y="1846800"/>
            <a:ext cx="53848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dirty="0"/>
              <a:t>Textmasterformat bearbeiten 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10" name="Titelplatzhalter 21"/>
          <p:cNvSpPr txBox="1">
            <a:spLocks/>
          </p:cNvSpPr>
          <p:nvPr userDrawn="1"/>
        </p:nvSpPr>
        <p:spPr>
          <a:xfrm>
            <a:off x="609600" y="562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de-DE" sz="4000" dirty="0"/>
              <a:t>Titelmasterformat durch Klicken bearbeiten</a:t>
            </a:r>
            <a:endParaRPr lang="en-US" sz="4000" dirty="0"/>
          </a:p>
        </p:txBody>
      </p:sp>
      <p:sp>
        <p:nvSpPr>
          <p:cNvPr id="13" name="Fußzeilenplatzhalter 2"/>
          <p:cNvSpPr txBox="1">
            <a:spLocks/>
          </p:cNvSpPr>
          <p:nvPr userDrawn="1"/>
        </p:nvSpPr>
        <p:spPr>
          <a:xfrm>
            <a:off x="623392" y="5949280"/>
            <a:ext cx="36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8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392" y="1844824"/>
            <a:ext cx="5376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6192011" y="1844824"/>
            <a:ext cx="5376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623392" y="2348880"/>
            <a:ext cx="5376000" cy="3528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2011" y="2348880"/>
            <a:ext cx="5376000" cy="3528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9728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2"/>
          <p:cNvSpPr txBox="1">
            <a:spLocks/>
          </p:cNvSpPr>
          <p:nvPr userDrawn="1"/>
        </p:nvSpPr>
        <p:spPr>
          <a:xfrm>
            <a:off x="623392" y="5949280"/>
            <a:ext cx="36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800" dirty="0"/>
          </a:p>
        </p:txBody>
      </p:sp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9728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41542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52117" y="764704"/>
            <a:ext cx="4511040" cy="792088"/>
          </a:xfrm>
        </p:spPr>
        <p:txBody>
          <a:bodyPr anchor="b">
            <a:noAutofit/>
          </a:bodyPr>
          <a:lstStyle>
            <a:lvl1pPr algn="l">
              <a:buNone/>
              <a:defRPr sz="2400" b="1"/>
            </a:lvl1pPr>
          </a:lstStyle>
          <a:p>
            <a:r>
              <a:rPr kumimoji="0" lang="de-DE"/>
              <a:t>Titelmasterformat durch Klicken bearbeiten</a:t>
            </a:r>
            <a:endParaRPr kumimoji="0"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7152117" y="1628801"/>
            <a:ext cx="4511040" cy="4248472"/>
          </a:xfrm>
        </p:spPr>
        <p:txBody>
          <a:bodyPr>
            <a:normAutofit/>
          </a:bodyPr>
          <a:lstStyle>
            <a:lvl1pPr marL="9144" indent="0">
              <a:buNone/>
              <a:defRPr sz="20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623392" y="764704"/>
            <a:ext cx="6382944" cy="5112568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creativecommons.org/licenses/by/4.0/deed.de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562000"/>
            <a:ext cx="11001883" cy="562744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09599" y="1376082"/>
            <a:ext cx="11001883" cy="49199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/>
              <a:t>Textmasterformat bearbeiten</a:t>
            </a:r>
          </a:p>
          <a:p>
            <a:pPr lvl="1" eaLnBrk="1" latinLnBrk="0" hangingPunct="1"/>
            <a:r>
              <a:rPr kumimoji="0" lang="de-DE" dirty="0"/>
              <a:t>Zweite Ebene</a:t>
            </a:r>
          </a:p>
          <a:p>
            <a:pPr lvl="2" eaLnBrk="1" latinLnBrk="0" hangingPunct="1"/>
            <a:r>
              <a:rPr kumimoji="0" lang="de-DE" dirty="0"/>
              <a:t>Dritte Ebene</a:t>
            </a:r>
          </a:p>
          <a:p>
            <a:pPr lvl="3" eaLnBrk="1" latinLnBrk="0" hangingPunct="1"/>
            <a:r>
              <a:rPr kumimoji="0" lang="de-DE" dirty="0"/>
              <a:t>Vierte Ebene</a:t>
            </a:r>
          </a:p>
          <a:p>
            <a:pPr lvl="4" eaLnBrk="1" latinLnBrk="0" hangingPunct="1"/>
            <a:r>
              <a:rPr kumimoji="0" lang="de-DE" dirty="0"/>
              <a:t>Fünfte Ebene</a:t>
            </a:r>
            <a:endParaRPr kumimoji="0" lang="en-US" dirty="0"/>
          </a:p>
        </p:txBody>
      </p:sp>
      <p:sp>
        <p:nvSpPr>
          <p:cNvPr id="16" name="Fußzeilenplatzhalter 4"/>
          <p:cNvSpPr txBox="1">
            <a:spLocks/>
          </p:cNvSpPr>
          <p:nvPr userDrawn="1"/>
        </p:nvSpPr>
        <p:spPr>
          <a:xfrm>
            <a:off x="143339" y="6596283"/>
            <a:ext cx="1416158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l" defTabSz="914400" rtl="0" eaLnBrk="1" latinLnBrk="0" hangingPunct="1"/>
            <a:r>
              <a:rPr kumimoji="0" lang="de-DE" sz="1200" kern="1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J. Küblbeck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997E82A-DD56-A341-524F-A61885FDA8E2}"/>
              </a:ext>
            </a:extLst>
          </p:cNvPr>
          <p:cNvSpPr txBox="1"/>
          <p:nvPr userDrawn="1"/>
        </p:nvSpPr>
        <p:spPr>
          <a:xfrm>
            <a:off x="1199456" y="6650143"/>
            <a:ext cx="108012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CC BY 4.0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)					</a:t>
            </a:r>
            <a:fld id="{C91D2EF8-B89D-42B8-9B59-800FE1E960C8}" type="slidenum">
              <a:rPr lang="de-DE" sz="1100" smtClean="0"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			4311_up_polarisation_mit_filtern_ohne_messung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8" r:id="rId3"/>
    <p:sldLayoutId id="2147483679" r:id="rId4"/>
    <p:sldLayoutId id="2147483686" r:id="rId5"/>
    <p:sldLayoutId id="2147483681" r:id="rId6"/>
    <p:sldLayoutId id="2147483682" r:id="rId7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1CFEA79A-C4E7-6B14-C7C5-67990E3CC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566928" indent="-457200">
              <a:buFont typeface="+mj-lt"/>
              <a:buAutoNum type="arabicPeriod"/>
            </a:pPr>
            <a:r>
              <a:rPr lang="de-DE" dirty="0"/>
              <a:t>Bei Licht</a:t>
            </a:r>
            <a:br>
              <a:rPr lang="de-DE" dirty="0"/>
            </a:br>
            <a:endParaRPr lang="de-DE" dirty="0"/>
          </a:p>
          <a:p>
            <a:pPr marL="566928" indent="-457200">
              <a:buFont typeface="+mj-lt"/>
              <a:buAutoNum type="arabicPeriod"/>
            </a:pPr>
            <a:r>
              <a:rPr lang="de-DE" dirty="0"/>
              <a:t>Bei Photonen</a:t>
            </a:r>
            <a:br>
              <a:rPr lang="de-DE" dirty="0"/>
            </a:b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27AC1A1-5E84-6CD1-9784-352750EF1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Polarisation von Licht und Photonen</a:t>
            </a:r>
          </a:p>
        </p:txBody>
      </p:sp>
    </p:spTree>
    <p:extLst>
      <p:ext uri="{BB962C8B-B14F-4D97-AF65-F5344CB8AC3E}">
        <p14:creationId xmlns:p14="http://schemas.microsoft.com/office/powerpoint/2010/main" val="762195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DB91B53-1816-7DDA-32B3-0D9A94636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752" y="1484784"/>
            <a:ext cx="10972800" cy="46085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de-DE" dirty="0"/>
              <a:t>Was ist ein 0°-Photon?</a:t>
            </a:r>
            <a:br>
              <a:rPr lang="de-DE" dirty="0"/>
            </a:br>
            <a:endParaRPr lang="de-DE" dirty="0"/>
          </a:p>
          <a:p>
            <a:pPr marL="109728" indent="0">
              <a:buNone/>
            </a:pPr>
            <a:r>
              <a:rPr lang="de-DE" dirty="0">
                <a:solidFill>
                  <a:srgbClr val="00B050"/>
                </a:solidFill>
              </a:rPr>
              <a:t>Ein Photon, das mit 100 % Wahrscheinlichkeit von einem 0°-Filter durchgelassen wird.</a:t>
            </a:r>
            <a:br>
              <a:rPr lang="de-DE" dirty="0">
                <a:solidFill>
                  <a:srgbClr val="00B050"/>
                </a:solidFill>
              </a:rPr>
            </a:br>
            <a:br>
              <a:rPr lang="de-DE" dirty="0"/>
            </a:br>
            <a:r>
              <a:rPr lang="de-DE" dirty="0"/>
              <a:t>Wie erzeugt man ein 0°-Photon?</a:t>
            </a:r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r>
              <a:rPr lang="de-DE" dirty="0">
                <a:solidFill>
                  <a:srgbClr val="00B050"/>
                </a:solidFill>
              </a:rPr>
              <a:t>Indem man ein beliebiges Photon auf ein 0°-Filter schickt und hofft, </a:t>
            </a:r>
            <a:br>
              <a:rPr lang="de-DE" dirty="0">
                <a:solidFill>
                  <a:srgbClr val="00B050"/>
                </a:solidFill>
              </a:rPr>
            </a:br>
            <a:r>
              <a:rPr lang="de-DE" dirty="0">
                <a:solidFill>
                  <a:srgbClr val="00B050"/>
                </a:solidFill>
              </a:rPr>
              <a:t>dass es durchkommt.</a:t>
            </a:r>
            <a:br>
              <a:rPr lang="de-DE" dirty="0"/>
            </a:br>
            <a:endParaRPr lang="de-DE" dirty="0"/>
          </a:p>
          <a:p>
            <a:pPr marL="109728" indent="0">
              <a:buNone/>
            </a:pPr>
            <a:r>
              <a:rPr lang="de-DE" dirty="0"/>
              <a:t>Was bedeutet, dass die Polarisation eines Photons unbestimmt ist?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Polarisation bei Einzelphotonen</a:t>
            </a:r>
          </a:p>
        </p:txBody>
      </p:sp>
    </p:spTree>
    <p:extLst>
      <p:ext uri="{BB962C8B-B14F-4D97-AF65-F5344CB8AC3E}">
        <p14:creationId xmlns:p14="http://schemas.microsoft.com/office/powerpoint/2010/main" val="338813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Ellipse 36">
            <a:extLst>
              <a:ext uri="{FF2B5EF4-FFF2-40B4-BE49-F238E27FC236}">
                <a16:creationId xmlns:a16="http://schemas.microsoft.com/office/drawing/2014/main" id="{4346750E-FAD5-46EE-EEE4-5882D8ADFE75}"/>
              </a:ext>
            </a:extLst>
          </p:cNvPr>
          <p:cNvSpPr/>
          <p:nvPr/>
        </p:nvSpPr>
        <p:spPr>
          <a:xfrm>
            <a:off x="1520472" y="5488255"/>
            <a:ext cx="345638" cy="34563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DB91B53-1816-7DDA-32B3-0D9A94636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480366"/>
            <a:ext cx="11463064" cy="4684937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de-DE" dirty="0"/>
              <a:t>Was bedeutet, dass die Polarisation eines Photons unbestimmt ist?</a:t>
            </a:r>
          </a:p>
          <a:p>
            <a:pPr marL="109728" indent="0">
              <a:buNone/>
            </a:pPr>
            <a:br>
              <a:rPr lang="de-DE" dirty="0"/>
            </a:br>
            <a:r>
              <a:rPr lang="de-DE" dirty="0">
                <a:solidFill>
                  <a:schemeClr val="tx1"/>
                </a:solidFill>
              </a:rPr>
              <a:t>Die Polarisation eines Photons kann bezüglich einer Polarisationsrichtung </a:t>
            </a:r>
            <a:r>
              <a:rPr lang="de-DE" dirty="0">
                <a:solidFill>
                  <a:srgbClr val="C00000"/>
                </a:solidFill>
              </a:rPr>
              <a:t>bestimmt</a:t>
            </a:r>
            <a:r>
              <a:rPr lang="de-DE" dirty="0">
                <a:solidFill>
                  <a:schemeClr val="tx1"/>
                </a:solidFill>
              </a:rPr>
              <a:t> sein. Dann wird es mit 100 % Wahrscheinlichkeit durchgelassen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oder mit 100 % absorbiert.</a:t>
            </a:r>
          </a:p>
          <a:p>
            <a:pPr marL="109728" indent="0">
              <a:buNone/>
            </a:pPr>
            <a:br>
              <a:rPr lang="de-DE" dirty="0">
                <a:solidFill>
                  <a:srgbClr val="00B050"/>
                </a:solidFill>
              </a:rPr>
            </a:br>
            <a:br>
              <a:rPr lang="de-DE" dirty="0">
                <a:solidFill>
                  <a:srgbClr val="00B050"/>
                </a:solidFill>
              </a:rPr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endParaRPr lang="de-DE" dirty="0"/>
          </a:p>
          <a:p>
            <a:pPr marL="411480" lvl="1" indent="0">
              <a:buNone/>
            </a:pPr>
            <a:br>
              <a:rPr lang="de-DE" dirty="0"/>
            </a:b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Polarisation bei Einzelphotonen</a:t>
            </a:r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10D0A019-87CF-6B0C-4571-7F54574745CC}"/>
              </a:ext>
            </a:extLst>
          </p:cNvPr>
          <p:cNvGrpSpPr/>
          <p:nvPr/>
        </p:nvGrpSpPr>
        <p:grpSpPr>
          <a:xfrm>
            <a:off x="2385600" y="3591821"/>
            <a:ext cx="3564370" cy="1080119"/>
            <a:chOff x="4328637" y="2965285"/>
            <a:chExt cx="3564370" cy="1080119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8A646B21-5EE5-F894-14CA-CD7247A282F5}"/>
                </a:ext>
              </a:extLst>
            </p:cNvPr>
            <p:cNvSpPr/>
            <p:nvPr/>
          </p:nvSpPr>
          <p:spPr>
            <a:xfrm>
              <a:off x="5985445" y="3211837"/>
              <a:ext cx="241947" cy="6048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6" name="Gerade Verbindung mit Pfeil 25">
              <a:extLst>
                <a:ext uri="{FF2B5EF4-FFF2-40B4-BE49-F238E27FC236}">
                  <a16:creationId xmlns:a16="http://schemas.microsoft.com/office/drawing/2014/main" id="{2601BDAC-DABF-0E04-EF75-6BBDDC8E023F}"/>
                </a:ext>
              </a:extLst>
            </p:cNvPr>
            <p:cNvCxnSpPr/>
            <p:nvPr/>
          </p:nvCxnSpPr>
          <p:spPr>
            <a:xfrm>
              <a:off x="4328637" y="3528672"/>
              <a:ext cx="126734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mit Pfeil 26">
              <a:extLst>
                <a:ext uri="{FF2B5EF4-FFF2-40B4-BE49-F238E27FC236}">
                  <a16:creationId xmlns:a16="http://schemas.microsoft.com/office/drawing/2014/main" id="{46F4A210-C7BE-7B99-DC04-416A60112F13}"/>
                </a:ext>
              </a:extLst>
            </p:cNvPr>
            <p:cNvCxnSpPr>
              <a:cxnSpLocks/>
            </p:cNvCxnSpPr>
            <p:nvPr/>
          </p:nvCxnSpPr>
          <p:spPr>
            <a:xfrm>
              <a:off x="6123819" y="2965285"/>
              <a:ext cx="0" cy="1080119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mit Pfeil 29">
              <a:extLst>
                <a:ext uri="{FF2B5EF4-FFF2-40B4-BE49-F238E27FC236}">
                  <a16:creationId xmlns:a16="http://schemas.microsoft.com/office/drawing/2014/main" id="{B3348B49-9128-5830-4C0B-965CE6FE391B}"/>
                </a:ext>
              </a:extLst>
            </p:cNvPr>
            <p:cNvCxnSpPr>
              <a:cxnSpLocks/>
            </p:cNvCxnSpPr>
            <p:nvPr/>
          </p:nvCxnSpPr>
          <p:spPr>
            <a:xfrm>
              <a:off x="6697012" y="3510219"/>
              <a:ext cx="1195995" cy="29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EC0FDDE0-19DA-6A37-FD32-88BA2E411909}"/>
              </a:ext>
            </a:extLst>
          </p:cNvPr>
          <p:cNvCxnSpPr>
            <a:cxnSpLocks/>
          </p:cNvCxnSpPr>
          <p:nvPr/>
        </p:nvCxnSpPr>
        <p:spPr>
          <a:xfrm>
            <a:off x="1024572" y="4797152"/>
            <a:ext cx="5976664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F6F57219-4C4C-674F-C8A3-4500E6E94865}"/>
              </a:ext>
            </a:extLst>
          </p:cNvPr>
          <p:cNvGrpSpPr/>
          <p:nvPr/>
        </p:nvGrpSpPr>
        <p:grpSpPr>
          <a:xfrm>
            <a:off x="1520472" y="3689687"/>
            <a:ext cx="345638" cy="864096"/>
            <a:chOff x="6325782" y="5164628"/>
            <a:chExt cx="345638" cy="864096"/>
          </a:xfrm>
        </p:grpSpPr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0F068758-96C0-84FC-6232-1272D01D1F4E}"/>
                </a:ext>
              </a:extLst>
            </p:cNvPr>
            <p:cNvSpPr/>
            <p:nvPr/>
          </p:nvSpPr>
          <p:spPr>
            <a:xfrm>
              <a:off x="6325782" y="5430901"/>
              <a:ext cx="345638" cy="34563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35" name="Gerade Verbindung mit Pfeil 34">
              <a:extLst>
                <a:ext uri="{FF2B5EF4-FFF2-40B4-BE49-F238E27FC236}">
                  <a16:creationId xmlns:a16="http://schemas.microsoft.com/office/drawing/2014/main" id="{6DCEBCCD-6960-5BF7-1C9B-1B470DB69BD6}"/>
                </a:ext>
              </a:extLst>
            </p:cNvPr>
            <p:cNvCxnSpPr/>
            <p:nvPr/>
          </p:nvCxnSpPr>
          <p:spPr>
            <a:xfrm>
              <a:off x="6496325" y="5164628"/>
              <a:ext cx="0" cy="864096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92D9C7A5-F85D-3E01-B20D-4CA302436A35}"/>
              </a:ext>
            </a:extLst>
          </p:cNvPr>
          <p:cNvGrpSpPr/>
          <p:nvPr/>
        </p:nvGrpSpPr>
        <p:grpSpPr>
          <a:xfrm>
            <a:off x="6326088" y="3689687"/>
            <a:ext cx="345638" cy="864096"/>
            <a:chOff x="6325782" y="5164628"/>
            <a:chExt cx="345638" cy="864096"/>
          </a:xfrm>
        </p:grpSpPr>
        <p:sp>
          <p:nvSpPr>
            <p:cNvPr id="40" name="Ellipse 39">
              <a:extLst>
                <a:ext uri="{FF2B5EF4-FFF2-40B4-BE49-F238E27FC236}">
                  <a16:creationId xmlns:a16="http://schemas.microsoft.com/office/drawing/2014/main" id="{771546D7-2B86-6860-5F02-0B1DBA864226}"/>
                </a:ext>
              </a:extLst>
            </p:cNvPr>
            <p:cNvSpPr/>
            <p:nvPr/>
          </p:nvSpPr>
          <p:spPr>
            <a:xfrm>
              <a:off x="6325782" y="5430901"/>
              <a:ext cx="345638" cy="34563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41" name="Gerade Verbindung mit Pfeil 40">
              <a:extLst>
                <a:ext uri="{FF2B5EF4-FFF2-40B4-BE49-F238E27FC236}">
                  <a16:creationId xmlns:a16="http://schemas.microsoft.com/office/drawing/2014/main" id="{0037BA88-FF81-E9CD-9CE8-A587534DF83F}"/>
                </a:ext>
              </a:extLst>
            </p:cNvPr>
            <p:cNvCxnSpPr/>
            <p:nvPr/>
          </p:nvCxnSpPr>
          <p:spPr>
            <a:xfrm>
              <a:off x="6496325" y="5164628"/>
              <a:ext cx="0" cy="864096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64537E1F-A763-E013-2BCF-BF0601CBEEA2}"/>
              </a:ext>
            </a:extLst>
          </p:cNvPr>
          <p:cNvGrpSpPr/>
          <p:nvPr/>
        </p:nvGrpSpPr>
        <p:grpSpPr>
          <a:xfrm>
            <a:off x="2372603" y="5100674"/>
            <a:ext cx="3564370" cy="1080119"/>
            <a:chOff x="4328637" y="2965285"/>
            <a:chExt cx="3564370" cy="1080119"/>
          </a:xfrm>
        </p:grpSpPr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F7E0E5C3-C01D-041C-2590-5696EDCF36C3}"/>
                </a:ext>
              </a:extLst>
            </p:cNvPr>
            <p:cNvSpPr/>
            <p:nvPr/>
          </p:nvSpPr>
          <p:spPr>
            <a:xfrm>
              <a:off x="5985445" y="3211837"/>
              <a:ext cx="241947" cy="6048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8" name="Gerade Verbindung mit Pfeil 47">
              <a:extLst>
                <a:ext uri="{FF2B5EF4-FFF2-40B4-BE49-F238E27FC236}">
                  <a16:creationId xmlns:a16="http://schemas.microsoft.com/office/drawing/2014/main" id="{14385821-BEFF-BC1A-B852-FB60972E1144}"/>
                </a:ext>
              </a:extLst>
            </p:cNvPr>
            <p:cNvCxnSpPr/>
            <p:nvPr/>
          </p:nvCxnSpPr>
          <p:spPr>
            <a:xfrm>
              <a:off x="4328637" y="3528672"/>
              <a:ext cx="126734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mit Pfeil 48">
              <a:extLst>
                <a:ext uri="{FF2B5EF4-FFF2-40B4-BE49-F238E27FC236}">
                  <a16:creationId xmlns:a16="http://schemas.microsoft.com/office/drawing/2014/main" id="{40D062D7-1A22-3798-2F04-6917F6AF36EA}"/>
                </a:ext>
              </a:extLst>
            </p:cNvPr>
            <p:cNvCxnSpPr>
              <a:cxnSpLocks/>
            </p:cNvCxnSpPr>
            <p:nvPr/>
          </p:nvCxnSpPr>
          <p:spPr>
            <a:xfrm>
              <a:off x="6123819" y="2965285"/>
              <a:ext cx="0" cy="1080119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mit Pfeil 49">
              <a:extLst>
                <a:ext uri="{FF2B5EF4-FFF2-40B4-BE49-F238E27FC236}">
                  <a16:creationId xmlns:a16="http://schemas.microsoft.com/office/drawing/2014/main" id="{35ADD548-D787-6A75-7E0F-CDDA5B5B1548}"/>
                </a:ext>
              </a:extLst>
            </p:cNvPr>
            <p:cNvCxnSpPr>
              <a:cxnSpLocks/>
            </p:cNvCxnSpPr>
            <p:nvPr/>
          </p:nvCxnSpPr>
          <p:spPr>
            <a:xfrm>
              <a:off x="6697012" y="3510219"/>
              <a:ext cx="1195995" cy="29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Gerade Verbindung mit Pfeil 50">
            <a:extLst>
              <a:ext uri="{FF2B5EF4-FFF2-40B4-BE49-F238E27FC236}">
                <a16:creationId xmlns:a16="http://schemas.microsoft.com/office/drawing/2014/main" id="{D3FE633D-A0A9-D06E-1DF4-A5386448E004}"/>
              </a:ext>
            </a:extLst>
          </p:cNvPr>
          <p:cNvCxnSpPr>
            <a:cxnSpLocks/>
          </p:cNvCxnSpPr>
          <p:nvPr/>
        </p:nvCxnSpPr>
        <p:spPr>
          <a:xfrm flipH="1">
            <a:off x="1271464" y="5661248"/>
            <a:ext cx="864096" cy="20341"/>
          </a:xfrm>
          <a:prstGeom prst="straightConnector1">
            <a:avLst/>
          </a:prstGeom>
          <a:ln w="38100">
            <a:solidFill>
              <a:srgbClr val="00206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Inhaltsplatzhalter 1">
            <a:extLst>
              <a:ext uri="{FF2B5EF4-FFF2-40B4-BE49-F238E27FC236}">
                <a16:creationId xmlns:a16="http://schemas.microsoft.com/office/drawing/2014/main" id="{BC94A2FC-3278-F214-16EC-30FA8E1351C6}"/>
              </a:ext>
            </a:extLst>
          </p:cNvPr>
          <p:cNvSpPr txBox="1">
            <a:spLocks/>
          </p:cNvSpPr>
          <p:nvPr/>
        </p:nvSpPr>
        <p:spPr>
          <a:xfrm>
            <a:off x="7047844" y="3864392"/>
            <a:ext cx="4193225" cy="68939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mit 100 % durchgelassen</a:t>
            </a:r>
          </a:p>
        </p:txBody>
      </p:sp>
      <p:sp>
        <p:nvSpPr>
          <p:cNvPr id="54" name="Inhaltsplatzhalter 1">
            <a:extLst>
              <a:ext uri="{FF2B5EF4-FFF2-40B4-BE49-F238E27FC236}">
                <a16:creationId xmlns:a16="http://schemas.microsoft.com/office/drawing/2014/main" id="{7E435BC9-8372-47EF-F0F0-4E49B57C90AA}"/>
              </a:ext>
            </a:extLst>
          </p:cNvPr>
          <p:cNvSpPr txBox="1">
            <a:spLocks/>
          </p:cNvSpPr>
          <p:nvPr/>
        </p:nvSpPr>
        <p:spPr>
          <a:xfrm>
            <a:off x="7001236" y="5465365"/>
            <a:ext cx="4193225" cy="68939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mit 100 % absorbiert</a:t>
            </a:r>
          </a:p>
        </p:txBody>
      </p:sp>
    </p:spTree>
    <p:extLst>
      <p:ext uri="{BB962C8B-B14F-4D97-AF65-F5344CB8AC3E}">
        <p14:creationId xmlns:p14="http://schemas.microsoft.com/office/powerpoint/2010/main" val="379124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DB91B53-1816-7DDA-32B3-0D9A94636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480366"/>
            <a:ext cx="11463064" cy="468493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de-DE" dirty="0"/>
              <a:t>Was bedeutet, dass die Polarisation eines Photons unbestimmt ist?</a:t>
            </a:r>
          </a:p>
          <a:p>
            <a:pPr marL="109728" indent="0">
              <a:buNone/>
            </a:pPr>
            <a:br>
              <a:rPr lang="de-DE" dirty="0"/>
            </a:br>
            <a:r>
              <a:rPr lang="de-DE" dirty="0">
                <a:solidFill>
                  <a:srgbClr val="00B050"/>
                </a:solidFill>
              </a:rPr>
              <a:t>Die Polarisation eines Photons kann bezüglich einer Polarisationsrichtung unbestimmt sein.</a:t>
            </a:r>
          </a:p>
          <a:p>
            <a:pPr marL="109728" indent="0">
              <a:buNone/>
            </a:pPr>
            <a:br>
              <a:rPr lang="de-DE" dirty="0">
                <a:solidFill>
                  <a:srgbClr val="00B050"/>
                </a:solidFill>
              </a:rPr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endParaRPr lang="de-DE" dirty="0"/>
          </a:p>
          <a:p>
            <a:pPr marL="411480" lvl="1" indent="0">
              <a:buNone/>
            </a:pPr>
            <a:br>
              <a:rPr lang="de-DE" dirty="0"/>
            </a:b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Polarisation bei Einzelphotonen</a:t>
            </a:r>
          </a:p>
        </p:txBody>
      </p:sp>
    </p:spTree>
    <p:extLst>
      <p:ext uri="{BB962C8B-B14F-4D97-AF65-F5344CB8AC3E}">
        <p14:creationId xmlns:p14="http://schemas.microsoft.com/office/powerpoint/2010/main" val="1224767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BB489E9-33DA-0BDE-795D-B85F56FA8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34163"/>
            <a:ext cx="10972800" cy="392229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de-DE" dirty="0"/>
              <a:t>Zwei Beispiele:</a:t>
            </a:r>
            <a:br>
              <a:rPr lang="de-DE" dirty="0"/>
            </a:br>
            <a:endParaRPr lang="de-DE" dirty="0"/>
          </a:p>
          <a:p>
            <a:r>
              <a:rPr lang="de-DE" dirty="0"/>
              <a:t>Ein 45°-Photon ist bezüglich 0° </a:t>
            </a:r>
            <a:br>
              <a:rPr lang="de-DE" dirty="0"/>
            </a:br>
            <a:r>
              <a:rPr lang="de-DE" dirty="0"/>
              <a:t>in der Polarisation unbestimmt.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endParaRPr lang="de-DE" dirty="0"/>
          </a:p>
          <a:p>
            <a:endParaRPr lang="de-DE" dirty="0"/>
          </a:p>
          <a:p>
            <a:r>
              <a:rPr lang="de-DE" dirty="0"/>
              <a:t>Ein zirkular polarisiertes Photon </a:t>
            </a:r>
            <a:br>
              <a:rPr lang="de-DE" dirty="0"/>
            </a:br>
            <a:r>
              <a:rPr lang="de-DE" dirty="0"/>
              <a:t>ist bezüglich allen linearen </a:t>
            </a:r>
            <a:br>
              <a:rPr lang="de-DE" dirty="0"/>
            </a:br>
            <a:r>
              <a:rPr lang="de-DE" dirty="0"/>
              <a:t>Polarisationen unbestimmt.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3900D8C-54E8-A5F0-2145-0413EAA68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Polarisation bei Einzelphotonen</a:t>
            </a:r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FBD58675-9DFF-81DE-DA43-CE96A70216DE}"/>
              </a:ext>
            </a:extLst>
          </p:cNvPr>
          <p:cNvGrpSpPr/>
          <p:nvPr/>
        </p:nvGrpSpPr>
        <p:grpSpPr>
          <a:xfrm>
            <a:off x="1283919" y="2813140"/>
            <a:ext cx="2759489" cy="1080119"/>
            <a:chOff x="1851730" y="1916830"/>
            <a:chExt cx="3449361" cy="1350148"/>
          </a:xfrm>
        </p:grpSpPr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943455D8-B36B-F929-73BA-F73522A6513A}"/>
                </a:ext>
              </a:extLst>
            </p:cNvPr>
            <p:cNvSpPr/>
            <p:nvPr/>
          </p:nvSpPr>
          <p:spPr>
            <a:xfrm>
              <a:off x="2070575" y="2384884"/>
              <a:ext cx="432048" cy="43204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" name="Gerade Verbindung mit Pfeil 14">
              <a:extLst>
                <a:ext uri="{FF2B5EF4-FFF2-40B4-BE49-F238E27FC236}">
                  <a16:creationId xmlns:a16="http://schemas.microsoft.com/office/drawing/2014/main" id="{49CF1CB3-888C-A673-E6AD-2E0841A2D6C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51730" y="2060848"/>
              <a:ext cx="848915" cy="1080120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D15E7C27-5D70-CB56-8AF1-B56AA85ADD21}"/>
                </a:ext>
              </a:extLst>
            </p:cNvPr>
            <p:cNvSpPr/>
            <p:nvPr/>
          </p:nvSpPr>
          <p:spPr>
            <a:xfrm>
              <a:off x="4998657" y="2204864"/>
              <a:ext cx="302434" cy="75608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7" name="Gerade Verbindung mit Pfeil 16">
              <a:extLst>
                <a:ext uri="{FF2B5EF4-FFF2-40B4-BE49-F238E27FC236}">
                  <a16:creationId xmlns:a16="http://schemas.microsoft.com/office/drawing/2014/main" id="{8197E60C-03D5-ED7D-8A17-5CEA0CAB3F37}"/>
                </a:ext>
              </a:extLst>
            </p:cNvPr>
            <p:cNvCxnSpPr>
              <a:cxnSpLocks/>
            </p:cNvCxnSpPr>
            <p:nvPr/>
          </p:nvCxnSpPr>
          <p:spPr>
            <a:xfrm>
              <a:off x="5159896" y="1916830"/>
              <a:ext cx="0" cy="1350148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mit Pfeil 17">
              <a:extLst>
                <a:ext uri="{FF2B5EF4-FFF2-40B4-BE49-F238E27FC236}">
                  <a16:creationId xmlns:a16="http://schemas.microsoft.com/office/drawing/2014/main" id="{0B66D18E-AF71-207F-3606-43550EFC5DA1}"/>
                </a:ext>
              </a:extLst>
            </p:cNvPr>
            <p:cNvCxnSpPr/>
            <p:nvPr/>
          </p:nvCxnSpPr>
          <p:spPr>
            <a:xfrm>
              <a:off x="2927648" y="2600908"/>
              <a:ext cx="158417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60BB8B85-340C-CE32-5B9D-713EA047721B}"/>
              </a:ext>
            </a:extLst>
          </p:cNvPr>
          <p:cNvGrpSpPr/>
          <p:nvPr/>
        </p:nvGrpSpPr>
        <p:grpSpPr>
          <a:xfrm>
            <a:off x="1111300" y="5229201"/>
            <a:ext cx="2800437" cy="1080119"/>
            <a:chOff x="3431704" y="5517234"/>
            <a:chExt cx="2800437" cy="1080119"/>
          </a:xfrm>
        </p:grpSpPr>
        <p:grpSp>
          <p:nvGrpSpPr>
            <p:cNvPr id="24" name="Gruppieren 23">
              <a:extLst>
                <a:ext uri="{FF2B5EF4-FFF2-40B4-BE49-F238E27FC236}">
                  <a16:creationId xmlns:a16="http://schemas.microsoft.com/office/drawing/2014/main" id="{F0A91412-D066-A21F-89E5-B846C6615214}"/>
                </a:ext>
              </a:extLst>
            </p:cNvPr>
            <p:cNvGrpSpPr/>
            <p:nvPr/>
          </p:nvGrpSpPr>
          <p:grpSpPr>
            <a:xfrm>
              <a:off x="3647728" y="5517234"/>
              <a:ext cx="2584413" cy="1080119"/>
              <a:chOff x="2070575" y="1916830"/>
              <a:chExt cx="3230516" cy="1350148"/>
            </a:xfrm>
          </p:grpSpPr>
          <p:sp>
            <p:nvSpPr>
              <p:cNvPr id="25" name="Ellipse 24">
                <a:extLst>
                  <a:ext uri="{FF2B5EF4-FFF2-40B4-BE49-F238E27FC236}">
                    <a16:creationId xmlns:a16="http://schemas.microsoft.com/office/drawing/2014/main" id="{A144932C-3D7F-0C00-7E70-BBF4B8A9D1A1}"/>
                  </a:ext>
                </a:extLst>
              </p:cNvPr>
              <p:cNvSpPr/>
              <p:nvPr/>
            </p:nvSpPr>
            <p:spPr>
              <a:xfrm>
                <a:off x="2070575" y="2384884"/>
                <a:ext cx="432048" cy="432048"/>
              </a:xfrm>
              <a:prstGeom prst="ellipse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" name="Ellipse 26">
                <a:extLst>
                  <a:ext uri="{FF2B5EF4-FFF2-40B4-BE49-F238E27FC236}">
                    <a16:creationId xmlns:a16="http://schemas.microsoft.com/office/drawing/2014/main" id="{4C915016-C6E8-443B-4C09-6B104CA61D21}"/>
                  </a:ext>
                </a:extLst>
              </p:cNvPr>
              <p:cNvSpPr/>
              <p:nvPr/>
            </p:nvSpPr>
            <p:spPr>
              <a:xfrm>
                <a:off x="4998657" y="2204864"/>
                <a:ext cx="302434" cy="756084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28" name="Gerade Verbindung mit Pfeil 27">
                <a:extLst>
                  <a:ext uri="{FF2B5EF4-FFF2-40B4-BE49-F238E27FC236}">
                    <a16:creationId xmlns:a16="http://schemas.microsoft.com/office/drawing/2014/main" id="{A2C68121-CB8C-759F-BB42-D66E8E8265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59896" y="1916830"/>
                <a:ext cx="0" cy="1350148"/>
              </a:xfrm>
              <a:prstGeom prst="straightConnector1">
                <a:avLst/>
              </a:prstGeom>
              <a:ln w="38100"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 Verbindung mit Pfeil 28">
                <a:extLst>
                  <a:ext uri="{FF2B5EF4-FFF2-40B4-BE49-F238E27FC236}">
                    <a16:creationId xmlns:a16="http://schemas.microsoft.com/office/drawing/2014/main" id="{74DB91F9-02BF-2A71-296C-5ACDBD060A2E}"/>
                  </a:ext>
                </a:extLst>
              </p:cNvPr>
              <p:cNvCxnSpPr/>
              <p:nvPr/>
            </p:nvCxnSpPr>
            <p:spPr>
              <a:xfrm>
                <a:off x="2927648" y="2600908"/>
                <a:ext cx="1584176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Bogen 30">
              <a:extLst>
                <a:ext uri="{FF2B5EF4-FFF2-40B4-BE49-F238E27FC236}">
                  <a16:creationId xmlns:a16="http://schemas.microsoft.com/office/drawing/2014/main" id="{D2C3D0FB-F9E9-520E-A868-B0171AC6C815}"/>
                </a:ext>
              </a:extLst>
            </p:cNvPr>
            <p:cNvSpPr/>
            <p:nvPr/>
          </p:nvSpPr>
          <p:spPr>
            <a:xfrm>
              <a:off x="3431704" y="5677080"/>
              <a:ext cx="766716" cy="776255"/>
            </a:xfrm>
            <a:prstGeom prst="arc">
              <a:avLst>
                <a:gd name="adj1" fmla="val 16200000"/>
                <a:gd name="adj2" fmla="val 14669905"/>
              </a:avLst>
            </a:prstGeom>
            <a:ln w="38100">
              <a:solidFill>
                <a:srgbClr val="002060"/>
              </a:solidFill>
              <a:head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9" name="Inhaltsplatzhalter 1">
            <a:extLst>
              <a:ext uri="{FF2B5EF4-FFF2-40B4-BE49-F238E27FC236}">
                <a16:creationId xmlns:a16="http://schemas.microsoft.com/office/drawing/2014/main" id="{619417C0-A791-90D8-6F9C-34AD9FFCCEAC}"/>
              </a:ext>
            </a:extLst>
          </p:cNvPr>
          <p:cNvSpPr txBox="1">
            <a:spLocks/>
          </p:cNvSpPr>
          <p:nvPr/>
        </p:nvSpPr>
        <p:spPr>
          <a:xfrm>
            <a:off x="6505288" y="2449665"/>
            <a:ext cx="4034265" cy="223849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>
                <a:solidFill>
                  <a:schemeClr val="tx1"/>
                </a:solidFill>
              </a:rPr>
              <a:t>Das Photon wird in beiden Fällen mit 50 % Wahrscheinlichkeit durchgelassen (1) und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mit 50 % Wahrscheinlichkeit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absorbiert (0).</a:t>
            </a:r>
            <a:br>
              <a:rPr lang="de-DE" dirty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Inhaltsplatzhalter 1">
            <a:extLst>
              <a:ext uri="{FF2B5EF4-FFF2-40B4-BE49-F238E27FC236}">
                <a16:creationId xmlns:a16="http://schemas.microsoft.com/office/drawing/2014/main" id="{1EE40AB0-EB58-1075-FE1C-9C2C576F80E6}"/>
              </a:ext>
            </a:extLst>
          </p:cNvPr>
          <p:cNvSpPr txBox="1">
            <a:spLocks/>
          </p:cNvSpPr>
          <p:nvPr/>
        </p:nvSpPr>
        <p:spPr>
          <a:xfrm>
            <a:off x="6491385" y="4690467"/>
            <a:ext cx="4034265" cy="1618853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>
                <a:solidFill>
                  <a:schemeClr val="tx1"/>
                </a:solidFill>
              </a:rPr>
              <a:t>Wiederholte Messungen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der Polarisation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führen zu einer Folge von Zufallszahlen:</a:t>
            </a:r>
          </a:p>
          <a:p>
            <a:pPr marL="411480" lvl="1" indent="0">
              <a:buNone/>
            </a:pPr>
            <a:r>
              <a:rPr lang="de-DE" dirty="0">
                <a:solidFill>
                  <a:schemeClr val="tx1"/>
                </a:solidFill>
              </a:rPr>
              <a:t>1 1 0 0 0 1 0 0 1 1 1 0 </a:t>
            </a:r>
          </a:p>
        </p:txBody>
      </p:sp>
      <p:sp>
        <p:nvSpPr>
          <p:cNvPr id="19" name="Inhaltsplatzhalter 1">
            <a:extLst>
              <a:ext uri="{FF2B5EF4-FFF2-40B4-BE49-F238E27FC236}">
                <a16:creationId xmlns:a16="http://schemas.microsoft.com/office/drawing/2014/main" id="{B6209369-32B1-4548-8730-6DAEDC45C451}"/>
              </a:ext>
            </a:extLst>
          </p:cNvPr>
          <p:cNvSpPr txBox="1">
            <a:spLocks/>
          </p:cNvSpPr>
          <p:nvPr/>
        </p:nvSpPr>
        <p:spPr>
          <a:xfrm>
            <a:off x="6491385" y="1693891"/>
            <a:ext cx="4034265" cy="65260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>
                <a:solidFill>
                  <a:schemeClr val="tx1"/>
                </a:solidFill>
              </a:rPr>
              <a:t>Für beide Beispiele gilt:</a:t>
            </a:r>
          </a:p>
        </p:txBody>
      </p:sp>
    </p:spTree>
    <p:extLst>
      <p:ext uri="{BB962C8B-B14F-4D97-AF65-F5344CB8AC3E}">
        <p14:creationId xmlns:p14="http://schemas.microsoft.com/office/powerpoint/2010/main" val="82863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Polarisation bei Licht</a:t>
            </a:r>
          </a:p>
        </p:txBody>
      </p:sp>
    </p:spTree>
    <p:extLst>
      <p:ext uri="{BB962C8B-B14F-4D97-AF65-F5344CB8AC3E}">
        <p14:creationId xmlns:p14="http://schemas.microsoft.com/office/powerpoint/2010/main" val="4021766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DB91B53-1816-7DDA-32B3-0D9A94636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Unpolarisiertes</a:t>
            </a:r>
            <a:r>
              <a:rPr lang="de-DE" dirty="0"/>
              <a:t> Licht trifft auf ein 0°-Polarisationsfilter:</a:t>
            </a:r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br>
              <a:rPr lang="de-DE" dirty="0"/>
            </a:br>
            <a:endParaRPr lang="de-DE" dirty="0"/>
          </a:p>
          <a:p>
            <a:pPr marL="411480" lvl="1" indent="0">
              <a:buNone/>
            </a:pP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Polarisation bei Licht</a:t>
            </a:r>
          </a:p>
        </p:txBody>
      </p: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E1F1054C-DEF2-4830-DD03-7AEF59F44E47}"/>
              </a:ext>
            </a:extLst>
          </p:cNvPr>
          <p:cNvGrpSpPr/>
          <p:nvPr/>
        </p:nvGrpSpPr>
        <p:grpSpPr>
          <a:xfrm>
            <a:off x="4583832" y="1844245"/>
            <a:ext cx="4986395" cy="1320511"/>
            <a:chOff x="5084695" y="2724893"/>
            <a:chExt cx="4986395" cy="1320511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3AE7B1B8-CA0B-82D5-5ED1-64CBE95B0992}"/>
                </a:ext>
              </a:extLst>
            </p:cNvPr>
            <p:cNvSpPr/>
            <p:nvPr/>
          </p:nvSpPr>
          <p:spPr>
            <a:xfrm>
              <a:off x="5985445" y="3211837"/>
              <a:ext cx="241947" cy="6048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8F909E84-A097-27C6-8E7E-1B38FBAD61DB}"/>
                </a:ext>
              </a:extLst>
            </p:cNvPr>
            <p:cNvCxnSpPr>
              <a:cxnSpLocks/>
            </p:cNvCxnSpPr>
            <p:nvPr/>
          </p:nvCxnSpPr>
          <p:spPr>
            <a:xfrm>
              <a:off x="5084695" y="3528672"/>
              <a:ext cx="51128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mit Pfeil 20">
              <a:extLst>
                <a:ext uri="{FF2B5EF4-FFF2-40B4-BE49-F238E27FC236}">
                  <a16:creationId xmlns:a16="http://schemas.microsoft.com/office/drawing/2014/main" id="{A6111C99-4A89-0B10-D600-E6AECDB17248}"/>
                </a:ext>
              </a:extLst>
            </p:cNvPr>
            <p:cNvCxnSpPr>
              <a:cxnSpLocks/>
            </p:cNvCxnSpPr>
            <p:nvPr/>
          </p:nvCxnSpPr>
          <p:spPr>
            <a:xfrm>
              <a:off x="6123819" y="2965285"/>
              <a:ext cx="0" cy="1080119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mit Pfeil 21">
              <a:extLst>
                <a:ext uri="{FF2B5EF4-FFF2-40B4-BE49-F238E27FC236}">
                  <a16:creationId xmlns:a16="http://schemas.microsoft.com/office/drawing/2014/main" id="{1EEE2ACD-803C-BEE0-23C1-C2994DBB23DF}"/>
                </a:ext>
              </a:extLst>
            </p:cNvPr>
            <p:cNvCxnSpPr/>
            <p:nvPr/>
          </p:nvCxnSpPr>
          <p:spPr>
            <a:xfrm>
              <a:off x="9117143" y="3140461"/>
              <a:ext cx="0" cy="864096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076E4EFA-58D3-FF2D-E533-C46EB4D1D6C7}"/>
                </a:ext>
              </a:extLst>
            </p:cNvPr>
            <p:cNvSpPr txBox="1"/>
            <p:nvPr/>
          </p:nvSpPr>
          <p:spPr>
            <a:xfrm>
              <a:off x="8163195" y="2724893"/>
              <a:ext cx="19078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Nach dem Filter:</a:t>
              </a:r>
            </a:p>
          </p:txBody>
        </p:sp>
        <p:cxnSp>
          <p:nvCxnSpPr>
            <p:cNvPr id="29" name="Gerade Verbindung mit Pfeil 28">
              <a:extLst>
                <a:ext uri="{FF2B5EF4-FFF2-40B4-BE49-F238E27FC236}">
                  <a16:creationId xmlns:a16="http://schemas.microsoft.com/office/drawing/2014/main" id="{E6AFE3B6-491B-BC27-A8BF-089E3BF35804}"/>
                </a:ext>
              </a:extLst>
            </p:cNvPr>
            <p:cNvCxnSpPr>
              <a:cxnSpLocks/>
            </p:cNvCxnSpPr>
            <p:nvPr/>
          </p:nvCxnSpPr>
          <p:spPr>
            <a:xfrm>
              <a:off x="6697012" y="3510219"/>
              <a:ext cx="54792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Inhaltsplatzhalter 1">
            <a:extLst>
              <a:ext uri="{FF2B5EF4-FFF2-40B4-BE49-F238E27FC236}">
                <a16:creationId xmlns:a16="http://schemas.microsoft.com/office/drawing/2014/main" id="{D20B79F6-C7A4-EEFA-401B-9094E45B9E4C}"/>
              </a:ext>
            </a:extLst>
          </p:cNvPr>
          <p:cNvSpPr txBox="1">
            <a:spLocks/>
          </p:cNvSpPr>
          <p:nvPr/>
        </p:nvSpPr>
        <p:spPr>
          <a:xfrm>
            <a:off x="551384" y="5341236"/>
            <a:ext cx="10972800" cy="12234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Vorher </a:t>
            </a:r>
            <a:r>
              <a:rPr lang="de-DE" dirty="0" err="1"/>
              <a:t>unpolarisiertes</a:t>
            </a:r>
            <a:r>
              <a:rPr lang="de-DE" dirty="0"/>
              <a:t> Licht hat nach dem Filter Polarisation 0°.</a:t>
            </a:r>
            <a:br>
              <a:rPr lang="de-DE" dirty="0"/>
            </a:br>
            <a:r>
              <a:rPr lang="de-DE" dirty="0"/>
              <a:t>Es wird von einem weiterem 0°-Filter zu 100 % durchgelassen.</a:t>
            </a:r>
            <a:br>
              <a:rPr lang="de-DE" dirty="0"/>
            </a:br>
            <a:endParaRPr lang="de-DE" dirty="0"/>
          </a:p>
        </p:txBody>
      </p:sp>
      <p:sp>
        <p:nvSpPr>
          <p:cNvPr id="39" name="Freihandform: Form 38">
            <a:extLst>
              <a:ext uri="{FF2B5EF4-FFF2-40B4-BE49-F238E27FC236}">
                <a16:creationId xmlns:a16="http://schemas.microsoft.com/office/drawing/2014/main" id="{6FE3DD71-0C53-DDBB-6EB0-344A0291D0B1}"/>
              </a:ext>
            </a:extLst>
          </p:cNvPr>
          <p:cNvSpPr/>
          <p:nvPr/>
        </p:nvSpPr>
        <p:spPr>
          <a:xfrm>
            <a:off x="6887647" y="2334686"/>
            <a:ext cx="1498708" cy="689874"/>
          </a:xfrm>
          <a:custGeom>
            <a:avLst/>
            <a:gdLst>
              <a:gd name="connsiteX0" fmla="*/ 0 w 2042809"/>
              <a:gd name="connsiteY0" fmla="*/ 393323 h 831131"/>
              <a:gd name="connsiteX1" fmla="*/ 252919 w 2042809"/>
              <a:gd name="connsiteY1" fmla="*/ 13944 h 831131"/>
              <a:gd name="connsiteX2" fmla="*/ 496111 w 2042809"/>
              <a:gd name="connsiteY2" fmla="*/ 831068 h 831131"/>
              <a:gd name="connsiteX3" fmla="*/ 846306 w 2042809"/>
              <a:gd name="connsiteY3" fmla="*/ 62583 h 831131"/>
              <a:gd name="connsiteX4" fmla="*/ 1157592 w 2042809"/>
              <a:gd name="connsiteY4" fmla="*/ 801885 h 831131"/>
              <a:gd name="connsiteX5" fmla="*/ 1498060 w 2042809"/>
              <a:gd name="connsiteY5" fmla="*/ 101493 h 831131"/>
              <a:gd name="connsiteX6" fmla="*/ 1828800 w 2042809"/>
              <a:gd name="connsiteY6" fmla="*/ 801885 h 831131"/>
              <a:gd name="connsiteX7" fmla="*/ 2042809 w 2042809"/>
              <a:gd name="connsiteY7" fmla="*/ 393323 h 831131"/>
              <a:gd name="connsiteX0" fmla="*/ 0 w 2042809"/>
              <a:gd name="connsiteY0" fmla="*/ 393323 h 831131"/>
              <a:gd name="connsiteX1" fmla="*/ 252919 w 2042809"/>
              <a:gd name="connsiteY1" fmla="*/ 13944 h 831131"/>
              <a:gd name="connsiteX2" fmla="*/ 496111 w 2042809"/>
              <a:gd name="connsiteY2" fmla="*/ 831068 h 831131"/>
              <a:gd name="connsiteX3" fmla="*/ 846306 w 2042809"/>
              <a:gd name="connsiteY3" fmla="*/ 62583 h 831131"/>
              <a:gd name="connsiteX4" fmla="*/ 1157592 w 2042809"/>
              <a:gd name="connsiteY4" fmla="*/ 801885 h 831131"/>
              <a:gd name="connsiteX5" fmla="*/ 1498060 w 2042809"/>
              <a:gd name="connsiteY5" fmla="*/ 33400 h 831131"/>
              <a:gd name="connsiteX6" fmla="*/ 1828800 w 2042809"/>
              <a:gd name="connsiteY6" fmla="*/ 801885 h 831131"/>
              <a:gd name="connsiteX7" fmla="*/ 2042809 w 2042809"/>
              <a:gd name="connsiteY7" fmla="*/ 393323 h 831131"/>
              <a:gd name="connsiteX0" fmla="*/ 0 w 2042809"/>
              <a:gd name="connsiteY0" fmla="*/ 393323 h 831070"/>
              <a:gd name="connsiteX1" fmla="*/ 252919 w 2042809"/>
              <a:gd name="connsiteY1" fmla="*/ 13944 h 831070"/>
              <a:gd name="connsiteX2" fmla="*/ 496111 w 2042809"/>
              <a:gd name="connsiteY2" fmla="*/ 831068 h 831070"/>
              <a:gd name="connsiteX3" fmla="*/ 836578 w 2042809"/>
              <a:gd name="connsiteY3" fmla="*/ 23672 h 831070"/>
              <a:gd name="connsiteX4" fmla="*/ 1157592 w 2042809"/>
              <a:gd name="connsiteY4" fmla="*/ 801885 h 831070"/>
              <a:gd name="connsiteX5" fmla="*/ 1498060 w 2042809"/>
              <a:gd name="connsiteY5" fmla="*/ 33400 h 831070"/>
              <a:gd name="connsiteX6" fmla="*/ 1828800 w 2042809"/>
              <a:gd name="connsiteY6" fmla="*/ 801885 h 831070"/>
              <a:gd name="connsiteX7" fmla="*/ 2042809 w 2042809"/>
              <a:gd name="connsiteY7" fmla="*/ 393323 h 831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42809" h="831070">
                <a:moveTo>
                  <a:pt x="0" y="393323"/>
                </a:moveTo>
                <a:cubicBezTo>
                  <a:pt x="85117" y="167155"/>
                  <a:pt x="170234" y="-59013"/>
                  <a:pt x="252919" y="13944"/>
                </a:cubicBezTo>
                <a:cubicBezTo>
                  <a:pt x="335604" y="86901"/>
                  <a:pt x="398835" y="829447"/>
                  <a:pt x="496111" y="831068"/>
                </a:cubicBezTo>
                <a:cubicBezTo>
                  <a:pt x="593387" y="832689"/>
                  <a:pt x="726331" y="28536"/>
                  <a:pt x="836578" y="23672"/>
                </a:cubicBezTo>
                <a:cubicBezTo>
                  <a:pt x="946825" y="18808"/>
                  <a:pt x="1047345" y="800264"/>
                  <a:pt x="1157592" y="801885"/>
                </a:cubicBezTo>
                <a:cubicBezTo>
                  <a:pt x="1267839" y="803506"/>
                  <a:pt x="1386192" y="33400"/>
                  <a:pt x="1498060" y="33400"/>
                </a:cubicBezTo>
                <a:cubicBezTo>
                  <a:pt x="1609928" y="33400"/>
                  <a:pt x="1738009" y="753247"/>
                  <a:pt x="1828800" y="801885"/>
                </a:cubicBezTo>
                <a:cubicBezTo>
                  <a:pt x="1919591" y="850523"/>
                  <a:pt x="1981200" y="621923"/>
                  <a:pt x="2042809" y="39332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F5196FC4-7E94-94A7-14A1-79F87E0D70DA}"/>
              </a:ext>
            </a:extLst>
          </p:cNvPr>
          <p:cNvGrpSpPr/>
          <p:nvPr/>
        </p:nvGrpSpPr>
        <p:grpSpPr>
          <a:xfrm>
            <a:off x="2207004" y="2214036"/>
            <a:ext cx="2285827" cy="831070"/>
            <a:chOff x="8976320" y="3959748"/>
            <a:chExt cx="2285827" cy="831070"/>
          </a:xfrm>
        </p:grpSpPr>
        <p:sp>
          <p:nvSpPr>
            <p:cNvPr id="43" name="Freihandform: Form 42">
              <a:extLst>
                <a:ext uri="{FF2B5EF4-FFF2-40B4-BE49-F238E27FC236}">
                  <a16:creationId xmlns:a16="http://schemas.microsoft.com/office/drawing/2014/main" id="{3BCC742A-FD71-D8DD-9A38-FAC824E802CF}"/>
                </a:ext>
              </a:extLst>
            </p:cNvPr>
            <p:cNvSpPr/>
            <p:nvPr/>
          </p:nvSpPr>
          <p:spPr>
            <a:xfrm>
              <a:off x="9087066" y="3959748"/>
              <a:ext cx="2042809" cy="831070"/>
            </a:xfrm>
            <a:custGeom>
              <a:avLst/>
              <a:gdLst>
                <a:gd name="connsiteX0" fmla="*/ 0 w 2042809"/>
                <a:gd name="connsiteY0" fmla="*/ 393323 h 831131"/>
                <a:gd name="connsiteX1" fmla="*/ 252919 w 2042809"/>
                <a:gd name="connsiteY1" fmla="*/ 13944 h 831131"/>
                <a:gd name="connsiteX2" fmla="*/ 496111 w 2042809"/>
                <a:gd name="connsiteY2" fmla="*/ 831068 h 831131"/>
                <a:gd name="connsiteX3" fmla="*/ 846306 w 2042809"/>
                <a:gd name="connsiteY3" fmla="*/ 62583 h 831131"/>
                <a:gd name="connsiteX4" fmla="*/ 1157592 w 2042809"/>
                <a:gd name="connsiteY4" fmla="*/ 801885 h 831131"/>
                <a:gd name="connsiteX5" fmla="*/ 1498060 w 2042809"/>
                <a:gd name="connsiteY5" fmla="*/ 101493 h 831131"/>
                <a:gd name="connsiteX6" fmla="*/ 1828800 w 2042809"/>
                <a:gd name="connsiteY6" fmla="*/ 801885 h 831131"/>
                <a:gd name="connsiteX7" fmla="*/ 2042809 w 2042809"/>
                <a:gd name="connsiteY7" fmla="*/ 393323 h 831131"/>
                <a:gd name="connsiteX0" fmla="*/ 0 w 2042809"/>
                <a:gd name="connsiteY0" fmla="*/ 393323 h 831131"/>
                <a:gd name="connsiteX1" fmla="*/ 252919 w 2042809"/>
                <a:gd name="connsiteY1" fmla="*/ 13944 h 831131"/>
                <a:gd name="connsiteX2" fmla="*/ 496111 w 2042809"/>
                <a:gd name="connsiteY2" fmla="*/ 831068 h 831131"/>
                <a:gd name="connsiteX3" fmla="*/ 846306 w 2042809"/>
                <a:gd name="connsiteY3" fmla="*/ 62583 h 831131"/>
                <a:gd name="connsiteX4" fmla="*/ 1157592 w 2042809"/>
                <a:gd name="connsiteY4" fmla="*/ 801885 h 831131"/>
                <a:gd name="connsiteX5" fmla="*/ 1498060 w 2042809"/>
                <a:gd name="connsiteY5" fmla="*/ 33400 h 831131"/>
                <a:gd name="connsiteX6" fmla="*/ 1828800 w 2042809"/>
                <a:gd name="connsiteY6" fmla="*/ 801885 h 831131"/>
                <a:gd name="connsiteX7" fmla="*/ 2042809 w 2042809"/>
                <a:gd name="connsiteY7" fmla="*/ 393323 h 831131"/>
                <a:gd name="connsiteX0" fmla="*/ 0 w 2042809"/>
                <a:gd name="connsiteY0" fmla="*/ 393323 h 831070"/>
                <a:gd name="connsiteX1" fmla="*/ 252919 w 2042809"/>
                <a:gd name="connsiteY1" fmla="*/ 13944 h 831070"/>
                <a:gd name="connsiteX2" fmla="*/ 496111 w 2042809"/>
                <a:gd name="connsiteY2" fmla="*/ 831068 h 831070"/>
                <a:gd name="connsiteX3" fmla="*/ 836578 w 2042809"/>
                <a:gd name="connsiteY3" fmla="*/ 23672 h 831070"/>
                <a:gd name="connsiteX4" fmla="*/ 1157592 w 2042809"/>
                <a:gd name="connsiteY4" fmla="*/ 801885 h 831070"/>
                <a:gd name="connsiteX5" fmla="*/ 1498060 w 2042809"/>
                <a:gd name="connsiteY5" fmla="*/ 33400 h 831070"/>
                <a:gd name="connsiteX6" fmla="*/ 1828800 w 2042809"/>
                <a:gd name="connsiteY6" fmla="*/ 801885 h 831070"/>
                <a:gd name="connsiteX7" fmla="*/ 2042809 w 2042809"/>
                <a:gd name="connsiteY7" fmla="*/ 393323 h 831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42809" h="831070">
                  <a:moveTo>
                    <a:pt x="0" y="393323"/>
                  </a:moveTo>
                  <a:cubicBezTo>
                    <a:pt x="85117" y="167155"/>
                    <a:pt x="170234" y="-59013"/>
                    <a:pt x="252919" y="13944"/>
                  </a:cubicBezTo>
                  <a:cubicBezTo>
                    <a:pt x="335604" y="86901"/>
                    <a:pt x="398835" y="829447"/>
                    <a:pt x="496111" y="831068"/>
                  </a:cubicBezTo>
                  <a:cubicBezTo>
                    <a:pt x="593387" y="832689"/>
                    <a:pt x="726331" y="28536"/>
                    <a:pt x="836578" y="23672"/>
                  </a:cubicBezTo>
                  <a:cubicBezTo>
                    <a:pt x="946825" y="18808"/>
                    <a:pt x="1047345" y="800264"/>
                    <a:pt x="1157592" y="801885"/>
                  </a:cubicBezTo>
                  <a:cubicBezTo>
                    <a:pt x="1267839" y="803506"/>
                    <a:pt x="1386192" y="33400"/>
                    <a:pt x="1498060" y="33400"/>
                  </a:cubicBezTo>
                  <a:cubicBezTo>
                    <a:pt x="1609928" y="33400"/>
                    <a:pt x="1738009" y="753247"/>
                    <a:pt x="1828800" y="801885"/>
                  </a:cubicBezTo>
                  <a:cubicBezTo>
                    <a:pt x="1919591" y="850523"/>
                    <a:pt x="1981200" y="621923"/>
                    <a:pt x="2042809" y="39332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ihandform: Form 43">
              <a:extLst>
                <a:ext uri="{FF2B5EF4-FFF2-40B4-BE49-F238E27FC236}">
                  <a16:creationId xmlns:a16="http://schemas.microsoft.com/office/drawing/2014/main" id="{1D0B9E9B-4D70-D7D4-A310-163B212EB770}"/>
                </a:ext>
              </a:extLst>
            </p:cNvPr>
            <p:cNvSpPr/>
            <p:nvPr/>
          </p:nvSpPr>
          <p:spPr>
            <a:xfrm>
              <a:off x="8976320" y="4176797"/>
              <a:ext cx="2042809" cy="396972"/>
            </a:xfrm>
            <a:custGeom>
              <a:avLst/>
              <a:gdLst>
                <a:gd name="connsiteX0" fmla="*/ 0 w 2042809"/>
                <a:gd name="connsiteY0" fmla="*/ 393323 h 831131"/>
                <a:gd name="connsiteX1" fmla="*/ 252919 w 2042809"/>
                <a:gd name="connsiteY1" fmla="*/ 13944 h 831131"/>
                <a:gd name="connsiteX2" fmla="*/ 496111 w 2042809"/>
                <a:gd name="connsiteY2" fmla="*/ 831068 h 831131"/>
                <a:gd name="connsiteX3" fmla="*/ 846306 w 2042809"/>
                <a:gd name="connsiteY3" fmla="*/ 62583 h 831131"/>
                <a:gd name="connsiteX4" fmla="*/ 1157592 w 2042809"/>
                <a:gd name="connsiteY4" fmla="*/ 801885 h 831131"/>
                <a:gd name="connsiteX5" fmla="*/ 1498060 w 2042809"/>
                <a:gd name="connsiteY5" fmla="*/ 101493 h 831131"/>
                <a:gd name="connsiteX6" fmla="*/ 1828800 w 2042809"/>
                <a:gd name="connsiteY6" fmla="*/ 801885 h 831131"/>
                <a:gd name="connsiteX7" fmla="*/ 2042809 w 2042809"/>
                <a:gd name="connsiteY7" fmla="*/ 393323 h 831131"/>
                <a:gd name="connsiteX0" fmla="*/ 0 w 2042809"/>
                <a:gd name="connsiteY0" fmla="*/ 393323 h 831131"/>
                <a:gd name="connsiteX1" fmla="*/ 252919 w 2042809"/>
                <a:gd name="connsiteY1" fmla="*/ 13944 h 831131"/>
                <a:gd name="connsiteX2" fmla="*/ 496111 w 2042809"/>
                <a:gd name="connsiteY2" fmla="*/ 831068 h 831131"/>
                <a:gd name="connsiteX3" fmla="*/ 846306 w 2042809"/>
                <a:gd name="connsiteY3" fmla="*/ 62583 h 831131"/>
                <a:gd name="connsiteX4" fmla="*/ 1157592 w 2042809"/>
                <a:gd name="connsiteY4" fmla="*/ 801885 h 831131"/>
                <a:gd name="connsiteX5" fmla="*/ 1498060 w 2042809"/>
                <a:gd name="connsiteY5" fmla="*/ 33400 h 831131"/>
                <a:gd name="connsiteX6" fmla="*/ 1828800 w 2042809"/>
                <a:gd name="connsiteY6" fmla="*/ 801885 h 831131"/>
                <a:gd name="connsiteX7" fmla="*/ 2042809 w 2042809"/>
                <a:gd name="connsiteY7" fmla="*/ 393323 h 831131"/>
                <a:gd name="connsiteX0" fmla="*/ 0 w 2042809"/>
                <a:gd name="connsiteY0" fmla="*/ 393323 h 831070"/>
                <a:gd name="connsiteX1" fmla="*/ 252919 w 2042809"/>
                <a:gd name="connsiteY1" fmla="*/ 13944 h 831070"/>
                <a:gd name="connsiteX2" fmla="*/ 496111 w 2042809"/>
                <a:gd name="connsiteY2" fmla="*/ 831068 h 831070"/>
                <a:gd name="connsiteX3" fmla="*/ 836578 w 2042809"/>
                <a:gd name="connsiteY3" fmla="*/ 23672 h 831070"/>
                <a:gd name="connsiteX4" fmla="*/ 1157592 w 2042809"/>
                <a:gd name="connsiteY4" fmla="*/ 801885 h 831070"/>
                <a:gd name="connsiteX5" fmla="*/ 1498060 w 2042809"/>
                <a:gd name="connsiteY5" fmla="*/ 33400 h 831070"/>
                <a:gd name="connsiteX6" fmla="*/ 1828800 w 2042809"/>
                <a:gd name="connsiteY6" fmla="*/ 801885 h 831070"/>
                <a:gd name="connsiteX7" fmla="*/ 2042809 w 2042809"/>
                <a:gd name="connsiteY7" fmla="*/ 393323 h 831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42809" h="831070">
                  <a:moveTo>
                    <a:pt x="0" y="393323"/>
                  </a:moveTo>
                  <a:cubicBezTo>
                    <a:pt x="85117" y="167155"/>
                    <a:pt x="170234" y="-59013"/>
                    <a:pt x="252919" y="13944"/>
                  </a:cubicBezTo>
                  <a:cubicBezTo>
                    <a:pt x="335604" y="86901"/>
                    <a:pt x="398835" y="829447"/>
                    <a:pt x="496111" y="831068"/>
                  </a:cubicBezTo>
                  <a:cubicBezTo>
                    <a:pt x="593387" y="832689"/>
                    <a:pt x="726331" y="28536"/>
                    <a:pt x="836578" y="23672"/>
                  </a:cubicBezTo>
                  <a:cubicBezTo>
                    <a:pt x="946825" y="18808"/>
                    <a:pt x="1047345" y="800264"/>
                    <a:pt x="1157592" y="801885"/>
                  </a:cubicBezTo>
                  <a:cubicBezTo>
                    <a:pt x="1267839" y="803506"/>
                    <a:pt x="1386192" y="33400"/>
                    <a:pt x="1498060" y="33400"/>
                  </a:cubicBezTo>
                  <a:cubicBezTo>
                    <a:pt x="1609928" y="33400"/>
                    <a:pt x="1738009" y="753247"/>
                    <a:pt x="1828800" y="801885"/>
                  </a:cubicBezTo>
                  <a:cubicBezTo>
                    <a:pt x="1919591" y="850523"/>
                    <a:pt x="1981200" y="621923"/>
                    <a:pt x="2042809" y="39332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ihandform: Form 44">
              <a:extLst>
                <a:ext uri="{FF2B5EF4-FFF2-40B4-BE49-F238E27FC236}">
                  <a16:creationId xmlns:a16="http://schemas.microsoft.com/office/drawing/2014/main" id="{4368FE55-9BA8-1B07-97FA-E68943253229}"/>
                </a:ext>
              </a:extLst>
            </p:cNvPr>
            <p:cNvSpPr/>
            <p:nvPr/>
          </p:nvSpPr>
          <p:spPr>
            <a:xfrm>
              <a:off x="9219338" y="4282132"/>
              <a:ext cx="2042809" cy="244572"/>
            </a:xfrm>
            <a:custGeom>
              <a:avLst/>
              <a:gdLst>
                <a:gd name="connsiteX0" fmla="*/ 0 w 2042809"/>
                <a:gd name="connsiteY0" fmla="*/ 393323 h 831131"/>
                <a:gd name="connsiteX1" fmla="*/ 252919 w 2042809"/>
                <a:gd name="connsiteY1" fmla="*/ 13944 h 831131"/>
                <a:gd name="connsiteX2" fmla="*/ 496111 w 2042809"/>
                <a:gd name="connsiteY2" fmla="*/ 831068 h 831131"/>
                <a:gd name="connsiteX3" fmla="*/ 846306 w 2042809"/>
                <a:gd name="connsiteY3" fmla="*/ 62583 h 831131"/>
                <a:gd name="connsiteX4" fmla="*/ 1157592 w 2042809"/>
                <a:gd name="connsiteY4" fmla="*/ 801885 h 831131"/>
                <a:gd name="connsiteX5" fmla="*/ 1498060 w 2042809"/>
                <a:gd name="connsiteY5" fmla="*/ 101493 h 831131"/>
                <a:gd name="connsiteX6" fmla="*/ 1828800 w 2042809"/>
                <a:gd name="connsiteY6" fmla="*/ 801885 h 831131"/>
                <a:gd name="connsiteX7" fmla="*/ 2042809 w 2042809"/>
                <a:gd name="connsiteY7" fmla="*/ 393323 h 831131"/>
                <a:gd name="connsiteX0" fmla="*/ 0 w 2042809"/>
                <a:gd name="connsiteY0" fmla="*/ 393323 h 831131"/>
                <a:gd name="connsiteX1" fmla="*/ 252919 w 2042809"/>
                <a:gd name="connsiteY1" fmla="*/ 13944 h 831131"/>
                <a:gd name="connsiteX2" fmla="*/ 496111 w 2042809"/>
                <a:gd name="connsiteY2" fmla="*/ 831068 h 831131"/>
                <a:gd name="connsiteX3" fmla="*/ 846306 w 2042809"/>
                <a:gd name="connsiteY3" fmla="*/ 62583 h 831131"/>
                <a:gd name="connsiteX4" fmla="*/ 1157592 w 2042809"/>
                <a:gd name="connsiteY4" fmla="*/ 801885 h 831131"/>
                <a:gd name="connsiteX5" fmla="*/ 1498060 w 2042809"/>
                <a:gd name="connsiteY5" fmla="*/ 33400 h 831131"/>
                <a:gd name="connsiteX6" fmla="*/ 1828800 w 2042809"/>
                <a:gd name="connsiteY6" fmla="*/ 801885 h 831131"/>
                <a:gd name="connsiteX7" fmla="*/ 2042809 w 2042809"/>
                <a:gd name="connsiteY7" fmla="*/ 393323 h 831131"/>
                <a:gd name="connsiteX0" fmla="*/ 0 w 2042809"/>
                <a:gd name="connsiteY0" fmla="*/ 393323 h 831070"/>
                <a:gd name="connsiteX1" fmla="*/ 252919 w 2042809"/>
                <a:gd name="connsiteY1" fmla="*/ 13944 h 831070"/>
                <a:gd name="connsiteX2" fmla="*/ 496111 w 2042809"/>
                <a:gd name="connsiteY2" fmla="*/ 831068 h 831070"/>
                <a:gd name="connsiteX3" fmla="*/ 836578 w 2042809"/>
                <a:gd name="connsiteY3" fmla="*/ 23672 h 831070"/>
                <a:gd name="connsiteX4" fmla="*/ 1157592 w 2042809"/>
                <a:gd name="connsiteY4" fmla="*/ 801885 h 831070"/>
                <a:gd name="connsiteX5" fmla="*/ 1498060 w 2042809"/>
                <a:gd name="connsiteY5" fmla="*/ 33400 h 831070"/>
                <a:gd name="connsiteX6" fmla="*/ 1828800 w 2042809"/>
                <a:gd name="connsiteY6" fmla="*/ 801885 h 831070"/>
                <a:gd name="connsiteX7" fmla="*/ 2042809 w 2042809"/>
                <a:gd name="connsiteY7" fmla="*/ 393323 h 831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42809" h="831070">
                  <a:moveTo>
                    <a:pt x="0" y="393323"/>
                  </a:moveTo>
                  <a:cubicBezTo>
                    <a:pt x="85117" y="167155"/>
                    <a:pt x="170234" y="-59013"/>
                    <a:pt x="252919" y="13944"/>
                  </a:cubicBezTo>
                  <a:cubicBezTo>
                    <a:pt x="335604" y="86901"/>
                    <a:pt x="398835" y="829447"/>
                    <a:pt x="496111" y="831068"/>
                  </a:cubicBezTo>
                  <a:cubicBezTo>
                    <a:pt x="593387" y="832689"/>
                    <a:pt x="726331" y="28536"/>
                    <a:pt x="836578" y="23672"/>
                  </a:cubicBezTo>
                  <a:cubicBezTo>
                    <a:pt x="946825" y="18808"/>
                    <a:pt x="1047345" y="800264"/>
                    <a:pt x="1157592" y="801885"/>
                  </a:cubicBezTo>
                  <a:cubicBezTo>
                    <a:pt x="1267839" y="803506"/>
                    <a:pt x="1386192" y="33400"/>
                    <a:pt x="1498060" y="33400"/>
                  </a:cubicBezTo>
                  <a:cubicBezTo>
                    <a:pt x="1609928" y="33400"/>
                    <a:pt x="1738009" y="753247"/>
                    <a:pt x="1828800" y="801885"/>
                  </a:cubicBezTo>
                  <a:cubicBezTo>
                    <a:pt x="1919591" y="850523"/>
                    <a:pt x="1981200" y="621923"/>
                    <a:pt x="2042809" y="39332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4" name="Textfeld 53">
            <a:extLst>
              <a:ext uri="{FF2B5EF4-FFF2-40B4-BE49-F238E27FC236}">
                <a16:creationId xmlns:a16="http://schemas.microsoft.com/office/drawing/2014/main" id="{AA4CEF0F-673B-B3D4-3335-2A8B80355C44}"/>
              </a:ext>
            </a:extLst>
          </p:cNvPr>
          <p:cNvSpPr txBox="1"/>
          <p:nvPr/>
        </p:nvSpPr>
        <p:spPr>
          <a:xfrm>
            <a:off x="598450" y="1984743"/>
            <a:ext cx="1119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Vor dem 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Filter: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A9D607A2-D2BB-1548-A63D-F273918049DD}"/>
              </a:ext>
            </a:extLst>
          </p:cNvPr>
          <p:cNvGrpSpPr/>
          <p:nvPr/>
        </p:nvGrpSpPr>
        <p:grpSpPr>
          <a:xfrm>
            <a:off x="2415688" y="3715315"/>
            <a:ext cx="6876165" cy="1369869"/>
            <a:chOff x="2415688" y="3715315"/>
            <a:chExt cx="6876165" cy="1369869"/>
          </a:xfrm>
        </p:grpSpPr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6965666C-CB8E-DD22-1964-0CF31084C8B3}"/>
                </a:ext>
              </a:extLst>
            </p:cNvPr>
            <p:cNvGrpSpPr/>
            <p:nvPr/>
          </p:nvGrpSpPr>
          <p:grpSpPr>
            <a:xfrm>
              <a:off x="3456511" y="4005065"/>
              <a:ext cx="4186363" cy="1080119"/>
              <a:chOff x="3957374" y="3181309"/>
              <a:chExt cx="4186363" cy="1080119"/>
            </a:xfrm>
          </p:grpSpPr>
          <p:grpSp>
            <p:nvGrpSpPr>
              <p:cNvPr id="10" name="Gruppieren 9">
                <a:extLst>
                  <a:ext uri="{FF2B5EF4-FFF2-40B4-BE49-F238E27FC236}">
                    <a16:creationId xmlns:a16="http://schemas.microsoft.com/office/drawing/2014/main" id="{506B7F46-2C7B-A2F5-023D-4D4691050C98}"/>
                  </a:ext>
                </a:extLst>
              </p:cNvPr>
              <p:cNvGrpSpPr/>
              <p:nvPr/>
            </p:nvGrpSpPr>
            <p:grpSpPr>
              <a:xfrm>
                <a:off x="4328637" y="3181309"/>
                <a:ext cx="3815100" cy="1080119"/>
                <a:chOff x="4328637" y="2965285"/>
                <a:chExt cx="3815100" cy="1080119"/>
              </a:xfrm>
            </p:grpSpPr>
            <p:sp>
              <p:nvSpPr>
                <p:cNvPr id="17" name="Ellipse 16">
                  <a:extLst>
                    <a:ext uri="{FF2B5EF4-FFF2-40B4-BE49-F238E27FC236}">
                      <a16:creationId xmlns:a16="http://schemas.microsoft.com/office/drawing/2014/main" id="{11E12F79-19F3-CFDE-FE4F-0653A4E55F6F}"/>
                    </a:ext>
                  </a:extLst>
                </p:cNvPr>
                <p:cNvSpPr/>
                <p:nvPr/>
              </p:nvSpPr>
              <p:spPr>
                <a:xfrm>
                  <a:off x="5985445" y="3211837"/>
                  <a:ext cx="241947" cy="604867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18" name="Gerade Verbindung mit Pfeil 17">
                  <a:extLst>
                    <a:ext uri="{FF2B5EF4-FFF2-40B4-BE49-F238E27FC236}">
                      <a16:creationId xmlns:a16="http://schemas.microsoft.com/office/drawing/2014/main" id="{B75A7BBE-A85F-258E-3FEE-31C72BC4508D}"/>
                    </a:ext>
                  </a:extLst>
                </p:cNvPr>
                <p:cNvCxnSpPr/>
                <p:nvPr/>
              </p:nvCxnSpPr>
              <p:spPr>
                <a:xfrm>
                  <a:off x="4328637" y="3528672"/>
                  <a:ext cx="1267341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Gerade Verbindung mit Pfeil 18">
                  <a:extLst>
                    <a:ext uri="{FF2B5EF4-FFF2-40B4-BE49-F238E27FC236}">
                      <a16:creationId xmlns:a16="http://schemas.microsoft.com/office/drawing/2014/main" id="{0B26DECE-C586-BD7D-151F-86946E30C5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123819" y="2965285"/>
                  <a:ext cx="0" cy="1080119"/>
                </a:xfrm>
                <a:prstGeom prst="straightConnector1">
                  <a:avLst/>
                </a:prstGeom>
                <a:ln w="38100"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Gerade Verbindung mit Pfeil 19">
                  <a:extLst>
                    <a:ext uri="{FF2B5EF4-FFF2-40B4-BE49-F238E27FC236}">
                      <a16:creationId xmlns:a16="http://schemas.microsoft.com/office/drawing/2014/main" id="{E58B2F9E-4653-4838-2BAF-B900A69EBEFC}"/>
                    </a:ext>
                  </a:extLst>
                </p:cNvPr>
                <p:cNvCxnSpPr/>
                <p:nvPr/>
              </p:nvCxnSpPr>
              <p:spPr>
                <a:xfrm>
                  <a:off x="8143737" y="3128698"/>
                  <a:ext cx="0" cy="864096"/>
                </a:xfrm>
                <a:prstGeom prst="straightConnector1">
                  <a:avLst/>
                </a:prstGeom>
                <a:ln w="38100">
                  <a:solidFill>
                    <a:srgbClr val="002060"/>
                  </a:solidFill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Gerade Verbindung mit Pfeil 24">
                  <a:extLst>
                    <a:ext uri="{FF2B5EF4-FFF2-40B4-BE49-F238E27FC236}">
                      <a16:creationId xmlns:a16="http://schemas.microsoft.com/office/drawing/2014/main" id="{0112F427-3D13-AE1F-5DB4-2430A8BC8D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697012" y="3510219"/>
                  <a:ext cx="1195995" cy="296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" name="Gerade Verbindung mit Pfeil 10">
                <a:extLst>
                  <a:ext uri="{FF2B5EF4-FFF2-40B4-BE49-F238E27FC236}">
                    <a16:creationId xmlns:a16="http://schemas.microsoft.com/office/drawing/2014/main" id="{C4276A1F-1EE4-0A97-95E8-B55CC26FF6DF}"/>
                  </a:ext>
                </a:extLst>
              </p:cNvPr>
              <p:cNvCxnSpPr/>
              <p:nvPr/>
            </p:nvCxnSpPr>
            <p:spPr>
              <a:xfrm>
                <a:off x="3957374" y="3273284"/>
                <a:ext cx="0" cy="864096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8AF38CEE-6479-07A0-D236-5E3124F862C9}"/>
                </a:ext>
              </a:extLst>
            </p:cNvPr>
            <p:cNvSpPr txBox="1"/>
            <p:nvPr/>
          </p:nvSpPr>
          <p:spPr>
            <a:xfrm>
              <a:off x="2415688" y="3750713"/>
              <a:ext cx="111921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Vor dem </a:t>
              </a:r>
              <a:b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Filter:</a:t>
              </a:r>
            </a:p>
          </p:txBody>
        </p:sp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B206DA97-69C1-9721-EC4E-BFFEE5306F0F}"/>
                </a:ext>
              </a:extLst>
            </p:cNvPr>
            <p:cNvSpPr txBox="1"/>
            <p:nvPr/>
          </p:nvSpPr>
          <p:spPr>
            <a:xfrm>
              <a:off x="7383958" y="3715315"/>
              <a:ext cx="19078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Nach dem Filter:</a:t>
              </a:r>
            </a:p>
          </p:txBody>
        </p:sp>
      </p:grpSp>
      <p:sp>
        <p:nvSpPr>
          <p:cNvPr id="7" name="Textfeld 6">
            <a:extLst>
              <a:ext uri="{FF2B5EF4-FFF2-40B4-BE49-F238E27FC236}">
                <a16:creationId xmlns:a16="http://schemas.microsoft.com/office/drawing/2014/main" id="{FEF932CF-AD4A-1D11-05AF-8546FA6BBF94}"/>
              </a:ext>
            </a:extLst>
          </p:cNvPr>
          <p:cNvSpPr txBox="1"/>
          <p:nvPr/>
        </p:nvSpPr>
        <p:spPr>
          <a:xfrm>
            <a:off x="5172114" y="1946131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0°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6016A66-9AAA-FB20-8A62-390811069877}"/>
              </a:ext>
            </a:extLst>
          </p:cNvPr>
          <p:cNvSpPr txBox="1"/>
          <p:nvPr/>
        </p:nvSpPr>
        <p:spPr>
          <a:xfrm>
            <a:off x="5183645" y="3889212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0°</a:t>
            </a:r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9A3AB19A-F756-08F8-6087-1ECC92232001}"/>
              </a:ext>
            </a:extLst>
          </p:cNvPr>
          <p:cNvGrpSpPr/>
          <p:nvPr/>
        </p:nvGrpSpPr>
        <p:grpSpPr>
          <a:xfrm>
            <a:off x="1634509" y="2151906"/>
            <a:ext cx="470430" cy="864096"/>
            <a:chOff x="874201" y="1943536"/>
            <a:chExt cx="470430" cy="864096"/>
          </a:xfrm>
        </p:grpSpPr>
        <p:cxnSp>
          <p:nvCxnSpPr>
            <p:cNvPr id="15" name="Gerade Verbindung mit Pfeil 14">
              <a:extLst>
                <a:ext uri="{FF2B5EF4-FFF2-40B4-BE49-F238E27FC236}">
                  <a16:creationId xmlns:a16="http://schemas.microsoft.com/office/drawing/2014/main" id="{10220056-8E99-B898-0D0F-CF72AB99216B}"/>
                </a:ext>
              </a:extLst>
            </p:cNvPr>
            <p:cNvCxnSpPr/>
            <p:nvPr/>
          </p:nvCxnSpPr>
          <p:spPr>
            <a:xfrm>
              <a:off x="1111839" y="1943536"/>
              <a:ext cx="0" cy="864096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>
              <a:extLst>
                <a:ext uri="{FF2B5EF4-FFF2-40B4-BE49-F238E27FC236}">
                  <a16:creationId xmlns:a16="http://schemas.microsoft.com/office/drawing/2014/main" id="{9F2D72B7-D0DD-9A94-30B3-E8BCD7D1ECA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46209" y="2095936"/>
              <a:ext cx="318030" cy="607044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mit Pfeil 22">
              <a:extLst>
                <a:ext uri="{FF2B5EF4-FFF2-40B4-BE49-F238E27FC236}">
                  <a16:creationId xmlns:a16="http://schemas.microsoft.com/office/drawing/2014/main" id="{BBBF24B1-585B-CBF1-FD24-20422385D8E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4201" y="2292680"/>
              <a:ext cx="470430" cy="166612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mit Pfeil 23">
              <a:extLst>
                <a:ext uri="{FF2B5EF4-FFF2-40B4-BE49-F238E27FC236}">
                  <a16:creationId xmlns:a16="http://schemas.microsoft.com/office/drawing/2014/main" id="{FEA19876-D05B-28D0-8C6C-CC9021BA5982}"/>
                </a:ext>
              </a:extLst>
            </p:cNvPr>
            <p:cNvCxnSpPr>
              <a:cxnSpLocks/>
            </p:cNvCxnSpPr>
            <p:nvPr/>
          </p:nvCxnSpPr>
          <p:spPr>
            <a:xfrm>
              <a:off x="916092" y="2189390"/>
              <a:ext cx="396240" cy="416560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5242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DB91B53-1816-7DDA-32B3-0D9A94636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Unpolarisiertes</a:t>
            </a:r>
            <a:r>
              <a:rPr lang="de-DE" dirty="0"/>
              <a:t> Licht trifft auf 45°-Polarisationsfilter:</a:t>
            </a:r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br>
              <a:rPr lang="de-DE" dirty="0"/>
            </a:br>
            <a:endParaRPr lang="de-DE" dirty="0"/>
          </a:p>
          <a:p>
            <a:pPr marL="411480" lvl="1" indent="0">
              <a:buNone/>
            </a:pP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Polarisation bei Licht</a:t>
            </a:r>
          </a:p>
        </p:txBody>
      </p: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E1F1054C-DEF2-4830-DD03-7AEF59F44E47}"/>
              </a:ext>
            </a:extLst>
          </p:cNvPr>
          <p:cNvGrpSpPr/>
          <p:nvPr/>
        </p:nvGrpSpPr>
        <p:grpSpPr>
          <a:xfrm>
            <a:off x="3827774" y="2370847"/>
            <a:ext cx="4074280" cy="709519"/>
            <a:chOff x="4328637" y="3211837"/>
            <a:chExt cx="4074280" cy="709519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3AE7B1B8-CA0B-82D5-5ED1-64CBE95B0992}"/>
                </a:ext>
              </a:extLst>
            </p:cNvPr>
            <p:cNvSpPr/>
            <p:nvPr/>
          </p:nvSpPr>
          <p:spPr>
            <a:xfrm>
              <a:off x="5985445" y="3211837"/>
              <a:ext cx="241947" cy="6048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8F909E84-A097-27C6-8E7E-1B38FBAD61DB}"/>
                </a:ext>
              </a:extLst>
            </p:cNvPr>
            <p:cNvCxnSpPr/>
            <p:nvPr/>
          </p:nvCxnSpPr>
          <p:spPr>
            <a:xfrm>
              <a:off x="4328637" y="3528672"/>
              <a:ext cx="126734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mit Pfeil 21">
              <a:extLst>
                <a:ext uri="{FF2B5EF4-FFF2-40B4-BE49-F238E27FC236}">
                  <a16:creationId xmlns:a16="http://schemas.microsoft.com/office/drawing/2014/main" id="{1EEE2ACD-803C-BEE0-23C1-C2994DBB23D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37023" y="3296425"/>
              <a:ext cx="365894" cy="624931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mit Pfeil 28">
              <a:extLst>
                <a:ext uri="{FF2B5EF4-FFF2-40B4-BE49-F238E27FC236}">
                  <a16:creationId xmlns:a16="http://schemas.microsoft.com/office/drawing/2014/main" id="{E6AFE3B6-491B-BC27-A8BF-089E3BF35804}"/>
                </a:ext>
              </a:extLst>
            </p:cNvPr>
            <p:cNvCxnSpPr>
              <a:cxnSpLocks/>
            </p:cNvCxnSpPr>
            <p:nvPr/>
          </p:nvCxnSpPr>
          <p:spPr>
            <a:xfrm>
              <a:off x="6697012" y="3510219"/>
              <a:ext cx="1195995" cy="29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Inhaltsplatzhalter 1">
            <a:extLst>
              <a:ext uri="{FF2B5EF4-FFF2-40B4-BE49-F238E27FC236}">
                <a16:creationId xmlns:a16="http://schemas.microsoft.com/office/drawing/2014/main" id="{D20B79F6-C7A4-EEFA-401B-9094E45B9E4C}"/>
              </a:ext>
            </a:extLst>
          </p:cNvPr>
          <p:cNvSpPr txBox="1">
            <a:spLocks/>
          </p:cNvSpPr>
          <p:nvPr/>
        </p:nvSpPr>
        <p:spPr>
          <a:xfrm>
            <a:off x="551384" y="5341236"/>
            <a:ext cx="10972800" cy="12234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Vorher </a:t>
            </a:r>
            <a:r>
              <a:rPr lang="de-DE" dirty="0" err="1"/>
              <a:t>unpolarisiertes</a:t>
            </a:r>
            <a:r>
              <a:rPr lang="de-DE" dirty="0"/>
              <a:t> Licht hat nach dem 45°-Filter Polarisation 45°.</a:t>
            </a:r>
            <a:br>
              <a:rPr lang="de-DE" dirty="0"/>
            </a:br>
            <a:r>
              <a:rPr lang="de-DE" dirty="0"/>
              <a:t>Es wird von einem weiterem 45°-Filter zu 100 % durchgelassen.</a:t>
            </a:r>
            <a:br>
              <a:rPr lang="de-DE" dirty="0"/>
            </a:br>
            <a:endParaRPr lang="de-DE" dirty="0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3270892D-01AA-CC37-4F90-06825855B2C7}"/>
              </a:ext>
            </a:extLst>
          </p:cNvPr>
          <p:cNvSpPr txBox="1"/>
          <p:nvPr/>
        </p:nvSpPr>
        <p:spPr>
          <a:xfrm>
            <a:off x="2187666" y="2077065"/>
            <a:ext cx="1119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Vor dem 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Filter: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E688208D-4501-843B-3302-8E5DFDA03025}"/>
              </a:ext>
            </a:extLst>
          </p:cNvPr>
          <p:cNvSpPr txBox="1"/>
          <p:nvPr/>
        </p:nvSpPr>
        <p:spPr>
          <a:xfrm>
            <a:off x="7415120" y="1892399"/>
            <a:ext cx="1907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Nach dem Filter:</a:t>
            </a:r>
          </a:p>
        </p:txBody>
      </p: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4F787B7E-6046-1FBD-8F03-CBA93C52C422}"/>
              </a:ext>
            </a:extLst>
          </p:cNvPr>
          <p:cNvGrpSpPr/>
          <p:nvPr/>
        </p:nvGrpSpPr>
        <p:grpSpPr>
          <a:xfrm>
            <a:off x="2395256" y="3737922"/>
            <a:ext cx="6894059" cy="1226036"/>
            <a:chOff x="2395256" y="3737922"/>
            <a:chExt cx="6894059" cy="1226036"/>
          </a:xfrm>
        </p:grpSpPr>
        <p:grpSp>
          <p:nvGrpSpPr>
            <p:cNvPr id="10" name="Gruppieren 9">
              <a:extLst>
                <a:ext uri="{FF2B5EF4-FFF2-40B4-BE49-F238E27FC236}">
                  <a16:creationId xmlns:a16="http://schemas.microsoft.com/office/drawing/2014/main" id="{506B7F46-2C7B-A2F5-023D-4D4691050C98}"/>
                </a:ext>
              </a:extLst>
            </p:cNvPr>
            <p:cNvGrpSpPr/>
            <p:nvPr/>
          </p:nvGrpSpPr>
          <p:grpSpPr>
            <a:xfrm>
              <a:off x="3827774" y="4291275"/>
              <a:ext cx="3564370" cy="604867"/>
              <a:chOff x="4328637" y="3211837"/>
              <a:chExt cx="3564370" cy="604867"/>
            </a:xfrm>
          </p:grpSpPr>
          <p:sp>
            <p:nvSpPr>
              <p:cNvPr id="17" name="Ellipse 16">
                <a:extLst>
                  <a:ext uri="{FF2B5EF4-FFF2-40B4-BE49-F238E27FC236}">
                    <a16:creationId xmlns:a16="http://schemas.microsoft.com/office/drawing/2014/main" id="{11E12F79-19F3-CFDE-FE4F-0653A4E55F6F}"/>
                  </a:ext>
                </a:extLst>
              </p:cNvPr>
              <p:cNvSpPr/>
              <p:nvPr/>
            </p:nvSpPr>
            <p:spPr>
              <a:xfrm>
                <a:off x="5985445" y="3211837"/>
                <a:ext cx="241947" cy="604867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8" name="Gerade Verbindung mit Pfeil 17">
                <a:extLst>
                  <a:ext uri="{FF2B5EF4-FFF2-40B4-BE49-F238E27FC236}">
                    <a16:creationId xmlns:a16="http://schemas.microsoft.com/office/drawing/2014/main" id="{B75A7BBE-A85F-258E-3FEE-31C72BC4508D}"/>
                  </a:ext>
                </a:extLst>
              </p:cNvPr>
              <p:cNvCxnSpPr/>
              <p:nvPr/>
            </p:nvCxnSpPr>
            <p:spPr>
              <a:xfrm>
                <a:off x="4328637" y="3528672"/>
                <a:ext cx="126734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 Verbindung mit Pfeil 24">
                <a:extLst>
                  <a:ext uri="{FF2B5EF4-FFF2-40B4-BE49-F238E27FC236}">
                    <a16:creationId xmlns:a16="http://schemas.microsoft.com/office/drawing/2014/main" id="{0112F427-3D13-AE1F-5DB4-2430A8BC8D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97012" y="3510219"/>
                <a:ext cx="1195995" cy="296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Gerade Verbindung mit Pfeil 14">
              <a:extLst>
                <a:ext uri="{FF2B5EF4-FFF2-40B4-BE49-F238E27FC236}">
                  <a16:creationId xmlns:a16="http://schemas.microsoft.com/office/drawing/2014/main" id="{49EE21A6-16E7-8C4E-1A1E-0E7A7F605B9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98449" y="4271749"/>
              <a:ext cx="400094" cy="648083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>
              <a:extLst>
                <a:ext uri="{FF2B5EF4-FFF2-40B4-BE49-F238E27FC236}">
                  <a16:creationId xmlns:a16="http://schemas.microsoft.com/office/drawing/2014/main" id="{A87C3BBF-F096-71B0-CA26-1788EBC28EE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36160" y="4339988"/>
              <a:ext cx="365894" cy="623970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feld 38">
              <a:extLst>
                <a:ext uri="{FF2B5EF4-FFF2-40B4-BE49-F238E27FC236}">
                  <a16:creationId xmlns:a16="http://schemas.microsoft.com/office/drawing/2014/main" id="{AE5A219C-00AC-539D-08CC-E3939736E160}"/>
                </a:ext>
              </a:extLst>
            </p:cNvPr>
            <p:cNvSpPr txBox="1"/>
            <p:nvPr/>
          </p:nvSpPr>
          <p:spPr>
            <a:xfrm>
              <a:off x="2395256" y="3822327"/>
              <a:ext cx="111921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Vor dem </a:t>
              </a:r>
              <a:b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Filter:</a:t>
              </a:r>
            </a:p>
          </p:txBody>
        </p:sp>
        <p:sp>
          <p:nvSpPr>
            <p:cNvPr id="40" name="Textfeld 39">
              <a:extLst>
                <a:ext uri="{FF2B5EF4-FFF2-40B4-BE49-F238E27FC236}">
                  <a16:creationId xmlns:a16="http://schemas.microsoft.com/office/drawing/2014/main" id="{B2BC4ECF-7AF6-0CB0-29C6-C5A4F3969752}"/>
                </a:ext>
              </a:extLst>
            </p:cNvPr>
            <p:cNvSpPr txBox="1"/>
            <p:nvPr/>
          </p:nvSpPr>
          <p:spPr>
            <a:xfrm>
              <a:off x="7381420" y="3737922"/>
              <a:ext cx="19078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Nach dem Filter:</a:t>
              </a:r>
            </a:p>
          </p:txBody>
        </p:sp>
      </p:grp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96FE6485-4000-5330-DECD-79AE208DCA5E}"/>
              </a:ext>
            </a:extLst>
          </p:cNvPr>
          <p:cNvCxnSpPr>
            <a:cxnSpLocks/>
          </p:cNvCxnSpPr>
          <p:nvPr/>
        </p:nvCxnSpPr>
        <p:spPr>
          <a:xfrm flipH="1">
            <a:off x="5414486" y="4254042"/>
            <a:ext cx="382137" cy="682388"/>
          </a:xfrm>
          <a:prstGeom prst="straightConnector1">
            <a:avLst/>
          </a:prstGeom>
          <a:ln w="38100"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C8190AA6-1AC4-356B-8F48-2225970245A9}"/>
              </a:ext>
            </a:extLst>
          </p:cNvPr>
          <p:cNvCxnSpPr>
            <a:cxnSpLocks/>
          </p:cNvCxnSpPr>
          <p:nvPr/>
        </p:nvCxnSpPr>
        <p:spPr>
          <a:xfrm flipH="1">
            <a:off x="5425831" y="2337672"/>
            <a:ext cx="382137" cy="682388"/>
          </a:xfrm>
          <a:prstGeom prst="straightConnector1">
            <a:avLst/>
          </a:prstGeom>
          <a:ln w="38100"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>
            <a:extLst>
              <a:ext uri="{FF2B5EF4-FFF2-40B4-BE49-F238E27FC236}">
                <a16:creationId xmlns:a16="http://schemas.microsoft.com/office/drawing/2014/main" id="{9207D404-52EE-C89F-25BE-3C46D6661BE8}"/>
              </a:ext>
            </a:extLst>
          </p:cNvPr>
          <p:cNvSpPr txBox="1"/>
          <p:nvPr/>
        </p:nvSpPr>
        <p:spPr>
          <a:xfrm>
            <a:off x="5041338" y="2136454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45°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AA895401-AB0B-1CAE-BE96-30E8E1A77F25}"/>
              </a:ext>
            </a:extLst>
          </p:cNvPr>
          <p:cNvSpPr txBox="1"/>
          <p:nvPr/>
        </p:nvSpPr>
        <p:spPr>
          <a:xfrm>
            <a:off x="5098123" y="3963234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45°</a:t>
            </a: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43568898-8D98-7B4A-B9BE-BD82BD79CBB3}"/>
              </a:ext>
            </a:extLst>
          </p:cNvPr>
          <p:cNvGrpSpPr/>
          <p:nvPr/>
        </p:nvGrpSpPr>
        <p:grpSpPr>
          <a:xfrm>
            <a:off x="3211905" y="2151906"/>
            <a:ext cx="470430" cy="864096"/>
            <a:chOff x="874201" y="1943536"/>
            <a:chExt cx="470430" cy="864096"/>
          </a:xfrm>
        </p:grpSpPr>
        <p:cxnSp>
          <p:nvCxnSpPr>
            <p:cNvPr id="11" name="Gerade Verbindung mit Pfeil 10">
              <a:extLst>
                <a:ext uri="{FF2B5EF4-FFF2-40B4-BE49-F238E27FC236}">
                  <a16:creationId xmlns:a16="http://schemas.microsoft.com/office/drawing/2014/main" id="{E99734AF-4D17-E788-9A4B-059D9F40C0FE}"/>
                </a:ext>
              </a:extLst>
            </p:cNvPr>
            <p:cNvCxnSpPr/>
            <p:nvPr/>
          </p:nvCxnSpPr>
          <p:spPr>
            <a:xfrm>
              <a:off x="1111839" y="1943536"/>
              <a:ext cx="0" cy="864096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mit Pfeil 12">
              <a:extLst>
                <a:ext uri="{FF2B5EF4-FFF2-40B4-BE49-F238E27FC236}">
                  <a16:creationId xmlns:a16="http://schemas.microsoft.com/office/drawing/2014/main" id="{2A763876-E8B2-AEE3-CB11-D7C6CAB3AED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46209" y="2095936"/>
              <a:ext cx="318030" cy="607044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mit Pfeil 18">
              <a:extLst>
                <a:ext uri="{FF2B5EF4-FFF2-40B4-BE49-F238E27FC236}">
                  <a16:creationId xmlns:a16="http://schemas.microsoft.com/office/drawing/2014/main" id="{89D73313-4ED1-D824-359D-2ECCB914B44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4201" y="2292680"/>
              <a:ext cx="470430" cy="166612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mit Pfeil 19">
              <a:extLst>
                <a:ext uri="{FF2B5EF4-FFF2-40B4-BE49-F238E27FC236}">
                  <a16:creationId xmlns:a16="http://schemas.microsoft.com/office/drawing/2014/main" id="{D0574667-284A-5136-4253-5494A0D1EEB0}"/>
                </a:ext>
              </a:extLst>
            </p:cNvPr>
            <p:cNvCxnSpPr>
              <a:cxnSpLocks/>
            </p:cNvCxnSpPr>
            <p:nvPr/>
          </p:nvCxnSpPr>
          <p:spPr>
            <a:xfrm>
              <a:off x="916092" y="2189390"/>
              <a:ext cx="396240" cy="416560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646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DB91B53-1816-7DDA-32B3-0D9A94636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br>
              <a:rPr lang="de-DE" dirty="0"/>
            </a:br>
            <a:endParaRPr lang="de-DE" dirty="0"/>
          </a:p>
          <a:p>
            <a:pPr marL="411480" lvl="1" indent="0">
              <a:buNone/>
            </a:pP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0°-Licht trifft auf verschiedene Polarisationsfilter: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2383C5B7-9914-CF43-1581-2E009818C49C}"/>
              </a:ext>
            </a:extLst>
          </p:cNvPr>
          <p:cNvGrpSpPr/>
          <p:nvPr/>
        </p:nvGrpSpPr>
        <p:grpSpPr>
          <a:xfrm>
            <a:off x="1703512" y="5053459"/>
            <a:ext cx="4295673" cy="864096"/>
            <a:chOff x="3957374" y="3273284"/>
            <a:chExt cx="4295673" cy="864096"/>
          </a:xfrm>
        </p:grpSpPr>
        <p:grpSp>
          <p:nvGrpSpPr>
            <p:cNvPr id="31" name="Gruppieren 30">
              <a:extLst>
                <a:ext uri="{FF2B5EF4-FFF2-40B4-BE49-F238E27FC236}">
                  <a16:creationId xmlns:a16="http://schemas.microsoft.com/office/drawing/2014/main" id="{E1F1054C-DEF2-4830-DD03-7AEF59F44E47}"/>
                </a:ext>
              </a:extLst>
            </p:cNvPr>
            <p:cNvGrpSpPr/>
            <p:nvPr/>
          </p:nvGrpSpPr>
          <p:grpSpPr>
            <a:xfrm>
              <a:off x="4328637" y="3405974"/>
              <a:ext cx="3924410" cy="682388"/>
              <a:chOff x="4328637" y="3189950"/>
              <a:chExt cx="3924410" cy="682388"/>
            </a:xfrm>
          </p:grpSpPr>
          <p:sp>
            <p:nvSpPr>
              <p:cNvPr id="12" name="Ellipse 11">
                <a:extLst>
                  <a:ext uri="{FF2B5EF4-FFF2-40B4-BE49-F238E27FC236}">
                    <a16:creationId xmlns:a16="http://schemas.microsoft.com/office/drawing/2014/main" id="{3AE7B1B8-CA0B-82D5-5ED1-64CBE95B0992}"/>
                  </a:ext>
                </a:extLst>
              </p:cNvPr>
              <p:cNvSpPr/>
              <p:nvPr/>
            </p:nvSpPr>
            <p:spPr>
              <a:xfrm>
                <a:off x="5985445" y="3211837"/>
                <a:ext cx="241947" cy="604867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 Verbindung mit Pfeil 13">
                <a:extLst>
                  <a:ext uri="{FF2B5EF4-FFF2-40B4-BE49-F238E27FC236}">
                    <a16:creationId xmlns:a16="http://schemas.microsoft.com/office/drawing/2014/main" id="{8F909E84-A097-27C6-8E7E-1B38FBAD61DB}"/>
                  </a:ext>
                </a:extLst>
              </p:cNvPr>
              <p:cNvCxnSpPr/>
              <p:nvPr/>
            </p:nvCxnSpPr>
            <p:spPr>
              <a:xfrm>
                <a:off x="4328637" y="3528672"/>
                <a:ext cx="126734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Gerade Verbindung mit Pfeil 20">
                <a:extLst>
                  <a:ext uri="{FF2B5EF4-FFF2-40B4-BE49-F238E27FC236}">
                    <a16:creationId xmlns:a16="http://schemas.microsoft.com/office/drawing/2014/main" id="{A6111C99-4A89-0B10-D600-E6AECDB1724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38758" y="3189950"/>
                <a:ext cx="382137" cy="682388"/>
              </a:xfrm>
              <a:prstGeom prst="straightConnector1">
                <a:avLst/>
              </a:prstGeom>
              <a:ln w="38100"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Gerade Verbindung mit Pfeil 21">
                <a:extLst>
                  <a:ext uri="{FF2B5EF4-FFF2-40B4-BE49-F238E27FC236}">
                    <a16:creationId xmlns:a16="http://schemas.microsoft.com/office/drawing/2014/main" id="{1EEE2ACD-803C-BEE0-23C1-C2994DBB23D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109031" y="3232576"/>
                <a:ext cx="144016" cy="607992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 Verbindung mit Pfeil 28">
                <a:extLst>
                  <a:ext uri="{FF2B5EF4-FFF2-40B4-BE49-F238E27FC236}">
                    <a16:creationId xmlns:a16="http://schemas.microsoft.com/office/drawing/2014/main" id="{E6AFE3B6-491B-BC27-A8BF-089E3BF358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97012" y="3510219"/>
                <a:ext cx="1195995" cy="296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" name="Gerade Verbindung mit Pfeil 3">
              <a:extLst>
                <a:ext uri="{FF2B5EF4-FFF2-40B4-BE49-F238E27FC236}">
                  <a16:creationId xmlns:a16="http://schemas.microsoft.com/office/drawing/2014/main" id="{9C3504FB-11CB-4642-FA52-91403B4D837B}"/>
                </a:ext>
              </a:extLst>
            </p:cNvPr>
            <p:cNvCxnSpPr/>
            <p:nvPr/>
          </p:nvCxnSpPr>
          <p:spPr>
            <a:xfrm>
              <a:off x="3957374" y="3273284"/>
              <a:ext cx="0" cy="864096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6965666C-CB8E-DD22-1964-0CF31084C8B3}"/>
              </a:ext>
            </a:extLst>
          </p:cNvPr>
          <p:cNvGrpSpPr/>
          <p:nvPr/>
        </p:nvGrpSpPr>
        <p:grpSpPr>
          <a:xfrm>
            <a:off x="1703512" y="3284984"/>
            <a:ext cx="3960440" cy="864096"/>
            <a:chOff x="3932567" y="3273284"/>
            <a:chExt cx="3960440" cy="864096"/>
          </a:xfrm>
        </p:grpSpPr>
        <p:grpSp>
          <p:nvGrpSpPr>
            <p:cNvPr id="10" name="Gruppieren 9">
              <a:extLst>
                <a:ext uri="{FF2B5EF4-FFF2-40B4-BE49-F238E27FC236}">
                  <a16:creationId xmlns:a16="http://schemas.microsoft.com/office/drawing/2014/main" id="{506B7F46-2C7B-A2F5-023D-4D4691050C98}"/>
                </a:ext>
              </a:extLst>
            </p:cNvPr>
            <p:cNvGrpSpPr/>
            <p:nvPr/>
          </p:nvGrpSpPr>
          <p:grpSpPr>
            <a:xfrm>
              <a:off x="4328637" y="3427861"/>
              <a:ext cx="3564370" cy="604867"/>
              <a:chOff x="4328637" y="3211837"/>
              <a:chExt cx="3564370" cy="604867"/>
            </a:xfrm>
          </p:grpSpPr>
          <p:sp>
            <p:nvSpPr>
              <p:cNvPr id="17" name="Ellipse 16">
                <a:extLst>
                  <a:ext uri="{FF2B5EF4-FFF2-40B4-BE49-F238E27FC236}">
                    <a16:creationId xmlns:a16="http://schemas.microsoft.com/office/drawing/2014/main" id="{11E12F79-19F3-CFDE-FE4F-0653A4E55F6F}"/>
                  </a:ext>
                </a:extLst>
              </p:cNvPr>
              <p:cNvSpPr/>
              <p:nvPr/>
            </p:nvSpPr>
            <p:spPr>
              <a:xfrm>
                <a:off x="5985445" y="3211837"/>
                <a:ext cx="241947" cy="604867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8" name="Gerade Verbindung mit Pfeil 17">
                <a:extLst>
                  <a:ext uri="{FF2B5EF4-FFF2-40B4-BE49-F238E27FC236}">
                    <a16:creationId xmlns:a16="http://schemas.microsoft.com/office/drawing/2014/main" id="{B75A7BBE-A85F-258E-3FEE-31C72BC4508D}"/>
                  </a:ext>
                </a:extLst>
              </p:cNvPr>
              <p:cNvCxnSpPr/>
              <p:nvPr/>
            </p:nvCxnSpPr>
            <p:spPr>
              <a:xfrm>
                <a:off x="4328637" y="3528672"/>
                <a:ext cx="126734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 Verbindung mit Pfeil 18">
                <a:extLst>
                  <a:ext uri="{FF2B5EF4-FFF2-40B4-BE49-F238E27FC236}">
                    <a16:creationId xmlns:a16="http://schemas.microsoft.com/office/drawing/2014/main" id="{0B26DECE-C586-BD7D-151F-86946E30C54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08951" y="3510219"/>
                <a:ext cx="622977" cy="25359"/>
              </a:xfrm>
              <a:prstGeom prst="straightConnector1">
                <a:avLst/>
              </a:prstGeom>
              <a:ln w="38100"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 Verbindung mit Pfeil 24">
                <a:extLst>
                  <a:ext uri="{FF2B5EF4-FFF2-40B4-BE49-F238E27FC236}">
                    <a16:creationId xmlns:a16="http://schemas.microsoft.com/office/drawing/2014/main" id="{0112F427-3D13-AE1F-5DB4-2430A8BC8D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97012" y="3510219"/>
                <a:ext cx="1195995" cy="296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Gerade Verbindung mit Pfeil 10">
              <a:extLst>
                <a:ext uri="{FF2B5EF4-FFF2-40B4-BE49-F238E27FC236}">
                  <a16:creationId xmlns:a16="http://schemas.microsoft.com/office/drawing/2014/main" id="{C4276A1F-1EE4-0A97-95E8-B55CC26FF6DF}"/>
                </a:ext>
              </a:extLst>
            </p:cNvPr>
            <p:cNvCxnSpPr/>
            <p:nvPr/>
          </p:nvCxnSpPr>
          <p:spPr>
            <a:xfrm>
              <a:off x="3932567" y="3273284"/>
              <a:ext cx="0" cy="864096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Inhaltsplatzhalter 1">
            <a:extLst>
              <a:ext uri="{FF2B5EF4-FFF2-40B4-BE49-F238E27FC236}">
                <a16:creationId xmlns:a16="http://schemas.microsoft.com/office/drawing/2014/main" id="{D20B79F6-C7A4-EEFA-401B-9094E45B9E4C}"/>
              </a:ext>
            </a:extLst>
          </p:cNvPr>
          <p:cNvSpPr txBox="1">
            <a:spLocks/>
          </p:cNvSpPr>
          <p:nvPr/>
        </p:nvSpPr>
        <p:spPr>
          <a:xfrm>
            <a:off x="7735685" y="4847885"/>
            <a:ext cx="4062739" cy="1965491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0°-Licht wird vom 45° Filter </a:t>
            </a:r>
            <a:br>
              <a:rPr lang="de-DE" dirty="0"/>
            </a:br>
            <a:r>
              <a:rPr lang="de-DE" dirty="0"/>
              <a:t>zu 50 % durchgelassen.</a:t>
            </a:r>
            <a:br>
              <a:rPr lang="de-DE" dirty="0"/>
            </a:br>
            <a:br>
              <a:rPr lang="de-DE" dirty="0"/>
            </a:br>
            <a:r>
              <a:rPr lang="de-DE" dirty="0"/>
              <a:t>Anschließend ist es 45°-Licht,</a:t>
            </a:r>
            <a:br>
              <a:rPr lang="de-DE" dirty="0"/>
            </a:br>
            <a:r>
              <a:rPr lang="de-DE" dirty="0"/>
              <a:t>das zu 100 % durch </a:t>
            </a:r>
            <a:br>
              <a:rPr lang="de-DE" dirty="0"/>
            </a:br>
            <a:r>
              <a:rPr lang="de-DE" dirty="0"/>
              <a:t>ein 45°-Filter geht. </a:t>
            </a:r>
            <a:br>
              <a:rPr lang="de-DE" dirty="0"/>
            </a:br>
            <a:endParaRPr lang="de-DE" dirty="0"/>
          </a:p>
        </p:txBody>
      </p:sp>
      <p:sp>
        <p:nvSpPr>
          <p:cNvPr id="37" name="Inhaltsplatzhalter 1">
            <a:extLst>
              <a:ext uri="{FF2B5EF4-FFF2-40B4-BE49-F238E27FC236}">
                <a16:creationId xmlns:a16="http://schemas.microsoft.com/office/drawing/2014/main" id="{2F5D8047-7A7B-FE9D-89E9-DD2D7CD768E3}"/>
              </a:ext>
            </a:extLst>
          </p:cNvPr>
          <p:cNvSpPr txBox="1">
            <a:spLocks/>
          </p:cNvSpPr>
          <p:nvPr/>
        </p:nvSpPr>
        <p:spPr>
          <a:xfrm>
            <a:off x="263352" y="3033709"/>
            <a:ext cx="10972800" cy="71965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endParaRPr lang="de-DE" dirty="0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168B0CF0-62FB-0282-C388-23EFFB589218}"/>
              </a:ext>
            </a:extLst>
          </p:cNvPr>
          <p:cNvGrpSpPr/>
          <p:nvPr/>
        </p:nvGrpSpPr>
        <p:grpSpPr>
          <a:xfrm>
            <a:off x="1723061" y="1692673"/>
            <a:ext cx="4186363" cy="1080119"/>
            <a:chOff x="3957374" y="3181309"/>
            <a:chExt cx="4186363" cy="1080119"/>
          </a:xfrm>
        </p:grpSpPr>
        <p:grpSp>
          <p:nvGrpSpPr>
            <p:cNvPr id="15" name="Gruppieren 14">
              <a:extLst>
                <a:ext uri="{FF2B5EF4-FFF2-40B4-BE49-F238E27FC236}">
                  <a16:creationId xmlns:a16="http://schemas.microsoft.com/office/drawing/2014/main" id="{FE013595-DB2A-0018-B85F-861B113F7759}"/>
                </a:ext>
              </a:extLst>
            </p:cNvPr>
            <p:cNvGrpSpPr/>
            <p:nvPr/>
          </p:nvGrpSpPr>
          <p:grpSpPr>
            <a:xfrm>
              <a:off x="4328637" y="3181309"/>
              <a:ext cx="3815100" cy="1080119"/>
              <a:chOff x="4328637" y="2965285"/>
              <a:chExt cx="3815100" cy="1080119"/>
            </a:xfrm>
          </p:grpSpPr>
          <p:sp>
            <p:nvSpPr>
              <p:cNvPr id="20" name="Ellipse 19">
                <a:extLst>
                  <a:ext uri="{FF2B5EF4-FFF2-40B4-BE49-F238E27FC236}">
                    <a16:creationId xmlns:a16="http://schemas.microsoft.com/office/drawing/2014/main" id="{5E9B764A-3FC7-1015-6115-5B633176F3EB}"/>
                  </a:ext>
                </a:extLst>
              </p:cNvPr>
              <p:cNvSpPr/>
              <p:nvPr/>
            </p:nvSpPr>
            <p:spPr>
              <a:xfrm>
                <a:off x="5985445" y="3211837"/>
                <a:ext cx="241947" cy="604867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26" name="Gerade Verbindung mit Pfeil 25">
                <a:extLst>
                  <a:ext uri="{FF2B5EF4-FFF2-40B4-BE49-F238E27FC236}">
                    <a16:creationId xmlns:a16="http://schemas.microsoft.com/office/drawing/2014/main" id="{F261C1F9-AEDD-A690-C3AB-BE51EC8DFDAC}"/>
                  </a:ext>
                </a:extLst>
              </p:cNvPr>
              <p:cNvCxnSpPr/>
              <p:nvPr/>
            </p:nvCxnSpPr>
            <p:spPr>
              <a:xfrm>
                <a:off x="4328637" y="3528672"/>
                <a:ext cx="126734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 Verbindung mit Pfeil 29">
                <a:extLst>
                  <a:ext uri="{FF2B5EF4-FFF2-40B4-BE49-F238E27FC236}">
                    <a16:creationId xmlns:a16="http://schemas.microsoft.com/office/drawing/2014/main" id="{0735487D-4B56-07C9-D71E-8E5170209D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23819" y="2965285"/>
                <a:ext cx="0" cy="1080119"/>
              </a:xfrm>
              <a:prstGeom prst="straightConnector1">
                <a:avLst/>
              </a:prstGeom>
              <a:ln w="38100"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Gerade Verbindung mit Pfeil 31">
                <a:extLst>
                  <a:ext uri="{FF2B5EF4-FFF2-40B4-BE49-F238E27FC236}">
                    <a16:creationId xmlns:a16="http://schemas.microsoft.com/office/drawing/2014/main" id="{CB48F7D6-E2DE-FA6A-5135-188300A3B470}"/>
                  </a:ext>
                </a:extLst>
              </p:cNvPr>
              <p:cNvCxnSpPr/>
              <p:nvPr/>
            </p:nvCxnSpPr>
            <p:spPr>
              <a:xfrm>
                <a:off x="8143737" y="3128698"/>
                <a:ext cx="0" cy="864096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 Verbindung mit Pfeil 32">
                <a:extLst>
                  <a:ext uri="{FF2B5EF4-FFF2-40B4-BE49-F238E27FC236}">
                    <a16:creationId xmlns:a16="http://schemas.microsoft.com/office/drawing/2014/main" id="{FDD3C463-415F-C4A9-A270-EB5237D486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97012" y="3510219"/>
                <a:ext cx="1195995" cy="296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Gerade Verbindung mit Pfeil 15">
              <a:extLst>
                <a:ext uri="{FF2B5EF4-FFF2-40B4-BE49-F238E27FC236}">
                  <a16:creationId xmlns:a16="http://schemas.microsoft.com/office/drawing/2014/main" id="{29D8D3EA-2F83-BD4C-40E7-9E2087F64433}"/>
                </a:ext>
              </a:extLst>
            </p:cNvPr>
            <p:cNvCxnSpPr/>
            <p:nvPr/>
          </p:nvCxnSpPr>
          <p:spPr>
            <a:xfrm>
              <a:off x="3957374" y="3273284"/>
              <a:ext cx="0" cy="864096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Inhaltsplatzhalter 1">
            <a:extLst>
              <a:ext uri="{FF2B5EF4-FFF2-40B4-BE49-F238E27FC236}">
                <a16:creationId xmlns:a16="http://schemas.microsoft.com/office/drawing/2014/main" id="{BF61332A-7A2F-12AE-2595-F3E31D98037C}"/>
              </a:ext>
            </a:extLst>
          </p:cNvPr>
          <p:cNvSpPr txBox="1">
            <a:spLocks/>
          </p:cNvSpPr>
          <p:nvPr/>
        </p:nvSpPr>
        <p:spPr>
          <a:xfrm>
            <a:off x="7666845" y="1872726"/>
            <a:ext cx="3831700" cy="1223474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0°-Licht wird vom 0°-Filter zu 100 % durchgelassen.</a:t>
            </a:r>
            <a:br>
              <a:rPr lang="de-DE" dirty="0"/>
            </a:br>
            <a:endParaRPr lang="de-DE" dirty="0"/>
          </a:p>
        </p:txBody>
      </p:sp>
      <p:sp>
        <p:nvSpPr>
          <p:cNvPr id="36" name="Inhaltsplatzhalter 1">
            <a:extLst>
              <a:ext uri="{FF2B5EF4-FFF2-40B4-BE49-F238E27FC236}">
                <a16:creationId xmlns:a16="http://schemas.microsoft.com/office/drawing/2014/main" id="{C581071E-B16C-7AEF-743F-CDEBF21A4680}"/>
              </a:ext>
            </a:extLst>
          </p:cNvPr>
          <p:cNvSpPr txBox="1">
            <a:spLocks/>
          </p:cNvSpPr>
          <p:nvPr/>
        </p:nvSpPr>
        <p:spPr>
          <a:xfrm>
            <a:off x="7666844" y="3285646"/>
            <a:ext cx="4034265" cy="1223474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0°-Licht wird vom 90°-Filter vollständig blockiert.</a:t>
            </a:r>
            <a:br>
              <a:rPr lang="de-DE" dirty="0"/>
            </a:br>
            <a:endParaRPr lang="de-DE" dirty="0"/>
          </a:p>
        </p:txBody>
      </p: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1930DB5A-246D-271E-18C9-E8CFB3259DED}"/>
              </a:ext>
            </a:extLst>
          </p:cNvPr>
          <p:cNvCxnSpPr/>
          <p:nvPr/>
        </p:nvCxnSpPr>
        <p:spPr>
          <a:xfrm>
            <a:off x="263352" y="2898004"/>
            <a:ext cx="11665296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76100E82-A5AD-F24D-E443-5B1AEABBEFC5}"/>
              </a:ext>
            </a:extLst>
          </p:cNvPr>
          <p:cNvCxnSpPr/>
          <p:nvPr/>
        </p:nvCxnSpPr>
        <p:spPr>
          <a:xfrm>
            <a:off x="283319" y="4531167"/>
            <a:ext cx="11665296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>
            <a:extLst>
              <a:ext uri="{FF2B5EF4-FFF2-40B4-BE49-F238E27FC236}">
                <a16:creationId xmlns:a16="http://schemas.microsoft.com/office/drawing/2014/main" id="{4CF3C18F-7C52-B9A2-8D49-252D4ED4811D}"/>
              </a:ext>
            </a:extLst>
          </p:cNvPr>
          <p:cNvSpPr txBox="1"/>
          <p:nvPr/>
        </p:nvSpPr>
        <p:spPr>
          <a:xfrm>
            <a:off x="3441842" y="154750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0°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07096015-CCE8-F988-9956-63680D898EC6}"/>
              </a:ext>
            </a:extLst>
          </p:cNvPr>
          <p:cNvSpPr txBox="1"/>
          <p:nvPr/>
        </p:nvSpPr>
        <p:spPr>
          <a:xfrm>
            <a:off x="3401639" y="3212976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90°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69FA4E8E-2D3D-C0EC-069E-A289040277B1}"/>
              </a:ext>
            </a:extLst>
          </p:cNvPr>
          <p:cNvSpPr txBox="1"/>
          <p:nvPr/>
        </p:nvSpPr>
        <p:spPr>
          <a:xfrm>
            <a:off x="3406986" y="4797152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45°</a:t>
            </a:r>
          </a:p>
        </p:txBody>
      </p:sp>
    </p:spTree>
    <p:extLst>
      <p:ext uri="{BB962C8B-B14F-4D97-AF65-F5344CB8AC3E}">
        <p14:creationId xmlns:p14="http://schemas.microsoft.com/office/powerpoint/2010/main" val="749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Polarisation bei Einzelphotonen</a:t>
            </a:r>
          </a:p>
        </p:txBody>
      </p:sp>
    </p:spTree>
    <p:extLst>
      <p:ext uri="{BB962C8B-B14F-4D97-AF65-F5344CB8AC3E}">
        <p14:creationId xmlns:p14="http://schemas.microsoft.com/office/powerpoint/2010/main" val="967311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DB91B53-1816-7DDA-32B3-0D9A94636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br>
              <a:rPr lang="de-DE" dirty="0"/>
            </a:br>
            <a:endParaRPr lang="de-DE" dirty="0"/>
          </a:p>
          <a:p>
            <a:pPr marL="411480" lvl="1" indent="0">
              <a:buNone/>
            </a:pP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 0°-Photon trifft auf verschiedene Polarisationsfilter:</a:t>
            </a:r>
          </a:p>
        </p:txBody>
      </p: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E1F1054C-DEF2-4830-DD03-7AEF59F44E47}"/>
              </a:ext>
            </a:extLst>
          </p:cNvPr>
          <p:cNvGrpSpPr/>
          <p:nvPr/>
        </p:nvGrpSpPr>
        <p:grpSpPr>
          <a:xfrm>
            <a:off x="2074775" y="5186149"/>
            <a:ext cx="3564370" cy="682388"/>
            <a:chOff x="4328637" y="3189950"/>
            <a:chExt cx="3564370" cy="682388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3AE7B1B8-CA0B-82D5-5ED1-64CBE95B0992}"/>
                </a:ext>
              </a:extLst>
            </p:cNvPr>
            <p:cNvSpPr/>
            <p:nvPr/>
          </p:nvSpPr>
          <p:spPr>
            <a:xfrm>
              <a:off x="5985445" y="3211837"/>
              <a:ext cx="241947" cy="6048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8F909E84-A097-27C6-8E7E-1B38FBAD61DB}"/>
                </a:ext>
              </a:extLst>
            </p:cNvPr>
            <p:cNvCxnSpPr/>
            <p:nvPr/>
          </p:nvCxnSpPr>
          <p:spPr>
            <a:xfrm>
              <a:off x="4328637" y="3528672"/>
              <a:ext cx="126734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mit Pfeil 20">
              <a:extLst>
                <a:ext uri="{FF2B5EF4-FFF2-40B4-BE49-F238E27FC236}">
                  <a16:creationId xmlns:a16="http://schemas.microsoft.com/office/drawing/2014/main" id="{A6111C99-4A89-0B10-D600-E6AECDB172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38758" y="3189950"/>
              <a:ext cx="382137" cy="682388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mit Pfeil 28">
              <a:extLst>
                <a:ext uri="{FF2B5EF4-FFF2-40B4-BE49-F238E27FC236}">
                  <a16:creationId xmlns:a16="http://schemas.microsoft.com/office/drawing/2014/main" id="{E6AFE3B6-491B-BC27-A8BF-089E3BF35804}"/>
                </a:ext>
              </a:extLst>
            </p:cNvPr>
            <p:cNvCxnSpPr>
              <a:cxnSpLocks/>
            </p:cNvCxnSpPr>
            <p:nvPr/>
          </p:nvCxnSpPr>
          <p:spPr>
            <a:xfrm>
              <a:off x="6697012" y="3510219"/>
              <a:ext cx="1195995" cy="29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506B7F46-2C7B-A2F5-023D-4D4691050C98}"/>
              </a:ext>
            </a:extLst>
          </p:cNvPr>
          <p:cNvGrpSpPr/>
          <p:nvPr/>
        </p:nvGrpSpPr>
        <p:grpSpPr>
          <a:xfrm>
            <a:off x="2099582" y="3439561"/>
            <a:ext cx="3564370" cy="604867"/>
            <a:chOff x="4328637" y="3211837"/>
            <a:chExt cx="3564370" cy="604867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11E12F79-19F3-CFDE-FE4F-0653A4E55F6F}"/>
                </a:ext>
              </a:extLst>
            </p:cNvPr>
            <p:cNvSpPr/>
            <p:nvPr/>
          </p:nvSpPr>
          <p:spPr>
            <a:xfrm>
              <a:off x="5985445" y="3211837"/>
              <a:ext cx="241947" cy="6048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8" name="Gerade Verbindung mit Pfeil 17">
              <a:extLst>
                <a:ext uri="{FF2B5EF4-FFF2-40B4-BE49-F238E27FC236}">
                  <a16:creationId xmlns:a16="http://schemas.microsoft.com/office/drawing/2014/main" id="{B75A7BBE-A85F-258E-3FEE-31C72BC4508D}"/>
                </a:ext>
              </a:extLst>
            </p:cNvPr>
            <p:cNvCxnSpPr/>
            <p:nvPr/>
          </p:nvCxnSpPr>
          <p:spPr>
            <a:xfrm>
              <a:off x="4328637" y="3528672"/>
              <a:ext cx="126734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mit Pfeil 18">
              <a:extLst>
                <a:ext uri="{FF2B5EF4-FFF2-40B4-BE49-F238E27FC236}">
                  <a16:creationId xmlns:a16="http://schemas.microsoft.com/office/drawing/2014/main" id="{0B26DECE-C586-BD7D-151F-86946E30C5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08951" y="3510219"/>
              <a:ext cx="622977" cy="25359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mit Pfeil 24">
              <a:extLst>
                <a:ext uri="{FF2B5EF4-FFF2-40B4-BE49-F238E27FC236}">
                  <a16:creationId xmlns:a16="http://schemas.microsoft.com/office/drawing/2014/main" id="{0112F427-3D13-AE1F-5DB4-2430A8BC8D55}"/>
                </a:ext>
              </a:extLst>
            </p:cNvPr>
            <p:cNvCxnSpPr>
              <a:cxnSpLocks/>
            </p:cNvCxnSpPr>
            <p:nvPr/>
          </p:nvCxnSpPr>
          <p:spPr>
            <a:xfrm>
              <a:off x="6697012" y="3510219"/>
              <a:ext cx="1195995" cy="29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Inhaltsplatzhalter 1">
            <a:extLst>
              <a:ext uri="{FF2B5EF4-FFF2-40B4-BE49-F238E27FC236}">
                <a16:creationId xmlns:a16="http://schemas.microsoft.com/office/drawing/2014/main" id="{2F5D8047-7A7B-FE9D-89E9-DD2D7CD768E3}"/>
              </a:ext>
            </a:extLst>
          </p:cNvPr>
          <p:cNvSpPr txBox="1">
            <a:spLocks/>
          </p:cNvSpPr>
          <p:nvPr/>
        </p:nvSpPr>
        <p:spPr>
          <a:xfrm>
            <a:off x="263352" y="3033709"/>
            <a:ext cx="10972800" cy="71965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endParaRPr lang="de-DE" dirty="0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FE013595-DB2A-0018-B85F-861B113F7759}"/>
              </a:ext>
            </a:extLst>
          </p:cNvPr>
          <p:cNvGrpSpPr/>
          <p:nvPr/>
        </p:nvGrpSpPr>
        <p:grpSpPr>
          <a:xfrm>
            <a:off x="2094324" y="1692673"/>
            <a:ext cx="3564370" cy="1080119"/>
            <a:chOff x="4328637" y="2965285"/>
            <a:chExt cx="3564370" cy="1080119"/>
          </a:xfrm>
        </p:grpSpPr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5E9B764A-3FC7-1015-6115-5B633176F3EB}"/>
                </a:ext>
              </a:extLst>
            </p:cNvPr>
            <p:cNvSpPr/>
            <p:nvPr/>
          </p:nvSpPr>
          <p:spPr>
            <a:xfrm>
              <a:off x="5985445" y="3211837"/>
              <a:ext cx="241947" cy="6048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6" name="Gerade Verbindung mit Pfeil 25">
              <a:extLst>
                <a:ext uri="{FF2B5EF4-FFF2-40B4-BE49-F238E27FC236}">
                  <a16:creationId xmlns:a16="http://schemas.microsoft.com/office/drawing/2014/main" id="{F261C1F9-AEDD-A690-C3AB-BE51EC8DFDAC}"/>
                </a:ext>
              </a:extLst>
            </p:cNvPr>
            <p:cNvCxnSpPr/>
            <p:nvPr/>
          </p:nvCxnSpPr>
          <p:spPr>
            <a:xfrm>
              <a:off x="4328637" y="3528672"/>
              <a:ext cx="126734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mit Pfeil 29">
              <a:extLst>
                <a:ext uri="{FF2B5EF4-FFF2-40B4-BE49-F238E27FC236}">
                  <a16:creationId xmlns:a16="http://schemas.microsoft.com/office/drawing/2014/main" id="{0735487D-4B56-07C9-D71E-8E5170209DAB}"/>
                </a:ext>
              </a:extLst>
            </p:cNvPr>
            <p:cNvCxnSpPr>
              <a:cxnSpLocks/>
            </p:cNvCxnSpPr>
            <p:nvPr/>
          </p:nvCxnSpPr>
          <p:spPr>
            <a:xfrm>
              <a:off x="6123819" y="2965285"/>
              <a:ext cx="0" cy="1080119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mit Pfeil 32">
              <a:extLst>
                <a:ext uri="{FF2B5EF4-FFF2-40B4-BE49-F238E27FC236}">
                  <a16:creationId xmlns:a16="http://schemas.microsoft.com/office/drawing/2014/main" id="{FDD3C463-415F-C4A9-A270-EB5237D48627}"/>
                </a:ext>
              </a:extLst>
            </p:cNvPr>
            <p:cNvCxnSpPr>
              <a:cxnSpLocks/>
            </p:cNvCxnSpPr>
            <p:nvPr/>
          </p:nvCxnSpPr>
          <p:spPr>
            <a:xfrm>
              <a:off x="6697012" y="3510219"/>
              <a:ext cx="1195995" cy="29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Inhaltsplatzhalter 1">
            <a:extLst>
              <a:ext uri="{FF2B5EF4-FFF2-40B4-BE49-F238E27FC236}">
                <a16:creationId xmlns:a16="http://schemas.microsoft.com/office/drawing/2014/main" id="{BF61332A-7A2F-12AE-2595-F3E31D98037C}"/>
              </a:ext>
            </a:extLst>
          </p:cNvPr>
          <p:cNvSpPr txBox="1">
            <a:spLocks/>
          </p:cNvSpPr>
          <p:nvPr/>
        </p:nvSpPr>
        <p:spPr>
          <a:xfrm>
            <a:off x="6583290" y="1655916"/>
            <a:ext cx="4193225" cy="158460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0°-Photon wird mit 100 % Wahrscheinlichkeit durchgelassen.</a:t>
            </a:r>
            <a:br>
              <a:rPr lang="de-DE" dirty="0"/>
            </a:br>
            <a:endParaRPr lang="de-DE" dirty="0"/>
          </a:p>
        </p:txBody>
      </p:sp>
      <p:sp>
        <p:nvSpPr>
          <p:cNvPr id="36" name="Inhaltsplatzhalter 1">
            <a:extLst>
              <a:ext uri="{FF2B5EF4-FFF2-40B4-BE49-F238E27FC236}">
                <a16:creationId xmlns:a16="http://schemas.microsoft.com/office/drawing/2014/main" id="{C581071E-B16C-7AEF-743F-CDEBF21A4680}"/>
              </a:ext>
            </a:extLst>
          </p:cNvPr>
          <p:cNvSpPr txBox="1">
            <a:spLocks/>
          </p:cNvSpPr>
          <p:nvPr/>
        </p:nvSpPr>
        <p:spPr>
          <a:xfrm>
            <a:off x="6583290" y="3141084"/>
            <a:ext cx="4193224" cy="158460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0°-Photon wird mit 100 % Wahrscheinlichkeit absorbiert.</a:t>
            </a:r>
            <a:br>
              <a:rPr lang="de-DE" dirty="0"/>
            </a:br>
            <a:endParaRPr lang="de-DE" dirty="0"/>
          </a:p>
        </p:txBody>
      </p: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1930DB5A-246D-271E-18C9-E8CFB3259DED}"/>
              </a:ext>
            </a:extLst>
          </p:cNvPr>
          <p:cNvCxnSpPr/>
          <p:nvPr/>
        </p:nvCxnSpPr>
        <p:spPr>
          <a:xfrm>
            <a:off x="263352" y="2898004"/>
            <a:ext cx="11665296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76100E82-A5AD-F24D-E443-5B1AEABBEFC5}"/>
              </a:ext>
            </a:extLst>
          </p:cNvPr>
          <p:cNvCxnSpPr/>
          <p:nvPr/>
        </p:nvCxnSpPr>
        <p:spPr>
          <a:xfrm>
            <a:off x="283319" y="4531167"/>
            <a:ext cx="11665296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>
            <a:extLst>
              <a:ext uri="{FF2B5EF4-FFF2-40B4-BE49-F238E27FC236}">
                <a16:creationId xmlns:a16="http://schemas.microsoft.com/office/drawing/2014/main" id="{4CF3C18F-7C52-B9A2-8D49-252D4ED4811D}"/>
              </a:ext>
            </a:extLst>
          </p:cNvPr>
          <p:cNvSpPr txBox="1"/>
          <p:nvPr/>
        </p:nvSpPr>
        <p:spPr>
          <a:xfrm>
            <a:off x="3441842" y="154750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0°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07096015-CCE8-F988-9956-63680D898EC6}"/>
              </a:ext>
            </a:extLst>
          </p:cNvPr>
          <p:cNvSpPr txBox="1"/>
          <p:nvPr/>
        </p:nvSpPr>
        <p:spPr>
          <a:xfrm>
            <a:off x="3401639" y="3212976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90°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69FA4E8E-2D3D-C0EC-069E-A289040277B1}"/>
              </a:ext>
            </a:extLst>
          </p:cNvPr>
          <p:cNvSpPr txBox="1"/>
          <p:nvPr/>
        </p:nvSpPr>
        <p:spPr>
          <a:xfrm>
            <a:off x="3406986" y="4797152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45°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AB7475EC-634A-5919-D597-25C0C89B040F}"/>
              </a:ext>
            </a:extLst>
          </p:cNvPr>
          <p:cNvGrpSpPr/>
          <p:nvPr/>
        </p:nvGrpSpPr>
        <p:grpSpPr>
          <a:xfrm>
            <a:off x="1506680" y="1790539"/>
            <a:ext cx="345638" cy="864096"/>
            <a:chOff x="6325782" y="5164628"/>
            <a:chExt cx="345638" cy="864096"/>
          </a:xfrm>
        </p:grpSpPr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93226930-9A60-6570-9CFA-C266F99917DE}"/>
                </a:ext>
              </a:extLst>
            </p:cNvPr>
            <p:cNvSpPr/>
            <p:nvPr/>
          </p:nvSpPr>
          <p:spPr>
            <a:xfrm>
              <a:off x="6325782" y="5430901"/>
              <a:ext cx="345638" cy="34563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13" name="Gerade Verbindung mit Pfeil 12">
              <a:extLst>
                <a:ext uri="{FF2B5EF4-FFF2-40B4-BE49-F238E27FC236}">
                  <a16:creationId xmlns:a16="http://schemas.microsoft.com/office/drawing/2014/main" id="{66D1812C-EC46-D31B-1374-5968CAE847E5}"/>
                </a:ext>
              </a:extLst>
            </p:cNvPr>
            <p:cNvCxnSpPr/>
            <p:nvPr/>
          </p:nvCxnSpPr>
          <p:spPr>
            <a:xfrm>
              <a:off x="6496325" y="5164628"/>
              <a:ext cx="0" cy="864096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1C393953-052C-A18B-DDBC-933B927AF145}"/>
              </a:ext>
            </a:extLst>
          </p:cNvPr>
          <p:cNvGrpSpPr/>
          <p:nvPr/>
        </p:nvGrpSpPr>
        <p:grpSpPr>
          <a:xfrm>
            <a:off x="1506680" y="3322834"/>
            <a:ext cx="345638" cy="864096"/>
            <a:chOff x="6325782" y="5164628"/>
            <a:chExt cx="345638" cy="864096"/>
          </a:xfrm>
        </p:grpSpPr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90E3303C-4F8A-BEF8-AE06-409A5D249DD2}"/>
                </a:ext>
              </a:extLst>
            </p:cNvPr>
            <p:cNvSpPr/>
            <p:nvPr/>
          </p:nvSpPr>
          <p:spPr>
            <a:xfrm>
              <a:off x="6325782" y="5430901"/>
              <a:ext cx="345638" cy="34563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27" name="Gerade Verbindung mit Pfeil 26">
              <a:extLst>
                <a:ext uri="{FF2B5EF4-FFF2-40B4-BE49-F238E27FC236}">
                  <a16:creationId xmlns:a16="http://schemas.microsoft.com/office/drawing/2014/main" id="{15CC6F97-88A7-835A-D406-7B00462F451B}"/>
                </a:ext>
              </a:extLst>
            </p:cNvPr>
            <p:cNvCxnSpPr/>
            <p:nvPr/>
          </p:nvCxnSpPr>
          <p:spPr>
            <a:xfrm>
              <a:off x="6496325" y="5164628"/>
              <a:ext cx="0" cy="864096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0C101E39-40C9-AD6A-6292-F4B991655868}"/>
              </a:ext>
            </a:extLst>
          </p:cNvPr>
          <p:cNvGrpSpPr/>
          <p:nvPr/>
        </p:nvGrpSpPr>
        <p:grpSpPr>
          <a:xfrm>
            <a:off x="1509302" y="5065330"/>
            <a:ext cx="345638" cy="864096"/>
            <a:chOff x="6325782" y="5164628"/>
            <a:chExt cx="345638" cy="864096"/>
          </a:xfrm>
        </p:grpSpPr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BAB7B3C5-1854-70B6-35D5-3A7F7A72504D}"/>
                </a:ext>
              </a:extLst>
            </p:cNvPr>
            <p:cNvSpPr/>
            <p:nvPr/>
          </p:nvSpPr>
          <p:spPr>
            <a:xfrm>
              <a:off x="6325782" y="5430901"/>
              <a:ext cx="345638" cy="34563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39" name="Gerade Verbindung mit Pfeil 38">
              <a:extLst>
                <a:ext uri="{FF2B5EF4-FFF2-40B4-BE49-F238E27FC236}">
                  <a16:creationId xmlns:a16="http://schemas.microsoft.com/office/drawing/2014/main" id="{7B5B94F6-E6C5-75D7-19D1-B56B825ABEAD}"/>
                </a:ext>
              </a:extLst>
            </p:cNvPr>
            <p:cNvCxnSpPr/>
            <p:nvPr/>
          </p:nvCxnSpPr>
          <p:spPr>
            <a:xfrm>
              <a:off x="6496325" y="5164628"/>
              <a:ext cx="0" cy="864096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01280D90-DC5B-2604-F3B0-40E057811219}"/>
              </a:ext>
            </a:extLst>
          </p:cNvPr>
          <p:cNvGrpSpPr/>
          <p:nvPr/>
        </p:nvGrpSpPr>
        <p:grpSpPr>
          <a:xfrm>
            <a:off x="5923181" y="1790539"/>
            <a:ext cx="345638" cy="864096"/>
            <a:chOff x="6325782" y="5164628"/>
            <a:chExt cx="345638" cy="864096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DF790EB8-2DA7-9EC4-54D1-A923E70B2D93}"/>
                </a:ext>
              </a:extLst>
            </p:cNvPr>
            <p:cNvSpPr/>
            <p:nvPr/>
          </p:nvSpPr>
          <p:spPr>
            <a:xfrm>
              <a:off x="6325782" y="5430901"/>
              <a:ext cx="345638" cy="34563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47" name="Gerade Verbindung mit Pfeil 46">
              <a:extLst>
                <a:ext uri="{FF2B5EF4-FFF2-40B4-BE49-F238E27FC236}">
                  <a16:creationId xmlns:a16="http://schemas.microsoft.com/office/drawing/2014/main" id="{41B06B05-F875-6CBC-9956-CD99ED5DA603}"/>
                </a:ext>
              </a:extLst>
            </p:cNvPr>
            <p:cNvCxnSpPr/>
            <p:nvPr/>
          </p:nvCxnSpPr>
          <p:spPr>
            <a:xfrm>
              <a:off x="6496325" y="5164628"/>
              <a:ext cx="0" cy="864096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2939E76A-BED4-DB0E-8FF8-D34AC4CEEA5B}"/>
              </a:ext>
            </a:extLst>
          </p:cNvPr>
          <p:cNvGrpSpPr/>
          <p:nvPr/>
        </p:nvGrpSpPr>
        <p:grpSpPr>
          <a:xfrm>
            <a:off x="5942901" y="4678742"/>
            <a:ext cx="979014" cy="1755789"/>
            <a:chOff x="5523163" y="2302462"/>
            <a:chExt cx="979014" cy="1755789"/>
          </a:xfrm>
        </p:grpSpPr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0C6D5D6F-6EC0-D689-F01A-59029EA04CDD}"/>
                </a:ext>
              </a:extLst>
            </p:cNvPr>
            <p:cNvSpPr/>
            <p:nvPr/>
          </p:nvSpPr>
          <p:spPr>
            <a:xfrm>
              <a:off x="6054397" y="2525442"/>
              <a:ext cx="345638" cy="34563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7" name="Gruppieren 56">
              <a:extLst>
                <a:ext uri="{FF2B5EF4-FFF2-40B4-BE49-F238E27FC236}">
                  <a16:creationId xmlns:a16="http://schemas.microsoft.com/office/drawing/2014/main" id="{F6E72F01-C04F-D2A7-4D76-AA44EE0CDA47}"/>
                </a:ext>
              </a:extLst>
            </p:cNvPr>
            <p:cNvGrpSpPr/>
            <p:nvPr/>
          </p:nvGrpSpPr>
          <p:grpSpPr>
            <a:xfrm>
              <a:off x="5523163" y="2302462"/>
              <a:ext cx="979014" cy="1755789"/>
              <a:chOff x="5523163" y="2302462"/>
              <a:chExt cx="979014" cy="1755789"/>
            </a:xfrm>
          </p:grpSpPr>
          <p:sp>
            <p:nvSpPr>
              <p:cNvPr id="59" name="Geschweifte Klammer links 58">
                <a:extLst>
                  <a:ext uri="{FF2B5EF4-FFF2-40B4-BE49-F238E27FC236}">
                    <a16:creationId xmlns:a16="http://schemas.microsoft.com/office/drawing/2014/main" id="{CAA9BAD0-F920-6165-BC25-E7F3A50667EE}"/>
                  </a:ext>
                </a:extLst>
              </p:cNvPr>
              <p:cNvSpPr/>
              <p:nvPr/>
            </p:nvSpPr>
            <p:spPr>
              <a:xfrm>
                <a:off x="5523163" y="2380238"/>
                <a:ext cx="326322" cy="1678013"/>
              </a:xfrm>
              <a:prstGeom prst="leftBrac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62" name="Gerade Verbindung mit Pfeil 61">
                <a:extLst>
                  <a:ext uri="{FF2B5EF4-FFF2-40B4-BE49-F238E27FC236}">
                    <a16:creationId xmlns:a16="http://schemas.microsoft.com/office/drawing/2014/main" id="{8D4990CB-3968-8ACE-E725-44248F1333D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64294" y="2302462"/>
                <a:ext cx="537883" cy="766482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2" name="Inhaltsplatzhalter 1">
            <a:extLst>
              <a:ext uri="{FF2B5EF4-FFF2-40B4-BE49-F238E27FC236}">
                <a16:creationId xmlns:a16="http://schemas.microsoft.com/office/drawing/2014/main" id="{3131E7D7-E9CB-A5FC-7502-64584E7E776B}"/>
              </a:ext>
            </a:extLst>
          </p:cNvPr>
          <p:cNvSpPr txBox="1">
            <a:spLocks/>
          </p:cNvSpPr>
          <p:nvPr/>
        </p:nvSpPr>
        <p:spPr>
          <a:xfrm>
            <a:off x="6765258" y="4749550"/>
            <a:ext cx="4193225" cy="102628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0°-Photon wird mit 50 % durchgelassen…</a:t>
            </a:r>
          </a:p>
        </p:txBody>
      </p:sp>
      <p:sp>
        <p:nvSpPr>
          <p:cNvPr id="73" name="Inhaltsplatzhalter 1">
            <a:extLst>
              <a:ext uri="{FF2B5EF4-FFF2-40B4-BE49-F238E27FC236}">
                <a16:creationId xmlns:a16="http://schemas.microsoft.com/office/drawing/2014/main" id="{1C15E995-7BFF-5A82-3E07-63A48B3D1B77}"/>
              </a:ext>
            </a:extLst>
          </p:cNvPr>
          <p:cNvSpPr txBox="1">
            <a:spLocks/>
          </p:cNvSpPr>
          <p:nvPr/>
        </p:nvSpPr>
        <p:spPr>
          <a:xfrm>
            <a:off x="6765258" y="5643075"/>
            <a:ext cx="3824217" cy="102628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… und mit 50 %</a:t>
            </a:r>
            <a:br>
              <a:rPr lang="de-DE" dirty="0"/>
            </a:br>
            <a:r>
              <a:rPr lang="de-DE" dirty="0"/>
              <a:t>absorbiert.</a:t>
            </a:r>
          </a:p>
        </p:txBody>
      </p:sp>
    </p:spTree>
    <p:extLst>
      <p:ext uri="{BB962C8B-B14F-4D97-AF65-F5344CB8AC3E}">
        <p14:creationId xmlns:p14="http://schemas.microsoft.com/office/powerpoint/2010/main" val="199930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DB91B53-1816-7DDA-32B3-0D9A94636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br>
              <a:rPr lang="de-DE" dirty="0"/>
            </a:br>
            <a:endParaRPr lang="de-DE" dirty="0"/>
          </a:p>
          <a:p>
            <a:pPr marL="411480" lvl="1" indent="0">
              <a:buNone/>
            </a:pP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 0°-Photon trifft auf verschiedene Polarisationsfilter:</a:t>
            </a:r>
          </a:p>
        </p:txBody>
      </p: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E1F1054C-DEF2-4830-DD03-7AEF59F44E47}"/>
              </a:ext>
            </a:extLst>
          </p:cNvPr>
          <p:cNvGrpSpPr/>
          <p:nvPr/>
        </p:nvGrpSpPr>
        <p:grpSpPr>
          <a:xfrm>
            <a:off x="2074775" y="5186149"/>
            <a:ext cx="3564370" cy="682388"/>
            <a:chOff x="4328637" y="3189950"/>
            <a:chExt cx="3564370" cy="682388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3AE7B1B8-CA0B-82D5-5ED1-64CBE95B0992}"/>
                </a:ext>
              </a:extLst>
            </p:cNvPr>
            <p:cNvSpPr/>
            <p:nvPr/>
          </p:nvSpPr>
          <p:spPr>
            <a:xfrm>
              <a:off x="5985445" y="3211837"/>
              <a:ext cx="241947" cy="6048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8F909E84-A097-27C6-8E7E-1B38FBAD61DB}"/>
                </a:ext>
              </a:extLst>
            </p:cNvPr>
            <p:cNvCxnSpPr/>
            <p:nvPr/>
          </p:nvCxnSpPr>
          <p:spPr>
            <a:xfrm>
              <a:off x="4328637" y="3528672"/>
              <a:ext cx="126734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mit Pfeil 20">
              <a:extLst>
                <a:ext uri="{FF2B5EF4-FFF2-40B4-BE49-F238E27FC236}">
                  <a16:creationId xmlns:a16="http://schemas.microsoft.com/office/drawing/2014/main" id="{A6111C99-4A89-0B10-D600-E6AECDB172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38758" y="3189950"/>
              <a:ext cx="382137" cy="682388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mit Pfeil 28">
              <a:extLst>
                <a:ext uri="{FF2B5EF4-FFF2-40B4-BE49-F238E27FC236}">
                  <a16:creationId xmlns:a16="http://schemas.microsoft.com/office/drawing/2014/main" id="{E6AFE3B6-491B-BC27-A8BF-089E3BF35804}"/>
                </a:ext>
              </a:extLst>
            </p:cNvPr>
            <p:cNvCxnSpPr>
              <a:cxnSpLocks/>
            </p:cNvCxnSpPr>
            <p:nvPr/>
          </p:nvCxnSpPr>
          <p:spPr>
            <a:xfrm>
              <a:off x="6697012" y="3510219"/>
              <a:ext cx="1195995" cy="29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506B7F46-2C7B-A2F5-023D-4D4691050C98}"/>
              </a:ext>
            </a:extLst>
          </p:cNvPr>
          <p:cNvGrpSpPr/>
          <p:nvPr/>
        </p:nvGrpSpPr>
        <p:grpSpPr>
          <a:xfrm>
            <a:off x="2099582" y="3439561"/>
            <a:ext cx="3564370" cy="604867"/>
            <a:chOff x="4328637" y="3211837"/>
            <a:chExt cx="3564370" cy="604867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11E12F79-19F3-CFDE-FE4F-0653A4E55F6F}"/>
                </a:ext>
              </a:extLst>
            </p:cNvPr>
            <p:cNvSpPr/>
            <p:nvPr/>
          </p:nvSpPr>
          <p:spPr>
            <a:xfrm>
              <a:off x="5985445" y="3211837"/>
              <a:ext cx="241947" cy="6048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8" name="Gerade Verbindung mit Pfeil 17">
              <a:extLst>
                <a:ext uri="{FF2B5EF4-FFF2-40B4-BE49-F238E27FC236}">
                  <a16:creationId xmlns:a16="http://schemas.microsoft.com/office/drawing/2014/main" id="{B75A7BBE-A85F-258E-3FEE-31C72BC4508D}"/>
                </a:ext>
              </a:extLst>
            </p:cNvPr>
            <p:cNvCxnSpPr/>
            <p:nvPr/>
          </p:nvCxnSpPr>
          <p:spPr>
            <a:xfrm>
              <a:off x="4328637" y="3528672"/>
              <a:ext cx="126734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mit Pfeil 18">
              <a:extLst>
                <a:ext uri="{FF2B5EF4-FFF2-40B4-BE49-F238E27FC236}">
                  <a16:creationId xmlns:a16="http://schemas.microsoft.com/office/drawing/2014/main" id="{0B26DECE-C586-BD7D-151F-86946E30C5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08951" y="3510219"/>
              <a:ext cx="622977" cy="25359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mit Pfeil 24">
              <a:extLst>
                <a:ext uri="{FF2B5EF4-FFF2-40B4-BE49-F238E27FC236}">
                  <a16:creationId xmlns:a16="http://schemas.microsoft.com/office/drawing/2014/main" id="{0112F427-3D13-AE1F-5DB4-2430A8BC8D55}"/>
                </a:ext>
              </a:extLst>
            </p:cNvPr>
            <p:cNvCxnSpPr>
              <a:cxnSpLocks/>
            </p:cNvCxnSpPr>
            <p:nvPr/>
          </p:nvCxnSpPr>
          <p:spPr>
            <a:xfrm>
              <a:off x="6697012" y="3510219"/>
              <a:ext cx="1195995" cy="29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Inhaltsplatzhalter 1">
            <a:extLst>
              <a:ext uri="{FF2B5EF4-FFF2-40B4-BE49-F238E27FC236}">
                <a16:creationId xmlns:a16="http://schemas.microsoft.com/office/drawing/2014/main" id="{2F5D8047-7A7B-FE9D-89E9-DD2D7CD768E3}"/>
              </a:ext>
            </a:extLst>
          </p:cNvPr>
          <p:cNvSpPr txBox="1">
            <a:spLocks/>
          </p:cNvSpPr>
          <p:nvPr/>
        </p:nvSpPr>
        <p:spPr>
          <a:xfrm>
            <a:off x="263352" y="3033709"/>
            <a:ext cx="10972800" cy="71965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endParaRPr lang="de-DE" dirty="0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FE013595-DB2A-0018-B85F-861B113F7759}"/>
              </a:ext>
            </a:extLst>
          </p:cNvPr>
          <p:cNvGrpSpPr/>
          <p:nvPr/>
        </p:nvGrpSpPr>
        <p:grpSpPr>
          <a:xfrm>
            <a:off x="2094324" y="1692673"/>
            <a:ext cx="3564370" cy="1080119"/>
            <a:chOff x="4328637" y="2965285"/>
            <a:chExt cx="3564370" cy="1080119"/>
          </a:xfrm>
        </p:grpSpPr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5E9B764A-3FC7-1015-6115-5B633176F3EB}"/>
                </a:ext>
              </a:extLst>
            </p:cNvPr>
            <p:cNvSpPr/>
            <p:nvPr/>
          </p:nvSpPr>
          <p:spPr>
            <a:xfrm>
              <a:off x="5985445" y="3211837"/>
              <a:ext cx="241947" cy="6048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6" name="Gerade Verbindung mit Pfeil 25">
              <a:extLst>
                <a:ext uri="{FF2B5EF4-FFF2-40B4-BE49-F238E27FC236}">
                  <a16:creationId xmlns:a16="http://schemas.microsoft.com/office/drawing/2014/main" id="{F261C1F9-AEDD-A690-C3AB-BE51EC8DFDAC}"/>
                </a:ext>
              </a:extLst>
            </p:cNvPr>
            <p:cNvCxnSpPr/>
            <p:nvPr/>
          </p:nvCxnSpPr>
          <p:spPr>
            <a:xfrm>
              <a:off x="4328637" y="3528672"/>
              <a:ext cx="126734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mit Pfeil 29">
              <a:extLst>
                <a:ext uri="{FF2B5EF4-FFF2-40B4-BE49-F238E27FC236}">
                  <a16:creationId xmlns:a16="http://schemas.microsoft.com/office/drawing/2014/main" id="{0735487D-4B56-07C9-D71E-8E5170209DAB}"/>
                </a:ext>
              </a:extLst>
            </p:cNvPr>
            <p:cNvCxnSpPr>
              <a:cxnSpLocks/>
            </p:cNvCxnSpPr>
            <p:nvPr/>
          </p:nvCxnSpPr>
          <p:spPr>
            <a:xfrm>
              <a:off x="6123819" y="2965285"/>
              <a:ext cx="0" cy="1080119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mit Pfeil 32">
              <a:extLst>
                <a:ext uri="{FF2B5EF4-FFF2-40B4-BE49-F238E27FC236}">
                  <a16:creationId xmlns:a16="http://schemas.microsoft.com/office/drawing/2014/main" id="{FDD3C463-415F-C4A9-A270-EB5237D48627}"/>
                </a:ext>
              </a:extLst>
            </p:cNvPr>
            <p:cNvCxnSpPr>
              <a:cxnSpLocks/>
            </p:cNvCxnSpPr>
            <p:nvPr/>
          </p:nvCxnSpPr>
          <p:spPr>
            <a:xfrm>
              <a:off x="6697012" y="3510219"/>
              <a:ext cx="1195995" cy="29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Inhaltsplatzhalter 1">
            <a:extLst>
              <a:ext uri="{FF2B5EF4-FFF2-40B4-BE49-F238E27FC236}">
                <a16:creationId xmlns:a16="http://schemas.microsoft.com/office/drawing/2014/main" id="{BF61332A-7A2F-12AE-2595-F3E31D98037C}"/>
              </a:ext>
            </a:extLst>
          </p:cNvPr>
          <p:cNvSpPr txBox="1">
            <a:spLocks/>
          </p:cNvSpPr>
          <p:nvPr/>
        </p:nvSpPr>
        <p:spPr>
          <a:xfrm>
            <a:off x="6583290" y="1640017"/>
            <a:ext cx="4193225" cy="12234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0°-Photon wird mit 100 % Wahrscheinlichkeit durchgelassen.</a:t>
            </a:r>
          </a:p>
        </p:txBody>
      </p:sp>
      <p:sp>
        <p:nvSpPr>
          <p:cNvPr id="36" name="Inhaltsplatzhalter 1">
            <a:extLst>
              <a:ext uri="{FF2B5EF4-FFF2-40B4-BE49-F238E27FC236}">
                <a16:creationId xmlns:a16="http://schemas.microsoft.com/office/drawing/2014/main" id="{C581071E-B16C-7AEF-743F-CDEBF21A4680}"/>
              </a:ext>
            </a:extLst>
          </p:cNvPr>
          <p:cNvSpPr txBox="1">
            <a:spLocks/>
          </p:cNvSpPr>
          <p:nvPr/>
        </p:nvSpPr>
        <p:spPr>
          <a:xfrm>
            <a:off x="6583290" y="3182482"/>
            <a:ext cx="4034265" cy="12234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0°-Photon wird mit 100 % Wahrscheinlichkeit absorbiert.</a:t>
            </a:r>
          </a:p>
          <a:p>
            <a:pPr marL="411480" lvl="1" indent="0">
              <a:buNone/>
            </a:pPr>
            <a:endParaRPr lang="de-DE" dirty="0"/>
          </a:p>
        </p:txBody>
      </p: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1930DB5A-246D-271E-18C9-E8CFB3259DED}"/>
              </a:ext>
            </a:extLst>
          </p:cNvPr>
          <p:cNvCxnSpPr/>
          <p:nvPr/>
        </p:nvCxnSpPr>
        <p:spPr>
          <a:xfrm>
            <a:off x="263352" y="2898004"/>
            <a:ext cx="11665296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76100E82-A5AD-F24D-E443-5B1AEABBEFC5}"/>
              </a:ext>
            </a:extLst>
          </p:cNvPr>
          <p:cNvCxnSpPr/>
          <p:nvPr/>
        </p:nvCxnSpPr>
        <p:spPr>
          <a:xfrm>
            <a:off x="283319" y="4531167"/>
            <a:ext cx="11665296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>
            <a:extLst>
              <a:ext uri="{FF2B5EF4-FFF2-40B4-BE49-F238E27FC236}">
                <a16:creationId xmlns:a16="http://schemas.microsoft.com/office/drawing/2014/main" id="{4CF3C18F-7C52-B9A2-8D49-252D4ED4811D}"/>
              </a:ext>
            </a:extLst>
          </p:cNvPr>
          <p:cNvSpPr txBox="1"/>
          <p:nvPr/>
        </p:nvSpPr>
        <p:spPr>
          <a:xfrm>
            <a:off x="3441842" y="154750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0°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07096015-CCE8-F988-9956-63680D898EC6}"/>
              </a:ext>
            </a:extLst>
          </p:cNvPr>
          <p:cNvSpPr txBox="1"/>
          <p:nvPr/>
        </p:nvSpPr>
        <p:spPr>
          <a:xfrm>
            <a:off x="3401639" y="3212976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90°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69FA4E8E-2D3D-C0EC-069E-A289040277B1}"/>
              </a:ext>
            </a:extLst>
          </p:cNvPr>
          <p:cNvSpPr txBox="1"/>
          <p:nvPr/>
        </p:nvSpPr>
        <p:spPr>
          <a:xfrm>
            <a:off x="3406986" y="4797152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45°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AB7475EC-634A-5919-D597-25C0C89B040F}"/>
              </a:ext>
            </a:extLst>
          </p:cNvPr>
          <p:cNvGrpSpPr/>
          <p:nvPr/>
        </p:nvGrpSpPr>
        <p:grpSpPr>
          <a:xfrm>
            <a:off x="1506680" y="1790539"/>
            <a:ext cx="345638" cy="864096"/>
            <a:chOff x="6325782" y="5164628"/>
            <a:chExt cx="345638" cy="864096"/>
          </a:xfrm>
        </p:grpSpPr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93226930-9A60-6570-9CFA-C266F99917DE}"/>
                </a:ext>
              </a:extLst>
            </p:cNvPr>
            <p:cNvSpPr/>
            <p:nvPr/>
          </p:nvSpPr>
          <p:spPr>
            <a:xfrm>
              <a:off x="6325782" y="5430901"/>
              <a:ext cx="345638" cy="34563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13" name="Gerade Verbindung mit Pfeil 12">
              <a:extLst>
                <a:ext uri="{FF2B5EF4-FFF2-40B4-BE49-F238E27FC236}">
                  <a16:creationId xmlns:a16="http://schemas.microsoft.com/office/drawing/2014/main" id="{66D1812C-EC46-D31B-1374-5968CAE847E5}"/>
                </a:ext>
              </a:extLst>
            </p:cNvPr>
            <p:cNvCxnSpPr/>
            <p:nvPr/>
          </p:nvCxnSpPr>
          <p:spPr>
            <a:xfrm>
              <a:off x="6496325" y="5164628"/>
              <a:ext cx="0" cy="864096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1C393953-052C-A18B-DDBC-933B927AF145}"/>
              </a:ext>
            </a:extLst>
          </p:cNvPr>
          <p:cNvGrpSpPr/>
          <p:nvPr/>
        </p:nvGrpSpPr>
        <p:grpSpPr>
          <a:xfrm>
            <a:off x="1506680" y="3322834"/>
            <a:ext cx="345638" cy="864096"/>
            <a:chOff x="6325782" y="5164628"/>
            <a:chExt cx="345638" cy="864096"/>
          </a:xfrm>
        </p:grpSpPr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90E3303C-4F8A-BEF8-AE06-409A5D249DD2}"/>
                </a:ext>
              </a:extLst>
            </p:cNvPr>
            <p:cNvSpPr/>
            <p:nvPr/>
          </p:nvSpPr>
          <p:spPr>
            <a:xfrm>
              <a:off x="6325782" y="5430901"/>
              <a:ext cx="345638" cy="34563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27" name="Gerade Verbindung mit Pfeil 26">
              <a:extLst>
                <a:ext uri="{FF2B5EF4-FFF2-40B4-BE49-F238E27FC236}">
                  <a16:creationId xmlns:a16="http://schemas.microsoft.com/office/drawing/2014/main" id="{15CC6F97-88A7-835A-D406-7B00462F451B}"/>
                </a:ext>
              </a:extLst>
            </p:cNvPr>
            <p:cNvCxnSpPr/>
            <p:nvPr/>
          </p:nvCxnSpPr>
          <p:spPr>
            <a:xfrm>
              <a:off x="6496325" y="5164628"/>
              <a:ext cx="0" cy="864096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0C101E39-40C9-AD6A-6292-F4B991655868}"/>
              </a:ext>
            </a:extLst>
          </p:cNvPr>
          <p:cNvGrpSpPr/>
          <p:nvPr/>
        </p:nvGrpSpPr>
        <p:grpSpPr>
          <a:xfrm>
            <a:off x="1509302" y="5065330"/>
            <a:ext cx="345638" cy="864096"/>
            <a:chOff x="6325782" y="5164628"/>
            <a:chExt cx="345638" cy="864096"/>
          </a:xfrm>
        </p:grpSpPr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BAB7B3C5-1854-70B6-35D5-3A7F7A72504D}"/>
                </a:ext>
              </a:extLst>
            </p:cNvPr>
            <p:cNvSpPr/>
            <p:nvPr/>
          </p:nvSpPr>
          <p:spPr>
            <a:xfrm>
              <a:off x="6325782" y="5430901"/>
              <a:ext cx="345638" cy="34563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39" name="Gerade Verbindung mit Pfeil 38">
              <a:extLst>
                <a:ext uri="{FF2B5EF4-FFF2-40B4-BE49-F238E27FC236}">
                  <a16:creationId xmlns:a16="http://schemas.microsoft.com/office/drawing/2014/main" id="{7B5B94F6-E6C5-75D7-19D1-B56B825ABEAD}"/>
                </a:ext>
              </a:extLst>
            </p:cNvPr>
            <p:cNvCxnSpPr/>
            <p:nvPr/>
          </p:nvCxnSpPr>
          <p:spPr>
            <a:xfrm>
              <a:off x="6496325" y="5164628"/>
              <a:ext cx="0" cy="864096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01280D90-DC5B-2604-F3B0-40E057811219}"/>
              </a:ext>
            </a:extLst>
          </p:cNvPr>
          <p:cNvGrpSpPr/>
          <p:nvPr/>
        </p:nvGrpSpPr>
        <p:grpSpPr>
          <a:xfrm>
            <a:off x="5923181" y="1790539"/>
            <a:ext cx="345638" cy="864096"/>
            <a:chOff x="6325782" y="5164628"/>
            <a:chExt cx="345638" cy="864096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DF790EB8-2DA7-9EC4-54D1-A923E70B2D93}"/>
                </a:ext>
              </a:extLst>
            </p:cNvPr>
            <p:cNvSpPr/>
            <p:nvPr/>
          </p:nvSpPr>
          <p:spPr>
            <a:xfrm>
              <a:off x="6325782" y="5430901"/>
              <a:ext cx="345638" cy="34563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47" name="Gerade Verbindung mit Pfeil 46">
              <a:extLst>
                <a:ext uri="{FF2B5EF4-FFF2-40B4-BE49-F238E27FC236}">
                  <a16:creationId xmlns:a16="http://schemas.microsoft.com/office/drawing/2014/main" id="{41B06B05-F875-6CBC-9956-CD99ED5DA603}"/>
                </a:ext>
              </a:extLst>
            </p:cNvPr>
            <p:cNvCxnSpPr/>
            <p:nvPr/>
          </p:nvCxnSpPr>
          <p:spPr>
            <a:xfrm>
              <a:off x="6496325" y="5164628"/>
              <a:ext cx="0" cy="864096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2939E76A-BED4-DB0E-8FF8-D34AC4CEEA5B}"/>
              </a:ext>
            </a:extLst>
          </p:cNvPr>
          <p:cNvGrpSpPr/>
          <p:nvPr/>
        </p:nvGrpSpPr>
        <p:grpSpPr>
          <a:xfrm>
            <a:off x="5942901" y="4678742"/>
            <a:ext cx="979014" cy="1755789"/>
            <a:chOff x="5523163" y="2302462"/>
            <a:chExt cx="979014" cy="1755789"/>
          </a:xfrm>
        </p:grpSpPr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0C6D5D6F-6EC0-D689-F01A-59029EA04CDD}"/>
                </a:ext>
              </a:extLst>
            </p:cNvPr>
            <p:cNvSpPr/>
            <p:nvPr/>
          </p:nvSpPr>
          <p:spPr>
            <a:xfrm>
              <a:off x="6050704" y="2525442"/>
              <a:ext cx="345638" cy="34563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7" name="Gruppieren 56">
              <a:extLst>
                <a:ext uri="{FF2B5EF4-FFF2-40B4-BE49-F238E27FC236}">
                  <a16:creationId xmlns:a16="http://schemas.microsoft.com/office/drawing/2014/main" id="{F6E72F01-C04F-D2A7-4D76-AA44EE0CDA47}"/>
                </a:ext>
              </a:extLst>
            </p:cNvPr>
            <p:cNvGrpSpPr/>
            <p:nvPr/>
          </p:nvGrpSpPr>
          <p:grpSpPr>
            <a:xfrm>
              <a:off x="5523163" y="2302462"/>
              <a:ext cx="979014" cy="1755789"/>
              <a:chOff x="5523163" y="2302462"/>
              <a:chExt cx="979014" cy="1755789"/>
            </a:xfrm>
          </p:grpSpPr>
          <p:sp>
            <p:nvSpPr>
              <p:cNvPr id="59" name="Geschweifte Klammer links 58">
                <a:extLst>
                  <a:ext uri="{FF2B5EF4-FFF2-40B4-BE49-F238E27FC236}">
                    <a16:creationId xmlns:a16="http://schemas.microsoft.com/office/drawing/2014/main" id="{CAA9BAD0-F920-6165-BC25-E7F3A50667EE}"/>
                  </a:ext>
                </a:extLst>
              </p:cNvPr>
              <p:cNvSpPr/>
              <p:nvPr/>
            </p:nvSpPr>
            <p:spPr>
              <a:xfrm>
                <a:off x="5523163" y="2380238"/>
                <a:ext cx="326322" cy="1678013"/>
              </a:xfrm>
              <a:prstGeom prst="leftBrac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62" name="Gerade Verbindung mit Pfeil 61">
                <a:extLst>
                  <a:ext uri="{FF2B5EF4-FFF2-40B4-BE49-F238E27FC236}">
                    <a16:creationId xmlns:a16="http://schemas.microsoft.com/office/drawing/2014/main" id="{8D4990CB-3968-8ACE-E725-44248F1333D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64294" y="2302462"/>
                <a:ext cx="537883" cy="766482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2" name="Inhaltsplatzhalter 1">
            <a:extLst>
              <a:ext uri="{FF2B5EF4-FFF2-40B4-BE49-F238E27FC236}">
                <a16:creationId xmlns:a16="http://schemas.microsoft.com/office/drawing/2014/main" id="{3131E7D7-E9CB-A5FC-7502-64584E7E776B}"/>
              </a:ext>
            </a:extLst>
          </p:cNvPr>
          <p:cNvSpPr txBox="1">
            <a:spLocks/>
          </p:cNvSpPr>
          <p:nvPr/>
        </p:nvSpPr>
        <p:spPr>
          <a:xfrm>
            <a:off x="6600056" y="4710430"/>
            <a:ext cx="4907245" cy="17576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Wenn es durchgelassen wird,</a:t>
            </a:r>
            <a:br>
              <a:rPr lang="de-DE" dirty="0"/>
            </a:br>
            <a:r>
              <a:rPr lang="de-DE" dirty="0"/>
              <a:t>ist es anschließend ein</a:t>
            </a:r>
            <a:br>
              <a:rPr lang="de-DE" dirty="0"/>
            </a:br>
            <a:r>
              <a:rPr lang="de-DE" dirty="0"/>
              <a:t>45°-Photon. </a:t>
            </a:r>
          </a:p>
        </p:txBody>
      </p:sp>
    </p:spTree>
    <p:extLst>
      <p:ext uri="{BB962C8B-B14F-4D97-AF65-F5344CB8AC3E}">
        <p14:creationId xmlns:p14="http://schemas.microsoft.com/office/powerpoint/2010/main" val="382221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DB91B53-1816-7DDA-32B3-0D9A94636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br>
              <a:rPr lang="de-DE" dirty="0"/>
            </a:br>
            <a:endParaRPr lang="de-DE" dirty="0"/>
          </a:p>
          <a:p>
            <a:pPr marL="411480" lvl="1" indent="0">
              <a:buNone/>
            </a:pP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 45°-Photon trifft auf verschiedene Polarisationsfilter:</a:t>
            </a:r>
          </a:p>
        </p:txBody>
      </p: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E1F1054C-DEF2-4830-DD03-7AEF59F44E47}"/>
              </a:ext>
            </a:extLst>
          </p:cNvPr>
          <p:cNvGrpSpPr/>
          <p:nvPr/>
        </p:nvGrpSpPr>
        <p:grpSpPr>
          <a:xfrm>
            <a:off x="2104795" y="1881393"/>
            <a:ext cx="3564370" cy="682388"/>
            <a:chOff x="4328637" y="3189950"/>
            <a:chExt cx="3564370" cy="682388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3AE7B1B8-CA0B-82D5-5ED1-64CBE95B0992}"/>
                </a:ext>
              </a:extLst>
            </p:cNvPr>
            <p:cNvSpPr/>
            <p:nvPr/>
          </p:nvSpPr>
          <p:spPr>
            <a:xfrm>
              <a:off x="5985445" y="3211837"/>
              <a:ext cx="241947" cy="6048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8F909E84-A097-27C6-8E7E-1B38FBAD61DB}"/>
                </a:ext>
              </a:extLst>
            </p:cNvPr>
            <p:cNvCxnSpPr/>
            <p:nvPr/>
          </p:nvCxnSpPr>
          <p:spPr>
            <a:xfrm>
              <a:off x="4328637" y="3528672"/>
              <a:ext cx="126734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mit Pfeil 20">
              <a:extLst>
                <a:ext uri="{FF2B5EF4-FFF2-40B4-BE49-F238E27FC236}">
                  <a16:creationId xmlns:a16="http://schemas.microsoft.com/office/drawing/2014/main" id="{A6111C99-4A89-0B10-D600-E6AECDB172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38758" y="3189950"/>
              <a:ext cx="382137" cy="682388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mit Pfeil 28">
              <a:extLst>
                <a:ext uri="{FF2B5EF4-FFF2-40B4-BE49-F238E27FC236}">
                  <a16:creationId xmlns:a16="http://schemas.microsoft.com/office/drawing/2014/main" id="{E6AFE3B6-491B-BC27-A8BF-089E3BF35804}"/>
                </a:ext>
              </a:extLst>
            </p:cNvPr>
            <p:cNvCxnSpPr>
              <a:cxnSpLocks/>
            </p:cNvCxnSpPr>
            <p:nvPr/>
          </p:nvCxnSpPr>
          <p:spPr>
            <a:xfrm>
              <a:off x="6697012" y="3510219"/>
              <a:ext cx="1195995" cy="29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506B7F46-2C7B-A2F5-023D-4D4691050C98}"/>
              </a:ext>
            </a:extLst>
          </p:cNvPr>
          <p:cNvGrpSpPr/>
          <p:nvPr/>
        </p:nvGrpSpPr>
        <p:grpSpPr>
          <a:xfrm>
            <a:off x="2099582" y="3439561"/>
            <a:ext cx="3564370" cy="604867"/>
            <a:chOff x="4328637" y="3211837"/>
            <a:chExt cx="3564370" cy="604867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11E12F79-19F3-CFDE-FE4F-0653A4E55F6F}"/>
                </a:ext>
              </a:extLst>
            </p:cNvPr>
            <p:cNvSpPr/>
            <p:nvPr/>
          </p:nvSpPr>
          <p:spPr>
            <a:xfrm>
              <a:off x="5985445" y="3211837"/>
              <a:ext cx="241947" cy="6048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8" name="Gerade Verbindung mit Pfeil 17">
              <a:extLst>
                <a:ext uri="{FF2B5EF4-FFF2-40B4-BE49-F238E27FC236}">
                  <a16:creationId xmlns:a16="http://schemas.microsoft.com/office/drawing/2014/main" id="{B75A7BBE-A85F-258E-3FEE-31C72BC4508D}"/>
                </a:ext>
              </a:extLst>
            </p:cNvPr>
            <p:cNvCxnSpPr/>
            <p:nvPr/>
          </p:nvCxnSpPr>
          <p:spPr>
            <a:xfrm>
              <a:off x="4328637" y="3528672"/>
              <a:ext cx="126734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mit Pfeil 18">
              <a:extLst>
                <a:ext uri="{FF2B5EF4-FFF2-40B4-BE49-F238E27FC236}">
                  <a16:creationId xmlns:a16="http://schemas.microsoft.com/office/drawing/2014/main" id="{0B26DECE-C586-BD7D-151F-86946E30C54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866756" y="3298068"/>
              <a:ext cx="459352" cy="414332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mit Pfeil 24">
              <a:extLst>
                <a:ext uri="{FF2B5EF4-FFF2-40B4-BE49-F238E27FC236}">
                  <a16:creationId xmlns:a16="http://schemas.microsoft.com/office/drawing/2014/main" id="{0112F427-3D13-AE1F-5DB4-2430A8BC8D55}"/>
                </a:ext>
              </a:extLst>
            </p:cNvPr>
            <p:cNvCxnSpPr>
              <a:cxnSpLocks/>
            </p:cNvCxnSpPr>
            <p:nvPr/>
          </p:nvCxnSpPr>
          <p:spPr>
            <a:xfrm>
              <a:off x="6697012" y="3510219"/>
              <a:ext cx="1195995" cy="29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Inhaltsplatzhalter 1">
            <a:extLst>
              <a:ext uri="{FF2B5EF4-FFF2-40B4-BE49-F238E27FC236}">
                <a16:creationId xmlns:a16="http://schemas.microsoft.com/office/drawing/2014/main" id="{2F5D8047-7A7B-FE9D-89E9-DD2D7CD768E3}"/>
              </a:ext>
            </a:extLst>
          </p:cNvPr>
          <p:cNvSpPr txBox="1">
            <a:spLocks/>
          </p:cNvSpPr>
          <p:nvPr/>
        </p:nvSpPr>
        <p:spPr>
          <a:xfrm>
            <a:off x="263352" y="3033709"/>
            <a:ext cx="10972800" cy="71965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endParaRPr lang="de-DE" dirty="0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FE013595-DB2A-0018-B85F-861B113F7759}"/>
              </a:ext>
            </a:extLst>
          </p:cNvPr>
          <p:cNvGrpSpPr/>
          <p:nvPr/>
        </p:nvGrpSpPr>
        <p:grpSpPr>
          <a:xfrm>
            <a:off x="2109199" y="4956172"/>
            <a:ext cx="3564370" cy="1080119"/>
            <a:chOff x="4328637" y="2965285"/>
            <a:chExt cx="3564370" cy="1080119"/>
          </a:xfrm>
        </p:grpSpPr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5E9B764A-3FC7-1015-6115-5B633176F3EB}"/>
                </a:ext>
              </a:extLst>
            </p:cNvPr>
            <p:cNvSpPr/>
            <p:nvPr/>
          </p:nvSpPr>
          <p:spPr>
            <a:xfrm>
              <a:off x="5985445" y="3211837"/>
              <a:ext cx="241947" cy="6048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6" name="Gerade Verbindung mit Pfeil 25">
              <a:extLst>
                <a:ext uri="{FF2B5EF4-FFF2-40B4-BE49-F238E27FC236}">
                  <a16:creationId xmlns:a16="http://schemas.microsoft.com/office/drawing/2014/main" id="{F261C1F9-AEDD-A690-C3AB-BE51EC8DFDAC}"/>
                </a:ext>
              </a:extLst>
            </p:cNvPr>
            <p:cNvCxnSpPr/>
            <p:nvPr/>
          </p:nvCxnSpPr>
          <p:spPr>
            <a:xfrm>
              <a:off x="4328637" y="3528672"/>
              <a:ext cx="126734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mit Pfeil 29">
              <a:extLst>
                <a:ext uri="{FF2B5EF4-FFF2-40B4-BE49-F238E27FC236}">
                  <a16:creationId xmlns:a16="http://schemas.microsoft.com/office/drawing/2014/main" id="{0735487D-4B56-07C9-D71E-8E5170209DAB}"/>
                </a:ext>
              </a:extLst>
            </p:cNvPr>
            <p:cNvCxnSpPr>
              <a:cxnSpLocks/>
            </p:cNvCxnSpPr>
            <p:nvPr/>
          </p:nvCxnSpPr>
          <p:spPr>
            <a:xfrm>
              <a:off x="6123819" y="2965285"/>
              <a:ext cx="0" cy="1080119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mit Pfeil 32">
              <a:extLst>
                <a:ext uri="{FF2B5EF4-FFF2-40B4-BE49-F238E27FC236}">
                  <a16:creationId xmlns:a16="http://schemas.microsoft.com/office/drawing/2014/main" id="{FDD3C463-415F-C4A9-A270-EB5237D48627}"/>
                </a:ext>
              </a:extLst>
            </p:cNvPr>
            <p:cNvCxnSpPr>
              <a:cxnSpLocks/>
            </p:cNvCxnSpPr>
            <p:nvPr/>
          </p:nvCxnSpPr>
          <p:spPr>
            <a:xfrm>
              <a:off x="6697012" y="3510219"/>
              <a:ext cx="1195995" cy="29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Inhaltsplatzhalter 1">
            <a:extLst>
              <a:ext uri="{FF2B5EF4-FFF2-40B4-BE49-F238E27FC236}">
                <a16:creationId xmlns:a16="http://schemas.microsoft.com/office/drawing/2014/main" id="{BF61332A-7A2F-12AE-2595-F3E31D98037C}"/>
              </a:ext>
            </a:extLst>
          </p:cNvPr>
          <p:cNvSpPr txBox="1">
            <a:spLocks/>
          </p:cNvSpPr>
          <p:nvPr/>
        </p:nvSpPr>
        <p:spPr>
          <a:xfrm>
            <a:off x="6583290" y="1615971"/>
            <a:ext cx="4409254" cy="12234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45°-Photon wird mit 100 % Wahrscheinlichkeit durchgelassen.</a:t>
            </a:r>
          </a:p>
        </p:txBody>
      </p:sp>
      <p:sp>
        <p:nvSpPr>
          <p:cNvPr id="36" name="Inhaltsplatzhalter 1">
            <a:extLst>
              <a:ext uri="{FF2B5EF4-FFF2-40B4-BE49-F238E27FC236}">
                <a16:creationId xmlns:a16="http://schemas.microsoft.com/office/drawing/2014/main" id="{C581071E-B16C-7AEF-743F-CDEBF21A4680}"/>
              </a:ext>
            </a:extLst>
          </p:cNvPr>
          <p:cNvSpPr txBox="1">
            <a:spLocks/>
          </p:cNvSpPr>
          <p:nvPr/>
        </p:nvSpPr>
        <p:spPr>
          <a:xfrm>
            <a:off x="6583290" y="3141630"/>
            <a:ext cx="4409254" cy="12234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45°-Photon wird mit 100 % Wahrscheinlichkeit absorbiert.</a:t>
            </a:r>
          </a:p>
        </p:txBody>
      </p: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1930DB5A-246D-271E-18C9-E8CFB3259DED}"/>
              </a:ext>
            </a:extLst>
          </p:cNvPr>
          <p:cNvCxnSpPr/>
          <p:nvPr/>
        </p:nvCxnSpPr>
        <p:spPr>
          <a:xfrm>
            <a:off x="263352" y="2898004"/>
            <a:ext cx="11665296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76100E82-A5AD-F24D-E443-5B1AEABBEFC5}"/>
              </a:ext>
            </a:extLst>
          </p:cNvPr>
          <p:cNvCxnSpPr/>
          <p:nvPr/>
        </p:nvCxnSpPr>
        <p:spPr>
          <a:xfrm>
            <a:off x="283319" y="4531167"/>
            <a:ext cx="11665296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>
            <a:extLst>
              <a:ext uri="{FF2B5EF4-FFF2-40B4-BE49-F238E27FC236}">
                <a16:creationId xmlns:a16="http://schemas.microsoft.com/office/drawing/2014/main" id="{4CF3C18F-7C52-B9A2-8D49-252D4ED4811D}"/>
              </a:ext>
            </a:extLst>
          </p:cNvPr>
          <p:cNvSpPr txBox="1"/>
          <p:nvPr/>
        </p:nvSpPr>
        <p:spPr>
          <a:xfrm>
            <a:off x="3441842" y="1547500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45°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07096015-CCE8-F988-9956-63680D898EC6}"/>
              </a:ext>
            </a:extLst>
          </p:cNvPr>
          <p:cNvSpPr txBox="1"/>
          <p:nvPr/>
        </p:nvSpPr>
        <p:spPr>
          <a:xfrm>
            <a:off x="3081740" y="3156460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– 45°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69FA4E8E-2D3D-C0EC-069E-A289040277B1}"/>
              </a:ext>
            </a:extLst>
          </p:cNvPr>
          <p:cNvSpPr txBox="1"/>
          <p:nvPr/>
        </p:nvSpPr>
        <p:spPr>
          <a:xfrm>
            <a:off x="3434761" y="4839752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0°</a:t>
            </a:r>
          </a:p>
        </p:txBody>
      </p: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01280D90-DC5B-2604-F3B0-40E057811219}"/>
              </a:ext>
            </a:extLst>
          </p:cNvPr>
          <p:cNvGrpSpPr/>
          <p:nvPr/>
        </p:nvGrpSpPr>
        <p:grpSpPr>
          <a:xfrm>
            <a:off x="6399043" y="4716528"/>
            <a:ext cx="345638" cy="864096"/>
            <a:chOff x="6325782" y="5164628"/>
            <a:chExt cx="345638" cy="864096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DF790EB8-2DA7-9EC4-54D1-A923E70B2D93}"/>
                </a:ext>
              </a:extLst>
            </p:cNvPr>
            <p:cNvSpPr/>
            <p:nvPr/>
          </p:nvSpPr>
          <p:spPr>
            <a:xfrm>
              <a:off x="6325782" y="5430901"/>
              <a:ext cx="345638" cy="34563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47" name="Gerade Verbindung mit Pfeil 46">
              <a:extLst>
                <a:ext uri="{FF2B5EF4-FFF2-40B4-BE49-F238E27FC236}">
                  <a16:creationId xmlns:a16="http://schemas.microsoft.com/office/drawing/2014/main" id="{41B06B05-F875-6CBC-9956-CD99ED5DA603}"/>
                </a:ext>
              </a:extLst>
            </p:cNvPr>
            <p:cNvCxnSpPr/>
            <p:nvPr/>
          </p:nvCxnSpPr>
          <p:spPr>
            <a:xfrm>
              <a:off x="6496325" y="5164628"/>
              <a:ext cx="0" cy="864096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Geschweifte Klammer links 58">
            <a:extLst>
              <a:ext uri="{FF2B5EF4-FFF2-40B4-BE49-F238E27FC236}">
                <a16:creationId xmlns:a16="http://schemas.microsoft.com/office/drawing/2014/main" id="{CAA9BAD0-F920-6165-BC25-E7F3A50667EE}"/>
              </a:ext>
            </a:extLst>
          </p:cNvPr>
          <p:cNvSpPr/>
          <p:nvPr/>
        </p:nvSpPr>
        <p:spPr>
          <a:xfrm>
            <a:off x="5942901" y="4756518"/>
            <a:ext cx="326322" cy="1678013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FAD5F922-A600-E997-9C59-20B3B3AD0FA4}"/>
              </a:ext>
            </a:extLst>
          </p:cNvPr>
          <p:cNvGrpSpPr/>
          <p:nvPr/>
        </p:nvGrpSpPr>
        <p:grpSpPr>
          <a:xfrm>
            <a:off x="1445822" y="1816125"/>
            <a:ext cx="537883" cy="766482"/>
            <a:chOff x="459130" y="1419391"/>
            <a:chExt cx="537883" cy="766482"/>
          </a:xfrm>
        </p:grpSpPr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5520F7B1-67A9-FD44-5A71-5EC6CE57B4F8}"/>
                </a:ext>
              </a:extLst>
            </p:cNvPr>
            <p:cNvSpPr/>
            <p:nvPr/>
          </p:nvSpPr>
          <p:spPr>
            <a:xfrm>
              <a:off x="545540" y="1642371"/>
              <a:ext cx="345638" cy="34563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" name="Gerade Verbindung mit Pfeil 10">
              <a:extLst>
                <a:ext uri="{FF2B5EF4-FFF2-40B4-BE49-F238E27FC236}">
                  <a16:creationId xmlns:a16="http://schemas.microsoft.com/office/drawing/2014/main" id="{9EADE3BF-8AED-540B-6978-0F102A19EE4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9130" y="1419391"/>
              <a:ext cx="537883" cy="766482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Inhaltsplatzhalter 1">
            <a:extLst>
              <a:ext uri="{FF2B5EF4-FFF2-40B4-BE49-F238E27FC236}">
                <a16:creationId xmlns:a16="http://schemas.microsoft.com/office/drawing/2014/main" id="{63E73C0B-9846-9A4F-E9F9-88E917D70CFE}"/>
              </a:ext>
            </a:extLst>
          </p:cNvPr>
          <p:cNvSpPr txBox="1">
            <a:spLocks/>
          </p:cNvSpPr>
          <p:nvPr/>
        </p:nvSpPr>
        <p:spPr>
          <a:xfrm>
            <a:off x="6765257" y="4749550"/>
            <a:ext cx="4170465" cy="102628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45°-Photon wird mit 50 % durchgelassen…</a:t>
            </a:r>
          </a:p>
        </p:txBody>
      </p:sp>
      <p:sp>
        <p:nvSpPr>
          <p:cNvPr id="22" name="Inhaltsplatzhalter 1">
            <a:extLst>
              <a:ext uri="{FF2B5EF4-FFF2-40B4-BE49-F238E27FC236}">
                <a16:creationId xmlns:a16="http://schemas.microsoft.com/office/drawing/2014/main" id="{A030B428-C695-181C-5824-863F02F9C9AD}"/>
              </a:ext>
            </a:extLst>
          </p:cNvPr>
          <p:cNvSpPr txBox="1">
            <a:spLocks/>
          </p:cNvSpPr>
          <p:nvPr/>
        </p:nvSpPr>
        <p:spPr>
          <a:xfrm>
            <a:off x="6765258" y="5643075"/>
            <a:ext cx="3824217" cy="102628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… und mit 50 %</a:t>
            </a:r>
            <a:br>
              <a:rPr lang="de-DE" dirty="0"/>
            </a:br>
            <a:r>
              <a:rPr lang="de-DE" dirty="0"/>
              <a:t>absorbiert.</a:t>
            </a:r>
          </a:p>
        </p:txBody>
      </p: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4AFFF79D-9D02-D828-3922-E79DF11AD459}"/>
              </a:ext>
            </a:extLst>
          </p:cNvPr>
          <p:cNvGrpSpPr/>
          <p:nvPr/>
        </p:nvGrpSpPr>
        <p:grpSpPr>
          <a:xfrm>
            <a:off x="1458545" y="3345434"/>
            <a:ext cx="537883" cy="766482"/>
            <a:chOff x="459130" y="1419391"/>
            <a:chExt cx="537883" cy="766482"/>
          </a:xfrm>
        </p:grpSpPr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B2153CAA-59B9-2D63-7025-9F5F20620C1D}"/>
                </a:ext>
              </a:extLst>
            </p:cNvPr>
            <p:cNvSpPr/>
            <p:nvPr/>
          </p:nvSpPr>
          <p:spPr>
            <a:xfrm>
              <a:off x="545540" y="1642371"/>
              <a:ext cx="345638" cy="34563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9" name="Gerade Verbindung mit Pfeil 48">
              <a:extLst>
                <a:ext uri="{FF2B5EF4-FFF2-40B4-BE49-F238E27FC236}">
                  <a16:creationId xmlns:a16="http://schemas.microsoft.com/office/drawing/2014/main" id="{80C89DBC-8E0E-B84F-A79C-302497863C1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9130" y="1419391"/>
              <a:ext cx="537883" cy="766482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uppieren 49">
            <a:extLst>
              <a:ext uri="{FF2B5EF4-FFF2-40B4-BE49-F238E27FC236}">
                <a16:creationId xmlns:a16="http://schemas.microsoft.com/office/drawing/2014/main" id="{0C3C6AE5-E565-94BC-E130-2E94CA509315}"/>
              </a:ext>
            </a:extLst>
          </p:cNvPr>
          <p:cNvGrpSpPr/>
          <p:nvPr/>
        </p:nvGrpSpPr>
        <p:grpSpPr>
          <a:xfrm>
            <a:off x="1458546" y="5112990"/>
            <a:ext cx="537883" cy="766482"/>
            <a:chOff x="459130" y="1419391"/>
            <a:chExt cx="537883" cy="766482"/>
          </a:xfrm>
        </p:grpSpPr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04BC94E8-1475-817D-50BE-CFE3C1AFE8AD}"/>
                </a:ext>
              </a:extLst>
            </p:cNvPr>
            <p:cNvSpPr/>
            <p:nvPr/>
          </p:nvSpPr>
          <p:spPr>
            <a:xfrm>
              <a:off x="545540" y="1642371"/>
              <a:ext cx="345638" cy="34563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2" name="Gerade Verbindung mit Pfeil 51">
              <a:extLst>
                <a:ext uri="{FF2B5EF4-FFF2-40B4-BE49-F238E27FC236}">
                  <a16:creationId xmlns:a16="http://schemas.microsoft.com/office/drawing/2014/main" id="{EB04F442-589E-1BD1-9CF3-11AD851F497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9130" y="1419391"/>
              <a:ext cx="537883" cy="766482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uppieren 52">
            <a:extLst>
              <a:ext uri="{FF2B5EF4-FFF2-40B4-BE49-F238E27FC236}">
                <a16:creationId xmlns:a16="http://schemas.microsoft.com/office/drawing/2014/main" id="{654AAD56-7136-9C20-63D5-173D3410EE6D}"/>
              </a:ext>
            </a:extLst>
          </p:cNvPr>
          <p:cNvGrpSpPr/>
          <p:nvPr/>
        </p:nvGrpSpPr>
        <p:grpSpPr>
          <a:xfrm>
            <a:off x="6015413" y="1791306"/>
            <a:ext cx="537883" cy="766482"/>
            <a:chOff x="459130" y="1419391"/>
            <a:chExt cx="537883" cy="766482"/>
          </a:xfrm>
        </p:grpSpPr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5DE41D2D-95FC-B947-AA6A-9EBABBA8B8D0}"/>
                </a:ext>
              </a:extLst>
            </p:cNvPr>
            <p:cNvSpPr/>
            <p:nvPr/>
          </p:nvSpPr>
          <p:spPr>
            <a:xfrm>
              <a:off x="545540" y="1642371"/>
              <a:ext cx="345638" cy="34563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8" name="Gerade Verbindung mit Pfeil 57">
              <a:extLst>
                <a:ext uri="{FF2B5EF4-FFF2-40B4-BE49-F238E27FC236}">
                  <a16:creationId xmlns:a16="http://schemas.microsoft.com/office/drawing/2014/main" id="{4157D6B0-2838-8205-546B-970302D623C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9130" y="1419391"/>
              <a:ext cx="537883" cy="766482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524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tvorlage_KM-Rot ZSL-Logo">
  <a:themeElements>
    <a:clrScheme name="Benutzerdefiniert 6">
      <a:dk1>
        <a:srgbClr val="000000"/>
      </a:dk1>
      <a:lt1>
        <a:srgbClr val="FFFFC1"/>
      </a:lt1>
      <a:dk2>
        <a:srgbClr val="5F5F5F"/>
      </a:dk2>
      <a:lt2>
        <a:srgbClr val="BF0000"/>
      </a:lt2>
      <a:accent1>
        <a:srgbClr val="FF6D6D"/>
      </a:accent1>
      <a:accent2>
        <a:srgbClr val="BF0000"/>
      </a:accent2>
      <a:accent3>
        <a:srgbClr val="BF0000"/>
      </a:accent3>
      <a:accent4>
        <a:srgbClr val="920000"/>
      </a:accent4>
      <a:accent5>
        <a:srgbClr val="C9C9C9"/>
      </a:accent5>
      <a:accent6>
        <a:srgbClr val="920000"/>
      </a:accent6>
      <a:hlink>
        <a:srgbClr val="FF0000"/>
      </a:hlink>
      <a:folHlink>
        <a:srgbClr val="7030A0"/>
      </a:folHlink>
    </a:clrScheme>
    <a:fontScheme name="Rhe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Formatvorlage_rot Logo Bildung</Template>
  <TotalTime>0</TotalTime>
  <Words>854</Words>
  <Application>Microsoft Office PowerPoint</Application>
  <PresentationFormat>Breitbild</PresentationFormat>
  <Paragraphs>127</Paragraphs>
  <Slides>13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Calibri</vt:lpstr>
      <vt:lpstr>Garamond</vt:lpstr>
      <vt:lpstr>Georgia</vt:lpstr>
      <vt:lpstr>Formatvorlage_KM-Rot ZSL-Logo</vt:lpstr>
      <vt:lpstr>Polarisation von Licht und Photonen</vt:lpstr>
      <vt:lpstr>1. Polarisation bei Licht</vt:lpstr>
      <vt:lpstr>1. Polarisation bei Licht</vt:lpstr>
      <vt:lpstr>1. Polarisation bei Licht</vt:lpstr>
      <vt:lpstr>0°-Licht trifft auf verschiedene Polarisationsfilter:</vt:lpstr>
      <vt:lpstr>2. Polarisation bei Einzelphotonen</vt:lpstr>
      <vt:lpstr>Ein 0°-Photon trifft auf verschiedene Polarisationsfilter:</vt:lpstr>
      <vt:lpstr>Ein 0°-Photon trifft auf verschiedene Polarisationsfilter:</vt:lpstr>
      <vt:lpstr>Ein 45°-Photon trifft auf verschiedene Polarisationsfilter:</vt:lpstr>
      <vt:lpstr>Polarisation bei Einzelphotonen</vt:lpstr>
      <vt:lpstr>Polarisation bei Einzelphotonen</vt:lpstr>
      <vt:lpstr>Polarisation bei Einzelphotonen</vt:lpstr>
      <vt:lpstr>Polarisation bei Einzelphotonen</vt:lpstr>
    </vt:vector>
  </TitlesOfParts>
  <Company>IZLBW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Schock, Kai (KM);du Prel, Florence (LS)</dc:creator>
  <cp:lastModifiedBy>Josef Küblbeck</cp:lastModifiedBy>
  <cp:revision>162</cp:revision>
  <dcterms:created xsi:type="dcterms:W3CDTF">2014-03-18T09:41:04Z</dcterms:created>
  <dcterms:modified xsi:type="dcterms:W3CDTF">2023-02-24T15:46:32Z</dcterms:modified>
</cp:coreProperties>
</file>