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4"/>
  </p:notesMasterIdLst>
  <p:handoutMasterIdLst>
    <p:handoutMasterId r:id="rId25"/>
  </p:handoutMasterIdLst>
  <p:sldIdLst>
    <p:sldId id="340" r:id="rId2"/>
    <p:sldId id="341" r:id="rId3"/>
    <p:sldId id="312" r:id="rId4"/>
    <p:sldId id="272" r:id="rId5"/>
    <p:sldId id="268" r:id="rId6"/>
    <p:sldId id="362" r:id="rId7"/>
    <p:sldId id="361" r:id="rId8"/>
    <p:sldId id="356" r:id="rId9"/>
    <p:sldId id="273" r:id="rId10"/>
    <p:sldId id="353" r:id="rId11"/>
    <p:sldId id="354" r:id="rId12"/>
    <p:sldId id="355" r:id="rId13"/>
    <p:sldId id="357" r:id="rId14"/>
    <p:sldId id="360" r:id="rId15"/>
    <p:sldId id="363" r:id="rId16"/>
    <p:sldId id="286" r:id="rId17"/>
    <p:sldId id="373" r:id="rId18"/>
    <p:sldId id="374" r:id="rId19"/>
    <p:sldId id="367" r:id="rId20"/>
    <p:sldId id="364" r:id="rId21"/>
    <p:sldId id="375" r:id="rId22"/>
    <p:sldId id="384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DE9"/>
    <a:srgbClr val="B70017"/>
    <a:srgbClr val="595959"/>
    <a:srgbClr val="FFFFE0"/>
    <a:srgbClr val="FF6D6D"/>
    <a:srgbClr val="B80000"/>
    <a:srgbClr val="007AC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38801-9E71-4299-A728-99DBC4039217}" v="4" dt="2023-01-11T22:13:25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643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7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40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22F38801-9E71-4299-A728-99DBC4039217}"/>
    <pc:docChg chg="custSel modSld modMainMaster">
      <pc:chgData name="Carl-Julian Pardall" userId="242418bbfe6e9ff5" providerId="LiveId" clId="{22F38801-9E71-4299-A728-99DBC4039217}" dt="2023-01-12T21:50:00.715" v="13" actId="478"/>
      <pc:docMkLst>
        <pc:docMk/>
      </pc:docMkLst>
      <pc:sldChg chg="delSp mod">
        <pc:chgData name="Carl-Julian Pardall" userId="242418bbfe6e9ff5" providerId="LiveId" clId="{22F38801-9E71-4299-A728-99DBC4039217}" dt="2023-01-12T21:49:27.709" v="8" actId="478"/>
        <pc:sldMkLst>
          <pc:docMk/>
          <pc:sldMk cId="1752399593" sldId="286"/>
        </pc:sldMkLst>
        <pc:spChg chg="del">
          <ac:chgData name="Carl-Julian Pardall" userId="242418bbfe6e9ff5" providerId="LiveId" clId="{22F38801-9E71-4299-A728-99DBC4039217}" dt="2023-01-12T21:49:27.709" v="8" actId="478"/>
          <ac:spMkLst>
            <pc:docMk/>
            <pc:sldMk cId="1752399593" sldId="286"/>
            <ac:spMk id="19" creationId="{570D0900-4FF3-02D2-2AFC-2E8BB6B22C49}"/>
          </ac:spMkLst>
        </pc:spChg>
      </pc:sldChg>
      <pc:sldChg chg="delSp mod">
        <pc:chgData name="Carl-Julian Pardall" userId="242418bbfe6e9ff5" providerId="LiveId" clId="{22F38801-9E71-4299-A728-99DBC4039217}" dt="2023-01-12T21:49:56.646" v="12" actId="478"/>
        <pc:sldMkLst>
          <pc:docMk/>
          <pc:sldMk cId="643417008" sldId="364"/>
        </pc:sldMkLst>
        <pc:spChg chg="del">
          <ac:chgData name="Carl-Julian Pardall" userId="242418bbfe6e9ff5" providerId="LiveId" clId="{22F38801-9E71-4299-A728-99DBC4039217}" dt="2023-01-12T21:49:56.646" v="12" actId="478"/>
          <ac:spMkLst>
            <pc:docMk/>
            <pc:sldMk cId="643417008" sldId="364"/>
            <ac:spMk id="29" creationId="{53D53D8A-12C8-5528-9A30-DDFAD9C87121}"/>
          </ac:spMkLst>
        </pc:spChg>
      </pc:sldChg>
      <pc:sldChg chg="delSp mod">
        <pc:chgData name="Carl-Julian Pardall" userId="242418bbfe6e9ff5" providerId="LiveId" clId="{22F38801-9E71-4299-A728-99DBC4039217}" dt="2023-01-12T21:49:52.885" v="11" actId="478"/>
        <pc:sldMkLst>
          <pc:docMk/>
          <pc:sldMk cId="1120638619" sldId="367"/>
        </pc:sldMkLst>
        <pc:spChg chg="del">
          <ac:chgData name="Carl-Julian Pardall" userId="242418bbfe6e9ff5" providerId="LiveId" clId="{22F38801-9E71-4299-A728-99DBC4039217}" dt="2023-01-12T21:49:52.885" v="11" actId="478"/>
          <ac:spMkLst>
            <pc:docMk/>
            <pc:sldMk cId="1120638619" sldId="367"/>
            <ac:spMk id="5" creationId="{5D348E1B-237C-BC5B-B007-A08A17F58557}"/>
          </ac:spMkLst>
        </pc:spChg>
      </pc:sldChg>
      <pc:sldChg chg="delSp mod">
        <pc:chgData name="Carl-Julian Pardall" userId="242418bbfe6e9ff5" providerId="LiveId" clId="{22F38801-9E71-4299-A728-99DBC4039217}" dt="2023-01-12T21:49:45.844" v="9" actId="478"/>
        <pc:sldMkLst>
          <pc:docMk/>
          <pc:sldMk cId="430132476" sldId="373"/>
        </pc:sldMkLst>
        <pc:spChg chg="del">
          <ac:chgData name="Carl-Julian Pardall" userId="242418bbfe6e9ff5" providerId="LiveId" clId="{22F38801-9E71-4299-A728-99DBC4039217}" dt="2023-01-12T21:49:45.844" v="9" actId="478"/>
          <ac:spMkLst>
            <pc:docMk/>
            <pc:sldMk cId="430132476" sldId="373"/>
            <ac:spMk id="23" creationId="{036BA3FF-379C-70CC-3556-51A8AA9E6C17}"/>
          </ac:spMkLst>
        </pc:spChg>
      </pc:sldChg>
      <pc:sldChg chg="delSp mod">
        <pc:chgData name="Carl-Julian Pardall" userId="242418bbfe6e9ff5" providerId="LiveId" clId="{22F38801-9E71-4299-A728-99DBC4039217}" dt="2023-01-12T21:49:48.895" v="10" actId="478"/>
        <pc:sldMkLst>
          <pc:docMk/>
          <pc:sldMk cId="386198560" sldId="374"/>
        </pc:sldMkLst>
        <pc:spChg chg="del">
          <ac:chgData name="Carl-Julian Pardall" userId="242418bbfe6e9ff5" providerId="LiveId" clId="{22F38801-9E71-4299-A728-99DBC4039217}" dt="2023-01-12T21:49:48.895" v="10" actId="478"/>
          <ac:spMkLst>
            <pc:docMk/>
            <pc:sldMk cId="386198560" sldId="374"/>
            <ac:spMk id="15" creationId="{96962B56-4DAD-399F-15CC-ED599182E87E}"/>
          </ac:spMkLst>
        </pc:spChg>
      </pc:sldChg>
      <pc:sldChg chg="delSp mod">
        <pc:chgData name="Carl-Julian Pardall" userId="242418bbfe6e9ff5" providerId="LiveId" clId="{22F38801-9E71-4299-A728-99DBC4039217}" dt="2023-01-12T21:50:00.715" v="13" actId="478"/>
        <pc:sldMkLst>
          <pc:docMk/>
          <pc:sldMk cId="1608823500" sldId="375"/>
        </pc:sldMkLst>
        <pc:spChg chg="del">
          <ac:chgData name="Carl-Julian Pardall" userId="242418bbfe6e9ff5" providerId="LiveId" clId="{22F38801-9E71-4299-A728-99DBC4039217}" dt="2023-01-12T21:50:00.715" v="13" actId="478"/>
          <ac:spMkLst>
            <pc:docMk/>
            <pc:sldMk cId="1608823500" sldId="375"/>
            <ac:spMk id="25" creationId="{66CB802F-AE7E-ADC8-DF40-83B1AB9B5907}"/>
          </ac:spMkLst>
        </pc:spChg>
      </pc:sldChg>
      <pc:sldMasterChg chg="modSldLayout">
        <pc:chgData name="Carl-Julian Pardall" userId="242418bbfe6e9ff5" providerId="LiveId" clId="{22F38801-9E71-4299-A728-99DBC4039217}" dt="2023-01-11T22:13:28.987" v="7" actId="1076"/>
        <pc:sldMasterMkLst>
          <pc:docMk/>
          <pc:sldMasterMk cId="0" sldId="2147483674"/>
        </pc:sldMasterMkLst>
        <pc:sldLayoutChg chg="addSp modSp mod setBg">
          <pc:chgData name="Carl-Julian Pardall" userId="242418bbfe6e9ff5" providerId="LiveId" clId="{22F38801-9E71-4299-A728-99DBC4039217}" dt="2023-01-11T22:13:28.987" v="7" actId="1076"/>
          <pc:sldLayoutMkLst>
            <pc:docMk/>
            <pc:sldMasterMk cId="0" sldId="2147483674"/>
            <pc:sldLayoutMk cId="0" sldId="2147483676"/>
          </pc:sldLayoutMkLst>
          <pc:cxnChg chg="add mod">
            <ac:chgData name="Carl-Julian Pardall" userId="242418bbfe6e9ff5" providerId="LiveId" clId="{22F38801-9E71-4299-A728-99DBC4039217}" dt="2023-01-11T22:13:22.579" v="5" actId="1076"/>
            <ac:cxnSpMkLst>
              <pc:docMk/>
              <pc:sldMasterMk cId="0" sldId="2147483674"/>
              <pc:sldLayoutMk cId="0" sldId="2147483676"/>
              <ac:cxnSpMk id="2" creationId="{E318F7CF-448F-832E-B08F-14E10571DDC2}"/>
            </ac:cxnSpMkLst>
          </pc:cxnChg>
          <pc:cxnChg chg="add mod">
            <ac:chgData name="Carl-Julian Pardall" userId="242418bbfe6e9ff5" providerId="LiveId" clId="{22F38801-9E71-4299-A728-99DBC4039217}" dt="2023-01-11T22:13:28.987" v="7" actId="1076"/>
            <ac:cxnSpMkLst>
              <pc:docMk/>
              <pc:sldMasterMk cId="0" sldId="2147483674"/>
              <pc:sldLayoutMk cId="0" sldId="2147483676"/>
              <ac:cxnSpMk id="4" creationId="{57BF547B-1E25-99C9-50AF-CAF25E45E0C1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422ABEC-E94D-4F80-98DD-91AD2DC02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658D0A-4C73-4ADB-994D-0D0C116CB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436-AECC-4370-A948-281C017111D8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D9299-4611-4AC9-BCA4-F59B2BCE0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41661-E92D-42DD-9257-BB72E7C3E9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F78E-45A7-42C0-A30A-973E677B3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28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5T13:17:13.2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9136 587 24575,'-13'-1'0,"0"-1"0,0 0 0,0-1 0,1 0 0,-13-4 0,-11-3 0,-538-97 0,205 44 0,-797-130 0,701 121 0,216 37 0,-486-12 0,13 51 0,575 2 0,-270 45 0,-139 63 0,23-5 0,110-47 0,-148 29 0,510-79 0,1 3 0,1 2 0,1 3 0,1 2 0,1 2 0,1 2 0,-68 43 0,-41 39 0,-100 63 0,-9 3 0,212-130 0,1 3 0,-65 67 0,123-113 0,-271 288 0,210-216 0,4 2 0,-53 92 0,95-135 0,2 1 0,1 1 0,2 0 0,1 0 0,3 1 0,-8 65 0,10-2 0,10 119 0,9-33 0,10-2 0,65 243 0,-64-346 0,4-1 0,3-1 0,5-1 0,3-2 0,4-1 0,3-2 0,4-2 0,3-2 0,110 107 0,-41-63-116,5-6 0,5-4 0,5-5 0,4-6 0,5-6 0,265 115 0,-205-117 63,5-8 0,2-8 0,4-8 0,385 57 0,1004 45-1262,-1348-140 1214,2840 127-4575,-28-21 2032,-471 2 1892,-1340-124 752,-7-73 0,358-175 690,-32-142 1,-1121 258-346,556-167 1627,-923 265-1776,-1-4 1,-3-3-1,-1-3 0,98-61 1,-135 70 283,-2-2 1,-2-2 0,-1-1-1,-2-1 1,-2-3-1,-2-1 1,-2-1-1,32-51 1,-46 58-248,-2 0 0,-1 0 0,22-70 1,-33 80-156,-2 1 1,0-1-1,-2 0 0,-1 0 1,-2 0-1,0-1 1,-6-26-1,-5-7-78,-4 1 0,-3 1 0,-34-76 0,-106-161 0,72 163-118,-5 4 0,-7 3 0,-197-191 0,143 176-40,-7 6 1,-263-169-1,228 184-269,-6 8-1,-241-97 0,-450-121-2646,-449-35 230,-34 104 2446,-930-57-826,450 168 1187,-65 100 1127,963 87 77,11 46-1,563-33 20,272-31-593,-154 49 0,122-22-1290,12 0-2787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24.02.2023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Folie zeigt das Grundprinzip.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6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wenn die beiden Photonen entlang der beiden Schnittlinien der Kegel aus dem Kristall kommen, sind sie verschränkt und nur dann ist ihre Polarisation unbestimmt bezüglich vertikal/horizontal.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75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zwei Lasern wird das Calciumatom auf das Energieniveau E1 angeregt. Beim Zurückfallen in den Grundzustand werden zwei miteinander verschränkte Photonen emittiert.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5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werden zunächst nur die Messergebnisse an einem der beiden Filter betrachtet.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63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den folgenden Folien wird ein typischer Satz von korrelierten Messergebnissen sukzessive aufgedeckt.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Rotierende Münzen sind in einem Weder-Kopf-noch-Zahl-Zustand, wie zirkular polarisierte Photonen unbestimmt z.B. bezüglich der 0°-Polarisation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25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9349338" y="116632"/>
            <a:ext cx="2586536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E318F7CF-448F-832E-B08F-14E10571DDC2}"/>
              </a:ext>
            </a:extLst>
          </p:cNvPr>
          <p:cNvCxnSpPr>
            <a:cxnSpLocks/>
          </p:cNvCxnSpPr>
          <p:nvPr userDrawn="1"/>
        </p:nvCxnSpPr>
        <p:spPr>
          <a:xfrm>
            <a:off x="-12000" y="11247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57BF547B-1E25-99C9-50AF-CAF25E45E0C1}"/>
              </a:ext>
            </a:extLst>
          </p:cNvPr>
          <p:cNvCxnSpPr>
            <a:cxnSpLocks/>
          </p:cNvCxnSpPr>
          <p:nvPr userDrawn="1"/>
        </p:nvCxnSpPr>
        <p:spPr>
          <a:xfrm>
            <a:off x="-12000" y="6525344"/>
            <a:ext cx="1220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dirty="0"/>
              <a:t>Titelmasterformat durch Klicken bearbeiten</a:t>
            </a:r>
            <a:endParaRPr lang="en-US" sz="4000" dirty="0"/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creativecommons.org/licenses/by/4.0/deed.d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6" name="Fußzeilenplatzhalter 4"/>
          <p:cNvSpPr txBox="1">
            <a:spLocks/>
          </p:cNvSpPr>
          <p:nvPr userDrawn="1"/>
        </p:nvSpPr>
        <p:spPr>
          <a:xfrm>
            <a:off x="143339" y="6507506"/>
            <a:ext cx="141615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 rtl="0" eaLnBrk="1" latinLnBrk="0" hangingPunct="1"/>
            <a:r>
              <a:rPr kumimoji="0" lang="de-DE" sz="1200" kern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J. Küblbeck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97E82A-DD56-A341-524F-A61885FDA8E2}"/>
              </a:ext>
            </a:extLst>
          </p:cNvPr>
          <p:cNvSpPr txBox="1"/>
          <p:nvPr userDrawn="1"/>
        </p:nvSpPr>
        <p:spPr>
          <a:xfrm>
            <a:off x="1199455" y="6561366"/>
            <a:ext cx="108492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					</a:t>
            </a:r>
            <a:fld id="{6FDA8904-BE4F-4E74-9920-A6721E3DA635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100">
                <a:latin typeface="Arial" panose="020B0604020202020204" pitchFamily="34" charset="0"/>
                <a:cs typeface="Arial" panose="020B0604020202020204" pitchFamily="34" charset="0"/>
              </a:rPr>
              <a:t>	4314_up_verschraenkung_phaenomen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FEA79A-C4E7-6B14-C7C5-67990E3C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Wie erzeugt man sie?</a:t>
            </a:r>
            <a:br>
              <a:rPr lang="de-DE" dirty="0"/>
            </a:br>
            <a:endParaRPr lang="de-DE" dirty="0"/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Woran erkennt man sie?</a:t>
            </a:r>
            <a:br>
              <a:rPr lang="de-DE" dirty="0"/>
            </a:br>
            <a:endParaRPr lang="de-DE" dirty="0"/>
          </a:p>
          <a:p>
            <a:pPr marL="566928" indent="-457200">
              <a:buFont typeface="+mj-lt"/>
              <a:buAutoNum type="arabicPeriod"/>
            </a:pPr>
            <a:r>
              <a:rPr lang="de-DE" dirty="0"/>
              <a:t>Jede klassische </a:t>
            </a:r>
            <a:r>
              <a:rPr lang="de-DE"/>
              <a:t>Beschreibung scheitert.</a:t>
            </a:r>
            <a:br>
              <a:rPr lang="de-DE" dirty="0"/>
            </a:b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27AC1A1-5E84-6CD1-9784-352750EF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Verschränkte Photonen</a:t>
            </a:r>
          </a:p>
        </p:txBody>
      </p:sp>
    </p:spTree>
    <p:extLst>
      <p:ext uri="{BB962C8B-B14F-4D97-AF65-F5344CB8AC3E}">
        <p14:creationId xmlns:p14="http://schemas.microsoft.com/office/powerpoint/2010/main" val="762195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7BB0E88F-BA09-BAB2-BC79-CD8713D892A6}"/>
              </a:ext>
            </a:extLst>
          </p:cNvPr>
          <p:cNvGraphicFramePr>
            <a:graphicFrameLocks noGrp="1"/>
          </p:cNvGraphicFramePr>
          <p:nvPr/>
        </p:nvGraphicFramePr>
        <p:xfrm>
          <a:off x="7615751" y="2186861"/>
          <a:ext cx="22334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2">
                  <a:extLst>
                    <a:ext uri="{9D8B030D-6E8A-4147-A177-3AD203B41FA5}">
                      <a16:colId xmlns:a16="http://schemas.microsoft.com/office/drawing/2014/main" val="118647520"/>
                    </a:ext>
                  </a:extLst>
                </a:gridCol>
                <a:gridCol w="1116722">
                  <a:extLst>
                    <a:ext uri="{9D8B030D-6E8A-4147-A177-3AD203B41FA5}">
                      <a16:colId xmlns:a16="http://schemas.microsoft.com/office/drawing/2014/main" val="3864618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8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956"/>
                  </a:ext>
                </a:extLst>
              </a:tr>
            </a:tbl>
          </a:graphicData>
        </a:graphic>
      </p:graphicFrame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BF7B0D2-5B28-CCC2-8AC4-0E4161AF3D08}"/>
              </a:ext>
            </a:extLst>
          </p:cNvPr>
          <p:cNvGrpSpPr/>
          <p:nvPr/>
        </p:nvGrpSpPr>
        <p:grpSpPr>
          <a:xfrm>
            <a:off x="1017140" y="1916832"/>
            <a:ext cx="5342900" cy="3024336"/>
            <a:chOff x="168986" y="2060848"/>
            <a:chExt cx="5342900" cy="3024336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4408DC99-4F06-9BD2-74BA-D2F165FB3BEB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60E2A143-655C-C6D0-1564-58A993EB1E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C37E656A-4C27-22B3-D21C-B344B95EB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94F610C0-4AD6-8ACC-5AB0-6FBE5A4CF6C0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0479218D-9C67-2D25-585B-620687037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A9026F45-89F6-44B0-FB56-0EAA266E5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8DDCBA6A-211B-53A2-8CC4-42AAA10A0BD6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CB5EA16B-C5D4-1909-41D1-603296325DF1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12712166-76CA-A1FE-3DEF-8C3B64553545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45526CD9-B351-B241-05EA-3E3A7E4BC444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Inhaltsplatzhalter 1">
              <a:extLst>
                <a:ext uri="{FF2B5EF4-FFF2-40B4-BE49-F238E27FC236}">
                  <a16:creationId xmlns:a16="http://schemas.microsoft.com/office/drawing/2014/main" id="{4E3575E1-9DEE-C821-55D5-E1B95FC187A8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sp>
          <p:nvSpPr>
            <p:cNvPr id="61" name="Inhaltsplatzhalter 1">
              <a:extLst>
                <a:ext uri="{FF2B5EF4-FFF2-40B4-BE49-F238E27FC236}">
                  <a16:creationId xmlns:a16="http://schemas.microsoft.com/office/drawing/2014/main" id="{BD2CA8B0-A17B-E7CC-E629-8D1083E6D817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62" name="Inhaltsplatzhalter 1">
              <a:extLst>
                <a:ext uri="{FF2B5EF4-FFF2-40B4-BE49-F238E27FC236}">
                  <a16:creationId xmlns:a16="http://schemas.microsoft.com/office/drawing/2014/main" id="{926158BF-6F7A-608C-08B3-1C9C9E098DFA}"/>
                </a:ext>
              </a:extLst>
            </p:cNvPr>
            <p:cNvSpPr txBox="1">
              <a:spLocks/>
            </p:cNvSpPr>
            <p:nvPr/>
          </p:nvSpPr>
          <p:spPr>
            <a:xfrm>
              <a:off x="32084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2616DB18-8F53-FC31-05DD-9BE93CE2D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Flussdiagramm: Verzögerung 67">
            <a:extLst>
              <a:ext uri="{FF2B5EF4-FFF2-40B4-BE49-F238E27FC236}">
                <a16:creationId xmlns:a16="http://schemas.microsoft.com/office/drawing/2014/main" id="{9F27E0C0-A361-DBC5-2468-27F188EBCB00}"/>
              </a:ext>
            </a:extLst>
          </p:cNvPr>
          <p:cNvSpPr/>
          <p:nvPr/>
        </p:nvSpPr>
        <p:spPr>
          <a:xfrm rot="10800000">
            <a:off x="695400" y="2918909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Flussdiagramm: Verzögerung 68">
            <a:extLst>
              <a:ext uri="{FF2B5EF4-FFF2-40B4-BE49-F238E27FC236}">
                <a16:creationId xmlns:a16="http://schemas.microsoft.com/office/drawing/2014/main" id="{6EFE4C98-262D-F35C-EAB9-9DA7B6DC5B49}"/>
              </a:ext>
            </a:extLst>
          </p:cNvPr>
          <p:cNvSpPr/>
          <p:nvPr/>
        </p:nvSpPr>
        <p:spPr>
          <a:xfrm>
            <a:off x="6776328" y="2913658"/>
            <a:ext cx="350994" cy="396409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10176892-31C4-51B8-DEF4-D53EE1C02741}"/>
              </a:ext>
            </a:extLst>
          </p:cNvPr>
          <p:cNvGrpSpPr/>
          <p:nvPr/>
        </p:nvGrpSpPr>
        <p:grpSpPr>
          <a:xfrm>
            <a:off x="1213375" y="2556194"/>
            <a:ext cx="241947" cy="1080119"/>
            <a:chOff x="1271464" y="3284985"/>
            <a:chExt cx="241947" cy="1080119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9D4B50CD-CB95-8BD3-B792-0A09DC6C066C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8CCE4C41-1B25-937F-FA22-FA49938EA437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9C50D78-2DEB-98A6-B899-BF1D975B8907}"/>
              </a:ext>
            </a:extLst>
          </p:cNvPr>
          <p:cNvGrpSpPr/>
          <p:nvPr/>
        </p:nvGrpSpPr>
        <p:grpSpPr>
          <a:xfrm>
            <a:off x="6272274" y="2528899"/>
            <a:ext cx="241947" cy="1080119"/>
            <a:chOff x="5198684" y="3284985"/>
            <a:chExt cx="241947" cy="1080119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9A875034-3CAD-ADBA-329B-74AA94BD0951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B2C5CE55-AC94-36A1-8295-A9879510AAD3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A05EC337-6062-EEB0-4AFC-D81116BB326A}"/>
              </a:ext>
            </a:extLst>
          </p:cNvPr>
          <p:cNvCxnSpPr>
            <a:cxnSpLocks/>
          </p:cNvCxnSpPr>
          <p:nvPr/>
        </p:nvCxnSpPr>
        <p:spPr>
          <a:xfrm>
            <a:off x="4923249" y="3073216"/>
            <a:ext cx="1172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7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7BB0E88F-BA09-BAB2-BC79-CD8713D892A6}"/>
              </a:ext>
            </a:extLst>
          </p:cNvPr>
          <p:cNvGraphicFramePr>
            <a:graphicFrameLocks noGrp="1"/>
          </p:cNvGraphicFramePr>
          <p:nvPr/>
        </p:nvGraphicFramePr>
        <p:xfrm>
          <a:off x="7615751" y="2186861"/>
          <a:ext cx="22334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2">
                  <a:extLst>
                    <a:ext uri="{9D8B030D-6E8A-4147-A177-3AD203B41FA5}">
                      <a16:colId xmlns:a16="http://schemas.microsoft.com/office/drawing/2014/main" val="118647520"/>
                    </a:ext>
                  </a:extLst>
                </a:gridCol>
                <a:gridCol w="1116722">
                  <a:extLst>
                    <a:ext uri="{9D8B030D-6E8A-4147-A177-3AD203B41FA5}">
                      <a16:colId xmlns:a16="http://schemas.microsoft.com/office/drawing/2014/main" val="3864618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8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956"/>
                  </a:ext>
                </a:extLst>
              </a:tr>
            </a:tbl>
          </a:graphicData>
        </a:graphic>
      </p:graphicFrame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A62CE4F-6242-9BA4-7FAE-2CEDAD404F0A}"/>
              </a:ext>
            </a:extLst>
          </p:cNvPr>
          <p:cNvGrpSpPr/>
          <p:nvPr/>
        </p:nvGrpSpPr>
        <p:grpSpPr>
          <a:xfrm>
            <a:off x="1017140" y="1916832"/>
            <a:ext cx="5342900" cy="3024336"/>
            <a:chOff x="168986" y="2060848"/>
            <a:chExt cx="5342900" cy="3024336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18E2F9B8-6B92-8088-E1CE-BC9755479CFD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562093E8-4040-2E28-650F-CBA94D252D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40DD9D41-4100-CD69-9CAE-A1E9A9E205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ED2E262F-34C3-C0C5-2474-0909FEC9A47B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81795232-4139-A83E-7E5A-CEC04FC48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13F7BA83-AB70-A37F-47AE-4CEA27CD89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97743CBD-0F66-A3BE-85EC-ED8436675B24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810B51D-17F1-86D3-6B05-C23E43D44011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97871B6-2DB5-635F-F67F-70BDB91EC3AC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E438B53E-136C-8EE7-02B4-0BD0862EB691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Inhaltsplatzhalter 1">
              <a:extLst>
                <a:ext uri="{FF2B5EF4-FFF2-40B4-BE49-F238E27FC236}">
                  <a16:creationId xmlns:a16="http://schemas.microsoft.com/office/drawing/2014/main" id="{FC9AC38C-F1FF-5E39-6BD9-D5642191861E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sp>
          <p:nvSpPr>
            <p:cNvPr id="61" name="Inhaltsplatzhalter 1">
              <a:extLst>
                <a:ext uri="{FF2B5EF4-FFF2-40B4-BE49-F238E27FC236}">
                  <a16:creationId xmlns:a16="http://schemas.microsoft.com/office/drawing/2014/main" id="{AF9A79D8-A8E1-CD67-0051-1F9DF234B74C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62" name="Inhaltsplatzhalter 1">
              <a:extLst>
                <a:ext uri="{FF2B5EF4-FFF2-40B4-BE49-F238E27FC236}">
                  <a16:creationId xmlns:a16="http://schemas.microsoft.com/office/drawing/2014/main" id="{612DC5BC-2033-3668-0BA8-E40F033E79A9}"/>
                </a:ext>
              </a:extLst>
            </p:cNvPr>
            <p:cNvSpPr txBox="1">
              <a:spLocks/>
            </p:cNvSpPr>
            <p:nvPr/>
          </p:nvSpPr>
          <p:spPr>
            <a:xfrm>
              <a:off x="32084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877F1C8B-5CE0-00E5-F98E-62F3E6FE03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Flussdiagramm: Verzögerung 67">
            <a:extLst>
              <a:ext uri="{FF2B5EF4-FFF2-40B4-BE49-F238E27FC236}">
                <a16:creationId xmlns:a16="http://schemas.microsoft.com/office/drawing/2014/main" id="{58B32290-F52D-4C21-D1B2-2E22D3404566}"/>
              </a:ext>
            </a:extLst>
          </p:cNvPr>
          <p:cNvSpPr/>
          <p:nvPr/>
        </p:nvSpPr>
        <p:spPr>
          <a:xfrm rot="10800000">
            <a:off x="695400" y="2918909"/>
            <a:ext cx="350994" cy="396409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Flussdiagramm: Verzögerung 68">
            <a:extLst>
              <a:ext uri="{FF2B5EF4-FFF2-40B4-BE49-F238E27FC236}">
                <a16:creationId xmlns:a16="http://schemas.microsoft.com/office/drawing/2014/main" id="{F086677F-A357-1DE8-66B6-2670F295BF90}"/>
              </a:ext>
            </a:extLst>
          </p:cNvPr>
          <p:cNvSpPr/>
          <p:nvPr/>
        </p:nvSpPr>
        <p:spPr>
          <a:xfrm>
            <a:off x="6776328" y="2913658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8B46A41-622E-5D49-DA87-B91ED44B8B24}"/>
              </a:ext>
            </a:extLst>
          </p:cNvPr>
          <p:cNvGrpSpPr/>
          <p:nvPr/>
        </p:nvGrpSpPr>
        <p:grpSpPr>
          <a:xfrm>
            <a:off x="1213375" y="2556194"/>
            <a:ext cx="241947" cy="1080119"/>
            <a:chOff x="1271464" y="3284985"/>
            <a:chExt cx="241947" cy="1080119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42C5C547-A3AD-9FAE-C6F2-EC7ACF477A4C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B14B5362-7797-ABF0-F49C-A9C645F7994A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F8FDA952-A9D1-6CE4-6AF2-C22225EC7A4B}"/>
              </a:ext>
            </a:extLst>
          </p:cNvPr>
          <p:cNvGrpSpPr/>
          <p:nvPr/>
        </p:nvGrpSpPr>
        <p:grpSpPr>
          <a:xfrm>
            <a:off x="6272274" y="2528899"/>
            <a:ext cx="241947" cy="1080119"/>
            <a:chOff x="5198684" y="3284985"/>
            <a:chExt cx="241947" cy="1080119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874480FB-573A-EEB0-294B-F3910B9E00B1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27D92130-DAAE-A3FC-5C40-EA454A6E658B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4228E843-66BF-9D0B-80A6-63CE71229069}"/>
              </a:ext>
            </a:extLst>
          </p:cNvPr>
          <p:cNvCxnSpPr>
            <a:cxnSpLocks/>
          </p:cNvCxnSpPr>
          <p:nvPr/>
        </p:nvCxnSpPr>
        <p:spPr>
          <a:xfrm>
            <a:off x="4923249" y="3073216"/>
            <a:ext cx="1172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0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7BB0E88F-BA09-BAB2-BC79-CD8713D892A6}"/>
              </a:ext>
            </a:extLst>
          </p:cNvPr>
          <p:cNvGraphicFramePr>
            <a:graphicFrameLocks noGrp="1"/>
          </p:cNvGraphicFramePr>
          <p:nvPr/>
        </p:nvGraphicFramePr>
        <p:xfrm>
          <a:off x="7615751" y="2186861"/>
          <a:ext cx="22334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2">
                  <a:extLst>
                    <a:ext uri="{9D8B030D-6E8A-4147-A177-3AD203B41FA5}">
                      <a16:colId xmlns:a16="http://schemas.microsoft.com/office/drawing/2014/main" val="118647520"/>
                    </a:ext>
                  </a:extLst>
                </a:gridCol>
                <a:gridCol w="1116722">
                  <a:extLst>
                    <a:ext uri="{9D8B030D-6E8A-4147-A177-3AD203B41FA5}">
                      <a16:colId xmlns:a16="http://schemas.microsoft.com/office/drawing/2014/main" val="3864618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8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956"/>
                  </a:ext>
                </a:extLst>
              </a:tr>
            </a:tbl>
          </a:graphicData>
        </a:graphic>
      </p:graphicFrame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BDCADCBA-F86E-B9EC-8C1C-9D84CA8A30BD}"/>
              </a:ext>
            </a:extLst>
          </p:cNvPr>
          <p:cNvGrpSpPr/>
          <p:nvPr/>
        </p:nvGrpSpPr>
        <p:grpSpPr>
          <a:xfrm>
            <a:off x="1017140" y="1916832"/>
            <a:ext cx="5342900" cy="3024336"/>
            <a:chOff x="168986" y="2060848"/>
            <a:chExt cx="5342900" cy="3024336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916B57E4-426F-A4FC-D76F-3647C8CF8DA9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4F15F960-F952-E7C4-0B0F-D8F65107A1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0804A71E-0661-8F32-815D-4CA953D8E9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58FF703C-6F0E-14D1-D85F-BDA12319507C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2D192158-165B-FEB2-CC11-7795CC200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398CE88D-0CAF-E841-F012-07B3512B4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EF81A72E-8439-1D81-744C-2A97ED5D33B3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6E75F6C0-199C-5A5F-0C57-4D3732558EC4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FCF0A84D-30A7-1A3C-364B-66DB55FD71D8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0E9C125E-FAA0-2D1B-CE3D-32401F895953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Inhaltsplatzhalter 1">
              <a:extLst>
                <a:ext uri="{FF2B5EF4-FFF2-40B4-BE49-F238E27FC236}">
                  <a16:creationId xmlns:a16="http://schemas.microsoft.com/office/drawing/2014/main" id="{2F61EE25-E064-21A7-4BD0-BAE9CE044788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sp>
          <p:nvSpPr>
            <p:cNvPr id="61" name="Inhaltsplatzhalter 1">
              <a:extLst>
                <a:ext uri="{FF2B5EF4-FFF2-40B4-BE49-F238E27FC236}">
                  <a16:creationId xmlns:a16="http://schemas.microsoft.com/office/drawing/2014/main" id="{069744B8-7250-CAEA-C7FA-858318AE9BA4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62" name="Inhaltsplatzhalter 1">
              <a:extLst>
                <a:ext uri="{FF2B5EF4-FFF2-40B4-BE49-F238E27FC236}">
                  <a16:creationId xmlns:a16="http://schemas.microsoft.com/office/drawing/2014/main" id="{39DE55CA-3B10-18A4-FB1C-65D35415EB93}"/>
                </a:ext>
              </a:extLst>
            </p:cNvPr>
            <p:cNvSpPr txBox="1">
              <a:spLocks/>
            </p:cNvSpPr>
            <p:nvPr/>
          </p:nvSpPr>
          <p:spPr>
            <a:xfrm>
              <a:off x="32084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6DBBDB3A-6666-7365-B4F8-E82787A3B2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Flussdiagramm: Verzögerung 67">
            <a:extLst>
              <a:ext uri="{FF2B5EF4-FFF2-40B4-BE49-F238E27FC236}">
                <a16:creationId xmlns:a16="http://schemas.microsoft.com/office/drawing/2014/main" id="{4B9021A2-227E-D13D-8731-6693435E9604}"/>
              </a:ext>
            </a:extLst>
          </p:cNvPr>
          <p:cNvSpPr/>
          <p:nvPr/>
        </p:nvSpPr>
        <p:spPr>
          <a:xfrm rot="10800000">
            <a:off x="695400" y="2918909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Flussdiagramm: Verzögerung 68">
            <a:extLst>
              <a:ext uri="{FF2B5EF4-FFF2-40B4-BE49-F238E27FC236}">
                <a16:creationId xmlns:a16="http://schemas.microsoft.com/office/drawing/2014/main" id="{559297E8-E36D-E1D9-BF24-09C63295A7D0}"/>
              </a:ext>
            </a:extLst>
          </p:cNvPr>
          <p:cNvSpPr/>
          <p:nvPr/>
        </p:nvSpPr>
        <p:spPr>
          <a:xfrm>
            <a:off x="6776328" y="2913658"/>
            <a:ext cx="350994" cy="396409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0C3DA647-0627-6005-9B5B-75319F5C8D7F}"/>
              </a:ext>
            </a:extLst>
          </p:cNvPr>
          <p:cNvGrpSpPr/>
          <p:nvPr/>
        </p:nvGrpSpPr>
        <p:grpSpPr>
          <a:xfrm>
            <a:off x="1213375" y="2556194"/>
            <a:ext cx="241947" cy="1080119"/>
            <a:chOff x="1271464" y="3284985"/>
            <a:chExt cx="241947" cy="1080119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4E3D7E4C-EB78-5A33-994D-80D471FC3BD0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C9534715-E127-D7B1-42AB-09E10E8A40A8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5A53E4B2-CC22-3076-01BD-A8C624EC9F59}"/>
              </a:ext>
            </a:extLst>
          </p:cNvPr>
          <p:cNvGrpSpPr/>
          <p:nvPr/>
        </p:nvGrpSpPr>
        <p:grpSpPr>
          <a:xfrm>
            <a:off x="6272274" y="2528899"/>
            <a:ext cx="241947" cy="1080119"/>
            <a:chOff x="5198684" y="3284985"/>
            <a:chExt cx="241947" cy="1080119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8A43BDE0-1CB8-9406-C755-DDB29162BF18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07029B2B-42D1-61F0-ECE3-C19EEAEEABE8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1D149F22-C9CA-B050-CB16-161F905A6ECF}"/>
              </a:ext>
            </a:extLst>
          </p:cNvPr>
          <p:cNvCxnSpPr>
            <a:cxnSpLocks/>
          </p:cNvCxnSpPr>
          <p:nvPr/>
        </p:nvCxnSpPr>
        <p:spPr>
          <a:xfrm>
            <a:off x="4923249" y="3073216"/>
            <a:ext cx="1172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01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7BB0E88F-BA09-BAB2-BC79-CD8713D892A6}"/>
              </a:ext>
            </a:extLst>
          </p:cNvPr>
          <p:cNvGraphicFramePr>
            <a:graphicFrameLocks noGrp="1"/>
          </p:cNvGraphicFramePr>
          <p:nvPr/>
        </p:nvGraphicFramePr>
        <p:xfrm>
          <a:off x="7615751" y="2186861"/>
          <a:ext cx="22334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2">
                  <a:extLst>
                    <a:ext uri="{9D8B030D-6E8A-4147-A177-3AD203B41FA5}">
                      <a16:colId xmlns:a16="http://schemas.microsoft.com/office/drawing/2014/main" val="118647520"/>
                    </a:ext>
                  </a:extLst>
                </a:gridCol>
                <a:gridCol w="1116722">
                  <a:extLst>
                    <a:ext uri="{9D8B030D-6E8A-4147-A177-3AD203B41FA5}">
                      <a16:colId xmlns:a16="http://schemas.microsoft.com/office/drawing/2014/main" val="3864618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8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956"/>
                  </a:ext>
                </a:extLst>
              </a:tr>
            </a:tbl>
          </a:graphicData>
        </a:graphic>
      </p:graphicFrame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E79E7DE-3F3C-ADEE-024C-F8811145D0C0}"/>
              </a:ext>
            </a:extLst>
          </p:cNvPr>
          <p:cNvGrpSpPr/>
          <p:nvPr/>
        </p:nvGrpSpPr>
        <p:grpSpPr>
          <a:xfrm>
            <a:off x="1017140" y="1916832"/>
            <a:ext cx="5342900" cy="3024336"/>
            <a:chOff x="168986" y="2060848"/>
            <a:chExt cx="5342900" cy="3024336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D9E42DC7-5B6D-EB62-BC2C-21BF9B23AFDD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01B3A6D2-219D-26B5-C0D8-ECA2AFFA07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C32FD4CF-8F5D-C450-20CC-C36B3DA9F6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A8D6A018-92C3-0D13-3E6F-2479D235D7AB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90F6F46E-1CAC-0FE2-9AD8-0FFA078201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00D5FBC-9443-FD37-ED68-81FB680EF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E6140340-970D-D38F-6408-56456878C003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DC66F44D-F906-13F8-3D4B-B8FBAD296699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27BD0CA2-BF32-BBD5-1CD1-DA54125517EF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BC57BD7F-F50B-7450-F1E6-ABA96EB15D45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Inhaltsplatzhalter 1">
              <a:extLst>
                <a:ext uri="{FF2B5EF4-FFF2-40B4-BE49-F238E27FC236}">
                  <a16:creationId xmlns:a16="http://schemas.microsoft.com/office/drawing/2014/main" id="{9D1E16D2-EB8A-E71A-7DFD-4E715C99FB47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sp>
          <p:nvSpPr>
            <p:cNvPr id="59" name="Inhaltsplatzhalter 1">
              <a:extLst>
                <a:ext uri="{FF2B5EF4-FFF2-40B4-BE49-F238E27FC236}">
                  <a16:creationId xmlns:a16="http://schemas.microsoft.com/office/drawing/2014/main" id="{82C8B1E5-28CD-8AE1-EF96-4E91AD2B4EEA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60" name="Inhaltsplatzhalter 1">
              <a:extLst>
                <a:ext uri="{FF2B5EF4-FFF2-40B4-BE49-F238E27FC236}">
                  <a16:creationId xmlns:a16="http://schemas.microsoft.com/office/drawing/2014/main" id="{CBB448E7-9910-8236-B8B7-806B0AF64090}"/>
                </a:ext>
              </a:extLst>
            </p:cNvPr>
            <p:cNvSpPr txBox="1">
              <a:spLocks/>
            </p:cNvSpPr>
            <p:nvPr/>
          </p:nvSpPr>
          <p:spPr>
            <a:xfrm>
              <a:off x="32084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5C4E516B-C065-1804-5A5E-5C79CCD31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Flussdiagramm: Verzögerung 65">
            <a:extLst>
              <a:ext uri="{FF2B5EF4-FFF2-40B4-BE49-F238E27FC236}">
                <a16:creationId xmlns:a16="http://schemas.microsoft.com/office/drawing/2014/main" id="{E04CC8E5-4C00-A9CE-2062-573AD1949F1F}"/>
              </a:ext>
            </a:extLst>
          </p:cNvPr>
          <p:cNvSpPr/>
          <p:nvPr/>
        </p:nvSpPr>
        <p:spPr>
          <a:xfrm rot="10800000">
            <a:off x="695400" y="2918909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7" name="Flussdiagramm: Verzögerung 66">
            <a:extLst>
              <a:ext uri="{FF2B5EF4-FFF2-40B4-BE49-F238E27FC236}">
                <a16:creationId xmlns:a16="http://schemas.microsoft.com/office/drawing/2014/main" id="{E199DC83-5365-8F7A-6B2B-88FBAA061D6E}"/>
              </a:ext>
            </a:extLst>
          </p:cNvPr>
          <p:cNvSpPr/>
          <p:nvPr/>
        </p:nvSpPr>
        <p:spPr>
          <a:xfrm>
            <a:off x="6776328" y="2913658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9C2471B4-FDD7-7DEA-5A0A-9B284BF0560F}"/>
              </a:ext>
            </a:extLst>
          </p:cNvPr>
          <p:cNvGrpSpPr/>
          <p:nvPr/>
        </p:nvGrpSpPr>
        <p:grpSpPr>
          <a:xfrm>
            <a:off x="1213375" y="2556194"/>
            <a:ext cx="241947" cy="1080119"/>
            <a:chOff x="1271464" y="3284985"/>
            <a:chExt cx="241947" cy="1080119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EFA8F335-2AB5-EAC1-28DE-38B23266EB0C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0FAA8E7D-CF7F-D4B6-0FF1-9F7591629E67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7B443E72-3348-56C0-115C-51294235C312}"/>
              </a:ext>
            </a:extLst>
          </p:cNvPr>
          <p:cNvGrpSpPr/>
          <p:nvPr/>
        </p:nvGrpSpPr>
        <p:grpSpPr>
          <a:xfrm>
            <a:off x="6272274" y="2528899"/>
            <a:ext cx="241947" cy="1080119"/>
            <a:chOff x="5198684" y="3284985"/>
            <a:chExt cx="241947" cy="1080119"/>
          </a:xfrm>
        </p:grpSpPr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95CF32E4-F730-6466-6ED8-E544DE9289A6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3" name="Gerade Verbindung mit Pfeil 72">
              <a:extLst>
                <a:ext uri="{FF2B5EF4-FFF2-40B4-BE49-F238E27FC236}">
                  <a16:creationId xmlns:a16="http://schemas.microsoft.com/office/drawing/2014/main" id="{0A03F111-7F70-D152-8580-72B2E76A2513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E9C4CEE8-604C-4EA1-3511-77B9A1FF878E}"/>
              </a:ext>
            </a:extLst>
          </p:cNvPr>
          <p:cNvCxnSpPr>
            <a:cxnSpLocks/>
          </p:cNvCxnSpPr>
          <p:nvPr/>
        </p:nvCxnSpPr>
        <p:spPr>
          <a:xfrm>
            <a:off x="4923249" y="3073216"/>
            <a:ext cx="1172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1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B7F611C-20B3-BBF9-38FC-D3453A889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168" y="1466781"/>
            <a:ext cx="2448272" cy="720080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Korrelation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7BB0E88F-BA09-BAB2-BC79-CD8713D892A6}"/>
              </a:ext>
            </a:extLst>
          </p:cNvPr>
          <p:cNvGraphicFramePr>
            <a:graphicFrameLocks noGrp="1"/>
          </p:cNvGraphicFramePr>
          <p:nvPr/>
        </p:nvGraphicFramePr>
        <p:xfrm>
          <a:off x="7615751" y="2186861"/>
          <a:ext cx="22334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2">
                  <a:extLst>
                    <a:ext uri="{9D8B030D-6E8A-4147-A177-3AD203B41FA5}">
                      <a16:colId xmlns:a16="http://schemas.microsoft.com/office/drawing/2014/main" val="118647520"/>
                    </a:ext>
                  </a:extLst>
                </a:gridCol>
                <a:gridCol w="1116722">
                  <a:extLst>
                    <a:ext uri="{9D8B030D-6E8A-4147-A177-3AD203B41FA5}">
                      <a16:colId xmlns:a16="http://schemas.microsoft.com/office/drawing/2014/main" val="3864618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8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956"/>
                  </a:ext>
                </a:extLst>
              </a:tr>
            </a:tbl>
          </a:graphicData>
        </a:graphic>
      </p:graphicFrame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141A32E6-3BE4-90AF-434C-782F95B7AE47}"/>
              </a:ext>
            </a:extLst>
          </p:cNvPr>
          <p:cNvGrpSpPr/>
          <p:nvPr/>
        </p:nvGrpSpPr>
        <p:grpSpPr>
          <a:xfrm>
            <a:off x="1017140" y="1916832"/>
            <a:ext cx="5342900" cy="3024336"/>
            <a:chOff x="168986" y="2060848"/>
            <a:chExt cx="5342900" cy="3024336"/>
          </a:xfrm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A58615DA-847C-43DB-AC57-2C8DA7C46A7A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4A42B9AC-7EB6-0FB8-8FC2-6AA033EB4E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04C07A3D-6BB5-B03E-EC0F-40D72EC69E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46586563-28D4-4384-0363-AFC597E05998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BEB6E508-0264-2993-2A5C-1C3D3D76C6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82783AF5-3BE0-8B88-3671-3F3A63B7E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505485A2-E050-B518-2477-2A57FE06A021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ADC0305B-717E-5812-FE2C-4AB05652DE08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72135142-908D-8A03-DE02-95BCB0F73649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D5B35D0E-5A45-3E14-69BC-7332A714BA3A}"/>
                </a:ext>
              </a:extLst>
            </p:cNvPr>
            <p:cNvCxnSpPr>
              <a:cxnSpLocks/>
              <a:stCxn id="56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Inhaltsplatzhalter 1">
              <a:extLst>
                <a:ext uri="{FF2B5EF4-FFF2-40B4-BE49-F238E27FC236}">
                  <a16:creationId xmlns:a16="http://schemas.microsoft.com/office/drawing/2014/main" id="{AAD22C59-EDDC-0CED-A52D-EA4243EA9407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sp>
          <p:nvSpPr>
            <p:cNvPr id="60" name="Inhaltsplatzhalter 1">
              <a:extLst>
                <a:ext uri="{FF2B5EF4-FFF2-40B4-BE49-F238E27FC236}">
                  <a16:creationId xmlns:a16="http://schemas.microsoft.com/office/drawing/2014/main" id="{1202D538-A005-D0BF-684B-6D552F022F82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61" name="Inhaltsplatzhalter 1">
              <a:extLst>
                <a:ext uri="{FF2B5EF4-FFF2-40B4-BE49-F238E27FC236}">
                  <a16:creationId xmlns:a16="http://schemas.microsoft.com/office/drawing/2014/main" id="{85040F1A-CB8B-4346-7EE1-2BD78A2D8C4D}"/>
                </a:ext>
              </a:extLst>
            </p:cNvPr>
            <p:cNvSpPr txBox="1">
              <a:spLocks/>
            </p:cNvSpPr>
            <p:nvPr/>
          </p:nvSpPr>
          <p:spPr>
            <a:xfrm>
              <a:off x="32084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62" name="Gerade Verbindung mit Pfeil 61">
              <a:extLst>
                <a:ext uri="{FF2B5EF4-FFF2-40B4-BE49-F238E27FC236}">
                  <a16:creationId xmlns:a16="http://schemas.microsoft.com/office/drawing/2014/main" id="{3E124A88-7D39-A5B8-1C57-C045B83A8F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Flussdiagramm: Verzögerung 66">
            <a:extLst>
              <a:ext uri="{FF2B5EF4-FFF2-40B4-BE49-F238E27FC236}">
                <a16:creationId xmlns:a16="http://schemas.microsoft.com/office/drawing/2014/main" id="{21990A6B-2C10-6ED1-5901-A2361E34618D}"/>
              </a:ext>
            </a:extLst>
          </p:cNvPr>
          <p:cNvSpPr/>
          <p:nvPr/>
        </p:nvSpPr>
        <p:spPr>
          <a:xfrm rot="10800000">
            <a:off x="695400" y="2918909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8" name="Flussdiagramm: Verzögerung 67">
            <a:extLst>
              <a:ext uri="{FF2B5EF4-FFF2-40B4-BE49-F238E27FC236}">
                <a16:creationId xmlns:a16="http://schemas.microsoft.com/office/drawing/2014/main" id="{49B8AC8D-3D09-CA12-36CD-A54FB9975B76}"/>
              </a:ext>
            </a:extLst>
          </p:cNvPr>
          <p:cNvSpPr/>
          <p:nvPr/>
        </p:nvSpPr>
        <p:spPr>
          <a:xfrm>
            <a:off x="6776328" y="2913658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8E7CC0D-2F45-AC67-A132-598A8A9A4D71}"/>
              </a:ext>
            </a:extLst>
          </p:cNvPr>
          <p:cNvGrpSpPr/>
          <p:nvPr/>
        </p:nvGrpSpPr>
        <p:grpSpPr>
          <a:xfrm>
            <a:off x="1213375" y="2556194"/>
            <a:ext cx="241947" cy="1080119"/>
            <a:chOff x="1271464" y="3284985"/>
            <a:chExt cx="241947" cy="1080119"/>
          </a:xfrm>
        </p:grpSpPr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F7F95AFF-061C-FA43-2534-0BB55C93F92E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0C1E64C6-2B22-291E-4F81-55E758C721F5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AB8FA13F-98D9-B794-7529-17FC047EBF25}"/>
              </a:ext>
            </a:extLst>
          </p:cNvPr>
          <p:cNvGrpSpPr/>
          <p:nvPr/>
        </p:nvGrpSpPr>
        <p:grpSpPr>
          <a:xfrm>
            <a:off x="6272274" y="2528899"/>
            <a:ext cx="241947" cy="1080119"/>
            <a:chOff x="5198684" y="3284985"/>
            <a:chExt cx="241947" cy="1080119"/>
          </a:xfrm>
        </p:grpSpPr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AE286852-903B-F210-DE20-8FDBCD97BBCF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E4FBC3EA-9EFF-F878-3385-826F45B6A6B3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4F6B5D15-7B1E-87D2-D3D1-8E164D729B96}"/>
              </a:ext>
            </a:extLst>
          </p:cNvPr>
          <p:cNvCxnSpPr>
            <a:cxnSpLocks/>
          </p:cNvCxnSpPr>
          <p:nvPr/>
        </p:nvCxnSpPr>
        <p:spPr>
          <a:xfrm>
            <a:off x="4923249" y="3073216"/>
            <a:ext cx="1172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50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0EB42C-FAA8-9096-5825-FB648258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Jede Art von klassischer Beschreibung scheitert.</a:t>
            </a:r>
          </a:p>
        </p:txBody>
      </p:sp>
    </p:spTree>
    <p:extLst>
      <p:ext uri="{BB962C8B-B14F-4D97-AF65-F5344CB8AC3E}">
        <p14:creationId xmlns:p14="http://schemas.microsoft.com/office/powerpoint/2010/main" val="176703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A2002461-4079-D983-FDC8-C659BABDE6F1}"/>
              </a:ext>
            </a:extLst>
          </p:cNvPr>
          <p:cNvSpPr txBox="1">
            <a:spLocks/>
          </p:cNvSpPr>
          <p:nvPr/>
        </p:nvSpPr>
        <p:spPr>
          <a:xfrm>
            <a:off x="695400" y="1844824"/>
            <a:ext cx="11233248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		   Münzen 1: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Anton und Berta bewegen zwei Münzen,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voneinander weg, dann wirft Anton seine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Münze und Berta ihre Münze.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0C8FA66A-2F04-ADA9-896F-F45C28F105F2}"/>
              </a:ext>
            </a:extLst>
          </p:cNvPr>
          <p:cNvCxnSpPr>
            <a:cxnSpLocks/>
          </p:cNvCxnSpPr>
          <p:nvPr/>
        </p:nvCxnSpPr>
        <p:spPr>
          <a:xfrm>
            <a:off x="2207568" y="2348880"/>
            <a:ext cx="28803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4622B93-3E94-9DB4-D953-8AFBC1A6FE97}"/>
              </a:ext>
            </a:extLst>
          </p:cNvPr>
          <p:cNvSpPr/>
          <p:nvPr/>
        </p:nvSpPr>
        <p:spPr>
          <a:xfrm flipH="1">
            <a:off x="1073043" y="1614658"/>
            <a:ext cx="756882" cy="768033"/>
          </a:xfrm>
          <a:custGeom>
            <a:avLst/>
            <a:gdLst>
              <a:gd name="connsiteX0" fmla="*/ 0 w 580912"/>
              <a:gd name="connsiteY0" fmla="*/ 934545 h 934545"/>
              <a:gd name="connsiteX1" fmla="*/ 268941 w 580912"/>
              <a:gd name="connsiteY1" fmla="*/ 9388 h 934545"/>
              <a:gd name="connsiteX2" fmla="*/ 580912 w 580912"/>
              <a:gd name="connsiteY2" fmla="*/ 536512 h 934545"/>
              <a:gd name="connsiteX0" fmla="*/ 0 w 699246"/>
              <a:gd name="connsiteY0" fmla="*/ 930171 h 930171"/>
              <a:gd name="connsiteX1" fmla="*/ 268941 w 699246"/>
              <a:gd name="connsiteY1" fmla="*/ 5014 h 930171"/>
              <a:gd name="connsiteX2" fmla="*/ 699246 w 699246"/>
              <a:gd name="connsiteY2" fmla="*/ 844109 h 930171"/>
              <a:gd name="connsiteX0" fmla="*/ 0 w 699246"/>
              <a:gd name="connsiteY0" fmla="*/ 768033 h 768033"/>
              <a:gd name="connsiteX1" fmla="*/ 323532 w 699246"/>
              <a:gd name="connsiteY1" fmla="*/ 6649 h 768033"/>
              <a:gd name="connsiteX2" fmla="*/ 699246 w 699246"/>
              <a:gd name="connsiteY2" fmla="*/ 681971 h 7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246" h="768033">
                <a:moveTo>
                  <a:pt x="0" y="768033"/>
                </a:moveTo>
                <a:cubicBezTo>
                  <a:pt x="86061" y="338624"/>
                  <a:pt x="226713" y="72988"/>
                  <a:pt x="323532" y="6649"/>
                </a:cubicBezTo>
                <a:cubicBezTo>
                  <a:pt x="420351" y="-59690"/>
                  <a:pt x="591670" y="385239"/>
                  <a:pt x="699246" y="681971"/>
                </a:cubicBezTo>
              </a:path>
            </a:pathLst>
          </a:custGeom>
          <a:noFill/>
          <a:ln w="254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B6B7F0A-0BB3-3699-5582-52391A61A7B0}"/>
              </a:ext>
            </a:extLst>
          </p:cNvPr>
          <p:cNvSpPr/>
          <p:nvPr/>
        </p:nvSpPr>
        <p:spPr>
          <a:xfrm>
            <a:off x="5401432" y="1674304"/>
            <a:ext cx="985236" cy="833360"/>
          </a:xfrm>
          <a:custGeom>
            <a:avLst/>
            <a:gdLst>
              <a:gd name="connsiteX0" fmla="*/ 0 w 580912"/>
              <a:gd name="connsiteY0" fmla="*/ 934545 h 934545"/>
              <a:gd name="connsiteX1" fmla="*/ 268941 w 580912"/>
              <a:gd name="connsiteY1" fmla="*/ 9388 h 934545"/>
              <a:gd name="connsiteX2" fmla="*/ 580912 w 580912"/>
              <a:gd name="connsiteY2" fmla="*/ 536512 h 93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912" h="934545">
                <a:moveTo>
                  <a:pt x="0" y="934545"/>
                </a:moveTo>
                <a:cubicBezTo>
                  <a:pt x="86061" y="505136"/>
                  <a:pt x="172122" y="75727"/>
                  <a:pt x="268941" y="9388"/>
                </a:cubicBezTo>
                <a:cubicBezTo>
                  <a:pt x="365760" y="-56951"/>
                  <a:pt x="473336" y="239780"/>
                  <a:pt x="580912" y="536512"/>
                </a:cubicBezTo>
              </a:path>
            </a:pathLst>
          </a:custGeom>
          <a:noFill/>
          <a:ln w="254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625FC4F-4EBC-D80F-91AE-FBD109ED4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9936" y="1556792"/>
            <a:ext cx="377887" cy="53920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A6B9517-FE0B-7442-7512-86A5A86DFF7A}"/>
              </a:ext>
            </a:extLst>
          </p:cNvPr>
          <p:cNvGrpSpPr/>
          <p:nvPr/>
        </p:nvGrpSpPr>
        <p:grpSpPr>
          <a:xfrm rot="10287001">
            <a:off x="1072535" y="1691025"/>
            <a:ext cx="455942" cy="451359"/>
            <a:chOff x="1174056" y="1207782"/>
            <a:chExt cx="4633912" cy="458733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5A167311-52EE-6FE5-EE88-2960D65A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V="1">
              <a:off x="1174056" y="1727568"/>
              <a:ext cx="4633912" cy="4067549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580AFA5-9E74-81FD-6188-B815DB6274E5}"/>
                </a:ext>
              </a:extLst>
            </p:cNvPr>
            <p:cNvSpPr/>
            <p:nvPr/>
          </p:nvSpPr>
          <p:spPr>
            <a:xfrm>
              <a:off x="1201766" y="1730707"/>
              <a:ext cx="692258" cy="11418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848DD2E-08AD-E862-CBBD-B1C6F5F5A08A}"/>
                </a:ext>
              </a:extLst>
            </p:cNvPr>
            <p:cNvSpPr/>
            <p:nvPr/>
          </p:nvSpPr>
          <p:spPr>
            <a:xfrm rot="20046654">
              <a:off x="1545943" y="1725516"/>
              <a:ext cx="1241536" cy="8258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E728332-9840-BDE6-76D0-E009EC418FE8}"/>
                </a:ext>
              </a:extLst>
            </p:cNvPr>
            <p:cNvSpPr/>
            <p:nvPr/>
          </p:nvSpPr>
          <p:spPr>
            <a:xfrm rot="20719709">
              <a:off x="2525784" y="1207782"/>
              <a:ext cx="2027415" cy="8258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EE03776D-96C0-BB3D-3040-4D97872D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Jede Art von klassischer Beschreibung scheitert.</a:t>
            </a:r>
          </a:p>
        </p:txBody>
      </p:sp>
    </p:spTree>
    <p:extLst>
      <p:ext uri="{BB962C8B-B14F-4D97-AF65-F5344CB8AC3E}">
        <p14:creationId xmlns:p14="http://schemas.microsoft.com/office/powerpoint/2010/main" val="175239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37DCD5B0-C0E0-7B16-3857-44D29A85B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9936" y="2117834"/>
            <a:ext cx="792088" cy="46209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EA307A9-C971-31BA-4C2F-4E1390CE9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01" y="2178866"/>
            <a:ext cx="513232" cy="34002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Jede Art von klassischer Beschreibung scheitert.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002461-4079-D983-FDC8-C659BABDE6F1}"/>
              </a:ext>
            </a:extLst>
          </p:cNvPr>
          <p:cNvSpPr txBox="1">
            <a:spLocks/>
          </p:cNvSpPr>
          <p:nvPr/>
        </p:nvSpPr>
        <p:spPr>
          <a:xfrm>
            <a:off x="695400" y="1844824"/>
            <a:ext cx="11233248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		  Münzen 2: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Anton und Berta nehmen von einem Tisch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zwei Kästchen, in jedem befindet sich eine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Münze. Sie bewegen die Kästchen voneinander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weg und öffnen sie dann.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A909C83-9C20-B655-F774-B0C19B86EAA3}"/>
              </a:ext>
            </a:extLst>
          </p:cNvPr>
          <p:cNvCxnSpPr>
            <a:cxnSpLocks/>
          </p:cNvCxnSpPr>
          <p:nvPr/>
        </p:nvCxnSpPr>
        <p:spPr>
          <a:xfrm>
            <a:off x="2207568" y="2348880"/>
            <a:ext cx="28803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CA9CFA27-7BA9-BA65-62D6-0DDA036E712F}"/>
              </a:ext>
            </a:extLst>
          </p:cNvPr>
          <p:cNvSpPr/>
          <p:nvPr/>
        </p:nvSpPr>
        <p:spPr>
          <a:xfrm>
            <a:off x="1118272" y="1988840"/>
            <a:ext cx="792088" cy="720080"/>
          </a:xfrm>
          <a:prstGeom prst="rect">
            <a:avLst/>
          </a:prstGeom>
          <a:solidFill>
            <a:schemeClr val="tx2">
              <a:lumMod val="50000"/>
              <a:alpha val="68000"/>
            </a:schemeClr>
          </a:solidFill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1D91DF-C15D-3153-3ABF-438CB97E3C96}"/>
              </a:ext>
            </a:extLst>
          </p:cNvPr>
          <p:cNvSpPr/>
          <p:nvPr/>
        </p:nvSpPr>
        <p:spPr>
          <a:xfrm>
            <a:off x="5546223" y="1988840"/>
            <a:ext cx="792088" cy="720080"/>
          </a:xfrm>
          <a:prstGeom prst="rect">
            <a:avLst/>
          </a:prstGeom>
          <a:solidFill>
            <a:schemeClr val="tx2">
              <a:lumMod val="50000"/>
              <a:alpha val="68000"/>
            </a:schemeClr>
          </a:solidFill>
          <a:ln w="508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9E158AE-7735-A286-7B13-AFB04A0C2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766" y="4581128"/>
            <a:ext cx="957701" cy="6344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28EBA2E-37AB-FC21-D83D-D73BD0A4B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32" y="4581128"/>
            <a:ext cx="1087616" cy="6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A2002461-4079-D983-FDC8-C659BABDE6F1}"/>
              </a:ext>
            </a:extLst>
          </p:cNvPr>
          <p:cNvSpPr txBox="1">
            <a:spLocks/>
          </p:cNvSpPr>
          <p:nvPr/>
        </p:nvSpPr>
        <p:spPr>
          <a:xfrm>
            <a:off x="695400" y="1844823"/>
            <a:ext cx="11233248" cy="43248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		Handschuhe:</a:t>
            </a: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Anton und Berta nehmen von einem Paar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je einen Handschuh und stecken ihn ein,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ohne ihn anzuschauen. Sie bewegen sich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auseinander und schauen dann nach.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Jede Art von klassischer Beschreibung scheitert.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07AEF26-A74B-2820-F23D-D0E2717DBBCA}"/>
              </a:ext>
            </a:extLst>
          </p:cNvPr>
          <p:cNvCxnSpPr>
            <a:cxnSpLocks/>
          </p:cNvCxnSpPr>
          <p:nvPr/>
        </p:nvCxnSpPr>
        <p:spPr>
          <a:xfrm>
            <a:off x="2207568" y="2348880"/>
            <a:ext cx="2880320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D12CB5BB-A79F-1540-5BDD-8B427E229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04" y="1556794"/>
            <a:ext cx="872891" cy="12241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7AE578-14B5-D7CC-19C6-CAF29391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97074" y="1556792"/>
            <a:ext cx="872891" cy="122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Jede Art von klassischer Beschreibung scheitert.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002461-4079-D983-FDC8-C659BABDE6F1}"/>
              </a:ext>
            </a:extLst>
          </p:cNvPr>
          <p:cNvSpPr txBox="1">
            <a:spLocks/>
          </p:cNvSpPr>
          <p:nvPr/>
        </p:nvSpPr>
        <p:spPr>
          <a:xfrm>
            <a:off x="695400" y="1556792"/>
            <a:ext cx="10441160" cy="4752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200" dirty="0">
                <a:solidFill>
                  <a:schemeClr val="tx1"/>
                </a:solidFill>
              </a:rPr>
              <a:t>Anton und Berta bewegen zwei Münzen,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die jeweils in einem Kästchen rotieren,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voneinander weg. Dann warten beide, bis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die Münze auf eine Seite fällt und beide </a:t>
            </a:r>
            <a:br>
              <a:rPr lang="de-DE" sz="2200" dirty="0">
                <a:solidFill>
                  <a:schemeClr val="tx1"/>
                </a:solidFill>
              </a:rPr>
            </a:br>
            <a:r>
              <a:rPr lang="de-DE" sz="2200" dirty="0">
                <a:solidFill>
                  <a:schemeClr val="tx1"/>
                </a:solidFill>
              </a:rPr>
              <a:t>schauen nach.</a:t>
            </a: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200" dirty="0">
              <a:solidFill>
                <a:schemeClr val="tx1"/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63C35A2-3BB6-C77C-50D4-EE9CC1C8AF79}"/>
              </a:ext>
            </a:extLst>
          </p:cNvPr>
          <p:cNvGrpSpPr/>
          <p:nvPr/>
        </p:nvGrpSpPr>
        <p:grpSpPr>
          <a:xfrm>
            <a:off x="1163400" y="1738453"/>
            <a:ext cx="5184897" cy="988851"/>
            <a:chOff x="1679249" y="5229200"/>
            <a:chExt cx="5184897" cy="98885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E9538978-AF7F-737D-3F4F-65C3C82EC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9249" y="5244434"/>
              <a:ext cx="1071520" cy="954093"/>
            </a:xfrm>
            <a:prstGeom prst="rect">
              <a:avLst/>
            </a:prstGeom>
            <a:ln w="63500">
              <a:solidFill>
                <a:schemeClr val="dk1"/>
              </a:solidFill>
            </a:ln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01B83B0-3908-5E6F-EFF2-045A4C39F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2626" y="5229200"/>
              <a:ext cx="1071520" cy="988851"/>
            </a:xfrm>
            <a:prstGeom prst="rect">
              <a:avLst/>
            </a:prstGeom>
            <a:ln w="63500">
              <a:solidFill>
                <a:schemeClr val="tx1"/>
              </a:solidFill>
            </a:ln>
          </p:spPr>
        </p:pic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16C9AE6A-7E51-D72D-246B-2E5FE948B57B}"/>
                </a:ext>
              </a:extLst>
            </p:cNvPr>
            <p:cNvCxnSpPr>
              <a:cxnSpLocks/>
            </p:cNvCxnSpPr>
            <p:nvPr/>
          </p:nvCxnSpPr>
          <p:spPr>
            <a:xfrm>
              <a:off x="2999656" y="5676482"/>
              <a:ext cx="2520280" cy="0"/>
            </a:xfrm>
            <a:prstGeom prst="straightConnector1">
              <a:avLst/>
            </a:prstGeom>
            <a:ln w="25400"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Inhaltsplatzhalter 1">
              <a:extLst>
                <a:ext uri="{FF2B5EF4-FFF2-40B4-BE49-F238E27FC236}">
                  <a16:creationId xmlns:a16="http://schemas.microsoft.com/office/drawing/2014/main" id="{F60E62B8-169C-EC5B-946E-4984F4D2949C}"/>
                </a:ext>
              </a:extLst>
            </p:cNvPr>
            <p:cNvSpPr txBox="1">
              <a:spLocks/>
            </p:cNvSpPr>
            <p:nvPr/>
          </p:nvSpPr>
          <p:spPr>
            <a:xfrm>
              <a:off x="2639616" y="5229200"/>
              <a:ext cx="2845186" cy="576064"/>
            </a:xfrm>
            <a:prstGeom prst="rect">
              <a:avLst/>
            </a:prstGeom>
          </p:spPr>
          <p:txBody>
            <a:bodyPr vert="horz">
              <a:normAutofit fontScale="85000" lnSpcReduction="100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>
                  <a:solidFill>
                    <a:schemeClr val="tx1"/>
                  </a:solidFill>
                </a:rPr>
                <a:t>Rotierende Münzen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63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0EB42C-FAA8-9096-5825-FB648258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Wie erzeugt man sie?</a:t>
            </a:r>
          </a:p>
        </p:txBody>
      </p:sp>
    </p:spTree>
    <p:extLst>
      <p:ext uri="{BB962C8B-B14F-4D97-AF65-F5344CB8AC3E}">
        <p14:creationId xmlns:p14="http://schemas.microsoft.com/office/powerpoint/2010/main" val="402176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Jede Art von klassischer Beschreibung scheitert.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2002461-4079-D983-FDC8-C659BABDE6F1}"/>
              </a:ext>
            </a:extLst>
          </p:cNvPr>
          <p:cNvSpPr txBox="1">
            <a:spLocks/>
          </p:cNvSpPr>
          <p:nvPr/>
        </p:nvSpPr>
        <p:spPr>
          <a:xfrm>
            <a:off x="695400" y="1556792"/>
            <a:ext cx="11233248" cy="4752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Münze 1 fällt zufällig und gibt Münze 2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per Funksignal durch, wie sie fallen muss.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Münze 2 hat eine Mechanik, mit der sie sich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</a:rPr>
              <a:t>auf jede Seite legen kann.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F0EDAC-18F8-2B3D-B2F1-D3C659966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777" y="1738453"/>
            <a:ext cx="1071520" cy="98885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DC82C86-ED2D-54C8-714D-780CC872F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753687"/>
            <a:ext cx="1071521" cy="971307"/>
          </a:xfrm>
          <a:prstGeom prst="rect">
            <a:avLst/>
          </a:prstGeom>
          <a:ln w="63500">
            <a:solidFill>
              <a:schemeClr val="dk1"/>
            </a:solidFill>
          </a:ln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95F5EC1-218B-F070-8FBD-F179B220AFFC}"/>
              </a:ext>
            </a:extLst>
          </p:cNvPr>
          <p:cNvGrpSpPr/>
          <p:nvPr/>
        </p:nvGrpSpPr>
        <p:grpSpPr>
          <a:xfrm>
            <a:off x="2927648" y="2034840"/>
            <a:ext cx="334683" cy="409000"/>
            <a:chOff x="3720498" y="1788025"/>
            <a:chExt cx="552120" cy="1091821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2978E7FD-5997-E99B-1CEE-F84101D3A5D8}"/>
                </a:ext>
              </a:extLst>
            </p:cNvPr>
            <p:cNvSpPr/>
            <p:nvPr/>
          </p:nvSpPr>
          <p:spPr>
            <a:xfrm>
              <a:off x="3720498" y="1788025"/>
              <a:ext cx="123528" cy="1091821"/>
            </a:xfrm>
            <a:custGeom>
              <a:avLst/>
              <a:gdLst>
                <a:gd name="connsiteX0" fmla="*/ 0 w 123528"/>
                <a:gd name="connsiteY0" fmla="*/ 0 h 1091821"/>
                <a:gd name="connsiteX1" fmla="*/ 122830 w 123528"/>
                <a:gd name="connsiteY1" fmla="*/ 545911 h 1091821"/>
                <a:gd name="connsiteX2" fmla="*/ 40943 w 123528"/>
                <a:gd name="connsiteY2" fmla="*/ 1091821 h 10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28" h="1091821">
                  <a:moveTo>
                    <a:pt x="0" y="0"/>
                  </a:moveTo>
                  <a:cubicBezTo>
                    <a:pt x="58003" y="181970"/>
                    <a:pt x="116006" y="363941"/>
                    <a:pt x="122830" y="545911"/>
                  </a:cubicBezTo>
                  <a:cubicBezTo>
                    <a:pt x="129654" y="727881"/>
                    <a:pt x="85298" y="909851"/>
                    <a:pt x="40943" y="109182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0DC060-4AC9-D9AD-82DF-51406DD269D9}"/>
                </a:ext>
              </a:extLst>
            </p:cNvPr>
            <p:cNvSpPr/>
            <p:nvPr/>
          </p:nvSpPr>
          <p:spPr>
            <a:xfrm>
              <a:off x="3929658" y="1788025"/>
              <a:ext cx="123528" cy="1091821"/>
            </a:xfrm>
            <a:custGeom>
              <a:avLst/>
              <a:gdLst>
                <a:gd name="connsiteX0" fmla="*/ 0 w 123528"/>
                <a:gd name="connsiteY0" fmla="*/ 0 h 1091821"/>
                <a:gd name="connsiteX1" fmla="*/ 122830 w 123528"/>
                <a:gd name="connsiteY1" fmla="*/ 545911 h 1091821"/>
                <a:gd name="connsiteX2" fmla="*/ 40943 w 123528"/>
                <a:gd name="connsiteY2" fmla="*/ 1091821 h 10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28" h="1091821">
                  <a:moveTo>
                    <a:pt x="0" y="0"/>
                  </a:moveTo>
                  <a:cubicBezTo>
                    <a:pt x="58003" y="181970"/>
                    <a:pt x="116006" y="363941"/>
                    <a:pt x="122830" y="545911"/>
                  </a:cubicBezTo>
                  <a:cubicBezTo>
                    <a:pt x="129654" y="727881"/>
                    <a:pt x="85298" y="909851"/>
                    <a:pt x="40943" y="109182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F648BD73-2719-3C0C-E50E-1EA66595C578}"/>
                </a:ext>
              </a:extLst>
            </p:cNvPr>
            <p:cNvSpPr/>
            <p:nvPr/>
          </p:nvSpPr>
          <p:spPr>
            <a:xfrm>
              <a:off x="4149090" y="1788025"/>
              <a:ext cx="123528" cy="1091821"/>
            </a:xfrm>
            <a:custGeom>
              <a:avLst/>
              <a:gdLst>
                <a:gd name="connsiteX0" fmla="*/ 0 w 123528"/>
                <a:gd name="connsiteY0" fmla="*/ 0 h 1091821"/>
                <a:gd name="connsiteX1" fmla="*/ 122830 w 123528"/>
                <a:gd name="connsiteY1" fmla="*/ 545911 h 1091821"/>
                <a:gd name="connsiteX2" fmla="*/ 40943 w 123528"/>
                <a:gd name="connsiteY2" fmla="*/ 1091821 h 10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528" h="1091821">
                  <a:moveTo>
                    <a:pt x="0" y="0"/>
                  </a:moveTo>
                  <a:cubicBezTo>
                    <a:pt x="58003" y="181970"/>
                    <a:pt x="116006" y="363941"/>
                    <a:pt x="122830" y="545911"/>
                  </a:cubicBezTo>
                  <a:cubicBezTo>
                    <a:pt x="129654" y="727881"/>
                    <a:pt x="85298" y="909851"/>
                    <a:pt x="40943" y="1091821"/>
                  </a:cubicBezTo>
                </a:path>
              </a:pathLst>
            </a:cu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619E1DBE-536C-7A9B-268E-B6A29EEDBC77}"/>
              </a:ext>
            </a:extLst>
          </p:cNvPr>
          <p:cNvCxnSpPr/>
          <p:nvPr/>
        </p:nvCxnSpPr>
        <p:spPr>
          <a:xfrm>
            <a:off x="2629141" y="2232878"/>
            <a:ext cx="2026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1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Jede Art von klassischer Beschreibung scheitert.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D106921-8765-00F8-382D-B1EE1E61DC2E}"/>
              </a:ext>
            </a:extLst>
          </p:cNvPr>
          <p:cNvCxnSpPr>
            <a:cxnSpLocks/>
          </p:cNvCxnSpPr>
          <p:nvPr/>
        </p:nvCxnSpPr>
        <p:spPr>
          <a:xfrm>
            <a:off x="2639616" y="2636912"/>
            <a:ext cx="2867265" cy="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0AC7740-7F19-4F2F-B878-E8F4BD4FF6B8}"/>
              </a:ext>
            </a:extLst>
          </p:cNvPr>
          <p:cNvGrpSpPr/>
          <p:nvPr/>
        </p:nvGrpSpPr>
        <p:grpSpPr>
          <a:xfrm>
            <a:off x="712437" y="1878436"/>
            <a:ext cx="1418632" cy="1418632"/>
            <a:chOff x="1631366" y="3645024"/>
            <a:chExt cx="2304256" cy="2304256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BF1E360-83EC-036F-FD3C-8E865DC7E336}"/>
                </a:ext>
              </a:extLst>
            </p:cNvPr>
            <p:cNvSpPr/>
            <p:nvPr/>
          </p:nvSpPr>
          <p:spPr>
            <a:xfrm>
              <a:off x="1991406" y="3645024"/>
              <a:ext cx="1944216" cy="2304256"/>
            </a:xfrm>
            <a:prstGeom prst="rect">
              <a:avLst/>
            </a:prstGeom>
            <a:blipFill dpi="0" rotWithShape="1">
              <a:blip r:embed="rId2">
                <a:alphaModFix amt="4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5BDD097-8BD0-0091-07E6-94F9A573EFDC}"/>
                </a:ext>
              </a:extLst>
            </p:cNvPr>
            <p:cNvSpPr/>
            <p:nvPr/>
          </p:nvSpPr>
          <p:spPr>
            <a:xfrm flipH="1">
              <a:off x="1631366" y="3645024"/>
              <a:ext cx="1791816" cy="2304256"/>
            </a:xfrm>
            <a:prstGeom prst="rect">
              <a:avLst/>
            </a:prstGeom>
            <a:blipFill dpi="0" rotWithShape="1">
              <a:blip r:embed="rId2">
                <a:alphaModFix amt="4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6FC0D4-C906-342D-4746-60FA77201850}"/>
              </a:ext>
            </a:extLst>
          </p:cNvPr>
          <p:cNvGrpSpPr/>
          <p:nvPr/>
        </p:nvGrpSpPr>
        <p:grpSpPr>
          <a:xfrm>
            <a:off x="5885615" y="1878436"/>
            <a:ext cx="1418632" cy="1418632"/>
            <a:chOff x="1631366" y="3645024"/>
            <a:chExt cx="2304256" cy="2304256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E6F5873-2406-28F4-8BF1-4026D657AF6B}"/>
                </a:ext>
              </a:extLst>
            </p:cNvPr>
            <p:cNvSpPr/>
            <p:nvPr/>
          </p:nvSpPr>
          <p:spPr>
            <a:xfrm>
              <a:off x="1991406" y="3645024"/>
              <a:ext cx="1944216" cy="2304256"/>
            </a:xfrm>
            <a:prstGeom prst="rect">
              <a:avLst/>
            </a:prstGeom>
            <a:blipFill dpi="0" rotWithShape="1">
              <a:blip r:embed="rId2">
                <a:alphaModFix amt="4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9F1CEB2-497D-4843-A5B8-C5172D8C69EC}"/>
                </a:ext>
              </a:extLst>
            </p:cNvPr>
            <p:cNvSpPr/>
            <p:nvPr/>
          </p:nvSpPr>
          <p:spPr>
            <a:xfrm flipH="1">
              <a:off x="1631366" y="3645024"/>
              <a:ext cx="1791816" cy="2304256"/>
            </a:xfrm>
            <a:prstGeom prst="rect">
              <a:avLst/>
            </a:prstGeom>
            <a:blipFill dpi="0" rotWithShape="1">
              <a:blip r:embed="rId2">
                <a:alphaModFix amt="48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147CAD44-D041-3A4E-6398-6E2B80014C04}"/>
              </a:ext>
            </a:extLst>
          </p:cNvPr>
          <p:cNvSpPr txBox="1">
            <a:spLocks/>
          </p:cNvSpPr>
          <p:nvPr/>
        </p:nvSpPr>
        <p:spPr>
          <a:xfrm>
            <a:off x="2420451" y="2210147"/>
            <a:ext cx="3014199" cy="57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de-DE" dirty="0">
                <a:solidFill>
                  <a:schemeClr val="tx1"/>
                </a:solidFill>
              </a:rPr>
              <a:t>Quantenhandschuhe</a:t>
            </a:r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2EA6CC9A-C577-04D6-7979-E1137A42211D}"/>
              </a:ext>
            </a:extLst>
          </p:cNvPr>
          <p:cNvSpPr txBox="1">
            <a:spLocks/>
          </p:cNvSpPr>
          <p:nvPr/>
        </p:nvSpPr>
        <p:spPr>
          <a:xfrm>
            <a:off x="601241" y="1700808"/>
            <a:ext cx="11233248" cy="47525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Solche Handschuhe gibt es nicht, aber so würden sie sich verhalten:</a:t>
            </a: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Anton und Berta nehmen von einem Paar je einen Handschuh und stecken ihn ein, ohne ihn anzuschauen. (Jeder Handschuh ist in einem Überlagerungszustand, s. </a:t>
            </a:r>
            <a:r>
              <a:rPr lang="de-DE">
                <a:solidFill>
                  <a:schemeClr val="tx1"/>
                </a:solidFill>
              </a:rPr>
              <a:t>Bild oben)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Sie bewegen sich auseinander und sobald </a:t>
            </a:r>
            <a:r>
              <a:rPr lang="de-DE" dirty="0" err="1">
                <a:solidFill>
                  <a:schemeClr val="tx1"/>
                </a:solidFill>
              </a:rPr>
              <a:t>eine:r</a:t>
            </a:r>
            <a:r>
              <a:rPr lang="de-DE" dirty="0">
                <a:solidFill>
                  <a:schemeClr val="tx1"/>
                </a:solidFill>
              </a:rPr>
              <a:t> von beiden den Handschuh aus der Tasche nimmt und nachschaut, manifestiert sich: Es ist der linke oder rechte Handschuh. Gleiches passiert gleichzeitig mit dem anderen Handschuh!</a:t>
            </a:r>
          </a:p>
        </p:txBody>
      </p:sp>
    </p:spTree>
    <p:extLst>
      <p:ext uri="{BB962C8B-B14F-4D97-AF65-F5344CB8AC3E}">
        <p14:creationId xmlns:p14="http://schemas.microsoft.com/office/powerpoint/2010/main" val="1608823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A2002461-4079-D983-FDC8-C659BABDE6F1}"/>
              </a:ext>
            </a:extLst>
          </p:cNvPr>
          <p:cNvSpPr txBox="1">
            <a:spLocks/>
          </p:cNvSpPr>
          <p:nvPr/>
        </p:nvSpPr>
        <p:spPr>
          <a:xfrm>
            <a:off x="695400" y="3966894"/>
            <a:ext cx="10887000" cy="26686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Eigentlich bilden die zwei verschränkten Photonen zusammen </a:t>
            </a:r>
            <a:r>
              <a:rPr lang="de-DE" b="1" dirty="0">
                <a:solidFill>
                  <a:schemeClr val="tx1"/>
                </a:solidFill>
              </a:rPr>
              <a:t>ein Objekt.</a:t>
            </a:r>
          </a:p>
          <a:p>
            <a:pPr marL="0" indent="0">
              <a:buNone/>
            </a:pPr>
            <a:r>
              <a:rPr lang="de-DE" sz="400" b="1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(Ohne materielle Verbindung oder klassische Wechselwirkung zwischen den beiden!)</a:t>
            </a: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de-DE" sz="2000" i="1" dirty="0">
                <a:solidFill>
                  <a:schemeClr val="tx1"/>
                </a:solidFill>
              </a:rPr>
            </a:br>
            <a:r>
              <a:rPr lang="de-DE" sz="2000" i="1" dirty="0">
                <a:solidFill>
                  <a:schemeClr val="tx1"/>
                </a:solidFill>
              </a:rPr>
              <a:t>(Vielleicht ist räumliche Trennung nur eine Illusion?)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F29C5F8-96F4-40DE-9780-6CD9F62F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2c) </a:t>
            </a:r>
            <a:r>
              <a:rPr lang="de-DE" dirty="0">
                <a:solidFill>
                  <a:schemeClr val="tx1"/>
                </a:solidFill>
              </a:rPr>
              <a:t>Was ist nichtklassisch an verschränkten Photonen?</a:t>
            </a:r>
            <a:endParaRPr lang="de-DE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8CBE5873-ABD4-728C-CE2D-976AEA00ACB2}"/>
              </a:ext>
            </a:extLst>
          </p:cNvPr>
          <p:cNvGrpSpPr/>
          <p:nvPr/>
        </p:nvGrpSpPr>
        <p:grpSpPr>
          <a:xfrm>
            <a:off x="911424" y="1473146"/>
            <a:ext cx="7977658" cy="2145346"/>
            <a:chOff x="486991" y="1320242"/>
            <a:chExt cx="7977658" cy="21453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93241D0-67F6-603B-C925-30BC437BE0FF}"/>
                    </a:ext>
                  </a:extLst>
                </p14:cNvPr>
                <p14:cNvContentPartPr/>
                <p14:nvPr/>
              </p14:nvContentPartPr>
              <p14:xfrm>
                <a:off x="486991" y="1320242"/>
                <a:ext cx="7977658" cy="2145346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93241D0-67F6-603B-C925-30BC437BE0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0991" y="1284606"/>
                  <a:ext cx="8049299" cy="221697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E91D682-1C45-F4C6-7348-CAA5B67050AC}"/>
                </a:ext>
              </a:extLst>
            </p:cNvPr>
            <p:cNvSpPr/>
            <p:nvPr/>
          </p:nvSpPr>
          <p:spPr>
            <a:xfrm>
              <a:off x="2042386" y="2182638"/>
              <a:ext cx="210277" cy="210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1B0E5A5-29AC-7BC3-F276-EF7245ECA7F3}"/>
                </a:ext>
              </a:extLst>
            </p:cNvPr>
            <p:cNvSpPr/>
            <p:nvPr/>
          </p:nvSpPr>
          <p:spPr>
            <a:xfrm>
              <a:off x="5967560" y="2182638"/>
              <a:ext cx="210277" cy="210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Inhaltsplatzhalter 1">
              <a:extLst>
                <a:ext uri="{FF2B5EF4-FFF2-40B4-BE49-F238E27FC236}">
                  <a16:creationId xmlns:a16="http://schemas.microsoft.com/office/drawing/2014/main" id="{8D898C10-0B02-FD95-E2DB-D0675B0BD1EA}"/>
                </a:ext>
              </a:extLst>
            </p:cNvPr>
            <p:cNvSpPr txBox="1">
              <a:spLocks/>
            </p:cNvSpPr>
            <p:nvPr/>
          </p:nvSpPr>
          <p:spPr>
            <a:xfrm>
              <a:off x="1061092" y="2517527"/>
              <a:ext cx="2242124" cy="560739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18" name="Inhaltsplatzhalter 1">
              <a:extLst>
                <a:ext uri="{FF2B5EF4-FFF2-40B4-BE49-F238E27FC236}">
                  <a16:creationId xmlns:a16="http://schemas.microsoft.com/office/drawing/2014/main" id="{B59C753E-1B02-B3D7-8BAC-257B9DB8FC93}"/>
                </a:ext>
              </a:extLst>
            </p:cNvPr>
            <p:cNvSpPr txBox="1">
              <a:spLocks/>
            </p:cNvSpPr>
            <p:nvPr/>
          </p:nvSpPr>
          <p:spPr>
            <a:xfrm>
              <a:off x="5025510" y="2517527"/>
              <a:ext cx="2242124" cy="560739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808CA5BC-1F7A-93E6-A3C7-CBC3F0EA9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323" y="229991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638EA0C9-1D2E-9EAB-ADEB-2140A133A02D}"/>
                </a:ext>
              </a:extLst>
            </p:cNvPr>
            <p:cNvCxnSpPr>
              <a:cxnSpLocks/>
            </p:cNvCxnSpPr>
            <p:nvPr/>
          </p:nvCxnSpPr>
          <p:spPr>
            <a:xfrm>
              <a:off x="6177837" y="2299910"/>
              <a:ext cx="1172751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497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4932A23-16E6-F5B6-7352-419EC168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de-DE" dirty="0"/>
              <a:t>Möglichkeit a) Mit einem nichtlinearen Kristall (z.B. Bariumborat)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r>
              <a:rPr lang="de-DE" dirty="0"/>
              <a:t>Schema:</a:t>
            </a:r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  <a:p>
            <a:pPr marL="109728" indent="0">
              <a:buNone/>
            </a:pP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14CD0B8-7031-0A2E-E8EA-02FB94370B65}"/>
              </a:ext>
            </a:extLst>
          </p:cNvPr>
          <p:cNvGrpSpPr/>
          <p:nvPr/>
        </p:nvGrpSpPr>
        <p:grpSpPr>
          <a:xfrm>
            <a:off x="2135560" y="3068960"/>
            <a:ext cx="4176464" cy="2006085"/>
            <a:chOff x="2587402" y="2687818"/>
            <a:chExt cx="4176464" cy="2006085"/>
          </a:xfrm>
        </p:grpSpPr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E93F82B-2474-325A-16DF-71FFCB6FC33A}"/>
                </a:ext>
              </a:extLst>
            </p:cNvPr>
            <p:cNvCxnSpPr>
              <a:cxnSpLocks/>
            </p:cNvCxnSpPr>
            <p:nvPr/>
          </p:nvCxnSpPr>
          <p:spPr>
            <a:xfrm>
              <a:off x="5003695" y="3915693"/>
              <a:ext cx="1688163" cy="778210"/>
            </a:xfrm>
            <a:prstGeom prst="line">
              <a:avLst/>
            </a:prstGeom>
            <a:ln w="2540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740D2AA9-4795-5C34-67F5-48F01118C5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3633" y="2687818"/>
              <a:ext cx="1750233" cy="763603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aute 6">
              <a:extLst>
                <a:ext uri="{FF2B5EF4-FFF2-40B4-BE49-F238E27FC236}">
                  <a16:creationId xmlns:a16="http://schemas.microsoft.com/office/drawing/2014/main" id="{8DA269B8-D211-AF0B-4A04-33D9BB6F8D73}"/>
                </a:ext>
              </a:extLst>
            </p:cNvPr>
            <p:cNvSpPr/>
            <p:nvPr/>
          </p:nvSpPr>
          <p:spPr>
            <a:xfrm>
              <a:off x="4459610" y="3256724"/>
              <a:ext cx="720080" cy="86827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0F8307-D3BE-EB98-235D-61E74D14DBFE}"/>
                </a:ext>
              </a:extLst>
            </p:cNvPr>
            <p:cNvCxnSpPr>
              <a:cxnSpLocks/>
            </p:cNvCxnSpPr>
            <p:nvPr/>
          </p:nvCxnSpPr>
          <p:spPr>
            <a:xfrm>
              <a:off x="2587402" y="3690860"/>
              <a:ext cx="1872208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63B7B033-05BF-C2E1-879C-2D527E831F6A}"/>
              </a:ext>
            </a:extLst>
          </p:cNvPr>
          <p:cNvSpPr txBox="1">
            <a:spLocks/>
          </p:cNvSpPr>
          <p:nvPr/>
        </p:nvSpPr>
        <p:spPr>
          <a:xfrm>
            <a:off x="5808824" y="3451754"/>
            <a:ext cx="5683057" cy="12234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de-DE" dirty="0"/>
              <a:t>Photonen mit unbestimmter Polarisation bezüglich allen </a:t>
            </a:r>
            <a:br>
              <a:rPr lang="de-DE" dirty="0"/>
            </a:br>
            <a:r>
              <a:rPr lang="de-DE" dirty="0"/>
              <a:t>linearen Polarisationsrichtungen.</a:t>
            </a: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F4C41D3B-825E-BF01-1A67-90236EC2165E}"/>
              </a:ext>
            </a:extLst>
          </p:cNvPr>
          <p:cNvSpPr txBox="1">
            <a:spLocks/>
          </p:cNvSpPr>
          <p:nvPr/>
        </p:nvSpPr>
        <p:spPr>
          <a:xfrm>
            <a:off x="1354493" y="3555180"/>
            <a:ext cx="2376264" cy="611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de-DE" dirty="0"/>
              <a:t>UV-Photon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87023793-DDCB-6A9F-E6B3-50B28B6B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lang="de-DE" dirty="0"/>
              <a:t>1. Wie erzeugt man sie?</a:t>
            </a:r>
          </a:p>
        </p:txBody>
      </p:sp>
    </p:spTree>
    <p:extLst>
      <p:ext uri="{BB962C8B-B14F-4D97-AF65-F5344CB8AC3E}">
        <p14:creationId xmlns:p14="http://schemas.microsoft.com/office/powerpoint/2010/main" val="126988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44D1CD-A59B-5C4F-5CAE-71CE12A8A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dirty="0"/>
              <a:t>Möglichkeit a) Mit einem nichtlinearen Kristall (z.B. Bariumborat)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8D61232-B8D8-7A33-D16F-54F9355B096B}"/>
              </a:ext>
            </a:extLst>
          </p:cNvPr>
          <p:cNvGrpSpPr/>
          <p:nvPr/>
        </p:nvGrpSpPr>
        <p:grpSpPr>
          <a:xfrm>
            <a:off x="1343473" y="2348880"/>
            <a:ext cx="5130334" cy="3238412"/>
            <a:chOff x="6006819" y="2881471"/>
            <a:chExt cx="3595241" cy="2269419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B9F99765-AF72-40F4-42FB-8F9E0F819418}"/>
                </a:ext>
              </a:extLst>
            </p:cNvPr>
            <p:cNvCxnSpPr>
              <a:cxnSpLocks/>
            </p:cNvCxnSpPr>
            <p:nvPr/>
          </p:nvCxnSpPr>
          <p:spPr>
            <a:xfrm>
              <a:off x="6030158" y="3031491"/>
              <a:ext cx="1474751" cy="559693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aute 4">
              <a:extLst>
                <a:ext uri="{FF2B5EF4-FFF2-40B4-BE49-F238E27FC236}">
                  <a16:creationId xmlns:a16="http://schemas.microsoft.com/office/drawing/2014/main" id="{74B239D4-E11B-F301-97FE-09200E21D102}"/>
                </a:ext>
              </a:extLst>
            </p:cNvPr>
            <p:cNvSpPr/>
            <p:nvPr/>
          </p:nvSpPr>
          <p:spPr>
            <a:xfrm rot="14415593">
              <a:off x="6957249" y="2977344"/>
              <a:ext cx="976859" cy="1174483"/>
            </a:xfrm>
            <a:prstGeom prst="diamond">
              <a:avLst/>
            </a:prstGeom>
            <a:scene3d>
              <a:camera prst="orthographicFront">
                <a:rot lat="19905501" lon="21475608" rev="21085928"/>
              </a:camera>
              <a:lightRig rig="threePt" dir="t"/>
            </a:scene3d>
            <a:sp3d extrusionH="381000">
              <a:extrusionClr>
                <a:schemeClr val="bg2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Inhaltsplatzhalter 1">
              <a:extLst>
                <a:ext uri="{FF2B5EF4-FFF2-40B4-BE49-F238E27FC236}">
                  <a16:creationId xmlns:a16="http://schemas.microsoft.com/office/drawing/2014/main" id="{D538B539-4810-31FB-B59C-077F030003AF}"/>
                </a:ext>
              </a:extLst>
            </p:cNvPr>
            <p:cNvSpPr txBox="1">
              <a:spLocks/>
            </p:cNvSpPr>
            <p:nvPr/>
          </p:nvSpPr>
          <p:spPr>
            <a:xfrm>
              <a:off x="6006819" y="2881471"/>
              <a:ext cx="2376264" cy="611736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sz="2000" dirty="0">
                  <a:solidFill>
                    <a:schemeClr val="tx1"/>
                  </a:solidFill>
                </a:rPr>
                <a:t>UV-Laser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70DD085-BEDD-93A9-E934-56F609731927}"/>
                </a:ext>
              </a:extLst>
            </p:cNvPr>
            <p:cNvSpPr/>
            <p:nvPr/>
          </p:nvSpPr>
          <p:spPr>
            <a:xfrm>
              <a:off x="9134948" y="3449260"/>
              <a:ext cx="437810" cy="11521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5D804C4-E182-E2CA-D42B-0E01ED70AD83}"/>
                </a:ext>
              </a:extLst>
            </p:cNvPr>
            <p:cNvSpPr/>
            <p:nvPr/>
          </p:nvSpPr>
          <p:spPr>
            <a:xfrm>
              <a:off x="9134947" y="3998761"/>
              <a:ext cx="467113" cy="11521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B85E0686-16F4-23EC-64CB-61F8A440DDD4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>
              <a:off x="7928734" y="3449260"/>
              <a:ext cx="1425120" cy="531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3B813801-E3D5-BFB2-6133-8D624F10DD17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 flipV="1">
              <a:off x="7813965" y="3818001"/>
              <a:ext cx="1539889" cy="7833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FACBBF34-C34A-A5DC-C4F4-7EA6E028D663}"/>
                </a:ext>
              </a:extLst>
            </p:cNvPr>
            <p:cNvCxnSpPr>
              <a:cxnSpLocks/>
              <a:stCxn id="12" idx="4"/>
            </p:cNvCxnSpPr>
            <p:nvPr/>
          </p:nvCxnSpPr>
          <p:spPr>
            <a:xfrm flipH="1" flipV="1">
              <a:off x="7766144" y="3904078"/>
              <a:ext cx="1602361" cy="12468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CA50AC2-1EC7-47AF-F489-FEC8EE1B2058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7919169" y="3598026"/>
              <a:ext cx="1449335" cy="4007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Inhaltsplatzhalter 1">
            <a:extLst>
              <a:ext uri="{FF2B5EF4-FFF2-40B4-BE49-F238E27FC236}">
                <a16:creationId xmlns:a16="http://schemas.microsoft.com/office/drawing/2014/main" id="{C849C61D-2F0B-E801-6A56-878C76D94CA8}"/>
              </a:ext>
            </a:extLst>
          </p:cNvPr>
          <p:cNvSpPr txBox="1">
            <a:spLocks/>
          </p:cNvSpPr>
          <p:nvPr/>
        </p:nvSpPr>
        <p:spPr>
          <a:xfrm>
            <a:off x="4336202" y="2380531"/>
            <a:ext cx="3390879" cy="8729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Austrittskegel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vertikal polarisiert</a:t>
            </a:r>
          </a:p>
        </p:txBody>
      </p:sp>
      <p:sp>
        <p:nvSpPr>
          <p:cNvPr id="35" name="Inhaltsplatzhalter 1">
            <a:extLst>
              <a:ext uri="{FF2B5EF4-FFF2-40B4-BE49-F238E27FC236}">
                <a16:creationId xmlns:a16="http://schemas.microsoft.com/office/drawing/2014/main" id="{2666665F-DDCA-D8F6-6833-209574E2E15F}"/>
              </a:ext>
            </a:extLst>
          </p:cNvPr>
          <p:cNvSpPr txBox="1">
            <a:spLocks/>
          </p:cNvSpPr>
          <p:nvPr/>
        </p:nvSpPr>
        <p:spPr>
          <a:xfrm>
            <a:off x="2889265" y="4953001"/>
            <a:ext cx="3390879" cy="87293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Austrittskegel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horizontal polarisiert</a:t>
            </a:r>
          </a:p>
        </p:txBody>
      </p:sp>
      <p:grpSp>
        <p:nvGrpSpPr>
          <p:cNvPr id="2053" name="Gruppieren 2052">
            <a:extLst>
              <a:ext uri="{FF2B5EF4-FFF2-40B4-BE49-F238E27FC236}">
                <a16:creationId xmlns:a16="http://schemas.microsoft.com/office/drawing/2014/main" id="{1300EFD2-F9CF-D04A-6EEB-4A96E962B334}"/>
              </a:ext>
            </a:extLst>
          </p:cNvPr>
          <p:cNvGrpSpPr/>
          <p:nvPr/>
        </p:nvGrpSpPr>
        <p:grpSpPr>
          <a:xfrm>
            <a:off x="3949526" y="3397481"/>
            <a:ext cx="6279596" cy="1835945"/>
            <a:chOff x="3949526" y="3397481"/>
            <a:chExt cx="6279596" cy="1835945"/>
          </a:xfrm>
        </p:grpSpPr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6C1609AD-334D-4BBA-B7FC-067846CDDC31}"/>
                </a:ext>
              </a:extLst>
            </p:cNvPr>
            <p:cNvCxnSpPr>
              <a:cxnSpLocks/>
            </p:cNvCxnSpPr>
            <p:nvPr/>
          </p:nvCxnSpPr>
          <p:spPr>
            <a:xfrm>
              <a:off x="4004117" y="3548810"/>
              <a:ext cx="4421875" cy="135112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8AE24314-1AD3-B0A8-6441-5EEBB8738BAE}"/>
                </a:ext>
              </a:extLst>
            </p:cNvPr>
            <p:cNvCxnSpPr>
              <a:cxnSpLocks/>
            </p:cNvCxnSpPr>
            <p:nvPr/>
          </p:nvCxnSpPr>
          <p:spPr>
            <a:xfrm>
              <a:off x="3949526" y="3562458"/>
              <a:ext cx="3864357" cy="163282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Inhaltsplatzhalter 1">
              <a:extLst>
                <a:ext uri="{FF2B5EF4-FFF2-40B4-BE49-F238E27FC236}">
                  <a16:creationId xmlns:a16="http://schemas.microsoft.com/office/drawing/2014/main" id="{2BF2D95C-C9AF-0E3E-2018-979606C7A3C8}"/>
                </a:ext>
              </a:extLst>
            </p:cNvPr>
            <p:cNvSpPr txBox="1">
              <a:spLocks/>
            </p:cNvSpPr>
            <p:nvPr/>
          </p:nvSpPr>
          <p:spPr>
            <a:xfrm>
              <a:off x="7320632" y="3397481"/>
              <a:ext cx="2908490" cy="1835945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sz="2000" dirty="0">
                  <a:solidFill>
                    <a:schemeClr val="tx1"/>
                  </a:solidFill>
                </a:rPr>
                <a:t>Verschränktes 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lang="de-DE" sz="2000" dirty="0">
                  <a:solidFill>
                    <a:schemeClr val="tx1"/>
                  </a:solidFill>
                </a:rPr>
                <a:t>Photonenpaar 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lang="de-DE" sz="2000" dirty="0">
                  <a:solidFill>
                    <a:schemeClr val="tx1"/>
                  </a:solidFill>
                </a:rPr>
                <a:t>mit unbestimmter Polarisation</a:t>
              </a:r>
            </a:p>
          </p:txBody>
        </p:sp>
      </p:grpSp>
      <p:sp>
        <p:nvSpPr>
          <p:cNvPr id="8" name="Titel 2">
            <a:extLst>
              <a:ext uri="{FF2B5EF4-FFF2-40B4-BE49-F238E27FC236}">
                <a16:creationId xmlns:a16="http://schemas.microsoft.com/office/drawing/2014/main" id="{2FCBD4A9-66D2-9DEF-54BB-B542DA78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lang="de-DE" dirty="0"/>
              <a:t>1. Wie erzeugt man sie?</a:t>
            </a:r>
          </a:p>
        </p:txBody>
      </p:sp>
    </p:spTree>
    <p:extLst>
      <p:ext uri="{BB962C8B-B14F-4D97-AF65-F5344CB8AC3E}">
        <p14:creationId xmlns:p14="http://schemas.microsoft.com/office/powerpoint/2010/main" val="39797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44D1CD-A59B-5C4F-5CAE-71CE12A8A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DE" dirty="0"/>
              <a:t>Möglichkeit b) Kaskadenprozess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45C616-0ECD-D7C8-51DC-1AEC12F3C344}"/>
              </a:ext>
            </a:extLst>
          </p:cNvPr>
          <p:cNvGrpSpPr/>
          <p:nvPr/>
        </p:nvGrpSpPr>
        <p:grpSpPr>
          <a:xfrm>
            <a:off x="263352" y="2404452"/>
            <a:ext cx="5781716" cy="3024336"/>
            <a:chOff x="168986" y="2060848"/>
            <a:chExt cx="5781716" cy="3024336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CABC60F-5D63-44AE-620F-3834403DE5D6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B9E68B70-AC3D-EA4F-DCFA-AFD45C2D0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E74E21ED-7FD2-2527-A8CB-902103042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E5BC3320-979F-A828-6EA7-40C6F83678EC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4DDA78E6-0D4C-E93F-509C-58FB109219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6A577AFD-BE5D-5C96-DCEB-A051E28D2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C704131-85FB-0C93-884B-4761D5AB932E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95FFEF8-4D62-5D6A-0F3F-5A34A52870CF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D0C12BF-7759-7277-9071-EE9149C0BFF2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F6548AE1-243F-B33C-B575-9EB2C1B26F71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Inhaltsplatzhalter 1">
              <a:extLst>
                <a:ext uri="{FF2B5EF4-FFF2-40B4-BE49-F238E27FC236}">
                  <a16:creationId xmlns:a16="http://schemas.microsoft.com/office/drawing/2014/main" id="{56C10D01-C474-CF96-C22E-BE6A656570D2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15E40723-A0E6-5FB4-CE8E-6943B1FAE55B}"/>
                </a:ext>
              </a:extLst>
            </p:cNvPr>
            <p:cNvCxnSpPr>
              <a:cxnSpLocks/>
            </p:cNvCxnSpPr>
            <p:nvPr/>
          </p:nvCxnSpPr>
          <p:spPr>
            <a:xfrm>
              <a:off x="4075095" y="3217232"/>
              <a:ext cx="82406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Inhaltsplatzhalter 1">
              <a:extLst>
                <a:ext uri="{FF2B5EF4-FFF2-40B4-BE49-F238E27FC236}">
                  <a16:creationId xmlns:a16="http://schemas.microsoft.com/office/drawing/2014/main" id="{F6C7454B-0FF9-E519-7AE1-64B8506452B8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16" name="Inhaltsplatzhalter 1">
              <a:extLst>
                <a:ext uri="{FF2B5EF4-FFF2-40B4-BE49-F238E27FC236}">
                  <a16:creationId xmlns:a16="http://schemas.microsoft.com/office/drawing/2014/main" id="{38AD246D-5A49-885A-4B5F-3D6412052B7E}"/>
                </a:ext>
              </a:extLst>
            </p:cNvPr>
            <p:cNvSpPr txBox="1">
              <a:spLocks/>
            </p:cNvSpPr>
            <p:nvPr/>
          </p:nvSpPr>
          <p:spPr>
            <a:xfrm>
              <a:off x="3647302" y="33368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CFE77E82-6C83-96FB-6721-E75B659CF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949C1A5-DEB0-19E0-552F-70B4815D1B8A}"/>
              </a:ext>
            </a:extLst>
          </p:cNvPr>
          <p:cNvGrpSpPr/>
          <p:nvPr/>
        </p:nvGrpSpPr>
        <p:grpSpPr>
          <a:xfrm>
            <a:off x="6023990" y="1913513"/>
            <a:ext cx="5234037" cy="3751053"/>
            <a:chOff x="6243658" y="1913513"/>
            <a:chExt cx="5234037" cy="3751053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2A6A7649-5393-B78F-C849-84949D422DD9}"/>
                </a:ext>
              </a:extLst>
            </p:cNvPr>
            <p:cNvGrpSpPr/>
            <p:nvPr/>
          </p:nvGrpSpPr>
          <p:grpSpPr>
            <a:xfrm>
              <a:off x="6243658" y="1913513"/>
              <a:ext cx="4168230" cy="3751053"/>
              <a:chOff x="5143544" y="2035978"/>
              <a:chExt cx="4168230" cy="3751053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8C13C78A-2AF0-8E55-C8EF-ACE3B68F97AB}"/>
                  </a:ext>
                </a:extLst>
              </p:cNvPr>
              <p:cNvCxnSpPr/>
              <p:nvPr/>
            </p:nvCxnSpPr>
            <p:spPr>
              <a:xfrm>
                <a:off x="6387246" y="5013176"/>
                <a:ext cx="150895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3B80A468-7860-E92A-97CA-ACB4ABB1CE9D}"/>
                  </a:ext>
                </a:extLst>
              </p:cNvPr>
              <p:cNvCxnSpPr/>
              <p:nvPr/>
            </p:nvCxnSpPr>
            <p:spPr>
              <a:xfrm>
                <a:off x="6387246" y="2492896"/>
                <a:ext cx="150895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20A0C12D-CFC1-A6CA-7DD8-7ED733061E47}"/>
                  </a:ext>
                </a:extLst>
              </p:cNvPr>
              <p:cNvCxnSpPr/>
              <p:nvPr/>
            </p:nvCxnSpPr>
            <p:spPr>
              <a:xfrm>
                <a:off x="7536160" y="3656301"/>
                <a:ext cx="150895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AFD70BA0-6CA1-6D26-5EFD-A26782C8F0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4072" y="2492896"/>
                <a:ext cx="0" cy="1297248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0F80B906-323F-88F6-C743-57AC59B63B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4018" y="2492896"/>
                <a:ext cx="769849" cy="1163405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>
                <a:extLst>
                  <a:ext uri="{FF2B5EF4-FFF2-40B4-BE49-F238E27FC236}">
                    <a16:creationId xmlns:a16="http://schemas.microsoft.com/office/drawing/2014/main" id="{7B1AB5D9-CB8D-D11B-D307-7CD938219E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84018" y="3656301"/>
                <a:ext cx="755954" cy="1356874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7C60E13-304A-06FF-F202-123C628286D1}"/>
                  </a:ext>
                </a:extLst>
              </p:cNvPr>
              <p:cNvGrpSpPr/>
              <p:nvPr/>
            </p:nvGrpSpPr>
            <p:grpSpPr>
              <a:xfrm>
                <a:off x="8057929" y="2665401"/>
                <a:ext cx="1220791" cy="767636"/>
                <a:chOff x="8057929" y="2665401"/>
                <a:chExt cx="1220791" cy="767636"/>
              </a:xfrm>
            </p:grpSpPr>
            <p:cxnSp>
              <p:nvCxnSpPr>
                <p:cNvPr id="33" name="Gerade Verbindung mit Pfeil 32">
                  <a:extLst>
                    <a:ext uri="{FF2B5EF4-FFF2-40B4-BE49-F238E27FC236}">
                      <a16:creationId xmlns:a16="http://schemas.microsoft.com/office/drawing/2014/main" id="{87EC1006-AA61-8DCB-138D-670234B8D8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9509" y="3053116"/>
                  <a:ext cx="1219211" cy="1432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C273FEC7-9125-D514-73A2-FBD7F9E90377}"/>
                    </a:ext>
                  </a:extLst>
                </p:cNvPr>
                <p:cNvSpPr txBox="1"/>
                <p:nvPr/>
              </p:nvSpPr>
              <p:spPr>
                <a:xfrm>
                  <a:off x="8057929" y="2665401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Photon 1</a:t>
                  </a:r>
                </a:p>
              </p:txBody>
            </p:sp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482B0580-6434-DD25-7B37-BB359BCCEBD0}"/>
                    </a:ext>
                  </a:extLst>
                </p:cNvPr>
                <p:cNvSpPr txBox="1"/>
                <p:nvPr/>
              </p:nvSpPr>
              <p:spPr>
                <a:xfrm>
                  <a:off x="8153867" y="3063705"/>
                  <a:ext cx="9541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551 </a:t>
                  </a:r>
                  <a:r>
                    <a:rPr lang="de-DE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nm</a:t>
                  </a:r>
                  <a:endParaRPr lang="de-DE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1DCCDA44-346A-F3A7-C69F-BE85D4CB7564}"/>
                  </a:ext>
                </a:extLst>
              </p:cNvPr>
              <p:cNvGrpSpPr/>
              <p:nvPr/>
            </p:nvGrpSpPr>
            <p:grpSpPr>
              <a:xfrm>
                <a:off x="8090983" y="4039085"/>
                <a:ext cx="1220791" cy="767636"/>
                <a:chOff x="8057929" y="2665401"/>
                <a:chExt cx="1220791" cy="767636"/>
              </a:xfrm>
            </p:grpSpPr>
            <p:cxnSp>
              <p:nvCxnSpPr>
                <p:cNvPr id="40" name="Gerade Verbindung mit Pfeil 39">
                  <a:extLst>
                    <a:ext uri="{FF2B5EF4-FFF2-40B4-BE49-F238E27FC236}">
                      <a16:creationId xmlns:a16="http://schemas.microsoft.com/office/drawing/2014/main" id="{9E74D04B-50D4-94A8-E27A-165425C7F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59509" y="3053116"/>
                  <a:ext cx="1219211" cy="1432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D35EC3A4-EC21-579E-C634-D91912AC289F}"/>
                    </a:ext>
                  </a:extLst>
                </p:cNvPr>
                <p:cNvSpPr txBox="1"/>
                <p:nvPr/>
              </p:nvSpPr>
              <p:spPr>
                <a:xfrm>
                  <a:off x="8057929" y="2665401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Photon 2</a:t>
                  </a:r>
                </a:p>
              </p:txBody>
            </p:sp>
            <p:sp>
              <p:nvSpPr>
                <p:cNvPr id="42" name="Textfeld 41">
                  <a:extLst>
                    <a:ext uri="{FF2B5EF4-FFF2-40B4-BE49-F238E27FC236}">
                      <a16:creationId xmlns:a16="http://schemas.microsoft.com/office/drawing/2014/main" id="{C0ACC1BF-B413-C8E2-FD2F-04C87D642062}"/>
                    </a:ext>
                  </a:extLst>
                </p:cNvPr>
                <p:cNvSpPr txBox="1"/>
                <p:nvPr/>
              </p:nvSpPr>
              <p:spPr>
                <a:xfrm>
                  <a:off x="8153867" y="3063705"/>
                  <a:ext cx="9541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423 </a:t>
                  </a:r>
                  <a:r>
                    <a:rPr lang="de-DE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nm</a:t>
                  </a:r>
                  <a:endParaRPr lang="de-DE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feld 42">
                    <a:extLst>
                      <a:ext uri="{FF2B5EF4-FFF2-40B4-BE49-F238E27FC236}">
                        <a16:creationId xmlns:a16="http://schemas.microsoft.com/office/drawing/2014/main" id="{65EC2515-A4B7-34CE-0023-5D32F7CEB0D1}"/>
                      </a:ext>
                    </a:extLst>
                  </p:cNvPr>
                  <p:cNvSpPr txBox="1"/>
                  <p:nvPr/>
                </p:nvSpPr>
                <p:spPr>
                  <a:xfrm>
                    <a:off x="6168008" y="2035978"/>
                    <a:ext cx="58092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feld 42">
                    <a:extLst>
                      <a:ext uri="{FF2B5EF4-FFF2-40B4-BE49-F238E27FC236}">
                        <a16:creationId xmlns:a16="http://schemas.microsoft.com/office/drawing/2014/main" id="{65EC2515-A4B7-34CE-0023-5D32F7CEB0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8008" y="2035978"/>
                    <a:ext cx="58092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feld 43">
                    <a:extLst>
                      <a:ext uri="{FF2B5EF4-FFF2-40B4-BE49-F238E27FC236}">
                        <a16:creationId xmlns:a16="http://schemas.microsoft.com/office/drawing/2014/main" id="{283ABB7C-AB0B-4049-57E4-91B0E62D8718}"/>
                      </a:ext>
                    </a:extLst>
                  </p:cNvPr>
                  <p:cNvSpPr txBox="1"/>
                  <p:nvPr/>
                </p:nvSpPr>
                <p:spPr>
                  <a:xfrm>
                    <a:off x="6212216" y="4551510"/>
                    <a:ext cx="58804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de-DE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feld 43">
                    <a:extLst>
                      <a:ext uri="{FF2B5EF4-FFF2-40B4-BE49-F238E27FC236}">
                        <a16:creationId xmlns:a16="http://schemas.microsoft.com/office/drawing/2014/main" id="{283ABB7C-AB0B-4049-57E4-91B0E62D87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2216" y="4551510"/>
                    <a:ext cx="588045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1C0DA527-DEC1-CEC4-981D-042F5AF80A32}"/>
                  </a:ext>
                </a:extLst>
              </p:cNvPr>
              <p:cNvSpPr txBox="1"/>
              <p:nvPr/>
            </p:nvSpPr>
            <p:spPr>
              <a:xfrm>
                <a:off x="5143544" y="3156617"/>
                <a:ext cx="12618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Anregung </a:t>
                </a:r>
                <a:b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mit Lasern</a:t>
                </a:r>
              </a:p>
            </p:txBody>
          </p:sp>
          <p:sp>
            <p:nvSpPr>
              <p:cNvPr id="46" name="Inhaltsplatzhalter 1">
                <a:extLst>
                  <a:ext uri="{FF2B5EF4-FFF2-40B4-BE49-F238E27FC236}">
                    <a16:creationId xmlns:a16="http://schemas.microsoft.com/office/drawing/2014/main" id="{232FEC8A-8835-4D44-46FA-BBA7C88DCB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4529" y="5210967"/>
                <a:ext cx="2303400" cy="576064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tx1">
                      <a:lumMod val="65000"/>
                      <a:lumOff val="35000"/>
                    </a:schemeClr>
                  </a:buClr>
                  <a:buFont typeface="Arial" pitchFamily="34" charset="0"/>
                  <a:buChar char="•"/>
                  <a:defRPr kumimoji="0"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11480" lvl="1" indent="0">
                  <a:buNone/>
                </a:pPr>
                <a:r>
                  <a:rPr lang="de-DE" dirty="0"/>
                  <a:t>Calciumatom</a:t>
                </a:r>
              </a:p>
            </p:txBody>
          </p:sp>
        </p:grp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87360CB4-4A5C-D8D2-A655-60232B79A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4186" y="3397558"/>
              <a:ext cx="0" cy="145626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2CC25D5E-A6FE-85E2-5F8A-AF4BD58C91C9}"/>
                </a:ext>
              </a:extLst>
            </p:cNvPr>
            <p:cNvCxnSpPr>
              <a:cxnSpLocks/>
            </p:cNvCxnSpPr>
            <p:nvPr/>
          </p:nvCxnSpPr>
          <p:spPr>
            <a:xfrm>
              <a:off x="7438691" y="3397558"/>
              <a:ext cx="92336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5E24B2AE-D2C4-386B-EF58-10EE657DCFC9}"/>
                </a:ext>
              </a:extLst>
            </p:cNvPr>
            <p:cNvSpPr txBox="1"/>
            <p:nvPr/>
          </p:nvSpPr>
          <p:spPr>
            <a:xfrm>
              <a:off x="10241459" y="3260708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metastabil</a:t>
              </a:r>
              <a:b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 4,7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ns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E1920135-AE38-F897-98FE-C3EC4EBF6F2B}"/>
              </a:ext>
            </a:extLst>
          </p:cNvPr>
          <p:cNvCxnSpPr>
            <a:cxnSpLocks/>
          </p:cNvCxnSpPr>
          <p:nvPr/>
        </p:nvCxnSpPr>
        <p:spPr>
          <a:xfrm>
            <a:off x="5807968" y="1988840"/>
            <a:ext cx="0" cy="3675726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Inhaltsplatzhalter 1">
            <a:extLst>
              <a:ext uri="{FF2B5EF4-FFF2-40B4-BE49-F238E27FC236}">
                <a16:creationId xmlns:a16="http://schemas.microsoft.com/office/drawing/2014/main" id="{BF181FE5-35D5-20B5-29DA-FA1C786FEF1F}"/>
              </a:ext>
            </a:extLst>
          </p:cNvPr>
          <p:cNvSpPr txBox="1">
            <a:spLocks/>
          </p:cNvSpPr>
          <p:nvPr/>
        </p:nvSpPr>
        <p:spPr>
          <a:xfrm>
            <a:off x="9158043" y="4851989"/>
            <a:ext cx="2908490" cy="18359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Verschränktes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Photonenpaar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mit unbestimmter Polarisation</a:t>
            </a: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C9946CAB-04D3-6097-03E3-F8C817866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576064"/>
          </a:xfrm>
        </p:spPr>
        <p:txBody>
          <a:bodyPr/>
          <a:lstStyle/>
          <a:p>
            <a:r>
              <a:rPr lang="de-DE" dirty="0"/>
              <a:t>1. Wie erzeugt man sie?</a:t>
            </a:r>
          </a:p>
        </p:txBody>
      </p:sp>
    </p:spTree>
    <p:extLst>
      <p:ext uri="{BB962C8B-B14F-4D97-AF65-F5344CB8AC3E}">
        <p14:creationId xmlns:p14="http://schemas.microsoft.com/office/powerpoint/2010/main" val="29830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0EB42C-FAA8-9096-5825-FB648258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sie?</a:t>
            </a:r>
          </a:p>
        </p:txBody>
      </p:sp>
    </p:spTree>
    <p:extLst>
      <p:ext uri="{BB962C8B-B14F-4D97-AF65-F5344CB8AC3E}">
        <p14:creationId xmlns:p14="http://schemas.microsoft.com/office/powerpoint/2010/main" val="335955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DDAAEB7-2B6F-4D24-350A-B111E1EF54BF}"/>
              </a:ext>
            </a:extLst>
          </p:cNvPr>
          <p:cNvGrpSpPr/>
          <p:nvPr/>
        </p:nvGrpSpPr>
        <p:grpSpPr>
          <a:xfrm>
            <a:off x="1215362" y="2348880"/>
            <a:ext cx="5180781" cy="3024336"/>
            <a:chOff x="400916" y="2060848"/>
            <a:chExt cx="5180781" cy="302433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EC8B145-DA35-754F-8635-D9D776073168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AD230A5F-0B36-35A7-6B73-BB787095C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20EBB954-65EA-36E8-9518-403EFAEB4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68EB1084-E7B7-38ED-FC01-5D656F2BEADA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6081EB97-7C74-0870-091A-F5DA4F222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7F6B2BF1-47E6-6D33-0207-30D777360D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EE89C46-D865-97B6-1E2A-A9C8698C827A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53367D4-40DB-34FF-C036-EDA36E1AF566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A3F4091-A764-570E-6EB9-F2BB8B2917D3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6EA7D15D-FFCE-D2C1-E71A-9B13891A4409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Inhaltsplatzhalter 1">
              <a:extLst>
                <a:ext uri="{FF2B5EF4-FFF2-40B4-BE49-F238E27FC236}">
                  <a16:creationId xmlns:a16="http://schemas.microsoft.com/office/drawing/2014/main" id="{0280F226-6D60-42F1-E041-53FB75BB9C99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A91E8F86-0602-60FD-A0F9-2A5CA9996C15}"/>
                </a:ext>
              </a:extLst>
            </p:cNvPr>
            <p:cNvCxnSpPr>
              <a:cxnSpLocks/>
            </p:cNvCxnSpPr>
            <p:nvPr/>
          </p:nvCxnSpPr>
          <p:spPr>
            <a:xfrm>
              <a:off x="4075095" y="3217232"/>
              <a:ext cx="1206459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Inhaltsplatzhalter 1">
              <a:extLst>
                <a:ext uri="{FF2B5EF4-FFF2-40B4-BE49-F238E27FC236}">
                  <a16:creationId xmlns:a16="http://schemas.microsoft.com/office/drawing/2014/main" id="{7709CF98-498F-0427-C97A-351D112BE057}"/>
                </a:ext>
              </a:extLst>
            </p:cNvPr>
            <p:cNvSpPr txBox="1">
              <a:spLocks/>
            </p:cNvSpPr>
            <p:nvPr/>
          </p:nvSpPr>
          <p:spPr>
            <a:xfrm>
              <a:off x="400916" y="3408710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20" name="Inhaltsplatzhalter 1">
              <a:extLst>
                <a:ext uri="{FF2B5EF4-FFF2-40B4-BE49-F238E27FC236}">
                  <a16:creationId xmlns:a16="http://schemas.microsoft.com/office/drawing/2014/main" id="{750CEA7D-1ABC-F3D9-FC86-7504A2430845}"/>
                </a:ext>
              </a:extLst>
            </p:cNvPr>
            <p:cNvSpPr txBox="1">
              <a:spLocks/>
            </p:cNvSpPr>
            <p:nvPr/>
          </p:nvSpPr>
          <p:spPr>
            <a:xfrm>
              <a:off x="3278297" y="3413144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D9BD67DC-216E-76A3-16B6-B9DCBDBF5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DA8354-7DF2-7074-F5C5-CB48A714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5040560"/>
          </a:xfrm>
        </p:spPr>
        <p:txBody>
          <a:bodyPr/>
          <a:lstStyle/>
          <a:p>
            <a:pPr marL="109728" indent="0">
              <a:buNone/>
            </a:pPr>
            <a:r>
              <a:rPr lang="de-DE" dirty="0"/>
              <a:t>Die Messungen an jedem Filter führen zu einer Folge von Zufallszahlen.</a:t>
            </a:r>
          </a:p>
        </p:txBody>
      </p:sp>
      <p:sp>
        <p:nvSpPr>
          <p:cNvPr id="30" name="Inhaltsplatzhalter 1">
            <a:extLst>
              <a:ext uri="{FF2B5EF4-FFF2-40B4-BE49-F238E27FC236}">
                <a16:creationId xmlns:a16="http://schemas.microsoft.com/office/drawing/2014/main" id="{8582C6BC-1D85-2670-6FC9-03A40A72731C}"/>
              </a:ext>
            </a:extLst>
          </p:cNvPr>
          <p:cNvSpPr txBox="1">
            <a:spLocks/>
          </p:cNvSpPr>
          <p:nvPr/>
        </p:nvSpPr>
        <p:spPr>
          <a:xfrm>
            <a:off x="191344" y="5569127"/>
            <a:ext cx="4034265" cy="16188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Char char="•"/>
              <a:defRPr kumimoji="0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None/>
            </a:pPr>
            <a:r>
              <a:rPr lang="de-DE" dirty="0">
                <a:solidFill>
                  <a:schemeClr val="tx1"/>
                </a:solidFill>
              </a:rPr>
              <a:t>1 1 0 0 0 1 0 0 1 1 1 0 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4CD3C21-F271-BD3F-2FAF-299D09034BAC}"/>
              </a:ext>
            </a:extLst>
          </p:cNvPr>
          <p:cNvCxnSpPr>
            <a:cxnSpLocks/>
          </p:cNvCxnSpPr>
          <p:nvPr/>
        </p:nvCxnSpPr>
        <p:spPr>
          <a:xfrm>
            <a:off x="815743" y="3788863"/>
            <a:ext cx="0" cy="17283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ussdiagramm: Verzögerung 3">
            <a:extLst>
              <a:ext uri="{FF2B5EF4-FFF2-40B4-BE49-F238E27FC236}">
                <a16:creationId xmlns:a16="http://schemas.microsoft.com/office/drawing/2014/main" id="{58296FCE-DB28-AB9C-A2F7-C588AB37F9D9}"/>
              </a:ext>
            </a:extLst>
          </p:cNvPr>
          <p:cNvSpPr/>
          <p:nvPr/>
        </p:nvSpPr>
        <p:spPr>
          <a:xfrm rot="10800000">
            <a:off x="633616" y="3294289"/>
            <a:ext cx="350994" cy="396409"/>
          </a:xfrm>
          <a:prstGeom prst="flowChartDelay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lussdiagramm: Verzögerung 4">
            <a:extLst>
              <a:ext uri="{FF2B5EF4-FFF2-40B4-BE49-F238E27FC236}">
                <a16:creationId xmlns:a16="http://schemas.microsoft.com/office/drawing/2014/main" id="{733BFFDF-E7A5-BB73-7A82-A156F6F22A78}"/>
              </a:ext>
            </a:extLst>
          </p:cNvPr>
          <p:cNvSpPr/>
          <p:nvPr/>
        </p:nvSpPr>
        <p:spPr>
          <a:xfrm>
            <a:off x="6825707" y="3289038"/>
            <a:ext cx="350994" cy="396409"/>
          </a:xfrm>
          <a:prstGeom prst="flowChartDelay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F5D4519-A824-E8D8-D3E5-B45027A330C8}"/>
              </a:ext>
            </a:extLst>
          </p:cNvPr>
          <p:cNvGrpSpPr/>
          <p:nvPr/>
        </p:nvGrpSpPr>
        <p:grpSpPr>
          <a:xfrm>
            <a:off x="1227809" y="2914888"/>
            <a:ext cx="241947" cy="1080119"/>
            <a:chOff x="1271464" y="3284985"/>
            <a:chExt cx="241947" cy="1080119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0AD1320D-5967-4DCC-93F4-9E25A7CC4D04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000EA1B4-2D4D-77F6-2461-6C9581C149D5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593D194-666C-95FF-F37E-C21B1E955362}"/>
              </a:ext>
            </a:extLst>
          </p:cNvPr>
          <p:cNvGrpSpPr/>
          <p:nvPr/>
        </p:nvGrpSpPr>
        <p:grpSpPr>
          <a:xfrm>
            <a:off x="6270904" y="2945081"/>
            <a:ext cx="241947" cy="1080119"/>
            <a:chOff x="5198684" y="3284985"/>
            <a:chExt cx="241947" cy="1080119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DEC1E36D-9B88-B812-A0BD-45DE4B51B498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63E202B3-43CE-A587-54B0-0EA8B94E7B0A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82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7BB0E88F-BA09-BAB2-BC79-CD8713D892A6}"/>
              </a:ext>
            </a:extLst>
          </p:cNvPr>
          <p:cNvGraphicFramePr>
            <a:graphicFrameLocks noGrp="1"/>
          </p:cNvGraphicFramePr>
          <p:nvPr/>
        </p:nvGraphicFramePr>
        <p:xfrm>
          <a:off x="7615751" y="2186861"/>
          <a:ext cx="22334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2">
                  <a:extLst>
                    <a:ext uri="{9D8B030D-6E8A-4147-A177-3AD203B41FA5}">
                      <a16:colId xmlns:a16="http://schemas.microsoft.com/office/drawing/2014/main" val="118647520"/>
                    </a:ext>
                  </a:extLst>
                </a:gridCol>
                <a:gridCol w="1116722">
                  <a:extLst>
                    <a:ext uri="{9D8B030D-6E8A-4147-A177-3AD203B41FA5}">
                      <a16:colId xmlns:a16="http://schemas.microsoft.com/office/drawing/2014/main" val="3864618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8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956"/>
                  </a:ext>
                </a:extLst>
              </a:tr>
            </a:tbl>
          </a:graphicData>
        </a:graphic>
      </p:graphicFrame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1F60258-DC6B-1CE9-1FAF-CF126AA3402A}"/>
              </a:ext>
            </a:extLst>
          </p:cNvPr>
          <p:cNvGrpSpPr/>
          <p:nvPr/>
        </p:nvGrpSpPr>
        <p:grpSpPr>
          <a:xfrm>
            <a:off x="1017140" y="1916832"/>
            <a:ext cx="5342900" cy="3024336"/>
            <a:chOff x="168986" y="2060848"/>
            <a:chExt cx="5342900" cy="3024336"/>
          </a:xfrm>
        </p:grpSpPr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C32ED89C-455C-DA48-8D99-ACDC28A11390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A9883596-F021-DD81-C5A6-B817103402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132CFD72-3A5D-1491-B844-42F745F21A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EEC61A84-CE8B-4530-5A50-BC97FB277D23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F8BBD2F5-1C7F-08D1-CB3D-22CC5FC21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A6B9981F-7A63-2385-B03D-78724A9339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9FADCC15-911C-153B-C89F-9BE163902DE1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9014D94-A6E4-A563-94F6-6EB437C4AE94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E0C36F9C-8589-A8A2-68AC-CCD3A86BAFB3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1BE8D702-4F7A-37C8-7776-C1B98E64B603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Inhaltsplatzhalter 1">
              <a:extLst>
                <a:ext uri="{FF2B5EF4-FFF2-40B4-BE49-F238E27FC236}">
                  <a16:creationId xmlns:a16="http://schemas.microsoft.com/office/drawing/2014/main" id="{E3AFCEF5-AF15-4629-21E6-5C40BF835307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70ADAA4F-6236-42F0-E12E-493AF98EF116}"/>
                </a:ext>
              </a:extLst>
            </p:cNvPr>
            <p:cNvCxnSpPr>
              <a:cxnSpLocks/>
            </p:cNvCxnSpPr>
            <p:nvPr/>
          </p:nvCxnSpPr>
          <p:spPr>
            <a:xfrm>
              <a:off x="4075095" y="3217232"/>
              <a:ext cx="1172751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Inhaltsplatzhalter 1">
              <a:extLst>
                <a:ext uri="{FF2B5EF4-FFF2-40B4-BE49-F238E27FC236}">
                  <a16:creationId xmlns:a16="http://schemas.microsoft.com/office/drawing/2014/main" id="{125F0F7C-4A8C-2799-7FBD-502A4DF4D2D3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44" name="Inhaltsplatzhalter 1">
              <a:extLst>
                <a:ext uri="{FF2B5EF4-FFF2-40B4-BE49-F238E27FC236}">
                  <a16:creationId xmlns:a16="http://schemas.microsoft.com/office/drawing/2014/main" id="{DB0EE87E-D465-9EA3-3400-144949101833}"/>
                </a:ext>
              </a:extLst>
            </p:cNvPr>
            <p:cNvSpPr txBox="1">
              <a:spLocks/>
            </p:cNvSpPr>
            <p:nvPr/>
          </p:nvSpPr>
          <p:spPr>
            <a:xfrm>
              <a:off x="32084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5263821E-C3AD-2A1C-FD6C-66C0B0CB9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Flussdiagramm: Verzögerung 49">
            <a:extLst>
              <a:ext uri="{FF2B5EF4-FFF2-40B4-BE49-F238E27FC236}">
                <a16:creationId xmlns:a16="http://schemas.microsoft.com/office/drawing/2014/main" id="{1B349DD7-F809-679F-8B4C-8F24BD20B880}"/>
              </a:ext>
            </a:extLst>
          </p:cNvPr>
          <p:cNvSpPr/>
          <p:nvPr/>
        </p:nvSpPr>
        <p:spPr>
          <a:xfrm rot="10800000">
            <a:off x="695400" y="2918909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1" name="Flussdiagramm: Verzögerung 50">
            <a:extLst>
              <a:ext uri="{FF2B5EF4-FFF2-40B4-BE49-F238E27FC236}">
                <a16:creationId xmlns:a16="http://schemas.microsoft.com/office/drawing/2014/main" id="{011F4C5E-2A61-8003-299C-59F3E2B2D103}"/>
              </a:ext>
            </a:extLst>
          </p:cNvPr>
          <p:cNvSpPr/>
          <p:nvPr/>
        </p:nvSpPr>
        <p:spPr>
          <a:xfrm>
            <a:off x="6776328" y="2913658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7F6F9AB5-DC54-A9D9-199D-C7498B788111}"/>
              </a:ext>
            </a:extLst>
          </p:cNvPr>
          <p:cNvGrpSpPr/>
          <p:nvPr/>
        </p:nvGrpSpPr>
        <p:grpSpPr>
          <a:xfrm>
            <a:off x="1213375" y="2556194"/>
            <a:ext cx="241947" cy="1080119"/>
            <a:chOff x="1271464" y="3284985"/>
            <a:chExt cx="241947" cy="1080119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F7D223A9-6CD3-81FB-DC01-79FFE185AB8E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1A0BA11C-8B33-099F-E513-ECFBF5F19C41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AFF77FE-8CED-6890-623F-93C6EDFADBD0}"/>
              </a:ext>
            </a:extLst>
          </p:cNvPr>
          <p:cNvGrpSpPr/>
          <p:nvPr/>
        </p:nvGrpSpPr>
        <p:grpSpPr>
          <a:xfrm>
            <a:off x="6272274" y="2528899"/>
            <a:ext cx="241947" cy="1080119"/>
            <a:chOff x="5198684" y="3284985"/>
            <a:chExt cx="241947" cy="1080119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40FFDCEF-2162-2362-F057-D34FF6BA0538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5BA460B3-801F-E906-EC6C-7A848BC0E571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413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E9B104-76BC-2FF7-8E45-B05A5A4A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Woran erkennt man verschränkte Photonen?</a:t>
            </a:r>
          </a:p>
        </p:txBody>
      </p:sp>
      <p:graphicFrame>
        <p:nvGraphicFramePr>
          <p:cNvPr id="28" name="Tabelle 28">
            <a:extLst>
              <a:ext uri="{FF2B5EF4-FFF2-40B4-BE49-F238E27FC236}">
                <a16:creationId xmlns:a16="http://schemas.microsoft.com/office/drawing/2014/main" id="{7BB0E88F-BA09-BAB2-BC79-CD8713D892A6}"/>
              </a:ext>
            </a:extLst>
          </p:cNvPr>
          <p:cNvGraphicFramePr>
            <a:graphicFrameLocks noGrp="1"/>
          </p:cNvGraphicFramePr>
          <p:nvPr/>
        </p:nvGraphicFramePr>
        <p:xfrm>
          <a:off x="7615751" y="2186861"/>
          <a:ext cx="223344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722">
                  <a:extLst>
                    <a:ext uri="{9D8B030D-6E8A-4147-A177-3AD203B41FA5}">
                      <a16:colId xmlns:a16="http://schemas.microsoft.com/office/drawing/2014/main" val="118647520"/>
                    </a:ext>
                  </a:extLst>
                </a:gridCol>
                <a:gridCol w="1116722">
                  <a:extLst>
                    <a:ext uri="{9D8B030D-6E8A-4147-A177-3AD203B41FA5}">
                      <a16:colId xmlns:a16="http://schemas.microsoft.com/office/drawing/2014/main" val="38646182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8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6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4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74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99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7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66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5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02956"/>
                  </a:ext>
                </a:extLst>
              </a:tr>
            </a:tbl>
          </a:graphicData>
        </a:graphic>
      </p:graphicFrame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72DE406-C2E3-4CEB-6C69-4FFB23E11097}"/>
              </a:ext>
            </a:extLst>
          </p:cNvPr>
          <p:cNvGrpSpPr/>
          <p:nvPr/>
        </p:nvGrpSpPr>
        <p:grpSpPr>
          <a:xfrm>
            <a:off x="1017140" y="1916832"/>
            <a:ext cx="5342900" cy="3024336"/>
            <a:chOff x="168986" y="2060848"/>
            <a:chExt cx="5342900" cy="3024336"/>
          </a:xfrm>
        </p:grpSpPr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3A267891-EE72-FD63-2AAE-CBF14D66D6FE}"/>
                </a:ext>
              </a:extLst>
            </p:cNvPr>
            <p:cNvGrpSpPr/>
            <p:nvPr/>
          </p:nvGrpSpPr>
          <p:grpSpPr>
            <a:xfrm>
              <a:off x="2351584" y="2060848"/>
              <a:ext cx="0" cy="2304256"/>
              <a:chOff x="2351584" y="2060848"/>
              <a:chExt cx="0" cy="2304256"/>
            </a:xfrm>
          </p:grpSpPr>
          <p:cxnSp>
            <p:nvCxnSpPr>
              <p:cNvPr id="66" name="Gerader Verbinder 65">
                <a:extLst>
                  <a:ext uri="{FF2B5EF4-FFF2-40B4-BE49-F238E27FC236}">
                    <a16:creationId xmlns:a16="http://schemas.microsoft.com/office/drawing/2014/main" id="{1F0BC703-78B2-9F46-0A0F-3F8283745E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B61DEDF3-72AB-84A0-454F-90AD6ADAF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5987C5D0-6502-3CB5-7C79-283B928750CA}"/>
                </a:ext>
              </a:extLst>
            </p:cNvPr>
            <p:cNvGrpSpPr/>
            <p:nvPr/>
          </p:nvGrpSpPr>
          <p:grpSpPr>
            <a:xfrm>
              <a:off x="3575720" y="2060848"/>
              <a:ext cx="0" cy="2304256"/>
              <a:chOff x="2351584" y="2060848"/>
              <a:chExt cx="0" cy="2304256"/>
            </a:xfrm>
          </p:grpSpPr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F77985E6-C58E-AF56-30EB-36420066C8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2060848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5F030D9D-BD61-2F47-3320-835A06CFB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1584" y="3429000"/>
                <a:ext cx="0" cy="936104"/>
              </a:xfrm>
              <a:prstGeom prst="line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6464FA39-3834-B85D-3FDF-2D386E5CAA6E}"/>
                </a:ext>
              </a:extLst>
            </p:cNvPr>
            <p:cNvSpPr/>
            <p:nvPr/>
          </p:nvSpPr>
          <p:spPr>
            <a:xfrm>
              <a:off x="1991544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BA2229E8-A4A0-AA00-5104-33E5D42A1CCE}"/>
                </a:ext>
              </a:extLst>
            </p:cNvPr>
            <p:cNvSpPr/>
            <p:nvPr/>
          </p:nvSpPr>
          <p:spPr>
            <a:xfrm>
              <a:off x="3719736" y="3108051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296055BA-ED26-3CD8-DED3-642245B3F299}"/>
                </a:ext>
              </a:extLst>
            </p:cNvPr>
            <p:cNvSpPr/>
            <p:nvPr/>
          </p:nvSpPr>
          <p:spPr>
            <a:xfrm>
              <a:off x="2711625" y="2996952"/>
              <a:ext cx="432047" cy="43204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5A9A8583-D49D-B55D-5BFB-BF000283C4CB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>
              <a:off x="2927649" y="3428999"/>
              <a:ext cx="0" cy="9596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Inhaltsplatzhalter 1">
              <a:extLst>
                <a:ext uri="{FF2B5EF4-FFF2-40B4-BE49-F238E27FC236}">
                  <a16:creationId xmlns:a16="http://schemas.microsoft.com/office/drawing/2014/main" id="{D7DE1603-FAB4-28E3-64E6-CD3F6788CC45}"/>
                </a:ext>
              </a:extLst>
            </p:cNvPr>
            <p:cNvSpPr txBox="1">
              <a:spLocks/>
            </p:cNvSpPr>
            <p:nvPr/>
          </p:nvSpPr>
          <p:spPr>
            <a:xfrm>
              <a:off x="1775948" y="4509120"/>
              <a:ext cx="2303400" cy="576064"/>
            </a:xfrm>
            <a:prstGeom prst="rect">
              <a:avLst/>
            </a:prstGeom>
          </p:spPr>
          <p:txBody>
            <a:bodyPr vert="horz">
              <a:normAutofit fontScale="92500"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Calciumatom</a:t>
              </a:r>
            </a:p>
          </p:txBody>
        </p:sp>
        <p:sp>
          <p:nvSpPr>
            <p:cNvPr id="61" name="Inhaltsplatzhalter 1">
              <a:extLst>
                <a:ext uri="{FF2B5EF4-FFF2-40B4-BE49-F238E27FC236}">
                  <a16:creationId xmlns:a16="http://schemas.microsoft.com/office/drawing/2014/main" id="{9D3A4BFF-E844-9306-6775-4B8EA1FF00DF}"/>
                </a:ext>
              </a:extLst>
            </p:cNvPr>
            <p:cNvSpPr txBox="1">
              <a:spLocks/>
            </p:cNvSpPr>
            <p:nvPr/>
          </p:nvSpPr>
          <p:spPr>
            <a:xfrm>
              <a:off x="1689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A</a:t>
              </a:r>
            </a:p>
          </p:txBody>
        </p:sp>
        <p:sp>
          <p:nvSpPr>
            <p:cNvPr id="62" name="Inhaltsplatzhalter 1">
              <a:extLst>
                <a:ext uri="{FF2B5EF4-FFF2-40B4-BE49-F238E27FC236}">
                  <a16:creationId xmlns:a16="http://schemas.microsoft.com/office/drawing/2014/main" id="{015D5A88-555E-0C81-960C-A6F19C5E9247}"/>
                </a:ext>
              </a:extLst>
            </p:cNvPr>
            <p:cNvSpPr txBox="1">
              <a:spLocks/>
            </p:cNvSpPr>
            <p:nvPr/>
          </p:nvSpPr>
          <p:spPr>
            <a:xfrm>
              <a:off x="3208486" y="3370279"/>
              <a:ext cx="2303400" cy="576064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365760" indent="-256032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tx1">
                    <a:lumMod val="65000"/>
                    <a:lumOff val="35000"/>
                  </a:schemeClr>
                </a:buClr>
                <a:buFont typeface="Arial" pitchFamily="34" charset="0"/>
                <a:buChar char="•"/>
                <a:defRPr kumimoji="0"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▫"/>
                <a:defRPr kumimoji="0" sz="16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5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3"/>
                </a:buClr>
                <a:buFont typeface="Georgia"/>
                <a:buChar char="◦"/>
                <a:defRPr kumimoji="0" sz="1400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1480" lvl="1" indent="0">
                <a:buNone/>
              </a:pPr>
              <a:r>
                <a:rPr lang="de-DE" dirty="0"/>
                <a:t>Photon B</a:t>
              </a:r>
            </a:p>
          </p:txBody>
        </p: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9509ABAE-3004-F079-6686-335D246A8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626" y="3240270"/>
              <a:ext cx="1048144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Flussdiagramm: Verzögerung 67">
            <a:extLst>
              <a:ext uri="{FF2B5EF4-FFF2-40B4-BE49-F238E27FC236}">
                <a16:creationId xmlns:a16="http://schemas.microsoft.com/office/drawing/2014/main" id="{F03EFAB7-A8B3-AC61-7BB8-BE7DA8ADE335}"/>
              </a:ext>
            </a:extLst>
          </p:cNvPr>
          <p:cNvSpPr/>
          <p:nvPr/>
        </p:nvSpPr>
        <p:spPr>
          <a:xfrm rot="10800000">
            <a:off x="695400" y="2918909"/>
            <a:ext cx="350994" cy="396409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9" name="Flussdiagramm: Verzögerung 68">
            <a:extLst>
              <a:ext uri="{FF2B5EF4-FFF2-40B4-BE49-F238E27FC236}">
                <a16:creationId xmlns:a16="http://schemas.microsoft.com/office/drawing/2014/main" id="{1EB2C246-C679-35B7-1D21-F91EAEB9B945}"/>
              </a:ext>
            </a:extLst>
          </p:cNvPr>
          <p:cNvSpPr/>
          <p:nvPr/>
        </p:nvSpPr>
        <p:spPr>
          <a:xfrm>
            <a:off x="6776328" y="2913658"/>
            <a:ext cx="350994" cy="396409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6456800C-0088-9E3B-67C8-A37D37840234}"/>
              </a:ext>
            </a:extLst>
          </p:cNvPr>
          <p:cNvGrpSpPr/>
          <p:nvPr/>
        </p:nvGrpSpPr>
        <p:grpSpPr>
          <a:xfrm>
            <a:off x="1213375" y="2556194"/>
            <a:ext cx="241947" cy="1080119"/>
            <a:chOff x="1271464" y="3284985"/>
            <a:chExt cx="241947" cy="1080119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B14642F2-2A9B-AB32-BEA8-A5C3C62EAD7C}"/>
                </a:ext>
              </a:extLst>
            </p:cNvPr>
            <p:cNvSpPr/>
            <p:nvPr/>
          </p:nvSpPr>
          <p:spPr>
            <a:xfrm>
              <a:off x="127146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CB0885B1-90FA-5A7B-6EDD-8407F4F0FCFF}"/>
                </a:ext>
              </a:extLst>
            </p:cNvPr>
            <p:cNvCxnSpPr>
              <a:cxnSpLocks/>
            </p:cNvCxnSpPr>
            <p:nvPr/>
          </p:nvCxnSpPr>
          <p:spPr>
            <a:xfrm>
              <a:off x="138185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023C6E1-BCE8-0F77-0352-14AE18B1F06C}"/>
              </a:ext>
            </a:extLst>
          </p:cNvPr>
          <p:cNvGrpSpPr/>
          <p:nvPr/>
        </p:nvGrpSpPr>
        <p:grpSpPr>
          <a:xfrm>
            <a:off x="6272274" y="2528899"/>
            <a:ext cx="241947" cy="1080119"/>
            <a:chOff x="5198684" y="3284985"/>
            <a:chExt cx="241947" cy="1080119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14F758B-F921-37CD-6D2D-6E4A7A73E496}"/>
                </a:ext>
              </a:extLst>
            </p:cNvPr>
            <p:cNvSpPr/>
            <p:nvPr/>
          </p:nvSpPr>
          <p:spPr>
            <a:xfrm>
              <a:off x="5198684" y="3554093"/>
              <a:ext cx="241947" cy="60486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7D2B08D6-9C18-F290-A30A-DFC29C79B6D2}"/>
                </a:ext>
              </a:extLst>
            </p:cNvPr>
            <p:cNvCxnSpPr>
              <a:cxnSpLocks/>
            </p:cNvCxnSpPr>
            <p:nvPr/>
          </p:nvCxnSpPr>
          <p:spPr>
            <a:xfrm>
              <a:off x="5309070" y="3284985"/>
              <a:ext cx="0" cy="1080119"/>
            </a:xfrm>
            <a:prstGeom prst="straightConnector1">
              <a:avLst/>
            </a:prstGeom>
            <a:ln w="38100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2AD30617-0771-83E1-F96C-C205016327B4}"/>
              </a:ext>
            </a:extLst>
          </p:cNvPr>
          <p:cNvCxnSpPr>
            <a:cxnSpLocks/>
          </p:cNvCxnSpPr>
          <p:nvPr/>
        </p:nvCxnSpPr>
        <p:spPr>
          <a:xfrm>
            <a:off x="4923249" y="3073216"/>
            <a:ext cx="117275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16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836</Words>
  <Application>Microsoft Office PowerPoint</Application>
  <PresentationFormat>Breitbild</PresentationFormat>
  <Paragraphs>189</Paragraphs>
  <Slides>22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Garamond</vt:lpstr>
      <vt:lpstr>Georgia</vt:lpstr>
      <vt:lpstr>Formatvorlage_KM-Rot ZSL-Logo</vt:lpstr>
      <vt:lpstr>Verschränkte Photonen</vt:lpstr>
      <vt:lpstr>1. Wie erzeugt man sie?</vt:lpstr>
      <vt:lpstr>1. Wie erzeugt man sie?</vt:lpstr>
      <vt:lpstr>1. Wie erzeugt man sie?</vt:lpstr>
      <vt:lpstr>1. Wie erzeugt man sie?</vt:lpstr>
      <vt:lpstr>2. Woran erkennt man sie?</vt:lpstr>
      <vt:lpstr>2. Woran erkennt man verschränkte Photonen?</vt:lpstr>
      <vt:lpstr>2. Woran erkennt man verschränkte Photonen?</vt:lpstr>
      <vt:lpstr>2. Woran erkennt man verschränkte Photonen?</vt:lpstr>
      <vt:lpstr>2. Woran erkennt man verschränkte Photonen?</vt:lpstr>
      <vt:lpstr>2. Woran erkennt man verschränkte Photonen?</vt:lpstr>
      <vt:lpstr>2. Woran erkennt man verschränkte Photonen?</vt:lpstr>
      <vt:lpstr>2. Woran erkennt man verschränkte Photonen?</vt:lpstr>
      <vt:lpstr>2. Woran erkennt man verschränkte Photonen?</vt:lpstr>
      <vt:lpstr>3. Jede Art von klassischer Beschreibung scheitert.</vt:lpstr>
      <vt:lpstr>3. Jede Art von klassischer Beschreibung scheitert.</vt:lpstr>
      <vt:lpstr>3. Jede Art von klassischer Beschreibung scheitert.</vt:lpstr>
      <vt:lpstr>3. Jede Art von klassischer Beschreibung scheitert.</vt:lpstr>
      <vt:lpstr>3. Jede Art von klassischer Beschreibung scheitert.</vt:lpstr>
      <vt:lpstr>3. Jede Art von klassischer Beschreibung scheitert.</vt:lpstr>
      <vt:lpstr>3. Jede Art von klassischer Beschreibung scheitert.</vt:lpstr>
      <vt:lpstr>2c) Was ist nichtklassisch an verschränkten Photonen?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Schock, Kai (KM);du Prel, Florence (LS)</dc:creator>
  <cp:lastModifiedBy>Josef Küblbeck</cp:lastModifiedBy>
  <cp:revision>165</cp:revision>
  <dcterms:created xsi:type="dcterms:W3CDTF">2014-03-18T09:41:04Z</dcterms:created>
  <dcterms:modified xsi:type="dcterms:W3CDTF">2023-02-24T15:52:24Z</dcterms:modified>
</cp:coreProperties>
</file>