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306" r:id="rId5"/>
    <p:sldId id="260" r:id="rId6"/>
    <p:sldId id="261" r:id="rId7"/>
    <p:sldId id="262" r:id="rId8"/>
    <p:sldId id="263" r:id="rId9"/>
    <p:sldId id="265" r:id="rId10"/>
    <p:sldId id="30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9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1" r:id="rId31"/>
    <p:sldId id="284" r:id="rId32"/>
    <p:sldId id="286" r:id="rId33"/>
    <p:sldId id="300" r:id="rId34"/>
    <p:sldId id="287" r:id="rId35"/>
    <p:sldId id="288" r:id="rId36"/>
    <p:sldId id="289" r:id="rId37"/>
    <p:sldId id="290" r:id="rId38"/>
    <p:sldId id="292" r:id="rId39"/>
    <p:sldId id="302" r:id="rId40"/>
    <p:sldId id="303" r:id="rId41"/>
    <p:sldId id="294" r:id="rId42"/>
    <p:sldId id="304" r:id="rId43"/>
    <p:sldId id="301" r:id="rId44"/>
    <p:sldId id="295" r:id="rId45"/>
    <p:sldId id="296" r:id="rId46"/>
    <p:sldId id="297" r:id="rId47"/>
    <p:sldId id="298" r:id="rId48"/>
  </p:sldIdLst>
  <p:sldSz cx="12192000" cy="6858000"/>
  <p:notesSz cx="12192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46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48F8"/>
    <a:srgbClr val="CD9BE8"/>
    <a:srgbClr val="1BFFED"/>
    <a:srgbClr val="FF489E"/>
    <a:srgbClr val="FF251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27"/>
    <p:restoredTop sz="78584"/>
  </p:normalViewPr>
  <p:slideViewPr>
    <p:cSldViewPr>
      <p:cViewPr varScale="1">
        <p:scale>
          <a:sx n="75" d="100"/>
          <a:sy n="75" d="100"/>
        </p:scale>
        <p:origin x="936" y="176"/>
      </p:cViewPr>
      <p:guideLst>
        <p:guide orient="horz" pos="2976"/>
        <p:guide pos="461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FB124-658B-0C47-BECE-6B335406DD27}" type="datetimeFigureOut">
              <a:rPr lang="de-DE" smtClean="0"/>
              <a:t>24.05.23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076AD-915E-1E49-A3C6-39D6273561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57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271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Formel im Basisfach nicht verpflichtend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463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Links Experiment mit Neon, rechts mit Quecksilber.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406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Zum Einstieg der Diskussion werden hier einige fachliche Hintergründe erläutert. Im Gegensatz zu häufigen Darstellungen in der fachdidaktischen Literatur weisen im Allgemeinen die Zustände eine Zeitabhängigkeit auf.</a:t>
                </a:r>
              </a:p>
              <a:p>
                <a:r>
                  <a:rPr lang="de-DE" dirty="0"/>
                  <a:t>Nach dem Korrespondenzprinzip stimmen die quantenmechanische Zustände im Limes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→0 </m:t>
                        </m:r>
                        <m:r>
                          <m:rPr>
                            <m:sty m:val="p"/>
                          </m:rPr>
                          <a:rPr lang="de-DE" sz="1200" b="0" i="0" smtClean="0">
                            <a:latin typeface="Cambria Math" panose="02040503050406030204" pitchFamily="18" charset="0"/>
                          </a:rPr>
                          <m:t>bzw</m:t>
                        </m:r>
                        <m:r>
                          <a:rPr lang="de-DE" sz="1200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→∞</m:t>
                        </m:r>
                      </m:e>
                    </m:d>
                  </m:oMath>
                </a14:m>
                <a:r>
                  <a:rPr lang="de-DE" dirty="0"/>
                  <a:t> mit dem klassischen Verhalten überein.</a:t>
                </a:r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Zum Einstieg der Diskussion werden hier einige fachliche Hintergründe erläutert. Im Gegensatz zu häufigen Darstellungen in der fachdidaktischen Literatur weisen im Allgemeinen die Zustände eine Zeitabhängigkeit auf.</a:t>
                </a:r>
              </a:p>
              <a:p>
                <a:r>
                  <a:rPr lang="de-DE" dirty="0"/>
                  <a:t>Nach dem Korrespondenzprinzip stimmen die quantenmechanische Zustände im Limes </a:t>
                </a:r>
                <a:r>
                  <a:rPr lang="de-DE" sz="1200" i="0">
                    <a:latin typeface="Cambria Math" panose="02040503050406030204" pitchFamily="18" charset="0"/>
                  </a:rPr>
                  <a:t>(</a:t>
                </a:r>
                <a:r>
                  <a:rPr lang="de-DE" sz="1200" b="0" i="0">
                    <a:latin typeface="Cambria Math" panose="02040503050406030204" pitchFamily="18" charset="0"/>
                  </a:rPr>
                  <a:t>ℎ→0 bzw. 𝑛→∞)</a:t>
                </a:r>
                <a:r>
                  <a:rPr lang="de-DE" dirty="0"/>
                  <a:t> mit dem klassischen Verhalten überein.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42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Zwei fachdidaktische Hinweise sollten angesprochen werden:</a:t>
                </a:r>
              </a:p>
              <a:p>
                <a:r>
                  <a:rPr lang="de-DE" dirty="0"/>
                  <a:t>1. Häufig wird nicht berücksichtigt, dass die zeitunabhängigen Lösungen nicht das Superpositionsprinzip erfüllen.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dirty="0"/>
                  <a:t>2. Häufig treten Lernschwierigkeiten für die </a:t>
                </a:r>
                <a:r>
                  <a:rPr lang="de-DE" dirty="0" err="1"/>
                  <a:t>SuS</a:t>
                </a:r>
                <a:r>
                  <a:rPr lang="de-DE" dirty="0"/>
                  <a:t> auf, da nicht klar ist, wie die Impulswerte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de-DE" dirty="0"/>
                  <a:t> zu interpretieren sind. Die fachliche Lösung im Impulsraum belegt das Auftreten beider Impulswerte.</a:t>
                </a:r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Zwei fachdidaktische Hinweise sollten angesprochen werden:</a:t>
                </a:r>
              </a:p>
              <a:p>
                <a:r>
                  <a:rPr lang="de-DE" dirty="0"/>
                  <a:t>1. Häufig wird nicht berücksichtigt, dass die zeitunabhängigen Lösungen nicht das Superpositionsprinzip erfüllen.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dirty="0"/>
                  <a:t>2. Häufig treten Lernschwierigkeiten für die </a:t>
                </a:r>
                <a:r>
                  <a:rPr lang="de-DE" dirty="0" err="1"/>
                  <a:t>SuS</a:t>
                </a:r>
                <a:r>
                  <a:rPr lang="de-DE" dirty="0"/>
                  <a:t> auf, da nicht klar ist, wie die Impulswerte </a:t>
                </a:r>
                <a:r>
                  <a:rPr lang="de-DE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ℎ/</a:t>
                </a:r>
                <a:r>
                  <a:rPr lang="de-DE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𝜆</a:t>
                </a:r>
                <a:r>
                  <a:rPr lang="de-DE" dirty="0"/>
                  <a:t> (zu interpretieren sind. Die fachliche Lösung im Impulsraum belegt das Auftreten beider Impulswerte.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87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751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 zur Abituraufgabe aus Bayern:</a:t>
            </a:r>
          </a:p>
          <a:p>
            <a:r>
              <a:rPr lang="de-DE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Dort findet sich die Betrachtung eines Farbstoffmoleküls mit dem unendlichen Potentialtopf. Die Berechnung der Energiewerte erfolgt wie in NRW ohne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Schrödinger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-Gleichung.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468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906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765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dirty="0"/>
                  <a:t>Wichtig wäre es an dieser Stelle, die </a:t>
                </a:r>
                <a:r>
                  <a:rPr lang="de-DE" dirty="0" err="1"/>
                  <a:t>KuK</a:t>
                </a:r>
                <a:r>
                  <a:rPr lang="de-DE" dirty="0"/>
                  <a:t> darauf hinzuweisen, dass sowohl</a:t>
                </a:r>
                <a:r>
                  <a:rPr lang="de-DE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 baseline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de-DE" i="1" baseline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baseline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b="0" i="1" baseline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b="0" dirty="0">
                    <a:solidFill>
                      <a:srgbClr val="0070C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als auch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𝜓</m:t>
                    </m:r>
                    <m:d>
                      <m:dPr>
                        <m:ctrlPr>
                          <a:rPr lang="de-DE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de-DE" b="0" dirty="0">
                    <a:solidFill>
                      <a:srgbClr val="0070C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betrachtet werden sollten.</a:t>
                </a:r>
              </a:p>
              <a:p>
                <a:endParaRPr lang="de-DE" u="sng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dirty="0"/>
                  <a:t>Wichtig wäre es an dieser Stelle, die </a:t>
                </a:r>
                <a:r>
                  <a:rPr lang="de-DE" dirty="0" err="1"/>
                  <a:t>KuK</a:t>
                </a:r>
                <a:r>
                  <a:rPr lang="de-DE" dirty="0"/>
                  <a:t> darauf hinzuweisen, dass sowohl</a:t>
                </a:r>
                <a:r>
                  <a:rPr lang="de-DE" baseline="0" dirty="0"/>
                  <a:t> </a:t>
                </a:r>
                <a:r>
                  <a:rPr lang="de-DE" i="0" baseline="0">
                    <a:latin typeface="Cambria Math" panose="02040503050406030204" pitchFamily="18" charset="0"/>
                  </a:rPr>
                  <a:t>|</a:t>
                </a:r>
                <a:r>
                  <a:rPr lang="de-DE" i="0" baseline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𝜓(</a:t>
                </a:r>
                <a:r>
                  <a:rPr lang="de-DE" b="0" i="0" baseline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𝑟)|^</a:t>
                </a:r>
                <a:r>
                  <a:rPr lang="de-DE" b="0" i="0" baseline="0">
                    <a:latin typeface="Cambria Math" panose="02040503050406030204" pitchFamily="18" charset="0"/>
                  </a:rPr>
                  <a:t>2</a:t>
                </a:r>
                <a:r>
                  <a:rPr lang="de-DE" b="0" dirty="0">
                    <a:solidFill>
                      <a:srgbClr val="0070C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als auch </a:t>
                </a:r>
                <a:r>
                  <a:rPr lang="de-DE" i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𝜓(</a:t>
                </a:r>
                <a:r>
                  <a:rPr lang="de-DE" b="0" i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𝑟)</a:t>
                </a:r>
                <a:r>
                  <a:rPr lang="de-DE" b="0" dirty="0">
                    <a:solidFill>
                      <a:srgbClr val="0070C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betrachtet werden sollten.</a:t>
                </a:r>
              </a:p>
              <a:p>
                <a:endParaRPr lang="de-DE" u="sng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968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Hinweise: hilfreich sind die grundlegenden Definitionen Perioden, Haupt- und Nebengruppen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Vorkenntnisse aus Chemie: Besetzungsreihenfolge der Schalen wurde farblich im PSE gekennzeichnet, aber noch nicht geklärt, warum die Nebengruppen so besetzt werden.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576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Aufbau s.o.</a:t>
            </a:r>
          </a:p>
          <a:p>
            <a:r>
              <a:rPr lang="de-DE" dirty="0"/>
              <a:t>Die Farben sind aufgrund der Kamera nicht ganz farbecht; die Doppellinie ist orange.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247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Hinweise: hilfreich sind die grundlegenden Definitionen Perioden, Haupt- und Nebengruppen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Vorkenntnisse aus Chemie: Besetzungsreihenfolge der Schalen wurde farblich im PSE gekennzeichnet, aber noch nicht geklärt, warum die Nebengruppen so besetzt werden.</a:t>
            </a:r>
          </a:p>
          <a:p>
            <a:r>
              <a:rPr lang="de-DE" dirty="0"/>
              <a:t>Man kann hier </a:t>
            </a:r>
            <a:r>
              <a:rPr lang="de-DE"/>
              <a:t>auf das Energieniveauschema aus </a:t>
            </a:r>
            <a:r>
              <a:rPr lang="de-DE" dirty="0"/>
              <a:t>Folie 37 zurückgreifen, wenn nötig.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11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Apps sind über die Website der Uni Mainz (siehe Link) direkt auf Apple- und Android-Geräten installierbar.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47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591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minimale Wellenlänge müssen die </a:t>
            </a:r>
            <a:r>
              <a:rPr lang="de-DE" dirty="0" err="1"/>
              <a:t>SuS</a:t>
            </a:r>
            <a:r>
              <a:rPr lang="de-DE" dirty="0"/>
              <a:t> können (Aufgaben zur h-Bestimmung), Kramers nur Hinweis für die </a:t>
            </a:r>
            <a:r>
              <a:rPr lang="de-DE" dirty="0" err="1"/>
              <a:t>KuK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684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Hinweis: In der Abituraufgabe aus Bayern wird deutlich, dass im Abitur durchaus damit zu rechnen sein könnte, dass das </a:t>
            </a:r>
            <a:r>
              <a:rPr lang="de-DE" dirty="0" err="1"/>
              <a:t>Moseley‘sche</a:t>
            </a:r>
            <a:r>
              <a:rPr lang="de-DE" dirty="0"/>
              <a:t> Gesetz angewendet werden muss.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40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Widerstand? Ansonsten Flackern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164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15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PDF-Datei im Materialordner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37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315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9558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427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076AD-915E-1E49-A3C6-39D62735612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37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30" name="Abgerundetes Rechteck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1" y="3650400"/>
            <a:ext cx="12192001" cy="244800"/>
          </a:xfrm>
          <a:prstGeom prst="rect">
            <a:avLst/>
          </a:prstGeom>
          <a:solidFill>
            <a:srgbClr val="B8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Titel 7"/>
          <p:cNvSpPr>
            <a:spLocks noGrp="1"/>
          </p:cNvSpPr>
          <p:nvPr>
            <p:ph type="ctrTitle" hasCustomPrompt="1"/>
          </p:nvPr>
        </p:nvSpPr>
        <p:spPr bwMode="auto">
          <a:xfrm>
            <a:off x="609601" y="2132857"/>
            <a:ext cx="11111409" cy="1470025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Titel der gesamten Präsentation durch Klicken bearbeiten</a:t>
            </a:r>
            <a:endParaRPr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38084" y="3901087"/>
            <a:ext cx="6575492" cy="1690138"/>
          </a:xfrm>
        </p:spPr>
        <p:txBody>
          <a:bodyPr>
            <a:normAutofit/>
          </a:bodyPr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>
              <a:defRPr/>
            </a:pPr>
            <a:r>
              <a:rPr lang="de-DE"/>
              <a:t>Anlass der Präsentation</a:t>
            </a:r>
            <a:br>
              <a:rPr lang="de-DE"/>
            </a:br>
            <a:r>
              <a:rPr lang="de-DE"/>
              <a:t>Name des/der Vortragenden </a:t>
            </a:r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rcRect l="7162" t="15720" r="6807" b="15909"/>
          <a:stretch/>
        </p:blipFill>
        <p:spPr bwMode="auto">
          <a:xfrm>
            <a:off x="9349337" y="116632"/>
            <a:ext cx="2586536" cy="7920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609600" y="1268760"/>
            <a:ext cx="10972800" cy="5040560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 bwMode="auto">
          <a:xfrm>
            <a:off x="609600" y="548680"/>
            <a:ext cx="10972800" cy="576064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609600" y="1846800"/>
            <a:ext cx="5384800" cy="40324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197600" y="1846800"/>
            <a:ext cx="5384800" cy="40324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>
              <a:defRPr/>
            </a:pPr>
            <a:r>
              <a:rPr lang="de-DE"/>
              <a:t>Textmasterformat bearbeiten 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0" name="Titelplatzhalter 21"/>
          <p:cNvSpPr txBox="1"/>
          <p:nvPr userDrawn="1"/>
        </p:nvSpPr>
        <p:spPr bwMode="auto">
          <a:xfrm>
            <a:off x="609600" y="562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>
              <a:spcBef>
                <a:spcPts val="0"/>
              </a:spcBef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Garamon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/>
              <a:t>Titelmasterformat durch Klicken bearbeiten</a:t>
            </a:r>
            <a:endParaRPr lang="en-US" sz="4000"/>
          </a:p>
        </p:txBody>
      </p:sp>
      <p:sp>
        <p:nvSpPr>
          <p:cNvPr id="13" name="Fußzeilenplatzhalter 2"/>
          <p:cNvSpPr txBox="1"/>
          <p:nvPr userDrawn="1"/>
        </p:nvSpPr>
        <p:spPr bwMode="auto">
          <a:xfrm>
            <a:off x="623391" y="5949280"/>
            <a:ext cx="3600000" cy="360000"/>
          </a:xfrm>
          <a:prstGeom prst="rect">
            <a:avLst/>
          </a:prstGeom>
        </p:spPr>
        <p:txBody>
          <a:bodyPr vert="horz"/>
          <a:lstStyle>
            <a:defPPr>
              <a:defRPr lang="de-DE"/>
            </a:defPPr>
            <a:lvl1pPr marL="0" algn="l" defTabSz="914400">
              <a:defRPr sz="8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3391" y="1844824"/>
            <a:ext cx="5376000" cy="4572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20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 bwMode="auto">
          <a:xfrm>
            <a:off x="6192010" y="1844824"/>
            <a:ext cx="5376000" cy="4572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20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 bwMode="auto">
          <a:xfrm>
            <a:off x="623391" y="2348880"/>
            <a:ext cx="5376000" cy="3528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192010" y="2348880"/>
            <a:ext cx="5376000" cy="352839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 bwMode="auto">
          <a:xfrm>
            <a:off x="609600" y="692696"/>
            <a:ext cx="10972800" cy="1066800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ußzeilenplatzhalter 2"/>
          <p:cNvSpPr txBox="1"/>
          <p:nvPr userDrawn="1"/>
        </p:nvSpPr>
        <p:spPr bwMode="auto">
          <a:xfrm>
            <a:off x="623391" y="5949280"/>
            <a:ext cx="3600000" cy="360000"/>
          </a:xfrm>
          <a:prstGeom prst="rect">
            <a:avLst/>
          </a:prstGeom>
        </p:spPr>
        <p:txBody>
          <a:bodyPr vert="horz"/>
          <a:lstStyle>
            <a:defPPr>
              <a:defRPr lang="de-DE"/>
            </a:defPPr>
            <a:lvl1pPr marL="0" algn="l" defTabSz="914400">
              <a:defRPr sz="80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800"/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 bwMode="auto">
          <a:xfrm>
            <a:off x="609600" y="692696"/>
            <a:ext cx="10972800" cy="1066800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152117" y="764704"/>
            <a:ext cx="4511040" cy="792087"/>
          </a:xfrm>
        </p:spPr>
        <p:txBody>
          <a:bodyPr anchor="b">
            <a:noAutofit/>
          </a:bodyPr>
          <a:lstStyle>
            <a:lvl1pPr algn="l">
              <a:buNone/>
              <a:defRPr sz="2400" b="1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 bwMode="auto">
          <a:xfrm>
            <a:off x="7152117" y="1628801"/>
            <a:ext cx="4511040" cy="4248472"/>
          </a:xfrm>
        </p:spPr>
        <p:txBody>
          <a:bodyPr>
            <a:normAutofit/>
          </a:bodyPr>
          <a:lstStyle>
            <a:lvl1pPr marL="9144" indent="0">
              <a:buNone/>
              <a:defRPr sz="20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 bwMode="auto">
          <a:xfrm>
            <a:off x="623391" y="764704"/>
            <a:ext cx="6382944" cy="511256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creativecommons.org/licenses/by/4.0/deed.de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9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 userDrawn="1"/>
        </p:nvSpPr>
        <p:spPr bwMode="auto">
          <a:xfrm>
            <a:off x="0" y="-1"/>
            <a:ext cx="12192000" cy="310663"/>
          </a:xfrm>
          <a:prstGeom prst="rect">
            <a:avLst/>
          </a:prstGeom>
          <a:solidFill>
            <a:srgbClr val="B8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 bwMode="auto">
          <a:xfrm>
            <a:off x="609600" y="562000"/>
            <a:ext cx="11001883" cy="56274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09599" y="1376082"/>
            <a:ext cx="11001883" cy="491991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6" name="Fußzeilenplatzhalter 4"/>
          <p:cNvSpPr txBox="1"/>
          <p:nvPr userDrawn="1"/>
        </p:nvSpPr>
        <p:spPr bwMode="auto">
          <a:xfrm>
            <a:off x="580517" y="6453646"/>
            <a:ext cx="528058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914400">
              <a:defRPr/>
            </a:pPr>
            <a:r>
              <a:rPr lang="de-DE" sz="1200" dirty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</a:rPr>
              <a:t>Erlasstagung Physik 2023 Dr. Sven Lübeck / Daniela Bednarski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CC BY 4.0</a:t>
            </a:r>
            <a:r>
              <a:rPr lang="de-DE" sz="1200" dirty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/>
          <a:srcRect l="10216" t="15999" r="10397" b="15998"/>
          <a:stretch/>
        </p:blipFill>
        <p:spPr bwMode="auto">
          <a:xfrm>
            <a:off x="10848529" y="6361935"/>
            <a:ext cx="762954" cy="39751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4070E69-1F2A-B149-A2DD-F10E69A99769}"/>
              </a:ext>
            </a:extLst>
          </p:cNvPr>
          <p:cNvSpPr txBox="1"/>
          <p:nvPr userDrawn="1"/>
        </p:nvSpPr>
        <p:spPr>
          <a:xfrm>
            <a:off x="8112224" y="6408838"/>
            <a:ext cx="2880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aseline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5001_linienspektren_und_atomphysik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/>
  <p:txStyles>
    <p:titleStyle>
      <a:lvl1pPr algn="l">
        <a:spcBef>
          <a:spcPts val="0"/>
        </a:spcBef>
        <a:buNone/>
        <a:defRPr sz="340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65760" indent="-256032" algn="l">
        <a:spcBef>
          <a:spcPts val="300"/>
        </a:spcBef>
        <a:buClr>
          <a:schemeClr val="tx1">
            <a:lumMod val="65000"/>
            <a:lumOff val="35000"/>
          </a:schemeClr>
        </a:buClr>
        <a:buFont typeface="Arial"/>
        <a:buChar char="•"/>
        <a:defRPr sz="24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58368" indent="-246888" algn="l">
        <a:spcBef>
          <a:spcPts val="300"/>
        </a:spcBef>
        <a:buClr>
          <a:schemeClr val="tx1">
            <a:lumMod val="65000"/>
            <a:lumOff val="35000"/>
          </a:schemeClr>
        </a:buClr>
        <a:buFont typeface="Arial"/>
        <a:buChar char="•"/>
        <a:defRPr sz="24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23544" indent="-219456" algn="l">
        <a:spcBef>
          <a:spcPts val="300"/>
        </a:spcBef>
        <a:buClr>
          <a:schemeClr val="tx1">
            <a:lumMod val="65000"/>
            <a:lumOff val="35000"/>
          </a:schemeClr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179576" indent="-201168" algn="l">
        <a:spcBef>
          <a:spcPts val="300"/>
        </a:spcBef>
        <a:buClr>
          <a:schemeClr val="tx1">
            <a:lumMod val="65000"/>
            <a:lumOff val="35000"/>
          </a:schemeClr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389888" indent="-182880" algn="l">
        <a:spcBef>
          <a:spcPts val="300"/>
        </a:spcBef>
        <a:buClr>
          <a:schemeClr val="tx1">
            <a:lumMod val="65000"/>
            <a:lumOff val="35000"/>
          </a:schemeClr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609344" indent="-182880" algn="l">
        <a:spcBef>
          <a:spcPts val="300"/>
        </a:spcBef>
        <a:buClr>
          <a:schemeClr val="accent3"/>
        </a:buClr>
        <a:buFont typeface="Georgia"/>
        <a:buChar char="▫"/>
        <a:defRPr sz="18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>
        <a:spcBef>
          <a:spcPts val="300"/>
        </a:spcBef>
        <a:buClr>
          <a:schemeClr val="accent3"/>
        </a:buClr>
        <a:buFont typeface="Georgia"/>
        <a:buChar char="▫"/>
        <a:defRPr sz="16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>
        <a:spcBef>
          <a:spcPts val="300"/>
        </a:spcBef>
        <a:buClr>
          <a:schemeClr val="accent3"/>
        </a:buClr>
        <a:buFont typeface="Georgia"/>
        <a:buChar char="◦"/>
        <a:defRPr sz="15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>
        <a:spcBef>
          <a:spcPts val="300"/>
        </a:spcBef>
        <a:buClr>
          <a:schemeClr val="accent3"/>
        </a:buClr>
        <a:buFont typeface="Georgia"/>
        <a:buChar char="◦"/>
        <a:defRPr sz="140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s://creativecommons.org/licenses/by/4.0/deed.d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4.0/deed.d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ehrerfortbildung-bw.de/u_matnatech/physik/gym/bp2016/fb7/2_vorlagen/02_franck-hertz/" TargetMode="External"/><Relationship Id="rId7" Type="http://schemas.openxmlformats.org/officeDocument/2006/relationships/hyperlink" Target="https://creativecommons.org/licenses/by/4.0/deed.d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4.0/deed.d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2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2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4.0/deed.d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4.0/deed.d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ktrum.de/lexikon/physik/atomorbital/90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iqb.hu-berlin.de/abitur/sammlung/naturwissenschaften/physik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7.png"/><Relationship Id="rId7" Type="http://schemas.openxmlformats.org/officeDocument/2006/relationships/hyperlink" Target="https://www.isb.bayern.de/download/20715/ph_2018_aufgaben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9.tiff"/><Relationship Id="rId4" Type="http://schemas.openxmlformats.org/officeDocument/2006/relationships/image" Target="../media/image450.png"/><Relationship Id="rId9" Type="http://schemas.openxmlformats.org/officeDocument/2006/relationships/hyperlink" Target="https://creativecommons.org/licenses/by/4.0/deed.de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hyperlink" Target="https://creativecommons.org/licenses/by/4.0/deed.de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0.png"/><Relationship Id="rId7" Type="http://schemas.openxmlformats.org/officeDocument/2006/relationships/hyperlink" Target="https://www.iqb.hu-berlin.de/abitur/sammlung/naturwissenschaften/physik/" TargetMode="External"/><Relationship Id="rId12" Type="http://schemas.openxmlformats.org/officeDocument/2006/relationships/hyperlink" Target="https://creativecommons.org/licenses/by/4.0/deed.d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11" Type="http://schemas.openxmlformats.org/officeDocument/2006/relationships/image" Target="../media/image52.png"/><Relationship Id="rId5" Type="http://schemas.openxmlformats.org/officeDocument/2006/relationships/image" Target="../media/image32.tiff"/><Relationship Id="rId10" Type="http://schemas.openxmlformats.org/officeDocument/2006/relationships/image" Target="../media/image54.png"/><Relationship Id="rId4" Type="http://schemas.openxmlformats.org/officeDocument/2006/relationships/image" Target="../media/image31.tiff"/><Relationship Id="rId9" Type="http://schemas.openxmlformats.org/officeDocument/2006/relationships/hyperlink" Target="https://www.isb.bayern.de/download/16168/physik_2015_aufgaben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4.0/deed.de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4.0/deed.de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hyperlink" Target="https://www.vre.uni-mainz.de/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6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de" TargetMode="External"/><Relationship Id="rId3" Type="http://schemas.openxmlformats.org/officeDocument/2006/relationships/image" Target="../media/image86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hyperlink" Target="https://creativecommons.org/licenses/by/4.0/deed.d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b.bayern.de/download/18028/physik_2016_a.pdf" TargetMode="Externa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Bildungsplanüberarbeitung: Linienspektren und Atomphysik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Daniela Bednarski und Sven Lübeck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65BA3A3-9E1C-4545-8D1C-1DDFA5D22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040560"/>
          </a:xfrm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de-DE" sz="2800" dirty="0">
                <a:effectLst/>
                <a:latin typeface="Helvetica" pitchFamily="2" charset="0"/>
              </a:rPr>
              <a:t>Beim Erstellen einer GBU zum Experiment „Flammprobe von </a:t>
            </a:r>
            <a:r>
              <a:rPr lang="de-DE" sz="2800" dirty="0" err="1">
                <a:effectLst/>
                <a:latin typeface="Helvetica" pitchFamily="2" charset="0"/>
              </a:rPr>
              <a:t>LiF</a:t>
            </a:r>
            <a:r>
              <a:rPr lang="de-DE" sz="2800" dirty="0">
                <a:effectLst/>
                <a:latin typeface="Helvetica" pitchFamily="2" charset="0"/>
              </a:rPr>
              <a:t> mit der Natrium-Dampflampe“ sollten folgende Punkte berücksichtigt werden:</a:t>
            </a:r>
          </a:p>
          <a:p>
            <a:pPr marL="109728" indent="0">
              <a:buNone/>
            </a:pPr>
            <a:endParaRPr lang="de-DE" dirty="0">
              <a:effectLst/>
              <a:latin typeface="Helvetica" pitchFamily="2" charset="0"/>
            </a:endParaRPr>
          </a:p>
          <a:p>
            <a:r>
              <a:rPr lang="de-DE" dirty="0">
                <a:effectLst/>
                <a:latin typeface="Helvetica" pitchFamily="2" charset="0"/>
              </a:rPr>
              <a:t>H: 302-315-319 </a:t>
            </a:r>
          </a:p>
          <a:p>
            <a:r>
              <a:rPr lang="de-DE" dirty="0">
                <a:effectLst/>
                <a:latin typeface="Helvetica" pitchFamily="2" charset="0"/>
              </a:rPr>
              <a:t>P: 302+352-305+351+338</a:t>
            </a:r>
          </a:p>
          <a:p>
            <a:pPr marL="109728" indent="0">
              <a:buNone/>
            </a:pPr>
            <a:endParaRPr lang="de-DE" dirty="0">
              <a:effectLst/>
              <a:latin typeface="Helvetica" pitchFamily="2" charset="0"/>
            </a:endParaRPr>
          </a:p>
          <a:p>
            <a:r>
              <a:rPr lang="de-DE" dirty="0">
                <a:effectLst/>
                <a:latin typeface="Helvetica" pitchFamily="2" charset="0"/>
              </a:rPr>
              <a:t>Augenschutz sowie beim Umfüllen Handschutz verwenden.</a:t>
            </a:r>
          </a:p>
          <a:p>
            <a:r>
              <a:rPr lang="de-DE" dirty="0">
                <a:effectLst/>
                <a:latin typeface="Helvetica" pitchFamily="2" charset="0"/>
              </a:rPr>
              <a:t>Haut- und Augenkontakt vermeiden, nicht verschlucken. </a:t>
            </a:r>
          </a:p>
          <a:p>
            <a:r>
              <a:rPr lang="de-DE" dirty="0">
                <a:effectLst/>
                <a:latin typeface="Helvetica" pitchFamily="2" charset="0"/>
              </a:rPr>
              <a:t>Bei Hautkontakt ausgiebig mit Wasser waschen. Bei Augenkontakt sorgfältig mit Wasser spülen, falls vorhanden Kontaktlinsen entfernen. </a:t>
            </a:r>
          </a:p>
          <a:p>
            <a:r>
              <a:rPr lang="de-DE" dirty="0">
                <a:effectLst/>
                <a:latin typeface="Helvetica" pitchFamily="2" charset="0"/>
              </a:rPr>
              <a:t>Bei Verschlucken den Mund ausspülen und Erbrechen einleiten.</a:t>
            </a:r>
          </a:p>
          <a:p>
            <a:pPr marL="109728" indent="0">
              <a:buNone/>
            </a:pPr>
            <a:endParaRPr lang="de-DE" dirty="0">
              <a:effectLst/>
              <a:latin typeface="Helvetica" pitchFamily="2" charset="0"/>
            </a:endParaRPr>
          </a:p>
          <a:p>
            <a:r>
              <a:rPr lang="de-DE" dirty="0">
                <a:effectLst/>
                <a:latin typeface="Helvetica" pitchFamily="2" charset="0"/>
              </a:rPr>
              <a:t>Entsorgung der Kleinmengen: Sammelbehälter für anorganische feste Stoffe in der Chemiesammlung.</a:t>
            </a:r>
          </a:p>
          <a:p>
            <a:pPr marL="109728" indent="0">
              <a:buNone/>
            </a:pPr>
            <a:endParaRPr lang="de-DE" dirty="0">
              <a:effectLst/>
              <a:latin typeface="Helvetica" pitchFamily="2" charset="0"/>
            </a:endParaRPr>
          </a:p>
          <a:p>
            <a:r>
              <a:rPr lang="de-DE" dirty="0">
                <a:effectLst/>
                <a:latin typeface="Helvetica" pitchFamily="2" charset="0"/>
              </a:rPr>
              <a:t>Mit befeuchtetem Magnesiastab Lithiumchlorid aufnehmen und in die Flamme des </a:t>
            </a:r>
            <a:r>
              <a:rPr lang="de-DE" dirty="0" err="1">
                <a:effectLst/>
                <a:latin typeface="Helvetica" pitchFamily="2" charset="0"/>
              </a:rPr>
              <a:t>Kartuschenbrenners</a:t>
            </a:r>
            <a:r>
              <a:rPr lang="de-DE" dirty="0">
                <a:effectLst/>
                <a:latin typeface="Helvetica" pitchFamily="2" charset="0"/>
              </a:rPr>
              <a:t> halten.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A39FBB9-001A-5147-A391-7E3894F9D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GBU für Flammprobe von </a:t>
            </a:r>
            <a:r>
              <a:rPr lang="de-DE" dirty="0" err="1"/>
              <a:t>LiF</a:t>
            </a:r>
            <a:r>
              <a:rPr lang="de-DE" dirty="0"/>
              <a:t> mit Na-Dampflampe  </a:t>
            </a:r>
          </a:p>
        </p:txBody>
      </p:sp>
    </p:spTree>
    <p:extLst>
      <p:ext uri="{BB962C8B-B14F-4D97-AF65-F5344CB8AC3E}">
        <p14:creationId xmlns:p14="http://schemas.microsoft.com/office/powerpoint/2010/main" val="57578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9A7EE22-EE88-A545-B425-4BADDCBE9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dirty="0"/>
              <a:t>Zusammenfassend bzw. vergleichend betrachtet man die Spektren unterschiedlicher Lichtquellen: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40728D0-1658-424E-B381-E28B2D0E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Spektren unterschiedlicher Lichtquellen (LF/BF)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A8CE2A-F7FD-CB46-9803-54F3C59F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76872"/>
            <a:ext cx="10837204" cy="3600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7A4FFF8-63E9-3C4D-B4A1-88AB0E0EEC0C}"/>
              </a:ext>
            </a:extLst>
          </p:cNvPr>
          <p:cNvSpPr txBox="1"/>
          <p:nvPr/>
        </p:nvSpPr>
        <p:spPr>
          <a:xfrm>
            <a:off x="609600" y="6156012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05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EAE0F6E-446E-A64F-AB16-14A65FC55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dirty="0"/>
              <a:t>Gasentladungslampen mit Wasserstoff (H</a:t>
            </a:r>
            <a:r>
              <a:rPr lang="de-DE" baseline="-25000" dirty="0"/>
              <a:t>2</a:t>
            </a:r>
            <a:r>
              <a:rPr lang="de-DE" dirty="0"/>
              <a:t>-Moleküle, überlagertes Linienspektrum aufgrund der Moleküle), Gitter mit 600 Linien/mm</a:t>
            </a:r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C29054F-F521-224C-91F0-6F0077E3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Linienspektrum des Wasserstoffatoms (LF/BF)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D2CB983-899B-2B4D-A434-7C345459902C}"/>
              </a:ext>
            </a:extLst>
          </p:cNvPr>
          <p:cNvGrpSpPr/>
          <p:nvPr/>
        </p:nvGrpSpPr>
        <p:grpSpPr>
          <a:xfrm>
            <a:off x="609600" y="2204864"/>
            <a:ext cx="11073776" cy="3836137"/>
            <a:chOff x="609600" y="2204864"/>
            <a:chExt cx="11073776" cy="383613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A537BAE-F365-9846-9434-5CFD17F1A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204864"/>
              <a:ext cx="3597076" cy="2607001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22FB9B1-00E5-D841-A359-0D2783D56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4975594"/>
              <a:ext cx="11073776" cy="1065407"/>
            </a:xfrm>
            <a:prstGeom prst="rect">
              <a:avLst/>
            </a:prstGeom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1EB535ED-7C05-4E44-9063-0B11B5787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63" y="2204864"/>
            <a:ext cx="5963725" cy="2607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7D6396A-8607-8F40-81B3-FA6512799C5D}"/>
              </a:ext>
            </a:extLst>
          </p:cNvPr>
          <p:cNvSpPr txBox="1"/>
          <p:nvPr/>
        </p:nvSpPr>
        <p:spPr>
          <a:xfrm>
            <a:off x="579206" y="6126285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7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D8246CD-63A6-9842-AE21-8D81DEF9A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2241" y="1095935"/>
            <a:ext cx="4007517" cy="526215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549F9A6-BFAA-FA4C-93D6-A9E3CAE0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Balmer-Artikel (LF)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D0978A5-8132-EE41-9D9F-BA89E4117307}"/>
              </a:ext>
            </a:extLst>
          </p:cNvPr>
          <p:cNvSpPr txBox="1"/>
          <p:nvPr/>
        </p:nvSpPr>
        <p:spPr>
          <a:xfrm>
            <a:off x="8256240" y="5733256"/>
            <a:ext cx="36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effectLst/>
                <a:latin typeface="Helvetica" pitchFamily="2" charset="0"/>
              </a:rPr>
              <a:t> Bildquelle:</a:t>
            </a:r>
          </a:p>
          <a:p>
            <a:r>
              <a:rPr lang="de-DE" sz="800" dirty="0">
                <a:effectLst/>
                <a:latin typeface="Helvetica" pitchFamily="2" charset="0"/>
              </a:rPr>
              <a:t>J. J. Balmer,</a:t>
            </a:r>
          </a:p>
          <a:p>
            <a:r>
              <a:rPr lang="de-DE" sz="800" dirty="0">
                <a:effectLst/>
                <a:latin typeface="Helvetica" pitchFamily="2" charset="0"/>
              </a:rPr>
              <a:t>„Notiz über die </a:t>
            </a:r>
            <a:r>
              <a:rPr lang="de-DE" sz="800" dirty="0" err="1">
                <a:effectLst/>
                <a:latin typeface="Helvetica" pitchFamily="2" charset="0"/>
              </a:rPr>
              <a:t>Spectrallinien</a:t>
            </a:r>
            <a:r>
              <a:rPr lang="de-DE" sz="800" dirty="0">
                <a:effectLst/>
                <a:latin typeface="Helvetica" pitchFamily="2" charset="0"/>
              </a:rPr>
              <a:t> des Wasserstoffs“,</a:t>
            </a:r>
          </a:p>
          <a:p>
            <a:r>
              <a:rPr lang="de-DE" sz="800" dirty="0">
                <a:effectLst/>
                <a:latin typeface="Helvetica" pitchFamily="2" charset="0"/>
              </a:rPr>
              <a:t>Ann. d. Phys. und Chem. 25, Seite 80 (1885)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985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18ED618-0BE0-F04A-89B3-46925274C7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09728" indent="0">
                  <a:buNone/>
                </a:pP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Aus Analyse des Artikels von Balmer folgt:</a:t>
                </a:r>
              </a:p>
              <a:p>
                <a:pPr marL="109728" indent="0">
                  <a:buNone/>
                </a:pP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Balmer (1885) erkennt: „Die Wellenlängen der vier ersten Wasserstofflinien ergeben sich nun dadurch, dass die Grundzahl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de-DE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=364,56 </m:t>
                    </m:r>
                    <m:r>
                      <m:rPr>
                        <m:sty m:val="p"/>
                      </m:rPr>
                      <a:rPr lang="de-DE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nm</m:t>
                    </m:r>
                    <m:r>
                      <a:rPr lang="de-DE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der Reihe nach mit den </a:t>
                </a:r>
                <a:r>
                  <a:rPr lang="de-DE" sz="22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Coëfficienten</a:t>
                </a: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2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de-DE" sz="22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2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de-DE" sz="22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2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de-DE" sz="22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21</m:t>
                        </m:r>
                      </m:den>
                    </m:f>
                    <m:r>
                      <a:rPr lang="de-DE" sz="2200" b="0" i="0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2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de-DE" sz="22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2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multiplicirt</a:t>
                </a: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wird.“</a:t>
                </a: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656 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nm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de-DE" sz="2000" dirty="0"/>
                  <a:t>	     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2000" b="0" i="1" dirty="0" smtClean="0">
                        <a:latin typeface="Cambria Math" panose="02040503050406030204" pitchFamily="18" charset="0"/>
                      </a:rPr>
                      <m:t>86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i="0">
                        <a:latin typeface="Cambria Math" panose="02040503050406030204" pitchFamily="18" charset="0"/>
                      </a:rPr>
                      <m:t>nm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0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de-DE" sz="20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</m:oMath>
                </a14:m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2000" b="0" i="1" dirty="0" smtClean="0">
                        <a:latin typeface="Cambria Math" panose="02040503050406030204" pitchFamily="18" charset="0"/>
                      </a:rPr>
                      <m:t>34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i="0">
                        <a:latin typeface="Cambria Math" panose="02040503050406030204" pitchFamily="18" charset="0"/>
                      </a:rPr>
                      <m:t>nm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0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de-DE" sz="2000" dirty="0"/>
                  <a:t>	  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2000" b="0" i="1" dirty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i="0">
                        <a:latin typeface="Cambria Math" panose="02040503050406030204" pitchFamily="18" charset="0"/>
                      </a:rPr>
                      <m:t>nm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0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de-DE" sz="2000" dirty="0"/>
              </a:p>
              <a:p>
                <a:pPr marL="109728" indent="0">
                  <a:buNone/>
                </a:pPr>
                <a:r>
                  <a:rPr lang="de-DE" sz="2000" dirty="0"/>
                  <a:t>Damit ergibt sich nach Balmer</a:t>
                </a:r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de-DE" sz="2000" dirty="0"/>
                  <a:t> 	mit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3,4,5,6</m:t>
                        </m:r>
                      </m:e>
                    </m:d>
                  </m:oMath>
                </a14:m>
                <a:endParaRPr lang="de-DE" sz="2000" dirty="0"/>
              </a:p>
              <a:p>
                <a:pPr marL="109728" indent="0">
                  <a:buNone/>
                </a:pPr>
                <a:r>
                  <a:rPr lang="de-DE" sz="2000" dirty="0"/>
                  <a:t>Bemerkung zur Genauigkeit: Der aktuelle Wert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=364,51</m:t>
                    </m:r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de-DE" sz="2000" dirty="0"/>
                  <a:t> spiegelt die „…</a:t>
                </a:r>
                <a:r>
                  <a:rPr lang="de-DE" sz="2000" dirty="0" err="1"/>
                  <a:t>grosse</a:t>
                </a:r>
                <a:r>
                  <a:rPr lang="de-DE" sz="2000" dirty="0"/>
                  <a:t> Gewissenhaftigkeit und Sorgfalt“ wider, „mit welcher </a:t>
                </a:r>
                <a:r>
                  <a:rPr lang="de-DE" sz="2000" dirty="0" err="1"/>
                  <a:t>Ångström</a:t>
                </a:r>
                <a:r>
                  <a:rPr lang="de-DE" sz="2000" dirty="0"/>
                  <a:t> bei seinen Operationen zu Werke gegangen sein muss“.</a:t>
                </a:r>
              </a:p>
              <a:p>
                <a:pPr marL="109728" indent="0">
                  <a:buNone/>
                </a:pPr>
                <a:endParaRPr lang="de-DE" sz="2000" dirty="0"/>
              </a:p>
              <a:p>
                <a:pPr marL="109728" indent="0">
                  <a:buNone/>
                </a:pPr>
                <a:r>
                  <a:rPr lang="de-DE" sz="2000" dirty="0"/>
                  <a:t>Typische </a:t>
                </a:r>
                <a:r>
                  <a:rPr lang="de-DE" sz="2000" dirty="0">
                    <a:solidFill>
                      <a:schemeClr val="bg2"/>
                    </a:solidFill>
                  </a:rPr>
                  <a:t>Schülerfrage</a:t>
                </a:r>
                <a:r>
                  <a:rPr lang="de-DE" sz="2000" dirty="0"/>
                  <a:t>: Wie kam Balmer darauf?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18ED618-0BE0-F04A-89B3-46925274C7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754" b="-20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61ACACB8-2980-E942-B8B1-6C731903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Linienspektrum des Wasserstoffatoms (LF)</a:t>
            </a:r>
          </a:p>
        </p:txBody>
      </p:sp>
    </p:spTree>
    <p:extLst>
      <p:ext uri="{BB962C8B-B14F-4D97-AF65-F5344CB8AC3E}">
        <p14:creationId xmlns:p14="http://schemas.microsoft.com/office/powerpoint/2010/main" val="1932025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21A2C06-6620-3B43-8C8B-55485FB33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122413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de-DE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Weder aus der Veröffentlichung noch aus dem Nachlass von Balmer kann auf die Herleitung geschlossen werden. Vermutlich betrachtete Balmer die Quotienten und ahnte die Bedeutung der Quadratzahlen:</a:t>
            </a:r>
          </a:p>
          <a:p>
            <a:pPr marL="109728" indent="0">
              <a:buNone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66B025-3028-8B42-BCEA-712DDE26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Vertiefung (LF)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D66A403-8EDC-AE4D-AB67-99269E378D85}"/>
                  </a:ext>
                </a:extLst>
              </p:cNvPr>
              <p:cNvSpPr txBox="1"/>
              <p:nvPr/>
            </p:nvSpPr>
            <p:spPr>
              <a:xfrm>
                <a:off x="767408" y="2492896"/>
                <a:ext cx="2880320" cy="40214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09728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e-DE" sz="16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656</m:t>
                        </m:r>
                      </m:num>
                      <m:den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486</m:t>
                        </m:r>
                      </m:den>
                    </m:f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de-DE" sz="1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1,350=</m:t>
                    </m:r>
                    <m:f>
                      <m:fPr>
                        <m:ctrlP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num>
                      <m:den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de-DE" sz="1600" b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b="0" i="1" smtClean="0">
                          <a:solidFill>
                            <a:schemeClr val="bg2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27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b="0" i="1" smtClean="0">
                          <a:solidFill>
                            <a:schemeClr val="bg2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9∙3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de-DE" sz="16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D66A403-8EDC-AE4D-AB67-99269E378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2492896"/>
                <a:ext cx="2880320" cy="40214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B56FF7D-CC47-CB46-A0E4-3A14CFA059E8}"/>
                  </a:ext>
                </a:extLst>
              </p:cNvPr>
              <p:cNvSpPr txBox="1"/>
              <p:nvPr/>
            </p:nvSpPr>
            <p:spPr>
              <a:xfrm>
                <a:off x="5447928" y="2491705"/>
                <a:ext cx="2880320" cy="4124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09728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e-DE" sz="16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656</m:t>
                        </m:r>
                      </m:num>
                      <m:den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410</m:t>
                        </m:r>
                      </m:den>
                    </m:f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de-DE" sz="1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1,6=</m:t>
                    </m:r>
                    <m:f>
                      <m:fPr>
                        <m:ctrlP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de-DE" sz="1600" b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bg2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  </m:t>
                      </m:r>
                    </m:oMath>
                  </m:oMathPara>
                </a14:m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32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de-DE" sz="16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B56FF7D-CC47-CB46-A0E4-3A14CFA05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928" y="2491705"/>
                <a:ext cx="2880320" cy="4124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BD7C86C-E405-DD4B-B737-B9FE6566D5EA}"/>
                  </a:ext>
                </a:extLst>
              </p:cNvPr>
              <p:cNvSpPr txBox="1"/>
              <p:nvPr/>
            </p:nvSpPr>
            <p:spPr>
              <a:xfrm>
                <a:off x="2999656" y="2534191"/>
                <a:ext cx="2880320" cy="4064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09728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e-DE" sz="16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656</m:t>
                        </m:r>
                      </m:num>
                      <m:den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434</m:t>
                        </m:r>
                      </m:den>
                    </m:f>
                    <m:r>
                      <a:rPr lang="de-DE" sz="1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de-DE" sz="1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1,512=</m:t>
                    </m:r>
                    <m:f>
                      <m:fPr>
                        <m:ctrlP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189</m:t>
                        </m:r>
                      </m:num>
                      <m:den>
                        <m:r>
                          <a:rPr lang="de-DE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den>
                    </m:f>
                  </m:oMath>
                </a14:m>
                <a:r>
                  <a:rPr lang="de-DE" sz="1600" b="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b="0" i="1" smtClean="0">
                          <a:solidFill>
                            <a:schemeClr val="bg2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189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b="0" i="1" smtClean="0">
                          <a:solidFill>
                            <a:schemeClr val="bg2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9∙21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b="0" i="1" dirty="0">
                  <a:solidFill>
                    <a:schemeClr val="bg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21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de-DE" sz="16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21</m:t>
                          </m:r>
                        </m:num>
                        <m:den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6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de-DE" sz="160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de-DE" sz="160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de-DE" sz="16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de-DE" sz="16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BD7C86C-E405-DD4B-B737-B9FE6566D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56" y="2534191"/>
                <a:ext cx="2880320" cy="40647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F2675478-2181-9D4B-A0A0-3B96278EBE33}"/>
                  </a:ext>
                </a:extLst>
              </p:cNvPr>
              <p:cNvSpPr txBox="1"/>
              <p:nvPr/>
            </p:nvSpPr>
            <p:spPr>
              <a:xfrm>
                <a:off x="8328248" y="2534191"/>
                <a:ext cx="3456384" cy="3793539"/>
              </a:xfrm>
              <a:prstGeom prst="rect">
                <a:avLst/>
              </a:prstGeom>
              <a:noFill/>
              <a:ln>
                <a:solidFill>
                  <a:schemeClr val="dk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Naheliegender Ansatz:</a:t>
                </a:r>
              </a:p>
              <a:p>
                <a:endParaRPr lang="de-DE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656 </m:t>
                    </m:r>
                    <m:r>
                      <m:rPr>
                        <m:sty m:val="p"/>
                      </m:rPr>
                      <a:rPr lang="de-DE" sz="22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nm</m:t>
                    </m:r>
                    <m:r>
                      <a:rPr lang="de-DE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e-DE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de-DE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  <m:sup>
                            <m: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  <m:sup>
                            <m: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de-DE" sz="2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de-DE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486 </m:t>
                    </m:r>
                    <m:r>
                      <m:rPr>
                        <m:sty m:val="p"/>
                      </m:rPr>
                      <a:rPr lang="de-DE" sz="22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nm</m:t>
                    </m:r>
                    <m:r>
                      <a:rPr lang="de-DE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e-DE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de-DE" sz="22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e>
                          <m:sup>
                            <m: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e>
                          <m:sup>
                            <m:r>
                              <a:rPr lang="de-DE" sz="22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de-DE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usw.</a:t>
                </a:r>
              </a:p>
              <a:p>
                <a:endParaRPr lang="de-DE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de-DE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→ Mittelwert der Grundzahl </a:t>
                </a:r>
                <a:r>
                  <a:rPr lang="de-DE" sz="22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de-DE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kann bestimmt werden.</a:t>
                </a:r>
              </a:p>
              <a:p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F2675478-2181-9D4B-A0A0-3B96278EB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248" y="2534191"/>
                <a:ext cx="3456384" cy="3793539"/>
              </a:xfrm>
              <a:prstGeom prst="rect">
                <a:avLst/>
              </a:prstGeom>
              <a:blipFill>
                <a:blip r:embed="rId5"/>
                <a:stretch>
                  <a:fillRect l="-2190" t="-1000"/>
                </a:stretch>
              </a:blipFill>
              <a:ln>
                <a:solidFill>
                  <a:schemeClr val="dk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923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D0179DF-7A5E-1C43-9032-46860F1ED0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8760"/>
                <a:ext cx="10972800" cy="5040560"/>
              </a:xfrm>
            </p:spPr>
            <p:txBody>
              <a:bodyPr>
                <a:normAutofit fontScale="92500" lnSpcReduction="10000"/>
              </a:bodyPr>
              <a:lstStyle/>
              <a:p>
                <a:pPr marL="109728" indent="0">
                  <a:buNone/>
                </a:pPr>
                <a:r>
                  <a:rPr lang="de-DE" sz="2200" dirty="0"/>
                  <a:t>Basierend auf 		</a:t>
                </a:r>
                <a14:m>
                  <m:oMath xmlns:m="http://schemas.openxmlformats.org/officeDocument/2006/math"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de-DE" sz="2200" dirty="0"/>
                  <a:t>		mit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3,4,5,6</m:t>
                        </m:r>
                      </m:e>
                    </m:d>
                  </m:oMath>
                </a14:m>
                <a:endParaRPr lang="de-DE" sz="2200" dirty="0"/>
              </a:p>
              <a:p>
                <a:pPr marL="109728" indent="0" algn="ctr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r>
                  <a:rPr lang="de-DE" sz="2200" dirty="0"/>
                  <a:t>stellt Balmer zwei Hypothesen auf:</a:t>
                </a:r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566928" indent="-457200">
                  <a:buFont typeface="+mj-lt"/>
                  <a:buAutoNum type="arabicPeriod"/>
                </a:pPr>
                <a:r>
                  <a:rPr lang="de-DE" sz="2200" dirty="0"/>
                  <a:t>Es gibt weitere Linien für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&gt;6.</m:t>
                    </m:r>
                  </m:oMath>
                </a14:m>
                <a:endParaRPr lang="de-DE" sz="2200" b="0" dirty="0">
                  <a:ea typeface="Cambria Math" panose="02040503050406030204" pitchFamily="18" charset="0"/>
                </a:endParaRPr>
              </a:p>
              <a:p>
                <a:pPr marL="109728" indent="0">
                  <a:buNone/>
                </a:pPr>
                <a:r>
                  <a:rPr lang="de-DE" sz="2200" dirty="0">
                    <a:solidFill>
                      <a:srgbClr val="0070C0"/>
                    </a:solidFill>
                  </a:rPr>
                  <a:t>	Nachtrag des Artikels: „…durch gütige Vermittlung“ erhält Balmer die Kenntnis, dass 	Linien bis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de-DE" sz="2200" dirty="0">
                    <a:solidFill>
                      <a:srgbClr val="0070C0"/>
                    </a:solidFill>
                  </a:rPr>
                  <a:t> bereits experimentell bestimmt wurden (v. Huggins 1880), die seine 	Vermutung bestätigen.</a:t>
                </a:r>
              </a:p>
              <a:p>
                <a:pPr marL="566928" indent="-457200">
                  <a:buFont typeface="+mj-lt"/>
                  <a:buAutoNum type="arabicPeriod" startAt="2"/>
                </a:pPr>
                <a:r>
                  <a:rPr lang="de-DE" sz="2200" dirty="0"/>
                  <a:t>Balmer vermutet eine weitere Quadratzahl im Nenner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4=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sz="2200" dirty="0"/>
                  <a:t>: „…und so komme ich dazu, die Formel für die </a:t>
                </a:r>
                <a:r>
                  <a:rPr lang="de-DE" sz="2200" dirty="0" err="1"/>
                  <a:t>Coefficienten</a:t>
                </a:r>
                <a:r>
                  <a:rPr lang="de-DE" sz="2200" dirty="0"/>
                  <a:t> allgemeiner so darzustellen:“</a:t>
                </a:r>
              </a:p>
              <a:p>
                <a:pPr marL="566928" indent="-457200">
                  <a:buFont typeface="+mj-lt"/>
                  <a:buAutoNum type="arabicPeriod" startAt="2"/>
                </a:pPr>
                <a:endParaRPr lang="de-DE" sz="2200" dirty="0"/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2200" dirty="0"/>
                  <a:t> 		mit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1,2,3,4,…</m:t>
                        </m:r>
                      </m:e>
                    </m:d>
                  </m:oMath>
                </a14:m>
                <a:r>
                  <a:rPr lang="de-DE" sz="2200" dirty="0"/>
                  <a:t>  und	</a:t>
                </a:r>
                <a14:m>
                  <m:oMath xmlns:m="http://schemas.openxmlformats.org/officeDocument/2006/math">
                    <m:r>
                      <a:rPr lang="de-DE" sz="22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+1, 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+2, 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+3, …</m:t>
                        </m:r>
                      </m:e>
                    </m:d>
                  </m:oMath>
                </a14:m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r>
                  <a:rPr lang="de-DE" sz="2200" dirty="0">
                    <a:solidFill>
                      <a:schemeClr val="bg2"/>
                    </a:solidFill>
                  </a:rPr>
                  <a:t>Diese Vermutung ist falsch, entsprechende Linien gibt es nicht. Ursache ist ein weiterer versteckter Faktor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4=</m:t>
                    </m:r>
                    <m:sSup>
                      <m:sSupPr>
                        <m:ctrlPr>
                          <a:rPr lang="de-DE" sz="2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2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2200" dirty="0">
                    <a:solidFill>
                      <a:schemeClr val="bg2"/>
                    </a:solidFill>
                  </a:rPr>
                  <a:t>.</a:t>
                </a:r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D0179DF-7A5E-1C43-9032-46860F1ED0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8760"/>
                <a:ext cx="10972800" cy="504056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2232C4E1-7BD9-0440-8DC5-16E02087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Linienspektrum des Wasserstoffatoms (LF)</a:t>
            </a:r>
          </a:p>
        </p:txBody>
      </p:sp>
    </p:spTree>
    <p:extLst>
      <p:ext uri="{BB962C8B-B14F-4D97-AF65-F5344CB8AC3E}">
        <p14:creationId xmlns:p14="http://schemas.microsoft.com/office/powerpoint/2010/main" val="139086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D0179DF-7A5E-1C43-9032-46860F1ED0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09728" indent="0">
                  <a:buNone/>
                </a:pPr>
                <a:r>
                  <a:rPr lang="de-DE" sz="2200" dirty="0"/>
                  <a:t>Rydberg erkannte die korrekte Form:</a:t>
                </a:r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2200" dirty="0"/>
                  <a:t> 	mit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1,2,3,4,…</m:t>
                        </m:r>
                      </m:e>
                    </m:d>
                  </m:oMath>
                </a14:m>
                <a:r>
                  <a:rPr lang="de-DE" sz="2200" dirty="0"/>
                  <a:t> 	und 	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+1, 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+2, 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+3, …</m:t>
                        </m:r>
                      </m:e>
                    </m:d>
                  </m:oMath>
                </a14:m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r>
                  <a:rPr lang="de-DE" sz="2200" dirty="0"/>
                  <a:t>Für die Frequenzen des vom Wasserstoffatom emittierten bzw. absorbierten Lichts gilt entsprechend</a:t>
                </a:r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de-DE" sz="2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4∙</m:t>
                        </m:r>
                        <m:r>
                          <a:rPr lang="de-DE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de-DE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de-DE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2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2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de-DE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de-DE" sz="2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sz="2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de-DE" sz="2200" dirty="0"/>
                  <a:t>	      mit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1,2,3,…</m:t>
                        </m:r>
                      </m:e>
                    </m:d>
                  </m:oMath>
                </a14:m>
                <a:r>
                  <a:rPr lang="de-DE" sz="2200" dirty="0"/>
                  <a:t>,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+1, 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+2, 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+3, …</m:t>
                        </m:r>
                      </m:e>
                    </m:d>
                  </m:oMath>
                </a14:m>
                <a:endParaRPr lang="de-DE" sz="2200" dirty="0"/>
              </a:p>
              <a:p>
                <a:pPr marL="109728" indent="0">
                  <a:buNone/>
                </a:pPr>
                <a:r>
                  <a:rPr lang="de-DE" sz="2200" dirty="0"/>
                  <a:t> und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≈3,2898∙</m:t>
                    </m:r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Hz</m:t>
                    </m:r>
                  </m:oMath>
                </a14:m>
                <a:r>
                  <a:rPr lang="de-DE" sz="2200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=1,0968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r>
                  <a:rPr lang="de-DE" sz="2200" dirty="0"/>
                  <a:t>.</a:t>
                </a:r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r>
                  <a:rPr lang="de-DE" sz="1800" dirty="0">
                    <a:solidFill>
                      <a:schemeClr val="bg2"/>
                    </a:solidFill>
                  </a:rPr>
                  <a:t>Beachte: Formelsammlung unterscheidet zwischen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de-DE" sz="1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=1,0974</m:t>
                    </m:r>
                    <m:r>
                      <a:rPr lang="de-DE" sz="1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f>
                      <m:fPr>
                        <m:ctrlP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1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r>
                  <a:rPr lang="de-DE" sz="1800" dirty="0">
                    <a:solidFill>
                      <a:schemeClr val="bg2"/>
                    </a:solidFill>
                  </a:rPr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1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=1,0968</m:t>
                    </m:r>
                    <m:r>
                      <a:rPr lang="de-DE" sz="1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f>
                      <m:fPr>
                        <m:ctrlP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1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endParaRPr lang="de-DE" sz="1800" dirty="0">
                  <a:solidFill>
                    <a:schemeClr val="bg2"/>
                  </a:solidFill>
                </a:endParaRPr>
              </a:p>
              <a:p>
                <a:pPr marL="109728" indent="0">
                  <a:buNone/>
                </a:pPr>
                <a:r>
                  <a:rPr lang="de-DE" sz="1800" dirty="0">
                    <a:solidFill>
                      <a:schemeClr val="bg2"/>
                    </a:solidFill>
                  </a:rPr>
                  <a:t>Hintergrund: Endliche Masse des Atomkerns: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1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de-DE" sz="1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de-DE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DE" sz="1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de-DE" sz="1800" dirty="0">
                  <a:solidFill>
                    <a:schemeClr val="bg2"/>
                  </a:solidFill>
                </a:endParaRPr>
              </a:p>
              <a:p>
                <a:pPr marL="109728" indent="0">
                  <a:buNone/>
                </a:pPr>
                <a:r>
                  <a:rPr lang="de-DE" sz="2200" dirty="0"/>
                  <a:t>Physikalische Interpretation der obigen Formel im Unterricht?</a:t>
                </a:r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D0179DF-7A5E-1C43-9032-46860F1ED0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754" r="-9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2232C4E1-7BD9-0440-8DC5-16E02087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Linienspektrum des Wasserstoffatoms (LF)</a:t>
            </a:r>
          </a:p>
        </p:txBody>
      </p:sp>
    </p:spTree>
    <p:extLst>
      <p:ext uri="{BB962C8B-B14F-4D97-AF65-F5344CB8AC3E}">
        <p14:creationId xmlns:p14="http://schemas.microsoft.com/office/powerpoint/2010/main" val="271921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2A168A6-E42E-6A48-9985-8F506B2DBC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109728" indent="0">
                  <a:buNone/>
                </a:pPr>
                <a:r>
                  <a:rPr lang="de-DE" sz="2200" dirty="0"/>
                  <a:t>Interpretation der Formel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de-DE" sz="2200" dirty="0"/>
                  <a:t> mittels Photonenbegriff und EES:</a:t>
                </a:r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2A168A6-E42E-6A48-9985-8F506B2DBC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93D03895-A2CE-5547-81DC-8D16CD99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Interpretation der Experimente (LF/BF)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753A56-9E8C-4F41-AB85-E82FA8AF997B}"/>
              </a:ext>
            </a:extLst>
          </p:cNvPr>
          <p:cNvSpPr/>
          <p:nvPr/>
        </p:nvSpPr>
        <p:spPr>
          <a:xfrm>
            <a:off x="1468729" y="2778253"/>
            <a:ext cx="576064" cy="57606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8796D9-7194-2D4E-A1A4-9CD86BFB462B}"/>
              </a:ext>
            </a:extLst>
          </p:cNvPr>
          <p:cNvSpPr/>
          <p:nvPr/>
        </p:nvSpPr>
        <p:spPr>
          <a:xfrm>
            <a:off x="4218825" y="2808289"/>
            <a:ext cx="576064" cy="57606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6C2C9CB-9446-5546-9A2C-5FB3217B4C84}"/>
              </a:ext>
            </a:extLst>
          </p:cNvPr>
          <p:cNvGrpSpPr/>
          <p:nvPr/>
        </p:nvGrpSpPr>
        <p:grpSpPr>
          <a:xfrm>
            <a:off x="2411729" y="2778253"/>
            <a:ext cx="1440160" cy="369332"/>
            <a:chOff x="1919536" y="2259703"/>
            <a:chExt cx="1440160" cy="369332"/>
          </a:xfrm>
        </p:grpSpPr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5CC95F2D-FF6D-E447-B630-8460E26824C7}"/>
                </a:ext>
              </a:extLst>
            </p:cNvPr>
            <p:cNvCxnSpPr/>
            <p:nvPr/>
          </p:nvCxnSpPr>
          <p:spPr>
            <a:xfrm>
              <a:off x="1919536" y="2629035"/>
              <a:ext cx="1440160" cy="0"/>
            </a:xfrm>
            <a:prstGeom prst="line">
              <a:avLst/>
            </a:prstGeom>
            <a:ln w="19050">
              <a:headEnd type="none"/>
              <a:tailEnd type="stealth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00F6D7C-6265-3246-83C8-34C4EF648DB7}"/>
                </a:ext>
              </a:extLst>
            </p:cNvPr>
            <p:cNvSpPr txBox="1"/>
            <p:nvPr/>
          </p:nvSpPr>
          <p:spPr>
            <a:xfrm>
              <a:off x="1919536" y="2259703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+mn-ea"/>
                </a:rPr>
                <a:t>Absorption</a:t>
              </a:r>
            </a:p>
          </p:txBody>
        </p: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5470C8AA-A3BF-7D4C-BCCA-7CEB8687E245}"/>
              </a:ext>
            </a:extLst>
          </p:cNvPr>
          <p:cNvGrpSpPr/>
          <p:nvPr/>
        </p:nvGrpSpPr>
        <p:grpSpPr>
          <a:xfrm>
            <a:off x="1184648" y="2152972"/>
            <a:ext cx="284081" cy="612478"/>
            <a:chOff x="1184648" y="2152972"/>
            <a:chExt cx="284081" cy="612478"/>
          </a:xfrm>
        </p:grpSpPr>
        <p:grpSp>
          <p:nvGrpSpPr>
            <p:cNvPr id="23" name="Group 16">
              <a:extLst>
                <a:ext uri="{FF2B5EF4-FFF2-40B4-BE49-F238E27FC236}">
                  <a16:creationId xmlns:a16="http://schemas.microsoft.com/office/drawing/2014/main" id="{BC96794C-4348-954B-AE71-3E278D64A4C2}"/>
                </a:ext>
              </a:extLst>
            </p:cNvPr>
            <p:cNvGrpSpPr>
              <a:grpSpLocks/>
            </p:cNvGrpSpPr>
            <p:nvPr/>
          </p:nvGrpSpPr>
          <p:grpSpPr bwMode="auto">
            <a:xfrm rot="3509823">
              <a:off x="969254" y="2368366"/>
              <a:ext cx="556410" cy="125621"/>
              <a:chOff x="-3390" y="11977"/>
              <a:chExt cx="16310" cy="577"/>
            </a:xfrm>
          </p:grpSpPr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1EF81FD1-7E58-4D40-9C28-D7DF090A3B0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074" y="11977"/>
                <a:ext cx="5846" cy="546"/>
              </a:xfrm>
              <a:custGeom>
                <a:avLst/>
                <a:gdLst>
                  <a:gd name="T0" fmla="*/ 0 w 6812"/>
                  <a:gd name="T1" fmla="*/ 1197 h 2337"/>
                  <a:gd name="T2" fmla="*/ 568 w 6812"/>
                  <a:gd name="T3" fmla="*/ 627 h 2337"/>
                  <a:gd name="T4" fmla="*/ 1131 w 6812"/>
                  <a:gd name="T5" fmla="*/ 150 h 2337"/>
                  <a:gd name="T6" fmla="*/ 1704 w 6812"/>
                  <a:gd name="T7" fmla="*/ 0 h 2337"/>
                  <a:gd name="T8" fmla="*/ 2276 w 6812"/>
                  <a:gd name="T9" fmla="*/ 150 h 2337"/>
                  <a:gd name="T10" fmla="*/ 2840 w 6812"/>
                  <a:gd name="T11" fmla="*/ 627 h 2337"/>
                  <a:gd name="T12" fmla="*/ 3408 w 6812"/>
                  <a:gd name="T13" fmla="*/ 1197 h 2337"/>
                  <a:gd name="T14" fmla="*/ 3976 w 6812"/>
                  <a:gd name="T15" fmla="*/ 1767 h 2337"/>
                  <a:gd name="T16" fmla="*/ 4567 w 6812"/>
                  <a:gd name="T17" fmla="*/ 2203 h 2337"/>
                  <a:gd name="T18" fmla="*/ 5112 w 6812"/>
                  <a:gd name="T19" fmla="*/ 2337 h 2337"/>
                  <a:gd name="T20" fmla="*/ 5678 w 6812"/>
                  <a:gd name="T21" fmla="*/ 2203 h 2337"/>
                  <a:gd name="T22" fmla="*/ 6256 w 6812"/>
                  <a:gd name="T23" fmla="*/ 1783 h 2337"/>
                  <a:gd name="T24" fmla="*/ 6812 w 6812"/>
                  <a:gd name="T25" fmla="*/ 1194 h 23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812"/>
                  <a:gd name="T40" fmla="*/ 0 h 2337"/>
                  <a:gd name="T41" fmla="*/ 6812 w 6812"/>
                  <a:gd name="T42" fmla="*/ 2337 h 23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812" h="2337">
                    <a:moveTo>
                      <a:pt x="0" y="1197"/>
                    </a:moveTo>
                    <a:cubicBezTo>
                      <a:pt x="189" y="997"/>
                      <a:pt x="380" y="801"/>
                      <a:pt x="568" y="627"/>
                    </a:cubicBezTo>
                    <a:cubicBezTo>
                      <a:pt x="756" y="453"/>
                      <a:pt x="942" y="254"/>
                      <a:pt x="1131" y="150"/>
                    </a:cubicBezTo>
                    <a:cubicBezTo>
                      <a:pt x="1320" y="46"/>
                      <a:pt x="1513" y="0"/>
                      <a:pt x="1704" y="0"/>
                    </a:cubicBezTo>
                    <a:cubicBezTo>
                      <a:pt x="1895" y="0"/>
                      <a:pt x="2087" y="46"/>
                      <a:pt x="2276" y="150"/>
                    </a:cubicBezTo>
                    <a:cubicBezTo>
                      <a:pt x="2465" y="254"/>
                      <a:pt x="2651" y="453"/>
                      <a:pt x="2840" y="627"/>
                    </a:cubicBezTo>
                    <a:cubicBezTo>
                      <a:pt x="3029" y="801"/>
                      <a:pt x="3219" y="1007"/>
                      <a:pt x="3408" y="1197"/>
                    </a:cubicBezTo>
                    <a:cubicBezTo>
                      <a:pt x="3597" y="1387"/>
                      <a:pt x="3783" y="1599"/>
                      <a:pt x="3976" y="1767"/>
                    </a:cubicBezTo>
                    <a:cubicBezTo>
                      <a:pt x="4169" y="1935"/>
                      <a:pt x="4378" y="2108"/>
                      <a:pt x="4567" y="2203"/>
                    </a:cubicBezTo>
                    <a:cubicBezTo>
                      <a:pt x="4756" y="2298"/>
                      <a:pt x="4927" y="2337"/>
                      <a:pt x="5112" y="2337"/>
                    </a:cubicBezTo>
                    <a:cubicBezTo>
                      <a:pt x="5297" y="2337"/>
                      <a:pt x="5487" y="2295"/>
                      <a:pt x="5678" y="2203"/>
                    </a:cubicBezTo>
                    <a:cubicBezTo>
                      <a:pt x="5869" y="2111"/>
                      <a:pt x="6067" y="1951"/>
                      <a:pt x="6256" y="1783"/>
                    </a:cubicBezTo>
                    <a:cubicBezTo>
                      <a:pt x="6445" y="1615"/>
                      <a:pt x="6696" y="1317"/>
                      <a:pt x="6812" y="1194"/>
                    </a:cubicBezTo>
                  </a:path>
                </a:pathLst>
              </a:custGeom>
              <a:noFill/>
              <a:ln w="28575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rtl="0"/>
                <a:endParaRPr lang="de-DE" kern="1200">
                  <a:latin typeface="Arial"/>
                </a:endParaRPr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284471AC-3F85-994E-8680-2E97F1281F2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28" y="11980"/>
                <a:ext cx="5281" cy="546"/>
              </a:xfrm>
              <a:custGeom>
                <a:avLst/>
                <a:gdLst>
                  <a:gd name="T0" fmla="*/ 0 w 6812"/>
                  <a:gd name="T1" fmla="*/ 1197 h 2337"/>
                  <a:gd name="T2" fmla="*/ 568 w 6812"/>
                  <a:gd name="T3" fmla="*/ 627 h 2337"/>
                  <a:gd name="T4" fmla="*/ 1131 w 6812"/>
                  <a:gd name="T5" fmla="*/ 150 h 2337"/>
                  <a:gd name="T6" fmla="*/ 1704 w 6812"/>
                  <a:gd name="T7" fmla="*/ 0 h 2337"/>
                  <a:gd name="T8" fmla="*/ 2276 w 6812"/>
                  <a:gd name="T9" fmla="*/ 150 h 2337"/>
                  <a:gd name="T10" fmla="*/ 2840 w 6812"/>
                  <a:gd name="T11" fmla="*/ 627 h 2337"/>
                  <a:gd name="T12" fmla="*/ 3408 w 6812"/>
                  <a:gd name="T13" fmla="*/ 1197 h 2337"/>
                  <a:gd name="T14" fmla="*/ 3976 w 6812"/>
                  <a:gd name="T15" fmla="*/ 1767 h 2337"/>
                  <a:gd name="T16" fmla="*/ 4567 w 6812"/>
                  <a:gd name="T17" fmla="*/ 2203 h 2337"/>
                  <a:gd name="T18" fmla="*/ 5112 w 6812"/>
                  <a:gd name="T19" fmla="*/ 2337 h 2337"/>
                  <a:gd name="T20" fmla="*/ 5678 w 6812"/>
                  <a:gd name="T21" fmla="*/ 2203 h 2337"/>
                  <a:gd name="T22" fmla="*/ 6256 w 6812"/>
                  <a:gd name="T23" fmla="*/ 1783 h 2337"/>
                  <a:gd name="T24" fmla="*/ 6812 w 6812"/>
                  <a:gd name="T25" fmla="*/ 1194 h 23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812"/>
                  <a:gd name="T40" fmla="*/ 0 h 2337"/>
                  <a:gd name="T41" fmla="*/ 6812 w 6812"/>
                  <a:gd name="T42" fmla="*/ 2337 h 23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812" h="2337">
                    <a:moveTo>
                      <a:pt x="0" y="1197"/>
                    </a:moveTo>
                    <a:cubicBezTo>
                      <a:pt x="189" y="997"/>
                      <a:pt x="380" y="801"/>
                      <a:pt x="568" y="627"/>
                    </a:cubicBezTo>
                    <a:cubicBezTo>
                      <a:pt x="756" y="453"/>
                      <a:pt x="942" y="254"/>
                      <a:pt x="1131" y="150"/>
                    </a:cubicBezTo>
                    <a:cubicBezTo>
                      <a:pt x="1320" y="46"/>
                      <a:pt x="1513" y="0"/>
                      <a:pt x="1704" y="0"/>
                    </a:cubicBezTo>
                    <a:cubicBezTo>
                      <a:pt x="1895" y="0"/>
                      <a:pt x="2087" y="46"/>
                      <a:pt x="2276" y="150"/>
                    </a:cubicBezTo>
                    <a:cubicBezTo>
                      <a:pt x="2465" y="254"/>
                      <a:pt x="2651" y="453"/>
                      <a:pt x="2840" y="627"/>
                    </a:cubicBezTo>
                    <a:cubicBezTo>
                      <a:pt x="3029" y="801"/>
                      <a:pt x="3219" y="1007"/>
                      <a:pt x="3408" y="1197"/>
                    </a:cubicBezTo>
                    <a:cubicBezTo>
                      <a:pt x="3597" y="1387"/>
                      <a:pt x="3783" y="1599"/>
                      <a:pt x="3976" y="1767"/>
                    </a:cubicBezTo>
                    <a:cubicBezTo>
                      <a:pt x="4169" y="1935"/>
                      <a:pt x="4378" y="2108"/>
                      <a:pt x="4567" y="2203"/>
                    </a:cubicBezTo>
                    <a:cubicBezTo>
                      <a:pt x="4756" y="2298"/>
                      <a:pt x="4927" y="2337"/>
                      <a:pt x="5112" y="2337"/>
                    </a:cubicBezTo>
                    <a:cubicBezTo>
                      <a:pt x="5297" y="2337"/>
                      <a:pt x="5487" y="2295"/>
                      <a:pt x="5678" y="2203"/>
                    </a:cubicBezTo>
                    <a:cubicBezTo>
                      <a:pt x="5869" y="2111"/>
                      <a:pt x="6067" y="1951"/>
                      <a:pt x="6256" y="1783"/>
                    </a:cubicBezTo>
                    <a:cubicBezTo>
                      <a:pt x="6445" y="1615"/>
                      <a:pt x="6696" y="1317"/>
                      <a:pt x="6812" y="1194"/>
                    </a:cubicBezTo>
                  </a:path>
                </a:pathLst>
              </a:custGeom>
              <a:noFill/>
              <a:ln w="28575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rtl="0"/>
                <a:endParaRPr lang="de-DE" kern="1200">
                  <a:latin typeface="Arial"/>
                </a:endParaRPr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D8838A32-D924-2749-BDE0-1480DC3497D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-3390" y="12008"/>
                <a:ext cx="5364" cy="546"/>
              </a:xfrm>
              <a:custGeom>
                <a:avLst/>
                <a:gdLst>
                  <a:gd name="T0" fmla="*/ 0 w 6812"/>
                  <a:gd name="T1" fmla="*/ 1197 h 2337"/>
                  <a:gd name="T2" fmla="*/ 568 w 6812"/>
                  <a:gd name="T3" fmla="*/ 627 h 2337"/>
                  <a:gd name="T4" fmla="*/ 1131 w 6812"/>
                  <a:gd name="T5" fmla="*/ 150 h 2337"/>
                  <a:gd name="T6" fmla="*/ 1704 w 6812"/>
                  <a:gd name="T7" fmla="*/ 0 h 2337"/>
                  <a:gd name="T8" fmla="*/ 2276 w 6812"/>
                  <a:gd name="T9" fmla="*/ 150 h 2337"/>
                  <a:gd name="T10" fmla="*/ 2840 w 6812"/>
                  <a:gd name="T11" fmla="*/ 627 h 2337"/>
                  <a:gd name="T12" fmla="*/ 3408 w 6812"/>
                  <a:gd name="T13" fmla="*/ 1197 h 2337"/>
                  <a:gd name="T14" fmla="*/ 3976 w 6812"/>
                  <a:gd name="T15" fmla="*/ 1767 h 2337"/>
                  <a:gd name="T16" fmla="*/ 4567 w 6812"/>
                  <a:gd name="T17" fmla="*/ 2203 h 2337"/>
                  <a:gd name="T18" fmla="*/ 5112 w 6812"/>
                  <a:gd name="T19" fmla="*/ 2337 h 2337"/>
                  <a:gd name="T20" fmla="*/ 5678 w 6812"/>
                  <a:gd name="T21" fmla="*/ 2203 h 2337"/>
                  <a:gd name="T22" fmla="*/ 6256 w 6812"/>
                  <a:gd name="T23" fmla="*/ 1783 h 2337"/>
                  <a:gd name="T24" fmla="*/ 6812 w 6812"/>
                  <a:gd name="T25" fmla="*/ 1194 h 23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812"/>
                  <a:gd name="T40" fmla="*/ 0 h 2337"/>
                  <a:gd name="T41" fmla="*/ 6812 w 6812"/>
                  <a:gd name="T42" fmla="*/ 2337 h 23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812" h="2337">
                    <a:moveTo>
                      <a:pt x="0" y="1197"/>
                    </a:moveTo>
                    <a:cubicBezTo>
                      <a:pt x="189" y="997"/>
                      <a:pt x="380" y="801"/>
                      <a:pt x="568" y="627"/>
                    </a:cubicBezTo>
                    <a:cubicBezTo>
                      <a:pt x="756" y="453"/>
                      <a:pt x="942" y="254"/>
                      <a:pt x="1131" y="150"/>
                    </a:cubicBezTo>
                    <a:cubicBezTo>
                      <a:pt x="1320" y="46"/>
                      <a:pt x="1513" y="0"/>
                      <a:pt x="1704" y="0"/>
                    </a:cubicBezTo>
                    <a:cubicBezTo>
                      <a:pt x="1895" y="0"/>
                      <a:pt x="2087" y="46"/>
                      <a:pt x="2276" y="150"/>
                    </a:cubicBezTo>
                    <a:cubicBezTo>
                      <a:pt x="2465" y="254"/>
                      <a:pt x="2651" y="453"/>
                      <a:pt x="2840" y="627"/>
                    </a:cubicBezTo>
                    <a:cubicBezTo>
                      <a:pt x="3029" y="801"/>
                      <a:pt x="3219" y="1007"/>
                      <a:pt x="3408" y="1197"/>
                    </a:cubicBezTo>
                    <a:cubicBezTo>
                      <a:pt x="3597" y="1387"/>
                      <a:pt x="3783" y="1599"/>
                      <a:pt x="3976" y="1767"/>
                    </a:cubicBezTo>
                    <a:cubicBezTo>
                      <a:pt x="4169" y="1935"/>
                      <a:pt x="4378" y="2108"/>
                      <a:pt x="4567" y="2203"/>
                    </a:cubicBezTo>
                    <a:cubicBezTo>
                      <a:pt x="4756" y="2298"/>
                      <a:pt x="4927" y="2337"/>
                      <a:pt x="5112" y="2337"/>
                    </a:cubicBezTo>
                    <a:cubicBezTo>
                      <a:pt x="5297" y="2337"/>
                      <a:pt x="5487" y="2295"/>
                      <a:pt x="5678" y="2203"/>
                    </a:cubicBezTo>
                    <a:cubicBezTo>
                      <a:pt x="5869" y="2111"/>
                      <a:pt x="6067" y="1951"/>
                      <a:pt x="6256" y="1783"/>
                    </a:cubicBezTo>
                    <a:cubicBezTo>
                      <a:pt x="6445" y="1615"/>
                      <a:pt x="6696" y="1317"/>
                      <a:pt x="6812" y="1194"/>
                    </a:cubicBezTo>
                  </a:path>
                </a:pathLst>
              </a:custGeom>
              <a:noFill/>
              <a:ln w="28575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rtl="0"/>
                <a:endParaRPr lang="de-DE" kern="1200" dirty="0">
                  <a:latin typeface="Arial"/>
                </a:endParaRPr>
              </a:p>
            </p:txBody>
          </p:sp>
        </p:grp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C015BC46-2400-8C45-AEB8-36BB0E43654D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>
              <a:off x="1394474" y="2667372"/>
              <a:ext cx="74255" cy="98078"/>
            </a:xfrm>
            <a:prstGeom prst="line">
              <a:avLst/>
            </a:prstGeom>
            <a:ln w="28575">
              <a:solidFill>
                <a:schemeClr val="bg2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3DA240B9-55A5-154A-AEF7-BE2C6C5E1235}"/>
                  </a:ext>
                </a:extLst>
              </p:cNvPr>
              <p:cNvSpPr txBox="1"/>
              <p:nvPr/>
            </p:nvSpPr>
            <p:spPr>
              <a:xfrm>
                <a:off x="1217449" y="2163299"/>
                <a:ext cx="11193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de-DE" sz="1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1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de-DE" sz="16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3DA240B9-55A5-154A-AEF7-BE2C6C5E1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449" y="2163299"/>
                <a:ext cx="1119328" cy="338554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0881D5E9-43C6-5740-8241-6DDBC98B6AF5}"/>
                  </a:ext>
                </a:extLst>
              </p:cNvPr>
              <p:cNvSpPr txBox="1"/>
              <p:nvPr/>
            </p:nvSpPr>
            <p:spPr>
              <a:xfrm>
                <a:off x="899561" y="3447532"/>
                <a:ext cx="2664296" cy="40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+mn-ea"/>
                  </a:rPr>
                  <a:t>H-Atom mit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Atom</m:t>
                        </m:r>
                      </m:sub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geringer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0881D5E9-43C6-5740-8241-6DDBC98B6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61" y="3447532"/>
                <a:ext cx="2664296" cy="402161"/>
              </a:xfrm>
              <a:prstGeom prst="rect">
                <a:avLst/>
              </a:prstGeom>
              <a:blipFill>
                <a:blip r:embed="rId5"/>
                <a:stretch>
                  <a:fillRect l="-2381" t="-3030"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63FD173B-00DC-BE4E-A2CE-720FEEA23EBC}"/>
                  </a:ext>
                </a:extLst>
              </p:cNvPr>
              <p:cNvSpPr txBox="1"/>
              <p:nvPr/>
            </p:nvSpPr>
            <p:spPr>
              <a:xfrm>
                <a:off x="3563857" y="3447531"/>
                <a:ext cx="2664296" cy="40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+mn-ea"/>
                  </a:rPr>
                  <a:t>H-Atom mit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Atom</m:t>
                        </m:r>
                      </m:sub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her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63FD173B-00DC-BE4E-A2CE-720FEEA23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57" y="3447531"/>
                <a:ext cx="2664296" cy="402161"/>
              </a:xfrm>
              <a:prstGeom prst="rect">
                <a:avLst/>
              </a:prstGeom>
              <a:blipFill>
                <a:blip r:embed="rId6"/>
                <a:stretch>
                  <a:fillRect l="-1896" t="-3030"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9B7A5D08-902A-A147-BF76-C9F366D5B7B1}"/>
              </a:ext>
            </a:extLst>
          </p:cNvPr>
          <p:cNvGrpSpPr/>
          <p:nvPr/>
        </p:nvGrpSpPr>
        <p:grpSpPr>
          <a:xfrm>
            <a:off x="677926" y="4893846"/>
            <a:ext cx="5328592" cy="1197069"/>
            <a:chOff x="710649" y="4791920"/>
            <a:chExt cx="5328592" cy="119706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69C965-C33C-564D-BE81-E2AA76739B3F}"/>
                </a:ext>
              </a:extLst>
            </p:cNvPr>
            <p:cNvSpPr/>
            <p:nvPr/>
          </p:nvSpPr>
          <p:spPr>
            <a:xfrm>
              <a:off x="4029913" y="4873220"/>
              <a:ext cx="576064" cy="5760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2925D97-A3DC-2042-AAEA-8EA23DB8D392}"/>
                </a:ext>
              </a:extLst>
            </p:cNvPr>
            <p:cNvSpPr/>
            <p:nvPr/>
          </p:nvSpPr>
          <p:spPr>
            <a:xfrm>
              <a:off x="1279817" y="4911678"/>
              <a:ext cx="576064" cy="5760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FA1EDEA-D27F-2441-83C1-55E20B2C15BD}"/>
                </a:ext>
              </a:extLst>
            </p:cNvPr>
            <p:cNvGrpSpPr/>
            <p:nvPr/>
          </p:nvGrpSpPr>
          <p:grpSpPr>
            <a:xfrm>
              <a:off x="2222817" y="4791920"/>
              <a:ext cx="1623628" cy="369332"/>
              <a:chOff x="1919536" y="2259703"/>
              <a:chExt cx="1623628" cy="369332"/>
            </a:xfrm>
          </p:grpSpPr>
          <p:cxnSp>
            <p:nvCxnSpPr>
              <p:cNvPr id="17" name="Gerade Verbindung 16">
                <a:extLst>
                  <a:ext uri="{FF2B5EF4-FFF2-40B4-BE49-F238E27FC236}">
                    <a16:creationId xmlns:a16="http://schemas.microsoft.com/office/drawing/2014/main" id="{988A4710-3BD5-6D42-856E-8575F497E607}"/>
                  </a:ext>
                </a:extLst>
              </p:cNvPr>
              <p:cNvCxnSpPr/>
              <p:nvPr/>
            </p:nvCxnSpPr>
            <p:spPr>
              <a:xfrm>
                <a:off x="1919536" y="2629035"/>
                <a:ext cx="1440160" cy="0"/>
              </a:xfrm>
              <a:prstGeom prst="line">
                <a:avLst/>
              </a:prstGeom>
              <a:ln w="19050">
                <a:headEnd type="none"/>
                <a:tailEnd type="stealth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BFF5B5B-C318-CC44-BFFE-0EF11FFA1C79}"/>
                  </a:ext>
                </a:extLst>
              </p:cNvPr>
              <p:cNvSpPr txBox="1"/>
              <p:nvPr/>
            </p:nvSpPr>
            <p:spPr>
              <a:xfrm>
                <a:off x="2103004" y="2259703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+mn-ea"/>
                  </a:rPr>
                  <a:t>Emission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0B2595EB-919A-2B41-A85D-C432506C7911}"/>
                    </a:ext>
                  </a:extLst>
                </p:cNvPr>
                <p:cNvSpPr txBox="1"/>
                <p:nvPr/>
              </p:nvSpPr>
              <p:spPr>
                <a:xfrm>
                  <a:off x="710649" y="5586828"/>
                  <a:ext cx="2664296" cy="402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H-Atom mit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Atom</m:t>
                          </m:r>
                        </m:sub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ö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her</m:t>
                          </m:r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0B2595EB-919A-2B41-A85D-C432506C79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649" y="5586828"/>
                  <a:ext cx="2664296" cy="402161"/>
                </a:xfrm>
                <a:prstGeom prst="rect">
                  <a:avLst/>
                </a:prstGeom>
                <a:blipFill>
                  <a:blip r:embed="rId7"/>
                  <a:stretch>
                    <a:fillRect l="-1896" t="-3030" b="-1818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7B6117D5-B3A9-2C49-9AE7-26678DCB92AF}"/>
                    </a:ext>
                  </a:extLst>
                </p:cNvPr>
                <p:cNvSpPr txBox="1"/>
                <p:nvPr/>
              </p:nvSpPr>
              <p:spPr>
                <a:xfrm>
                  <a:off x="3374945" y="5575641"/>
                  <a:ext cx="2664296" cy="402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H-Atom mit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Atom</m:t>
                          </m:r>
                        </m:sub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ö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her</m:t>
                          </m:r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7B6117D5-B3A9-2C49-9AE7-26678DCB92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4945" y="5575641"/>
                  <a:ext cx="2664296" cy="402161"/>
                </a:xfrm>
                <a:prstGeom prst="rect">
                  <a:avLst/>
                </a:prstGeom>
                <a:blipFill>
                  <a:blip r:embed="rId8"/>
                  <a:stretch>
                    <a:fillRect l="-1905" t="-3030" b="-1818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F98656C1-CD6D-8843-A658-4FEC834BB823}"/>
                </a:ext>
              </a:extLst>
            </p:cNvPr>
            <p:cNvGrpSpPr/>
            <p:nvPr/>
          </p:nvGrpSpPr>
          <p:grpSpPr>
            <a:xfrm>
              <a:off x="4666672" y="4808170"/>
              <a:ext cx="1259919" cy="534075"/>
              <a:chOff x="4363391" y="4300761"/>
              <a:chExt cx="1259919" cy="534075"/>
            </a:xfrm>
          </p:grpSpPr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61768FF2-B527-6843-968D-B8FFBCBDA68A}"/>
                  </a:ext>
                </a:extLst>
              </p:cNvPr>
              <p:cNvGrpSpPr/>
              <p:nvPr/>
            </p:nvGrpSpPr>
            <p:grpSpPr>
              <a:xfrm rot="16918266">
                <a:off x="4527591" y="4136561"/>
                <a:ext cx="284080" cy="612479"/>
                <a:chOff x="716137" y="1873114"/>
                <a:chExt cx="483776" cy="618871"/>
              </a:xfrm>
            </p:grpSpPr>
            <p:grpSp>
              <p:nvGrpSpPr>
                <p:cNvPr id="55" name="Group 16">
                  <a:extLst>
                    <a:ext uri="{FF2B5EF4-FFF2-40B4-BE49-F238E27FC236}">
                      <a16:creationId xmlns:a16="http://schemas.microsoft.com/office/drawing/2014/main" id="{07912865-B372-F84D-A690-F8873B07CA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509823">
                  <a:off x="541992" y="2047259"/>
                  <a:ext cx="562217" cy="213928"/>
                  <a:chOff x="-3390" y="11977"/>
                  <a:chExt cx="16310" cy="577"/>
                </a:xfrm>
              </p:grpSpPr>
              <p:sp>
                <p:nvSpPr>
                  <p:cNvPr id="57" name="Freeform 17">
                    <a:extLst>
                      <a:ext uri="{FF2B5EF4-FFF2-40B4-BE49-F238E27FC236}">
                        <a16:creationId xmlns:a16="http://schemas.microsoft.com/office/drawing/2014/main" id="{852E4F1C-EECD-F14B-B4C4-793FA7908A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074" y="11977"/>
                    <a:ext cx="5846" cy="546"/>
                  </a:xfrm>
                  <a:custGeom>
                    <a:avLst/>
                    <a:gdLst>
                      <a:gd name="T0" fmla="*/ 0 w 6812"/>
                      <a:gd name="T1" fmla="*/ 1197 h 2337"/>
                      <a:gd name="T2" fmla="*/ 568 w 6812"/>
                      <a:gd name="T3" fmla="*/ 627 h 2337"/>
                      <a:gd name="T4" fmla="*/ 1131 w 6812"/>
                      <a:gd name="T5" fmla="*/ 150 h 2337"/>
                      <a:gd name="T6" fmla="*/ 1704 w 6812"/>
                      <a:gd name="T7" fmla="*/ 0 h 2337"/>
                      <a:gd name="T8" fmla="*/ 2276 w 6812"/>
                      <a:gd name="T9" fmla="*/ 150 h 2337"/>
                      <a:gd name="T10" fmla="*/ 2840 w 6812"/>
                      <a:gd name="T11" fmla="*/ 627 h 2337"/>
                      <a:gd name="T12" fmla="*/ 3408 w 6812"/>
                      <a:gd name="T13" fmla="*/ 1197 h 2337"/>
                      <a:gd name="T14" fmla="*/ 3976 w 6812"/>
                      <a:gd name="T15" fmla="*/ 1767 h 2337"/>
                      <a:gd name="T16" fmla="*/ 4567 w 6812"/>
                      <a:gd name="T17" fmla="*/ 2203 h 2337"/>
                      <a:gd name="T18" fmla="*/ 5112 w 6812"/>
                      <a:gd name="T19" fmla="*/ 2337 h 2337"/>
                      <a:gd name="T20" fmla="*/ 5678 w 6812"/>
                      <a:gd name="T21" fmla="*/ 2203 h 2337"/>
                      <a:gd name="T22" fmla="*/ 6256 w 6812"/>
                      <a:gd name="T23" fmla="*/ 1783 h 2337"/>
                      <a:gd name="T24" fmla="*/ 6812 w 6812"/>
                      <a:gd name="T25" fmla="*/ 1194 h 233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812"/>
                      <a:gd name="T40" fmla="*/ 0 h 2337"/>
                      <a:gd name="T41" fmla="*/ 6812 w 6812"/>
                      <a:gd name="T42" fmla="*/ 2337 h 233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812" h="2337">
                        <a:moveTo>
                          <a:pt x="0" y="1197"/>
                        </a:moveTo>
                        <a:cubicBezTo>
                          <a:pt x="189" y="997"/>
                          <a:pt x="380" y="801"/>
                          <a:pt x="568" y="627"/>
                        </a:cubicBezTo>
                        <a:cubicBezTo>
                          <a:pt x="756" y="453"/>
                          <a:pt x="942" y="254"/>
                          <a:pt x="1131" y="150"/>
                        </a:cubicBezTo>
                        <a:cubicBezTo>
                          <a:pt x="1320" y="46"/>
                          <a:pt x="1513" y="0"/>
                          <a:pt x="1704" y="0"/>
                        </a:cubicBezTo>
                        <a:cubicBezTo>
                          <a:pt x="1895" y="0"/>
                          <a:pt x="2087" y="46"/>
                          <a:pt x="2276" y="150"/>
                        </a:cubicBezTo>
                        <a:cubicBezTo>
                          <a:pt x="2465" y="254"/>
                          <a:pt x="2651" y="453"/>
                          <a:pt x="2840" y="627"/>
                        </a:cubicBezTo>
                        <a:cubicBezTo>
                          <a:pt x="3029" y="801"/>
                          <a:pt x="3219" y="1007"/>
                          <a:pt x="3408" y="1197"/>
                        </a:cubicBezTo>
                        <a:cubicBezTo>
                          <a:pt x="3597" y="1387"/>
                          <a:pt x="3783" y="1599"/>
                          <a:pt x="3976" y="1767"/>
                        </a:cubicBezTo>
                        <a:cubicBezTo>
                          <a:pt x="4169" y="1935"/>
                          <a:pt x="4378" y="2108"/>
                          <a:pt x="4567" y="2203"/>
                        </a:cubicBezTo>
                        <a:cubicBezTo>
                          <a:pt x="4756" y="2298"/>
                          <a:pt x="4927" y="2337"/>
                          <a:pt x="5112" y="2337"/>
                        </a:cubicBezTo>
                        <a:cubicBezTo>
                          <a:pt x="5297" y="2337"/>
                          <a:pt x="5487" y="2295"/>
                          <a:pt x="5678" y="2203"/>
                        </a:cubicBezTo>
                        <a:cubicBezTo>
                          <a:pt x="5869" y="2111"/>
                          <a:pt x="6067" y="1951"/>
                          <a:pt x="6256" y="1783"/>
                        </a:cubicBezTo>
                        <a:cubicBezTo>
                          <a:pt x="6445" y="1615"/>
                          <a:pt x="6696" y="1317"/>
                          <a:pt x="6812" y="1194"/>
                        </a:cubicBezTo>
                      </a:path>
                    </a:pathLst>
                  </a:custGeom>
                  <a:noFill/>
                  <a:ln w="28575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rtl="0"/>
                    <a:endParaRPr lang="de-DE" kern="1200">
                      <a:latin typeface="Arial"/>
                    </a:endParaRPr>
                  </a:p>
                </p:txBody>
              </p:sp>
              <p:sp>
                <p:nvSpPr>
                  <p:cNvPr id="58" name="Freeform 18">
                    <a:extLst>
                      <a:ext uri="{FF2B5EF4-FFF2-40B4-BE49-F238E27FC236}">
                        <a16:creationId xmlns:a16="http://schemas.microsoft.com/office/drawing/2014/main" id="{D1105103-74A1-6746-A24E-79E5CBBF63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828" y="11980"/>
                    <a:ext cx="5281" cy="546"/>
                  </a:xfrm>
                  <a:custGeom>
                    <a:avLst/>
                    <a:gdLst>
                      <a:gd name="T0" fmla="*/ 0 w 6812"/>
                      <a:gd name="T1" fmla="*/ 1197 h 2337"/>
                      <a:gd name="T2" fmla="*/ 568 w 6812"/>
                      <a:gd name="T3" fmla="*/ 627 h 2337"/>
                      <a:gd name="T4" fmla="*/ 1131 w 6812"/>
                      <a:gd name="T5" fmla="*/ 150 h 2337"/>
                      <a:gd name="T6" fmla="*/ 1704 w 6812"/>
                      <a:gd name="T7" fmla="*/ 0 h 2337"/>
                      <a:gd name="T8" fmla="*/ 2276 w 6812"/>
                      <a:gd name="T9" fmla="*/ 150 h 2337"/>
                      <a:gd name="T10" fmla="*/ 2840 w 6812"/>
                      <a:gd name="T11" fmla="*/ 627 h 2337"/>
                      <a:gd name="T12" fmla="*/ 3408 w 6812"/>
                      <a:gd name="T13" fmla="*/ 1197 h 2337"/>
                      <a:gd name="T14" fmla="*/ 3976 w 6812"/>
                      <a:gd name="T15" fmla="*/ 1767 h 2337"/>
                      <a:gd name="T16" fmla="*/ 4567 w 6812"/>
                      <a:gd name="T17" fmla="*/ 2203 h 2337"/>
                      <a:gd name="T18" fmla="*/ 5112 w 6812"/>
                      <a:gd name="T19" fmla="*/ 2337 h 2337"/>
                      <a:gd name="T20" fmla="*/ 5678 w 6812"/>
                      <a:gd name="T21" fmla="*/ 2203 h 2337"/>
                      <a:gd name="T22" fmla="*/ 6256 w 6812"/>
                      <a:gd name="T23" fmla="*/ 1783 h 2337"/>
                      <a:gd name="T24" fmla="*/ 6812 w 6812"/>
                      <a:gd name="T25" fmla="*/ 1194 h 233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812"/>
                      <a:gd name="T40" fmla="*/ 0 h 2337"/>
                      <a:gd name="T41" fmla="*/ 6812 w 6812"/>
                      <a:gd name="T42" fmla="*/ 2337 h 233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812" h="2337">
                        <a:moveTo>
                          <a:pt x="0" y="1197"/>
                        </a:moveTo>
                        <a:cubicBezTo>
                          <a:pt x="189" y="997"/>
                          <a:pt x="380" y="801"/>
                          <a:pt x="568" y="627"/>
                        </a:cubicBezTo>
                        <a:cubicBezTo>
                          <a:pt x="756" y="453"/>
                          <a:pt x="942" y="254"/>
                          <a:pt x="1131" y="150"/>
                        </a:cubicBezTo>
                        <a:cubicBezTo>
                          <a:pt x="1320" y="46"/>
                          <a:pt x="1513" y="0"/>
                          <a:pt x="1704" y="0"/>
                        </a:cubicBezTo>
                        <a:cubicBezTo>
                          <a:pt x="1895" y="0"/>
                          <a:pt x="2087" y="46"/>
                          <a:pt x="2276" y="150"/>
                        </a:cubicBezTo>
                        <a:cubicBezTo>
                          <a:pt x="2465" y="254"/>
                          <a:pt x="2651" y="453"/>
                          <a:pt x="2840" y="627"/>
                        </a:cubicBezTo>
                        <a:cubicBezTo>
                          <a:pt x="3029" y="801"/>
                          <a:pt x="3219" y="1007"/>
                          <a:pt x="3408" y="1197"/>
                        </a:cubicBezTo>
                        <a:cubicBezTo>
                          <a:pt x="3597" y="1387"/>
                          <a:pt x="3783" y="1599"/>
                          <a:pt x="3976" y="1767"/>
                        </a:cubicBezTo>
                        <a:cubicBezTo>
                          <a:pt x="4169" y="1935"/>
                          <a:pt x="4378" y="2108"/>
                          <a:pt x="4567" y="2203"/>
                        </a:cubicBezTo>
                        <a:cubicBezTo>
                          <a:pt x="4756" y="2298"/>
                          <a:pt x="4927" y="2337"/>
                          <a:pt x="5112" y="2337"/>
                        </a:cubicBezTo>
                        <a:cubicBezTo>
                          <a:pt x="5297" y="2337"/>
                          <a:pt x="5487" y="2295"/>
                          <a:pt x="5678" y="2203"/>
                        </a:cubicBezTo>
                        <a:cubicBezTo>
                          <a:pt x="5869" y="2111"/>
                          <a:pt x="6067" y="1951"/>
                          <a:pt x="6256" y="1783"/>
                        </a:cubicBezTo>
                        <a:cubicBezTo>
                          <a:pt x="6445" y="1615"/>
                          <a:pt x="6696" y="1317"/>
                          <a:pt x="6812" y="1194"/>
                        </a:cubicBezTo>
                      </a:path>
                    </a:pathLst>
                  </a:custGeom>
                  <a:noFill/>
                  <a:ln w="28575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rtl="0"/>
                    <a:endParaRPr lang="de-DE" kern="1200">
                      <a:latin typeface="Arial"/>
                    </a:endParaRPr>
                  </a:p>
                </p:txBody>
              </p:sp>
              <p:sp>
                <p:nvSpPr>
                  <p:cNvPr id="59" name="Freeform 19">
                    <a:extLst>
                      <a:ext uri="{FF2B5EF4-FFF2-40B4-BE49-F238E27FC236}">
                        <a16:creationId xmlns:a16="http://schemas.microsoft.com/office/drawing/2014/main" id="{C76F7A45-FBD7-2543-90A3-E05974240C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-3390" y="12008"/>
                    <a:ext cx="5364" cy="546"/>
                  </a:xfrm>
                  <a:custGeom>
                    <a:avLst/>
                    <a:gdLst>
                      <a:gd name="T0" fmla="*/ 0 w 6812"/>
                      <a:gd name="T1" fmla="*/ 1197 h 2337"/>
                      <a:gd name="T2" fmla="*/ 568 w 6812"/>
                      <a:gd name="T3" fmla="*/ 627 h 2337"/>
                      <a:gd name="T4" fmla="*/ 1131 w 6812"/>
                      <a:gd name="T5" fmla="*/ 150 h 2337"/>
                      <a:gd name="T6" fmla="*/ 1704 w 6812"/>
                      <a:gd name="T7" fmla="*/ 0 h 2337"/>
                      <a:gd name="T8" fmla="*/ 2276 w 6812"/>
                      <a:gd name="T9" fmla="*/ 150 h 2337"/>
                      <a:gd name="T10" fmla="*/ 2840 w 6812"/>
                      <a:gd name="T11" fmla="*/ 627 h 2337"/>
                      <a:gd name="T12" fmla="*/ 3408 w 6812"/>
                      <a:gd name="T13" fmla="*/ 1197 h 2337"/>
                      <a:gd name="T14" fmla="*/ 3976 w 6812"/>
                      <a:gd name="T15" fmla="*/ 1767 h 2337"/>
                      <a:gd name="T16" fmla="*/ 4567 w 6812"/>
                      <a:gd name="T17" fmla="*/ 2203 h 2337"/>
                      <a:gd name="T18" fmla="*/ 5112 w 6812"/>
                      <a:gd name="T19" fmla="*/ 2337 h 2337"/>
                      <a:gd name="T20" fmla="*/ 5678 w 6812"/>
                      <a:gd name="T21" fmla="*/ 2203 h 2337"/>
                      <a:gd name="T22" fmla="*/ 6256 w 6812"/>
                      <a:gd name="T23" fmla="*/ 1783 h 2337"/>
                      <a:gd name="T24" fmla="*/ 6812 w 6812"/>
                      <a:gd name="T25" fmla="*/ 1194 h 233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812"/>
                      <a:gd name="T40" fmla="*/ 0 h 2337"/>
                      <a:gd name="T41" fmla="*/ 6812 w 6812"/>
                      <a:gd name="T42" fmla="*/ 2337 h 233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812" h="2337">
                        <a:moveTo>
                          <a:pt x="0" y="1197"/>
                        </a:moveTo>
                        <a:cubicBezTo>
                          <a:pt x="189" y="997"/>
                          <a:pt x="380" y="801"/>
                          <a:pt x="568" y="627"/>
                        </a:cubicBezTo>
                        <a:cubicBezTo>
                          <a:pt x="756" y="453"/>
                          <a:pt x="942" y="254"/>
                          <a:pt x="1131" y="150"/>
                        </a:cubicBezTo>
                        <a:cubicBezTo>
                          <a:pt x="1320" y="46"/>
                          <a:pt x="1513" y="0"/>
                          <a:pt x="1704" y="0"/>
                        </a:cubicBezTo>
                        <a:cubicBezTo>
                          <a:pt x="1895" y="0"/>
                          <a:pt x="2087" y="46"/>
                          <a:pt x="2276" y="150"/>
                        </a:cubicBezTo>
                        <a:cubicBezTo>
                          <a:pt x="2465" y="254"/>
                          <a:pt x="2651" y="453"/>
                          <a:pt x="2840" y="627"/>
                        </a:cubicBezTo>
                        <a:cubicBezTo>
                          <a:pt x="3029" y="801"/>
                          <a:pt x="3219" y="1007"/>
                          <a:pt x="3408" y="1197"/>
                        </a:cubicBezTo>
                        <a:cubicBezTo>
                          <a:pt x="3597" y="1387"/>
                          <a:pt x="3783" y="1599"/>
                          <a:pt x="3976" y="1767"/>
                        </a:cubicBezTo>
                        <a:cubicBezTo>
                          <a:pt x="4169" y="1935"/>
                          <a:pt x="4378" y="2108"/>
                          <a:pt x="4567" y="2203"/>
                        </a:cubicBezTo>
                        <a:cubicBezTo>
                          <a:pt x="4756" y="2298"/>
                          <a:pt x="4927" y="2337"/>
                          <a:pt x="5112" y="2337"/>
                        </a:cubicBezTo>
                        <a:cubicBezTo>
                          <a:pt x="5297" y="2337"/>
                          <a:pt x="5487" y="2295"/>
                          <a:pt x="5678" y="2203"/>
                        </a:cubicBezTo>
                        <a:cubicBezTo>
                          <a:pt x="5869" y="2111"/>
                          <a:pt x="6067" y="1951"/>
                          <a:pt x="6256" y="1783"/>
                        </a:cubicBezTo>
                        <a:cubicBezTo>
                          <a:pt x="6445" y="1615"/>
                          <a:pt x="6696" y="1317"/>
                          <a:pt x="6812" y="1194"/>
                        </a:cubicBezTo>
                      </a:path>
                    </a:pathLst>
                  </a:custGeom>
                  <a:noFill/>
                  <a:ln w="28575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rtl="0"/>
                    <a:endParaRPr lang="de-DE" kern="1200" dirty="0">
                      <a:latin typeface="Arial"/>
                    </a:endParaRPr>
                  </a:p>
                </p:txBody>
              </p:sp>
            </p:grpSp>
            <p:cxnSp>
              <p:nvCxnSpPr>
                <p:cNvPr id="56" name="Gerade Verbindung 55">
                  <a:extLst>
                    <a:ext uri="{FF2B5EF4-FFF2-40B4-BE49-F238E27FC236}">
                      <a16:creationId xmlns:a16="http://schemas.microsoft.com/office/drawing/2014/main" id="{58494D3F-C9D6-FD4E-A67A-CA83D150001F}"/>
                    </a:ext>
                  </a:extLst>
                </p:cNvPr>
                <p:cNvCxnSpPr>
                  <a:cxnSpLocks/>
                  <a:stCxn id="57" idx="0"/>
                </p:cNvCxnSpPr>
                <p:nvPr/>
              </p:nvCxnSpPr>
              <p:spPr>
                <a:xfrm>
                  <a:off x="1073460" y="2392883"/>
                  <a:ext cx="126453" cy="99102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feld 53">
                    <a:extLst>
                      <a:ext uri="{FF2B5EF4-FFF2-40B4-BE49-F238E27FC236}">
                        <a16:creationId xmlns:a16="http://schemas.microsoft.com/office/drawing/2014/main" id="{411BF098-61A6-2E44-816D-232A723787B8}"/>
                      </a:ext>
                    </a:extLst>
                  </p:cNvPr>
                  <p:cNvSpPr txBox="1"/>
                  <p:nvPr/>
                </p:nvSpPr>
                <p:spPr>
                  <a:xfrm>
                    <a:off x="4615329" y="4496282"/>
                    <a:ext cx="100798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6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de-DE" sz="1600" dirty="0">
                      <a:solidFill>
                        <a:schemeClr val="bg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feld 53">
                    <a:extLst>
                      <a:ext uri="{FF2B5EF4-FFF2-40B4-BE49-F238E27FC236}">
                        <a16:creationId xmlns:a16="http://schemas.microsoft.com/office/drawing/2014/main" id="{411BF098-61A6-2E44-816D-232A723787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5329" y="4496282"/>
                    <a:ext cx="1007981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1111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801FD30-8110-BB43-8C02-B428FEE6DED8}"/>
              </a:ext>
            </a:extLst>
          </p:cNvPr>
          <p:cNvGrpSpPr/>
          <p:nvPr/>
        </p:nvGrpSpPr>
        <p:grpSpPr>
          <a:xfrm>
            <a:off x="6519633" y="1814417"/>
            <a:ext cx="4869933" cy="2190647"/>
            <a:chOff x="6519633" y="1814417"/>
            <a:chExt cx="4869933" cy="2190647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2055F97F-4660-E549-A08C-89FB3E412332}"/>
                </a:ext>
              </a:extLst>
            </p:cNvPr>
            <p:cNvGrpSpPr/>
            <p:nvPr/>
          </p:nvGrpSpPr>
          <p:grpSpPr>
            <a:xfrm>
              <a:off x="6519633" y="1814417"/>
              <a:ext cx="4869933" cy="2190647"/>
              <a:chOff x="6519633" y="1814417"/>
              <a:chExt cx="4869933" cy="2190647"/>
            </a:xfrm>
          </p:grpSpPr>
          <p:grpSp>
            <p:nvGrpSpPr>
              <p:cNvPr id="82" name="Gruppieren 81">
                <a:extLst>
                  <a:ext uri="{FF2B5EF4-FFF2-40B4-BE49-F238E27FC236}">
                    <a16:creationId xmlns:a16="http://schemas.microsoft.com/office/drawing/2014/main" id="{A948903E-44E1-6847-BDD1-61755BD651A7}"/>
                  </a:ext>
                </a:extLst>
              </p:cNvPr>
              <p:cNvGrpSpPr/>
              <p:nvPr/>
            </p:nvGrpSpPr>
            <p:grpSpPr>
              <a:xfrm>
                <a:off x="6519633" y="1814417"/>
                <a:ext cx="3032751" cy="2190647"/>
                <a:chOff x="6519633" y="1814417"/>
                <a:chExt cx="3032751" cy="2190647"/>
              </a:xfrm>
            </p:grpSpPr>
            <p:grpSp>
              <p:nvGrpSpPr>
                <p:cNvPr id="79" name="Gruppieren 78">
                  <a:extLst>
                    <a:ext uri="{FF2B5EF4-FFF2-40B4-BE49-F238E27FC236}">
                      <a16:creationId xmlns:a16="http://schemas.microsoft.com/office/drawing/2014/main" id="{ED780883-CDA4-B444-9992-532BD7D14DE4}"/>
                    </a:ext>
                  </a:extLst>
                </p:cNvPr>
                <p:cNvGrpSpPr/>
                <p:nvPr/>
              </p:nvGrpSpPr>
              <p:grpSpPr>
                <a:xfrm>
                  <a:off x="6519633" y="1814417"/>
                  <a:ext cx="3032751" cy="2190647"/>
                  <a:chOff x="6519633" y="1814417"/>
                  <a:chExt cx="3032751" cy="2190647"/>
                </a:xfrm>
              </p:grpSpPr>
              <p:grpSp>
                <p:nvGrpSpPr>
                  <p:cNvPr id="78" name="Gruppieren 77">
                    <a:extLst>
                      <a:ext uri="{FF2B5EF4-FFF2-40B4-BE49-F238E27FC236}">
                        <a16:creationId xmlns:a16="http://schemas.microsoft.com/office/drawing/2014/main" id="{725E1106-3A0F-9545-A634-58209075B4FD}"/>
                      </a:ext>
                    </a:extLst>
                  </p:cNvPr>
                  <p:cNvGrpSpPr/>
                  <p:nvPr/>
                </p:nvGrpSpPr>
                <p:grpSpPr>
                  <a:xfrm>
                    <a:off x="7464152" y="2184775"/>
                    <a:ext cx="1152128" cy="1820289"/>
                    <a:chOff x="7464152" y="2184775"/>
                    <a:chExt cx="1152128" cy="1820289"/>
                  </a:xfrm>
                </p:grpSpPr>
                <p:cxnSp>
                  <p:nvCxnSpPr>
                    <p:cNvPr id="65" name="Gerade Verbindung 64">
                      <a:extLst>
                        <a:ext uri="{FF2B5EF4-FFF2-40B4-BE49-F238E27FC236}">
                          <a16:creationId xmlns:a16="http://schemas.microsoft.com/office/drawing/2014/main" id="{9BCCACCB-7028-094E-9494-BE50A1CCC3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536160" y="2184775"/>
                      <a:ext cx="0" cy="182028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Gerade Verbindung 66">
                      <a:extLst>
                        <a:ext uri="{FF2B5EF4-FFF2-40B4-BE49-F238E27FC236}">
                          <a16:creationId xmlns:a16="http://schemas.microsoft.com/office/drawing/2014/main" id="{09534BE3-6DCE-5B4A-9A01-6374FF818F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64152" y="3813837"/>
                      <a:ext cx="1152128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Gerade Verbindung 68">
                      <a:extLst>
                        <a:ext uri="{FF2B5EF4-FFF2-40B4-BE49-F238E27FC236}">
                          <a16:creationId xmlns:a16="http://schemas.microsoft.com/office/drawing/2014/main" id="{8FBBBB7C-AB0C-7F47-9CAB-8BFB375F50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64152" y="2686346"/>
                      <a:ext cx="1152128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2" name="Textfeld 71">
                        <a:extLst>
                          <a:ext uri="{FF2B5EF4-FFF2-40B4-BE49-F238E27FC236}">
                            <a16:creationId xmlns:a16="http://schemas.microsoft.com/office/drawing/2014/main" id="{49C33A7E-87A4-D14C-9B51-5EFD5527EB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60096" y="1814417"/>
                        <a:ext cx="2592288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/>
                          <a:t>Energie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Atom</m:t>
                                </m:r>
                              </m:sub>
                            </m:sSub>
                          </m:oMath>
                        </a14:m>
                        <a:endParaRPr lang="de-DE" sz="1600" dirty="0"/>
                      </a:p>
                    </p:txBody>
                  </p:sp>
                </mc:Choice>
                <mc:Fallback xmlns="">
                  <p:sp>
                    <p:nvSpPr>
                      <p:cNvPr id="72" name="Textfeld 71">
                        <a:extLst>
                          <a:ext uri="{FF2B5EF4-FFF2-40B4-BE49-F238E27FC236}">
                            <a16:creationId xmlns:a16="http://schemas.microsoft.com/office/drawing/2014/main" id="{49C33A7E-87A4-D14C-9B51-5EFD5527EBE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60096" y="1814417"/>
                        <a:ext cx="2592288" cy="338554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1463" t="-7407" b="-22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6" name="Textfeld 75">
                        <a:extLst>
                          <a:ext uri="{FF2B5EF4-FFF2-40B4-BE49-F238E27FC236}">
                            <a16:creationId xmlns:a16="http://schemas.microsoft.com/office/drawing/2014/main" id="{F19F1A2E-1339-AB44-A6CD-A55BBFD0762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21152" y="2518803"/>
                        <a:ext cx="843403" cy="359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ö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her</m:t>
                                  </m:r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de-DE" sz="1600" dirty="0"/>
                      </a:p>
                    </p:txBody>
                  </p:sp>
                </mc:Choice>
                <mc:Fallback xmlns="">
                  <p:sp>
                    <p:nvSpPr>
                      <p:cNvPr id="76" name="Textfeld 75">
                        <a:extLst>
                          <a:ext uri="{FF2B5EF4-FFF2-40B4-BE49-F238E27FC236}">
                            <a16:creationId xmlns:a16="http://schemas.microsoft.com/office/drawing/2014/main" id="{F19F1A2E-1339-AB44-A6CD-A55BBFD0762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521152" y="2518803"/>
                        <a:ext cx="843403" cy="359650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7" name="Textfeld 76">
                        <a:extLst>
                          <a:ext uri="{FF2B5EF4-FFF2-40B4-BE49-F238E27FC236}">
                            <a16:creationId xmlns:a16="http://schemas.microsoft.com/office/drawing/2014/main" id="{CC96AA32-24D2-9D46-A9B2-193A9A8D183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19633" y="3609215"/>
                        <a:ext cx="843403" cy="359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geringer</m:t>
                                  </m:r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de-DE" sz="1600" dirty="0"/>
                      </a:p>
                    </p:txBody>
                  </p:sp>
                </mc:Choice>
                <mc:Fallback xmlns="">
                  <p:sp>
                    <p:nvSpPr>
                      <p:cNvPr id="77" name="Textfeld 76">
                        <a:extLst>
                          <a:ext uri="{FF2B5EF4-FFF2-40B4-BE49-F238E27FC236}">
                            <a16:creationId xmlns:a16="http://schemas.microsoft.com/office/drawing/2014/main" id="{CC96AA32-24D2-9D46-A9B2-193A9A8D183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519633" y="3609215"/>
                        <a:ext cx="843403" cy="35965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r="-2238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81" name="Gerade Verbindung 80">
                  <a:extLst>
                    <a:ext uri="{FF2B5EF4-FFF2-40B4-BE49-F238E27FC236}">
                      <a16:creationId xmlns:a16="http://schemas.microsoft.com/office/drawing/2014/main" id="{82C2FAA1-17C7-224D-ADE9-E0813BC1353D}"/>
                    </a:ext>
                  </a:extLst>
                </p:cNvPr>
                <p:cNvCxnSpPr/>
                <p:nvPr/>
              </p:nvCxnSpPr>
              <p:spPr>
                <a:xfrm flipV="1">
                  <a:off x="8040216" y="2683884"/>
                  <a:ext cx="0" cy="1105156"/>
                </a:xfrm>
                <a:prstGeom prst="line">
                  <a:avLst/>
                </a:prstGeom>
                <a:ln w="19050">
                  <a:headEnd type="oval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feld 82">
                    <a:extLst>
                      <a:ext uri="{FF2B5EF4-FFF2-40B4-BE49-F238E27FC236}">
                        <a16:creationId xmlns:a16="http://schemas.microsoft.com/office/drawing/2014/main" id="{013EDC98-7EB9-5746-AC51-964684A43304}"/>
                      </a:ext>
                    </a:extLst>
                  </p:cNvPr>
                  <p:cNvSpPr txBox="1"/>
                  <p:nvPr/>
                </p:nvSpPr>
                <p:spPr>
                  <a:xfrm>
                    <a:off x="8791482" y="3068921"/>
                    <a:ext cx="100303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83" name="Textfeld 82">
                    <a:extLst>
                      <a:ext uri="{FF2B5EF4-FFF2-40B4-BE49-F238E27FC236}">
                        <a16:creationId xmlns:a16="http://schemas.microsoft.com/office/drawing/2014/main" id="{013EDC98-7EB9-5746-AC51-964684A433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91482" y="3068921"/>
                    <a:ext cx="1003031" cy="33855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714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EB04C5C8-3A96-CC4A-B67E-D37799687415}"/>
                  </a:ext>
                </a:extLst>
              </p:cNvPr>
              <p:cNvSpPr txBox="1"/>
              <p:nvPr/>
            </p:nvSpPr>
            <p:spPr>
              <a:xfrm>
                <a:off x="8862938" y="2135622"/>
                <a:ext cx="25266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latin typeface="+mn-ea"/>
                  </a:rPr>
                  <a:t>Absorption eines Photons</a:t>
                </a:r>
              </a:p>
            </p:txBody>
          </p:sp>
        </p:grp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7944FC8D-28AC-1E44-96C3-E46AFF505230}"/>
                </a:ext>
              </a:extLst>
            </p:cNvPr>
            <p:cNvGrpSpPr/>
            <p:nvPr/>
          </p:nvGrpSpPr>
          <p:grpSpPr>
            <a:xfrm rot="7359736">
              <a:off x="8288065" y="2992900"/>
              <a:ext cx="284081" cy="612478"/>
              <a:chOff x="1184648" y="2152972"/>
              <a:chExt cx="284081" cy="612478"/>
            </a:xfrm>
          </p:grpSpPr>
          <p:grpSp>
            <p:nvGrpSpPr>
              <p:cNvPr id="62" name="Group 16">
                <a:extLst>
                  <a:ext uri="{FF2B5EF4-FFF2-40B4-BE49-F238E27FC236}">
                    <a16:creationId xmlns:a16="http://schemas.microsoft.com/office/drawing/2014/main" id="{3EB426B1-D3C3-244D-B5BE-7253A78BB7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509823">
                <a:off x="969254" y="2368366"/>
                <a:ext cx="556410" cy="125621"/>
                <a:chOff x="-3390" y="11977"/>
                <a:chExt cx="16310" cy="577"/>
              </a:xfrm>
            </p:grpSpPr>
            <p:sp>
              <p:nvSpPr>
                <p:cNvPr id="64" name="Freeform 17">
                  <a:extLst>
                    <a:ext uri="{FF2B5EF4-FFF2-40B4-BE49-F238E27FC236}">
                      <a16:creationId xmlns:a16="http://schemas.microsoft.com/office/drawing/2014/main" id="{D364F644-DFF8-5B4C-BCB1-10355E4AE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074" y="11977"/>
                  <a:ext cx="5846" cy="546"/>
                </a:xfrm>
                <a:custGeom>
                  <a:avLst/>
                  <a:gdLst>
                    <a:gd name="T0" fmla="*/ 0 w 6812"/>
                    <a:gd name="T1" fmla="*/ 1197 h 2337"/>
                    <a:gd name="T2" fmla="*/ 568 w 6812"/>
                    <a:gd name="T3" fmla="*/ 627 h 2337"/>
                    <a:gd name="T4" fmla="*/ 1131 w 6812"/>
                    <a:gd name="T5" fmla="*/ 150 h 2337"/>
                    <a:gd name="T6" fmla="*/ 1704 w 6812"/>
                    <a:gd name="T7" fmla="*/ 0 h 2337"/>
                    <a:gd name="T8" fmla="*/ 2276 w 6812"/>
                    <a:gd name="T9" fmla="*/ 150 h 2337"/>
                    <a:gd name="T10" fmla="*/ 2840 w 6812"/>
                    <a:gd name="T11" fmla="*/ 627 h 2337"/>
                    <a:gd name="T12" fmla="*/ 3408 w 6812"/>
                    <a:gd name="T13" fmla="*/ 1197 h 2337"/>
                    <a:gd name="T14" fmla="*/ 3976 w 6812"/>
                    <a:gd name="T15" fmla="*/ 1767 h 2337"/>
                    <a:gd name="T16" fmla="*/ 4567 w 6812"/>
                    <a:gd name="T17" fmla="*/ 2203 h 2337"/>
                    <a:gd name="T18" fmla="*/ 5112 w 6812"/>
                    <a:gd name="T19" fmla="*/ 2337 h 2337"/>
                    <a:gd name="T20" fmla="*/ 5678 w 6812"/>
                    <a:gd name="T21" fmla="*/ 2203 h 2337"/>
                    <a:gd name="T22" fmla="*/ 6256 w 6812"/>
                    <a:gd name="T23" fmla="*/ 1783 h 2337"/>
                    <a:gd name="T24" fmla="*/ 6812 w 6812"/>
                    <a:gd name="T25" fmla="*/ 1194 h 233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812"/>
                    <a:gd name="T40" fmla="*/ 0 h 2337"/>
                    <a:gd name="T41" fmla="*/ 6812 w 6812"/>
                    <a:gd name="T42" fmla="*/ 2337 h 233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812" h="2337">
                      <a:moveTo>
                        <a:pt x="0" y="1197"/>
                      </a:moveTo>
                      <a:cubicBezTo>
                        <a:pt x="189" y="997"/>
                        <a:pt x="380" y="801"/>
                        <a:pt x="568" y="627"/>
                      </a:cubicBezTo>
                      <a:cubicBezTo>
                        <a:pt x="756" y="453"/>
                        <a:pt x="942" y="254"/>
                        <a:pt x="1131" y="150"/>
                      </a:cubicBezTo>
                      <a:cubicBezTo>
                        <a:pt x="1320" y="46"/>
                        <a:pt x="1513" y="0"/>
                        <a:pt x="1704" y="0"/>
                      </a:cubicBezTo>
                      <a:cubicBezTo>
                        <a:pt x="1895" y="0"/>
                        <a:pt x="2087" y="46"/>
                        <a:pt x="2276" y="150"/>
                      </a:cubicBezTo>
                      <a:cubicBezTo>
                        <a:pt x="2465" y="254"/>
                        <a:pt x="2651" y="453"/>
                        <a:pt x="2840" y="627"/>
                      </a:cubicBezTo>
                      <a:cubicBezTo>
                        <a:pt x="3029" y="801"/>
                        <a:pt x="3219" y="1007"/>
                        <a:pt x="3408" y="1197"/>
                      </a:cubicBezTo>
                      <a:cubicBezTo>
                        <a:pt x="3597" y="1387"/>
                        <a:pt x="3783" y="1599"/>
                        <a:pt x="3976" y="1767"/>
                      </a:cubicBezTo>
                      <a:cubicBezTo>
                        <a:pt x="4169" y="1935"/>
                        <a:pt x="4378" y="2108"/>
                        <a:pt x="4567" y="2203"/>
                      </a:cubicBezTo>
                      <a:cubicBezTo>
                        <a:pt x="4756" y="2298"/>
                        <a:pt x="4927" y="2337"/>
                        <a:pt x="5112" y="2337"/>
                      </a:cubicBezTo>
                      <a:cubicBezTo>
                        <a:pt x="5297" y="2337"/>
                        <a:pt x="5487" y="2295"/>
                        <a:pt x="5678" y="2203"/>
                      </a:cubicBezTo>
                      <a:cubicBezTo>
                        <a:pt x="5869" y="2111"/>
                        <a:pt x="6067" y="1951"/>
                        <a:pt x="6256" y="1783"/>
                      </a:cubicBezTo>
                      <a:cubicBezTo>
                        <a:pt x="6445" y="1615"/>
                        <a:pt x="6696" y="1317"/>
                        <a:pt x="6812" y="1194"/>
                      </a:cubicBezTo>
                    </a:path>
                  </a:pathLst>
                </a:custGeom>
                <a:noFill/>
                <a:ln w="28575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rtl="0"/>
                  <a:endParaRPr lang="de-DE" kern="1200">
                    <a:latin typeface="Arial"/>
                  </a:endParaRPr>
                </a:p>
              </p:txBody>
            </p:sp>
            <p:sp>
              <p:nvSpPr>
                <p:cNvPr id="66" name="Freeform 18">
                  <a:extLst>
                    <a:ext uri="{FF2B5EF4-FFF2-40B4-BE49-F238E27FC236}">
                      <a16:creationId xmlns:a16="http://schemas.microsoft.com/office/drawing/2014/main" id="{0F4498BC-DDF9-D64F-8A53-F8B98AF16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28" y="11980"/>
                  <a:ext cx="5281" cy="546"/>
                </a:xfrm>
                <a:custGeom>
                  <a:avLst/>
                  <a:gdLst>
                    <a:gd name="T0" fmla="*/ 0 w 6812"/>
                    <a:gd name="T1" fmla="*/ 1197 h 2337"/>
                    <a:gd name="T2" fmla="*/ 568 w 6812"/>
                    <a:gd name="T3" fmla="*/ 627 h 2337"/>
                    <a:gd name="T4" fmla="*/ 1131 w 6812"/>
                    <a:gd name="T5" fmla="*/ 150 h 2337"/>
                    <a:gd name="T6" fmla="*/ 1704 w 6812"/>
                    <a:gd name="T7" fmla="*/ 0 h 2337"/>
                    <a:gd name="T8" fmla="*/ 2276 w 6812"/>
                    <a:gd name="T9" fmla="*/ 150 h 2337"/>
                    <a:gd name="T10" fmla="*/ 2840 w 6812"/>
                    <a:gd name="T11" fmla="*/ 627 h 2337"/>
                    <a:gd name="T12" fmla="*/ 3408 w 6812"/>
                    <a:gd name="T13" fmla="*/ 1197 h 2337"/>
                    <a:gd name="T14" fmla="*/ 3976 w 6812"/>
                    <a:gd name="T15" fmla="*/ 1767 h 2337"/>
                    <a:gd name="T16" fmla="*/ 4567 w 6812"/>
                    <a:gd name="T17" fmla="*/ 2203 h 2337"/>
                    <a:gd name="T18" fmla="*/ 5112 w 6812"/>
                    <a:gd name="T19" fmla="*/ 2337 h 2337"/>
                    <a:gd name="T20" fmla="*/ 5678 w 6812"/>
                    <a:gd name="T21" fmla="*/ 2203 h 2337"/>
                    <a:gd name="T22" fmla="*/ 6256 w 6812"/>
                    <a:gd name="T23" fmla="*/ 1783 h 2337"/>
                    <a:gd name="T24" fmla="*/ 6812 w 6812"/>
                    <a:gd name="T25" fmla="*/ 1194 h 233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812"/>
                    <a:gd name="T40" fmla="*/ 0 h 2337"/>
                    <a:gd name="T41" fmla="*/ 6812 w 6812"/>
                    <a:gd name="T42" fmla="*/ 2337 h 233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812" h="2337">
                      <a:moveTo>
                        <a:pt x="0" y="1197"/>
                      </a:moveTo>
                      <a:cubicBezTo>
                        <a:pt x="189" y="997"/>
                        <a:pt x="380" y="801"/>
                        <a:pt x="568" y="627"/>
                      </a:cubicBezTo>
                      <a:cubicBezTo>
                        <a:pt x="756" y="453"/>
                        <a:pt x="942" y="254"/>
                        <a:pt x="1131" y="150"/>
                      </a:cubicBezTo>
                      <a:cubicBezTo>
                        <a:pt x="1320" y="46"/>
                        <a:pt x="1513" y="0"/>
                        <a:pt x="1704" y="0"/>
                      </a:cubicBezTo>
                      <a:cubicBezTo>
                        <a:pt x="1895" y="0"/>
                        <a:pt x="2087" y="46"/>
                        <a:pt x="2276" y="150"/>
                      </a:cubicBezTo>
                      <a:cubicBezTo>
                        <a:pt x="2465" y="254"/>
                        <a:pt x="2651" y="453"/>
                        <a:pt x="2840" y="627"/>
                      </a:cubicBezTo>
                      <a:cubicBezTo>
                        <a:pt x="3029" y="801"/>
                        <a:pt x="3219" y="1007"/>
                        <a:pt x="3408" y="1197"/>
                      </a:cubicBezTo>
                      <a:cubicBezTo>
                        <a:pt x="3597" y="1387"/>
                        <a:pt x="3783" y="1599"/>
                        <a:pt x="3976" y="1767"/>
                      </a:cubicBezTo>
                      <a:cubicBezTo>
                        <a:pt x="4169" y="1935"/>
                        <a:pt x="4378" y="2108"/>
                        <a:pt x="4567" y="2203"/>
                      </a:cubicBezTo>
                      <a:cubicBezTo>
                        <a:pt x="4756" y="2298"/>
                        <a:pt x="4927" y="2337"/>
                        <a:pt x="5112" y="2337"/>
                      </a:cubicBezTo>
                      <a:cubicBezTo>
                        <a:pt x="5297" y="2337"/>
                        <a:pt x="5487" y="2295"/>
                        <a:pt x="5678" y="2203"/>
                      </a:cubicBezTo>
                      <a:cubicBezTo>
                        <a:pt x="5869" y="2111"/>
                        <a:pt x="6067" y="1951"/>
                        <a:pt x="6256" y="1783"/>
                      </a:cubicBezTo>
                      <a:cubicBezTo>
                        <a:pt x="6445" y="1615"/>
                        <a:pt x="6696" y="1317"/>
                        <a:pt x="6812" y="1194"/>
                      </a:cubicBezTo>
                    </a:path>
                  </a:pathLst>
                </a:custGeom>
                <a:noFill/>
                <a:ln w="28575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rtl="0"/>
                  <a:endParaRPr lang="de-DE" kern="1200">
                    <a:latin typeface="Arial"/>
                  </a:endParaRPr>
                </a:p>
              </p:txBody>
            </p:sp>
            <p:sp>
              <p:nvSpPr>
                <p:cNvPr id="68" name="Freeform 19">
                  <a:extLst>
                    <a:ext uri="{FF2B5EF4-FFF2-40B4-BE49-F238E27FC236}">
                      <a16:creationId xmlns:a16="http://schemas.microsoft.com/office/drawing/2014/main" id="{2AFB222A-F535-914D-8A74-BDE8AA58B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-3390" y="12008"/>
                  <a:ext cx="5364" cy="546"/>
                </a:xfrm>
                <a:custGeom>
                  <a:avLst/>
                  <a:gdLst>
                    <a:gd name="T0" fmla="*/ 0 w 6812"/>
                    <a:gd name="T1" fmla="*/ 1197 h 2337"/>
                    <a:gd name="T2" fmla="*/ 568 w 6812"/>
                    <a:gd name="T3" fmla="*/ 627 h 2337"/>
                    <a:gd name="T4" fmla="*/ 1131 w 6812"/>
                    <a:gd name="T5" fmla="*/ 150 h 2337"/>
                    <a:gd name="T6" fmla="*/ 1704 w 6812"/>
                    <a:gd name="T7" fmla="*/ 0 h 2337"/>
                    <a:gd name="T8" fmla="*/ 2276 w 6812"/>
                    <a:gd name="T9" fmla="*/ 150 h 2337"/>
                    <a:gd name="T10" fmla="*/ 2840 w 6812"/>
                    <a:gd name="T11" fmla="*/ 627 h 2337"/>
                    <a:gd name="T12" fmla="*/ 3408 w 6812"/>
                    <a:gd name="T13" fmla="*/ 1197 h 2337"/>
                    <a:gd name="T14" fmla="*/ 3976 w 6812"/>
                    <a:gd name="T15" fmla="*/ 1767 h 2337"/>
                    <a:gd name="T16" fmla="*/ 4567 w 6812"/>
                    <a:gd name="T17" fmla="*/ 2203 h 2337"/>
                    <a:gd name="T18" fmla="*/ 5112 w 6812"/>
                    <a:gd name="T19" fmla="*/ 2337 h 2337"/>
                    <a:gd name="T20" fmla="*/ 5678 w 6812"/>
                    <a:gd name="T21" fmla="*/ 2203 h 2337"/>
                    <a:gd name="T22" fmla="*/ 6256 w 6812"/>
                    <a:gd name="T23" fmla="*/ 1783 h 2337"/>
                    <a:gd name="T24" fmla="*/ 6812 w 6812"/>
                    <a:gd name="T25" fmla="*/ 1194 h 233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812"/>
                    <a:gd name="T40" fmla="*/ 0 h 2337"/>
                    <a:gd name="T41" fmla="*/ 6812 w 6812"/>
                    <a:gd name="T42" fmla="*/ 2337 h 233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812" h="2337">
                      <a:moveTo>
                        <a:pt x="0" y="1197"/>
                      </a:moveTo>
                      <a:cubicBezTo>
                        <a:pt x="189" y="997"/>
                        <a:pt x="380" y="801"/>
                        <a:pt x="568" y="627"/>
                      </a:cubicBezTo>
                      <a:cubicBezTo>
                        <a:pt x="756" y="453"/>
                        <a:pt x="942" y="254"/>
                        <a:pt x="1131" y="150"/>
                      </a:cubicBezTo>
                      <a:cubicBezTo>
                        <a:pt x="1320" y="46"/>
                        <a:pt x="1513" y="0"/>
                        <a:pt x="1704" y="0"/>
                      </a:cubicBezTo>
                      <a:cubicBezTo>
                        <a:pt x="1895" y="0"/>
                        <a:pt x="2087" y="46"/>
                        <a:pt x="2276" y="150"/>
                      </a:cubicBezTo>
                      <a:cubicBezTo>
                        <a:pt x="2465" y="254"/>
                        <a:pt x="2651" y="453"/>
                        <a:pt x="2840" y="627"/>
                      </a:cubicBezTo>
                      <a:cubicBezTo>
                        <a:pt x="3029" y="801"/>
                        <a:pt x="3219" y="1007"/>
                        <a:pt x="3408" y="1197"/>
                      </a:cubicBezTo>
                      <a:cubicBezTo>
                        <a:pt x="3597" y="1387"/>
                        <a:pt x="3783" y="1599"/>
                        <a:pt x="3976" y="1767"/>
                      </a:cubicBezTo>
                      <a:cubicBezTo>
                        <a:pt x="4169" y="1935"/>
                        <a:pt x="4378" y="2108"/>
                        <a:pt x="4567" y="2203"/>
                      </a:cubicBezTo>
                      <a:cubicBezTo>
                        <a:pt x="4756" y="2298"/>
                        <a:pt x="4927" y="2337"/>
                        <a:pt x="5112" y="2337"/>
                      </a:cubicBezTo>
                      <a:cubicBezTo>
                        <a:pt x="5297" y="2337"/>
                        <a:pt x="5487" y="2295"/>
                        <a:pt x="5678" y="2203"/>
                      </a:cubicBezTo>
                      <a:cubicBezTo>
                        <a:pt x="5869" y="2111"/>
                        <a:pt x="6067" y="1951"/>
                        <a:pt x="6256" y="1783"/>
                      </a:cubicBezTo>
                      <a:cubicBezTo>
                        <a:pt x="6445" y="1615"/>
                        <a:pt x="6696" y="1317"/>
                        <a:pt x="6812" y="1194"/>
                      </a:cubicBezTo>
                    </a:path>
                  </a:pathLst>
                </a:custGeom>
                <a:noFill/>
                <a:ln w="28575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rtl="0"/>
                  <a:endParaRPr lang="de-DE" kern="1200" dirty="0">
                    <a:latin typeface="Arial"/>
                  </a:endParaRPr>
                </a:p>
              </p:txBody>
            </p:sp>
          </p:grpSp>
          <p:cxnSp>
            <p:nvCxnSpPr>
              <p:cNvPr id="63" name="Gerade Verbindung 62">
                <a:extLst>
                  <a:ext uri="{FF2B5EF4-FFF2-40B4-BE49-F238E27FC236}">
                    <a16:creationId xmlns:a16="http://schemas.microsoft.com/office/drawing/2014/main" id="{AFB4ACC7-7E12-4347-B7FC-F16D2A071471}"/>
                  </a:ext>
                </a:extLst>
              </p:cNvPr>
              <p:cNvCxnSpPr>
                <a:cxnSpLocks/>
                <a:stCxn id="64" idx="0"/>
              </p:cNvCxnSpPr>
              <p:nvPr/>
            </p:nvCxnSpPr>
            <p:spPr>
              <a:xfrm>
                <a:off x="1394474" y="2667372"/>
                <a:ext cx="74255" cy="98078"/>
              </a:xfrm>
              <a:prstGeom prst="line">
                <a:avLst/>
              </a:prstGeom>
              <a:ln w="28575">
                <a:solidFill>
                  <a:schemeClr val="bg2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9DFB92E-5E6B-0F45-98ED-F4DC294542AD}"/>
              </a:ext>
            </a:extLst>
          </p:cNvPr>
          <p:cNvGrpSpPr/>
          <p:nvPr/>
        </p:nvGrpSpPr>
        <p:grpSpPr>
          <a:xfrm>
            <a:off x="6531640" y="4175477"/>
            <a:ext cx="4857926" cy="2190647"/>
            <a:chOff x="6531640" y="4175477"/>
            <a:chExt cx="4857926" cy="2190647"/>
          </a:xfrm>
        </p:grpSpPr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B7B9015E-ACDA-8543-A050-56C2D941256A}"/>
                </a:ext>
              </a:extLst>
            </p:cNvPr>
            <p:cNvGrpSpPr/>
            <p:nvPr/>
          </p:nvGrpSpPr>
          <p:grpSpPr>
            <a:xfrm>
              <a:off x="6531640" y="4175477"/>
              <a:ext cx="4857926" cy="2190647"/>
              <a:chOff x="6519633" y="1814417"/>
              <a:chExt cx="4857926" cy="2190647"/>
            </a:xfrm>
          </p:grpSpPr>
          <p:grpSp>
            <p:nvGrpSpPr>
              <p:cNvPr id="87" name="Gruppieren 86">
                <a:extLst>
                  <a:ext uri="{FF2B5EF4-FFF2-40B4-BE49-F238E27FC236}">
                    <a16:creationId xmlns:a16="http://schemas.microsoft.com/office/drawing/2014/main" id="{D5087505-971B-1E46-A7A5-1A5B650FC88E}"/>
                  </a:ext>
                </a:extLst>
              </p:cNvPr>
              <p:cNvGrpSpPr/>
              <p:nvPr/>
            </p:nvGrpSpPr>
            <p:grpSpPr>
              <a:xfrm>
                <a:off x="6519633" y="1814417"/>
                <a:ext cx="3032751" cy="2190647"/>
                <a:chOff x="6519633" y="1814417"/>
                <a:chExt cx="3032751" cy="2190647"/>
              </a:xfrm>
            </p:grpSpPr>
            <p:grpSp>
              <p:nvGrpSpPr>
                <p:cNvPr id="90" name="Gruppieren 89">
                  <a:extLst>
                    <a:ext uri="{FF2B5EF4-FFF2-40B4-BE49-F238E27FC236}">
                      <a16:creationId xmlns:a16="http://schemas.microsoft.com/office/drawing/2014/main" id="{607C6D59-6765-EC45-AD2B-DD36ED1F0EDD}"/>
                    </a:ext>
                  </a:extLst>
                </p:cNvPr>
                <p:cNvGrpSpPr/>
                <p:nvPr/>
              </p:nvGrpSpPr>
              <p:grpSpPr>
                <a:xfrm>
                  <a:off x="6519633" y="1814417"/>
                  <a:ext cx="3032751" cy="2190647"/>
                  <a:chOff x="6519633" y="1814417"/>
                  <a:chExt cx="3032751" cy="2190647"/>
                </a:xfrm>
              </p:grpSpPr>
              <p:grpSp>
                <p:nvGrpSpPr>
                  <p:cNvPr id="92" name="Gruppieren 91">
                    <a:extLst>
                      <a:ext uri="{FF2B5EF4-FFF2-40B4-BE49-F238E27FC236}">
                        <a16:creationId xmlns:a16="http://schemas.microsoft.com/office/drawing/2014/main" id="{76579719-4A2F-4643-92F1-54C04D027162}"/>
                      </a:ext>
                    </a:extLst>
                  </p:cNvPr>
                  <p:cNvGrpSpPr/>
                  <p:nvPr/>
                </p:nvGrpSpPr>
                <p:grpSpPr>
                  <a:xfrm>
                    <a:off x="7464152" y="2184775"/>
                    <a:ext cx="1152128" cy="1820289"/>
                    <a:chOff x="7464152" y="2184775"/>
                    <a:chExt cx="1152128" cy="1820289"/>
                  </a:xfrm>
                </p:grpSpPr>
                <p:cxnSp>
                  <p:nvCxnSpPr>
                    <p:cNvPr id="96" name="Gerade Verbindung 95">
                      <a:extLst>
                        <a:ext uri="{FF2B5EF4-FFF2-40B4-BE49-F238E27FC236}">
                          <a16:creationId xmlns:a16="http://schemas.microsoft.com/office/drawing/2014/main" id="{256B3BB8-0DEA-AE48-B15C-DF77065C1D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536160" y="2184775"/>
                      <a:ext cx="0" cy="1820289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Gerade Verbindung 96">
                      <a:extLst>
                        <a:ext uri="{FF2B5EF4-FFF2-40B4-BE49-F238E27FC236}">
                          <a16:creationId xmlns:a16="http://schemas.microsoft.com/office/drawing/2014/main" id="{C8E7FB6A-D5D2-9345-9D5A-F600FBA456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64152" y="3813837"/>
                      <a:ext cx="1152128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Gerade Verbindung 97">
                      <a:extLst>
                        <a:ext uri="{FF2B5EF4-FFF2-40B4-BE49-F238E27FC236}">
                          <a16:creationId xmlns:a16="http://schemas.microsoft.com/office/drawing/2014/main" id="{6C6C5370-4E11-F74B-8BA0-522E485ED9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64152" y="2686346"/>
                      <a:ext cx="1152128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3" name="Textfeld 92">
                        <a:extLst>
                          <a:ext uri="{FF2B5EF4-FFF2-40B4-BE49-F238E27FC236}">
                            <a16:creationId xmlns:a16="http://schemas.microsoft.com/office/drawing/2014/main" id="{5ED9AAA2-32CC-5546-8B4D-BD3E42A15A1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60096" y="1814417"/>
                        <a:ext cx="2592288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/>
                          <a:t>Energie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latin typeface="Cambria Math" panose="02040503050406030204" pitchFamily="18" charset="0"/>
                                  </a:rPr>
                                  <m:t>Atom</m:t>
                                </m:r>
                              </m:sub>
                            </m:sSub>
                          </m:oMath>
                        </a14:m>
                        <a:endParaRPr lang="de-DE" sz="1600" dirty="0"/>
                      </a:p>
                    </p:txBody>
                  </p:sp>
                </mc:Choice>
                <mc:Fallback xmlns="">
                  <p:sp>
                    <p:nvSpPr>
                      <p:cNvPr id="93" name="Textfeld 92">
                        <a:extLst>
                          <a:ext uri="{FF2B5EF4-FFF2-40B4-BE49-F238E27FC236}">
                            <a16:creationId xmlns:a16="http://schemas.microsoft.com/office/drawing/2014/main" id="{5ED9AAA2-32CC-5546-8B4D-BD3E42A15A1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60096" y="1814417"/>
                        <a:ext cx="2592288" cy="338554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l="-1463" t="-3571" b="-1785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4" name="Textfeld 93">
                        <a:extLst>
                          <a:ext uri="{FF2B5EF4-FFF2-40B4-BE49-F238E27FC236}">
                            <a16:creationId xmlns:a16="http://schemas.microsoft.com/office/drawing/2014/main" id="{09554436-8399-2548-95F9-D256CF8DB93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21152" y="2518803"/>
                        <a:ext cx="843403" cy="359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ö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her</m:t>
                                  </m:r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de-DE" sz="1600" dirty="0"/>
                      </a:p>
                    </p:txBody>
                  </p:sp>
                </mc:Choice>
                <mc:Fallback xmlns="">
                  <p:sp>
                    <p:nvSpPr>
                      <p:cNvPr id="94" name="Textfeld 93">
                        <a:extLst>
                          <a:ext uri="{FF2B5EF4-FFF2-40B4-BE49-F238E27FC236}">
                            <a16:creationId xmlns:a16="http://schemas.microsoft.com/office/drawing/2014/main" id="{09554436-8399-2548-95F9-D256CF8DB93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521152" y="2518803"/>
                        <a:ext cx="843403" cy="359650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5" name="Textfeld 94">
                        <a:extLst>
                          <a:ext uri="{FF2B5EF4-FFF2-40B4-BE49-F238E27FC236}">
                            <a16:creationId xmlns:a16="http://schemas.microsoft.com/office/drawing/2014/main" id="{56E6097E-270F-2644-9EB3-8950F971E01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19633" y="3609215"/>
                        <a:ext cx="843403" cy="359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geringer</m:t>
                                  </m:r>
                                  <m:r>
                                    <a:rPr lang="de-DE" sz="1600" b="0" i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de-DE" sz="1600" dirty="0"/>
                      </a:p>
                    </p:txBody>
                  </p:sp>
                </mc:Choice>
                <mc:Fallback xmlns="">
                  <p:sp>
                    <p:nvSpPr>
                      <p:cNvPr id="95" name="Textfeld 94">
                        <a:extLst>
                          <a:ext uri="{FF2B5EF4-FFF2-40B4-BE49-F238E27FC236}">
                            <a16:creationId xmlns:a16="http://schemas.microsoft.com/office/drawing/2014/main" id="{56E6097E-270F-2644-9EB3-8950F971E01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519633" y="3609215"/>
                        <a:ext cx="843403" cy="359650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r="-2238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1" name="Gerade Verbindung 90">
                  <a:extLst>
                    <a:ext uri="{FF2B5EF4-FFF2-40B4-BE49-F238E27FC236}">
                      <a16:creationId xmlns:a16="http://schemas.microsoft.com/office/drawing/2014/main" id="{C770EE20-7B76-2D4B-A6A9-8DEFE0118B4D}"/>
                    </a:ext>
                  </a:extLst>
                </p:cNvPr>
                <p:cNvCxnSpPr/>
                <p:nvPr/>
              </p:nvCxnSpPr>
              <p:spPr>
                <a:xfrm flipV="1">
                  <a:off x="8040216" y="2683884"/>
                  <a:ext cx="0" cy="1105156"/>
                </a:xfrm>
                <a:prstGeom prst="line">
                  <a:avLst/>
                </a:prstGeom>
                <a:ln w="19050">
                  <a:headEnd type="stealt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feld 87">
                    <a:extLst>
                      <a:ext uri="{FF2B5EF4-FFF2-40B4-BE49-F238E27FC236}">
                        <a16:creationId xmlns:a16="http://schemas.microsoft.com/office/drawing/2014/main" id="{8BC6F68D-62E6-1844-8F4F-E2F2911FE60F}"/>
                      </a:ext>
                    </a:extLst>
                  </p:cNvPr>
                  <p:cNvSpPr txBox="1"/>
                  <p:nvPr/>
                </p:nvSpPr>
                <p:spPr>
                  <a:xfrm>
                    <a:off x="8850931" y="3035761"/>
                    <a:ext cx="100303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88" name="Textfeld 87">
                    <a:extLst>
                      <a:ext uri="{FF2B5EF4-FFF2-40B4-BE49-F238E27FC236}">
                        <a16:creationId xmlns:a16="http://schemas.microsoft.com/office/drawing/2014/main" id="{8BC6F68D-62E6-1844-8F4F-E2F2911FE6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50931" y="3035761"/>
                    <a:ext cx="1003031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714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9" name="Textfeld 88">
                <a:extLst>
                  <a:ext uri="{FF2B5EF4-FFF2-40B4-BE49-F238E27FC236}">
                    <a16:creationId xmlns:a16="http://schemas.microsoft.com/office/drawing/2014/main" id="{98A9C791-F6EB-1749-94DD-F627224FAC9D}"/>
                  </a:ext>
                </a:extLst>
              </p:cNvPr>
              <p:cNvSpPr txBox="1"/>
              <p:nvPr/>
            </p:nvSpPr>
            <p:spPr>
              <a:xfrm>
                <a:off x="8850931" y="2079873"/>
                <a:ext cx="25266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latin typeface="+mn-ea"/>
                  </a:rPr>
                  <a:t>Emission eines Photons</a:t>
                </a:r>
              </a:p>
            </p:txBody>
          </p:sp>
        </p:grp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DB10585C-92E4-BE4C-A5CD-08A7688C0D8F}"/>
                </a:ext>
              </a:extLst>
            </p:cNvPr>
            <p:cNvGrpSpPr/>
            <p:nvPr/>
          </p:nvGrpSpPr>
          <p:grpSpPr>
            <a:xfrm rot="18184478">
              <a:off x="8349048" y="5246455"/>
              <a:ext cx="284081" cy="612478"/>
              <a:chOff x="1184648" y="2152972"/>
              <a:chExt cx="284081" cy="612478"/>
            </a:xfrm>
          </p:grpSpPr>
          <p:grpSp>
            <p:nvGrpSpPr>
              <p:cNvPr id="71" name="Group 16">
                <a:extLst>
                  <a:ext uri="{FF2B5EF4-FFF2-40B4-BE49-F238E27FC236}">
                    <a16:creationId xmlns:a16="http://schemas.microsoft.com/office/drawing/2014/main" id="{23EB5E65-A9C8-034E-9219-F4B1A38849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509823">
                <a:off x="969254" y="2368366"/>
                <a:ext cx="556410" cy="125621"/>
                <a:chOff x="-3390" y="11977"/>
                <a:chExt cx="16310" cy="577"/>
              </a:xfrm>
            </p:grpSpPr>
            <p:sp>
              <p:nvSpPr>
                <p:cNvPr id="74" name="Freeform 17">
                  <a:extLst>
                    <a:ext uri="{FF2B5EF4-FFF2-40B4-BE49-F238E27FC236}">
                      <a16:creationId xmlns:a16="http://schemas.microsoft.com/office/drawing/2014/main" id="{C8CC4C05-E0CE-C34A-9C06-97A9F614A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074" y="11977"/>
                  <a:ext cx="5846" cy="546"/>
                </a:xfrm>
                <a:custGeom>
                  <a:avLst/>
                  <a:gdLst>
                    <a:gd name="T0" fmla="*/ 0 w 6812"/>
                    <a:gd name="T1" fmla="*/ 1197 h 2337"/>
                    <a:gd name="T2" fmla="*/ 568 w 6812"/>
                    <a:gd name="T3" fmla="*/ 627 h 2337"/>
                    <a:gd name="T4" fmla="*/ 1131 w 6812"/>
                    <a:gd name="T5" fmla="*/ 150 h 2337"/>
                    <a:gd name="T6" fmla="*/ 1704 w 6812"/>
                    <a:gd name="T7" fmla="*/ 0 h 2337"/>
                    <a:gd name="T8" fmla="*/ 2276 w 6812"/>
                    <a:gd name="T9" fmla="*/ 150 h 2337"/>
                    <a:gd name="T10" fmla="*/ 2840 w 6812"/>
                    <a:gd name="T11" fmla="*/ 627 h 2337"/>
                    <a:gd name="T12" fmla="*/ 3408 w 6812"/>
                    <a:gd name="T13" fmla="*/ 1197 h 2337"/>
                    <a:gd name="T14" fmla="*/ 3976 w 6812"/>
                    <a:gd name="T15" fmla="*/ 1767 h 2337"/>
                    <a:gd name="T16" fmla="*/ 4567 w 6812"/>
                    <a:gd name="T17" fmla="*/ 2203 h 2337"/>
                    <a:gd name="T18" fmla="*/ 5112 w 6812"/>
                    <a:gd name="T19" fmla="*/ 2337 h 2337"/>
                    <a:gd name="T20" fmla="*/ 5678 w 6812"/>
                    <a:gd name="T21" fmla="*/ 2203 h 2337"/>
                    <a:gd name="T22" fmla="*/ 6256 w 6812"/>
                    <a:gd name="T23" fmla="*/ 1783 h 2337"/>
                    <a:gd name="T24" fmla="*/ 6812 w 6812"/>
                    <a:gd name="T25" fmla="*/ 1194 h 233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812"/>
                    <a:gd name="T40" fmla="*/ 0 h 2337"/>
                    <a:gd name="T41" fmla="*/ 6812 w 6812"/>
                    <a:gd name="T42" fmla="*/ 2337 h 233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812" h="2337">
                      <a:moveTo>
                        <a:pt x="0" y="1197"/>
                      </a:moveTo>
                      <a:cubicBezTo>
                        <a:pt x="189" y="997"/>
                        <a:pt x="380" y="801"/>
                        <a:pt x="568" y="627"/>
                      </a:cubicBezTo>
                      <a:cubicBezTo>
                        <a:pt x="756" y="453"/>
                        <a:pt x="942" y="254"/>
                        <a:pt x="1131" y="150"/>
                      </a:cubicBezTo>
                      <a:cubicBezTo>
                        <a:pt x="1320" y="46"/>
                        <a:pt x="1513" y="0"/>
                        <a:pt x="1704" y="0"/>
                      </a:cubicBezTo>
                      <a:cubicBezTo>
                        <a:pt x="1895" y="0"/>
                        <a:pt x="2087" y="46"/>
                        <a:pt x="2276" y="150"/>
                      </a:cubicBezTo>
                      <a:cubicBezTo>
                        <a:pt x="2465" y="254"/>
                        <a:pt x="2651" y="453"/>
                        <a:pt x="2840" y="627"/>
                      </a:cubicBezTo>
                      <a:cubicBezTo>
                        <a:pt x="3029" y="801"/>
                        <a:pt x="3219" y="1007"/>
                        <a:pt x="3408" y="1197"/>
                      </a:cubicBezTo>
                      <a:cubicBezTo>
                        <a:pt x="3597" y="1387"/>
                        <a:pt x="3783" y="1599"/>
                        <a:pt x="3976" y="1767"/>
                      </a:cubicBezTo>
                      <a:cubicBezTo>
                        <a:pt x="4169" y="1935"/>
                        <a:pt x="4378" y="2108"/>
                        <a:pt x="4567" y="2203"/>
                      </a:cubicBezTo>
                      <a:cubicBezTo>
                        <a:pt x="4756" y="2298"/>
                        <a:pt x="4927" y="2337"/>
                        <a:pt x="5112" y="2337"/>
                      </a:cubicBezTo>
                      <a:cubicBezTo>
                        <a:pt x="5297" y="2337"/>
                        <a:pt x="5487" y="2295"/>
                        <a:pt x="5678" y="2203"/>
                      </a:cubicBezTo>
                      <a:cubicBezTo>
                        <a:pt x="5869" y="2111"/>
                        <a:pt x="6067" y="1951"/>
                        <a:pt x="6256" y="1783"/>
                      </a:cubicBezTo>
                      <a:cubicBezTo>
                        <a:pt x="6445" y="1615"/>
                        <a:pt x="6696" y="1317"/>
                        <a:pt x="6812" y="1194"/>
                      </a:cubicBezTo>
                    </a:path>
                  </a:pathLst>
                </a:custGeom>
                <a:noFill/>
                <a:ln w="28575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rtl="0"/>
                  <a:endParaRPr lang="de-DE" kern="1200">
                    <a:latin typeface="Arial"/>
                  </a:endParaRPr>
                </a:p>
              </p:txBody>
            </p:sp>
            <p:sp>
              <p:nvSpPr>
                <p:cNvPr id="75" name="Freeform 18">
                  <a:extLst>
                    <a:ext uri="{FF2B5EF4-FFF2-40B4-BE49-F238E27FC236}">
                      <a16:creationId xmlns:a16="http://schemas.microsoft.com/office/drawing/2014/main" id="{3E944616-2778-194C-BBA1-67C9158A94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28" y="11980"/>
                  <a:ext cx="5281" cy="546"/>
                </a:xfrm>
                <a:custGeom>
                  <a:avLst/>
                  <a:gdLst>
                    <a:gd name="T0" fmla="*/ 0 w 6812"/>
                    <a:gd name="T1" fmla="*/ 1197 h 2337"/>
                    <a:gd name="T2" fmla="*/ 568 w 6812"/>
                    <a:gd name="T3" fmla="*/ 627 h 2337"/>
                    <a:gd name="T4" fmla="*/ 1131 w 6812"/>
                    <a:gd name="T5" fmla="*/ 150 h 2337"/>
                    <a:gd name="T6" fmla="*/ 1704 w 6812"/>
                    <a:gd name="T7" fmla="*/ 0 h 2337"/>
                    <a:gd name="T8" fmla="*/ 2276 w 6812"/>
                    <a:gd name="T9" fmla="*/ 150 h 2337"/>
                    <a:gd name="T10" fmla="*/ 2840 w 6812"/>
                    <a:gd name="T11" fmla="*/ 627 h 2337"/>
                    <a:gd name="T12" fmla="*/ 3408 w 6812"/>
                    <a:gd name="T13" fmla="*/ 1197 h 2337"/>
                    <a:gd name="T14" fmla="*/ 3976 w 6812"/>
                    <a:gd name="T15" fmla="*/ 1767 h 2337"/>
                    <a:gd name="T16" fmla="*/ 4567 w 6812"/>
                    <a:gd name="T17" fmla="*/ 2203 h 2337"/>
                    <a:gd name="T18" fmla="*/ 5112 w 6812"/>
                    <a:gd name="T19" fmla="*/ 2337 h 2337"/>
                    <a:gd name="T20" fmla="*/ 5678 w 6812"/>
                    <a:gd name="T21" fmla="*/ 2203 h 2337"/>
                    <a:gd name="T22" fmla="*/ 6256 w 6812"/>
                    <a:gd name="T23" fmla="*/ 1783 h 2337"/>
                    <a:gd name="T24" fmla="*/ 6812 w 6812"/>
                    <a:gd name="T25" fmla="*/ 1194 h 233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812"/>
                    <a:gd name="T40" fmla="*/ 0 h 2337"/>
                    <a:gd name="T41" fmla="*/ 6812 w 6812"/>
                    <a:gd name="T42" fmla="*/ 2337 h 233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812" h="2337">
                      <a:moveTo>
                        <a:pt x="0" y="1197"/>
                      </a:moveTo>
                      <a:cubicBezTo>
                        <a:pt x="189" y="997"/>
                        <a:pt x="380" y="801"/>
                        <a:pt x="568" y="627"/>
                      </a:cubicBezTo>
                      <a:cubicBezTo>
                        <a:pt x="756" y="453"/>
                        <a:pt x="942" y="254"/>
                        <a:pt x="1131" y="150"/>
                      </a:cubicBezTo>
                      <a:cubicBezTo>
                        <a:pt x="1320" y="46"/>
                        <a:pt x="1513" y="0"/>
                        <a:pt x="1704" y="0"/>
                      </a:cubicBezTo>
                      <a:cubicBezTo>
                        <a:pt x="1895" y="0"/>
                        <a:pt x="2087" y="46"/>
                        <a:pt x="2276" y="150"/>
                      </a:cubicBezTo>
                      <a:cubicBezTo>
                        <a:pt x="2465" y="254"/>
                        <a:pt x="2651" y="453"/>
                        <a:pt x="2840" y="627"/>
                      </a:cubicBezTo>
                      <a:cubicBezTo>
                        <a:pt x="3029" y="801"/>
                        <a:pt x="3219" y="1007"/>
                        <a:pt x="3408" y="1197"/>
                      </a:cubicBezTo>
                      <a:cubicBezTo>
                        <a:pt x="3597" y="1387"/>
                        <a:pt x="3783" y="1599"/>
                        <a:pt x="3976" y="1767"/>
                      </a:cubicBezTo>
                      <a:cubicBezTo>
                        <a:pt x="4169" y="1935"/>
                        <a:pt x="4378" y="2108"/>
                        <a:pt x="4567" y="2203"/>
                      </a:cubicBezTo>
                      <a:cubicBezTo>
                        <a:pt x="4756" y="2298"/>
                        <a:pt x="4927" y="2337"/>
                        <a:pt x="5112" y="2337"/>
                      </a:cubicBezTo>
                      <a:cubicBezTo>
                        <a:pt x="5297" y="2337"/>
                        <a:pt x="5487" y="2295"/>
                        <a:pt x="5678" y="2203"/>
                      </a:cubicBezTo>
                      <a:cubicBezTo>
                        <a:pt x="5869" y="2111"/>
                        <a:pt x="6067" y="1951"/>
                        <a:pt x="6256" y="1783"/>
                      </a:cubicBezTo>
                      <a:cubicBezTo>
                        <a:pt x="6445" y="1615"/>
                        <a:pt x="6696" y="1317"/>
                        <a:pt x="6812" y="1194"/>
                      </a:cubicBezTo>
                    </a:path>
                  </a:pathLst>
                </a:custGeom>
                <a:noFill/>
                <a:ln w="28575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rtl="0"/>
                  <a:endParaRPr lang="de-DE" kern="1200">
                    <a:latin typeface="Arial"/>
                  </a:endParaRPr>
                </a:p>
              </p:txBody>
            </p:sp>
            <p:sp>
              <p:nvSpPr>
                <p:cNvPr id="80" name="Freeform 19">
                  <a:extLst>
                    <a:ext uri="{FF2B5EF4-FFF2-40B4-BE49-F238E27FC236}">
                      <a16:creationId xmlns:a16="http://schemas.microsoft.com/office/drawing/2014/main" id="{25D9690F-E5A2-AF45-9544-6F339CEF7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-3390" y="12008"/>
                  <a:ext cx="5364" cy="546"/>
                </a:xfrm>
                <a:custGeom>
                  <a:avLst/>
                  <a:gdLst>
                    <a:gd name="T0" fmla="*/ 0 w 6812"/>
                    <a:gd name="T1" fmla="*/ 1197 h 2337"/>
                    <a:gd name="T2" fmla="*/ 568 w 6812"/>
                    <a:gd name="T3" fmla="*/ 627 h 2337"/>
                    <a:gd name="T4" fmla="*/ 1131 w 6812"/>
                    <a:gd name="T5" fmla="*/ 150 h 2337"/>
                    <a:gd name="T6" fmla="*/ 1704 w 6812"/>
                    <a:gd name="T7" fmla="*/ 0 h 2337"/>
                    <a:gd name="T8" fmla="*/ 2276 w 6812"/>
                    <a:gd name="T9" fmla="*/ 150 h 2337"/>
                    <a:gd name="T10" fmla="*/ 2840 w 6812"/>
                    <a:gd name="T11" fmla="*/ 627 h 2337"/>
                    <a:gd name="T12" fmla="*/ 3408 w 6812"/>
                    <a:gd name="T13" fmla="*/ 1197 h 2337"/>
                    <a:gd name="T14" fmla="*/ 3976 w 6812"/>
                    <a:gd name="T15" fmla="*/ 1767 h 2337"/>
                    <a:gd name="T16" fmla="*/ 4567 w 6812"/>
                    <a:gd name="T17" fmla="*/ 2203 h 2337"/>
                    <a:gd name="T18" fmla="*/ 5112 w 6812"/>
                    <a:gd name="T19" fmla="*/ 2337 h 2337"/>
                    <a:gd name="T20" fmla="*/ 5678 w 6812"/>
                    <a:gd name="T21" fmla="*/ 2203 h 2337"/>
                    <a:gd name="T22" fmla="*/ 6256 w 6812"/>
                    <a:gd name="T23" fmla="*/ 1783 h 2337"/>
                    <a:gd name="T24" fmla="*/ 6812 w 6812"/>
                    <a:gd name="T25" fmla="*/ 1194 h 233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812"/>
                    <a:gd name="T40" fmla="*/ 0 h 2337"/>
                    <a:gd name="T41" fmla="*/ 6812 w 6812"/>
                    <a:gd name="T42" fmla="*/ 2337 h 233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812" h="2337">
                      <a:moveTo>
                        <a:pt x="0" y="1197"/>
                      </a:moveTo>
                      <a:cubicBezTo>
                        <a:pt x="189" y="997"/>
                        <a:pt x="380" y="801"/>
                        <a:pt x="568" y="627"/>
                      </a:cubicBezTo>
                      <a:cubicBezTo>
                        <a:pt x="756" y="453"/>
                        <a:pt x="942" y="254"/>
                        <a:pt x="1131" y="150"/>
                      </a:cubicBezTo>
                      <a:cubicBezTo>
                        <a:pt x="1320" y="46"/>
                        <a:pt x="1513" y="0"/>
                        <a:pt x="1704" y="0"/>
                      </a:cubicBezTo>
                      <a:cubicBezTo>
                        <a:pt x="1895" y="0"/>
                        <a:pt x="2087" y="46"/>
                        <a:pt x="2276" y="150"/>
                      </a:cubicBezTo>
                      <a:cubicBezTo>
                        <a:pt x="2465" y="254"/>
                        <a:pt x="2651" y="453"/>
                        <a:pt x="2840" y="627"/>
                      </a:cubicBezTo>
                      <a:cubicBezTo>
                        <a:pt x="3029" y="801"/>
                        <a:pt x="3219" y="1007"/>
                        <a:pt x="3408" y="1197"/>
                      </a:cubicBezTo>
                      <a:cubicBezTo>
                        <a:pt x="3597" y="1387"/>
                        <a:pt x="3783" y="1599"/>
                        <a:pt x="3976" y="1767"/>
                      </a:cubicBezTo>
                      <a:cubicBezTo>
                        <a:pt x="4169" y="1935"/>
                        <a:pt x="4378" y="2108"/>
                        <a:pt x="4567" y="2203"/>
                      </a:cubicBezTo>
                      <a:cubicBezTo>
                        <a:pt x="4756" y="2298"/>
                        <a:pt x="4927" y="2337"/>
                        <a:pt x="5112" y="2337"/>
                      </a:cubicBezTo>
                      <a:cubicBezTo>
                        <a:pt x="5297" y="2337"/>
                        <a:pt x="5487" y="2295"/>
                        <a:pt x="5678" y="2203"/>
                      </a:cubicBezTo>
                      <a:cubicBezTo>
                        <a:pt x="5869" y="2111"/>
                        <a:pt x="6067" y="1951"/>
                        <a:pt x="6256" y="1783"/>
                      </a:cubicBezTo>
                      <a:cubicBezTo>
                        <a:pt x="6445" y="1615"/>
                        <a:pt x="6696" y="1317"/>
                        <a:pt x="6812" y="1194"/>
                      </a:cubicBezTo>
                    </a:path>
                  </a:pathLst>
                </a:custGeom>
                <a:noFill/>
                <a:ln w="28575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rtl="0"/>
                  <a:endParaRPr lang="de-DE" kern="1200" dirty="0">
                    <a:latin typeface="Arial"/>
                  </a:endParaRPr>
                </a:p>
              </p:txBody>
            </p:sp>
          </p:grpSp>
          <p:cxnSp>
            <p:nvCxnSpPr>
              <p:cNvPr id="73" name="Gerade Verbindung 72">
                <a:extLst>
                  <a:ext uri="{FF2B5EF4-FFF2-40B4-BE49-F238E27FC236}">
                    <a16:creationId xmlns:a16="http://schemas.microsoft.com/office/drawing/2014/main" id="{ACF3B3DF-A77F-5C4B-AC14-18C8A8A2A7D2}"/>
                  </a:ext>
                </a:extLst>
              </p:cNvPr>
              <p:cNvCxnSpPr>
                <a:cxnSpLocks/>
                <a:stCxn id="74" idx="0"/>
              </p:cNvCxnSpPr>
              <p:nvPr/>
            </p:nvCxnSpPr>
            <p:spPr>
              <a:xfrm>
                <a:off x="1394474" y="2667372"/>
                <a:ext cx="74255" cy="98078"/>
              </a:xfrm>
              <a:prstGeom prst="line">
                <a:avLst/>
              </a:prstGeom>
              <a:ln w="28575">
                <a:solidFill>
                  <a:schemeClr val="bg2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1" name="Textfeld 100">
            <a:extLst>
              <a:ext uri="{FF2B5EF4-FFF2-40B4-BE49-F238E27FC236}">
                <a16:creationId xmlns:a16="http://schemas.microsoft.com/office/drawing/2014/main" id="{363B4F5B-E7B8-AD49-83BC-4F90F239CFD0}"/>
              </a:ext>
            </a:extLst>
          </p:cNvPr>
          <p:cNvSpPr txBox="1"/>
          <p:nvPr/>
        </p:nvSpPr>
        <p:spPr>
          <a:xfrm>
            <a:off x="609600" y="6187945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Daniela Bednarski,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32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2A168A6-E42E-6A48-9985-8F506B2DBC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376" y="1268760"/>
                <a:ext cx="11305256" cy="5040560"/>
              </a:xfrm>
            </p:spPr>
            <p:txBody>
              <a:bodyPr/>
              <a:lstStyle/>
              <a:p>
                <a:pPr marL="109728" indent="0">
                  <a:buNone/>
                </a:pPr>
                <a:r>
                  <a:rPr lang="de-DE" sz="2200" dirty="0"/>
                  <a:t>Aus dem EES folgt:</a:t>
                </a:r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3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3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3200" b="0" i="0" smtClean="0">
                            <a:latin typeface="Cambria Math" panose="02040503050406030204" pitchFamily="18" charset="0"/>
                          </a:rPr>
                          <m:t>Emission</m:t>
                        </m:r>
                        <m:r>
                          <a:rPr lang="de-DE" sz="3200" b="0" i="0" smtClean="0">
                            <a:latin typeface="Cambria Math" panose="02040503050406030204" pitchFamily="18" charset="0"/>
                          </a:rPr>
                          <m:t>:</m:t>
                        </m:r>
                      </m:sub>
                      <m:sup>
                        <m:eqArr>
                          <m:eqArrPr>
                            <m:ctrlPr>
                              <a:rPr lang="de-DE" sz="32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de-DE" sz="3200" b="0" i="0" smtClean="0">
                                <a:latin typeface="Cambria Math" panose="02040503050406030204" pitchFamily="18" charset="0"/>
                              </a:rPr>
                              <m:t>Absorption</m:t>
                            </m:r>
                            <m:r>
                              <a:rPr lang="de-DE" sz="3200" b="0" i="0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</m:e>
                          <m:e>
                            <m:r>
                              <a:rPr lang="de-DE" sz="3200" b="0" i="0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eqArr>
                      </m:sup>
                    </m:sSubSup>
                  </m:oMath>
                </a14:m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de-DE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de-DE" sz="28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de-DE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𝐴𝑡𝑜𝑚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800" b="0" i="1" smtClean="0">
                                        <a:latin typeface="Cambria Math" panose="02040503050406030204" pitchFamily="18" charset="0"/>
                                      </a:rPr>
                                      <m:t>𝑛𝑖𝑒𝑑𝑟𝑖𝑔𝑒𝑟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𝐴𝑡𝑜𝑚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  <m:acc>
                                      <m:accPr>
                                        <m:chr m:val="̈"/>
                                        <m:ctrlPr>
                                          <a:rPr lang="de-DE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</m:acc>
                                    <m:r>
                                      <a:rPr lang="de-DE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h𝑒𝑟</m:t>
                                    </m:r>
                                  </m:e>
                                </m:d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de-DE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𝐴𝑡𝑜𝑚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8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de-DE" sz="2800" b="0" i="1" smtClean="0">
                                        <a:latin typeface="Cambria Math" panose="02040503050406030204" pitchFamily="18" charset="0"/>
                                      </a:rPr>
                                      <m:t>ö</m:t>
                                    </m:r>
                                    <m:r>
                                      <a:rPr lang="de-DE" sz="2800" b="0" i="1" smtClean="0">
                                        <a:latin typeface="Cambria Math" panose="02040503050406030204" pitchFamily="18" charset="0"/>
                                      </a:rPr>
                                      <m:t>h𝑒𝑟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𝐴𝑡𝑜𝑚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800" b="0" i="1" smtClean="0">
                                        <a:latin typeface="Cambria Math" panose="02040503050406030204" pitchFamily="18" charset="0"/>
                                      </a:rPr>
                                      <m:t>𝑛𝑖𝑒𝑑𝑟𝑖𝑔𝑒𝑟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eqArr>
                      </m:e>
                    </m:d>
                  </m:oMath>
                </a14:m>
                <a:r>
                  <a:rPr lang="de-DE" sz="2400" dirty="0">
                    <a:solidFill>
                      <a:schemeClr val="bg2"/>
                    </a:solidFill>
                  </a:rPr>
                  <a:t> →</a:t>
                </a:r>
                <a14:m>
                  <m:oMath xmlns:m="http://schemas.openxmlformats.org/officeDocument/2006/math">
                    <m:r>
                      <a:rPr lang="de-DE" sz="2400" b="0" i="0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de-DE" sz="240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sz="240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de-DE" sz="2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ö</m:t>
                            </m:r>
                            <m:r>
                              <a:rPr lang="de-DE" sz="2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h𝑒𝑟</m:t>
                            </m:r>
                          </m:e>
                        </m:d>
                      </m:sup>
                    </m:sSubSup>
                    <m:r>
                      <a:rPr lang="de-DE" sz="24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sz="2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𝑛𝑖𝑒𝑑𝑟𝑖𝑔𝑒𝑟</m:t>
                            </m:r>
                          </m:e>
                        </m:d>
                      </m:sup>
                    </m:sSubSup>
                    <m:r>
                      <a:rPr lang="de-DE" sz="24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sz="24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4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de-DE" sz="2400" dirty="0"/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buNone/>
                </a:pPr>
                <a:r>
                  <a:rPr lang="de-DE" sz="2200" dirty="0"/>
                  <a:t>Mit Formel aus Experiment:</a:t>
                </a:r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sz="24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de-DE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ö</m:t>
                            </m:r>
                            <m:r>
                              <a:rPr lang="de-DE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h𝑒𝑟</m:t>
                            </m:r>
                          </m:e>
                        </m:d>
                      </m:sup>
                    </m:sSubSup>
                    <m:r>
                      <a:rPr lang="de-DE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𝑛𝑖𝑒𝑑𝑟𝑖𝑔𝑒𝑟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sz="24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4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4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de-DE" sz="2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sz="2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sz="2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de-DE" sz="2400" dirty="0"/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2A168A6-E42E-6A48-9985-8F506B2DBC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76" y="1268760"/>
                <a:ext cx="11305256" cy="5040560"/>
              </a:xfrm>
              <a:blipFill>
                <a:blip r:embed="rId2"/>
                <a:stretch>
                  <a:fillRect t="-34422" b="-118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93D03895-A2CE-5547-81DC-8D16CD99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Interpretation der Experimente (LF/BF)</a:t>
            </a:r>
          </a:p>
        </p:txBody>
      </p:sp>
    </p:spTree>
    <p:extLst>
      <p:ext uri="{BB962C8B-B14F-4D97-AF65-F5344CB8AC3E}">
        <p14:creationId xmlns:p14="http://schemas.microsoft.com/office/powerpoint/2010/main" val="679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Vorgaben des Bildungsplans</a:t>
            </a:r>
          </a:p>
          <a:p>
            <a:pPr>
              <a:defRPr/>
            </a:pPr>
            <a:r>
              <a:rPr lang="de-DE" dirty="0"/>
              <a:t>Linienspektren</a:t>
            </a:r>
          </a:p>
          <a:p>
            <a:pPr>
              <a:defRPr/>
            </a:pPr>
            <a:r>
              <a:rPr lang="de-DE" dirty="0"/>
              <a:t>Unendlicher Potentialtopf</a:t>
            </a:r>
          </a:p>
          <a:p>
            <a:pPr>
              <a:defRPr/>
            </a:pPr>
            <a:r>
              <a:rPr lang="de-DE" dirty="0"/>
              <a:t>Wasserstoffähnliche Atome</a:t>
            </a:r>
          </a:p>
          <a:p>
            <a:pPr>
              <a:defRPr/>
            </a:pPr>
            <a:r>
              <a:rPr lang="de-DE" dirty="0"/>
              <a:t>Ausblick auf Mehrelektronensysteme etc.</a:t>
            </a:r>
          </a:p>
          <a:p>
            <a:pPr>
              <a:defRPr/>
            </a:pPr>
            <a:r>
              <a:rPr lang="de-DE" dirty="0"/>
              <a:t>Röntgenspektren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Inhalt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2A168A6-E42E-6A48-9985-8F506B2DBC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109728" indent="0">
                  <a:buNone/>
                </a:pPr>
                <a:r>
                  <a:rPr lang="de-DE" dirty="0"/>
                  <a:t>Fazit aus Experiment und Interpretation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):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sz="240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de-DE" sz="24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ö</m:t>
                            </m:r>
                            <m:r>
                              <a:rPr lang="de-DE" sz="24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h𝑒𝑟</m:t>
                            </m:r>
                          </m:e>
                        </m:d>
                      </m:sup>
                    </m:sSubSup>
                    <m:r>
                      <a:rPr lang="de-DE" sz="2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de-DE" sz="2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sz="24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𝑛𝑖𝑒𝑑𝑟𝑖𝑔𝑒𝑟</m:t>
                            </m:r>
                          </m:e>
                        </m:d>
                      </m:sup>
                    </m:sSubSup>
                    <m:r>
                      <a:rPr lang="de-DE" sz="2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400" b="0" i="1" dirty="0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b="0" i="1" dirty="0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de-DE" sz="2400" b="0" i="1" dirty="0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400" b="0" i="1" dirty="0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b="0" i="1" dirty="0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sz="2400" b="0" i="1" dirty="0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2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400" b="0" i="1" dirty="0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None/>
                </a:pPr>
                <a:r>
                  <a:rPr lang="de-DE" sz="2200" dirty="0"/>
                  <a:t>Hypothese A (</a:t>
                </a:r>
                <a:r>
                  <a:rPr lang="de-DE" sz="2200" dirty="0">
                    <a:solidFill>
                      <a:schemeClr val="bg2"/>
                    </a:solidFill>
                  </a:rPr>
                  <a:t>Schüler-Hypothese</a:t>
                </a:r>
                <a:r>
                  <a:rPr lang="de-DE" sz="2200" dirty="0"/>
                  <a:t>):</a:t>
                </a: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ö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h𝑒𝑟</m:t>
                            </m:r>
                          </m:e>
                        </m:d>
                      </m:sup>
                    </m:sSubSup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2400" dirty="0"/>
                  <a:t> 		und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𝑛𝑖𝑒𝑑𝑟𝑖𝑔𝑒𝑟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/>
                  <a:t> </a:t>
                </a:r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buNone/>
                </a:pPr>
                <a:r>
                  <a:rPr lang="de-DE" sz="2200" dirty="0"/>
                  <a:t>Hypothese B:</a:t>
                </a: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ö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h𝑒𝑟</m:t>
                            </m:r>
                          </m:e>
                        </m:d>
                      </m:sup>
                    </m:sSubSup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2400" dirty="0"/>
                  <a:t> 		und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𝐴𝑡𝑜𝑚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𝑛𝑖𝑒𝑑𝑟𝑖𝑔𝑒𝑟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/>
                  <a:t> </a:t>
                </a: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None/>
                </a:pPr>
                <a:r>
                  <a:rPr lang="de-DE" sz="2200" dirty="0"/>
                  <a:t>Welche Hypothese kann man verwerfen?</a:t>
                </a:r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2A168A6-E42E-6A48-9985-8F506B2DBC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2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93D03895-A2CE-5547-81DC-8D16CD99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Interpretation der Experimente (LF/BF)</a:t>
            </a:r>
          </a:p>
        </p:txBody>
      </p:sp>
    </p:spTree>
    <p:extLst>
      <p:ext uri="{BB962C8B-B14F-4D97-AF65-F5344CB8AC3E}">
        <p14:creationId xmlns:p14="http://schemas.microsoft.com/office/powerpoint/2010/main" val="415420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FDE5E7-EECC-9B42-8D0B-6815B73E7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898" y="1117628"/>
            <a:ext cx="5376000" cy="457200"/>
          </a:xfrm>
        </p:spPr>
        <p:txBody>
          <a:bodyPr/>
          <a:lstStyle/>
          <a:p>
            <a:r>
              <a:rPr lang="de-DE" dirty="0"/>
              <a:t>Hypothese A (Schüler)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1F3BF5E-83A0-E54B-A369-C49E592E6CE3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92010" y="1109531"/>
            <a:ext cx="5376000" cy="457200"/>
          </a:xfrm>
        </p:spPr>
        <p:txBody>
          <a:bodyPr/>
          <a:lstStyle/>
          <a:p>
            <a:r>
              <a:rPr lang="de-DE" dirty="0"/>
              <a:t>Hypothese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C7259ACF-8508-9645-8352-3A61323E968F}"/>
                  </a:ext>
                </a:extLst>
              </p:cNvPr>
              <p:cNvSpPr>
                <a:spLocks noGrp="1"/>
              </p:cNvSpPr>
              <p:nvPr>
                <p:ph sz="quarter" idx="2"/>
              </p:nvPr>
            </p:nvSpPr>
            <p:spPr>
              <a:xfrm>
                <a:off x="623391" y="1566731"/>
                <a:ext cx="5376000" cy="4843941"/>
              </a:xfrm>
            </p:spPr>
            <p:txBody>
              <a:bodyPr>
                <a:normAutofit fontScale="92500" lnSpcReduction="20000"/>
              </a:bodyPr>
              <a:lstStyle/>
              <a:p>
                <a:pPr marL="109728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𝐴𝑡𝑜𝑚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/>
              </a:p>
              <a:p>
                <a:pPr marL="109728" indent="0" algn="ctr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 algn="ctr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 algn="ctr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 algn="ctr">
                  <a:buNone/>
                </a:pPr>
                <a:r>
                  <a:rPr lang="de-DE" sz="1800" dirty="0">
                    <a:solidFill>
                      <a:srgbClr val="C00000"/>
                    </a:solidFill>
                  </a:rPr>
                  <a:t>Kleinste Energieübertragungen können das Elektron aus Grundzustand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8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8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1800" dirty="0">
                    <a:solidFill>
                      <a:srgbClr val="C00000"/>
                    </a:solidFill>
                  </a:rPr>
                  <a:t> anregen</a:t>
                </a:r>
              </a:p>
              <a:p>
                <a:pPr marL="109728" indent="0" algn="ctr">
                  <a:buNone/>
                </a:pPr>
                <a:r>
                  <a:rPr lang="de-DE" sz="1800" dirty="0"/>
                  <a:t>Widerspricht Experiment</a:t>
                </a:r>
              </a:p>
              <a:p>
                <a:pPr marL="109728" indent="0" algn="ctr">
                  <a:buNone/>
                </a:pPr>
                <a:r>
                  <a:rPr lang="de-DE" sz="1800" dirty="0"/>
                  <a:t>Hypothese ist falsch</a:t>
                </a:r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5" name="Inhaltsplatzhalter 4">
                <a:extLst>
                  <a:ext uri="{FF2B5EF4-FFF2-40B4-BE49-F238E27FC236}">
                    <a16:creationId xmlns:a16="http://schemas.microsoft.com/office/drawing/2014/main" id="{C7259ACF-8508-9645-8352-3A61323E9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2"/>
              </p:nvPr>
            </p:nvSpPr>
            <p:spPr>
              <a:xfrm>
                <a:off x="623391" y="1566731"/>
                <a:ext cx="5376000" cy="4843941"/>
              </a:xfrm>
              <a:blipFill>
                <a:blip r:embed="rId3"/>
                <a:stretch>
                  <a:fillRect r="-1176" b="-2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5F85588F-98C0-5440-A29C-23A10B3462C0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92010" y="1566731"/>
                <a:ext cx="5376000" cy="4958613"/>
              </a:xfrm>
            </p:spPr>
            <p:txBody>
              <a:bodyPr>
                <a:normAutofit fontScale="77500" lnSpcReduction="20000"/>
              </a:bodyPr>
              <a:lstStyle/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𝐴𝑡𝑜𝑚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/>
              </a:p>
              <a:p>
                <a:pPr marL="109728" indent="0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18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20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20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20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sz="2000" dirty="0">
                  <a:solidFill>
                    <a:srgbClr val="C00000"/>
                  </a:solidFill>
                </a:endParaRPr>
              </a:p>
              <a:p>
                <a:pPr marL="109728" indent="0">
                  <a:buNone/>
                </a:pPr>
                <a:endParaRPr lang="de-DE" dirty="0">
                  <a:solidFill>
                    <a:srgbClr val="C00000"/>
                  </a:solidFill>
                </a:endParaRPr>
              </a:p>
              <a:p>
                <a:pPr marL="109728" indent="0" algn="ctr">
                  <a:buNone/>
                </a:pPr>
                <a:endParaRPr lang="de-DE" dirty="0">
                  <a:solidFill>
                    <a:srgbClr val="C00000"/>
                  </a:solidFill>
                </a:endParaRPr>
              </a:p>
              <a:p>
                <a:pPr marL="109728" indent="0" algn="ctr">
                  <a:buNone/>
                </a:pPr>
                <a:r>
                  <a:rPr lang="de-DE" dirty="0">
                    <a:solidFill>
                      <a:srgbClr val="C00000"/>
                    </a:solidFill>
                  </a:rPr>
                  <a:t>Nur Energieübertragungen mit</a:t>
                </a:r>
              </a:p>
              <a:p>
                <a:pPr marL="109728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de-DE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de-DE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2000" dirty="0">
                  <a:solidFill>
                    <a:srgbClr val="C00000"/>
                  </a:solidFill>
                </a:endParaRPr>
              </a:p>
              <a:p>
                <a:pPr marL="109728" indent="0" algn="ctr">
                  <a:buNone/>
                </a:pPr>
                <a:r>
                  <a:rPr lang="de-DE" sz="2000" dirty="0">
                    <a:solidFill>
                      <a:srgbClr val="C00000"/>
                    </a:solidFill>
                  </a:rPr>
                  <a:t>können das Elektron aus Grundzustand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000" dirty="0">
                    <a:solidFill>
                      <a:srgbClr val="C00000"/>
                    </a:solidFill>
                  </a:rPr>
                  <a:t> anregen</a:t>
                </a:r>
              </a:p>
              <a:p>
                <a:pPr marL="109728" indent="0" algn="ctr">
                  <a:buNone/>
                </a:pPr>
                <a:r>
                  <a:rPr lang="de-DE" sz="2000" dirty="0"/>
                  <a:t>Stimmt mit Experiment </a:t>
                </a:r>
                <a:r>
                  <a:rPr lang="de-DE" dirty="0"/>
                  <a:t>Experiment überein</a:t>
                </a:r>
                <a:endParaRPr lang="de-DE" sz="2000" dirty="0"/>
              </a:p>
              <a:p>
                <a:pPr marL="109728" indent="0" algn="ctr">
                  <a:buNone/>
                </a:pPr>
                <a:r>
                  <a:rPr lang="de-DE" sz="2000" dirty="0"/>
                  <a:t>Hypothese könnte stimmen</a:t>
                </a:r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5F85588F-98C0-5440-A29C-23A10B3462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92010" y="1566731"/>
                <a:ext cx="5376000" cy="495861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6B21CCB8-5195-CE41-AEF8-BCE6770B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447328"/>
            <a:ext cx="10972800" cy="736300"/>
          </a:xfrm>
        </p:spPr>
        <p:txBody>
          <a:bodyPr/>
          <a:lstStyle/>
          <a:p>
            <a:r>
              <a:rPr lang="de-DE" dirty="0"/>
              <a:t>Welche Hypothese passt zum Experiment? (LF/BF)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5E17E92-3FA8-AA4B-8C45-B593DA1F1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291" y="2257704"/>
            <a:ext cx="3124200" cy="27813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43FA0A-2E9B-5C43-9B8C-F7732629D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760" y="2228934"/>
            <a:ext cx="3251200" cy="275590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989945F-08ED-284E-A031-4E9A485F7B10}"/>
              </a:ext>
            </a:extLst>
          </p:cNvPr>
          <p:cNvGrpSpPr/>
          <p:nvPr/>
        </p:nvGrpSpPr>
        <p:grpSpPr>
          <a:xfrm>
            <a:off x="6109791" y="4293096"/>
            <a:ext cx="1416158" cy="328681"/>
            <a:chOff x="5401712" y="6427859"/>
            <a:chExt cx="1416158" cy="328681"/>
          </a:xfrm>
        </p:grpSpPr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6CB9DB6D-D83D-0A46-A097-E9788B645198}"/>
                </a:ext>
              </a:extLst>
            </p:cNvPr>
            <p:cNvCxnSpPr>
              <a:cxnSpLocks/>
            </p:cNvCxnSpPr>
            <p:nvPr/>
          </p:nvCxnSpPr>
          <p:spPr>
            <a:xfrm>
              <a:off x="5401712" y="6427859"/>
              <a:ext cx="1416158" cy="0"/>
            </a:xfrm>
            <a:prstGeom prst="line">
              <a:avLst/>
            </a:prstGeom>
            <a:ln w="190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F20963F-023F-DA40-BA96-AD5DB2787781}"/>
                </a:ext>
              </a:extLst>
            </p:cNvPr>
            <p:cNvSpPr txBox="1"/>
            <p:nvPr/>
          </p:nvSpPr>
          <p:spPr>
            <a:xfrm>
              <a:off x="5518724" y="6479541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Grundzustand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9D42575-7653-A346-983C-DBB66B8D438D}"/>
              </a:ext>
            </a:extLst>
          </p:cNvPr>
          <p:cNvGrpSpPr/>
          <p:nvPr/>
        </p:nvGrpSpPr>
        <p:grpSpPr>
          <a:xfrm>
            <a:off x="140514" y="3717356"/>
            <a:ext cx="1416158" cy="328681"/>
            <a:chOff x="5401712" y="6427859"/>
            <a:chExt cx="1416158" cy="328681"/>
          </a:xfrm>
        </p:grpSpPr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0597B146-83B3-2C48-9010-3D4F52575C5D}"/>
                </a:ext>
              </a:extLst>
            </p:cNvPr>
            <p:cNvCxnSpPr>
              <a:cxnSpLocks/>
            </p:cNvCxnSpPr>
            <p:nvPr/>
          </p:nvCxnSpPr>
          <p:spPr>
            <a:xfrm>
              <a:off x="5401712" y="6427859"/>
              <a:ext cx="1416158" cy="0"/>
            </a:xfrm>
            <a:prstGeom prst="line">
              <a:avLst/>
            </a:prstGeom>
            <a:ln w="190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B5A1F57E-4964-5247-9117-8108EC8DEC18}"/>
                </a:ext>
              </a:extLst>
            </p:cNvPr>
            <p:cNvSpPr txBox="1"/>
            <p:nvPr/>
          </p:nvSpPr>
          <p:spPr>
            <a:xfrm>
              <a:off x="5518724" y="6479541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Grundzustand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7FECA86-748E-634A-B4BF-BA87A4A08F77}"/>
              </a:ext>
            </a:extLst>
          </p:cNvPr>
          <p:cNvSpPr txBox="1"/>
          <p:nvPr/>
        </p:nvSpPr>
        <p:spPr>
          <a:xfrm>
            <a:off x="257526" y="6139440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7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D369465-5353-854E-8DCF-34ABEEB93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de-DE" sz="2200" dirty="0"/>
              <a:t>Aus den Energiewerten des Wasserstoffatoms ergibt sich das Energieniveauschema:</a:t>
            </a:r>
          </a:p>
          <a:p>
            <a:pPr marL="109728" indent="0">
              <a:buNone/>
            </a:pPr>
            <a:endParaRPr lang="de-DE" sz="2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4EA59D4-3A5A-464F-A043-72CFC38F9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Energieniveauschema Wasserstoffatom (LF/BF)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9E2B6C-1E57-484D-A560-827AD053B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9266" r="59647" b="37822"/>
          <a:stretch/>
        </p:blipFill>
        <p:spPr>
          <a:xfrm>
            <a:off x="3650667" y="1700808"/>
            <a:ext cx="4890666" cy="460851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111851A-80A3-1E44-961B-0950DFC830E4}"/>
              </a:ext>
            </a:extLst>
          </p:cNvPr>
          <p:cNvSpPr txBox="1"/>
          <p:nvPr/>
        </p:nvSpPr>
        <p:spPr>
          <a:xfrm>
            <a:off x="609600" y="618620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Daniela Bednarski,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38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C0AAC2E-D4DD-754B-B5BF-9CC7EBE4F5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109728" indent="0">
                  <a:buNone/>
                </a:pP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Folgerung der Analyse der experimentellen Daten:</a:t>
                </a:r>
              </a:p>
              <a:p>
                <a:pPr marL="109728" indent="0">
                  <a:buNone/>
                </a:pP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Die Energieniveaus des im Wasserstoffatom gebundenen Elektrons sind vermutlich gegeben durch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2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</a:rPr>
                            <m:t>𝐴𝑡𝑜𝑚</m:t>
                          </m:r>
                        </m:sub>
                        <m:sup>
                          <m:d>
                            <m:dPr>
                              <m:ctrlPr>
                                <a:rPr lang="de-DE" sz="220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bSup>
                      <m:r>
                        <a:rPr lang="de-DE" sz="2200" b="0" i="0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200" b="0" i="1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2200" b="0" i="1" smtClean="0"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2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sz="2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de-DE" sz="2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2200" dirty="0">
                  <a:effectLst/>
                  <a:latin typeface="Helvetica" pitchFamily="2" charset="0"/>
                </a:endParaRPr>
              </a:p>
              <a:p>
                <a:pPr marL="109728" indent="0">
                  <a:buNone/>
                </a:pPr>
                <a:endParaRPr lang="de-DE" sz="2200" dirty="0">
                  <a:effectLst/>
                  <a:latin typeface="Helvetica" pitchFamily="2" charset="0"/>
                </a:endParaRPr>
              </a:p>
              <a:p>
                <a:pPr marL="109728" indent="0">
                  <a:buNone/>
                </a:pP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Weitere Folgerungen:</a:t>
                </a:r>
              </a:p>
              <a:p>
                <a:pPr marL="566928" indent="-457200">
                  <a:buFont typeface="+mj-lt"/>
                  <a:buAutoNum type="arabicPeriod"/>
                </a:pP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Atome haben charakteristische Energieniveaus, es ist unmöglich die Energie eines Atoms beliebig zu verändern.</a:t>
                </a:r>
              </a:p>
              <a:p>
                <a:pPr marL="566928" indent="-457200">
                  <a:buFont typeface="+mj-lt"/>
                  <a:buAutoNum type="arabicPeriod"/>
                </a:pP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Nur Licht bestimmter Frequenzen kann emittiert bzw. absorbiert werden, es gilt die </a:t>
                </a:r>
                <a:r>
                  <a:rPr lang="de-DE" sz="22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Bohr‘sche</a:t>
                </a: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Frequenzbedingung </a:t>
                </a:r>
                <a14:m>
                  <m:oMath xmlns:m="http://schemas.openxmlformats.org/officeDocument/2006/math">
                    <m:r>
                      <a:rPr lang="de-DE" sz="2200" i="1" dirty="0" smtClean="0"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200" i="1" dirty="0" smtClean="0">
                        <a:effectLst/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de-DE" sz="220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2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sz="22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sz="2200" b="0" i="1" dirty="0" smtClean="0">
                            <a:effectLst/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de-DE" sz="2200" b="0" i="0" dirty="0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de-DE" sz="2200" dirty="0">
                  <a:effectLst/>
                  <a:latin typeface="Helvetica" pitchFamily="2" charset="0"/>
                </a:endParaRPr>
              </a:p>
              <a:p>
                <a:pPr marL="109728" indent="0">
                  <a:buNone/>
                </a:pPr>
                <a:endParaRPr lang="de-DE" sz="2200" dirty="0">
                  <a:effectLst/>
                  <a:latin typeface="Helvetica" pitchFamily="2" charset="0"/>
                </a:endParaRPr>
              </a:p>
              <a:p>
                <a:pPr marL="109728" indent="0">
                  <a:buNone/>
                </a:pPr>
                <a:r>
                  <a:rPr lang="de-DE" sz="2200" dirty="0">
                    <a:solidFill>
                      <a:srgbClr val="FF26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Allgemein: gebundene Zustände mit diskreten Energien ↔ Linienspektrum</a:t>
                </a:r>
              </a:p>
              <a:p>
                <a:pPr marL="109728" indent="0">
                  <a:buNone/>
                </a:pP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Bemerkung: Jegliche atomare Modellbildung des Wasserstoffatoms muss die obige Formel und den Wert der Konstanten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dirty="0" smtClean="0">
                            <a:effectLst/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200" b="0" i="1" dirty="0" smtClean="0"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de-DE" sz="2200" dirty="0">
                    <a:effectLst/>
                    <a:latin typeface="Helvetica" pitchFamily="2" charset="0"/>
                  </a:rPr>
                  <a:t> </a:t>
                </a:r>
                <a:r>
                  <a:rPr lang="de-DE" sz="2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erklären können.</a:t>
                </a:r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C0AAC2E-D4DD-754B-B5BF-9CC7EBE4F5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0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FECB78F2-7628-1941-9F1F-BA3CB70B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Linienspektrum des Wasserstoffatoms (LF/BF)</a:t>
            </a:r>
          </a:p>
        </p:txBody>
      </p:sp>
    </p:spTree>
    <p:extLst>
      <p:ext uri="{BB962C8B-B14F-4D97-AF65-F5344CB8AC3E}">
        <p14:creationId xmlns:p14="http://schemas.microsoft.com/office/powerpoint/2010/main" val="2582097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7A300E3-96D2-7D45-B937-03AEA5AFB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184576"/>
          </a:xfrm>
        </p:spPr>
        <p:txBody>
          <a:bodyPr>
            <a:normAutofit fontScale="47500" lnSpcReduction="20000"/>
          </a:bodyPr>
          <a:lstStyle/>
          <a:p>
            <a:pPr marL="109728" indent="0">
              <a:buNone/>
            </a:pPr>
            <a:r>
              <a:rPr lang="de-DE" sz="4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Inelastische</a:t>
            </a:r>
            <a:r>
              <a:rPr lang="de-DE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Stoßprozesse in einer Triode mit </a:t>
            </a:r>
            <a:r>
              <a:rPr lang="de-DE" sz="4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Gasfüllung</a:t>
            </a:r>
            <a:r>
              <a:rPr lang="de-DE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(z. B. Neon, Quecksilber) bestätigen diskontinuierliche Energieänderungen der Elektronen in Atomen.</a:t>
            </a: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sz="2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sz="2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Neon-Füllung</a:t>
            </a:r>
            <a:r>
              <a:rPr lang="de-DE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(links): Alle ca. 18 V tritt eine weitere Stoßanregung auf, das sichtbare orange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Licht entspricht aber Übergängen zwischen 3p und 3s Niveaus. Vorteil: Die Anregungszonen können beobachtet werden.</a:t>
            </a:r>
          </a:p>
          <a:p>
            <a:r>
              <a:rPr lang="de-DE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Quecksilber-Füllung</a:t>
            </a:r>
            <a:r>
              <a:rPr lang="de-DE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(rechts): 4,89 V entsprechen der Wellenlänge 254 nm. Eine Heizung und entsprechende Vorwärmzeit sind notwendig.</a:t>
            </a:r>
          </a:p>
          <a:p>
            <a:r>
              <a:rPr lang="de-DE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siehe z.B. auch: </a:t>
            </a:r>
            <a:r>
              <a:rPr lang="de-DE" sz="3600" dirty="0">
                <a:solidFill>
                  <a:srgbClr val="0433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Lehrerfortbildung BW: BP 2016 Basisfach Physik mit Schwerpunkt Astrophysik</a:t>
            </a:r>
            <a:endParaRPr lang="de-DE" sz="3600" dirty="0">
              <a:solidFill>
                <a:srgbClr val="0433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de-DE" dirty="0">
              <a:effectLst/>
              <a:latin typeface="Helvetica" pitchFamily="2" charset="0"/>
            </a:endParaRPr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C4248DE-B08F-3B40-A451-3C0FB78C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Vertiefung Franck-Hertz-Versuch (evtl. LF)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B0CD9B-91AD-0140-BCA5-AB35478E4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68" y="1844824"/>
            <a:ext cx="3200306" cy="28083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3ED2E4-A03A-F040-8391-1DAFBC6ED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289" y="1844824"/>
            <a:ext cx="1577652" cy="2808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8E1CCC8-B846-E342-8D37-E07B21AC6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4382" r="8965" b="53801"/>
          <a:stretch/>
        </p:blipFill>
        <p:spPr>
          <a:xfrm>
            <a:off x="7469900" y="1815058"/>
            <a:ext cx="3914232" cy="28678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CD441DA-BC1E-8E45-A0AC-264E82F8A009}"/>
              </a:ext>
            </a:extLst>
          </p:cNvPr>
          <p:cNvSpPr txBox="1"/>
          <p:nvPr/>
        </p:nvSpPr>
        <p:spPr>
          <a:xfrm>
            <a:off x="609600" y="606309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Daniela Bednarski,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86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5006DD2-272C-FE43-BA81-9240F137F2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109728" indent="0">
                  <a:buNone/>
                </a:pPr>
                <a:r>
                  <a:rPr lang="de-DE" sz="2200" dirty="0">
                    <a:effectLst/>
                    <a:latin typeface="Helvetica" pitchFamily="2" charset="0"/>
                  </a:rPr>
                  <a:t>Die Experimente von Geiger und </a:t>
                </a:r>
                <a:r>
                  <a:rPr lang="de-DE" sz="2200" dirty="0" err="1">
                    <a:effectLst/>
                    <a:latin typeface="Helvetica" pitchFamily="2" charset="0"/>
                  </a:rPr>
                  <a:t>Marsden</a:t>
                </a:r>
                <a:r>
                  <a:rPr lang="de-DE" sz="2200" dirty="0">
                    <a:effectLst/>
                    <a:latin typeface="Helvetica" pitchFamily="2" charset="0"/>
                  </a:rPr>
                  <a:t> bestätigen das </a:t>
                </a:r>
                <a:r>
                  <a:rPr lang="de-DE" sz="2200" dirty="0" err="1">
                    <a:effectLst/>
                    <a:latin typeface="Helvetica" pitchFamily="2" charset="0"/>
                  </a:rPr>
                  <a:t>Rutherford’sche</a:t>
                </a:r>
                <a:r>
                  <a:rPr lang="de-DE" sz="2200" dirty="0">
                    <a:effectLst/>
                    <a:latin typeface="Helvetica" pitchFamily="2" charset="0"/>
                  </a:rPr>
                  <a:t> Atommodell, wonach die Elektronen in der </a:t>
                </a:r>
                <a:r>
                  <a:rPr lang="de-DE" sz="2200" dirty="0" err="1">
                    <a:effectLst/>
                    <a:latin typeface="Helvetica" pitchFamily="2" charset="0"/>
                  </a:rPr>
                  <a:t>Atomhülle</a:t>
                </a:r>
                <a:r>
                  <a:rPr lang="de-DE" sz="2200" dirty="0">
                    <a:effectLst/>
                    <a:latin typeface="Helvetica" pitchFamily="2" charset="0"/>
                  </a:rPr>
                  <a:t> mit den positiven Ladungen (Protonen) im Atomkern allein durch die Coulomb-Kraft wechselwirken:</a:t>
                </a:r>
              </a:p>
              <a:p>
                <a:pPr marL="109728" indent="0">
                  <a:buNone/>
                </a:pPr>
                <a:endParaRPr lang="de-DE" sz="2200" dirty="0">
                  <a:effectLst/>
                  <a:latin typeface="Helvetica" pitchFamily="2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effectLst/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2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sz="22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𝐾𝑒𝑟𝑛𝑙𝑎𝑑𝑢𝑛𝑔</m:t>
                              </m:r>
                            </m:sub>
                          </m:sSub>
                          <m:r>
                            <a:rPr lang="de-DE" sz="22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𝐸𝑙𝑒𝑘𝑡𝑟𝑜𝑛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sz="22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2200" dirty="0">
                  <a:effectLst/>
                  <a:latin typeface="Helvetica" pitchFamily="2" charset="0"/>
                </a:endParaRPr>
              </a:p>
              <a:p>
                <a:pPr marL="109728" indent="0">
                  <a:buNone/>
                </a:pPr>
                <a:endParaRPr lang="de-DE" sz="2200" dirty="0">
                  <a:latin typeface="Helvetica" pitchFamily="2" charset="0"/>
                </a:endParaRPr>
              </a:p>
              <a:p>
                <a:pPr marL="109728" indent="0">
                  <a:buNone/>
                </a:pPr>
                <a:r>
                  <a:rPr lang="de-DE" sz="2200" dirty="0">
                    <a:latin typeface="Helvetica" pitchFamily="2" charset="0"/>
                  </a:rPr>
                  <a:t>Für das Wasserstoffatom gilt daher:</a:t>
                </a:r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2200" dirty="0">
                    <a:latin typeface="Helvetica" pitchFamily="2" charset="0"/>
                  </a:rPr>
                  <a:t> 	und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𝑝𝑜𝑡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de-DE" sz="2200" dirty="0">
                  <a:latin typeface="Helvetica" pitchFamily="2" charset="0"/>
                </a:endParaRPr>
              </a:p>
              <a:p>
                <a:pPr marL="109728" indent="0">
                  <a:buNone/>
                </a:pPr>
                <a:endParaRPr lang="de-DE" sz="2200" dirty="0">
                  <a:latin typeface="Helvetica" pitchFamily="2" charset="0"/>
                </a:endParaRPr>
              </a:p>
              <a:p>
                <a:pPr marL="109728" indent="0">
                  <a:buNone/>
                </a:pPr>
                <a:r>
                  <a:rPr lang="de-DE" sz="2200" dirty="0">
                    <a:latin typeface="Helvetica" pitchFamily="2" charset="0"/>
                  </a:rPr>
                  <a:t>Über die genaue Struktur der Atomhülle, d.h. über die</a:t>
                </a:r>
              </a:p>
              <a:p>
                <a:pPr marL="109728" indent="0">
                  <a:buNone/>
                </a:pPr>
                <a:r>
                  <a:rPr lang="de-DE" sz="2200" dirty="0">
                    <a:latin typeface="Helvetica" pitchFamily="2" charset="0"/>
                  </a:rPr>
                  <a:t>Zustände des gebundenen Elektrons im Atom macht das</a:t>
                </a:r>
              </a:p>
              <a:p>
                <a:pPr marL="109728" indent="0">
                  <a:buNone/>
                </a:pPr>
                <a:r>
                  <a:rPr lang="de-DE" sz="2200" dirty="0" err="1">
                    <a:latin typeface="Helvetica" pitchFamily="2" charset="0"/>
                  </a:rPr>
                  <a:t>Rutherford‘sche</a:t>
                </a:r>
                <a:r>
                  <a:rPr lang="de-DE" sz="2200" dirty="0">
                    <a:latin typeface="Helvetica" pitchFamily="2" charset="0"/>
                  </a:rPr>
                  <a:t> Atommodell keine Aussagen.</a:t>
                </a:r>
              </a:p>
              <a:p>
                <a:pPr marL="109728" indent="0">
                  <a:buNone/>
                </a:pPr>
                <a:r>
                  <a:rPr lang="de-DE" sz="2200" dirty="0">
                    <a:latin typeface="Helvetica" pitchFamily="2" charset="0"/>
                  </a:rPr>
                  <a:t>Hierzu sind weitere Modellannahmen nötig.</a:t>
                </a:r>
              </a:p>
              <a:p>
                <a:pPr marL="109728" indent="0">
                  <a:buNone/>
                </a:pPr>
                <a:endParaRPr lang="de-DE" sz="2200" dirty="0">
                  <a:effectLst/>
                  <a:latin typeface="Helvetica" pitchFamily="2" charset="0"/>
                </a:endParaRPr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5006DD2-272C-FE43-BA81-9240F137F2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256" b="-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698C5BCF-2A01-E148-841D-AA459FAD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Rutherford‘sches</a:t>
            </a:r>
            <a:r>
              <a:rPr lang="de-DE" dirty="0"/>
              <a:t> Atommodell (LF/BF)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C68131-E6BF-9A46-A546-8CB27D8D5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080" y="3053306"/>
            <a:ext cx="2880320" cy="32560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EC8CBB-613D-2F43-B6FD-135E9869CA99}"/>
              </a:ext>
            </a:extLst>
          </p:cNvPr>
          <p:cNvSpPr txBox="1"/>
          <p:nvPr/>
        </p:nvSpPr>
        <p:spPr>
          <a:xfrm>
            <a:off x="609600" y="6225075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03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B4454D3-7494-5840-95B1-24999FEBD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45022"/>
                <a:ext cx="10972800" cy="486429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sz="2000" dirty="0"/>
                  <a:t>Lösungen der </a:t>
                </a:r>
                <a:r>
                  <a:rPr lang="de-DE" sz="2000" dirty="0" err="1"/>
                  <a:t>Schrödinger</a:t>
                </a:r>
                <a:r>
                  <a:rPr lang="de-DE" sz="2000" dirty="0"/>
                  <a:t>-Gleichung in </a:t>
                </a:r>
                <a:r>
                  <a:rPr lang="de-DE" sz="2000" dirty="0">
                    <a:solidFill>
                      <a:srgbClr val="C00000"/>
                    </a:solidFill>
                  </a:rPr>
                  <a:t>Ortsraum-Darstellung</a:t>
                </a:r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sz="200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00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rad>
                    <m:r>
                      <a:rPr lang="de-DE" sz="200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de-DE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200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DE" sz="200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00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sz="20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de-DE" sz="200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de-DE" sz="200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20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0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de-DE" sz="2000" dirty="0">
                    <a:solidFill>
                      <a:srgbClr val="C00000"/>
                    </a:solidFill>
                  </a:rPr>
                  <a:t>	</a:t>
                </a:r>
                <a:r>
                  <a:rPr lang="de-DE" sz="2000" dirty="0"/>
                  <a:t>mit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de-DE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de-DE" sz="2000" dirty="0"/>
              </a:p>
              <a:p>
                <a:r>
                  <a:rPr lang="de-DE" sz="2000" dirty="0"/>
                  <a:t>Jede Superposition 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de-DE" sz="2000" dirty="0"/>
                  <a:t> ist ebenfalls eine Lösung.</a:t>
                </a:r>
              </a:p>
              <a:p>
                <a:r>
                  <a:rPr lang="de-DE" sz="2000" dirty="0"/>
                  <a:t>Typisch für Superpositionen sind „oszillierende“ Wellenfunktionen, z.B.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d>
                        <m:d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=2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sz="20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r>
                  <a:rPr lang="de-DE" sz="2200" dirty="0"/>
                  <a:t>    </a:t>
                </a:r>
                <a:r>
                  <a:rPr lang="de-DE" sz="2000" dirty="0"/>
                  <a:t>entsprechend ist der Ortserwartungswert: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  <m:sSup>
                          <m:sSup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unc>
                      <m:func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de-DE" sz="2000" dirty="0"/>
              </a:p>
              <a:p>
                <a:r>
                  <a:rPr lang="de-DE" sz="2000" dirty="0"/>
                  <a:t>Korrespondenzprinzip: Im Limes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→0 </m:t>
                        </m:r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</a:rPr>
                          <m:t>bzw</m:t>
                        </m:r>
                        <m:r>
                          <a:rPr lang="de-DE" sz="2000" b="0" i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→∞</m:t>
                        </m:r>
                      </m:e>
                    </m:d>
                  </m:oMath>
                </a14:m>
                <a:r>
                  <a:rPr lang="de-DE" sz="2000" dirty="0"/>
                  <a:t> ergibt sich klassische Lösung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B4454D3-7494-5840-95B1-24999FEBD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45022"/>
                <a:ext cx="10972800" cy="4864298"/>
              </a:xfrm>
              <a:blipFill>
                <a:blip r:embed="rId3"/>
                <a:stretch>
                  <a:fillRect t="-10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FF5564F1-4B9C-F746-AFEF-EAB0BE42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Fachliches und fachdidaktisches zum unendlichen Potentialtopf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7D068E-4D51-C940-AA4C-0F82A211A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413" y="3573016"/>
            <a:ext cx="7008971" cy="177253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377BA21-B231-B746-9886-E38EF8EF6898}"/>
              </a:ext>
            </a:extLst>
          </p:cNvPr>
          <p:cNvSpPr txBox="1"/>
          <p:nvPr/>
        </p:nvSpPr>
        <p:spPr>
          <a:xfrm>
            <a:off x="606624" y="618620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B5BA0C-4F1E-9040-B500-331DDCCEF9B9}"/>
              </a:ext>
            </a:extLst>
          </p:cNvPr>
          <p:cNvSpPr txBox="1"/>
          <p:nvPr/>
        </p:nvSpPr>
        <p:spPr>
          <a:xfrm rot="16200000">
            <a:off x="-2623066" y="30766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für Lehrkräfte, kein Einsatz im Unterricht!</a:t>
            </a:r>
          </a:p>
        </p:txBody>
      </p:sp>
    </p:spTree>
    <p:extLst>
      <p:ext uri="{BB962C8B-B14F-4D97-AF65-F5344CB8AC3E}">
        <p14:creationId xmlns:p14="http://schemas.microsoft.com/office/powerpoint/2010/main" val="1031781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B4454D3-7494-5840-95B1-24999FEBD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2776"/>
                <a:ext cx="10972800" cy="4896544"/>
              </a:xfrm>
            </p:spPr>
            <p:txBody>
              <a:bodyPr/>
              <a:lstStyle/>
              <a:p>
                <a:r>
                  <a:rPr lang="de-DE" sz="2200" dirty="0"/>
                  <a:t>In der fachdidaktischen Literatur und in Schulbüchern wird häufig statt der </a:t>
                </a:r>
                <a:r>
                  <a:rPr lang="de-DE" sz="2200" dirty="0" err="1"/>
                  <a:t>Schrödinger</a:t>
                </a:r>
                <a:r>
                  <a:rPr lang="de-DE" sz="2200" dirty="0"/>
                  <a:t>-Gleichung nur die zeitunabhängige Gleichung betrachtet:</a:t>
                </a:r>
              </a:p>
              <a:p>
                <a:pPr marL="109728" indent="0">
                  <a:buNone/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2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de-DE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e-DE" sz="2200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rad>
                    <m:func>
                      <m:func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de-DE" sz="2200" dirty="0"/>
              </a:p>
              <a:p>
                <a:r>
                  <a:rPr lang="de-DE" sz="2200" dirty="0"/>
                  <a:t>Beachte: </a:t>
                </a:r>
                <a:r>
                  <a:rPr lang="de-DE" sz="2200" dirty="0">
                    <a:solidFill>
                      <a:srgbClr val="C00000"/>
                    </a:solidFill>
                  </a:rPr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e-DE" sz="2200" dirty="0">
                    <a:solidFill>
                      <a:srgbClr val="C00000"/>
                    </a:solidFill>
                  </a:rPr>
                  <a:t> und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sSub>
                      <m:sSubPr>
                        <m:ctrlP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e-DE" sz="2200" dirty="0">
                    <a:solidFill>
                      <a:srgbClr val="C00000"/>
                    </a:solidFill>
                  </a:rPr>
                  <a:t> gilt das Superpositionsprinzip nicht. </a:t>
                </a:r>
                <a:r>
                  <a:rPr lang="de-DE" sz="2200" dirty="0"/>
                  <a:t>(Siehe auch alternative Umsetzung im Materialordner.)</a:t>
                </a:r>
              </a:p>
              <a:p>
                <a:pPr marL="109728" indent="0">
                  <a:buNone/>
                </a:pPr>
                <a:endParaRPr lang="de-DE" sz="2200" dirty="0">
                  <a:solidFill>
                    <a:srgbClr val="C00000"/>
                  </a:solidFill>
                </a:endParaRPr>
              </a:p>
              <a:p>
                <a:r>
                  <a:rPr lang="de-DE" sz="2200" dirty="0"/>
                  <a:t>Weitere Lernschwierigkeit: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e-DE" sz="2200" dirty="0"/>
                  <a:t> ist Wellenlänge verknüpft.</a:t>
                </a:r>
              </a:p>
              <a:p>
                <a:pPr marL="109728" indent="0">
                  <a:buNone/>
                </a:pPr>
                <a:r>
                  <a:rPr lang="de-DE" sz="2200" dirty="0"/>
                  <a:t>	Typische Schülerfrage: </a:t>
                </a:r>
                <a:r>
                  <a:rPr lang="de-DE" sz="2200" dirty="0">
                    <a:solidFill>
                      <a:schemeClr val="bg2"/>
                    </a:solidFill>
                  </a:rPr>
                  <a:t>Mit </a:t>
                </a:r>
                <a14:m>
                  <m:oMath xmlns:m="http://schemas.openxmlformats.org/officeDocument/2006/math">
                    <m:r>
                      <a:rPr lang="de-DE" sz="2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2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200" dirty="0">
                    <a:solidFill>
                      <a:schemeClr val="bg2"/>
                    </a:solidFill>
                  </a:rPr>
                  <a:t>muss es</a:t>
                </a:r>
              </a:p>
              <a:p>
                <a:pPr marL="109728" indent="0">
                  <a:buNone/>
                </a:pPr>
                <a:r>
                  <a:rPr lang="de-DE" sz="2200" dirty="0">
                    <a:solidFill>
                      <a:schemeClr val="bg2"/>
                    </a:solidFill>
                  </a:rPr>
                  <a:t>	Impuls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de-DE" sz="2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de-DE" sz="2200" dirty="0">
                    <a:solidFill>
                      <a:schemeClr val="bg2"/>
                    </a:solidFill>
                  </a:rPr>
                  <a:t> geben, wo ist der Impuls?</a:t>
                </a:r>
              </a:p>
              <a:p>
                <a:r>
                  <a:rPr lang="de-DE" sz="2200" dirty="0"/>
                  <a:t>Lösung: </a:t>
                </a:r>
                <a14:m>
                  <m:oMath xmlns:m="http://schemas.openxmlformats.org/officeDocument/2006/math"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de-DE" sz="2200" dirty="0"/>
                  <a:t> in </a:t>
                </a:r>
                <a:r>
                  <a:rPr lang="de-DE" sz="2200" dirty="0">
                    <a:solidFill>
                      <a:schemeClr val="bg2"/>
                    </a:solidFill>
                  </a:rPr>
                  <a:t>Impulsraum-Darstellung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2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=ℏ∙</m:t>
                        </m:r>
                        <m:r>
                          <a:rPr lang="de-DE" sz="22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de-DE" sz="2200" dirty="0"/>
              </a:p>
              <a:p>
                <a:pPr marL="109728" indent="0">
                  <a:buNone/>
                </a:pPr>
                <a:r>
                  <a:rPr lang="de-DE" sz="22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</m:rad>
                      </m:den>
                    </m:f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𝑖𝑘𝐿</m:t>
                            </m:r>
                          </m:sup>
                        </m:sSup>
                      </m:e>
                    </m:d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de-DE" sz="22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B4454D3-7494-5840-95B1-24999FEBD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2776"/>
                <a:ext cx="10972800" cy="4896544"/>
              </a:xfrm>
              <a:blipFill>
                <a:blip r:embed="rId3"/>
                <a:stretch>
                  <a:fillRect t="-7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FF5564F1-4B9C-F746-AFEF-EAB0BE42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Fachliches und fachdidaktisches zum unendlichen Potentialtopf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F248D4-71FA-7B46-AFD7-BC8D1C80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936" y="4382549"/>
            <a:ext cx="3702464" cy="19442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44483DA-0F07-7845-B2BF-F02FFC9954EA}"/>
              </a:ext>
            </a:extLst>
          </p:cNvPr>
          <p:cNvSpPr txBox="1"/>
          <p:nvPr/>
        </p:nvSpPr>
        <p:spPr>
          <a:xfrm>
            <a:off x="609600" y="618620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43E4139-F2F4-4B43-88F4-70689A5AA59C}"/>
              </a:ext>
            </a:extLst>
          </p:cNvPr>
          <p:cNvSpPr txBox="1"/>
          <p:nvPr/>
        </p:nvSpPr>
        <p:spPr>
          <a:xfrm rot="16200000">
            <a:off x="-2623066" y="30766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für Lehrkräfte, kein Einsatz im Unterricht!</a:t>
            </a:r>
          </a:p>
        </p:txBody>
      </p:sp>
    </p:spTree>
    <p:extLst>
      <p:ext uri="{BB962C8B-B14F-4D97-AF65-F5344CB8AC3E}">
        <p14:creationId xmlns:p14="http://schemas.microsoft.com/office/powerpoint/2010/main" val="1063536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B0EAB55-66D5-D242-AA40-DE7E578721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109728" indent="0">
                  <a:buNone/>
                </a:pPr>
                <a:r>
                  <a:rPr lang="de-DE" sz="2600" dirty="0"/>
                  <a:t>Einfachstes Modell eines gebundenen Quantenobjekts: „</a:t>
                </a:r>
                <a:r>
                  <a:rPr lang="de-DE" sz="2600" dirty="0">
                    <a:solidFill>
                      <a:srgbClr val="0070C0"/>
                    </a:solidFill>
                  </a:rPr>
                  <a:t>Teilchen im Kasten</a:t>
                </a:r>
                <a:r>
                  <a:rPr lang="de-DE" sz="2600" dirty="0"/>
                  <a:t>“ bzw. </a:t>
                </a:r>
                <a:r>
                  <a:rPr lang="de-DE" sz="2600" dirty="0">
                    <a:solidFill>
                      <a:srgbClr val="0070C0"/>
                    </a:solidFill>
                  </a:rPr>
                  <a:t>Quantenobjekt im Potentialtopf mit unendlich hohen Wänden</a:t>
                </a:r>
              </a:p>
              <a:p>
                <a:pPr marL="109728" indent="0">
                  <a:buNone/>
                </a:pPr>
                <a:endParaRPr lang="de-DE" dirty="0">
                  <a:solidFill>
                    <a:srgbClr val="0070C0"/>
                  </a:solidFill>
                </a:endParaRPr>
              </a:p>
              <a:p>
                <a:pPr marL="109728" indent="0">
                  <a:buNone/>
                </a:pPr>
                <a:r>
                  <a:rPr lang="de-DE" dirty="0"/>
                  <a:t>Grundlegend ist die potentielle Energie</a:t>
                </a: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𝑝𝑜𝑡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0  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a:rPr lang="de-DE" b="0" i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ü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  <m:r>
                                <a:rPr lang="de-DE" b="0" i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                 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𝑠𝑜𝑛𝑠𝑡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de-DE" dirty="0">
                  <a:solidFill>
                    <a:srgbClr val="0070C0"/>
                  </a:solidFill>
                </a:endParaRPr>
              </a:p>
              <a:p>
                <a:pPr marL="109728" indent="0">
                  <a:buNone/>
                </a:pPr>
                <a:r>
                  <a:rPr lang="de-DE" dirty="0"/>
                  <a:t>EES:</a:t>
                </a:r>
                <a:r>
                  <a:rPr lang="de-DE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𝑔𝑒𝑠</m:t>
                        </m:r>
                      </m:sub>
                    </m:sSub>
                    <m:r>
                      <a:rPr lang="de-DE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de-DE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𝑝𝑜𝑡</m:t>
                        </m:r>
                      </m:sub>
                    </m:sSub>
                    <m:r>
                      <a:rPr lang="de-DE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</m:oMath>
                </a14:m>
                <a:endParaRPr lang="de-DE" dirty="0">
                  <a:solidFill>
                    <a:srgbClr val="0070C0"/>
                  </a:solidFill>
                </a:endParaRPr>
              </a:p>
              <a:p>
                <a:pPr marL="109728" indent="0">
                  <a:buNone/>
                </a:pPr>
                <a:endParaRPr lang="de-DE" dirty="0">
                  <a:solidFill>
                    <a:srgbClr val="0070C0"/>
                  </a:solidFill>
                </a:endParaRPr>
              </a:p>
              <a:p>
                <a:pPr marL="109728" indent="0">
                  <a:buNone/>
                </a:pPr>
                <a:r>
                  <a:rPr lang="de-D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Quantenobjekte haben Welleneigenschaften: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res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nach</m:t>
                          </m:r>
                          <m: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links</m:t>
                          </m:r>
                          <m: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laufende</m:t>
                          </m:r>
                          <m: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Welle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nach</m:t>
                          </m:r>
                          <m: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rechts</m:t>
                          </m:r>
                          <m: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laufende</m:t>
                          </m:r>
                          <m: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Welle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0070C0"/>
                  </a:solidFill>
                </a:endParaRPr>
              </a:p>
              <a:p>
                <a:pPr marL="109728" indent="0">
                  <a:buNone/>
                </a:pPr>
                <a:endParaRPr lang="de-DE" dirty="0">
                  <a:solidFill>
                    <a:srgbClr val="0070C0"/>
                  </a:solidFill>
                </a:endParaRPr>
              </a:p>
              <a:p>
                <a:pPr marL="109728" indent="0">
                  <a:buNone/>
                </a:pPr>
                <a:r>
                  <a:rPr lang="de-D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Superposition ergibt stehende Materiewelle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𝑔𝑒𝑠</m:t>
                        </m:r>
                      </m:sub>
                    </m:sSub>
                    <m:r>
                      <a:rPr lang="de-DE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de-DE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num>
                              <m:den>
                                <m:r>
                                  <a:rPr lang="de-DE" i="1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marL="109728" indent="0">
                  <a:buNone/>
                </a:pPr>
                <a:endParaRPr lang="de-DE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B0EAB55-66D5-D242-AA40-DE7E578721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237" t="-15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84E8777A-9812-094A-B824-84FC69F0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Unendlicher Potentialtopf (LF)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053FAC-6C32-CE43-9956-D21C4895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2096852"/>
            <a:ext cx="4243729" cy="26642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9775A67-E3DD-5C42-AA74-49BA85ECB695}"/>
              </a:ext>
            </a:extLst>
          </p:cNvPr>
          <p:cNvSpPr txBox="1"/>
          <p:nvPr/>
        </p:nvSpPr>
        <p:spPr>
          <a:xfrm>
            <a:off x="609600" y="618620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8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B0EAB55-66D5-D242-AA40-DE7E578721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109728" indent="0">
                  <a:buNone/>
                </a:pPr>
                <a:r>
                  <a:rPr lang="de-DE" dirty="0"/>
                  <a:t>Bedingung für stehende Welle: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1,2,3,…</m:t>
                        </m:r>
                      </m:e>
                    </m:d>
                  </m:oMath>
                </a14:m>
                <a:endParaRPr lang="de-DE" dirty="0"/>
              </a:p>
              <a:p>
                <a:pPr marL="109728" indent="0">
                  <a:buNone/>
                </a:pPr>
                <a:r>
                  <a:rPr lang="de-DE" dirty="0"/>
                  <a:t>Energie der stehenden Materiewelle im Potentialtopf: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marL="109728" indent="0">
                  <a:buNone/>
                </a:pPr>
                <a:r>
                  <a:rPr lang="de-DE" dirty="0"/>
                  <a:t>Die gebundenen Zustände des Quantenobjekts spiegeln sich in diskreten Energieniveaus wieder.</a:t>
                </a:r>
              </a:p>
              <a:p>
                <a:pPr marL="109728" indent="0">
                  <a:buNone/>
                </a:pPr>
                <a:r>
                  <a:rPr lang="de-DE" dirty="0"/>
                  <a:t>Frequenz der Übergänge: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marL="109728" indent="0">
                  <a:buNone/>
                </a:pPr>
                <a:r>
                  <a:rPr lang="de-DE" dirty="0"/>
                  <a:t>Die Wellenfunktion des Quantenobjekts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e-DE" dirty="0"/>
                  <a:t> hängt von der Quantenzahl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vom Ort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ab</a:t>
                </a:r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 (sogenanntes Orbital)</a:t>
                </a:r>
              </a:p>
              <a:p>
                <a:pPr marL="109728" indent="0">
                  <a:buNone/>
                </a:pPr>
                <a:r>
                  <a:rPr lang="de-DE" dirty="0"/>
                  <a:t>Genauso wie die Detektionswahrscheinlichkeitsdichte</a:t>
                </a:r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B0EAB55-66D5-D242-AA40-DE7E578721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b="-2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84E8777A-9812-094A-B824-84FC69F0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Unendlicher Potentialtopf (LF)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6F32F4-356B-6A44-9957-759390BE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4482493"/>
            <a:ext cx="1998216" cy="197084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A7B8593-98F4-3A4B-88DD-1D397476268D}"/>
              </a:ext>
            </a:extLst>
          </p:cNvPr>
          <p:cNvSpPr txBox="1"/>
          <p:nvPr/>
        </p:nvSpPr>
        <p:spPr>
          <a:xfrm>
            <a:off x="609600" y="6225075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1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5804B33-221B-DD4C-9E2A-DA384BA6F3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109728" indent="0">
                  <a:buNone/>
                </a:pPr>
                <a:r>
                  <a:rPr lang="de-DE" sz="2200" dirty="0"/>
                  <a:t>Die Schülerinnen und Schüler verbinden die Beobachtung von Linienspektren mit der Struktur der Atomhülle. Sie verwenden den Photonenbegriff zur Erklärung von Emissions- und Absorptionsspektren von Atomen.</a:t>
                </a:r>
              </a:p>
              <a:p>
                <a:pPr marL="109728" indent="0">
                  <a:buNone/>
                </a:pPr>
                <a:r>
                  <a:rPr lang="de-DE" sz="2200" dirty="0"/>
                  <a:t>Die Schülerinnen und Schüler können…</a:t>
                </a:r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566928" indent="-457200">
                  <a:buFont typeface="+mj-lt"/>
                  <a:buAutoNum type="arabicParenBoth" startAt="10"/>
                </a:pPr>
                <a:r>
                  <a:rPr lang="de-DE" sz="2200" dirty="0"/>
                  <a:t> 	Linienspektren von </a:t>
                </a:r>
                <a:r>
                  <a:rPr lang="de-DE" sz="2200" i="1" dirty="0"/>
                  <a:t>Atomen</a:t>
                </a:r>
                <a:r>
                  <a:rPr lang="de-DE" sz="2200" dirty="0"/>
                  <a:t> als Übergänge zwischen diskreten 	Energieniveaus beschreiben und in einem Energieniveauschema 	veranschaulichen (</a:t>
                </a:r>
                <a:r>
                  <a:rPr lang="de-DE" sz="2200" i="1" dirty="0"/>
                  <a:t>Absorption, Emission, </a:t>
                </a:r>
                <a:r>
                  <a:rPr lang="de-DE" sz="2200" dirty="0" err="1"/>
                  <a:t>Bohr‘sche</a:t>
                </a:r>
                <a:r>
                  <a:rPr lang="de-DE" sz="2200" dirty="0"/>
                  <a:t> Frequenzbedingung 	</a:t>
                </a:r>
              </a:p>
              <a:p>
                <a:pPr marL="109728" indent="0">
                  <a:buNone/>
                </a:pPr>
                <a:r>
                  <a:rPr lang="de-DE" sz="2200" b="0" dirty="0"/>
                  <a:t>	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200" dirty="0"/>
                  <a:t>, Energiewerte des Wasserstoffatoms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2200" dirty="0"/>
                  <a:t>, 	Energiewerte wasserstoffähnlicher </a:t>
                </a:r>
                <a:r>
                  <a:rPr lang="de-DE" sz="2200" i="1" dirty="0"/>
                  <a:t>Atome</a:t>
                </a:r>
                <a:r>
                  <a:rPr lang="de-DE" sz="2200" dirty="0"/>
                  <a:t>)</a:t>
                </a:r>
              </a:p>
              <a:p>
                <a:pPr marL="109728" indent="0">
                  <a:buNone/>
                </a:pPr>
                <a:r>
                  <a:rPr lang="de-DE" sz="2200" dirty="0"/>
                  <a:t>(11) 	können die Entstehung des Röntgenspektrums erklären (</a:t>
                </a:r>
                <a:r>
                  <a:rPr lang="de-DE" sz="2200" i="1" dirty="0"/>
                  <a:t>charakteristische 	Röntgenstrahlung, Bremsstrahlung, </a:t>
                </a:r>
                <a:r>
                  <a:rPr lang="de-DE" sz="2200" dirty="0"/>
                  <a:t>kurzwellige Grenze des 	Röntgenspektrums)</a:t>
                </a:r>
              </a:p>
              <a:p>
                <a:pPr marL="566928" indent="-457200">
                  <a:buFont typeface="+mj-lt"/>
                  <a:buAutoNum type="arabicParenBoth" startAt="10"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5804B33-221B-DD4C-9E2A-DA384BA6F3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754" r="-1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055B5BAD-31E5-A64F-9049-8E3303FF2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Vorgaben des Bildungsplans (LF)</a:t>
            </a:r>
          </a:p>
        </p:txBody>
      </p:sp>
    </p:spTree>
    <p:extLst>
      <p:ext uri="{BB962C8B-B14F-4D97-AF65-F5344CB8AC3E}">
        <p14:creationId xmlns:p14="http://schemas.microsoft.com/office/powerpoint/2010/main" val="2168382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78BD84-74D3-7140-BC1D-22345C77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Fachliche Definition Orbitale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3DB890B-4BDE-0A44-BB99-D9697935E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040560"/>
          </a:xfrm>
        </p:spPr>
        <p:txBody>
          <a:bodyPr/>
          <a:lstStyle/>
          <a:p>
            <a:r>
              <a:rPr lang="de-DE" dirty="0"/>
              <a:t>Zur Definition des Begriffs „Atomorbital“ siehe z.B. das </a:t>
            </a:r>
            <a:r>
              <a:rPr lang="de-DE" dirty="0">
                <a:hlinkClick r:id="rId3"/>
              </a:rPr>
              <a:t>Lexikon der Physik</a:t>
            </a:r>
            <a:r>
              <a:rPr lang="de-DE" dirty="0"/>
              <a:t>.</a:t>
            </a:r>
          </a:p>
          <a:p>
            <a:pPr marL="109728" indent="0">
              <a:buNone/>
            </a:pPr>
            <a:r>
              <a:rPr lang="de-DE" dirty="0"/>
              <a:t>→ Definition als quantenmechanischer Zustand des Hamilton Operators</a:t>
            </a:r>
          </a:p>
          <a:p>
            <a:r>
              <a:rPr lang="de-DE" dirty="0"/>
              <a:t>Abgrenzung zum Begriff „Atomorbital“ oder „Orbital“ in der Chemie nötig!</a:t>
            </a:r>
          </a:p>
          <a:p>
            <a:pPr marL="109728" indent="0">
              <a:buNone/>
            </a:pPr>
            <a:r>
              <a:rPr lang="de-DE" dirty="0"/>
              <a:t>	</a:t>
            </a:r>
          </a:p>
          <a:p>
            <a:pPr marL="109728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1436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B0EAB55-66D5-D242-AA40-DE7E578721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109728" indent="0">
                  <a:buNone/>
                </a:pPr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Grenzen der Modellbildung des unendlichen Potentialtopfs zur Beschreibung der</a:t>
                </a:r>
              </a:p>
              <a:p>
                <a:pPr marL="109728" indent="0">
                  <a:buNone/>
                </a:pPr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Energieniveaus in Atomen: </a:t>
                </a:r>
                <a:r>
                  <a:rPr lang="de-DE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IQB-Aufgabe "Der Potentialtopf und das Bohr'sche Atommodell“</a:t>
                </a:r>
                <a:endParaRPr lang="de-DE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Die Energiewerte stimmen weder quantitativ noch qualitativ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~</m:t>
                        </m:r>
                        <m:sSup>
                          <m:sSupPr>
                            <m:ctrlPr>
                              <a:rPr lang="de-DE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statt</m:t>
                        </m:r>
                        <m:r>
                          <a:rPr lang="de-DE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~</m:t>
                        </m:r>
                        <m:f>
                          <m:fPr>
                            <m:ctrlPr>
                              <a:rPr lang="de-DE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de-DE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u</a:t>
                </a:r>
                <a:r>
                  <a:rPr lang="de-DE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̈berein</a:t>
                </a:r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Die entscheidende elektrostatische Wechselwirkung (Coulomb-Kraft) spielt keine Rolle.</a:t>
                </a:r>
              </a:p>
              <a:p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Die Lage des Kerns ist nicht definiert.</a:t>
                </a:r>
              </a:p>
              <a:p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Eine Ionisation bzw. ein Fotoeffekt ist unmöglich.</a:t>
                </a:r>
              </a:p>
              <a:p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Ungebundene/gebundene Zustände treten nicht auf.</a:t>
                </a:r>
              </a:p>
              <a:p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Unendliche Energiewerte sind </a:t>
                </a:r>
                <a:r>
                  <a:rPr lang="de-DE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unphysikalisch</a:t>
                </a:r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Im Gegensatz zur Atomen ist die räumliche Ausdehnung immer gleich </a:t>
                </a:r>
                <a:r>
                  <a:rPr lang="de-DE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(L).</a:t>
                </a:r>
              </a:p>
              <a:p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Die aus der Chemie bekannten Schalen existieren nicht.</a:t>
                </a:r>
              </a:p>
              <a:p>
                <a:r>
                  <a:rPr lang="de-DE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Es gibt keine Doppellinien.</a:t>
                </a:r>
              </a:p>
              <a:p>
                <a:endParaRPr lang="de-DE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r>
                  <a:rPr lang="de-DE" dirty="0">
                    <a:solidFill>
                      <a:srgbClr val="FF26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Fazit: Das Modell des Potentialtopfes mit unendlich hohen Wänden ist zur Beschreibung der Energieniveaus von Atomen ungeeignet.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B0EAB55-66D5-D242-AA40-DE7E578721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0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84E8777A-9812-094A-B824-84FC69F0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Unendlicher Potentialtopf (LF)</a:t>
            </a:r>
          </a:p>
        </p:txBody>
      </p:sp>
    </p:spTree>
    <p:extLst>
      <p:ext uri="{BB962C8B-B14F-4D97-AF65-F5344CB8AC3E}">
        <p14:creationId xmlns:p14="http://schemas.microsoft.com/office/powerpoint/2010/main" val="1955294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A990FE3-71EA-E544-90A8-6127E7CACA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8760"/>
                <a:ext cx="10972800" cy="2808312"/>
              </a:xfrm>
            </p:spPr>
            <p:txBody>
              <a:bodyPr>
                <a:normAutofit fontScale="32500" lnSpcReduction="20000"/>
              </a:bodyPr>
              <a:lstStyle/>
              <a:p>
                <a:pPr marL="109728" indent="0">
                  <a:buNone/>
                </a:pPr>
                <a:r>
                  <a:rPr lang="de-DE" sz="5500" dirty="0"/>
                  <a:t>Häufig wird der unendlich hohe Potentialtopf in Zusammenhang mit Farbstoffmolekülen diskutiert, insb. mit </a:t>
                </a:r>
                <a14:m>
                  <m:oMath xmlns:m="http://schemas.openxmlformats.org/officeDocument/2006/math">
                    <m:r>
                      <a:rPr lang="de-DE" sz="5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sz="5500" dirty="0"/>
                  <a:t>-Carotin C</a:t>
                </a:r>
                <a:r>
                  <a:rPr lang="de-DE" sz="5500" baseline="-25000" dirty="0"/>
                  <a:t>40</a:t>
                </a:r>
                <a:r>
                  <a:rPr lang="de-DE" sz="5500" dirty="0"/>
                  <a:t>H</a:t>
                </a:r>
                <a:r>
                  <a:rPr lang="de-DE" sz="5500" baseline="-25000" dirty="0"/>
                  <a:t>56</a:t>
                </a:r>
                <a:r>
                  <a:rPr lang="de-DE" sz="5500" dirty="0"/>
                  <a:t>.</a:t>
                </a:r>
              </a:p>
              <a:p>
                <a:endParaRPr lang="de-DE" sz="3500" dirty="0"/>
              </a:p>
              <a:p>
                <a:endParaRPr lang="de-DE" sz="3500" dirty="0"/>
              </a:p>
              <a:p>
                <a:endParaRPr lang="de-DE" sz="3500" dirty="0"/>
              </a:p>
              <a:p>
                <a:endParaRPr lang="de-DE" sz="3500" dirty="0"/>
              </a:p>
              <a:p>
                <a:endParaRPr lang="de-DE" sz="3500" dirty="0"/>
              </a:p>
              <a:p>
                <a:endParaRPr lang="de-DE" sz="3500" dirty="0"/>
              </a:p>
              <a:p>
                <a:pPr marL="109728" indent="0">
                  <a:buNone/>
                </a:pPr>
                <a:endParaRPr lang="de-DE" sz="3500" dirty="0"/>
              </a:p>
              <a:p>
                <a:endParaRPr lang="de-DE" sz="3500" dirty="0"/>
              </a:p>
              <a:p>
                <a:pPr marL="109728" indent="0">
                  <a:buNone/>
                </a:pPr>
                <a:r>
                  <a:rPr lang="de-DE" sz="5500" dirty="0"/>
                  <a:t>Chemisch: 	konjugiertes Molekül mit abwechselnden </a:t>
                </a:r>
                <a14:m>
                  <m:oMath xmlns:m="http://schemas.openxmlformats.org/officeDocument/2006/math">
                    <m:r>
                      <a:rPr lang="de-DE" sz="5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sz="5500" dirty="0"/>
                  <a:t>- und </a:t>
                </a:r>
                <a14:m>
                  <m:oMath xmlns:m="http://schemas.openxmlformats.org/officeDocument/2006/math">
                    <m:r>
                      <a:rPr lang="de-DE" sz="5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de-DE" sz="5500" dirty="0"/>
                  <a:t>-Bindungen, 22 </a:t>
                </a:r>
                <a:r>
                  <a:rPr lang="de-DE" sz="5500" dirty="0" err="1"/>
                  <a:t>delokalisierte</a:t>
                </a:r>
                <a:r>
                  <a:rPr lang="de-DE" sz="5500" dirty="0"/>
                  <a:t> 			Elektronen in </a:t>
                </a:r>
                <a14:m>
                  <m:oMath xmlns:m="http://schemas.openxmlformats.org/officeDocument/2006/math">
                    <m:r>
                      <a:rPr lang="de-DE" sz="5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sz="5500" dirty="0"/>
                  <a:t>-Bindungen</a:t>
                </a:r>
              </a:p>
              <a:p>
                <a:pPr marL="109728" indent="0">
                  <a:buNone/>
                </a:pPr>
                <a:r>
                  <a:rPr lang="de-DE" sz="5500" dirty="0"/>
                  <a:t>Näherung: 	22 Elektronen sind 2,4 </a:t>
                </a:r>
                <a:r>
                  <a:rPr lang="de-DE" sz="5500" dirty="0" err="1"/>
                  <a:t>nm</a:t>
                </a:r>
                <a:r>
                  <a:rPr lang="de-DE" sz="5500" dirty="0"/>
                  <a:t> frei beweglich → Unendlicher Potentialtopf</a:t>
                </a:r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A990FE3-71EA-E544-90A8-6127E7CACA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8760"/>
                <a:ext cx="10972800" cy="2808312"/>
              </a:xfrm>
              <a:blipFill>
                <a:blip r:embed="rId3"/>
                <a:stretch>
                  <a:fillRect t="-31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el 2">
                <a:extLst>
                  <a:ext uri="{FF2B5EF4-FFF2-40B4-BE49-F238E27FC236}">
                    <a16:creationId xmlns:a16="http://schemas.microsoft.com/office/drawing/2014/main" id="{EDCE417E-6C26-DC48-B468-BD8531AFFB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Fachliches zum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/>
                  <a:t>-Carotin (LF)</a:t>
                </a:r>
              </a:p>
            </p:txBody>
          </p:sp>
        </mc:Choice>
        <mc:Fallback xmlns="">
          <p:sp>
            <p:nvSpPr>
              <p:cNvPr id="3" name="Titel 2">
                <a:extLst>
                  <a:ext uri="{FF2B5EF4-FFF2-40B4-BE49-F238E27FC236}">
                    <a16:creationId xmlns:a16="http://schemas.microsoft.com/office/drawing/2014/main" id="{EDCE417E-6C26-DC48-B468-BD8531AFFB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618" t="-17391" b="-413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558407BD-B07B-8A4F-952D-8DF166465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300" y="1686632"/>
            <a:ext cx="5359400" cy="1130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DF189FA-0F9A-7445-8049-11133A5D0217}"/>
                  </a:ext>
                </a:extLst>
              </p:cNvPr>
              <p:cNvSpPr txBox="1"/>
              <p:nvPr/>
            </p:nvSpPr>
            <p:spPr>
              <a:xfrm>
                <a:off x="605020" y="4041069"/>
                <a:ext cx="7939252" cy="2153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9728" indent="0">
                  <a:buNone/>
                </a:pPr>
                <a:r>
                  <a:rPr lang="de-DE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Pauli-Prinzip:	Grundzustand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8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=11</m:t>
                    </m:r>
                  </m:oMath>
                </a14:m>
                <a:r>
                  <a:rPr lang="de-DE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erster angeregter Zustand </a:t>
                </a:r>
                <a14:m>
                  <m:oMath xmlns:m="http://schemas.openxmlformats.org/officeDocument/2006/math">
                    <m:r>
                      <a:rPr lang="de-DE" sz="18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8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de-DE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r>
                  <a:rPr lang="de-DE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Frequenz des Übergangs: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18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8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8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de-DE" sz="18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sz="18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de-DE" sz="18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de-DE" sz="18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8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sz="18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18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  <m:sup>
                            <m:r>
                              <a:rPr lang="de-DE" sz="18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8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DE" sz="18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8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e>
                          <m:sup>
                            <m:r>
                              <a:rPr lang="de-DE" sz="18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de-DE" sz="18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109728" indent="0">
                  <a:buNone/>
                </a:pPr>
                <a:endParaRPr lang="de-DE" sz="18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109728" indent="0">
                  <a:buNone/>
                </a:pPr>
                <a:r>
                  <a:rPr lang="de-DE" sz="1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→ </a:t>
                </a:r>
                <a14:m>
                  <m:oMath xmlns:m="http://schemas.openxmlformats.org/officeDocument/2006/math">
                    <m:r>
                      <a:rPr lang="de-DE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de-DE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≈825 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nm</m:t>
                    </m:r>
                  </m:oMath>
                </a14:m>
                <a:endParaRPr lang="de-DE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r>
                  <a:rPr lang="de-DE" sz="1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Fazit:	Das Modell des Potentialtopfes mit unendlich hohen Wänden ist 	zur Beschreibung der Energieniveaus von Molekülen ungeeignet.</a:t>
                </a: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DDF189FA-0F9A-7445-8049-11133A5D0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20" y="4041069"/>
                <a:ext cx="7939252" cy="2153666"/>
              </a:xfrm>
              <a:prstGeom prst="rect">
                <a:avLst/>
              </a:prstGeom>
              <a:blipFill>
                <a:blip r:embed="rId6"/>
                <a:stretch>
                  <a:fillRect t="-1765" b="-35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735540FE-1C8A-CB4C-B685-48AB3DBB9274}"/>
              </a:ext>
            </a:extLst>
          </p:cNvPr>
          <p:cNvSpPr txBox="1"/>
          <p:nvPr/>
        </p:nvSpPr>
        <p:spPr>
          <a:xfrm>
            <a:off x="9192344" y="1686632"/>
            <a:ext cx="2390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  <a:latin typeface="+mj-ea"/>
                <a:ea typeface="+mj-ea"/>
              </a:rPr>
              <a:t>Siehe z.B. auch Abituraufgabe aus  Bayern, 2018:</a:t>
            </a:r>
            <a:endParaRPr lang="de-DE" dirty="0">
              <a:solidFill>
                <a:srgbClr val="0070C0"/>
              </a:solidFill>
              <a:latin typeface="+mj-ea"/>
              <a:ea typeface="+mj-ea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DE" dirty="0">
                <a:solidFill>
                  <a:srgbClr val="0070C0"/>
                </a:solidFill>
                <a:latin typeface="+mj-ea"/>
                <a:ea typeface="+mj-e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"Tomatenrot"</a:t>
            </a:r>
            <a:endParaRPr lang="de-DE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CC8BEA0-4163-B447-B4E6-F84F30B1F6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97" y="4353185"/>
            <a:ext cx="3425478" cy="18960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DC2D0A6-4C9F-1D47-AF04-196DB505C9BC}"/>
              </a:ext>
            </a:extLst>
          </p:cNvPr>
          <p:cNvSpPr txBox="1"/>
          <p:nvPr/>
        </p:nvSpPr>
        <p:spPr>
          <a:xfrm>
            <a:off x="605020" y="6224627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40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7">
                <a:extLst>
                  <a:ext uri="{FF2B5EF4-FFF2-40B4-BE49-F238E27FC236}">
                    <a16:creationId xmlns:a16="http://schemas.microsoft.com/office/drawing/2014/main" id="{E9F58FAC-7B5E-F04B-B673-8500701C9D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109728" indent="0">
                  <a:buNone/>
                </a:pPr>
                <a:r>
                  <a:rPr lang="de-DE" dirty="0"/>
                  <a:t>In den Materialien findet sich ein alternativer Zugang zu den Themen „Energiewerte des Wasserstoffatoms“ und „Potentialtopf mit unendlich hohen Wänden“.</a:t>
                </a: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None/>
                </a:pPr>
                <a:r>
                  <a:rPr lang="de-DE" b="1" dirty="0"/>
                  <a:t>Überblick über die Materialien:</a:t>
                </a:r>
              </a:p>
              <a:p>
                <a:r>
                  <a:rPr lang="de-DE" dirty="0"/>
                  <a:t>5110_up_kombinationsprinzip_nach_ritz: Unterrichtspräsentation, in der das Prinzip der Energieniveaus anhand von Höhenunterschieden erarbeitet und auf Energieunterschiede übertragen wird.</a:t>
                </a:r>
              </a:p>
              <a:p>
                <a:r>
                  <a:rPr lang="de-DE" dirty="0"/>
                  <a:t>5111_up_schroedingergleichung_topf: Unterrichtspräsentation, in der die stationäre Schrödingergleichung für den ebenen Potentialtopf plausibel gemacht und schrittweise gelöst wird.</a:t>
                </a:r>
              </a:p>
              <a:p>
                <a:r>
                  <a:rPr lang="de-DE" dirty="0"/>
                  <a:t>5112_up_bilder_psiquadrat_wasserstoff: Bilder von Patrick Bronner, </a:t>
                </a:r>
                <a:br>
                  <a:rPr lang="de-DE" dirty="0"/>
                </a:br>
                <a:r>
                  <a:rPr lang="de-DE" dirty="0"/>
                  <a:t>welche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dirty="0">
                                <a:sym typeface="Symbol" panose="05050102010706020507" pitchFamily="18" charset="2"/>
                              </a:rPr>
                              <m:t> </m:t>
                            </m:r>
                          </m:e>
                        </m:d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von H-Atomen für verschiedene Orbitale in 2D und in 3D zeigen.</a:t>
                </a:r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8" name="Inhaltsplatzhalter 7">
                <a:extLst>
                  <a:ext uri="{FF2B5EF4-FFF2-40B4-BE49-F238E27FC236}">
                    <a16:creationId xmlns:a16="http://schemas.microsoft.com/office/drawing/2014/main" id="{E9F58FAC-7B5E-F04B-B673-8500701C9D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508" r="-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6">
            <a:extLst>
              <a:ext uri="{FF2B5EF4-FFF2-40B4-BE49-F238E27FC236}">
                <a16:creationId xmlns:a16="http://schemas.microsoft.com/office/drawing/2014/main" id="{93BF73EC-3574-764E-8632-A1F6E803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Alternativer Zugang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258B26B-B650-CE4F-93D8-A53B670771FE}"/>
              </a:ext>
            </a:extLst>
          </p:cNvPr>
          <p:cNvSpPr txBox="1"/>
          <p:nvPr/>
        </p:nvSpPr>
        <p:spPr>
          <a:xfrm rot="16200000">
            <a:off x="-2623066" y="30766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für Lehrkräfte, kein Einsatz im Unterricht!</a:t>
            </a:r>
          </a:p>
        </p:txBody>
      </p:sp>
    </p:spTree>
    <p:extLst>
      <p:ext uri="{BB962C8B-B14F-4D97-AF65-F5344CB8AC3E}">
        <p14:creationId xmlns:p14="http://schemas.microsoft.com/office/powerpoint/2010/main" val="2016555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13D3210-8E57-7140-B9D0-8C9E3DB840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109728" indent="0">
                  <a:buNone/>
                </a:pPr>
                <a:r>
                  <a:rPr lang="de-DE" dirty="0"/>
                  <a:t>Wasserstoffähnliche Modelle: Die Energieniveaus von Atomen mit Kernladungszahl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de-DE" dirty="0"/>
                  <a:t> und nur einem Elektron (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-fach ionisiertes Atom) sind gegeben durch</a:t>
                </a: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−ä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h𝑛𝑙𝑖𝑐h</m:t>
                          </m:r>
                        </m:sub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/>
              </a:p>
              <a:p>
                <a:pPr marL="109728" indent="0">
                  <a:buNone/>
                </a:pPr>
                <a:r>
                  <a:rPr lang="de-DE" dirty="0"/>
                  <a:t>Nur wenige Modellbildungen können die Energieniveaus des Wasserstoffatoms und der Wasserstoff-ähnlichen Atome reproduzieren und insbesondere den Wert der </a:t>
                </a:r>
                <a:r>
                  <a:rPr lang="de-DE" dirty="0" err="1"/>
                  <a:t>Rydberg‘schen</a:t>
                </a:r>
                <a:r>
                  <a:rPr lang="de-DE" dirty="0"/>
                  <a:t> Konstante erklären:</a:t>
                </a:r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de-DE" dirty="0"/>
                  <a:t>	mit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de-DE" dirty="0"/>
              </a:p>
              <a:p>
                <a:pPr marL="109728" indent="0">
                  <a:buNone/>
                </a:pPr>
                <a:r>
                  <a:rPr lang="de-DE" dirty="0"/>
                  <a:t>Weitere Analysen belegen Korrekturen zu den Energiewerten des Wasserstoffatoms, die durch weitere Quantenzahlen (z.B. Drehimpulsquantenzahl und Spin-Quantenzahl) gekennzeichnet sind und bisher nicht berücksichtigte physikalische Effekte widerspiegeln. Mit den Energiewerten ändern sich Energieniveauschema und Linienspektrum.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13D3210-8E57-7140-B9D0-8C9E3DB840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412A26A6-A405-9F48-AC97-96B84338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Atommodelle (LF)</a:t>
            </a:r>
          </a:p>
        </p:txBody>
      </p:sp>
    </p:spTree>
    <p:extLst>
      <p:ext uri="{BB962C8B-B14F-4D97-AF65-F5344CB8AC3E}">
        <p14:creationId xmlns:p14="http://schemas.microsoft.com/office/powerpoint/2010/main" val="3452200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13D3210-8E57-7140-B9D0-8C9E3DB84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184576"/>
          </a:xfrm>
        </p:spPr>
        <p:txBody>
          <a:bodyPr/>
          <a:lstStyle/>
          <a:p>
            <a:pPr marL="109728" indent="0">
              <a:buNone/>
            </a:pPr>
            <a:r>
              <a:rPr lang="de-DE" dirty="0"/>
              <a:t>Die Energiewerte des Wasserstoffatoms jenseits von Bohr und </a:t>
            </a:r>
            <a:r>
              <a:rPr lang="de-DE" dirty="0" err="1"/>
              <a:t>Schrödinger</a:t>
            </a:r>
            <a:r>
              <a:rPr lang="de-DE" dirty="0"/>
              <a:t>:</a:t>
            </a:r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2A26A6-A405-9F48-AC97-96B84338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Atommodelle (LF/BF)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4BE2EBA-2E23-D043-A3C1-B44C43237B1D}"/>
              </a:ext>
            </a:extLst>
          </p:cNvPr>
          <p:cNvGrpSpPr/>
          <p:nvPr/>
        </p:nvGrpSpPr>
        <p:grpSpPr>
          <a:xfrm>
            <a:off x="609600" y="1763524"/>
            <a:ext cx="10814992" cy="3520841"/>
            <a:chOff x="609600" y="1763524"/>
            <a:chExt cx="10814992" cy="3520841"/>
          </a:xfrm>
        </p:grpSpPr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DBB9E4B7-D741-0341-88A7-C27C6E6B8E7C}"/>
                </a:ext>
              </a:extLst>
            </p:cNvPr>
            <p:cNvCxnSpPr>
              <a:cxnSpLocks/>
            </p:cNvCxnSpPr>
            <p:nvPr/>
          </p:nvCxnSpPr>
          <p:spPr>
            <a:xfrm>
              <a:off x="767408" y="1916832"/>
              <a:ext cx="0" cy="3367533"/>
            </a:xfrm>
            <a:prstGeom prst="line">
              <a:avLst/>
            </a:prstGeom>
            <a:ln w="22225">
              <a:solidFill>
                <a:schemeClr val="tx1"/>
              </a:solidFill>
              <a:headEnd type="stealth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>
              <a:extLst>
                <a:ext uri="{FF2B5EF4-FFF2-40B4-BE49-F238E27FC236}">
                  <a16:creationId xmlns:a16="http://schemas.microsoft.com/office/drawing/2014/main" id="{CF2E2CF0-4073-A545-BCC5-CD32C6D02496}"/>
                </a:ext>
              </a:extLst>
            </p:cNvPr>
            <p:cNvCxnSpPr/>
            <p:nvPr/>
          </p:nvCxnSpPr>
          <p:spPr>
            <a:xfrm>
              <a:off x="609600" y="2276872"/>
              <a:ext cx="108149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08B63C0-8843-7247-B2F3-AB78F01612FB}"/>
                </a:ext>
              </a:extLst>
            </p:cNvPr>
            <p:cNvSpPr txBox="1"/>
            <p:nvPr/>
          </p:nvSpPr>
          <p:spPr>
            <a:xfrm>
              <a:off x="810783" y="1763524"/>
              <a:ext cx="352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+mn-ea"/>
                </a:rPr>
                <a:t>Energie (nicht maßstabsgerecht)</a:t>
              </a: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E0EFFC1D-2077-914E-9FC0-E348B4BA1A8C}"/>
              </a:ext>
            </a:extLst>
          </p:cNvPr>
          <p:cNvGrpSpPr/>
          <p:nvPr/>
        </p:nvGrpSpPr>
        <p:grpSpPr>
          <a:xfrm>
            <a:off x="4655840" y="3933825"/>
            <a:ext cx="2918057" cy="2564002"/>
            <a:chOff x="4655840" y="3933825"/>
            <a:chExt cx="2918057" cy="2564002"/>
          </a:xfrm>
        </p:grpSpPr>
        <p:cxnSp>
          <p:nvCxnSpPr>
            <p:cNvPr id="94" name="Gerade Verbindung 93">
              <a:extLst>
                <a:ext uri="{FF2B5EF4-FFF2-40B4-BE49-F238E27FC236}">
                  <a16:creationId xmlns:a16="http://schemas.microsoft.com/office/drawing/2014/main" id="{EF1FC975-38F3-3549-BB86-7CEE5AEB668B}"/>
                </a:ext>
              </a:extLst>
            </p:cNvPr>
            <p:cNvCxnSpPr/>
            <p:nvPr/>
          </p:nvCxnSpPr>
          <p:spPr>
            <a:xfrm flipV="1">
              <a:off x="5375920" y="4221088"/>
              <a:ext cx="0" cy="287412"/>
            </a:xfrm>
            <a:prstGeom prst="line">
              <a:avLst/>
            </a:prstGeom>
            <a:ln w="19050">
              <a:solidFill>
                <a:schemeClr val="bg2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A792DFE3-71BB-5543-B918-6834628B8841}"/>
                </a:ext>
              </a:extLst>
            </p:cNvPr>
            <p:cNvGrpSpPr/>
            <p:nvPr/>
          </p:nvGrpSpPr>
          <p:grpSpPr>
            <a:xfrm>
              <a:off x="4655840" y="3933825"/>
              <a:ext cx="2918057" cy="2564002"/>
              <a:chOff x="4655840" y="3933825"/>
              <a:chExt cx="2918057" cy="2564002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3818CA9-C2CD-E94B-AD21-AEA1456EA5EF}"/>
                  </a:ext>
                </a:extLst>
              </p:cNvPr>
              <p:cNvGrpSpPr/>
              <p:nvPr/>
            </p:nvGrpSpPr>
            <p:grpSpPr>
              <a:xfrm>
                <a:off x="4655840" y="3933825"/>
                <a:ext cx="2918057" cy="2564002"/>
                <a:chOff x="4655840" y="3933825"/>
                <a:chExt cx="2918057" cy="2564002"/>
              </a:xfrm>
            </p:grpSpPr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4708CAD0-DB77-9E42-A633-C8CD7238E2B3}"/>
                    </a:ext>
                  </a:extLst>
                </p:cNvPr>
                <p:cNvSpPr txBox="1"/>
                <p:nvPr/>
              </p:nvSpPr>
              <p:spPr>
                <a:xfrm>
                  <a:off x="4902707" y="5174388"/>
                  <a:ext cx="267119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latin typeface="+mn-ea"/>
                    </a:rPr>
                    <a:t>Lamb-Verschiebung</a:t>
                  </a:r>
                </a:p>
                <a:p>
                  <a:r>
                    <a:rPr lang="de-DE" sz="1600" dirty="0">
                      <a:latin typeface="+mn-ea"/>
                    </a:rPr>
                    <a:t>Wechselwirkung mit Vakuumfluktuationen; Quantenelektrodynamik (1940er)</a:t>
                  </a:r>
                </a:p>
              </p:txBody>
            </p:sp>
            <p:cxnSp>
              <p:nvCxnSpPr>
                <p:cNvPr id="60" name="Gerade Verbindung 59">
                  <a:extLst>
                    <a:ext uri="{FF2B5EF4-FFF2-40B4-BE49-F238E27FC236}">
                      <a16:creationId xmlns:a16="http://schemas.microsoft.com/office/drawing/2014/main" id="{6BDEA62E-0175-1E4F-960A-E30A3F6F6D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6500" y="4508500"/>
                  <a:ext cx="18729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Gerade Verbindung 60">
                  <a:extLst>
                    <a:ext uri="{FF2B5EF4-FFF2-40B4-BE49-F238E27FC236}">
                      <a16:creationId xmlns:a16="http://schemas.microsoft.com/office/drawing/2014/main" id="{1AD62B7A-F792-8E4B-91E8-DD13BB58B9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6500" y="3933825"/>
                  <a:ext cx="18729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61">
                  <a:extLst>
                    <a:ext uri="{FF2B5EF4-FFF2-40B4-BE49-F238E27FC236}">
                      <a16:creationId xmlns:a16="http://schemas.microsoft.com/office/drawing/2014/main" id="{C2B2DC1F-2855-B644-B7AC-F1B9406601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6500" y="4941888"/>
                  <a:ext cx="18729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Gerade Verbindung 63">
                  <a:extLst>
                    <a:ext uri="{FF2B5EF4-FFF2-40B4-BE49-F238E27FC236}">
                      <a16:creationId xmlns:a16="http://schemas.microsoft.com/office/drawing/2014/main" id="{5427C62B-0C43-F846-A8C2-C75E479C4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55840" y="3933825"/>
                  <a:ext cx="360660" cy="7123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Gerade Verbindung 65">
                  <a:extLst>
                    <a:ext uri="{FF2B5EF4-FFF2-40B4-BE49-F238E27FC236}">
                      <a16:creationId xmlns:a16="http://schemas.microsoft.com/office/drawing/2014/main" id="{6FF12340-DA93-7A4C-8060-ADC5A4947E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6500" y="4221088"/>
                  <a:ext cx="18729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 Verbindung 67">
                  <a:extLst>
                    <a:ext uri="{FF2B5EF4-FFF2-40B4-BE49-F238E27FC236}">
                      <a16:creationId xmlns:a16="http://schemas.microsoft.com/office/drawing/2014/main" id="{EBB1DB5B-ACC1-D542-8989-59D87F6630DD}"/>
                    </a:ext>
                  </a:extLst>
                </p:cNvPr>
                <p:cNvCxnSpPr/>
                <p:nvPr/>
              </p:nvCxnSpPr>
              <p:spPr>
                <a:xfrm flipV="1">
                  <a:off x="4655840" y="4221088"/>
                  <a:ext cx="360660" cy="1440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69">
                  <a:extLst>
                    <a:ext uri="{FF2B5EF4-FFF2-40B4-BE49-F238E27FC236}">
                      <a16:creationId xmlns:a16="http://schemas.microsoft.com/office/drawing/2014/main" id="{1FA8957E-9A6E-F24D-80A9-1032525F16E5}"/>
                    </a:ext>
                  </a:extLst>
                </p:cNvPr>
                <p:cNvCxnSpPr/>
                <p:nvPr/>
              </p:nvCxnSpPr>
              <p:spPr>
                <a:xfrm>
                  <a:off x="4655840" y="4365104"/>
                  <a:ext cx="392318" cy="14339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Gerade Verbindung 71">
                  <a:extLst>
                    <a:ext uri="{FF2B5EF4-FFF2-40B4-BE49-F238E27FC236}">
                      <a16:creationId xmlns:a16="http://schemas.microsoft.com/office/drawing/2014/main" id="{F27273A2-1C47-0E4A-ADC5-7FF76D78F3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55840" y="4952563"/>
                  <a:ext cx="360660" cy="1326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feld 94">
                    <a:extLst>
                      <a:ext uri="{FF2B5EF4-FFF2-40B4-BE49-F238E27FC236}">
                        <a16:creationId xmlns:a16="http://schemas.microsoft.com/office/drawing/2014/main" id="{81F8E3E3-CB9B-424F-B55E-823B8D9B1F9F}"/>
                      </a:ext>
                    </a:extLst>
                  </p:cNvPr>
                  <p:cNvSpPr txBox="1"/>
                  <p:nvPr/>
                </p:nvSpPr>
                <p:spPr>
                  <a:xfrm>
                    <a:off x="5021085" y="4210414"/>
                    <a:ext cx="1806358" cy="2995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∙1058 </m:t>
                          </m:r>
                          <m:r>
                            <m:rPr>
                              <m:sty m:val="p"/>
                            </m:rPr>
                            <a:rPr lang="de-DE" sz="12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MHz</m:t>
                          </m:r>
                        </m:oMath>
                      </m:oMathPara>
                    </a14:m>
                    <a:endParaRPr lang="de-DE" sz="1200" dirty="0">
                      <a:solidFill>
                        <a:schemeClr val="bg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Textfeld 94">
                    <a:extLst>
                      <a:ext uri="{FF2B5EF4-FFF2-40B4-BE49-F238E27FC236}">
                        <a16:creationId xmlns:a16="http://schemas.microsoft.com/office/drawing/2014/main" id="{81F8E3E3-CB9B-424F-B55E-823B8D9B1F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1085" y="4210414"/>
                    <a:ext cx="1806358" cy="29956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2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0EA57F3D-81F5-9E4C-9CB8-7C3231D54285}"/>
              </a:ext>
            </a:extLst>
          </p:cNvPr>
          <p:cNvGrpSpPr/>
          <p:nvPr/>
        </p:nvGrpSpPr>
        <p:grpSpPr>
          <a:xfrm>
            <a:off x="609598" y="2708920"/>
            <a:ext cx="2301255" cy="3302641"/>
            <a:chOff x="609598" y="2708920"/>
            <a:chExt cx="2301255" cy="3302641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2FF0E5A-4F92-AE4F-A98C-48E4E56931C4}"/>
                </a:ext>
              </a:extLst>
            </p:cNvPr>
            <p:cNvGrpSpPr/>
            <p:nvPr/>
          </p:nvGrpSpPr>
          <p:grpSpPr>
            <a:xfrm>
              <a:off x="609598" y="2708920"/>
              <a:ext cx="2301255" cy="3302641"/>
              <a:chOff x="609598" y="2708920"/>
              <a:chExt cx="2301255" cy="3302641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82AEE36C-B871-FB48-BA88-10A7F2EC0385}"/>
                  </a:ext>
                </a:extLst>
              </p:cNvPr>
              <p:cNvGrpSpPr/>
              <p:nvPr/>
            </p:nvGrpSpPr>
            <p:grpSpPr>
              <a:xfrm>
                <a:off x="609598" y="2780928"/>
                <a:ext cx="2301255" cy="3230633"/>
                <a:chOff x="609598" y="2780928"/>
                <a:chExt cx="2301255" cy="3230633"/>
              </a:xfrm>
            </p:grpSpPr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4BA6B972-D4EF-4F49-A92E-CCAE316673FC}"/>
                    </a:ext>
                  </a:extLst>
                </p:cNvPr>
                <p:cNvSpPr txBox="1"/>
                <p:nvPr/>
              </p:nvSpPr>
              <p:spPr>
                <a:xfrm>
                  <a:off x="721979" y="5149787"/>
                  <a:ext cx="2188874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>
                      <a:latin typeface="+mn-ea"/>
                    </a:rPr>
                    <a:t>Hauptstruktur</a:t>
                  </a:r>
                </a:p>
                <a:p>
                  <a:r>
                    <a:rPr lang="de-DE" sz="1600" dirty="0">
                      <a:latin typeface="+mn-ea"/>
                    </a:rPr>
                    <a:t>Bohr (1913)</a:t>
                  </a:r>
                </a:p>
                <a:p>
                  <a:r>
                    <a:rPr lang="de-DE" sz="1600" dirty="0" err="1">
                      <a:latin typeface="+mn-ea"/>
                    </a:rPr>
                    <a:t>Schrödinger</a:t>
                  </a:r>
                  <a:r>
                    <a:rPr lang="de-DE" sz="1600" dirty="0">
                      <a:latin typeface="+mn-ea"/>
                    </a:rPr>
                    <a:t> (1926</a:t>
                  </a:r>
                  <a:r>
                    <a:rPr lang="de-DE" dirty="0">
                      <a:latin typeface="+mn-ea"/>
                    </a:rPr>
                    <a:t>)</a:t>
                  </a:r>
                </a:p>
              </p:txBody>
            </p:sp>
            <p:cxnSp>
              <p:nvCxnSpPr>
                <p:cNvPr id="13" name="Gerade Verbindung 12">
                  <a:extLst>
                    <a:ext uri="{FF2B5EF4-FFF2-40B4-BE49-F238E27FC236}">
                      <a16:creationId xmlns:a16="http://schemas.microsoft.com/office/drawing/2014/main" id="{5B490ABC-A7E5-3942-BEE5-5C48E326E4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" y="4869160"/>
                  <a:ext cx="195738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Gerade Verbindung 13">
                  <a:extLst>
                    <a:ext uri="{FF2B5EF4-FFF2-40B4-BE49-F238E27FC236}">
                      <a16:creationId xmlns:a16="http://schemas.microsoft.com/office/drawing/2014/main" id="{20A527CD-311F-EA42-8044-FACEEFF95E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" y="3803847"/>
                  <a:ext cx="195738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Gerade Verbindung 14">
                  <a:extLst>
                    <a:ext uri="{FF2B5EF4-FFF2-40B4-BE49-F238E27FC236}">
                      <a16:creationId xmlns:a16="http://schemas.microsoft.com/office/drawing/2014/main" id="{8273BFA2-87CB-B34F-B208-96C643837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599" y="3140968"/>
                  <a:ext cx="195738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Gerade Verbindung 15">
                  <a:extLst>
                    <a:ext uri="{FF2B5EF4-FFF2-40B4-BE49-F238E27FC236}">
                      <a16:creationId xmlns:a16="http://schemas.microsoft.com/office/drawing/2014/main" id="{3D8B3D9B-1FA7-624B-931E-70B318BE28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598" y="2780928"/>
                  <a:ext cx="195739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77331AA8-238B-154F-B519-F0EA59165E7D}"/>
                  </a:ext>
                </a:extLst>
              </p:cNvPr>
              <p:cNvSpPr txBox="1"/>
              <p:nvPr/>
            </p:nvSpPr>
            <p:spPr>
              <a:xfrm>
                <a:off x="773122" y="2708920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>
                    <a:latin typeface="+mn-ea"/>
                  </a:rPr>
                  <a:t>n</a:t>
                </a:r>
                <a:r>
                  <a:rPr lang="de-DE" dirty="0">
                    <a:latin typeface="+mn-ea"/>
                  </a:rPr>
                  <a:t> = 4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5B306F5-CFCB-8742-9722-922F09310586}"/>
                  </a:ext>
                </a:extLst>
              </p:cNvPr>
              <p:cNvSpPr txBox="1"/>
              <p:nvPr/>
            </p:nvSpPr>
            <p:spPr>
              <a:xfrm>
                <a:off x="761695" y="3059667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>
                    <a:latin typeface="+mn-ea"/>
                  </a:rPr>
                  <a:t>n</a:t>
                </a:r>
                <a:r>
                  <a:rPr lang="de-DE" dirty="0">
                    <a:latin typeface="+mn-ea"/>
                  </a:rPr>
                  <a:t> = 3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BD44588F-F081-1B41-AF5C-97032E332891}"/>
                  </a:ext>
                </a:extLst>
              </p:cNvPr>
              <p:cNvSpPr txBox="1"/>
              <p:nvPr/>
            </p:nvSpPr>
            <p:spPr>
              <a:xfrm>
                <a:off x="761695" y="3721612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>
                    <a:latin typeface="+mn-ea"/>
                  </a:rPr>
                  <a:t>n</a:t>
                </a:r>
                <a:r>
                  <a:rPr lang="de-DE" dirty="0">
                    <a:latin typeface="+mn-ea"/>
                  </a:rPr>
                  <a:t> = 2</a:t>
                </a: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96B94F8E-C77B-9446-B33C-F6215E4C5850}"/>
                  </a:ext>
                </a:extLst>
              </p:cNvPr>
              <p:cNvSpPr txBox="1"/>
              <p:nvPr/>
            </p:nvSpPr>
            <p:spPr>
              <a:xfrm>
                <a:off x="721979" y="4806151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>
                    <a:latin typeface="+mn-ea"/>
                  </a:rPr>
                  <a:t>n</a:t>
                </a:r>
                <a:r>
                  <a:rPr lang="de-DE" dirty="0">
                    <a:latin typeface="+mn-ea"/>
                  </a:rPr>
                  <a:t> = 1</a:t>
                </a:r>
              </a:p>
            </p:txBody>
          </p:sp>
        </p:grpSp>
        <p:cxnSp>
          <p:nvCxnSpPr>
            <p:cNvPr id="106" name="Gerade Verbindung 105">
              <a:extLst>
                <a:ext uri="{FF2B5EF4-FFF2-40B4-BE49-F238E27FC236}">
                  <a16:creationId xmlns:a16="http://schemas.microsoft.com/office/drawing/2014/main" id="{55CA0CB5-414C-0F48-AA3C-0D473BE787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0508" y="3783789"/>
              <a:ext cx="4188" cy="1096722"/>
            </a:xfrm>
            <a:prstGeom prst="line">
              <a:avLst/>
            </a:prstGeom>
            <a:ln w="19050">
              <a:solidFill>
                <a:schemeClr val="bg2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feld 107">
                  <a:extLst>
                    <a:ext uri="{FF2B5EF4-FFF2-40B4-BE49-F238E27FC236}">
                      <a16:creationId xmlns:a16="http://schemas.microsoft.com/office/drawing/2014/main" id="{3A2F9DFF-61E8-DC43-A189-6E86D8138BA2}"/>
                    </a:ext>
                  </a:extLst>
                </p:cNvPr>
                <p:cNvSpPr txBox="1"/>
                <p:nvPr/>
              </p:nvSpPr>
              <p:spPr>
                <a:xfrm>
                  <a:off x="1082141" y="4162183"/>
                  <a:ext cx="1806358" cy="2996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sz="1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∙2,5∙</m:t>
                        </m:r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de-DE" sz="1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2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MHz</m:t>
                        </m:r>
                      </m:oMath>
                    </m:oMathPara>
                  </a14:m>
                  <a:endParaRPr lang="de-DE" sz="12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feld 107">
                  <a:extLst>
                    <a:ext uri="{FF2B5EF4-FFF2-40B4-BE49-F238E27FC236}">
                      <a16:creationId xmlns:a16="http://schemas.microsoft.com/office/drawing/2014/main" id="{3A2F9DFF-61E8-DC43-A189-6E86D8138B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141" y="4162183"/>
                  <a:ext cx="1806358" cy="299697"/>
                </a:xfrm>
                <a:prstGeom prst="rect">
                  <a:avLst/>
                </a:prstGeom>
                <a:blipFill>
                  <a:blip r:embed="rId4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D46D3482-BFAF-8D4A-B224-3A0966D5EB67}"/>
              </a:ext>
            </a:extLst>
          </p:cNvPr>
          <p:cNvGrpSpPr/>
          <p:nvPr/>
        </p:nvGrpSpPr>
        <p:grpSpPr>
          <a:xfrm>
            <a:off x="9794985" y="2932712"/>
            <a:ext cx="2383472" cy="3326985"/>
            <a:chOff x="9794985" y="2932712"/>
            <a:chExt cx="2383472" cy="3326985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A0D482A7-17B4-2B4D-859C-5DF92725730E}"/>
                </a:ext>
              </a:extLst>
            </p:cNvPr>
            <p:cNvSpPr txBox="1"/>
            <p:nvPr/>
          </p:nvSpPr>
          <p:spPr>
            <a:xfrm>
              <a:off x="9794985" y="5182479"/>
              <a:ext cx="23834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latin typeface="+mn-ea"/>
                </a:rPr>
                <a:t>Weitere Aufspaltungen bzw. Verschiebungen geben Hinweise auf unbekannte Physik</a:t>
              </a:r>
            </a:p>
          </p:txBody>
        </p: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220EAEE7-F06D-C44B-8C13-525E273A2DCD}"/>
                </a:ext>
              </a:extLst>
            </p:cNvPr>
            <p:cNvSpPr txBox="1"/>
            <p:nvPr/>
          </p:nvSpPr>
          <p:spPr>
            <a:xfrm>
              <a:off x="10701095" y="2932712"/>
              <a:ext cx="571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2"/>
                  </a:solidFill>
                  <a:latin typeface="+mn-ea"/>
                </a:rPr>
                <a:t>?</a:t>
              </a:r>
            </a:p>
          </p:txBody>
        </p:sp>
        <p:sp>
          <p:nvSpPr>
            <p:cNvPr id="115" name="Textfeld 114">
              <a:extLst>
                <a:ext uri="{FF2B5EF4-FFF2-40B4-BE49-F238E27FC236}">
                  <a16:creationId xmlns:a16="http://schemas.microsoft.com/office/drawing/2014/main" id="{5847F672-7BC4-844D-B82E-9AC3C751B4DF}"/>
                </a:ext>
              </a:extLst>
            </p:cNvPr>
            <p:cNvSpPr txBox="1"/>
            <p:nvPr/>
          </p:nvSpPr>
          <p:spPr>
            <a:xfrm>
              <a:off x="10701095" y="4109906"/>
              <a:ext cx="571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2"/>
                  </a:solidFill>
                  <a:latin typeface="+mn-ea"/>
                </a:rPr>
                <a:t>?</a:t>
              </a:r>
            </a:p>
          </p:txBody>
        </p:sp>
        <p:sp>
          <p:nvSpPr>
            <p:cNvPr id="116" name="Textfeld 115">
              <a:extLst>
                <a:ext uri="{FF2B5EF4-FFF2-40B4-BE49-F238E27FC236}">
                  <a16:creationId xmlns:a16="http://schemas.microsoft.com/office/drawing/2014/main" id="{B5071AFB-8051-5B40-9D35-7E6F6E3EA5FF}"/>
                </a:ext>
              </a:extLst>
            </p:cNvPr>
            <p:cNvSpPr txBox="1"/>
            <p:nvPr/>
          </p:nvSpPr>
          <p:spPr>
            <a:xfrm>
              <a:off x="10705281" y="4690953"/>
              <a:ext cx="571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2"/>
                  </a:solidFill>
                  <a:latin typeface="+mn-ea"/>
                </a:rPr>
                <a:t>?</a:t>
              </a:r>
            </a:p>
          </p:txBody>
        </p:sp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14FB7E82-BF05-8F45-88BD-96A7527463B1}"/>
              </a:ext>
            </a:extLst>
          </p:cNvPr>
          <p:cNvGrpSpPr/>
          <p:nvPr/>
        </p:nvGrpSpPr>
        <p:grpSpPr>
          <a:xfrm>
            <a:off x="2566988" y="3139756"/>
            <a:ext cx="2481170" cy="3074923"/>
            <a:chOff x="2566988" y="3139756"/>
            <a:chExt cx="2481170" cy="3074923"/>
          </a:xfrm>
        </p:grpSpPr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6F40B667-D708-F84C-98D0-8C63D468830B}"/>
                </a:ext>
              </a:extLst>
            </p:cNvPr>
            <p:cNvCxnSpPr>
              <a:cxnSpLocks/>
            </p:cNvCxnSpPr>
            <p:nvPr/>
          </p:nvCxnSpPr>
          <p:spPr>
            <a:xfrm>
              <a:off x="2782888" y="3356992"/>
              <a:ext cx="18729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uppieren 133">
              <a:extLst>
                <a:ext uri="{FF2B5EF4-FFF2-40B4-BE49-F238E27FC236}">
                  <a16:creationId xmlns:a16="http://schemas.microsoft.com/office/drawing/2014/main" id="{C2A07927-C923-6D48-A405-A8FF5A2DA16A}"/>
                </a:ext>
              </a:extLst>
            </p:cNvPr>
            <p:cNvGrpSpPr/>
            <p:nvPr/>
          </p:nvGrpSpPr>
          <p:grpSpPr>
            <a:xfrm>
              <a:off x="2566988" y="3139756"/>
              <a:ext cx="2481170" cy="3074923"/>
              <a:chOff x="2566988" y="3140968"/>
              <a:chExt cx="2481170" cy="3074923"/>
            </a:xfrm>
          </p:grpSpPr>
          <p:grpSp>
            <p:nvGrpSpPr>
              <p:cNvPr id="129" name="Gruppieren 128">
                <a:extLst>
                  <a:ext uri="{FF2B5EF4-FFF2-40B4-BE49-F238E27FC236}">
                    <a16:creationId xmlns:a16="http://schemas.microsoft.com/office/drawing/2014/main" id="{F787944B-BCDC-8C4D-9A2F-1BF835B8F02E}"/>
                  </a:ext>
                </a:extLst>
              </p:cNvPr>
              <p:cNvGrpSpPr/>
              <p:nvPr/>
            </p:nvGrpSpPr>
            <p:grpSpPr>
              <a:xfrm>
                <a:off x="2566988" y="3140968"/>
                <a:ext cx="2481170" cy="3074923"/>
                <a:chOff x="2566988" y="3140968"/>
                <a:chExt cx="2481170" cy="3074923"/>
              </a:xfrm>
            </p:grpSpPr>
            <p:grpSp>
              <p:nvGrpSpPr>
                <p:cNvPr id="120" name="Gruppieren 119">
                  <a:extLst>
                    <a:ext uri="{FF2B5EF4-FFF2-40B4-BE49-F238E27FC236}">
                      <a16:creationId xmlns:a16="http://schemas.microsoft.com/office/drawing/2014/main" id="{228E8E6F-6451-3D4A-A472-5A3B821D93D6}"/>
                    </a:ext>
                  </a:extLst>
                </p:cNvPr>
                <p:cNvGrpSpPr/>
                <p:nvPr/>
              </p:nvGrpSpPr>
              <p:grpSpPr>
                <a:xfrm>
                  <a:off x="2566988" y="3140968"/>
                  <a:ext cx="2481170" cy="3074923"/>
                  <a:chOff x="2566988" y="3140968"/>
                  <a:chExt cx="2481170" cy="3074923"/>
                </a:xfrm>
              </p:grpSpPr>
              <p:grpSp>
                <p:nvGrpSpPr>
                  <p:cNvPr id="101" name="Gruppieren 100">
                    <a:extLst>
                      <a:ext uri="{FF2B5EF4-FFF2-40B4-BE49-F238E27FC236}">
                        <a16:creationId xmlns:a16="http://schemas.microsoft.com/office/drawing/2014/main" id="{AC7AB114-B798-7647-A4D9-65A6F3BF24E7}"/>
                      </a:ext>
                    </a:extLst>
                  </p:cNvPr>
                  <p:cNvGrpSpPr/>
                  <p:nvPr/>
                </p:nvGrpSpPr>
                <p:grpSpPr>
                  <a:xfrm>
                    <a:off x="2566988" y="3140968"/>
                    <a:ext cx="2481170" cy="3074923"/>
                    <a:chOff x="2566988" y="3140968"/>
                    <a:chExt cx="2481170" cy="3074923"/>
                  </a:xfrm>
                </p:grpSpPr>
                <p:cxnSp>
                  <p:nvCxnSpPr>
                    <p:cNvPr id="98" name="Gerade Verbindung 97">
                      <a:extLst>
                        <a:ext uri="{FF2B5EF4-FFF2-40B4-BE49-F238E27FC236}">
                          <a16:creationId xmlns:a16="http://schemas.microsoft.com/office/drawing/2014/main" id="{76AE187C-6996-C84F-B9CC-DEB0FB6692A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215680" y="4005064"/>
                      <a:ext cx="0" cy="351102"/>
                    </a:xfrm>
                    <a:prstGeom prst="line">
                      <a:avLst/>
                    </a:prstGeom>
                    <a:ln w="19050">
                      <a:solidFill>
                        <a:schemeClr val="bg2"/>
                      </a:solidFill>
                      <a:headEnd type="stealth"/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0" name="Gruppieren 99">
                      <a:extLst>
                        <a:ext uri="{FF2B5EF4-FFF2-40B4-BE49-F238E27FC236}">
                          <a16:creationId xmlns:a16="http://schemas.microsoft.com/office/drawing/2014/main" id="{CB0A7DB6-6C44-7B4E-890D-8A982E4314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66988" y="3140968"/>
                      <a:ext cx="2481170" cy="3074923"/>
                      <a:chOff x="2566988" y="3140968"/>
                      <a:chExt cx="2481170" cy="3074923"/>
                    </a:xfrm>
                  </p:grpSpPr>
                  <p:grpSp>
                    <p:nvGrpSpPr>
                      <p:cNvPr id="59" name="Gruppieren 58">
                        <a:extLst>
                          <a:ext uri="{FF2B5EF4-FFF2-40B4-BE49-F238E27FC236}">
                            <a16:creationId xmlns:a16="http://schemas.microsoft.com/office/drawing/2014/main" id="{9986ED5A-9D2F-4744-AD75-CA01E626E7E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66988" y="3140968"/>
                        <a:ext cx="2481170" cy="3074923"/>
                        <a:chOff x="2566988" y="3140968"/>
                        <a:chExt cx="2481170" cy="3074923"/>
                      </a:xfrm>
                    </p:grpSpPr>
                    <p:sp>
                      <p:nvSpPr>
                        <p:cNvPr id="24" name="Textfeld 23">
                          <a:extLst>
                            <a:ext uri="{FF2B5EF4-FFF2-40B4-BE49-F238E27FC236}">
                              <a16:creationId xmlns:a16="http://schemas.microsoft.com/office/drawing/2014/main" id="{B0D1860D-EBD8-5E49-90A7-95AFA5F59BB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671894" y="5138673"/>
                          <a:ext cx="2376264" cy="107721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de-DE" sz="1600" dirty="0">
                              <a:latin typeface="+mn-ea"/>
                            </a:rPr>
                            <a:t>Feinstruktur</a:t>
                          </a:r>
                        </a:p>
                        <a:p>
                          <a:r>
                            <a:rPr lang="de-DE" sz="1600" dirty="0">
                              <a:latin typeface="+mn-ea"/>
                            </a:rPr>
                            <a:t>relativistische Effekte, insb. Spin</a:t>
                          </a:r>
                        </a:p>
                        <a:p>
                          <a:r>
                            <a:rPr lang="de-DE" sz="1600" dirty="0">
                              <a:latin typeface="+mn-ea"/>
                            </a:rPr>
                            <a:t>Dirac (1928)</a:t>
                          </a:r>
                        </a:p>
                      </p:txBody>
                    </p:sp>
                    <p:grpSp>
                      <p:nvGrpSpPr>
                        <p:cNvPr id="58" name="Gruppieren 57">
                          <a:extLst>
                            <a:ext uri="{FF2B5EF4-FFF2-40B4-BE49-F238E27FC236}">
                              <a16:creationId xmlns:a16="http://schemas.microsoft.com/office/drawing/2014/main" id="{1CB42C4E-7136-DD4F-A1E5-A8D6D1F385E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66988" y="3140968"/>
                          <a:ext cx="2088852" cy="1944216"/>
                          <a:chOff x="2566988" y="3140968"/>
                          <a:chExt cx="2088852" cy="1944216"/>
                        </a:xfrm>
                      </p:grpSpPr>
                      <p:cxnSp>
                        <p:nvCxnSpPr>
                          <p:cNvPr id="43" name="Gerade Verbindung 42">
                            <a:extLst>
                              <a:ext uri="{FF2B5EF4-FFF2-40B4-BE49-F238E27FC236}">
                                <a16:creationId xmlns:a16="http://schemas.microsoft.com/office/drawing/2014/main" id="{DB2974A4-592E-4D4F-8DE7-9C6C779910F4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2782888" y="5085184"/>
                            <a:ext cx="1872952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55" name="Gruppieren 54">
                            <a:extLst>
                              <a:ext uri="{FF2B5EF4-FFF2-40B4-BE49-F238E27FC236}">
                                <a16:creationId xmlns:a16="http://schemas.microsoft.com/office/drawing/2014/main" id="{0DEB8AA8-88FC-D34B-8655-5D11834CB09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66988" y="3140968"/>
                            <a:ext cx="2088852" cy="1224136"/>
                            <a:chOff x="2566988" y="3140968"/>
                            <a:chExt cx="2088852" cy="1224136"/>
                          </a:xfrm>
                        </p:grpSpPr>
                        <p:cxnSp>
                          <p:nvCxnSpPr>
                            <p:cNvPr id="41" name="Gerade Verbindung 40">
                              <a:extLst>
                                <a:ext uri="{FF2B5EF4-FFF2-40B4-BE49-F238E27FC236}">
                                  <a16:creationId xmlns:a16="http://schemas.microsoft.com/office/drawing/2014/main" id="{E3FD3584-8B49-9949-A6E8-53D7DB4C33DD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2782888" y="4005064"/>
                              <a:ext cx="1872952" cy="0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2" name="Gerade Verbindung 41">
                              <a:extLst>
                                <a:ext uri="{FF2B5EF4-FFF2-40B4-BE49-F238E27FC236}">
                                  <a16:creationId xmlns:a16="http://schemas.microsoft.com/office/drawing/2014/main" id="{AF713E3F-8D96-864A-9D3B-DDC714D55873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2782888" y="4365104"/>
                              <a:ext cx="1872952" cy="0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50" name="Gruppieren 49">
                              <a:extLst>
                                <a:ext uri="{FF2B5EF4-FFF2-40B4-BE49-F238E27FC236}">
                                  <a16:creationId xmlns:a16="http://schemas.microsoft.com/office/drawing/2014/main" id="{2A171264-D6F5-2841-A456-1EA0CDA7313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66988" y="3140968"/>
                              <a:ext cx="2088852" cy="216024"/>
                              <a:chOff x="2566988" y="3140968"/>
                              <a:chExt cx="2088852" cy="216024"/>
                            </a:xfrm>
                          </p:grpSpPr>
                          <p:cxnSp>
                            <p:nvCxnSpPr>
                              <p:cNvPr id="37" name="Gerade Verbindung 36">
                                <a:extLst>
                                  <a:ext uri="{FF2B5EF4-FFF2-40B4-BE49-F238E27FC236}">
                                    <a16:creationId xmlns:a16="http://schemas.microsoft.com/office/drawing/2014/main" id="{0F2E6505-9918-A343-8695-C2BDE36404A7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2782888" y="3213100"/>
                                <a:ext cx="1872952" cy="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9" name="Gerade Verbindung 38">
                                <a:extLst>
                                  <a:ext uri="{FF2B5EF4-FFF2-40B4-BE49-F238E27FC236}">
                                    <a16:creationId xmlns:a16="http://schemas.microsoft.com/office/drawing/2014/main" id="{4E405BCA-C43B-CE4D-9361-25D302C6CDC1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2782888" y="3284984"/>
                                <a:ext cx="1872952" cy="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5" name="Gerade Verbindung 44">
                                <a:extLst>
                                  <a:ext uri="{FF2B5EF4-FFF2-40B4-BE49-F238E27FC236}">
                                    <a16:creationId xmlns:a16="http://schemas.microsoft.com/office/drawing/2014/main" id="{E1CCA4BD-FE70-E841-861D-707D2E78892C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566988" y="3140968"/>
                                <a:ext cx="215900" cy="72132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  <a:prstDash val="sys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7" name="Gerade Verbindung 46">
                                <a:extLst>
                                  <a:ext uri="{FF2B5EF4-FFF2-40B4-BE49-F238E27FC236}">
                                    <a16:creationId xmlns:a16="http://schemas.microsoft.com/office/drawing/2014/main" id="{EFCF9ECC-6672-EC4D-9DC2-48831A360597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566988" y="3140968"/>
                                <a:ext cx="215900" cy="144016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  <a:prstDash val="sys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49" name="Gerade Verbindung 48">
                                <a:extLst>
                                  <a:ext uri="{FF2B5EF4-FFF2-40B4-BE49-F238E27FC236}">
                                    <a16:creationId xmlns:a16="http://schemas.microsoft.com/office/drawing/2014/main" id="{7A385BD4-5D32-A541-8C40-A7EC2FF3CAF2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>
                                <a:off x="2566988" y="3140968"/>
                                <a:ext cx="215900" cy="216024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  <a:prstDash val="sys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52" name="Gerade Verbindung 51">
                              <a:extLst>
                                <a:ext uri="{FF2B5EF4-FFF2-40B4-BE49-F238E27FC236}">
                                  <a16:creationId xmlns:a16="http://schemas.microsoft.com/office/drawing/2014/main" id="{376A1C7C-93FC-FC43-A27C-17BF0C449AA4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566988" y="3803847"/>
                              <a:ext cx="215900" cy="201217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  <a:prstDash val="sys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" name="Gerade Verbindung 53">
                              <a:extLst>
                                <a:ext uri="{FF2B5EF4-FFF2-40B4-BE49-F238E27FC236}">
                                  <a16:creationId xmlns:a16="http://schemas.microsoft.com/office/drawing/2014/main" id="{14F562FE-38BE-EC4C-97D7-CF8175F83BCE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2566988" y="3803847"/>
                              <a:ext cx="215900" cy="561257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  <a:prstDash val="sys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57" name="Gerade Verbindung 56">
                            <a:extLst>
                              <a:ext uri="{FF2B5EF4-FFF2-40B4-BE49-F238E27FC236}">
                                <a16:creationId xmlns:a16="http://schemas.microsoft.com/office/drawing/2014/main" id="{637A4EA5-6D57-D743-B0D6-E10F47E90143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2566988" y="4869160"/>
                            <a:ext cx="215900" cy="216024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  <a:prstDash val="sys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99" name="Textfeld 98">
                            <a:extLst>
                              <a:ext uri="{FF2B5EF4-FFF2-40B4-BE49-F238E27FC236}">
                                <a16:creationId xmlns:a16="http://schemas.microsoft.com/office/drawing/2014/main" id="{E4C8569C-CC18-0349-A368-F3A9A74ED70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939279" y="4032581"/>
                            <a:ext cx="1806358" cy="29956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de-DE" sz="1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sz="1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∙10950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MHz</m:t>
                                  </m:r>
                                </m:oMath>
                              </m:oMathPara>
                            </a14:m>
                            <a:endParaRPr lang="de-DE" sz="1200" dirty="0">
                              <a:solidFill>
                                <a:schemeClr val="bg2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99" name="Textfeld 98">
                            <a:extLst>
                              <a:ext uri="{FF2B5EF4-FFF2-40B4-BE49-F238E27FC236}">
                                <a16:creationId xmlns:a16="http://schemas.microsoft.com/office/drawing/2014/main" id="{E4C8569C-CC18-0349-A368-F3A9A74ED703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939279" y="4032581"/>
                            <a:ext cx="1806358" cy="299569"/>
                          </a:xfrm>
                          <a:prstGeom prst="rect">
                            <a:avLst/>
                          </a:prstGeom>
                          <a:blipFill>
                            <a:blip r:embed="rId6"/>
                            <a:stretch>
                              <a:fillRect b="-16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de-DE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8" name="Textfeld 117">
                        <a:extLst>
                          <a:ext uri="{FF2B5EF4-FFF2-40B4-BE49-F238E27FC236}">
                            <a16:creationId xmlns:a16="http://schemas.microsoft.com/office/drawing/2014/main" id="{33284831-A0D1-BA4F-8222-99122A20F62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56961" y="3529821"/>
                        <a:ext cx="714726" cy="4956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de-DE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de-DE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de-DE" sz="1400" dirty="0">
                          <a:solidFill>
                            <a:srgbClr val="0070C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18" name="Textfeld 117">
                        <a:extLst>
                          <a:ext uri="{FF2B5EF4-FFF2-40B4-BE49-F238E27FC236}">
                            <a16:creationId xmlns:a16="http://schemas.microsoft.com/office/drawing/2014/main" id="{33284831-A0D1-BA4F-8222-99122A20F62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56961" y="3529821"/>
                        <a:ext cx="714726" cy="49564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28" name="Gruppieren 127">
                  <a:extLst>
                    <a:ext uri="{FF2B5EF4-FFF2-40B4-BE49-F238E27FC236}">
                      <a16:creationId xmlns:a16="http://schemas.microsoft.com/office/drawing/2014/main" id="{D9E05A2C-227D-9748-B929-0A118EDDE5AA}"/>
                    </a:ext>
                  </a:extLst>
                </p:cNvPr>
                <p:cNvGrpSpPr/>
                <p:nvPr/>
              </p:nvGrpSpPr>
              <p:grpSpPr>
                <a:xfrm>
                  <a:off x="3530620" y="3572911"/>
                  <a:ext cx="281103" cy="374634"/>
                  <a:chOff x="3615187" y="3529821"/>
                  <a:chExt cx="281103" cy="374634"/>
                </a:xfrm>
              </p:grpSpPr>
              <p:cxnSp>
                <p:nvCxnSpPr>
                  <p:cNvPr id="123" name="Gerade Verbindung 122">
                    <a:extLst>
                      <a:ext uri="{FF2B5EF4-FFF2-40B4-BE49-F238E27FC236}">
                        <a16:creationId xmlns:a16="http://schemas.microsoft.com/office/drawing/2014/main" id="{5855E939-7EB3-0140-98A8-9AC5DEFBF0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755739" y="3529821"/>
                    <a:ext cx="1" cy="374634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5" name="Bogen 124">
                    <a:extLst>
                      <a:ext uri="{FF2B5EF4-FFF2-40B4-BE49-F238E27FC236}">
                        <a16:creationId xmlns:a16="http://schemas.microsoft.com/office/drawing/2014/main" id="{9C4B8895-1810-0E42-B710-5966823D046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615187" y="3632327"/>
                    <a:ext cx="281103" cy="127901"/>
                  </a:xfrm>
                  <a:prstGeom prst="arc">
                    <a:avLst>
                      <a:gd name="adj1" fmla="val 6741214"/>
                      <a:gd name="adj2" fmla="val 1753478"/>
                    </a:avLst>
                  </a:prstGeom>
                  <a:ln>
                    <a:solidFill>
                      <a:srgbClr val="0070C0"/>
                    </a:solidFill>
                    <a:headEnd type="stealt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133" name="Gruppieren 132">
                <a:extLst>
                  <a:ext uri="{FF2B5EF4-FFF2-40B4-BE49-F238E27FC236}">
                    <a16:creationId xmlns:a16="http://schemas.microsoft.com/office/drawing/2014/main" id="{916CA435-9A2E-4A4E-B560-DB7FCA133F7E}"/>
                  </a:ext>
                </a:extLst>
              </p:cNvPr>
              <p:cNvGrpSpPr/>
              <p:nvPr/>
            </p:nvGrpSpPr>
            <p:grpSpPr>
              <a:xfrm>
                <a:off x="2738311" y="4336398"/>
                <a:ext cx="1103635" cy="514243"/>
                <a:chOff x="2738311" y="4336398"/>
                <a:chExt cx="1103635" cy="514243"/>
              </a:xfrm>
            </p:grpSpPr>
            <p:grpSp>
              <p:nvGrpSpPr>
                <p:cNvPr id="132" name="Gruppieren 131">
                  <a:extLst>
                    <a:ext uri="{FF2B5EF4-FFF2-40B4-BE49-F238E27FC236}">
                      <a16:creationId xmlns:a16="http://schemas.microsoft.com/office/drawing/2014/main" id="{E55638CA-3092-1F42-9DB8-C0F0258F0617}"/>
                    </a:ext>
                  </a:extLst>
                </p:cNvPr>
                <p:cNvGrpSpPr/>
                <p:nvPr/>
              </p:nvGrpSpPr>
              <p:grpSpPr>
                <a:xfrm>
                  <a:off x="2738311" y="4336398"/>
                  <a:ext cx="1103635" cy="514243"/>
                  <a:chOff x="2738311" y="4336398"/>
                  <a:chExt cx="1103635" cy="514243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9" name="Textfeld 118">
                        <a:extLst>
                          <a:ext uri="{FF2B5EF4-FFF2-40B4-BE49-F238E27FC236}">
                            <a16:creationId xmlns:a16="http://schemas.microsoft.com/office/drawing/2014/main" id="{27235CCB-F456-9647-9743-DED9D036167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38311" y="4336398"/>
                        <a:ext cx="714726" cy="51424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sz="1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de-DE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sz="1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m:oMathPara>
                        </a14:m>
                        <a:endParaRPr lang="de-DE" sz="1400" dirty="0">
                          <a:solidFill>
                            <a:srgbClr val="0070C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19" name="Textfeld 118">
                        <a:extLst>
                          <a:ext uri="{FF2B5EF4-FFF2-40B4-BE49-F238E27FC236}">
                            <a16:creationId xmlns:a16="http://schemas.microsoft.com/office/drawing/2014/main" id="{27235CCB-F456-9647-9743-DED9D036167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38311" y="4336398"/>
                        <a:ext cx="714726" cy="514243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30" name="Bogen 129">
                    <a:extLst>
                      <a:ext uri="{FF2B5EF4-FFF2-40B4-BE49-F238E27FC236}">
                        <a16:creationId xmlns:a16="http://schemas.microsoft.com/office/drawing/2014/main" id="{BEF9835C-7C72-9041-BE28-20FF570E1B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560843" y="4579718"/>
                    <a:ext cx="281103" cy="127901"/>
                  </a:xfrm>
                  <a:prstGeom prst="arc">
                    <a:avLst>
                      <a:gd name="adj1" fmla="val 6741214"/>
                      <a:gd name="adj2" fmla="val 1753478"/>
                    </a:avLst>
                  </a:prstGeom>
                  <a:ln>
                    <a:solidFill>
                      <a:srgbClr val="0070C0"/>
                    </a:solidFill>
                    <a:headEnd type="stealt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131" name="Gerade Verbindung 130">
                  <a:extLst>
                    <a:ext uri="{FF2B5EF4-FFF2-40B4-BE49-F238E27FC236}">
                      <a16:creationId xmlns:a16="http://schemas.microsoft.com/office/drawing/2014/main" id="{39C6B342-9C73-C349-B840-542A937CD1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6420" y="4456923"/>
                  <a:ext cx="1" cy="374634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7458414-76C3-C141-8510-B32A027270FB}"/>
              </a:ext>
            </a:extLst>
          </p:cNvPr>
          <p:cNvGrpSpPr/>
          <p:nvPr/>
        </p:nvGrpSpPr>
        <p:grpSpPr>
          <a:xfrm>
            <a:off x="6889452" y="3860737"/>
            <a:ext cx="3002032" cy="2381796"/>
            <a:chOff x="6889452" y="3860737"/>
            <a:chExt cx="3002032" cy="2381796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B2CF0C02-75CE-FC49-A774-BA103B1F1F13}"/>
                </a:ext>
              </a:extLst>
            </p:cNvPr>
            <p:cNvGrpSpPr/>
            <p:nvPr/>
          </p:nvGrpSpPr>
          <p:grpSpPr>
            <a:xfrm>
              <a:off x="7331232" y="3860737"/>
              <a:ext cx="2560252" cy="2381796"/>
              <a:chOff x="7331232" y="3860737"/>
              <a:chExt cx="2560252" cy="2381796"/>
            </a:xfrm>
          </p:grpSpPr>
          <p:grpSp>
            <p:nvGrpSpPr>
              <p:cNvPr id="112" name="Gruppieren 111">
                <a:extLst>
                  <a:ext uri="{FF2B5EF4-FFF2-40B4-BE49-F238E27FC236}">
                    <a16:creationId xmlns:a16="http://schemas.microsoft.com/office/drawing/2014/main" id="{7CAA9646-11C0-F74A-99BE-B1CB352F2717}"/>
                  </a:ext>
                </a:extLst>
              </p:cNvPr>
              <p:cNvGrpSpPr/>
              <p:nvPr/>
            </p:nvGrpSpPr>
            <p:grpSpPr>
              <a:xfrm>
                <a:off x="7331232" y="3860737"/>
                <a:ext cx="2560252" cy="2381796"/>
                <a:chOff x="7331232" y="3860737"/>
                <a:chExt cx="2560252" cy="2381796"/>
              </a:xfrm>
            </p:grpSpPr>
            <p:grpSp>
              <p:nvGrpSpPr>
                <p:cNvPr id="92" name="Gruppieren 91">
                  <a:extLst>
                    <a:ext uri="{FF2B5EF4-FFF2-40B4-BE49-F238E27FC236}">
                      <a16:creationId xmlns:a16="http://schemas.microsoft.com/office/drawing/2014/main" id="{B295913C-62A1-4B42-ACE1-B54AFF4AD5DE}"/>
                    </a:ext>
                  </a:extLst>
                </p:cNvPr>
                <p:cNvGrpSpPr/>
                <p:nvPr/>
              </p:nvGrpSpPr>
              <p:grpSpPr>
                <a:xfrm>
                  <a:off x="7331232" y="3860737"/>
                  <a:ext cx="2188874" cy="2381796"/>
                  <a:chOff x="7331232" y="3860737"/>
                  <a:chExt cx="2188874" cy="2381796"/>
                </a:xfrm>
              </p:grpSpPr>
              <p:sp>
                <p:nvSpPr>
                  <p:cNvPr id="26" name="Textfeld 25">
                    <a:extLst>
                      <a:ext uri="{FF2B5EF4-FFF2-40B4-BE49-F238E27FC236}">
                        <a16:creationId xmlns:a16="http://schemas.microsoft.com/office/drawing/2014/main" id="{9E3D4817-E4DC-A64B-8EB1-DCA659BF7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331232" y="5165315"/>
                    <a:ext cx="2188874" cy="1077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Hyperfeinstruktur</a:t>
                    </a:r>
                  </a:p>
                  <a:p>
                    <a:r>
                      <a:rPr lang="de-DE" sz="1600" dirty="0">
                        <a:latin typeface="+mn-ea"/>
                      </a:rPr>
                      <a:t>Wechselwirkung von Elektronenspin mit Kernspin (ab 1935)</a:t>
                    </a:r>
                  </a:p>
                </p:txBody>
              </p:sp>
              <p:grpSp>
                <p:nvGrpSpPr>
                  <p:cNvPr id="91" name="Gruppieren 90">
                    <a:extLst>
                      <a:ext uri="{FF2B5EF4-FFF2-40B4-BE49-F238E27FC236}">
                        <a16:creationId xmlns:a16="http://schemas.microsoft.com/office/drawing/2014/main" id="{718CF0F8-7C2E-7C49-B6CC-9C8BB3B845CD}"/>
                      </a:ext>
                    </a:extLst>
                  </p:cNvPr>
                  <p:cNvGrpSpPr/>
                  <p:nvPr/>
                </p:nvGrpSpPr>
                <p:grpSpPr>
                  <a:xfrm>
                    <a:off x="7391400" y="3860737"/>
                    <a:ext cx="1988855" cy="1152129"/>
                    <a:chOff x="7901963" y="2630086"/>
                    <a:chExt cx="1988855" cy="1152129"/>
                  </a:xfrm>
                </p:grpSpPr>
                <p:cxnSp>
                  <p:nvCxnSpPr>
                    <p:cNvPr id="85" name="Gerade Verbindung 84">
                      <a:extLst>
                        <a:ext uri="{FF2B5EF4-FFF2-40B4-BE49-F238E27FC236}">
                          <a16:creationId xmlns:a16="http://schemas.microsoft.com/office/drawing/2014/main" id="{DF88425D-B4B4-AB47-9A1F-6A428BA81F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430936" y="2929426"/>
                      <a:ext cx="0" cy="155497"/>
                    </a:xfrm>
                    <a:prstGeom prst="line">
                      <a:avLst/>
                    </a:prstGeom>
                    <a:ln w="12700">
                      <a:solidFill>
                        <a:schemeClr val="bg2"/>
                      </a:solidFill>
                      <a:headEnd type="stealth"/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9" name="Gruppieren 88">
                      <a:extLst>
                        <a:ext uri="{FF2B5EF4-FFF2-40B4-BE49-F238E27FC236}">
                          <a16:creationId xmlns:a16="http://schemas.microsoft.com/office/drawing/2014/main" id="{3B019F46-B648-944F-A189-832270640F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01963" y="2630086"/>
                      <a:ext cx="1988855" cy="1152129"/>
                      <a:chOff x="7391400" y="3861196"/>
                      <a:chExt cx="1988855" cy="1152129"/>
                    </a:xfrm>
                  </p:grpSpPr>
                  <p:cxnSp>
                    <p:nvCxnSpPr>
                      <p:cNvPr id="83" name="Gerade Verbindung 82">
                        <a:extLst>
                          <a:ext uri="{FF2B5EF4-FFF2-40B4-BE49-F238E27FC236}">
                            <a16:creationId xmlns:a16="http://schemas.microsoft.com/office/drawing/2014/main" id="{8EC2CCE7-5542-4C4C-80B3-99D6C450EE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391400" y="5013325"/>
                        <a:ext cx="1872952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88" name="Gruppieren 87">
                        <a:extLst>
                          <a:ext uri="{FF2B5EF4-FFF2-40B4-BE49-F238E27FC236}">
                            <a16:creationId xmlns:a16="http://schemas.microsoft.com/office/drawing/2014/main" id="{47808CE7-7BD3-D54A-AF17-3F684A3B9A6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391400" y="3861196"/>
                        <a:ext cx="1988855" cy="1008360"/>
                        <a:chOff x="7391400" y="3860800"/>
                        <a:chExt cx="1988855" cy="1008360"/>
                      </a:xfrm>
                    </p:grpSpPr>
                    <p:grpSp>
                      <p:nvGrpSpPr>
                        <p:cNvPr id="87" name="Gruppieren 86">
                          <a:extLst>
                            <a:ext uri="{FF2B5EF4-FFF2-40B4-BE49-F238E27FC236}">
                              <a16:creationId xmlns:a16="http://schemas.microsoft.com/office/drawing/2014/main" id="{02308969-6AFA-0546-8BD0-61E47AEA84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391400" y="3860800"/>
                          <a:ext cx="1872952" cy="1008360"/>
                          <a:chOff x="7391400" y="3860800"/>
                          <a:chExt cx="1872952" cy="1008360"/>
                        </a:xfrm>
                      </p:grpSpPr>
                      <p:cxnSp>
                        <p:nvCxnSpPr>
                          <p:cNvPr id="76" name="Gerade Verbindung 75">
                            <a:extLst>
                              <a:ext uri="{FF2B5EF4-FFF2-40B4-BE49-F238E27FC236}">
                                <a16:creationId xmlns:a16="http://schemas.microsoft.com/office/drawing/2014/main" id="{76C715A6-8F5E-D84A-94DE-2A17053810F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91400" y="3860800"/>
                            <a:ext cx="1872952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7" name="Gerade Verbindung 76">
                            <a:extLst>
                              <a:ext uri="{FF2B5EF4-FFF2-40B4-BE49-F238E27FC236}">
                                <a16:creationId xmlns:a16="http://schemas.microsoft.com/office/drawing/2014/main" id="{2E6F2FF8-3466-F646-87FC-23BEE4E99DB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91400" y="4005263"/>
                            <a:ext cx="1872952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8" name="Gerade Verbindung 77">
                            <a:extLst>
                              <a:ext uri="{FF2B5EF4-FFF2-40B4-BE49-F238E27FC236}">
                                <a16:creationId xmlns:a16="http://schemas.microsoft.com/office/drawing/2014/main" id="{3B081F60-012D-F746-A852-6210829B950F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91400" y="4149725"/>
                            <a:ext cx="1872952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9" name="Gerade Verbindung 78">
                            <a:extLst>
                              <a:ext uri="{FF2B5EF4-FFF2-40B4-BE49-F238E27FC236}">
                                <a16:creationId xmlns:a16="http://schemas.microsoft.com/office/drawing/2014/main" id="{A82EE683-EB91-1743-B0D4-8CFD2659509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91400" y="4305222"/>
                            <a:ext cx="1872952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0" name="Gerade Verbindung 79">
                            <a:extLst>
                              <a:ext uri="{FF2B5EF4-FFF2-40B4-BE49-F238E27FC236}">
                                <a16:creationId xmlns:a16="http://schemas.microsoft.com/office/drawing/2014/main" id="{2BC5A6D2-10F6-9B49-8E5D-C71A65E652B1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91400" y="4437063"/>
                            <a:ext cx="1872952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1" name="Gerade Verbindung 80">
                            <a:extLst>
                              <a:ext uri="{FF2B5EF4-FFF2-40B4-BE49-F238E27FC236}">
                                <a16:creationId xmlns:a16="http://schemas.microsoft.com/office/drawing/2014/main" id="{2BBC28C8-D366-A248-BFF3-6FBD0CDD7CF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91400" y="4581525"/>
                            <a:ext cx="1872952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2" name="Gerade Verbindung 81">
                            <a:extLst>
                              <a:ext uri="{FF2B5EF4-FFF2-40B4-BE49-F238E27FC236}">
                                <a16:creationId xmlns:a16="http://schemas.microsoft.com/office/drawing/2014/main" id="{832DF67B-F164-5543-88E9-7987ACBA5A3A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7391400" y="4869160"/>
                            <a:ext cx="1872952" cy="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86" name="Textfeld 85">
                              <a:extLst>
                                <a:ext uri="{FF2B5EF4-FFF2-40B4-BE49-F238E27FC236}">
                                  <a16:creationId xmlns:a16="http://schemas.microsoft.com/office/drawing/2014/main" id="{DC365CB8-BDDB-8343-8CC9-92B3A624309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573897" y="4088105"/>
                              <a:ext cx="1806358" cy="29956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de-DE" sz="1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de-DE" sz="1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∙177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200" b="0" i="0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MHz</m:t>
                                    </m:r>
                                  </m:oMath>
                                </m:oMathPara>
                              </a14:m>
                              <a:endParaRPr lang="de-DE" sz="1200" dirty="0">
                                <a:solidFill>
                                  <a:schemeClr val="bg2"/>
                                </a:solidFill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86" name="Textfeld 85">
                              <a:extLst>
                                <a:ext uri="{FF2B5EF4-FFF2-40B4-BE49-F238E27FC236}">
                                  <a16:creationId xmlns:a16="http://schemas.microsoft.com/office/drawing/2014/main" id="{DC365CB8-BDDB-8343-8CC9-92B3A6243099}"/>
                                </a:ext>
                              </a:extLst>
                            </p:cNvPr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7573897" y="4088105"/>
                              <a:ext cx="1806358" cy="299569"/>
                            </a:xfrm>
                            <a:prstGeom prst="rect">
                              <a:avLst/>
                            </a:prstGeom>
                            <a:blipFill>
                              <a:blip r:embed="rId5"/>
                              <a:stretch>
                                <a:fillRect b="-12500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de-DE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</p:grpSp>
              </p:grpSp>
            </p:grpSp>
            <p:sp>
              <p:nvSpPr>
                <p:cNvPr id="110" name="Textfeld 109">
                  <a:extLst>
                    <a:ext uri="{FF2B5EF4-FFF2-40B4-BE49-F238E27FC236}">
                      <a16:creationId xmlns:a16="http://schemas.microsoft.com/office/drawing/2014/main" id="{2E17C877-3B0C-924F-8F57-62226C83DD79}"/>
                    </a:ext>
                  </a:extLst>
                </p:cNvPr>
                <p:cNvSpPr txBox="1"/>
                <p:nvPr/>
              </p:nvSpPr>
              <p:spPr>
                <a:xfrm>
                  <a:off x="9264352" y="4683828"/>
                  <a:ext cx="62713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70C0"/>
                      </a:solidFill>
                      <a:latin typeface="+mj-ea"/>
                      <a:ea typeface="+mj-ea"/>
                    </a:rPr>
                    <a:t>F = 1</a:t>
                  </a:r>
                </a:p>
              </p:txBody>
            </p:sp>
          </p:grpSp>
          <p:sp>
            <p:nvSpPr>
              <p:cNvPr id="111" name="Textfeld 110">
                <a:extLst>
                  <a:ext uri="{FF2B5EF4-FFF2-40B4-BE49-F238E27FC236}">
                    <a16:creationId xmlns:a16="http://schemas.microsoft.com/office/drawing/2014/main" id="{81A0BC86-3A9E-6F40-9E46-4AE65E68BB50}"/>
                  </a:ext>
                </a:extLst>
              </p:cNvPr>
              <p:cNvSpPr txBox="1"/>
              <p:nvPr/>
            </p:nvSpPr>
            <p:spPr>
              <a:xfrm>
                <a:off x="9260400" y="4874702"/>
                <a:ext cx="6271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0070C0"/>
                    </a:solidFill>
                    <a:latin typeface="+mj-ea"/>
                    <a:ea typeface="+mj-ea"/>
                  </a:rPr>
                  <a:t>F = 0</a:t>
                </a: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961277FD-9D6A-5648-90CF-2657BB2A6592}"/>
                </a:ext>
              </a:extLst>
            </p:cNvPr>
            <p:cNvGrpSpPr/>
            <p:nvPr/>
          </p:nvGrpSpPr>
          <p:grpSpPr>
            <a:xfrm>
              <a:off x="6889452" y="3860737"/>
              <a:ext cx="501948" cy="1152129"/>
              <a:chOff x="6889452" y="3860737"/>
              <a:chExt cx="501948" cy="1152129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7D45152-7FF6-9842-81D6-747F227A8501}"/>
                  </a:ext>
                </a:extLst>
              </p:cNvPr>
              <p:cNvGrpSpPr/>
              <p:nvPr/>
            </p:nvGrpSpPr>
            <p:grpSpPr>
              <a:xfrm>
                <a:off x="6889452" y="4149662"/>
                <a:ext cx="501948" cy="431863"/>
                <a:chOff x="6889452" y="4149662"/>
                <a:chExt cx="501948" cy="431863"/>
              </a:xfrm>
            </p:grpSpPr>
            <p:grpSp>
              <p:nvGrpSpPr>
                <p:cNvPr id="12" name="Gruppieren 11">
                  <a:extLst>
                    <a:ext uri="{FF2B5EF4-FFF2-40B4-BE49-F238E27FC236}">
                      <a16:creationId xmlns:a16="http://schemas.microsoft.com/office/drawing/2014/main" id="{CBE7998D-6234-184E-A9C2-618B9DCE2CD0}"/>
                    </a:ext>
                  </a:extLst>
                </p:cNvPr>
                <p:cNvGrpSpPr/>
                <p:nvPr/>
              </p:nvGrpSpPr>
              <p:grpSpPr>
                <a:xfrm>
                  <a:off x="6889452" y="4149662"/>
                  <a:ext cx="501948" cy="358838"/>
                  <a:chOff x="6889452" y="4149662"/>
                  <a:chExt cx="501948" cy="358838"/>
                </a:xfrm>
              </p:grpSpPr>
              <p:cxnSp>
                <p:nvCxnSpPr>
                  <p:cNvPr id="146" name="Gerade Verbindung 145">
                    <a:extLst>
                      <a:ext uri="{FF2B5EF4-FFF2-40B4-BE49-F238E27FC236}">
                        <a16:creationId xmlns:a16="http://schemas.microsoft.com/office/drawing/2014/main" id="{7F888DC5-B717-B540-8420-C5D4DC3CE2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89452" y="4221088"/>
                    <a:ext cx="2860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" name="Gruppieren 6">
                    <a:extLst>
                      <a:ext uri="{FF2B5EF4-FFF2-40B4-BE49-F238E27FC236}">
                        <a16:creationId xmlns:a16="http://schemas.microsoft.com/office/drawing/2014/main" id="{D6621257-5FB2-4143-BA74-BD843118AD5E}"/>
                      </a:ext>
                    </a:extLst>
                  </p:cNvPr>
                  <p:cNvGrpSpPr/>
                  <p:nvPr/>
                </p:nvGrpSpPr>
                <p:grpSpPr>
                  <a:xfrm>
                    <a:off x="7175502" y="4149662"/>
                    <a:ext cx="215898" cy="155497"/>
                    <a:chOff x="7175502" y="4149662"/>
                    <a:chExt cx="215898" cy="155497"/>
                  </a:xfrm>
                </p:grpSpPr>
                <p:cxnSp>
                  <p:nvCxnSpPr>
                    <p:cNvPr id="149" name="Gerade Verbindung 148">
                      <a:extLst>
                        <a:ext uri="{FF2B5EF4-FFF2-40B4-BE49-F238E27FC236}">
                          <a16:creationId xmlns:a16="http://schemas.microsoft.com/office/drawing/2014/main" id="{196E186B-EFCD-704A-B083-7DF50CC2CA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175502" y="4149662"/>
                      <a:ext cx="215898" cy="7142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Gerade Verbindung 151">
                      <a:extLst>
                        <a:ext uri="{FF2B5EF4-FFF2-40B4-BE49-F238E27FC236}">
                          <a16:creationId xmlns:a16="http://schemas.microsoft.com/office/drawing/2014/main" id="{E4500D76-E3E7-A240-8E2F-3E360523AE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175502" y="4221088"/>
                      <a:ext cx="215898" cy="8407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5" name="Gerade Verbindung 154">
                    <a:extLst>
                      <a:ext uri="{FF2B5EF4-FFF2-40B4-BE49-F238E27FC236}">
                        <a16:creationId xmlns:a16="http://schemas.microsoft.com/office/drawing/2014/main" id="{B847F579-B4E3-6547-B559-477F44F70678}"/>
                      </a:ext>
                    </a:extLst>
                  </p:cNvPr>
                  <p:cNvCxnSpPr/>
                  <p:nvPr/>
                </p:nvCxnSpPr>
                <p:spPr>
                  <a:xfrm>
                    <a:off x="6889452" y="4508500"/>
                    <a:ext cx="358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7" name="Gerade Verbindung 156">
                  <a:extLst>
                    <a:ext uri="{FF2B5EF4-FFF2-40B4-BE49-F238E27FC236}">
                      <a16:creationId xmlns:a16="http://schemas.microsoft.com/office/drawing/2014/main" id="{B3230D77-9850-A746-866B-EFC45572EE91}"/>
                    </a:ext>
                  </a:extLst>
                </p:cNvPr>
                <p:cNvCxnSpPr/>
                <p:nvPr/>
              </p:nvCxnSpPr>
              <p:spPr>
                <a:xfrm flipV="1">
                  <a:off x="7248128" y="4437000"/>
                  <a:ext cx="143272" cy="715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Gerade Verbindung 158">
                  <a:extLst>
                    <a:ext uri="{FF2B5EF4-FFF2-40B4-BE49-F238E27FC236}">
                      <a16:creationId xmlns:a16="http://schemas.microsoft.com/office/drawing/2014/main" id="{93E9B175-1FA4-0E48-951D-7927B1983B43}"/>
                    </a:ext>
                  </a:extLst>
                </p:cNvPr>
                <p:cNvCxnSpPr/>
                <p:nvPr/>
              </p:nvCxnSpPr>
              <p:spPr>
                <a:xfrm>
                  <a:off x="7248128" y="4508500"/>
                  <a:ext cx="143272" cy="730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5F390016-4890-174E-AA84-E5936B1A64FE}"/>
                  </a:ext>
                </a:extLst>
              </p:cNvPr>
              <p:cNvGrpSpPr/>
              <p:nvPr/>
            </p:nvGrpSpPr>
            <p:grpSpPr>
              <a:xfrm>
                <a:off x="6889452" y="3860737"/>
                <a:ext cx="501948" cy="1152129"/>
                <a:chOff x="6889452" y="3860737"/>
                <a:chExt cx="501948" cy="1152129"/>
              </a:xfrm>
            </p:grpSpPr>
            <p:grpSp>
              <p:nvGrpSpPr>
                <p:cNvPr id="5" name="Gruppieren 4">
                  <a:extLst>
                    <a:ext uri="{FF2B5EF4-FFF2-40B4-BE49-F238E27FC236}">
                      <a16:creationId xmlns:a16="http://schemas.microsoft.com/office/drawing/2014/main" id="{208DCCF0-D243-F04E-B4A0-4E334B5B6C6D}"/>
                    </a:ext>
                  </a:extLst>
                </p:cNvPr>
                <p:cNvGrpSpPr/>
                <p:nvPr/>
              </p:nvGrpSpPr>
              <p:grpSpPr>
                <a:xfrm>
                  <a:off x="6889452" y="3860737"/>
                  <a:ext cx="501948" cy="143115"/>
                  <a:chOff x="6889452" y="3860737"/>
                  <a:chExt cx="501948" cy="143115"/>
                </a:xfrm>
              </p:grpSpPr>
              <p:cxnSp>
                <p:nvCxnSpPr>
                  <p:cNvPr id="137" name="Gerade Verbindung 136">
                    <a:extLst>
                      <a:ext uri="{FF2B5EF4-FFF2-40B4-BE49-F238E27FC236}">
                        <a16:creationId xmlns:a16="http://schemas.microsoft.com/office/drawing/2014/main" id="{418B9DEA-6CAB-2E41-A3F9-8AAA431B70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89452" y="3933825"/>
                    <a:ext cx="28605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" name="Gruppieren 3">
                    <a:extLst>
                      <a:ext uri="{FF2B5EF4-FFF2-40B4-BE49-F238E27FC236}">
                        <a16:creationId xmlns:a16="http://schemas.microsoft.com/office/drawing/2014/main" id="{07340487-A4CD-3145-8306-587CF2ADFE40}"/>
                      </a:ext>
                    </a:extLst>
                  </p:cNvPr>
                  <p:cNvGrpSpPr/>
                  <p:nvPr/>
                </p:nvGrpSpPr>
                <p:grpSpPr>
                  <a:xfrm>
                    <a:off x="7175502" y="3860737"/>
                    <a:ext cx="215898" cy="143115"/>
                    <a:chOff x="7175502" y="3860737"/>
                    <a:chExt cx="215898" cy="143115"/>
                  </a:xfrm>
                </p:grpSpPr>
                <p:cxnSp>
                  <p:nvCxnSpPr>
                    <p:cNvPr id="142" name="Gerade Verbindung 141">
                      <a:extLst>
                        <a:ext uri="{FF2B5EF4-FFF2-40B4-BE49-F238E27FC236}">
                          <a16:creationId xmlns:a16="http://schemas.microsoft.com/office/drawing/2014/main" id="{92BE9F31-F08F-B340-A72E-82ED578404C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176120" y="3860737"/>
                      <a:ext cx="215280" cy="730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Gerade Verbindung 143">
                      <a:extLst>
                        <a:ext uri="{FF2B5EF4-FFF2-40B4-BE49-F238E27FC236}">
                          <a16:creationId xmlns:a16="http://schemas.microsoft.com/office/drawing/2014/main" id="{CD729FBF-23F8-604F-BA81-943F9ECC3E4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75502" y="3933825"/>
                      <a:ext cx="215898" cy="7002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61" name="Gerade Verbindung 160">
                  <a:extLst>
                    <a:ext uri="{FF2B5EF4-FFF2-40B4-BE49-F238E27FC236}">
                      <a16:creationId xmlns:a16="http://schemas.microsoft.com/office/drawing/2014/main" id="{C0C1FF9F-DD84-9346-8E9E-DB8657DE5B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89452" y="4941888"/>
                  <a:ext cx="358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" name="Gruppieren 26">
                  <a:extLst>
                    <a:ext uri="{FF2B5EF4-FFF2-40B4-BE49-F238E27FC236}">
                      <a16:creationId xmlns:a16="http://schemas.microsoft.com/office/drawing/2014/main" id="{9403CC88-0445-C349-BED1-57D3BE68768F}"/>
                    </a:ext>
                  </a:extLst>
                </p:cNvPr>
                <p:cNvGrpSpPr/>
                <p:nvPr/>
              </p:nvGrpSpPr>
              <p:grpSpPr>
                <a:xfrm>
                  <a:off x="7248128" y="4867948"/>
                  <a:ext cx="143272" cy="144918"/>
                  <a:chOff x="7248128" y="4867948"/>
                  <a:chExt cx="143272" cy="144918"/>
                </a:xfrm>
              </p:grpSpPr>
              <p:cxnSp>
                <p:nvCxnSpPr>
                  <p:cNvPr id="165" name="Gerade Verbindung 164">
                    <a:extLst>
                      <a:ext uri="{FF2B5EF4-FFF2-40B4-BE49-F238E27FC236}">
                        <a16:creationId xmlns:a16="http://schemas.microsoft.com/office/drawing/2014/main" id="{B939E426-4F2A-0142-8BCC-491CF63B65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248128" y="4867948"/>
                    <a:ext cx="143272" cy="7394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Gerade Verbindung 166">
                    <a:extLst>
                      <a:ext uri="{FF2B5EF4-FFF2-40B4-BE49-F238E27FC236}">
                        <a16:creationId xmlns:a16="http://schemas.microsoft.com/office/drawing/2014/main" id="{39E24C31-E0CE-4947-A058-AD32D40F67C2}"/>
                      </a:ext>
                    </a:extLst>
                  </p:cNvPr>
                  <p:cNvCxnSpPr/>
                  <p:nvPr/>
                </p:nvCxnSpPr>
                <p:spPr>
                  <a:xfrm>
                    <a:off x="7248128" y="4941888"/>
                    <a:ext cx="143272" cy="709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21" name="Textfeld 120">
            <a:extLst>
              <a:ext uri="{FF2B5EF4-FFF2-40B4-BE49-F238E27FC236}">
                <a16:creationId xmlns:a16="http://schemas.microsoft.com/office/drawing/2014/main" id="{2F63E0EA-D822-1D46-96A9-59BD13245335}"/>
              </a:ext>
            </a:extLst>
          </p:cNvPr>
          <p:cNvSpPr txBox="1"/>
          <p:nvPr/>
        </p:nvSpPr>
        <p:spPr>
          <a:xfrm>
            <a:off x="609598" y="618620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Daniela Bednarski,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B20E957-470D-064E-9017-6D6BDEBFD7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8760"/>
                <a:ext cx="8366720" cy="5040560"/>
              </a:xfrm>
            </p:spPr>
            <p:txBody>
              <a:bodyPr>
                <a:normAutofit/>
              </a:bodyPr>
              <a:lstStyle/>
              <a:p>
                <a:pPr marL="109728" indent="0">
                  <a:buNone/>
                </a:pPr>
                <a:r>
                  <a:rPr lang="de-DE" sz="2200" dirty="0"/>
                  <a:t>Die Wellenfunktion </a:t>
                </a:r>
                <a14:m>
                  <m:oMath xmlns:m="http://schemas.openxmlformats.org/officeDocument/2006/math"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de-DE" sz="2200" dirty="0"/>
                  <a:t> (Orbitale) des Wasserstoffatoms sind durch Quantenzahlen charakterisiert und hängen vom Ort ab, z.B.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B20E957-470D-064E-9017-6D6BDEBFD7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8760"/>
                <a:ext cx="8366720" cy="5040560"/>
              </a:xfrm>
              <a:blipFill>
                <a:blip r:embed="rId3"/>
                <a:stretch>
                  <a:fillRect t="-754" r="-16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7BC16135-87C3-ED49-BFC4-C448D1CF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Orbitale (LF)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295109-DB60-3040-88B5-CF2AEBB72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2132856"/>
            <a:ext cx="2095500" cy="19431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5C2805-D3D6-7444-B9F3-C1A660171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197" y="2132856"/>
            <a:ext cx="4800600" cy="2006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012457-CF6B-A34D-863F-ABD67FD5B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197" y="4310585"/>
            <a:ext cx="4826000" cy="196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F9E08C50-8C8E-454F-9EFF-73937B275CE1}"/>
                  </a:ext>
                </a:extLst>
              </p:cNvPr>
              <p:cNvSpPr txBox="1"/>
              <p:nvPr/>
            </p:nvSpPr>
            <p:spPr>
              <a:xfrm>
                <a:off x="9184549" y="2106216"/>
                <a:ext cx="273630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9728" indent="0">
                  <a:buNone/>
                </a:pPr>
                <a:r>
                  <a:rPr lang="de-DE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Aufgabe zu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  <a:hlinkClick r:id="rId7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 smtClean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hlinkClick r:id="rId7">
                                  <a:extLst>
                                    <a:ext uri="{A12FA001-AC4F-418D-AE19-62706E023703}">
                                      <ahyp:hlinkClr xmlns:ahyp="http://schemas.microsoft.com/office/drawing/2018/hyperlinkcolor" val="tx"/>
                                    </a:ext>
                                  </a:extLst>
                                </a:hlinkClick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hlinkClick r:id="rId7">
                                  <a:extLst>
                                    <a:ext uri="{A12FA001-AC4F-418D-AE19-62706E023703}">
                                      <ahyp:hlinkClr xmlns:ahyp="http://schemas.microsoft.com/office/drawing/2018/hyperlinkcolor" val="tx"/>
                                    </a:ext>
                                  </a:extLst>
                                </a:hlinkClick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hlinkClick r:id="rId7">
                                      <a:extLst>
                                        <a:ext uri="{A12FA001-AC4F-418D-AE19-62706E023703}">
                                          <ahyp:hlinkClr xmlns:ahyp="http://schemas.microsoft.com/office/drawing/2018/hyperlinkcolor" val="tx"/>
                                        </a:ext>
                                      </a:extLst>
                                    </a:hlinkClick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  <a:hlinkClick r:id="rId7">
                                      <a:extLst>
                                        <a:ext uri="{A12FA001-AC4F-418D-AE19-62706E023703}">
                                          <ahyp:hlinkClr xmlns:ahyp="http://schemas.microsoft.com/office/drawing/2018/hyperlinkcolor" val="tx"/>
                                        </a:ext>
                                      </a:extLst>
                                    </a:hlinkClick>
                                  </a:rPr>
                                  <m:t>𝑟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  <a:hlinkClick r:id="rId7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  <a:hlinkClick r:id="rId7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:</m:t>
                    </m:r>
                  </m:oMath>
                </a14:m>
                <a:endParaRPr lang="de-DE" b="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endParaRPr>
              </a:p>
              <a:p>
                <a:pPr marL="109728" indent="0">
                  <a:buNone/>
                </a:pPr>
                <a:r>
                  <a:rPr lang="de-DE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IQB</a:t>
                </a:r>
              </a:p>
              <a:p>
                <a:pPr marL="109728" indent="0">
                  <a:buNone/>
                </a:pPr>
                <a:r>
                  <a:rPr lang="de-DE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"Der Potentialtopf und das Bohr'sche Atommodell“</a:t>
                </a:r>
                <a:endParaRPr lang="de-DE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endParaRPr lang="de-DE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F9E08C50-8C8E-454F-9EFF-73937B275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4549" y="2106216"/>
                <a:ext cx="2736304" cy="2031325"/>
              </a:xfrm>
              <a:prstGeom prst="rect">
                <a:avLst/>
              </a:prstGeom>
              <a:blipFill>
                <a:blip r:embed="rId8"/>
                <a:stretch>
                  <a:fillRect t="-18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270ADE3-98DB-9B43-B2E4-E63278B2DB23}"/>
                  </a:ext>
                </a:extLst>
              </p:cNvPr>
              <p:cNvSpPr txBox="1"/>
              <p:nvPr/>
            </p:nvSpPr>
            <p:spPr>
              <a:xfrm>
                <a:off x="9135411" y="4247760"/>
                <a:ext cx="273630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9728" indent="0">
                  <a:buNone/>
                </a:pPr>
                <a:r>
                  <a:rPr lang="de-DE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Aufgabe zu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𝜓</m:t>
                    </m:r>
                    <m:d>
                      <m:dPr>
                        <m:ctrlPr>
                          <a:rPr lang="de-DE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</m:d>
                    <m:r>
                      <a:rPr lang="de-DE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lang="de-DE" b="0" dirty="0">
                  <a:solidFill>
                    <a:srgbClr val="0070C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09728" indent="0">
                  <a:buNone/>
                </a:pPr>
                <a:r>
                  <a:rPr lang="de-DE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Abitur Bayern 2015</a:t>
                </a:r>
              </a:p>
              <a:p>
                <a:pPr marL="109728" indent="0">
                  <a:buNone/>
                </a:pPr>
                <a:r>
                  <a:rPr lang="de-DE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"Potentialtopf und quantenphysikalisches Modell zum Wasserstoffatom"</a:t>
                </a:r>
                <a:endParaRPr lang="de-DE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de-DE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E270ADE3-98DB-9B43-B2E4-E63278B2D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411" y="4247760"/>
                <a:ext cx="2736304" cy="2031325"/>
              </a:xfrm>
              <a:prstGeom prst="rect">
                <a:avLst/>
              </a:prstGeom>
              <a:blipFill>
                <a:blip r:embed="rId10"/>
                <a:stretch>
                  <a:fillRect t="-12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89EBED5-A173-8C4D-B28F-CC1DEB72FA31}"/>
                  </a:ext>
                </a:extLst>
              </p:cNvPr>
              <p:cNvSpPr txBox="1"/>
              <p:nvPr/>
            </p:nvSpPr>
            <p:spPr>
              <a:xfrm>
                <a:off x="767407" y="4310585"/>
                <a:ext cx="2762789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C00000"/>
                    </a:solidFill>
                    <a:latin typeface="+mj-ea"/>
                    <a:ea typeface="+mj-ea"/>
                  </a:rPr>
                  <a:t>Radialer Anteil der  Detektionswahrscheinlichkeits-dichte: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1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</m:ctrlPr>
                          </m:dPr>
                          <m:e>
                            <m:r>
                              <a:rPr lang="de-DE" sz="1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de-DE" sz="1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sz="1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2</m:t>
                        </m:r>
                      </m:sup>
                    </m:sSup>
                  </m:oMath>
                </a14:m>
                <a:endParaRPr lang="de-DE" sz="1400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  <a:p>
                <a:endParaRPr lang="de-DE" sz="1400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  <a:p>
                <a:r>
                  <a:rPr lang="de-DE" sz="1400" dirty="0">
                    <a:solidFill>
                      <a:srgbClr val="0070C0"/>
                    </a:solidFill>
                    <a:latin typeface="+mj-ea"/>
                    <a:ea typeface="+mj-ea"/>
                  </a:rPr>
                  <a:t>Radiale Detektionswahr-</a:t>
                </a:r>
                <a:r>
                  <a:rPr lang="de-DE" sz="1400" dirty="0" err="1">
                    <a:solidFill>
                      <a:srgbClr val="0070C0"/>
                    </a:solidFill>
                    <a:latin typeface="+mj-ea"/>
                    <a:ea typeface="+mj-ea"/>
                  </a:rPr>
                  <a:t>scheinlichkeitsdichte</a:t>
                </a:r>
                <a:r>
                  <a:rPr lang="de-DE" sz="1400" dirty="0">
                    <a:solidFill>
                      <a:srgbClr val="0070C0"/>
                    </a:solidFill>
                    <a:latin typeface="+mj-ea"/>
                    <a:ea typeface="+mj-ea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4</m:t>
                        </m:r>
                        <m:r>
                          <a:rPr lang="de-DE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|"/>
                            <m:endChr m:val="|"/>
                            <m:ctrlPr>
                              <a:rPr lang="de-DE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</m:ctrlPr>
                          </m:dPr>
                          <m:e>
                            <m:r>
                              <a:rPr lang="de-DE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de-DE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2</m:t>
                        </m:r>
                      </m:sup>
                    </m:sSup>
                  </m:oMath>
                </a14:m>
                <a:endParaRPr lang="de-DE" sz="1400" dirty="0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89EBED5-A173-8C4D-B28F-CC1DEB72F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7" y="4310585"/>
                <a:ext cx="2762789" cy="1600438"/>
              </a:xfrm>
              <a:prstGeom prst="rect">
                <a:avLst/>
              </a:prstGeom>
              <a:blipFill>
                <a:blip r:embed="rId11"/>
                <a:stretch>
                  <a:fillRect l="-459" t="-787" b="-7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D761FA78-266A-044B-AE8C-32FD6206C4D6}"/>
              </a:ext>
            </a:extLst>
          </p:cNvPr>
          <p:cNvSpPr txBox="1"/>
          <p:nvPr/>
        </p:nvSpPr>
        <p:spPr>
          <a:xfrm>
            <a:off x="609600" y="6173318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33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6F2EF1D-A0A3-2341-B525-2C80E1F8F3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24744"/>
                <a:ext cx="10972800" cy="5184576"/>
              </a:xfrm>
            </p:spPr>
            <p:txBody>
              <a:bodyPr>
                <a:normAutofit/>
              </a:bodyPr>
              <a:lstStyle/>
              <a:p>
                <a:pPr marL="109728" indent="0">
                  <a:buNone/>
                </a:pPr>
                <a:r>
                  <a:rPr lang="de-DE" sz="2000" dirty="0"/>
                  <a:t>Bei Atomen mit mehr als einem Elektron sind die Wellenfunktionen komplexer als beim Wasserstoffatom.</a:t>
                </a:r>
              </a:p>
              <a:p>
                <a:pPr marL="109728" indent="0">
                  <a:buNone/>
                </a:pPr>
                <a:r>
                  <a:rPr lang="de-DE" sz="2000" dirty="0"/>
                  <a:t>Näherungsweise nimmt man an, dass sich die Elektronen auf wasserstoffähnliche Wellenfunktionen (Orbitale) gemäß dem Pauli-Prinzip verteilen, d.h. je zwei Elektronen können nicht in allen vier Quantenzahlen (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b="0" dirty="0"/>
                  <a:t> übereinstimmen.</a:t>
                </a:r>
              </a:p>
              <a:p>
                <a:pPr marL="109728" indent="0">
                  <a:buNone/>
                </a:pPr>
                <a:r>
                  <a:rPr lang="de-DE" sz="2000" dirty="0"/>
                  <a:t>Die Elektronen-Zustände werden reihenweise nach aufsteigender Energie aufgefüllt. Daraus ergibt sich die aus der Chemie bekannte Schalenstruktur (K, L, M, … bzw. s, p, d, f, …) der Atomhülle mit den abgeschlossenen Schalen bei Edelgasen (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sz="2000" dirty="0"/>
                  <a:t>,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de-DE" sz="2000" dirty="0"/>
                  <a:t>,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=18</m:t>
                    </m:r>
                  </m:oMath>
                </a14:m>
                <a:r>
                  <a:rPr lang="de-DE" sz="2000" dirty="0"/>
                  <a:t>, …):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6F2EF1D-A0A3-2341-B525-2C80E1F8F3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24744"/>
                <a:ext cx="10972800" cy="5184576"/>
              </a:xfrm>
              <a:blipFill>
                <a:blip r:embed="rId2"/>
                <a:stretch>
                  <a:fillRect t="-733" r="-5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D95F7497-C982-CC4A-8A14-B6547FF6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Mehrelektronensysteme (LF)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73C693-A9A9-CC4F-AE5B-57A1EF3C7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350" y="3717032"/>
            <a:ext cx="7861300" cy="27178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678ECF7-5FD5-1749-8A2B-732ED0016235}"/>
              </a:ext>
            </a:extLst>
          </p:cNvPr>
          <p:cNvSpPr txBox="1"/>
          <p:nvPr/>
        </p:nvSpPr>
        <p:spPr>
          <a:xfrm>
            <a:off x="609600" y="618620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06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F359856-47B6-3A42-99F7-74D82E6F2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3"/>
            <a:ext cx="10972800" cy="531683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de-DE" sz="2200" dirty="0"/>
              <a:t>Aus den Quantenzahlen ergibt sich die Struktur des Periodensystems. Gewinnbringende Verknüpfung zum Chemie-Unterricht.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EFDEDE1-DC92-6F4B-861F-4B728945B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Vertiefung (LF)</a:t>
            </a: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B40778A4-E208-F549-BE1E-68854A013166}"/>
              </a:ext>
            </a:extLst>
          </p:cNvPr>
          <p:cNvGrpSpPr/>
          <p:nvPr/>
        </p:nvGrpSpPr>
        <p:grpSpPr>
          <a:xfrm>
            <a:off x="695323" y="1870457"/>
            <a:ext cx="9937181" cy="4556419"/>
            <a:chOff x="695323" y="1870457"/>
            <a:chExt cx="9937181" cy="4556419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251B9AB2-DFBD-5F43-B627-F0A65FB679BF}"/>
                </a:ext>
              </a:extLst>
            </p:cNvPr>
            <p:cNvGrpSpPr/>
            <p:nvPr/>
          </p:nvGrpSpPr>
          <p:grpSpPr>
            <a:xfrm>
              <a:off x="695323" y="2024614"/>
              <a:ext cx="9937181" cy="3255065"/>
              <a:chOff x="695323" y="2183099"/>
              <a:chExt cx="9937181" cy="3255065"/>
            </a:xfrm>
          </p:grpSpPr>
          <p:cxnSp>
            <p:nvCxnSpPr>
              <p:cNvPr id="5" name="Gerade Verbindung 4">
                <a:extLst>
                  <a:ext uri="{FF2B5EF4-FFF2-40B4-BE49-F238E27FC236}">
                    <a16:creationId xmlns:a16="http://schemas.microsoft.com/office/drawing/2014/main" id="{57E5F57C-3427-B64F-8FDC-FD0974152A24}"/>
                  </a:ext>
                </a:extLst>
              </p:cNvPr>
              <p:cNvCxnSpPr/>
              <p:nvPr/>
            </p:nvCxnSpPr>
            <p:spPr>
              <a:xfrm>
                <a:off x="695325" y="2492375"/>
                <a:ext cx="9937179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84A89A09-84CA-A040-BDA5-97D766F5493D}"/>
                  </a:ext>
                </a:extLst>
              </p:cNvPr>
              <p:cNvGrpSpPr/>
              <p:nvPr/>
            </p:nvGrpSpPr>
            <p:grpSpPr>
              <a:xfrm>
                <a:off x="695323" y="2183099"/>
                <a:ext cx="9937180" cy="3255065"/>
                <a:chOff x="695323" y="2183099"/>
                <a:chExt cx="9937180" cy="3255065"/>
              </a:xfrm>
            </p:grpSpPr>
            <p:cxnSp>
              <p:nvCxnSpPr>
                <p:cNvPr id="7" name="Gerade Verbindung 6">
                  <a:extLst>
                    <a:ext uri="{FF2B5EF4-FFF2-40B4-BE49-F238E27FC236}">
                      <a16:creationId xmlns:a16="http://schemas.microsoft.com/office/drawing/2014/main" id="{EC120B3E-E992-3845-949E-EF40F47217AC}"/>
                    </a:ext>
                  </a:extLst>
                </p:cNvPr>
                <p:cNvCxnSpPr/>
                <p:nvPr/>
              </p:nvCxnSpPr>
              <p:spPr>
                <a:xfrm>
                  <a:off x="695324" y="2898741"/>
                  <a:ext cx="9937179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Gerade Verbindung 7">
                  <a:extLst>
                    <a:ext uri="{FF2B5EF4-FFF2-40B4-BE49-F238E27FC236}">
                      <a16:creationId xmlns:a16="http://schemas.microsoft.com/office/drawing/2014/main" id="{0C63C901-C154-8E41-8BFA-DFD7363040D1}"/>
                    </a:ext>
                  </a:extLst>
                </p:cNvPr>
                <p:cNvCxnSpPr/>
                <p:nvPr/>
              </p:nvCxnSpPr>
              <p:spPr>
                <a:xfrm>
                  <a:off x="695323" y="3704897"/>
                  <a:ext cx="9937179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Gerade Verbindung 8">
                  <a:extLst>
                    <a:ext uri="{FF2B5EF4-FFF2-40B4-BE49-F238E27FC236}">
                      <a16:creationId xmlns:a16="http://schemas.microsoft.com/office/drawing/2014/main" id="{B77D3C1A-87BA-0948-8AF9-D14D0BF30EDC}"/>
                    </a:ext>
                  </a:extLst>
                </p:cNvPr>
                <p:cNvCxnSpPr/>
                <p:nvPr/>
              </p:nvCxnSpPr>
              <p:spPr>
                <a:xfrm>
                  <a:off x="695323" y="4960463"/>
                  <a:ext cx="9937179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D5F8D687-AA23-B246-A2A1-DC780193A49B}"/>
                    </a:ext>
                  </a:extLst>
                </p:cNvPr>
                <p:cNvSpPr txBox="1"/>
                <p:nvPr/>
              </p:nvSpPr>
              <p:spPr>
                <a:xfrm>
                  <a:off x="910510" y="2183099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err="1">
                      <a:latin typeface="+mn-ea"/>
                    </a:rPr>
                    <a:t>n</a:t>
                  </a:r>
                  <a:endParaRPr lang="de-DE" dirty="0">
                    <a:latin typeface="+mn-ea"/>
                  </a:endParaRPr>
                </a:p>
              </p:txBody>
            </p:sp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9DDF2AB8-26E6-A74C-AAD4-FA0580A90175}"/>
                    </a:ext>
                  </a:extLst>
                </p:cNvPr>
                <p:cNvSpPr txBox="1"/>
                <p:nvPr/>
              </p:nvSpPr>
              <p:spPr>
                <a:xfrm>
                  <a:off x="896836" y="2581387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1</a:t>
                  </a:r>
                </a:p>
              </p:txBody>
            </p:sp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1EDECD66-D84D-5A4F-A5A4-C6E118BA36E4}"/>
                    </a:ext>
                  </a:extLst>
                </p:cNvPr>
                <p:cNvSpPr txBox="1"/>
                <p:nvPr/>
              </p:nvSpPr>
              <p:spPr>
                <a:xfrm>
                  <a:off x="908448" y="3026267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2</a:t>
                  </a:r>
                </a:p>
              </p:txBody>
            </p:sp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1C8E6B41-A428-0D42-AC87-2CD2A366AACC}"/>
                    </a:ext>
                  </a:extLst>
                </p:cNvPr>
                <p:cNvSpPr txBox="1"/>
                <p:nvPr/>
              </p:nvSpPr>
              <p:spPr>
                <a:xfrm>
                  <a:off x="896836" y="3814729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3</a:t>
                  </a:r>
                </a:p>
              </p:txBody>
            </p:sp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13E0EDEA-87CD-4247-8736-C53FF8058391}"/>
                    </a:ext>
                  </a:extLst>
                </p:cNvPr>
                <p:cNvSpPr txBox="1"/>
                <p:nvPr/>
              </p:nvSpPr>
              <p:spPr>
                <a:xfrm>
                  <a:off x="925287" y="5068838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4</a:t>
                  </a:r>
                </a:p>
              </p:txBody>
            </p:sp>
          </p:grp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C1794A57-6BB9-AE4B-A782-687DE7FC58E2}"/>
                </a:ext>
              </a:extLst>
            </p:cNvPr>
            <p:cNvGrpSpPr/>
            <p:nvPr/>
          </p:nvGrpSpPr>
          <p:grpSpPr>
            <a:xfrm>
              <a:off x="1621165" y="2022742"/>
              <a:ext cx="467715" cy="4369891"/>
              <a:chOff x="1170280" y="2214978"/>
              <a:chExt cx="467715" cy="4369891"/>
            </a:xfrm>
          </p:grpSpPr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943A15A-6E7D-8C41-937B-EED092653AF5}"/>
                  </a:ext>
                </a:extLst>
              </p:cNvPr>
              <p:cNvSpPr txBox="1"/>
              <p:nvPr/>
            </p:nvSpPr>
            <p:spPr>
              <a:xfrm>
                <a:off x="1218061" y="5515122"/>
                <a:ext cx="360040" cy="369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+mn-ea"/>
                  </a:rPr>
                  <a:t>1</a:t>
                </a:r>
              </a:p>
            </p:txBody>
          </p:sp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id="{881611E0-AAFA-4F40-8952-55F561F36036}"/>
                  </a:ext>
                </a:extLst>
              </p:cNvPr>
              <p:cNvGrpSpPr/>
              <p:nvPr/>
            </p:nvGrpSpPr>
            <p:grpSpPr>
              <a:xfrm>
                <a:off x="1170280" y="2214978"/>
                <a:ext cx="467715" cy="4369891"/>
                <a:chOff x="1170280" y="2214978"/>
                <a:chExt cx="467715" cy="4369891"/>
              </a:xfrm>
            </p:grpSpPr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0AFBDCAA-B548-8244-B41E-1FF2CDDF08DA}"/>
                    </a:ext>
                  </a:extLst>
                </p:cNvPr>
                <p:cNvSpPr txBox="1"/>
                <p:nvPr/>
              </p:nvSpPr>
              <p:spPr>
                <a:xfrm>
                  <a:off x="1277955" y="2214978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l</a:t>
                  </a:r>
                </a:p>
              </p:txBody>
            </p:sp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4350CBF1-669C-034A-9D6E-CA4177AA0DF6}"/>
                    </a:ext>
                  </a:extLst>
                </p:cNvPr>
                <p:cNvSpPr txBox="1"/>
                <p:nvPr/>
              </p:nvSpPr>
              <p:spPr>
                <a:xfrm>
                  <a:off x="1193133" y="2633094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0</a:t>
                  </a:r>
                </a:p>
              </p:txBody>
            </p:sp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CFE227E8-CEF3-D142-8690-235069BDC300}"/>
                    </a:ext>
                  </a:extLst>
                </p:cNvPr>
                <p:cNvSpPr txBox="1"/>
                <p:nvPr/>
              </p:nvSpPr>
              <p:spPr>
                <a:xfrm>
                  <a:off x="1193133" y="3070312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0</a:t>
                  </a:r>
                </a:p>
              </p:txBody>
            </p:sp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063C4EE4-6327-D145-A238-EE68E6C6028F}"/>
                    </a:ext>
                  </a:extLst>
                </p:cNvPr>
                <p:cNvSpPr txBox="1"/>
                <p:nvPr/>
              </p:nvSpPr>
              <p:spPr>
                <a:xfrm>
                  <a:off x="1221688" y="3431557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1</a:t>
                  </a:r>
                </a:p>
              </p:txBody>
            </p:sp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08159C7C-0E44-EF42-8343-57DDC8FA1FF5}"/>
                    </a:ext>
                  </a:extLst>
                </p:cNvPr>
                <p:cNvSpPr txBox="1"/>
                <p:nvPr/>
              </p:nvSpPr>
              <p:spPr>
                <a:xfrm>
                  <a:off x="1193133" y="3855188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0</a:t>
                  </a:r>
                </a:p>
              </p:txBody>
            </p:sp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1BEC201E-16E5-8947-B578-19731BAFA284}"/>
                    </a:ext>
                  </a:extLst>
                </p:cNvPr>
                <p:cNvSpPr txBox="1"/>
                <p:nvPr/>
              </p:nvSpPr>
              <p:spPr>
                <a:xfrm>
                  <a:off x="1202312" y="4277286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1</a:t>
                  </a:r>
                </a:p>
              </p:txBody>
            </p:sp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2ABC79AE-81EB-3B44-BA62-07D8B1A5956D}"/>
                    </a:ext>
                  </a:extLst>
                </p:cNvPr>
                <p:cNvSpPr txBox="1"/>
                <p:nvPr/>
              </p:nvSpPr>
              <p:spPr>
                <a:xfrm>
                  <a:off x="1190090" y="4660863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2</a:t>
                  </a: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09E30E59-C890-EF44-84E3-929EE03703E6}"/>
                    </a:ext>
                  </a:extLst>
                </p:cNvPr>
                <p:cNvSpPr txBox="1"/>
                <p:nvPr/>
              </p:nvSpPr>
              <p:spPr>
                <a:xfrm>
                  <a:off x="1190090" y="5092681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0</a:t>
                  </a:r>
                </a:p>
              </p:txBody>
            </p:sp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001C3CF9-4CCF-2743-92F5-CDBE29724F0B}"/>
                    </a:ext>
                  </a:extLst>
                </p:cNvPr>
                <p:cNvSpPr txBox="1"/>
                <p:nvPr/>
              </p:nvSpPr>
              <p:spPr>
                <a:xfrm>
                  <a:off x="1196937" y="5859409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2</a:t>
                  </a:r>
                </a:p>
              </p:txBody>
            </p:sp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4E71D4BA-700E-D646-AC48-05B8EBD09F80}"/>
                    </a:ext>
                  </a:extLst>
                </p:cNvPr>
                <p:cNvSpPr txBox="1"/>
                <p:nvPr/>
              </p:nvSpPr>
              <p:spPr>
                <a:xfrm>
                  <a:off x="1170280" y="6215543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3</a:t>
                  </a:r>
                </a:p>
              </p:txBody>
            </p:sp>
          </p:grpSp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8AB46614-03AC-814B-BB37-84B241161321}"/>
                </a:ext>
              </a:extLst>
            </p:cNvPr>
            <p:cNvGrpSpPr/>
            <p:nvPr/>
          </p:nvGrpSpPr>
          <p:grpSpPr>
            <a:xfrm>
              <a:off x="1929537" y="2023492"/>
              <a:ext cx="2604834" cy="4382339"/>
              <a:chOff x="354236" y="2215728"/>
              <a:chExt cx="2604834" cy="4382339"/>
            </a:xfrm>
          </p:grpSpPr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E67EBE7B-1D6A-6F40-90B3-6A62D1C319CC}"/>
                  </a:ext>
                </a:extLst>
              </p:cNvPr>
              <p:cNvSpPr txBox="1"/>
              <p:nvPr/>
            </p:nvSpPr>
            <p:spPr>
              <a:xfrm>
                <a:off x="1022620" y="5496490"/>
                <a:ext cx="17756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+mn-ea"/>
                  </a:rPr>
                  <a:t>-1, 0, +1</a:t>
                </a: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B11692B8-18DF-B048-905B-988D35C67321}"/>
                  </a:ext>
                </a:extLst>
              </p:cNvPr>
              <p:cNvGrpSpPr/>
              <p:nvPr/>
            </p:nvGrpSpPr>
            <p:grpSpPr>
              <a:xfrm>
                <a:off x="354236" y="2215728"/>
                <a:ext cx="2604834" cy="4382339"/>
                <a:chOff x="354236" y="2215728"/>
                <a:chExt cx="2604834" cy="4382339"/>
              </a:xfrm>
            </p:grpSpPr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42AA9687-CA46-0241-A9E6-D888A0B04EFB}"/>
                    </a:ext>
                  </a:extLst>
                </p:cNvPr>
                <p:cNvSpPr txBox="1"/>
                <p:nvPr/>
              </p:nvSpPr>
              <p:spPr>
                <a:xfrm>
                  <a:off x="1331909" y="2215728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m</a:t>
                  </a:r>
                </a:p>
              </p:txBody>
            </p:sp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156AAF4A-F9B8-7D48-9744-67AF2491BF0E}"/>
                    </a:ext>
                  </a:extLst>
                </p:cNvPr>
                <p:cNvSpPr txBox="1"/>
                <p:nvPr/>
              </p:nvSpPr>
              <p:spPr>
                <a:xfrm>
                  <a:off x="1355298" y="2639678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0</a:t>
                  </a:r>
                </a:p>
              </p:txBody>
            </p:sp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0675DE39-FBDF-634C-BB7F-26B4B027F7EB}"/>
                    </a:ext>
                  </a:extLst>
                </p:cNvPr>
                <p:cNvSpPr txBox="1"/>
                <p:nvPr/>
              </p:nvSpPr>
              <p:spPr>
                <a:xfrm>
                  <a:off x="1355298" y="3073879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0</a:t>
                  </a:r>
                </a:p>
              </p:txBody>
            </p: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AD4109B9-698A-0C4C-B004-8774E54176E1}"/>
                    </a:ext>
                  </a:extLst>
                </p:cNvPr>
                <p:cNvSpPr txBox="1"/>
                <p:nvPr/>
              </p:nvSpPr>
              <p:spPr>
                <a:xfrm>
                  <a:off x="1022620" y="3426582"/>
                  <a:ext cx="11101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-1, 0, +1</a:t>
                  </a:r>
                </a:p>
              </p:txBody>
            </p:sp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C3D01F15-96F9-9F4A-B7DC-7F0EEE04B080}"/>
                    </a:ext>
                  </a:extLst>
                </p:cNvPr>
                <p:cNvSpPr txBox="1"/>
                <p:nvPr/>
              </p:nvSpPr>
              <p:spPr>
                <a:xfrm>
                  <a:off x="1355298" y="3854677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0</a:t>
                  </a:r>
                </a:p>
              </p:txBody>
            </p:sp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EDCAEF15-7A65-8348-A2B6-A9F6332A7601}"/>
                    </a:ext>
                  </a:extLst>
                </p:cNvPr>
                <p:cNvSpPr txBox="1"/>
                <p:nvPr/>
              </p:nvSpPr>
              <p:spPr>
                <a:xfrm>
                  <a:off x="1022620" y="4277283"/>
                  <a:ext cx="11275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-1, 0, +1</a:t>
                  </a:r>
                </a:p>
              </p:txBody>
            </p:sp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671CC3E1-6EF8-EB49-B883-DD5A0B7B5A34}"/>
                    </a:ext>
                  </a:extLst>
                </p:cNvPr>
                <p:cNvSpPr txBox="1"/>
                <p:nvPr/>
              </p:nvSpPr>
              <p:spPr>
                <a:xfrm>
                  <a:off x="696730" y="4658084"/>
                  <a:ext cx="17792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-2, -1, 0, +1, +2</a:t>
                  </a:r>
                </a:p>
              </p:txBody>
            </p:sp>
            <p:sp>
              <p:nvSpPr>
                <p:cNvPr id="46" name="Textfeld 45">
                  <a:extLst>
                    <a:ext uri="{FF2B5EF4-FFF2-40B4-BE49-F238E27FC236}">
                      <a16:creationId xmlns:a16="http://schemas.microsoft.com/office/drawing/2014/main" id="{E172BBA6-7406-674A-B76D-9E665E1304E5}"/>
                    </a:ext>
                  </a:extLst>
                </p:cNvPr>
                <p:cNvSpPr txBox="1"/>
                <p:nvPr/>
              </p:nvSpPr>
              <p:spPr>
                <a:xfrm>
                  <a:off x="1355298" y="5102586"/>
                  <a:ext cx="360040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0</a:t>
                  </a:r>
                </a:p>
              </p:txBody>
            </p:sp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E32D97AD-C3AF-174C-B6DC-197F4D585413}"/>
                    </a:ext>
                  </a:extLst>
                </p:cNvPr>
                <p:cNvSpPr txBox="1"/>
                <p:nvPr/>
              </p:nvSpPr>
              <p:spPr>
                <a:xfrm>
                  <a:off x="691984" y="5846217"/>
                  <a:ext cx="1771401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-2, -1, 0, +1, +2</a:t>
                  </a:r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89E245F0-92F8-6648-BD54-29C36E74827B}"/>
                    </a:ext>
                  </a:extLst>
                </p:cNvPr>
                <p:cNvSpPr txBox="1"/>
                <p:nvPr/>
              </p:nvSpPr>
              <p:spPr>
                <a:xfrm>
                  <a:off x="354236" y="6228735"/>
                  <a:ext cx="260483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-3, -2, -1, 0, +1, +2, +3</a:t>
                  </a:r>
                </a:p>
              </p:txBody>
            </p:sp>
          </p:grp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61BBD053-D1EB-6247-BE14-51A3BA1780BA}"/>
                </a:ext>
              </a:extLst>
            </p:cNvPr>
            <p:cNvGrpSpPr/>
            <p:nvPr/>
          </p:nvGrpSpPr>
          <p:grpSpPr>
            <a:xfrm>
              <a:off x="7004211" y="1870457"/>
              <a:ext cx="1579334" cy="4549692"/>
              <a:chOff x="1121561" y="2065151"/>
              <a:chExt cx="1579334" cy="4549692"/>
            </a:xfrm>
          </p:grpSpPr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74DD5BA7-DCC6-2E4A-8A0C-0E5BDF3558AE}"/>
                  </a:ext>
                </a:extLst>
              </p:cNvPr>
              <p:cNvSpPr txBox="1"/>
              <p:nvPr/>
            </p:nvSpPr>
            <p:spPr>
              <a:xfrm>
                <a:off x="1348964" y="5498948"/>
                <a:ext cx="601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bg2"/>
                    </a:solidFill>
                    <a:latin typeface="+mn-ea"/>
                  </a:rPr>
                  <a:t>4p</a:t>
                </a:r>
              </a:p>
            </p:txBody>
          </p: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E5414815-2220-4746-98BF-D95AC964F0D3}"/>
                  </a:ext>
                </a:extLst>
              </p:cNvPr>
              <p:cNvGrpSpPr/>
              <p:nvPr/>
            </p:nvGrpSpPr>
            <p:grpSpPr>
              <a:xfrm>
                <a:off x="1121561" y="2065151"/>
                <a:ext cx="1579334" cy="4549692"/>
                <a:chOff x="1121561" y="2065151"/>
                <a:chExt cx="1579334" cy="4549692"/>
              </a:xfrm>
            </p:grpSpPr>
            <p:sp>
              <p:nvSpPr>
                <p:cNvPr id="65" name="Textfeld 64">
                  <a:extLst>
                    <a:ext uri="{FF2B5EF4-FFF2-40B4-BE49-F238E27FC236}">
                      <a16:creationId xmlns:a16="http://schemas.microsoft.com/office/drawing/2014/main" id="{A8C16407-9BC5-5E4F-9387-D84639BDD7DE}"/>
                    </a:ext>
                  </a:extLst>
                </p:cNvPr>
                <p:cNvSpPr txBox="1"/>
                <p:nvPr/>
              </p:nvSpPr>
              <p:spPr>
                <a:xfrm>
                  <a:off x="1121561" y="2065151"/>
                  <a:ext cx="15793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chemeClr val="bg2"/>
                      </a:solidFill>
                      <a:latin typeface="+mn-ea"/>
                    </a:rPr>
                    <a:t>Chem. Bezeichnung</a:t>
                  </a:r>
                </a:p>
              </p:txBody>
            </p:sp>
            <p:sp>
              <p:nvSpPr>
                <p:cNvPr id="66" name="Textfeld 65">
                  <a:extLst>
                    <a:ext uri="{FF2B5EF4-FFF2-40B4-BE49-F238E27FC236}">
                      <a16:creationId xmlns:a16="http://schemas.microsoft.com/office/drawing/2014/main" id="{64B61811-3DFA-3C47-A02A-4F01F39DEC7C}"/>
                    </a:ext>
                  </a:extLst>
                </p:cNvPr>
                <p:cNvSpPr txBox="1"/>
                <p:nvPr/>
              </p:nvSpPr>
              <p:spPr>
                <a:xfrm>
                  <a:off x="1333376" y="2615185"/>
                  <a:ext cx="658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2"/>
                      </a:solidFill>
                      <a:latin typeface="+mn-ea"/>
                    </a:rPr>
                    <a:t>1s</a:t>
                  </a:r>
                </a:p>
              </p:txBody>
            </p:sp>
            <p:sp>
              <p:nvSpPr>
                <p:cNvPr id="67" name="Textfeld 66">
                  <a:extLst>
                    <a:ext uri="{FF2B5EF4-FFF2-40B4-BE49-F238E27FC236}">
                      <a16:creationId xmlns:a16="http://schemas.microsoft.com/office/drawing/2014/main" id="{A60BB860-0C36-A246-82D4-61B1B43A8509}"/>
                    </a:ext>
                  </a:extLst>
                </p:cNvPr>
                <p:cNvSpPr txBox="1"/>
                <p:nvPr/>
              </p:nvSpPr>
              <p:spPr>
                <a:xfrm>
                  <a:off x="1329610" y="3065547"/>
                  <a:ext cx="658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2"/>
                      </a:solidFill>
                      <a:latin typeface="+mn-ea"/>
                    </a:rPr>
                    <a:t>2s</a:t>
                  </a:r>
                </a:p>
              </p:txBody>
            </p:sp>
            <p:sp>
              <p:nvSpPr>
                <p:cNvPr id="68" name="Textfeld 67">
                  <a:extLst>
                    <a:ext uri="{FF2B5EF4-FFF2-40B4-BE49-F238E27FC236}">
                      <a16:creationId xmlns:a16="http://schemas.microsoft.com/office/drawing/2014/main" id="{49AE729F-7A77-934C-A261-CF26C9FF642A}"/>
                    </a:ext>
                  </a:extLst>
                </p:cNvPr>
                <p:cNvSpPr txBox="1"/>
                <p:nvPr/>
              </p:nvSpPr>
              <p:spPr>
                <a:xfrm>
                  <a:off x="1349259" y="3425728"/>
                  <a:ext cx="6207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2"/>
                      </a:solidFill>
                      <a:latin typeface="+mn-ea"/>
                    </a:rPr>
                    <a:t>2p</a:t>
                  </a:r>
                </a:p>
              </p:txBody>
            </p:sp>
            <p:sp>
              <p:nvSpPr>
                <p:cNvPr id="69" name="Textfeld 68">
                  <a:extLst>
                    <a:ext uri="{FF2B5EF4-FFF2-40B4-BE49-F238E27FC236}">
                      <a16:creationId xmlns:a16="http://schemas.microsoft.com/office/drawing/2014/main" id="{5A61AB08-A7A5-9949-821F-6294F87430B0}"/>
                    </a:ext>
                  </a:extLst>
                </p:cNvPr>
                <p:cNvSpPr txBox="1"/>
                <p:nvPr/>
              </p:nvSpPr>
              <p:spPr>
                <a:xfrm>
                  <a:off x="1342902" y="3850938"/>
                  <a:ext cx="6206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2"/>
                      </a:solidFill>
                      <a:latin typeface="+mn-ea"/>
                    </a:rPr>
                    <a:t>3s</a:t>
                  </a:r>
                </a:p>
              </p:txBody>
            </p:sp>
            <p:sp>
              <p:nvSpPr>
                <p:cNvPr id="70" name="Textfeld 69">
                  <a:extLst>
                    <a:ext uri="{FF2B5EF4-FFF2-40B4-BE49-F238E27FC236}">
                      <a16:creationId xmlns:a16="http://schemas.microsoft.com/office/drawing/2014/main" id="{1BC99823-9CB0-6746-BF44-42B60CC6D4D8}"/>
                    </a:ext>
                  </a:extLst>
                </p:cNvPr>
                <p:cNvSpPr txBox="1"/>
                <p:nvPr/>
              </p:nvSpPr>
              <p:spPr>
                <a:xfrm>
                  <a:off x="1334552" y="4279741"/>
                  <a:ext cx="61591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2"/>
                      </a:solidFill>
                      <a:latin typeface="+mn-ea"/>
                    </a:rPr>
                    <a:t>3p</a:t>
                  </a:r>
                </a:p>
              </p:txBody>
            </p:sp>
            <p:sp>
              <p:nvSpPr>
                <p:cNvPr id="71" name="Textfeld 70">
                  <a:extLst>
                    <a:ext uri="{FF2B5EF4-FFF2-40B4-BE49-F238E27FC236}">
                      <a16:creationId xmlns:a16="http://schemas.microsoft.com/office/drawing/2014/main" id="{D4FAA0AE-FAD2-3849-B0AF-334BC6886ED9}"/>
                    </a:ext>
                  </a:extLst>
                </p:cNvPr>
                <p:cNvSpPr txBox="1"/>
                <p:nvPr/>
              </p:nvSpPr>
              <p:spPr>
                <a:xfrm>
                  <a:off x="1341757" y="4681410"/>
                  <a:ext cx="6015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2"/>
                      </a:solidFill>
                      <a:latin typeface="+mn-ea"/>
                    </a:rPr>
                    <a:t>3d</a:t>
                  </a:r>
                </a:p>
              </p:txBody>
            </p:sp>
            <p:sp>
              <p:nvSpPr>
                <p:cNvPr id="72" name="Textfeld 71">
                  <a:extLst>
                    <a:ext uri="{FF2B5EF4-FFF2-40B4-BE49-F238E27FC236}">
                      <a16:creationId xmlns:a16="http://schemas.microsoft.com/office/drawing/2014/main" id="{7F8A7CBF-8807-C248-AD27-050C11B7437A}"/>
                    </a:ext>
                  </a:extLst>
                </p:cNvPr>
                <p:cNvSpPr txBox="1"/>
                <p:nvPr/>
              </p:nvSpPr>
              <p:spPr>
                <a:xfrm>
                  <a:off x="1368549" y="5121216"/>
                  <a:ext cx="6015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2"/>
                      </a:solidFill>
                      <a:latin typeface="+mn-ea"/>
                    </a:rPr>
                    <a:t>4s</a:t>
                  </a:r>
                </a:p>
              </p:txBody>
            </p:sp>
            <p:sp>
              <p:nvSpPr>
                <p:cNvPr id="73" name="Textfeld 72">
                  <a:extLst>
                    <a:ext uri="{FF2B5EF4-FFF2-40B4-BE49-F238E27FC236}">
                      <a16:creationId xmlns:a16="http://schemas.microsoft.com/office/drawing/2014/main" id="{8969832A-D556-9C45-B02A-AF3D2AE1EB9D}"/>
                    </a:ext>
                  </a:extLst>
                </p:cNvPr>
                <p:cNvSpPr txBox="1"/>
                <p:nvPr/>
              </p:nvSpPr>
              <p:spPr>
                <a:xfrm>
                  <a:off x="1354955" y="5859390"/>
                  <a:ext cx="5972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2"/>
                      </a:solidFill>
                      <a:latin typeface="+mn-ea"/>
                    </a:rPr>
                    <a:t>4d</a:t>
                  </a:r>
                </a:p>
              </p:txBody>
            </p:sp>
            <p:sp>
              <p:nvSpPr>
                <p:cNvPr id="74" name="Textfeld 73">
                  <a:extLst>
                    <a:ext uri="{FF2B5EF4-FFF2-40B4-BE49-F238E27FC236}">
                      <a16:creationId xmlns:a16="http://schemas.microsoft.com/office/drawing/2014/main" id="{CD0EFF7A-B306-2242-B110-BD08E6888DDD}"/>
                    </a:ext>
                  </a:extLst>
                </p:cNvPr>
                <p:cNvSpPr txBox="1"/>
                <p:nvPr/>
              </p:nvSpPr>
              <p:spPr>
                <a:xfrm>
                  <a:off x="1366360" y="6245511"/>
                  <a:ext cx="5972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2"/>
                      </a:solidFill>
                      <a:latin typeface="+mn-ea"/>
                    </a:rPr>
                    <a:t>4f</a:t>
                  </a:r>
                </a:p>
              </p:txBody>
            </p:sp>
          </p:grpSp>
        </p:grp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58988DB3-CF33-A04A-81BF-3FA66C311BC1}"/>
                </a:ext>
              </a:extLst>
            </p:cNvPr>
            <p:cNvGrpSpPr/>
            <p:nvPr/>
          </p:nvGrpSpPr>
          <p:grpSpPr>
            <a:xfrm>
              <a:off x="8921083" y="2072420"/>
              <a:ext cx="747460" cy="4354456"/>
              <a:chOff x="1359978" y="2204677"/>
              <a:chExt cx="747460" cy="4354456"/>
            </a:xfrm>
          </p:grpSpPr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325AB0A6-CBC2-8447-A82D-407745C78599}"/>
                  </a:ext>
                </a:extLst>
              </p:cNvPr>
              <p:cNvSpPr txBox="1"/>
              <p:nvPr/>
            </p:nvSpPr>
            <p:spPr>
              <a:xfrm>
                <a:off x="1503635" y="5433013"/>
                <a:ext cx="504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+mn-ea"/>
                  </a:rPr>
                  <a:t> 6</a:t>
                </a:r>
              </a:p>
            </p:txBody>
          </p:sp>
          <p:grpSp>
            <p:nvGrpSpPr>
              <p:cNvPr id="77" name="Gruppieren 76">
                <a:extLst>
                  <a:ext uri="{FF2B5EF4-FFF2-40B4-BE49-F238E27FC236}">
                    <a16:creationId xmlns:a16="http://schemas.microsoft.com/office/drawing/2014/main" id="{29D5F0BB-D193-D041-BEC4-7D22BB4B6F05}"/>
                  </a:ext>
                </a:extLst>
              </p:cNvPr>
              <p:cNvGrpSpPr/>
              <p:nvPr/>
            </p:nvGrpSpPr>
            <p:grpSpPr>
              <a:xfrm>
                <a:off x="1359978" y="2204677"/>
                <a:ext cx="747460" cy="4354456"/>
                <a:chOff x="1359978" y="2204677"/>
                <a:chExt cx="747460" cy="4354456"/>
              </a:xfrm>
            </p:grpSpPr>
            <p:sp>
              <p:nvSpPr>
                <p:cNvPr id="78" name="Textfeld 77">
                  <a:extLst>
                    <a:ext uri="{FF2B5EF4-FFF2-40B4-BE49-F238E27FC236}">
                      <a16:creationId xmlns:a16="http://schemas.microsoft.com/office/drawing/2014/main" id="{1917FE2E-2714-2644-B596-2A52F6F69442}"/>
                    </a:ext>
                  </a:extLst>
                </p:cNvPr>
                <p:cNvSpPr txBox="1"/>
                <p:nvPr/>
              </p:nvSpPr>
              <p:spPr>
                <a:xfrm>
                  <a:off x="1359978" y="2204677"/>
                  <a:ext cx="74746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>
                      <a:latin typeface="+mn-ea"/>
                    </a:rPr>
                    <a:t>Anzahl</a:t>
                  </a:r>
                </a:p>
              </p:txBody>
            </p:sp>
            <p:sp>
              <p:nvSpPr>
                <p:cNvPr id="79" name="Textfeld 78">
                  <a:extLst>
                    <a:ext uri="{FF2B5EF4-FFF2-40B4-BE49-F238E27FC236}">
                      <a16:creationId xmlns:a16="http://schemas.microsoft.com/office/drawing/2014/main" id="{023A1C00-E54A-E541-9F12-85C1069EE170}"/>
                    </a:ext>
                  </a:extLst>
                </p:cNvPr>
                <p:cNvSpPr txBox="1"/>
                <p:nvPr/>
              </p:nvSpPr>
              <p:spPr>
                <a:xfrm>
                  <a:off x="1513452" y="2563677"/>
                  <a:ext cx="5798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 2</a:t>
                  </a:r>
                </a:p>
              </p:txBody>
            </p:sp>
            <p:sp>
              <p:nvSpPr>
                <p:cNvPr id="80" name="Textfeld 79">
                  <a:extLst>
                    <a:ext uri="{FF2B5EF4-FFF2-40B4-BE49-F238E27FC236}">
                      <a16:creationId xmlns:a16="http://schemas.microsoft.com/office/drawing/2014/main" id="{C0B6869D-5575-EC4D-81AD-BE0777875DD3}"/>
                    </a:ext>
                  </a:extLst>
                </p:cNvPr>
                <p:cNvSpPr txBox="1"/>
                <p:nvPr/>
              </p:nvSpPr>
              <p:spPr>
                <a:xfrm>
                  <a:off x="1513452" y="3006349"/>
                  <a:ext cx="5939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 2</a:t>
                  </a:r>
                </a:p>
              </p:txBody>
            </p:sp>
            <p:sp>
              <p:nvSpPr>
                <p:cNvPr id="81" name="Textfeld 80">
                  <a:extLst>
                    <a:ext uri="{FF2B5EF4-FFF2-40B4-BE49-F238E27FC236}">
                      <a16:creationId xmlns:a16="http://schemas.microsoft.com/office/drawing/2014/main" id="{55E0B2C8-2CEA-7741-8C2C-2D6334B563FD}"/>
                    </a:ext>
                  </a:extLst>
                </p:cNvPr>
                <p:cNvSpPr txBox="1"/>
                <p:nvPr/>
              </p:nvSpPr>
              <p:spPr>
                <a:xfrm>
                  <a:off x="1513452" y="3360236"/>
                  <a:ext cx="490074" cy="36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 6</a:t>
                  </a:r>
                </a:p>
              </p:txBody>
            </p:sp>
            <p:sp>
              <p:nvSpPr>
                <p:cNvPr id="82" name="Textfeld 81">
                  <a:extLst>
                    <a:ext uri="{FF2B5EF4-FFF2-40B4-BE49-F238E27FC236}">
                      <a16:creationId xmlns:a16="http://schemas.microsoft.com/office/drawing/2014/main" id="{0DB6D0BD-F55F-D644-A29C-EE20394A748B}"/>
                    </a:ext>
                  </a:extLst>
                </p:cNvPr>
                <p:cNvSpPr txBox="1"/>
                <p:nvPr/>
              </p:nvSpPr>
              <p:spPr>
                <a:xfrm>
                  <a:off x="1509490" y="3796992"/>
                  <a:ext cx="5043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 2</a:t>
                  </a:r>
                </a:p>
              </p:txBody>
            </p:sp>
            <p:sp>
              <p:nvSpPr>
                <p:cNvPr id="83" name="Textfeld 82">
                  <a:extLst>
                    <a:ext uri="{FF2B5EF4-FFF2-40B4-BE49-F238E27FC236}">
                      <a16:creationId xmlns:a16="http://schemas.microsoft.com/office/drawing/2014/main" id="{B8D6A656-8917-0048-80F0-E7EB47ECEDB6}"/>
                    </a:ext>
                  </a:extLst>
                </p:cNvPr>
                <p:cNvSpPr txBox="1"/>
                <p:nvPr/>
              </p:nvSpPr>
              <p:spPr>
                <a:xfrm>
                  <a:off x="1508635" y="4215921"/>
                  <a:ext cx="5043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 6</a:t>
                  </a:r>
                </a:p>
              </p:txBody>
            </p:sp>
            <p:sp>
              <p:nvSpPr>
                <p:cNvPr id="84" name="Textfeld 83">
                  <a:extLst>
                    <a:ext uri="{FF2B5EF4-FFF2-40B4-BE49-F238E27FC236}">
                      <a16:creationId xmlns:a16="http://schemas.microsoft.com/office/drawing/2014/main" id="{34C03F4D-29BA-5D43-A6B8-1D3950CD39D5}"/>
                    </a:ext>
                  </a:extLst>
                </p:cNvPr>
                <p:cNvSpPr txBox="1"/>
                <p:nvPr/>
              </p:nvSpPr>
              <p:spPr>
                <a:xfrm>
                  <a:off x="1448214" y="4618973"/>
                  <a:ext cx="6015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10</a:t>
                  </a:r>
                </a:p>
              </p:txBody>
            </p:sp>
            <p:sp>
              <p:nvSpPr>
                <p:cNvPr id="85" name="Textfeld 84">
                  <a:extLst>
                    <a:ext uri="{FF2B5EF4-FFF2-40B4-BE49-F238E27FC236}">
                      <a16:creationId xmlns:a16="http://schemas.microsoft.com/office/drawing/2014/main" id="{45CE0949-D7F3-6F46-A6FB-9B0B71979140}"/>
                    </a:ext>
                  </a:extLst>
                </p:cNvPr>
                <p:cNvSpPr txBox="1"/>
                <p:nvPr/>
              </p:nvSpPr>
              <p:spPr>
                <a:xfrm>
                  <a:off x="1496785" y="5042604"/>
                  <a:ext cx="5043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 2</a:t>
                  </a:r>
                </a:p>
              </p:txBody>
            </p:sp>
            <p:sp>
              <p:nvSpPr>
                <p:cNvPr id="86" name="Textfeld 85">
                  <a:extLst>
                    <a:ext uri="{FF2B5EF4-FFF2-40B4-BE49-F238E27FC236}">
                      <a16:creationId xmlns:a16="http://schemas.microsoft.com/office/drawing/2014/main" id="{D31B7BBB-D8A1-F845-B883-C72767211E9D}"/>
                    </a:ext>
                  </a:extLst>
                </p:cNvPr>
                <p:cNvSpPr txBox="1"/>
                <p:nvPr/>
              </p:nvSpPr>
              <p:spPr>
                <a:xfrm>
                  <a:off x="1446216" y="5793374"/>
                  <a:ext cx="5972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10</a:t>
                  </a:r>
                </a:p>
              </p:txBody>
            </p:sp>
            <p:sp>
              <p:nvSpPr>
                <p:cNvPr id="87" name="Textfeld 86">
                  <a:extLst>
                    <a:ext uri="{FF2B5EF4-FFF2-40B4-BE49-F238E27FC236}">
                      <a16:creationId xmlns:a16="http://schemas.microsoft.com/office/drawing/2014/main" id="{FB05A3B6-F3E9-A04A-AF63-DC7896D40780}"/>
                    </a:ext>
                  </a:extLst>
                </p:cNvPr>
                <p:cNvSpPr txBox="1"/>
                <p:nvPr/>
              </p:nvSpPr>
              <p:spPr>
                <a:xfrm>
                  <a:off x="1446217" y="6189801"/>
                  <a:ext cx="5972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>
                      <a:latin typeface="+mn-ea"/>
                    </a:rPr>
                    <a:t>14</a:t>
                  </a:r>
                </a:p>
              </p:txBody>
            </p:sp>
          </p:grpSp>
        </p:grpSp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48C840E3-BAFE-034F-88CF-AEBFC502C59B}"/>
                </a:ext>
              </a:extLst>
            </p:cNvPr>
            <p:cNvGrpSpPr/>
            <p:nvPr/>
          </p:nvGrpSpPr>
          <p:grpSpPr>
            <a:xfrm>
              <a:off x="5552954" y="1939514"/>
              <a:ext cx="983892" cy="4441984"/>
              <a:chOff x="5910359" y="1926693"/>
              <a:chExt cx="983892" cy="4441984"/>
            </a:xfrm>
          </p:grpSpPr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4C1AAB59-DD34-654C-9DA9-630E6DFCCDD5}"/>
                  </a:ext>
                </a:extLst>
              </p:cNvPr>
              <p:cNvGrpSpPr/>
              <p:nvPr/>
            </p:nvGrpSpPr>
            <p:grpSpPr>
              <a:xfrm>
                <a:off x="5934848" y="1926693"/>
                <a:ext cx="959403" cy="800544"/>
                <a:chOff x="1357188" y="2134208"/>
                <a:chExt cx="959403" cy="800544"/>
              </a:xfrm>
            </p:grpSpPr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C460A597-353A-3645-86EF-334D48A2CC6D}"/>
                    </a:ext>
                  </a:extLst>
                </p:cNvPr>
                <p:cNvSpPr txBox="1"/>
                <p:nvPr/>
              </p:nvSpPr>
              <p:spPr>
                <a:xfrm>
                  <a:off x="1598471" y="2134208"/>
                  <a:ext cx="59339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err="1">
                      <a:latin typeface="+mn-ea"/>
                    </a:rPr>
                    <a:t>m</a:t>
                  </a:r>
                  <a:r>
                    <a:rPr lang="de-DE" baseline="-25000" dirty="0" err="1">
                      <a:latin typeface="+mn-ea"/>
                    </a:rPr>
                    <a:t>S</a:t>
                  </a:r>
                  <a:endParaRPr lang="de-DE" dirty="0">
                    <a:latin typeface="+mn-ea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feld 52">
                      <a:extLst>
                        <a:ext uri="{FF2B5EF4-FFF2-40B4-BE49-F238E27FC236}">
                          <a16:creationId xmlns:a16="http://schemas.microsoft.com/office/drawing/2014/main" id="{EE2C6735-0EC3-EE46-ACF9-73B404ECA1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57188" y="2496747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Textfeld 52">
                      <a:extLst>
                        <a:ext uri="{FF2B5EF4-FFF2-40B4-BE49-F238E27FC236}">
                          <a16:creationId xmlns:a16="http://schemas.microsoft.com/office/drawing/2014/main" id="{EE2C6735-0EC3-EE46-ACF9-73B404ECA10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57188" y="2496747"/>
                      <a:ext cx="959403" cy="438005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b="-28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0" name="Gruppieren 109">
                <a:extLst>
                  <a:ext uri="{FF2B5EF4-FFF2-40B4-BE49-F238E27FC236}">
                    <a16:creationId xmlns:a16="http://schemas.microsoft.com/office/drawing/2014/main" id="{BE5A3C7C-A166-6343-8EF5-A7F702EB2048}"/>
                  </a:ext>
                </a:extLst>
              </p:cNvPr>
              <p:cNvGrpSpPr/>
              <p:nvPr/>
            </p:nvGrpSpPr>
            <p:grpSpPr>
              <a:xfrm>
                <a:off x="5910359" y="2743727"/>
                <a:ext cx="974210" cy="3624950"/>
                <a:chOff x="5910359" y="2743727"/>
                <a:chExt cx="974210" cy="362495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feld 100">
                      <a:extLst>
                        <a:ext uri="{FF2B5EF4-FFF2-40B4-BE49-F238E27FC236}">
                          <a16:creationId xmlns:a16="http://schemas.microsoft.com/office/drawing/2014/main" id="{447A00BC-B338-8442-96FC-81C31BA863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22422" y="2743727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1" name="Textfeld 100">
                      <a:extLst>
                        <a:ext uri="{FF2B5EF4-FFF2-40B4-BE49-F238E27FC236}">
                          <a16:creationId xmlns:a16="http://schemas.microsoft.com/office/drawing/2014/main" id="{447A00BC-B338-8442-96FC-81C31BA863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22422" y="2743727"/>
                      <a:ext cx="959403" cy="438005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2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feld 101">
                      <a:extLst>
                        <a:ext uri="{FF2B5EF4-FFF2-40B4-BE49-F238E27FC236}">
                          <a16:creationId xmlns:a16="http://schemas.microsoft.com/office/drawing/2014/main" id="{3214738C-2D58-4041-9DE2-BBBBA3F73C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22421" y="3103938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2" name="Textfeld 101">
                      <a:extLst>
                        <a:ext uri="{FF2B5EF4-FFF2-40B4-BE49-F238E27FC236}">
                          <a16:creationId xmlns:a16="http://schemas.microsoft.com/office/drawing/2014/main" id="{3214738C-2D58-4041-9DE2-BBBBA3F73CA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22421" y="3103938"/>
                      <a:ext cx="959403" cy="43800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28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" name="Textfeld 102">
                      <a:extLst>
                        <a:ext uri="{FF2B5EF4-FFF2-40B4-BE49-F238E27FC236}">
                          <a16:creationId xmlns:a16="http://schemas.microsoft.com/office/drawing/2014/main" id="{963AA83C-ECFD-2A43-AEB1-A05F77724E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22420" y="3556737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3" name="Textfeld 102">
                      <a:extLst>
                        <a:ext uri="{FF2B5EF4-FFF2-40B4-BE49-F238E27FC236}">
                          <a16:creationId xmlns:a16="http://schemas.microsoft.com/office/drawing/2014/main" id="{963AA83C-ECFD-2A43-AEB1-A05F77724E4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22420" y="3556737"/>
                      <a:ext cx="959403" cy="43800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4" name="Textfeld 103">
                      <a:extLst>
                        <a:ext uri="{FF2B5EF4-FFF2-40B4-BE49-F238E27FC236}">
                          <a16:creationId xmlns:a16="http://schemas.microsoft.com/office/drawing/2014/main" id="{BFC10BD5-572C-1349-8FF3-82B273223C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19319" y="3959548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4" name="Textfeld 103">
                      <a:extLst>
                        <a:ext uri="{FF2B5EF4-FFF2-40B4-BE49-F238E27FC236}">
                          <a16:creationId xmlns:a16="http://schemas.microsoft.com/office/drawing/2014/main" id="{BFC10BD5-572C-1349-8FF3-82B273223C5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19319" y="3959548"/>
                      <a:ext cx="959403" cy="43800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5" name="Textfeld 104">
                      <a:extLst>
                        <a:ext uri="{FF2B5EF4-FFF2-40B4-BE49-F238E27FC236}">
                          <a16:creationId xmlns:a16="http://schemas.microsoft.com/office/drawing/2014/main" id="{EF7F033A-750A-4849-A5EB-BC0F74A8722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22420" y="4365526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5" name="Textfeld 104">
                      <a:extLst>
                        <a:ext uri="{FF2B5EF4-FFF2-40B4-BE49-F238E27FC236}">
                          <a16:creationId xmlns:a16="http://schemas.microsoft.com/office/drawing/2014/main" id="{EF7F033A-750A-4849-A5EB-BC0F74A8722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22420" y="4365526"/>
                      <a:ext cx="959403" cy="43800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" name="Textfeld 105">
                      <a:extLst>
                        <a:ext uri="{FF2B5EF4-FFF2-40B4-BE49-F238E27FC236}">
                          <a16:creationId xmlns:a16="http://schemas.microsoft.com/office/drawing/2014/main" id="{CFD7BF05-757C-7B4E-AEEA-696774A73A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10359" y="4787527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6" name="Textfeld 105">
                      <a:extLst>
                        <a:ext uri="{FF2B5EF4-FFF2-40B4-BE49-F238E27FC236}">
                          <a16:creationId xmlns:a16="http://schemas.microsoft.com/office/drawing/2014/main" id="{CFD7BF05-757C-7B4E-AEEA-696774A73A6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10359" y="4787527"/>
                      <a:ext cx="959403" cy="43800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Textfeld 106">
                      <a:extLst>
                        <a:ext uri="{FF2B5EF4-FFF2-40B4-BE49-F238E27FC236}">
                          <a16:creationId xmlns:a16="http://schemas.microsoft.com/office/drawing/2014/main" id="{F93CB933-FB7C-2A41-BFE8-2CC42C154E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10359" y="5159942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7" name="Textfeld 106">
                      <a:extLst>
                        <a:ext uri="{FF2B5EF4-FFF2-40B4-BE49-F238E27FC236}">
                          <a16:creationId xmlns:a16="http://schemas.microsoft.com/office/drawing/2014/main" id="{F93CB933-FB7C-2A41-BFE8-2CC42C154ED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10359" y="5159942"/>
                      <a:ext cx="959403" cy="438005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b="-28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feld 107">
                      <a:extLst>
                        <a:ext uri="{FF2B5EF4-FFF2-40B4-BE49-F238E27FC236}">
                          <a16:creationId xmlns:a16="http://schemas.microsoft.com/office/drawing/2014/main" id="{86323D30-4918-A44C-AA34-678183F88D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15125" y="5537340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8" name="Textfeld 107">
                      <a:extLst>
                        <a:ext uri="{FF2B5EF4-FFF2-40B4-BE49-F238E27FC236}">
                          <a16:creationId xmlns:a16="http://schemas.microsoft.com/office/drawing/2014/main" id="{86323D30-4918-A44C-AA34-678183F88D2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15125" y="5537340"/>
                      <a:ext cx="959403" cy="43800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9" name="Textfeld 108">
                      <a:extLst>
                        <a:ext uri="{FF2B5EF4-FFF2-40B4-BE49-F238E27FC236}">
                          <a16:creationId xmlns:a16="http://schemas.microsoft.com/office/drawing/2014/main" id="{089F7D43-4A75-E346-920B-5EB1AB3E92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25166" y="5930672"/>
                      <a:ext cx="959403" cy="4380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f>
                              <m:f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200" dirty="0">
                        <a:latin typeface="+mn-ea"/>
                      </a:endParaRPr>
                    </a:p>
                  </p:txBody>
                </p:sp>
              </mc:Choice>
              <mc:Fallback xmlns="">
                <p:sp>
                  <p:nvSpPr>
                    <p:cNvPr id="109" name="Textfeld 108">
                      <a:extLst>
                        <a:ext uri="{FF2B5EF4-FFF2-40B4-BE49-F238E27FC236}">
                          <a16:creationId xmlns:a16="http://schemas.microsoft.com/office/drawing/2014/main" id="{089F7D43-4A75-E346-920B-5EB1AB3E922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25166" y="5930672"/>
                      <a:ext cx="959403" cy="438005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28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2912488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F359856-47B6-3A42-99F7-74D82E6F2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EFDEDE1-DC92-6F4B-861F-4B728945B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Vertiefung (LF) </a:t>
            </a:r>
          </a:p>
        </p:txBody>
      </p: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CF23A348-4F92-E64A-B8C4-67127B094CD0}"/>
              </a:ext>
            </a:extLst>
          </p:cNvPr>
          <p:cNvGrpSpPr/>
          <p:nvPr/>
        </p:nvGrpSpPr>
        <p:grpSpPr>
          <a:xfrm>
            <a:off x="1343472" y="1268760"/>
            <a:ext cx="9361040" cy="4952347"/>
            <a:chOff x="1343472" y="1268760"/>
            <a:chExt cx="9361040" cy="4952347"/>
          </a:xfrm>
        </p:grpSpPr>
        <p:sp>
          <p:nvSpPr>
            <p:cNvPr id="198" name="Textfeld 197">
              <a:extLst>
                <a:ext uri="{FF2B5EF4-FFF2-40B4-BE49-F238E27FC236}">
                  <a16:creationId xmlns:a16="http://schemas.microsoft.com/office/drawing/2014/main" id="{729B4FE4-2BA5-4D4C-A271-EAB46F72A2F0}"/>
                </a:ext>
              </a:extLst>
            </p:cNvPr>
            <p:cNvSpPr txBox="1"/>
            <p:nvPr/>
          </p:nvSpPr>
          <p:spPr>
            <a:xfrm>
              <a:off x="2827174" y="4539294"/>
              <a:ext cx="492659" cy="33855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1600" dirty="0">
                <a:latin typeface="+mn-ea"/>
              </a:endParaRPr>
            </a:p>
          </p:txBody>
        </p:sp>
        <p:sp>
          <p:nvSpPr>
            <p:cNvPr id="197" name="Textfeld 196">
              <a:extLst>
                <a:ext uri="{FF2B5EF4-FFF2-40B4-BE49-F238E27FC236}">
                  <a16:creationId xmlns:a16="http://schemas.microsoft.com/office/drawing/2014/main" id="{9631FF65-E614-E348-99D5-4E586A45FC28}"/>
                </a:ext>
              </a:extLst>
            </p:cNvPr>
            <p:cNvSpPr txBox="1"/>
            <p:nvPr/>
          </p:nvSpPr>
          <p:spPr>
            <a:xfrm>
              <a:off x="2827174" y="3998611"/>
              <a:ext cx="492659" cy="338555"/>
            </a:xfrm>
            <a:prstGeom prst="rect">
              <a:avLst/>
            </a:prstGeom>
            <a:solidFill>
              <a:srgbClr val="AA48F8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1600" dirty="0">
                <a:latin typeface="+mn-ea"/>
              </a:endParaRPr>
            </a:p>
          </p:txBody>
        </p:sp>
        <p:grpSp>
          <p:nvGrpSpPr>
            <p:cNvPr id="166" name="Gruppieren 165">
              <a:extLst>
                <a:ext uri="{FF2B5EF4-FFF2-40B4-BE49-F238E27FC236}">
                  <a16:creationId xmlns:a16="http://schemas.microsoft.com/office/drawing/2014/main" id="{A7D2FDB8-7FCA-C540-A53D-849D762F1B75}"/>
                </a:ext>
              </a:extLst>
            </p:cNvPr>
            <p:cNvGrpSpPr/>
            <p:nvPr/>
          </p:nvGrpSpPr>
          <p:grpSpPr>
            <a:xfrm>
              <a:off x="1343472" y="1268760"/>
              <a:ext cx="9361040" cy="4952347"/>
              <a:chOff x="623888" y="1566107"/>
              <a:chExt cx="8209365" cy="3928691"/>
            </a:xfrm>
          </p:grpSpPr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BCAA8ED1-BF36-644C-96DB-B5346E97B568}"/>
                  </a:ext>
                </a:extLst>
              </p:cNvPr>
              <p:cNvSpPr txBox="1"/>
              <p:nvPr/>
            </p:nvSpPr>
            <p:spPr>
              <a:xfrm>
                <a:off x="7098018" y="3297576"/>
                <a:ext cx="432048" cy="26857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>
                    <a:latin typeface="+mn-ea"/>
                  </a:rPr>
                  <a:t>Sb</a:t>
                </a:r>
                <a:endParaRPr lang="de-DE" sz="1600" dirty="0">
                  <a:latin typeface="+mn-ea"/>
                </a:endParaRPr>
              </a:p>
            </p:txBody>
          </p:sp>
          <p:grpSp>
            <p:nvGrpSpPr>
              <p:cNvPr id="165" name="Gruppieren 164">
                <a:extLst>
                  <a:ext uri="{FF2B5EF4-FFF2-40B4-BE49-F238E27FC236}">
                    <a16:creationId xmlns:a16="http://schemas.microsoft.com/office/drawing/2014/main" id="{7BC29941-FECA-684B-8698-01C759A20BA0}"/>
                  </a:ext>
                </a:extLst>
              </p:cNvPr>
              <p:cNvGrpSpPr/>
              <p:nvPr/>
            </p:nvGrpSpPr>
            <p:grpSpPr>
              <a:xfrm>
                <a:off x="623888" y="1566107"/>
                <a:ext cx="8209365" cy="3928691"/>
                <a:chOff x="623888" y="1566107"/>
                <a:chExt cx="8209365" cy="3928691"/>
              </a:xfrm>
            </p:grpSpPr>
            <p:grpSp>
              <p:nvGrpSpPr>
                <p:cNvPr id="163" name="Gruppieren 162">
                  <a:extLst>
                    <a:ext uri="{FF2B5EF4-FFF2-40B4-BE49-F238E27FC236}">
                      <a16:creationId xmlns:a16="http://schemas.microsoft.com/office/drawing/2014/main" id="{46D2C30D-D362-4E4A-BBEA-50E56CF76757}"/>
                    </a:ext>
                  </a:extLst>
                </p:cNvPr>
                <p:cNvGrpSpPr/>
                <p:nvPr/>
              </p:nvGrpSpPr>
              <p:grpSpPr>
                <a:xfrm>
                  <a:off x="623888" y="1566107"/>
                  <a:ext cx="8209365" cy="2862497"/>
                  <a:chOff x="623888" y="1566107"/>
                  <a:chExt cx="8209365" cy="2862497"/>
                </a:xfrm>
              </p:grpSpPr>
              <p:sp>
                <p:nvSpPr>
                  <p:cNvPr id="47" name="Textfeld 46">
                    <a:extLst>
                      <a:ext uri="{FF2B5EF4-FFF2-40B4-BE49-F238E27FC236}">
                        <a16:creationId xmlns:a16="http://schemas.microsoft.com/office/drawing/2014/main" id="{0E097C45-271D-3D49-8C51-6AA3F2943605}"/>
                      </a:ext>
                    </a:extLst>
                  </p:cNvPr>
                  <p:cNvSpPr txBox="1"/>
                  <p:nvPr/>
                </p:nvSpPr>
                <p:spPr>
                  <a:xfrm>
                    <a:off x="2354050" y="2868571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Ti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80" name="Textfeld 79">
                    <a:extLst>
                      <a:ext uri="{FF2B5EF4-FFF2-40B4-BE49-F238E27FC236}">
                        <a16:creationId xmlns:a16="http://schemas.microsoft.com/office/drawing/2014/main" id="{A8AB9547-72FB-B54A-927E-70F1DD5CA8F9}"/>
                      </a:ext>
                    </a:extLst>
                  </p:cNvPr>
                  <p:cNvSpPr txBox="1"/>
                  <p:nvPr/>
                </p:nvSpPr>
                <p:spPr>
                  <a:xfrm>
                    <a:off x="2785251" y="2865853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V</a:t>
                    </a:r>
                  </a:p>
                </p:txBody>
              </p:sp>
              <p:sp>
                <p:nvSpPr>
                  <p:cNvPr id="81" name="Textfeld 80">
                    <a:extLst>
                      <a:ext uri="{FF2B5EF4-FFF2-40B4-BE49-F238E27FC236}">
                        <a16:creationId xmlns:a16="http://schemas.microsoft.com/office/drawing/2014/main" id="{5C6F4235-F740-944D-B5A3-F5CA07D31ECB}"/>
                      </a:ext>
                    </a:extLst>
                  </p:cNvPr>
                  <p:cNvSpPr txBox="1"/>
                  <p:nvPr/>
                </p:nvSpPr>
                <p:spPr>
                  <a:xfrm>
                    <a:off x="4080054" y="2865676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Fe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82" name="Textfeld 81">
                    <a:extLst>
                      <a:ext uri="{FF2B5EF4-FFF2-40B4-BE49-F238E27FC236}">
                        <a16:creationId xmlns:a16="http://schemas.microsoft.com/office/drawing/2014/main" id="{4214F0F5-1B93-8447-A0D8-D3838F424950}"/>
                      </a:ext>
                    </a:extLst>
                  </p:cNvPr>
                  <p:cNvSpPr txBox="1"/>
                  <p:nvPr/>
                </p:nvSpPr>
                <p:spPr>
                  <a:xfrm>
                    <a:off x="3215154" y="2865853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Cr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83" name="Textfeld 82">
                    <a:extLst>
                      <a:ext uri="{FF2B5EF4-FFF2-40B4-BE49-F238E27FC236}">
                        <a16:creationId xmlns:a16="http://schemas.microsoft.com/office/drawing/2014/main" id="{C1AAFFA7-0C0D-144D-86BD-7086C4834A75}"/>
                      </a:ext>
                    </a:extLst>
                  </p:cNvPr>
                  <p:cNvSpPr txBox="1"/>
                  <p:nvPr/>
                </p:nvSpPr>
                <p:spPr>
                  <a:xfrm>
                    <a:off x="4510732" y="2865454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Co</a:t>
                    </a:r>
                  </a:p>
                </p:txBody>
              </p:sp>
              <p:sp>
                <p:nvSpPr>
                  <p:cNvPr id="84" name="Textfeld 83">
                    <a:extLst>
                      <a:ext uri="{FF2B5EF4-FFF2-40B4-BE49-F238E27FC236}">
                        <a16:creationId xmlns:a16="http://schemas.microsoft.com/office/drawing/2014/main" id="{B663B232-E3C3-1242-8E6B-0B99EEA0CCF1}"/>
                      </a:ext>
                    </a:extLst>
                  </p:cNvPr>
                  <p:cNvSpPr txBox="1"/>
                  <p:nvPr/>
                </p:nvSpPr>
                <p:spPr>
                  <a:xfrm>
                    <a:off x="4942780" y="2864095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Ni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85" name="Textfeld 84">
                    <a:extLst>
                      <a:ext uri="{FF2B5EF4-FFF2-40B4-BE49-F238E27FC236}">
                        <a16:creationId xmlns:a16="http://schemas.microsoft.com/office/drawing/2014/main" id="{5426C57D-877C-F54A-89A8-85E3202E27FD}"/>
                      </a:ext>
                    </a:extLst>
                  </p:cNvPr>
                  <p:cNvSpPr txBox="1"/>
                  <p:nvPr/>
                </p:nvSpPr>
                <p:spPr>
                  <a:xfrm>
                    <a:off x="5374758" y="2862191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Cu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86" name="Textfeld 85">
                    <a:extLst>
                      <a:ext uri="{FF2B5EF4-FFF2-40B4-BE49-F238E27FC236}">
                        <a16:creationId xmlns:a16="http://schemas.microsoft.com/office/drawing/2014/main" id="{9FED9F64-A6E4-A04C-A57D-E1D6A0888632}"/>
                      </a:ext>
                    </a:extLst>
                  </p:cNvPr>
                  <p:cNvSpPr txBox="1"/>
                  <p:nvPr/>
                </p:nvSpPr>
                <p:spPr>
                  <a:xfrm>
                    <a:off x="5808467" y="2862191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Zn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88" name="Textfeld 87">
                    <a:extLst>
                      <a:ext uri="{FF2B5EF4-FFF2-40B4-BE49-F238E27FC236}">
                        <a16:creationId xmlns:a16="http://schemas.microsoft.com/office/drawing/2014/main" id="{5FA9586C-73A8-3448-BDE9-68452F6881BB}"/>
                      </a:ext>
                    </a:extLst>
                  </p:cNvPr>
                  <p:cNvSpPr txBox="1"/>
                  <p:nvPr/>
                </p:nvSpPr>
                <p:spPr>
                  <a:xfrm>
                    <a:off x="3646531" y="2865853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Mn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A0F4FC05-1CC1-DC46-82F2-62FCE198AC2D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984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Ac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37" name="Textfeld 36">
                    <a:extLst>
                      <a:ext uri="{FF2B5EF4-FFF2-40B4-BE49-F238E27FC236}">
                        <a16:creationId xmlns:a16="http://schemas.microsoft.com/office/drawing/2014/main" id="{B7D35593-6EA1-E24D-9F5F-C73A2AFA8F26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984" y="2870297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Sc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38" name="Textfeld 37">
                    <a:extLst>
                      <a:ext uri="{FF2B5EF4-FFF2-40B4-BE49-F238E27FC236}">
                        <a16:creationId xmlns:a16="http://schemas.microsoft.com/office/drawing/2014/main" id="{840376CC-6562-6F48-AABC-1306154604EF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984" y="330079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Y</a:t>
                    </a:r>
                  </a:p>
                </p:txBody>
              </p:sp>
              <p:sp>
                <p:nvSpPr>
                  <p:cNvPr id="39" name="Textfeld 38">
                    <a:extLst>
                      <a:ext uri="{FF2B5EF4-FFF2-40B4-BE49-F238E27FC236}">
                        <a16:creationId xmlns:a16="http://schemas.microsoft.com/office/drawing/2014/main" id="{6367A65E-5526-864F-976C-9ACC0642C901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339" y="3734566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La</a:t>
                    </a:r>
                  </a:p>
                </p:txBody>
              </p:sp>
              <p:sp>
                <p:nvSpPr>
                  <p:cNvPr id="61" name="Textfeld 60">
                    <a:extLst>
                      <a:ext uri="{FF2B5EF4-FFF2-40B4-BE49-F238E27FC236}">
                        <a16:creationId xmlns:a16="http://schemas.microsoft.com/office/drawing/2014/main" id="{EE888747-E686-2348-A1E1-503ED32CAA35}"/>
                      </a:ext>
                    </a:extLst>
                  </p:cNvPr>
                  <p:cNvSpPr txBox="1"/>
                  <p:nvPr/>
                </p:nvSpPr>
                <p:spPr>
                  <a:xfrm>
                    <a:off x="4507432" y="329862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Rh</a:t>
                    </a:r>
                  </a:p>
                </p:txBody>
              </p:sp>
              <p:sp>
                <p:nvSpPr>
                  <p:cNvPr id="62" name="Textfeld 61">
                    <a:extLst>
                      <a:ext uri="{FF2B5EF4-FFF2-40B4-BE49-F238E27FC236}">
                        <a16:creationId xmlns:a16="http://schemas.microsoft.com/office/drawing/2014/main" id="{CFCF1996-DBCC-6D4E-B07E-4F575A8BCB3D}"/>
                      </a:ext>
                    </a:extLst>
                  </p:cNvPr>
                  <p:cNvSpPr txBox="1"/>
                  <p:nvPr/>
                </p:nvSpPr>
                <p:spPr>
                  <a:xfrm>
                    <a:off x="4939974" y="329862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Pd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64" name="Textfeld 63">
                    <a:extLst>
                      <a:ext uri="{FF2B5EF4-FFF2-40B4-BE49-F238E27FC236}">
                        <a16:creationId xmlns:a16="http://schemas.microsoft.com/office/drawing/2014/main" id="{5425968F-393A-BE40-9DAD-DEA2785CA3CF}"/>
                      </a:ext>
                    </a:extLst>
                  </p:cNvPr>
                  <p:cNvSpPr txBox="1"/>
                  <p:nvPr/>
                </p:nvSpPr>
                <p:spPr>
                  <a:xfrm>
                    <a:off x="5803143" y="3297024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Cd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65" name="Textfeld 64">
                    <a:extLst>
                      <a:ext uri="{FF2B5EF4-FFF2-40B4-BE49-F238E27FC236}">
                        <a16:creationId xmlns:a16="http://schemas.microsoft.com/office/drawing/2014/main" id="{F2CAD155-3E5E-A441-B051-884D192327E8}"/>
                      </a:ext>
                    </a:extLst>
                  </p:cNvPr>
                  <p:cNvSpPr txBox="1"/>
                  <p:nvPr/>
                </p:nvSpPr>
                <p:spPr>
                  <a:xfrm>
                    <a:off x="5370257" y="329750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Ag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52" name="Textfeld 51">
                    <a:extLst>
                      <a:ext uri="{FF2B5EF4-FFF2-40B4-BE49-F238E27FC236}">
                        <a16:creationId xmlns:a16="http://schemas.microsoft.com/office/drawing/2014/main" id="{7E611A3D-0CC6-2A4E-9E84-8AB485027E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75454" y="3299697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Ru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53" name="Textfeld 52">
                    <a:extLst>
                      <a:ext uri="{FF2B5EF4-FFF2-40B4-BE49-F238E27FC236}">
                        <a16:creationId xmlns:a16="http://schemas.microsoft.com/office/drawing/2014/main" id="{E7C663D3-2CED-D547-9818-89FA5B8EE9BA}"/>
                      </a:ext>
                    </a:extLst>
                  </p:cNvPr>
                  <p:cNvSpPr txBox="1"/>
                  <p:nvPr/>
                </p:nvSpPr>
                <p:spPr>
                  <a:xfrm>
                    <a:off x="3214907" y="3298844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Mo</a:t>
                    </a:r>
                  </a:p>
                </p:txBody>
              </p:sp>
              <p:sp>
                <p:nvSpPr>
                  <p:cNvPr id="60" name="Textfeld 59">
                    <a:extLst>
                      <a:ext uri="{FF2B5EF4-FFF2-40B4-BE49-F238E27FC236}">
                        <a16:creationId xmlns:a16="http://schemas.microsoft.com/office/drawing/2014/main" id="{7467071D-BD31-FB4B-8D31-21CDE71A8EB3}"/>
                      </a:ext>
                    </a:extLst>
                  </p:cNvPr>
                  <p:cNvSpPr txBox="1"/>
                  <p:nvPr/>
                </p:nvSpPr>
                <p:spPr>
                  <a:xfrm>
                    <a:off x="3645946" y="3298658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Tc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66" name="Textfeld 65">
                    <a:extLst>
                      <a:ext uri="{FF2B5EF4-FFF2-40B4-BE49-F238E27FC236}">
                        <a16:creationId xmlns:a16="http://schemas.microsoft.com/office/drawing/2014/main" id="{3E40A3EE-92E1-1D46-A1FD-14F6BA66BD54}"/>
                      </a:ext>
                    </a:extLst>
                  </p:cNvPr>
                  <p:cNvSpPr txBox="1"/>
                  <p:nvPr/>
                </p:nvSpPr>
                <p:spPr>
                  <a:xfrm>
                    <a:off x="2785399" y="329862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Nb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67" name="Textfeld 66">
                    <a:extLst>
                      <a:ext uri="{FF2B5EF4-FFF2-40B4-BE49-F238E27FC236}">
                        <a16:creationId xmlns:a16="http://schemas.microsoft.com/office/drawing/2014/main" id="{4CF20DD5-8379-E841-8CDF-2D1584285C4C}"/>
                      </a:ext>
                    </a:extLst>
                  </p:cNvPr>
                  <p:cNvSpPr txBox="1"/>
                  <p:nvPr/>
                </p:nvSpPr>
                <p:spPr>
                  <a:xfrm>
                    <a:off x="2351343" y="3299697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Zr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21" name="Textfeld 20">
                    <a:extLst>
                      <a:ext uri="{FF2B5EF4-FFF2-40B4-BE49-F238E27FC236}">
                        <a16:creationId xmlns:a16="http://schemas.microsoft.com/office/drawing/2014/main" id="{BF5CB295-FFF7-5A46-8695-43F06069060C}"/>
                      </a:ext>
                    </a:extLst>
                  </p:cNvPr>
                  <p:cNvSpPr txBox="1"/>
                  <p:nvPr/>
                </p:nvSpPr>
                <p:spPr>
                  <a:xfrm>
                    <a:off x="5806055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Cn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2B94A2B-6EBC-E241-8AC1-A4F8779F7B6B}"/>
                      </a:ext>
                    </a:extLst>
                  </p:cNvPr>
                  <p:cNvSpPr txBox="1"/>
                  <p:nvPr/>
                </p:nvSpPr>
                <p:spPr>
                  <a:xfrm>
                    <a:off x="5374810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Rg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24" name="Textfeld 23">
                    <a:extLst>
                      <a:ext uri="{FF2B5EF4-FFF2-40B4-BE49-F238E27FC236}">
                        <a16:creationId xmlns:a16="http://schemas.microsoft.com/office/drawing/2014/main" id="{2728D6CD-7180-CE42-AEE2-73813B13157E}"/>
                      </a:ext>
                    </a:extLst>
                  </p:cNvPr>
                  <p:cNvSpPr txBox="1"/>
                  <p:nvPr/>
                </p:nvSpPr>
                <p:spPr>
                  <a:xfrm>
                    <a:off x="4944368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Ds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25" name="Textfeld 24">
                    <a:extLst>
                      <a:ext uri="{FF2B5EF4-FFF2-40B4-BE49-F238E27FC236}">
                        <a16:creationId xmlns:a16="http://schemas.microsoft.com/office/drawing/2014/main" id="{FA8AD32E-B748-AF45-8992-54152FF1B9A9}"/>
                      </a:ext>
                    </a:extLst>
                  </p:cNvPr>
                  <p:cNvSpPr txBox="1"/>
                  <p:nvPr/>
                </p:nvSpPr>
                <p:spPr>
                  <a:xfrm>
                    <a:off x="4512320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Mt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26" name="Textfeld 25">
                    <a:extLst>
                      <a:ext uri="{FF2B5EF4-FFF2-40B4-BE49-F238E27FC236}">
                        <a16:creationId xmlns:a16="http://schemas.microsoft.com/office/drawing/2014/main" id="{83F568D9-4B92-DB4F-B5A1-001874D00BFB}"/>
                      </a:ext>
                    </a:extLst>
                  </p:cNvPr>
                  <p:cNvSpPr txBox="1"/>
                  <p:nvPr/>
                </p:nvSpPr>
                <p:spPr>
                  <a:xfrm>
                    <a:off x="4080272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Hs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27" name="Textfeld 26">
                    <a:extLst>
                      <a:ext uri="{FF2B5EF4-FFF2-40B4-BE49-F238E27FC236}">
                        <a16:creationId xmlns:a16="http://schemas.microsoft.com/office/drawing/2014/main" id="{9FDD04C0-C822-AE4C-8FD3-DB41CDED9388}"/>
                      </a:ext>
                    </a:extLst>
                  </p:cNvPr>
                  <p:cNvSpPr txBox="1"/>
                  <p:nvPr/>
                </p:nvSpPr>
                <p:spPr>
                  <a:xfrm>
                    <a:off x="3648224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Bh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28" name="Textfeld 27">
                    <a:extLst>
                      <a:ext uri="{FF2B5EF4-FFF2-40B4-BE49-F238E27FC236}">
                        <a16:creationId xmlns:a16="http://schemas.microsoft.com/office/drawing/2014/main" id="{AE15CC03-C3A7-5C43-BE18-940376155FCB}"/>
                      </a:ext>
                    </a:extLst>
                  </p:cNvPr>
                  <p:cNvSpPr txBox="1"/>
                  <p:nvPr/>
                </p:nvSpPr>
                <p:spPr>
                  <a:xfrm>
                    <a:off x="3216176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  <a:cs typeface="+mj-cs"/>
                      </a:rPr>
                      <a:t>Sg</a:t>
                    </a:r>
                    <a:endParaRPr lang="de-DE" sz="1600" dirty="0">
                      <a:latin typeface="+mn-ea"/>
                      <a:cs typeface="+mj-cs"/>
                    </a:endParaRPr>
                  </a:p>
                </p:txBody>
              </p:sp>
              <p:sp>
                <p:nvSpPr>
                  <p:cNvPr id="29" name="Textfeld 28">
                    <a:extLst>
                      <a:ext uri="{FF2B5EF4-FFF2-40B4-BE49-F238E27FC236}">
                        <a16:creationId xmlns:a16="http://schemas.microsoft.com/office/drawing/2014/main" id="{ECFE2EDC-AE12-CB49-A437-B22A975B8DE9}"/>
                      </a:ext>
                    </a:extLst>
                  </p:cNvPr>
                  <p:cNvSpPr txBox="1"/>
                  <p:nvPr/>
                </p:nvSpPr>
                <p:spPr>
                  <a:xfrm>
                    <a:off x="2784128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Db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30" name="Textfeld 29">
                    <a:extLst>
                      <a:ext uri="{FF2B5EF4-FFF2-40B4-BE49-F238E27FC236}">
                        <a16:creationId xmlns:a16="http://schemas.microsoft.com/office/drawing/2014/main" id="{F1B3B766-AA83-2741-BABF-1A40D4D20F18}"/>
                      </a:ext>
                    </a:extLst>
                  </p:cNvPr>
                  <p:cNvSpPr txBox="1"/>
                  <p:nvPr/>
                </p:nvSpPr>
                <p:spPr>
                  <a:xfrm>
                    <a:off x="2352080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Rf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42" name="Textfeld 41">
                    <a:extLst>
                      <a:ext uri="{FF2B5EF4-FFF2-40B4-BE49-F238E27FC236}">
                        <a16:creationId xmlns:a16="http://schemas.microsoft.com/office/drawing/2014/main" id="{360B271C-8A17-AB4A-95C4-D97A0F19211F}"/>
                      </a:ext>
                    </a:extLst>
                  </p:cNvPr>
                  <p:cNvSpPr txBox="1"/>
                  <p:nvPr/>
                </p:nvSpPr>
                <p:spPr>
                  <a:xfrm>
                    <a:off x="3650232" y="3727983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Re</a:t>
                    </a:r>
                  </a:p>
                </p:txBody>
              </p:sp>
              <p:sp>
                <p:nvSpPr>
                  <p:cNvPr id="43" name="Textfeld 42">
                    <a:extLst>
                      <a:ext uri="{FF2B5EF4-FFF2-40B4-BE49-F238E27FC236}">
                        <a16:creationId xmlns:a16="http://schemas.microsoft.com/office/drawing/2014/main" id="{60F34715-5AE3-DA4B-9671-FF7661436949}"/>
                      </a:ext>
                    </a:extLst>
                  </p:cNvPr>
                  <p:cNvSpPr txBox="1"/>
                  <p:nvPr/>
                </p:nvSpPr>
                <p:spPr>
                  <a:xfrm>
                    <a:off x="3218987" y="3729058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W</a:t>
                    </a:r>
                  </a:p>
                </p:txBody>
              </p:sp>
              <p:sp>
                <p:nvSpPr>
                  <p:cNvPr id="45" name="Textfeld 44">
                    <a:extLst>
                      <a:ext uri="{FF2B5EF4-FFF2-40B4-BE49-F238E27FC236}">
                        <a16:creationId xmlns:a16="http://schemas.microsoft.com/office/drawing/2014/main" id="{2985CB33-DAC6-7A49-B65C-7A78E56E45B6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939" y="3730133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Ta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46" name="Textfeld 45">
                    <a:extLst>
                      <a:ext uri="{FF2B5EF4-FFF2-40B4-BE49-F238E27FC236}">
                        <a16:creationId xmlns:a16="http://schemas.microsoft.com/office/drawing/2014/main" id="{760E75D1-5C0C-1C43-8B00-88131B9971AF}"/>
                      </a:ext>
                    </a:extLst>
                  </p:cNvPr>
                  <p:cNvSpPr txBox="1"/>
                  <p:nvPr/>
                </p:nvSpPr>
                <p:spPr>
                  <a:xfrm>
                    <a:off x="2354891" y="3732283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Hf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48" name="Textfeld 47">
                    <a:extLst>
                      <a:ext uri="{FF2B5EF4-FFF2-40B4-BE49-F238E27FC236}">
                        <a16:creationId xmlns:a16="http://schemas.microsoft.com/office/drawing/2014/main" id="{B3665BEA-91CC-8142-82F2-36F8D8D8E5F3}"/>
                      </a:ext>
                    </a:extLst>
                  </p:cNvPr>
                  <p:cNvSpPr txBox="1"/>
                  <p:nvPr/>
                </p:nvSpPr>
                <p:spPr>
                  <a:xfrm>
                    <a:off x="4509911" y="373179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Ir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sp>
                <p:nvSpPr>
                  <p:cNvPr id="49" name="Textfeld 48">
                    <a:extLst>
                      <a:ext uri="{FF2B5EF4-FFF2-40B4-BE49-F238E27FC236}">
                        <a16:creationId xmlns:a16="http://schemas.microsoft.com/office/drawing/2014/main" id="{B5BC01CF-88C9-C542-AB0E-CE10A9D9BB7A}"/>
                      </a:ext>
                    </a:extLst>
                  </p:cNvPr>
                  <p:cNvSpPr txBox="1"/>
                  <p:nvPr/>
                </p:nvSpPr>
                <p:spPr>
                  <a:xfrm>
                    <a:off x="4943290" y="373179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Pt</a:t>
                    </a:r>
                  </a:p>
                </p:txBody>
              </p:sp>
              <p:sp>
                <p:nvSpPr>
                  <p:cNvPr id="50" name="Textfeld 49">
                    <a:extLst>
                      <a:ext uri="{FF2B5EF4-FFF2-40B4-BE49-F238E27FC236}">
                        <a16:creationId xmlns:a16="http://schemas.microsoft.com/office/drawing/2014/main" id="{DC32C9CB-84C2-454E-AC42-7DFBD96E0C34}"/>
                      </a:ext>
                    </a:extLst>
                  </p:cNvPr>
                  <p:cNvSpPr txBox="1"/>
                  <p:nvPr/>
                </p:nvSpPr>
                <p:spPr>
                  <a:xfrm>
                    <a:off x="5376015" y="373179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Au</a:t>
                    </a:r>
                  </a:p>
                </p:txBody>
              </p:sp>
              <p:sp>
                <p:nvSpPr>
                  <p:cNvPr id="51" name="Textfeld 50">
                    <a:extLst>
                      <a:ext uri="{FF2B5EF4-FFF2-40B4-BE49-F238E27FC236}">
                        <a16:creationId xmlns:a16="http://schemas.microsoft.com/office/drawing/2014/main" id="{D392F0A3-D79E-3D41-AF10-1994D2B4A733}"/>
                      </a:ext>
                    </a:extLst>
                  </p:cNvPr>
                  <p:cNvSpPr txBox="1"/>
                  <p:nvPr/>
                </p:nvSpPr>
                <p:spPr>
                  <a:xfrm>
                    <a:off x="5810472" y="373179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 err="1">
                        <a:latin typeface="+mn-ea"/>
                      </a:rPr>
                      <a:t>Hg</a:t>
                    </a:r>
                    <a:endParaRPr lang="de-DE" sz="1600" dirty="0">
                      <a:latin typeface="+mn-ea"/>
                    </a:endParaRPr>
                  </a:p>
                </p:txBody>
              </p:sp>
              <p:grpSp>
                <p:nvGrpSpPr>
                  <p:cNvPr id="162" name="Gruppieren 161">
                    <a:extLst>
                      <a:ext uri="{FF2B5EF4-FFF2-40B4-BE49-F238E27FC236}">
                        <a16:creationId xmlns:a16="http://schemas.microsoft.com/office/drawing/2014/main" id="{BD17B8F3-9324-A842-91C0-62F430858867}"/>
                      </a:ext>
                    </a:extLst>
                  </p:cNvPr>
                  <p:cNvGrpSpPr/>
                  <p:nvPr/>
                </p:nvGrpSpPr>
                <p:grpSpPr>
                  <a:xfrm>
                    <a:off x="623888" y="1566107"/>
                    <a:ext cx="8209365" cy="2862497"/>
                    <a:chOff x="623888" y="1566107"/>
                    <a:chExt cx="8209365" cy="2862497"/>
                  </a:xfrm>
                </p:grpSpPr>
                <p:sp>
                  <p:nvSpPr>
                    <p:cNvPr id="87" name="Textfeld 86">
                      <a:extLst>
                        <a:ext uri="{FF2B5EF4-FFF2-40B4-BE49-F238E27FC236}">
                          <a16:creationId xmlns:a16="http://schemas.microsoft.com/office/drawing/2014/main" id="{9D1D80FB-7570-ED40-9606-1B62976FE5E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9235" y="2862191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Ga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89" name="Textfeld 88">
                      <a:extLst>
                        <a:ext uri="{FF2B5EF4-FFF2-40B4-BE49-F238E27FC236}">
                          <a16:creationId xmlns:a16="http://schemas.microsoft.com/office/drawing/2014/main" id="{C466EC86-15E8-2142-B59C-E3CBDA399D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6616" y="2863595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Ge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90" name="Textfeld 89">
                      <a:extLst>
                        <a:ext uri="{FF2B5EF4-FFF2-40B4-BE49-F238E27FC236}">
                          <a16:creationId xmlns:a16="http://schemas.microsoft.com/office/drawing/2014/main" id="{EF583002-27A9-7448-8961-D6C326BB6F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1961" y="2864931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As</a:t>
                      </a:r>
                    </a:p>
                  </p:txBody>
                </p:sp>
                <p:sp>
                  <p:nvSpPr>
                    <p:cNvPr id="91" name="Textfeld 90">
                      <a:extLst>
                        <a:ext uri="{FF2B5EF4-FFF2-40B4-BE49-F238E27FC236}">
                          <a16:creationId xmlns:a16="http://schemas.microsoft.com/office/drawing/2014/main" id="{28E768F4-940A-7346-BF5D-9E2E0F2DAF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0197" y="2862191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Sr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92" name="Textfeld 91">
                      <a:extLst>
                        <a:ext uri="{FF2B5EF4-FFF2-40B4-BE49-F238E27FC236}">
                          <a16:creationId xmlns:a16="http://schemas.microsoft.com/office/drawing/2014/main" id="{B78AA32C-1954-704C-9432-02461EC6FD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5738" y="2863814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Br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93" name="Textfeld 92">
                      <a:extLst>
                        <a:ext uri="{FF2B5EF4-FFF2-40B4-BE49-F238E27FC236}">
                          <a16:creationId xmlns:a16="http://schemas.microsoft.com/office/drawing/2014/main" id="{3CEB4DE4-2D04-E640-8C3D-DDCB8F590E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00064" y="2864931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Kr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63" name="Textfeld 62">
                      <a:extLst>
                        <a:ext uri="{FF2B5EF4-FFF2-40B4-BE49-F238E27FC236}">
                          <a16:creationId xmlns:a16="http://schemas.microsoft.com/office/drawing/2014/main" id="{91D1C394-5DB8-3B48-AC92-F684EBD147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3821" y="3297024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In</a:t>
                      </a:r>
                    </a:p>
                  </p:txBody>
                </p:sp>
                <p:sp>
                  <p:nvSpPr>
                    <p:cNvPr id="70" name="Textfeld 69">
                      <a:extLst>
                        <a:ext uri="{FF2B5EF4-FFF2-40B4-BE49-F238E27FC236}">
                          <a16:creationId xmlns:a16="http://schemas.microsoft.com/office/drawing/2014/main" id="{5E54CB90-A5A5-7C4A-BFF4-E6F98E5228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5060" y="3299697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Sn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71" name="Textfeld 70">
                      <a:extLst>
                        <a:ext uri="{FF2B5EF4-FFF2-40B4-BE49-F238E27FC236}">
                          <a16:creationId xmlns:a16="http://schemas.microsoft.com/office/drawing/2014/main" id="{16C7FB59-B104-F04C-BEC9-4B2767C200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5916" y="3297024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I</a:t>
                      </a:r>
                    </a:p>
                  </p:txBody>
                </p:sp>
                <p:sp>
                  <p:nvSpPr>
                    <p:cNvPr id="73" name="Textfeld 72">
                      <a:extLst>
                        <a:ext uri="{FF2B5EF4-FFF2-40B4-BE49-F238E27FC236}">
                          <a16:creationId xmlns:a16="http://schemas.microsoft.com/office/drawing/2014/main" id="{579F7E22-C259-244D-ADAA-429CF7DECB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0214" y="3297024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Te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74" name="Textfeld 73">
                      <a:extLst>
                        <a:ext uri="{FF2B5EF4-FFF2-40B4-BE49-F238E27FC236}">
                          <a16:creationId xmlns:a16="http://schemas.microsoft.com/office/drawing/2014/main" id="{2E9AC80F-658C-9549-B023-BB0B242145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8367" y="3295120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Xe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05" name="Textfeld 104">
                      <a:extLst>
                        <a:ext uri="{FF2B5EF4-FFF2-40B4-BE49-F238E27FC236}">
                          <a16:creationId xmlns:a16="http://schemas.microsoft.com/office/drawing/2014/main" id="{6A8DBC21-B30C-3845-AF70-28471060C0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6948" y="2000388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B</a:t>
                      </a:r>
                    </a:p>
                  </p:txBody>
                </p:sp>
                <p:sp>
                  <p:nvSpPr>
                    <p:cNvPr id="94" name="Textfeld 93">
                      <a:extLst>
                        <a:ext uri="{FF2B5EF4-FFF2-40B4-BE49-F238E27FC236}">
                          <a16:creationId xmlns:a16="http://schemas.microsoft.com/office/drawing/2014/main" id="{F98777DD-6366-DD45-AA0C-08D7947F8C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01205" y="2433618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Ar</a:t>
                      </a:r>
                    </a:p>
                  </p:txBody>
                </p:sp>
                <p:sp>
                  <p:nvSpPr>
                    <p:cNvPr id="95" name="Textfeld 94">
                      <a:extLst>
                        <a:ext uri="{FF2B5EF4-FFF2-40B4-BE49-F238E27FC236}">
                          <a16:creationId xmlns:a16="http://schemas.microsoft.com/office/drawing/2014/main" id="{B3B65772-A850-1A45-8D85-4EC624403A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0560" y="2434308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S</a:t>
                      </a:r>
                    </a:p>
                  </p:txBody>
                </p:sp>
                <p:sp>
                  <p:nvSpPr>
                    <p:cNvPr id="96" name="Textfeld 95">
                      <a:extLst>
                        <a:ext uri="{FF2B5EF4-FFF2-40B4-BE49-F238E27FC236}">
                          <a16:creationId xmlns:a16="http://schemas.microsoft.com/office/drawing/2014/main" id="{348836C8-857C-BA4E-96BD-53505D0241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5664" y="2434308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Cl</a:t>
                      </a:r>
                    </a:p>
                  </p:txBody>
                </p:sp>
                <p:sp>
                  <p:nvSpPr>
                    <p:cNvPr id="97" name="Textfeld 96">
                      <a:extLst>
                        <a:ext uri="{FF2B5EF4-FFF2-40B4-BE49-F238E27FC236}">
                          <a16:creationId xmlns:a16="http://schemas.microsoft.com/office/drawing/2014/main" id="{8114F310-212D-2947-8A0E-755162594A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8664" y="2433772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P</a:t>
                      </a:r>
                    </a:p>
                  </p:txBody>
                </p:sp>
                <p:sp>
                  <p:nvSpPr>
                    <p:cNvPr id="98" name="Textfeld 97">
                      <a:extLst>
                        <a:ext uri="{FF2B5EF4-FFF2-40B4-BE49-F238E27FC236}">
                          <a16:creationId xmlns:a16="http://schemas.microsoft.com/office/drawing/2014/main" id="{D75A8C4B-E9E3-5444-B078-1B41F300B3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167" y="2433772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Si</a:t>
                      </a:r>
                    </a:p>
                  </p:txBody>
                </p:sp>
                <p:sp>
                  <p:nvSpPr>
                    <p:cNvPr id="99" name="Textfeld 98">
                      <a:extLst>
                        <a:ext uri="{FF2B5EF4-FFF2-40B4-BE49-F238E27FC236}">
                          <a16:creationId xmlns:a16="http://schemas.microsoft.com/office/drawing/2014/main" id="{58A26BC8-01AB-0D4E-B49B-27341CCF5D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4344" y="2433805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Al</a:t>
                      </a:r>
                    </a:p>
                  </p:txBody>
                </p:sp>
                <p:sp>
                  <p:nvSpPr>
                    <p:cNvPr id="100" name="Textfeld 99">
                      <a:extLst>
                        <a:ext uri="{FF2B5EF4-FFF2-40B4-BE49-F238E27FC236}">
                          <a16:creationId xmlns:a16="http://schemas.microsoft.com/office/drawing/2014/main" id="{8D3895FE-28ED-6840-B461-C4F840C9F5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01205" y="1998704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Ne</a:t>
                      </a:r>
                    </a:p>
                  </p:txBody>
                </p:sp>
                <p:sp>
                  <p:nvSpPr>
                    <p:cNvPr id="101" name="Textfeld 100">
                      <a:extLst>
                        <a:ext uri="{FF2B5EF4-FFF2-40B4-BE49-F238E27FC236}">
                          <a16:creationId xmlns:a16="http://schemas.microsoft.com/office/drawing/2014/main" id="{56065421-4674-AF47-A328-5C0DBC3658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5492" y="1999220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F</a:t>
                      </a:r>
                    </a:p>
                  </p:txBody>
                </p:sp>
                <p:sp>
                  <p:nvSpPr>
                    <p:cNvPr id="102" name="Textfeld 101">
                      <a:extLst>
                        <a:ext uri="{FF2B5EF4-FFF2-40B4-BE49-F238E27FC236}">
                          <a16:creationId xmlns:a16="http://schemas.microsoft.com/office/drawing/2014/main" id="{5D64C164-3A88-4E49-BFA8-96ABD58ABC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2922" y="2000094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O</a:t>
                      </a:r>
                    </a:p>
                  </p:txBody>
                </p:sp>
                <p:sp>
                  <p:nvSpPr>
                    <p:cNvPr id="103" name="Textfeld 102">
                      <a:extLst>
                        <a:ext uri="{FF2B5EF4-FFF2-40B4-BE49-F238E27FC236}">
                          <a16:creationId xmlns:a16="http://schemas.microsoft.com/office/drawing/2014/main" id="{D68DF607-647E-4141-9F49-5F3D90764E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9343" y="2001802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C</a:t>
                      </a:r>
                    </a:p>
                  </p:txBody>
                </p:sp>
                <p:sp>
                  <p:nvSpPr>
                    <p:cNvPr id="104" name="Textfeld 103">
                      <a:extLst>
                        <a:ext uri="{FF2B5EF4-FFF2-40B4-BE49-F238E27FC236}">
                          <a16:creationId xmlns:a16="http://schemas.microsoft.com/office/drawing/2014/main" id="{71237846-BAD6-534E-AE9F-5FB8F02737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8018" y="2000388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N</a:t>
                      </a:r>
                    </a:p>
                  </p:txBody>
                </p:sp>
                <p:grpSp>
                  <p:nvGrpSpPr>
                    <p:cNvPr id="161" name="Gruppieren 160">
                      <a:extLst>
                        <a:ext uri="{FF2B5EF4-FFF2-40B4-BE49-F238E27FC236}">
                          <a16:creationId xmlns:a16="http://schemas.microsoft.com/office/drawing/2014/main" id="{0D037D65-5570-D44F-9E09-75D9358F29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3888" y="1566107"/>
                      <a:ext cx="8208556" cy="2862497"/>
                      <a:chOff x="623888" y="1566107"/>
                      <a:chExt cx="8208556" cy="2862497"/>
                    </a:xfrm>
                  </p:grpSpPr>
                  <p:sp>
                    <p:nvSpPr>
                      <p:cNvPr id="4" name="Textfeld 3">
                        <a:extLst>
                          <a:ext uri="{FF2B5EF4-FFF2-40B4-BE49-F238E27FC236}">
                            <a16:creationId xmlns:a16="http://schemas.microsoft.com/office/drawing/2014/main" id="{4255A020-3A0B-1547-BCD1-585521FB03A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1567164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H</a:t>
                        </a:r>
                      </a:p>
                    </p:txBody>
                  </p:sp>
                  <p:sp>
                    <p:nvSpPr>
                      <p:cNvPr id="6" name="Textfeld 5">
                        <a:extLst>
                          <a:ext uri="{FF2B5EF4-FFF2-40B4-BE49-F238E27FC236}">
                            <a16:creationId xmlns:a16="http://schemas.microsoft.com/office/drawing/2014/main" id="{E8C011D3-F1A9-8847-9C74-F95E305E920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2001063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12700">
                        <a:solidFill>
                          <a:srgbClr val="FFC00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Li</a:t>
                        </a:r>
                      </a:p>
                    </p:txBody>
                  </p:sp>
                  <p:sp>
                    <p:nvSpPr>
                      <p:cNvPr id="7" name="Textfeld 6">
                        <a:extLst>
                          <a:ext uri="{FF2B5EF4-FFF2-40B4-BE49-F238E27FC236}">
                            <a16:creationId xmlns:a16="http://schemas.microsoft.com/office/drawing/2014/main" id="{2683B2E6-8BA8-B841-9460-B947DDE82E5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2434962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Na</a:t>
                        </a:r>
                      </a:p>
                    </p:txBody>
                  </p:sp>
                  <p:sp>
                    <p:nvSpPr>
                      <p:cNvPr id="8" name="Textfeld 7">
                        <a:extLst>
                          <a:ext uri="{FF2B5EF4-FFF2-40B4-BE49-F238E27FC236}">
                            <a16:creationId xmlns:a16="http://schemas.microsoft.com/office/drawing/2014/main" id="{0CD5D8EA-BA49-F94F-BF69-7783733F703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2868571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AA48F8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K</a:t>
                        </a:r>
                      </a:p>
                    </p:txBody>
                  </p:sp>
                  <p:sp>
                    <p:nvSpPr>
                      <p:cNvPr id="9" name="Textfeld 8">
                        <a:extLst>
                          <a:ext uri="{FF2B5EF4-FFF2-40B4-BE49-F238E27FC236}">
                            <a16:creationId xmlns:a16="http://schemas.microsoft.com/office/drawing/2014/main" id="{EB3D47AE-51DD-4847-BAC0-4BE14F2B5CE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3302180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 err="1">
                            <a:latin typeface="+mn-ea"/>
                          </a:rPr>
                          <a:t>Rb</a:t>
                        </a:r>
                        <a:endParaRPr lang="de-DE" sz="1600" dirty="0">
                          <a:latin typeface="+mn-ea"/>
                        </a:endParaRPr>
                      </a:p>
                    </p:txBody>
                  </p:sp>
                  <p:sp>
                    <p:nvSpPr>
                      <p:cNvPr id="10" name="Textfeld 9">
                        <a:extLst>
                          <a:ext uri="{FF2B5EF4-FFF2-40B4-BE49-F238E27FC236}">
                            <a16:creationId xmlns:a16="http://schemas.microsoft.com/office/drawing/2014/main" id="{5075B2D9-157C-B04C-A53F-1C977A27CA5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3731105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1BFFED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 err="1">
                            <a:latin typeface="+mn-ea"/>
                          </a:rPr>
                          <a:t>Cs</a:t>
                        </a:r>
                        <a:endParaRPr lang="de-DE" sz="1600" dirty="0">
                          <a:latin typeface="+mn-ea"/>
                        </a:endParaRPr>
                      </a:p>
                    </p:txBody>
                  </p:sp>
                  <p:sp>
                    <p:nvSpPr>
                      <p:cNvPr id="11" name="Textfeld 10">
                        <a:extLst>
                          <a:ext uri="{FF2B5EF4-FFF2-40B4-BE49-F238E27FC236}">
                            <a16:creationId xmlns:a16="http://schemas.microsoft.com/office/drawing/2014/main" id="{DA6A2D48-7D4E-F343-899E-7B53902F87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4160030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489E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Fr</a:t>
                        </a:r>
                      </a:p>
                    </p:txBody>
                  </p:sp>
                  <p:sp>
                    <p:nvSpPr>
                      <p:cNvPr id="12" name="Textfeld 11">
                        <a:extLst>
                          <a:ext uri="{FF2B5EF4-FFF2-40B4-BE49-F238E27FC236}">
                            <a16:creationId xmlns:a16="http://schemas.microsoft.com/office/drawing/2014/main" id="{F86B3F9D-9553-A545-AC1B-B51DBDEE479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4160030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489E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Ra</a:t>
                        </a:r>
                      </a:p>
                    </p:txBody>
                  </p:sp>
                  <p:sp>
                    <p:nvSpPr>
                      <p:cNvPr id="18" name="Textfeld 17">
                        <a:extLst>
                          <a:ext uri="{FF2B5EF4-FFF2-40B4-BE49-F238E27FC236}">
                            <a16:creationId xmlns:a16="http://schemas.microsoft.com/office/drawing/2014/main" id="{1FB35167-1DD1-E144-A175-34E1360C752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3731105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1BFFED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 err="1">
                            <a:latin typeface="+mn-ea"/>
                          </a:rPr>
                          <a:t>Ba</a:t>
                        </a:r>
                        <a:endParaRPr lang="de-DE" sz="1600" dirty="0">
                          <a:latin typeface="+mn-ea"/>
                        </a:endParaRPr>
                      </a:p>
                    </p:txBody>
                  </p:sp>
                  <p:sp>
                    <p:nvSpPr>
                      <p:cNvPr id="34" name="Textfeld 33">
                        <a:extLst>
                          <a:ext uri="{FF2B5EF4-FFF2-40B4-BE49-F238E27FC236}">
                            <a16:creationId xmlns:a16="http://schemas.microsoft.com/office/drawing/2014/main" id="{926ACC2B-3F9D-894F-9742-1B9303B21D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6458" y="2002170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 err="1">
                            <a:latin typeface="+mn-ea"/>
                          </a:rPr>
                          <a:t>Be</a:t>
                        </a:r>
                        <a:endParaRPr lang="de-DE" sz="1600" dirty="0">
                          <a:latin typeface="+mn-ea"/>
                        </a:endParaRPr>
                      </a:p>
                    </p:txBody>
                  </p:sp>
                  <p:sp>
                    <p:nvSpPr>
                      <p:cNvPr id="36" name="Textfeld 35">
                        <a:extLst>
                          <a:ext uri="{FF2B5EF4-FFF2-40B4-BE49-F238E27FC236}">
                            <a16:creationId xmlns:a16="http://schemas.microsoft.com/office/drawing/2014/main" id="{789C11BB-11EB-D24B-8161-B963A84A547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2433805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Mg</a:t>
                        </a:r>
                      </a:p>
                    </p:txBody>
                  </p:sp>
                  <p:sp>
                    <p:nvSpPr>
                      <p:cNvPr id="40" name="Textfeld 39">
                        <a:extLst>
                          <a:ext uri="{FF2B5EF4-FFF2-40B4-BE49-F238E27FC236}">
                            <a16:creationId xmlns:a16="http://schemas.microsoft.com/office/drawing/2014/main" id="{FD69D64D-5EC5-0C4A-BBA8-44BA5A1FAD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2870854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AA48F8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 err="1">
                            <a:latin typeface="+mn-ea"/>
                          </a:rPr>
                          <a:t>Ca</a:t>
                        </a:r>
                        <a:endParaRPr lang="de-DE" sz="1600" dirty="0">
                          <a:latin typeface="+mn-ea"/>
                        </a:endParaRPr>
                      </a:p>
                    </p:txBody>
                  </p:sp>
                  <p:sp>
                    <p:nvSpPr>
                      <p:cNvPr id="41" name="Textfeld 40">
                        <a:extLst>
                          <a:ext uri="{FF2B5EF4-FFF2-40B4-BE49-F238E27FC236}">
                            <a16:creationId xmlns:a16="http://schemas.microsoft.com/office/drawing/2014/main" id="{8DB53134-A799-1F46-860B-3FBD5450B92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3300792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 err="1">
                            <a:latin typeface="+mn-ea"/>
                          </a:rPr>
                          <a:t>Sr</a:t>
                        </a:r>
                        <a:endParaRPr lang="de-DE" sz="1600" dirty="0">
                          <a:latin typeface="+mn-ea"/>
                        </a:endParaRPr>
                      </a:p>
                    </p:txBody>
                  </p:sp>
                  <p:sp>
                    <p:nvSpPr>
                      <p:cNvPr id="106" name="Textfeld 105">
                        <a:extLst>
                          <a:ext uri="{FF2B5EF4-FFF2-40B4-BE49-F238E27FC236}">
                            <a16:creationId xmlns:a16="http://schemas.microsoft.com/office/drawing/2014/main" id="{FFA9C01F-11EC-814F-A6D0-13083D5053A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400396" y="1566107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He</a:t>
                        </a:r>
                      </a:p>
                    </p:txBody>
                  </p:sp>
                </p:grpSp>
                <p:sp>
                  <p:nvSpPr>
                    <p:cNvPr id="16" name="Textfeld 15">
                      <a:extLst>
                        <a:ext uri="{FF2B5EF4-FFF2-40B4-BE49-F238E27FC236}">
                          <a16:creationId xmlns:a16="http://schemas.microsoft.com/office/drawing/2014/main" id="{8B046006-00AC-3D4C-83E7-39D82FF899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3886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Ts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7" name="Textfeld 16">
                      <a:extLst>
                        <a:ext uri="{FF2B5EF4-FFF2-40B4-BE49-F238E27FC236}">
                          <a16:creationId xmlns:a16="http://schemas.microsoft.com/office/drawing/2014/main" id="{BC8AA202-BCC8-D544-A33D-ABC141502D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1838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Lv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9" name="Textfeld 18">
                      <a:extLst>
                        <a:ext uri="{FF2B5EF4-FFF2-40B4-BE49-F238E27FC236}">
                          <a16:creationId xmlns:a16="http://schemas.microsoft.com/office/drawing/2014/main" id="{D6CAF050-7113-3840-B769-150C019D9D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545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Fl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20" name="Textfeld 19">
                      <a:extLst>
                        <a:ext uri="{FF2B5EF4-FFF2-40B4-BE49-F238E27FC236}">
                          <a16:creationId xmlns:a16="http://schemas.microsoft.com/office/drawing/2014/main" id="{70F8B18D-F879-904E-8254-2F404E4F33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7300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Nh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22" name="Textfeld 21">
                      <a:extLst>
                        <a:ext uri="{FF2B5EF4-FFF2-40B4-BE49-F238E27FC236}">
                          <a16:creationId xmlns:a16="http://schemas.microsoft.com/office/drawing/2014/main" id="{F76209E1-06D0-3545-A6DB-1974D8D043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4328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Og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31" name="Textfeld 30">
                      <a:extLst>
                        <a:ext uri="{FF2B5EF4-FFF2-40B4-BE49-F238E27FC236}">
                          <a16:creationId xmlns:a16="http://schemas.microsoft.com/office/drawing/2014/main" id="{4DA0A9DE-5093-D749-94AD-97D415925B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9790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Mc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54" name="Textfeld 53">
                      <a:extLst>
                        <a:ext uri="{FF2B5EF4-FFF2-40B4-BE49-F238E27FC236}">
                          <a16:creationId xmlns:a16="http://schemas.microsoft.com/office/drawing/2014/main" id="{F5FA266D-56DF-8847-8F46-D06E0940B8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4458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Rn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55" name="Textfeld 54">
                      <a:extLst>
                        <a:ext uri="{FF2B5EF4-FFF2-40B4-BE49-F238E27FC236}">
                          <a16:creationId xmlns:a16="http://schemas.microsoft.com/office/drawing/2014/main" id="{DA50AC52-BBA0-B14A-8F9B-015FABE5F4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7098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At</a:t>
                      </a:r>
                    </a:p>
                  </p:txBody>
                </p:sp>
                <p:sp>
                  <p:nvSpPr>
                    <p:cNvPr id="56" name="Textfeld 55">
                      <a:extLst>
                        <a:ext uri="{FF2B5EF4-FFF2-40B4-BE49-F238E27FC236}">
                          <a16:creationId xmlns:a16="http://schemas.microsoft.com/office/drawing/2014/main" id="{2B3CC5D5-CD8E-8C4F-8B77-4B58CB5015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3444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Po</a:t>
                      </a:r>
                    </a:p>
                  </p:txBody>
                </p:sp>
                <p:sp>
                  <p:nvSpPr>
                    <p:cNvPr id="57" name="Textfeld 56">
                      <a:extLst>
                        <a:ext uri="{FF2B5EF4-FFF2-40B4-BE49-F238E27FC236}">
                          <a16:creationId xmlns:a16="http://schemas.microsoft.com/office/drawing/2014/main" id="{7DE7FED3-D6BE-824F-A0F3-0D3583EDCB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1396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Bi</a:t>
                      </a:r>
                    </a:p>
                  </p:txBody>
                </p:sp>
                <p:sp>
                  <p:nvSpPr>
                    <p:cNvPr id="58" name="Textfeld 57">
                      <a:extLst>
                        <a:ext uri="{FF2B5EF4-FFF2-40B4-BE49-F238E27FC236}">
                          <a16:creationId xmlns:a16="http://schemas.microsoft.com/office/drawing/2014/main" id="{56EB3A5C-B07D-574F-94BB-5D39FF1F92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521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Pb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59" name="Textfeld 58">
                      <a:extLst>
                        <a:ext uri="{FF2B5EF4-FFF2-40B4-BE49-F238E27FC236}">
                          <a16:creationId xmlns:a16="http://schemas.microsoft.com/office/drawing/2014/main" id="{522B1E93-E79D-1D45-B54F-FDAADC0F2F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7348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Tl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</p:grpSp>
              <p:sp>
                <p:nvSpPr>
                  <p:cNvPr id="114" name="Textfeld 113">
                    <a:extLst>
                      <a:ext uri="{FF2B5EF4-FFF2-40B4-BE49-F238E27FC236}">
                        <a16:creationId xmlns:a16="http://schemas.microsoft.com/office/drawing/2014/main" id="{92277957-FDB8-6644-93EC-EE148EBCD15F}"/>
                      </a:ext>
                    </a:extLst>
                  </p:cNvPr>
                  <p:cNvSpPr txBox="1"/>
                  <p:nvPr/>
                </p:nvSpPr>
                <p:spPr>
                  <a:xfrm>
                    <a:off x="4073446" y="372945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Os</a:t>
                    </a:r>
                  </a:p>
                </p:txBody>
              </p:sp>
            </p:grpSp>
            <p:grpSp>
              <p:nvGrpSpPr>
                <p:cNvPr id="164" name="Gruppieren 163">
                  <a:extLst>
                    <a:ext uri="{FF2B5EF4-FFF2-40B4-BE49-F238E27FC236}">
                      <a16:creationId xmlns:a16="http://schemas.microsoft.com/office/drawing/2014/main" id="{DB56D3F4-A015-524C-9C4D-0A0B65D411F4}"/>
                    </a:ext>
                  </a:extLst>
                </p:cNvPr>
                <p:cNvGrpSpPr/>
                <p:nvPr/>
              </p:nvGrpSpPr>
              <p:grpSpPr>
                <a:xfrm>
                  <a:off x="2024887" y="3903843"/>
                  <a:ext cx="6807198" cy="1590955"/>
                  <a:chOff x="2024887" y="3903843"/>
                  <a:chExt cx="6807198" cy="1590955"/>
                </a:xfrm>
              </p:grpSpPr>
              <p:sp>
                <p:nvSpPr>
                  <p:cNvPr id="127" name="Nach oben gebogener Pfeil 126">
                    <a:extLst>
                      <a:ext uri="{FF2B5EF4-FFF2-40B4-BE49-F238E27FC236}">
                        <a16:creationId xmlns:a16="http://schemas.microsoft.com/office/drawing/2014/main" id="{20BEAD21-CC1F-924F-8AF3-5281B7506B4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892725" y="4228975"/>
                    <a:ext cx="1082311" cy="432047"/>
                  </a:xfrm>
                  <a:prstGeom prst="bentUpArrow">
                    <a:avLst>
                      <a:gd name="adj1" fmla="val 14418"/>
                      <a:gd name="adj2" fmla="val 11136"/>
                      <a:gd name="adj3" fmla="val 34877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28" name="Nach oben gebogener Pfeil 127">
                    <a:extLst>
                      <a:ext uri="{FF2B5EF4-FFF2-40B4-BE49-F238E27FC236}">
                        <a16:creationId xmlns:a16="http://schemas.microsoft.com/office/drawing/2014/main" id="{DB7A0FF4-0D5D-6E43-9424-F1467BD1BB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61115" y="4515859"/>
                    <a:ext cx="1152559" cy="625016"/>
                  </a:xfrm>
                  <a:prstGeom prst="bentUpArrow">
                    <a:avLst>
                      <a:gd name="adj1" fmla="val 10154"/>
                      <a:gd name="adj2" fmla="val 7938"/>
                      <a:gd name="adj3" fmla="val 37008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30" name="Gruppieren 129">
                    <a:extLst>
                      <a:ext uri="{FF2B5EF4-FFF2-40B4-BE49-F238E27FC236}">
                        <a16:creationId xmlns:a16="http://schemas.microsoft.com/office/drawing/2014/main" id="{73CEBD39-20D9-7146-80D9-32342A59ED72}"/>
                      </a:ext>
                    </a:extLst>
                  </p:cNvPr>
                  <p:cNvGrpSpPr/>
                  <p:nvPr/>
                </p:nvGrpSpPr>
                <p:grpSpPr>
                  <a:xfrm>
                    <a:off x="2785019" y="4794176"/>
                    <a:ext cx="6047066" cy="700622"/>
                    <a:chOff x="2352080" y="3727983"/>
                    <a:chExt cx="6047066" cy="700622"/>
                  </a:xfrm>
                  <a:solidFill>
                    <a:srgbClr val="FFC000"/>
                  </a:solidFill>
                </p:grpSpPr>
                <p:sp>
                  <p:nvSpPr>
                    <p:cNvPr id="131" name="Textfeld 130">
                      <a:extLst>
                        <a:ext uri="{FF2B5EF4-FFF2-40B4-BE49-F238E27FC236}">
                          <a16:creationId xmlns:a16="http://schemas.microsoft.com/office/drawing/2014/main" id="{BAB30126-7963-5846-9938-F88F4618D0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3886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Lr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32" name="Textfeld 131">
                      <a:extLst>
                        <a:ext uri="{FF2B5EF4-FFF2-40B4-BE49-F238E27FC236}">
                          <a16:creationId xmlns:a16="http://schemas.microsoft.com/office/drawing/2014/main" id="{0A8505C7-54EB-A34A-8A11-5AE4E9008B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1838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No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33" name="Textfeld 132">
                      <a:extLst>
                        <a:ext uri="{FF2B5EF4-FFF2-40B4-BE49-F238E27FC236}">
                          <a16:creationId xmlns:a16="http://schemas.microsoft.com/office/drawing/2014/main" id="{68ED11F2-78EC-794E-857F-7D607676D5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545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Fm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34" name="Textfeld 133">
                      <a:extLst>
                        <a:ext uri="{FF2B5EF4-FFF2-40B4-BE49-F238E27FC236}">
                          <a16:creationId xmlns:a16="http://schemas.microsoft.com/office/drawing/2014/main" id="{F69D369D-1076-6A4F-AD78-C854095CE6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730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Es</a:t>
                      </a:r>
                    </a:p>
                  </p:txBody>
                </p:sp>
                <p:sp>
                  <p:nvSpPr>
                    <p:cNvPr id="135" name="Textfeld 134">
                      <a:extLst>
                        <a:ext uri="{FF2B5EF4-FFF2-40B4-BE49-F238E27FC236}">
                          <a16:creationId xmlns:a16="http://schemas.microsoft.com/office/drawing/2014/main" id="{41A06476-8852-8C45-8D47-AA5FC64630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06055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Cf</a:t>
                      </a:r>
                    </a:p>
                  </p:txBody>
                </p:sp>
                <p:sp>
                  <p:nvSpPr>
                    <p:cNvPr id="137" name="Textfeld 136">
                      <a:extLst>
                        <a:ext uri="{FF2B5EF4-FFF2-40B4-BE49-F238E27FC236}">
                          <a16:creationId xmlns:a16="http://schemas.microsoft.com/office/drawing/2014/main" id="{4B6F4231-3592-EB40-B0C8-DA80318AB0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7481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Bk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38" name="Textfeld 137">
                      <a:extLst>
                        <a:ext uri="{FF2B5EF4-FFF2-40B4-BE49-F238E27FC236}">
                          <a16:creationId xmlns:a16="http://schemas.microsoft.com/office/drawing/2014/main" id="{97E003EB-CA10-0143-B023-892B2818EA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44368" y="4160029"/>
                      <a:ext cx="432048" cy="262471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550" dirty="0">
                          <a:latin typeface="+mn-ea"/>
                        </a:rPr>
                        <a:t>Cm</a:t>
                      </a:r>
                    </a:p>
                  </p:txBody>
                </p:sp>
                <p:sp>
                  <p:nvSpPr>
                    <p:cNvPr id="139" name="Textfeld 138">
                      <a:extLst>
                        <a:ext uri="{FF2B5EF4-FFF2-40B4-BE49-F238E27FC236}">
                          <a16:creationId xmlns:a16="http://schemas.microsoft.com/office/drawing/2014/main" id="{23BA06BC-735E-5B42-87AD-00CB84495D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1232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Am</a:t>
                      </a:r>
                    </a:p>
                  </p:txBody>
                </p:sp>
                <p:sp>
                  <p:nvSpPr>
                    <p:cNvPr id="140" name="Textfeld 139">
                      <a:extLst>
                        <a:ext uri="{FF2B5EF4-FFF2-40B4-BE49-F238E27FC236}">
                          <a16:creationId xmlns:a16="http://schemas.microsoft.com/office/drawing/2014/main" id="{D9967DB4-31E6-6844-B42B-3B789BF745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0272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Pu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41" name="Textfeld 140">
                      <a:extLst>
                        <a:ext uri="{FF2B5EF4-FFF2-40B4-BE49-F238E27FC236}">
                          <a16:creationId xmlns:a16="http://schemas.microsoft.com/office/drawing/2014/main" id="{DE12E4DD-B5EA-3743-AEE1-5D213326BD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48224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Np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42" name="Textfeld 141">
                      <a:extLst>
                        <a:ext uri="{FF2B5EF4-FFF2-40B4-BE49-F238E27FC236}">
                          <a16:creationId xmlns:a16="http://schemas.microsoft.com/office/drawing/2014/main" id="{0DA437D5-A372-A949-A6FA-398990984D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16176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  <a:cs typeface="+mj-cs"/>
                        </a:rPr>
                        <a:t>U</a:t>
                      </a:r>
                    </a:p>
                  </p:txBody>
                </p:sp>
                <p:sp>
                  <p:nvSpPr>
                    <p:cNvPr id="143" name="Textfeld 142">
                      <a:extLst>
                        <a:ext uri="{FF2B5EF4-FFF2-40B4-BE49-F238E27FC236}">
                          <a16:creationId xmlns:a16="http://schemas.microsoft.com/office/drawing/2014/main" id="{B8B8839F-142C-4645-AA3F-F0B3FD7073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4128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Pa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44" name="Textfeld 143">
                      <a:extLst>
                        <a:ext uri="{FF2B5EF4-FFF2-40B4-BE49-F238E27FC236}">
                          <a16:creationId xmlns:a16="http://schemas.microsoft.com/office/drawing/2014/main" id="{F6B9AC40-0553-B043-8F45-16D79CE57F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5208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Th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45" name="Textfeld 144">
                      <a:extLst>
                        <a:ext uri="{FF2B5EF4-FFF2-40B4-BE49-F238E27FC236}">
                          <a16:creationId xmlns:a16="http://schemas.microsoft.com/office/drawing/2014/main" id="{BE0EA4DC-FA40-FC43-9E2B-930A896B29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979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Md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46" name="Textfeld 145">
                      <a:extLst>
                        <a:ext uri="{FF2B5EF4-FFF2-40B4-BE49-F238E27FC236}">
                          <a16:creationId xmlns:a16="http://schemas.microsoft.com/office/drawing/2014/main" id="{341FBD91-5EDF-A244-9CA1-691C863283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50232" y="3727983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Pm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47" name="Textfeld 146">
                      <a:extLst>
                        <a:ext uri="{FF2B5EF4-FFF2-40B4-BE49-F238E27FC236}">
                          <a16:creationId xmlns:a16="http://schemas.microsoft.com/office/drawing/2014/main" id="{F76E73F6-AB8B-B441-840D-BC7A5FBC7E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18987" y="3729058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Nd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48" name="Textfeld 147">
                      <a:extLst>
                        <a:ext uri="{FF2B5EF4-FFF2-40B4-BE49-F238E27FC236}">
                          <a16:creationId xmlns:a16="http://schemas.microsoft.com/office/drawing/2014/main" id="{134F51DB-ED88-9D48-ABFF-4AA1012D2E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6939" y="3730133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Pr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49" name="Textfeld 148">
                      <a:extLst>
                        <a:ext uri="{FF2B5EF4-FFF2-40B4-BE49-F238E27FC236}">
                          <a16:creationId xmlns:a16="http://schemas.microsoft.com/office/drawing/2014/main" id="{AF759D25-FD6C-7648-8A5B-E0E5906408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54891" y="3732283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Ce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50" name="Textfeld 149">
                      <a:extLst>
                        <a:ext uri="{FF2B5EF4-FFF2-40B4-BE49-F238E27FC236}">
                          <a16:creationId xmlns:a16="http://schemas.microsoft.com/office/drawing/2014/main" id="{6CF77D95-4A3A-2847-A34C-538A2D6DD7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09911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Eu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51" name="Textfeld 150">
                      <a:extLst>
                        <a:ext uri="{FF2B5EF4-FFF2-40B4-BE49-F238E27FC236}">
                          <a16:creationId xmlns:a16="http://schemas.microsoft.com/office/drawing/2014/main" id="{5B1ED57B-1400-F949-9953-8FB55D26B9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43290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Gd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52" name="Textfeld 151">
                      <a:extLst>
                        <a:ext uri="{FF2B5EF4-FFF2-40B4-BE49-F238E27FC236}">
                          <a16:creationId xmlns:a16="http://schemas.microsoft.com/office/drawing/2014/main" id="{47C1BDD0-101F-F443-9940-8CBF081D03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76015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Tb</a:t>
                      </a:r>
                    </a:p>
                  </p:txBody>
                </p:sp>
                <p:sp>
                  <p:nvSpPr>
                    <p:cNvPr id="153" name="Textfeld 152">
                      <a:extLst>
                        <a:ext uri="{FF2B5EF4-FFF2-40B4-BE49-F238E27FC236}">
                          <a16:creationId xmlns:a16="http://schemas.microsoft.com/office/drawing/2014/main" id="{8F2DC452-9801-F64F-8336-A8D50E41C8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10472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Dy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55" name="Textfeld 154">
                      <a:extLst>
                        <a:ext uri="{FF2B5EF4-FFF2-40B4-BE49-F238E27FC236}">
                          <a16:creationId xmlns:a16="http://schemas.microsoft.com/office/drawing/2014/main" id="{B0AF92BA-414C-7148-AF30-AAAAFF7FC9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7098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Lu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56" name="Textfeld 155">
                      <a:extLst>
                        <a:ext uri="{FF2B5EF4-FFF2-40B4-BE49-F238E27FC236}">
                          <a16:creationId xmlns:a16="http://schemas.microsoft.com/office/drawing/2014/main" id="{D55399BE-2E7C-F24E-AD6D-127F313FAB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3444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Yb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  <p:sp>
                  <p:nvSpPr>
                    <p:cNvPr id="157" name="Textfeld 156">
                      <a:extLst>
                        <a:ext uri="{FF2B5EF4-FFF2-40B4-BE49-F238E27FC236}">
                          <a16:creationId xmlns:a16="http://schemas.microsoft.com/office/drawing/2014/main" id="{73A1305E-A9A2-E349-BF4F-F0F365E041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1396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Tm</a:t>
                      </a:r>
                    </a:p>
                  </p:txBody>
                </p:sp>
                <p:sp>
                  <p:nvSpPr>
                    <p:cNvPr id="158" name="Textfeld 157">
                      <a:extLst>
                        <a:ext uri="{FF2B5EF4-FFF2-40B4-BE49-F238E27FC236}">
                          <a16:creationId xmlns:a16="http://schemas.microsoft.com/office/drawing/2014/main" id="{F4AA59BE-31AA-1C4D-9706-F5AA9332D7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521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Er</a:t>
                      </a:r>
                    </a:p>
                  </p:txBody>
                </p:sp>
                <p:sp>
                  <p:nvSpPr>
                    <p:cNvPr id="159" name="Textfeld 158">
                      <a:extLst>
                        <a:ext uri="{FF2B5EF4-FFF2-40B4-BE49-F238E27FC236}">
                          <a16:creationId xmlns:a16="http://schemas.microsoft.com/office/drawing/2014/main" id="{6FD89715-ECD4-A04F-82E9-14F00DC7AB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7348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Ho</a:t>
                      </a:r>
                    </a:p>
                  </p:txBody>
                </p:sp>
                <p:sp>
                  <p:nvSpPr>
                    <p:cNvPr id="160" name="Textfeld 159">
                      <a:extLst>
                        <a:ext uri="{FF2B5EF4-FFF2-40B4-BE49-F238E27FC236}">
                          <a16:creationId xmlns:a16="http://schemas.microsoft.com/office/drawing/2014/main" id="{69CFFBB4-8A07-EF42-A09E-6D539368A8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73446" y="372945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 err="1">
                          <a:latin typeface="+mn-ea"/>
                        </a:rPr>
                        <a:t>Sm</a:t>
                      </a:r>
                      <a:endParaRPr lang="de-DE" sz="1600" dirty="0">
                        <a:latin typeface="+mn-ea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850BBD93-102F-CA45-BACE-336AE932DB05}"/>
              </a:ext>
            </a:extLst>
          </p:cNvPr>
          <p:cNvSpPr txBox="1"/>
          <p:nvPr/>
        </p:nvSpPr>
        <p:spPr>
          <a:xfrm>
            <a:off x="10848528" y="1222592"/>
            <a:ext cx="864096" cy="43088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/>
              <a:t>n=1</a:t>
            </a:r>
          </a:p>
          <a:p>
            <a:r>
              <a:rPr lang="de-DE" sz="1100" dirty="0"/>
              <a:t>K-Schale</a:t>
            </a:r>
          </a:p>
        </p:txBody>
      </p:sp>
      <p:sp>
        <p:nvSpPr>
          <p:cNvPr id="154" name="Textfeld 153">
            <a:extLst>
              <a:ext uri="{FF2B5EF4-FFF2-40B4-BE49-F238E27FC236}">
                <a16:creationId xmlns:a16="http://schemas.microsoft.com/office/drawing/2014/main" id="{D0187DDD-DB26-C84B-B500-223FCCAB9810}"/>
              </a:ext>
            </a:extLst>
          </p:cNvPr>
          <p:cNvSpPr txBox="1"/>
          <p:nvPr/>
        </p:nvSpPr>
        <p:spPr>
          <a:xfrm>
            <a:off x="10846136" y="1768242"/>
            <a:ext cx="864096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=2</a:t>
            </a:r>
          </a:p>
          <a:p>
            <a:r>
              <a:rPr lang="de-DE" sz="1100" dirty="0"/>
              <a:t>L-Schale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4186B097-3A08-2248-850C-E2B2797DC449}"/>
              </a:ext>
            </a:extLst>
          </p:cNvPr>
          <p:cNvSpPr txBox="1"/>
          <p:nvPr/>
        </p:nvSpPr>
        <p:spPr>
          <a:xfrm>
            <a:off x="10846136" y="3941238"/>
            <a:ext cx="864096" cy="430887"/>
          </a:xfrm>
          <a:prstGeom prst="rect">
            <a:avLst/>
          </a:prstGeom>
          <a:solidFill>
            <a:srgbClr val="1BFFE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=6</a:t>
            </a:r>
          </a:p>
          <a:p>
            <a:r>
              <a:rPr lang="de-DE" sz="1100" dirty="0"/>
              <a:t>P-Schale</a:t>
            </a:r>
          </a:p>
        </p:txBody>
      </p:sp>
      <p:sp>
        <p:nvSpPr>
          <p:cNvPr id="168" name="Textfeld 167">
            <a:extLst>
              <a:ext uri="{FF2B5EF4-FFF2-40B4-BE49-F238E27FC236}">
                <a16:creationId xmlns:a16="http://schemas.microsoft.com/office/drawing/2014/main" id="{1EE8F8E6-FEBF-F949-B6CC-7B88C2AB4E2B}"/>
              </a:ext>
            </a:extLst>
          </p:cNvPr>
          <p:cNvSpPr txBox="1"/>
          <p:nvPr/>
        </p:nvSpPr>
        <p:spPr>
          <a:xfrm>
            <a:off x="10848479" y="3383461"/>
            <a:ext cx="864096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=5</a:t>
            </a:r>
          </a:p>
          <a:p>
            <a:r>
              <a:rPr lang="de-DE" sz="1100" dirty="0"/>
              <a:t>O-Schale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0B33B873-F911-A844-B404-CAF7CD9FCE9D}"/>
              </a:ext>
            </a:extLst>
          </p:cNvPr>
          <p:cNvSpPr txBox="1"/>
          <p:nvPr/>
        </p:nvSpPr>
        <p:spPr>
          <a:xfrm>
            <a:off x="10848479" y="2845497"/>
            <a:ext cx="864096" cy="430887"/>
          </a:xfrm>
          <a:prstGeom prst="rect">
            <a:avLst/>
          </a:prstGeom>
          <a:solidFill>
            <a:srgbClr val="AA48F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=4</a:t>
            </a:r>
          </a:p>
          <a:p>
            <a:r>
              <a:rPr lang="de-DE" sz="1100" dirty="0"/>
              <a:t>N-Schale</a:t>
            </a:r>
          </a:p>
        </p:txBody>
      </p:sp>
      <p:sp>
        <p:nvSpPr>
          <p:cNvPr id="170" name="Textfeld 169">
            <a:extLst>
              <a:ext uri="{FF2B5EF4-FFF2-40B4-BE49-F238E27FC236}">
                <a16:creationId xmlns:a16="http://schemas.microsoft.com/office/drawing/2014/main" id="{9F2C1454-B6C6-FA4B-B450-6917915E8CDA}"/>
              </a:ext>
            </a:extLst>
          </p:cNvPr>
          <p:cNvSpPr txBox="1"/>
          <p:nvPr/>
        </p:nvSpPr>
        <p:spPr>
          <a:xfrm>
            <a:off x="10848479" y="2287091"/>
            <a:ext cx="864096" cy="4308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=3</a:t>
            </a:r>
          </a:p>
          <a:p>
            <a:r>
              <a:rPr lang="de-DE" sz="1100" dirty="0"/>
              <a:t>M-Schale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B361A083-D168-D94B-8310-3D2F55B36A9F}"/>
              </a:ext>
            </a:extLst>
          </p:cNvPr>
          <p:cNvSpPr txBox="1"/>
          <p:nvPr/>
        </p:nvSpPr>
        <p:spPr>
          <a:xfrm>
            <a:off x="10853293" y="4490290"/>
            <a:ext cx="864096" cy="430887"/>
          </a:xfrm>
          <a:prstGeom prst="rect">
            <a:avLst/>
          </a:prstGeom>
          <a:solidFill>
            <a:srgbClr val="FF489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=7</a:t>
            </a:r>
          </a:p>
          <a:p>
            <a:r>
              <a:rPr lang="de-DE" sz="1100" dirty="0"/>
              <a:t>Q-Schale</a:t>
            </a:r>
          </a:p>
        </p:txBody>
      </p:sp>
      <p:sp>
        <p:nvSpPr>
          <p:cNvPr id="172" name="Textfeld 171">
            <a:extLst>
              <a:ext uri="{FF2B5EF4-FFF2-40B4-BE49-F238E27FC236}">
                <a16:creationId xmlns:a16="http://schemas.microsoft.com/office/drawing/2014/main" id="{D08829EE-FC1C-9345-8D02-9C38241775BB}"/>
              </a:ext>
            </a:extLst>
          </p:cNvPr>
          <p:cNvSpPr txBox="1"/>
          <p:nvPr/>
        </p:nvSpPr>
        <p:spPr>
          <a:xfrm>
            <a:off x="609600" y="611040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Daniela Bednarski,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59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5804B33-221B-DD4C-9E2A-DA384BA6F3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109728" indent="0">
                  <a:buNone/>
                </a:pPr>
                <a:endParaRPr lang="de-DE" dirty="0"/>
              </a:p>
              <a:p>
                <a:pPr marL="566928" indent="-457200">
                  <a:buFont typeface="+mj-lt"/>
                  <a:buAutoNum type="arabicParenBoth" startAt="12"/>
                </a:pPr>
                <a:r>
                  <a:rPr lang="de-DE" dirty="0"/>
                  <a:t> 	können die Energiewerte eines </a:t>
                </a:r>
                <a:r>
                  <a:rPr lang="de-DE" i="1" dirty="0"/>
                  <a:t>Elektrons</a:t>
                </a:r>
                <a:r>
                  <a:rPr lang="de-DE" dirty="0"/>
                  <a:t> im eindimensionalen </a:t>
                </a:r>
                <a:r>
                  <a:rPr lang="de-DE" i="1" dirty="0"/>
                  <a:t>Potentialtopf</a:t>
                </a:r>
                <a:r>
                  <a:rPr lang="de-DE" dirty="0"/>
                  <a:t> mit 	unendlich hohen Wänden berechnen sowie die Grenzen dieses Modells zur 	Beschreibung von Energieniveaus in </a:t>
                </a:r>
                <a:r>
                  <a:rPr lang="de-DE" i="1" dirty="0"/>
                  <a:t>Atomen</a:t>
                </a:r>
                <a:r>
                  <a:rPr lang="de-DE" dirty="0"/>
                  <a:t> beziehungsweise Molekülen 	erläutern</a:t>
                </a:r>
              </a:p>
              <a:p>
                <a:pPr marL="109728" indent="0">
                  <a:buNone/>
                </a:pPr>
                <a:endParaRPr lang="de-DE" dirty="0"/>
              </a:p>
              <a:p>
                <a:pPr marL="566928" indent="-457200">
                  <a:buFont typeface="+mj-lt"/>
                  <a:buAutoNum type="arabicParenBoth" startAt="13"/>
                </a:pPr>
                <a:r>
                  <a:rPr lang="de-DE" dirty="0"/>
                  <a:t>	können unterschiedliche atomare Modellvorstellungen (</a:t>
                </a:r>
                <a:r>
                  <a:rPr lang="de-DE" dirty="0" err="1"/>
                  <a:t>Rutherford‘sches</a:t>
                </a:r>
                <a:r>
                  <a:rPr lang="de-DE" dirty="0"/>
                  <a:t>  	Atommodell, Orbitale des Wasserstoffatoms) und Mehrelektronensysteme 	(Pauli-Prinzip) im Überblick beschreiben</a:t>
                </a:r>
              </a:p>
              <a:p>
                <a:pPr marL="566928" indent="-457200">
                  <a:buFont typeface="+mj-lt"/>
                  <a:buAutoNum type="arabicParenBoth" startAt="13"/>
                </a:pPr>
                <a:endParaRPr lang="de-DE" dirty="0"/>
              </a:p>
              <a:p>
                <a:pPr marL="109728" indent="0">
                  <a:buNone/>
                </a:pPr>
                <a:r>
                  <a:rPr lang="de-DE" dirty="0"/>
                  <a:t>Formelsammlung:</a:t>
                </a: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de-DE" sz="22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8∙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22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de-DE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sub>
                    </m:sSub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13,6 </m:t>
                    </m:r>
                    <m:r>
                      <m:rPr>
                        <m:sty m:val="p"/>
                      </m:rPr>
                      <a:rPr lang="de-DE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22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8∙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2200" dirty="0"/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buNone/>
                </a:pPr>
                <a:endParaRPr lang="de-DE" sz="2400" dirty="0"/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5804B33-221B-DD4C-9E2A-DA384BA6F3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5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055B5BAD-31E5-A64F-9049-8E3303FF2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Vorgaben des Bildungsplans (LF)</a:t>
            </a:r>
          </a:p>
        </p:txBody>
      </p:sp>
    </p:spTree>
    <p:extLst>
      <p:ext uri="{BB962C8B-B14F-4D97-AF65-F5344CB8AC3E}">
        <p14:creationId xmlns:p14="http://schemas.microsoft.com/office/powerpoint/2010/main" val="624528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F359856-47B6-3A42-99F7-74D82E6F2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EFDEDE1-DC92-6F4B-861F-4B728945B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Vertiefung (LF) </a:t>
            </a:r>
          </a:p>
        </p:txBody>
      </p: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CF23A348-4F92-E64A-B8C4-67127B094CD0}"/>
              </a:ext>
            </a:extLst>
          </p:cNvPr>
          <p:cNvGrpSpPr/>
          <p:nvPr/>
        </p:nvGrpSpPr>
        <p:grpSpPr>
          <a:xfrm>
            <a:off x="1343472" y="1268760"/>
            <a:ext cx="9361040" cy="4952347"/>
            <a:chOff x="1343472" y="1268760"/>
            <a:chExt cx="9361040" cy="4952347"/>
          </a:xfrm>
        </p:grpSpPr>
        <p:sp>
          <p:nvSpPr>
            <p:cNvPr id="198" name="Textfeld 197">
              <a:extLst>
                <a:ext uri="{FF2B5EF4-FFF2-40B4-BE49-F238E27FC236}">
                  <a16:creationId xmlns:a16="http://schemas.microsoft.com/office/drawing/2014/main" id="{729B4FE4-2BA5-4D4C-A271-EAB46F72A2F0}"/>
                </a:ext>
              </a:extLst>
            </p:cNvPr>
            <p:cNvSpPr txBox="1"/>
            <p:nvPr/>
          </p:nvSpPr>
          <p:spPr>
            <a:xfrm>
              <a:off x="2827174" y="4539294"/>
              <a:ext cx="492659" cy="33855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1600" dirty="0">
                <a:latin typeface="+mn-ea"/>
              </a:endParaRPr>
            </a:p>
          </p:txBody>
        </p:sp>
        <p:sp>
          <p:nvSpPr>
            <p:cNvPr id="197" name="Textfeld 196">
              <a:extLst>
                <a:ext uri="{FF2B5EF4-FFF2-40B4-BE49-F238E27FC236}">
                  <a16:creationId xmlns:a16="http://schemas.microsoft.com/office/drawing/2014/main" id="{9631FF65-E614-E348-99D5-4E586A45FC28}"/>
                </a:ext>
              </a:extLst>
            </p:cNvPr>
            <p:cNvSpPr txBox="1"/>
            <p:nvPr/>
          </p:nvSpPr>
          <p:spPr>
            <a:xfrm>
              <a:off x="2827174" y="3998611"/>
              <a:ext cx="492659" cy="338555"/>
            </a:xfrm>
            <a:prstGeom prst="rect">
              <a:avLst/>
            </a:prstGeom>
            <a:solidFill>
              <a:srgbClr val="AA48F8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1600" dirty="0">
                <a:latin typeface="+mn-ea"/>
              </a:endParaRPr>
            </a:p>
          </p:txBody>
        </p:sp>
        <p:grpSp>
          <p:nvGrpSpPr>
            <p:cNvPr id="166" name="Gruppieren 165">
              <a:extLst>
                <a:ext uri="{FF2B5EF4-FFF2-40B4-BE49-F238E27FC236}">
                  <a16:creationId xmlns:a16="http://schemas.microsoft.com/office/drawing/2014/main" id="{A7D2FDB8-7FCA-C540-A53D-849D762F1B75}"/>
                </a:ext>
              </a:extLst>
            </p:cNvPr>
            <p:cNvGrpSpPr/>
            <p:nvPr/>
          </p:nvGrpSpPr>
          <p:grpSpPr>
            <a:xfrm>
              <a:off x="1343472" y="1268760"/>
              <a:ext cx="9361040" cy="4952347"/>
              <a:chOff x="623888" y="1566107"/>
              <a:chExt cx="8209365" cy="3928691"/>
            </a:xfrm>
          </p:grpSpPr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BCAA8ED1-BF36-644C-96DB-B5346E97B568}"/>
                  </a:ext>
                </a:extLst>
              </p:cNvPr>
              <p:cNvSpPr txBox="1"/>
              <p:nvPr/>
            </p:nvSpPr>
            <p:spPr>
              <a:xfrm>
                <a:off x="7098018" y="3297576"/>
                <a:ext cx="432048" cy="268574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latin typeface="+mn-ea"/>
                  </a:rPr>
                  <a:t>5p</a:t>
                </a:r>
              </a:p>
            </p:txBody>
          </p:sp>
          <p:grpSp>
            <p:nvGrpSpPr>
              <p:cNvPr id="165" name="Gruppieren 164">
                <a:extLst>
                  <a:ext uri="{FF2B5EF4-FFF2-40B4-BE49-F238E27FC236}">
                    <a16:creationId xmlns:a16="http://schemas.microsoft.com/office/drawing/2014/main" id="{7BC29941-FECA-684B-8698-01C759A20BA0}"/>
                  </a:ext>
                </a:extLst>
              </p:cNvPr>
              <p:cNvGrpSpPr/>
              <p:nvPr/>
            </p:nvGrpSpPr>
            <p:grpSpPr>
              <a:xfrm>
                <a:off x="623888" y="1566107"/>
                <a:ext cx="8209365" cy="3928691"/>
                <a:chOff x="623888" y="1566107"/>
                <a:chExt cx="8209365" cy="3928691"/>
              </a:xfrm>
            </p:grpSpPr>
            <p:grpSp>
              <p:nvGrpSpPr>
                <p:cNvPr id="163" name="Gruppieren 162">
                  <a:extLst>
                    <a:ext uri="{FF2B5EF4-FFF2-40B4-BE49-F238E27FC236}">
                      <a16:creationId xmlns:a16="http://schemas.microsoft.com/office/drawing/2014/main" id="{46D2C30D-D362-4E4A-BBEA-50E56CF76757}"/>
                    </a:ext>
                  </a:extLst>
                </p:cNvPr>
                <p:cNvGrpSpPr/>
                <p:nvPr/>
              </p:nvGrpSpPr>
              <p:grpSpPr>
                <a:xfrm>
                  <a:off x="623888" y="1566107"/>
                  <a:ext cx="8209365" cy="2862497"/>
                  <a:chOff x="623888" y="1566107"/>
                  <a:chExt cx="8209365" cy="2862497"/>
                </a:xfrm>
              </p:grpSpPr>
              <p:sp>
                <p:nvSpPr>
                  <p:cNvPr id="47" name="Textfeld 46">
                    <a:extLst>
                      <a:ext uri="{FF2B5EF4-FFF2-40B4-BE49-F238E27FC236}">
                        <a16:creationId xmlns:a16="http://schemas.microsoft.com/office/drawing/2014/main" id="{0E097C45-271D-3D49-8C51-6AA3F2943605}"/>
                      </a:ext>
                    </a:extLst>
                  </p:cNvPr>
                  <p:cNvSpPr txBox="1"/>
                  <p:nvPr/>
                </p:nvSpPr>
                <p:spPr>
                  <a:xfrm>
                    <a:off x="2354050" y="2868571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80" name="Textfeld 79">
                    <a:extLst>
                      <a:ext uri="{FF2B5EF4-FFF2-40B4-BE49-F238E27FC236}">
                        <a16:creationId xmlns:a16="http://schemas.microsoft.com/office/drawing/2014/main" id="{A8AB9547-72FB-B54A-927E-70F1DD5CA8F9}"/>
                      </a:ext>
                    </a:extLst>
                  </p:cNvPr>
                  <p:cNvSpPr txBox="1"/>
                  <p:nvPr/>
                </p:nvSpPr>
                <p:spPr>
                  <a:xfrm>
                    <a:off x="2785251" y="2865853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81" name="Textfeld 80">
                    <a:extLst>
                      <a:ext uri="{FF2B5EF4-FFF2-40B4-BE49-F238E27FC236}">
                        <a16:creationId xmlns:a16="http://schemas.microsoft.com/office/drawing/2014/main" id="{5C6F4235-F740-944D-B5A3-F5CA07D31ECB}"/>
                      </a:ext>
                    </a:extLst>
                  </p:cNvPr>
                  <p:cNvSpPr txBox="1"/>
                  <p:nvPr/>
                </p:nvSpPr>
                <p:spPr>
                  <a:xfrm>
                    <a:off x="4080054" y="2865676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82" name="Textfeld 81">
                    <a:extLst>
                      <a:ext uri="{FF2B5EF4-FFF2-40B4-BE49-F238E27FC236}">
                        <a16:creationId xmlns:a16="http://schemas.microsoft.com/office/drawing/2014/main" id="{4214F0F5-1B93-8447-A0D8-D3838F424950}"/>
                      </a:ext>
                    </a:extLst>
                  </p:cNvPr>
                  <p:cNvSpPr txBox="1"/>
                  <p:nvPr/>
                </p:nvSpPr>
                <p:spPr>
                  <a:xfrm>
                    <a:off x="3215154" y="2865853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83" name="Textfeld 82">
                    <a:extLst>
                      <a:ext uri="{FF2B5EF4-FFF2-40B4-BE49-F238E27FC236}">
                        <a16:creationId xmlns:a16="http://schemas.microsoft.com/office/drawing/2014/main" id="{C1AAFFA7-0C0D-144D-86BD-7086C4834A75}"/>
                      </a:ext>
                    </a:extLst>
                  </p:cNvPr>
                  <p:cNvSpPr txBox="1"/>
                  <p:nvPr/>
                </p:nvSpPr>
                <p:spPr>
                  <a:xfrm>
                    <a:off x="4510732" y="2865454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84" name="Textfeld 83">
                    <a:extLst>
                      <a:ext uri="{FF2B5EF4-FFF2-40B4-BE49-F238E27FC236}">
                        <a16:creationId xmlns:a16="http://schemas.microsoft.com/office/drawing/2014/main" id="{B663B232-E3C3-1242-8E6B-0B99EEA0CCF1}"/>
                      </a:ext>
                    </a:extLst>
                  </p:cNvPr>
                  <p:cNvSpPr txBox="1"/>
                  <p:nvPr/>
                </p:nvSpPr>
                <p:spPr>
                  <a:xfrm>
                    <a:off x="4942780" y="2864095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85" name="Textfeld 84">
                    <a:extLst>
                      <a:ext uri="{FF2B5EF4-FFF2-40B4-BE49-F238E27FC236}">
                        <a16:creationId xmlns:a16="http://schemas.microsoft.com/office/drawing/2014/main" id="{5426C57D-877C-F54A-89A8-85E3202E27FD}"/>
                      </a:ext>
                    </a:extLst>
                  </p:cNvPr>
                  <p:cNvSpPr txBox="1"/>
                  <p:nvPr/>
                </p:nvSpPr>
                <p:spPr>
                  <a:xfrm>
                    <a:off x="5374758" y="2862191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86" name="Textfeld 85">
                    <a:extLst>
                      <a:ext uri="{FF2B5EF4-FFF2-40B4-BE49-F238E27FC236}">
                        <a16:creationId xmlns:a16="http://schemas.microsoft.com/office/drawing/2014/main" id="{9FED9F64-A6E4-A04C-A57D-E1D6A0888632}"/>
                      </a:ext>
                    </a:extLst>
                  </p:cNvPr>
                  <p:cNvSpPr txBox="1"/>
                  <p:nvPr/>
                </p:nvSpPr>
                <p:spPr>
                  <a:xfrm>
                    <a:off x="5808467" y="2862191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88" name="Textfeld 87">
                    <a:extLst>
                      <a:ext uri="{FF2B5EF4-FFF2-40B4-BE49-F238E27FC236}">
                        <a16:creationId xmlns:a16="http://schemas.microsoft.com/office/drawing/2014/main" id="{5FA9586C-73A8-3448-BDE9-68452F6881BB}"/>
                      </a:ext>
                    </a:extLst>
                  </p:cNvPr>
                  <p:cNvSpPr txBox="1"/>
                  <p:nvPr/>
                </p:nvSpPr>
                <p:spPr>
                  <a:xfrm>
                    <a:off x="3646531" y="2865853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A0F4FC05-1CC1-DC46-82F2-62FCE198AC2D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984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6d</a:t>
                    </a:r>
                  </a:p>
                </p:txBody>
              </p:sp>
              <p:sp>
                <p:nvSpPr>
                  <p:cNvPr id="37" name="Textfeld 36">
                    <a:extLst>
                      <a:ext uri="{FF2B5EF4-FFF2-40B4-BE49-F238E27FC236}">
                        <a16:creationId xmlns:a16="http://schemas.microsoft.com/office/drawing/2014/main" id="{B7D35593-6EA1-E24D-9F5F-C73A2AFA8F26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984" y="2870297"/>
                    <a:ext cx="432048" cy="268574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3d</a:t>
                    </a:r>
                  </a:p>
                </p:txBody>
              </p:sp>
              <p:sp>
                <p:nvSpPr>
                  <p:cNvPr id="38" name="Textfeld 37">
                    <a:extLst>
                      <a:ext uri="{FF2B5EF4-FFF2-40B4-BE49-F238E27FC236}">
                        <a16:creationId xmlns:a16="http://schemas.microsoft.com/office/drawing/2014/main" id="{840376CC-6562-6F48-AABC-1306154604EF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984" y="330079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39" name="Textfeld 38">
                    <a:extLst>
                      <a:ext uri="{FF2B5EF4-FFF2-40B4-BE49-F238E27FC236}">
                        <a16:creationId xmlns:a16="http://schemas.microsoft.com/office/drawing/2014/main" id="{6367A65E-5526-864F-976C-9ACC0642C901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339" y="3734566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  <p:sp>
                <p:nvSpPr>
                  <p:cNvPr id="61" name="Textfeld 60">
                    <a:extLst>
                      <a:ext uri="{FF2B5EF4-FFF2-40B4-BE49-F238E27FC236}">
                        <a16:creationId xmlns:a16="http://schemas.microsoft.com/office/drawing/2014/main" id="{EE888747-E686-2348-A1E1-503ED32CAA35}"/>
                      </a:ext>
                    </a:extLst>
                  </p:cNvPr>
                  <p:cNvSpPr txBox="1"/>
                  <p:nvPr/>
                </p:nvSpPr>
                <p:spPr>
                  <a:xfrm>
                    <a:off x="4507432" y="329862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62" name="Textfeld 61">
                    <a:extLst>
                      <a:ext uri="{FF2B5EF4-FFF2-40B4-BE49-F238E27FC236}">
                        <a16:creationId xmlns:a16="http://schemas.microsoft.com/office/drawing/2014/main" id="{CFCF1996-DBCC-6D4E-B07E-4F575A8BCB3D}"/>
                      </a:ext>
                    </a:extLst>
                  </p:cNvPr>
                  <p:cNvSpPr txBox="1"/>
                  <p:nvPr/>
                </p:nvSpPr>
                <p:spPr>
                  <a:xfrm>
                    <a:off x="4939974" y="329862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64" name="Textfeld 63">
                    <a:extLst>
                      <a:ext uri="{FF2B5EF4-FFF2-40B4-BE49-F238E27FC236}">
                        <a16:creationId xmlns:a16="http://schemas.microsoft.com/office/drawing/2014/main" id="{5425968F-393A-BE40-9DAD-DEA2785CA3CF}"/>
                      </a:ext>
                    </a:extLst>
                  </p:cNvPr>
                  <p:cNvSpPr txBox="1"/>
                  <p:nvPr/>
                </p:nvSpPr>
                <p:spPr>
                  <a:xfrm>
                    <a:off x="5803143" y="3297024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65" name="Textfeld 64">
                    <a:extLst>
                      <a:ext uri="{FF2B5EF4-FFF2-40B4-BE49-F238E27FC236}">
                        <a16:creationId xmlns:a16="http://schemas.microsoft.com/office/drawing/2014/main" id="{F2CAD155-3E5E-A441-B051-884D192327E8}"/>
                      </a:ext>
                    </a:extLst>
                  </p:cNvPr>
                  <p:cNvSpPr txBox="1"/>
                  <p:nvPr/>
                </p:nvSpPr>
                <p:spPr>
                  <a:xfrm>
                    <a:off x="5370257" y="329750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52" name="Textfeld 51">
                    <a:extLst>
                      <a:ext uri="{FF2B5EF4-FFF2-40B4-BE49-F238E27FC236}">
                        <a16:creationId xmlns:a16="http://schemas.microsoft.com/office/drawing/2014/main" id="{7E611A3D-0CC6-2A4E-9E84-8AB485027E8E}"/>
                      </a:ext>
                    </a:extLst>
                  </p:cNvPr>
                  <p:cNvSpPr txBox="1"/>
                  <p:nvPr/>
                </p:nvSpPr>
                <p:spPr>
                  <a:xfrm>
                    <a:off x="4075454" y="3299697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53" name="Textfeld 52">
                    <a:extLst>
                      <a:ext uri="{FF2B5EF4-FFF2-40B4-BE49-F238E27FC236}">
                        <a16:creationId xmlns:a16="http://schemas.microsoft.com/office/drawing/2014/main" id="{E7C663D3-2CED-D547-9818-89FA5B8EE9BA}"/>
                      </a:ext>
                    </a:extLst>
                  </p:cNvPr>
                  <p:cNvSpPr txBox="1"/>
                  <p:nvPr/>
                </p:nvSpPr>
                <p:spPr>
                  <a:xfrm>
                    <a:off x="3214907" y="3298844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60" name="Textfeld 59">
                    <a:extLst>
                      <a:ext uri="{FF2B5EF4-FFF2-40B4-BE49-F238E27FC236}">
                        <a16:creationId xmlns:a16="http://schemas.microsoft.com/office/drawing/2014/main" id="{7467071D-BD31-FB4B-8D31-21CDE71A8EB3}"/>
                      </a:ext>
                    </a:extLst>
                  </p:cNvPr>
                  <p:cNvSpPr txBox="1"/>
                  <p:nvPr/>
                </p:nvSpPr>
                <p:spPr>
                  <a:xfrm>
                    <a:off x="3645946" y="3298658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66" name="Textfeld 65">
                    <a:extLst>
                      <a:ext uri="{FF2B5EF4-FFF2-40B4-BE49-F238E27FC236}">
                        <a16:creationId xmlns:a16="http://schemas.microsoft.com/office/drawing/2014/main" id="{3E40A3EE-92E1-1D46-A1FD-14F6BA66BD54}"/>
                      </a:ext>
                    </a:extLst>
                  </p:cNvPr>
                  <p:cNvSpPr txBox="1"/>
                  <p:nvPr/>
                </p:nvSpPr>
                <p:spPr>
                  <a:xfrm>
                    <a:off x="2785399" y="3298622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67" name="Textfeld 66">
                    <a:extLst>
                      <a:ext uri="{FF2B5EF4-FFF2-40B4-BE49-F238E27FC236}">
                        <a16:creationId xmlns:a16="http://schemas.microsoft.com/office/drawing/2014/main" id="{4CF20DD5-8379-E841-8CDF-2D1584285C4C}"/>
                      </a:ext>
                    </a:extLst>
                  </p:cNvPr>
                  <p:cNvSpPr txBox="1"/>
                  <p:nvPr/>
                </p:nvSpPr>
                <p:spPr>
                  <a:xfrm>
                    <a:off x="2351343" y="3299697"/>
                    <a:ext cx="432048" cy="268574"/>
                  </a:xfrm>
                  <a:prstGeom prst="rect">
                    <a:avLst/>
                  </a:prstGeom>
                  <a:solidFill>
                    <a:srgbClr val="AA48F8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4d</a:t>
                    </a:r>
                  </a:p>
                </p:txBody>
              </p:sp>
              <p:sp>
                <p:nvSpPr>
                  <p:cNvPr id="21" name="Textfeld 20">
                    <a:extLst>
                      <a:ext uri="{FF2B5EF4-FFF2-40B4-BE49-F238E27FC236}">
                        <a16:creationId xmlns:a16="http://schemas.microsoft.com/office/drawing/2014/main" id="{BF5CB295-FFF7-5A46-8695-43F06069060C}"/>
                      </a:ext>
                    </a:extLst>
                  </p:cNvPr>
                  <p:cNvSpPr txBox="1"/>
                  <p:nvPr/>
                </p:nvSpPr>
                <p:spPr>
                  <a:xfrm>
                    <a:off x="5806055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6d</a:t>
                    </a:r>
                  </a:p>
                </p:txBody>
              </p:sp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52B94A2B-6EBC-E241-8AC1-A4F8779F7B6B}"/>
                      </a:ext>
                    </a:extLst>
                  </p:cNvPr>
                  <p:cNvSpPr txBox="1"/>
                  <p:nvPr/>
                </p:nvSpPr>
                <p:spPr>
                  <a:xfrm>
                    <a:off x="5374810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6d</a:t>
                    </a:r>
                  </a:p>
                </p:txBody>
              </p:sp>
              <p:sp>
                <p:nvSpPr>
                  <p:cNvPr id="24" name="Textfeld 23">
                    <a:extLst>
                      <a:ext uri="{FF2B5EF4-FFF2-40B4-BE49-F238E27FC236}">
                        <a16:creationId xmlns:a16="http://schemas.microsoft.com/office/drawing/2014/main" id="{2728D6CD-7180-CE42-AEE2-73813B13157E}"/>
                      </a:ext>
                    </a:extLst>
                  </p:cNvPr>
                  <p:cNvSpPr txBox="1"/>
                  <p:nvPr/>
                </p:nvSpPr>
                <p:spPr>
                  <a:xfrm>
                    <a:off x="4944368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6d</a:t>
                    </a:r>
                  </a:p>
                </p:txBody>
              </p:sp>
              <p:sp>
                <p:nvSpPr>
                  <p:cNvPr id="25" name="Textfeld 24">
                    <a:extLst>
                      <a:ext uri="{FF2B5EF4-FFF2-40B4-BE49-F238E27FC236}">
                        <a16:creationId xmlns:a16="http://schemas.microsoft.com/office/drawing/2014/main" id="{FA8AD32E-B748-AF45-8992-54152FF1B9A9}"/>
                      </a:ext>
                    </a:extLst>
                  </p:cNvPr>
                  <p:cNvSpPr txBox="1"/>
                  <p:nvPr/>
                </p:nvSpPr>
                <p:spPr>
                  <a:xfrm>
                    <a:off x="4512320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6d</a:t>
                    </a:r>
                  </a:p>
                </p:txBody>
              </p:sp>
              <p:sp>
                <p:nvSpPr>
                  <p:cNvPr id="26" name="Textfeld 25">
                    <a:extLst>
                      <a:ext uri="{FF2B5EF4-FFF2-40B4-BE49-F238E27FC236}">
                        <a16:creationId xmlns:a16="http://schemas.microsoft.com/office/drawing/2014/main" id="{83F568D9-4B92-DB4F-B5A1-001874D00BFB}"/>
                      </a:ext>
                    </a:extLst>
                  </p:cNvPr>
                  <p:cNvSpPr txBox="1"/>
                  <p:nvPr/>
                </p:nvSpPr>
                <p:spPr>
                  <a:xfrm>
                    <a:off x="4080272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6d</a:t>
                    </a:r>
                  </a:p>
                </p:txBody>
              </p:sp>
              <p:sp>
                <p:nvSpPr>
                  <p:cNvPr id="27" name="Textfeld 26">
                    <a:extLst>
                      <a:ext uri="{FF2B5EF4-FFF2-40B4-BE49-F238E27FC236}">
                        <a16:creationId xmlns:a16="http://schemas.microsoft.com/office/drawing/2014/main" id="{9FDD04C0-C822-AE4C-8FD3-DB41CDED9388}"/>
                      </a:ext>
                    </a:extLst>
                  </p:cNvPr>
                  <p:cNvSpPr txBox="1"/>
                  <p:nvPr/>
                </p:nvSpPr>
                <p:spPr>
                  <a:xfrm>
                    <a:off x="3648224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6d</a:t>
                    </a:r>
                  </a:p>
                </p:txBody>
              </p:sp>
              <p:sp>
                <p:nvSpPr>
                  <p:cNvPr id="28" name="Textfeld 27">
                    <a:extLst>
                      <a:ext uri="{FF2B5EF4-FFF2-40B4-BE49-F238E27FC236}">
                        <a16:creationId xmlns:a16="http://schemas.microsoft.com/office/drawing/2014/main" id="{AE15CC03-C3A7-5C43-BE18-940376155FCB}"/>
                      </a:ext>
                    </a:extLst>
                  </p:cNvPr>
                  <p:cNvSpPr txBox="1"/>
                  <p:nvPr/>
                </p:nvSpPr>
                <p:spPr>
                  <a:xfrm>
                    <a:off x="3216176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  <a:cs typeface="+mj-cs"/>
                      </a:rPr>
                      <a:t>6d</a:t>
                    </a:r>
                  </a:p>
                </p:txBody>
              </p:sp>
              <p:sp>
                <p:nvSpPr>
                  <p:cNvPr id="29" name="Textfeld 28">
                    <a:extLst>
                      <a:ext uri="{FF2B5EF4-FFF2-40B4-BE49-F238E27FC236}">
                        <a16:creationId xmlns:a16="http://schemas.microsoft.com/office/drawing/2014/main" id="{ECFE2EDC-AE12-CB49-A437-B22A975B8DE9}"/>
                      </a:ext>
                    </a:extLst>
                  </p:cNvPr>
                  <p:cNvSpPr txBox="1"/>
                  <p:nvPr/>
                </p:nvSpPr>
                <p:spPr>
                  <a:xfrm>
                    <a:off x="2784128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6d</a:t>
                    </a:r>
                  </a:p>
                </p:txBody>
              </p:sp>
              <p:sp>
                <p:nvSpPr>
                  <p:cNvPr id="30" name="Textfeld 29">
                    <a:extLst>
                      <a:ext uri="{FF2B5EF4-FFF2-40B4-BE49-F238E27FC236}">
                        <a16:creationId xmlns:a16="http://schemas.microsoft.com/office/drawing/2014/main" id="{F1B3B766-AA83-2741-BABF-1A40D4D20F18}"/>
                      </a:ext>
                    </a:extLst>
                  </p:cNvPr>
                  <p:cNvSpPr txBox="1"/>
                  <p:nvPr/>
                </p:nvSpPr>
                <p:spPr>
                  <a:xfrm>
                    <a:off x="2352080" y="4160030"/>
                    <a:ext cx="432048" cy="268574"/>
                  </a:xfrm>
                  <a:prstGeom prst="rect">
                    <a:avLst/>
                  </a:prstGeom>
                  <a:solidFill>
                    <a:srgbClr val="1BFFED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6d</a:t>
                    </a:r>
                  </a:p>
                </p:txBody>
              </p:sp>
              <p:sp>
                <p:nvSpPr>
                  <p:cNvPr id="42" name="Textfeld 41">
                    <a:extLst>
                      <a:ext uri="{FF2B5EF4-FFF2-40B4-BE49-F238E27FC236}">
                        <a16:creationId xmlns:a16="http://schemas.microsoft.com/office/drawing/2014/main" id="{360B271C-8A17-AB4A-95C4-D97A0F19211F}"/>
                      </a:ext>
                    </a:extLst>
                  </p:cNvPr>
                  <p:cNvSpPr txBox="1"/>
                  <p:nvPr/>
                </p:nvSpPr>
                <p:spPr>
                  <a:xfrm>
                    <a:off x="3650232" y="3727983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  <p:sp>
                <p:nvSpPr>
                  <p:cNvPr id="43" name="Textfeld 42">
                    <a:extLst>
                      <a:ext uri="{FF2B5EF4-FFF2-40B4-BE49-F238E27FC236}">
                        <a16:creationId xmlns:a16="http://schemas.microsoft.com/office/drawing/2014/main" id="{60F34715-5AE3-DA4B-9671-FF7661436949}"/>
                      </a:ext>
                    </a:extLst>
                  </p:cNvPr>
                  <p:cNvSpPr txBox="1"/>
                  <p:nvPr/>
                </p:nvSpPr>
                <p:spPr>
                  <a:xfrm>
                    <a:off x="3218987" y="3729058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  <p:sp>
                <p:nvSpPr>
                  <p:cNvPr id="45" name="Textfeld 44">
                    <a:extLst>
                      <a:ext uri="{FF2B5EF4-FFF2-40B4-BE49-F238E27FC236}">
                        <a16:creationId xmlns:a16="http://schemas.microsoft.com/office/drawing/2014/main" id="{2985CB33-DAC6-7A49-B65C-7A78E56E45B6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939" y="3730133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  <p:sp>
                <p:nvSpPr>
                  <p:cNvPr id="46" name="Textfeld 45">
                    <a:extLst>
                      <a:ext uri="{FF2B5EF4-FFF2-40B4-BE49-F238E27FC236}">
                        <a16:creationId xmlns:a16="http://schemas.microsoft.com/office/drawing/2014/main" id="{760E75D1-5C0C-1C43-8B00-88131B9971AF}"/>
                      </a:ext>
                    </a:extLst>
                  </p:cNvPr>
                  <p:cNvSpPr txBox="1"/>
                  <p:nvPr/>
                </p:nvSpPr>
                <p:spPr>
                  <a:xfrm>
                    <a:off x="2354891" y="3732283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  <p:sp>
                <p:nvSpPr>
                  <p:cNvPr id="48" name="Textfeld 47">
                    <a:extLst>
                      <a:ext uri="{FF2B5EF4-FFF2-40B4-BE49-F238E27FC236}">
                        <a16:creationId xmlns:a16="http://schemas.microsoft.com/office/drawing/2014/main" id="{B3665BEA-91CC-8142-82F2-36F8D8D8E5F3}"/>
                      </a:ext>
                    </a:extLst>
                  </p:cNvPr>
                  <p:cNvSpPr txBox="1"/>
                  <p:nvPr/>
                </p:nvSpPr>
                <p:spPr>
                  <a:xfrm>
                    <a:off x="4509911" y="373179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  <p:sp>
                <p:nvSpPr>
                  <p:cNvPr id="49" name="Textfeld 48">
                    <a:extLst>
                      <a:ext uri="{FF2B5EF4-FFF2-40B4-BE49-F238E27FC236}">
                        <a16:creationId xmlns:a16="http://schemas.microsoft.com/office/drawing/2014/main" id="{B5BC01CF-88C9-C542-AB0E-CE10A9D9BB7A}"/>
                      </a:ext>
                    </a:extLst>
                  </p:cNvPr>
                  <p:cNvSpPr txBox="1"/>
                  <p:nvPr/>
                </p:nvSpPr>
                <p:spPr>
                  <a:xfrm>
                    <a:off x="4943290" y="373179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  <p:sp>
                <p:nvSpPr>
                  <p:cNvPr id="50" name="Textfeld 49">
                    <a:extLst>
                      <a:ext uri="{FF2B5EF4-FFF2-40B4-BE49-F238E27FC236}">
                        <a16:creationId xmlns:a16="http://schemas.microsoft.com/office/drawing/2014/main" id="{DC32C9CB-84C2-454E-AC42-7DFBD96E0C34}"/>
                      </a:ext>
                    </a:extLst>
                  </p:cNvPr>
                  <p:cNvSpPr txBox="1"/>
                  <p:nvPr/>
                </p:nvSpPr>
                <p:spPr>
                  <a:xfrm>
                    <a:off x="5376015" y="373179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  <p:sp>
                <p:nvSpPr>
                  <p:cNvPr id="51" name="Textfeld 50">
                    <a:extLst>
                      <a:ext uri="{FF2B5EF4-FFF2-40B4-BE49-F238E27FC236}">
                        <a16:creationId xmlns:a16="http://schemas.microsoft.com/office/drawing/2014/main" id="{D392F0A3-D79E-3D41-AF10-1994D2B4A733}"/>
                      </a:ext>
                    </a:extLst>
                  </p:cNvPr>
                  <p:cNvSpPr txBox="1"/>
                  <p:nvPr/>
                </p:nvSpPr>
                <p:spPr>
                  <a:xfrm>
                    <a:off x="5810472" y="373179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  <p:grpSp>
                <p:nvGrpSpPr>
                  <p:cNvPr id="162" name="Gruppieren 161">
                    <a:extLst>
                      <a:ext uri="{FF2B5EF4-FFF2-40B4-BE49-F238E27FC236}">
                        <a16:creationId xmlns:a16="http://schemas.microsoft.com/office/drawing/2014/main" id="{BD17B8F3-9324-A842-91C0-62F430858867}"/>
                      </a:ext>
                    </a:extLst>
                  </p:cNvPr>
                  <p:cNvGrpSpPr/>
                  <p:nvPr/>
                </p:nvGrpSpPr>
                <p:grpSpPr>
                  <a:xfrm>
                    <a:off x="623888" y="1566107"/>
                    <a:ext cx="8209365" cy="2862497"/>
                    <a:chOff x="623888" y="1566107"/>
                    <a:chExt cx="8209365" cy="2862497"/>
                  </a:xfrm>
                </p:grpSpPr>
                <p:sp>
                  <p:nvSpPr>
                    <p:cNvPr id="87" name="Textfeld 86">
                      <a:extLst>
                        <a:ext uri="{FF2B5EF4-FFF2-40B4-BE49-F238E27FC236}">
                          <a16:creationId xmlns:a16="http://schemas.microsoft.com/office/drawing/2014/main" id="{9D1D80FB-7570-ED40-9606-1B62976FE5E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9235" y="2862191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4p</a:t>
                      </a:r>
                    </a:p>
                  </p:txBody>
                </p:sp>
                <p:sp>
                  <p:nvSpPr>
                    <p:cNvPr id="89" name="Textfeld 88">
                      <a:extLst>
                        <a:ext uri="{FF2B5EF4-FFF2-40B4-BE49-F238E27FC236}">
                          <a16:creationId xmlns:a16="http://schemas.microsoft.com/office/drawing/2014/main" id="{C466EC86-15E8-2142-B59C-E3CBDA399D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6616" y="2863595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4p</a:t>
                      </a:r>
                    </a:p>
                  </p:txBody>
                </p:sp>
                <p:sp>
                  <p:nvSpPr>
                    <p:cNvPr id="90" name="Textfeld 89">
                      <a:extLst>
                        <a:ext uri="{FF2B5EF4-FFF2-40B4-BE49-F238E27FC236}">
                          <a16:creationId xmlns:a16="http://schemas.microsoft.com/office/drawing/2014/main" id="{EF583002-27A9-7448-8961-D6C326BB6F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1961" y="2864931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4p</a:t>
                      </a:r>
                    </a:p>
                  </p:txBody>
                </p:sp>
                <p:sp>
                  <p:nvSpPr>
                    <p:cNvPr id="91" name="Textfeld 90">
                      <a:extLst>
                        <a:ext uri="{FF2B5EF4-FFF2-40B4-BE49-F238E27FC236}">
                          <a16:creationId xmlns:a16="http://schemas.microsoft.com/office/drawing/2014/main" id="{28E768F4-940A-7346-BF5D-9E2E0F2DAF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0197" y="2862191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4p</a:t>
                      </a:r>
                    </a:p>
                  </p:txBody>
                </p:sp>
                <p:sp>
                  <p:nvSpPr>
                    <p:cNvPr id="92" name="Textfeld 91">
                      <a:extLst>
                        <a:ext uri="{FF2B5EF4-FFF2-40B4-BE49-F238E27FC236}">
                          <a16:creationId xmlns:a16="http://schemas.microsoft.com/office/drawing/2014/main" id="{B78AA32C-1954-704C-9432-02461EC6FD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5738" y="2863814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4p</a:t>
                      </a:r>
                    </a:p>
                  </p:txBody>
                </p:sp>
                <p:sp>
                  <p:nvSpPr>
                    <p:cNvPr id="93" name="Textfeld 92">
                      <a:extLst>
                        <a:ext uri="{FF2B5EF4-FFF2-40B4-BE49-F238E27FC236}">
                          <a16:creationId xmlns:a16="http://schemas.microsoft.com/office/drawing/2014/main" id="{3CEB4DE4-2D04-E640-8C3D-DDCB8F590E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00064" y="2864931"/>
                      <a:ext cx="432048" cy="268574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4p</a:t>
                      </a:r>
                    </a:p>
                  </p:txBody>
                </p:sp>
                <p:sp>
                  <p:nvSpPr>
                    <p:cNvPr id="63" name="Textfeld 62">
                      <a:extLst>
                        <a:ext uri="{FF2B5EF4-FFF2-40B4-BE49-F238E27FC236}">
                          <a16:creationId xmlns:a16="http://schemas.microsoft.com/office/drawing/2014/main" id="{91D1C394-5DB8-3B48-AC92-F684EBD147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3821" y="3297024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5p</a:t>
                      </a:r>
                    </a:p>
                  </p:txBody>
                </p:sp>
                <p:sp>
                  <p:nvSpPr>
                    <p:cNvPr id="70" name="Textfeld 69">
                      <a:extLst>
                        <a:ext uri="{FF2B5EF4-FFF2-40B4-BE49-F238E27FC236}">
                          <a16:creationId xmlns:a16="http://schemas.microsoft.com/office/drawing/2014/main" id="{5E54CB90-A5A5-7C4A-BFF4-E6F98E5228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5060" y="3299697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5p</a:t>
                      </a:r>
                    </a:p>
                  </p:txBody>
                </p:sp>
                <p:sp>
                  <p:nvSpPr>
                    <p:cNvPr id="71" name="Textfeld 70">
                      <a:extLst>
                        <a:ext uri="{FF2B5EF4-FFF2-40B4-BE49-F238E27FC236}">
                          <a16:creationId xmlns:a16="http://schemas.microsoft.com/office/drawing/2014/main" id="{16C7FB59-B104-F04C-BEC9-4B2767C200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5916" y="3297024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5p</a:t>
                      </a:r>
                    </a:p>
                  </p:txBody>
                </p:sp>
                <p:sp>
                  <p:nvSpPr>
                    <p:cNvPr id="73" name="Textfeld 72">
                      <a:extLst>
                        <a:ext uri="{FF2B5EF4-FFF2-40B4-BE49-F238E27FC236}">
                          <a16:creationId xmlns:a16="http://schemas.microsoft.com/office/drawing/2014/main" id="{579F7E22-C259-244D-ADAA-429CF7DECB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0214" y="3297024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5p</a:t>
                      </a:r>
                    </a:p>
                  </p:txBody>
                </p:sp>
                <p:sp>
                  <p:nvSpPr>
                    <p:cNvPr id="74" name="Textfeld 73">
                      <a:extLst>
                        <a:ext uri="{FF2B5EF4-FFF2-40B4-BE49-F238E27FC236}">
                          <a16:creationId xmlns:a16="http://schemas.microsoft.com/office/drawing/2014/main" id="{2E9AC80F-658C-9549-B023-BB0B242145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8367" y="3295120"/>
                      <a:ext cx="432048" cy="268574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5p</a:t>
                      </a:r>
                    </a:p>
                  </p:txBody>
                </p:sp>
                <p:sp>
                  <p:nvSpPr>
                    <p:cNvPr id="105" name="Textfeld 104">
                      <a:extLst>
                        <a:ext uri="{FF2B5EF4-FFF2-40B4-BE49-F238E27FC236}">
                          <a16:creationId xmlns:a16="http://schemas.microsoft.com/office/drawing/2014/main" id="{6A8DBC21-B30C-3845-AF70-28471060C0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6948" y="2000388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2p</a:t>
                      </a:r>
                    </a:p>
                  </p:txBody>
                </p:sp>
                <p:sp>
                  <p:nvSpPr>
                    <p:cNvPr id="94" name="Textfeld 93">
                      <a:extLst>
                        <a:ext uri="{FF2B5EF4-FFF2-40B4-BE49-F238E27FC236}">
                          <a16:creationId xmlns:a16="http://schemas.microsoft.com/office/drawing/2014/main" id="{F98777DD-6366-DD45-AA0C-08D7947F8C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01205" y="2433618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3p</a:t>
                      </a:r>
                    </a:p>
                  </p:txBody>
                </p:sp>
                <p:sp>
                  <p:nvSpPr>
                    <p:cNvPr id="95" name="Textfeld 94">
                      <a:extLst>
                        <a:ext uri="{FF2B5EF4-FFF2-40B4-BE49-F238E27FC236}">
                          <a16:creationId xmlns:a16="http://schemas.microsoft.com/office/drawing/2014/main" id="{B3B65772-A850-1A45-8D85-4EC624403A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0560" y="2434308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3p</a:t>
                      </a:r>
                    </a:p>
                  </p:txBody>
                </p:sp>
                <p:sp>
                  <p:nvSpPr>
                    <p:cNvPr id="96" name="Textfeld 95">
                      <a:extLst>
                        <a:ext uri="{FF2B5EF4-FFF2-40B4-BE49-F238E27FC236}">
                          <a16:creationId xmlns:a16="http://schemas.microsoft.com/office/drawing/2014/main" id="{348836C8-857C-BA4E-96BD-53505D0241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5664" y="2434308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3p</a:t>
                      </a:r>
                    </a:p>
                  </p:txBody>
                </p:sp>
                <p:sp>
                  <p:nvSpPr>
                    <p:cNvPr id="97" name="Textfeld 96">
                      <a:extLst>
                        <a:ext uri="{FF2B5EF4-FFF2-40B4-BE49-F238E27FC236}">
                          <a16:creationId xmlns:a16="http://schemas.microsoft.com/office/drawing/2014/main" id="{8114F310-212D-2947-8A0E-755162594A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8664" y="2433772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3p</a:t>
                      </a:r>
                    </a:p>
                  </p:txBody>
                </p:sp>
                <p:sp>
                  <p:nvSpPr>
                    <p:cNvPr id="98" name="Textfeld 97">
                      <a:extLst>
                        <a:ext uri="{FF2B5EF4-FFF2-40B4-BE49-F238E27FC236}">
                          <a16:creationId xmlns:a16="http://schemas.microsoft.com/office/drawing/2014/main" id="{D75A8C4B-E9E3-5444-B078-1B41F300B3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167" y="2433772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3p</a:t>
                      </a:r>
                    </a:p>
                  </p:txBody>
                </p:sp>
                <p:sp>
                  <p:nvSpPr>
                    <p:cNvPr id="99" name="Textfeld 98">
                      <a:extLst>
                        <a:ext uri="{FF2B5EF4-FFF2-40B4-BE49-F238E27FC236}">
                          <a16:creationId xmlns:a16="http://schemas.microsoft.com/office/drawing/2014/main" id="{58A26BC8-01AB-0D4E-B49B-27341CCF5D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4344" y="2433805"/>
                      <a:ext cx="432048" cy="268574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3p</a:t>
                      </a:r>
                    </a:p>
                  </p:txBody>
                </p:sp>
                <p:sp>
                  <p:nvSpPr>
                    <p:cNvPr id="100" name="Textfeld 99">
                      <a:extLst>
                        <a:ext uri="{FF2B5EF4-FFF2-40B4-BE49-F238E27FC236}">
                          <a16:creationId xmlns:a16="http://schemas.microsoft.com/office/drawing/2014/main" id="{8D3895FE-28ED-6840-B461-C4F840C9F5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01205" y="1998704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2p</a:t>
                      </a:r>
                    </a:p>
                  </p:txBody>
                </p:sp>
                <p:sp>
                  <p:nvSpPr>
                    <p:cNvPr id="101" name="Textfeld 100">
                      <a:extLst>
                        <a:ext uri="{FF2B5EF4-FFF2-40B4-BE49-F238E27FC236}">
                          <a16:creationId xmlns:a16="http://schemas.microsoft.com/office/drawing/2014/main" id="{56065421-4674-AF47-A328-5C0DBC3658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5492" y="1999220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2p</a:t>
                      </a:r>
                    </a:p>
                  </p:txBody>
                </p:sp>
                <p:sp>
                  <p:nvSpPr>
                    <p:cNvPr id="102" name="Textfeld 101">
                      <a:extLst>
                        <a:ext uri="{FF2B5EF4-FFF2-40B4-BE49-F238E27FC236}">
                          <a16:creationId xmlns:a16="http://schemas.microsoft.com/office/drawing/2014/main" id="{5D64C164-3A88-4E49-BFA8-96ABD58ABC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2922" y="2000094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2p</a:t>
                      </a:r>
                    </a:p>
                  </p:txBody>
                </p:sp>
                <p:sp>
                  <p:nvSpPr>
                    <p:cNvPr id="103" name="Textfeld 102">
                      <a:extLst>
                        <a:ext uri="{FF2B5EF4-FFF2-40B4-BE49-F238E27FC236}">
                          <a16:creationId xmlns:a16="http://schemas.microsoft.com/office/drawing/2014/main" id="{D68DF607-647E-4141-9F49-5F3D90764E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9343" y="2001802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2p</a:t>
                      </a:r>
                    </a:p>
                  </p:txBody>
                </p:sp>
                <p:sp>
                  <p:nvSpPr>
                    <p:cNvPr id="104" name="Textfeld 103">
                      <a:extLst>
                        <a:ext uri="{FF2B5EF4-FFF2-40B4-BE49-F238E27FC236}">
                          <a16:creationId xmlns:a16="http://schemas.microsoft.com/office/drawing/2014/main" id="{71237846-BAD6-534E-AE9F-5FB8F02737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8018" y="2000388"/>
                      <a:ext cx="432048" cy="26857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2p</a:t>
                      </a:r>
                    </a:p>
                  </p:txBody>
                </p:sp>
                <p:grpSp>
                  <p:nvGrpSpPr>
                    <p:cNvPr id="161" name="Gruppieren 160">
                      <a:extLst>
                        <a:ext uri="{FF2B5EF4-FFF2-40B4-BE49-F238E27FC236}">
                          <a16:creationId xmlns:a16="http://schemas.microsoft.com/office/drawing/2014/main" id="{0D037D65-5570-D44F-9E09-75D9358F29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3888" y="1566107"/>
                      <a:ext cx="8208556" cy="2862497"/>
                      <a:chOff x="623888" y="1566107"/>
                      <a:chExt cx="8208556" cy="2862497"/>
                    </a:xfrm>
                  </p:grpSpPr>
                  <p:sp>
                    <p:nvSpPr>
                      <p:cNvPr id="4" name="Textfeld 3">
                        <a:extLst>
                          <a:ext uri="{FF2B5EF4-FFF2-40B4-BE49-F238E27FC236}">
                            <a16:creationId xmlns:a16="http://schemas.microsoft.com/office/drawing/2014/main" id="{4255A020-3A0B-1547-BCD1-585521FB03A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1567164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1s</a:t>
                        </a:r>
                      </a:p>
                    </p:txBody>
                  </p:sp>
                  <p:sp>
                    <p:nvSpPr>
                      <p:cNvPr id="6" name="Textfeld 5">
                        <a:extLst>
                          <a:ext uri="{FF2B5EF4-FFF2-40B4-BE49-F238E27FC236}">
                            <a16:creationId xmlns:a16="http://schemas.microsoft.com/office/drawing/2014/main" id="{E8C011D3-F1A9-8847-9C74-F95E305E920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2001063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12700">
                        <a:solidFill>
                          <a:srgbClr val="FFC00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2s</a:t>
                        </a:r>
                      </a:p>
                    </p:txBody>
                  </p:sp>
                  <p:sp>
                    <p:nvSpPr>
                      <p:cNvPr id="7" name="Textfeld 6">
                        <a:extLst>
                          <a:ext uri="{FF2B5EF4-FFF2-40B4-BE49-F238E27FC236}">
                            <a16:creationId xmlns:a16="http://schemas.microsoft.com/office/drawing/2014/main" id="{2683B2E6-8BA8-B841-9460-B947DDE82E5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2434962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3s</a:t>
                        </a:r>
                      </a:p>
                    </p:txBody>
                  </p:sp>
                  <p:sp>
                    <p:nvSpPr>
                      <p:cNvPr id="8" name="Textfeld 7">
                        <a:extLst>
                          <a:ext uri="{FF2B5EF4-FFF2-40B4-BE49-F238E27FC236}">
                            <a16:creationId xmlns:a16="http://schemas.microsoft.com/office/drawing/2014/main" id="{0CD5D8EA-BA49-F94F-BF69-7783733F703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2868571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AA48F8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4s</a:t>
                        </a:r>
                      </a:p>
                    </p:txBody>
                  </p:sp>
                  <p:sp>
                    <p:nvSpPr>
                      <p:cNvPr id="9" name="Textfeld 8">
                        <a:extLst>
                          <a:ext uri="{FF2B5EF4-FFF2-40B4-BE49-F238E27FC236}">
                            <a16:creationId xmlns:a16="http://schemas.microsoft.com/office/drawing/2014/main" id="{EB3D47AE-51DD-4847-BAC0-4BE14F2B5CE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3302180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5s</a:t>
                        </a:r>
                      </a:p>
                    </p:txBody>
                  </p:sp>
                  <p:sp>
                    <p:nvSpPr>
                      <p:cNvPr id="10" name="Textfeld 9">
                        <a:extLst>
                          <a:ext uri="{FF2B5EF4-FFF2-40B4-BE49-F238E27FC236}">
                            <a16:creationId xmlns:a16="http://schemas.microsoft.com/office/drawing/2014/main" id="{5075B2D9-157C-B04C-A53F-1C977A27CA5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3731105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1BFFED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6s</a:t>
                        </a:r>
                      </a:p>
                    </p:txBody>
                  </p:sp>
                  <p:sp>
                    <p:nvSpPr>
                      <p:cNvPr id="11" name="Textfeld 10">
                        <a:extLst>
                          <a:ext uri="{FF2B5EF4-FFF2-40B4-BE49-F238E27FC236}">
                            <a16:creationId xmlns:a16="http://schemas.microsoft.com/office/drawing/2014/main" id="{DA6A2D48-7D4E-F343-899E-7B53902F87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88" y="4160030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489E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7s</a:t>
                        </a:r>
                      </a:p>
                    </p:txBody>
                  </p:sp>
                  <p:sp>
                    <p:nvSpPr>
                      <p:cNvPr id="12" name="Textfeld 11">
                        <a:extLst>
                          <a:ext uri="{FF2B5EF4-FFF2-40B4-BE49-F238E27FC236}">
                            <a16:creationId xmlns:a16="http://schemas.microsoft.com/office/drawing/2014/main" id="{F86B3F9D-9553-A545-AC1B-B51DBDEE479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4160030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489E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7s</a:t>
                        </a:r>
                      </a:p>
                    </p:txBody>
                  </p:sp>
                  <p:sp>
                    <p:nvSpPr>
                      <p:cNvPr id="18" name="Textfeld 17">
                        <a:extLst>
                          <a:ext uri="{FF2B5EF4-FFF2-40B4-BE49-F238E27FC236}">
                            <a16:creationId xmlns:a16="http://schemas.microsoft.com/office/drawing/2014/main" id="{1FB35167-1DD1-E144-A175-34E1360C752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3731105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1BFFED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6s</a:t>
                        </a:r>
                      </a:p>
                    </p:txBody>
                  </p:sp>
                  <p:sp>
                    <p:nvSpPr>
                      <p:cNvPr id="34" name="Textfeld 33">
                        <a:extLst>
                          <a:ext uri="{FF2B5EF4-FFF2-40B4-BE49-F238E27FC236}">
                            <a16:creationId xmlns:a16="http://schemas.microsoft.com/office/drawing/2014/main" id="{926ACC2B-3F9D-894F-9742-1B9303B21D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6458" y="2002170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2s</a:t>
                        </a:r>
                      </a:p>
                    </p:txBody>
                  </p:sp>
                  <p:sp>
                    <p:nvSpPr>
                      <p:cNvPr id="36" name="Textfeld 35">
                        <a:extLst>
                          <a:ext uri="{FF2B5EF4-FFF2-40B4-BE49-F238E27FC236}">
                            <a16:creationId xmlns:a16="http://schemas.microsoft.com/office/drawing/2014/main" id="{789C11BB-11EB-D24B-8161-B963A84A547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2433805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3s</a:t>
                        </a:r>
                      </a:p>
                    </p:txBody>
                  </p:sp>
                  <p:sp>
                    <p:nvSpPr>
                      <p:cNvPr id="40" name="Textfeld 39">
                        <a:extLst>
                          <a:ext uri="{FF2B5EF4-FFF2-40B4-BE49-F238E27FC236}">
                            <a16:creationId xmlns:a16="http://schemas.microsoft.com/office/drawing/2014/main" id="{FD69D64D-5EC5-0C4A-BBA8-44BA5A1FAD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2870854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AA48F8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4s</a:t>
                        </a:r>
                      </a:p>
                    </p:txBody>
                  </p:sp>
                  <p:sp>
                    <p:nvSpPr>
                      <p:cNvPr id="41" name="Textfeld 40">
                        <a:extLst>
                          <a:ext uri="{FF2B5EF4-FFF2-40B4-BE49-F238E27FC236}">
                            <a16:creationId xmlns:a16="http://schemas.microsoft.com/office/drawing/2014/main" id="{8DB53134-A799-1F46-860B-3FBD5450B92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5936" y="3300792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5s</a:t>
                        </a:r>
                      </a:p>
                    </p:txBody>
                  </p:sp>
                  <p:sp>
                    <p:nvSpPr>
                      <p:cNvPr id="106" name="Textfeld 105">
                        <a:extLst>
                          <a:ext uri="{FF2B5EF4-FFF2-40B4-BE49-F238E27FC236}">
                            <a16:creationId xmlns:a16="http://schemas.microsoft.com/office/drawing/2014/main" id="{FFA9C01F-11EC-814F-A6D0-13083D5053A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400396" y="1566107"/>
                        <a:ext cx="432048" cy="268574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600" dirty="0">
                            <a:latin typeface="+mn-ea"/>
                          </a:rPr>
                          <a:t>1s</a:t>
                        </a:r>
                      </a:p>
                    </p:txBody>
                  </p:sp>
                </p:grpSp>
                <p:sp>
                  <p:nvSpPr>
                    <p:cNvPr id="16" name="Textfeld 15">
                      <a:extLst>
                        <a:ext uri="{FF2B5EF4-FFF2-40B4-BE49-F238E27FC236}">
                          <a16:creationId xmlns:a16="http://schemas.microsoft.com/office/drawing/2014/main" id="{8B046006-00AC-3D4C-83E7-39D82FF899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3886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7p</a:t>
                      </a:r>
                    </a:p>
                  </p:txBody>
                </p:sp>
                <p:sp>
                  <p:nvSpPr>
                    <p:cNvPr id="17" name="Textfeld 16">
                      <a:extLst>
                        <a:ext uri="{FF2B5EF4-FFF2-40B4-BE49-F238E27FC236}">
                          <a16:creationId xmlns:a16="http://schemas.microsoft.com/office/drawing/2014/main" id="{BC8AA202-BCC8-D544-A33D-ABC141502D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1838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7p</a:t>
                      </a:r>
                    </a:p>
                  </p:txBody>
                </p:sp>
                <p:sp>
                  <p:nvSpPr>
                    <p:cNvPr id="19" name="Textfeld 18">
                      <a:extLst>
                        <a:ext uri="{FF2B5EF4-FFF2-40B4-BE49-F238E27FC236}">
                          <a16:creationId xmlns:a16="http://schemas.microsoft.com/office/drawing/2014/main" id="{D6CAF050-7113-3840-B769-150C019D9D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545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7p</a:t>
                      </a:r>
                    </a:p>
                  </p:txBody>
                </p:sp>
                <p:sp>
                  <p:nvSpPr>
                    <p:cNvPr id="20" name="Textfeld 19">
                      <a:extLst>
                        <a:ext uri="{FF2B5EF4-FFF2-40B4-BE49-F238E27FC236}">
                          <a16:creationId xmlns:a16="http://schemas.microsoft.com/office/drawing/2014/main" id="{70F8B18D-F879-904E-8254-2F404E4F33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7300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7p</a:t>
                      </a:r>
                    </a:p>
                  </p:txBody>
                </p:sp>
                <p:sp>
                  <p:nvSpPr>
                    <p:cNvPr id="22" name="Textfeld 21">
                      <a:extLst>
                        <a:ext uri="{FF2B5EF4-FFF2-40B4-BE49-F238E27FC236}">
                          <a16:creationId xmlns:a16="http://schemas.microsoft.com/office/drawing/2014/main" id="{F76209E1-06D0-3545-A6DB-1974D8D043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4328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7p</a:t>
                      </a:r>
                    </a:p>
                  </p:txBody>
                </p:sp>
                <p:sp>
                  <p:nvSpPr>
                    <p:cNvPr id="31" name="Textfeld 30">
                      <a:extLst>
                        <a:ext uri="{FF2B5EF4-FFF2-40B4-BE49-F238E27FC236}">
                          <a16:creationId xmlns:a16="http://schemas.microsoft.com/office/drawing/2014/main" id="{4DA0A9DE-5093-D749-94AD-97D415925B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9790" y="4160030"/>
                      <a:ext cx="432048" cy="268574"/>
                    </a:xfrm>
                    <a:prstGeom prst="rect">
                      <a:avLst/>
                    </a:prstGeom>
                    <a:solidFill>
                      <a:srgbClr val="FF489E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7p</a:t>
                      </a:r>
                    </a:p>
                  </p:txBody>
                </p:sp>
                <p:sp>
                  <p:nvSpPr>
                    <p:cNvPr id="54" name="Textfeld 53">
                      <a:extLst>
                        <a:ext uri="{FF2B5EF4-FFF2-40B4-BE49-F238E27FC236}">
                          <a16:creationId xmlns:a16="http://schemas.microsoft.com/office/drawing/2014/main" id="{F5FA266D-56DF-8847-8F46-D06E0940B8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4458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6p</a:t>
                      </a:r>
                    </a:p>
                  </p:txBody>
                </p:sp>
                <p:sp>
                  <p:nvSpPr>
                    <p:cNvPr id="55" name="Textfeld 54">
                      <a:extLst>
                        <a:ext uri="{FF2B5EF4-FFF2-40B4-BE49-F238E27FC236}">
                          <a16:creationId xmlns:a16="http://schemas.microsoft.com/office/drawing/2014/main" id="{DA50AC52-BBA0-B14A-8F9B-015FABE5F4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7098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6p</a:t>
                      </a:r>
                    </a:p>
                  </p:txBody>
                </p:sp>
                <p:sp>
                  <p:nvSpPr>
                    <p:cNvPr id="56" name="Textfeld 55">
                      <a:extLst>
                        <a:ext uri="{FF2B5EF4-FFF2-40B4-BE49-F238E27FC236}">
                          <a16:creationId xmlns:a16="http://schemas.microsoft.com/office/drawing/2014/main" id="{2B3CC5D5-CD8E-8C4F-8B77-4B58CB5015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3444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6p</a:t>
                      </a:r>
                    </a:p>
                  </p:txBody>
                </p:sp>
                <p:sp>
                  <p:nvSpPr>
                    <p:cNvPr id="57" name="Textfeld 56">
                      <a:extLst>
                        <a:ext uri="{FF2B5EF4-FFF2-40B4-BE49-F238E27FC236}">
                          <a16:creationId xmlns:a16="http://schemas.microsoft.com/office/drawing/2014/main" id="{7DE7FED3-D6BE-824F-A0F3-0D3583EDCB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1396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6p</a:t>
                      </a:r>
                    </a:p>
                  </p:txBody>
                </p:sp>
                <p:sp>
                  <p:nvSpPr>
                    <p:cNvPr id="58" name="Textfeld 57">
                      <a:extLst>
                        <a:ext uri="{FF2B5EF4-FFF2-40B4-BE49-F238E27FC236}">
                          <a16:creationId xmlns:a16="http://schemas.microsoft.com/office/drawing/2014/main" id="{56EB3A5C-B07D-574F-94BB-5D39FF1F92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521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6p</a:t>
                      </a:r>
                    </a:p>
                  </p:txBody>
                </p:sp>
                <p:sp>
                  <p:nvSpPr>
                    <p:cNvPr id="59" name="Textfeld 58">
                      <a:extLst>
                        <a:ext uri="{FF2B5EF4-FFF2-40B4-BE49-F238E27FC236}">
                          <a16:creationId xmlns:a16="http://schemas.microsoft.com/office/drawing/2014/main" id="{522B1E93-E79D-1D45-B54F-FDAADC0F2F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7348" y="3731790"/>
                      <a:ext cx="432048" cy="268574"/>
                    </a:xfrm>
                    <a:prstGeom prst="rect">
                      <a:avLst/>
                    </a:prstGeom>
                    <a:solidFill>
                      <a:srgbClr val="1BFFED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6p</a:t>
                      </a:r>
                    </a:p>
                  </p:txBody>
                </p:sp>
              </p:grpSp>
              <p:sp>
                <p:nvSpPr>
                  <p:cNvPr id="114" name="Textfeld 113">
                    <a:extLst>
                      <a:ext uri="{FF2B5EF4-FFF2-40B4-BE49-F238E27FC236}">
                        <a16:creationId xmlns:a16="http://schemas.microsoft.com/office/drawing/2014/main" id="{92277957-FDB8-6644-93EC-EE148EBCD15F}"/>
                      </a:ext>
                    </a:extLst>
                  </p:cNvPr>
                  <p:cNvSpPr txBox="1"/>
                  <p:nvPr/>
                </p:nvSpPr>
                <p:spPr>
                  <a:xfrm>
                    <a:off x="4073446" y="3729450"/>
                    <a:ext cx="432048" cy="2685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00" dirty="0">
                        <a:latin typeface="+mn-ea"/>
                      </a:rPr>
                      <a:t>5d</a:t>
                    </a:r>
                  </a:p>
                </p:txBody>
              </p:sp>
            </p:grpSp>
            <p:grpSp>
              <p:nvGrpSpPr>
                <p:cNvPr id="164" name="Gruppieren 163">
                  <a:extLst>
                    <a:ext uri="{FF2B5EF4-FFF2-40B4-BE49-F238E27FC236}">
                      <a16:creationId xmlns:a16="http://schemas.microsoft.com/office/drawing/2014/main" id="{DB56D3F4-A015-524C-9C4D-0A0B65D411F4}"/>
                    </a:ext>
                  </a:extLst>
                </p:cNvPr>
                <p:cNvGrpSpPr/>
                <p:nvPr/>
              </p:nvGrpSpPr>
              <p:grpSpPr>
                <a:xfrm>
                  <a:off x="2024887" y="3903843"/>
                  <a:ext cx="6807198" cy="1590955"/>
                  <a:chOff x="2024887" y="3903843"/>
                  <a:chExt cx="6807198" cy="1590955"/>
                </a:xfrm>
              </p:grpSpPr>
              <p:sp>
                <p:nvSpPr>
                  <p:cNvPr id="127" name="Nach oben gebogener Pfeil 126">
                    <a:extLst>
                      <a:ext uri="{FF2B5EF4-FFF2-40B4-BE49-F238E27FC236}">
                        <a16:creationId xmlns:a16="http://schemas.microsoft.com/office/drawing/2014/main" id="{20BEAD21-CC1F-924F-8AF3-5281B7506B4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892725" y="4228975"/>
                    <a:ext cx="1082311" cy="432047"/>
                  </a:xfrm>
                  <a:prstGeom prst="bentUpArrow">
                    <a:avLst>
                      <a:gd name="adj1" fmla="val 14418"/>
                      <a:gd name="adj2" fmla="val 11136"/>
                      <a:gd name="adj3" fmla="val 34877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28" name="Nach oben gebogener Pfeil 127">
                    <a:extLst>
                      <a:ext uri="{FF2B5EF4-FFF2-40B4-BE49-F238E27FC236}">
                        <a16:creationId xmlns:a16="http://schemas.microsoft.com/office/drawing/2014/main" id="{DB7A0FF4-0D5D-6E43-9424-F1467BD1BB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61115" y="4515859"/>
                    <a:ext cx="1152559" cy="625016"/>
                  </a:xfrm>
                  <a:prstGeom prst="bentUpArrow">
                    <a:avLst>
                      <a:gd name="adj1" fmla="val 10154"/>
                      <a:gd name="adj2" fmla="val 7938"/>
                      <a:gd name="adj3" fmla="val 37008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30" name="Gruppieren 129">
                    <a:extLst>
                      <a:ext uri="{FF2B5EF4-FFF2-40B4-BE49-F238E27FC236}">
                        <a16:creationId xmlns:a16="http://schemas.microsoft.com/office/drawing/2014/main" id="{73CEBD39-20D9-7146-80D9-32342A59ED72}"/>
                      </a:ext>
                    </a:extLst>
                  </p:cNvPr>
                  <p:cNvGrpSpPr/>
                  <p:nvPr/>
                </p:nvGrpSpPr>
                <p:grpSpPr>
                  <a:xfrm>
                    <a:off x="2785019" y="4794176"/>
                    <a:ext cx="6047066" cy="700622"/>
                    <a:chOff x="2352080" y="3727983"/>
                    <a:chExt cx="6047066" cy="700622"/>
                  </a:xfrm>
                  <a:solidFill>
                    <a:srgbClr val="FFC000"/>
                  </a:solidFill>
                </p:grpSpPr>
                <p:sp>
                  <p:nvSpPr>
                    <p:cNvPr id="131" name="Textfeld 130">
                      <a:extLst>
                        <a:ext uri="{FF2B5EF4-FFF2-40B4-BE49-F238E27FC236}">
                          <a16:creationId xmlns:a16="http://schemas.microsoft.com/office/drawing/2014/main" id="{BAB30126-7963-5846-9938-F88F4618D0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3886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32" name="Textfeld 131">
                      <a:extLst>
                        <a:ext uri="{FF2B5EF4-FFF2-40B4-BE49-F238E27FC236}">
                          <a16:creationId xmlns:a16="http://schemas.microsoft.com/office/drawing/2014/main" id="{0A8505C7-54EB-A34A-8A11-5AE4E9008B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1838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33" name="Textfeld 132">
                      <a:extLst>
                        <a:ext uri="{FF2B5EF4-FFF2-40B4-BE49-F238E27FC236}">
                          <a16:creationId xmlns:a16="http://schemas.microsoft.com/office/drawing/2014/main" id="{68ED11F2-78EC-794E-857F-7D607676D5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545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34" name="Textfeld 133">
                      <a:extLst>
                        <a:ext uri="{FF2B5EF4-FFF2-40B4-BE49-F238E27FC236}">
                          <a16:creationId xmlns:a16="http://schemas.microsoft.com/office/drawing/2014/main" id="{F69D369D-1076-6A4F-AD78-C854095CE6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730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35" name="Textfeld 134">
                      <a:extLst>
                        <a:ext uri="{FF2B5EF4-FFF2-40B4-BE49-F238E27FC236}">
                          <a16:creationId xmlns:a16="http://schemas.microsoft.com/office/drawing/2014/main" id="{41A06476-8852-8C45-8D47-AA5FC64630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06055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37" name="Textfeld 136">
                      <a:extLst>
                        <a:ext uri="{FF2B5EF4-FFF2-40B4-BE49-F238E27FC236}">
                          <a16:creationId xmlns:a16="http://schemas.microsoft.com/office/drawing/2014/main" id="{4B6F4231-3592-EB40-B0C8-DA80318AB0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7481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38" name="Textfeld 137">
                      <a:extLst>
                        <a:ext uri="{FF2B5EF4-FFF2-40B4-BE49-F238E27FC236}">
                          <a16:creationId xmlns:a16="http://schemas.microsoft.com/office/drawing/2014/main" id="{97E003EB-CA10-0143-B023-892B2818EA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44368" y="4160029"/>
                      <a:ext cx="432048" cy="262471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55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39" name="Textfeld 138">
                      <a:extLst>
                        <a:ext uri="{FF2B5EF4-FFF2-40B4-BE49-F238E27FC236}">
                          <a16:creationId xmlns:a16="http://schemas.microsoft.com/office/drawing/2014/main" id="{23BA06BC-735E-5B42-87AD-00CB84495D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1232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40" name="Textfeld 139">
                      <a:extLst>
                        <a:ext uri="{FF2B5EF4-FFF2-40B4-BE49-F238E27FC236}">
                          <a16:creationId xmlns:a16="http://schemas.microsoft.com/office/drawing/2014/main" id="{D9967DB4-31E6-6844-B42B-3B789BF745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80272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41" name="Textfeld 140">
                      <a:extLst>
                        <a:ext uri="{FF2B5EF4-FFF2-40B4-BE49-F238E27FC236}">
                          <a16:creationId xmlns:a16="http://schemas.microsoft.com/office/drawing/2014/main" id="{DE12E4DD-B5EA-3743-AEE1-5D213326BD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48224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42" name="Textfeld 141">
                      <a:extLst>
                        <a:ext uri="{FF2B5EF4-FFF2-40B4-BE49-F238E27FC236}">
                          <a16:creationId xmlns:a16="http://schemas.microsoft.com/office/drawing/2014/main" id="{0DA437D5-A372-A949-A6FA-398990984D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16176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  <a:cs typeface="+mj-cs"/>
                        </a:rPr>
                        <a:t>5f</a:t>
                      </a:r>
                    </a:p>
                  </p:txBody>
                </p:sp>
                <p:sp>
                  <p:nvSpPr>
                    <p:cNvPr id="143" name="Textfeld 142">
                      <a:extLst>
                        <a:ext uri="{FF2B5EF4-FFF2-40B4-BE49-F238E27FC236}">
                          <a16:creationId xmlns:a16="http://schemas.microsoft.com/office/drawing/2014/main" id="{B8B8839F-142C-4645-AA3F-F0B3FD7073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4128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44" name="Textfeld 143">
                      <a:extLst>
                        <a:ext uri="{FF2B5EF4-FFF2-40B4-BE49-F238E27FC236}">
                          <a16:creationId xmlns:a16="http://schemas.microsoft.com/office/drawing/2014/main" id="{F6B9AC40-0553-B043-8F45-16D79CE57F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5208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45" name="Textfeld 144">
                      <a:extLst>
                        <a:ext uri="{FF2B5EF4-FFF2-40B4-BE49-F238E27FC236}">
                          <a16:creationId xmlns:a16="http://schemas.microsoft.com/office/drawing/2014/main" id="{BE0EA4DC-FA40-FC43-9E2B-930A896B29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9790" y="4160030"/>
                      <a:ext cx="432048" cy="26857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5f</a:t>
                      </a:r>
                    </a:p>
                  </p:txBody>
                </p:sp>
                <p:sp>
                  <p:nvSpPr>
                    <p:cNvPr id="146" name="Textfeld 145">
                      <a:extLst>
                        <a:ext uri="{FF2B5EF4-FFF2-40B4-BE49-F238E27FC236}">
                          <a16:creationId xmlns:a16="http://schemas.microsoft.com/office/drawing/2014/main" id="{341FBD91-5EDF-A244-9CA1-691C863283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50232" y="3727983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47" name="Textfeld 146">
                      <a:extLst>
                        <a:ext uri="{FF2B5EF4-FFF2-40B4-BE49-F238E27FC236}">
                          <a16:creationId xmlns:a16="http://schemas.microsoft.com/office/drawing/2014/main" id="{F76E73F6-AB8B-B441-840D-BC7A5FBC7E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18987" y="3729058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48" name="Textfeld 147">
                      <a:extLst>
                        <a:ext uri="{FF2B5EF4-FFF2-40B4-BE49-F238E27FC236}">
                          <a16:creationId xmlns:a16="http://schemas.microsoft.com/office/drawing/2014/main" id="{134F51DB-ED88-9D48-ABFF-4AA1012D2E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6939" y="3730133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49" name="Textfeld 148">
                      <a:extLst>
                        <a:ext uri="{FF2B5EF4-FFF2-40B4-BE49-F238E27FC236}">
                          <a16:creationId xmlns:a16="http://schemas.microsoft.com/office/drawing/2014/main" id="{AF759D25-FD6C-7648-8A5B-E0E5906408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54891" y="3732283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50" name="Textfeld 149">
                      <a:extLst>
                        <a:ext uri="{FF2B5EF4-FFF2-40B4-BE49-F238E27FC236}">
                          <a16:creationId xmlns:a16="http://schemas.microsoft.com/office/drawing/2014/main" id="{6CF77D95-4A3A-2847-A34C-538A2D6DD7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09911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51" name="Textfeld 150">
                      <a:extLst>
                        <a:ext uri="{FF2B5EF4-FFF2-40B4-BE49-F238E27FC236}">
                          <a16:creationId xmlns:a16="http://schemas.microsoft.com/office/drawing/2014/main" id="{5B1ED57B-1400-F949-9953-8FB55D26B9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43290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52" name="Textfeld 151">
                      <a:extLst>
                        <a:ext uri="{FF2B5EF4-FFF2-40B4-BE49-F238E27FC236}">
                          <a16:creationId xmlns:a16="http://schemas.microsoft.com/office/drawing/2014/main" id="{47C1BDD0-101F-F443-9940-8CBF081D03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76015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53" name="Textfeld 152">
                      <a:extLst>
                        <a:ext uri="{FF2B5EF4-FFF2-40B4-BE49-F238E27FC236}">
                          <a16:creationId xmlns:a16="http://schemas.microsoft.com/office/drawing/2014/main" id="{8F2DC452-9801-F64F-8336-A8D50E41C8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10472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55" name="Textfeld 154">
                      <a:extLst>
                        <a:ext uri="{FF2B5EF4-FFF2-40B4-BE49-F238E27FC236}">
                          <a16:creationId xmlns:a16="http://schemas.microsoft.com/office/drawing/2014/main" id="{B0AF92BA-414C-7148-AF30-AAAAFF7FC9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7098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56" name="Textfeld 155">
                      <a:extLst>
                        <a:ext uri="{FF2B5EF4-FFF2-40B4-BE49-F238E27FC236}">
                          <a16:creationId xmlns:a16="http://schemas.microsoft.com/office/drawing/2014/main" id="{D55399BE-2E7C-F24E-AD6D-127F313FAB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33444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57" name="Textfeld 156">
                      <a:extLst>
                        <a:ext uri="{FF2B5EF4-FFF2-40B4-BE49-F238E27FC236}">
                          <a16:creationId xmlns:a16="http://schemas.microsoft.com/office/drawing/2014/main" id="{73A1305E-A9A2-E349-BF4F-F0F365E041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1396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58" name="Textfeld 157">
                      <a:extLst>
                        <a:ext uri="{FF2B5EF4-FFF2-40B4-BE49-F238E27FC236}">
                          <a16:creationId xmlns:a16="http://schemas.microsoft.com/office/drawing/2014/main" id="{F4AA59BE-31AA-1C4D-9706-F5AA9332D7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8521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59" name="Textfeld 158">
                      <a:extLst>
                        <a:ext uri="{FF2B5EF4-FFF2-40B4-BE49-F238E27FC236}">
                          <a16:creationId xmlns:a16="http://schemas.microsoft.com/office/drawing/2014/main" id="{6FD89715-ECD4-A04F-82E9-14F00DC7AB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37348" y="373179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  <p:sp>
                  <p:nvSpPr>
                    <p:cNvPr id="160" name="Textfeld 159">
                      <a:extLst>
                        <a:ext uri="{FF2B5EF4-FFF2-40B4-BE49-F238E27FC236}">
                          <a16:creationId xmlns:a16="http://schemas.microsoft.com/office/drawing/2014/main" id="{69CFFBB4-8A07-EF42-A09E-6D539368A8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73446" y="3729450"/>
                      <a:ext cx="432048" cy="268575"/>
                    </a:xfrm>
                    <a:prstGeom prst="rect">
                      <a:avLst/>
                    </a:prstGeom>
                    <a:solidFill>
                      <a:srgbClr val="AA48F8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600" dirty="0">
                          <a:latin typeface="+mn-ea"/>
                        </a:rPr>
                        <a:t>4f</a:t>
                      </a:r>
                    </a:p>
                  </p:txBody>
                </p:sp>
              </p:grpSp>
            </p:grpSp>
          </p:grpSp>
        </p:grp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850BBD93-102F-CA45-BACE-336AE932DB05}"/>
              </a:ext>
            </a:extLst>
          </p:cNvPr>
          <p:cNvSpPr txBox="1"/>
          <p:nvPr/>
        </p:nvSpPr>
        <p:spPr>
          <a:xfrm>
            <a:off x="10848528" y="1222592"/>
            <a:ext cx="864096" cy="43088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/>
              <a:t>n=1</a:t>
            </a:r>
          </a:p>
          <a:p>
            <a:r>
              <a:rPr lang="de-DE" sz="1100" dirty="0"/>
              <a:t>K-Schale</a:t>
            </a:r>
          </a:p>
        </p:txBody>
      </p:sp>
      <p:sp>
        <p:nvSpPr>
          <p:cNvPr id="154" name="Textfeld 153">
            <a:extLst>
              <a:ext uri="{FF2B5EF4-FFF2-40B4-BE49-F238E27FC236}">
                <a16:creationId xmlns:a16="http://schemas.microsoft.com/office/drawing/2014/main" id="{D0187DDD-DB26-C84B-B500-223FCCAB9810}"/>
              </a:ext>
            </a:extLst>
          </p:cNvPr>
          <p:cNvSpPr txBox="1"/>
          <p:nvPr/>
        </p:nvSpPr>
        <p:spPr>
          <a:xfrm>
            <a:off x="10846136" y="1768242"/>
            <a:ext cx="864096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=2</a:t>
            </a:r>
          </a:p>
          <a:p>
            <a:r>
              <a:rPr lang="de-DE" sz="1100" dirty="0"/>
              <a:t>L-Schale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4186B097-3A08-2248-850C-E2B2797DC449}"/>
              </a:ext>
            </a:extLst>
          </p:cNvPr>
          <p:cNvSpPr txBox="1"/>
          <p:nvPr/>
        </p:nvSpPr>
        <p:spPr>
          <a:xfrm>
            <a:off x="10846136" y="3941238"/>
            <a:ext cx="864096" cy="430887"/>
          </a:xfrm>
          <a:prstGeom prst="rect">
            <a:avLst/>
          </a:prstGeom>
          <a:solidFill>
            <a:srgbClr val="1BFFE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=6</a:t>
            </a:r>
          </a:p>
          <a:p>
            <a:r>
              <a:rPr lang="de-DE" sz="1100" dirty="0"/>
              <a:t>P-Schale</a:t>
            </a:r>
          </a:p>
        </p:txBody>
      </p:sp>
      <p:sp>
        <p:nvSpPr>
          <p:cNvPr id="168" name="Textfeld 167">
            <a:extLst>
              <a:ext uri="{FF2B5EF4-FFF2-40B4-BE49-F238E27FC236}">
                <a16:creationId xmlns:a16="http://schemas.microsoft.com/office/drawing/2014/main" id="{1EE8F8E6-FEBF-F949-B6CC-7B88C2AB4E2B}"/>
              </a:ext>
            </a:extLst>
          </p:cNvPr>
          <p:cNvSpPr txBox="1"/>
          <p:nvPr/>
        </p:nvSpPr>
        <p:spPr>
          <a:xfrm>
            <a:off x="10848479" y="3383461"/>
            <a:ext cx="864096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=5</a:t>
            </a:r>
          </a:p>
          <a:p>
            <a:r>
              <a:rPr lang="de-DE" sz="1100" dirty="0"/>
              <a:t>O-Schale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0B33B873-F911-A844-B404-CAF7CD9FCE9D}"/>
              </a:ext>
            </a:extLst>
          </p:cNvPr>
          <p:cNvSpPr txBox="1"/>
          <p:nvPr/>
        </p:nvSpPr>
        <p:spPr>
          <a:xfrm>
            <a:off x="10848479" y="2845497"/>
            <a:ext cx="864096" cy="430887"/>
          </a:xfrm>
          <a:prstGeom prst="rect">
            <a:avLst/>
          </a:prstGeom>
          <a:solidFill>
            <a:srgbClr val="AA48F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=4</a:t>
            </a:r>
          </a:p>
          <a:p>
            <a:r>
              <a:rPr lang="de-DE" sz="1100" dirty="0"/>
              <a:t>N-Schale</a:t>
            </a:r>
          </a:p>
        </p:txBody>
      </p:sp>
      <p:sp>
        <p:nvSpPr>
          <p:cNvPr id="170" name="Textfeld 169">
            <a:extLst>
              <a:ext uri="{FF2B5EF4-FFF2-40B4-BE49-F238E27FC236}">
                <a16:creationId xmlns:a16="http://schemas.microsoft.com/office/drawing/2014/main" id="{9F2C1454-B6C6-FA4B-B450-6917915E8CDA}"/>
              </a:ext>
            </a:extLst>
          </p:cNvPr>
          <p:cNvSpPr txBox="1"/>
          <p:nvPr/>
        </p:nvSpPr>
        <p:spPr>
          <a:xfrm>
            <a:off x="10848479" y="2287091"/>
            <a:ext cx="864096" cy="43088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=3</a:t>
            </a:r>
          </a:p>
          <a:p>
            <a:r>
              <a:rPr lang="de-DE" sz="1100" dirty="0"/>
              <a:t>M-Schale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B361A083-D168-D94B-8310-3D2F55B36A9F}"/>
              </a:ext>
            </a:extLst>
          </p:cNvPr>
          <p:cNvSpPr txBox="1"/>
          <p:nvPr/>
        </p:nvSpPr>
        <p:spPr>
          <a:xfrm>
            <a:off x="10853293" y="4490290"/>
            <a:ext cx="864096" cy="430887"/>
          </a:xfrm>
          <a:prstGeom prst="rect">
            <a:avLst/>
          </a:prstGeom>
          <a:solidFill>
            <a:srgbClr val="FF489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dirty="0" err="1"/>
              <a:t>n</a:t>
            </a:r>
            <a:r>
              <a:rPr lang="de-DE" sz="1100" dirty="0"/>
              <a:t>=7</a:t>
            </a:r>
          </a:p>
          <a:p>
            <a:r>
              <a:rPr lang="de-DE" sz="1100" dirty="0"/>
              <a:t>Q-Schale</a:t>
            </a:r>
          </a:p>
        </p:txBody>
      </p:sp>
      <p:sp>
        <p:nvSpPr>
          <p:cNvPr id="172" name="Textfeld 171">
            <a:extLst>
              <a:ext uri="{FF2B5EF4-FFF2-40B4-BE49-F238E27FC236}">
                <a16:creationId xmlns:a16="http://schemas.microsoft.com/office/drawing/2014/main" id="{FFC21862-35C6-FA45-9300-8009484203FD}"/>
              </a:ext>
            </a:extLst>
          </p:cNvPr>
          <p:cNvSpPr txBox="1"/>
          <p:nvPr/>
        </p:nvSpPr>
        <p:spPr>
          <a:xfrm>
            <a:off x="609600" y="612589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Daniela Bednarski,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47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A1F712-7188-D246-883A-5D179EB9D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sz="2200" dirty="0"/>
              <a:t>Experimentelle Bestimmung des kontinuierlichen Bremsspektrums und des diskreten charakteristischen Spektrums ist mit Schulröntgengeräten möglich</a:t>
            </a:r>
            <a:r>
              <a:rPr lang="de-DE" dirty="0"/>
              <a:t>.</a:t>
            </a:r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37E0A2-DE94-5747-9A92-6A6E169D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Röntgenspektren (LF)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19F0F0-D8C5-4B40-AB93-A665C4CC1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132856"/>
            <a:ext cx="3398168" cy="29456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7D8DAA0-3926-0F4E-A307-D7092063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132856"/>
            <a:ext cx="4459610" cy="29523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B1D5CE-364A-0F41-8FFB-FFC65B75094C}"/>
              </a:ext>
            </a:extLst>
          </p:cNvPr>
          <p:cNvSpPr txBox="1"/>
          <p:nvPr/>
        </p:nvSpPr>
        <p:spPr>
          <a:xfrm>
            <a:off x="609600" y="6186209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9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CA1F712-7188-D246-883A-5D179EB9D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sz="2200" dirty="0"/>
              <a:t>Alternativ:</a:t>
            </a:r>
          </a:p>
          <a:p>
            <a:pPr marL="109728" indent="0">
              <a:buNone/>
            </a:pPr>
            <a:r>
              <a:rPr lang="de-DE" sz="2200" dirty="0">
                <a:hlinkClick r:id="rId3"/>
              </a:rPr>
              <a:t>Virtual-Reality-Experimente der Uni Mainz</a:t>
            </a:r>
            <a:r>
              <a:rPr lang="de-DE" sz="2200" dirty="0"/>
              <a:t> zu Röntgenbeugung, Röntgen-Spektroskopie und zum Rutherford-Experiment</a:t>
            </a:r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37E0A2-DE94-5747-9A92-6A6E169D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Röntgenspektren (LF)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9704D1-C2E4-934D-BE31-5264C3A7C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18" y="2436812"/>
            <a:ext cx="5249271" cy="39369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02966F-0A77-0A42-9BD9-F0A853E8A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40" y="2436812"/>
            <a:ext cx="5249270" cy="39369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258E5ED-5E3D-EB4D-A770-FE9237303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18" y="2440709"/>
            <a:ext cx="5659763" cy="393305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301645-03A1-5C4F-B880-3A08F4BA3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87" y="2441497"/>
            <a:ext cx="5659764" cy="393305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E33ED47-BF45-E344-A0EC-5EFD18FA8AFB}"/>
              </a:ext>
            </a:extLst>
          </p:cNvPr>
          <p:cNvSpPr txBox="1"/>
          <p:nvPr/>
        </p:nvSpPr>
        <p:spPr>
          <a:xfrm>
            <a:off x="609600" y="6218432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Screenshots (https://</a:t>
            </a:r>
            <a:r>
              <a:rPr lang="de-DE" sz="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www.vre.uni-mainz.de</a:t>
            </a:r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9BC780D-070F-5C44-9D5C-C26BD8BD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Röntgen-Röhre (LF)</a:t>
            </a:r>
          </a:p>
        </p:txBody>
      </p:sp>
      <p:sp>
        <p:nvSpPr>
          <p:cNvPr id="224" name="Textfeld 223">
            <a:extLst>
              <a:ext uri="{FF2B5EF4-FFF2-40B4-BE49-F238E27FC236}">
                <a16:creationId xmlns:a16="http://schemas.microsoft.com/office/drawing/2014/main" id="{B6099291-36F2-2243-9A18-F6DEB072F8D8}"/>
              </a:ext>
            </a:extLst>
          </p:cNvPr>
          <p:cNvSpPr txBox="1"/>
          <p:nvPr/>
        </p:nvSpPr>
        <p:spPr>
          <a:xfrm>
            <a:off x="571199" y="1436760"/>
            <a:ext cx="2799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Röntgen-Röhre</a:t>
            </a:r>
          </a:p>
        </p:txBody>
      </p:sp>
      <p:sp>
        <p:nvSpPr>
          <p:cNvPr id="225" name="Textfeld 224">
            <a:extLst>
              <a:ext uri="{FF2B5EF4-FFF2-40B4-BE49-F238E27FC236}">
                <a16:creationId xmlns:a16="http://schemas.microsoft.com/office/drawing/2014/main" id="{5DA8CF26-264F-D649-A741-446538F977FC}"/>
              </a:ext>
            </a:extLst>
          </p:cNvPr>
          <p:cNvSpPr txBox="1"/>
          <p:nvPr/>
        </p:nvSpPr>
        <p:spPr>
          <a:xfrm>
            <a:off x="6906292" y="1430762"/>
            <a:ext cx="2799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Typische Messung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247" name="Gruppieren 246">
            <a:extLst>
              <a:ext uri="{FF2B5EF4-FFF2-40B4-BE49-F238E27FC236}">
                <a16:creationId xmlns:a16="http://schemas.microsoft.com/office/drawing/2014/main" id="{50564037-7607-114C-80E8-41BBD2E48BF7}"/>
              </a:ext>
            </a:extLst>
          </p:cNvPr>
          <p:cNvGrpSpPr/>
          <p:nvPr/>
        </p:nvGrpSpPr>
        <p:grpSpPr>
          <a:xfrm>
            <a:off x="6934720" y="1926893"/>
            <a:ext cx="5038479" cy="4270869"/>
            <a:chOff x="6861650" y="1661396"/>
            <a:chExt cx="5038479" cy="4270869"/>
          </a:xfrm>
        </p:grpSpPr>
        <p:pic>
          <p:nvPicPr>
            <p:cNvPr id="227" name="Grafik 226">
              <a:extLst>
                <a:ext uri="{FF2B5EF4-FFF2-40B4-BE49-F238E27FC236}">
                  <a16:creationId xmlns:a16="http://schemas.microsoft.com/office/drawing/2014/main" id="{2ECDCC3D-69A1-3D45-B564-45E68DBC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650" y="1661396"/>
              <a:ext cx="4868067" cy="4270869"/>
            </a:xfrm>
            <a:prstGeom prst="rect">
              <a:avLst/>
            </a:prstGeom>
          </p:spPr>
        </p:pic>
        <p:cxnSp>
          <p:nvCxnSpPr>
            <p:cNvPr id="234" name="Gerade Verbindung mit Pfeil 233">
              <a:extLst>
                <a:ext uri="{FF2B5EF4-FFF2-40B4-BE49-F238E27FC236}">
                  <a16:creationId xmlns:a16="http://schemas.microsoft.com/office/drawing/2014/main" id="{BD3C3910-651A-A14B-9A00-5C6F9ECEC3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4192" y="2258305"/>
              <a:ext cx="936104" cy="57085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6" name="Textfeld 235">
              <a:extLst>
                <a:ext uri="{FF2B5EF4-FFF2-40B4-BE49-F238E27FC236}">
                  <a16:creationId xmlns:a16="http://schemas.microsoft.com/office/drawing/2014/main" id="{2FCE32B7-0110-A94B-8BE7-D6A87F689FCF}"/>
                </a:ext>
              </a:extLst>
            </p:cNvPr>
            <p:cNvSpPr txBox="1"/>
            <p:nvPr/>
          </p:nvSpPr>
          <p:spPr>
            <a:xfrm>
              <a:off x="8760296" y="2072593"/>
              <a:ext cx="257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C00000"/>
                  </a:solidFill>
                  <a:latin typeface="+mn-ea"/>
                </a:rPr>
                <a:t>Kontinuierliches Spektrum</a:t>
              </a:r>
            </a:p>
          </p:txBody>
        </p:sp>
        <p:cxnSp>
          <p:nvCxnSpPr>
            <p:cNvPr id="238" name="Gerade Verbindung mit Pfeil 237">
              <a:extLst>
                <a:ext uri="{FF2B5EF4-FFF2-40B4-BE49-F238E27FC236}">
                  <a16:creationId xmlns:a16="http://schemas.microsoft.com/office/drawing/2014/main" id="{4782C2E7-DB34-6247-ACB8-62D1FA0A53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1242" y="2949144"/>
              <a:ext cx="1162514" cy="8221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0" name="Gerade Verbindung mit Pfeil 239">
              <a:extLst>
                <a:ext uri="{FF2B5EF4-FFF2-40B4-BE49-F238E27FC236}">
                  <a16:creationId xmlns:a16="http://schemas.microsoft.com/office/drawing/2014/main" id="{C1ED587D-B772-0542-A18C-11EDD0EC7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3543" y="3092101"/>
              <a:ext cx="289996" cy="649885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Textfeld 241">
              <a:extLst>
                <a:ext uri="{FF2B5EF4-FFF2-40B4-BE49-F238E27FC236}">
                  <a16:creationId xmlns:a16="http://schemas.microsoft.com/office/drawing/2014/main" id="{A541A078-143E-9C4F-8254-A6471146943D}"/>
                </a:ext>
              </a:extLst>
            </p:cNvPr>
            <p:cNvSpPr txBox="1"/>
            <p:nvPr/>
          </p:nvSpPr>
          <p:spPr>
            <a:xfrm>
              <a:off x="10202422" y="2472090"/>
              <a:ext cx="16977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C00000"/>
                  </a:solidFill>
                  <a:latin typeface="+mn-ea"/>
                </a:rPr>
                <a:t>Charakteristisches  Spektrum</a:t>
              </a:r>
            </a:p>
            <a:p>
              <a:r>
                <a:rPr lang="de-DE" sz="1400" dirty="0">
                  <a:latin typeface="+mn-ea"/>
                </a:rPr>
                <a:t>(charakterisiert Metall der Anode)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6C2F554-04BE-9A43-B9E4-9F85120C3E7B}"/>
              </a:ext>
            </a:extLst>
          </p:cNvPr>
          <p:cNvGrpSpPr/>
          <p:nvPr/>
        </p:nvGrpSpPr>
        <p:grpSpPr>
          <a:xfrm>
            <a:off x="580503" y="2179100"/>
            <a:ext cx="6063874" cy="3766453"/>
            <a:chOff x="580503" y="2179100"/>
            <a:chExt cx="6063874" cy="3766453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6A71AC0B-5AB8-9E42-865F-F5960C861215}"/>
                </a:ext>
              </a:extLst>
            </p:cNvPr>
            <p:cNvGrpSpPr/>
            <p:nvPr/>
          </p:nvGrpSpPr>
          <p:grpSpPr>
            <a:xfrm>
              <a:off x="580503" y="2179100"/>
              <a:ext cx="6063874" cy="3766453"/>
              <a:chOff x="580503" y="2179100"/>
              <a:chExt cx="6063874" cy="3766453"/>
            </a:xfrm>
          </p:grpSpPr>
          <p:grpSp>
            <p:nvGrpSpPr>
              <p:cNvPr id="230" name="Gruppieren 229">
                <a:extLst>
                  <a:ext uri="{FF2B5EF4-FFF2-40B4-BE49-F238E27FC236}">
                    <a16:creationId xmlns:a16="http://schemas.microsoft.com/office/drawing/2014/main" id="{72208AC0-4B0A-554F-880D-70EFEB1B49FD}"/>
                  </a:ext>
                </a:extLst>
              </p:cNvPr>
              <p:cNvGrpSpPr/>
              <p:nvPr/>
            </p:nvGrpSpPr>
            <p:grpSpPr>
              <a:xfrm>
                <a:off x="580503" y="2179100"/>
                <a:ext cx="6063874" cy="3766453"/>
                <a:chOff x="973267" y="1329963"/>
                <a:chExt cx="6063874" cy="3766453"/>
              </a:xfrm>
            </p:grpSpPr>
            <p:sp>
              <p:nvSpPr>
                <p:cNvPr id="208" name="Textfeld 207">
                  <a:extLst>
                    <a:ext uri="{FF2B5EF4-FFF2-40B4-BE49-F238E27FC236}">
                      <a16:creationId xmlns:a16="http://schemas.microsoft.com/office/drawing/2014/main" id="{6870794A-30CF-B84D-BF0D-123185793212}"/>
                    </a:ext>
                  </a:extLst>
                </p:cNvPr>
                <p:cNvSpPr txBox="1"/>
                <p:nvPr/>
              </p:nvSpPr>
              <p:spPr>
                <a:xfrm>
                  <a:off x="973267" y="2872136"/>
                  <a:ext cx="2779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>
                      <a:latin typeface="+mn-ea"/>
                    </a:rPr>
                    <a:t>+</a:t>
                  </a:r>
                </a:p>
              </p:txBody>
            </p:sp>
            <p:sp>
              <p:nvSpPr>
                <p:cNvPr id="209" name="Textfeld 208">
                  <a:extLst>
                    <a:ext uri="{FF2B5EF4-FFF2-40B4-BE49-F238E27FC236}">
                      <a16:creationId xmlns:a16="http://schemas.microsoft.com/office/drawing/2014/main" id="{6052F141-9C10-C045-9C90-ADDDC92ABBAF}"/>
                    </a:ext>
                  </a:extLst>
                </p:cNvPr>
                <p:cNvSpPr txBox="1"/>
                <p:nvPr/>
              </p:nvSpPr>
              <p:spPr>
                <a:xfrm>
                  <a:off x="1006123" y="3241163"/>
                  <a:ext cx="2779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>
                      <a:latin typeface="+mn-ea"/>
                    </a:rPr>
                    <a:t>-</a:t>
                  </a:r>
                </a:p>
              </p:txBody>
            </p:sp>
            <p:grpSp>
              <p:nvGrpSpPr>
                <p:cNvPr id="229" name="Gruppieren 228">
                  <a:extLst>
                    <a:ext uri="{FF2B5EF4-FFF2-40B4-BE49-F238E27FC236}">
                      <a16:creationId xmlns:a16="http://schemas.microsoft.com/office/drawing/2014/main" id="{54B72E2A-C3E8-204E-A40B-44DDA6D2F4DF}"/>
                    </a:ext>
                  </a:extLst>
                </p:cNvPr>
                <p:cNvGrpSpPr/>
                <p:nvPr/>
              </p:nvGrpSpPr>
              <p:grpSpPr>
                <a:xfrm>
                  <a:off x="1111581" y="1329963"/>
                  <a:ext cx="5925560" cy="3766453"/>
                  <a:chOff x="1111581" y="1329963"/>
                  <a:chExt cx="5925560" cy="3766453"/>
                </a:xfrm>
              </p:grpSpPr>
              <p:grpSp>
                <p:nvGrpSpPr>
                  <p:cNvPr id="228" name="Gruppieren 227">
                    <a:extLst>
                      <a:ext uri="{FF2B5EF4-FFF2-40B4-BE49-F238E27FC236}">
                        <a16:creationId xmlns:a16="http://schemas.microsoft.com/office/drawing/2014/main" id="{0CC33A86-00A4-AF4B-B194-008168692FF0}"/>
                      </a:ext>
                    </a:extLst>
                  </p:cNvPr>
                  <p:cNvGrpSpPr/>
                  <p:nvPr/>
                </p:nvGrpSpPr>
                <p:grpSpPr>
                  <a:xfrm>
                    <a:off x="1111581" y="1329963"/>
                    <a:ext cx="5560483" cy="3766453"/>
                    <a:chOff x="1111581" y="1329963"/>
                    <a:chExt cx="5560483" cy="3766453"/>
                  </a:xfrm>
                </p:grpSpPr>
                <p:grpSp>
                  <p:nvGrpSpPr>
                    <p:cNvPr id="207" name="Gruppieren 206">
                      <a:extLst>
                        <a:ext uri="{FF2B5EF4-FFF2-40B4-BE49-F238E27FC236}">
                          <a16:creationId xmlns:a16="http://schemas.microsoft.com/office/drawing/2014/main" id="{B7DEE2DE-7E41-0D49-B9F2-D613115639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1581" y="1370836"/>
                      <a:ext cx="5560483" cy="3380743"/>
                      <a:chOff x="1111581" y="1370836"/>
                      <a:chExt cx="5560483" cy="3380743"/>
                    </a:xfrm>
                  </p:grpSpPr>
                  <p:grpSp>
                    <p:nvGrpSpPr>
                      <p:cNvPr id="199" name="Gruppieren 198">
                        <a:extLst>
                          <a:ext uri="{FF2B5EF4-FFF2-40B4-BE49-F238E27FC236}">
                            <a16:creationId xmlns:a16="http://schemas.microsoft.com/office/drawing/2014/main" id="{B9B5EA86-6FAC-AE4F-A601-DC6157D569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99456" y="1370836"/>
                        <a:ext cx="5472608" cy="3380743"/>
                        <a:chOff x="1631504" y="1877094"/>
                        <a:chExt cx="6243980" cy="3229963"/>
                      </a:xfrm>
                    </p:grpSpPr>
                    <p:grpSp>
                      <p:nvGrpSpPr>
                        <p:cNvPr id="198" name="Gruppieren 197">
                          <a:extLst>
                            <a:ext uri="{FF2B5EF4-FFF2-40B4-BE49-F238E27FC236}">
                              <a16:creationId xmlns:a16="http://schemas.microsoft.com/office/drawing/2014/main" id="{0649BE2F-3FF9-E74C-8DB7-B3200301C84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31504" y="2204864"/>
                          <a:ext cx="6243980" cy="2902193"/>
                          <a:chOff x="1631504" y="2204864"/>
                          <a:chExt cx="6243980" cy="2902193"/>
                        </a:xfrm>
                      </p:grpSpPr>
                      <p:grpSp>
                        <p:nvGrpSpPr>
                          <p:cNvPr id="87" name="Gruppieren 86">
                            <a:extLst>
                              <a:ext uri="{FF2B5EF4-FFF2-40B4-BE49-F238E27FC236}">
                                <a16:creationId xmlns:a16="http://schemas.microsoft.com/office/drawing/2014/main" id="{7842182E-F9F4-5C4B-B3A0-3FD03ADD968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631504" y="2204864"/>
                            <a:ext cx="1246996" cy="2902193"/>
                            <a:chOff x="1631504" y="2205850"/>
                            <a:chExt cx="1246996" cy="2902193"/>
                          </a:xfrm>
                        </p:grpSpPr>
                        <p:grpSp>
                          <p:nvGrpSpPr>
                            <p:cNvPr id="86" name="Gruppieren 85">
                              <a:extLst>
                                <a:ext uri="{FF2B5EF4-FFF2-40B4-BE49-F238E27FC236}">
                                  <a16:creationId xmlns:a16="http://schemas.microsoft.com/office/drawing/2014/main" id="{CB995AD3-2991-894D-8B3F-F532340940F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429007" y="5058956"/>
                              <a:ext cx="218000" cy="49087"/>
                              <a:chOff x="2429007" y="5058956"/>
                              <a:chExt cx="218000" cy="49087"/>
                            </a:xfrm>
                          </p:grpSpPr>
                          <p:cxnSp>
                            <p:nvCxnSpPr>
                              <p:cNvPr id="33" name="Gerade Verbindung 32">
                                <a:extLst>
                                  <a:ext uri="{FF2B5EF4-FFF2-40B4-BE49-F238E27FC236}">
                                    <a16:creationId xmlns:a16="http://schemas.microsoft.com/office/drawing/2014/main" id="{B7D8F785-DDF7-464D-A38A-47F36A6A61E9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2593897" y="5085184"/>
                                <a:ext cx="53110" cy="0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grpSp>
                            <p:nvGrpSpPr>
                              <p:cNvPr id="85" name="Gruppieren 84">
                                <a:extLst>
                                  <a:ext uri="{FF2B5EF4-FFF2-40B4-BE49-F238E27FC236}">
                                    <a16:creationId xmlns:a16="http://schemas.microsoft.com/office/drawing/2014/main" id="{324CED68-2AF9-DB42-9B48-8C10E2ECA2A4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429007" y="5058956"/>
                                <a:ext cx="168033" cy="49087"/>
                                <a:chOff x="2429007" y="5058956"/>
                                <a:chExt cx="168033" cy="49087"/>
                              </a:xfrm>
                            </p:grpSpPr>
                            <p:cxnSp>
                              <p:nvCxnSpPr>
                                <p:cNvPr id="31" name="Gerade Verbindung 30">
                                  <a:extLst>
                                    <a:ext uri="{FF2B5EF4-FFF2-40B4-BE49-F238E27FC236}">
                                      <a16:creationId xmlns:a16="http://schemas.microsoft.com/office/drawing/2014/main" id="{7473714C-479F-CC47-83CE-919B6869472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2429007" y="5085184"/>
                                  <a:ext cx="30589" cy="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61" name="Oval 60">
                                  <a:extLst>
                                    <a:ext uri="{FF2B5EF4-FFF2-40B4-BE49-F238E27FC236}">
                                      <a16:creationId xmlns:a16="http://schemas.microsoft.com/office/drawing/2014/main" id="{66450FB8-1283-B842-B1E0-57F40A89F657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551321" y="5058956"/>
                                  <a:ext cx="45719" cy="45719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de-DE"/>
                                </a:p>
                              </p:txBody>
                            </p:sp>
                            <p:sp>
                              <p:nvSpPr>
                                <p:cNvPr id="62" name="Oval 61">
                                  <a:extLst>
                                    <a:ext uri="{FF2B5EF4-FFF2-40B4-BE49-F238E27FC236}">
                                      <a16:creationId xmlns:a16="http://schemas.microsoft.com/office/drawing/2014/main" id="{E21FA5D6-68AF-F449-9606-72B6A5DE7F1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463026" y="5058957"/>
                                  <a:ext cx="45719" cy="49086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de-DE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84" name="Gruppieren 83">
                              <a:extLst>
                                <a:ext uri="{FF2B5EF4-FFF2-40B4-BE49-F238E27FC236}">
                                  <a16:creationId xmlns:a16="http://schemas.microsoft.com/office/drawing/2014/main" id="{1CD391DC-6C61-6547-AC30-C1031ED0384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31504" y="2205850"/>
                              <a:ext cx="1246996" cy="2875965"/>
                              <a:chOff x="1624105" y="2209219"/>
                              <a:chExt cx="1246996" cy="2875965"/>
                            </a:xfrm>
                          </p:grpSpPr>
                          <p:cxnSp>
                            <p:nvCxnSpPr>
                              <p:cNvPr id="24" name="Gerade Verbindung 23">
                                <a:extLst>
                                  <a:ext uri="{FF2B5EF4-FFF2-40B4-BE49-F238E27FC236}">
                                    <a16:creationId xmlns:a16="http://schemas.microsoft.com/office/drawing/2014/main" id="{46069D50-FE29-E348-91AB-099C03008ABC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1646965" y="4941169"/>
                                <a:ext cx="776627" cy="4354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grpSp>
                            <p:nvGrpSpPr>
                              <p:cNvPr id="83" name="Gruppieren 82">
                                <a:extLst>
                                  <a:ext uri="{FF2B5EF4-FFF2-40B4-BE49-F238E27FC236}">
                                    <a16:creationId xmlns:a16="http://schemas.microsoft.com/office/drawing/2014/main" id="{D3279A03-0AC1-B941-8A14-893977EC425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624105" y="2209219"/>
                                <a:ext cx="1246996" cy="2875965"/>
                                <a:chOff x="1624105" y="2209219"/>
                                <a:chExt cx="1246996" cy="2875965"/>
                              </a:xfrm>
                            </p:grpSpPr>
                            <p:cxnSp>
                              <p:nvCxnSpPr>
                                <p:cNvPr id="39" name="Gerade Verbindung 38">
                                  <a:extLst>
                                    <a:ext uri="{FF2B5EF4-FFF2-40B4-BE49-F238E27FC236}">
                                      <a16:creationId xmlns:a16="http://schemas.microsoft.com/office/drawing/2014/main" id="{998709D3-8253-CD44-A3C7-93335D9364CC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V="1">
                                  <a:off x="2639616" y="4437112"/>
                                  <a:ext cx="0" cy="648072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82" name="Gruppieren 81">
                                  <a:extLst>
                                    <a:ext uri="{FF2B5EF4-FFF2-40B4-BE49-F238E27FC236}">
                                      <a16:creationId xmlns:a16="http://schemas.microsoft.com/office/drawing/2014/main" id="{121886CA-2697-3A40-ABC2-19915FEF6621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624105" y="2209219"/>
                                  <a:ext cx="1246996" cy="2875965"/>
                                  <a:chOff x="1624105" y="2209219"/>
                                  <a:chExt cx="1246996" cy="2875965"/>
                                </a:xfrm>
                              </p:grpSpPr>
                              <p:grpSp>
                                <p:nvGrpSpPr>
                                  <p:cNvPr id="80" name="Gruppieren 79">
                                    <a:extLst>
                                      <a:ext uri="{FF2B5EF4-FFF2-40B4-BE49-F238E27FC236}">
                                        <a16:creationId xmlns:a16="http://schemas.microsoft.com/office/drawing/2014/main" id="{98693F02-3C12-7045-90A3-CAB84BFC5766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2421608" y="4373070"/>
                                    <a:ext cx="218000" cy="712114"/>
                                    <a:chOff x="2421608" y="4373070"/>
                                    <a:chExt cx="218000" cy="712114"/>
                                  </a:xfrm>
                                </p:grpSpPr>
                                <p:cxnSp>
                                  <p:nvCxnSpPr>
                                    <p:cNvPr id="26" name="Gerade Verbindung 25">
                                      <a:extLst>
                                        <a:ext uri="{FF2B5EF4-FFF2-40B4-BE49-F238E27FC236}">
                                          <a16:creationId xmlns:a16="http://schemas.microsoft.com/office/drawing/2014/main" id="{B0D813CC-387A-FF4A-876E-A6B4916D06AD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 flipV="1">
                                      <a:off x="2421608" y="4437113"/>
                                      <a:ext cx="1984" cy="648071"/>
                                    </a:xfrm>
                                    <a:prstGeom prst="line">
                                      <a:avLst/>
                                    </a:prstGeom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sp>
                                  <p:nvSpPr>
                                    <p:cNvPr id="54" name="Freihandform 53">
                                      <a:extLst>
                                        <a:ext uri="{FF2B5EF4-FFF2-40B4-BE49-F238E27FC236}">
                                          <a16:creationId xmlns:a16="http://schemas.microsoft.com/office/drawing/2014/main" id="{71E67E48-94D8-6F40-9EE0-6EE762645F67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2425699" y="4373070"/>
                                      <a:ext cx="213909" cy="114856"/>
                                    </a:xfrm>
                                    <a:custGeom>
                                      <a:avLst/>
                                      <a:gdLst>
                                        <a:gd name="connsiteX0" fmla="*/ 0 w 229540"/>
                                        <a:gd name="connsiteY0" fmla="*/ 76391 h 135506"/>
                                        <a:gd name="connsiteX1" fmla="*/ 31750 w 229540"/>
                                        <a:gd name="connsiteY1" fmla="*/ 16066 h 135506"/>
                                        <a:gd name="connsiteX2" fmla="*/ 79375 w 229540"/>
                                        <a:gd name="connsiteY2" fmla="*/ 41466 h 135506"/>
                                        <a:gd name="connsiteX3" fmla="*/ 79375 w 229540"/>
                                        <a:gd name="connsiteY3" fmla="*/ 114491 h 135506"/>
                                        <a:gd name="connsiteX4" fmla="*/ 41275 w 229540"/>
                                        <a:gd name="connsiteY4" fmla="*/ 127191 h 135506"/>
                                        <a:gd name="connsiteX5" fmla="*/ 50800 w 229540"/>
                                        <a:gd name="connsiteY5" fmla="*/ 54166 h 135506"/>
                                        <a:gd name="connsiteX6" fmla="*/ 101600 w 229540"/>
                                        <a:gd name="connsiteY6" fmla="*/ 191 h 135506"/>
                                        <a:gd name="connsiteX7" fmla="*/ 142875 w 229540"/>
                                        <a:gd name="connsiteY7" fmla="*/ 38291 h 135506"/>
                                        <a:gd name="connsiteX8" fmla="*/ 142875 w 229540"/>
                                        <a:gd name="connsiteY8" fmla="*/ 92266 h 135506"/>
                                        <a:gd name="connsiteX9" fmla="*/ 123825 w 229540"/>
                                        <a:gd name="connsiteY9" fmla="*/ 130366 h 135506"/>
                                        <a:gd name="connsiteX10" fmla="*/ 101600 w 229540"/>
                                        <a:gd name="connsiteY10" fmla="*/ 101791 h 135506"/>
                                        <a:gd name="connsiteX11" fmla="*/ 111125 w 229540"/>
                                        <a:gd name="connsiteY11" fmla="*/ 35116 h 135506"/>
                                        <a:gd name="connsiteX12" fmla="*/ 152400 w 229540"/>
                                        <a:gd name="connsiteY12" fmla="*/ 3366 h 135506"/>
                                        <a:gd name="connsiteX13" fmla="*/ 187325 w 229540"/>
                                        <a:gd name="connsiteY13" fmla="*/ 35116 h 135506"/>
                                        <a:gd name="connsiteX14" fmla="*/ 193675 w 229540"/>
                                        <a:gd name="connsiteY14" fmla="*/ 104966 h 135506"/>
                                        <a:gd name="connsiteX15" fmla="*/ 158750 w 229540"/>
                                        <a:gd name="connsiteY15" fmla="*/ 133541 h 135506"/>
                                        <a:gd name="connsiteX16" fmla="*/ 155575 w 229540"/>
                                        <a:gd name="connsiteY16" fmla="*/ 54166 h 135506"/>
                                        <a:gd name="connsiteX17" fmla="*/ 174625 w 229540"/>
                                        <a:gd name="connsiteY17" fmla="*/ 12891 h 135506"/>
                                        <a:gd name="connsiteX18" fmla="*/ 215900 w 229540"/>
                                        <a:gd name="connsiteY18" fmla="*/ 9716 h 135506"/>
                                        <a:gd name="connsiteX19" fmla="*/ 228600 w 229540"/>
                                        <a:gd name="connsiteY19" fmla="*/ 38291 h 135506"/>
                                        <a:gd name="connsiteX20" fmla="*/ 228600 w 229540"/>
                                        <a:gd name="connsiteY20" fmla="*/ 82741 h 135506"/>
                                        <a:gd name="connsiteX21" fmla="*/ 228600 w 229540"/>
                                        <a:gd name="connsiteY21" fmla="*/ 79566 h 135506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  <a:cxn ang="0">
                                          <a:pos x="connsiteX2" y="connsiteY2"/>
                                        </a:cxn>
                                        <a:cxn ang="0">
                                          <a:pos x="connsiteX3" y="connsiteY3"/>
                                        </a:cxn>
                                        <a:cxn ang="0">
                                          <a:pos x="connsiteX4" y="connsiteY4"/>
                                        </a:cxn>
                                        <a:cxn ang="0">
                                          <a:pos x="connsiteX5" y="connsiteY5"/>
                                        </a:cxn>
                                        <a:cxn ang="0">
                                          <a:pos x="connsiteX6" y="connsiteY6"/>
                                        </a:cxn>
                                        <a:cxn ang="0">
                                          <a:pos x="connsiteX7" y="connsiteY7"/>
                                        </a:cxn>
                                        <a:cxn ang="0">
                                          <a:pos x="connsiteX8" y="connsiteY8"/>
                                        </a:cxn>
                                        <a:cxn ang="0">
                                          <a:pos x="connsiteX9" y="connsiteY9"/>
                                        </a:cxn>
                                        <a:cxn ang="0">
                                          <a:pos x="connsiteX10" y="connsiteY10"/>
                                        </a:cxn>
                                        <a:cxn ang="0">
                                          <a:pos x="connsiteX11" y="connsiteY11"/>
                                        </a:cxn>
                                        <a:cxn ang="0">
                                          <a:pos x="connsiteX12" y="connsiteY12"/>
                                        </a:cxn>
                                        <a:cxn ang="0">
                                          <a:pos x="connsiteX13" y="connsiteY13"/>
                                        </a:cxn>
                                        <a:cxn ang="0">
                                          <a:pos x="connsiteX14" y="connsiteY14"/>
                                        </a:cxn>
                                        <a:cxn ang="0">
                                          <a:pos x="connsiteX15" y="connsiteY15"/>
                                        </a:cxn>
                                        <a:cxn ang="0">
                                          <a:pos x="connsiteX16" y="connsiteY16"/>
                                        </a:cxn>
                                        <a:cxn ang="0">
                                          <a:pos x="connsiteX17" y="connsiteY17"/>
                                        </a:cxn>
                                        <a:cxn ang="0">
                                          <a:pos x="connsiteX18" y="connsiteY18"/>
                                        </a:cxn>
                                        <a:cxn ang="0">
                                          <a:pos x="connsiteX19" y="connsiteY19"/>
                                        </a:cxn>
                                        <a:cxn ang="0">
                                          <a:pos x="connsiteX20" y="connsiteY20"/>
                                        </a:cxn>
                                        <a:cxn ang="0">
                                          <a:pos x="connsiteX21" y="connsiteY21"/>
                                        </a:cxn>
                                      </a:cxnLst>
                                      <a:rect l="l" t="t" r="r" b="b"/>
                                      <a:pathLst>
                                        <a:path w="229540" h="135506">
                                          <a:moveTo>
                                            <a:pt x="0" y="76391"/>
                                          </a:moveTo>
                                          <a:cubicBezTo>
                                            <a:pt x="9260" y="49139"/>
                                            <a:pt x="18521" y="21887"/>
                                            <a:pt x="31750" y="16066"/>
                                          </a:cubicBezTo>
                                          <a:cubicBezTo>
                                            <a:pt x="44979" y="10245"/>
                                            <a:pt x="71438" y="25062"/>
                                            <a:pt x="79375" y="41466"/>
                                          </a:cubicBezTo>
                                          <a:cubicBezTo>
                                            <a:pt x="87313" y="57870"/>
                                            <a:pt x="85725" y="100203"/>
                                            <a:pt x="79375" y="114491"/>
                                          </a:cubicBezTo>
                                          <a:cubicBezTo>
                                            <a:pt x="73025" y="128779"/>
                                            <a:pt x="46038" y="137245"/>
                                            <a:pt x="41275" y="127191"/>
                                          </a:cubicBezTo>
                                          <a:cubicBezTo>
                                            <a:pt x="36513" y="117137"/>
                                            <a:pt x="40746" y="75333"/>
                                            <a:pt x="50800" y="54166"/>
                                          </a:cubicBezTo>
                                          <a:cubicBezTo>
                                            <a:pt x="60854" y="32999"/>
                                            <a:pt x="86254" y="2837"/>
                                            <a:pt x="101600" y="191"/>
                                          </a:cubicBezTo>
                                          <a:cubicBezTo>
                                            <a:pt x="116946" y="-2455"/>
                                            <a:pt x="135996" y="22945"/>
                                            <a:pt x="142875" y="38291"/>
                                          </a:cubicBezTo>
                                          <a:cubicBezTo>
                                            <a:pt x="149754" y="53637"/>
                                            <a:pt x="146050" y="76920"/>
                                            <a:pt x="142875" y="92266"/>
                                          </a:cubicBezTo>
                                          <a:cubicBezTo>
                                            <a:pt x="139700" y="107612"/>
                                            <a:pt x="130704" y="128779"/>
                                            <a:pt x="123825" y="130366"/>
                                          </a:cubicBezTo>
                                          <a:cubicBezTo>
                                            <a:pt x="116946" y="131953"/>
                                            <a:pt x="103717" y="117666"/>
                                            <a:pt x="101600" y="101791"/>
                                          </a:cubicBezTo>
                                          <a:cubicBezTo>
                                            <a:pt x="99483" y="85916"/>
                                            <a:pt x="102658" y="51520"/>
                                            <a:pt x="111125" y="35116"/>
                                          </a:cubicBezTo>
                                          <a:cubicBezTo>
                                            <a:pt x="119592" y="18712"/>
                                            <a:pt x="139700" y="3366"/>
                                            <a:pt x="152400" y="3366"/>
                                          </a:cubicBezTo>
                                          <a:cubicBezTo>
                                            <a:pt x="165100" y="3366"/>
                                            <a:pt x="180446" y="18183"/>
                                            <a:pt x="187325" y="35116"/>
                                          </a:cubicBezTo>
                                          <a:cubicBezTo>
                                            <a:pt x="194204" y="52049"/>
                                            <a:pt x="198438" y="88562"/>
                                            <a:pt x="193675" y="104966"/>
                                          </a:cubicBezTo>
                                          <a:cubicBezTo>
                                            <a:pt x="188912" y="121370"/>
                                            <a:pt x="165100" y="142008"/>
                                            <a:pt x="158750" y="133541"/>
                                          </a:cubicBezTo>
                                          <a:cubicBezTo>
                                            <a:pt x="152400" y="125074"/>
                                            <a:pt x="152929" y="74274"/>
                                            <a:pt x="155575" y="54166"/>
                                          </a:cubicBezTo>
                                          <a:cubicBezTo>
                                            <a:pt x="158221" y="34058"/>
                                            <a:pt x="164571" y="20299"/>
                                            <a:pt x="174625" y="12891"/>
                                          </a:cubicBezTo>
                                          <a:cubicBezTo>
                                            <a:pt x="184679" y="5483"/>
                                            <a:pt x="206904" y="5483"/>
                                            <a:pt x="215900" y="9716"/>
                                          </a:cubicBezTo>
                                          <a:cubicBezTo>
                                            <a:pt x="224896" y="13949"/>
                                            <a:pt x="226483" y="26120"/>
                                            <a:pt x="228600" y="38291"/>
                                          </a:cubicBezTo>
                                          <a:cubicBezTo>
                                            <a:pt x="230717" y="50462"/>
                                            <a:pt x="228600" y="82741"/>
                                            <a:pt x="228600" y="82741"/>
                                          </a:cubicBezTo>
                                          <a:lnTo>
                                            <a:pt x="228600" y="79566"/>
                                          </a:lnTo>
                                        </a:path>
                                      </a:pathLst>
                                    </a:custGeom>
                                  </p:spPr>
                                  <p:style>
                                    <a:lnRef idx="1">
                                      <a:schemeClr val="dk1"/>
                                    </a:lnRef>
                                    <a:fillRef idx="0">
                                      <a:schemeClr val="dk1"/>
                                    </a:fillRef>
                                    <a:effectRef idx="0">
                                      <a:schemeClr val="dk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de-DE"/>
                                    </a:p>
                                  </p:txBody>
                                </p:sp>
                              </p:grpSp>
                              <p:grpSp>
                                <p:nvGrpSpPr>
                                  <p:cNvPr id="79" name="Gruppieren 78">
                                    <a:extLst>
                                      <a:ext uri="{FF2B5EF4-FFF2-40B4-BE49-F238E27FC236}">
                                        <a16:creationId xmlns:a16="http://schemas.microsoft.com/office/drawing/2014/main" id="{E4902886-400C-8541-923D-C60BC3444458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1624105" y="2209219"/>
                                    <a:ext cx="1246996" cy="2736304"/>
                                    <a:chOff x="1608644" y="2204864"/>
                                    <a:chExt cx="1246996" cy="2736304"/>
                                  </a:xfrm>
                                </p:grpSpPr>
                                <p:grpSp>
                                  <p:nvGrpSpPr>
                                    <p:cNvPr id="78" name="Gruppieren 77">
                                      <a:extLst>
                                        <a:ext uri="{FF2B5EF4-FFF2-40B4-BE49-F238E27FC236}">
                                          <a16:creationId xmlns:a16="http://schemas.microsoft.com/office/drawing/2014/main" id="{7F7C335C-F0C8-9844-B6CE-17CD8D5A03E0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608644" y="2204864"/>
                                      <a:ext cx="869541" cy="2736304"/>
                                      <a:chOff x="1608644" y="2204864"/>
                                      <a:chExt cx="869541" cy="2736304"/>
                                    </a:xfrm>
                                  </p:grpSpPr>
                                  <p:cxnSp>
                                    <p:nvCxnSpPr>
                                      <p:cNvPr id="16" name="Gerade Verbindung 1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722FBDD-EE29-884D-8A90-5390B9E8DB2A}"/>
                                          </a:ext>
                                        </a:extLst>
                                      </p:cNvPr>
                                      <p:cNvCxnSpPr/>
                                      <p:nvPr/>
                                    </p:nvCxnSpPr>
                                    <p:spPr>
                                      <a:xfrm flipV="1">
                                        <a:off x="2478185" y="2204864"/>
                                        <a:ext cx="0" cy="648072"/>
                                      </a:xfrm>
                                      <a:prstGeom prst="line">
                                        <a:avLst/>
                                      </a:prstGeom>
                                    </p:spPr>
                                    <p:style>
                                      <a:lnRef idx="1">
                                        <a:schemeClr val="dk1"/>
                                      </a:lnRef>
                                      <a:fillRef idx="0">
                                        <a:schemeClr val="dk1"/>
                                      </a:fillRef>
                                      <a:effectRef idx="0">
                                        <a:schemeClr val="dk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  <p:grpSp>
                                    <p:nvGrpSpPr>
                                      <p:cNvPr id="77" name="Gruppieren 7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9D5448D-18F0-8C4D-8FB3-2EE6625A740B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631504" y="2204864"/>
                                        <a:ext cx="846681" cy="1224136"/>
                                        <a:chOff x="1631504" y="2204864"/>
                                        <a:chExt cx="846681" cy="1224136"/>
                                      </a:xfrm>
                                    </p:grpSpPr>
                                    <p:cxnSp>
                                      <p:nvCxnSpPr>
                                        <p:cNvPr id="18" name="Gerade Verbindung 17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50A4D95-F0B7-3049-B379-5D13BB2C16C0}"/>
                                            </a:ext>
                                          </a:extLst>
                                        </p:cNvPr>
                                        <p:cNvCxnSpPr>
                                          <a:cxnSpLocks/>
                                        </p:cNvCxnSpPr>
                                        <p:nvPr/>
                                      </p:nvCxnSpPr>
                                      <p:spPr>
                                        <a:xfrm flipH="1">
                                          <a:off x="1631505" y="2204864"/>
                                          <a:ext cx="846680" cy="0"/>
                                        </a:xfrm>
                                        <a:prstGeom prst="line">
                                          <a:avLst/>
                                        </a:prstGeom>
                                      </p:spPr>
                                      <p:style>
                                        <a:lnRef idx="1">
                                          <a:schemeClr val="dk1"/>
                                        </a:lnRef>
                                        <a:fillRef idx="0">
                                          <a:schemeClr val="dk1"/>
                                        </a:fillRef>
                                        <a:effectRef idx="0">
                                          <a:schemeClr val="dk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  <p:cxnSp>
                                      <p:nvCxnSpPr>
                                        <p:cNvPr id="20" name="Gerade Verbindung 1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A68D4F91-3E52-BB43-8F52-3729977819C7}"/>
                                            </a:ext>
                                          </a:extLst>
                                        </p:cNvPr>
                                        <p:cNvCxnSpPr/>
                                        <p:nvPr/>
                                      </p:nvCxnSpPr>
                                      <p:spPr>
                                        <a:xfrm>
                                          <a:off x="1631504" y="2204864"/>
                                          <a:ext cx="0" cy="1224136"/>
                                        </a:xfrm>
                                        <a:prstGeom prst="line">
                                          <a:avLst/>
                                        </a:prstGeom>
                                      </p:spPr>
                                      <p:style>
                                        <a:lnRef idx="1">
                                          <a:schemeClr val="dk1"/>
                                        </a:lnRef>
                                        <a:fillRef idx="0">
                                          <a:schemeClr val="dk1"/>
                                        </a:fillRef>
                                        <a:effectRef idx="0">
                                          <a:schemeClr val="dk1"/>
                                        </a:effectRef>
                                        <a:fontRef idx="minor">
                                          <a:schemeClr val="tx1"/>
                                        </a:fontRef>
                                      </p:style>
                                    </p:cxnSp>
                                  </p:grpSp>
                                  <p:cxnSp>
                                    <p:nvCxnSpPr>
                                      <p:cNvPr id="22" name="Gerade Verbindung 2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BBBDD3E-BADF-7745-9B4B-349397189EB6}"/>
                                          </a:ext>
                                        </a:extLst>
                                      </p:cNvPr>
                                      <p:cNvCxnSpPr>
                                        <a:cxnSpLocks/>
                                      </p:cNvCxnSpPr>
                                      <p:nvPr/>
                                    </p:nvCxnSpPr>
                                    <p:spPr>
                                      <a:xfrm>
                                        <a:off x="1631504" y="3829050"/>
                                        <a:ext cx="0" cy="1112118"/>
                                      </a:xfrm>
                                      <a:prstGeom prst="line">
                                        <a:avLst/>
                                      </a:prstGeom>
                                    </p:spPr>
                                    <p:style>
                                      <a:lnRef idx="1">
                                        <a:schemeClr val="dk1"/>
                                      </a:lnRef>
                                      <a:fillRef idx="0">
                                        <a:schemeClr val="dk1"/>
                                      </a:fillRef>
                                      <a:effectRef idx="0">
                                        <a:schemeClr val="dk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  <p:sp>
                                    <p:nvSpPr>
                                      <p:cNvPr id="56" name="Oval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2E4E6C0-2B47-D24E-8177-0DE52A1ABAF9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1608644" y="3429000"/>
                                        <a:ext cx="45719" cy="45719"/>
                                      </a:xfrm>
                                      <a:prstGeom prst="ellipse">
                                        <a:avLst/>
                                      </a:prstGeom>
                                      <a:noFill/>
                                      <a:ln w="9525">
                                        <a:solidFill>
                                          <a:schemeClr val="tx1"/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de-DE"/>
                                      </a:p>
                                    </p:txBody>
                                  </p:sp>
                                  <p:sp>
                                    <p:nvSpPr>
                                      <p:cNvPr id="58" name="Oval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DA4E1FEA-C2F1-BA47-B2CA-CDCE63E81A36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1608644" y="3783330"/>
                                        <a:ext cx="45719" cy="45719"/>
                                      </a:xfrm>
                                      <a:prstGeom prst="ellipse">
                                        <a:avLst/>
                                      </a:prstGeom>
                                      <a:noFill/>
                                      <a:ln w="9525">
                                        <a:solidFill>
                                          <a:schemeClr val="tx1"/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de-DE"/>
                                      </a:p>
                                    </p:txBody>
                                  </p:sp>
                                </p:grpSp>
                                <p:grpSp>
                                  <p:nvGrpSpPr>
                                    <p:cNvPr id="76" name="Gruppieren 75">
                                      <a:extLst>
                                        <a:ext uri="{FF2B5EF4-FFF2-40B4-BE49-F238E27FC236}">
                                          <a16:creationId xmlns:a16="http://schemas.microsoft.com/office/drawing/2014/main" id="{7541E858-0E91-AA4A-BEBB-AEF3DCB672F0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091412" y="2562901"/>
                                      <a:ext cx="764228" cy="2281489"/>
                                      <a:chOff x="2091412" y="2562901"/>
                                      <a:chExt cx="764228" cy="2281489"/>
                                    </a:xfrm>
                                  </p:grpSpPr>
                                  <p:sp>
                                    <p:nvSpPr>
                                      <p:cNvPr id="14" name="Freihandform 1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E67BB57B-DF7F-904F-BB45-8C379BE351B4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2275952" y="2843344"/>
                                        <a:ext cx="354787" cy="962844"/>
                                      </a:xfrm>
                                      <a:custGeom>
                                        <a:avLst/>
                                        <a:gdLst>
                                          <a:gd name="connsiteX0" fmla="*/ 0 w 314325"/>
                                          <a:gd name="connsiteY0" fmla="*/ 0 h 742950"/>
                                          <a:gd name="connsiteX1" fmla="*/ 0 w 314325"/>
                                          <a:gd name="connsiteY1" fmla="*/ 742950 h 742950"/>
                                          <a:gd name="connsiteX2" fmla="*/ 314325 w 314325"/>
                                          <a:gd name="connsiteY2" fmla="*/ 585788 h 742950"/>
                                          <a:gd name="connsiteX3" fmla="*/ 314325 w 314325"/>
                                          <a:gd name="connsiteY3" fmla="*/ 14288 h 742950"/>
                                          <a:gd name="connsiteX4" fmla="*/ 0 w 314325"/>
                                          <a:gd name="connsiteY4" fmla="*/ 0 h 742950"/>
                                        </a:gdLst>
                                        <a:ahLst/>
                                        <a:cxnLst>
                                          <a:cxn ang="0">
                                            <a:pos x="connsiteX0" y="connsiteY0"/>
                                          </a:cxn>
                                          <a:cxn ang="0">
                                            <a:pos x="connsiteX1" y="connsiteY1"/>
                                          </a:cxn>
                                          <a:cxn ang="0">
                                            <a:pos x="connsiteX2" y="connsiteY2"/>
                                          </a:cxn>
                                          <a:cxn ang="0">
                                            <a:pos x="connsiteX3" y="connsiteY3"/>
                                          </a:cxn>
                                          <a:cxn ang="0">
                                            <a:pos x="connsiteX4" y="connsiteY4"/>
                                          </a:cxn>
                                        </a:cxnLst>
                                        <a:rect l="l" t="t" r="r" b="b"/>
                                        <a:pathLst>
                                          <a:path w="314325" h="742950">
                                            <a:moveTo>
                                              <a:pt x="0" y="0"/>
                                            </a:moveTo>
                                            <a:lnTo>
                                              <a:pt x="0" y="742950"/>
                                            </a:lnTo>
                                            <a:lnTo>
                                              <a:pt x="314325" y="585788"/>
                                            </a:lnTo>
                                            <a:lnTo>
                                              <a:pt x="314325" y="14288"/>
                                            </a:lnTo>
                                            <a:lnTo>
                                              <a:pt x="0" y="0"/>
                                            </a:lnTo>
                                            <a:close/>
                                          </a:path>
                                        </a:pathLst>
                                      </a:custGeom>
                                      <a:solidFill>
                                        <a:schemeClr val="tx2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n>
                                        <a:solidFill>
                                          <a:schemeClr val="tx2">
                                            <a:lumMod val="75000"/>
                                          </a:schemeClr>
                                        </a:solidFill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de-DE"/>
                                      </a:p>
                                    </p:txBody>
                                  </p:sp>
                                  <p:cxnSp>
                                    <p:nvCxnSpPr>
                                      <p:cNvPr id="70" name="Gerade Verbindung 6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8FC5BC6-33F4-5247-A9F2-93CD6A2050AE}"/>
                                          </a:ext>
                                        </a:extLst>
                                      </p:cNvPr>
                                      <p:cNvCxnSpPr/>
                                      <p:nvPr/>
                                    </p:nvCxnSpPr>
                                    <p:spPr>
                                      <a:xfrm>
                                        <a:off x="2091412" y="2816932"/>
                                        <a:ext cx="0" cy="1764196"/>
                                      </a:xfrm>
                                      <a:prstGeom prst="line">
                                        <a:avLst/>
                                      </a:prstGeom>
                                    </p:spPr>
                                    <p:style>
                                      <a:lnRef idx="1">
                                        <a:schemeClr val="dk1"/>
                                      </a:lnRef>
                                      <a:fillRef idx="0">
                                        <a:schemeClr val="dk1"/>
                                      </a:fillRef>
                                      <a:effectRef idx="0">
                                        <a:schemeClr val="dk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  <p:cxnSp>
                                    <p:nvCxnSpPr>
                                      <p:cNvPr id="71" name="Gerade Verbindung 7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4D3F0F50-A121-A94A-A6D4-8BC9AD0B0E5F}"/>
                                          </a:ext>
                                        </a:extLst>
                                      </p:cNvPr>
                                      <p:cNvCxnSpPr>
                                        <a:cxnSpLocks/>
                                        <a:endCxn id="74" idx="0"/>
                                      </p:cNvCxnSpPr>
                                      <p:nvPr/>
                                    </p:nvCxnSpPr>
                                    <p:spPr>
                                      <a:xfrm flipH="1">
                                        <a:off x="2855330" y="2816932"/>
                                        <a:ext cx="310" cy="1768297"/>
                                      </a:xfrm>
                                      <a:prstGeom prst="line">
                                        <a:avLst/>
                                      </a:prstGeom>
                                    </p:spPr>
                                    <p:style>
                                      <a:lnRef idx="1">
                                        <a:schemeClr val="dk1"/>
                                      </a:lnRef>
                                      <a:fillRef idx="0">
                                        <a:schemeClr val="dk1"/>
                                      </a:fillRef>
                                      <a:effectRef idx="0">
                                        <a:schemeClr val="dk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</p:cxnSp>
                                  <p:sp>
                                    <p:nvSpPr>
                                      <p:cNvPr id="72" name="Bogen 7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CDE4A9D-42D9-7F4B-9222-A665375CC076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2091412" y="2562901"/>
                                        <a:ext cx="764228" cy="540061"/>
                                      </a:xfrm>
                                      <a:prstGeom prst="arc">
                                        <a:avLst>
                                          <a:gd name="adj1" fmla="val 10897844"/>
                                          <a:gd name="adj2" fmla="val 0"/>
                                        </a:avLst>
                                      </a:prstGeom>
                                    </p:spPr>
                                    <p:style>
                                      <a:lnRef idx="1">
                                        <a:schemeClr val="dk1"/>
                                      </a:lnRef>
                                      <a:fillRef idx="0">
                                        <a:schemeClr val="dk1"/>
                                      </a:fillRef>
                                      <a:effectRef idx="0">
                                        <a:schemeClr val="dk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de-DE"/>
                                      </a:p>
                                    </p:txBody>
                                  </p:sp>
                                  <p:sp>
                                    <p:nvSpPr>
                                      <p:cNvPr id="74" name="Bogen 7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DCA49CA-435B-B140-A5C2-1E86F510E993}"/>
                                          </a:ext>
                                        </a:extLst>
                                      </p:cNvPr>
                                      <p:cNvSpPr/>
                                      <p:nvPr/>
                                    </p:nvSpPr>
                                    <p:spPr>
                                      <a:xfrm rot="10800000">
                                        <a:off x="2091412" y="4304329"/>
                                        <a:ext cx="764228" cy="540061"/>
                                      </a:xfrm>
                                      <a:prstGeom prst="arc">
                                        <a:avLst>
                                          <a:gd name="adj1" fmla="val 10897844"/>
                                          <a:gd name="adj2" fmla="val 0"/>
                                        </a:avLst>
                                      </a:prstGeom>
                                    </p:spPr>
                                    <p:style>
                                      <a:lnRef idx="1">
                                        <a:schemeClr val="dk1"/>
                                      </a:lnRef>
                                      <a:fillRef idx="0">
                                        <a:schemeClr val="dk1"/>
                                      </a:fillRef>
                                      <a:effectRef idx="0">
                                        <a:schemeClr val="dk1"/>
                                      </a:effectRef>
                                      <a:fontRef idx="minor">
                                        <a:schemeClr val="tx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de-DE"/>
                                      </a:p>
                                    </p:txBody>
                                  </p:sp>
                                </p:grpSp>
                              </p:grpSp>
                            </p:grpSp>
                          </p:grpSp>
                        </p:grpSp>
                      </p:grpSp>
                      <p:grpSp>
                        <p:nvGrpSpPr>
                          <p:cNvPr id="196" name="Gruppieren 195">
                            <a:extLst>
                              <a:ext uri="{FF2B5EF4-FFF2-40B4-BE49-F238E27FC236}">
                                <a16:creationId xmlns:a16="http://schemas.microsoft.com/office/drawing/2014/main" id="{0AF7E9FB-6C36-2B43-839B-A90EF42B093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457942" y="2387575"/>
                            <a:ext cx="5417542" cy="2001405"/>
                            <a:chOff x="2457942" y="2387575"/>
                            <a:chExt cx="5417542" cy="2001405"/>
                          </a:xfrm>
                        </p:grpSpPr>
                        <p:grpSp>
                          <p:nvGrpSpPr>
                            <p:cNvPr id="194" name="Gruppieren 193">
                              <a:extLst>
                                <a:ext uri="{FF2B5EF4-FFF2-40B4-BE49-F238E27FC236}">
                                  <a16:creationId xmlns:a16="http://schemas.microsoft.com/office/drawing/2014/main" id="{EF92FF6F-1A60-2749-BFCC-331529CD5BD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256603" y="2708920"/>
                              <a:ext cx="3618881" cy="1065515"/>
                              <a:chOff x="4256603" y="2708920"/>
                              <a:chExt cx="3618881" cy="1065515"/>
                            </a:xfrm>
                          </p:grpSpPr>
                          <p:cxnSp>
                            <p:nvCxnSpPr>
                              <p:cNvPr id="169" name="Gerade Verbindung 168">
                                <a:extLst>
                                  <a:ext uri="{FF2B5EF4-FFF2-40B4-BE49-F238E27FC236}">
                                    <a16:creationId xmlns:a16="http://schemas.microsoft.com/office/drawing/2014/main" id="{2B4A99DB-2145-3B43-818C-3F3F503F6ACF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4256603" y="3736153"/>
                                <a:ext cx="3618881" cy="5632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72" name="Gerade Verbindung 171">
                                <a:extLst>
                                  <a:ext uri="{FF2B5EF4-FFF2-40B4-BE49-F238E27FC236}">
                                    <a16:creationId xmlns:a16="http://schemas.microsoft.com/office/drawing/2014/main" id="{DD3FCC1E-E9F4-0A47-A6D8-73BBAB1F1E04}"/>
                                  </a:ext>
                                </a:extLst>
                              </p:cNvPr>
                              <p:cNvCxnSpPr/>
                              <p:nvPr/>
                            </p:nvCxnSpPr>
                            <p:spPr>
                              <a:xfrm flipV="1">
                                <a:off x="5413013" y="2708920"/>
                                <a:ext cx="682987" cy="1025393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prstDash val="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73" name="Gerade Verbindung 172">
                                <a:extLst>
                                  <a:ext uri="{FF2B5EF4-FFF2-40B4-BE49-F238E27FC236}">
                                    <a16:creationId xmlns:a16="http://schemas.microsoft.com/office/drawing/2014/main" id="{3BA48679-BE8C-A242-8AB8-237572A78D24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5427994" y="3398897"/>
                                <a:ext cx="463177" cy="37553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prstDash val="dash"/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sp>
                          <p:nvSpPr>
                            <p:cNvPr id="179" name="Bogen 178">
                              <a:extLst>
                                <a:ext uri="{FF2B5EF4-FFF2-40B4-BE49-F238E27FC236}">
                                  <a16:creationId xmlns:a16="http://schemas.microsoft.com/office/drawing/2014/main" id="{A82791E4-53BA-F04E-8C92-BFB2C51363B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376943">
                              <a:off x="5340408" y="3386611"/>
                              <a:ext cx="704552" cy="683339"/>
                            </a:xfrm>
                            <a:prstGeom prst="arc">
                              <a:avLst>
                                <a:gd name="adj1" fmla="val 17405442"/>
                                <a:gd name="adj2" fmla="val 21312488"/>
                              </a:avLst>
                            </a:prstGeom>
                            <a:ln w="635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e-DE"/>
                            </a:p>
                          </p:txBody>
                        </p:sp>
                        <p:sp>
                          <p:nvSpPr>
                            <p:cNvPr id="180" name="Bogen 179">
                              <a:extLst>
                                <a:ext uri="{FF2B5EF4-FFF2-40B4-BE49-F238E27FC236}">
                                  <a16:creationId xmlns:a16="http://schemas.microsoft.com/office/drawing/2014/main" id="{D526D88D-EC9F-814D-BAEA-F3501093251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9287221">
                              <a:off x="5232659" y="3027106"/>
                              <a:ext cx="924909" cy="1119120"/>
                            </a:xfrm>
                            <a:prstGeom prst="arc">
                              <a:avLst>
                                <a:gd name="adj1" fmla="val 19179947"/>
                                <a:gd name="adj2" fmla="val 3440938"/>
                              </a:avLst>
                            </a:prstGeom>
                            <a:ln w="635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e-DE"/>
                            </a:p>
                          </p:txBody>
                        </p:sp>
                        <p:grpSp>
                          <p:nvGrpSpPr>
                            <p:cNvPr id="195" name="Gruppieren 194">
                              <a:extLst>
                                <a:ext uri="{FF2B5EF4-FFF2-40B4-BE49-F238E27FC236}">
                                  <a16:creationId xmlns:a16="http://schemas.microsoft.com/office/drawing/2014/main" id="{AADD96F5-6390-A643-B284-93F1BA37B34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457942" y="2387575"/>
                              <a:ext cx="3461799" cy="2001405"/>
                              <a:chOff x="2457942" y="2387575"/>
                              <a:chExt cx="3461799" cy="2001405"/>
                            </a:xfrm>
                          </p:grpSpPr>
                          <p:cxnSp>
                            <p:nvCxnSpPr>
                              <p:cNvPr id="156" name="Gerade Verbindung 155">
                                <a:extLst>
                                  <a:ext uri="{FF2B5EF4-FFF2-40B4-BE49-F238E27FC236}">
                                    <a16:creationId xmlns:a16="http://schemas.microsoft.com/office/drawing/2014/main" id="{53AAF80A-6834-7044-B084-1FB9EE56BEE8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 flipV="1">
                                <a:off x="4134638" y="3072551"/>
                                <a:ext cx="8870" cy="553039"/>
                              </a:xfrm>
                              <a:prstGeom prst="line">
                                <a:avLst/>
                              </a:prstGeom>
                              <a:ln w="38100" cap="rnd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58" name="Gerade Verbindung 157">
                                <a:extLst>
                                  <a:ext uri="{FF2B5EF4-FFF2-40B4-BE49-F238E27FC236}">
                                    <a16:creationId xmlns:a16="http://schemas.microsoft.com/office/drawing/2014/main" id="{3D9A07E4-A1FC-F74D-B380-F54AC409D7B0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 flipV="1">
                                <a:off x="4145821" y="3835941"/>
                                <a:ext cx="8870" cy="553039"/>
                              </a:xfrm>
                              <a:prstGeom prst="line">
                                <a:avLst/>
                              </a:prstGeom>
                              <a:ln w="38100" cap="rnd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60" name="Gerade Verbindung 159">
                                <a:extLst>
                                  <a:ext uri="{FF2B5EF4-FFF2-40B4-BE49-F238E27FC236}">
                                    <a16:creationId xmlns:a16="http://schemas.microsoft.com/office/drawing/2014/main" id="{E8A271B8-0750-8C43-B31B-BC4A7F82BC1B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5242379" y="3639228"/>
                                <a:ext cx="353352" cy="301536"/>
                              </a:xfrm>
                              <a:prstGeom prst="line">
                                <a:avLst/>
                              </a:prstGeom>
                              <a:ln w="57150"/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grpSp>
                            <p:nvGrpSpPr>
                              <p:cNvPr id="193" name="Gruppieren 192">
                                <a:extLst>
                                  <a:ext uri="{FF2B5EF4-FFF2-40B4-BE49-F238E27FC236}">
                                    <a16:creationId xmlns:a16="http://schemas.microsoft.com/office/drawing/2014/main" id="{39A7F6D8-955A-1144-A308-5711DB75EEA0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457942" y="2387575"/>
                                <a:ext cx="3461799" cy="1608591"/>
                                <a:chOff x="2457942" y="2387575"/>
                                <a:chExt cx="3461799" cy="1608591"/>
                              </a:xfrm>
                            </p:grpSpPr>
                            <p:grpSp>
                              <p:nvGrpSpPr>
                                <p:cNvPr id="126" name="Gruppieren 125">
                                  <a:extLst>
                                    <a:ext uri="{FF2B5EF4-FFF2-40B4-BE49-F238E27FC236}">
                                      <a16:creationId xmlns:a16="http://schemas.microsoft.com/office/drawing/2014/main" id="{1A6BC7AE-68A2-074D-A0A3-0B569E2FDC1B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501882" y="3628693"/>
                                  <a:ext cx="1325328" cy="144482"/>
                                  <a:chOff x="2959180" y="2428835"/>
                                  <a:chExt cx="2343700" cy="264892"/>
                                </a:xfrm>
                              </p:grpSpPr>
                              <p:grpSp>
                                <p:nvGrpSpPr>
                                  <p:cNvPr id="116" name="Group 16">
                                    <a:extLst>
                                      <a:ext uri="{FF2B5EF4-FFF2-40B4-BE49-F238E27FC236}">
                                        <a16:creationId xmlns:a16="http://schemas.microsoft.com/office/drawing/2014/main" id="{6BC952D7-FD9D-2B4F-BD76-08291E0EADD7}"/>
                                      </a:ext>
                                    </a:extLst>
                                  </p:cNvPr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 rot="93598">
                                    <a:off x="3866999" y="2428835"/>
                                    <a:ext cx="1435881" cy="227573"/>
                                    <a:chOff x="-3817" y="11739"/>
                                    <a:chExt cx="16055" cy="697"/>
                                  </a:xfrm>
                                </p:grpSpPr>
                                <p:sp>
                                  <p:nvSpPr>
                                    <p:cNvPr id="118" name="Freeform 17">
                                      <a:extLst>
                                        <a:ext uri="{FF2B5EF4-FFF2-40B4-BE49-F238E27FC236}">
                                          <a16:creationId xmlns:a16="http://schemas.microsoft.com/office/drawing/2014/main" id="{AF87747E-F77B-5A4A-8702-A880E7F55540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 flipH="1">
                                      <a:off x="6392" y="11739"/>
                                      <a:ext cx="5846" cy="546"/>
                                    </a:xfrm>
                                    <a:custGeom>
                                      <a:avLst/>
                                      <a:gdLst>
                                        <a:gd name="T0" fmla="*/ 0 w 6812"/>
                                        <a:gd name="T1" fmla="*/ 1197 h 2337"/>
                                        <a:gd name="T2" fmla="*/ 568 w 6812"/>
                                        <a:gd name="T3" fmla="*/ 627 h 2337"/>
                                        <a:gd name="T4" fmla="*/ 1131 w 6812"/>
                                        <a:gd name="T5" fmla="*/ 150 h 2337"/>
                                        <a:gd name="T6" fmla="*/ 1704 w 6812"/>
                                        <a:gd name="T7" fmla="*/ 0 h 2337"/>
                                        <a:gd name="T8" fmla="*/ 2276 w 6812"/>
                                        <a:gd name="T9" fmla="*/ 150 h 2337"/>
                                        <a:gd name="T10" fmla="*/ 2840 w 6812"/>
                                        <a:gd name="T11" fmla="*/ 627 h 2337"/>
                                        <a:gd name="T12" fmla="*/ 3408 w 6812"/>
                                        <a:gd name="T13" fmla="*/ 1197 h 2337"/>
                                        <a:gd name="T14" fmla="*/ 3976 w 6812"/>
                                        <a:gd name="T15" fmla="*/ 1767 h 2337"/>
                                        <a:gd name="T16" fmla="*/ 4567 w 6812"/>
                                        <a:gd name="T17" fmla="*/ 2203 h 2337"/>
                                        <a:gd name="T18" fmla="*/ 5112 w 6812"/>
                                        <a:gd name="T19" fmla="*/ 2337 h 2337"/>
                                        <a:gd name="T20" fmla="*/ 5678 w 6812"/>
                                        <a:gd name="T21" fmla="*/ 2203 h 2337"/>
                                        <a:gd name="T22" fmla="*/ 6256 w 6812"/>
                                        <a:gd name="T23" fmla="*/ 1783 h 2337"/>
                                        <a:gd name="T24" fmla="*/ 6812 w 6812"/>
                                        <a:gd name="T25" fmla="*/ 1194 h 2337"/>
                                        <a:gd name="T26" fmla="*/ 0 60000 65536"/>
                                        <a:gd name="T27" fmla="*/ 0 60000 65536"/>
                                        <a:gd name="T28" fmla="*/ 0 60000 65536"/>
                                        <a:gd name="T29" fmla="*/ 0 60000 65536"/>
                                        <a:gd name="T30" fmla="*/ 0 60000 65536"/>
                                        <a:gd name="T31" fmla="*/ 0 60000 65536"/>
                                        <a:gd name="T32" fmla="*/ 0 60000 65536"/>
                                        <a:gd name="T33" fmla="*/ 0 60000 65536"/>
                                        <a:gd name="T34" fmla="*/ 0 60000 65536"/>
                                        <a:gd name="T35" fmla="*/ 0 60000 65536"/>
                                        <a:gd name="T36" fmla="*/ 0 60000 65536"/>
                                        <a:gd name="T37" fmla="*/ 0 60000 65536"/>
                                        <a:gd name="T38" fmla="*/ 0 60000 65536"/>
                                        <a:gd name="T39" fmla="*/ 0 w 6812"/>
                                        <a:gd name="T40" fmla="*/ 0 h 2337"/>
                                        <a:gd name="T41" fmla="*/ 6812 w 6812"/>
                                        <a:gd name="T42" fmla="*/ 2337 h 2337"/>
                                      </a:gdLst>
                                      <a:ahLst/>
                                      <a:cxnLst>
                                        <a:cxn ang="T26">
                                          <a:pos x="T0" y="T1"/>
                                        </a:cxn>
                                        <a:cxn ang="T27">
                                          <a:pos x="T2" y="T3"/>
                                        </a:cxn>
                                        <a:cxn ang="T28">
                                          <a:pos x="T4" y="T5"/>
                                        </a:cxn>
                                        <a:cxn ang="T29">
                                          <a:pos x="T6" y="T7"/>
                                        </a:cxn>
                                        <a:cxn ang="T30">
                                          <a:pos x="T8" y="T9"/>
                                        </a:cxn>
                                        <a:cxn ang="T31">
                                          <a:pos x="T10" y="T11"/>
                                        </a:cxn>
                                        <a:cxn ang="T32">
                                          <a:pos x="T12" y="T13"/>
                                        </a:cxn>
                                        <a:cxn ang="T33">
                                          <a:pos x="T14" y="T15"/>
                                        </a:cxn>
                                        <a:cxn ang="T34">
                                          <a:pos x="T16" y="T17"/>
                                        </a:cxn>
                                        <a:cxn ang="T35">
                                          <a:pos x="T18" y="T19"/>
                                        </a:cxn>
                                        <a:cxn ang="T36">
                                          <a:pos x="T20" y="T21"/>
                                        </a:cxn>
                                        <a:cxn ang="T37">
                                          <a:pos x="T22" y="T23"/>
                                        </a:cxn>
                                        <a:cxn ang="T38">
                                          <a:pos x="T24" y="T25"/>
                                        </a:cxn>
                                      </a:cxnLst>
                                      <a:rect l="T39" t="T40" r="T41" b="T42"/>
                                      <a:pathLst>
                                        <a:path w="6812" h="2337">
                                          <a:moveTo>
                                            <a:pt x="0" y="1197"/>
                                          </a:moveTo>
                                          <a:cubicBezTo>
                                            <a:pt x="189" y="997"/>
                                            <a:pt x="380" y="801"/>
                                            <a:pt x="568" y="627"/>
                                          </a:cubicBezTo>
                                          <a:cubicBezTo>
                                            <a:pt x="756" y="453"/>
                                            <a:pt x="942" y="254"/>
                                            <a:pt x="1131" y="150"/>
                                          </a:cubicBezTo>
                                          <a:cubicBezTo>
                                            <a:pt x="1320" y="46"/>
                                            <a:pt x="1513" y="0"/>
                                            <a:pt x="1704" y="0"/>
                                          </a:cubicBezTo>
                                          <a:cubicBezTo>
                                            <a:pt x="1895" y="0"/>
                                            <a:pt x="2087" y="46"/>
                                            <a:pt x="2276" y="150"/>
                                          </a:cubicBezTo>
                                          <a:cubicBezTo>
                                            <a:pt x="2465" y="254"/>
                                            <a:pt x="2651" y="453"/>
                                            <a:pt x="2840" y="627"/>
                                          </a:cubicBezTo>
                                          <a:cubicBezTo>
                                            <a:pt x="3029" y="801"/>
                                            <a:pt x="3219" y="1007"/>
                                            <a:pt x="3408" y="1197"/>
                                          </a:cubicBezTo>
                                          <a:cubicBezTo>
                                            <a:pt x="3597" y="1387"/>
                                            <a:pt x="3783" y="1599"/>
                                            <a:pt x="3976" y="1767"/>
                                          </a:cubicBezTo>
                                          <a:cubicBezTo>
                                            <a:pt x="4169" y="1935"/>
                                            <a:pt x="4378" y="2108"/>
                                            <a:pt x="4567" y="2203"/>
                                          </a:cubicBezTo>
                                          <a:cubicBezTo>
                                            <a:pt x="4756" y="2298"/>
                                            <a:pt x="4927" y="2337"/>
                                            <a:pt x="5112" y="2337"/>
                                          </a:cubicBezTo>
                                          <a:cubicBezTo>
                                            <a:pt x="5297" y="2337"/>
                                            <a:pt x="5487" y="2295"/>
                                            <a:pt x="5678" y="2203"/>
                                          </a:cubicBezTo>
                                          <a:cubicBezTo>
                                            <a:pt x="5869" y="2111"/>
                                            <a:pt x="6067" y="1951"/>
                                            <a:pt x="6256" y="1783"/>
                                          </a:cubicBezTo>
                                          <a:cubicBezTo>
                                            <a:pt x="6445" y="1615"/>
                                            <a:pt x="6696" y="1317"/>
                                            <a:pt x="6812" y="119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28575" cmpd="sng">
                                      <a:solidFill>
                                        <a:srgbClr val="0070C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pPr rtl="0"/>
                                      <a:endParaRPr lang="de-DE" kern="1200">
                                        <a:solidFill>
                                          <a:srgbClr val="0070C0"/>
                                        </a:solidFill>
                                        <a:latin typeface="Arial"/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119" name="Freeform 18">
                                      <a:extLst>
                                        <a:ext uri="{FF2B5EF4-FFF2-40B4-BE49-F238E27FC236}">
                                          <a16:creationId xmlns:a16="http://schemas.microsoft.com/office/drawing/2014/main" id="{57AAEB17-8CE9-974E-AF8D-4DEB738CFC17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 flipH="1">
                                      <a:off x="1295" y="11802"/>
                                      <a:ext cx="5281" cy="546"/>
                                    </a:xfrm>
                                    <a:custGeom>
                                      <a:avLst/>
                                      <a:gdLst>
                                        <a:gd name="T0" fmla="*/ 0 w 6812"/>
                                        <a:gd name="T1" fmla="*/ 1197 h 2337"/>
                                        <a:gd name="T2" fmla="*/ 568 w 6812"/>
                                        <a:gd name="T3" fmla="*/ 627 h 2337"/>
                                        <a:gd name="T4" fmla="*/ 1131 w 6812"/>
                                        <a:gd name="T5" fmla="*/ 150 h 2337"/>
                                        <a:gd name="T6" fmla="*/ 1704 w 6812"/>
                                        <a:gd name="T7" fmla="*/ 0 h 2337"/>
                                        <a:gd name="T8" fmla="*/ 2276 w 6812"/>
                                        <a:gd name="T9" fmla="*/ 150 h 2337"/>
                                        <a:gd name="T10" fmla="*/ 2840 w 6812"/>
                                        <a:gd name="T11" fmla="*/ 627 h 2337"/>
                                        <a:gd name="T12" fmla="*/ 3408 w 6812"/>
                                        <a:gd name="T13" fmla="*/ 1197 h 2337"/>
                                        <a:gd name="T14" fmla="*/ 3976 w 6812"/>
                                        <a:gd name="T15" fmla="*/ 1767 h 2337"/>
                                        <a:gd name="T16" fmla="*/ 4567 w 6812"/>
                                        <a:gd name="T17" fmla="*/ 2203 h 2337"/>
                                        <a:gd name="T18" fmla="*/ 5112 w 6812"/>
                                        <a:gd name="T19" fmla="*/ 2337 h 2337"/>
                                        <a:gd name="T20" fmla="*/ 5678 w 6812"/>
                                        <a:gd name="T21" fmla="*/ 2203 h 2337"/>
                                        <a:gd name="T22" fmla="*/ 6256 w 6812"/>
                                        <a:gd name="T23" fmla="*/ 1783 h 2337"/>
                                        <a:gd name="T24" fmla="*/ 6812 w 6812"/>
                                        <a:gd name="T25" fmla="*/ 1194 h 2337"/>
                                        <a:gd name="T26" fmla="*/ 0 60000 65536"/>
                                        <a:gd name="T27" fmla="*/ 0 60000 65536"/>
                                        <a:gd name="T28" fmla="*/ 0 60000 65536"/>
                                        <a:gd name="T29" fmla="*/ 0 60000 65536"/>
                                        <a:gd name="T30" fmla="*/ 0 60000 65536"/>
                                        <a:gd name="T31" fmla="*/ 0 60000 65536"/>
                                        <a:gd name="T32" fmla="*/ 0 60000 65536"/>
                                        <a:gd name="T33" fmla="*/ 0 60000 65536"/>
                                        <a:gd name="T34" fmla="*/ 0 60000 65536"/>
                                        <a:gd name="T35" fmla="*/ 0 60000 65536"/>
                                        <a:gd name="T36" fmla="*/ 0 60000 65536"/>
                                        <a:gd name="T37" fmla="*/ 0 60000 65536"/>
                                        <a:gd name="T38" fmla="*/ 0 60000 65536"/>
                                        <a:gd name="T39" fmla="*/ 0 w 6812"/>
                                        <a:gd name="T40" fmla="*/ 0 h 2337"/>
                                        <a:gd name="T41" fmla="*/ 6812 w 6812"/>
                                        <a:gd name="T42" fmla="*/ 2337 h 2337"/>
                                      </a:gdLst>
                                      <a:ahLst/>
                                      <a:cxnLst>
                                        <a:cxn ang="T26">
                                          <a:pos x="T0" y="T1"/>
                                        </a:cxn>
                                        <a:cxn ang="T27">
                                          <a:pos x="T2" y="T3"/>
                                        </a:cxn>
                                        <a:cxn ang="T28">
                                          <a:pos x="T4" y="T5"/>
                                        </a:cxn>
                                        <a:cxn ang="T29">
                                          <a:pos x="T6" y="T7"/>
                                        </a:cxn>
                                        <a:cxn ang="T30">
                                          <a:pos x="T8" y="T9"/>
                                        </a:cxn>
                                        <a:cxn ang="T31">
                                          <a:pos x="T10" y="T11"/>
                                        </a:cxn>
                                        <a:cxn ang="T32">
                                          <a:pos x="T12" y="T13"/>
                                        </a:cxn>
                                        <a:cxn ang="T33">
                                          <a:pos x="T14" y="T15"/>
                                        </a:cxn>
                                        <a:cxn ang="T34">
                                          <a:pos x="T16" y="T17"/>
                                        </a:cxn>
                                        <a:cxn ang="T35">
                                          <a:pos x="T18" y="T19"/>
                                        </a:cxn>
                                        <a:cxn ang="T36">
                                          <a:pos x="T20" y="T21"/>
                                        </a:cxn>
                                        <a:cxn ang="T37">
                                          <a:pos x="T22" y="T23"/>
                                        </a:cxn>
                                        <a:cxn ang="T38">
                                          <a:pos x="T24" y="T25"/>
                                        </a:cxn>
                                      </a:cxnLst>
                                      <a:rect l="T39" t="T40" r="T41" b="T42"/>
                                      <a:pathLst>
                                        <a:path w="6812" h="2337">
                                          <a:moveTo>
                                            <a:pt x="0" y="1197"/>
                                          </a:moveTo>
                                          <a:cubicBezTo>
                                            <a:pt x="189" y="997"/>
                                            <a:pt x="380" y="801"/>
                                            <a:pt x="568" y="627"/>
                                          </a:cubicBezTo>
                                          <a:cubicBezTo>
                                            <a:pt x="756" y="453"/>
                                            <a:pt x="942" y="254"/>
                                            <a:pt x="1131" y="150"/>
                                          </a:cubicBezTo>
                                          <a:cubicBezTo>
                                            <a:pt x="1320" y="46"/>
                                            <a:pt x="1513" y="0"/>
                                            <a:pt x="1704" y="0"/>
                                          </a:cubicBezTo>
                                          <a:cubicBezTo>
                                            <a:pt x="1895" y="0"/>
                                            <a:pt x="2087" y="46"/>
                                            <a:pt x="2276" y="150"/>
                                          </a:cubicBezTo>
                                          <a:cubicBezTo>
                                            <a:pt x="2465" y="254"/>
                                            <a:pt x="2651" y="453"/>
                                            <a:pt x="2840" y="627"/>
                                          </a:cubicBezTo>
                                          <a:cubicBezTo>
                                            <a:pt x="3029" y="801"/>
                                            <a:pt x="3219" y="1007"/>
                                            <a:pt x="3408" y="1197"/>
                                          </a:cubicBezTo>
                                          <a:cubicBezTo>
                                            <a:pt x="3597" y="1387"/>
                                            <a:pt x="3783" y="1599"/>
                                            <a:pt x="3976" y="1767"/>
                                          </a:cubicBezTo>
                                          <a:cubicBezTo>
                                            <a:pt x="4169" y="1935"/>
                                            <a:pt x="4378" y="2108"/>
                                            <a:pt x="4567" y="2203"/>
                                          </a:cubicBezTo>
                                          <a:cubicBezTo>
                                            <a:pt x="4756" y="2298"/>
                                            <a:pt x="4927" y="2337"/>
                                            <a:pt x="5112" y="2337"/>
                                          </a:cubicBezTo>
                                          <a:cubicBezTo>
                                            <a:pt x="5297" y="2337"/>
                                            <a:pt x="5487" y="2295"/>
                                            <a:pt x="5678" y="2203"/>
                                          </a:cubicBezTo>
                                          <a:cubicBezTo>
                                            <a:pt x="5869" y="2111"/>
                                            <a:pt x="6067" y="1951"/>
                                            <a:pt x="6256" y="1783"/>
                                          </a:cubicBezTo>
                                          <a:cubicBezTo>
                                            <a:pt x="6445" y="1615"/>
                                            <a:pt x="6696" y="1317"/>
                                            <a:pt x="6812" y="119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28575" cmpd="sng">
                                      <a:solidFill>
                                        <a:srgbClr val="0070C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pPr rtl="0"/>
                                      <a:endParaRPr lang="de-DE" kern="1200">
                                        <a:solidFill>
                                          <a:srgbClr val="0070C0"/>
                                        </a:solidFill>
                                        <a:latin typeface="Arial"/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120" name="Freeform 19">
                                      <a:extLst>
                                        <a:ext uri="{FF2B5EF4-FFF2-40B4-BE49-F238E27FC236}">
                                          <a16:creationId xmlns:a16="http://schemas.microsoft.com/office/drawing/2014/main" id="{20C0ECCE-0ECC-0B4C-A044-2C099FAA9808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 flipH="1">
                                      <a:off x="-3817" y="11890"/>
                                      <a:ext cx="5364" cy="546"/>
                                    </a:xfrm>
                                    <a:custGeom>
                                      <a:avLst/>
                                      <a:gdLst>
                                        <a:gd name="T0" fmla="*/ 0 w 6812"/>
                                        <a:gd name="T1" fmla="*/ 1197 h 2337"/>
                                        <a:gd name="T2" fmla="*/ 568 w 6812"/>
                                        <a:gd name="T3" fmla="*/ 627 h 2337"/>
                                        <a:gd name="T4" fmla="*/ 1131 w 6812"/>
                                        <a:gd name="T5" fmla="*/ 150 h 2337"/>
                                        <a:gd name="T6" fmla="*/ 1704 w 6812"/>
                                        <a:gd name="T7" fmla="*/ 0 h 2337"/>
                                        <a:gd name="T8" fmla="*/ 2276 w 6812"/>
                                        <a:gd name="T9" fmla="*/ 150 h 2337"/>
                                        <a:gd name="T10" fmla="*/ 2840 w 6812"/>
                                        <a:gd name="T11" fmla="*/ 627 h 2337"/>
                                        <a:gd name="T12" fmla="*/ 3408 w 6812"/>
                                        <a:gd name="T13" fmla="*/ 1197 h 2337"/>
                                        <a:gd name="T14" fmla="*/ 3976 w 6812"/>
                                        <a:gd name="T15" fmla="*/ 1767 h 2337"/>
                                        <a:gd name="T16" fmla="*/ 4567 w 6812"/>
                                        <a:gd name="T17" fmla="*/ 2203 h 2337"/>
                                        <a:gd name="T18" fmla="*/ 5112 w 6812"/>
                                        <a:gd name="T19" fmla="*/ 2337 h 2337"/>
                                        <a:gd name="T20" fmla="*/ 5678 w 6812"/>
                                        <a:gd name="T21" fmla="*/ 2203 h 2337"/>
                                        <a:gd name="T22" fmla="*/ 6256 w 6812"/>
                                        <a:gd name="T23" fmla="*/ 1783 h 2337"/>
                                        <a:gd name="T24" fmla="*/ 6812 w 6812"/>
                                        <a:gd name="T25" fmla="*/ 1194 h 2337"/>
                                        <a:gd name="T26" fmla="*/ 0 60000 65536"/>
                                        <a:gd name="T27" fmla="*/ 0 60000 65536"/>
                                        <a:gd name="T28" fmla="*/ 0 60000 65536"/>
                                        <a:gd name="T29" fmla="*/ 0 60000 65536"/>
                                        <a:gd name="T30" fmla="*/ 0 60000 65536"/>
                                        <a:gd name="T31" fmla="*/ 0 60000 65536"/>
                                        <a:gd name="T32" fmla="*/ 0 60000 65536"/>
                                        <a:gd name="T33" fmla="*/ 0 60000 65536"/>
                                        <a:gd name="T34" fmla="*/ 0 60000 65536"/>
                                        <a:gd name="T35" fmla="*/ 0 60000 65536"/>
                                        <a:gd name="T36" fmla="*/ 0 60000 65536"/>
                                        <a:gd name="T37" fmla="*/ 0 60000 65536"/>
                                        <a:gd name="T38" fmla="*/ 0 60000 65536"/>
                                        <a:gd name="T39" fmla="*/ 0 w 6812"/>
                                        <a:gd name="T40" fmla="*/ 0 h 2337"/>
                                        <a:gd name="T41" fmla="*/ 6812 w 6812"/>
                                        <a:gd name="T42" fmla="*/ 2337 h 2337"/>
                                      </a:gdLst>
                                      <a:ahLst/>
                                      <a:cxnLst>
                                        <a:cxn ang="T26">
                                          <a:pos x="T0" y="T1"/>
                                        </a:cxn>
                                        <a:cxn ang="T27">
                                          <a:pos x="T2" y="T3"/>
                                        </a:cxn>
                                        <a:cxn ang="T28">
                                          <a:pos x="T4" y="T5"/>
                                        </a:cxn>
                                        <a:cxn ang="T29">
                                          <a:pos x="T6" y="T7"/>
                                        </a:cxn>
                                        <a:cxn ang="T30">
                                          <a:pos x="T8" y="T9"/>
                                        </a:cxn>
                                        <a:cxn ang="T31">
                                          <a:pos x="T10" y="T11"/>
                                        </a:cxn>
                                        <a:cxn ang="T32">
                                          <a:pos x="T12" y="T13"/>
                                        </a:cxn>
                                        <a:cxn ang="T33">
                                          <a:pos x="T14" y="T15"/>
                                        </a:cxn>
                                        <a:cxn ang="T34">
                                          <a:pos x="T16" y="T17"/>
                                        </a:cxn>
                                        <a:cxn ang="T35">
                                          <a:pos x="T18" y="T19"/>
                                        </a:cxn>
                                        <a:cxn ang="T36">
                                          <a:pos x="T20" y="T21"/>
                                        </a:cxn>
                                        <a:cxn ang="T37">
                                          <a:pos x="T22" y="T23"/>
                                        </a:cxn>
                                        <a:cxn ang="T38">
                                          <a:pos x="T24" y="T25"/>
                                        </a:cxn>
                                      </a:cxnLst>
                                      <a:rect l="T39" t="T40" r="T41" b="T42"/>
                                      <a:pathLst>
                                        <a:path w="6812" h="2337">
                                          <a:moveTo>
                                            <a:pt x="0" y="1197"/>
                                          </a:moveTo>
                                          <a:cubicBezTo>
                                            <a:pt x="189" y="997"/>
                                            <a:pt x="380" y="801"/>
                                            <a:pt x="568" y="627"/>
                                          </a:cubicBezTo>
                                          <a:cubicBezTo>
                                            <a:pt x="756" y="453"/>
                                            <a:pt x="942" y="254"/>
                                            <a:pt x="1131" y="150"/>
                                          </a:cubicBezTo>
                                          <a:cubicBezTo>
                                            <a:pt x="1320" y="46"/>
                                            <a:pt x="1513" y="0"/>
                                            <a:pt x="1704" y="0"/>
                                          </a:cubicBezTo>
                                          <a:cubicBezTo>
                                            <a:pt x="1895" y="0"/>
                                            <a:pt x="2087" y="46"/>
                                            <a:pt x="2276" y="150"/>
                                          </a:cubicBezTo>
                                          <a:cubicBezTo>
                                            <a:pt x="2465" y="254"/>
                                            <a:pt x="2651" y="453"/>
                                            <a:pt x="2840" y="627"/>
                                          </a:cubicBezTo>
                                          <a:cubicBezTo>
                                            <a:pt x="3029" y="801"/>
                                            <a:pt x="3219" y="1007"/>
                                            <a:pt x="3408" y="1197"/>
                                          </a:cubicBezTo>
                                          <a:cubicBezTo>
                                            <a:pt x="3597" y="1387"/>
                                            <a:pt x="3783" y="1599"/>
                                            <a:pt x="3976" y="1767"/>
                                          </a:cubicBezTo>
                                          <a:cubicBezTo>
                                            <a:pt x="4169" y="1935"/>
                                            <a:pt x="4378" y="2108"/>
                                            <a:pt x="4567" y="2203"/>
                                          </a:cubicBezTo>
                                          <a:cubicBezTo>
                                            <a:pt x="4756" y="2298"/>
                                            <a:pt x="4927" y="2337"/>
                                            <a:pt x="5112" y="2337"/>
                                          </a:cubicBezTo>
                                          <a:cubicBezTo>
                                            <a:pt x="5297" y="2337"/>
                                            <a:pt x="5487" y="2295"/>
                                            <a:pt x="5678" y="2203"/>
                                          </a:cubicBezTo>
                                          <a:cubicBezTo>
                                            <a:pt x="5869" y="2111"/>
                                            <a:pt x="6067" y="1951"/>
                                            <a:pt x="6256" y="1783"/>
                                          </a:cubicBezTo>
                                          <a:cubicBezTo>
                                            <a:pt x="6445" y="1615"/>
                                            <a:pt x="6696" y="1317"/>
                                            <a:pt x="6812" y="1194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28575" cmpd="sng">
                                      <a:solidFill>
                                        <a:srgbClr val="0070C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pPr rtl="0"/>
                                      <a:endParaRPr lang="de-DE" kern="1200" dirty="0">
                                        <a:solidFill>
                                          <a:srgbClr val="0070C0"/>
                                        </a:solidFill>
                                        <a:latin typeface="Arial"/>
                                      </a:endParaRPr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124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B1EC9E26-1A2E-4C43-95CB-F67F9B16FD69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93598" flipH="1">
                                    <a:off x="3417471" y="2488966"/>
                                    <a:ext cx="472308" cy="178270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25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0BB79F47-8D57-EC4E-B4E4-605981A097D0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93598" flipH="1">
                                    <a:off x="2959180" y="2473082"/>
                                    <a:ext cx="472307" cy="220645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28" name="Gruppieren 127">
                                  <a:extLst>
                                    <a:ext uri="{FF2B5EF4-FFF2-40B4-BE49-F238E27FC236}">
                                      <a16:creationId xmlns:a16="http://schemas.microsoft.com/office/drawing/2014/main" id="{2E2613D7-F0C5-9645-8E8D-86822E630FBD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 rot="20637645">
                                  <a:off x="2457942" y="3334237"/>
                                  <a:ext cx="1434742" cy="285885"/>
                                  <a:chOff x="2963161" y="2211030"/>
                                  <a:chExt cx="2537192" cy="524139"/>
                                </a:xfrm>
                              </p:grpSpPr>
                              <p:grpSp>
                                <p:nvGrpSpPr>
                                  <p:cNvPr id="129" name="Gruppieren 128">
                                    <a:extLst>
                                      <a:ext uri="{FF2B5EF4-FFF2-40B4-BE49-F238E27FC236}">
                                        <a16:creationId xmlns:a16="http://schemas.microsoft.com/office/drawing/2014/main" id="{D9060B08-A696-3545-B432-4CE9A3149B42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 rot="18183775">
                                    <a:off x="4482743" y="1717559"/>
                                    <a:ext cx="524139" cy="1511081"/>
                                    <a:chOff x="1179002" y="2148075"/>
                                    <a:chExt cx="349500" cy="576395"/>
                                  </a:xfrm>
                                </p:grpSpPr>
                                <p:grpSp>
                                  <p:nvGrpSpPr>
                                    <p:cNvPr id="132" name="Group 16">
                                      <a:extLst>
                                        <a:ext uri="{FF2B5EF4-FFF2-40B4-BE49-F238E27FC236}">
                                          <a16:creationId xmlns:a16="http://schemas.microsoft.com/office/drawing/2014/main" id="{C112BE33-C551-1A48-A8EF-2D2A0040EC95}"/>
                                        </a:ext>
                                      </a:extLst>
                                    </p:cNvPr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 rot="3509823">
                                      <a:off x="970022" y="2357055"/>
                                      <a:ext cx="548154" cy="130193"/>
                                      <a:chOff x="-3546" y="11958"/>
                                      <a:chExt cx="16068" cy="598"/>
                                    </a:xfrm>
                                  </p:grpSpPr>
                                  <p:sp>
                                    <p:nvSpPr>
                                      <p:cNvPr id="134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8A69F2E-9E8B-6548-9BBC-CFB6D73E66F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6676" y="11958"/>
                                        <a:ext cx="5846" cy="546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5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25C995-CFB5-3B4A-8706-6F355D6B9C8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1815" y="12001"/>
                                        <a:ext cx="4992" cy="539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36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B73A134-C515-CE45-8DEF-879D93AB3886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-3546" y="11984"/>
                                        <a:ext cx="5364" cy="572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 dirty="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</p:grpSp>
                                <p:cxnSp>
                                  <p:nvCxnSpPr>
                                    <p:cNvPr id="133" name="Gerade Verbindung 132">
                                      <a:extLst>
                                        <a:ext uri="{FF2B5EF4-FFF2-40B4-BE49-F238E27FC236}">
                                          <a16:creationId xmlns:a16="http://schemas.microsoft.com/office/drawing/2014/main" id="{343728F1-65F5-3946-BB80-5461CEA59B4E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  <a:stCxn id="134" idx="0"/>
                                    </p:cNvCxnSpPr>
                                    <p:nvPr/>
                                  </p:nvCxnSpPr>
                                  <p:spPr>
                                    <a:xfrm rot="4378580" flipV="1">
                                      <a:off x="1465320" y="2661287"/>
                                      <a:ext cx="78798" cy="47567"/>
                                    </a:xfrm>
                                    <a:prstGeom prst="line">
                                      <a:avLst/>
                                    </a:prstGeom>
                                    <a:ln w="28575">
                                      <a:solidFill>
                                        <a:srgbClr val="0070C0"/>
                                      </a:solidFill>
                                      <a:tailEnd type="stealth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sp>
                                <p:nvSpPr>
                                  <p:cNvPr id="130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831FA6AC-89FF-5B47-B881-CC968E8C6AEA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93598" flipH="1">
                                    <a:off x="3418836" y="2486223"/>
                                    <a:ext cx="472307" cy="181593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31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3979A29F-22F6-8247-B0A6-821A0C103A23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154208" flipH="1">
                                    <a:off x="2963161" y="2488563"/>
                                    <a:ext cx="472307" cy="181883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37" name="Gruppieren 136">
                                  <a:extLst>
                                    <a:ext uri="{FF2B5EF4-FFF2-40B4-BE49-F238E27FC236}">
                                      <a16:creationId xmlns:a16="http://schemas.microsoft.com/office/drawing/2014/main" id="{7DC8989F-9481-B241-8EA6-0DB59663BC43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 rot="918751">
                                  <a:off x="2460893" y="3679872"/>
                                  <a:ext cx="1364703" cy="316294"/>
                                  <a:chOff x="2903714" y="2177767"/>
                                  <a:chExt cx="2413332" cy="579888"/>
                                </a:xfrm>
                              </p:grpSpPr>
                              <p:grpSp>
                                <p:nvGrpSpPr>
                                  <p:cNvPr id="138" name="Gruppieren 137">
                                    <a:extLst>
                                      <a:ext uri="{FF2B5EF4-FFF2-40B4-BE49-F238E27FC236}">
                                        <a16:creationId xmlns:a16="http://schemas.microsoft.com/office/drawing/2014/main" id="{532BEC0B-5873-B240-AE70-63B63A7F1A82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 rot="18183775">
                                    <a:off x="4322348" y="1762957"/>
                                    <a:ext cx="579888" cy="1409508"/>
                                    <a:chOff x="1115215" y="2123965"/>
                                    <a:chExt cx="386673" cy="537651"/>
                                  </a:xfrm>
                                </p:grpSpPr>
                                <p:grpSp>
                                  <p:nvGrpSpPr>
                                    <p:cNvPr id="141" name="Group 16">
                                      <a:extLst>
                                        <a:ext uri="{FF2B5EF4-FFF2-40B4-BE49-F238E27FC236}">
                                          <a16:creationId xmlns:a16="http://schemas.microsoft.com/office/drawing/2014/main" id="{42A216F8-63C9-084C-B925-289BCB35B4D4}"/>
                                        </a:ext>
                                      </a:extLst>
                                    </p:cNvPr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 rot="3509823">
                                      <a:off x="935692" y="2303488"/>
                                      <a:ext cx="537135" cy="178089"/>
                                      <a:chOff x="-4735" y="11933"/>
                                      <a:chExt cx="15745" cy="818"/>
                                    </a:xfrm>
                                  </p:grpSpPr>
                                  <p:sp>
                                    <p:nvSpPr>
                                      <p:cNvPr id="143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34D41CFB-C9EA-904B-A0C6-A81770E431B0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5164" y="11933"/>
                                        <a:ext cx="5846" cy="546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4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AE419CF9-9783-E745-8B1F-8EF3B164DE3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250" y="12044"/>
                                        <a:ext cx="5281" cy="546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45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B3B28D9-49E7-1345-942F-3365210C87B7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-4735" y="12126"/>
                                        <a:ext cx="5364" cy="625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 dirty="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</p:grpSp>
                                <p:cxnSp>
                                  <p:nvCxnSpPr>
                                    <p:cNvPr id="142" name="Gerade Verbindung 141">
                                      <a:extLst>
                                        <a:ext uri="{FF2B5EF4-FFF2-40B4-BE49-F238E27FC236}">
                                          <a16:creationId xmlns:a16="http://schemas.microsoft.com/office/drawing/2014/main" id="{1D0B56E5-4F21-064C-93FF-CF6E55E2F718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 rot="2497474">
                                      <a:off x="1404384" y="2625259"/>
                                      <a:ext cx="97504" cy="36357"/>
                                    </a:xfrm>
                                    <a:prstGeom prst="line">
                                      <a:avLst/>
                                    </a:prstGeom>
                                    <a:ln w="28575">
                                      <a:solidFill>
                                        <a:srgbClr val="0070C0"/>
                                      </a:solidFill>
                                      <a:bevel/>
                                      <a:tailEnd type="stealth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sp>
                                <p:nvSpPr>
                                  <p:cNvPr id="139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86C3FBAA-DF59-7B4B-8E43-FFC0FD9EA749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93598" flipH="1">
                                    <a:off x="3348469" y="2544688"/>
                                    <a:ext cx="472308" cy="178269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40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2D9F2499-5331-0649-BCD2-8643EDBEE576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1403088" flipH="1">
                                    <a:off x="2903714" y="2499606"/>
                                    <a:ext cx="472306" cy="119247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46" name="Gruppieren 145">
                                  <a:extLst>
                                    <a:ext uri="{FF2B5EF4-FFF2-40B4-BE49-F238E27FC236}">
                                      <a16:creationId xmlns:a16="http://schemas.microsoft.com/office/drawing/2014/main" id="{789C961A-0EF4-6747-818D-5BD5F382EB0E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3822799" y="3492304"/>
                                  <a:ext cx="1526571" cy="295799"/>
                                  <a:chOff x="2737747" y="2143991"/>
                                  <a:chExt cx="2699574" cy="542316"/>
                                </a:xfrm>
                              </p:grpSpPr>
                              <p:grpSp>
                                <p:nvGrpSpPr>
                                  <p:cNvPr id="147" name="Gruppieren 146">
                                    <a:extLst>
                                      <a:ext uri="{FF2B5EF4-FFF2-40B4-BE49-F238E27FC236}">
                                        <a16:creationId xmlns:a16="http://schemas.microsoft.com/office/drawing/2014/main" id="{4B2F9681-6BC3-F945-81E1-DF7D24F3ECDE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 rot="18183775">
                                    <a:off x="4311574" y="1560560"/>
                                    <a:ext cx="542316" cy="1709178"/>
                                    <a:chOff x="1146359" y="2046422"/>
                                    <a:chExt cx="361619" cy="651959"/>
                                  </a:xfrm>
                                </p:grpSpPr>
                                <p:grpSp>
                                  <p:nvGrpSpPr>
                                    <p:cNvPr id="150" name="Group 16">
                                      <a:extLst>
                                        <a:ext uri="{FF2B5EF4-FFF2-40B4-BE49-F238E27FC236}">
                                          <a16:creationId xmlns:a16="http://schemas.microsoft.com/office/drawing/2014/main" id="{F9C0FCAF-40EE-3D43-BA0C-CA026C91A9F6}"/>
                                        </a:ext>
                                      </a:extLst>
                                    </p:cNvPr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 rot="3509823">
                                      <a:off x="940118" y="2252663"/>
                                      <a:ext cx="560094" cy="147611"/>
                                      <a:chOff x="-6479" y="11782"/>
                                      <a:chExt cx="16418" cy="678"/>
                                    </a:xfrm>
                                  </p:grpSpPr>
                                  <p:sp>
                                    <p:nvSpPr>
                                      <p:cNvPr id="152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4FF5427-94FC-CB46-8693-4AA95C3E13F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4093" y="11782"/>
                                        <a:ext cx="5846" cy="667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3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DF05D91-B40A-3E49-8D85-49A40CE2DF73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-1125" y="11821"/>
                                        <a:ext cx="5281" cy="639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54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9DE71B40-7CD6-2E48-BB5B-474A2E524E6C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-6479" y="11828"/>
                                        <a:ext cx="5364" cy="619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 dirty="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</p:grpSp>
                                <p:cxnSp>
                                  <p:nvCxnSpPr>
                                    <p:cNvPr id="151" name="Gerade Verbindung 150">
                                      <a:extLst>
                                        <a:ext uri="{FF2B5EF4-FFF2-40B4-BE49-F238E27FC236}">
                                          <a16:creationId xmlns:a16="http://schemas.microsoft.com/office/drawing/2014/main" id="{FC917D66-3CF4-2044-A7AA-B6CBAE80B81E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  <a:endCxn id="184" idx="11"/>
                                    </p:cNvCxnSpPr>
                                    <p:nvPr/>
                                  </p:nvCxnSpPr>
                                  <p:spPr>
                                    <a:xfrm rot="3416225">
                                      <a:off x="1393996" y="2584399"/>
                                      <a:ext cx="146426" cy="81538"/>
                                    </a:xfrm>
                                    <a:prstGeom prst="line">
                                      <a:avLst/>
                                    </a:prstGeom>
                                    <a:ln w="28575">
                                      <a:solidFill>
                                        <a:srgbClr val="0070C0"/>
                                      </a:solidFill>
                                      <a:tailEnd type="stealth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sp>
                                <p:nvSpPr>
                                  <p:cNvPr id="148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89DC17AD-6048-0E4D-A78D-B57A4BAFA590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93598" flipH="1">
                                    <a:off x="3200243" y="2414359"/>
                                    <a:ext cx="472308" cy="184153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 dirty="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49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FF294667-DF86-FE4B-B700-909D6AC1DCE7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93598" flipH="1">
                                    <a:off x="2737747" y="2411710"/>
                                    <a:ext cx="472308" cy="178269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181" name="Gruppieren 180">
                                  <a:extLst>
                                    <a:ext uri="{FF2B5EF4-FFF2-40B4-BE49-F238E27FC236}">
                                      <a16:creationId xmlns:a16="http://schemas.microsoft.com/office/drawing/2014/main" id="{CB5473FA-766B-7944-B704-7CFF74FC706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 rot="18216855">
                                  <a:off x="4991583" y="2892459"/>
                                  <a:ext cx="1433042" cy="423274"/>
                                  <a:chOff x="2992542" y="1986071"/>
                                  <a:chExt cx="2534181" cy="776024"/>
                                </a:xfrm>
                              </p:grpSpPr>
                              <p:grpSp>
                                <p:nvGrpSpPr>
                                  <p:cNvPr id="182" name="Gruppieren 181">
                                    <a:extLst>
                                      <a:ext uri="{FF2B5EF4-FFF2-40B4-BE49-F238E27FC236}">
                                        <a16:creationId xmlns:a16="http://schemas.microsoft.com/office/drawing/2014/main" id="{A3B7EA4C-FE45-4D46-B40C-291B39A7B4E5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 rot="18183775">
                                    <a:off x="4401766" y="1637137"/>
                                    <a:ext cx="776024" cy="1473891"/>
                                    <a:chOff x="1166715" y="2148937"/>
                                    <a:chExt cx="517459" cy="562209"/>
                                  </a:xfrm>
                                </p:grpSpPr>
                                <p:grpSp>
                                  <p:nvGrpSpPr>
                                    <p:cNvPr id="185" name="Group 16">
                                      <a:extLst>
                                        <a:ext uri="{FF2B5EF4-FFF2-40B4-BE49-F238E27FC236}">
                                          <a16:creationId xmlns:a16="http://schemas.microsoft.com/office/drawing/2014/main" id="{01A6CCAB-E85D-494B-9DD7-FE324CD93DD9}"/>
                                        </a:ext>
                                      </a:extLst>
                                    </p:cNvPr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 rot="3509823">
                                      <a:off x="956585" y="2359067"/>
                                      <a:ext cx="562209" cy="141950"/>
                                      <a:chOff x="-3653" y="11975"/>
                                      <a:chExt cx="16480" cy="652"/>
                                    </a:xfrm>
                                  </p:grpSpPr>
                                  <p:sp>
                                    <p:nvSpPr>
                                      <p:cNvPr id="187" name="Freeform 1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E84534E-4858-874B-8CB5-F47CF525A8D4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6981" y="11995"/>
                                        <a:ext cx="5846" cy="546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8" name="Freeform 18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0C2A5B3-76CB-414F-9A98-48071432A11B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1760" y="11975"/>
                                        <a:ext cx="5281" cy="652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  <p:sp>
                                    <p:nvSpPr>
                                      <p:cNvPr id="189" name="Freeform 19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085E3711-B6EA-C643-8591-8A1B70DD6609}"/>
                                          </a:ext>
                                        </a:extLst>
                                      </p:cNvPr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 flipH="1">
                                        <a:off x="-3653" y="12084"/>
                                        <a:ext cx="5443" cy="470"/>
                                      </a:xfrm>
                                      <a:custGeom>
                                        <a:avLst/>
                                        <a:gdLst>
                                          <a:gd name="T0" fmla="*/ 0 w 6812"/>
                                          <a:gd name="T1" fmla="*/ 1197 h 2337"/>
                                          <a:gd name="T2" fmla="*/ 568 w 6812"/>
                                          <a:gd name="T3" fmla="*/ 627 h 2337"/>
                                          <a:gd name="T4" fmla="*/ 1131 w 6812"/>
                                          <a:gd name="T5" fmla="*/ 150 h 2337"/>
                                          <a:gd name="T6" fmla="*/ 1704 w 6812"/>
                                          <a:gd name="T7" fmla="*/ 0 h 2337"/>
                                          <a:gd name="T8" fmla="*/ 2276 w 6812"/>
                                          <a:gd name="T9" fmla="*/ 150 h 2337"/>
                                          <a:gd name="T10" fmla="*/ 2840 w 6812"/>
                                          <a:gd name="T11" fmla="*/ 627 h 2337"/>
                                          <a:gd name="T12" fmla="*/ 3408 w 6812"/>
                                          <a:gd name="T13" fmla="*/ 1197 h 2337"/>
                                          <a:gd name="T14" fmla="*/ 3976 w 6812"/>
                                          <a:gd name="T15" fmla="*/ 1767 h 2337"/>
                                          <a:gd name="T16" fmla="*/ 4567 w 6812"/>
                                          <a:gd name="T17" fmla="*/ 2203 h 2337"/>
                                          <a:gd name="T18" fmla="*/ 5112 w 6812"/>
                                          <a:gd name="T19" fmla="*/ 2337 h 2337"/>
                                          <a:gd name="T20" fmla="*/ 5678 w 6812"/>
                                          <a:gd name="T21" fmla="*/ 2203 h 2337"/>
                                          <a:gd name="T22" fmla="*/ 6256 w 6812"/>
                                          <a:gd name="T23" fmla="*/ 1783 h 2337"/>
                                          <a:gd name="T24" fmla="*/ 6812 w 6812"/>
                                          <a:gd name="T25" fmla="*/ 1194 h 2337"/>
                                          <a:gd name="T26" fmla="*/ 0 60000 65536"/>
                                          <a:gd name="T27" fmla="*/ 0 60000 65536"/>
                                          <a:gd name="T28" fmla="*/ 0 60000 65536"/>
                                          <a:gd name="T29" fmla="*/ 0 60000 65536"/>
                                          <a:gd name="T30" fmla="*/ 0 60000 65536"/>
                                          <a:gd name="T31" fmla="*/ 0 60000 65536"/>
                                          <a:gd name="T32" fmla="*/ 0 60000 65536"/>
                                          <a:gd name="T33" fmla="*/ 0 60000 65536"/>
                                          <a:gd name="T34" fmla="*/ 0 60000 65536"/>
                                          <a:gd name="T35" fmla="*/ 0 60000 65536"/>
                                          <a:gd name="T36" fmla="*/ 0 60000 65536"/>
                                          <a:gd name="T37" fmla="*/ 0 60000 65536"/>
                                          <a:gd name="T38" fmla="*/ 0 60000 65536"/>
                                          <a:gd name="T39" fmla="*/ 0 w 6812"/>
                                          <a:gd name="T40" fmla="*/ 0 h 2337"/>
                                          <a:gd name="T41" fmla="*/ 6812 w 6812"/>
                                          <a:gd name="T42" fmla="*/ 2337 h 2337"/>
                                        </a:gdLst>
                                        <a:ahLst/>
                                        <a:cxnLst>
                                          <a:cxn ang="T26">
                                            <a:pos x="T0" y="T1"/>
                                          </a:cxn>
                                          <a:cxn ang="T27">
                                            <a:pos x="T2" y="T3"/>
                                          </a:cxn>
                                          <a:cxn ang="T28">
                                            <a:pos x="T4" y="T5"/>
                                          </a:cxn>
                                          <a:cxn ang="T29">
                                            <a:pos x="T6" y="T7"/>
                                          </a:cxn>
                                          <a:cxn ang="T30">
                                            <a:pos x="T8" y="T9"/>
                                          </a:cxn>
                                          <a:cxn ang="T31">
                                            <a:pos x="T10" y="T11"/>
                                          </a:cxn>
                                          <a:cxn ang="T32">
                                            <a:pos x="T12" y="T13"/>
                                          </a:cxn>
                                          <a:cxn ang="T33">
                                            <a:pos x="T14" y="T15"/>
                                          </a:cxn>
                                          <a:cxn ang="T34">
                                            <a:pos x="T16" y="T17"/>
                                          </a:cxn>
                                          <a:cxn ang="T35">
                                            <a:pos x="T18" y="T19"/>
                                          </a:cxn>
                                          <a:cxn ang="T36">
                                            <a:pos x="T20" y="T21"/>
                                          </a:cxn>
                                          <a:cxn ang="T37">
                                            <a:pos x="T22" y="T23"/>
                                          </a:cxn>
                                          <a:cxn ang="T38">
                                            <a:pos x="T24" y="T25"/>
                                          </a:cxn>
                                        </a:cxnLst>
                                        <a:rect l="T39" t="T40" r="T41" b="T42"/>
                                        <a:pathLst>
                                          <a:path w="6812" h="2337">
                                            <a:moveTo>
                                              <a:pt x="0" y="1197"/>
                                            </a:moveTo>
                                            <a:cubicBezTo>
                                              <a:pt x="189" y="997"/>
                                              <a:pt x="380" y="801"/>
                                              <a:pt x="568" y="627"/>
                                            </a:cubicBezTo>
                                            <a:cubicBezTo>
                                              <a:pt x="756" y="453"/>
                                              <a:pt x="942" y="254"/>
                                              <a:pt x="1131" y="150"/>
                                            </a:cubicBezTo>
                                            <a:cubicBezTo>
                                              <a:pt x="1320" y="46"/>
                                              <a:pt x="1513" y="0"/>
                                              <a:pt x="1704" y="0"/>
                                            </a:cubicBezTo>
                                            <a:cubicBezTo>
                                              <a:pt x="1895" y="0"/>
                                              <a:pt x="2087" y="46"/>
                                              <a:pt x="2276" y="150"/>
                                            </a:cubicBezTo>
                                            <a:cubicBezTo>
                                              <a:pt x="2465" y="254"/>
                                              <a:pt x="2651" y="453"/>
                                              <a:pt x="2840" y="627"/>
                                            </a:cubicBezTo>
                                            <a:cubicBezTo>
                                              <a:pt x="3029" y="801"/>
                                              <a:pt x="3219" y="1007"/>
                                              <a:pt x="3408" y="1197"/>
                                            </a:cubicBezTo>
                                            <a:cubicBezTo>
                                              <a:pt x="3597" y="1387"/>
                                              <a:pt x="3783" y="1599"/>
                                              <a:pt x="3976" y="1767"/>
                                            </a:cubicBezTo>
                                            <a:cubicBezTo>
                                              <a:pt x="4169" y="1935"/>
                                              <a:pt x="4378" y="2108"/>
                                              <a:pt x="4567" y="2203"/>
                                            </a:cubicBezTo>
                                            <a:cubicBezTo>
                                              <a:pt x="4756" y="2298"/>
                                              <a:pt x="4927" y="2337"/>
                                              <a:pt x="5112" y="2337"/>
                                            </a:cubicBezTo>
                                            <a:cubicBezTo>
                                              <a:pt x="5297" y="2337"/>
                                              <a:pt x="5487" y="2295"/>
                                              <a:pt x="5678" y="2203"/>
                                            </a:cubicBezTo>
                                            <a:cubicBezTo>
                                              <a:pt x="5869" y="2111"/>
                                              <a:pt x="6067" y="1951"/>
                                              <a:pt x="6256" y="1783"/>
                                            </a:cubicBezTo>
                                            <a:cubicBezTo>
                                              <a:pt x="6445" y="1615"/>
                                              <a:pt x="6696" y="1317"/>
                                              <a:pt x="6812" y="1194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28575" cmpd="sng">
                                        <a:solidFill>
                                          <a:srgbClr val="0070C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rtl="0"/>
                                        <a:endParaRPr lang="de-DE" kern="1200" dirty="0">
                                          <a:solidFill>
                                            <a:srgbClr val="0070C0"/>
                                          </a:solidFill>
                                          <a:latin typeface="Arial"/>
                                        </a:endParaRPr>
                                      </a:p>
                                    </p:txBody>
                                  </p:sp>
                                </p:grpSp>
                                <p:cxnSp>
                                  <p:nvCxnSpPr>
                                    <p:cNvPr id="186" name="Gerade Verbindung 185">
                                      <a:extLst>
                                        <a:ext uri="{FF2B5EF4-FFF2-40B4-BE49-F238E27FC236}">
                                          <a16:creationId xmlns:a16="http://schemas.microsoft.com/office/drawing/2014/main" id="{8B717F14-BFE9-0643-B5B5-A09AF9E748C5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  <a:stCxn id="187" idx="0"/>
                                    </p:cNvCxnSpPr>
                                    <p:nvPr/>
                                  </p:nvCxnSpPr>
                                  <p:spPr>
                                    <a:xfrm rot="6799370" flipV="1">
                                      <a:off x="1602959" y="2622055"/>
                                      <a:ext cx="23145" cy="139284"/>
                                    </a:xfrm>
                                    <a:prstGeom prst="line">
                                      <a:avLst/>
                                    </a:prstGeom>
                                    <a:ln w="28575">
                                      <a:solidFill>
                                        <a:srgbClr val="0070C0"/>
                                      </a:solidFill>
                                      <a:tailEnd type="stealth"/>
                                    </a:ln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sp>
                                <p:nvSpPr>
                                  <p:cNvPr id="183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D1428C53-F005-7C45-ADE7-FBAA4B6B4F1C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93598" flipH="1">
                                    <a:off x="3453169" y="2498537"/>
                                    <a:ext cx="472307" cy="178270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84" name="Freeform 18">
                                    <a:extLst>
                                      <a:ext uri="{FF2B5EF4-FFF2-40B4-BE49-F238E27FC236}">
                                        <a16:creationId xmlns:a16="http://schemas.microsoft.com/office/drawing/2014/main" id="{AC069355-6279-9B40-9F03-13536D588581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 rot="93598" flipH="1">
                                    <a:off x="2992542" y="2498538"/>
                                    <a:ext cx="472307" cy="178270"/>
                                  </a:xfrm>
                                  <a:custGeom>
                                    <a:avLst/>
                                    <a:gdLst>
                                      <a:gd name="T0" fmla="*/ 0 w 6812"/>
                                      <a:gd name="T1" fmla="*/ 1197 h 2337"/>
                                      <a:gd name="T2" fmla="*/ 568 w 6812"/>
                                      <a:gd name="T3" fmla="*/ 627 h 2337"/>
                                      <a:gd name="T4" fmla="*/ 1131 w 6812"/>
                                      <a:gd name="T5" fmla="*/ 150 h 2337"/>
                                      <a:gd name="T6" fmla="*/ 1704 w 6812"/>
                                      <a:gd name="T7" fmla="*/ 0 h 2337"/>
                                      <a:gd name="T8" fmla="*/ 2276 w 6812"/>
                                      <a:gd name="T9" fmla="*/ 150 h 2337"/>
                                      <a:gd name="T10" fmla="*/ 2840 w 6812"/>
                                      <a:gd name="T11" fmla="*/ 627 h 2337"/>
                                      <a:gd name="T12" fmla="*/ 3408 w 6812"/>
                                      <a:gd name="T13" fmla="*/ 1197 h 2337"/>
                                      <a:gd name="T14" fmla="*/ 3976 w 6812"/>
                                      <a:gd name="T15" fmla="*/ 1767 h 2337"/>
                                      <a:gd name="T16" fmla="*/ 4567 w 6812"/>
                                      <a:gd name="T17" fmla="*/ 2203 h 2337"/>
                                      <a:gd name="T18" fmla="*/ 5112 w 6812"/>
                                      <a:gd name="T19" fmla="*/ 2337 h 2337"/>
                                      <a:gd name="T20" fmla="*/ 5678 w 6812"/>
                                      <a:gd name="T21" fmla="*/ 2203 h 2337"/>
                                      <a:gd name="T22" fmla="*/ 6256 w 6812"/>
                                      <a:gd name="T23" fmla="*/ 1783 h 2337"/>
                                      <a:gd name="T24" fmla="*/ 6812 w 6812"/>
                                      <a:gd name="T25" fmla="*/ 1194 h 2337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60000 65536"/>
                                      <a:gd name="T34" fmla="*/ 0 60000 65536"/>
                                      <a:gd name="T35" fmla="*/ 0 60000 65536"/>
                                      <a:gd name="T36" fmla="*/ 0 60000 65536"/>
                                      <a:gd name="T37" fmla="*/ 0 60000 65536"/>
                                      <a:gd name="T38" fmla="*/ 0 60000 65536"/>
                                      <a:gd name="T39" fmla="*/ 0 w 6812"/>
                                      <a:gd name="T40" fmla="*/ 0 h 2337"/>
                                      <a:gd name="T41" fmla="*/ 6812 w 6812"/>
                                      <a:gd name="T42" fmla="*/ 2337 h 2337"/>
                                    </a:gdLst>
                                    <a:ahLst/>
                                    <a:cxnLst>
                                      <a:cxn ang="T26">
                                        <a:pos x="T0" y="T1"/>
                                      </a:cxn>
                                      <a:cxn ang="T27">
                                        <a:pos x="T2" y="T3"/>
                                      </a:cxn>
                                      <a:cxn ang="T28">
                                        <a:pos x="T4" y="T5"/>
                                      </a:cxn>
                                      <a:cxn ang="T29">
                                        <a:pos x="T6" y="T7"/>
                                      </a:cxn>
                                      <a:cxn ang="T30">
                                        <a:pos x="T8" y="T9"/>
                                      </a:cxn>
                                      <a:cxn ang="T31">
                                        <a:pos x="T10" y="T11"/>
                                      </a:cxn>
                                      <a:cxn ang="T32">
                                        <a:pos x="T12" y="T13"/>
                                      </a:cxn>
                                      <a:cxn ang="T33">
                                        <a:pos x="T14" y="T15"/>
                                      </a:cxn>
                                      <a:cxn ang="T34">
                                        <a:pos x="T16" y="T17"/>
                                      </a:cxn>
                                      <a:cxn ang="T35">
                                        <a:pos x="T18" y="T19"/>
                                      </a:cxn>
                                      <a:cxn ang="T36">
                                        <a:pos x="T20" y="T21"/>
                                      </a:cxn>
                                      <a:cxn ang="T37">
                                        <a:pos x="T22" y="T23"/>
                                      </a:cxn>
                                      <a:cxn ang="T38">
                                        <a:pos x="T24" y="T25"/>
                                      </a:cxn>
                                    </a:cxnLst>
                                    <a:rect l="T39" t="T40" r="T41" b="T42"/>
                                    <a:pathLst>
                                      <a:path w="6812" h="2337">
                                        <a:moveTo>
                                          <a:pt x="0" y="1197"/>
                                        </a:moveTo>
                                        <a:cubicBezTo>
                                          <a:pt x="189" y="997"/>
                                          <a:pt x="380" y="801"/>
                                          <a:pt x="568" y="627"/>
                                        </a:cubicBezTo>
                                        <a:cubicBezTo>
                                          <a:pt x="756" y="453"/>
                                          <a:pt x="942" y="254"/>
                                          <a:pt x="1131" y="150"/>
                                        </a:cubicBezTo>
                                        <a:cubicBezTo>
                                          <a:pt x="1320" y="46"/>
                                          <a:pt x="1513" y="0"/>
                                          <a:pt x="1704" y="0"/>
                                        </a:cubicBezTo>
                                        <a:cubicBezTo>
                                          <a:pt x="1895" y="0"/>
                                          <a:pt x="2087" y="46"/>
                                          <a:pt x="2276" y="150"/>
                                        </a:cubicBezTo>
                                        <a:cubicBezTo>
                                          <a:pt x="2465" y="254"/>
                                          <a:pt x="2651" y="453"/>
                                          <a:pt x="2840" y="627"/>
                                        </a:cubicBezTo>
                                        <a:cubicBezTo>
                                          <a:pt x="3029" y="801"/>
                                          <a:pt x="3219" y="1007"/>
                                          <a:pt x="3408" y="1197"/>
                                        </a:cubicBezTo>
                                        <a:cubicBezTo>
                                          <a:pt x="3597" y="1387"/>
                                          <a:pt x="3783" y="1599"/>
                                          <a:pt x="3976" y="1767"/>
                                        </a:cubicBezTo>
                                        <a:cubicBezTo>
                                          <a:pt x="4169" y="1935"/>
                                          <a:pt x="4378" y="2108"/>
                                          <a:pt x="4567" y="2203"/>
                                        </a:cubicBezTo>
                                        <a:cubicBezTo>
                                          <a:pt x="4756" y="2298"/>
                                          <a:pt x="4927" y="2337"/>
                                          <a:pt x="5112" y="2337"/>
                                        </a:cubicBezTo>
                                        <a:cubicBezTo>
                                          <a:pt x="5297" y="2337"/>
                                          <a:pt x="5487" y="2295"/>
                                          <a:pt x="5678" y="2203"/>
                                        </a:cubicBezTo>
                                        <a:cubicBezTo>
                                          <a:pt x="5869" y="2111"/>
                                          <a:pt x="6067" y="1951"/>
                                          <a:pt x="6256" y="1783"/>
                                        </a:cubicBezTo>
                                        <a:cubicBezTo>
                                          <a:pt x="6445" y="1615"/>
                                          <a:pt x="6696" y="1317"/>
                                          <a:pt x="6812" y="1194"/>
                                        </a:cubicBezTo>
                                      </a:path>
                                    </a:pathLst>
                                  </a:custGeom>
                                  <a:noFill/>
                                  <a:ln w="28575" cmpd="sng">
                                    <a:solidFill>
                                      <a:srgbClr val="0070C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rtl="0"/>
                                    <a:endParaRPr lang="de-DE" kern="1200">
                                      <a:solidFill>
                                        <a:srgbClr val="0070C0"/>
                                      </a:solidFill>
                                      <a:latin typeface="Arial"/>
                                    </a:endParaRPr>
                                  </a:p>
                                </p:txBody>
                              </p:sp>
                            </p:grpSp>
                          </p:grpSp>
                        </p:grpSp>
                      </p:grpSp>
                    </p:grpSp>
                    <p:grpSp>
                      <p:nvGrpSpPr>
                        <p:cNvPr id="197" name="Gruppieren 196">
                          <a:extLst>
                            <a:ext uri="{FF2B5EF4-FFF2-40B4-BE49-F238E27FC236}">
                              <a16:creationId xmlns:a16="http://schemas.microsoft.com/office/drawing/2014/main" id="{17ABA2B5-4E72-C048-A8F0-E36A1AD2390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016815" y="1877094"/>
                          <a:ext cx="3033981" cy="2732761"/>
                          <a:chOff x="4016815" y="1877094"/>
                          <a:chExt cx="3033981" cy="2732761"/>
                        </a:xfrm>
                      </p:grpSpPr>
                      <p:sp>
                        <p:nvSpPr>
                          <p:cNvPr id="190" name="Rechteck 189">
                            <a:extLst>
                              <a:ext uri="{FF2B5EF4-FFF2-40B4-BE49-F238E27FC236}">
                                <a16:creationId xmlns:a16="http://schemas.microsoft.com/office/drawing/2014/main" id="{1CE89753-1293-974D-AF14-F88963AF04D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066247">
                            <a:off x="6346301" y="2035591"/>
                            <a:ext cx="304126" cy="556704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de-DE"/>
                          </a:p>
                        </p:txBody>
                      </p:sp>
                      <p:sp>
                        <p:nvSpPr>
                          <p:cNvPr id="191" name="Bogen 190">
                            <a:extLst>
                              <a:ext uri="{FF2B5EF4-FFF2-40B4-BE49-F238E27FC236}">
                                <a16:creationId xmlns:a16="http://schemas.microsoft.com/office/drawing/2014/main" id="{057F565C-52B3-8F47-89CD-EE4C393B11C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016815" y="1877094"/>
                            <a:ext cx="2907930" cy="2732761"/>
                          </a:xfrm>
                          <a:prstGeom prst="arc">
                            <a:avLst>
                              <a:gd name="adj1" fmla="val 19101868"/>
                              <a:gd name="adj2" fmla="val 20355232"/>
                            </a:avLst>
                          </a:prstGeom>
                          <a:ln>
                            <a:solidFill>
                              <a:schemeClr val="tx1"/>
                            </a:solidFill>
                            <a:headEnd type="none"/>
                            <a:tailEnd type="stealt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de-DE"/>
                          </a:p>
                        </p:txBody>
                      </p:sp>
                      <p:sp>
                        <p:nvSpPr>
                          <p:cNvPr id="192" name="Bogen 191">
                            <a:extLst>
                              <a:ext uri="{FF2B5EF4-FFF2-40B4-BE49-F238E27FC236}">
                                <a16:creationId xmlns:a16="http://schemas.microsoft.com/office/drawing/2014/main" id="{59DA0C6B-6783-1D4D-88FD-016713BEC1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9474804">
                            <a:off x="4123748" y="1911531"/>
                            <a:ext cx="2927048" cy="2696165"/>
                          </a:xfrm>
                          <a:prstGeom prst="arc">
                            <a:avLst>
                              <a:gd name="adj1" fmla="val 19095497"/>
                              <a:gd name="adj2" fmla="val 20275929"/>
                            </a:avLst>
                          </a:prstGeom>
                          <a:ln>
                            <a:solidFill>
                              <a:schemeClr val="tx1"/>
                            </a:solidFill>
                            <a:headEnd type="stealth"/>
                            <a:tailEnd type="non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de-DE"/>
                          </a:p>
                        </p:txBody>
                      </p:sp>
                    </p:grpSp>
                  </p:grpSp>
                  <p:sp>
                    <p:nvSpPr>
                      <p:cNvPr id="206" name="Textfeld 205">
                        <a:extLst>
                          <a:ext uri="{FF2B5EF4-FFF2-40B4-BE49-F238E27FC236}">
                            <a16:creationId xmlns:a16="http://schemas.microsoft.com/office/drawing/2014/main" id="{8914BE08-2FA0-1E47-86DE-563A5AE4F0B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1581" y="3063231"/>
                        <a:ext cx="62579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DE" sz="1200" dirty="0">
                            <a:latin typeface="+mn-ea"/>
                          </a:rPr>
                          <a:t>30 kV</a:t>
                        </a:r>
                      </a:p>
                    </p:txBody>
                  </p:sp>
                </p:grpSp>
                <p:sp>
                  <p:nvSpPr>
                    <p:cNvPr id="210" name="Textfeld 209">
                      <a:extLst>
                        <a:ext uri="{FF2B5EF4-FFF2-40B4-BE49-F238E27FC236}">
                          <a16:creationId xmlns:a16="http://schemas.microsoft.com/office/drawing/2014/main" id="{3B6A73D5-96EA-9A45-8FA2-4BFC40EA2D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01893" y="4517966"/>
                      <a:ext cx="123546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>
                          <a:latin typeface="+mn-ea"/>
                        </a:rPr>
                        <a:t>Kathode</a:t>
                      </a:r>
                    </a:p>
                  </p:txBody>
                </p:sp>
                <p:sp>
                  <p:nvSpPr>
                    <p:cNvPr id="211" name="Textfeld 210">
                      <a:extLst>
                        <a:ext uri="{FF2B5EF4-FFF2-40B4-BE49-F238E27FC236}">
                          <a16:creationId xmlns:a16="http://schemas.microsoft.com/office/drawing/2014/main" id="{23C63C44-C364-CC49-A877-9551A1FBCB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89954" y="4819417"/>
                      <a:ext cx="145387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>
                          <a:latin typeface="+mn-ea"/>
                        </a:rPr>
                        <a:t>Glühdraht</a:t>
                      </a:r>
                    </a:p>
                  </p:txBody>
                </p:sp>
                <p:sp>
                  <p:nvSpPr>
                    <p:cNvPr id="212" name="Textfeld 211">
                      <a:extLst>
                        <a:ext uri="{FF2B5EF4-FFF2-40B4-BE49-F238E27FC236}">
                          <a16:creationId xmlns:a16="http://schemas.microsoft.com/office/drawing/2014/main" id="{A44C9613-FA19-B649-AC6A-FD0A120960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9417" y="1815414"/>
                      <a:ext cx="95573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>
                          <a:latin typeface="+mn-ea"/>
                        </a:rPr>
                        <a:t>Anode</a:t>
                      </a:r>
                    </a:p>
                  </p:txBody>
                </p:sp>
                <p:sp>
                  <p:nvSpPr>
                    <p:cNvPr id="213" name="Textfeld 212">
                      <a:extLst>
                        <a:ext uri="{FF2B5EF4-FFF2-40B4-BE49-F238E27FC236}">
                          <a16:creationId xmlns:a16="http://schemas.microsoft.com/office/drawing/2014/main" id="{A577A965-5364-694F-98E1-31D05B6FD4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01482" y="4059440"/>
                      <a:ext cx="70024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>
                          <a:latin typeface="+mn-ea"/>
                        </a:rPr>
                        <a:t>Blende</a:t>
                      </a:r>
                    </a:p>
                  </p:txBody>
                </p:sp>
                <p:sp>
                  <p:nvSpPr>
                    <p:cNvPr id="214" name="Textfeld 213">
                      <a:extLst>
                        <a:ext uri="{FF2B5EF4-FFF2-40B4-BE49-F238E27FC236}">
                          <a16:creationId xmlns:a16="http://schemas.microsoft.com/office/drawing/2014/main" id="{70C3A99F-12E9-9546-9931-6B2F6B05C6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39878" y="2998151"/>
                      <a:ext cx="8402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0070C0"/>
                          </a:solidFill>
                          <a:latin typeface="+mn-ea"/>
                        </a:rPr>
                        <a:t>Röntgen-</a:t>
                      </a:r>
                    </a:p>
                  </p:txBody>
                </p:sp>
                <p:sp>
                  <p:nvSpPr>
                    <p:cNvPr id="215" name="Textfeld 214">
                      <a:extLst>
                        <a:ext uri="{FF2B5EF4-FFF2-40B4-BE49-F238E27FC236}">
                          <a16:creationId xmlns:a16="http://schemas.microsoft.com/office/drawing/2014/main" id="{7B133693-767F-344D-83AB-82C5D60BEB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42359" y="3356748"/>
                      <a:ext cx="86575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0070C0"/>
                          </a:solidFill>
                          <a:latin typeface="+mn-ea"/>
                        </a:rPr>
                        <a:t>Strahlung</a:t>
                      </a:r>
                    </a:p>
                  </p:txBody>
                </p:sp>
                <p:sp>
                  <p:nvSpPr>
                    <p:cNvPr id="216" name="Textfeld 215">
                      <a:extLst>
                        <a:ext uri="{FF2B5EF4-FFF2-40B4-BE49-F238E27FC236}">
                          <a16:creationId xmlns:a16="http://schemas.microsoft.com/office/drawing/2014/main" id="{27FAB9C0-095F-D84D-8551-99C7C944E0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97141" y="3536146"/>
                      <a:ext cx="87898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>
                          <a:latin typeface="+mn-ea"/>
                        </a:rPr>
                        <a:t>Kristall, drehbar</a:t>
                      </a:r>
                    </a:p>
                  </p:txBody>
                </p:sp>
                <p:sp>
                  <p:nvSpPr>
                    <p:cNvPr id="217" name="Textfeld 216">
                      <a:extLst>
                        <a:ext uri="{FF2B5EF4-FFF2-40B4-BE49-F238E27FC236}">
                          <a16:creationId xmlns:a16="http://schemas.microsoft.com/office/drawing/2014/main" id="{9B8B524B-2FB6-FE42-88C9-51718DAF306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25712" y="1329963"/>
                      <a:ext cx="82156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200" dirty="0">
                          <a:latin typeface="+mn-ea"/>
                        </a:rPr>
                        <a:t>Detektor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8" name="Textfeld 217">
                          <a:extLst>
                            <a:ext uri="{FF2B5EF4-FFF2-40B4-BE49-F238E27FC236}">
                              <a16:creationId xmlns:a16="http://schemas.microsoft.com/office/drawing/2014/main" id="{6A90946C-F8CD-A24B-BBBD-1E342A576EE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723219" y="2758906"/>
                          <a:ext cx="3822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de-DE" sz="1200" dirty="0">
                              <a:ea typeface="Cambria Math" panose="02040503050406030204" pitchFamily="18" charset="0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de-DE" sz="12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oMath>
                          </a14:m>
                          <a:endParaRPr lang="de-DE" sz="1200" dirty="0">
                            <a:latin typeface="+mn-ea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18" name="Textfeld 217">
                          <a:extLst>
                            <a:ext uri="{FF2B5EF4-FFF2-40B4-BE49-F238E27FC236}">
                              <a16:creationId xmlns:a16="http://schemas.microsoft.com/office/drawing/2014/main" id="{6A90946C-F8CD-A24B-BBBD-1E342A576EE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723219" y="2758906"/>
                          <a:ext cx="382206" cy="276999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b="-2272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de-D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9" name="Textfeld 218">
                          <a:extLst>
                            <a:ext uri="{FF2B5EF4-FFF2-40B4-BE49-F238E27FC236}">
                              <a16:creationId xmlns:a16="http://schemas.microsoft.com/office/drawing/2014/main" id="{199D55B1-1AD7-F14A-92DA-353CA222757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745680" y="3028022"/>
                          <a:ext cx="276043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</m:oMath>
                            </m:oMathPara>
                          </a14:m>
                          <a:endParaRPr lang="de-DE" sz="1200" dirty="0">
                            <a:latin typeface="+mn-ea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19" name="Textfeld 218">
                          <a:extLst>
                            <a:ext uri="{FF2B5EF4-FFF2-40B4-BE49-F238E27FC236}">
                              <a16:creationId xmlns:a16="http://schemas.microsoft.com/office/drawing/2014/main" id="{199D55B1-1AD7-F14A-92DA-353CA222757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745680" y="3028022"/>
                          <a:ext cx="276043" cy="276999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de-D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220" name="Textfeld 219">
                    <a:extLst>
                      <a:ext uri="{FF2B5EF4-FFF2-40B4-BE49-F238E27FC236}">
                        <a16:creationId xmlns:a16="http://schemas.microsoft.com/office/drawing/2014/main" id="{C20272D2-51BF-F249-A94A-535E42068CA0}"/>
                      </a:ext>
                    </a:extLst>
                  </p:cNvPr>
                  <p:cNvSpPr txBox="1"/>
                  <p:nvPr/>
                </p:nvSpPr>
                <p:spPr>
                  <a:xfrm>
                    <a:off x="4488452" y="4328123"/>
                    <a:ext cx="2548689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70C0"/>
                        </a:solidFill>
                        <a:latin typeface="+mn-ea"/>
                      </a:rPr>
                      <a:t>Abbremsung der Elektronen ist beschleunigte Bewegung</a:t>
                    </a:r>
                  </a:p>
                  <a:p>
                    <a:r>
                      <a:rPr lang="de-DE" sz="1400" dirty="0">
                        <a:solidFill>
                          <a:srgbClr val="0070C0"/>
                        </a:solidFill>
                        <a:latin typeface="+mn-ea"/>
                      </a:rPr>
                      <a:t>→ Abstrahlung </a:t>
                    </a:r>
                    <a:r>
                      <a:rPr lang="de-DE" sz="1400" dirty="0" err="1">
                        <a:solidFill>
                          <a:srgbClr val="0070C0"/>
                        </a:solidFill>
                        <a:latin typeface="+mn-ea"/>
                      </a:rPr>
                      <a:t>elm</a:t>
                    </a:r>
                    <a:r>
                      <a:rPr lang="de-DE" sz="1400" dirty="0">
                        <a:solidFill>
                          <a:srgbClr val="0070C0"/>
                        </a:solidFill>
                        <a:latin typeface="+mn-ea"/>
                      </a:rPr>
                      <a:t>. Wellen</a:t>
                    </a:r>
                  </a:p>
                </p:txBody>
              </p:sp>
            </p:grpSp>
          </p:grpSp>
          <p:cxnSp>
            <p:nvCxnSpPr>
              <p:cNvPr id="4" name="Gerade Verbindung 3">
                <a:extLst>
                  <a:ext uri="{FF2B5EF4-FFF2-40B4-BE49-F238E27FC236}">
                    <a16:creationId xmlns:a16="http://schemas.microsoft.com/office/drawing/2014/main" id="{C3616764-7D37-1B44-B60F-4BE68CF7C065}"/>
                  </a:ext>
                </a:extLst>
              </p:cNvPr>
              <p:cNvCxnSpPr/>
              <p:nvPr/>
            </p:nvCxnSpPr>
            <p:spPr>
              <a:xfrm flipV="1">
                <a:off x="1583216" y="4275814"/>
                <a:ext cx="0" cy="504056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54809C3-F070-094D-B705-9CB78F5D2C80}"/>
                </a:ext>
              </a:extLst>
            </p:cNvPr>
            <p:cNvSpPr txBox="1"/>
            <p:nvPr/>
          </p:nvSpPr>
          <p:spPr>
            <a:xfrm rot="16200000">
              <a:off x="1108730" y="4387339"/>
              <a:ext cx="7534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latin typeface="+mj-ea"/>
                  <a:ea typeface="+mj-ea"/>
                </a:rPr>
                <a:t>Elektron</a:t>
              </a:r>
            </a:p>
          </p:txBody>
        </p:sp>
      </p:grpSp>
      <p:sp>
        <p:nvSpPr>
          <p:cNvPr id="155" name="Textfeld 154">
            <a:extLst>
              <a:ext uri="{FF2B5EF4-FFF2-40B4-BE49-F238E27FC236}">
                <a16:creationId xmlns:a16="http://schemas.microsoft.com/office/drawing/2014/main" id="{1626286E-0813-4641-B89E-1D9644B8EDED}"/>
              </a:ext>
            </a:extLst>
          </p:cNvPr>
          <p:cNvSpPr txBox="1"/>
          <p:nvPr/>
        </p:nvSpPr>
        <p:spPr>
          <a:xfrm>
            <a:off x="609600" y="6155674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Daniela Bednarski,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56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FB3BB7BC-731E-DE4C-B616-7FC8C6F3093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23391" y="1268760"/>
                <a:ext cx="5376000" cy="792088"/>
              </a:xfrm>
            </p:spPr>
            <p:txBody>
              <a:bodyPr/>
              <a:lstStyle/>
              <a:p>
                <a:r>
                  <a:rPr lang="de-DE" dirty="0"/>
                  <a:t>Bremsspektrum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</m:e>
                          <m:sub>
                            <m:r>
                              <a:rPr lang="de-DE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𝑼</m:t>
                            </m:r>
                          </m:e>
                          <m:sub>
                            <m:r>
                              <a:rPr lang="de-DE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mit charakteristischer Strahlung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sub>
                        </m:s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sub>
                        </m:sSub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FB3BB7BC-731E-DE4C-B616-7FC8C6F309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3391" y="1268760"/>
                <a:ext cx="5376000" cy="792088"/>
              </a:xfrm>
              <a:blipFill>
                <a:blip r:embed="rId3"/>
                <a:stretch>
                  <a:fillRect l="-235" t="-1563" b="-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C1D16A0C-2159-5E4C-A810-19C8728A8F9C}"/>
                  </a:ext>
                </a:extLst>
              </p:cNvPr>
              <p:cNvSpPr>
                <a:spLocks noGrp="1"/>
              </p:cNvSpPr>
              <p:nvPr>
                <p:ph type="body" sz="half" idx="3"/>
              </p:nvPr>
            </p:nvSpPr>
            <p:spPr>
              <a:xfrm>
                <a:off x="6192010" y="1268760"/>
                <a:ext cx="5376000" cy="792088"/>
              </a:xfrm>
            </p:spPr>
            <p:txBody>
              <a:bodyPr/>
              <a:lstStyle/>
              <a:p>
                <a:endParaRPr lang="de-DE" dirty="0"/>
              </a:p>
              <a:p>
                <a:r>
                  <a:rPr lang="de-DE" dirty="0"/>
                  <a:t>Bremsspektrum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de-DE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de-DE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mit charakteristischer Strahlung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sub>
                        </m:s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sub>
                        </m:sSub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C1D16A0C-2159-5E4C-A810-19C8728A8F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3"/>
              </p:nvPr>
            </p:nvSpPr>
            <p:spPr>
              <a:xfrm>
                <a:off x="6192010" y="1268760"/>
                <a:ext cx="5376000" cy="792088"/>
              </a:xfrm>
              <a:blipFill>
                <a:blip r:embed="rId4"/>
                <a:stretch>
                  <a:fillRect l="-235" t="-1563" b="-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64DB8936-488F-7542-8C71-3E550C2CAA3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1457325" y="2284413"/>
            <a:ext cx="3708400" cy="3225800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99B2EF5D-7CF2-AA45-B096-4200593CED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7025481" y="2284413"/>
            <a:ext cx="3708400" cy="32258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637E0A2-DE94-5747-9A92-6A6E169D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2656"/>
            <a:ext cx="10972800" cy="936104"/>
          </a:xfrm>
        </p:spPr>
        <p:txBody>
          <a:bodyPr/>
          <a:lstStyle/>
          <a:p>
            <a:r>
              <a:rPr lang="de-DE" dirty="0"/>
              <a:t>Röntgenspektren (LF)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8FD71EE-C1EF-F741-BE5F-2618D508FBBC}"/>
                  </a:ext>
                </a:extLst>
              </p:cNvPr>
              <p:cNvSpPr txBox="1"/>
              <p:nvPr/>
            </p:nvSpPr>
            <p:spPr>
              <a:xfrm>
                <a:off x="623391" y="5733256"/>
                <a:ext cx="10944619" cy="585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Fachl. Hinweis: 	Duane-</a:t>
                </a:r>
                <a:r>
                  <a:rPr lang="de-DE" sz="2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Hunt</a:t>
                </a:r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𝜆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𝑚𝑖𝑛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den>
                    </m:f>
                    <m:r>
                      <a:rPr lang="de-DE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und 	Kramers: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</m:t>
                    </m:r>
                    <m:d>
                      <m:dPr>
                        <m:ctrlP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𝜆</m:t>
                        </m:r>
                      </m:e>
                    </m:d>
                    <m:r>
                      <a:rPr lang="de-DE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de-DE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  <m:r>
                      <a:rPr lang="de-DE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d>
                      <m:dPr>
                        <m:ctrlP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𝜆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sz="20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de-DE" sz="20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𝑚𝑖𝑛</m:t>
                                </m:r>
                              </m:sub>
                            </m:sSub>
                          </m:den>
                        </m:f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r>
                      <a:rPr lang="de-DE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f>
                      <m:fPr>
                        <m:ctrlP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de-DE" sz="2000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A8FD71EE-C1EF-F741-BE5F-2618D508F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1" y="5733256"/>
                <a:ext cx="10944619" cy="585353"/>
              </a:xfrm>
              <a:prstGeom prst="rect">
                <a:avLst/>
              </a:prstGeom>
              <a:blipFill>
                <a:blip r:embed="rId7"/>
                <a:stretch>
                  <a:fillRect r="-1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7A81253C-3A5B-764E-AE79-5700810C5AD1}"/>
              </a:ext>
            </a:extLst>
          </p:cNvPr>
          <p:cNvSpPr txBox="1"/>
          <p:nvPr/>
        </p:nvSpPr>
        <p:spPr>
          <a:xfrm>
            <a:off x="609600" y="6195498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325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CA1F712-7188-D246-883A-5D179EB9D9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09728" indent="0">
                  <a:buNone/>
                </a:pPr>
                <a:r>
                  <a:rPr lang="de-DE" sz="2200" dirty="0"/>
                  <a:t>Hinweis: In der Formelsammlung ist das </a:t>
                </a:r>
                <a:r>
                  <a:rPr lang="de-DE" sz="2200" dirty="0" err="1"/>
                  <a:t>Moseley‘sche</a:t>
                </a:r>
                <a:r>
                  <a:rPr lang="de-DE" sz="2200" dirty="0"/>
                  <a:t> Gesetz für den Spezialfall 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2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sz="2200" dirty="0"/>
                  <a:t>-Linien angegeben:</a:t>
                </a:r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de-DE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de-DE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sub>
                      </m:sSub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=13,6 </m:t>
                      </m:r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2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CA1F712-7188-D246-883A-5D179EB9D9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3637E0A2-DE94-5747-9A92-6A6E169D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Röntgenspektren (LF)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5E36E2-907A-5842-933E-C9B0F62D0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1910396"/>
            <a:ext cx="3128348" cy="43714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0E0B56C-D746-EE4D-8A39-2EFFB26EE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232" y="1901011"/>
            <a:ext cx="3128348" cy="44018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A2DD187-9631-3C41-ADAD-08F9222DC17B}"/>
              </a:ext>
            </a:extLst>
          </p:cNvPr>
          <p:cNvSpPr txBox="1"/>
          <p:nvPr/>
        </p:nvSpPr>
        <p:spPr>
          <a:xfrm>
            <a:off x="877166" y="4956742"/>
            <a:ext cx="3128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  <a:latin typeface="+mj-ea"/>
                <a:ea typeface="+mj-ea"/>
              </a:rPr>
              <a:t>Aufgabe:</a:t>
            </a:r>
          </a:p>
          <a:p>
            <a:r>
              <a:rPr lang="de-DE" dirty="0">
                <a:solidFill>
                  <a:srgbClr val="0070C0"/>
                </a:solidFill>
                <a:latin typeface="+mj-ea"/>
                <a:ea typeface="+mj-ea"/>
              </a:rPr>
              <a:t>Abitur Bayern 2016:</a:t>
            </a:r>
          </a:p>
          <a:p>
            <a:r>
              <a:rPr lang="de-DE" dirty="0">
                <a:solidFill>
                  <a:srgbClr val="0070C0"/>
                </a:solidFill>
                <a:latin typeface="+mj-ea"/>
                <a:ea typeface="+mj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Röntgenfluoreszenzanalyse (RFA)</a:t>
            </a:r>
            <a:endParaRPr lang="de-DE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9EB186-623D-D143-AF52-0F0E8D9E97A7}"/>
              </a:ext>
            </a:extLst>
          </p:cNvPr>
          <p:cNvSpPr txBox="1"/>
          <p:nvPr/>
        </p:nvSpPr>
        <p:spPr>
          <a:xfrm>
            <a:off x="609600" y="6220007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524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7AF61D0-F685-044A-A267-5A59A215F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de-DE" dirty="0"/>
              <a:t>Die NRW-Leistungskurs-Aufgabe </a:t>
            </a:r>
            <a:r>
              <a:rPr lang="de-DE" b="1" dirty="0"/>
              <a:t>Beschleunigung von Elektronen </a:t>
            </a:r>
            <a:r>
              <a:rPr lang="de-DE" dirty="0"/>
              <a:t>behandelt im ersten Teil eine Elektronenröhre, im zweiten Teil ein Synchrotron, im dritten Teil einen Speicherring mit Strahlungsverlusten.</a:t>
            </a:r>
          </a:p>
          <a:p>
            <a:pPr marL="109728" indent="0">
              <a:buNone/>
            </a:pPr>
            <a:r>
              <a:rPr lang="de-DE" dirty="0"/>
              <a:t>Der dritte Teil enthält die Aufgabe, in der die Entstehung der Bremsstrahlung in einer Röntgenröhre beschrieben werden soll.</a:t>
            </a:r>
          </a:p>
          <a:p>
            <a:pPr marL="109728" indent="0">
              <a:buNone/>
            </a:pPr>
            <a:endParaRPr lang="de-DE" dirty="0"/>
          </a:p>
          <a:p>
            <a:pPr marL="109728" indent="0">
              <a:spcAft>
                <a:spcPts val="600"/>
              </a:spcAft>
              <a:buNone/>
            </a:pPr>
            <a:r>
              <a:rPr lang="de-DE" dirty="0"/>
              <a:t>Folgende Aspekte sollten in der Lösung angesprochen werden:</a:t>
            </a:r>
          </a:p>
          <a:p>
            <a:r>
              <a:rPr lang="de-DE" dirty="0"/>
              <a:t>Die angelegte Spannung beschleunigt die aus der Kathode austretenden Elektronen.</a:t>
            </a:r>
          </a:p>
          <a:p>
            <a:r>
              <a:rPr lang="de-DE" dirty="0"/>
              <a:t>In der Anode treffen die hochenergetischen Elektronen auf Metall.</a:t>
            </a:r>
          </a:p>
          <a:p>
            <a:r>
              <a:rPr lang="de-DE" dirty="0"/>
              <a:t>Dort werden sie aufgrund der Ablenkung an den positiv geladenen Atomrümpfen beschleunigt.</a:t>
            </a:r>
          </a:p>
          <a:p>
            <a:r>
              <a:rPr lang="de-DE" dirty="0"/>
              <a:t>Die Beschleunigung verursacht die Aussendung elektromagnetischer Strahlung, deren Frequenz im Bereichs der Röntgenstrahlung liegt.</a:t>
            </a:r>
          </a:p>
          <a:p>
            <a:r>
              <a:rPr lang="de-DE" dirty="0"/>
              <a:t>Die Abstrahlung verursacht eine Abnahme der kinetischen Energie der Elektronen; sie werden abgebremst.</a:t>
            </a:r>
          </a:p>
          <a:p>
            <a:r>
              <a:rPr lang="de-DE" dirty="0"/>
              <a:t>Beim Bremsvorgang kann Strahlung in beliebigen Energiemengen bis zur gesamten kinetischen Energie der Elektronen freigesetzt werden. Dies ist der kontinuierliche Anteil des Spektrums.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F2A585-DE23-D44E-95DB-9EF454BE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Röntgenspektren: Abi-Aufgabe NRW 2020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63EAA33-3178-044A-BF7D-DAB7D521D7F5}"/>
              </a:ext>
            </a:extLst>
          </p:cNvPr>
          <p:cNvSpPr txBox="1"/>
          <p:nvPr/>
        </p:nvSpPr>
        <p:spPr>
          <a:xfrm rot="16200000">
            <a:off x="-2623066" y="30766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für Lehrkräfte, kein Einsatz im Unterricht!</a:t>
            </a:r>
          </a:p>
        </p:txBody>
      </p:sp>
    </p:spTree>
    <p:extLst>
      <p:ext uri="{BB962C8B-B14F-4D97-AF65-F5344CB8AC3E}">
        <p14:creationId xmlns:p14="http://schemas.microsoft.com/office/powerpoint/2010/main" val="3475053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7AF61D0-F685-044A-A267-5A59A215F3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09728" indent="0">
                  <a:buNone/>
                </a:pPr>
                <a:r>
                  <a:rPr lang="de-DE" sz="2200" dirty="0"/>
                  <a:t>NRW-Leistungskurs-Aufgabe </a:t>
                </a:r>
                <a:r>
                  <a:rPr lang="de-DE" sz="2200" b="1" dirty="0"/>
                  <a:t>Röntgenstrahlung</a:t>
                </a:r>
                <a:r>
                  <a:rPr lang="de-DE" sz="2200" dirty="0"/>
                  <a:t> behandelt im ersten Teil eine Röntgenröhre, im zweiten Teil das Röntgenspektrum, im dritten Teil Röntgenstrahlung in der Medizin.</a:t>
                </a:r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>
                  <a:buNone/>
                </a:pPr>
                <a:r>
                  <a:rPr lang="de-DE" sz="2000" dirty="0"/>
                  <a:t>Unter anderem werden folgende Aspekte abgefragt:</a:t>
                </a:r>
              </a:p>
              <a:p>
                <a:pPr marL="566928" indent="-457200">
                  <a:buFont typeface="+mj-lt"/>
                  <a:buAutoNum type="arabicPeriod"/>
                </a:pPr>
                <a:r>
                  <a:rPr lang="de-DE" sz="2000" dirty="0"/>
                  <a:t>Teilaufgabe:</a:t>
                </a:r>
              </a:p>
              <a:p>
                <a:pPr marL="109728" indent="0">
                  <a:buNone/>
                </a:pPr>
                <a:r>
                  <a:rPr lang="de-DE" sz="2000" dirty="0"/>
                  <a:t>	Beschriftung und Polung der Röntgenröhre, relativistische Berechnung der 	Geschwindigkeit </a:t>
                </a:r>
              </a:p>
              <a:p>
                <a:pPr marL="566928" indent="-457200">
                  <a:buFont typeface="+mj-lt"/>
                  <a:buAutoNum type="arabicPeriod" startAt="2"/>
                </a:pPr>
                <a:r>
                  <a:rPr lang="de-DE" sz="2000" dirty="0"/>
                  <a:t>Teilaufgabe:</a:t>
                </a:r>
              </a:p>
              <a:p>
                <a:pPr marL="667512" lvl="2" indent="0">
                  <a:buNone/>
                </a:pPr>
                <a:r>
                  <a:rPr lang="de-DE" dirty="0"/>
                  <a:t>	Drehkristallverfahren, Herleitung der Bragg-Gleichung, Beschreibung der Ursache des 	Bremsspektrums und des charakteristischen Spektrums, Angabe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/>
                  <a:t>-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de-DE" dirty="0"/>
                  <a:t>-Linie 	im Spektrum, Bestimmung und Diskussion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de-DE" dirty="0"/>
                  <a:t>, Veränderung  des Spektrums bei 	geringerer Beschleunigungsspannung</a:t>
                </a:r>
              </a:p>
              <a:p>
                <a:pPr marL="566928" indent="-457200">
                  <a:buFont typeface="+mj-lt"/>
                  <a:buAutoNum type="arabicPeriod" startAt="2"/>
                </a:pPr>
                <a:r>
                  <a:rPr lang="de-DE" sz="2000" dirty="0"/>
                  <a:t>Teilaufgabe:</a:t>
                </a:r>
              </a:p>
              <a:p>
                <a:pPr marL="667512" lvl="2" indent="0">
                  <a:buNone/>
                </a:pPr>
                <a:r>
                  <a:rPr lang="de-DE" dirty="0"/>
                  <a:t>	Absorptionskoeffizient, </a:t>
                </a:r>
                <a:r>
                  <a:rPr lang="de-DE" dirty="0" err="1"/>
                  <a:t>Halbwertsdicke</a:t>
                </a:r>
                <a:r>
                  <a:rPr lang="de-DE" dirty="0"/>
                  <a:t> etc.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7AF61D0-F685-044A-A267-5A59A215F3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754" r="-462" b="-37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4AF2A585-DE23-D44E-95DB-9EF454BE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Röntgenspektren: Abi-Aufgabe NRW 2019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4823EA0-0011-0B4B-A680-B1B9C0B1E8A2}"/>
              </a:ext>
            </a:extLst>
          </p:cNvPr>
          <p:cNvSpPr txBox="1"/>
          <p:nvPr/>
        </p:nvSpPr>
        <p:spPr>
          <a:xfrm rot="16200000">
            <a:off x="-2623066" y="30766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für Lehrkräfte, kein Einsatz im Unterricht!</a:t>
            </a:r>
          </a:p>
        </p:txBody>
      </p:sp>
    </p:spTree>
    <p:extLst>
      <p:ext uri="{BB962C8B-B14F-4D97-AF65-F5344CB8AC3E}">
        <p14:creationId xmlns:p14="http://schemas.microsoft.com/office/powerpoint/2010/main" val="278648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AD212A-9F68-9E46-9450-EF4B44DCD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109728" indent="0">
                  <a:buNone/>
                </a:pPr>
                <a:r>
                  <a:rPr lang="de-DE" dirty="0">
                    <a:effectLst/>
                    <a:latin typeface="Helvetica" pitchFamily="2" charset="0"/>
                  </a:rPr>
                  <a:t>Die </a:t>
                </a:r>
                <a:r>
                  <a:rPr lang="de-DE" dirty="0" err="1">
                    <a:effectLst/>
                    <a:latin typeface="Helvetica" pitchFamily="2" charset="0"/>
                  </a:rPr>
                  <a:t>Schülerinnen</a:t>
                </a:r>
                <a:r>
                  <a:rPr lang="de-DE" dirty="0">
                    <a:effectLst/>
                    <a:latin typeface="Helvetica" pitchFamily="2" charset="0"/>
                  </a:rPr>
                  <a:t> und </a:t>
                </a:r>
                <a:r>
                  <a:rPr lang="de-DE" dirty="0" err="1">
                    <a:effectLst/>
                    <a:latin typeface="Helvetica" pitchFamily="2" charset="0"/>
                  </a:rPr>
                  <a:t>Schüler</a:t>
                </a:r>
                <a:r>
                  <a:rPr lang="de-DE" dirty="0">
                    <a:effectLst/>
                    <a:latin typeface="Helvetica" pitchFamily="2" charset="0"/>
                  </a:rPr>
                  <a:t> verbinden die Beobachtung von Linienspektren mit der Struktur der </a:t>
                </a:r>
                <a:r>
                  <a:rPr lang="de-DE" dirty="0" err="1">
                    <a:effectLst/>
                    <a:latin typeface="Helvetica" pitchFamily="2" charset="0"/>
                  </a:rPr>
                  <a:t>Atomhülle</a:t>
                </a:r>
                <a:r>
                  <a:rPr lang="de-DE" dirty="0">
                    <a:effectLst/>
                    <a:latin typeface="Helvetica" pitchFamily="2" charset="0"/>
                  </a:rPr>
                  <a:t>. Sie verwenden den Photonenbegriff zur Erklärung von Emissions- und Absorptionsspektren von Atomen.</a:t>
                </a:r>
              </a:p>
              <a:p>
                <a:pPr marL="109728" indent="0">
                  <a:buNone/>
                </a:pPr>
                <a:r>
                  <a:rPr lang="de-DE" dirty="0">
                    <a:effectLst/>
                    <a:latin typeface="Helvetica" pitchFamily="2" charset="0"/>
                  </a:rPr>
                  <a:t>Die </a:t>
                </a:r>
                <a:r>
                  <a:rPr lang="de-DE" dirty="0" err="1">
                    <a:effectLst/>
                    <a:latin typeface="Helvetica" pitchFamily="2" charset="0"/>
                  </a:rPr>
                  <a:t>Schülerinnen</a:t>
                </a:r>
                <a:r>
                  <a:rPr lang="de-DE" dirty="0">
                    <a:effectLst/>
                    <a:latin typeface="Helvetica" pitchFamily="2" charset="0"/>
                  </a:rPr>
                  <a:t> und </a:t>
                </a:r>
                <a:r>
                  <a:rPr lang="de-DE" dirty="0" err="1">
                    <a:effectLst/>
                    <a:latin typeface="Helvetica" pitchFamily="2" charset="0"/>
                  </a:rPr>
                  <a:t>Schüler</a:t>
                </a:r>
                <a:r>
                  <a:rPr lang="de-DE" dirty="0">
                    <a:effectLst/>
                    <a:latin typeface="Helvetica" pitchFamily="2" charset="0"/>
                  </a:rPr>
                  <a:t> können . . .</a:t>
                </a:r>
              </a:p>
              <a:p>
                <a:pPr marL="109728" indent="0">
                  <a:buNone/>
                </a:pPr>
                <a:endParaRPr lang="de-DE" dirty="0">
                  <a:effectLst/>
                  <a:latin typeface="Helvetica" pitchFamily="2" charset="0"/>
                </a:endParaRPr>
              </a:p>
              <a:p>
                <a:pPr marL="566928" indent="-457200">
                  <a:buFont typeface="+mj-lt"/>
                  <a:buAutoNum type="arabicParenBoth" startAt="9"/>
                </a:pPr>
                <a:r>
                  <a:rPr lang="de-DE" dirty="0">
                    <a:effectLst/>
                    <a:latin typeface="Helvetica" pitchFamily="2" charset="0"/>
                  </a:rPr>
                  <a:t> 	Linienspektren von </a:t>
                </a:r>
                <a:r>
                  <a:rPr lang="de-DE" i="1" dirty="0">
                    <a:effectLst/>
                    <a:latin typeface="Helvetica" pitchFamily="2" charset="0"/>
                  </a:rPr>
                  <a:t>Atomen</a:t>
                </a:r>
                <a:r>
                  <a:rPr lang="de-DE" dirty="0">
                    <a:effectLst/>
                    <a:latin typeface="Helvetica" pitchFamily="2" charset="0"/>
                  </a:rPr>
                  <a:t> als Übergänge zwischen diskreten Energieniveaus 	beschreiben und in einem Energieniveauschema veranschaulichen 	(Absorption, Emission, </a:t>
                </a:r>
                <a:r>
                  <a:rPr lang="de-DE" dirty="0" err="1">
                    <a:effectLst/>
                    <a:latin typeface="Helvetica" pitchFamily="2" charset="0"/>
                  </a:rPr>
                  <a:t>Bohr’sche</a:t>
                </a:r>
                <a:r>
                  <a:rPr lang="de-DE" dirty="0">
                    <a:effectLst/>
                    <a:latin typeface="Helvetica" pitchFamily="2" charset="0"/>
                  </a:rPr>
                  <a:t> Frequenzbedingung </a:t>
                </a:r>
                <a14:m>
                  <m:oMath xmlns:m="http://schemas.openxmlformats.org/officeDocument/2006/math">
                    <m:r>
                      <a:rPr lang="de-DE" b="0" i="1" smtClean="0"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de-DE" dirty="0">
                    <a:effectLst/>
                    <a:latin typeface="Helvetica" pitchFamily="2" charset="0"/>
                  </a:rPr>
                  <a:t>, Energiewerte 	des Wasserstoffatoms)</a:t>
                </a:r>
              </a:p>
              <a:p>
                <a:pPr marL="566928" indent="-457200">
                  <a:buFont typeface="+mj-lt"/>
                  <a:buAutoNum type="arabicParenBoth" startAt="9"/>
                </a:pPr>
                <a:r>
                  <a:rPr lang="de-DE" dirty="0">
                    <a:effectLst/>
                    <a:latin typeface="Helvetica" pitchFamily="2" charset="0"/>
                  </a:rPr>
                  <a:t> 	können unterschiedliche atomare Modellvorstellungen (</a:t>
                </a:r>
                <a:r>
                  <a:rPr lang="de-DE" dirty="0" err="1">
                    <a:effectLst/>
                    <a:latin typeface="Helvetica" pitchFamily="2" charset="0"/>
                  </a:rPr>
                  <a:t>Rutherford’sches</a:t>
                </a:r>
                <a:r>
                  <a:rPr lang="de-DE" dirty="0">
                    <a:latin typeface="Helvetica" pitchFamily="2" charset="0"/>
                  </a:rPr>
                  <a:t> 	</a:t>
                </a:r>
                <a:r>
                  <a:rPr lang="de-DE" dirty="0">
                    <a:effectLst/>
                    <a:latin typeface="Helvetica" pitchFamily="2" charset="0"/>
                  </a:rPr>
                  <a:t>Atommodell, Orbitale des Wasserstoffatoms) beschreiben</a:t>
                </a: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None/>
                </a:pPr>
                <a:r>
                  <a:rPr lang="de-DE" dirty="0"/>
                  <a:t>Formelsammlung:</a:t>
                </a:r>
              </a:p>
              <a:p>
                <a:pPr marL="109728" indent="0">
                  <a:buNone/>
                </a:pPr>
                <a:endParaRPr lang="de-DE" sz="2200" dirty="0"/>
              </a:p>
              <a:p>
                <a:pPr marL="109728" indent="0" algn="ctr">
                  <a:buNone/>
                </a:pP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de-DE" sz="22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8∙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de-D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sz="2200" dirty="0"/>
              </a:p>
              <a:p>
                <a:pPr marL="566928" indent="-457200">
                  <a:buFont typeface="+mj-lt"/>
                  <a:buAutoNum type="arabicParenBoth" startAt="9"/>
                </a:pPr>
                <a:endParaRPr lang="de-DE" dirty="0">
                  <a:effectLst/>
                  <a:latin typeface="Helvetica" pitchFamily="2" charset="0"/>
                </a:endParaRPr>
              </a:p>
              <a:p>
                <a:pPr marL="109728" indent="0">
                  <a:buNone/>
                </a:pPr>
                <a:endParaRPr lang="de-DE" dirty="0">
                  <a:effectLst/>
                  <a:latin typeface="Helvetica" pitchFamily="2" charset="0"/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5AD212A-9F68-9E46-9450-EF4B44DCD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759" r="-1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4F98A0BF-4896-3841-AEBB-EFA3B727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Vorgaben des Bildungsplans (BF)</a:t>
            </a:r>
          </a:p>
        </p:txBody>
      </p:sp>
    </p:spTree>
    <p:extLst>
      <p:ext uri="{BB962C8B-B14F-4D97-AF65-F5344CB8AC3E}">
        <p14:creationId xmlns:p14="http://schemas.microsoft.com/office/powerpoint/2010/main" val="418619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CBEB98A-ED10-0D43-BAFB-B777DEAEB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Experiment Quecksilber-Höchstdrucklampe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C3794A-4133-0843-8BF4-27EE93A3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Emissionsspektren von Metalldampflampen (LF/BF)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D88FF01-BEFF-0D40-B7E2-CFA909CC8D06}"/>
              </a:ext>
            </a:extLst>
          </p:cNvPr>
          <p:cNvGrpSpPr/>
          <p:nvPr/>
        </p:nvGrpSpPr>
        <p:grpSpPr>
          <a:xfrm>
            <a:off x="416194" y="2166597"/>
            <a:ext cx="11359612" cy="3521885"/>
            <a:chOff x="432962" y="1911499"/>
            <a:chExt cx="11359612" cy="352188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786AFFDB-08FE-934B-A859-9965D2FD5D02}"/>
                </a:ext>
              </a:extLst>
            </p:cNvPr>
            <p:cNvGrpSpPr/>
            <p:nvPr/>
          </p:nvGrpSpPr>
          <p:grpSpPr>
            <a:xfrm>
              <a:off x="432962" y="1911499"/>
              <a:ext cx="11359612" cy="3086562"/>
              <a:chOff x="432962" y="1911499"/>
              <a:chExt cx="11359612" cy="3086562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AB7604AF-0236-4843-BFEC-AA835A9E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2962" y="1911499"/>
                <a:ext cx="4977204" cy="2232248"/>
              </a:xfrm>
              <a:prstGeom prst="rect">
                <a:avLst/>
              </a:prstGeom>
            </p:spPr>
          </p:pic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0D760B1E-D7A7-854A-BA6C-A95048507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8152" y="1911500"/>
                <a:ext cx="6184422" cy="2232247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F75710E0-38AA-D340-A14D-45735EBEC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80376" y="4145159"/>
                <a:ext cx="1936800" cy="852902"/>
              </a:xfrm>
              <a:prstGeom prst="rect">
                <a:avLst/>
              </a:prstGeom>
            </p:spPr>
          </p:pic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C8F92D8-1FCA-A443-BD06-2200536C6611}"/>
                </a:ext>
              </a:extLst>
            </p:cNvPr>
            <p:cNvSpPr txBox="1"/>
            <p:nvPr/>
          </p:nvSpPr>
          <p:spPr>
            <a:xfrm>
              <a:off x="610847" y="4386944"/>
              <a:ext cx="4799319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Gitter (600Linien/mm) oder Geradsichtprisma sind geeignet.</a:t>
              </a:r>
            </a:p>
            <a:p>
              <a:r>
                <a:rPr lang="de-D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Hier: 150 mm Linse und Spalt 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B1EA50A2-6485-F145-93AA-4C903E2EBB13}"/>
              </a:ext>
            </a:extLst>
          </p:cNvPr>
          <p:cNvSpPr txBox="1"/>
          <p:nvPr/>
        </p:nvSpPr>
        <p:spPr>
          <a:xfrm>
            <a:off x="416194" y="6061587"/>
            <a:ext cx="11391056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8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3D5CBD-2FD9-3941-959F-518460ADB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Quecksilber-Hochdrucklampe (Auflösung der Doppellinie)</a:t>
            </a:r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F331DD4-1ADD-5042-80E6-AB1419A23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Emissionsspektren von Metalldampflampen (LF/BF)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E5848B-C887-EC49-A611-C10E5F5D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034466"/>
            <a:ext cx="4681860" cy="27890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70D4E6-3D22-5140-AFDE-C94FF8A5B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032" y="2034466"/>
            <a:ext cx="6333508" cy="27890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C887CB7-5A37-DC4C-9C16-31EDE3193026}"/>
              </a:ext>
            </a:extLst>
          </p:cNvPr>
          <p:cNvSpPr txBox="1"/>
          <p:nvPr/>
        </p:nvSpPr>
        <p:spPr>
          <a:xfrm>
            <a:off x="767408" y="5204519"/>
            <a:ext cx="1022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Gitter (600 Linien/mm) oder Geradsichtprisma sind geeignet.</a:t>
            </a:r>
          </a:p>
          <a:p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einer Hochdrucklampe kann die Doppellinie aufgelöst werden.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0CE6650-F148-9146-980B-8E7B6BB9B98F}"/>
              </a:ext>
            </a:extLst>
          </p:cNvPr>
          <p:cNvSpPr txBox="1"/>
          <p:nvPr/>
        </p:nvSpPr>
        <p:spPr>
          <a:xfrm>
            <a:off x="407368" y="6132943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52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BB0E4D79-12B3-A345-AB58-3ABAC4EC6D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109728" indent="0">
                  <a:buNone/>
                </a:pPr>
                <a:r>
                  <a:rPr lang="de-DE" dirty="0"/>
                  <a:t>Falls möglich, zuerst Edelgas-Entladungslampen untersuchen (reines Linienspektrum). Bei Wasserstoffgas ist das Linienspektrum von kontinuierlichen Bandenspektren überlagert.</a:t>
                </a:r>
              </a:p>
              <a:p>
                <a:pPr marL="109728" indent="0">
                  <a:buNone/>
                </a:pPr>
                <a:endParaRPr lang="de-DE" sz="1800" dirty="0"/>
              </a:p>
              <a:p>
                <a:r>
                  <a:rPr lang="de-DE" sz="2000" dirty="0"/>
                  <a:t>Helium-Gasentladungslampe (subjektive Betrachtung)</a:t>
                </a:r>
              </a:p>
              <a:p>
                <a:r>
                  <a:rPr lang="de-DE" sz="2000" dirty="0"/>
                  <a:t>Verwendung eines „hochspannungsfesten“ Messwiderstands mit 100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el-GR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de-DE" sz="2000" dirty="0"/>
              </a:p>
              <a:p>
                <a:pPr marL="109728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BB0E4D79-12B3-A345-AB58-3ABAC4EC6D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184DF626-826C-174F-96FB-EBDE6C59F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8680"/>
            <a:ext cx="11103024" cy="576064"/>
          </a:xfrm>
        </p:spPr>
        <p:txBody>
          <a:bodyPr/>
          <a:lstStyle/>
          <a:p>
            <a:r>
              <a:rPr lang="de-DE" dirty="0"/>
              <a:t>Emissionsspektren von Gasentladungslampen (LF/BF)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E81DA5-0130-804D-87A9-5FBC6A7E0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12" y="3789040"/>
            <a:ext cx="2962796" cy="21473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D19CF9E-F3AD-E64E-9420-9A21E4D30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08" y="3789040"/>
            <a:ext cx="8267700" cy="1041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7F55F79-5554-D148-B0AC-0B0C3A55EA08}"/>
              </a:ext>
            </a:extLst>
          </p:cNvPr>
          <p:cNvSpPr txBox="1"/>
          <p:nvPr/>
        </p:nvSpPr>
        <p:spPr>
          <a:xfrm>
            <a:off x="591126" y="6119963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4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AD38E8C-C655-7A4D-8DC3-DB5D85C99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040560"/>
          </a:xfrm>
        </p:spPr>
        <p:txBody>
          <a:bodyPr/>
          <a:lstStyle/>
          <a:p>
            <a:pPr marL="109728" indent="0">
              <a:buNone/>
            </a:pPr>
            <a:r>
              <a:rPr lang="de-DE" dirty="0"/>
              <a:t>Flammprobe von NaCl und </a:t>
            </a:r>
            <a:r>
              <a:rPr lang="de-DE" dirty="0" err="1"/>
              <a:t>LiCl</a:t>
            </a:r>
            <a:r>
              <a:rPr lang="de-DE" dirty="0"/>
              <a:t> mit Natriumdampflampe</a:t>
            </a:r>
          </a:p>
          <a:p>
            <a:pPr marL="109728" indent="0">
              <a:buNone/>
            </a:pPr>
            <a:r>
              <a:rPr lang="de-DE" dirty="0"/>
              <a:t>Das Emissionsspektrum und Absorptionsspektrum eines Gases sind gleich:</a:t>
            </a:r>
          </a:p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9221963-C75C-874F-BAB7-823CDB7B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Experimente zu Absorptionsspektren (LF/BF)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B28F37C-9A3F-DD44-9876-A438F3E1A1ED}"/>
              </a:ext>
            </a:extLst>
          </p:cNvPr>
          <p:cNvSpPr txBox="1"/>
          <p:nvPr/>
        </p:nvSpPr>
        <p:spPr>
          <a:xfrm>
            <a:off x="9487273" y="5366613"/>
            <a:ext cx="209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70C0"/>
                </a:solidFill>
                <a:latin typeface="+mj-ea"/>
                <a:ea typeface="+mj-ea"/>
              </a:rPr>
              <a:t>Achtung:</a:t>
            </a:r>
          </a:p>
          <a:p>
            <a:r>
              <a:rPr lang="de-DE" sz="1600" dirty="0">
                <a:solidFill>
                  <a:srgbClr val="0070C0"/>
                </a:solidFill>
                <a:latin typeface="+mj-ea"/>
                <a:ea typeface="+mj-ea"/>
              </a:rPr>
              <a:t>GBU für </a:t>
            </a:r>
            <a:r>
              <a:rPr lang="de-DE" sz="1600" dirty="0" err="1">
                <a:solidFill>
                  <a:srgbClr val="0070C0"/>
                </a:solidFill>
                <a:latin typeface="+mj-ea"/>
                <a:ea typeface="+mj-ea"/>
              </a:rPr>
              <a:t>LiCl</a:t>
            </a:r>
            <a:r>
              <a:rPr lang="de-DE" sz="1600" dirty="0">
                <a:solidFill>
                  <a:srgbClr val="0070C0"/>
                </a:solidFill>
                <a:latin typeface="+mj-ea"/>
                <a:ea typeface="+mj-ea"/>
              </a:rPr>
              <a:t> notwendig!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5DA5E3A-3160-B549-AC85-26671CA5DE9E}"/>
              </a:ext>
            </a:extLst>
          </p:cNvPr>
          <p:cNvGrpSpPr/>
          <p:nvPr/>
        </p:nvGrpSpPr>
        <p:grpSpPr>
          <a:xfrm>
            <a:off x="579472" y="2006012"/>
            <a:ext cx="2462066" cy="4164119"/>
            <a:chOff x="609598" y="2205770"/>
            <a:chExt cx="2462066" cy="416411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4ACA613-DEA7-9643-A8E8-BC74D62A8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205770"/>
              <a:ext cx="2462064" cy="3579346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D2D885F-AA9D-3344-9A6B-0AA15EB42052}"/>
                </a:ext>
              </a:extLst>
            </p:cNvPr>
            <p:cNvSpPr txBox="1"/>
            <p:nvPr/>
          </p:nvSpPr>
          <p:spPr>
            <a:xfrm>
              <a:off x="609598" y="5785114"/>
              <a:ext cx="2462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Na-Dampflampe mit Brenner-Flamme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8A4DBF2-5880-E943-919C-E7B8E481FBF1}"/>
              </a:ext>
            </a:extLst>
          </p:cNvPr>
          <p:cNvGrpSpPr/>
          <p:nvPr/>
        </p:nvGrpSpPr>
        <p:grpSpPr>
          <a:xfrm>
            <a:off x="6129745" y="2005124"/>
            <a:ext cx="2519534" cy="4164120"/>
            <a:chOff x="6470579" y="2205769"/>
            <a:chExt cx="2519534" cy="416412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C328C28-BE92-C648-925F-A54654E23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9" y="2205769"/>
              <a:ext cx="2462064" cy="3579345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462719B-B841-2244-9AF8-0454DD42BD6E}"/>
                </a:ext>
              </a:extLst>
            </p:cNvPr>
            <p:cNvSpPr txBox="1"/>
            <p:nvPr/>
          </p:nvSpPr>
          <p:spPr>
            <a:xfrm>
              <a:off x="6470579" y="5785114"/>
              <a:ext cx="2462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Na-Dampflampe mit </a:t>
              </a:r>
              <a:r>
                <a:rPr lang="de-DE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LiCl</a:t>
              </a: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 in Brenner-Flamme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9EDDD33-3A85-AF41-838C-AEE19E8D9507}"/>
              </a:ext>
            </a:extLst>
          </p:cNvPr>
          <p:cNvGrpSpPr/>
          <p:nvPr/>
        </p:nvGrpSpPr>
        <p:grpSpPr>
          <a:xfrm>
            <a:off x="3398407" y="2004106"/>
            <a:ext cx="2592288" cy="4164120"/>
            <a:chOff x="3568824" y="2205769"/>
            <a:chExt cx="2592288" cy="416412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AAE17A4-04C3-4D4E-960A-0CD7C4DD7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824" y="2205769"/>
              <a:ext cx="2462065" cy="3579346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CF61864-115B-7045-BD88-E1C8AD8FF092}"/>
                </a:ext>
              </a:extLst>
            </p:cNvPr>
            <p:cNvSpPr txBox="1"/>
            <p:nvPr/>
          </p:nvSpPr>
          <p:spPr>
            <a:xfrm>
              <a:off x="3568824" y="5785114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Na-Dampflampe mit NaCl in Brenner-Flamme</a:t>
              </a: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7238553F-C5A6-6D47-BD24-3D95E49FB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51" y="2004106"/>
            <a:ext cx="1708276" cy="335503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E2F66FA-F038-3A4D-A09E-DC74A387A5C9}"/>
              </a:ext>
            </a:extLst>
          </p:cNvPr>
          <p:cNvSpPr txBox="1"/>
          <p:nvPr/>
        </p:nvSpPr>
        <p:spPr>
          <a:xfrm>
            <a:off x="579472" y="6205080"/>
            <a:ext cx="12192000" cy="24622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algn="just"/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Bildquellen:</a:t>
            </a:r>
          </a:p>
          <a:p>
            <a:r>
              <a:rPr lang="de-DE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Sven Lübeck,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CC BY 4.0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355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Formatvorlage_KM-Rot ZSL-Logo">
  <a:themeElements>
    <a:clrScheme name="Benutzerdefiniert 6">
      <a:dk1>
        <a:srgbClr val="000000"/>
      </a:dk1>
      <a:lt1>
        <a:srgbClr val="FFFFC1"/>
      </a:lt1>
      <a:dk2>
        <a:srgbClr val="5F5F5F"/>
      </a:dk2>
      <a:lt2>
        <a:srgbClr val="BF0000"/>
      </a:lt2>
      <a:accent1>
        <a:srgbClr val="FF6D6D"/>
      </a:accent1>
      <a:accent2>
        <a:srgbClr val="BF0000"/>
      </a:accent2>
      <a:accent3>
        <a:srgbClr val="BF0000"/>
      </a:accent3>
      <a:accent4>
        <a:srgbClr val="920000"/>
      </a:accent4>
      <a:accent5>
        <a:srgbClr val="C9C9C9"/>
      </a:accent5>
      <a:accent6>
        <a:srgbClr val="920000"/>
      </a:accent6>
      <a:hlink>
        <a:srgbClr val="FF0000"/>
      </a:hlink>
      <a:folHlink>
        <a:srgbClr val="7030A0"/>
      </a:folHlink>
    </a:clrScheme>
    <a:fontScheme name="Rhea">
      <a:majorFont>
        <a:latin typeface="Trebuchet MS"/>
        <a:ea typeface="Arial"/>
        <a:cs typeface="Arial"/>
      </a:majorFont>
      <a:minorFont>
        <a:latin typeface="Georgia"/>
        <a:ea typeface="Arial"/>
        <a:cs typeface="Arial"/>
      </a:minorFont>
    </a:fontScheme>
    <a:fmtScheme name="Rhea">
      <a:fillStyleLst>
        <a:solidFill>
          <a:schemeClr val="phClr"/>
        </a:solidFill>
        <a:gradFill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/>
        </a:gradFill>
        <a:gradFill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30000"/>
                <a:satMod val="175000"/>
              </a:schemeClr>
            </a:gs>
            <a:gs pos="60000">
              <a:schemeClr val="phClr">
                <a:shade val="38000"/>
                <a:satMod val="175000"/>
              </a:schemeClr>
            </a:gs>
            <a:gs pos="100000">
              <a:schemeClr val="phClr">
                <a:tint val="80000"/>
                <a:satMod val="25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Formatvorlage_rot Logo Bildung</Template>
  <TotalTime>0</TotalTime>
  <Words>4625</Words>
  <Application>Microsoft Macintosh PowerPoint</Application>
  <DocSecurity>0</DocSecurity>
  <PresentationFormat>Breitbild</PresentationFormat>
  <Paragraphs>960</Paragraphs>
  <Slides>47</Slides>
  <Notes>24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Garamond</vt:lpstr>
      <vt:lpstr>Georgia</vt:lpstr>
      <vt:lpstr>Helvetica</vt:lpstr>
      <vt:lpstr>Formatvorlage_KM-Rot ZSL-Logo</vt:lpstr>
      <vt:lpstr>Bildungsplanüberarbeitung: Linienspektren und Atomphysik</vt:lpstr>
      <vt:lpstr>Inhalt</vt:lpstr>
      <vt:lpstr>Vorgaben des Bildungsplans (LF)</vt:lpstr>
      <vt:lpstr>Vorgaben des Bildungsplans (LF)</vt:lpstr>
      <vt:lpstr>Vorgaben des Bildungsplans (BF)</vt:lpstr>
      <vt:lpstr>Emissionsspektren von Metalldampflampen (LF/BF)</vt:lpstr>
      <vt:lpstr>Emissionsspektren von Metalldampflampen (LF/BF)</vt:lpstr>
      <vt:lpstr>Emissionsspektren von Gasentladungslampen (LF/BF)</vt:lpstr>
      <vt:lpstr>Experimente zu Absorptionsspektren (LF/BF)</vt:lpstr>
      <vt:lpstr>GBU für Flammprobe von LiF mit Na-Dampflampe  </vt:lpstr>
      <vt:lpstr>Spektren unterschiedlicher Lichtquellen (LF/BF)</vt:lpstr>
      <vt:lpstr>Linienspektrum des Wasserstoffatoms (LF/BF)</vt:lpstr>
      <vt:lpstr>Balmer-Artikel (LF)</vt:lpstr>
      <vt:lpstr>Linienspektrum des Wasserstoffatoms (LF)</vt:lpstr>
      <vt:lpstr>Mögliche Vertiefung (LF)</vt:lpstr>
      <vt:lpstr>Linienspektrum des Wasserstoffatoms (LF)</vt:lpstr>
      <vt:lpstr>Linienspektrum des Wasserstoffatoms (LF)</vt:lpstr>
      <vt:lpstr>Interpretation der Experimente (LF/BF)</vt:lpstr>
      <vt:lpstr>Interpretation der Experimente (LF/BF)</vt:lpstr>
      <vt:lpstr>Interpretation der Experimente (LF/BF)</vt:lpstr>
      <vt:lpstr>Welche Hypothese passt zum Experiment? (LF/BF) </vt:lpstr>
      <vt:lpstr>Energieniveauschema Wasserstoffatom (LF/BF)</vt:lpstr>
      <vt:lpstr>Linienspektrum des Wasserstoffatoms (LF/BF)</vt:lpstr>
      <vt:lpstr>Mögliche Vertiefung Franck-Hertz-Versuch (evtl. LF)</vt:lpstr>
      <vt:lpstr>Rutherford‘sches Atommodell (LF/BF)</vt:lpstr>
      <vt:lpstr>Fachliches und fachdidaktisches zum unendlichen Potentialtopf</vt:lpstr>
      <vt:lpstr>Fachliches und fachdidaktisches zum unendlichen Potentialtopf</vt:lpstr>
      <vt:lpstr>Unendlicher Potentialtopf (LF)</vt:lpstr>
      <vt:lpstr>Unendlicher Potentialtopf (LF)</vt:lpstr>
      <vt:lpstr>Fachliche Definition Orbitale</vt:lpstr>
      <vt:lpstr>Unendlicher Potentialtopf (LF)</vt:lpstr>
      <vt:lpstr>Fachliches zum β-Carotin (LF)</vt:lpstr>
      <vt:lpstr>Alternativer Zugang</vt:lpstr>
      <vt:lpstr>Ausblick Atommodelle (LF)</vt:lpstr>
      <vt:lpstr>Ausblick Atommodelle (LF/BF)</vt:lpstr>
      <vt:lpstr>Ausblick Orbitale (LF)</vt:lpstr>
      <vt:lpstr>Ausblick Mehrelektronensysteme (LF)</vt:lpstr>
      <vt:lpstr>Mögliche Vertiefung (LF)</vt:lpstr>
      <vt:lpstr>Mögliche Vertiefung (LF) </vt:lpstr>
      <vt:lpstr>Mögliche Vertiefung (LF) </vt:lpstr>
      <vt:lpstr>Röntgenspektren (LF)</vt:lpstr>
      <vt:lpstr>Röntgenspektren (LF)</vt:lpstr>
      <vt:lpstr>Aufbau Röntgen-Röhre (LF)</vt:lpstr>
      <vt:lpstr>Röntgenspektren (LF)</vt:lpstr>
      <vt:lpstr>Röntgenspektren (LF)</vt:lpstr>
      <vt:lpstr>Röntgenspektren: Abi-Aufgabe NRW 2020</vt:lpstr>
      <vt:lpstr>Röntgenspektren: Abi-Aufgabe NRW 2019</vt:lpstr>
    </vt:vector>
  </TitlesOfParts>
  <Manager/>
  <Company>IZLBW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subject/>
  <dc:creator>Schock, Kai (KM);du Prel, Florence (LS)</dc:creator>
  <cp:keywords/>
  <dc:description/>
  <cp:lastModifiedBy>Daniela Bednarski</cp:lastModifiedBy>
  <cp:revision>320</cp:revision>
  <dcterms:created xsi:type="dcterms:W3CDTF">2014-03-18T09:41:04Z</dcterms:created>
  <dcterms:modified xsi:type="dcterms:W3CDTF">2023-05-31T11:49:08Z</dcterms:modified>
  <cp:category/>
  <dc:identifier/>
  <cp:contentStatus/>
  <dc:language/>
  <cp:version/>
</cp:coreProperties>
</file>