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4" r:id="rId6"/>
    <p:sldId id="262" r:id="rId7"/>
    <p:sldId id="263" r:id="rId8"/>
    <p:sldId id="260" r:id="rId9"/>
    <p:sldId id="261" r:id="rId10"/>
  </p:sldIdLst>
  <p:sldSz cx="9144000" cy="6858000" type="screen4x3"/>
  <p:notesSz cx="6794500" cy="9982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240" y="11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283" cy="49911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9110"/>
          </a:xfrm>
          <a:prstGeom prst="rect">
            <a:avLst/>
          </a:prstGeom>
        </p:spPr>
        <p:txBody>
          <a:bodyPr vert="horz" lIns="91440" tIns="45720" rIns="91440" bIns="45720" rtlCol="0"/>
          <a:lstStyle>
            <a:lvl1pPr algn="r">
              <a:defRPr sz="1200"/>
            </a:lvl1pPr>
          </a:lstStyle>
          <a:p>
            <a:fld id="{9A79AA2D-C6D2-431F-BC73-DC65B8CD7916}" type="datetimeFigureOut">
              <a:rPr lang="de-DE" smtClean="0"/>
              <a:pPr/>
              <a:t>11.05.2016</a:t>
            </a:fld>
            <a:endParaRPr lang="de-DE"/>
          </a:p>
        </p:txBody>
      </p:sp>
      <p:sp>
        <p:nvSpPr>
          <p:cNvPr id="4" name="Folienbildplatzhalter 3"/>
          <p:cNvSpPr>
            <a:spLocks noGrp="1" noRot="1" noChangeAspect="1"/>
          </p:cNvSpPr>
          <p:nvPr>
            <p:ph type="sldImg" idx="2"/>
          </p:nvPr>
        </p:nvSpPr>
        <p:spPr>
          <a:xfrm>
            <a:off x="903288" y="749300"/>
            <a:ext cx="4987925" cy="37417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41546"/>
            <a:ext cx="5435600" cy="449199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81358"/>
            <a:ext cx="2944283" cy="49911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81358"/>
            <a:ext cx="2944283" cy="499110"/>
          </a:xfrm>
          <a:prstGeom prst="rect">
            <a:avLst/>
          </a:prstGeom>
        </p:spPr>
        <p:txBody>
          <a:bodyPr vert="horz" lIns="91440" tIns="45720" rIns="91440" bIns="45720" rtlCol="0" anchor="b"/>
          <a:lstStyle>
            <a:lvl1pPr algn="r">
              <a:defRPr sz="1200"/>
            </a:lvl1pPr>
          </a:lstStyle>
          <a:p>
            <a:fld id="{D6A12AB7-823A-46A5-9442-B15F2B8D246B}" type="slidenum">
              <a:rPr lang="de-DE" smtClean="0"/>
              <a:pPr/>
              <a:t>‹Nr.›</a:t>
            </a:fld>
            <a:endParaRPr lang="de-DE"/>
          </a:p>
        </p:txBody>
      </p:sp>
    </p:spTree>
    <p:extLst>
      <p:ext uri="{BB962C8B-B14F-4D97-AF65-F5344CB8AC3E}">
        <p14:creationId xmlns:p14="http://schemas.microsoft.com/office/powerpoint/2010/main" xmlns="" val="374714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2349FF1-57A4-4FDB-A047-BD57141750EF}" type="datetime1">
              <a:rPr lang="de-DE" smtClean="0"/>
              <a:pPr/>
              <a:t>11.05.2016</a:t>
            </a:fld>
            <a:endParaRPr lang="de-DE"/>
          </a:p>
        </p:txBody>
      </p:sp>
      <p:sp>
        <p:nvSpPr>
          <p:cNvPr id="5" name="Fußzeilenplatzhalter 4"/>
          <p:cNvSpPr>
            <a:spLocks noGrp="1"/>
          </p:cNvSpPr>
          <p:nvPr>
            <p:ph type="ftr" sz="quarter" idx="11"/>
          </p:nvPr>
        </p:nvSpPr>
        <p:spPr/>
        <p:txBody>
          <a:bodyPr/>
          <a:lstStyle/>
          <a:p>
            <a:r>
              <a:rPr lang="de-DE" smtClean="0"/>
              <a:t>Bildungsplan 2016                                            Kunst/Werken</a:t>
            </a:r>
            <a:endParaRPr lang="de-DE"/>
          </a:p>
        </p:txBody>
      </p:sp>
      <p:sp>
        <p:nvSpPr>
          <p:cNvPr id="6" name="Foliennummernplatzhalter 5"/>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419619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04ED500-1E76-4511-973F-118C9AF27C24}" type="datetime1">
              <a:rPr lang="de-DE" smtClean="0"/>
              <a:pPr/>
              <a:t>11.05.2016</a:t>
            </a:fld>
            <a:endParaRPr lang="de-DE"/>
          </a:p>
        </p:txBody>
      </p:sp>
      <p:sp>
        <p:nvSpPr>
          <p:cNvPr id="5" name="Fußzeilenplatzhalter 4"/>
          <p:cNvSpPr>
            <a:spLocks noGrp="1"/>
          </p:cNvSpPr>
          <p:nvPr>
            <p:ph type="ftr" sz="quarter" idx="11"/>
          </p:nvPr>
        </p:nvSpPr>
        <p:spPr/>
        <p:txBody>
          <a:bodyPr/>
          <a:lstStyle/>
          <a:p>
            <a:r>
              <a:rPr lang="de-DE" smtClean="0"/>
              <a:t>Bildungsplan 2016                                            Kunst/Werken</a:t>
            </a:r>
            <a:endParaRPr lang="de-DE"/>
          </a:p>
        </p:txBody>
      </p:sp>
      <p:sp>
        <p:nvSpPr>
          <p:cNvPr id="6" name="Foliennummernplatzhalter 5"/>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393996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29A1D2E-5925-4EE2-95DA-0B6C6A38C0D5}" type="datetime1">
              <a:rPr lang="de-DE" smtClean="0"/>
              <a:pPr/>
              <a:t>11.05.2016</a:t>
            </a:fld>
            <a:endParaRPr lang="de-DE"/>
          </a:p>
        </p:txBody>
      </p:sp>
      <p:sp>
        <p:nvSpPr>
          <p:cNvPr id="5" name="Fußzeilenplatzhalter 4"/>
          <p:cNvSpPr>
            <a:spLocks noGrp="1"/>
          </p:cNvSpPr>
          <p:nvPr>
            <p:ph type="ftr" sz="quarter" idx="11"/>
          </p:nvPr>
        </p:nvSpPr>
        <p:spPr/>
        <p:txBody>
          <a:bodyPr/>
          <a:lstStyle/>
          <a:p>
            <a:r>
              <a:rPr lang="de-DE" smtClean="0"/>
              <a:t>Bildungsplan 2016                                            Kunst/Werken</a:t>
            </a:r>
            <a:endParaRPr lang="de-DE"/>
          </a:p>
        </p:txBody>
      </p:sp>
      <p:sp>
        <p:nvSpPr>
          <p:cNvPr id="6" name="Foliennummernplatzhalter 5"/>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20933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1B5AD82-5984-4040-8C1B-76E53C926482}" type="datetime1">
              <a:rPr lang="de-DE" smtClean="0"/>
              <a:pPr/>
              <a:t>11.05.2016</a:t>
            </a:fld>
            <a:endParaRPr lang="de-DE"/>
          </a:p>
        </p:txBody>
      </p:sp>
      <p:sp>
        <p:nvSpPr>
          <p:cNvPr id="5" name="Fußzeilenplatzhalter 4"/>
          <p:cNvSpPr>
            <a:spLocks noGrp="1"/>
          </p:cNvSpPr>
          <p:nvPr>
            <p:ph type="ftr" sz="quarter" idx="11"/>
          </p:nvPr>
        </p:nvSpPr>
        <p:spPr/>
        <p:txBody>
          <a:bodyPr/>
          <a:lstStyle/>
          <a:p>
            <a:r>
              <a:rPr lang="de-DE" smtClean="0"/>
              <a:t>Bildungsplan 2016                                            Kunst/Werken</a:t>
            </a:r>
            <a:endParaRPr lang="de-DE"/>
          </a:p>
        </p:txBody>
      </p:sp>
      <p:sp>
        <p:nvSpPr>
          <p:cNvPr id="6" name="Foliennummernplatzhalter 5"/>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125454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218B0F8-6889-4115-94F7-8BF6D6D3EF7D}" type="datetime1">
              <a:rPr lang="de-DE" smtClean="0"/>
              <a:pPr/>
              <a:t>11.05.2016</a:t>
            </a:fld>
            <a:endParaRPr lang="de-DE"/>
          </a:p>
        </p:txBody>
      </p:sp>
      <p:sp>
        <p:nvSpPr>
          <p:cNvPr id="5" name="Fußzeilenplatzhalter 4"/>
          <p:cNvSpPr>
            <a:spLocks noGrp="1"/>
          </p:cNvSpPr>
          <p:nvPr>
            <p:ph type="ftr" sz="quarter" idx="11"/>
          </p:nvPr>
        </p:nvSpPr>
        <p:spPr/>
        <p:txBody>
          <a:bodyPr/>
          <a:lstStyle/>
          <a:p>
            <a:r>
              <a:rPr lang="de-DE" smtClean="0"/>
              <a:t>Bildungsplan 2016                                            Kunst/Werken</a:t>
            </a:r>
            <a:endParaRPr lang="de-DE"/>
          </a:p>
        </p:txBody>
      </p:sp>
      <p:sp>
        <p:nvSpPr>
          <p:cNvPr id="6" name="Foliennummernplatzhalter 5"/>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104798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D654010-0436-4EEC-9F32-B3E7EFEC63B4}" type="datetime1">
              <a:rPr lang="de-DE" smtClean="0"/>
              <a:pPr/>
              <a:t>11.05.2016</a:t>
            </a:fld>
            <a:endParaRPr lang="de-DE"/>
          </a:p>
        </p:txBody>
      </p:sp>
      <p:sp>
        <p:nvSpPr>
          <p:cNvPr id="6" name="Fußzeilenplatzhalter 5"/>
          <p:cNvSpPr>
            <a:spLocks noGrp="1"/>
          </p:cNvSpPr>
          <p:nvPr>
            <p:ph type="ftr" sz="quarter" idx="11"/>
          </p:nvPr>
        </p:nvSpPr>
        <p:spPr/>
        <p:txBody>
          <a:bodyPr/>
          <a:lstStyle/>
          <a:p>
            <a:r>
              <a:rPr lang="de-DE" smtClean="0"/>
              <a:t>Bildungsplan 2016                                            Kunst/Werken</a:t>
            </a:r>
            <a:endParaRPr lang="de-DE"/>
          </a:p>
        </p:txBody>
      </p:sp>
      <p:sp>
        <p:nvSpPr>
          <p:cNvPr id="7" name="Foliennummernplatzhalter 6"/>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34687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5DABCBA-B57F-44A1-BFD0-42ECA7AF4ED2}" type="datetime1">
              <a:rPr lang="de-DE" smtClean="0"/>
              <a:pPr/>
              <a:t>11.05.2016</a:t>
            </a:fld>
            <a:endParaRPr lang="de-DE"/>
          </a:p>
        </p:txBody>
      </p:sp>
      <p:sp>
        <p:nvSpPr>
          <p:cNvPr id="8" name="Fußzeilenplatzhalter 7"/>
          <p:cNvSpPr>
            <a:spLocks noGrp="1"/>
          </p:cNvSpPr>
          <p:nvPr>
            <p:ph type="ftr" sz="quarter" idx="11"/>
          </p:nvPr>
        </p:nvSpPr>
        <p:spPr/>
        <p:txBody>
          <a:bodyPr/>
          <a:lstStyle/>
          <a:p>
            <a:r>
              <a:rPr lang="de-DE" smtClean="0"/>
              <a:t>Bildungsplan 2016                                            Kunst/Werken</a:t>
            </a:r>
            <a:endParaRPr lang="de-DE"/>
          </a:p>
        </p:txBody>
      </p:sp>
      <p:sp>
        <p:nvSpPr>
          <p:cNvPr id="9" name="Foliennummernplatzhalter 8"/>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160256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512004E-E5FA-4F60-9454-178A774717DB}" type="datetime1">
              <a:rPr lang="de-DE" smtClean="0"/>
              <a:pPr/>
              <a:t>11.05.2016</a:t>
            </a:fld>
            <a:endParaRPr lang="de-DE"/>
          </a:p>
        </p:txBody>
      </p:sp>
      <p:sp>
        <p:nvSpPr>
          <p:cNvPr id="4" name="Fußzeilenplatzhalter 3"/>
          <p:cNvSpPr>
            <a:spLocks noGrp="1"/>
          </p:cNvSpPr>
          <p:nvPr>
            <p:ph type="ftr" sz="quarter" idx="11"/>
          </p:nvPr>
        </p:nvSpPr>
        <p:spPr/>
        <p:txBody>
          <a:bodyPr/>
          <a:lstStyle/>
          <a:p>
            <a:r>
              <a:rPr lang="de-DE" smtClean="0"/>
              <a:t>Bildungsplan 2016                                            Kunst/Werken</a:t>
            </a:r>
            <a:endParaRPr lang="de-DE"/>
          </a:p>
        </p:txBody>
      </p:sp>
      <p:sp>
        <p:nvSpPr>
          <p:cNvPr id="5" name="Foliennummernplatzhalter 4"/>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344778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246EB2D-149F-4CDF-ABA6-58D6ABBD0391}" type="datetime1">
              <a:rPr lang="de-DE" smtClean="0"/>
              <a:pPr/>
              <a:t>11.05.2016</a:t>
            </a:fld>
            <a:endParaRPr lang="de-DE"/>
          </a:p>
        </p:txBody>
      </p:sp>
      <p:sp>
        <p:nvSpPr>
          <p:cNvPr id="3" name="Fußzeilenplatzhalter 2"/>
          <p:cNvSpPr>
            <a:spLocks noGrp="1"/>
          </p:cNvSpPr>
          <p:nvPr>
            <p:ph type="ftr" sz="quarter" idx="11"/>
          </p:nvPr>
        </p:nvSpPr>
        <p:spPr/>
        <p:txBody>
          <a:bodyPr/>
          <a:lstStyle/>
          <a:p>
            <a:r>
              <a:rPr lang="de-DE" smtClean="0"/>
              <a:t>Bildungsplan 2016                                            Kunst/Werken</a:t>
            </a:r>
            <a:endParaRPr lang="de-DE"/>
          </a:p>
        </p:txBody>
      </p:sp>
      <p:sp>
        <p:nvSpPr>
          <p:cNvPr id="4" name="Foliennummernplatzhalter 3"/>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297861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3CE99DC-9E10-4D3D-BB15-AB263262DC6C}" type="datetime1">
              <a:rPr lang="de-DE" smtClean="0"/>
              <a:pPr/>
              <a:t>11.05.2016</a:t>
            </a:fld>
            <a:endParaRPr lang="de-DE"/>
          </a:p>
        </p:txBody>
      </p:sp>
      <p:sp>
        <p:nvSpPr>
          <p:cNvPr id="6" name="Fußzeilenplatzhalter 5"/>
          <p:cNvSpPr>
            <a:spLocks noGrp="1"/>
          </p:cNvSpPr>
          <p:nvPr>
            <p:ph type="ftr" sz="quarter" idx="11"/>
          </p:nvPr>
        </p:nvSpPr>
        <p:spPr/>
        <p:txBody>
          <a:bodyPr/>
          <a:lstStyle/>
          <a:p>
            <a:r>
              <a:rPr lang="de-DE" smtClean="0"/>
              <a:t>Bildungsplan 2016                                            Kunst/Werken</a:t>
            </a:r>
            <a:endParaRPr lang="de-DE"/>
          </a:p>
        </p:txBody>
      </p:sp>
      <p:sp>
        <p:nvSpPr>
          <p:cNvPr id="7" name="Foliennummernplatzhalter 6"/>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409623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046AFDD-A498-4B77-96F0-5253E4584414}" type="datetime1">
              <a:rPr lang="de-DE" smtClean="0"/>
              <a:pPr/>
              <a:t>11.05.2016</a:t>
            </a:fld>
            <a:endParaRPr lang="de-DE"/>
          </a:p>
        </p:txBody>
      </p:sp>
      <p:sp>
        <p:nvSpPr>
          <p:cNvPr id="6" name="Fußzeilenplatzhalter 5"/>
          <p:cNvSpPr>
            <a:spLocks noGrp="1"/>
          </p:cNvSpPr>
          <p:nvPr>
            <p:ph type="ftr" sz="quarter" idx="11"/>
          </p:nvPr>
        </p:nvSpPr>
        <p:spPr/>
        <p:txBody>
          <a:bodyPr/>
          <a:lstStyle/>
          <a:p>
            <a:r>
              <a:rPr lang="de-DE" smtClean="0"/>
              <a:t>Bildungsplan 2016                                            Kunst/Werken</a:t>
            </a:r>
            <a:endParaRPr lang="de-DE"/>
          </a:p>
        </p:txBody>
      </p:sp>
      <p:sp>
        <p:nvSpPr>
          <p:cNvPr id="7" name="Foliennummernplatzhalter 6"/>
          <p:cNvSpPr>
            <a:spLocks noGrp="1"/>
          </p:cNvSpPr>
          <p:nvPr>
            <p:ph type="sldNum" sz="quarter" idx="12"/>
          </p:nvPr>
        </p:nvSpPr>
        <p:spPr/>
        <p:txBody>
          <a:body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358793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A55BF-6509-474D-BAFF-6DB61AD736E2}" type="datetime1">
              <a:rPr lang="de-DE" smtClean="0"/>
              <a:pPr/>
              <a:t>11.05.2016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Bildungsplan 2016                                            Kunst/Werken</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1A68F-8F79-4F8A-B026-F138354D4637}" type="slidenum">
              <a:rPr lang="de-DE" smtClean="0"/>
              <a:pPr/>
              <a:t>‹Nr.›</a:t>
            </a:fld>
            <a:endParaRPr lang="de-DE"/>
          </a:p>
        </p:txBody>
      </p:sp>
    </p:spTree>
    <p:extLst>
      <p:ext uri="{BB962C8B-B14F-4D97-AF65-F5344CB8AC3E}">
        <p14:creationId xmlns:p14="http://schemas.microsoft.com/office/powerpoint/2010/main" xmlns="" val="1977723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83568" y="776291"/>
            <a:ext cx="7560840" cy="400110"/>
          </a:xfrm>
          <a:prstGeom prst="rect">
            <a:avLst/>
          </a:prstGeom>
          <a:solidFill>
            <a:schemeClr val="tx2">
              <a:lumMod val="40000"/>
              <a:lumOff val="60000"/>
            </a:schemeClr>
          </a:solidFill>
        </p:spPr>
        <p:txBody>
          <a:bodyPr wrap="square" rtlCol="0">
            <a:spAutoFit/>
          </a:bodyPr>
          <a:lstStyle/>
          <a:p>
            <a:r>
              <a:rPr lang="de-DE" sz="2000" b="1" dirty="0" smtClean="0">
                <a:latin typeface="Arial" panose="020B0604020202020204" pitchFamily="34" charset="0"/>
                <a:cs typeface="Arial" panose="020B0604020202020204" pitchFamily="34" charset="0"/>
              </a:rPr>
              <a:t>Bildungsplan 2016: Vergleich 2016 - 2004</a:t>
            </a:r>
            <a:endParaRPr lang="de-DE" sz="2000" b="1" dirty="0">
              <a:latin typeface="Arial" panose="020B0604020202020204" pitchFamily="34" charset="0"/>
              <a:cs typeface="Arial" panose="020B0604020202020204" pitchFamily="34" charset="0"/>
            </a:endParaRPr>
          </a:p>
        </p:txBody>
      </p:sp>
      <p:sp>
        <p:nvSpPr>
          <p:cNvPr id="3" name="Textfeld 2"/>
          <p:cNvSpPr txBox="1"/>
          <p:nvPr/>
        </p:nvSpPr>
        <p:spPr>
          <a:xfrm>
            <a:off x="683568" y="2276872"/>
            <a:ext cx="7920880" cy="646331"/>
          </a:xfrm>
          <a:prstGeom prst="rect">
            <a:avLst/>
          </a:prstGeom>
          <a:noFill/>
        </p:spPr>
        <p:txBody>
          <a:bodyPr wrap="square" rtlCol="0">
            <a:spAutoFit/>
          </a:bodyPr>
          <a:lstStyle/>
          <a:p>
            <a:endParaRPr lang="de-DE" b="1" dirty="0" smtClean="0"/>
          </a:p>
          <a:p>
            <a:endParaRPr lang="de-DE" dirty="0"/>
          </a:p>
        </p:txBody>
      </p:sp>
      <p:sp>
        <p:nvSpPr>
          <p:cNvPr id="9" name="Textfeld 8"/>
          <p:cNvSpPr txBox="1"/>
          <p:nvPr/>
        </p:nvSpPr>
        <p:spPr>
          <a:xfrm>
            <a:off x="907976" y="2285256"/>
            <a:ext cx="7416824" cy="369332"/>
          </a:xfrm>
          <a:prstGeom prst="rect">
            <a:avLst/>
          </a:prstGeom>
          <a:noFill/>
        </p:spPr>
        <p:txBody>
          <a:bodyPr wrap="square" rtlCol="0">
            <a:spAutoFit/>
          </a:bodyPr>
          <a:lstStyle/>
          <a:p>
            <a:endParaRPr lang="de-DE" dirty="0">
              <a:latin typeface="Arial" panose="020B0604020202020204" pitchFamily="34" charset="0"/>
              <a:cs typeface="Arial" panose="020B060402020202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xmlns="" val="864030247"/>
              </p:ext>
            </p:extLst>
          </p:nvPr>
        </p:nvGraphicFramePr>
        <p:xfrm>
          <a:off x="684407" y="1556792"/>
          <a:ext cx="7565336" cy="3852268"/>
        </p:xfrm>
        <a:graphic>
          <a:graphicData uri="http://schemas.openxmlformats.org/drawingml/2006/table">
            <a:tbl>
              <a:tblPr firstRow="1" bandRow="1">
                <a:tableStyleId>{5C22544A-7EE6-4342-B048-85BDC9FD1C3A}</a:tableStyleId>
              </a:tblPr>
              <a:tblGrid>
                <a:gridCol w="4613008"/>
                <a:gridCol w="2952328"/>
              </a:tblGrid>
              <a:tr h="371654">
                <a:tc>
                  <a:txBody>
                    <a:bodyPr/>
                    <a:lstStyle/>
                    <a:p>
                      <a:r>
                        <a:rPr lang="de-DE" dirty="0" smtClean="0">
                          <a:latin typeface="Arial" panose="020B0604020202020204" pitchFamily="34" charset="0"/>
                          <a:cs typeface="Arial" panose="020B0604020202020204" pitchFamily="34" charset="0"/>
                        </a:rPr>
                        <a:t>Bildungsplan 2016</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Bildungsplan 2004</a:t>
                      </a:r>
                      <a:endParaRPr lang="de-DE" dirty="0">
                        <a:latin typeface="Arial" panose="020B0604020202020204" pitchFamily="34" charset="0"/>
                        <a:cs typeface="Arial" panose="020B0604020202020204" pitchFamily="34" charset="0"/>
                      </a:endParaRPr>
                    </a:p>
                  </a:txBody>
                  <a:tcPr>
                    <a:solidFill>
                      <a:schemeClr val="accent5">
                        <a:lumMod val="75000"/>
                      </a:schemeClr>
                    </a:solidFill>
                  </a:tcPr>
                </a:tc>
              </a:tr>
              <a:tr h="371654">
                <a:tc>
                  <a:txBody>
                    <a:bodyPr/>
                    <a:lstStyle/>
                    <a:p>
                      <a:r>
                        <a:rPr lang="de-DE" baseline="0" dirty="0" smtClean="0">
                          <a:latin typeface="Arial" panose="020B0604020202020204" pitchFamily="34" charset="0"/>
                          <a:cs typeface="Arial" panose="020B0604020202020204" pitchFamily="34" charset="0"/>
                        </a:rPr>
                        <a:t>3/4 </a:t>
                      </a:r>
                      <a:r>
                        <a:rPr lang="de-DE" b="1" baseline="0" dirty="0" smtClean="0">
                          <a:latin typeface="Arial" panose="020B0604020202020204" pitchFamily="34" charset="0"/>
                          <a:cs typeface="Arial" panose="020B0604020202020204" pitchFamily="34" charset="0"/>
                        </a:rPr>
                        <a:t>Kerncurriculum </a:t>
                      </a:r>
                      <a:r>
                        <a:rPr lang="de-DE" baseline="0" dirty="0" smtClean="0">
                          <a:latin typeface="Arial" panose="020B0604020202020204" pitchFamily="34" charset="0"/>
                          <a:cs typeface="Arial" panose="020B0604020202020204" pitchFamily="34" charset="0"/>
                        </a:rPr>
                        <a:t>1/4 </a:t>
                      </a:r>
                      <a:r>
                        <a:rPr lang="de-DE" b="1" baseline="0" dirty="0" smtClean="0">
                          <a:latin typeface="Arial" panose="020B0604020202020204" pitchFamily="34" charset="0"/>
                          <a:cs typeface="Arial" panose="020B0604020202020204" pitchFamily="34" charset="0"/>
                        </a:rPr>
                        <a:t>Schulcurriculum</a:t>
                      </a:r>
                      <a:endParaRPr lang="de-DE"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r>
                        <a:rPr lang="de-DE" dirty="0" smtClean="0">
                          <a:latin typeface="Arial" panose="020B0604020202020204" pitchFamily="34" charset="0"/>
                          <a:cs typeface="Arial" panose="020B0604020202020204" pitchFamily="34" charset="0"/>
                        </a:rPr>
                        <a:t>2/3 zu 1/3</a:t>
                      </a:r>
                      <a:endParaRPr lang="de-DE"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r h="371654">
                <a:tc>
                  <a:txBody>
                    <a:bodyPr/>
                    <a:lstStyle/>
                    <a:p>
                      <a:r>
                        <a:rPr lang="de-DE" b="1" dirty="0" smtClean="0">
                          <a:latin typeface="Arial" panose="020B0604020202020204" pitchFamily="34" charset="0"/>
                          <a:cs typeface="Arial" panose="020B0604020202020204" pitchFamily="34" charset="0"/>
                        </a:rPr>
                        <a:t>Einzelfächer</a:t>
                      </a:r>
                      <a:r>
                        <a:rPr lang="de-DE" dirty="0" smtClean="0">
                          <a:latin typeface="Arial" panose="020B0604020202020204" pitchFamily="34" charset="0"/>
                          <a:cs typeface="Arial" panose="020B0604020202020204" pitchFamily="34" charset="0"/>
                        </a:rPr>
                        <a:t>:</a:t>
                      </a:r>
                      <a:r>
                        <a:rPr lang="de-DE" baseline="0" dirty="0" smtClean="0">
                          <a:latin typeface="Arial" panose="020B0604020202020204" pitchFamily="34" charset="0"/>
                          <a:cs typeface="Arial" panose="020B0604020202020204" pitchFamily="34" charset="0"/>
                        </a:rPr>
                        <a:t> Kunst / Werken</a:t>
                      </a:r>
                    </a:p>
                    <a:p>
                      <a:r>
                        <a:rPr lang="de-DE" baseline="0" dirty="0" smtClean="0">
                          <a:latin typeface="Arial" panose="020B0604020202020204" pitchFamily="34" charset="0"/>
                          <a:cs typeface="Arial" panose="020B0604020202020204" pitchFamily="34" charset="0"/>
                        </a:rPr>
                        <a:t>Musik – Sachunterricht - Sport</a:t>
                      </a:r>
                      <a:endParaRPr lang="de-DE"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r>
                        <a:rPr lang="de-DE" b="1" dirty="0" smtClean="0">
                          <a:latin typeface="Arial" panose="020B0604020202020204" pitchFamily="34" charset="0"/>
                          <a:cs typeface="Arial" panose="020B0604020202020204" pitchFamily="34" charset="0"/>
                        </a:rPr>
                        <a:t>Fächerverbund MNK</a:t>
                      </a:r>
                      <a:r>
                        <a:rPr lang="de-DE" dirty="0" smtClean="0">
                          <a:latin typeface="Arial" panose="020B0604020202020204" pitchFamily="34" charset="0"/>
                          <a:cs typeface="Arial" panose="020B0604020202020204" pitchFamily="34" charset="0"/>
                        </a:rPr>
                        <a:t> (oder </a:t>
                      </a:r>
                      <a:r>
                        <a:rPr lang="de-DE" dirty="0" err="1" smtClean="0">
                          <a:latin typeface="Arial" panose="020B0604020202020204" pitchFamily="34" charset="0"/>
                          <a:cs typeface="Arial" panose="020B0604020202020204" pitchFamily="34" charset="0"/>
                        </a:rPr>
                        <a:t>MeNuK</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r h="650395">
                <a:tc>
                  <a:txBody>
                    <a:bodyPr/>
                    <a:lstStyle/>
                    <a:p>
                      <a:r>
                        <a:rPr lang="de-DE" b="1" dirty="0" smtClean="0">
                          <a:latin typeface="Arial" panose="020B0604020202020204" pitchFamily="34" charset="0"/>
                          <a:cs typeface="Arial" panose="020B0604020202020204" pitchFamily="34" charset="0"/>
                        </a:rPr>
                        <a:t>Kompetenzorientierung</a:t>
                      </a:r>
                    </a:p>
                    <a:p>
                      <a:endParaRPr lang="de-DE"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Kompetenzbegriff </a:t>
                      </a:r>
                      <a:r>
                        <a:rPr lang="de-DE" dirty="0" smtClean="0">
                          <a:latin typeface="Arial" panose="020B0604020202020204" pitchFamily="34" charset="0"/>
                          <a:cs typeface="Arial" panose="020B0604020202020204" pitchFamily="34" charset="0"/>
                        </a:rPr>
                        <a:t>nach Weinert</a:t>
                      </a:r>
                    </a:p>
                  </a:txBody>
                  <a:tcPr>
                    <a:solidFill>
                      <a:schemeClr val="accent3">
                        <a:lumMod val="60000"/>
                        <a:lumOff val="40000"/>
                      </a:schemeClr>
                    </a:solidFill>
                  </a:tcPr>
                </a:tc>
                <a:tc>
                  <a:txBody>
                    <a:bodyPr/>
                    <a:lstStyle/>
                    <a:p>
                      <a:r>
                        <a:rPr lang="de-DE" b="1" dirty="0" smtClean="0">
                          <a:latin typeface="Arial" panose="020B0604020202020204" pitchFamily="34" charset="0"/>
                          <a:cs typeface="Arial" panose="020B0604020202020204" pitchFamily="34" charset="0"/>
                        </a:rPr>
                        <a:t>Kompetenzorientierung</a:t>
                      </a:r>
                    </a:p>
                    <a:p>
                      <a:endParaRPr lang="de-DE"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Kompetenzbegriff </a:t>
                      </a:r>
                      <a:r>
                        <a:rPr lang="de-DE" dirty="0" smtClean="0">
                          <a:latin typeface="Arial" panose="020B0604020202020204" pitchFamily="34" charset="0"/>
                          <a:cs typeface="Arial" panose="020B0604020202020204" pitchFamily="34" charset="0"/>
                        </a:rPr>
                        <a:t>nach von Hentig</a:t>
                      </a:r>
                      <a:endParaRPr lang="de-DE" dirty="0">
                        <a:latin typeface="Arial" panose="020B0604020202020204" pitchFamily="34" charset="0"/>
                        <a:cs typeface="Arial" panose="020B0604020202020204" pitchFamily="34" charset="0"/>
                      </a:endParaRPr>
                    </a:p>
                  </a:txBody>
                  <a:tcPr>
                    <a:solidFill>
                      <a:schemeClr val="accent3">
                        <a:lumMod val="60000"/>
                        <a:lumOff val="40000"/>
                      </a:schemeClr>
                    </a:solidFill>
                  </a:tcPr>
                </a:tc>
              </a:tr>
              <a:tr h="371654">
                <a:tc>
                  <a:txBody>
                    <a:bodyPr/>
                    <a:lstStyle/>
                    <a:p>
                      <a:r>
                        <a:rPr lang="de-DE" b="1" dirty="0" smtClean="0">
                          <a:latin typeface="Arial" panose="020B0604020202020204" pitchFamily="34" charset="0"/>
                          <a:cs typeface="Arial" panose="020B0604020202020204" pitchFamily="34" charset="0"/>
                        </a:rPr>
                        <a:t>Leitperspektiven</a:t>
                      </a:r>
                    </a:p>
                    <a:p>
                      <a:endParaRPr lang="de-DE"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r>
                        <a:rPr lang="de-DE" b="1" dirty="0" smtClean="0">
                          <a:latin typeface="Arial" panose="020B0604020202020204" pitchFamily="34" charset="0"/>
                          <a:cs typeface="Arial" panose="020B0604020202020204" pitchFamily="34" charset="0"/>
                        </a:rPr>
                        <a:t>(implizit, allgemeiner)</a:t>
                      </a:r>
                      <a:endParaRPr lang="de-DE"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r h="371654">
                <a:tc>
                  <a:txBody>
                    <a:bodyPr/>
                    <a:lstStyle/>
                    <a:p>
                      <a:r>
                        <a:rPr lang="de-DE" b="1" dirty="0" smtClean="0">
                          <a:latin typeface="Arial" panose="020B0604020202020204" pitchFamily="34" charset="0"/>
                          <a:cs typeface="Arial" panose="020B0604020202020204" pitchFamily="34" charset="0"/>
                        </a:rPr>
                        <a:t>Interdisziplinarität</a:t>
                      </a:r>
                    </a:p>
                    <a:p>
                      <a:endParaRPr lang="de-DE" b="1" dirty="0"/>
                    </a:p>
                  </a:txBody>
                  <a:tcPr>
                    <a:solidFill>
                      <a:schemeClr val="tx2">
                        <a:lumMod val="20000"/>
                        <a:lumOff val="80000"/>
                      </a:schemeClr>
                    </a:solidFill>
                  </a:tcPr>
                </a:tc>
                <a:tc>
                  <a:txBody>
                    <a:bodyPr/>
                    <a:lstStyle/>
                    <a:p>
                      <a:r>
                        <a:rPr lang="de-DE" b="1" dirty="0" smtClean="0">
                          <a:latin typeface="Arial" panose="020B0604020202020204" pitchFamily="34" charset="0"/>
                          <a:cs typeface="Arial" panose="020B0604020202020204" pitchFamily="34" charset="0"/>
                        </a:rPr>
                        <a:t>Fächerverbünde</a:t>
                      </a:r>
                      <a:endParaRPr lang="de-DE"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bl>
          </a:graphicData>
        </a:graphic>
      </p:graphicFrame>
      <p:sp>
        <p:nvSpPr>
          <p:cNvPr id="12" name="Fußzeilenplatzhalter 11"/>
          <p:cNvSpPr>
            <a:spLocks noGrp="1"/>
          </p:cNvSpPr>
          <p:nvPr>
            <p:ph type="ftr" sz="quarter" idx="11"/>
          </p:nvPr>
        </p:nvSpPr>
        <p:spPr/>
        <p:txBody>
          <a:bodyPr/>
          <a:lstStyle/>
          <a:p>
            <a:r>
              <a:rPr lang="de-DE" smtClean="0"/>
              <a:t>Bildungsplan 2016                                            Kunst/Werken</a:t>
            </a:r>
            <a:endParaRPr lang="de-DE"/>
          </a:p>
        </p:txBody>
      </p:sp>
      <p:sp>
        <p:nvSpPr>
          <p:cNvPr id="13" name="Foliennummernplatzhalter 12"/>
          <p:cNvSpPr>
            <a:spLocks noGrp="1"/>
          </p:cNvSpPr>
          <p:nvPr>
            <p:ph type="sldNum" sz="quarter" idx="12"/>
          </p:nvPr>
        </p:nvSpPr>
        <p:spPr/>
        <p:txBody>
          <a:bodyPr/>
          <a:lstStyle/>
          <a:p>
            <a:fld id="{24A1A68F-8F79-4F8A-B026-F138354D4637}" type="slidenum">
              <a:rPr lang="de-DE" smtClean="0"/>
              <a:pPr/>
              <a:t>1</a:t>
            </a:fld>
            <a:endParaRPr lang="de-DE"/>
          </a:p>
        </p:txBody>
      </p:sp>
    </p:spTree>
    <p:extLst>
      <p:ext uri="{BB962C8B-B14F-4D97-AF65-F5344CB8AC3E}">
        <p14:creationId xmlns:p14="http://schemas.microsoft.com/office/powerpoint/2010/main" xmlns="" val="3904504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48680"/>
            <a:ext cx="8147248" cy="432048"/>
          </a:xfrm>
          <a:solidFill>
            <a:schemeClr val="tx2">
              <a:lumMod val="40000"/>
              <a:lumOff val="60000"/>
            </a:schemeClr>
          </a:solidFill>
        </p:spPr>
        <p:txBody>
          <a:bodyPr>
            <a:normAutofit fontScale="90000"/>
          </a:bodyPr>
          <a:lstStyle/>
          <a:p>
            <a:pPr algn="l"/>
            <a:r>
              <a:rPr lang="de-DE" sz="2000" b="1" dirty="0" smtClean="0">
                <a:latin typeface="Arial" panose="020B0604020202020204" pitchFamily="34" charset="0"/>
                <a:cs typeface="Arial" panose="020B0604020202020204" pitchFamily="34" charset="0"/>
              </a:rPr>
              <a:t/>
            </a:r>
            <a:br>
              <a:rPr lang="de-DE" sz="2000" b="1" dirty="0" smtClean="0">
                <a:latin typeface="Arial" panose="020B0604020202020204" pitchFamily="34" charset="0"/>
                <a:cs typeface="Arial" panose="020B0604020202020204" pitchFamily="34" charset="0"/>
              </a:rPr>
            </a:br>
            <a:r>
              <a:rPr lang="de-DE" sz="2000" b="1" dirty="0" smtClean="0">
                <a:latin typeface="Arial" panose="020B0604020202020204" pitchFamily="34" charset="0"/>
                <a:cs typeface="Arial" panose="020B0604020202020204" pitchFamily="34" charset="0"/>
              </a:rPr>
              <a:t>Bildungsplan 2016: Kompetenzorientierung</a:t>
            </a:r>
            <a:br>
              <a:rPr lang="de-DE" sz="2000" b="1" dirty="0" smtClean="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67544" y="1268760"/>
            <a:ext cx="8229600" cy="4525963"/>
          </a:xfrm>
          <a:solidFill>
            <a:schemeClr val="accent5">
              <a:lumMod val="20000"/>
              <a:lumOff val="80000"/>
            </a:schemeClr>
          </a:solidFill>
        </p:spPr>
        <p:txBody>
          <a:bodyPr/>
          <a:lstStyle/>
          <a:p>
            <a:pPr marL="0" lvl="0" indent="0">
              <a:spcBef>
                <a:spcPts val="0"/>
              </a:spcBef>
              <a:buNone/>
            </a:pPr>
            <a:endParaRPr lang="de-DE" sz="18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de-DE" sz="1800" b="1" dirty="0" smtClean="0">
                <a:solidFill>
                  <a:prstClr val="black"/>
                </a:solidFill>
                <a:latin typeface="Arial" panose="020B0604020202020204" pitchFamily="34" charset="0"/>
                <a:cs typeface="Arial" panose="020B0604020202020204" pitchFamily="34" charset="0"/>
              </a:rPr>
              <a:t>Kompetenzorientierung:</a:t>
            </a:r>
          </a:p>
          <a:p>
            <a:pPr marL="0" lvl="0" indent="0">
              <a:spcBef>
                <a:spcPts val="0"/>
              </a:spcBef>
              <a:buNone/>
            </a:pPr>
            <a:r>
              <a:rPr lang="de-DE" sz="1800" dirty="0" smtClean="0">
                <a:solidFill>
                  <a:srgbClr val="0070C0"/>
                </a:solidFill>
                <a:latin typeface="Arial" panose="020B0604020202020204" pitchFamily="34" charset="0"/>
                <a:cs typeface="Arial" panose="020B0604020202020204" pitchFamily="34" charset="0"/>
              </a:rPr>
              <a:t>„</a:t>
            </a:r>
            <a:r>
              <a:rPr lang="de-DE" sz="1800" b="1" dirty="0" smtClean="0">
                <a:solidFill>
                  <a:srgbClr val="0070C0"/>
                </a:solidFill>
                <a:latin typeface="Arial" panose="020B0604020202020204" pitchFamily="34" charset="0"/>
                <a:cs typeface="Arial" panose="020B0604020202020204" pitchFamily="34" charset="0"/>
              </a:rPr>
              <a:t>Die </a:t>
            </a:r>
            <a:r>
              <a:rPr lang="de-DE" sz="1800" b="1" dirty="0">
                <a:solidFill>
                  <a:srgbClr val="0070C0"/>
                </a:solidFill>
                <a:latin typeface="Arial" panose="020B0604020202020204" pitchFamily="34" charset="0"/>
                <a:cs typeface="Arial" panose="020B0604020202020204" pitchFamily="34" charset="0"/>
              </a:rPr>
              <a:t>bei Individuen verfügbaren oder durch sie erlernbaren kognitiven Fähigkeiten und Fertigkeiten, um bestimmte Probleme zu lösen, sowie die damit verbundenen motivationalen, volitionalen und sozialen Bereitschaften und Fähigkeiten, um die Problemlösungen in variablen Situationen erfolgreich und verantwortungsvoll nutzen zu </a:t>
            </a:r>
            <a:r>
              <a:rPr lang="de-DE" sz="1800" b="1" dirty="0" smtClean="0">
                <a:solidFill>
                  <a:srgbClr val="0070C0"/>
                </a:solidFill>
                <a:latin typeface="Arial" panose="020B0604020202020204" pitchFamily="34" charset="0"/>
                <a:cs typeface="Arial" panose="020B0604020202020204" pitchFamily="34" charset="0"/>
              </a:rPr>
              <a:t>können“. </a:t>
            </a:r>
          </a:p>
          <a:p>
            <a:pPr marL="0" lvl="0" indent="0">
              <a:spcBef>
                <a:spcPts val="0"/>
              </a:spcBef>
              <a:buNone/>
            </a:pPr>
            <a:r>
              <a:rPr lang="de-DE" sz="1800" dirty="0" smtClean="0">
                <a:latin typeface="Arial" panose="020B0604020202020204" pitchFamily="34" charset="0"/>
                <a:cs typeface="Arial" panose="020B0604020202020204" pitchFamily="34" charset="0"/>
              </a:rPr>
              <a:t>Weinert E. F.: Leistungsmessung in Schulen, Weinheim 2001</a:t>
            </a:r>
          </a:p>
          <a:p>
            <a:pPr marL="0" lvl="0" indent="0">
              <a:spcBef>
                <a:spcPts val="0"/>
              </a:spcBef>
              <a:buNone/>
            </a:pPr>
            <a:endParaRPr lang="de-DE" sz="1800" dirty="0" smtClean="0">
              <a:latin typeface="Arial" panose="020B0604020202020204" pitchFamily="34" charset="0"/>
              <a:cs typeface="Arial" panose="020B0604020202020204" pitchFamily="34" charset="0"/>
            </a:endParaRPr>
          </a:p>
          <a:p>
            <a:pPr marL="0" lvl="0" indent="0">
              <a:spcBef>
                <a:spcPts val="0"/>
              </a:spcBef>
              <a:buNone/>
            </a:pPr>
            <a:endParaRPr lang="de-DE" sz="1800" dirty="0">
              <a:latin typeface="Arial" panose="020B0604020202020204" pitchFamily="34" charset="0"/>
              <a:cs typeface="Arial" panose="020B0604020202020204" pitchFamily="34" charset="0"/>
            </a:endParaRPr>
          </a:p>
          <a:p>
            <a:pPr marL="0" lvl="0" indent="0">
              <a:spcBef>
                <a:spcPts val="0"/>
              </a:spcBef>
              <a:buNone/>
            </a:pPr>
            <a:endParaRPr lang="de-DE" sz="1800" dirty="0" smtClean="0">
              <a:latin typeface="Arial" panose="020B0604020202020204" pitchFamily="34" charset="0"/>
              <a:cs typeface="Arial" panose="020B0604020202020204" pitchFamily="34" charset="0"/>
            </a:endParaRPr>
          </a:p>
          <a:p>
            <a:pPr marL="0" lvl="0" indent="0">
              <a:spcBef>
                <a:spcPts val="0"/>
              </a:spcBef>
              <a:buNone/>
            </a:pPr>
            <a:r>
              <a:rPr lang="de-DE" sz="1400" dirty="0" smtClean="0">
                <a:solidFill>
                  <a:prstClr val="black"/>
                </a:solidFill>
                <a:latin typeface="Arial" panose="020B0604020202020204" pitchFamily="34" charset="0"/>
                <a:cs typeface="Arial" panose="020B0604020202020204" pitchFamily="34" charset="0"/>
              </a:rPr>
              <a:t>Neben den kognitiven Fähigkeiten treten auch volitionale und motivationale, die zu einer Selbststeuerung führen und in der Folge zu einem Transfer des Gelernten.</a:t>
            </a:r>
          </a:p>
          <a:p>
            <a:pPr marL="0" lvl="0" indent="0">
              <a:spcBef>
                <a:spcPts val="0"/>
              </a:spcBef>
              <a:buNone/>
            </a:pPr>
            <a:endParaRPr lang="de-DE" sz="1800" dirty="0">
              <a:solidFill>
                <a:prstClr val="black"/>
              </a:solidFill>
              <a:latin typeface="Arial" panose="020B0604020202020204" pitchFamily="34" charset="0"/>
              <a:cs typeface="Arial" panose="020B0604020202020204" pitchFamily="34" charset="0"/>
            </a:endParaRPr>
          </a:p>
          <a:p>
            <a:pPr marL="0" lvl="0" indent="0">
              <a:spcBef>
                <a:spcPts val="0"/>
              </a:spcBef>
              <a:buNone/>
            </a:pPr>
            <a:endParaRPr lang="de-DE" sz="1800"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1"/>
          </p:nvPr>
        </p:nvSpPr>
        <p:spPr/>
        <p:txBody>
          <a:bodyPr/>
          <a:lstStyle/>
          <a:p>
            <a:r>
              <a:rPr lang="de-DE" smtClean="0"/>
              <a:t>Bildungsplan 2016                                            Kunst/Werken</a:t>
            </a:r>
            <a:endParaRPr lang="de-DE"/>
          </a:p>
        </p:txBody>
      </p:sp>
      <p:sp>
        <p:nvSpPr>
          <p:cNvPr id="6" name="Foliennummernplatzhalter 5"/>
          <p:cNvSpPr>
            <a:spLocks noGrp="1"/>
          </p:cNvSpPr>
          <p:nvPr>
            <p:ph type="sldNum" sz="quarter" idx="12"/>
          </p:nvPr>
        </p:nvSpPr>
        <p:spPr/>
        <p:txBody>
          <a:bodyPr/>
          <a:lstStyle/>
          <a:p>
            <a:fld id="{24A1A68F-8F79-4F8A-B026-F138354D4637}" type="slidenum">
              <a:rPr lang="de-DE" smtClean="0"/>
              <a:pPr/>
              <a:t>2</a:t>
            </a:fld>
            <a:endParaRPr lang="de-DE"/>
          </a:p>
        </p:txBody>
      </p:sp>
    </p:spTree>
    <p:extLst>
      <p:ext uri="{BB962C8B-B14F-4D97-AF65-F5344CB8AC3E}">
        <p14:creationId xmlns:p14="http://schemas.microsoft.com/office/powerpoint/2010/main" xmlns="" val="142466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79984" y="1061120"/>
            <a:ext cx="8064896" cy="369332"/>
          </a:xfrm>
          <a:prstGeom prst="rect">
            <a:avLst/>
          </a:prstGeom>
          <a:noFill/>
        </p:spPr>
        <p:txBody>
          <a:bodyPr wrap="square" rtlCol="0">
            <a:spAutoFit/>
          </a:bodyPr>
          <a:lstStyle/>
          <a:p>
            <a:endParaRPr lang="de-DE" dirty="0"/>
          </a:p>
        </p:txBody>
      </p:sp>
      <p:sp>
        <p:nvSpPr>
          <p:cNvPr id="6" name="Textfeld 5"/>
          <p:cNvSpPr txBox="1"/>
          <p:nvPr/>
        </p:nvSpPr>
        <p:spPr>
          <a:xfrm>
            <a:off x="755576" y="692696"/>
            <a:ext cx="7776864" cy="400110"/>
          </a:xfrm>
          <a:prstGeom prst="rect">
            <a:avLst/>
          </a:prstGeom>
          <a:solidFill>
            <a:schemeClr val="tx2">
              <a:lumMod val="40000"/>
              <a:lumOff val="60000"/>
            </a:schemeClr>
          </a:solidFill>
        </p:spPr>
        <p:txBody>
          <a:bodyPr wrap="square" rtlCol="0">
            <a:spAutoFit/>
          </a:bodyPr>
          <a:lstStyle/>
          <a:p>
            <a:r>
              <a:rPr lang="de-DE" sz="2000" b="1" dirty="0" smtClean="0">
                <a:latin typeface="Arial" panose="020B0604020202020204" pitchFamily="34" charset="0"/>
                <a:cs typeface="Arial" panose="020B0604020202020204" pitchFamily="34" charset="0"/>
              </a:rPr>
              <a:t>Bildungsplan 2016: Leitperspektiven</a:t>
            </a:r>
            <a:endParaRPr lang="de-DE" sz="2000" b="1" dirty="0">
              <a:latin typeface="Arial" panose="020B0604020202020204" pitchFamily="34" charset="0"/>
              <a:cs typeface="Arial" panose="020B0604020202020204" pitchFamily="34" charset="0"/>
            </a:endParaRPr>
          </a:p>
        </p:txBody>
      </p:sp>
      <p:sp>
        <p:nvSpPr>
          <p:cNvPr id="8" name="Textfeld 7"/>
          <p:cNvSpPr txBox="1"/>
          <p:nvPr/>
        </p:nvSpPr>
        <p:spPr>
          <a:xfrm>
            <a:off x="755756" y="1556792"/>
            <a:ext cx="7488832" cy="4524315"/>
          </a:xfrm>
          <a:prstGeom prst="rect">
            <a:avLst/>
          </a:prstGeom>
          <a:solidFill>
            <a:schemeClr val="accent5">
              <a:lumMod val="20000"/>
              <a:lumOff val="80000"/>
            </a:schemeClr>
          </a:solidFill>
          <a:ln>
            <a:solidFill>
              <a:srgbClr val="92D050"/>
            </a:solidFill>
          </a:ln>
        </p:spPr>
        <p:txBody>
          <a:bodyPr wrap="square" rtlCol="0">
            <a:spAutoFit/>
          </a:bodyPr>
          <a:lstStyle/>
          <a:p>
            <a:r>
              <a:rPr lang="de-DE" b="1" dirty="0" smtClean="0">
                <a:latin typeface="Arial" panose="020B0604020202020204" pitchFamily="34" charset="0"/>
                <a:cs typeface="Arial" panose="020B0604020202020204" pitchFamily="34" charset="0"/>
              </a:rPr>
              <a:t>Leitperspektiven: (Ebene der Einstellungen und Haltungen)</a:t>
            </a:r>
          </a:p>
          <a:p>
            <a:r>
              <a:rPr lang="de-DE" b="1" dirty="0" smtClean="0">
                <a:latin typeface="Arial" panose="020B0604020202020204" pitchFamily="34" charset="0"/>
                <a:cs typeface="Arial" panose="020B0604020202020204" pitchFamily="34" charset="0"/>
              </a:rPr>
              <a:t>Allgemeine Leitperspektiven:</a:t>
            </a:r>
          </a:p>
          <a:p>
            <a:pPr marL="285750" indent="-285750">
              <a:buFont typeface="Arial" panose="020B0604020202020204" pitchFamily="34" charset="0"/>
              <a:buChar char="•"/>
            </a:pPr>
            <a:r>
              <a:rPr lang="de-DE" b="1" dirty="0" smtClean="0">
                <a:solidFill>
                  <a:srgbClr val="0070C0"/>
                </a:solidFill>
                <a:latin typeface="Arial" panose="020B0604020202020204" pitchFamily="34" charset="0"/>
                <a:cs typeface="Arial" panose="020B0604020202020204" pitchFamily="34" charset="0"/>
              </a:rPr>
              <a:t>Bildung </a:t>
            </a:r>
            <a:r>
              <a:rPr lang="de-DE" b="1" dirty="0">
                <a:solidFill>
                  <a:srgbClr val="0070C0"/>
                </a:solidFill>
                <a:latin typeface="Arial" panose="020B0604020202020204" pitchFamily="34" charset="0"/>
                <a:cs typeface="Arial" panose="020B0604020202020204" pitchFamily="34" charset="0"/>
              </a:rPr>
              <a:t>für nachhaltige Entwicklung BNE: </a:t>
            </a:r>
            <a:r>
              <a:rPr lang="de-DE" dirty="0">
                <a:latin typeface="Arial" panose="020B0604020202020204" pitchFamily="34" charset="0"/>
                <a:cs typeface="Arial" panose="020B0604020202020204" pitchFamily="34" charset="0"/>
              </a:rPr>
              <a:t>Nachhaltigkeit – Teilhabe – Demokratiefähigkeit – Friedenssicherung, … </a:t>
            </a:r>
            <a:endParaRPr lang="de-D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dirty="0" smtClean="0">
                <a:solidFill>
                  <a:srgbClr val="0070C0"/>
                </a:solidFill>
                <a:latin typeface="Arial" panose="020B0604020202020204" pitchFamily="34" charset="0"/>
                <a:cs typeface="Arial" panose="020B0604020202020204" pitchFamily="34" charset="0"/>
              </a:rPr>
              <a:t>Bildung für Toleranz und Akzeptanz von Vielfalt BTV: </a:t>
            </a:r>
            <a:r>
              <a:rPr lang="de-DE" dirty="0" smtClean="0">
                <a:latin typeface="Arial" panose="020B0604020202020204" pitchFamily="34" charset="0"/>
                <a:cs typeface="Arial" panose="020B0604020202020204" pitchFamily="34" charset="0"/>
              </a:rPr>
              <a:t>Toleranz – Selbstfindung – Konfliktfähigkeit – Umgang mit Minderheiten, …</a:t>
            </a:r>
            <a:r>
              <a:rPr lang="de-DE"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b="1" dirty="0" smtClean="0">
                <a:solidFill>
                  <a:srgbClr val="0070C0"/>
                </a:solidFill>
                <a:latin typeface="Arial" panose="020B0604020202020204" pitchFamily="34" charset="0"/>
                <a:cs typeface="Arial" panose="020B0604020202020204" pitchFamily="34" charset="0"/>
              </a:rPr>
              <a:t>Prävention und Gesundheitsförderung PG: </a:t>
            </a:r>
            <a:r>
              <a:rPr lang="de-DE" dirty="0" smtClean="0">
                <a:latin typeface="Arial" panose="020B0604020202020204" pitchFamily="34" charset="0"/>
                <a:cs typeface="Arial" panose="020B0604020202020204" pitchFamily="34" charset="0"/>
              </a:rPr>
              <a:t>Selbstregulation – Ernährung – Kleidung – eigener Körper – Sicherheit, …</a:t>
            </a:r>
          </a:p>
          <a:p>
            <a:r>
              <a:rPr lang="de-DE" b="1" dirty="0" smtClean="0">
                <a:latin typeface="Arial" panose="020B0604020202020204" pitchFamily="34" charset="0"/>
                <a:cs typeface="Arial" panose="020B0604020202020204" pitchFamily="34" charset="0"/>
              </a:rPr>
              <a:t>Themenspezifische Leitperspektiven:</a:t>
            </a:r>
          </a:p>
          <a:p>
            <a:pPr marL="285750" indent="-285750">
              <a:buFont typeface="Arial" panose="020B0604020202020204" pitchFamily="34" charset="0"/>
              <a:buChar char="•"/>
            </a:pPr>
            <a:r>
              <a:rPr lang="de-DE" b="1" dirty="0" smtClean="0">
                <a:solidFill>
                  <a:srgbClr val="0070C0"/>
                </a:solidFill>
                <a:latin typeface="Arial" panose="020B0604020202020204" pitchFamily="34" charset="0"/>
                <a:cs typeface="Arial" panose="020B0604020202020204" pitchFamily="34" charset="0"/>
              </a:rPr>
              <a:t>Berufliche Orientierung BO: </a:t>
            </a:r>
            <a:r>
              <a:rPr lang="de-DE" dirty="0" smtClean="0">
                <a:latin typeface="Arial" panose="020B0604020202020204" pitchFamily="34" charset="0"/>
                <a:cs typeface="Arial" panose="020B0604020202020204" pitchFamily="34" charset="0"/>
              </a:rPr>
              <a:t>Einschätzung eigener Potentiale und Lernfelder – Interessen, …</a:t>
            </a:r>
            <a:endParaRPr lang="de-DE"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dirty="0" smtClean="0">
                <a:solidFill>
                  <a:srgbClr val="0070C0"/>
                </a:solidFill>
                <a:latin typeface="Arial" panose="020B0604020202020204" pitchFamily="34" charset="0"/>
                <a:cs typeface="Arial" panose="020B0604020202020204" pitchFamily="34" charset="0"/>
              </a:rPr>
              <a:t>Medienbildung MB: </a:t>
            </a:r>
            <a:r>
              <a:rPr lang="de-DE" dirty="0" smtClean="0">
                <a:latin typeface="Arial" panose="020B0604020202020204" pitchFamily="34" charset="0"/>
                <a:cs typeface="Arial" panose="020B0604020202020204" pitchFamily="34" charset="0"/>
              </a:rPr>
              <a:t>s. BP als gesonderter Inhaltsbereich im Fach Kunst/Werken aufgeführt</a:t>
            </a:r>
            <a:r>
              <a:rPr lang="de-DE"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b="1" dirty="0" smtClean="0">
                <a:solidFill>
                  <a:srgbClr val="0070C0"/>
                </a:solidFill>
                <a:latin typeface="Arial" panose="020B0604020202020204" pitchFamily="34" charset="0"/>
                <a:cs typeface="Arial" panose="020B0604020202020204" pitchFamily="34" charset="0"/>
              </a:rPr>
              <a:t>Verbraucherbildung VB: </a:t>
            </a:r>
            <a:r>
              <a:rPr lang="de-DE" dirty="0" smtClean="0">
                <a:latin typeface="Arial" panose="020B0604020202020204" pitchFamily="34" charset="0"/>
                <a:cs typeface="Arial" panose="020B0604020202020204" pitchFamily="34" charset="0"/>
              </a:rPr>
              <a:t>Lebensführung – Bedürfnisse und Wünsche – Quantität und Qualität, …</a:t>
            </a:r>
            <a:endParaRPr lang="de-DE"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
        <p:nvSpPr>
          <p:cNvPr id="9" name="Fußzeilenplatzhalter 8"/>
          <p:cNvSpPr>
            <a:spLocks noGrp="1"/>
          </p:cNvSpPr>
          <p:nvPr>
            <p:ph type="ftr" sz="quarter" idx="11"/>
          </p:nvPr>
        </p:nvSpPr>
        <p:spPr/>
        <p:txBody>
          <a:bodyPr/>
          <a:lstStyle/>
          <a:p>
            <a:r>
              <a:rPr lang="de-DE" smtClean="0"/>
              <a:t>Bildungsplan 2016                                            Kunst/Werken</a:t>
            </a:r>
            <a:endParaRPr lang="de-DE"/>
          </a:p>
        </p:txBody>
      </p:sp>
      <p:sp>
        <p:nvSpPr>
          <p:cNvPr id="11" name="Foliennummernplatzhalter 10"/>
          <p:cNvSpPr>
            <a:spLocks noGrp="1"/>
          </p:cNvSpPr>
          <p:nvPr>
            <p:ph type="sldNum" sz="quarter" idx="12"/>
          </p:nvPr>
        </p:nvSpPr>
        <p:spPr/>
        <p:txBody>
          <a:bodyPr/>
          <a:lstStyle/>
          <a:p>
            <a:fld id="{24A1A68F-8F79-4F8A-B026-F138354D4637}" type="slidenum">
              <a:rPr lang="de-DE" smtClean="0"/>
              <a:pPr/>
              <a:t>3</a:t>
            </a:fld>
            <a:endParaRPr lang="de-DE"/>
          </a:p>
        </p:txBody>
      </p:sp>
    </p:spTree>
    <p:extLst>
      <p:ext uri="{BB962C8B-B14F-4D97-AF65-F5344CB8AC3E}">
        <p14:creationId xmlns:p14="http://schemas.microsoft.com/office/powerpoint/2010/main" xmlns="" val="731998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Bildungsplan 2016                                            Kunst/Werken</a:t>
            </a:r>
            <a:endParaRPr lang="de-DE"/>
          </a:p>
        </p:txBody>
      </p:sp>
      <p:sp>
        <p:nvSpPr>
          <p:cNvPr id="3" name="Foliennummernplatzhalter 2"/>
          <p:cNvSpPr>
            <a:spLocks noGrp="1"/>
          </p:cNvSpPr>
          <p:nvPr>
            <p:ph type="sldNum" sz="quarter" idx="12"/>
          </p:nvPr>
        </p:nvSpPr>
        <p:spPr/>
        <p:txBody>
          <a:bodyPr/>
          <a:lstStyle/>
          <a:p>
            <a:fld id="{24A1A68F-8F79-4F8A-B026-F138354D4637}" type="slidenum">
              <a:rPr lang="de-DE" smtClean="0"/>
              <a:pPr/>
              <a:t>4</a:t>
            </a:fld>
            <a:endParaRPr lang="de-DE"/>
          </a:p>
        </p:txBody>
      </p:sp>
      <p:sp>
        <p:nvSpPr>
          <p:cNvPr id="8" name="Textfeld 7"/>
          <p:cNvSpPr txBox="1"/>
          <p:nvPr/>
        </p:nvSpPr>
        <p:spPr>
          <a:xfrm>
            <a:off x="456928" y="1426797"/>
            <a:ext cx="7848872" cy="4093428"/>
          </a:xfrm>
          <a:prstGeom prst="rect">
            <a:avLst/>
          </a:prstGeom>
          <a:noFill/>
        </p:spPr>
        <p:txBody>
          <a:bodyPr wrap="square" rtlCol="0">
            <a:spAutoFit/>
          </a:bodyPr>
          <a:lstStyle/>
          <a:p>
            <a:endParaRPr lang="de-DE" sz="2000" b="1" dirty="0">
              <a:latin typeface="Arial" panose="020B0604020202020204" pitchFamily="34" charset="0"/>
              <a:cs typeface="Arial" panose="020B0604020202020204" pitchFamily="34" charset="0"/>
            </a:endParaRPr>
          </a:p>
          <a:p>
            <a:endParaRPr lang="de-DE" sz="2000" b="1" dirty="0" smtClean="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a:p>
            <a:endParaRPr lang="de-DE" sz="2000" b="1" dirty="0" smtClean="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a:p>
            <a:endParaRPr lang="de-DE" sz="2000" b="1" dirty="0" smtClean="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a:p>
            <a:endParaRPr lang="de-DE" sz="2000" b="1" dirty="0" smtClean="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a:p>
            <a:endParaRPr lang="de-DE" sz="2000" b="1" dirty="0" smtClean="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a:p>
            <a:endParaRPr lang="de-DE" sz="2000" b="1" dirty="0" smtClean="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xmlns="" val="2114568222"/>
              </p:ext>
            </p:extLst>
          </p:nvPr>
        </p:nvGraphicFramePr>
        <p:xfrm>
          <a:off x="395536" y="1454122"/>
          <a:ext cx="8001272" cy="4207125"/>
        </p:xfrm>
        <a:graphic>
          <a:graphicData uri="http://schemas.openxmlformats.org/drawingml/2006/table">
            <a:tbl>
              <a:tblPr firstRow="1" bandRow="1">
                <a:tableStyleId>{5C22544A-7EE6-4342-B048-85BDC9FD1C3A}</a:tableStyleId>
              </a:tblPr>
              <a:tblGrid>
                <a:gridCol w="8001272"/>
              </a:tblGrid>
              <a:tr h="835203">
                <a:tc>
                  <a:txBody>
                    <a:bodyPr/>
                    <a:lstStyle/>
                    <a:p>
                      <a:r>
                        <a:rPr lang="de-DE" sz="2000" dirty="0" smtClean="0">
                          <a:solidFill>
                            <a:schemeClr val="tx1"/>
                          </a:solidFill>
                          <a:latin typeface="Arial" panose="020B0604020202020204" pitchFamily="34" charset="0"/>
                          <a:cs typeface="Arial" panose="020B0604020202020204" pitchFamily="34" charset="0"/>
                        </a:rPr>
                        <a:t>Prozessbezogene Kompetenzen</a:t>
                      </a:r>
                      <a:endParaRPr lang="de-DE" sz="2000" dirty="0">
                        <a:solidFill>
                          <a:schemeClr val="tx1"/>
                        </a:solidFill>
                        <a:latin typeface="Arial" panose="020B0604020202020204" pitchFamily="34" charset="0"/>
                        <a:cs typeface="Arial" panose="020B0604020202020204" pitchFamily="34" charset="0"/>
                      </a:endParaRPr>
                    </a:p>
                  </a:txBody>
                  <a:tcPr>
                    <a:solidFill>
                      <a:schemeClr val="accent5">
                        <a:lumMod val="75000"/>
                      </a:schemeClr>
                    </a:solidFill>
                  </a:tcPr>
                </a:tc>
              </a:tr>
              <a:tr h="580429">
                <a:tc>
                  <a:txBody>
                    <a:bodyPr/>
                    <a:lstStyle/>
                    <a:p>
                      <a:r>
                        <a:rPr lang="de-DE" sz="1600" b="1" dirty="0" smtClean="0">
                          <a:latin typeface="Arial" panose="020B0604020202020204" pitchFamily="34" charset="0"/>
                          <a:cs typeface="Arial" panose="020B0604020202020204" pitchFamily="34" charset="0"/>
                        </a:rPr>
                        <a:t>Welt erleben und wahrnehmen</a:t>
                      </a:r>
                      <a:endParaRPr lang="de-DE" sz="16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r h="676117">
                <a:tc>
                  <a:txBody>
                    <a:bodyPr/>
                    <a:lstStyle/>
                    <a:p>
                      <a:r>
                        <a:rPr lang="de-DE" sz="1600" b="1" dirty="0" smtClean="0">
                          <a:latin typeface="Arial" panose="020B0604020202020204" pitchFamily="34" charset="0"/>
                          <a:cs typeface="Arial" panose="020B0604020202020204" pitchFamily="34" charset="0"/>
                        </a:rPr>
                        <a:t>Welt erkunden und verstehen</a:t>
                      </a:r>
                      <a:endParaRPr lang="de-DE" sz="16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r h="954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Arial" panose="020B0604020202020204" pitchFamily="34" charset="0"/>
                          <a:cs typeface="Arial" panose="020B0604020202020204" pitchFamily="34" charset="0"/>
                        </a:rPr>
                        <a:t>Kommunizieren und sich verständigen</a:t>
                      </a:r>
                    </a:p>
                  </a:txBody>
                  <a:tcPr>
                    <a:solidFill>
                      <a:schemeClr val="accent5">
                        <a:lumMod val="40000"/>
                        <a:lumOff val="60000"/>
                      </a:schemeClr>
                    </a:solidFill>
                  </a:tcPr>
                </a:tc>
              </a:tr>
              <a:tr h="580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Arial" panose="020B0604020202020204" pitchFamily="34" charset="0"/>
                          <a:cs typeface="Arial" panose="020B0604020202020204" pitchFamily="34" charset="0"/>
                        </a:rPr>
                        <a:t>In der Welt handeln – Welt gestalten</a:t>
                      </a:r>
                      <a:endParaRPr lang="de-DE" sz="16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r h="580429">
                <a:tc>
                  <a:txBody>
                    <a:bodyPr/>
                    <a:lstStyle/>
                    <a:p>
                      <a:r>
                        <a:rPr lang="de-DE" sz="1600" b="1" dirty="0" smtClean="0">
                          <a:latin typeface="Arial" panose="020B0604020202020204" pitchFamily="34" charset="0"/>
                          <a:cs typeface="Arial" panose="020B0604020202020204" pitchFamily="34" charset="0"/>
                        </a:rPr>
                        <a:t>Reflektieren und</a:t>
                      </a:r>
                      <a:r>
                        <a:rPr lang="de-DE" sz="1600" b="1" baseline="0" dirty="0" smtClean="0">
                          <a:latin typeface="Arial" panose="020B0604020202020204" pitchFamily="34" charset="0"/>
                          <a:cs typeface="Arial" panose="020B0604020202020204" pitchFamily="34" charset="0"/>
                        </a:rPr>
                        <a:t> sich positionieren</a:t>
                      </a:r>
                      <a:endParaRPr lang="de-DE" sz="16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xmlns="" val="2109675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634082"/>
          </a:xfrm>
          <a:solidFill>
            <a:schemeClr val="accent5"/>
          </a:solidFill>
        </p:spPr>
        <p:txBody>
          <a:bodyPr>
            <a:normAutofit fontScale="90000"/>
          </a:bodyPr>
          <a:lstStyle/>
          <a:p>
            <a:r>
              <a:rPr lang="de-DE" sz="3600" dirty="0" smtClean="0"/>
              <a:t/>
            </a:r>
            <a:br>
              <a:rPr lang="de-DE" sz="3600" dirty="0" smtClean="0"/>
            </a:br>
            <a:r>
              <a:rPr lang="de-DE" sz="3600" dirty="0" smtClean="0"/>
              <a:t>2.1	Welt erleben und wahrnehmen  </a:t>
            </a:r>
            <a:r>
              <a:rPr lang="de-DE" dirty="0"/>
              <a:t/>
            </a:r>
            <a:br>
              <a:rPr lang="de-DE" dirty="0"/>
            </a:br>
            <a:endParaRPr lang="de-DE" dirty="0"/>
          </a:p>
        </p:txBody>
      </p:sp>
      <p:sp>
        <p:nvSpPr>
          <p:cNvPr id="5" name="Inhaltsplatzhalter 4"/>
          <p:cNvSpPr>
            <a:spLocks noGrp="1"/>
          </p:cNvSpPr>
          <p:nvPr>
            <p:ph idx="1"/>
          </p:nvPr>
        </p:nvSpPr>
        <p:spPr>
          <a:xfrm>
            <a:off x="467544" y="908720"/>
            <a:ext cx="8229600" cy="5001419"/>
          </a:xfrm>
          <a:solidFill>
            <a:schemeClr val="accent5">
              <a:lumMod val="40000"/>
              <a:lumOff val="60000"/>
            </a:schemeClr>
          </a:solidFill>
        </p:spPr>
        <p:txBody>
          <a:bodyPr>
            <a:normAutofit fontScale="70000" lnSpcReduction="20000"/>
          </a:bodyPr>
          <a:lstStyle/>
          <a:p>
            <a:pPr marL="0" indent="0">
              <a:buNone/>
            </a:pPr>
            <a:r>
              <a:rPr lang="de-DE" b="1" dirty="0" smtClean="0"/>
              <a:t>Die </a:t>
            </a:r>
            <a:r>
              <a:rPr lang="de-DE" b="1" dirty="0"/>
              <a:t>Schülerinnen und Schüler lassen sich an schulischen und außerschulischen Lernorten auf </a:t>
            </a:r>
            <a:r>
              <a:rPr lang="de-DE" b="1" dirty="0" smtClean="0"/>
              <a:t>Darstellungen</a:t>
            </a:r>
            <a:r>
              <a:rPr lang="de-DE" b="1" dirty="0"/>
              <a:t>, Ereignisse, Situationen und  Phänomene mit verschiedenen Sinnen ein. Sie nehmen sich und die Welt differenziert wahr. Sie entwickeln Sensibilität, Offenheit, Interesse und Neugier gegen-über der Welt. Aus dieser Grundhaltung heraus verfeinern sie ihre Wahrnehmung und äußern ihre Eindrücke und </a:t>
            </a:r>
            <a:r>
              <a:rPr lang="de-DE" b="1" dirty="0" smtClean="0"/>
              <a:t>Fragen.</a:t>
            </a:r>
          </a:p>
          <a:p>
            <a:pPr marL="0" indent="0">
              <a:buNone/>
            </a:pPr>
            <a:endParaRPr lang="de-DE" b="1" dirty="0" smtClean="0"/>
          </a:p>
          <a:p>
            <a:pPr marL="0" indent="0">
              <a:buNone/>
            </a:pPr>
            <a:r>
              <a:rPr lang="de-DE" dirty="0" smtClean="0"/>
              <a:t>Die </a:t>
            </a:r>
            <a:r>
              <a:rPr lang="de-DE" dirty="0"/>
              <a:t>Schülerinnen und Schüler können</a:t>
            </a:r>
          </a:p>
          <a:p>
            <a:r>
              <a:rPr lang="de-DE" dirty="0" smtClean="0"/>
              <a:t>1. sich </a:t>
            </a:r>
            <a:r>
              <a:rPr lang="de-DE" dirty="0"/>
              <a:t>einem natürlichen oder kulturellen Phänomen zuwenden, sich darauf einlassen und </a:t>
            </a:r>
            <a:r>
              <a:rPr lang="de-DE" dirty="0" smtClean="0"/>
              <a:t>konzentrieren </a:t>
            </a:r>
            <a:r>
              <a:rPr lang="de-DE" dirty="0"/>
              <a:t>(zum Beispiel: Kinder sehen, erfahren, betrachten und beobachten);</a:t>
            </a:r>
          </a:p>
          <a:p>
            <a:r>
              <a:rPr lang="de-DE" dirty="0" smtClean="0"/>
              <a:t>2. grundlegende Wahrnehmungen in den Bereichen Gestaltung, Klang und Phänomen vertiefen (zum Beispiel Kinder werken: Materialien sammeln, ordnen);</a:t>
            </a:r>
          </a:p>
          <a:p>
            <a:r>
              <a:rPr lang="de-DE" dirty="0" smtClean="0"/>
              <a:t>3. Vorstellungen </a:t>
            </a:r>
            <a:r>
              <a:rPr lang="de-DE" dirty="0"/>
              <a:t>entwickeln und interessengeleitete Fragen formulieren.</a:t>
            </a:r>
          </a:p>
        </p:txBody>
      </p:sp>
      <p:sp>
        <p:nvSpPr>
          <p:cNvPr id="2" name="Fußzeilenplatzhalter 1"/>
          <p:cNvSpPr>
            <a:spLocks noGrp="1"/>
          </p:cNvSpPr>
          <p:nvPr>
            <p:ph type="ftr" sz="quarter" idx="11"/>
          </p:nvPr>
        </p:nvSpPr>
        <p:spPr/>
        <p:txBody>
          <a:bodyPr/>
          <a:lstStyle/>
          <a:p>
            <a:r>
              <a:rPr lang="de-DE" smtClean="0"/>
              <a:t>Bildungsplan 2016                                            Kunst/Werken</a:t>
            </a:r>
            <a:endParaRPr lang="de-DE"/>
          </a:p>
        </p:txBody>
      </p:sp>
      <p:sp>
        <p:nvSpPr>
          <p:cNvPr id="3" name="Foliennummernplatzhalter 2"/>
          <p:cNvSpPr>
            <a:spLocks noGrp="1"/>
          </p:cNvSpPr>
          <p:nvPr>
            <p:ph type="sldNum" sz="quarter" idx="12"/>
          </p:nvPr>
        </p:nvSpPr>
        <p:spPr/>
        <p:txBody>
          <a:bodyPr/>
          <a:lstStyle/>
          <a:p>
            <a:fld id="{24A1A68F-8F79-4F8A-B026-F138354D4637}" type="slidenum">
              <a:rPr lang="de-DE" smtClean="0"/>
              <a:pPr/>
              <a:t>5</a:t>
            </a:fld>
            <a:endParaRPr lang="de-DE"/>
          </a:p>
        </p:txBody>
      </p:sp>
    </p:spTree>
    <p:extLst>
      <p:ext uri="{BB962C8B-B14F-4D97-AF65-F5344CB8AC3E}">
        <p14:creationId xmlns:p14="http://schemas.microsoft.com/office/powerpoint/2010/main" xmlns="" val="60314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74638"/>
            <a:ext cx="8229600" cy="1066130"/>
          </a:xfrm>
          <a:solidFill>
            <a:schemeClr val="accent5"/>
          </a:solidFill>
        </p:spPr>
        <p:txBody>
          <a:bodyPr>
            <a:noAutofit/>
          </a:bodyPr>
          <a:lstStyle/>
          <a:p>
            <a:r>
              <a:rPr lang="de-DE" sz="2800" b="1" dirty="0" smtClean="0"/>
              <a:t>Inhaltsbezogene Kompetenzen</a:t>
            </a:r>
            <a:endParaRPr lang="de-DE" sz="2800" b="1" dirty="0"/>
          </a:p>
        </p:txBody>
      </p:sp>
      <p:sp>
        <p:nvSpPr>
          <p:cNvPr id="6" name="Inhaltsplatzhalter 5"/>
          <p:cNvSpPr>
            <a:spLocks noGrp="1"/>
          </p:cNvSpPr>
          <p:nvPr>
            <p:ph idx="1"/>
          </p:nvPr>
        </p:nvSpPr>
        <p:spPr>
          <a:solidFill>
            <a:schemeClr val="accent5">
              <a:lumMod val="40000"/>
              <a:lumOff val="60000"/>
            </a:schemeClr>
          </a:solidFill>
        </p:spPr>
        <p:txBody>
          <a:bodyPr>
            <a:normAutofit fontScale="92500" lnSpcReduction="10000"/>
          </a:bodyPr>
          <a:lstStyle/>
          <a:p>
            <a:r>
              <a:rPr lang="de-DE" sz="2400" b="1" dirty="0"/>
              <a:t>Kinder zeichnen, drucken, </a:t>
            </a:r>
            <a:r>
              <a:rPr lang="de-DE" sz="2400" b="1" dirty="0" smtClean="0"/>
              <a:t>malen</a:t>
            </a:r>
          </a:p>
          <a:p>
            <a:pPr marL="0" indent="0">
              <a:buNone/>
            </a:pPr>
            <a:r>
              <a:rPr lang="de-DE" sz="1800" b="1" dirty="0"/>
              <a:t> </a:t>
            </a:r>
            <a:r>
              <a:rPr lang="de-DE" sz="1800" b="1" dirty="0" smtClean="0"/>
              <a:t>     </a:t>
            </a:r>
            <a:r>
              <a:rPr lang="de-DE" sz="1800" b="1" dirty="0" smtClean="0">
                <a:solidFill>
                  <a:schemeClr val="tx1">
                    <a:lumMod val="50000"/>
                    <a:lumOff val="50000"/>
                  </a:schemeClr>
                </a:solidFill>
              </a:rPr>
              <a:t>- </a:t>
            </a:r>
            <a:r>
              <a:rPr lang="de-DE" sz="1800" b="1" dirty="0" smtClean="0">
                <a:solidFill>
                  <a:schemeClr val="tx1">
                    <a:lumMod val="65000"/>
                    <a:lumOff val="35000"/>
                  </a:schemeClr>
                </a:solidFill>
              </a:rPr>
              <a:t>Kinder zeichnen</a:t>
            </a:r>
          </a:p>
          <a:p>
            <a:pPr marL="0" indent="0">
              <a:buNone/>
            </a:pPr>
            <a:r>
              <a:rPr lang="de-DE" sz="1800" b="1" dirty="0">
                <a:solidFill>
                  <a:schemeClr val="tx1">
                    <a:lumMod val="65000"/>
                    <a:lumOff val="35000"/>
                  </a:schemeClr>
                </a:solidFill>
              </a:rPr>
              <a:t> </a:t>
            </a:r>
            <a:r>
              <a:rPr lang="de-DE" sz="1800" b="1" dirty="0" smtClean="0">
                <a:solidFill>
                  <a:schemeClr val="tx1">
                    <a:lumMod val="65000"/>
                    <a:lumOff val="35000"/>
                  </a:schemeClr>
                </a:solidFill>
              </a:rPr>
              <a:t>     - Kinder drucken</a:t>
            </a:r>
          </a:p>
          <a:p>
            <a:pPr marL="0" indent="0">
              <a:buNone/>
            </a:pPr>
            <a:r>
              <a:rPr lang="de-DE" sz="1800" b="1" dirty="0">
                <a:solidFill>
                  <a:schemeClr val="tx1">
                    <a:lumMod val="65000"/>
                    <a:lumOff val="35000"/>
                  </a:schemeClr>
                </a:solidFill>
              </a:rPr>
              <a:t> </a:t>
            </a:r>
            <a:r>
              <a:rPr lang="de-DE" sz="1800" b="1" dirty="0" smtClean="0">
                <a:solidFill>
                  <a:schemeClr val="tx1">
                    <a:lumMod val="65000"/>
                    <a:lumOff val="35000"/>
                  </a:schemeClr>
                </a:solidFill>
              </a:rPr>
              <a:t>     - Kinder malen</a:t>
            </a:r>
            <a:endParaRPr lang="de-DE" sz="1800" b="1" dirty="0">
              <a:solidFill>
                <a:schemeClr val="tx1">
                  <a:lumMod val="65000"/>
                  <a:lumOff val="35000"/>
                </a:schemeClr>
              </a:solidFill>
            </a:endParaRPr>
          </a:p>
          <a:p>
            <a:r>
              <a:rPr lang="de-DE" sz="2400" b="1" dirty="0"/>
              <a:t>Kinder nutzen Medien</a:t>
            </a:r>
          </a:p>
          <a:p>
            <a:r>
              <a:rPr lang="de-DE" sz="2400" b="1" dirty="0"/>
              <a:t>Kinder erforschen und verarbeiten textile Materialien</a:t>
            </a:r>
          </a:p>
          <a:p>
            <a:r>
              <a:rPr lang="de-DE" sz="2400" b="1" dirty="0"/>
              <a:t>Kinder werken</a:t>
            </a:r>
          </a:p>
          <a:p>
            <a:r>
              <a:rPr lang="de-DE" sz="2400" b="1" dirty="0"/>
              <a:t>Kinder räumen </a:t>
            </a:r>
            <a:r>
              <a:rPr lang="de-DE" sz="2400" b="1" dirty="0" smtClean="0"/>
              <a:t>um</a:t>
            </a:r>
          </a:p>
          <a:p>
            <a:r>
              <a:rPr lang="de-DE" sz="2400" b="1" dirty="0" smtClean="0"/>
              <a:t>Kinder spielen und agieren</a:t>
            </a:r>
            <a:endParaRPr lang="de-DE" sz="2400" b="1" dirty="0"/>
          </a:p>
          <a:p>
            <a:r>
              <a:rPr lang="de-DE" sz="2400" b="1" dirty="0"/>
              <a:t>Kinder sehen, erfahren, betrachten und </a:t>
            </a:r>
            <a:r>
              <a:rPr lang="de-DE" sz="2400" b="1" dirty="0" smtClean="0"/>
              <a:t>beobachten</a:t>
            </a:r>
          </a:p>
          <a:p>
            <a:pPr marL="0" indent="0">
              <a:buNone/>
            </a:pPr>
            <a:r>
              <a:rPr lang="de-DE" sz="2400" b="1" dirty="0"/>
              <a:t>  </a:t>
            </a:r>
            <a:r>
              <a:rPr lang="de-DE" sz="2400" b="1" dirty="0" smtClean="0"/>
              <a:t>   </a:t>
            </a:r>
            <a:r>
              <a:rPr lang="de-DE" sz="1800" b="1" dirty="0" smtClean="0">
                <a:solidFill>
                  <a:schemeClr val="tx1">
                    <a:lumMod val="65000"/>
                    <a:lumOff val="35000"/>
                  </a:schemeClr>
                </a:solidFill>
              </a:rPr>
              <a:t>- Kinder erleben Natur</a:t>
            </a:r>
          </a:p>
          <a:p>
            <a:pPr marL="0" indent="0">
              <a:buNone/>
            </a:pPr>
            <a:r>
              <a:rPr lang="de-DE" sz="1800" b="1" dirty="0">
                <a:solidFill>
                  <a:schemeClr val="tx1">
                    <a:lumMod val="65000"/>
                    <a:lumOff val="35000"/>
                  </a:schemeClr>
                </a:solidFill>
              </a:rPr>
              <a:t> </a:t>
            </a:r>
            <a:r>
              <a:rPr lang="de-DE" sz="1800" b="1" dirty="0" smtClean="0">
                <a:solidFill>
                  <a:schemeClr val="tx1">
                    <a:lumMod val="65000"/>
                    <a:lumOff val="35000"/>
                  </a:schemeClr>
                </a:solidFill>
              </a:rPr>
              <a:t>     - Kinder gehen mit </a:t>
            </a:r>
            <a:r>
              <a:rPr lang="de-DE" sz="1800" b="1" dirty="0">
                <a:solidFill>
                  <a:schemeClr val="tx1">
                    <a:lumMod val="65000"/>
                    <a:lumOff val="35000"/>
                  </a:schemeClr>
                </a:solidFill>
              </a:rPr>
              <a:t>K</a:t>
            </a:r>
            <a:r>
              <a:rPr lang="de-DE" sz="1800" b="1" dirty="0" smtClean="0">
                <a:solidFill>
                  <a:schemeClr val="tx1">
                    <a:lumMod val="65000"/>
                    <a:lumOff val="35000"/>
                  </a:schemeClr>
                </a:solidFill>
              </a:rPr>
              <a:t>unstwerken um</a:t>
            </a:r>
          </a:p>
          <a:p>
            <a:pPr marL="0" indent="0">
              <a:buNone/>
            </a:pPr>
            <a:r>
              <a:rPr lang="de-DE" sz="1800" b="1" dirty="0">
                <a:solidFill>
                  <a:schemeClr val="tx1">
                    <a:lumMod val="65000"/>
                    <a:lumOff val="35000"/>
                  </a:schemeClr>
                </a:solidFill>
              </a:rPr>
              <a:t> </a:t>
            </a:r>
            <a:r>
              <a:rPr lang="de-DE" sz="1800" b="1" dirty="0" smtClean="0">
                <a:solidFill>
                  <a:schemeClr val="tx1">
                    <a:lumMod val="65000"/>
                    <a:lumOff val="35000"/>
                  </a:schemeClr>
                </a:solidFill>
              </a:rPr>
              <a:t>     - Kinder nehmen ihre gestaltete Umwelt wahr</a:t>
            </a:r>
          </a:p>
          <a:p>
            <a:endParaRPr lang="de-DE" sz="1800" b="1" dirty="0"/>
          </a:p>
          <a:p>
            <a:endParaRPr lang="de-DE" dirty="0"/>
          </a:p>
        </p:txBody>
      </p:sp>
      <p:sp>
        <p:nvSpPr>
          <p:cNvPr id="2" name="Fußzeilenplatzhalter 1"/>
          <p:cNvSpPr>
            <a:spLocks noGrp="1"/>
          </p:cNvSpPr>
          <p:nvPr>
            <p:ph type="ftr" sz="quarter" idx="11"/>
          </p:nvPr>
        </p:nvSpPr>
        <p:spPr/>
        <p:txBody>
          <a:bodyPr/>
          <a:lstStyle/>
          <a:p>
            <a:r>
              <a:rPr lang="de-DE" smtClean="0"/>
              <a:t>Bildungsplan 2016                                            Kunst/Werken</a:t>
            </a:r>
            <a:endParaRPr lang="de-DE"/>
          </a:p>
        </p:txBody>
      </p:sp>
      <p:sp>
        <p:nvSpPr>
          <p:cNvPr id="3" name="Foliennummernplatzhalter 2"/>
          <p:cNvSpPr>
            <a:spLocks noGrp="1"/>
          </p:cNvSpPr>
          <p:nvPr>
            <p:ph type="sldNum" sz="quarter" idx="12"/>
          </p:nvPr>
        </p:nvSpPr>
        <p:spPr/>
        <p:txBody>
          <a:bodyPr/>
          <a:lstStyle/>
          <a:p>
            <a:fld id="{24A1A68F-8F79-4F8A-B026-F138354D4637}" type="slidenum">
              <a:rPr lang="de-DE" smtClean="0"/>
              <a:pPr/>
              <a:t>6</a:t>
            </a:fld>
            <a:endParaRPr lang="de-DE"/>
          </a:p>
        </p:txBody>
      </p:sp>
    </p:spTree>
    <p:extLst>
      <p:ext uri="{BB962C8B-B14F-4D97-AF65-F5344CB8AC3E}">
        <p14:creationId xmlns:p14="http://schemas.microsoft.com/office/powerpoint/2010/main" xmlns="" val="28718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360040"/>
          </a:xfrm>
          <a:solidFill>
            <a:schemeClr val="accent5"/>
          </a:solidFill>
        </p:spPr>
        <p:txBody>
          <a:bodyPr>
            <a:noAutofit/>
          </a:bodyPr>
          <a:lstStyle/>
          <a:p>
            <a:r>
              <a:rPr lang="de-DE" sz="2000" b="1" dirty="0" smtClean="0"/>
              <a:t>Zusammenspiel der Prozessbezogenen und Inhaltsbezogenen Kompetenzen</a:t>
            </a:r>
            <a:endParaRPr lang="de-DE" sz="2000" b="1" dirty="0"/>
          </a:p>
        </p:txBody>
      </p:sp>
      <p:sp>
        <p:nvSpPr>
          <p:cNvPr id="4" name="Fußzeilenplatzhalter 3"/>
          <p:cNvSpPr>
            <a:spLocks noGrp="1"/>
          </p:cNvSpPr>
          <p:nvPr>
            <p:ph type="ftr" sz="quarter" idx="11"/>
          </p:nvPr>
        </p:nvSpPr>
        <p:spPr/>
        <p:txBody>
          <a:bodyPr/>
          <a:lstStyle/>
          <a:p>
            <a:r>
              <a:rPr lang="de-DE" smtClean="0"/>
              <a:t>Bildungsplan 2016                                            Kunst/Werken</a:t>
            </a:r>
            <a:endParaRPr lang="de-DE"/>
          </a:p>
        </p:txBody>
      </p:sp>
      <p:sp>
        <p:nvSpPr>
          <p:cNvPr id="5" name="Foliennummernplatzhalter 4"/>
          <p:cNvSpPr>
            <a:spLocks noGrp="1"/>
          </p:cNvSpPr>
          <p:nvPr>
            <p:ph type="sldNum" sz="quarter" idx="12"/>
          </p:nvPr>
        </p:nvSpPr>
        <p:spPr/>
        <p:txBody>
          <a:bodyPr/>
          <a:lstStyle/>
          <a:p>
            <a:fld id="{24A1A68F-8F79-4F8A-B026-F138354D4637}" type="slidenum">
              <a:rPr lang="de-DE" smtClean="0"/>
              <a:pPr/>
              <a:t>7</a:t>
            </a:fld>
            <a:endParaRPr lang="de-DE"/>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764704"/>
            <a:ext cx="8208912"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06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Bildungsplan 2016                                            Kunst/Werken</a:t>
            </a:r>
            <a:endParaRPr lang="de-DE"/>
          </a:p>
        </p:txBody>
      </p:sp>
      <p:sp>
        <p:nvSpPr>
          <p:cNvPr id="3" name="Foliennummernplatzhalter 2"/>
          <p:cNvSpPr>
            <a:spLocks noGrp="1"/>
          </p:cNvSpPr>
          <p:nvPr>
            <p:ph type="sldNum" sz="quarter" idx="12"/>
          </p:nvPr>
        </p:nvSpPr>
        <p:spPr/>
        <p:txBody>
          <a:bodyPr/>
          <a:lstStyle/>
          <a:p>
            <a:fld id="{24A1A68F-8F79-4F8A-B026-F138354D4637}" type="slidenum">
              <a:rPr lang="de-DE" smtClean="0"/>
              <a:pPr/>
              <a:t>8</a:t>
            </a:fld>
            <a:endParaRPr lang="de-DE"/>
          </a:p>
        </p:txBody>
      </p:sp>
      <p:sp>
        <p:nvSpPr>
          <p:cNvPr id="5" name="Textfeld 4"/>
          <p:cNvSpPr txBox="1"/>
          <p:nvPr/>
        </p:nvSpPr>
        <p:spPr>
          <a:xfrm>
            <a:off x="611560" y="0"/>
            <a:ext cx="8208912" cy="1815882"/>
          </a:xfrm>
          <a:prstGeom prst="rect">
            <a:avLst/>
          </a:prstGeom>
          <a:solidFill>
            <a:schemeClr val="accent5">
              <a:lumMod val="60000"/>
              <a:lumOff val="40000"/>
            </a:schemeClr>
          </a:solidFill>
        </p:spPr>
        <p:txBody>
          <a:bodyPr wrap="square" rtlCol="0">
            <a:spAutoFit/>
          </a:bodyPr>
          <a:lstStyle/>
          <a:p>
            <a:r>
              <a:rPr lang="de-DE" sz="2000" b="1" dirty="0">
                <a:latin typeface="Arial" panose="020B0604020202020204" pitchFamily="34" charset="0"/>
                <a:cs typeface="Arial" panose="020B0604020202020204" pitchFamily="34" charset="0"/>
              </a:rPr>
              <a:t>3.1.7  Kinder sehen, erfahren, betrachten und beobachten</a:t>
            </a:r>
          </a:p>
          <a:p>
            <a:r>
              <a:rPr lang="de-DE" b="1" dirty="0">
                <a:latin typeface="Arial" panose="020B0604020202020204" pitchFamily="34" charset="0"/>
                <a:cs typeface="Arial" panose="020B0604020202020204" pitchFamily="34" charset="0"/>
              </a:rPr>
              <a:t>3.2.7.1	Kinder erleben Natur</a:t>
            </a:r>
          </a:p>
          <a:p>
            <a:r>
              <a:rPr lang="de-DE" dirty="0">
                <a:latin typeface="Arial" panose="020B0604020202020204" pitchFamily="34" charset="0"/>
                <a:cs typeface="Arial" panose="020B0604020202020204" pitchFamily="34" charset="0"/>
              </a:rPr>
              <a:t>Die Schülerinnen und Schüler erleben Natur in ihrem Lebensumfeld, sowie über Medien  weltweit. Sie erkennen und finden Ordnungs- Strukturierungs- Wachstumsprinzipien und nutzen sie für ihr eigenes künstlerisches Schaffen.</a:t>
            </a:r>
          </a:p>
          <a:p>
            <a:endParaRPr lang="de-DE" sz="2000" b="1" dirty="0">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xmlns="" val="63889949"/>
              </p:ext>
            </p:extLst>
          </p:nvPr>
        </p:nvGraphicFramePr>
        <p:xfrm>
          <a:off x="827584" y="1815882"/>
          <a:ext cx="7344816" cy="4749536"/>
        </p:xfrm>
        <a:graphic>
          <a:graphicData uri="http://schemas.openxmlformats.org/drawingml/2006/table">
            <a:tbl>
              <a:tblPr firstRow="1" bandRow="1">
                <a:tableStyleId>{5C22544A-7EE6-4342-B048-85BDC9FD1C3A}</a:tableStyleId>
              </a:tblPr>
              <a:tblGrid>
                <a:gridCol w="3744416"/>
                <a:gridCol w="3600400"/>
              </a:tblGrid>
              <a:tr h="1290056">
                <a:tc>
                  <a:txBody>
                    <a:bodyPr/>
                    <a:lstStyle/>
                    <a:p>
                      <a:r>
                        <a:rPr lang="de-DE" sz="1400" dirty="0" smtClean="0">
                          <a:solidFill>
                            <a:schemeClr val="tx1"/>
                          </a:solidFill>
                          <a:latin typeface="Arial" panose="020B0604020202020204" pitchFamily="34" charset="0"/>
                          <a:cs typeface="Arial" panose="020B0604020202020204" pitchFamily="34" charset="0"/>
                        </a:rPr>
                        <a:t>Denkanstöße</a:t>
                      </a:r>
                      <a:endParaRPr lang="de-DE" sz="1400"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latin typeface="Arial" panose="020B0604020202020204" pitchFamily="34" charset="0"/>
                          <a:cs typeface="Arial" panose="020B0604020202020204" pitchFamily="34" charset="0"/>
                        </a:rPr>
                        <a:t>Teilkompetenzen</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latin typeface="Arial" panose="020B0604020202020204" pitchFamily="34" charset="0"/>
                          <a:cs typeface="Arial" panose="020B0604020202020204" pitchFamily="34" charset="0"/>
                        </a:rPr>
                        <a:t>Die Schülerinnen und Schüler können</a:t>
                      </a:r>
                    </a:p>
                    <a:p>
                      <a:endParaRPr lang="de-DE" sz="1400"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tr>
              <a:tr h="3133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latin typeface="Arial" panose="020B0604020202020204" pitchFamily="34" charset="0"/>
                          <a:cs typeface="Arial" panose="020B0604020202020204" pitchFamily="34" charset="0"/>
                        </a:rPr>
                        <a:t>Wie kann die Aufmerksamkeit auf Details oder Komplexität gelenkt werden (zum Beispiel Film, Fotografie)?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latin typeface="Arial" panose="020B0604020202020204" pitchFamily="34" charset="0"/>
                          <a:cs typeface="Arial" panose="020B0604020202020204" pitchFamily="34" charset="0"/>
                        </a:rPr>
                        <a:t>Wie werden die Vorlieben und Interessen der Kinder berücksichtigt?</a:t>
                      </a:r>
                    </a:p>
                    <a:p>
                      <a:endParaRPr lang="de-DE" dirty="0"/>
                    </a:p>
                  </a:txBody>
                  <a:tcPr>
                    <a:solidFill>
                      <a:schemeClr val="tx2">
                        <a:lumMod val="20000"/>
                        <a:lumOff val="80000"/>
                      </a:schemeClr>
                    </a:solidFill>
                  </a:tcPr>
                </a:tc>
                <a:tc>
                  <a:txBody>
                    <a:bodyPr/>
                    <a:lstStyle/>
                    <a:p>
                      <a:pPr marL="0" lvl="0" indent="0" algn="l">
                        <a:lnSpc>
                          <a:spcPct val="115000"/>
                        </a:lnSpc>
                        <a:spcAft>
                          <a:spcPts val="0"/>
                        </a:spcAft>
                        <a:buSzPts val="1000"/>
                        <a:buFont typeface="+mj-lt"/>
                        <a:buNone/>
                        <a:tabLst>
                          <a:tab pos="252095" algn="l"/>
                        </a:tabLst>
                      </a:pPr>
                      <a:r>
                        <a:rPr lang="de-DE" sz="1400" dirty="0" smtClean="0">
                          <a:effectLst/>
                          <a:latin typeface="Arial"/>
                          <a:ea typeface="Times New Roman"/>
                          <a:cs typeface="Times New Roman"/>
                        </a:rPr>
                        <a:t>(1)Wachstums</a:t>
                      </a:r>
                      <a:r>
                        <a:rPr lang="de-DE" sz="1400" baseline="0" dirty="0" smtClean="0">
                          <a:effectLst/>
                          <a:latin typeface="Arial"/>
                          <a:ea typeface="Times New Roman"/>
                          <a:cs typeface="Times New Roman"/>
                        </a:rPr>
                        <a:t> </a:t>
                      </a:r>
                      <a:r>
                        <a:rPr lang="de-DE" sz="1400" dirty="0" smtClean="0">
                          <a:effectLst/>
                          <a:latin typeface="Arial"/>
                          <a:ea typeface="Times New Roman"/>
                          <a:cs typeface="Times New Roman"/>
                        </a:rPr>
                        <a:t>und Strukturierungsprinzipien in der Natur beobachten, erkennen, beschreiben, ordnen und dokumentieren (skizzieren, filmen, zeichnen, fotografieren) </a:t>
                      </a:r>
                    </a:p>
                    <a:p>
                      <a:pPr marL="0" marR="0" lvl="0" indent="0" algn="l" defTabSz="914400" rtl="0" eaLnBrk="1" fontAlgn="auto" latinLnBrk="0" hangingPunct="1">
                        <a:lnSpc>
                          <a:spcPct val="115000"/>
                        </a:lnSpc>
                        <a:spcBef>
                          <a:spcPts val="0"/>
                        </a:spcBef>
                        <a:spcAft>
                          <a:spcPts val="0"/>
                        </a:spcAft>
                        <a:buClrTx/>
                        <a:buSzTx/>
                        <a:buFontTx/>
                        <a:buNone/>
                        <a:tabLst>
                          <a:tab pos="252095" algn="l"/>
                          <a:tab pos="252095" algn="l"/>
                        </a:tabLst>
                        <a:defRPr/>
                      </a:pPr>
                      <a:r>
                        <a:rPr lang="de-DE" sz="1400" dirty="0" smtClean="0">
                          <a:effectLst/>
                          <a:latin typeface="Arial"/>
                          <a:ea typeface="Times New Roman"/>
                          <a:cs typeface="Times New Roman"/>
                        </a:rPr>
                        <a:t>(2)</a:t>
                      </a:r>
                      <a:r>
                        <a:rPr lang="de-DE" sz="1400" baseline="0" dirty="0" smtClean="0">
                          <a:effectLst/>
                          <a:latin typeface="Arial"/>
                          <a:ea typeface="Times New Roman"/>
                          <a:cs typeface="Times New Roman"/>
                        </a:rPr>
                        <a:t> </a:t>
                      </a:r>
                      <a:r>
                        <a:rPr lang="de-DE" sz="1400" dirty="0" smtClean="0">
                          <a:effectLst/>
                          <a:latin typeface="Arial"/>
                          <a:ea typeface="Times New Roman"/>
                          <a:cs typeface="Times New Roman"/>
                        </a:rPr>
                        <a:t>erkannte Ordnungsprinzipien für eigene   Gestaltungsideen nutzen (zum Beispiel verändern, verfremden, legen, ordnen, verstreuen bauen)</a:t>
                      </a:r>
                    </a:p>
                    <a:p>
                      <a:pPr marL="0" marR="0" lvl="0" indent="0" algn="l" defTabSz="914400" rtl="0" eaLnBrk="1" fontAlgn="auto" latinLnBrk="0" hangingPunct="1">
                        <a:lnSpc>
                          <a:spcPct val="115000"/>
                        </a:lnSpc>
                        <a:spcBef>
                          <a:spcPts val="0"/>
                        </a:spcBef>
                        <a:spcAft>
                          <a:spcPts val="0"/>
                        </a:spcAft>
                        <a:buClrTx/>
                        <a:buSzTx/>
                        <a:buFontTx/>
                        <a:buNone/>
                        <a:tabLst>
                          <a:tab pos="252095" algn="l"/>
                          <a:tab pos="252095" algn="l"/>
                        </a:tabLst>
                        <a:defRPr/>
                      </a:pPr>
                      <a:r>
                        <a:rPr lang="de-DE" sz="1400" dirty="0" smtClean="0">
                          <a:effectLst/>
                          <a:latin typeface="Arial"/>
                          <a:ea typeface="Times New Roman"/>
                          <a:cs typeface="Times New Roman"/>
                        </a:rPr>
                        <a:t>(3) ästhetische Kategorien sehen, benennen und einordnen, wie Farbe, Form, Komposition, Material</a:t>
                      </a:r>
                    </a:p>
                    <a:p>
                      <a:pPr algn="l">
                        <a:lnSpc>
                          <a:spcPct val="115000"/>
                        </a:lnSpc>
                        <a:spcAft>
                          <a:spcPts val="0"/>
                        </a:spcAft>
                        <a:tabLst>
                          <a:tab pos="252095" algn="l"/>
                          <a:tab pos="252095" algn="l"/>
                        </a:tabLst>
                      </a:pPr>
                      <a:endParaRPr lang="de-DE" sz="1200" dirty="0" smtClean="0">
                        <a:effectLst/>
                        <a:latin typeface="Arial"/>
                        <a:ea typeface="Times New Roman"/>
                        <a:cs typeface="Times New Roman"/>
                      </a:endParaRPr>
                    </a:p>
                    <a:p>
                      <a:endParaRPr lang="de-DE" sz="1400"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xmlns="" val="3092411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Bildungsplan 2016                                            Kunst/Werken</a:t>
            </a:r>
            <a:endParaRPr lang="de-DE"/>
          </a:p>
        </p:txBody>
      </p:sp>
      <p:sp>
        <p:nvSpPr>
          <p:cNvPr id="3" name="Foliennummernplatzhalter 2"/>
          <p:cNvSpPr>
            <a:spLocks noGrp="1"/>
          </p:cNvSpPr>
          <p:nvPr>
            <p:ph type="sldNum" sz="quarter" idx="12"/>
          </p:nvPr>
        </p:nvSpPr>
        <p:spPr/>
        <p:txBody>
          <a:bodyPr/>
          <a:lstStyle/>
          <a:p>
            <a:fld id="{24A1A68F-8F79-4F8A-B026-F138354D4637}" type="slidenum">
              <a:rPr lang="de-DE" smtClean="0"/>
              <a:pPr/>
              <a:t>9</a:t>
            </a:fld>
            <a:endParaRPr lang="de-DE"/>
          </a:p>
        </p:txBody>
      </p:sp>
      <p:sp>
        <p:nvSpPr>
          <p:cNvPr id="4" name="Textfeld 3"/>
          <p:cNvSpPr txBox="1"/>
          <p:nvPr/>
        </p:nvSpPr>
        <p:spPr>
          <a:xfrm>
            <a:off x="899592" y="908720"/>
            <a:ext cx="7704856" cy="400110"/>
          </a:xfrm>
          <a:prstGeom prst="rect">
            <a:avLst/>
          </a:prstGeom>
          <a:solidFill>
            <a:schemeClr val="tx2">
              <a:lumMod val="40000"/>
              <a:lumOff val="60000"/>
            </a:schemeClr>
          </a:solidFill>
        </p:spPr>
        <p:txBody>
          <a:bodyPr wrap="square" rtlCol="0">
            <a:spAutoFit/>
          </a:bodyPr>
          <a:lstStyle/>
          <a:p>
            <a:r>
              <a:rPr lang="de-DE" sz="2000" b="1" dirty="0" smtClean="0">
                <a:latin typeface="Arial" panose="020B0604020202020204" pitchFamily="34" charset="0"/>
                <a:cs typeface="Arial" panose="020B0604020202020204" pitchFamily="34" charset="0"/>
              </a:rPr>
              <a:t>Bildungsplan 2016: Anhang</a:t>
            </a:r>
            <a:endParaRPr lang="de-DE" sz="2000" b="1" dirty="0">
              <a:latin typeface="Arial" panose="020B0604020202020204" pitchFamily="34" charset="0"/>
              <a:cs typeface="Arial" panose="020B0604020202020204" pitchFamily="34" charset="0"/>
            </a:endParaRPr>
          </a:p>
        </p:txBody>
      </p:sp>
      <p:sp>
        <p:nvSpPr>
          <p:cNvPr id="6" name="Textfeld 5"/>
          <p:cNvSpPr txBox="1"/>
          <p:nvPr/>
        </p:nvSpPr>
        <p:spPr>
          <a:xfrm>
            <a:off x="899592" y="1916832"/>
            <a:ext cx="7848872" cy="2677656"/>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Anhang:</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Strukturübersicht über das Fach Kunst/Werken</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Verweise</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Abkürzung</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An anderer Stelle bei Material zum B - Plan</a:t>
            </a:r>
          </a:p>
          <a:p>
            <a:r>
              <a:rPr lang="de-DE" sz="1400" dirty="0" smtClean="0">
                <a:latin typeface="Arial" panose="020B0604020202020204" pitchFamily="34" charset="0"/>
                <a:cs typeface="Arial" panose="020B0604020202020204" pitchFamily="34" charset="0"/>
              </a:rPr>
              <a:t>Liste künstlerischer </a:t>
            </a:r>
            <a:r>
              <a:rPr lang="de-DE" sz="1400" dirty="0">
                <a:latin typeface="Arial" panose="020B0604020202020204" pitchFamily="34" charset="0"/>
                <a:cs typeface="Arial" panose="020B0604020202020204" pitchFamily="34" charset="0"/>
              </a:rPr>
              <a:t>und textiler Verfahren und Techniken</a:t>
            </a:r>
          </a:p>
          <a:p>
            <a:r>
              <a:rPr lang="de-DE" sz="1400" dirty="0">
                <a:latin typeface="Arial" panose="020B0604020202020204" pitchFamily="34" charset="0"/>
                <a:cs typeface="Arial" panose="020B0604020202020204" pitchFamily="34" charset="0"/>
              </a:rPr>
              <a:t>Werkzeug- und Materialliste/Verbrauchsmaterial</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25737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Bildschirmpräsentation (4:3)</PresentationFormat>
  <Paragraphs>116</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Larissa</vt:lpstr>
      <vt:lpstr>Folie 1</vt:lpstr>
      <vt:lpstr> Bildungsplan 2016: Kompetenzorientierung </vt:lpstr>
      <vt:lpstr>Folie 3</vt:lpstr>
      <vt:lpstr>Folie 4</vt:lpstr>
      <vt:lpstr> 2.1 Welt erleben und wahrnehmen   </vt:lpstr>
      <vt:lpstr>Inhaltsbezogene Kompetenzen</vt:lpstr>
      <vt:lpstr>Zusammenspiel der Prozessbezogenen und Inhaltsbezogenen Kompetenzen</vt:lpstr>
      <vt:lpstr>Folie 8</vt:lpstr>
      <vt:lpstr>Folie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Agando</dc:creator>
  <cp:lastModifiedBy>Gerti</cp:lastModifiedBy>
  <cp:revision>56</cp:revision>
  <cp:lastPrinted>2014-12-08T07:41:56Z</cp:lastPrinted>
  <dcterms:created xsi:type="dcterms:W3CDTF">2014-12-06T10:55:48Z</dcterms:created>
  <dcterms:modified xsi:type="dcterms:W3CDTF">2016-05-11T19:36:50Z</dcterms:modified>
</cp:coreProperties>
</file>