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60" r:id="rId3"/>
    <p:sldId id="257" r:id="rId4"/>
    <p:sldId id="259" r:id="rId5"/>
    <p:sldId id="262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69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4073E-A45A-4D77-A4EC-C3938C8BB63F}" type="datetimeFigureOut">
              <a:rPr lang="de-DE" smtClean="0"/>
              <a:t>11.04.2016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B1BCC-B823-4849-BC4C-DC5F499A7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30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02AD4B0D-5D57-4D60-A927-A880DE80F3AB}" type="slidenum">
              <a:rPr lang="de-DE" altLang="de-DE">
                <a:solidFill>
                  <a:srgbClr val="000000"/>
                </a:solidFill>
                <a:latin typeface="Times New Roman" pitchFamily="-1" charset="0"/>
              </a:rPr>
              <a:pPr/>
              <a:t>1</a:t>
            </a:fld>
            <a:endParaRPr lang="de-DE" altLang="de-DE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3891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891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50641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37931725" indent="-37474525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17DD5703-1A1B-4B1F-AF68-527328F4F4EF}" type="slidenum">
              <a:rPr lang="de-DE" sz="1200">
                <a:solidFill>
                  <a:srgbClr val="000000"/>
                </a:solidFill>
                <a:latin typeface="Times New Roman" pitchFamily="-1" charset="0"/>
              </a:rPr>
              <a:pPr/>
              <a:t>2</a:t>
            </a:fld>
            <a:endParaRPr lang="de-DE" sz="12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475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475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13659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37931725" indent="-37474525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17DD5703-1A1B-4B1F-AF68-527328F4F4EF}" type="slidenum">
              <a:rPr lang="de-DE" sz="1200">
                <a:solidFill>
                  <a:srgbClr val="000000"/>
                </a:solidFill>
                <a:latin typeface="Times New Roman" pitchFamily="-1" charset="0"/>
              </a:rPr>
              <a:pPr/>
              <a:t>3</a:t>
            </a:fld>
            <a:endParaRPr lang="de-DE" sz="12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475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475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80548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37931725" indent="-37474525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17DD5703-1A1B-4B1F-AF68-527328F4F4EF}" type="slidenum">
              <a:rPr lang="de-DE" sz="1200">
                <a:solidFill>
                  <a:srgbClr val="000000"/>
                </a:solidFill>
                <a:latin typeface="Times New Roman" pitchFamily="-1" charset="0"/>
              </a:rPr>
              <a:pPr/>
              <a:t>4</a:t>
            </a:fld>
            <a:endParaRPr lang="de-DE" sz="12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475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475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9572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90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16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15200" y="755650"/>
            <a:ext cx="1670050" cy="542607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303463" y="755650"/>
            <a:ext cx="4859337" cy="542607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234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643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703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29988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303463" y="1989138"/>
            <a:ext cx="3263900" cy="4192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19763" y="1989138"/>
            <a:ext cx="3265487" cy="4192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381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326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104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097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9527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712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33963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156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15200" y="755650"/>
            <a:ext cx="1670050" cy="542607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303463" y="755650"/>
            <a:ext cx="4859337" cy="542607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33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712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303463" y="1989138"/>
            <a:ext cx="3263900" cy="4192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19763" y="1989138"/>
            <a:ext cx="3265487" cy="4192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62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12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79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5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5578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5610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6369050"/>
            <a:ext cx="9144000" cy="1588"/>
          </a:xfrm>
          <a:prstGeom prst="line">
            <a:avLst/>
          </a:prstGeom>
          <a:noFill/>
          <a:ln w="19080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0" y="6477000"/>
            <a:ext cx="4191000" cy="13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37931725" indent="-374745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defTabSz="449263" fontAlgn="base">
              <a:spcBef>
                <a:spcPts val="563"/>
              </a:spcBef>
              <a:spcAft>
                <a:spcPct val="0"/>
              </a:spcAft>
              <a:buSzPct val="100000"/>
            </a:pPr>
            <a:r>
              <a:rPr lang="de-DE" sz="900">
                <a:solidFill>
                  <a:srgbClr val="969696"/>
                </a:solidFill>
                <a:latin typeface="Arial Narrow" pitchFamily="-1" charset="0"/>
              </a:rPr>
              <a:t>Bad Wildbad Oktober 2015 / J. Egolf, A. Haller, S. Wäldin; adapt. © Dr. Philipp Ahner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0" y="790575"/>
            <a:ext cx="7629525" cy="1588"/>
          </a:xfrm>
          <a:prstGeom prst="line">
            <a:avLst/>
          </a:prstGeom>
          <a:noFill/>
          <a:ln w="19080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8027988" y="790575"/>
            <a:ext cx="1054100" cy="1588"/>
          </a:xfrm>
          <a:prstGeom prst="line">
            <a:avLst/>
          </a:prstGeom>
          <a:noFill/>
          <a:ln w="19080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0" y="152400"/>
            <a:ext cx="14319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303463" y="755650"/>
            <a:ext cx="66817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3463" y="1989138"/>
            <a:ext cx="6681787" cy="419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125413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142875" y="2060575"/>
            <a:ext cx="1943100" cy="3603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>
                <a:solidFill>
                  <a:srgbClr val="FFFFFF"/>
                </a:solidFill>
              </a:rPr>
              <a:t>Platzhalter</a:t>
            </a: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142875" y="2600325"/>
            <a:ext cx="1943100" cy="3603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>
                <a:solidFill>
                  <a:srgbClr val="FFFFFF"/>
                </a:solidFill>
              </a:rPr>
              <a:t>Platzhalter</a:t>
            </a: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142875" y="3679825"/>
            <a:ext cx="1943100" cy="3603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>
                <a:solidFill>
                  <a:srgbClr val="FFFFFF"/>
                </a:solidFill>
              </a:rPr>
              <a:t>Platzhalter</a:t>
            </a: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142875" y="3140075"/>
            <a:ext cx="1943100" cy="3603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>
                <a:solidFill>
                  <a:srgbClr val="FFFFFF"/>
                </a:solidFill>
              </a:rPr>
              <a:t>Platzhalter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142875" y="4221163"/>
            <a:ext cx="1943100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>
                <a:solidFill>
                  <a:srgbClr val="FFFFFF"/>
                </a:solidFill>
              </a:rPr>
              <a:t>Platzhalter</a:t>
            </a: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142875" y="4760913"/>
            <a:ext cx="1943100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>
                <a:solidFill>
                  <a:srgbClr val="FFFFFF"/>
                </a:solidFill>
              </a:rPr>
              <a:t>Platzhalter</a:t>
            </a:r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142875" y="1520825"/>
            <a:ext cx="1943100" cy="3603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>
                <a:solidFill>
                  <a:srgbClr val="FFFFFF"/>
                </a:solidFill>
              </a:rPr>
              <a:t>Platzhalter</a:t>
            </a:r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142875" y="5300663"/>
            <a:ext cx="1943100" cy="3603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>
                <a:solidFill>
                  <a:srgbClr val="FFFFFF"/>
                </a:solidFill>
              </a:rPr>
              <a:t>Platzhalter</a:t>
            </a:r>
          </a:p>
        </p:txBody>
      </p:sp>
    </p:spTree>
    <p:extLst>
      <p:ext uri="{BB962C8B-B14F-4D97-AF65-F5344CB8AC3E}">
        <p14:creationId xmlns:p14="http://schemas.microsoft.com/office/powerpoint/2010/main" val="245337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341438"/>
            <a:ext cx="6424612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025775" y="3429000"/>
            <a:ext cx="6081713" cy="2519363"/>
          </a:xfrm>
          <a:prstGeom prst="rect">
            <a:avLst/>
          </a:prstGeom>
          <a:solidFill>
            <a:srgbClr val="FA874B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" charset="0"/>
              <a:buNone/>
            </a:pPr>
            <a:endParaRPr lang="de-DE" smtClean="0">
              <a:solidFill>
                <a:srgbClr val="FFFFFF"/>
              </a:solidFill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3168650" y="3521075"/>
            <a:ext cx="5938838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itchFamily="-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buClr>
                <a:srgbClr val="000000"/>
              </a:buClr>
              <a:buSzPct val="100000"/>
              <a:buFont typeface="Times New Roman" pitchFamily="-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buClr>
                <a:srgbClr val="000000"/>
              </a:buClr>
              <a:buSzPct val="100000"/>
              <a:buFont typeface="Times New Roman" pitchFamily="-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buClr>
                <a:srgbClr val="000000"/>
              </a:buClr>
              <a:buSzPct val="100000"/>
              <a:buFont typeface="Times New Roman" pitchFamily="-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buClr>
                <a:srgbClr val="000000"/>
              </a:buClr>
              <a:buSzPct val="100000"/>
              <a:buFont typeface="Times New Roman" pitchFamily="-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de-DE" b="1" smtClean="0">
              <a:solidFill>
                <a:srgbClr val="000000"/>
              </a:solidFill>
              <a:latin typeface="Arial Narrow" pitchFamily="-1" charset="0"/>
              <a:cs typeface="Times New Roman" pitchFamily="-1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de-DE" sz="2800" b="1" smtClean="0">
                <a:solidFill>
                  <a:srgbClr val="000000"/>
                </a:solidFill>
                <a:latin typeface="Arial Narrow" pitchFamily="-1" charset="0"/>
                <a:cs typeface="Times New Roman" pitchFamily="-1" charset="0"/>
              </a:rPr>
              <a:t>Musik</a:t>
            </a:r>
            <a:r>
              <a:rPr lang="de-DE" sz="1400" b="1" smtClean="0">
                <a:solidFill>
                  <a:srgbClr val="000000"/>
                </a:solidFill>
                <a:latin typeface="Arial Narrow" pitchFamily="-1" charset="0"/>
                <a:cs typeface="Times New Roman" pitchFamily="-1" charset="0"/>
              </a:rPr>
              <a:t/>
            </a:r>
            <a:br>
              <a:rPr lang="de-DE" sz="1400" b="1" smtClean="0">
                <a:solidFill>
                  <a:srgbClr val="000000"/>
                </a:solidFill>
                <a:latin typeface="Arial Narrow" pitchFamily="-1" charset="0"/>
                <a:cs typeface="Times New Roman" pitchFamily="-1" charset="0"/>
              </a:rPr>
            </a:br>
            <a:r>
              <a:rPr lang="de-DE" sz="2800" b="1" smtClean="0">
                <a:solidFill>
                  <a:srgbClr val="000000"/>
                </a:solidFill>
                <a:latin typeface="Arial Narrow" pitchFamily="-1" charset="0"/>
                <a:cs typeface="Times New Roman" pitchFamily="-1" charset="0"/>
              </a:rPr>
              <a:t>Orientierungsstufe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de-DE" sz="2800" b="1" smtClean="0">
              <a:solidFill>
                <a:srgbClr val="000000"/>
              </a:solidFill>
              <a:latin typeface="Arial Narrow" pitchFamily="-1" charset="0"/>
              <a:cs typeface="Times New Roman" pitchFamily="-1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de-DE" sz="2800" b="1" smtClean="0">
                <a:solidFill>
                  <a:srgbClr val="000000"/>
                </a:solidFill>
                <a:latin typeface="Arial Narrow" pitchFamily="-1" charset="0"/>
                <a:cs typeface="Times New Roman" pitchFamily="-1" charset="0"/>
              </a:rPr>
              <a:t>Arbeitsfassung zur Erprobung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303463" y="755650"/>
            <a:ext cx="66817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3463" y="1989138"/>
            <a:ext cx="6681787" cy="419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buClr>
                <a:srgbClr val="000000"/>
              </a:buClr>
              <a:buSzPct val="100000"/>
              <a:buFont typeface="Times New Roman" pitchFamily="-1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pitchFamily="-1" charset="0"/>
                <a:ea typeface="+mn-ea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1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3200">
          <a:solidFill>
            <a:srgbClr val="000000"/>
          </a:solidFill>
          <a:latin typeface="Arial" pitchFamily="-1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-1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843213" y="476250"/>
            <a:ext cx="2160587" cy="25923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" charset="0"/>
              <a:buNone/>
            </a:pPr>
            <a:endParaRPr lang="de-DE" altLang="de-DE" smtClean="0">
              <a:solidFill>
                <a:srgbClr val="FFFFFF"/>
              </a:solidFill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" charset="0"/>
              <a:buNone/>
            </a:pPr>
            <a:endParaRPr lang="de-DE" altLang="de-DE" smtClean="0">
              <a:solidFill>
                <a:srgbClr val="FFFFFF"/>
              </a:solidFill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84188"/>
            <a:ext cx="4664075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2819400" y="3429000"/>
            <a:ext cx="6264275" cy="2700338"/>
          </a:xfrm>
          <a:prstGeom prst="roundRect">
            <a:avLst>
              <a:gd name="adj" fmla="val 56"/>
            </a:avLst>
          </a:prstGeom>
          <a:solidFill>
            <a:srgbClr val="FF9966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2800" dirty="0" smtClean="0">
                <a:solidFill>
                  <a:srgbClr val="000000"/>
                </a:solidFill>
              </a:rPr>
              <a:t>Klassenmusizieren am Beispiel                          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 sz="2800" dirty="0" smtClean="0">
              <a:solidFill>
                <a:srgbClr val="000000"/>
              </a:solidFill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2800" dirty="0" smtClean="0">
                <a:solidFill>
                  <a:srgbClr val="000000"/>
                </a:solidFill>
              </a:rPr>
              <a:t>„A </a:t>
            </a:r>
            <a:r>
              <a:rPr lang="de-DE" altLang="de-DE" sz="2800" dirty="0" err="1">
                <a:solidFill>
                  <a:srgbClr val="000000"/>
                </a:solidFill>
              </a:rPr>
              <a:t>G</a:t>
            </a:r>
            <a:r>
              <a:rPr lang="de-DE" altLang="de-DE" sz="2800" dirty="0" err="1" smtClean="0">
                <a:solidFill>
                  <a:srgbClr val="000000"/>
                </a:solidFill>
              </a:rPr>
              <a:t>entleman‘s</a:t>
            </a:r>
            <a:r>
              <a:rPr lang="de-DE" altLang="de-DE" sz="2800" dirty="0" smtClean="0">
                <a:solidFill>
                  <a:srgbClr val="000000"/>
                </a:solidFill>
              </a:rPr>
              <a:t> </a:t>
            </a:r>
            <a:r>
              <a:rPr lang="de-DE" altLang="de-DE" sz="2800" dirty="0" err="1" smtClean="0">
                <a:solidFill>
                  <a:srgbClr val="000000"/>
                </a:solidFill>
              </a:rPr>
              <a:t>Honor</a:t>
            </a:r>
            <a:r>
              <a:rPr lang="de-DE" altLang="de-DE" sz="2800" dirty="0" smtClean="0">
                <a:solidFill>
                  <a:srgbClr val="000000"/>
                </a:solidFill>
              </a:rPr>
              <a:t>“: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 sz="2800" dirty="0" smtClean="0">
              <a:solidFill>
                <a:srgbClr val="000000"/>
              </a:solidFill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1600" b="1" dirty="0" smtClean="0">
                <a:solidFill>
                  <a:srgbClr val="000000"/>
                </a:solidFill>
              </a:rPr>
              <a:t>Mögliche Unterrichtsvorhaben und Kompetenzen</a:t>
            </a:r>
          </a:p>
        </p:txBody>
      </p:sp>
    </p:spTree>
    <p:extLst>
      <p:ext uri="{BB962C8B-B14F-4D97-AF65-F5344CB8AC3E}">
        <p14:creationId xmlns:p14="http://schemas.microsoft.com/office/powerpoint/2010/main" val="2889906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0"/>
            <a:ext cx="13017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7380288" y="161925"/>
            <a:ext cx="1763712" cy="642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37931725" indent="-374745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de-DE" sz="1800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de-DE" sz="1800">
              <a:solidFill>
                <a:srgbClr val="000000"/>
              </a:solidFill>
            </a:endParaRP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3121025" y="2403475"/>
            <a:ext cx="2844800" cy="1400175"/>
          </a:xfrm>
          <a:prstGeom prst="ellipse">
            <a:avLst/>
          </a:prstGeom>
          <a:solidFill>
            <a:srgbClr val="00B0F0">
              <a:alpha val="14902"/>
            </a:srgbClr>
          </a:solidFill>
          <a:ln w="25560">
            <a:solidFill>
              <a:srgbClr val="007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1400" b="1" cap="small" dirty="0"/>
              <a:t>Klassenmusizieren:</a:t>
            </a:r>
            <a:endParaRPr lang="de-DE" sz="1400" dirty="0"/>
          </a:p>
          <a:p>
            <a:r>
              <a:rPr lang="de-DE" sz="1200" b="1" cap="small" dirty="0"/>
              <a:t>Philip Glass</a:t>
            </a:r>
            <a:r>
              <a:rPr lang="de-DE" sz="1200" b="1" cap="small" dirty="0" smtClean="0"/>
              <a:t>: </a:t>
            </a:r>
          </a:p>
          <a:p>
            <a:r>
              <a:rPr lang="de-DE" sz="1200" b="1" cap="small" dirty="0" smtClean="0"/>
              <a:t>A </a:t>
            </a:r>
            <a:r>
              <a:rPr lang="de-DE" sz="1200" b="1" cap="small" dirty="0" err="1"/>
              <a:t>Gentleman’s</a:t>
            </a:r>
            <a:r>
              <a:rPr lang="de-DE" sz="1200" b="1" cap="small" dirty="0"/>
              <a:t> </a:t>
            </a:r>
            <a:r>
              <a:rPr lang="de-DE" sz="1200" b="1" cap="small" dirty="0" err="1" smtClean="0"/>
              <a:t>Honor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532563" y="3154363"/>
            <a:ext cx="1225550" cy="744537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Mit den Formteilen spielen, Varianten finden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423444" y="4235450"/>
            <a:ext cx="971550" cy="76200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Aufnahme zum Reflektieren verwenden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595438" y="2065338"/>
            <a:ext cx="1038225" cy="46672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Musizieren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90800" y="1654175"/>
            <a:ext cx="914400" cy="42862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Singen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508375" y="1358900"/>
            <a:ext cx="1030288" cy="56197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Das Werk anhören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564063" y="1535113"/>
            <a:ext cx="1166812" cy="66675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Eine Choreographie erarbeiten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767388" y="1676400"/>
            <a:ext cx="1019175" cy="628651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Graphische Notation erstellen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337074" y="2372519"/>
            <a:ext cx="1104900" cy="68421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>
                <a:solidFill>
                  <a:srgbClr val="000000"/>
                </a:solidFill>
              </a:rPr>
              <a:t>Formteile hörend erarbeiten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512146" y="4281260"/>
            <a:ext cx="1401761" cy="731837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Aufnahme am Computer bearbeiten, eigene Varianten gestalten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978525" y="4006850"/>
            <a:ext cx="1401763" cy="52387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Eine Aufnahme erstellen</a:t>
            </a:r>
            <a:endParaRPr lang="de-DE" sz="1100" dirty="0">
              <a:solidFill>
                <a:srgbClr val="000000"/>
              </a:solidFill>
            </a:endParaRPr>
          </a:p>
        </p:txBody>
      </p:sp>
      <p:cxnSp>
        <p:nvCxnSpPr>
          <p:cNvPr id="21519" name="AutoShape 15"/>
          <p:cNvCxnSpPr>
            <a:cxnSpLocks noChangeShapeType="1"/>
          </p:cNvCxnSpPr>
          <p:nvPr/>
        </p:nvCxnSpPr>
        <p:spPr bwMode="auto">
          <a:xfrm flipH="1" flipV="1">
            <a:off x="2778125" y="2959100"/>
            <a:ext cx="290513" cy="195263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AutoShape 16"/>
          <p:cNvCxnSpPr>
            <a:cxnSpLocks noChangeShapeType="1"/>
          </p:cNvCxnSpPr>
          <p:nvPr/>
        </p:nvCxnSpPr>
        <p:spPr bwMode="auto">
          <a:xfrm flipH="1" flipV="1">
            <a:off x="3217863" y="2212975"/>
            <a:ext cx="138112" cy="347663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AutoShape 17"/>
          <p:cNvCxnSpPr>
            <a:cxnSpLocks noChangeShapeType="1"/>
          </p:cNvCxnSpPr>
          <p:nvPr/>
        </p:nvCxnSpPr>
        <p:spPr bwMode="auto">
          <a:xfrm flipV="1">
            <a:off x="4081463" y="1993900"/>
            <a:ext cx="3175" cy="396875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AutoShape 18"/>
          <p:cNvCxnSpPr>
            <a:cxnSpLocks noChangeShapeType="1"/>
          </p:cNvCxnSpPr>
          <p:nvPr/>
        </p:nvCxnSpPr>
        <p:spPr bwMode="auto">
          <a:xfrm flipV="1">
            <a:off x="5199063" y="2212975"/>
            <a:ext cx="166687" cy="250825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AutoShape 19"/>
          <p:cNvCxnSpPr>
            <a:cxnSpLocks noChangeShapeType="1"/>
          </p:cNvCxnSpPr>
          <p:nvPr/>
        </p:nvCxnSpPr>
        <p:spPr bwMode="auto">
          <a:xfrm flipV="1">
            <a:off x="5795850" y="2382838"/>
            <a:ext cx="311263" cy="232568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4" name="AutoShape 20"/>
          <p:cNvCxnSpPr>
            <a:cxnSpLocks noChangeShapeType="1"/>
          </p:cNvCxnSpPr>
          <p:nvPr/>
        </p:nvCxnSpPr>
        <p:spPr bwMode="auto">
          <a:xfrm flipV="1">
            <a:off x="5989542" y="2947988"/>
            <a:ext cx="264989" cy="11112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5" name="AutoShape 21"/>
          <p:cNvCxnSpPr>
            <a:cxnSpLocks noChangeShapeType="1"/>
          </p:cNvCxnSpPr>
          <p:nvPr/>
        </p:nvCxnSpPr>
        <p:spPr bwMode="auto">
          <a:xfrm>
            <a:off x="6031481" y="3349950"/>
            <a:ext cx="446100" cy="134613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6" name="AutoShape 22"/>
          <p:cNvCxnSpPr>
            <a:cxnSpLocks noChangeShapeType="1"/>
          </p:cNvCxnSpPr>
          <p:nvPr/>
        </p:nvCxnSpPr>
        <p:spPr bwMode="auto">
          <a:xfrm>
            <a:off x="5527675" y="3738563"/>
            <a:ext cx="450850" cy="225425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7" name="AutoShape 23"/>
          <p:cNvCxnSpPr>
            <a:cxnSpLocks noChangeShapeType="1"/>
          </p:cNvCxnSpPr>
          <p:nvPr/>
        </p:nvCxnSpPr>
        <p:spPr bwMode="auto">
          <a:xfrm>
            <a:off x="5029200" y="3876675"/>
            <a:ext cx="69624" cy="254115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9" name="AutoShape 25"/>
          <p:cNvCxnSpPr>
            <a:cxnSpLocks noChangeShapeType="1"/>
          </p:cNvCxnSpPr>
          <p:nvPr/>
        </p:nvCxnSpPr>
        <p:spPr bwMode="auto">
          <a:xfrm flipH="1">
            <a:off x="3967985" y="3803650"/>
            <a:ext cx="113478" cy="320675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-324626" y="5077527"/>
            <a:ext cx="2052735" cy="1841237"/>
          </a:xfrm>
          <a:prstGeom prst="ellipse">
            <a:avLst/>
          </a:prstGeom>
          <a:solidFill>
            <a:srgbClr val="FFCC99"/>
          </a:solidFill>
          <a:ln w="25560">
            <a:solidFill>
              <a:srgbClr val="EB464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C00000"/>
                </a:solidFill>
              </a:rPr>
              <a:t>PK 2.5.3 Qualitäten </a:t>
            </a:r>
            <a:r>
              <a:rPr lang="de-DE" sz="1100" dirty="0">
                <a:solidFill>
                  <a:srgbClr val="C00000"/>
                </a:solidFill>
              </a:rPr>
              <a:t>der Vielfalt musikalischer </a:t>
            </a:r>
            <a:r>
              <a:rPr lang="de-DE" sz="1100" dirty="0" smtClean="0">
                <a:solidFill>
                  <a:srgbClr val="C00000"/>
                </a:solidFill>
              </a:rPr>
              <a:t>Erscheinungs-formen </a:t>
            </a:r>
            <a:r>
              <a:rPr lang="de-DE" sz="1100" dirty="0">
                <a:solidFill>
                  <a:srgbClr val="C00000"/>
                </a:solidFill>
              </a:rPr>
              <a:t>(Gewohntes und Fremdes) wahrnehmen</a:t>
            </a:r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7716024" y="3078588"/>
            <a:ext cx="1724025" cy="3438525"/>
          </a:xfrm>
          <a:prstGeom prst="ellipse">
            <a:avLst/>
          </a:prstGeom>
          <a:solidFill>
            <a:srgbClr val="FFCC99"/>
          </a:solidFill>
          <a:ln w="25560">
            <a:solidFill>
              <a:srgbClr val="EB464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C00000"/>
                </a:solidFill>
              </a:rPr>
              <a:t>PK 2.1.1</a:t>
            </a:r>
          </a:p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C00000"/>
                </a:solidFill>
              </a:rPr>
              <a:t>SuS können eigene musikalische Fähigkeiten wahrnehmen und wertschätzen</a:t>
            </a:r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-447739" y="-189307"/>
            <a:ext cx="2003591" cy="1866900"/>
          </a:xfrm>
          <a:prstGeom prst="ellipse">
            <a:avLst/>
          </a:prstGeom>
          <a:solidFill>
            <a:srgbClr val="FFCC99"/>
          </a:solidFill>
          <a:ln w="25560">
            <a:solidFill>
              <a:srgbClr val="EB464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C00000"/>
                </a:solidFill>
              </a:rPr>
              <a:t>PK 2.3.3</a:t>
            </a:r>
          </a:p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C00000"/>
                </a:solidFill>
              </a:rPr>
              <a:t>SuS können Singstimme und Instrumente differenziert einsetzen</a:t>
            </a:r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6738969" y="45353"/>
            <a:ext cx="2530835" cy="1585358"/>
          </a:xfrm>
          <a:prstGeom prst="ellipse">
            <a:avLst/>
          </a:prstGeom>
          <a:solidFill>
            <a:srgbClr val="FFCC99"/>
          </a:solidFill>
          <a:ln w="25560">
            <a:solidFill>
              <a:srgbClr val="EB464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C00000"/>
                </a:solidFill>
              </a:rPr>
              <a:t>PK 2.4.6</a:t>
            </a:r>
          </a:p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C00000"/>
                </a:solidFill>
              </a:rPr>
              <a:t>SuS können sich sprachlich angemessen … über Musik äußern</a:t>
            </a:r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1062492" y="508000"/>
            <a:ext cx="2428875" cy="95250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7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de-DE" sz="1100" dirty="0">
                <a:solidFill>
                  <a:srgbClr val="0070C0"/>
                </a:solidFill>
              </a:rPr>
              <a:t>3.2.1.1 Lieder unterschiedlicher Stile, Zeiten und Kulturen singen und gestalten</a:t>
            </a:r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3160712" y="69850"/>
            <a:ext cx="1985963" cy="103505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92D05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de-DE" sz="1100" dirty="0" smtClean="0">
                <a:solidFill>
                  <a:srgbClr val="92D050"/>
                </a:solidFill>
                <a:effectLst/>
                <a:ea typeface="Times New Roman"/>
                <a:cs typeface="Helvetica"/>
              </a:rPr>
              <a:t>3.2.2.4 beim Hören musikalische Parameter wahrnehmen  und beschreiben (…)</a:t>
            </a:r>
            <a:endParaRPr lang="de-DE" sz="1100" dirty="0">
              <a:effectLst/>
              <a:ea typeface="Calibri"/>
              <a:cs typeface="Times New Roman"/>
            </a:endParaRPr>
          </a:p>
        </p:txBody>
      </p:sp>
      <p:sp>
        <p:nvSpPr>
          <p:cNvPr id="21537" name="Oval 33"/>
          <p:cNvSpPr>
            <a:spLocks noChangeArrowheads="1"/>
          </p:cNvSpPr>
          <p:nvPr/>
        </p:nvSpPr>
        <p:spPr bwMode="auto">
          <a:xfrm>
            <a:off x="5029201" y="107950"/>
            <a:ext cx="1533298" cy="125095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7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de-DE" sz="1100" dirty="0" smtClean="0">
                <a:solidFill>
                  <a:srgbClr val="0070C0"/>
                </a:solidFill>
                <a:effectLst/>
                <a:ea typeface="Times New Roman"/>
                <a:cs typeface="Helvetica"/>
              </a:rPr>
              <a:t>3.2.1.7 Musik in Bewegung oder andere </a:t>
            </a:r>
            <a:r>
              <a:rPr lang="de-DE" sz="1100" dirty="0" smtClean="0">
                <a:solidFill>
                  <a:srgbClr val="0070C0"/>
                </a:solidFill>
                <a:ea typeface="Times New Roman"/>
                <a:cs typeface="Helvetica"/>
              </a:rPr>
              <a:t>Ausdrucksformen </a:t>
            </a:r>
            <a:r>
              <a:rPr lang="de-DE" sz="1100" dirty="0" smtClean="0">
                <a:solidFill>
                  <a:srgbClr val="0070C0"/>
                </a:solidFill>
                <a:effectLst/>
                <a:ea typeface="Times New Roman"/>
                <a:cs typeface="Helvetica"/>
              </a:rPr>
              <a:t>umsetzen </a:t>
            </a:r>
            <a:endParaRPr lang="de-DE" sz="1100" dirty="0">
              <a:effectLst/>
              <a:ea typeface="Calibri"/>
              <a:cs typeface="Times New Roman"/>
            </a:endParaRPr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1685925" y="5077527"/>
            <a:ext cx="1819275" cy="1262855"/>
          </a:xfrm>
          <a:prstGeom prst="ellipse">
            <a:avLst/>
          </a:prstGeom>
          <a:solidFill>
            <a:srgbClr val="FFFFFF"/>
          </a:solidFill>
          <a:ln w="25560">
            <a:solidFill>
              <a:srgbClr val="92D05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endParaRPr lang="de-DE" sz="1100" dirty="0" smtClean="0">
              <a:solidFill>
                <a:srgbClr val="92D050"/>
              </a:solidFill>
              <a:effectLst/>
              <a:ea typeface="Times New Roman"/>
              <a:cs typeface="Times New Roman"/>
            </a:endParaRPr>
          </a:p>
          <a:p>
            <a:pPr algn="ctr">
              <a:lnSpc>
                <a:spcPts val="1500"/>
              </a:lnSpc>
              <a:spcAft>
                <a:spcPts val="0"/>
              </a:spcAft>
            </a:pPr>
            <a:endParaRPr lang="de-DE" sz="1100" dirty="0" smtClean="0">
              <a:solidFill>
                <a:srgbClr val="92D050"/>
              </a:solidFill>
              <a:effectLst/>
              <a:ea typeface="Times New Roman"/>
              <a:cs typeface="Times New Roman"/>
            </a:endParaRPr>
          </a:p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de-DE" sz="1100" dirty="0" smtClean="0">
                <a:solidFill>
                  <a:srgbClr val="92D050"/>
                </a:solidFill>
                <a:effectLst/>
                <a:ea typeface="Times New Roman"/>
                <a:cs typeface="Times New Roman"/>
              </a:rPr>
              <a:t>3.1.2.9 Lebens- und Arbeitsumfeld von Komponisten und Musikern</a:t>
            </a:r>
            <a:endParaRPr lang="de-DE" sz="1100" dirty="0" smtClean="0">
              <a:solidFill>
                <a:srgbClr val="92D050"/>
              </a:solidFill>
              <a:effectLst/>
              <a:ea typeface="Calibri"/>
              <a:cs typeface="Times New Roman"/>
            </a:endParaRPr>
          </a:p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>
              <a:solidFill>
                <a:srgbClr val="92D050"/>
              </a:solidFill>
            </a:endParaRPr>
          </a:p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>
                <a:solidFill>
                  <a:srgbClr val="92D050"/>
                </a:solidFill>
              </a:rPr>
              <a:t> </a:t>
            </a:r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7559675" y="1871776"/>
            <a:ext cx="1584325" cy="1184955"/>
          </a:xfrm>
          <a:prstGeom prst="ellipse">
            <a:avLst/>
          </a:prstGeom>
          <a:noFill/>
          <a:ln w="2556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92D050"/>
                </a:solidFill>
                <a:effectLst/>
                <a:latin typeface="+mj-lt"/>
                <a:ea typeface="Times New Roman"/>
                <a:cs typeface="Times New Roman"/>
              </a:rPr>
              <a:t>3.1.2.7  Aufbau von Liedern und Instrumental-stücken</a:t>
            </a:r>
            <a:endParaRPr lang="de-DE" sz="11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1540" name="Oval 36"/>
          <p:cNvSpPr>
            <a:spLocks noChangeArrowheads="1"/>
          </p:cNvSpPr>
          <p:nvPr/>
        </p:nvSpPr>
        <p:spPr bwMode="auto">
          <a:xfrm>
            <a:off x="-139414" y="2745226"/>
            <a:ext cx="1682312" cy="1209448"/>
          </a:xfrm>
          <a:prstGeom prst="ellipse">
            <a:avLst/>
          </a:prstGeom>
          <a:noFill/>
          <a:ln w="2556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de-DE" sz="1100" dirty="0" smtClean="0">
                <a:solidFill>
                  <a:srgbClr val="92D050"/>
                </a:solidFill>
                <a:effectLst/>
                <a:latin typeface="Calibri"/>
                <a:ea typeface="Times New Roman"/>
                <a:cs typeface="Times New Roman"/>
              </a:rPr>
              <a:t>3.2.2.7 Gestaltungsmittel des Musiktheaters in Oper oder Musical</a:t>
            </a:r>
            <a:endParaRPr lang="de-DE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541" name="Oval 37"/>
          <p:cNvSpPr>
            <a:spLocks noChangeArrowheads="1"/>
          </p:cNvSpPr>
          <p:nvPr/>
        </p:nvSpPr>
        <p:spPr bwMode="auto">
          <a:xfrm>
            <a:off x="6031481" y="4962964"/>
            <a:ext cx="1924049" cy="195580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7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70C0"/>
                </a:solidFill>
                <a:effectLst/>
                <a:ea typeface="Times New Roman"/>
                <a:cs typeface="Helvetica"/>
              </a:rPr>
              <a:t>3.2.1.5 Musik produzieren: einfache tontechnische Aufnahme-, Bearbeitungs- und Wiedergabe-verfahren</a:t>
            </a:r>
            <a:endParaRPr lang="de-DE" sz="1100" dirty="0">
              <a:solidFill>
                <a:srgbClr val="0070C0"/>
              </a:solidFill>
            </a:endParaRPr>
          </a:p>
        </p:txBody>
      </p:sp>
      <p:sp>
        <p:nvSpPr>
          <p:cNvPr id="21543" name="Oval 39"/>
          <p:cNvSpPr>
            <a:spLocks noChangeArrowheads="1"/>
          </p:cNvSpPr>
          <p:nvPr/>
        </p:nvSpPr>
        <p:spPr bwMode="auto">
          <a:xfrm>
            <a:off x="3508375" y="5259387"/>
            <a:ext cx="2070100" cy="1376749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de-DE" sz="1100" dirty="0" smtClean="0">
                <a:solidFill>
                  <a:srgbClr val="FF9900"/>
                </a:solidFill>
                <a:effectLst/>
                <a:latin typeface="Calibri"/>
                <a:ea typeface="Times New Roman"/>
                <a:cs typeface="Helvetica"/>
              </a:rPr>
              <a:t>3.2.3.1 beim Üben und Vortragen Beurteilungen für sich und andere vornehmen und begründen</a:t>
            </a:r>
            <a:endParaRPr lang="de-DE" sz="1100" dirty="0">
              <a:solidFill>
                <a:srgbClr val="FF99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358265" y="3965253"/>
            <a:ext cx="1853718" cy="1163165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de-DE" sz="1100" dirty="0" smtClean="0">
                <a:solidFill>
                  <a:srgbClr val="E36C0A"/>
                </a:solidFill>
                <a:effectLst/>
                <a:ea typeface="Times New Roman"/>
                <a:cs typeface="Times New Roman"/>
              </a:rPr>
              <a:t>3.2.3.6 Merkmale und Aspekte der Entstehungszeit von Musikstücken beschreiben</a:t>
            </a:r>
            <a:endParaRPr lang="de-DE" sz="1400" dirty="0">
              <a:effectLst/>
              <a:ea typeface="Calibri"/>
              <a:cs typeface="Times New Roman"/>
            </a:endParaRPr>
          </a:p>
        </p:txBody>
      </p:sp>
      <p:cxnSp>
        <p:nvCxnSpPr>
          <p:cNvPr id="21545" name="AutoShape 41"/>
          <p:cNvCxnSpPr>
            <a:cxnSpLocks noChangeShapeType="1"/>
          </p:cNvCxnSpPr>
          <p:nvPr/>
        </p:nvCxnSpPr>
        <p:spPr bwMode="auto">
          <a:xfrm flipH="1" flipV="1">
            <a:off x="1446213" y="1771482"/>
            <a:ext cx="650876" cy="219244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6" name="AutoShape 42"/>
          <p:cNvCxnSpPr>
            <a:cxnSpLocks noChangeShapeType="1"/>
          </p:cNvCxnSpPr>
          <p:nvPr/>
        </p:nvCxnSpPr>
        <p:spPr bwMode="auto">
          <a:xfrm flipH="1" flipV="1">
            <a:off x="3009106" y="1348242"/>
            <a:ext cx="77787" cy="269875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7" name="AutoShape 43"/>
          <p:cNvCxnSpPr>
            <a:cxnSpLocks noChangeShapeType="1"/>
            <a:stCxn id="21512" idx="0"/>
          </p:cNvCxnSpPr>
          <p:nvPr/>
        </p:nvCxnSpPr>
        <p:spPr bwMode="auto">
          <a:xfrm flipH="1" flipV="1">
            <a:off x="3995341" y="1104900"/>
            <a:ext cx="28178" cy="25400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8" name="AutoShape 44"/>
          <p:cNvCxnSpPr>
            <a:cxnSpLocks noChangeShapeType="1"/>
          </p:cNvCxnSpPr>
          <p:nvPr/>
        </p:nvCxnSpPr>
        <p:spPr bwMode="auto">
          <a:xfrm flipV="1">
            <a:off x="5147469" y="1231900"/>
            <a:ext cx="73025" cy="24765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9" name="AutoShape 45"/>
          <p:cNvCxnSpPr>
            <a:cxnSpLocks noChangeShapeType="1"/>
          </p:cNvCxnSpPr>
          <p:nvPr/>
        </p:nvCxnSpPr>
        <p:spPr bwMode="auto">
          <a:xfrm>
            <a:off x="6890658" y="1931988"/>
            <a:ext cx="663291" cy="280987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50" name="AutoShape 46"/>
          <p:cNvCxnSpPr>
            <a:cxnSpLocks noChangeShapeType="1"/>
          </p:cNvCxnSpPr>
          <p:nvPr/>
        </p:nvCxnSpPr>
        <p:spPr bwMode="auto">
          <a:xfrm flipV="1">
            <a:off x="7465446" y="2762250"/>
            <a:ext cx="177006" cy="185738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51" name="AutoShape 47"/>
          <p:cNvCxnSpPr>
            <a:cxnSpLocks noChangeShapeType="1"/>
          </p:cNvCxnSpPr>
          <p:nvPr/>
        </p:nvCxnSpPr>
        <p:spPr bwMode="auto">
          <a:xfrm flipV="1">
            <a:off x="7825469" y="3103562"/>
            <a:ext cx="260123" cy="381002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52" name="AutoShape 48"/>
          <p:cNvCxnSpPr>
            <a:cxnSpLocks noChangeShapeType="1"/>
          </p:cNvCxnSpPr>
          <p:nvPr/>
        </p:nvCxnSpPr>
        <p:spPr bwMode="auto">
          <a:xfrm>
            <a:off x="6477581" y="4563363"/>
            <a:ext cx="301625" cy="344488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54" name="AutoShape 50"/>
          <p:cNvCxnSpPr>
            <a:cxnSpLocks noChangeShapeType="1"/>
          </p:cNvCxnSpPr>
          <p:nvPr/>
        </p:nvCxnSpPr>
        <p:spPr bwMode="auto">
          <a:xfrm>
            <a:off x="5145881" y="5056302"/>
            <a:ext cx="1066800" cy="263635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55" name="AutoShape 51"/>
          <p:cNvCxnSpPr>
            <a:cxnSpLocks noChangeShapeType="1"/>
            <a:stCxn id="21509" idx="2"/>
          </p:cNvCxnSpPr>
          <p:nvPr/>
        </p:nvCxnSpPr>
        <p:spPr bwMode="auto">
          <a:xfrm>
            <a:off x="3909219" y="4997450"/>
            <a:ext cx="244474" cy="261937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56" name="AutoShape 52"/>
          <p:cNvCxnSpPr>
            <a:cxnSpLocks noChangeShapeType="1"/>
            <a:stCxn id="69" idx="2"/>
          </p:cNvCxnSpPr>
          <p:nvPr/>
        </p:nvCxnSpPr>
        <p:spPr bwMode="auto">
          <a:xfrm flipH="1">
            <a:off x="2797175" y="4781550"/>
            <a:ext cx="27782" cy="252413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782" name="Rectangle 53"/>
          <p:cNvSpPr>
            <a:spLocks noChangeArrowheads="1"/>
          </p:cNvSpPr>
          <p:nvPr/>
        </p:nvSpPr>
        <p:spPr bwMode="auto">
          <a:xfrm>
            <a:off x="242888" y="1079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" charset="0"/>
              <a:buNone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73783" name="Rectangle 54"/>
          <p:cNvSpPr>
            <a:spLocks noChangeArrowheads="1"/>
          </p:cNvSpPr>
          <p:nvPr/>
        </p:nvSpPr>
        <p:spPr bwMode="auto">
          <a:xfrm>
            <a:off x="4633913" y="425450"/>
            <a:ext cx="180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600">
                <a:solidFill>
                  <a:srgbClr val="000000"/>
                </a:solidFill>
              </a:rPr>
              <a:t/>
            </a:r>
            <a:br>
              <a:rPr lang="de-DE" sz="600">
                <a:solidFill>
                  <a:srgbClr val="000000"/>
                </a:solidFill>
              </a:rPr>
            </a:br>
            <a:endParaRPr lang="de-DE" sz="600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600">
              <a:solidFill>
                <a:srgbClr val="000000"/>
              </a:solidFill>
            </a:endParaRPr>
          </a:p>
        </p:txBody>
      </p:sp>
      <p:sp>
        <p:nvSpPr>
          <p:cNvPr id="73784" name="Rectangle 55"/>
          <p:cNvSpPr>
            <a:spLocks noChangeArrowheads="1"/>
          </p:cNvSpPr>
          <p:nvPr/>
        </p:nvSpPr>
        <p:spPr bwMode="auto">
          <a:xfrm>
            <a:off x="4410075" y="311150"/>
            <a:ext cx="6286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000000"/>
                </a:solidFill>
                <a:latin typeface="Times New Roman" pitchFamily="-1" charset="0"/>
              </a:rPr>
              <a:t>	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3785" name="Rectangle 56"/>
          <p:cNvSpPr>
            <a:spLocks noChangeArrowheads="1"/>
          </p:cNvSpPr>
          <p:nvPr/>
        </p:nvSpPr>
        <p:spPr bwMode="auto">
          <a:xfrm>
            <a:off x="4410075" y="120650"/>
            <a:ext cx="6286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>
                <a:solidFill>
                  <a:srgbClr val="000000"/>
                </a:solidFill>
              </a:rPr>
              <a:t/>
            </a:r>
            <a:br>
              <a:rPr lang="de-DE">
                <a:solidFill>
                  <a:srgbClr val="000000"/>
                </a:solidFill>
              </a:rPr>
            </a:br>
            <a:endParaRPr lang="de-DE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000000"/>
                </a:solidFill>
                <a:latin typeface="Times New Roman" pitchFamily="-1" charset="0"/>
              </a:rPr>
              <a:t>	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3786" name="Rectangle 57"/>
          <p:cNvSpPr>
            <a:spLocks noChangeArrowheads="1"/>
          </p:cNvSpPr>
          <p:nvPr/>
        </p:nvSpPr>
        <p:spPr bwMode="auto">
          <a:xfrm>
            <a:off x="4410075" y="311150"/>
            <a:ext cx="6286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000000"/>
                </a:solidFill>
                <a:latin typeface="Times New Roman" pitchFamily="-1" charset="0"/>
              </a:rPr>
              <a:t>	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3787" name="Rectangle 58"/>
          <p:cNvSpPr>
            <a:spLocks noChangeArrowheads="1"/>
          </p:cNvSpPr>
          <p:nvPr/>
        </p:nvSpPr>
        <p:spPr bwMode="auto">
          <a:xfrm>
            <a:off x="4633913" y="150813"/>
            <a:ext cx="1809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>
                <a:solidFill>
                  <a:srgbClr val="000000"/>
                </a:solidFill>
              </a:rPr>
              <a:t/>
            </a:r>
            <a:br>
              <a:rPr lang="de-DE">
                <a:solidFill>
                  <a:srgbClr val="000000"/>
                </a:solidFill>
              </a:rPr>
            </a:br>
            <a:endParaRPr lang="de-DE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3788" name="Rectangle 59"/>
          <p:cNvSpPr>
            <a:spLocks noChangeArrowheads="1"/>
          </p:cNvSpPr>
          <p:nvPr/>
        </p:nvSpPr>
        <p:spPr bwMode="auto">
          <a:xfrm>
            <a:off x="4410075" y="311150"/>
            <a:ext cx="6286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000000"/>
                </a:solidFill>
                <a:latin typeface="Times New Roman" pitchFamily="-1" charset="0"/>
              </a:rPr>
              <a:t>	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3789" name="Rectangle 60"/>
          <p:cNvSpPr>
            <a:spLocks noChangeArrowheads="1"/>
          </p:cNvSpPr>
          <p:nvPr/>
        </p:nvSpPr>
        <p:spPr bwMode="auto">
          <a:xfrm>
            <a:off x="4633913" y="150813"/>
            <a:ext cx="1809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>
                <a:solidFill>
                  <a:srgbClr val="000000"/>
                </a:solidFill>
              </a:rPr>
              <a:t/>
            </a:r>
            <a:br>
              <a:rPr lang="de-DE">
                <a:solidFill>
                  <a:srgbClr val="000000"/>
                </a:solidFill>
              </a:rPr>
            </a:br>
            <a:endParaRPr lang="de-DE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3790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" charset="0"/>
              <a:buNone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73791" name="Rectangle 62"/>
          <p:cNvSpPr>
            <a:spLocks noChangeArrowheads="1"/>
          </p:cNvSpPr>
          <p:nvPr/>
        </p:nvSpPr>
        <p:spPr bwMode="auto">
          <a:xfrm>
            <a:off x="4633913" y="425450"/>
            <a:ext cx="180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600">
                <a:solidFill>
                  <a:srgbClr val="000000"/>
                </a:solidFill>
              </a:rPr>
              <a:t/>
            </a:r>
            <a:br>
              <a:rPr lang="de-DE" sz="600">
                <a:solidFill>
                  <a:srgbClr val="000000"/>
                </a:solidFill>
              </a:rPr>
            </a:br>
            <a:endParaRPr lang="de-DE" sz="600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600">
              <a:solidFill>
                <a:srgbClr val="000000"/>
              </a:solidFill>
            </a:endParaRPr>
          </a:p>
        </p:txBody>
      </p:sp>
      <p:sp>
        <p:nvSpPr>
          <p:cNvPr id="73792" name="Rectangle 63"/>
          <p:cNvSpPr>
            <a:spLocks noChangeArrowheads="1"/>
          </p:cNvSpPr>
          <p:nvPr/>
        </p:nvSpPr>
        <p:spPr bwMode="auto">
          <a:xfrm>
            <a:off x="4633913" y="471488"/>
            <a:ext cx="180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600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600">
              <a:solidFill>
                <a:srgbClr val="000000"/>
              </a:solidFill>
            </a:endParaRPr>
          </a:p>
        </p:txBody>
      </p:sp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2293938" y="4019550"/>
            <a:ext cx="1062037" cy="76200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Komponistenportrait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2114550" y="3302000"/>
            <a:ext cx="830602" cy="64860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Minimal Music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1595438" y="2615406"/>
            <a:ext cx="1149349" cy="579437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Oper „</a:t>
            </a:r>
            <a:r>
              <a:rPr lang="de-DE" sz="1100" dirty="0" err="1" smtClean="0">
                <a:solidFill>
                  <a:srgbClr val="000000"/>
                </a:solidFill>
              </a:rPr>
              <a:t>Photographer</a:t>
            </a:r>
            <a:r>
              <a:rPr lang="de-DE" sz="1100" dirty="0" smtClean="0">
                <a:solidFill>
                  <a:srgbClr val="000000"/>
                </a:solidFill>
              </a:rPr>
              <a:t>“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73" name="Oval 31"/>
          <p:cNvSpPr>
            <a:spLocks noChangeArrowheads="1"/>
          </p:cNvSpPr>
          <p:nvPr/>
        </p:nvSpPr>
        <p:spPr bwMode="auto">
          <a:xfrm>
            <a:off x="-338098" y="1446665"/>
            <a:ext cx="1784311" cy="1017588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7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de-DE" sz="1100" dirty="0" smtClean="0">
                <a:solidFill>
                  <a:srgbClr val="0070C0"/>
                </a:solidFill>
                <a:effectLst/>
                <a:latin typeface="+mj-lt"/>
                <a:ea typeface="Times New Roman"/>
                <a:cs typeface="Helvetica"/>
              </a:rPr>
              <a:t>3.2.1.3 Musikstücke erarbeiten, gestalten und präsentieren</a:t>
            </a:r>
            <a:endParaRPr lang="de-DE" sz="1100" dirty="0">
              <a:effectLst/>
              <a:latin typeface="+mj-lt"/>
              <a:ea typeface="Calibri"/>
              <a:cs typeface="Times New Roman"/>
            </a:endParaRPr>
          </a:p>
        </p:txBody>
      </p:sp>
      <p:cxnSp>
        <p:nvCxnSpPr>
          <p:cNvPr id="88" name="AutoShape 44"/>
          <p:cNvCxnSpPr>
            <a:cxnSpLocks noChangeShapeType="1"/>
          </p:cNvCxnSpPr>
          <p:nvPr/>
        </p:nvCxnSpPr>
        <p:spPr bwMode="auto">
          <a:xfrm flipH="1" flipV="1">
            <a:off x="6276975" y="1336675"/>
            <a:ext cx="58738" cy="24765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AutoShape 49"/>
          <p:cNvCxnSpPr>
            <a:cxnSpLocks noChangeShapeType="1"/>
          </p:cNvCxnSpPr>
          <p:nvPr/>
        </p:nvCxnSpPr>
        <p:spPr bwMode="auto">
          <a:xfrm flipH="1">
            <a:off x="1351037" y="2762250"/>
            <a:ext cx="191861" cy="142874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AutoShape 49"/>
          <p:cNvCxnSpPr>
            <a:cxnSpLocks noChangeShapeType="1"/>
          </p:cNvCxnSpPr>
          <p:nvPr/>
        </p:nvCxnSpPr>
        <p:spPr bwMode="auto">
          <a:xfrm flipV="1">
            <a:off x="1721993" y="3626304"/>
            <a:ext cx="288925" cy="234496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AutoShape 25"/>
          <p:cNvCxnSpPr>
            <a:cxnSpLocks noChangeShapeType="1"/>
          </p:cNvCxnSpPr>
          <p:nvPr/>
        </p:nvCxnSpPr>
        <p:spPr bwMode="auto">
          <a:xfrm flipH="1">
            <a:off x="3405245" y="3620294"/>
            <a:ext cx="172244" cy="431800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AutoShape 25"/>
          <p:cNvCxnSpPr>
            <a:cxnSpLocks noChangeShapeType="1"/>
          </p:cNvCxnSpPr>
          <p:nvPr/>
        </p:nvCxnSpPr>
        <p:spPr bwMode="auto">
          <a:xfrm flipH="1">
            <a:off x="3048000" y="3552825"/>
            <a:ext cx="238920" cy="185738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AutoShape 17"/>
          <p:cNvCxnSpPr>
            <a:cxnSpLocks noChangeShapeType="1"/>
          </p:cNvCxnSpPr>
          <p:nvPr/>
        </p:nvCxnSpPr>
        <p:spPr bwMode="auto">
          <a:xfrm flipH="1" flipV="1">
            <a:off x="2717800" y="2359911"/>
            <a:ext cx="411164" cy="354715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395561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8" grpId="0" animBg="1"/>
      <p:bldP spid="21531" grpId="0" animBg="1"/>
      <p:bldP spid="21532" grpId="0" animBg="1"/>
      <p:bldP spid="21533" grpId="0" animBg="1"/>
      <p:bldP spid="21534" grpId="0" animBg="1"/>
      <p:bldP spid="21535" grpId="0" animBg="1"/>
      <p:bldP spid="21536" grpId="0" animBg="1"/>
      <p:bldP spid="21537" grpId="0" animBg="1"/>
      <p:bldP spid="21538" grpId="0" animBg="1"/>
      <p:bldP spid="21539" grpId="0" animBg="1"/>
      <p:bldP spid="21540" grpId="0" animBg="1"/>
      <p:bldP spid="21541" grpId="0" animBg="1"/>
      <p:bldP spid="21543" grpId="0" animBg="1"/>
      <p:bldP spid="21544" grpId="0" animBg="1"/>
      <p:bldP spid="69" grpId="0" animBg="1"/>
      <p:bldP spid="70" grpId="0" animBg="1"/>
      <p:bldP spid="71" grpId="0" animBg="1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0"/>
            <a:ext cx="13017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7380288" y="161925"/>
            <a:ext cx="1763712" cy="642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37931725" indent="-374745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de-DE" sz="1800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de-DE" sz="1800">
              <a:solidFill>
                <a:srgbClr val="000000"/>
              </a:solidFill>
            </a:endParaRP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3341719" y="2403475"/>
            <a:ext cx="2844800" cy="1400175"/>
          </a:xfrm>
          <a:prstGeom prst="ellipse">
            <a:avLst/>
          </a:prstGeom>
          <a:solidFill>
            <a:srgbClr val="00B0F0">
              <a:alpha val="14902"/>
            </a:srgbClr>
          </a:solidFill>
          <a:ln w="25560">
            <a:solidFill>
              <a:srgbClr val="007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1400" b="1" cap="small" dirty="0"/>
              <a:t>Klassenmusizieren:</a:t>
            </a:r>
            <a:endParaRPr lang="de-DE" sz="1400" dirty="0"/>
          </a:p>
          <a:p>
            <a:r>
              <a:rPr lang="de-DE" sz="1200" b="1" cap="small" dirty="0"/>
              <a:t>Philip Glass</a:t>
            </a:r>
            <a:r>
              <a:rPr lang="de-DE" sz="1200" b="1" cap="small" dirty="0" smtClean="0"/>
              <a:t>: </a:t>
            </a:r>
          </a:p>
          <a:p>
            <a:r>
              <a:rPr lang="de-DE" sz="1200" b="1" cap="small" dirty="0" smtClean="0"/>
              <a:t>A </a:t>
            </a:r>
            <a:r>
              <a:rPr lang="de-DE" sz="1200" b="1" cap="small" dirty="0" err="1"/>
              <a:t>Gentleman’s</a:t>
            </a:r>
            <a:r>
              <a:rPr lang="de-DE" sz="1200" b="1" cap="small" dirty="0"/>
              <a:t> </a:t>
            </a:r>
            <a:r>
              <a:rPr lang="de-DE" sz="1200" b="1" cap="small" dirty="0" err="1" smtClean="0"/>
              <a:t>Honor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835696" y="2959376"/>
            <a:ext cx="1038225" cy="46672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Musizieren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508375" y="1358900"/>
            <a:ext cx="1030288" cy="56197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Das Werk anhören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667382" y="4367709"/>
            <a:ext cx="1166812" cy="66675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Eine Choreographie erarbeiten</a:t>
            </a: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5672263" y="1508125"/>
            <a:ext cx="1104900" cy="68421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>
                <a:solidFill>
                  <a:srgbClr val="000000"/>
                </a:solidFill>
              </a:rPr>
              <a:t>Formteile hörend erarbeiten</a:t>
            </a:r>
          </a:p>
        </p:txBody>
      </p:sp>
      <p:cxnSp>
        <p:nvCxnSpPr>
          <p:cNvPr id="21521" name="AutoShape 17"/>
          <p:cNvCxnSpPr>
            <a:cxnSpLocks noChangeShapeType="1"/>
          </p:cNvCxnSpPr>
          <p:nvPr/>
        </p:nvCxnSpPr>
        <p:spPr bwMode="auto">
          <a:xfrm flipV="1">
            <a:off x="4081463" y="1993900"/>
            <a:ext cx="3175" cy="396875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AutoShape 18"/>
          <p:cNvCxnSpPr>
            <a:cxnSpLocks noChangeShapeType="1"/>
          </p:cNvCxnSpPr>
          <p:nvPr/>
        </p:nvCxnSpPr>
        <p:spPr bwMode="auto">
          <a:xfrm>
            <a:off x="5146675" y="3888527"/>
            <a:ext cx="0" cy="394196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4" name="AutoShape 20"/>
          <p:cNvCxnSpPr>
            <a:cxnSpLocks noChangeShapeType="1"/>
          </p:cNvCxnSpPr>
          <p:nvPr/>
        </p:nvCxnSpPr>
        <p:spPr bwMode="auto">
          <a:xfrm flipV="1">
            <a:off x="5887051" y="2254704"/>
            <a:ext cx="299108" cy="390865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-157640" y="3888527"/>
            <a:ext cx="2052735" cy="1841237"/>
          </a:xfrm>
          <a:prstGeom prst="ellipse">
            <a:avLst/>
          </a:prstGeom>
          <a:solidFill>
            <a:srgbClr val="FFCC99"/>
          </a:solidFill>
          <a:ln w="25560">
            <a:solidFill>
              <a:srgbClr val="EB464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C00000"/>
                </a:solidFill>
              </a:rPr>
              <a:t>PK 2.5.3 Qualitäten </a:t>
            </a:r>
            <a:r>
              <a:rPr lang="de-DE" sz="1100" dirty="0">
                <a:solidFill>
                  <a:srgbClr val="C00000"/>
                </a:solidFill>
              </a:rPr>
              <a:t>der Vielfalt musikalischer </a:t>
            </a:r>
            <a:r>
              <a:rPr lang="de-DE" sz="1100" dirty="0" smtClean="0">
                <a:solidFill>
                  <a:srgbClr val="C00000"/>
                </a:solidFill>
              </a:rPr>
              <a:t>Erscheinungs-formen </a:t>
            </a:r>
            <a:r>
              <a:rPr lang="de-DE" sz="1100" dirty="0">
                <a:solidFill>
                  <a:srgbClr val="C00000"/>
                </a:solidFill>
              </a:rPr>
              <a:t>(Gewohntes und Fremdes) wahrnehmen</a:t>
            </a:r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6613165" y="4867381"/>
            <a:ext cx="2251415" cy="1910342"/>
          </a:xfrm>
          <a:prstGeom prst="ellipse">
            <a:avLst/>
          </a:prstGeom>
          <a:solidFill>
            <a:srgbClr val="FFCC99"/>
          </a:solidFill>
          <a:ln w="25560">
            <a:solidFill>
              <a:srgbClr val="EB464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>
                <a:solidFill>
                  <a:srgbClr val="C00000"/>
                </a:solidFill>
              </a:rPr>
              <a:t>PK </a:t>
            </a:r>
            <a:r>
              <a:rPr lang="de-DE" sz="1100" dirty="0" smtClean="0">
                <a:solidFill>
                  <a:srgbClr val="C00000"/>
                </a:solidFill>
              </a:rPr>
              <a:t>2.3.1</a:t>
            </a:r>
          </a:p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err="1" smtClean="0">
                <a:solidFill>
                  <a:srgbClr val="C00000"/>
                </a:solidFill>
              </a:rPr>
              <a:t>SuS</a:t>
            </a:r>
            <a:r>
              <a:rPr lang="de-DE" sz="1100" dirty="0" smtClean="0">
                <a:solidFill>
                  <a:srgbClr val="C00000"/>
                </a:solidFill>
              </a:rPr>
              <a:t> können sich auf einen Gesamteindruck von Klangereignissen konzentrieren</a:t>
            </a:r>
            <a:endParaRPr lang="de-DE" sz="1100" dirty="0">
              <a:solidFill>
                <a:srgbClr val="C00000"/>
              </a:solidFill>
            </a:endParaRPr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242888" y="138567"/>
            <a:ext cx="2003591" cy="1866900"/>
          </a:xfrm>
          <a:prstGeom prst="ellipse">
            <a:avLst/>
          </a:prstGeom>
          <a:solidFill>
            <a:srgbClr val="FFCC99"/>
          </a:solidFill>
          <a:ln w="25560">
            <a:solidFill>
              <a:srgbClr val="EB464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>
                <a:solidFill>
                  <a:srgbClr val="C00000"/>
                </a:solidFill>
              </a:rPr>
              <a:t>PK 2.3.3</a:t>
            </a:r>
          </a:p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err="1">
                <a:solidFill>
                  <a:srgbClr val="C00000"/>
                </a:solidFill>
              </a:rPr>
              <a:t>SuS</a:t>
            </a:r>
            <a:r>
              <a:rPr lang="de-DE" sz="1100" dirty="0">
                <a:solidFill>
                  <a:srgbClr val="C00000"/>
                </a:solidFill>
              </a:rPr>
              <a:t> können Singstimme und Instrumente differenziert einsetzen</a:t>
            </a:r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6613165" y="138567"/>
            <a:ext cx="2530835" cy="1585358"/>
          </a:xfrm>
          <a:prstGeom prst="ellipse">
            <a:avLst/>
          </a:prstGeom>
          <a:solidFill>
            <a:srgbClr val="FFCC99"/>
          </a:solidFill>
          <a:ln w="25560">
            <a:solidFill>
              <a:srgbClr val="EB464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>
                <a:solidFill>
                  <a:srgbClr val="C00000"/>
                </a:solidFill>
              </a:rPr>
              <a:t>PK 2.4.6</a:t>
            </a:r>
          </a:p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err="1">
                <a:solidFill>
                  <a:srgbClr val="C00000"/>
                </a:solidFill>
              </a:rPr>
              <a:t>SuS</a:t>
            </a:r>
            <a:r>
              <a:rPr lang="de-DE" sz="1100" dirty="0">
                <a:solidFill>
                  <a:srgbClr val="C00000"/>
                </a:solidFill>
              </a:rPr>
              <a:t> können sich sprachlich angemessen … über Musik äußern</a:t>
            </a:r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3160712" y="69850"/>
            <a:ext cx="1985963" cy="103505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92D05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de-DE" sz="1100" dirty="0" smtClean="0">
                <a:solidFill>
                  <a:srgbClr val="92D050"/>
                </a:solidFill>
                <a:effectLst/>
                <a:ea typeface="Times New Roman"/>
                <a:cs typeface="Helvetica"/>
              </a:rPr>
              <a:t>3.2.2.4 beim Hören musikalische Parameter wahrnehmen  und beschreiben (…)</a:t>
            </a:r>
            <a:endParaRPr lang="de-DE" sz="1100" dirty="0">
              <a:effectLst/>
              <a:ea typeface="Calibri"/>
              <a:cs typeface="Times New Roman"/>
            </a:endParaRPr>
          </a:p>
        </p:txBody>
      </p:sp>
      <p:sp>
        <p:nvSpPr>
          <p:cNvPr id="21537" name="Oval 33"/>
          <p:cNvSpPr>
            <a:spLocks noChangeArrowheads="1"/>
          </p:cNvSpPr>
          <p:nvPr/>
        </p:nvSpPr>
        <p:spPr bwMode="auto">
          <a:xfrm>
            <a:off x="4466337" y="5582109"/>
            <a:ext cx="1659405" cy="125095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7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de-DE" sz="1100" dirty="0" smtClean="0">
                <a:solidFill>
                  <a:srgbClr val="0070C0"/>
                </a:solidFill>
                <a:effectLst/>
                <a:ea typeface="Times New Roman"/>
                <a:cs typeface="Helvetica"/>
              </a:rPr>
              <a:t>3.2.1.7 Musik in Bewegung oder andere </a:t>
            </a:r>
            <a:r>
              <a:rPr lang="de-DE" sz="1100" dirty="0" smtClean="0">
                <a:solidFill>
                  <a:srgbClr val="0070C0"/>
                </a:solidFill>
                <a:ea typeface="Times New Roman"/>
                <a:cs typeface="Helvetica"/>
              </a:rPr>
              <a:t>Ausdrucksformen </a:t>
            </a:r>
            <a:r>
              <a:rPr lang="de-DE" sz="1100" dirty="0" smtClean="0">
                <a:solidFill>
                  <a:srgbClr val="0070C0"/>
                </a:solidFill>
                <a:effectLst/>
                <a:ea typeface="Times New Roman"/>
                <a:cs typeface="Helvetica"/>
              </a:rPr>
              <a:t>umsetzen </a:t>
            </a:r>
            <a:endParaRPr lang="de-DE" sz="1100" dirty="0">
              <a:effectLst/>
              <a:ea typeface="Calibri"/>
              <a:cs typeface="Times New Roman"/>
            </a:endParaRPr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7086419" y="2450136"/>
            <a:ext cx="1584325" cy="1184955"/>
          </a:xfrm>
          <a:prstGeom prst="ellipse">
            <a:avLst/>
          </a:prstGeom>
          <a:noFill/>
          <a:ln w="2556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92D050"/>
                </a:solidFill>
                <a:effectLst/>
                <a:latin typeface="+mj-lt"/>
                <a:ea typeface="Times New Roman"/>
                <a:cs typeface="Times New Roman"/>
              </a:rPr>
              <a:t>3.1.2.7  Aufbau von Liedern und Instrumental-stücken</a:t>
            </a:r>
            <a:endParaRPr lang="de-DE" sz="1100" dirty="0">
              <a:solidFill>
                <a:srgbClr val="00B050"/>
              </a:solidFill>
              <a:latin typeface="+mj-lt"/>
            </a:endParaRPr>
          </a:p>
        </p:txBody>
      </p:sp>
      <p:cxnSp>
        <p:nvCxnSpPr>
          <p:cNvPr id="21547" name="AutoShape 43"/>
          <p:cNvCxnSpPr>
            <a:cxnSpLocks noChangeShapeType="1"/>
            <a:stCxn id="21512" idx="0"/>
          </p:cNvCxnSpPr>
          <p:nvPr/>
        </p:nvCxnSpPr>
        <p:spPr bwMode="auto">
          <a:xfrm flipV="1">
            <a:off x="4023519" y="1098550"/>
            <a:ext cx="0" cy="260350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8" name="AutoShape 44"/>
          <p:cNvCxnSpPr>
            <a:cxnSpLocks noChangeShapeType="1"/>
          </p:cNvCxnSpPr>
          <p:nvPr/>
        </p:nvCxnSpPr>
        <p:spPr bwMode="auto">
          <a:xfrm flipV="1">
            <a:off x="5254662" y="5116008"/>
            <a:ext cx="0" cy="410765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9" name="AutoShape 45"/>
          <p:cNvCxnSpPr>
            <a:cxnSpLocks noChangeShapeType="1"/>
          </p:cNvCxnSpPr>
          <p:nvPr/>
        </p:nvCxnSpPr>
        <p:spPr bwMode="auto">
          <a:xfrm>
            <a:off x="6618516" y="2288778"/>
            <a:ext cx="489630" cy="322716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782" name="Rectangle 53"/>
          <p:cNvSpPr>
            <a:spLocks noChangeArrowheads="1"/>
          </p:cNvSpPr>
          <p:nvPr/>
        </p:nvSpPr>
        <p:spPr bwMode="auto">
          <a:xfrm>
            <a:off x="242888" y="1079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" charset="0"/>
              <a:buNone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73783" name="Rectangle 54"/>
          <p:cNvSpPr>
            <a:spLocks noChangeArrowheads="1"/>
          </p:cNvSpPr>
          <p:nvPr/>
        </p:nvSpPr>
        <p:spPr bwMode="auto">
          <a:xfrm>
            <a:off x="4633913" y="425450"/>
            <a:ext cx="180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600">
                <a:solidFill>
                  <a:srgbClr val="000000"/>
                </a:solidFill>
              </a:rPr>
              <a:t/>
            </a:r>
            <a:br>
              <a:rPr lang="de-DE" sz="600">
                <a:solidFill>
                  <a:srgbClr val="000000"/>
                </a:solidFill>
              </a:rPr>
            </a:br>
            <a:endParaRPr lang="de-DE" sz="600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600">
              <a:solidFill>
                <a:srgbClr val="000000"/>
              </a:solidFill>
            </a:endParaRPr>
          </a:p>
        </p:txBody>
      </p:sp>
      <p:sp>
        <p:nvSpPr>
          <p:cNvPr id="73784" name="Rectangle 55"/>
          <p:cNvSpPr>
            <a:spLocks noChangeArrowheads="1"/>
          </p:cNvSpPr>
          <p:nvPr/>
        </p:nvSpPr>
        <p:spPr bwMode="auto">
          <a:xfrm>
            <a:off x="4410075" y="311150"/>
            <a:ext cx="6286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000000"/>
                </a:solidFill>
                <a:latin typeface="Times New Roman" pitchFamily="-1" charset="0"/>
              </a:rPr>
              <a:t>	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3785" name="Rectangle 56"/>
          <p:cNvSpPr>
            <a:spLocks noChangeArrowheads="1"/>
          </p:cNvSpPr>
          <p:nvPr/>
        </p:nvSpPr>
        <p:spPr bwMode="auto">
          <a:xfrm>
            <a:off x="4410075" y="120650"/>
            <a:ext cx="6286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>
                <a:solidFill>
                  <a:srgbClr val="000000"/>
                </a:solidFill>
              </a:rPr>
              <a:t/>
            </a:r>
            <a:br>
              <a:rPr lang="de-DE">
                <a:solidFill>
                  <a:srgbClr val="000000"/>
                </a:solidFill>
              </a:rPr>
            </a:br>
            <a:endParaRPr lang="de-DE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000000"/>
                </a:solidFill>
                <a:latin typeface="Times New Roman" pitchFamily="-1" charset="0"/>
              </a:rPr>
              <a:t>	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3786" name="Rectangle 57"/>
          <p:cNvSpPr>
            <a:spLocks noChangeArrowheads="1"/>
          </p:cNvSpPr>
          <p:nvPr/>
        </p:nvSpPr>
        <p:spPr bwMode="auto">
          <a:xfrm>
            <a:off x="4410075" y="311150"/>
            <a:ext cx="6286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000000"/>
                </a:solidFill>
                <a:latin typeface="Times New Roman" pitchFamily="-1" charset="0"/>
              </a:rPr>
              <a:t>	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3787" name="Rectangle 58"/>
          <p:cNvSpPr>
            <a:spLocks noChangeArrowheads="1"/>
          </p:cNvSpPr>
          <p:nvPr/>
        </p:nvSpPr>
        <p:spPr bwMode="auto">
          <a:xfrm>
            <a:off x="4633913" y="150813"/>
            <a:ext cx="1809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>
                <a:solidFill>
                  <a:srgbClr val="000000"/>
                </a:solidFill>
              </a:rPr>
              <a:t/>
            </a:r>
            <a:br>
              <a:rPr lang="de-DE">
                <a:solidFill>
                  <a:srgbClr val="000000"/>
                </a:solidFill>
              </a:rPr>
            </a:br>
            <a:endParaRPr lang="de-DE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3788" name="Rectangle 59"/>
          <p:cNvSpPr>
            <a:spLocks noChangeArrowheads="1"/>
          </p:cNvSpPr>
          <p:nvPr/>
        </p:nvSpPr>
        <p:spPr bwMode="auto">
          <a:xfrm>
            <a:off x="4410075" y="311150"/>
            <a:ext cx="6286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000000"/>
                </a:solidFill>
                <a:latin typeface="Times New Roman" pitchFamily="-1" charset="0"/>
              </a:rPr>
              <a:t>	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3789" name="Rectangle 60"/>
          <p:cNvSpPr>
            <a:spLocks noChangeArrowheads="1"/>
          </p:cNvSpPr>
          <p:nvPr/>
        </p:nvSpPr>
        <p:spPr bwMode="auto">
          <a:xfrm>
            <a:off x="4633913" y="150813"/>
            <a:ext cx="1809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>
                <a:solidFill>
                  <a:srgbClr val="000000"/>
                </a:solidFill>
              </a:rPr>
              <a:t/>
            </a:r>
            <a:br>
              <a:rPr lang="de-DE">
                <a:solidFill>
                  <a:srgbClr val="000000"/>
                </a:solidFill>
              </a:rPr>
            </a:br>
            <a:endParaRPr lang="de-DE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3790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" charset="0"/>
              <a:buNone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73791" name="Rectangle 62"/>
          <p:cNvSpPr>
            <a:spLocks noChangeArrowheads="1"/>
          </p:cNvSpPr>
          <p:nvPr/>
        </p:nvSpPr>
        <p:spPr bwMode="auto">
          <a:xfrm>
            <a:off x="4633913" y="425450"/>
            <a:ext cx="180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600">
                <a:solidFill>
                  <a:srgbClr val="000000"/>
                </a:solidFill>
              </a:rPr>
              <a:t/>
            </a:r>
            <a:br>
              <a:rPr lang="de-DE" sz="600">
                <a:solidFill>
                  <a:srgbClr val="000000"/>
                </a:solidFill>
              </a:rPr>
            </a:br>
            <a:endParaRPr lang="de-DE" sz="600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600">
              <a:solidFill>
                <a:srgbClr val="000000"/>
              </a:solidFill>
            </a:endParaRPr>
          </a:p>
        </p:txBody>
      </p:sp>
      <p:sp>
        <p:nvSpPr>
          <p:cNvPr id="73792" name="Rectangle 63"/>
          <p:cNvSpPr>
            <a:spLocks noChangeArrowheads="1"/>
          </p:cNvSpPr>
          <p:nvPr/>
        </p:nvSpPr>
        <p:spPr bwMode="auto">
          <a:xfrm>
            <a:off x="4633913" y="471488"/>
            <a:ext cx="180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600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600">
              <a:solidFill>
                <a:srgbClr val="000000"/>
              </a:solidFill>
            </a:endParaRPr>
          </a:p>
        </p:txBody>
      </p:sp>
      <p:sp>
        <p:nvSpPr>
          <p:cNvPr id="73" name="Oval 31"/>
          <p:cNvSpPr>
            <a:spLocks noChangeArrowheads="1"/>
          </p:cNvSpPr>
          <p:nvPr/>
        </p:nvSpPr>
        <p:spPr bwMode="auto">
          <a:xfrm>
            <a:off x="-157640" y="2645569"/>
            <a:ext cx="1784311" cy="1017588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7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de-DE" sz="1100" dirty="0" smtClean="0">
                <a:solidFill>
                  <a:srgbClr val="0070C0"/>
                </a:solidFill>
                <a:effectLst/>
                <a:latin typeface="+mj-lt"/>
                <a:ea typeface="Times New Roman"/>
                <a:cs typeface="Helvetica"/>
              </a:rPr>
              <a:t>3.2.1.3 Musikstücke erarbeiten, gestalten und präsentieren</a:t>
            </a:r>
            <a:endParaRPr lang="de-DE" sz="1100" dirty="0">
              <a:effectLst/>
              <a:latin typeface="+mj-lt"/>
              <a:ea typeface="Calibri"/>
              <a:cs typeface="Times New Roman"/>
            </a:endParaRPr>
          </a:p>
        </p:txBody>
      </p:sp>
      <p:cxnSp>
        <p:nvCxnSpPr>
          <p:cNvPr id="21545" name="AutoShape 41"/>
          <p:cNvCxnSpPr>
            <a:cxnSpLocks noChangeShapeType="1"/>
            <a:stCxn id="21510" idx="1"/>
          </p:cNvCxnSpPr>
          <p:nvPr/>
        </p:nvCxnSpPr>
        <p:spPr bwMode="auto">
          <a:xfrm flipH="1" flipV="1">
            <a:off x="1243947" y="3192738"/>
            <a:ext cx="591749" cy="1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AutoShape 21"/>
          <p:cNvCxnSpPr>
            <a:cxnSpLocks noChangeShapeType="1"/>
          </p:cNvCxnSpPr>
          <p:nvPr/>
        </p:nvCxnSpPr>
        <p:spPr bwMode="auto">
          <a:xfrm flipH="1">
            <a:off x="2873921" y="3141280"/>
            <a:ext cx="399776" cy="0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Rectangle 5"/>
          <p:cNvSpPr>
            <a:spLocks noChangeArrowheads="1"/>
          </p:cNvSpPr>
          <p:nvPr/>
        </p:nvSpPr>
        <p:spPr bwMode="auto">
          <a:xfrm>
            <a:off x="2414853" y="3999615"/>
            <a:ext cx="971550" cy="76200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 dirty="0" smtClean="0">
                <a:solidFill>
                  <a:srgbClr val="000000"/>
                </a:solidFill>
              </a:rPr>
              <a:t>Aufnahme zum Reflektieren verwenden</a:t>
            </a:r>
            <a:endParaRPr lang="de-DE" sz="1100" dirty="0">
              <a:solidFill>
                <a:srgbClr val="000000"/>
              </a:solidFill>
            </a:endParaRPr>
          </a:p>
        </p:txBody>
      </p:sp>
      <p:cxnSp>
        <p:nvCxnSpPr>
          <p:cNvPr id="94" name="AutoShape 18"/>
          <p:cNvCxnSpPr>
            <a:cxnSpLocks noChangeShapeType="1"/>
          </p:cNvCxnSpPr>
          <p:nvPr/>
        </p:nvCxnSpPr>
        <p:spPr bwMode="auto">
          <a:xfrm flipH="1">
            <a:off x="3386403" y="3663157"/>
            <a:ext cx="302267" cy="235743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Oval 39"/>
          <p:cNvSpPr>
            <a:spLocks noChangeArrowheads="1"/>
          </p:cNvSpPr>
          <p:nvPr/>
        </p:nvSpPr>
        <p:spPr bwMode="auto">
          <a:xfrm>
            <a:off x="1760882" y="5381569"/>
            <a:ext cx="2070100" cy="1376749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de-DE" sz="1100" dirty="0" smtClean="0">
                <a:solidFill>
                  <a:srgbClr val="FF9900"/>
                </a:solidFill>
                <a:effectLst/>
                <a:latin typeface="Calibri"/>
                <a:ea typeface="Times New Roman"/>
                <a:cs typeface="Helvetica"/>
              </a:rPr>
              <a:t>3.2.3.1 beim Üben und Vortragen Beurteilungen für sich und andere vornehmen und begründen</a:t>
            </a:r>
            <a:endParaRPr lang="de-DE" sz="1100" dirty="0">
              <a:solidFill>
                <a:srgbClr val="FF99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99" name="AutoShape 44"/>
          <p:cNvCxnSpPr>
            <a:cxnSpLocks noChangeShapeType="1"/>
          </p:cNvCxnSpPr>
          <p:nvPr/>
        </p:nvCxnSpPr>
        <p:spPr bwMode="auto">
          <a:xfrm flipH="1" flipV="1">
            <a:off x="2900628" y="4867382"/>
            <a:ext cx="1" cy="392004"/>
          </a:xfrm>
          <a:prstGeom prst="straightConnector1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80593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2" grpId="0" animBg="1"/>
      <p:bldP spid="21513" grpId="0" animBg="1"/>
      <p:bldP spid="21515" grpId="0" animBg="1"/>
      <p:bldP spid="21531" grpId="0" animBg="1"/>
      <p:bldP spid="21532" grpId="0" animBg="1"/>
      <p:bldP spid="21533" grpId="0" animBg="1"/>
      <p:bldP spid="21534" grpId="0" animBg="1"/>
      <p:bldP spid="21536" grpId="0" animBg="1"/>
      <p:bldP spid="21537" grpId="0" animBg="1"/>
      <p:bldP spid="21539" grpId="0" animBg="1"/>
      <p:bldP spid="73" grpId="0" animBg="1"/>
      <p:bldP spid="93" grpId="0" animBg="1"/>
      <p:bldP spid="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0"/>
            <a:ext cx="13017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7380288" y="161925"/>
            <a:ext cx="1763712" cy="642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37931725" indent="-374745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de-DE" sz="1800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de-DE" sz="1800">
              <a:solidFill>
                <a:srgbClr val="000000"/>
              </a:solidFill>
            </a:endParaRP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3121025" y="2403475"/>
            <a:ext cx="2844800" cy="1400175"/>
          </a:xfrm>
          <a:prstGeom prst="ellipse">
            <a:avLst/>
          </a:prstGeom>
          <a:solidFill>
            <a:srgbClr val="00B0F0">
              <a:alpha val="14902"/>
            </a:srgbClr>
          </a:solidFill>
          <a:ln w="25560">
            <a:solidFill>
              <a:srgbClr val="007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1400" b="1" cap="small" dirty="0"/>
              <a:t>Klassenmusizieren</a:t>
            </a:r>
            <a:r>
              <a:rPr lang="de-DE" sz="1400" b="1" cap="small" dirty="0" smtClean="0"/>
              <a:t>:</a:t>
            </a:r>
            <a:endParaRPr lang="de-DE" sz="14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532563" y="3154363"/>
            <a:ext cx="1225550" cy="744537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423444" y="4235450"/>
            <a:ext cx="971550" cy="76200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595438" y="2065338"/>
            <a:ext cx="1038225" cy="46672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 smtClean="0">
              <a:solidFill>
                <a:srgbClr val="000000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90800" y="1654175"/>
            <a:ext cx="914400" cy="42862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508375" y="1358900"/>
            <a:ext cx="1030288" cy="56197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564063" y="1535113"/>
            <a:ext cx="1166812" cy="66675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767388" y="1676400"/>
            <a:ext cx="1019175" cy="628651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337074" y="2372519"/>
            <a:ext cx="1104900" cy="68421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512146" y="4281260"/>
            <a:ext cx="1401761" cy="731837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978525" y="4006850"/>
            <a:ext cx="1401763" cy="52387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>
              <a:solidFill>
                <a:srgbClr val="000000"/>
              </a:solidFill>
            </a:endParaRPr>
          </a:p>
        </p:txBody>
      </p:sp>
      <p:cxnSp>
        <p:nvCxnSpPr>
          <p:cNvPr id="21519" name="AutoShape 15"/>
          <p:cNvCxnSpPr>
            <a:cxnSpLocks noChangeShapeType="1"/>
          </p:cNvCxnSpPr>
          <p:nvPr/>
        </p:nvCxnSpPr>
        <p:spPr bwMode="auto">
          <a:xfrm flipH="1" flipV="1">
            <a:off x="2778125" y="2959100"/>
            <a:ext cx="290513" cy="195263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AutoShape 16"/>
          <p:cNvCxnSpPr>
            <a:cxnSpLocks noChangeShapeType="1"/>
          </p:cNvCxnSpPr>
          <p:nvPr/>
        </p:nvCxnSpPr>
        <p:spPr bwMode="auto">
          <a:xfrm flipH="1" flipV="1">
            <a:off x="3217863" y="2212975"/>
            <a:ext cx="138112" cy="347663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AutoShape 17"/>
          <p:cNvCxnSpPr>
            <a:cxnSpLocks noChangeShapeType="1"/>
          </p:cNvCxnSpPr>
          <p:nvPr/>
        </p:nvCxnSpPr>
        <p:spPr bwMode="auto">
          <a:xfrm flipV="1">
            <a:off x="4081463" y="1993900"/>
            <a:ext cx="3175" cy="396875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AutoShape 18"/>
          <p:cNvCxnSpPr>
            <a:cxnSpLocks noChangeShapeType="1"/>
          </p:cNvCxnSpPr>
          <p:nvPr/>
        </p:nvCxnSpPr>
        <p:spPr bwMode="auto">
          <a:xfrm flipV="1">
            <a:off x="5199063" y="2212975"/>
            <a:ext cx="166687" cy="250825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AutoShape 19"/>
          <p:cNvCxnSpPr>
            <a:cxnSpLocks noChangeShapeType="1"/>
          </p:cNvCxnSpPr>
          <p:nvPr/>
        </p:nvCxnSpPr>
        <p:spPr bwMode="auto">
          <a:xfrm flipV="1">
            <a:off x="5795850" y="2382838"/>
            <a:ext cx="311263" cy="232568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4" name="AutoShape 20"/>
          <p:cNvCxnSpPr>
            <a:cxnSpLocks noChangeShapeType="1"/>
          </p:cNvCxnSpPr>
          <p:nvPr/>
        </p:nvCxnSpPr>
        <p:spPr bwMode="auto">
          <a:xfrm>
            <a:off x="6031481" y="2947988"/>
            <a:ext cx="304232" cy="1587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5" name="AutoShape 21"/>
          <p:cNvCxnSpPr>
            <a:cxnSpLocks noChangeShapeType="1"/>
          </p:cNvCxnSpPr>
          <p:nvPr/>
        </p:nvCxnSpPr>
        <p:spPr bwMode="auto">
          <a:xfrm>
            <a:off x="6031481" y="3349950"/>
            <a:ext cx="446100" cy="134613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6" name="AutoShape 22"/>
          <p:cNvCxnSpPr>
            <a:cxnSpLocks noChangeShapeType="1"/>
          </p:cNvCxnSpPr>
          <p:nvPr/>
        </p:nvCxnSpPr>
        <p:spPr bwMode="auto">
          <a:xfrm>
            <a:off x="5527675" y="3738563"/>
            <a:ext cx="450850" cy="225425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7" name="AutoShape 23"/>
          <p:cNvCxnSpPr>
            <a:cxnSpLocks noChangeShapeType="1"/>
          </p:cNvCxnSpPr>
          <p:nvPr/>
        </p:nvCxnSpPr>
        <p:spPr bwMode="auto">
          <a:xfrm>
            <a:off x="5029200" y="3876675"/>
            <a:ext cx="117475" cy="395288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8" name="AutoShape 24"/>
          <p:cNvCxnSpPr>
            <a:cxnSpLocks noChangeShapeType="1"/>
          </p:cNvCxnSpPr>
          <p:nvPr/>
        </p:nvCxnSpPr>
        <p:spPr bwMode="auto">
          <a:xfrm flipH="1">
            <a:off x="4411663" y="3898900"/>
            <a:ext cx="152400" cy="306388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9" name="AutoShape 25"/>
          <p:cNvCxnSpPr>
            <a:cxnSpLocks noChangeShapeType="1"/>
            <a:endCxn id="21509" idx="0"/>
          </p:cNvCxnSpPr>
          <p:nvPr/>
        </p:nvCxnSpPr>
        <p:spPr bwMode="auto">
          <a:xfrm flipH="1">
            <a:off x="3909219" y="3803650"/>
            <a:ext cx="172244" cy="431800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782" name="Rectangle 53"/>
          <p:cNvSpPr>
            <a:spLocks noChangeArrowheads="1"/>
          </p:cNvSpPr>
          <p:nvPr/>
        </p:nvSpPr>
        <p:spPr bwMode="auto">
          <a:xfrm>
            <a:off x="242888" y="1079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" charset="0"/>
              <a:buNone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73783" name="Rectangle 54"/>
          <p:cNvSpPr>
            <a:spLocks noChangeArrowheads="1"/>
          </p:cNvSpPr>
          <p:nvPr/>
        </p:nvSpPr>
        <p:spPr bwMode="auto">
          <a:xfrm>
            <a:off x="4633913" y="425450"/>
            <a:ext cx="180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600">
                <a:solidFill>
                  <a:srgbClr val="000000"/>
                </a:solidFill>
              </a:rPr>
              <a:t/>
            </a:r>
            <a:br>
              <a:rPr lang="de-DE" sz="600">
                <a:solidFill>
                  <a:srgbClr val="000000"/>
                </a:solidFill>
              </a:rPr>
            </a:br>
            <a:endParaRPr lang="de-DE" sz="600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600">
              <a:solidFill>
                <a:srgbClr val="000000"/>
              </a:solidFill>
            </a:endParaRPr>
          </a:p>
        </p:txBody>
      </p:sp>
      <p:sp>
        <p:nvSpPr>
          <p:cNvPr id="73784" name="Rectangle 55"/>
          <p:cNvSpPr>
            <a:spLocks noChangeArrowheads="1"/>
          </p:cNvSpPr>
          <p:nvPr/>
        </p:nvSpPr>
        <p:spPr bwMode="auto">
          <a:xfrm>
            <a:off x="4410075" y="311150"/>
            <a:ext cx="6286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000000"/>
                </a:solidFill>
                <a:latin typeface="Times New Roman" pitchFamily="-1" charset="0"/>
              </a:rPr>
              <a:t>	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3785" name="Rectangle 56"/>
          <p:cNvSpPr>
            <a:spLocks noChangeArrowheads="1"/>
          </p:cNvSpPr>
          <p:nvPr/>
        </p:nvSpPr>
        <p:spPr bwMode="auto">
          <a:xfrm>
            <a:off x="4410075" y="120650"/>
            <a:ext cx="6286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>
                <a:solidFill>
                  <a:srgbClr val="000000"/>
                </a:solidFill>
              </a:rPr>
              <a:t/>
            </a:r>
            <a:br>
              <a:rPr lang="de-DE">
                <a:solidFill>
                  <a:srgbClr val="000000"/>
                </a:solidFill>
              </a:rPr>
            </a:br>
            <a:endParaRPr lang="de-DE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000000"/>
                </a:solidFill>
                <a:latin typeface="Times New Roman" pitchFamily="-1" charset="0"/>
              </a:rPr>
              <a:t>	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3786" name="Rectangle 57"/>
          <p:cNvSpPr>
            <a:spLocks noChangeArrowheads="1"/>
          </p:cNvSpPr>
          <p:nvPr/>
        </p:nvSpPr>
        <p:spPr bwMode="auto">
          <a:xfrm>
            <a:off x="4410075" y="311150"/>
            <a:ext cx="6286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000000"/>
                </a:solidFill>
                <a:latin typeface="Times New Roman" pitchFamily="-1" charset="0"/>
              </a:rPr>
              <a:t>	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3787" name="Rectangle 58"/>
          <p:cNvSpPr>
            <a:spLocks noChangeArrowheads="1"/>
          </p:cNvSpPr>
          <p:nvPr/>
        </p:nvSpPr>
        <p:spPr bwMode="auto">
          <a:xfrm>
            <a:off x="4633913" y="150813"/>
            <a:ext cx="1809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>
                <a:solidFill>
                  <a:srgbClr val="000000"/>
                </a:solidFill>
              </a:rPr>
              <a:t/>
            </a:r>
            <a:br>
              <a:rPr lang="de-DE">
                <a:solidFill>
                  <a:srgbClr val="000000"/>
                </a:solidFill>
              </a:rPr>
            </a:br>
            <a:endParaRPr lang="de-DE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3788" name="Rectangle 59"/>
          <p:cNvSpPr>
            <a:spLocks noChangeArrowheads="1"/>
          </p:cNvSpPr>
          <p:nvPr/>
        </p:nvSpPr>
        <p:spPr bwMode="auto">
          <a:xfrm>
            <a:off x="4410075" y="311150"/>
            <a:ext cx="6286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100">
                <a:solidFill>
                  <a:srgbClr val="000000"/>
                </a:solidFill>
                <a:latin typeface="Times New Roman" pitchFamily="-1" charset="0"/>
              </a:rPr>
              <a:t>	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>
              <a:solidFill>
                <a:srgbClr val="000000"/>
              </a:solidFill>
              <a:latin typeface="Times New Roman" pitchFamily="-1" charset="0"/>
            </a:endParaRPr>
          </a:p>
        </p:txBody>
      </p:sp>
      <p:sp>
        <p:nvSpPr>
          <p:cNvPr id="73789" name="Rectangle 60"/>
          <p:cNvSpPr>
            <a:spLocks noChangeArrowheads="1"/>
          </p:cNvSpPr>
          <p:nvPr/>
        </p:nvSpPr>
        <p:spPr bwMode="auto">
          <a:xfrm>
            <a:off x="4633913" y="150813"/>
            <a:ext cx="1809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>
                <a:solidFill>
                  <a:srgbClr val="000000"/>
                </a:solidFill>
              </a:rPr>
              <a:t/>
            </a:r>
            <a:br>
              <a:rPr lang="de-DE">
                <a:solidFill>
                  <a:srgbClr val="000000"/>
                </a:solidFill>
              </a:rPr>
            </a:br>
            <a:endParaRPr lang="de-DE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3790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" charset="0"/>
              <a:buNone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73791" name="Rectangle 62"/>
          <p:cNvSpPr>
            <a:spLocks noChangeArrowheads="1"/>
          </p:cNvSpPr>
          <p:nvPr/>
        </p:nvSpPr>
        <p:spPr bwMode="auto">
          <a:xfrm>
            <a:off x="4633913" y="425450"/>
            <a:ext cx="180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600">
                <a:solidFill>
                  <a:srgbClr val="000000"/>
                </a:solidFill>
              </a:rPr>
              <a:t/>
            </a:r>
            <a:br>
              <a:rPr lang="de-DE" sz="600">
                <a:solidFill>
                  <a:srgbClr val="000000"/>
                </a:solidFill>
              </a:rPr>
            </a:br>
            <a:endParaRPr lang="de-DE" sz="600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600">
              <a:solidFill>
                <a:srgbClr val="000000"/>
              </a:solidFill>
            </a:endParaRPr>
          </a:p>
        </p:txBody>
      </p:sp>
      <p:sp>
        <p:nvSpPr>
          <p:cNvPr id="73792" name="Rectangle 63"/>
          <p:cNvSpPr>
            <a:spLocks noChangeArrowheads="1"/>
          </p:cNvSpPr>
          <p:nvPr/>
        </p:nvSpPr>
        <p:spPr bwMode="auto">
          <a:xfrm>
            <a:off x="4633913" y="471488"/>
            <a:ext cx="180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600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600">
              <a:solidFill>
                <a:srgbClr val="000000"/>
              </a:solidFill>
            </a:endParaRPr>
          </a:p>
        </p:txBody>
      </p:sp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2293938" y="4019550"/>
            <a:ext cx="1062037" cy="76200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2114550" y="3302000"/>
            <a:ext cx="830602" cy="64860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>
              <a:solidFill>
                <a:srgbClr val="000000"/>
              </a:solidFill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1595438" y="2615406"/>
            <a:ext cx="1149349" cy="579437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pPr algn="ctr" defTabSz="44926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100" dirty="0">
              <a:solidFill>
                <a:srgbClr val="000000"/>
              </a:solidFill>
            </a:endParaRPr>
          </a:p>
        </p:txBody>
      </p:sp>
      <p:cxnSp>
        <p:nvCxnSpPr>
          <p:cNvPr id="72" name="AutoShape 25"/>
          <p:cNvCxnSpPr>
            <a:cxnSpLocks noChangeShapeType="1"/>
          </p:cNvCxnSpPr>
          <p:nvPr/>
        </p:nvCxnSpPr>
        <p:spPr bwMode="auto">
          <a:xfrm flipH="1">
            <a:off x="3405245" y="3620294"/>
            <a:ext cx="172244" cy="431800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AutoShape 25"/>
          <p:cNvCxnSpPr>
            <a:cxnSpLocks noChangeShapeType="1"/>
          </p:cNvCxnSpPr>
          <p:nvPr/>
        </p:nvCxnSpPr>
        <p:spPr bwMode="auto">
          <a:xfrm flipH="1">
            <a:off x="3048000" y="3552825"/>
            <a:ext cx="238920" cy="185738"/>
          </a:xfrm>
          <a:prstGeom prst="straightConnector1">
            <a:avLst/>
          </a:prstGeom>
          <a:noFill/>
          <a:ln w="9360">
            <a:solidFill>
              <a:srgbClr val="F9834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348741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Microsoft YaHei"/>
        <a:cs typeface="Microsoft YaHei"/>
      </a:majorFont>
      <a:minorFont>
        <a:latin typeface="Arial"/>
        <a:ea typeface="Microsoft YaHei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Microsoft YaHei"/>
        <a:cs typeface="Microsoft YaHei"/>
      </a:majorFont>
      <a:minorFont>
        <a:latin typeface="Arial"/>
        <a:ea typeface="Microsoft YaHei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Bildschirmpräsentation (4:3)</PresentationFormat>
  <Paragraphs>103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Office-Design</vt:lpstr>
      <vt:lpstr>1_Office-Design</vt:lpstr>
      <vt:lpstr>PowerPoint-Präsentation</vt:lpstr>
      <vt:lpstr>PowerPoint-Präsentation</vt:lpstr>
      <vt:lpstr>PowerPoint-Präsentation</vt:lpstr>
      <vt:lpstr>PowerPoint-Präsentation</vt:lpstr>
    </vt:vector>
  </TitlesOfParts>
  <Company>Realschule Osterburken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AProfLehrer, AProfLehrer</dc:creator>
  <cp:lastModifiedBy>Heike Dierschke</cp:lastModifiedBy>
  <cp:revision>14</cp:revision>
  <dcterms:created xsi:type="dcterms:W3CDTF">2015-10-26T09:17:46Z</dcterms:created>
  <dcterms:modified xsi:type="dcterms:W3CDTF">2016-04-11T12:22:21Z</dcterms:modified>
</cp:coreProperties>
</file>